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  <p:sldMasterId id="2147483653" r:id="rId3"/>
    <p:sldMasterId id="2147483721" r:id="rId4"/>
    <p:sldMasterId id="2147483733" r:id="rId5"/>
    <p:sldMasterId id="2147483745" r:id="rId6"/>
    <p:sldMasterId id="2147483757" r:id="rId7"/>
    <p:sldMasterId id="2147483769" r:id="rId8"/>
    <p:sldMasterId id="2147483781" r:id="rId9"/>
    <p:sldMasterId id="2147483793" r:id="rId10"/>
    <p:sldMasterId id="2147483805" r:id="rId11"/>
  </p:sldMasterIdLst>
  <p:notesMasterIdLst>
    <p:notesMasterId r:id="rId78"/>
  </p:notesMasterIdLst>
  <p:sldIdLst>
    <p:sldId id="985" r:id="rId12"/>
    <p:sldId id="987" r:id="rId13"/>
    <p:sldId id="981" r:id="rId14"/>
    <p:sldId id="964" r:id="rId15"/>
    <p:sldId id="918" r:id="rId16"/>
    <p:sldId id="973" r:id="rId17"/>
    <p:sldId id="915" r:id="rId18"/>
    <p:sldId id="951" r:id="rId19"/>
    <p:sldId id="950" r:id="rId20"/>
    <p:sldId id="929" r:id="rId21"/>
    <p:sldId id="849" r:id="rId22"/>
    <p:sldId id="976" r:id="rId23"/>
    <p:sldId id="966" r:id="rId24"/>
    <p:sldId id="988" r:id="rId25"/>
    <p:sldId id="767" r:id="rId26"/>
    <p:sldId id="972" r:id="rId27"/>
    <p:sldId id="970" r:id="rId28"/>
    <p:sldId id="971" r:id="rId29"/>
    <p:sldId id="832" r:id="rId30"/>
    <p:sldId id="776" r:id="rId31"/>
    <p:sldId id="775" r:id="rId32"/>
    <p:sldId id="956" r:id="rId33"/>
    <p:sldId id="989" r:id="rId34"/>
    <p:sldId id="977" r:id="rId35"/>
    <p:sldId id="968" r:id="rId36"/>
    <p:sldId id="952" r:id="rId37"/>
    <p:sldId id="978" r:id="rId38"/>
    <p:sldId id="955" r:id="rId39"/>
    <p:sldId id="927" r:id="rId40"/>
    <p:sldId id="957" r:id="rId41"/>
    <p:sldId id="946" r:id="rId42"/>
    <p:sldId id="958" r:id="rId43"/>
    <p:sldId id="843" r:id="rId44"/>
    <p:sldId id="975" r:id="rId45"/>
    <p:sldId id="899" r:id="rId46"/>
    <p:sldId id="933" r:id="rId47"/>
    <p:sldId id="934" r:id="rId48"/>
    <p:sldId id="935" r:id="rId49"/>
    <p:sldId id="784" r:id="rId50"/>
    <p:sldId id="785" r:id="rId51"/>
    <p:sldId id="791" r:id="rId52"/>
    <p:sldId id="787" r:id="rId53"/>
    <p:sldId id="788" r:id="rId54"/>
    <p:sldId id="792" r:id="rId55"/>
    <p:sldId id="979" r:id="rId56"/>
    <p:sldId id="806" r:id="rId57"/>
    <p:sldId id="797" r:id="rId58"/>
    <p:sldId id="962" r:id="rId59"/>
    <p:sldId id="963" r:id="rId60"/>
    <p:sldId id="980" r:id="rId61"/>
    <p:sldId id="811" r:id="rId62"/>
    <p:sldId id="969" r:id="rId63"/>
    <p:sldId id="960" r:id="rId64"/>
    <p:sldId id="900" r:id="rId65"/>
    <p:sldId id="926" r:id="rId66"/>
    <p:sldId id="812" r:id="rId67"/>
    <p:sldId id="814" r:id="rId68"/>
    <p:sldId id="941" r:id="rId69"/>
    <p:sldId id="942" r:id="rId70"/>
    <p:sldId id="945" r:id="rId71"/>
    <p:sldId id="940" r:id="rId72"/>
    <p:sldId id="939" r:id="rId73"/>
    <p:sldId id="947" r:id="rId74"/>
    <p:sldId id="949" r:id="rId75"/>
    <p:sldId id="961" r:id="rId76"/>
    <p:sldId id="924" r:id="rId77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CEF"/>
    <a:srgbClr val="FFFFE5"/>
    <a:srgbClr val="FFFFCC"/>
    <a:srgbClr val="FFE8D1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aximized">
    <p:restoredLeft sz="15620" autoAdjust="0"/>
    <p:restoredTop sz="94660" autoAdjust="0"/>
  </p:normalViewPr>
  <p:slideViewPr>
    <p:cSldViewPr>
      <p:cViewPr>
        <p:scale>
          <a:sx n="66" d="100"/>
          <a:sy n="66" d="100"/>
        </p:scale>
        <p:origin x="-178" y="-3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86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47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slide" Target="slides/slide6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66.xml"/><Relationship Id="rId2" Type="http://schemas.openxmlformats.org/officeDocument/2006/relationships/slide" Target="slides/slide8.xml"/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EA26D15-D5C7-4764-BB1D-05D7DDECA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017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048F35-3B13-4A00-9B58-B9A2CA03C291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F54C5D-9860-4404-9A0C-9120E4EF9C72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aseline="30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 baseline="30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 baseline="30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 baseline="30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 baseline="30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30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30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30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30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6AC230A4-7AD5-4CDE-887E-D3CD7831A764}" type="slidenum">
              <a:rPr lang="en-US" sz="1200" baseline="0" smtClean="0">
                <a:solidFill>
                  <a:prstClr val="black"/>
                </a:solidFill>
              </a:rPr>
              <a:pPr eaLnBrk="1" hangingPunct="1"/>
              <a:t>14</a:t>
            </a:fld>
            <a:endParaRPr lang="en-US" sz="1200" baseline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919D1-EE92-4B0A-8EA7-D71365A54A70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10B341-1050-418B-91FF-E3B011D9C846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236355-6F04-4159-B54E-7B48E5FF1797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725E6F-7103-4C89-9E1D-B0C8CA9B9C4A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1E5C97-0AB8-4965-AD4A-3B8F707B8D35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D0AC8F-133C-47D2-BB10-7E30489F3ACF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128D46-3130-4372-8395-C80677FFEE13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D0AC8F-133C-47D2-BB10-7E30489F3ACF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70066D-1198-4EAE-AECA-710EB5DFB86B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7EE9C54-1E24-46D9-ABFC-0C1D2E0119FE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EE9C54-1E24-46D9-ABFC-0C1D2E0119FE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6A80E2-9764-4232-87AA-19DD50893888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72DFF6C-92D6-4965-967B-F5B2D04B83DB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704486-E4ED-4DAE-980E-54B8DCAC2F37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76F9CC-4A3B-490F-B655-ACB1B0893D75}" type="slidenum">
              <a:rPr lang="en-US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1B836B-9425-4A66-909E-C176A9D7AEF6}" type="slidenum">
              <a:rPr lang="en-US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49F849-1AF8-46A6-9D9D-EF1DB421B5AC}" type="slidenum">
              <a:rPr lang="en-US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4A237B-C234-4F62-954A-47B70188399D}" type="slidenum">
              <a:rPr lang="en-US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FB4598-009A-49A9-9FB2-6EAD61F5E122}" type="slidenum">
              <a:rPr lang="en-US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339309-4451-4A4F-A655-D17F13A73856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D987B0-CF23-40F5-8F94-459975287477}" type="slidenum">
              <a:rPr lang="en-US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01A1B6-775D-4D35-8C63-8CDDD184C52A}" type="slidenum">
              <a:rPr lang="en-US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A089C9-C7EB-4038-B644-55C8C7B4F6C3}" type="slidenum">
              <a:rPr lang="en-US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FF469F-7D71-45A2-A075-DF3FA18E790D}" type="slidenum">
              <a:rPr lang="en-US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2FB7E0-F5E4-4B88-B417-6AE62FF83F1C}" type="slidenum">
              <a:rPr lang="en-US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B66FE5-3CE6-434E-8241-4784D6AFD915}" type="slidenum">
              <a:rPr lang="en-US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5B1A2B-DE2C-404D-9FD3-6A9CEB582B09}" type="slidenum">
              <a:rPr lang="en-US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AE6C3B-5902-4CA2-A1A5-967F2F80E3F2}" type="slidenum">
              <a:rPr lang="en-US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D78286-4502-4C73-B6FD-20155B320AA0}" type="slidenum">
              <a:rPr lang="en-US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728D250-2D02-47B5-BC69-C916712F2F44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E307CA-A379-48A6-990E-644793CA2B90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BA4D1A-7108-4B51-8086-E01A23D90984}" type="slidenum">
              <a:rPr lang="en-US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808EB9-AB64-4CD9-8F1A-8FA43BE59529}" type="slidenum">
              <a:rPr lang="en-US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138595-0ABD-4A6F-B17F-3F264A25D735}" type="slidenum">
              <a:rPr lang="en-US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37BAA8-945C-426E-9535-49E6F6F40E00}" type="slidenum">
              <a:rPr lang="en-US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089288-38ED-4B81-A90C-F192C8381F48}" type="slidenum">
              <a:rPr lang="en-US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68E60F-8913-4FDD-9059-1E8B15BC8D69}" type="slidenum">
              <a:rPr lang="en-US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40E6DA-1883-4BDD-B78D-228B52FC500D}" type="slidenum">
              <a:rPr lang="en-US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E344E2-3F9C-4053-AA32-B478B87716E9}" type="slidenum">
              <a:rPr lang="en-US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766529-60A4-4685-BE6A-E9A0CFB5CA78}" type="slidenum">
              <a:rPr lang="en-US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F7C6F1-C927-4328-A927-9A983AE62D3B}" type="slidenum">
              <a:rPr lang="en-US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D6FCB7-007C-49B8-9C1F-C075994C418D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9BF463-921B-4D6D-AB41-BC0DC8AE6D50}" type="slidenum">
              <a:rPr lang="en-US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F43F75-3664-4259-8991-5E336BC8E0F1}" type="slidenum">
              <a:rPr lang="en-US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734300-0AAB-46D9-9BBC-20C40283C9B6}" type="slidenum">
              <a:rPr lang="en-US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B27816-9321-4190-9729-99EFBD1B4F1D}" type="slidenum">
              <a:rPr lang="en-US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D4C9BD-252D-4BDF-91D8-3C3D6CA8CA7D}" type="slidenum">
              <a:rPr lang="en-US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8F11E5-B4DF-4E58-9752-5C1A6EE9F8C9}" type="slidenum">
              <a:rPr lang="en-US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B6F299-9B4B-4F13-BDFA-E9799C9BAB4B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76C78A-B241-45BC-B82E-871ED7EFE69D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D3CA7F-B5A8-4655-AEA9-F25DB3E38D89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5F54C5D-9860-4404-9A0C-9120E4EF9C72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36A3D6BF-53D8-4CEA-A2DF-A0DE0D21D4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50887-E047-4575-80E9-237E10562C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27136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37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BB4A9A53-012A-43C0-9644-DF5E471F6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58581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DAC76-3096-4B30-898C-9C1109FE12E1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659779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C490E-CC57-4812-A245-109262573D1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82016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4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C8192-720D-49B1-840D-9639F701CD7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441661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2A31B-EB53-4CF5-B3A7-451F2AC7709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298724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CBF06-E2E0-4420-9565-B690D02A463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629850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35694-4152-45AB-91C7-C66ED084BF0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683495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59F83-B487-4654-AD3F-753D040156C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3612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A9670-889F-4C9F-B353-1DBF934733A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149475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2FB44-39B1-4F3C-A38F-7D3210F3635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66186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4BB11-508A-4485-8D4A-0C628ED1FC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93834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50775-52B5-490A-B132-5CAC56481E68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568852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000" baseline="30000">
                <a:solidFill>
                  <a:srgbClr val="003300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 baseline="30000">
                <a:solidFill>
                  <a:srgbClr val="003300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 baseline="30000">
                <a:solidFill>
                  <a:srgbClr val="003300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 baseline="30000">
                <a:solidFill>
                  <a:srgbClr val="003300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 baseline="30000">
                <a:solidFill>
                  <a:srgbClr val="003300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 baseline="30000">
                <a:solidFill>
                  <a:srgbClr val="003300"/>
                </a:solidFill>
              </a:endParaRPr>
            </a:p>
          </p:txBody>
        </p:sp>
      </p:grpSp>
      <p:sp>
        <p:nvSpPr>
          <p:cNvPr id="138548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8548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6EBC5AC2-4A63-4455-A12D-FDBAC3A481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89333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184F0-6B15-4452-A107-484D3305954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231395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BC234-7BDF-421B-B971-80742220D68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57024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AB900-9C6D-464E-8BF2-92E205D889D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197385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C978E-5495-4C5A-B0F3-A24C97F06519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96909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377F0-D992-4704-8258-E762101CA84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845045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DAA56-D8AF-453B-BDDB-11EF2271072D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283970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D6020-F5EE-4E35-B5A9-67CB859F840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977681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50F9C-818B-4EDF-9FB8-60BFE4B7A7AE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02076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34964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4964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87931B79-7D68-4E62-8DD0-3BE500F5F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1C173-2E6D-49F6-ABF5-6F82588A2CB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571117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9CE25-84DE-4590-91CA-B83F3B60806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87580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4C5DC-EA95-421F-A03B-FDD9862D0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664B9-36B5-4739-9D3C-001EA40C0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CC4A2-7BDE-4E4F-BE8C-071F59DB8E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0F2B3-B963-418D-BAF6-233D2F86EE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30C28-79D6-46D1-BCEC-7AB05EB36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9E852-EC68-46C0-B114-CE53C654D4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98DC1-1D23-4D26-9E09-262CE62E97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4BC52-55C0-4CDA-82D2-B86D836E23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8F83B-94B8-472D-8CD5-3EBFA5760A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631B8-1D81-423C-838C-8134C00BE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E8EE4-5ADF-4356-86B7-1F081AB380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37421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7421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8E7113D3-EF83-41E4-A1E9-477C2A40E1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29F57-A5BF-449C-98FF-834AD9210D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82DFF-C69E-4909-B529-73BFAC8E3B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E8720-22B5-4991-AFF0-87BC9B1FAE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FBDA0-DC00-459D-A284-03EDBC23D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D0B7B-F572-45F0-8C9C-755B78F95F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DD677-8758-4885-A9D4-6682D28C0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0A960-3F4B-4A5C-9507-6B898D7591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5D9FC-9CBE-4882-8C66-EA5302CF5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BA13E-7F38-4588-BEA3-87AF3FEAD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C5DF2-E814-4900-A8C7-092C170B2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2EE2B-9B5B-4E1E-A3E9-71C177EEAA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4964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4964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7931B79-7D68-4E62-8DD0-3BE500F5FD92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DC4C5DC-EA95-421F-A03B-FDD9862D02B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E2664B9-36B5-4739-9D3C-001EA40C018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3BCC4A2-7BDE-4E4F-BE8C-071F59DB8E80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D0F2B3-B963-418D-BAF6-233D2F86EE6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F430C28-79D6-46D1-BCEC-7AB05EB3613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173DD-42F5-4020-BB19-5B0C6B696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7B9E852-EC68-46C0-B114-CE53C654D42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5898DC1-1D23-4D26-9E09-262CE62E970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758F83B-94B8-472D-8CD5-3EBFA5760AC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96631B8-1D81-423C-838C-8134C00BE4D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6EE8EE4-5ADF-4356-86B7-1F081AB3807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4964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4964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7931B79-7D68-4E62-8DD0-3BE500F5FD92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DC4C5DC-EA95-421F-A03B-FDD9862D02B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E2664B9-36B5-4739-9D3C-001EA40C018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3BCC4A2-7BDE-4E4F-BE8C-071F59DB8E80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D0F2B3-B963-418D-BAF6-233D2F86EE6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9DD5B-BF7E-4222-B0C6-BD058BB739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F430C28-79D6-46D1-BCEC-7AB05EB3613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7B9E852-EC68-46C0-B114-CE53C654D42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5898DC1-1D23-4D26-9E09-262CE62E970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758F83B-94B8-472D-8CD5-3EBFA5760AC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96631B8-1D81-423C-838C-8134C00BE4D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6EE8EE4-5ADF-4356-86B7-1F081AB3807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4964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4964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7931B79-7D68-4E62-8DD0-3BE500F5FD92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DC4C5DC-EA95-421F-A03B-FDD9862D02B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E2664B9-36B5-4739-9D3C-001EA40C018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3BCC4A2-7BDE-4E4F-BE8C-071F59DB8E80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F4F59-AB42-4222-9AFA-0721DD192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D0F2B3-B963-418D-BAF6-233D2F86EE6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F430C28-79D6-46D1-BCEC-7AB05EB3613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7B9E852-EC68-46C0-B114-CE53C654D42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5898DC1-1D23-4D26-9E09-262CE62E970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758F83B-94B8-472D-8CD5-3EBFA5760AC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96631B8-1D81-423C-838C-8134C00BE4D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6EE8EE4-5ADF-4356-86B7-1F081AB3807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4964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4964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7931B79-7D68-4E62-8DD0-3BE500F5FD92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DC4C5DC-EA95-421F-A03B-FDD9862D02B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E2664B9-36B5-4739-9D3C-001EA40C018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6FDE4-A547-416A-9DE9-472A1E16D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3BCC4A2-7BDE-4E4F-BE8C-071F59DB8E80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D0F2B3-B963-418D-BAF6-233D2F86EE6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F430C28-79D6-46D1-BCEC-7AB05EB3613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7B9E852-EC68-46C0-B114-CE53C654D42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5898DC1-1D23-4D26-9E09-262CE62E970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758F83B-94B8-472D-8CD5-3EBFA5760AC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96631B8-1D81-423C-838C-8134C00BE4D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6EE8EE4-5ADF-4356-86B7-1F081AB3807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6A3D6BF-53D8-4CEA-A2DF-A0DE0D21D410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8B4BC52-55C0-4CDA-82D2-B86D836E23D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2C179-1C43-4F5B-A5DE-849AFF572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510A960-3F4B-4A5C-9507-6B898D75913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5D173DD-42F5-4020-BB19-5B0C6B696C7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139DD5B-BF7E-4222-B0C6-BD058BB7390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F6F4F59-AB42-4222-9AFA-0721DD192FD7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266FDE4-A547-416A-9DE9-472A1E16DB6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A52C179-1C43-4F5B-A5DE-849AFF57260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AF433AD-AF6E-436F-9630-623C650EE27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3B50887-E047-4575-80E9-237E10562C4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4C4BB11-508A-4485-8D4A-0C628ED1FC6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80AE671-F031-4B3D-B1B0-D2BA66FB90D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433AD-AF6E-436F-9630-623C650EE2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3B5663C-CC53-4E04-A057-462D46F4400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7CC37C2-F804-409D-9B2D-F23FE04A3A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C578001-A2A0-4AB1-BD7A-FA6E3EFC43B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33D907-9FB4-4326-8CAD-82FA27D4100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0408504-8285-4E4A-870C-7CEF4173131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3FF4893-A4DD-435F-903B-BC82D12A455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CAD42D3-93D2-4CA1-9A9D-5D05AE24E9F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5E00DA1-3521-4F52-AA53-731608E3C57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4C0CAE-57B1-4B00-9350-43DEDF321E7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19BD9FC-2D9E-4C40-906E-CF4FBF3B07C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/>
            </a:lvl1pPr>
          </a:lstStyle>
          <a:p>
            <a:pPr>
              <a:defRPr/>
            </a:pPr>
            <a:fld id="{4C12B142-A46F-4E41-B837-C2B3A7E1B3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2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ABE365C-F905-406C-A039-D4E091C9309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560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45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000" baseline="30000">
              <a:solidFill>
                <a:srgbClr val="003300"/>
              </a:solidFill>
            </a:endParaRPr>
          </a:p>
        </p:txBody>
      </p:sp>
      <p:sp>
        <p:nvSpPr>
          <p:cNvPr id="138445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000" baseline="30000">
              <a:solidFill>
                <a:srgbClr val="003300"/>
              </a:solidFill>
            </a:endParaRPr>
          </a:p>
        </p:txBody>
      </p:sp>
      <p:sp>
        <p:nvSpPr>
          <p:cNvPr id="138445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000" baseline="30000">
              <a:solidFill>
                <a:srgbClr val="003300"/>
              </a:solidFill>
            </a:endParaRPr>
          </a:p>
        </p:txBody>
      </p:sp>
      <p:sp>
        <p:nvSpPr>
          <p:cNvPr id="138445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000" baseline="30000">
              <a:solidFill>
                <a:srgbClr val="003300"/>
              </a:solidFill>
            </a:endParaRPr>
          </a:p>
        </p:txBody>
      </p:sp>
      <p:sp>
        <p:nvSpPr>
          <p:cNvPr id="138445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000" baseline="30000">
              <a:solidFill>
                <a:srgbClr val="003300"/>
              </a:solidFill>
            </a:endParaRPr>
          </a:p>
        </p:txBody>
      </p:sp>
      <p:sp>
        <p:nvSpPr>
          <p:cNvPr id="138445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000" baseline="30000">
              <a:solidFill>
                <a:srgbClr val="003300"/>
              </a:solidFill>
            </a:endParaRPr>
          </a:p>
        </p:txBody>
      </p:sp>
      <p:sp>
        <p:nvSpPr>
          <p:cNvPr id="13844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8445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aseline="0"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38445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aseline="0"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38446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aseline="0"/>
            </a:lvl1pPr>
          </a:lstStyle>
          <a:p>
            <a:pPr>
              <a:defRPr/>
            </a:pPr>
            <a:fld id="{0F44D31C-B02F-498D-992B-1D2FEB4BA6B9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710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61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4861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4861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4861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4861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4861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4861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4861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861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862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/>
            </a:lvl1pPr>
          </a:lstStyle>
          <a:p>
            <a:pPr>
              <a:defRPr/>
            </a:pPr>
            <a:fld id="{90E39FC7-E6C2-494A-87A3-FE37F11B93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18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7318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7318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7318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7319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7319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7319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7319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7319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7319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/>
            </a:lvl1pPr>
          </a:lstStyle>
          <a:p>
            <a:pPr>
              <a:defRPr/>
            </a:pPr>
            <a:fld id="{14B6DCD2-D167-44AA-9879-E64C19953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61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4861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4861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4861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4861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4861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4861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4861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4861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/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4862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fld id="{90E39FC7-E6C2-494A-87A3-FE37F11B93D6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61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4861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4861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4861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4861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4861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4861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4861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4861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/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4862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fld id="{90E39FC7-E6C2-494A-87A3-FE37F11B93D6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61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4861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4861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4861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4861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4861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4861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4861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4861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/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4862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fld id="{90E39FC7-E6C2-494A-87A3-FE37F11B93D6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61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4861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4861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4861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4861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4861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4861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4861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4861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/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4862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fld id="{90E39FC7-E6C2-494A-87A3-FE37F11B93D6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/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fld id="{4C12B142-A46F-4E41-B837-C2B3A7E1B3D1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8B29583-758E-46B1-9DD2-F05485B96062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bigphotos/6721473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news.nationalgeographic.com/news/2009/03/090312-peking-man.html" TargetMode="External"/><Relationship Id="rId5" Type="http://schemas.openxmlformats.org/officeDocument/2006/relationships/hyperlink" Target="http://www.nationalgeographic.com/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h.com.au/articles/2004/10/28/1098667862380.html?oneclick=tru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news.bbc.co.uk/2/hi/science/nature/3948165.stm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://news.bbc.co.uk/2/hi/science/nature/3948165.stm" TargetMode="Externa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nelyplanet.com/mapshells/south_east_asia/indonesia/indonesia.ht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nelyplanet.com/mapshells/south_east_asia/indonesia/indonesia.htm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emf"/><Relationship Id="rId4" Type="http://schemas.openxmlformats.org/officeDocument/2006/relationships/oleObject" Target="../embeddings/Microsoft_Word_97_-_2003_Document1.doc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h.com.au/articles/2004/10/28/1098667862380.html?oneclick=tru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d.umn.edu/cla/faculty/troufs/anth1602/pchomoer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7064" y="228600"/>
            <a:ext cx="5518136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5800" y="6052458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Prehistoric Cultures</a:t>
            </a:r>
            <a:br>
              <a:rPr lang="en-US" sz="1200" b="1" kern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</a:br>
            <a:r>
              <a:rPr lang="en-US" sz="1200" b="1" kern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Tim Roufs’ section ©2009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14400" y="533400"/>
            <a:ext cx="7315200" cy="5410200"/>
          </a:xfrm>
          <a:prstGeom prst="rect">
            <a:avLst/>
          </a:prstGeom>
          <a:solidFill>
            <a:srgbClr val="000000">
              <a:alpha val="34118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</a:pPr>
            <a:endParaRPr kumimoji="1" lang="en-US" sz="3600" b="1" dirty="0" smtClean="0"/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</a:pPr>
            <a:endParaRPr kumimoji="1" lang="en-US" sz="3600" b="1" dirty="0" smtClean="0"/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</a:pPr>
            <a:endParaRPr kumimoji="1" lang="en-US" sz="3600" b="1" dirty="0" smtClean="0"/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</a:pPr>
            <a:endParaRPr kumimoji="1" lang="en-US" sz="3600" b="1" dirty="0" smtClean="0"/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3600" b="1" dirty="0" smtClean="0"/>
              <a:t> </a:t>
            </a:r>
            <a:r>
              <a:rPr kumimoji="1" lang="en-US" sz="4000" b="1" i="1" dirty="0">
                <a:solidFill>
                  <a:schemeClr val="tx2"/>
                </a:solidFill>
              </a:rPr>
              <a:t>Homo erectus</a:t>
            </a:r>
            <a:r>
              <a:rPr kumimoji="1" lang="en-US" sz="4000" b="1" dirty="0">
                <a:solidFill>
                  <a:schemeClr val="tx2"/>
                </a:solidFill>
              </a:rPr>
              <a:t> I</a:t>
            </a:r>
            <a:endParaRPr kumimoji="1" lang="en-US" sz="5400" b="1" dirty="0">
              <a:solidFill>
                <a:schemeClr val="tx2"/>
              </a:solidFill>
            </a:endParaRPr>
          </a:p>
          <a:p>
            <a:pPr marL="1257300" lvl="2" indent="-342900" algn="l" eaLnBrk="0" hangingPunct="0">
              <a:lnSpc>
                <a:spcPct val="140000"/>
              </a:lnSpc>
              <a:spcBef>
                <a:spcPct val="20000"/>
              </a:spcBef>
              <a:buClr>
                <a:schemeClr val="hlink"/>
              </a:buClr>
            </a:pPr>
            <a:r>
              <a:rPr kumimoji="1" lang="en-US" sz="2000" b="1" i="1" dirty="0">
                <a:solidFill>
                  <a:schemeClr val="tx2"/>
                </a:solidFill>
              </a:rPr>
              <a:t>	Pithecanthropus erectus</a:t>
            </a:r>
          </a:p>
          <a:p>
            <a:pPr marL="1657350" lvl="3" indent="-285750" algn="l" eaLnBrk="0" hangingPunct="0">
              <a:spcBef>
                <a:spcPct val="20000"/>
              </a:spcBef>
              <a:buFontTx/>
              <a:buChar char="–"/>
            </a:pPr>
            <a:r>
              <a:rPr kumimoji="1" lang="en-US" sz="2000" b="1" dirty="0">
                <a:solidFill>
                  <a:schemeClr val="tx2"/>
                </a:solidFill>
              </a:rPr>
              <a:t>aka</a:t>
            </a:r>
            <a:r>
              <a:rPr kumimoji="1" lang="en-US" sz="2000" b="1" i="1" dirty="0">
                <a:solidFill>
                  <a:schemeClr val="tx2"/>
                </a:solidFill>
              </a:rPr>
              <a:t> Homo erectus </a:t>
            </a:r>
            <a:r>
              <a:rPr kumimoji="1" lang="en-US" sz="2000" b="1" i="1" dirty="0" err="1">
                <a:solidFill>
                  <a:schemeClr val="tx2"/>
                </a:solidFill>
              </a:rPr>
              <a:t>erectus</a:t>
            </a:r>
            <a:endParaRPr kumimoji="1" lang="en-US" sz="2000" b="1" dirty="0">
              <a:solidFill>
                <a:schemeClr val="tx2"/>
              </a:solidFill>
            </a:endParaRPr>
          </a:p>
          <a:p>
            <a:pPr marL="1657350" lvl="3" indent="-285750" algn="l" eaLnBrk="0" hangingPunct="0">
              <a:spcBef>
                <a:spcPct val="20000"/>
              </a:spcBef>
              <a:buFontTx/>
              <a:buChar char="–"/>
            </a:pPr>
            <a:r>
              <a:rPr kumimoji="1" lang="en-US" sz="2000" b="1" dirty="0">
                <a:solidFill>
                  <a:schemeClr val="tx2"/>
                </a:solidFill>
              </a:rPr>
              <a:t>aka “Java Man”</a:t>
            </a:r>
            <a:endParaRPr kumimoji="1" lang="en-US" sz="2000" b="1" i="1" dirty="0">
              <a:solidFill>
                <a:schemeClr val="tx2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0" y="5486400"/>
            <a:ext cx="350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b="1" kern="1200" dirty="0" smtClean="0">
                <a:solidFill>
                  <a:srgbClr val="FFFFFF"/>
                </a:solidFill>
                <a:latin typeface="Arial"/>
                <a:ea typeface="+mn-ea"/>
                <a:cs typeface="+mn-cs"/>
                <a:hlinkClick r:id="rId5"/>
              </a:rPr>
              <a:t>National Geographic</a:t>
            </a:r>
            <a:r>
              <a:rPr lang="en-US" sz="800" b="1" kern="1200" dirty="0" smtClean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 </a:t>
            </a:r>
            <a:br>
              <a:rPr lang="en-US" sz="800" b="1" kern="1200" dirty="0" smtClean="0">
                <a:solidFill>
                  <a:srgbClr val="FFFFFF"/>
                </a:solidFill>
                <a:latin typeface="Arial"/>
                <a:ea typeface="+mn-ea"/>
                <a:cs typeface="+mn-cs"/>
              </a:rPr>
            </a:br>
            <a:r>
              <a:rPr lang="en-US" sz="800" b="1" kern="1200" dirty="0" smtClean="0">
                <a:solidFill>
                  <a:srgbClr val="FFFFFF"/>
                </a:solidFill>
                <a:latin typeface="Arial"/>
                <a:ea typeface="+mn-ea"/>
                <a:cs typeface="+mn-cs"/>
                <a:hlinkClick r:id="rId6"/>
              </a:rPr>
              <a:t>12 March 2009</a:t>
            </a:r>
            <a:endPara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ime-2001-07-23-2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828800"/>
            <a:ext cx="7315200" cy="317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AutoShape 6"/>
          <p:cNvSpPr>
            <a:spLocks noChangeArrowheads="1"/>
          </p:cNvSpPr>
          <p:nvPr/>
        </p:nvSpPr>
        <p:spPr bwMode="auto">
          <a:xfrm>
            <a:off x="6524625" y="838200"/>
            <a:ext cx="485775" cy="1662112"/>
          </a:xfrm>
          <a:prstGeom prst="downArrow">
            <a:avLst>
              <a:gd name="adj1" fmla="val 50000"/>
              <a:gd name="adj2" fmla="val 85539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Oval 7"/>
          <p:cNvSpPr>
            <a:spLocks noChangeArrowheads="1"/>
          </p:cNvSpPr>
          <p:nvPr/>
        </p:nvSpPr>
        <p:spPr bwMode="auto">
          <a:xfrm>
            <a:off x="5410200" y="2728686"/>
            <a:ext cx="2590800" cy="8382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Text Box 8"/>
          <p:cNvSpPr txBox="1">
            <a:spLocks noChangeArrowheads="1"/>
          </p:cNvSpPr>
          <p:nvPr/>
        </p:nvSpPr>
        <p:spPr bwMode="auto">
          <a:xfrm>
            <a:off x="3359150" y="6437313"/>
            <a:ext cx="242728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i="1" baseline="30000">
                <a:solidFill>
                  <a:schemeClr val="tx2"/>
                </a:solidFill>
              </a:rPr>
              <a:t>Time </a:t>
            </a:r>
            <a:r>
              <a:rPr lang="en-US" sz="2800" baseline="30000">
                <a:solidFill>
                  <a:schemeClr val="tx2"/>
                </a:solidFill>
              </a:rPr>
              <a:t>23 July 2001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359150" y="6437313"/>
            <a:ext cx="242728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i="1" baseline="30000">
                <a:solidFill>
                  <a:schemeClr val="tx2"/>
                </a:solidFill>
              </a:rPr>
              <a:t>Time </a:t>
            </a:r>
            <a:r>
              <a:rPr lang="en-US" sz="2800" baseline="30000">
                <a:solidFill>
                  <a:schemeClr val="tx2"/>
                </a:solidFill>
              </a:rPr>
              <a:t>23 July 2001</a:t>
            </a:r>
          </a:p>
        </p:txBody>
      </p:sp>
      <p:pic>
        <p:nvPicPr>
          <p:cNvPr id="16387" name="Picture 3" descr="Time-2001-07-23-8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44170"/>
            <a:ext cx="7315200" cy="391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1981200" y="3810000"/>
            <a:ext cx="5334000" cy="7620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3359150" y="6437313"/>
            <a:ext cx="242728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i="1" kern="1200" baseline="300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Time </a:t>
            </a:r>
            <a:r>
              <a:rPr lang="en-US" sz="2800" kern="1200" baseline="300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23 July 2001</a:t>
            </a:r>
          </a:p>
        </p:txBody>
      </p:sp>
      <p:pic>
        <p:nvPicPr>
          <p:cNvPr id="17411" name="Picture 3" descr="Time-2001-07-23-8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47800"/>
            <a:ext cx="7315200" cy="391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057400" y="1905000"/>
            <a:ext cx="6096000" cy="25146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4" descr="041027_cavewomen_bco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39428" y="2071914"/>
            <a:ext cx="1004887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4663398" y="2362200"/>
            <a:ext cx="2499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The “hobbit” </a:t>
            </a:r>
            <a:endParaRPr lang="en-US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3359150" y="6437313"/>
            <a:ext cx="242728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i="1" baseline="30000">
                <a:solidFill>
                  <a:schemeClr val="tx2"/>
                </a:solidFill>
              </a:rPr>
              <a:t>Time </a:t>
            </a:r>
            <a:r>
              <a:rPr lang="en-US" sz="2800" baseline="30000">
                <a:solidFill>
                  <a:schemeClr val="tx2"/>
                </a:solidFill>
              </a:rPr>
              <a:t>23 July 2001</a:t>
            </a:r>
          </a:p>
        </p:txBody>
      </p:sp>
      <p:pic>
        <p:nvPicPr>
          <p:cNvPr id="17411" name="Picture 3" descr="Time-2001-07-23-8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990600"/>
            <a:ext cx="9067800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3300" name="Picture 4" descr="041027_cavewomen_bco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34313" y="1962150"/>
            <a:ext cx="1004887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1482725" y="1905000"/>
            <a:ext cx="7534275" cy="2209800"/>
          </a:xfrm>
          <a:prstGeom prst="rect">
            <a:avLst/>
          </a:prstGeom>
          <a:noFill/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63302" name="AutoShape 6"/>
          <p:cNvSpPr>
            <a:spLocks noChangeArrowheads="1"/>
          </p:cNvSpPr>
          <p:nvPr/>
        </p:nvSpPr>
        <p:spPr bwMode="auto">
          <a:xfrm rot="1254245">
            <a:off x="8140700" y="3605213"/>
            <a:ext cx="142875" cy="669925"/>
          </a:xfrm>
          <a:prstGeom prst="downArrow">
            <a:avLst>
              <a:gd name="adj1" fmla="val 100000"/>
              <a:gd name="adj2" fmla="val 96817"/>
            </a:avLst>
          </a:prstGeom>
          <a:solidFill>
            <a:srgbClr val="FE3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463303" name="Line 7"/>
          <p:cNvSpPr>
            <a:spLocks noChangeShapeType="1"/>
          </p:cNvSpPr>
          <p:nvPr/>
        </p:nvSpPr>
        <p:spPr bwMode="auto">
          <a:xfrm flipV="1">
            <a:off x="2514600" y="3505200"/>
            <a:ext cx="5181600" cy="457200"/>
          </a:xfrm>
          <a:prstGeom prst="line">
            <a:avLst/>
          </a:prstGeom>
          <a:noFill/>
          <a:ln w="76200">
            <a:solidFill>
              <a:srgbClr val="FE3C1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6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3302" grpId="0" animBg="1"/>
      <p:bldP spid="146330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309013" y="6400800"/>
            <a:ext cx="670536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aseline="30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 baseline="30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 baseline="30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 baseline="30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 baseline="30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30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30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30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30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1400" i="1" baseline="0" dirty="0">
                <a:solidFill>
                  <a:srgbClr val="003300"/>
                </a:solidFill>
              </a:rPr>
              <a:t>Understanding Physical Anthropology and Archaeology, </a:t>
            </a:r>
            <a:r>
              <a:rPr lang="en-US" sz="1400" i="1" baseline="0" dirty="0" smtClean="0">
                <a:solidFill>
                  <a:srgbClr val="003300"/>
                </a:solidFill>
              </a:rPr>
              <a:t>11</a:t>
            </a:r>
            <a:r>
              <a:rPr lang="en-US" sz="1400" i="1" dirty="0" smtClean="0">
                <a:solidFill>
                  <a:srgbClr val="003300"/>
                </a:solidFill>
              </a:rPr>
              <a:t>th</a:t>
            </a:r>
            <a:r>
              <a:rPr lang="en-US" sz="1400" i="1" baseline="0" dirty="0" smtClean="0">
                <a:solidFill>
                  <a:srgbClr val="003300"/>
                </a:solidFill>
              </a:rPr>
              <a:t> </a:t>
            </a:r>
            <a:r>
              <a:rPr lang="en-US" sz="1400" i="1" baseline="0" dirty="0" smtClean="0">
                <a:solidFill>
                  <a:srgbClr val="003300"/>
                </a:solidFill>
              </a:rPr>
              <a:t>Ed</a:t>
            </a:r>
            <a:r>
              <a:rPr lang="en-US" sz="1400" baseline="0" dirty="0">
                <a:solidFill>
                  <a:srgbClr val="003300"/>
                </a:solidFill>
              </a:rPr>
              <a:t>., p.  </a:t>
            </a:r>
            <a:r>
              <a:rPr lang="en-US" sz="1400" baseline="0" dirty="0" smtClean="0">
                <a:solidFill>
                  <a:srgbClr val="003300"/>
                </a:solidFill>
              </a:rPr>
              <a:t>276</a:t>
            </a:r>
            <a:endParaRPr lang="en-US" sz="1400" baseline="0" dirty="0">
              <a:solidFill>
                <a:srgbClr val="0033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78378"/>
            <a:ext cx="8229600" cy="3431822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414155" y="3295653"/>
            <a:ext cx="2598420" cy="936822"/>
          </a:xfrm>
          <a:prstGeom prst="rect">
            <a:avLst/>
          </a:prstGeom>
          <a:noFill/>
          <a:ln w="762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321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25_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6363" y="228600"/>
            <a:ext cx="385127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023411" y="6546850"/>
            <a:ext cx="70537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hlinkClick r:id="rId3"/>
              </a:rPr>
              <a:t>www.smh.com.au/articles/2004/10/28/1098667862380.html?oneclick=true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438275" y="5943600"/>
            <a:ext cx="62452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"The ‘hobbit’ as envisaged by </a:t>
            </a:r>
            <a:r>
              <a:rPr lang="en-US" sz="1800" i="1">
                <a:solidFill>
                  <a:schemeClr val="tx2"/>
                </a:solidFill>
              </a:rPr>
              <a:t>National Geographic</a:t>
            </a:r>
            <a:r>
              <a:rPr lang="en-US" sz="1800">
                <a:solidFill>
                  <a:schemeClr val="tx2"/>
                </a:solidFill>
              </a:rPr>
              <a:t>. "</a:t>
            </a:r>
          </a:p>
          <a:p>
            <a:r>
              <a:rPr lang="en-US" sz="1400">
                <a:solidFill>
                  <a:schemeClr val="tx2"/>
                </a:solidFill>
              </a:rPr>
              <a:t>(Image: </a:t>
            </a:r>
            <a:r>
              <a:rPr lang="en-US" sz="1400" i="1">
                <a:solidFill>
                  <a:schemeClr val="tx2"/>
                </a:solidFill>
              </a:rPr>
              <a:t>National Geographic</a:t>
            </a:r>
            <a:r>
              <a:rPr lang="en-US" sz="1400">
                <a:solidFill>
                  <a:schemeClr val="tx2"/>
                </a:solidFill>
              </a:rPr>
              <a:t>) -- BBC</a:t>
            </a:r>
          </a:p>
        </p:txBody>
      </p:sp>
      <p:pic>
        <p:nvPicPr>
          <p:cNvPr id="21508" name="Picture 4" descr="main-realhobbi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52788" y="0"/>
            <a:ext cx="2919412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1577975" y="2133600"/>
            <a:ext cx="93662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chemeClr val="tx2"/>
                </a:solidFill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obbi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1700" y="1247775"/>
            <a:ext cx="474345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543050" y="6521450"/>
            <a:ext cx="6003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hlinkClick r:id="rId4"/>
              </a:rPr>
              <a:t>http://news.bbc.co.uk/2/hi/science/nature/3948165.stm</a:t>
            </a:r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143000" y="5791200"/>
            <a:ext cx="7315200" cy="457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752600" y="1143000"/>
            <a:ext cx="762000" cy="4876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spcBef>
                <a:spcPct val="50000"/>
              </a:spcBef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6477000" y="1219200"/>
            <a:ext cx="762000" cy="4876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spcBef>
                <a:spcPct val="50000"/>
              </a:spcBef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066800" y="1143000"/>
            <a:ext cx="7315200" cy="2286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spcBef>
                <a:spcPct val="50000"/>
              </a:spcBef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1162050" y="558800"/>
            <a:ext cx="6781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tx2"/>
                </a:solidFill>
              </a:rPr>
              <a:t>“</a:t>
            </a:r>
            <a:r>
              <a:rPr lang="en-US" sz="3600" b="1" i="1">
                <a:solidFill>
                  <a:schemeClr val="tx2"/>
                </a:solidFill>
              </a:rPr>
              <a:t>Homo floresiensis</a:t>
            </a:r>
            <a:r>
              <a:rPr lang="en-US" sz="3600" b="1">
                <a:solidFill>
                  <a:schemeClr val="tx2"/>
                </a:solidFill>
              </a:rPr>
              <a:t>”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1468438" y="5892800"/>
            <a:ext cx="6492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tx2"/>
                </a:solidFill>
              </a:rPr>
              <a:t>The </a:t>
            </a:r>
            <a:r>
              <a:rPr lang="en-US" sz="2000" b="1" i="1">
                <a:solidFill>
                  <a:schemeClr val="tx2"/>
                </a:solidFill>
              </a:rPr>
              <a:t>Homo floresiensis</a:t>
            </a:r>
            <a:r>
              <a:rPr lang="en-US" sz="2000" b="1">
                <a:solidFill>
                  <a:schemeClr val="tx2"/>
                </a:solidFill>
              </a:rPr>
              <a:t> type specimen (LB1) </a:t>
            </a:r>
          </a:p>
          <a:p>
            <a:r>
              <a:rPr lang="en-US" sz="1600" b="1">
                <a:solidFill>
                  <a:schemeClr val="tx2"/>
                </a:solidFill>
              </a:rPr>
              <a:t>Liang Bua, Flores, Indonesia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obbi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3810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1143000" y="5791200"/>
            <a:ext cx="7315200" cy="457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1752600" y="1143000"/>
            <a:ext cx="762000" cy="4876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spcBef>
                <a:spcPct val="50000"/>
              </a:spcBef>
            </a:pPr>
            <a:endParaRPr lang="en-US">
              <a:solidFill>
                <a:schemeClr val="tx2"/>
              </a:solidFill>
            </a:endParaRPr>
          </a:p>
        </p:txBody>
      </p:sp>
      <p:pic>
        <p:nvPicPr>
          <p:cNvPr id="23557" name="Picture 10" descr="25_0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152400"/>
            <a:ext cx="385127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Text Box 12"/>
          <p:cNvSpPr txBox="1">
            <a:spLocks noChangeArrowheads="1"/>
          </p:cNvSpPr>
          <p:nvPr/>
        </p:nvSpPr>
        <p:spPr bwMode="auto">
          <a:xfrm>
            <a:off x="1543050" y="6521450"/>
            <a:ext cx="6003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hlinkClick r:id="rId5"/>
              </a:rPr>
              <a:t>http://news.bbc.co.uk/2/hi/science/nature/3948165.stm</a:t>
            </a:r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23559" name="Text Box 13"/>
          <p:cNvSpPr txBox="1">
            <a:spLocks noChangeArrowheads="1"/>
          </p:cNvSpPr>
          <p:nvPr/>
        </p:nvSpPr>
        <p:spPr bwMode="auto">
          <a:xfrm>
            <a:off x="5200650" y="4022725"/>
            <a:ext cx="28003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 dirty="0">
                <a:solidFill>
                  <a:schemeClr val="tx2"/>
                </a:solidFill>
              </a:rPr>
              <a:t>Homo </a:t>
            </a:r>
            <a:r>
              <a:rPr lang="en-US" sz="2000" b="1" i="1" dirty="0" err="1">
                <a:solidFill>
                  <a:schemeClr val="tx2"/>
                </a:solidFill>
              </a:rPr>
              <a:t>floresiensis</a:t>
            </a:r>
            <a:endParaRPr lang="en-US" sz="2000" b="1" dirty="0">
              <a:solidFill>
                <a:schemeClr val="tx2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tx2"/>
                </a:solidFill>
              </a:rPr>
              <a:t>(LB1)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tx2"/>
                </a:solidFill>
              </a:rPr>
              <a:t>“The Hobbit”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23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en-US" b="1" smtClean="0">
                <a:solidFill>
                  <a:schemeClr val="tx1"/>
                </a:solidFill>
              </a:rPr>
              <a:t>Major Sites / Species</a:t>
            </a:r>
            <a:endParaRPr lang="en-US" sz="6000" b="1" smtClean="0">
              <a:solidFill>
                <a:schemeClr val="tx1"/>
              </a:solidFill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3276600"/>
            <a:ext cx="7315200" cy="2913062"/>
          </a:xfrm>
        </p:spPr>
        <p:txBody>
          <a:bodyPr>
            <a:spAutoFit/>
          </a:bodyPr>
          <a:lstStyle/>
          <a:p>
            <a:pPr>
              <a:lnSpc>
                <a:spcPct val="140000"/>
              </a:lnSpc>
              <a:buFontTx/>
              <a:buNone/>
            </a:pPr>
            <a:r>
              <a:rPr lang="en-US" sz="3600" b="1" i="1" dirty="0" smtClean="0"/>
              <a:t>Pithecanthropus erectus</a:t>
            </a:r>
          </a:p>
          <a:p>
            <a:pPr marL="914400" lvl="1" indent="-457200">
              <a:lnSpc>
                <a:spcPct val="140000"/>
              </a:lnSpc>
            </a:pPr>
            <a:r>
              <a:rPr lang="en-US" b="1" dirty="0" smtClean="0"/>
              <a:t>aka </a:t>
            </a:r>
            <a:r>
              <a:rPr lang="en-US" b="1" i="1" dirty="0" smtClean="0"/>
              <a:t>Homo erectus </a:t>
            </a:r>
            <a:r>
              <a:rPr lang="en-US" b="1" i="1" dirty="0" err="1" smtClean="0"/>
              <a:t>erectus</a:t>
            </a:r>
            <a:r>
              <a:rPr lang="en-US" b="1" dirty="0" smtClean="0"/>
              <a:t> </a:t>
            </a:r>
          </a:p>
          <a:p>
            <a:pPr marL="914400" lvl="1" indent="-457200">
              <a:lnSpc>
                <a:spcPct val="140000"/>
              </a:lnSpc>
            </a:pPr>
            <a:r>
              <a:rPr lang="en-US" b="1" dirty="0" smtClean="0"/>
              <a:t>aka “Java Man”</a:t>
            </a:r>
          </a:p>
          <a:p>
            <a:pPr marL="914400" lvl="1" indent="-457200">
              <a:lnSpc>
                <a:spcPct val="140000"/>
              </a:lnSpc>
            </a:pPr>
            <a:r>
              <a:rPr lang="en-US" b="1" dirty="0" smtClean="0"/>
              <a:t>aka “Java People”</a:t>
            </a:r>
            <a:endParaRPr lang="en-US" sz="2400" b="1" dirty="0" smtClean="0"/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476250" y="2133600"/>
            <a:ext cx="82105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5400" b="1" i="1"/>
              <a:t>Java, 1891</a:t>
            </a:r>
            <a:endParaRPr lang="en-US" b="1" i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785120" y="6339117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sz="1200" dirty="0">
                <a:solidFill>
                  <a:srgbClr val="FFFFFF"/>
                </a:solidFill>
                <a:latin typeface="Arial" charset="0"/>
                <a:hlinkClick r:id="rId3"/>
              </a:rPr>
              <a:t>http://www.d.umn.edu/cla/faculty/troufs/anth1602/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05" y="1318986"/>
            <a:ext cx="3312063" cy="4777014"/>
          </a:xfrm>
          <a:prstGeom prst="rect">
            <a:avLst/>
          </a:prstGeom>
          <a:ln w="3175">
            <a:solidFill>
              <a:srgbClr val="FFCF37"/>
            </a:solidFill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057" y="2195286"/>
            <a:ext cx="166934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409784" y="5681604"/>
            <a:ext cx="3207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16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University of Minnesota Duluth</a:t>
            </a:r>
            <a:endParaRPr kumimoji="1" lang="en-US" sz="2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6265333" y="5923002"/>
            <a:ext cx="14619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1" lang="en-US" sz="18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Tim Roufs</a:t>
            </a:r>
          </a:p>
          <a:p>
            <a:pPr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© 2010-2013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47800" y="2835953"/>
            <a:ext cx="6172200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+mn-ea"/>
                <a:cs typeface="+mn-cs"/>
              </a:rPr>
              <a:t>. . . or how to make sense</a:t>
            </a:r>
            <a:br>
              <a:rPr lang="en-US" sz="3200" b="1" kern="12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+mn-ea"/>
                <a:cs typeface="+mn-cs"/>
              </a:rPr>
            </a:br>
            <a:r>
              <a:rPr lang="en-US" sz="3200" b="1" kern="12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+mn-ea"/>
                <a:cs typeface="+mn-cs"/>
              </a:rPr>
              <a:t>out of</a:t>
            </a:r>
            <a:br>
              <a:rPr lang="en-US" sz="3200" b="1" kern="12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+mn-ea"/>
                <a:cs typeface="+mn-cs"/>
              </a:rPr>
            </a:br>
            <a:r>
              <a:rPr lang="en-US" sz="3200" b="1" kern="12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+mn-ea"/>
                <a:cs typeface="+mn-cs"/>
              </a:rPr>
              <a:t>Ch. </a:t>
            </a:r>
            <a:r>
              <a:rPr lang="en-US" sz="3200" b="1" kern="120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+mn-ea"/>
                <a:cs typeface="+mn-cs"/>
              </a:rPr>
              <a:t>10 </a:t>
            </a:r>
            <a:r>
              <a:rPr lang="en-US" sz="3200" b="1" kern="12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+mn-ea"/>
                <a:cs typeface="+mn-cs"/>
              </a:rPr>
              <a:t>of the text . . .</a:t>
            </a:r>
          </a:p>
        </p:txBody>
      </p:sp>
    </p:spTree>
    <p:extLst>
      <p:ext uri="{BB962C8B-B14F-4D97-AF65-F5344CB8AC3E}">
        <p14:creationId xmlns:p14="http://schemas.microsoft.com/office/powerpoint/2010/main" val="19244591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25_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25688" y="152400"/>
            <a:ext cx="45275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3425825" y="6156325"/>
            <a:ext cx="23034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tx2"/>
                </a:solidFill>
              </a:rPr>
              <a:t>Eugene Dubois</a:t>
            </a:r>
          </a:p>
          <a:p>
            <a:r>
              <a:rPr lang="en-US" sz="2000" b="1">
                <a:solidFill>
                  <a:schemeClr val="tx2"/>
                </a:solidFill>
              </a:rPr>
              <a:t>1858-1940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25_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00" y="152400"/>
            <a:ext cx="45974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3425825" y="6156325"/>
            <a:ext cx="23034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tx2"/>
                </a:solidFill>
              </a:rPr>
              <a:t>Eugene Dubois</a:t>
            </a:r>
          </a:p>
          <a:p>
            <a:r>
              <a:rPr lang="en-US" sz="2000" b="1">
                <a:solidFill>
                  <a:schemeClr val="tx2"/>
                </a:solidFill>
              </a:rPr>
              <a:t>1858-1940</a:t>
            </a:r>
          </a:p>
        </p:txBody>
      </p:sp>
      <p:pic>
        <p:nvPicPr>
          <p:cNvPr id="26628" name="Picture 6" descr="Turn811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914400"/>
            <a:ext cx="20637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 Box 7"/>
          <p:cNvSpPr txBox="1">
            <a:spLocks noChangeArrowheads="1"/>
          </p:cNvSpPr>
          <p:nvPr/>
        </p:nvSpPr>
        <p:spPr bwMode="auto">
          <a:xfrm>
            <a:off x="6019800" y="3607070"/>
            <a:ext cx="1890261" cy="81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800" dirty="0" smtClean="0">
                <a:solidFill>
                  <a:schemeClr val="tx2"/>
                </a:solidFill>
              </a:rPr>
              <a:t>Lewis </a:t>
            </a:r>
            <a:r>
              <a:rPr lang="en-US" sz="1800" i="1" dirty="0" smtClean="0">
                <a:solidFill>
                  <a:schemeClr val="tx2"/>
                </a:solidFill>
              </a:rPr>
              <a:t>et al</a:t>
            </a:r>
            <a:r>
              <a:rPr lang="en-US" sz="1800" dirty="0" smtClean="0">
                <a:solidFill>
                  <a:schemeClr val="tx2"/>
                </a:solidFill>
              </a:rPr>
              <a:t>, 9</a:t>
            </a:r>
            <a:r>
              <a:rPr lang="en-US" sz="1800" baseline="30000" dirty="0" smtClean="0">
                <a:solidFill>
                  <a:schemeClr val="tx2"/>
                </a:solidFill>
              </a:rPr>
              <a:t>th</a:t>
            </a:r>
          </a:p>
          <a:p>
            <a:pPr>
              <a:lnSpc>
                <a:spcPct val="130000"/>
              </a:lnSpc>
            </a:pPr>
            <a:r>
              <a:rPr lang="en-US" sz="1800" dirty="0" smtClean="0">
                <a:solidFill>
                  <a:schemeClr val="tx2"/>
                </a:solidFill>
              </a:rPr>
              <a:t>p</a:t>
            </a:r>
            <a:r>
              <a:rPr lang="en-US" sz="1800" dirty="0">
                <a:solidFill>
                  <a:schemeClr val="tx2"/>
                </a:solidFill>
              </a:rPr>
              <a:t>. </a:t>
            </a:r>
            <a:r>
              <a:rPr lang="en-US" sz="1800" dirty="0" smtClean="0">
                <a:solidFill>
                  <a:schemeClr val="tx2"/>
                </a:solidFill>
              </a:rPr>
              <a:t>230</a:t>
            </a:r>
            <a:endParaRPr lang="en-US" sz="1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649413" y="6384925"/>
            <a:ext cx="58181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Campbell – Loy, </a:t>
            </a:r>
            <a:r>
              <a:rPr lang="en-US" sz="1600" i="1"/>
              <a:t>Humankind Emerging, 7</a:t>
            </a:r>
            <a:r>
              <a:rPr lang="en-US" sz="1600" i="1" baseline="30000"/>
              <a:t>th</a:t>
            </a:r>
            <a:r>
              <a:rPr lang="en-US" sz="1600" i="1"/>
              <a:t> ed</a:t>
            </a:r>
            <a:r>
              <a:rPr lang="en-US" sz="1600"/>
              <a:t>., p. 295</a:t>
            </a:r>
            <a:r>
              <a:rPr lang="en-US" sz="2000" i="1"/>
              <a:t> </a:t>
            </a:r>
          </a:p>
        </p:txBody>
      </p:sp>
      <p:pic>
        <p:nvPicPr>
          <p:cNvPr id="27651" name="Picture 3" descr="Java_map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76200"/>
            <a:ext cx="57531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Oval 4"/>
          <p:cNvSpPr>
            <a:spLocks noChangeArrowheads="1"/>
          </p:cNvSpPr>
          <p:nvPr/>
        </p:nvSpPr>
        <p:spPr bwMode="auto">
          <a:xfrm>
            <a:off x="2209800" y="2971800"/>
            <a:ext cx="2819400" cy="1905000"/>
          </a:xfrm>
          <a:prstGeom prst="ellips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aseline="30000">
              <a:solidFill>
                <a:schemeClr val="folHlin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7" y="228600"/>
            <a:ext cx="8065793" cy="64008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219200" y="6423950"/>
            <a:ext cx="6705362" cy="37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aseline="30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000" baseline="30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 baseline="30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 baseline="30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 baseline="30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30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30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30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aseline="30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1400" i="1" baseline="0" dirty="0">
                <a:solidFill>
                  <a:srgbClr val="003300"/>
                </a:solidFill>
              </a:rPr>
              <a:t>Understanding Physical Anthropology and Archaeology, </a:t>
            </a:r>
            <a:r>
              <a:rPr lang="en-US" sz="1400" i="1" baseline="0" dirty="0" smtClean="0">
                <a:solidFill>
                  <a:srgbClr val="003300"/>
                </a:solidFill>
              </a:rPr>
              <a:t>11</a:t>
            </a:r>
            <a:r>
              <a:rPr lang="en-US" sz="1400" i="1" dirty="0" smtClean="0">
                <a:solidFill>
                  <a:srgbClr val="003300"/>
                </a:solidFill>
              </a:rPr>
              <a:t>th</a:t>
            </a:r>
            <a:r>
              <a:rPr lang="en-US" sz="1400" i="1" baseline="0" dirty="0" smtClean="0">
                <a:solidFill>
                  <a:srgbClr val="003300"/>
                </a:solidFill>
              </a:rPr>
              <a:t> </a:t>
            </a:r>
            <a:r>
              <a:rPr lang="en-US" sz="1400" i="1" baseline="0" dirty="0" smtClean="0">
                <a:solidFill>
                  <a:srgbClr val="003300"/>
                </a:solidFill>
              </a:rPr>
              <a:t>Ed</a:t>
            </a:r>
            <a:r>
              <a:rPr lang="en-US" sz="1400" baseline="0" dirty="0">
                <a:solidFill>
                  <a:srgbClr val="003300"/>
                </a:solidFill>
              </a:rPr>
              <a:t>., p.  </a:t>
            </a:r>
            <a:r>
              <a:rPr lang="en-US" sz="1400" baseline="0" dirty="0" smtClean="0">
                <a:solidFill>
                  <a:srgbClr val="003300"/>
                </a:solidFill>
              </a:rPr>
              <a:t>295</a:t>
            </a:r>
            <a:endParaRPr lang="en-US" sz="1400" baseline="0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228600" y="6527800"/>
            <a:ext cx="86566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http://www.lonelyplanet.com/mapshells/south_east_asia/indonesia/indonesia.htm</a:t>
            </a:r>
            <a:endParaRPr lang="en-US" sz="16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8675" name="Picture 3" descr="indonesi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773264"/>
            <a:ext cx="7315200" cy="5246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4648200" y="4211638"/>
            <a:ext cx="990600" cy="6096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638800" y="3962400"/>
            <a:ext cx="1676400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“Hobbit”</a:t>
            </a:r>
          </a:p>
        </p:txBody>
      </p:sp>
      <p:sp>
        <p:nvSpPr>
          <p:cNvPr id="19" name="Oval 4"/>
          <p:cNvSpPr>
            <a:spLocks noChangeArrowheads="1"/>
          </p:cNvSpPr>
          <p:nvPr/>
        </p:nvSpPr>
        <p:spPr bwMode="auto">
          <a:xfrm rot="1119649">
            <a:off x="2533241" y="3946872"/>
            <a:ext cx="1839966" cy="745886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1296987" y="4784725"/>
            <a:ext cx="2132013" cy="7016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2"/>
                </a:solidFill>
              </a:rPr>
              <a:t>“Java Man”</a:t>
            </a:r>
          </a:p>
          <a:p>
            <a:r>
              <a:rPr lang="en-US" sz="1600" b="1" i="1">
                <a:solidFill>
                  <a:schemeClr val="tx2"/>
                </a:solidFill>
              </a:rPr>
              <a:t>Homo erectus</a:t>
            </a:r>
          </a:p>
        </p:txBody>
      </p:sp>
      <p:sp>
        <p:nvSpPr>
          <p:cNvPr id="21" name="Oval 9"/>
          <p:cNvSpPr>
            <a:spLocks noChangeArrowheads="1"/>
          </p:cNvSpPr>
          <p:nvPr/>
        </p:nvSpPr>
        <p:spPr bwMode="auto">
          <a:xfrm>
            <a:off x="1066800" y="2438400"/>
            <a:ext cx="381000" cy="381000"/>
          </a:xfrm>
          <a:prstGeom prst="ellipse">
            <a:avLst/>
          </a:prstGeom>
          <a:solidFill>
            <a:srgbClr val="FE3C1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762000" y="1143000"/>
            <a:ext cx="2438400" cy="1006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Tsunami Quake</a:t>
            </a:r>
          </a:p>
          <a:p>
            <a:r>
              <a:rPr lang="en-US" sz="2000" b="1" dirty="0" err="1">
                <a:solidFill>
                  <a:schemeClr val="tx2"/>
                </a:solidFill>
              </a:rPr>
              <a:t>Epicentre</a:t>
            </a:r>
            <a:r>
              <a:rPr lang="en-US" sz="2000" b="1" dirty="0">
                <a:solidFill>
                  <a:schemeClr val="tx2"/>
                </a:solidFill>
              </a:rPr>
              <a:t/>
            </a:r>
            <a:br>
              <a:rPr lang="en-US" sz="2000" b="1" dirty="0">
                <a:solidFill>
                  <a:schemeClr val="tx2"/>
                </a:solidFill>
              </a:rPr>
            </a:br>
            <a:r>
              <a:rPr lang="en-US" sz="2000" b="1" dirty="0">
                <a:solidFill>
                  <a:schemeClr val="tx2"/>
                </a:solidFill>
              </a:rPr>
              <a:t>20 Dec 2004</a:t>
            </a:r>
          </a:p>
        </p:txBody>
      </p:sp>
      <p:sp>
        <p:nvSpPr>
          <p:cNvPr id="23" name="Oval 9"/>
          <p:cNvSpPr>
            <a:spLocks noChangeArrowheads="1"/>
          </p:cNvSpPr>
          <p:nvPr/>
        </p:nvSpPr>
        <p:spPr bwMode="auto">
          <a:xfrm>
            <a:off x="1328058" y="2761344"/>
            <a:ext cx="381000" cy="381000"/>
          </a:xfrm>
          <a:prstGeom prst="ellipse">
            <a:avLst/>
          </a:prstGeom>
          <a:solidFill>
            <a:srgbClr val="FE3C1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10"/>
          <p:cNvSpPr>
            <a:spLocks noChangeArrowheads="1"/>
          </p:cNvSpPr>
          <p:nvPr/>
        </p:nvSpPr>
        <p:spPr bwMode="auto">
          <a:xfrm>
            <a:off x="1465944" y="3048000"/>
            <a:ext cx="381000" cy="381000"/>
          </a:xfrm>
          <a:prstGeom prst="ellipse">
            <a:avLst/>
          </a:prstGeom>
          <a:solidFill>
            <a:srgbClr val="FE3C1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2057400" y="2651125"/>
            <a:ext cx="2438400" cy="1006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tx2"/>
                </a:solidFill>
              </a:rPr>
              <a:t>Earthquake</a:t>
            </a:r>
          </a:p>
          <a:p>
            <a:r>
              <a:rPr lang="en-US" sz="2000" b="1">
                <a:solidFill>
                  <a:schemeClr val="tx2"/>
                </a:solidFill>
              </a:rPr>
              <a:t>Epicentre</a:t>
            </a:r>
            <a:br>
              <a:rPr lang="en-US" sz="2000" b="1">
                <a:solidFill>
                  <a:schemeClr val="tx2"/>
                </a:solidFill>
              </a:rPr>
            </a:br>
            <a:r>
              <a:rPr lang="en-US" sz="2000" b="1">
                <a:solidFill>
                  <a:schemeClr val="tx2"/>
                </a:solidFill>
              </a:rPr>
              <a:t>28 Mar 2005</a:t>
            </a:r>
          </a:p>
        </p:txBody>
      </p:sp>
      <p:sp>
        <p:nvSpPr>
          <p:cNvPr id="27" name="Oval 10"/>
          <p:cNvSpPr>
            <a:spLocks noChangeArrowheads="1"/>
          </p:cNvSpPr>
          <p:nvPr/>
        </p:nvSpPr>
        <p:spPr bwMode="auto">
          <a:xfrm>
            <a:off x="1828800" y="3581400"/>
            <a:ext cx="381000" cy="381000"/>
          </a:xfrm>
          <a:prstGeom prst="ellipse">
            <a:avLst/>
          </a:prstGeom>
          <a:solidFill>
            <a:srgbClr val="FE3C1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2590800" y="3632200"/>
            <a:ext cx="2438400" cy="1016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Earthquake</a:t>
            </a:r>
          </a:p>
          <a:p>
            <a:r>
              <a:rPr lang="en-US" sz="2000" b="1" dirty="0" err="1">
                <a:solidFill>
                  <a:schemeClr val="tx2"/>
                </a:solidFill>
              </a:rPr>
              <a:t>Epicentre</a:t>
            </a:r>
            <a:r>
              <a:rPr lang="en-US" sz="2000" b="1" dirty="0">
                <a:solidFill>
                  <a:schemeClr val="tx2"/>
                </a:solidFill>
              </a:rPr>
              <a:t/>
            </a:r>
            <a:br>
              <a:rPr lang="en-US" sz="2000" b="1" dirty="0">
                <a:solidFill>
                  <a:schemeClr val="tx2"/>
                </a:solidFill>
              </a:rPr>
            </a:br>
            <a:r>
              <a:rPr lang="en-US" sz="2000" b="1" dirty="0">
                <a:solidFill>
                  <a:schemeClr val="tx2"/>
                </a:solidFill>
              </a:rPr>
              <a:t>12 Sept 2007</a:t>
            </a:r>
          </a:p>
        </p:txBody>
      </p:sp>
      <p:pic>
        <p:nvPicPr>
          <p:cNvPr id="29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6825" y="1828800"/>
            <a:ext cx="19335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build="allAtOnce" animBg="1"/>
      <p:bldP spid="19" grpId="0" animBg="1"/>
      <p:bldP spid="20" grpId="0" build="allAtOnce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228600" y="6527800"/>
            <a:ext cx="86566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hlinkClick r:id="rId3"/>
              </a:rPr>
              <a:t>http://www.lonelyplanet.com/mapshells/south_east_asia/indonesia/indonesia.htm</a:t>
            </a:r>
            <a:endParaRPr lang="en-US" sz="1600">
              <a:solidFill>
                <a:schemeClr val="tx2"/>
              </a:solidFill>
            </a:endParaRPr>
          </a:p>
        </p:txBody>
      </p:sp>
      <p:pic>
        <p:nvPicPr>
          <p:cNvPr id="28675" name="Picture 3" descr="indonesi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3038" y="0"/>
            <a:ext cx="8763000" cy="628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8420" name="Oval 4"/>
          <p:cNvSpPr>
            <a:spLocks noChangeArrowheads="1"/>
          </p:cNvSpPr>
          <p:nvPr/>
        </p:nvSpPr>
        <p:spPr bwMode="auto">
          <a:xfrm rot="1119649">
            <a:off x="2144713" y="3862388"/>
            <a:ext cx="2151062" cy="933450"/>
          </a:xfrm>
          <a:prstGeom prst="ellips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68421" name="Oval 5"/>
          <p:cNvSpPr>
            <a:spLocks noChangeArrowheads="1"/>
          </p:cNvSpPr>
          <p:nvPr/>
        </p:nvSpPr>
        <p:spPr bwMode="auto">
          <a:xfrm>
            <a:off x="4687888" y="4211638"/>
            <a:ext cx="990600" cy="609600"/>
          </a:xfrm>
          <a:prstGeom prst="ellips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68422" name="Text Box 6"/>
          <p:cNvSpPr txBox="1">
            <a:spLocks noChangeArrowheads="1"/>
          </p:cNvSpPr>
          <p:nvPr/>
        </p:nvSpPr>
        <p:spPr bwMode="auto">
          <a:xfrm>
            <a:off x="5527675" y="3775075"/>
            <a:ext cx="1676400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“Hobbit”</a:t>
            </a:r>
          </a:p>
        </p:txBody>
      </p:sp>
      <p:sp>
        <p:nvSpPr>
          <p:cNvPr id="1468423" name="Text Box 7"/>
          <p:cNvSpPr txBox="1">
            <a:spLocks noChangeArrowheads="1"/>
          </p:cNvSpPr>
          <p:nvPr/>
        </p:nvSpPr>
        <p:spPr bwMode="auto">
          <a:xfrm>
            <a:off x="631825" y="4741863"/>
            <a:ext cx="2132013" cy="7016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2"/>
                </a:solidFill>
              </a:rPr>
              <a:t>“Java Man”</a:t>
            </a:r>
          </a:p>
          <a:p>
            <a:r>
              <a:rPr lang="en-US" sz="1600" b="1" i="1">
                <a:solidFill>
                  <a:schemeClr val="tx2"/>
                </a:solidFill>
              </a:rPr>
              <a:t>Homo erectus</a:t>
            </a:r>
          </a:p>
        </p:txBody>
      </p:sp>
      <p:sp>
        <p:nvSpPr>
          <p:cNvPr id="1468424" name="Rectangle 8"/>
          <p:cNvSpPr>
            <a:spLocks noChangeArrowheads="1"/>
          </p:cNvSpPr>
          <p:nvPr/>
        </p:nvSpPr>
        <p:spPr bwMode="auto">
          <a:xfrm>
            <a:off x="381000" y="838200"/>
            <a:ext cx="2438400" cy="1006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Tsunami Quake</a:t>
            </a:r>
          </a:p>
          <a:p>
            <a:r>
              <a:rPr lang="en-US" sz="2000" b="1" dirty="0" err="1">
                <a:solidFill>
                  <a:schemeClr val="tx2"/>
                </a:solidFill>
              </a:rPr>
              <a:t>Epicentre</a:t>
            </a:r>
            <a:r>
              <a:rPr lang="en-US" sz="2000" b="1" dirty="0">
                <a:solidFill>
                  <a:schemeClr val="tx2"/>
                </a:solidFill>
              </a:rPr>
              <a:t/>
            </a:r>
            <a:br>
              <a:rPr lang="en-US" sz="2000" b="1" dirty="0">
                <a:solidFill>
                  <a:schemeClr val="tx2"/>
                </a:solidFill>
              </a:rPr>
            </a:br>
            <a:r>
              <a:rPr lang="en-US" sz="2000" b="1" dirty="0">
                <a:solidFill>
                  <a:schemeClr val="tx2"/>
                </a:solidFill>
              </a:rPr>
              <a:t>20 Dec 2004</a:t>
            </a:r>
          </a:p>
        </p:txBody>
      </p:sp>
      <p:sp>
        <p:nvSpPr>
          <p:cNvPr id="1468425" name="Oval 9"/>
          <p:cNvSpPr>
            <a:spLocks noChangeArrowheads="1"/>
          </p:cNvSpPr>
          <p:nvPr/>
        </p:nvSpPr>
        <p:spPr bwMode="auto">
          <a:xfrm>
            <a:off x="381000" y="1905000"/>
            <a:ext cx="381000" cy="381000"/>
          </a:xfrm>
          <a:prstGeom prst="ellipse">
            <a:avLst/>
          </a:prstGeom>
          <a:solidFill>
            <a:srgbClr val="FE3C1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68426" name="Oval 10"/>
          <p:cNvSpPr>
            <a:spLocks noChangeArrowheads="1"/>
          </p:cNvSpPr>
          <p:nvPr/>
        </p:nvSpPr>
        <p:spPr bwMode="auto">
          <a:xfrm>
            <a:off x="762000" y="2362200"/>
            <a:ext cx="381000" cy="381000"/>
          </a:xfrm>
          <a:prstGeom prst="ellipse">
            <a:avLst/>
          </a:prstGeom>
          <a:solidFill>
            <a:srgbClr val="FE3C1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68427" name="Rectangle 11"/>
          <p:cNvSpPr>
            <a:spLocks noChangeArrowheads="1"/>
          </p:cNvSpPr>
          <p:nvPr/>
        </p:nvSpPr>
        <p:spPr bwMode="auto">
          <a:xfrm>
            <a:off x="1371600" y="2041525"/>
            <a:ext cx="2438400" cy="1006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tx2"/>
                </a:solidFill>
              </a:rPr>
              <a:t>Earthquake</a:t>
            </a:r>
          </a:p>
          <a:p>
            <a:r>
              <a:rPr lang="en-US" sz="2000" b="1">
                <a:solidFill>
                  <a:schemeClr val="tx2"/>
                </a:solidFill>
              </a:rPr>
              <a:t>Epicentre</a:t>
            </a:r>
            <a:br>
              <a:rPr lang="en-US" sz="2000" b="1">
                <a:solidFill>
                  <a:schemeClr val="tx2"/>
                </a:solidFill>
              </a:rPr>
            </a:br>
            <a:r>
              <a:rPr lang="en-US" sz="2000" b="1">
                <a:solidFill>
                  <a:schemeClr val="tx2"/>
                </a:solidFill>
              </a:rPr>
              <a:t>28 Mar 2005</a:t>
            </a:r>
          </a:p>
        </p:txBody>
      </p:sp>
      <p:pic>
        <p:nvPicPr>
          <p:cNvPr id="1468428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600200"/>
            <a:ext cx="19335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2438400" y="3200400"/>
            <a:ext cx="2438400" cy="1016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Earthquake</a:t>
            </a:r>
          </a:p>
          <a:p>
            <a:r>
              <a:rPr lang="en-US" sz="2000" b="1" dirty="0" err="1">
                <a:solidFill>
                  <a:schemeClr val="tx2"/>
                </a:solidFill>
              </a:rPr>
              <a:t>Epicentre</a:t>
            </a:r>
            <a:r>
              <a:rPr lang="en-US" sz="2000" b="1" dirty="0">
                <a:solidFill>
                  <a:schemeClr val="tx2"/>
                </a:solidFill>
              </a:rPr>
              <a:t/>
            </a:r>
            <a:br>
              <a:rPr lang="en-US" sz="2000" b="1" dirty="0">
                <a:solidFill>
                  <a:schemeClr val="tx2"/>
                </a:solidFill>
              </a:rPr>
            </a:br>
            <a:r>
              <a:rPr lang="en-US" sz="2000" b="1" dirty="0">
                <a:solidFill>
                  <a:schemeClr val="tx2"/>
                </a:solidFill>
              </a:rPr>
              <a:t>12 Sept 2007</a:t>
            </a:r>
          </a:p>
        </p:txBody>
      </p:sp>
      <p:sp>
        <p:nvSpPr>
          <p:cNvPr id="17" name="Oval 10"/>
          <p:cNvSpPr>
            <a:spLocks noChangeArrowheads="1"/>
          </p:cNvSpPr>
          <p:nvPr/>
        </p:nvSpPr>
        <p:spPr bwMode="auto">
          <a:xfrm>
            <a:off x="1371600" y="3124200"/>
            <a:ext cx="381000" cy="381000"/>
          </a:xfrm>
          <a:prstGeom prst="ellipse">
            <a:avLst/>
          </a:prstGeom>
          <a:solidFill>
            <a:srgbClr val="FE3C1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4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4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4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4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4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4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8420" grpId="0" animBg="1"/>
      <p:bldP spid="1468421" grpId="0" animBg="1"/>
      <p:bldP spid="1468422" grpId="0" build="allAtOnce" animBg="1"/>
      <p:bldP spid="1468423" grpId="0" build="allAtOnce" animBg="1"/>
      <p:bldP spid="1468424" grpId="0" animBg="1"/>
      <p:bldP spid="1468425" grpId="0" animBg="1"/>
      <p:bldP spid="1468426" grpId="0" animBg="1"/>
      <p:bldP spid="1468427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915987" y="944562"/>
          <a:ext cx="7313613" cy="492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Document" r:id="rId4" imgW="7775733" imgH="5226336" progId="Word.Document.8">
                  <p:embed/>
                </p:oleObj>
              </mc:Choice>
              <mc:Fallback>
                <p:oleObj name="Document" r:id="rId4" imgW="7775733" imgH="5226336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87" y="944562"/>
                        <a:ext cx="7313613" cy="4922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Text Box 2"/>
          <p:cNvSpPr txBox="1">
            <a:spLocks noChangeArrowheads="1"/>
          </p:cNvSpPr>
          <p:nvPr/>
        </p:nvSpPr>
        <p:spPr bwMode="auto">
          <a:xfrm>
            <a:off x="815975" y="6519863"/>
            <a:ext cx="74898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000000"/>
                </a:solidFill>
              </a:rPr>
              <a:t>Understanding Physical Anthropology and Archaeology, 9th ed</a:t>
            </a:r>
            <a:r>
              <a:rPr lang="en-US" sz="1600">
                <a:solidFill>
                  <a:srgbClr val="000000"/>
                </a:solidFill>
              </a:rPr>
              <a:t>., p. 103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global_coolin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981200"/>
            <a:ext cx="7315200" cy="2867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Oval 3"/>
          <p:cNvSpPr>
            <a:spLocks noChangeArrowheads="1"/>
          </p:cNvSpPr>
          <p:nvPr/>
        </p:nvSpPr>
        <p:spPr bwMode="auto">
          <a:xfrm>
            <a:off x="5791200" y="2895600"/>
            <a:ext cx="2438400" cy="1676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311400" y="6172200"/>
            <a:ext cx="44719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John E. Pfeiffer, </a:t>
            </a:r>
            <a:r>
              <a:rPr lang="en-US" sz="1400" i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The Emergence of Man, 4</a:t>
            </a:r>
            <a:r>
              <a:rPr lang="en-US" sz="1400" i="1" kern="1200" baseline="300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400" i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 ed</a:t>
            </a:r>
            <a:r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.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(NY: Harper and Row, 1985), p. 101.</a:t>
            </a: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4114800" y="1295400"/>
            <a:ext cx="381000" cy="1295400"/>
          </a:xfrm>
          <a:prstGeom prst="downArrow">
            <a:avLst>
              <a:gd name="adj1" fmla="val 50000"/>
              <a:gd name="adj2" fmla="val 125000"/>
            </a:avLst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3492727" y="776287"/>
            <a:ext cx="16303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Miocene</a:t>
            </a:r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7010400" y="1371600"/>
            <a:ext cx="381000" cy="1752600"/>
          </a:xfrm>
          <a:prstGeom prst="downArrow">
            <a:avLst>
              <a:gd name="adj1" fmla="val 50000"/>
              <a:gd name="adj2" fmla="val 125000"/>
            </a:avLst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6110514" y="812569"/>
            <a:ext cx="21780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Pleistocene</a:t>
            </a: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5386614" y="1890486"/>
            <a:ext cx="419100" cy="1143000"/>
          </a:xfrm>
          <a:prstGeom prst="downArrow">
            <a:avLst>
              <a:gd name="adj1" fmla="val 50000"/>
              <a:gd name="adj2" fmla="val 68182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4827134" y="1317174"/>
            <a:ext cx="15446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Plocene</a:t>
            </a:r>
            <a:endParaRPr lang="en-US" sz="2800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7_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5188" y="228600"/>
            <a:ext cx="48736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Line 3"/>
          <p:cNvSpPr>
            <a:spLocks noChangeShapeType="1"/>
          </p:cNvSpPr>
          <p:nvPr/>
        </p:nvSpPr>
        <p:spPr bwMode="auto">
          <a:xfrm flipV="1">
            <a:off x="3124200" y="3943350"/>
            <a:ext cx="3810000" cy="190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 flipV="1">
            <a:off x="3124200" y="2495550"/>
            <a:ext cx="3810000" cy="190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 rot="2057107">
            <a:off x="2971800" y="5426075"/>
            <a:ext cx="2719388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80000"/>
              </a:lnSpc>
            </a:pPr>
            <a:r>
              <a:rPr lang="en-US" sz="3200" b="1" i="1" baseline="30000">
                <a:solidFill>
                  <a:schemeClr val="folHlink"/>
                </a:solidFill>
              </a:rPr>
              <a:t>Australopithecus</a:t>
            </a:r>
          </a:p>
        </p:txBody>
      </p:sp>
      <p:sp>
        <p:nvSpPr>
          <p:cNvPr id="30726" name="Oval 6"/>
          <p:cNvSpPr>
            <a:spLocks noChangeArrowheads="1"/>
          </p:cNvSpPr>
          <p:nvPr/>
        </p:nvSpPr>
        <p:spPr bwMode="auto">
          <a:xfrm>
            <a:off x="4457700" y="3867150"/>
            <a:ext cx="628650" cy="304800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800" baseline="30000">
              <a:solidFill>
                <a:schemeClr val="folHlink"/>
              </a:solidFill>
            </a:endParaRPr>
          </a:p>
        </p:txBody>
      </p:sp>
      <p:sp>
        <p:nvSpPr>
          <p:cNvPr id="30727" name="Oval 7"/>
          <p:cNvSpPr>
            <a:spLocks noChangeArrowheads="1"/>
          </p:cNvSpPr>
          <p:nvPr/>
        </p:nvSpPr>
        <p:spPr bwMode="auto">
          <a:xfrm rot="5400000">
            <a:off x="4714875" y="5172075"/>
            <a:ext cx="628650" cy="304800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endParaRPr lang="en-US" sz="2800" baseline="30000">
              <a:solidFill>
                <a:schemeClr val="folHlink"/>
              </a:solidFill>
            </a:endParaRP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4343400" y="4191000"/>
            <a:ext cx="11684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i="1" baseline="30000">
                <a:solidFill>
                  <a:schemeClr val="folHlink"/>
                </a:solidFill>
              </a:rPr>
              <a:t>Homo</a:t>
            </a:r>
          </a:p>
          <a:p>
            <a:pPr>
              <a:lnSpc>
                <a:spcPct val="130000"/>
              </a:lnSpc>
            </a:pPr>
            <a:r>
              <a:rPr lang="en-US" sz="3200" b="1" i="1" baseline="30000">
                <a:solidFill>
                  <a:schemeClr val="folHlink"/>
                </a:solidFill>
              </a:rPr>
              <a:t>habilis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3657600" y="3124200"/>
            <a:ext cx="2313455" cy="592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80000"/>
              </a:lnSpc>
            </a:pPr>
            <a:r>
              <a:rPr lang="en-US" sz="3200" b="1" i="1" baseline="30000" dirty="0">
                <a:solidFill>
                  <a:srgbClr val="000000"/>
                </a:solidFill>
              </a:rPr>
              <a:t>Homo erectus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3746500" y="1844675"/>
            <a:ext cx="2286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80000"/>
              </a:lnSpc>
            </a:pPr>
            <a:r>
              <a:rPr lang="en-US" sz="3200" b="1" i="1" baseline="30000">
                <a:solidFill>
                  <a:schemeClr val="folHlink"/>
                </a:solidFill>
              </a:rPr>
              <a:t>Homo sapiens</a:t>
            </a:r>
          </a:p>
        </p:txBody>
      </p: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5962650" y="2438400"/>
            <a:ext cx="1066800" cy="16002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21_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2175" y="228600"/>
            <a:ext cx="48196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6867" name="Rectangle 3"/>
          <p:cNvSpPr>
            <a:spLocks noChangeArrowheads="1"/>
          </p:cNvSpPr>
          <p:nvPr/>
        </p:nvSpPr>
        <p:spPr bwMode="auto">
          <a:xfrm>
            <a:off x="6248400" y="1924050"/>
            <a:ext cx="304800" cy="28194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686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C00000">
                  <a:alpha val="49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586" y="0"/>
            <a:ext cx="5220828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9275" y="5874603"/>
            <a:ext cx="6172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+mn-ea"/>
                <a:cs typeface="+mn-cs"/>
              </a:rPr>
              <a:t>. . . or how to make </a:t>
            </a:r>
            <a:r>
              <a:rPr lang="en-US" b="1" kern="1200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+mn-ea"/>
                <a:cs typeface="+mn-cs"/>
              </a:rPr>
              <a:t>sense out </a:t>
            </a:r>
            <a:r>
              <a:rPr lang="en-US" b="1" kern="1200" dirty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+mn-ea"/>
                <a:cs typeface="+mn-cs"/>
              </a:rPr>
              <a:t>of</a:t>
            </a:r>
            <a:br>
              <a:rPr lang="en-US" b="1" kern="1200" dirty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+mn-ea"/>
                <a:cs typeface="+mn-cs"/>
              </a:rPr>
            </a:br>
            <a:r>
              <a:rPr lang="en-US" b="1" kern="1200" dirty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+mn-ea"/>
                <a:cs typeface="+mn-cs"/>
              </a:rPr>
              <a:t>Ch. </a:t>
            </a:r>
            <a:r>
              <a:rPr lang="en-US" b="1" kern="1200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+mn-ea"/>
                <a:cs typeface="+mn-cs"/>
              </a:rPr>
              <a:t>10 </a:t>
            </a:r>
            <a:r>
              <a:rPr lang="en-US" b="1" kern="1200" dirty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+mn-ea"/>
                <a:cs typeface="+mn-cs"/>
              </a:rPr>
              <a:t>of the text 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17_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5188" y="228600"/>
            <a:ext cx="48736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Line 3"/>
          <p:cNvSpPr>
            <a:spLocks noChangeShapeType="1"/>
          </p:cNvSpPr>
          <p:nvPr/>
        </p:nvSpPr>
        <p:spPr bwMode="auto">
          <a:xfrm flipV="1">
            <a:off x="3124200" y="3943350"/>
            <a:ext cx="3810000" cy="190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72" name="Line 4"/>
          <p:cNvSpPr>
            <a:spLocks noChangeShapeType="1"/>
          </p:cNvSpPr>
          <p:nvPr/>
        </p:nvSpPr>
        <p:spPr bwMode="auto">
          <a:xfrm flipV="1">
            <a:off x="3124200" y="2495550"/>
            <a:ext cx="3810000" cy="190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 rot="2057107">
            <a:off x="2971800" y="5426075"/>
            <a:ext cx="2719388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80000"/>
              </a:lnSpc>
            </a:pPr>
            <a:r>
              <a:rPr lang="en-US" sz="3200" b="1" i="1" baseline="30000">
                <a:solidFill>
                  <a:schemeClr val="folHlink"/>
                </a:solidFill>
              </a:rPr>
              <a:t>Australopithecus</a:t>
            </a:r>
          </a:p>
        </p:txBody>
      </p:sp>
      <p:sp>
        <p:nvSpPr>
          <p:cNvPr id="32774" name="Oval 7"/>
          <p:cNvSpPr>
            <a:spLocks noChangeArrowheads="1"/>
          </p:cNvSpPr>
          <p:nvPr/>
        </p:nvSpPr>
        <p:spPr bwMode="auto">
          <a:xfrm rot="5400000">
            <a:off x="4714875" y="5172075"/>
            <a:ext cx="628650" cy="304800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endParaRPr lang="en-US" sz="2800" baseline="30000">
              <a:solidFill>
                <a:schemeClr val="folHlink"/>
              </a:solidFill>
            </a:endParaRPr>
          </a:p>
        </p:txBody>
      </p:sp>
      <p:sp>
        <p:nvSpPr>
          <p:cNvPr id="32775" name="Text Box 8"/>
          <p:cNvSpPr txBox="1">
            <a:spLocks noChangeArrowheads="1"/>
          </p:cNvSpPr>
          <p:nvPr/>
        </p:nvSpPr>
        <p:spPr bwMode="auto">
          <a:xfrm>
            <a:off x="4343400" y="4191000"/>
            <a:ext cx="11684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i="1" baseline="30000">
                <a:solidFill>
                  <a:schemeClr val="folHlink"/>
                </a:solidFill>
              </a:rPr>
              <a:t>Homo</a:t>
            </a:r>
          </a:p>
          <a:p>
            <a:pPr>
              <a:lnSpc>
                <a:spcPct val="130000"/>
              </a:lnSpc>
            </a:pPr>
            <a:r>
              <a:rPr lang="en-US" sz="3200" b="1" i="1" baseline="30000">
                <a:solidFill>
                  <a:schemeClr val="folHlink"/>
                </a:solidFill>
              </a:rPr>
              <a:t>habilis</a:t>
            </a:r>
          </a:p>
        </p:txBody>
      </p:sp>
      <p:sp>
        <p:nvSpPr>
          <p:cNvPr id="32776" name="Text Box 9"/>
          <p:cNvSpPr txBox="1">
            <a:spLocks noChangeArrowheads="1"/>
          </p:cNvSpPr>
          <p:nvPr/>
        </p:nvSpPr>
        <p:spPr bwMode="auto">
          <a:xfrm>
            <a:off x="3657600" y="3124200"/>
            <a:ext cx="226377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80000"/>
              </a:lnSpc>
            </a:pPr>
            <a:r>
              <a:rPr lang="en-US" sz="3200" b="1" i="1" baseline="30000" dirty="0"/>
              <a:t>Homo erectus</a:t>
            </a:r>
          </a:p>
        </p:txBody>
      </p:sp>
      <p:sp>
        <p:nvSpPr>
          <p:cNvPr id="32777" name="Text Box 10"/>
          <p:cNvSpPr txBox="1">
            <a:spLocks noChangeArrowheads="1"/>
          </p:cNvSpPr>
          <p:nvPr/>
        </p:nvSpPr>
        <p:spPr bwMode="auto">
          <a:xfrm>
            <a:off x="3746500" y="1844675"/>
            <a:ext cx="2286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80000"/>
              </a:lnSpc>
            </a:pPr>
            <a:r>
              <a:rPr lang="en-US" sz="3200" b="1" i="1" baseline="30000">
                <a:solidFill>
                  <a:schemeClr val="folHlink"/>
                </a:solidFill>
              </a:rPr>
              <a:t>Homo sapiens</a:t>
            </a:r>
          </a:p>
        </p:txBody>
      </p:sp>
      <p:sp>
        <p:nvSpPr>
          <p:cNvPr id="32778" name="Rectangle 11"/>
          <p:cNvSpPr>
            <a:spLocks noChangeArrowheads="1"/>
          </p:cNvSpPr>
          <p:nvPr/>
        </p:nvSpPr>
        <p:spPr bwMode="auto">
          <a:xfrm>
            <a:off x="5962650" y="2438400"/>
            <a:ext cx="1066800" cy="16002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2779" name="Picture 12" descr="21_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1943100"/>
            <a:ext cx="1490663" cy="1981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2780" name="Oval 13"/>
          <p:cNvSpPr>
            <a:spLocks noChangeArrowheads="1"/>
          </p:cNvSpPr>
          <p:nvPr/>
        </p:nvSpPr>
        <p:spPr bwMode="auto">
          <a:xfrm>
            <a:off x="4457700" y="3867150"/>
            <a:ext cx="628650" cy="304800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800" baseline="30000">
              <a:solidFill>
                <a:schemeClr val="folHlin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649413" y="6384925"/>
            <a:ext cx="58181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Campbell – Loy, </a:t>
            </a:r>
            <a:r>
              <a:rPr lang="en-US" sz="1600" i="1"/>
              <a:t>Humankind Emerging, 7</a:t>
            </a:r>
            <a:r>
              <a:rPr lang="en-US" sz="1600" i="1" baseline="30000"/>
              <a:t>th</a:t>
            </a:r>
            <a:r>
              <a:rPr lang="en-US" sz="1600" i="1"/>
              <a:t> ed</a:t>
            </a:r>
            <a:r>
              <a:rPr lang="en-US" sz="1600"/>
              <a:t>., p. 295</a:t>
            </a:r>
            <a:r>
              <a:rPr lang="en-US" sz="2000" i="1"/>
              <a:t> </a:t>
            </a:r>
          </a:p>
        </p:txBody>
      </p:sp>
      <p:pic>
        <p:nvPicPr>
          <p:cNvPr id="33795" name="Picture 5" descr="Java_map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76200"/>
            <a:ext cx="57531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8"/>
          <p:cNvSpPr txBox="1">
            <a:spLocks noChangeArrowheads="1"/>
          </p:cNvSpPr>
          <p:nvPr/>
        </p:nvSpPr>
        <p:spPr bwMode="auto">
          <a:xfrm>
            <a:off x="5334000" y="2616200"/>
            <a:ext cx="1924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2"/>
                </a:solidFill>
              </a:rPr>
              <a:t>Solo River</a:t>
            </a:r>
          </a:p>
        </p:txBody>
      </p:sp>
      <p:sp>
        <p:nvSpPr>
          <p:cNvPr id="33797" name="AutoShape 9"/>
          <p:cNvSpPr>
            <a:spLocks noChangeArrowheads="1"/>
          </p:cNvSpPr>
          <p:nvPr/>
        </p:nvSpPr>
        <p:spPr bwMode="auto">
          <a:xfrm rot="-1530248">
            <a:off x="3975100" y="3009900"/>
            <a:ext cx="1371600" cy="381000"/>
          </a:xfrm>
          <a:prstGeom prst="leftArrow">
            <a:avLst>
              <a:gd name="adj1" fmla="val 23333"/>
              <a:gd name="adj2" fmla="val 50000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Solo_Ri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307123"/>
            <a:ext cx="7315200" cy="4255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1808163" y="6434138"/>
            <a:ext cx="5495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chemeClr val="tx2"/>
                </a:solidFill>
              </a:rPr>
              <a:t>The First Men</a:t>
            </a:r>
            <a:r>
              <a:rPr lang="en-US" sz="1800">
                <a:solidFill>
                  <a:schemeClr val="tx2"/>
                </a:solidFill>
              </a:rPr>
              <a:t> (NY: Little, Brown, 1973), p. 42</a:t>
            </a:r>
            <a:endParaRPr lang="en-US" sz="1800" i="1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Rectangle 1026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en-US" b="1" smtClean="0">
                <a:solidFill>
                  <a:schemeClr val="tx1"/>
                </a:solidFill>
              </a:rPr>
              <a:t>Homo erectus</a:t>
            </a:r>
            <a:endParaRPr lang="en-US" sz="6000" b="1" smtClean="0">
              <a:solidFill>
                <a:schemeClr val="tx1"/>
              </a:solidFill>
            </a:endParaRPr>
          </a:p>
        </p:txBody>
      </p:sp>
      <p:sp>
        <p:nvSpPr>
          <p:cNvPr id="35843" name="Rectangle 1027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913590"/>
            <a:ext cx="7315200" cy="3182410"/>
          </a:xfr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folHlink"/>
                </a:solidFill>
              </a:rPr>
              <a:t>Modern deposits and bones</a:t>
            </a:r>
          </a:p>
          <a:p>
            <a:r>
              <a:rPr lang="en-US" sz="2800" b="1" dirty="0" err="1" smtClean="0">
                <a:solidFill>
                  <a:schemeClr val="folHlink"/>
                </a:solidFill>
              </a:rPr>
              <a:t>Sampoeng</a:t>
            </a:r>
            <a:r>
              <a:rPr lang="en-US" sz="2800" b="1" dirty="0" smtClean="0">
                <a:solidFill>
                  <a:schemeClr val="folHlink"/>
                </a:solidFill>
              </a:rPr>
              <a:t> stratum </a:t>
            </a:r>
            <a:r>
              <a:rPr lang="en-US" sz="2000" b="1" dirty="0" smtClean="0">
                <a:solidFill>
                  <a:schemeClr val="folHlink"/>
                </a:solidFill>
              </a:rPr>
              <a:t>(Neolithic)</a:t>
            </a:r>
            <a:endParaRPr lang="en-US" b="1" dirty="0" smtClean="0">
              <a:solidFill>
                <a:schemeClr val="folHlink"/>
              </a:solidFill>
            </a:endParaRPr>
          </a:p>
          <a:p>
            <a:r>
              <a:rPr lang="en-US" sz="2800" b="1" dirty="0" err="1" smtClean="0">
                <a:solidFill>
                  <a:schemeClr val="folHlink"/>
                </a:solidFill>
              </a:rPr>
              <a:t>Ngandong</a:t>
            </a:r>
            <a:r>
              <a:rPr lang="en-US" sz="2800" b="1" dirty="0" smtClean="0">
                <a:solidFill>
                  <a:schemeClr val="folHlink"/>
                </a:solidFill>
              </a:rPr>
              <a:t> stratum </a:t>
            </a:r>
            <a:r>
              <a:rPr lang="en-US" sz="2000" b="1" dirty="0" smtClean="0">
                <a:solidFill>
                  <a:schemeClr val="folHlink"/>
                </a:solidFill>
              </a:rPr>
              <a:t>(Upper Pleistocene)</a:t>
            </a:r>
          </a:p>
          <a:p>
            <a:r>
              <a:rPr lang="en-US" sz="2800" b="1" dirty="0" err="1" smtClean="0"/>
              <a:t>Trinil</a:t>
            </a:r>
            <a:r>
              <a:rPr lang="en-US" sz="2800" b="1" dirty="0" smtClean="0"/>
              <a:t> stratum </a:t>
            </a:r>
            <a:r>
              <a:rPr lang="en-US" sz="2000" b="1" dirty="0" smtClean="0"/>
              <a:t>(Middle Pleistocene)</a:t>
            </a:r>
            <a:endParaRPr lang="en-US" b="1" dirty="0" smtClean="0"/>
          </a:p>
          <a:p>
            <a:r>
              <a:rPr lang="en-US" sz="2800" b="1" dirty="0" err="1" smtClean="0">
                <a:solidFill>
                  <a:schemeClr val="folHlink"/>
                </a:solidFill>
              </a:rPr>
              <a:t>Djetis</a:t>
            </a:r>
            <a:r>
              <a:rPr lang="en-US" sz="2800" b="1" dirty="0" smtClean="0">
                <a:solidFill>
                  <a:schemeClr val="folHlink"/>
                </a:solidFill>
              </a:rPr>
              <a:t> stratum </a:t>
            </a:r>
            <a:r>
              <a:rPr lang="en-US" sz="2000" b="1" dirty="0" smtClean="0">
                <a:solidFill>
                  <a:schemeClr val="folHlink"/>
                </a:solidFill>
              </a:rPr>
              <a:t>(Lower Pleistocene)</a:t>
            </a:r>
            <a:endParaRPr lang="en-US" b="1" dirty="0" smtClean="0">
              <a:solidFill>
                <a:schemeClr val="folHlink"/>
              </a:solidFill>
            </a:endParaRPr>
          </a:p>
          <a:p>
            <a:r>
              <a:rPr lang="en-US" sz="2800" b="1" dirty="0" smtClean="0">
                <a:solidFill>
                  <a:schemeClr val="folHlink"/>
                </a:solidFill>
              </a:rPr>
              <a:t>Three or more strata </a:t>
            </a:r>
            <a:r>
              <a:rPr lang="en-US" sz="2000" b="1" dirty="0" smtClean="0">
                <a:solidFill>
                  <a:schemeClr val="folHlink"/>
                </a:solidFill>
              </a:rPr>
              <a:t>(Pliocene)</a:t>
            </a:r>
          </a:p>
        </p:txBody>
      </p:sp>
      <p:sp>
        <p:nvSpPr>
          <p:cNvPr id="35844" name="Text Box 1028"/>
          <p:cNvSpPr txBox="1">
            <a:spLocks noChangeArrowheads="1"/>
          </p:cNvSpPr>
          <p:nvPr/>
        </p:nvSpPr>
        <p:spPr bwMode="auto">
          <a:xfrm>
            <a:off x="476250" y="1836738"/>
            <a:ext cx="78882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4000" b="1"/>
              <a:t>Java stratigraphy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33400" y="6477001"/>
            <a:ext cx="8077200" cy="276999"/>
          </a:xfrm>
          <a:prstGeom prst="rect">
            <a:avLst/>
          </a:prstGeom>
          <a:solidFill>
            <a:srgbClr val="FFFCE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</a:rPr>
              <a:t>Understanding Physical Anthropology and Archaeology, </a:t>
            </a:r>
            <a:r>
              <a:rPr lang="en-US" sz="1200" i="1" dirty="0" smtClean="0">
                <a:solidFill>
                  <a:srgbClr val="000000"/>
                </a:solidFill>
              </a:rPr>
              <a:t>11</a:t>
            </a:r>
            <a:r>
              <a:rPr lang="en-US" sz="1200" i="1" baseline="30000" dirty="0" smtClean="0">
                <a:solidFill>
                  <a:srgbClr val="000000"/>
                </a:solidFill>
              </a:rPr>
              <a:t>th</a:t>
            </a:r>
            <a:r>
              <a:rPr lang="en-US" sz="1200" i="1" dirty="0" smtClean="0">
                <a:solidFill>
                  <a:srgbClr val="000000"/>
                </a:solidFill>
              </a:rPr>
              <a:t> </a:t>
            </a:r>
            <a:r>
              <a:rPr lang="en-US" sz="1200" i="1" dirty="0">
                <a:solidFill>
                  <a:srgbClr val="000000"/>
                </a:solidFill>
              </a:rPr>
              <a:t>E</a:t>
            </a:r>
            <a:r>
              <a:rPr lang="en-US" sz="1200" i="1" dirty="0" smtClean="0">
                <a:solidFill>
                  <a:srgbClr val="000000"/>
                </a:solidFill>
              </a:rPr>
              <a:t>d</a:t>
            </a:r>
            <a:r>
              <a:rPr lang="en-US" sz="1200" dirty="0">
                <a:solidFill>
                  <a:srgbClr val="000000"/>
                </a:solidFill>
              </a:rPr>
              <a:t>., p. </a:t>
            </a:r>
            <a:r>
              <a:rPr lang="en-US" sz="1200" dirty="0" smtClean="0">
                <a:solidFill>
                  <a:srgbClr val="000000"/>
                </a:solidFill>
              </a:rPr>
              <a:t>246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39642"/>
            <a:ext cx="8229600" cy="4087147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57200" y="3949622"/>
            <a:ext cx="8153400" cy="687003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4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en-US" b="1" smtClean="0">
                <a:solidFill>
                  <a:schemeClr val="tx1"/>
                </a:solidFill>
              </a:rPr>
              <a:t>Major Sites / Species</a:t>
            </a:r>
            <a:endParaRPr lang="en-US" sz="6000" b="1" smtClean="0">
              <a:solidFill>
                <a:schemeClr val="tx1"/>
              </a:solidFill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3276600"/>
            <a:ext cx="7315200" cy="2913062"/>
          </a:xfrm>
        </p:spPr>
        <p:txBody>
          <a:bodyPr>
            <a:spAutoFit/>
          </a:bodyPr>
          <a:lstStyle/>
          <a:p>
            <a:pPr>
              <a:lnSpc>
                <a:spcPct val="140000"/>
              </a:lnSpc>
              <a:buFontTx/>
              <a:buNone/>
            </a:pPr>
            <a:r>
              <a:rPr lang="en-US" sz="3600" b="1" i="1" dirty="0" smtClean="0"/>
              <a:t>Pithecanthropus erectus</a:t>
            </a:r>
          </a:p>
          <a:p>
            <a:pPr marL="914400" lvl="1" indent="-457200">
              <a:lnSpc>
                <a:spcPct val="140000"/>
              </a:lnSpc>
            </a:pPr>
            <a:r>
              <a:rPr lang="en-US" b="1" dirty="0" smtClean="0"/>
              <a:t>aka </a:t>
            </a:r>
            <a:r>
              <a:rPr lang="en-US" b="1" i="1" dirty="0" smtClean="0"/>
              <a:t>Homo erectus </a:t>
            </a:r>
            <a:r>
              <a:rPr lang="en-US" b="1" i="1" dirty="0" err="1" smtClean="0"/>
              <a:t>erectus</a:t>
            </a:r>
            <a:r>
              <a:rPr lang="en-US" b="1" dirty="0" smtClean="0"/>
              <a:t> </a:t>
            </a:r>
          </a:p>
          <a:p>
            <a:pPr marL="914400" lvl="1" indent="-457200">
              <a:lnSpc>
                <a:spcPct val="140000"/>
              </a:lnSpc>
            </a:pPr>
            <a:r>
              <a:rPr lang="en-US" b="1" dirty="0" smtClean="0"/>
              <a:t>aka “Java Man”</a:t>
            </a:r>
          </a:p>
          <a:p>
            <a:pPr marL="914400" lvl="1" indent="-457200">
              <a:lnSpc>
                <a:spcPct val="140000"/>
              </a:lnSpc>
            </a:pPr>
            <a:r>
              <a:rPr lang="en-US" b="1" dirty="0" smtClean="0"/>
              <a:t>aka “Java People”</a:t>
            </a:r>
            <a:endParaRPr lang="en-US" sz="2400" b="1" dirty="0" smtClean="0"/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476250" y="2133600"/>
            <a:ext cx="82105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5400" b="1" i="1"/>
              <a:t>Java, 1891</a:t>
            </a:r>
            <a:endParaRPr lang="en-US" b="1" i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Turn81102j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328979"/>
            <a:ext cx="7315200" cy="4157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846138" y="6034088"/>
            <a:ext cx="75215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baseline="30000">
                <a:solidFill>
                  <a:schemeClr val="tx2"/>
                </a:solidFill>
              </a:rPr>
              <a:t>Trinil</a:t>
            </a:r>
            <a:r>
              <a:rPr lang="en-US" b="1" i="1" baseline="30000">
                <a:solidFill>
                  <a:schemeClr val="tx2"/>
                </a:solidFill>
              </a:rPr>
              <a:t> Homo erectus erectus</a:t>
            </a:r>
            <a:br>
              <a:rPr lang="en-US" b="1" i="1" baseline="30000">
                <a:solidFill>
                  <a:schemeClr val="tx2"/>
                </a:solidFill>
              </a:rPr>
            </a:br>
            <a:r>
              <a:rPr lang="en-US" i="1" baseline="30000">
                <a:solidFill>
                  <a:schemeClr val="tx2"/>
                </a:solidFill>
              </a:rPr>
              <a:t>Understanding Physical Anthropology and Archaeology, 9th ed.,</a:t>
            </a:r>
            <a:r>
              <a:rPr lang="en-US" baseline="30000">
                <a:solidFill>
                  <a:schemeClr val="tx2"/>
                </a:solidFill>
              </a:rPr>
              <a:t> p. 225</a:t>
            </a:r>
            <a:endParaRPr lang="en-US" i="1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Turn81103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76200"/>
            <a:ext cx="6553200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784225" y="6197600"/>
            <a:ext cx="7521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baseline="30000"/>
              <a:t>From Franz Weidenreich, “Morphology of Solo Man” 1951</a:t>
            </a:r>
          </a:p>
          <a:p>
            <a:pPr>
              <a:lnSpc>
                <a:spcPct val="80000"/>
              </a:lnSpc>
            </a:pPr>
            <a:r>
              <a:rPr lang="en-US" sz="1600" i="1"/>
              <a:t>Understanding Physical Anthropology and Archaeology, 9th ed., </a:t>
            </a:r>
            <a:r>
              <a:rPr lang="en-US" sz="1600"/>
              <a:t>p. 227</a:t>
            </a:r>
          </a:p>
        </p:txBody>
      </p:sp>
      <p:sp>
        <p:nvSpPr>
          <p:cNvPr id="1335303" name="Freeform 7"/>
          <p:cNvSpPr>
            <a:spLocks/>
          </p:cNvSpPr>
          <p:nvPr/>
        </p:nvSpPr>
        <p:spPr bwMode="auto">
          <a:xfrm>
            <a:off x="1092200" y="3581400"/>
            <a:ext cx="2413000" cy="2768600"/>
          </a:xfrm>
          <a:custGeom>
            <a:avLst/>
            <a:gdLst>
              <a:gd name="T0" fmla="*/ 368 w 1520"/>
              <a:gd name="T1" fmla="*/ 0 h 1744"/>
              <a:gd name="T2" fmla="*/ 32 w 1520"/>
              <a:gd name="T3" fmla="*/ 480 h 1744"/>
              <a:gd name="T4" fmla="*/ 560 w 1520"/>
              <a:gd name="T5" fmla="*/ 1584 h 1744"/>
              <a:gd name="T6" fmla="*/ 1520 w 1520"/>
              <a:gd name="T7" fmla="*/ 1440 h 1744"/>
              <a:gd name="T8" fmla="*/ 0 60000 65536"/>
              <a:gd name="T9" fmla="*/ 0 60000 65536"/>
              <a:gd name="T10" fmla="*/ 0 60000 65536"/>
              <a:gd name="T11" fmla="*/ 0 60000 65536"/>
              <a:gd name="T12" fmla="*/ 0 w 1520"/>
              <a:gd name="T13" fmla="*/ 0 h 1744"/>
              <a:gd name="T14" fmla="*/ 1520 w 1520"/>
              <a:gd name="T15" fmla="*/ 1744 h 17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20" h="1744">
                <a:moveTo>
                  <a:pt x="368" y="0"/>
                </a:moveTo>
                <a:cubicBezTo>
                  <a:pt x="184" y="108"/>
                  <a:pt x="0" y="216"/>
                  <a:pt x="32" y="480"/>
                </a:cubicBezTo>
                <a:cubicBezTo>
                  <a:pt x="64" y="744"/>
                  <a:pt x="312" y="1424"/>
                  <a:pt x="560" y="1584"/>
                </a:cubicBezTo>
                <a:cubicBezTo>
                  <a:pt x="808" y="1744"/>
                  <a:pt x="1352" y="1464"/>
                  <a:pt x="1520" y="1440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5304" name="AutoShape 8"/>
          <p:cNvSpPr>
            <a:spLocks noChangeArrowheads="1"/>
          </p:cNvSpPr>
          <p:nvPr/>
        </p:nvSpPr>
        <p:spPr bwMode="auto">
          <a:xfrm rot="858993">
            <a:off x="925667" y="2446170"/>
            <a:ext cx="733542" cy="433057"/>
          </a:xfrm>
          <a:prstGeom prst="rightArrow">
            <a:avLst>
              <a:gd name="adj1" fmla="val 50000"/>
              <a:gd name="adj2" fmla="val 9035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aseline="30000">
              <a:solidFill>
                <a:schemeClr val="tx2"/>
              </a:solidFill>
            </a:endParaRPr>
          </a:p>
        </p:txBody>
      </p:sp>
      <p:sp>
        <p:nvSpPr>
          <p:cNvPr id="1335305" name="Oval 9"/>
          <p:cNvSpPr>
            <a:spLocks noChangeArrowheads="1"/>
          </p:cNvSpPr>
          <p:nvPr/>
        </p:nvSpPr>
        <p:spPr bwMode="auto">
          <a:xfrm>
            <a:off x="1600200" y="1143000"/>
            <a:ext cx="1600200" cy="13716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5306" name="Freeform 10"/>
          <p:cNvSpPr>
            <a:spLocks/>
          </p:cNvSpPr>
          <p:nvPr/>
        </p:nvSpPr>
        <p:spPr bwMode="auto">
          <a:xfrm>
            <a:off x="1600200" y="457200"/>
            <a:ext cx="1524000" cy="1219200"/>
          </a:xfrm>
          <a:custGeom>
            <a:avLst/>
            <a:gdLst>
              <a:gd name="T0" fmla="*/ 0 w 960"/>
              <a:gd name="T1" fmla="*/ 768 h 768"/>
              <a:gd name="T2" fmla="*/ 192 w 960"/>
              <a:gd name="T3" fmla="*/ 480 h 768"/>
              <a:gd name="T4" fmla="*/ 432 w 960"/>
              <a:gd name="T5" fmla="*/ 480 h 768"/>
              <a:gd name="T6" fmla="*/ 672 w 960"/>
              <a:gd name="T7" fmla="*/ 240 h 768"/>
              <a:gd name="T8" fmla="*/ 864 w 960"/>
              <a:gd name="T9" fmla="*/ 96 h 768"/>
              <a:gd name="T10" fmla="*/ 960 w 960"/>
              <a:gd name="T11" fmla="*/ 0 h 76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60"/>
              <a:gd name="T19" fmla="*/ 0 h 768"/>
              <a:gd name="T20" fmla="*/ 960 w 960"/>
              <a:gd name="T21" fmla="*/ 768 h 76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60" h="768">
                <a:moveTo>
                  <a:pt x="0" y="768"/>
                </a:moveTo>
                <a:cubicBezTo>
                  <a:pt x="60" y="648"/>
                  <a:pt x="120" y="528"/>
                  <a:pt x="192" y="480"/>
                </a:cubicBezTo>
                <a:cubicBezTo>
                  <a:pt x="264" y="432"/>
                  <a:pt x="352" y="520"/>
                  <a:pt x="432" y="480"/>
                </a:cubicBezTo>
                <a:cubicBezTo>
                  <a:pt x="512" y="440"/>
                  <a:pt x="600" y="304"/>
                  <a:pt x="672" y="240"/>
                </a:cubicBezTo>
                <a:cubicBezTo>
                  <a:pt x="744" y="176"/>
                  <a:pt x="816" y="136"/>
                  <a:pt x="864" y="96"/>
                </a:cubicBezTo>
                <a:cubicBezTo>
                  <a:pt x="912" y="56"/>
                  <a:pt x="944" y="16"/>
                  <a:pt x="960" y="0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5308" name="Freeform 12"/>
          <p:cNvSpPr>
            <a:spLocks/>
          </p:cNvSpPr>
          <p:nvPr/>
        </p:nvSpPr>
        <p:spPr bwMode="auto">
          <a:xfrm>
            <a:off x="5943600" y="228600"/>
            <a:ext cx="2184400" cy="3810000"/>
          </a:xfrm>
          <a:custGeom>
            <a:avLst/>
            <a:gdLst>
              <a:gd name="T0" fmla="*/ 0 w 1376"/>
              <a:gd name="T1" fmla="*/ 0 h 2400"/>
              <a:gd name="T2" fmla="*/ 1056 w 1376"/>
              <a:gd name="T3" fmla="*/ 816 h 2400"/>
              <a:gd name="T4" fmla="*/ 1296 w 1376"/>
              <a:gd name="T5" fmla="*/ 1680 h 2400"/>
              <a:gd name="T6" fmla="*/ 576 w 1376"/>
              <a:gd name="T7" fmla="*/ 2400 h 2400"/>
              <a:gd name="T8" fmla="*/ 0 60000 65536"/>
              <a:gd name="T9" fmla="*/ 0 60000 65536"/>
              <a:gd name="T10" fmla="*/ 0 60000 65536"/>
              <a:gd name="T11" fmla="*/ 0 60000 65536"/>
              <a:gd name="T12" fmla="*/ 0 w 1376"/>
              <a:gd name="T13" fmla="*/ 0 h 2400"/>
              <a:gd name="T14" fmla="*/ 1376 w 1376"/>
              <a:gd name="T15" fmla="*/ 2400 h 2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76" h="2400">
                <a:moveTo>
                  <a:pt x="0" y="0"/>
                </a:moveTo>
                <a:cubicBezTo>
                  <a:pt x="420" y="268"/>
                  <a:pt x="840" y="536"/>
                  <a:pt x="1056" y="816"/>
                </a:cubicBezTo>
                <a:cubicBezTo>
                  <a:pt x="1272" y="1096"/>
                  <a:pt x="1376" y="1416"/>
                  <a:pt x="1296" y="1680"/>
                </a:cubicBezTo>
                <a:cubicBezTo>
                  <a:pt x="1216" y="1944"/>
                  <a:pt x="696" y="2280"/>
                  <a:pt x="576" y="2400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5309" name="Oval 13"/>
          <p:cNvSpPr>
            <a:spLocks noChangeArrowheads="1"/>
          </p:cNvSpPr>
          <p:nvPr/>
        </p:nvSpPr>
        <p:spPr bwMode="auto">
          <a:xfrm>
            <a:off x="2057400" y="4343400"/>
            <a:ext cx="1524000" cy="9906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5310" name="Oval 14"/>
          <p:cNvSpPr>
            <a:spLocks noChangeArrowheads="1"/>
          </p:cNvSpPr>
          <p:nvPr/>
        </p:nvSpPr>
        <p:spPr bwMode="auto">
          <a:xfrm>
            <a:off x="2362200" y="228600"/>
            <a:ext cx="5105400" cy="3810000"/>
          </a:xfrm>
          <a:prstGeom prst="ellipse">
            <a:avLst/>
          </a:prstGeom>
          <a:gradFill rotWithShape="1">
            <a:gsLst>
              <a:gs pos="0">
                <a:schemeClr val="folHlink">
                  <a:alpha val="39999"/>
                </a:schemeClr>
              </a:gs>
              <a:gs pos="100000">
                <a:schemeClr val="folHlink">
                  <a:gamma/>
                  <a:tint val="15686"/>
                  <a:invGamma/>
                  <a:alpha val="39999"/>
                </a:schemeClr>
              </a:gs>
            </a:gsLst>
            <a:lin ang="5400000" scaled="1"/>
          </a:gradFill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5303" grpId="0" animBg="1"/>
      <p:bldP spid="1335304" grpId="0" animBg="1"/>
      <p:bldP spid="1335305" grpId="0" animBg="1"/>
      <p:bldP spid="1335306" grpId="0" animBg="1"/>
      <p:bldP spid="1335308" grpId="0" animBg="1"/>
      <p:bldP spid="1335309" grpId="0" animBg="1"/>
      <p:bldP spid="13353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Turn81103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211138"/>
            <a:ext cx="6781800" cy="580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7352" name="Freeform 8"/>
          <p:cNvSpPr>
            <a:spLocks/>
          </p:cNvSpPr>
          <p:nvPr/>
        </p:nvSpPr>
        <p:spPr bwMode="auto">
          <a:xfrm>
            <a:off x="2133600" y="63500"/>
            <a:ext cx="5029200" cy="1079500"/>
          </a:xfrm>
          <a:custGeom>
            <a:avLst/>
            <a:gdLst>
              <a:gd name="T0" fmla="*/ 0 w 3168"/>
              <a:gd name="T1" fmla="*/ 680 h 680"/>
              <a:gd name="T2" fmla="*/ 1536 w 3168"/>
              <a:gd name="T3" fmla="*/ 8 h 680"/>
              <a:gd name="T4" fmla="*/ 3168 w 3168"/>
              <a:gd name="T5" fmla="*/ 632 h 680"/>
              <a:gd name="T6" fmla="*/ 0 60000 65536"/>
              <a:gd name="T7" fmla="*/ 0 60000 65536"/>
              <a:gd name="T8" fmla="*/ 0 60000 65536"/>
              <a:gd name="T9" fmla="*/ 0 w 3168"/>
              <a:gd name="T10" fmla="*/ 0 h 680"/>
              <a:gd name="T11" fmla="*/ 3168 w 3168"/>
              <a:gd name="T12" fmla="*/ 680 h 6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68" h="680">
                <a:moveTo>
                  <a:pt x="0" y="680"/>
                </a:moveTo>
                <a:cubicBezTo>
                  <a:pt x="504" y="348"/>
                  <a:pt x="1008" y="16"/>
                  <a:pt x="1536" y="8"/>
                </a:cubicBezTo>
                <a:cubicBezTo>
                  <a:pt x="2064" y="0"/>
                  <a:pt x="2904" y="528"/>
                  <a:pt x="3168" y="632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7358" name="Line 14"/>
          <p:cNvSpPr>
            <a:spLocks noChangeShapeType="1"/>
          </p:cNvSpPr>
          <p:nvPr/>
        </p:nvSpPr>
        <p:spPr bwMode="auto">
          <a:xfrm flipV="1">
            <a:off x="1657350" y="5105400"/>
            <a:ext cx="58674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65" name="Text Box 3"/>
          <p:cNvSpPr txBox="1">
            <a:spLocks noChangeArrowheads="1"/>
          </p:cNvSpPr>
          <p:nvPr/>
        </p:nvSpPr>
        <p:spPr bwMode="auto">
          <a:xfrm>
            <a:off x="784225" y="6197600"/>
            <a:ext cx="7521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baseline="30000"/>
              <a:t>From Franz Weidenreich, “Morphology of Solo Man” 1951</a:t>
            </a:r>
          </a:p>
          <a:p>
            <a:pPr>
              <a:lnSpc>
                <a:spcPct val="80000"/>
              </a:lnSpc>
            </a:pPr>
            <a:r>
              <a:rPr lang="en-US" sz="1600" i="1"/>
              <a:t>Understanding Physical Anthropology and Archaeology, 9th ed., </a:t>
            </a:r>
            <a:r>
              <a:rPr lang="en-US" sz="1600"/>
              <a:t>p. 227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7352" grpId="0" animBg="1"/>
      <p:bldP spid="133735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25_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255588"/>
            <a:ext cx="6553200" cy="634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Oval 4"/>
          <p:cNvSpPr>
            <a:spLocks noChangeArrowheads="1"/>
          </p:cNvSpPr>
          <p:nvPr/>
        </p:nvSpPr>
        <p:spPr bwMode="auto">
          <a:xfrm>
            <a:off x="3962400" y="1600200"/>
            <a:ext cx="1447800" cy="1600200"/>
          </a:xfrm>
          <a:prstGeom prst="ellipse">
            <a:avLst/>
          </a:prstGeom>
          <a:noFill/>
          <a:ln w="762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991465" y="6546850"/>
            <a:ext cx="72381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hlinkClick r:id="rId3"/>
              </a:rPr>
              <a:t>www.smh.com.au/articles/2004/10/28/1098667862380.html?oneclick=true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438275" y="6019800"/>
            <a:ext cx="62452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"The ‘hobbit’ as envisaged by </a:t>
            </a:r>
            <a:r>
              <a:rPr lang="en-US" sz="1800" i="1" dirty="0">
                <a:solidFill>
                  <a:schemeClr val="tx2"/>
                </a:solidFill>
              </a:rPr>
              <a:t>National Geographic</a:t>
            </a:r>
            <a:r>
              <a:rPr lang="en-US" sz="1800" dirty="0">
                <a:solidFill>
                  <a:schemeClr val="tx2"/>
                </a:solidFill>
              </a:rPr>
              <a:t>. "</a:t>
            </a:r>
          </a:p>
          <a:p>
            <a:r>
              <a:rPr lang="en-US" sz="1400" dirty="0">
                <a:solidFill>
                  <a:schemeClr val="tx2"/>
                </a:solidFill>
              </a:rPr>
              <a:t>(Image: </a:t>
            </a:r>
            <a:r>
              <a:rPr lang="en-US" sz="1400" i="1" dirty="0">
                <a:solidFill>
                  <a:schemeClr val="tx2"/>
                </a:solidFill>
              </a:rPr>
              <a:t>National Geographic</a:t>
            </a:r>
            <a:r>
              <a:rPr lang="en-US" sz="1400" dirty="0">
                <a:solidFill>
                  <a:schemeClr val="tx2"/>
                </a:solidFill>
              </a:rPr>
              <a:t>) -- BBC</a:t>
            </a:r>
          </a:p>
        </p:txBody>
      </p:sp>
      <p:pic>
        <p:nvPicPr>
          <p:cNvPr id="9220" name="Picture 4" descr="main-realhobbi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52788" y="152400"/>
            <a:ext cx="2919412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730375" y="2133600"/>
            <a:ext cx="93662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chemeClr val="tx2"/>
                </a:solidFill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027" descr="25_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Java_Dubois_mod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3312" y="457200"/>
            <a:ext cx="3468688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6"/>
          <p:cNvSpPr txBox="1">
            <a:spLocks noChangeArrowheads="1"/>
          </p:cNvSpPr>
          <p:nvPr/>
        </p:nvSpPr>
        <p:spPr bwMode="auto">
          <a:xfrm>
            <a:off x="3886200" y="2346325"/>
            <a:ext cx="4376737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60000"/>
              </a:lnSpc>
            </a:pPr>
            <a:r>
              <a:rPr lang="en-US" b="1" dirty="0"/>
              <a:t>Dubois’s model</a:t>
            </a:r>
          </a:p>
          <a:p>
            <a:pPr>
              <a:lnSpc>
                <a:spcPct val="160000"/>
              </a:lnSpc>
            </a:pPr>
            <a:r>
              <a:rPr lang="en-US" b="1" dirty="0"/>
              <a:t> of</a:t>
            </a:r>
          </a:p>
          <a:p>
            <a:pPr>
              <a:lnSpc>
                <a:spcPct val="160000"/>
              </a:lnSpc>
            </a:pPr>
            <a:r>
              <a:rPr lang="en-US" b="1" i="1" dirty="0"/>
              <a:t>Pithecanthropus erectus</a:t>
            </a:r>
            <a:endParaRPr lang="en-US" b="1" dirty="0"/>
          </a:p>
        </p:txBody>
      </p:sp>
      <p:sp>
        <p:nvSpPr>
          <p:cNvPr id="44036" name="Text Box 7"/>
          <p:cNvSpPr txBox="1">
            <a:spLocks noChangeArrowheads="1"/>
          </p:cNvSpPr>
          <p:nvPr/>
        </p:nvSpPr>
        <p:spPr bwMode="auto">
          <a:xfrm>
            <a:off x="2389188" y="6215063"/>
            <a:ext cx="4310062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60000"/>
              </a:lnSpc>
            </a:pPr>
            <a:r>
              <a:rPr lang="en-US" sz="1600" b="1" i="1"/>
              <a:t>Humankind Emerging 7</a:t>
            </a:r>
            <a:r>
              <a:rPr lang="en-US" sz="1600" b="1" i="1" baseline="30000"/>
              <a:t>th</a:t>
            </a:r>
            <a:r>
              <a:rPr lang="en-US" sz="1600" b="1" i="1"/>
              <a:t> Ed</a:t>
            </a:r>
            <a:r>
              <a:rPr lang="en-US" sz="1600" b="1"/>
              <a:t>., p. 300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25_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7600" y="152400"/>
            <a:ext cx="43942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7" descr="Java_reconstruction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054976"/>
            <a:ext cx="7315200" cy="473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8"/>
          <p:cNvSpPr txBox="1">
            <a:spLocks noChangeArrowheads="1"/>
          </p:cNvSpPr>
          <p:nvPr/>
        </p:nvSpPr>
        <p:spPr bwMode="auto">
          <a:xfrm>
            <a:off x="2439988" y="6254750"/>
            <a:ext cx="42275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60000"/>
              </a:lnSpc>
            </a:pPr>
            <a:r>
              <a:rPr lang="en-US" sz="1400" i="1">
                <a:solidFill>
                  <a:schemeClr val="tx2"/>
                </a:solidFill>
              </a:rPr>
              <a:t>The Emergence of Humankind 4</a:t>
            </a:r>
            <a:r>
              <a:rPr lang="en-US" sz="1400" i="1" baseline="30000">
                <a:solidFill>
                  <a:schemeClr val="tx2"/>
                </a:solidFill>
              </a:rPr>
              <a:t>th</a:t>
            </a:r>
            <a:r>
              <a:rPr lang="en-US" sz="1400" i="1">
                <a:solidFill>
                  <a:schemeClr val="tx2"/>
                </a:solidFill>
              </a:rPr>
              <a:t> Ed</a:t>
            </a:r>
            <a:r>
              <a:rPr lang="en-US" sz="1400">
                <a:solidFill>
                  <a:schemeClr val="tx2"/>
                </a:solidFill>
              </a:rPr>
              <a:t>., p. 105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25_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2538" y="227013"/>
            <a:ext cx="4097337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T11_10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461057"/>
            <a:ext cx="3200400" cy="29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4" descr="T11_10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3733800"/>
            <a:ext cx="2743200" cy="22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 Box 7"/>
          <p:cNvSpPr txBox="1">
            <a:spLocks noChangeArrowheads="1"/>
          </p:cNvSpPr>
          <p:nvPr/>
        </p:nvSpPr>
        <p:spPr bwMode="auto">
          <a:xfrm>
            <a:off x="847725" y="6251575"/>
            <a:ext cx="74517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i="1" kern="1200" baseline="300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8th ed.,</a:t>
            </a:r>
            <a:r>
              <a:rPr lang="en-US" sz="2400" kern="1200" baseline="300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p. 254</a:t>
            </a:r>
            <a:endParaRPr lang="en-US" sz="2400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48133" name="Picture 8" descr="T11_10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490085"/>
            <a:ext cx="3200400" cy="29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10" descr="T11_10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0400" y="3429000"/>
            <a:ext cx="2743200" cy="249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0669" name="Oval 13"/>
          <p:cNvSpPr>
            <a:spLocks noChangeArrowheads="1"/>
          </p:cNvSpPr>
          <p:nvPr/>
        </p:nvSpPr>
        <p:spPr bwMode="auto">
          <a:xfrm rot="20991742">
            <a:off x="1870352" y="1131833"/>
            <a:ext cx="1045379" cy="1265816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50671" name="Oval 15"/>
          <p:cNvSpPr>
            <a:spLocks noChangeArrowheads="1"/>
          </p:cNvSpPr>
          <p:nvPr/>
        </p:nvSpPr>
        <p:spPr bwMode="auto">
          <a:xfrm rot="2297777">
            <a:off x="5959706" y="1010842"/>
            <a:ext cx="1023933" cy="1344326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50672" name="Oval 16"/>
          <p:cNvSpPr>
            <a:spLocks noChangeArrowheads="1"/>
          </p:cNvSpPr>
          <p:nvPr/>
        </p:nvSpPr>
        <p:spPr bwMode="auto">
          <a:xfrm rot="18976876">
            <a:off x="1060176" y="3854501"/>
            <a:ext cx="909504" cy="1364257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50673" name="Oval 17"/>
          <p:cNvSpPr>
            <a:spLocks noChangeArrowheads="1"/>
          </p:cNvSpPr>
          <p:nvPr/>
        </p:nvSpPr>
        <p:spPr bwMode="auto">
          <a:xfrm rot="20339652">
            <a:off x="3412400" y="3701375"/>
            <a:ext cx="1053900" cy="1297229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48139" name="Picture 20" descr="T11_10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62600" y="3429000"/>
            <a:ext cx="2743200" cy="249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0677" name="Oval 21"/>
          <p:cNvSpPr>
            <a:spLocks noChangeArrowheads="1"/>
          </p:cNvSpPr>
          <p:nvPr/>
        </p:nvSpPr>
        <p:spPr bwMode="auto">
          <a:xfrm rot="20433535">
            <a:off x="5824798" y="3466845"/>
            <a:ext cx="905600" cy="1295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0669" grpId="0" animBg="1"/>
      <p:bldP spid="1350671" grpId="0" animBg="1"/>
      <p:bldP spid="1350672" grpId="0" animBg="1"/>
      <p:bldP spid="1350673" grpId="0" animBg="1"/>
      <p:bldP spid="135067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05740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en-US" sz="4000" b="1" smtClean="0">
                <a:solidFill>
                  <a:schemeClr val="tx1"/>
                </a:solidFill>
                <a:effectLst/>
                <a:latin typeface="Arial" charset="0"/>
              </a:rPr>
              <a:t>Pithecanthropus erectus</a:t>
            </a:r>
            <a:endParaRPr lang="en-US" sz="4000" b="1" smtClean="0">
              <a:latin typeface="Arial" charset="0"/>
            </a:endParaRPr>
          </a:p>
        </p:txBody>
      </p:sp>
      <p:sp>
        <p:nvSpPr>
          <p:cNvPr id="49155" name="Rectangle 7"/>
          <p:cNvSpPr>
            <a:spLocks noChangeArrowheads="1"/>
          </p:cNvSpPr>
          <p:nvPr/>
        </p:nvSpPr>
        <p:spPr bwMode="auto">
          <a:xfrm>
            <a:off x="1409700" y="819150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6" name="Text Box 11"/>
          <p:cNvSpPr txBox="1">
            <a:spLocks noChangeArrowheads="1"/>
          </p:cNvSpPr>
          <p:nvPr/>
        </p:nvSpPr>
        <p:spPr bwMode="auto">
          <a:xfrm>
            <a:off x="457200" y="2971800"/>
            <a:ext cx="82296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1" lang="en-US" sz="4000" b="1" i="1" dirty="0">
                <a:solidFill>
                  <a:srgbClr val="0C0600"/>
                </a:solidFill>
                <a:latin typeface="Arial" charset="0"/>
              </a:rPr>
              <a:t>= </a:t>
            </a:r>
          </a:p>
          <a:p>
            <a:pPr eaLnBrk="0" hangingPunct="0"/>
            <a:r>
              <a:rPr kumimoji="1" lang="en-US" sz="4000" b="1" i="1" dirty="0">
                <a:solidFill>
                  <a:srgbClr val="0C0600"/>
                </a:solidFill>
                <a:latin typeface="Arial" charset="0"/>
              </a:rPr>
              <a:t>Homo erectus </a:t>
            </a:r>
            <a:r>
              <a:rPr kumimoji="1" lang="en-US" sz="4000" b="1" i="1" dirty="0" err="1">
                <a:solidFill>
                  <a:srgbClr val="0C0600"/>
                </a:solidFill>
                <a:latin typeface="Arial" charset="0"/>
              </a:rPr>
              <a:t>erectus</a:t>
            </a:r>
            <a:endParaRPr kumimoji="1" lang="en-US" sz="4000" b="1" i="1" dirty="0">
              <a:solidFill>
                <a:srgbClr val="0C0600"/>
              </a:solidFill>
              <a:latin typeface="Arial" charset="0"/>
            </a:endParaRPr>
          </a:p>
          <a:p>
            <a:pPr eaLnBrk="0" hangingPunct="0"/>
            <a:r>
              <a:rPr kumimoji="1" lang="en-US" sz="4000" b="1" i="1" dirty="0">
                <a:solidFill>
                  <a:srgbClr val="0C0600"/>
                </a:solidFill>
                <a:latin typeface="Arial" charset="0"/>
              </a:rPr>
              <a:t>=</a:t>
            </a:r>
          </a:p>
          <a:p>
            <a:pPr eaLnBrk="0" hangingPunct="0"/>
            <a:r>
              <a:rPr kumimoji="1" lang="en-US" sz="4000" b="1" dirty="0">
                <a:solidFill>
                  <a:srgbClr val="0C0600"/>
                </a:solidFill>
                <a:latin typeface="Arial" charset="0"/>
              </a:rPr>
              <a:t>“Java Man”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7" descr="25_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143000"/>
            <a:ext cx="7315200" cy="4535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904875" y="6375400"/>
            <a:ext cx="7297738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/>
              <a:t>Kottak, </a:t>
            </a:r>
            <a:r>
              <a:rPr lang="en-US" sz="1400" i="1"/>
              <a:t>Physical Anthropology &amp; Archaeology </a:t>
            </a:r>
            <a:r>
              <a:rPr lang="en-US" sz="1400"/>
              <a:t>(NY: McGraw-Hill, 2004),</a:t>
            </a:r>
            <a:r>
              <a:rPr lang="en-US" sz="1400" i="1"/>
              <a:t>  </a:t>
            </a:r>
            <a:r>
              <a:rPr lang="en-US" sz="1400"/>
              <a:t>p. 202.</a:t>
            </a:r>
          </a:p>
        </p:txBody>
      </p:sp>
      <p:pic>
        <p:nvPicPr>
          <p:cNvPr id="51203" name="Picture 3" descr="He_map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4450" y="19050"/>
            <a:ext cx="6457950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Oval 4"/>
          <p:cNvSpPr>
            <a:spLocks noChangeArrowheads="1"/>
          </p:cNvSpPr>
          <p:nvPr/>
        </p:nvSpPr>
        <p:spPr bwMode="auto">
          <a:xfrm>
            <a:off x="4343400" y="2971800"/>
            <a:ext cx="1676400" cy="9906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903288" y="6375400"/>
            <a:ext cx="7297737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i="1"/>
              <a:t>Kottak, Physical Anthropology &amp; Archaeology </a:t>
            </a:r>
            <a:r>
              <a:rPr lang="en-US" sz="1400"/>
              <a:t>(NY: McGraw-Hill, 2004),</a:t>
            </a:r>
            <a:r>
              <a:rPr lang="en-US" sz="1400" i="1"/>
              <a:t>  </a:t>
            </a:r>
            <a:r>
              <a:rPr lang="en-US" sz="1400"/>
              <a:t>p. 203.</a:t>
            </a:r>
          </a:p>
        </p:txBody>
      </p:sp>
      <p:pic>
        <p:nvPicPr>
          <p:cNvPr id="52227" name="Picture 3" descr="He_map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7750" y="38100"/>
            <a:ext cx="6991350" cy="637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Oval 4"/>
          <p:cNvSpPr>
            <a:spLocks noChangeArrowheads="1"/>
          </p:cNvSpPr>
          <p:nvPr/>
        </p:nvSpPr>
        <p:spPr bwMode="auto">
          <a:xfrm>
            <a:off x="3657600" y="3581400"/>
            <a:ext cx="2514600" cy="9906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25_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495663"/>
            <a:ext cx="7315200" cy="58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01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en-US" b="1" smtClean="0">
                <a:solidFill>
                  <a:schemeClr val="tx1"/>
                </a:solidFill>
              </a:rPr>
              <a:t>Homo erectus erectus</a:t>
            </a:r>
            <a:endParaRPr lang="en-US" sz="6000" b="1" smtClean="0">
              <a:solidFill>
                <a:schemeClr val="tx1"/>
              </a:solidFill>
            </a:endParaRPr>
          </a:p>
        </p:txBody>
      </p:sp>
      <p:sp>
        <p:nvSpPr>
          <p:cNvPr id="136601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364260"/>
            <a:ext cx="7315200" cy="651525"/>
          </a:xfrm>
        </p:spPr>
        <p:txBody>
          <a:bodyPr>
            <a:spAutoFit/>
          </a:bodyPr>
          <a:lstStyle/>
          <a:p>
            <a:pPr marL="609600" indent="-609600">
              <a:lnSpc>
                <a:spcPct val="150000"/>
              </a:lnSpc>
              <a:buFontTx/>
              <a:buAutoNum type="arabicPeriod"/>
            </a:pPr>
            <a:r>
              <a:rPr lang="en-US" sz="2800" b="1" dirty="0" smtClean="0"/>
              <a:t>tool maker </a:t>
            </a:r>
            <a:r>
              <a:rPr lang="en-US" sz="2000" b="1" dirty="0" smtClean="0"/>
              <a:t>(</a:t>
            </a:r>
            <a:r>
              <a:rPr lang="en-US" sz="2000" b="1" dirty="0" err="1" smtClean="0"/>
              <a:t>Padjitan</a:t>
            </a:r>
            <a:r>
              <a:rPr lang="en-US" sz="2000" b="1" dirty="0" smtClean="0"/>
              <a:t> industry)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476250" y="1600200"/>
            <a:ext cx="821055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28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Java people</a:t>
            </a:r>
            <a:endParaRPr lang="en-US" sz="2400" b="1" i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25_5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76488" y="227013"/>
            <a:ext cx="4389437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21_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2175" y="228600"/>
            <a:ext cx="48196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1491" name="Rectangle 3"/>
          <p:cNvSpPr>
            <a:spLocks noChangeArrowheads="1"/>
          </p:cNvSpPr>
          <p:nvPr/>
        </p:nvSpPr>
        <p:spPr bwMode="auto">
          <a:xfrm>
            <a:off x="6248400" y="1924050"/>
            <a:ext cx="304800" cy="28194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149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17_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5188" y="228600"/>
            <a:ext cx="48736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Line 3"/>
          <p:cNvSpPr>
            <a:spLocks noChangeShapeType="1"/>
          </p:cNvSpPr>
          <p:nvPr/>
        </p:nvSpPr>
        <p:spPr bwMode="auto">
          <a:xfrm flipV="1">
            <a:off x="3124200" y="3943350"/>
            <a:ext cx="3810000" cy="190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4" name="Line 4"/>
          <p:cNvSpPr>
            <a:spLocks noChangeShapeType="1"/>
          </p:cNvSpPr>
          <p:nvPr/>
        </p:nvSpPr>
        <p:spPr bwMode="auto">
          <a:xfrm flipV="1">
            <a:off x="3124200" y="2495550"/>
            <a:ext cx="3810000" cy="190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 rot="2057107">
            <a:off x="2971800" y="5426075"/>
            <a:ext cx="2719388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80000"/>
              </a:lnSpc>
            </a:pPr>
            <a:r>
              <a:rPr lang="en-US" sz="3200" b="1" i="1" baseline="30000">
                <a:solidFill>
                  <a:schemeClr val="folHlink"/>
                </a:solidFill>
              </a:rPr>
              <a:t>Australopithecus</a:t>
            </a:r>
          </a:p>
        </p:txBody>
      </p:sp>
      <p:sp>
        <p:nvSpPr>
          <p:cNvPr id="56326" name="Oval 6"/>
          <p:cNvSpPr>
            <a:spLocks noChangeArrowheads="1"/>
          </p:cNvSpPr>
          <p:nvPr/>
        </p:nvSpPr>
        <p:spPr bwMode="auto">
          <a:xfrm>
            <a:off x="4457700" y="3867150"/>
            <a:ext cx="628650" cy="304800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800" baseline="30000">
              <a:solidFill>
                <a:schemeClr val="folHlink"/>
              </a:solidFill>
            </a:endParaRPr>
          </a:p>
        </p:txBody>
      </p:sp>
      <p:sp>
        <p:nvSpPr>
          <p:cNvPr id="56327" name="Oval 7"/>
          <p:cNvSpPr>
            <a:spLocks noChangeArrowheads="1"/>
          </p:cNvSpPr>
          <p:nvPr/>
        </p:nvSpPr>
        <p:spPr bwMode="auto">
          <a:xfrm rot="5400000">
            <a:off x="4714875" y="5172075"/>
            <a:ext cx="628650" cy="304800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endParaRPr lang="en-US" sz="2800" baseline="30000">
              <a:solidFill>
                <a:schemeClr val="folHlink"/>
              </a:solidFill>
            </a:endParaRP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4343400" y="4191000"/>
            <a:ext cx="11684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i="1" baseline="30000">
                <a:solidFill>
                  <a:schemeClr val="folHlink"/>
                </a:solidFill>
              </a:rPr>
              <a:t>Homo</a:t>
            </a:r>
          </a:p>
          <a:p>
            <a:pPr>
              <a:lnSpc>
                <a:spcPct val="130000"/>
              </a:lnSpc>
            </a:pPr>
            <a:r>
              <a:rPr lang="en-US" sz="3200" b="1" i="1" baseline="30000">
                <a:solidFill>
                  <a:schemeClr val="folHlink"/>
                </a:solidFill>
              </a:rPr>
              <a:t>habilis</a:t>
            </a:r>
          </a:p>
        </p:txBody>
      </p:sp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3736975" y="3124200"/>
            <a:ext cx="226377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80000"/>
              </a:lnSpc>
            </a:pPr>
            <a:r>
              <a:rPr lang="en-US" sz="3200" b="1" i="1" baseline="30000"/>
              <a:t>Homo erectus</a:t>
            </a:r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3746500" y="1844675"/>
            <a:ext cx="2286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80000"/>
              </a:lnSpc>
            </a:pPr>
            <a:r>
              <a:rPr lang="en-US" sz="3200" b="1" i="1" baseline="30000">
                <a:solidFill>
                  <a:schemeClr val="folHlink"/>
                </a:solidFill>
              </a:rPr>
              <a:t>Homo sapiens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4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en-US" b="1" smtClean="0">
                <a:solidFill>
                  <a:schemeClr val="tx1"/>
                </a:solidFill>
              </a:rPr>
              <a:t>Homo erectus</a:t>
            </a:r>
            <a:endParaRPr lang="en-US" sz="6000" b="1" smtClean="0">
              <a:solidFill>
                <a:schemeClr val="tx1"/>
              </a:solidFill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81000" y="2971800"/>
            <a:ext cx="8382000" cy="1747838"/>
          </a:xfrm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en-US" b="1" i="1" smtClean="0"/>
              <a:t>Homo erecti</a:t>
            </a:r>
            <a:r>
              <a:rPr lang="en-US" b="1" smtClean="0"/>
              <a:t> </a:t>
            </a:r>
          </a:p>
          <a:p>
            <a:pPr algn="ctr">
              <a:buFontTx/>
              <a:buNone/>
            </a:pPr>
            <a:endParaRPr lang="en-US" b="1" smtClean="0"/>
          </a:p>
          <a:p>
            <a:pPr algn="ctr">
              <a:buFontTx/>
              <a:buNone/>
            </a:pPr>
            <a:r>
              <a:rPr lang="en-US" b="1" smtClean="0"/>
              <a:t>are hand axe people</a:t>
            </a:r>
            <a:endParaRPr lang="en-US" b="1" i="1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21_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2175" y="228600"/>
            <a:ext cx="48196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1905000" y="1752600"/>
            <a:ext cx="5334000" cy="41910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25_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228600"/>
            <a:ext cx="59182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25_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1413" y="182563"/>
            <a:ext cx="6859587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smtClean="0">
                <a:solidFill>
                  <a:schemeClr val="tx1"/>
                </a:solidFill>
              </a:rPr>
              <a:t>Glossary</a:t>
            </a:r>
            <a:endParaRPr lang="en-US" sz="6000" b="1" smtClean="0">
              <a:solidFill>
                <a:schemeClr val="tx1"/>
              </a:solidFill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38200" y="3048000"/>
            <a:ext cx="7315200" cy="2677656"/>
          </a:xfrm>
        </p:spPr>
        <p:txBody>
          <a:bodyPr wrap="square"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2800" b="1" dirty="0" smtClean="0"/>
              <a:t>divided the world of </a:t>
            </a:r>
            <a:r>
              <a:rPr lang="en-US" sz="2800" b="1" i="1" dirty="0" smtClean="0"/>
              <a:t>Homo erectus</a:t>
            </a:r>
            <a:r>
              <a:rPr lang="en-US" sz="2800" b="1" dirty="0" smtClean="0"/>
              <a:t> and their immediate descendants into the </a:t>
            </a:r>
            <a:r>
              <a:rPr lang="en-US" sz="2800" b="1" dirty="0" err="1" smtClean="0"/>
              <a:t>Acheulean</a:t>
            </a:r>
            <a:r>
              <a:rPr lang="en-US" sz="2800" b="1" dirty="0" smtClean="0"/>
              <a:t> hand-ax cultures of the West and the “chopper-chopping” cultures to the east</a:t>
            </a: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476250" y="1911350"/>
            <a:ext cx="82105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5400" b="1"/>
              <a:t>The Movius Line</a:t>
            </a:r>
            <a:endParaRPr lang="en-US" sz="4400" b="1"/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7604125" y="5124450"/>
            <a:ext cx="18415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aseline="30000"/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6781800" y="5172490"/>
            <a:ext cx="659155" cy="115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6000" b="1" dirty="0"/>
              <a:t>?</a:t>
            </a: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2971800" y="5867400"/>
            <a:ext cx="3186113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2000"/>
              <a:t>-- Hallam Movius, 1948</a:t>
            </a:r>
          </a:p>
          <a:p>
            <a:endParaRPr lang="en-US" sz="1600" baseline="300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21_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2175" y="228600"/>
            <a:ext cx="48196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6259" name="Rectangle 3"/>
          <p:cNvSpPr>
            <a:spLocks noChangeArrowheads="1"/>
          </p:cNvSpPr>
          <p:nvPr/>
        </p:nvSpPr>
        <p:spPr bwMode="auto">
          <a:xfrm>
            <a:off x="5867400" y="609600"/>
            <a:ext cx="76200" cy="5943600"/>
          </a:xfrm>
          <a:prstGeom prst="rect">
            <a:avLst/>
          </a:prstGeom>
          <a:solidFill>
            <a:schemeClr val="folHlink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aseline="30000"/>
              <a:t>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6259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17_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5188" y="228600"/>
            <a:ext cx="48736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Line 3"/>
          <p:cNvSpPr>
            <a:spLocks noChangeShapeType="1"/>
          </p:cNvSpPr>
          <p:nvPr/>
        </p:nvSpPr>
        <p:spPr bwMode="auto">
          <a:xfrm flipV="1">
            <a:off x="3124200" y="3943350"/>
            <a:ext cx="3810000" cy="190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 flipV="1">
            <a:off x="3124200" y="2495550"/>
            <a:ext cx="3810000" cy="190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 flipV="1">
            <a:off x="3124200" y="1352550"/>
            <a:ext cx="3810000" cy="19050"/>
          </a:xfrm>
          <a:prstGeom prst="line">
            <a:avLst/>
          </a:prstGeom>
          <a:noFill/>
          <a:ln w="57150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3529013" y="5730875"/>
            <a:ext cx="2719387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80000"/>
              </a:lnSpc>
            </a:pPr>
            <a:r>
              <a:rPr lang="en-US" sz="3200" b="1" i="1" baseline="30000">
                <a:solidFill>
                  <a:schemeClr val="folHlink"/>
                </a:solidFill>
              </a:rPr>
              <a:t>Australopithecus</a:t>
            </a:r>
          </a:p>
        </p:txBody>
      </p:sp>
      <p:sp>
        <p:nvSpPr>
          <p:cNvPr id="11271" name="Oval 7"/>
          <p:cNvSpPr>
            <a:spLocks noChangeArrowheads="1"/>
          </p:cNvSpPr>
          <p:nvPr/>
        </p:nvSpPr>
        <p:spPr bwMode="auto">
          <a:xfrm>
            <a:off x="4457700" y="3867150"/>
            <a:ext cx="628650" cy="304800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2" name="Oval 8"/>
          <p:cNvSpPr>
            <a:spLocks noChangeArrowheads="1"/>
          </p:cNvSpPr>
          <p:nvPr/>
        </p:nvSpPr>
        <p:spPr bwMode="auto">
          <a:xfrm rot="5400000">
            <a:off x="4714875" y="5172075"/>
            <a:ext cx="628650" cy="304800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4343400" y="4191000"/>
            <a:ext cx="11684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i="1" baseline="30000">
                <a:solidFill>
                  <a:schemeClr val="folHlink"/>
                </a:solidFill>
              </a:rPr>
              <a:t>Homo</a:t>
            </a:r>
          </a:p>
          <a:p>
            <a:pPr>
              <a:lnSpc>
                <a:spcPct val="130000"/>
              </a:lnSpc>
            </a:pPr>
            <a:r>
              <a:rPr lang="en-US" sz="3200" b="1" i="1" baseline="30000">
                <a:solidFill>
                  <a:schemeClr val="folHlink"/>
                </a:solidFill>
              </a:rPr>
              <a:t>habilis</a:t>
            </a: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3736975" y="3124200"/>
            <a:ext cx="2313455" cy="59227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80000"/>
              </a:lnSpc>
            </a:pPr>
            <a:r>
              <a:rPr lang="en-US" sz="3200" b="1" i="1" baseline="30000" dirty="0">
                <a:solidFill>
                  <a:srgbClr val="FFC000"/>
                </a:solidFill>
              </a:rPr>
              <a:t>Homo erectus</a:t>
            </a: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3746500" y="1844675"/>
            <a:ext cx="2286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80000"/>
              </a:lnSpc>
            </a:pPr>
            <a:r>
              <a:rPr lang="en-US" sz="3200" b="1" i="1" baseline="30000">
                <a:solidFill>
                  <a:schemeClr val="folHlink"/>
                </a:solidFill>
              </a:rPr>
              <a:t>Homo sapiens</a:t>
            </a:r>
          </a:p>
        </p:txBody>
      </p:sp>
      <p:sp>
        <p:nvSpPr>
          <p:cNvPr id="11276" name="Oval 12"/>
          <p:cNvSpPr>
            <a:spLocks noChangeArrowheads="1"/>
          </p:cNvSpPr>
          <p:nvPr/>
        </p:nvSpPr>
        <p:spPr bwMode="auto">
          <a:xfrm>
            <a:off x="3238500" y="1219200"/>
            <a:ext cx="914400" cy="762000"/>
          </a:xfrm>
          <a:prstGeom prst="ellips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4114800" y="1552575"/>
            <a:ext cx="1828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b="1" baseline="30000">
                <a:solidFill>
                  <a:schemeClr val="accent1"/>
                </a:solidFill>
              </a:rPr>
              <a:t>Neandertals</a:t>
            </a:r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4929188" y="569913"/>
            <a:ext cx="162401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b="1" baseline="30000">
                <a:solidFill>
                  <a:schemeClr val="folHlink"/>
                </a:solidFill>
              </a:rPr>
              <a:t>“Moderns”</a:t>
            </a:r>
          </a:p>
        </p:txBody>
      </p:sp>
      <p:sp>
        <p:nvSpPr>
          <p:cNvPr id="11280" name="AutoShape 16"/>
          <p:cNvSpPr>
            <a:spLocks noChangeArrowheads="1"/>
          </p:cNvSpPr>
          <p:nvPr/>
        </p:nvSpPr>
        <p:spPr bwMode="auto">
          <a:xfrm>
            <a:off x="1733550" y="4057650"/>
            <a:ext cx="1371600" cy="3048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800" baseline="30000">
              <a:solidFill>
                <a:schemeClr val="folHlink"/>
              </a:solidFill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914400" y="4000500"/>
            <a:ext cx="1820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Pleistocene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6"/>
          <p:cNvSpPr>
            <a:spLocks noChangeArrowheads="1"/>
          </p:cNvSpPr>
          <p:nvPr/>
        </p:nvSpPr>
        <p:spPr bwMode="auto">
          <a:xfrm>
            <a:off x="1530350" y="6477000"/>
            <a:ext cx="5937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Campbell and Loy, </a:t>
            </a:r>
            <a:r>
              <a:rPr lang="en-US" sz="1400" i="1"/>
              <a:t>Humankind Emerging, 7</a:t>
            </a:r>
            <a:r>
              <a:rPr lang="en-US" sz="1400" i="1" baseline="30000"/>
              <a:t>th</a:t>
            </a:r>
            <a:r>
              <a:rPr lang="en-US" sz="1400" i="1"/>
              <a:t> ed</a:t>
            </a:r>
            <a:r>
              <a:rPr lang="en-US" sz="1400"/>
              <a:t>, p. 334</a:t>
            </a:r>
          </a:p>
        </p:txBody>
      </p:sp>
      <p:pic>
        <p:nvPicPr>
          <p:cNvPr id="63491" name="Picture 8" descr="Movius_line7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49213"/>
            <a:ext cx="7162800" cy="632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AutoShape 9"/>
          <p:cNvSpPr>
            <a:spLocks noChangeArrowheads="1"/>
          </p:cNvSpPr>
          <p:nvPr/>
        </p:nvSpPr>
        <p:spPr bwMode="auto">
          <a:xfrm>
            <a:off x="4419600" y="304800"/>
            <a:ext cx="457200" cy="1981200"/>
          </a:xfrm>
          <a:prstGeom prst="downArrow">
            <a:avLst>
              <a:gd name="adj1" fmla="val 50000"/>
              <a:gd name="adj2" fmla="val 108333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01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en-US" b="1" smtClean="0">
                <a:solidFill>
                  <a:schemeClr val="tx1"/>
                </a:solidFill>
              </a:rPr>
              <a:t>Homo erectus erectus</a:t>
            </a:r>
            <a:endParaRPr lang="en-US" sz="6000" b="1" smtClean="0">
              <a:solidFill>
                <a:schemeClr val="tx1"/>
              </a:solidFill>
            </a:endParaRPr>
          </a:p>
        </p:txBody>
      </p:sp>
      <p:sp>
        <p:nvSpPr>
          <p:cNvPr id="136601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364260"/>
            <a:ext cx="7315200" cy="3884140"/>
          </a:xfrm>
        </p:spPr>
        <p:txBody>
          <a:bodyPr>
            <a:spAutoFit/>
          </a:bodyPr>
          <a:lstStyle/>
          <a:p>
            <a:pPr marL="609600" indent="-609600">
              <a:lnSpc>
                <a:spcPct val="150000"/>
              </a:lnSpc>
              <a:buFontTx/>
              <a:buAutoNum type="arabicPeriod"/>
            </a:pPr>
            <a:r>
              <a:rPr lang="en-US" sz="2800" b="1" dirty="0" smtClean="0"/>
              <a:t>tool maker </a:t>
            </a:r>
            <a:r>
              <a:rPr lang="en-US" sz="2000" b="1" dirty="0" smtClean="0"/>
              <a:t>(</a:t>
            </a:r>
            <a:r>
              <a:rPr lang="en-US" sz="2000" b="1" dirty="0" err="1" smtClean="0"/>
              <a:t>Padjitan</a:t>
            </a:r>
            <a:r>
              <a:rPr lang="en-US" sz="2000" b="1" dirty="0" smtClean="0"/>
              <a:t> industry)</a:t>
            </a:r>
          </a:p>
          <a:p>
            <a:pPr marL="609600" indent="-609600">
              <a:lnSpc>
                <a:spcPct val="150000"/>
              </a:lnSpc>
              <a:buFontTx/>
              <a:buAutoNum type="arabicPeriod"/>
            </a:pPr>
            <a:r>
              <a:rPr lang="en-US" sz="2800" b="1" dirty="0" smtClean="0"/>
              <a:t>lived in the open</a:t>
            </a:r>
          </a:p>
          <a:p>
            <a:pPr marL="609600" indent="-609600">
              <a:lnSpc>
                <a:spcPct val="150000"/>
              </a:lnSpc>
              <a:buFontTx/>
              <a:buAutoNum type="arabicPeriod"/>
            </a:pPr>
            <a:r>
              <a:rPr lang="en-US" sz="2800" b="1" dirty="0" smtClean="0"/>
              <a:t>had not yet invented fire</a:t>
            </a:r>
          </a:p>
          <a:p>
            <a:pPr marL="609600" indent="-609600">
              <a:buFontTx/>
              <a:buAutoNum type="arabicPeriod"/>
            </a:pPr>
            <a:r>
              <a:rPr lang="en-US" sz="2800" b="1" dirty="0" smtClean="0"/>
              <a:t>no evidence of hunting prowess, but was a predator</a:t>
            </a:r>
          </a:p>
          <a:p>
            <a:pPr marL="609600" indent="-609600">
              <a:lnSpc>
                <a:spcPct val="150000"/>
              </a:lnSpc>
              <a:buFontTx/>
              <a:buAutoNum type="arabicPeriod"/>
            </a:pPr>
            <a:r>
              <a:rPr lang="en-US" sz="2800" b="1" dirty="0" smtClean="0"/>
              <a:t>later descendents = Solo people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476250" y="1600200"/>
            <a:ext cx="821055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2800" b="1" dirty="0"/>
              <a:t>Java </a:t>
            </a:r>
            <a:r>
              <a:rPr lang="en-US" sz="2800" b="1" dirty="0" smtClean="0"/>
              <a:t>people</a:t>
            </a:r>
            <a:endParaRPr lang="en-US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6019" grpId="0" build="p" bldLvl="2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1647825" y="6384925"/>
            <a:ext cx="58181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Campbell – Loy, </a:t>
            </a:r>
            <a:r>
              <a:rPr lang="en-US" sz="1600" i="1"/>
              <a:t>Humankind Emerging, 7</a:t>
            </a:r>
            <a:r>
              <a:rPr lang="en-US" sz="1600" i="1" baseline="30000"/>
              <a:t>th</a:t>
            </a:r>
            <a:r>
              <a:rPr lang="en-US" sz="1600" i="1"/>
              <a:t> ed</a:t>
            </a:r>
            <a:r>
              <a:rPr lang="en-US" sz="1600"/>
              <a:t>., p. 544</a:t>
            </a:r>
            <a:r>
              <a:rPr lang="en-US" sz="2000" i="1"/>
              <a:t> </a:t>
            </a:r>
          </a:p>
        </p:txBody>
      </p:sp>
      <p:pic>
        <p:nvPicPr>
          <p:cNvPr id="65539" name="Picture 3" descr="life_expectancy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295400"/>
            <a:ext cx="7315200" cy="422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AutoShape 4"/>
          <p:cNvSpPr>
            <a:spLocks noChangeArrowheads="1"/>
          </p:cNvSpPr>
          <p:nvPr/>
        </p:nvSpPr>
        <p:spPr bwMode="auto">
          <a:xfrm>
            <a:off x="6067425" y="1157288"/>
            <a:ext cx="485775" cy="1662112"/>
          </a:xfrm>
          <a:prstGeom prst="downArrow">
            <a:avLst>
              <a:gd name="adj1" fmla="val 50000"/>
              <a:gd name="adj2" fmla="val 85539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1651000" y="6384925"/>
            <a:ext cx="58181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Campbell – Loy, </a:t>
            </a:r>
            <a:r>
              <a:rPr lang="en-US" sz="1600" i="1"/>
              <a:t>Humankind Emerging, 7</a:t>
            </a:r>
            <a:r>
              <a:rPr lang="en-US" sz="1600" i="1" baseline="30000"/>
              <a:t>th</a:t>
            </a:r>
            <a:r>
              <a:rPr lang="en-US" sz="1600" i="1"/>
              <a:t> ed</a:t>
            </a:r>
            <a:r>
              <a:rPr lang="en-US" sz="1600"/>
              <a:t>., p. 326</a:t>
            </a:r>
            <a:r>
              <a:rPr lang="en-US" sz="2000" i="1"/>
              <a:t> </a:t>
            </a:r>
          </a:p>
        </p:txBody>
      </p:sp>
      <p:pic>
        <p:nvPicPr>
          <p:cNvPr id="66563" name="Picture 5" descr="HE_comparis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9325" y="747713"/>
            <a:ext cx="470535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Oval 17"/>
          <p:cNvSpPr>
            <a:spLocks noChangeArrowheads="1"/>
          </p:cNvSpPr>
          <p:nvPr/>
        </p:nvSpPr>
        <p:spPr bwMode="auto">
          <a:xfrm>
            <a:off x="2457450" y="1314450"/>
            <a:ext cx="838200" cy="838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5" name="Oval 18"/>
          <p:cNvSpPr>
            <a:spLocks noChangeArrowheads="1"/>
          </p:cNvSpPr>
          <p:nvPr/>
        </p:nvSpPr>
        <p:spPr bwMode="auto">
          <a:xfrm>
            <a:off x="3886200" y="952500"/>
            <a:ext cx="838200" cy="838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6" name="Oval 19"/>
          <p:cNvSpPr>
            <a:spLocks noChangeArrowheads="1"/>
          </p:cNvSpPr>
          <p:nvPr/>
        </p:nvSpPr>
        <p:spPr bwMode="auto">
          <a:xfrm>
            <a:off x="5486400" y="895350"/>
            <a:ext cx="838200" cy="838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752804"/>
            <a:ext cx="7315200" cy="526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Text Box 4"/>
          <p:cNvSpPr txBox="1">
            <a:spLocks noChangeArrowheads="1"/>
          </p:cNvSpPr>
          <p:nvPr/>
        </p:nvSpPr>
        <p:spPr bwMode="auto">
          <a:xfrm>
            <a:off x="3657600" y="4140200"/>
            <a:ext cx="4914900" cy="2565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l">
              <a:spcBef>
                <a:spcPct val="50000"/>
              </a:spcBef>
              <a:buFontTx/>
              <a:buChar char="•"/>
            </a:pPr>
            <a:r>
              <a:rPr lang="en-US" sz="1800" b="1" i="1" dirty="0"/>
              <a:t>Homo erectus</a:t>
            </a:r>
            <a:r>
              <a:rPr lang="en-US" sz="1800" b="1" dirty="0"/>
              <a:t> - </a:t>
            </a:r>
            <a:r>
              <a:rPr lang="en-US" sz="1800" b="1" i="1" dirty="0"/>
              <a:t>Homo sapiens</a:t>
            </a:r>
          </a:p>
          <a:p>
            <a:pPr lvl="2" algn="l">
              <a:spcBef>
                <a:spcPct val="50000"/>
              </a:spcBef>
              <a:buFontTx/>
              <a:buChar char="•"/>
            </a:pPr>
            <a:r>
              <a:rPr lang="en-US" sz="1800" dirty="0"/>
              <a:t>(very late</a:t>
            </a:r>
            <a:r>
              <a:rPr lang="en-US" sz="1800" i="1" dirty="0"/>
              <a:t> Homo erectus</a:t>
            </a:r>
            <a:r>
              <a:rPr lang="en-US" sz="1800" dirty="0"/>
              <a:t>)</a:t>
            </a:r>
          </a:p>
          <a:p>
            <a:pPr lvl="2" algn="l">
              <a:lnSpc>
                <a:spcPct val="0"/>
              </a:lnSpc>
              <a:spcBef>
                <a:spcPct val="50000"/>
              </a:spcBef>
              <a:buFontTx/>
              <a:buChar char="•"/>
            </a:pPr>
            <a:endParaRPr lang="en-US" sz="800" dirty="0"/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en-US" sz="1800" b="1" dirty="0"/>
              <a:t>probably had a capacity for</a:t>
            </a:r>
          </a:p>
          <a:p>
            <a:pPr algn="l">
              <a:spcBef>
                <a:spcPct val="50000"/>
              </a:spcBef>
            </a:pPr>
            <a:r>
              <a:rPr lang="en-US" sz="1800" b="1" dirty="0"/>
              <a:t>	language close to that of 	modern human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en-US" sz="1800" b="1" dirty="0"/>
              <a:t>100,000 and 200,000 </a:t>
            </a:r>
            <a:r>
              <a:rPr lang="en-US" sz="1800" b="1" dirty="0" err="1"/>
              <a:t>y.b.p</a:t>
            </a:r>
            <a:r>
              <a:rPr lang="en-US" dirty="0"/>
              <a:t>.</a:t>
            </a:r>
          </a:p>
        </p:txBody>
      </p:sp>
      <p:sp>
        <p:nvSpPr>
          <p:cNvPr id="67588" name="Text Box 5"/>
          <p:cNvSpPr txBox="1">
            <a:spLocks noChangeArrowheads="1"/>
          </p:cNvSpPr>
          <p:nvPr/>
        </p:nvSpPr>
        <p:spPr bwMode="auto">
          <a:xfrm>
            <a:off x="4800600" y="35433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“Madeleine”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25_4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877711"/>
            <a:ext cx="7315200" cy="5065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26_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219200"/>
            <a:ext cx="5638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914400" y="890587"/>
            <a:ext cx="4876800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20000"/>
              </a:spcBef>
              <a:buClr>
                <a:schemeClr val="hlink"/>
              </a:buClr>
            </a:pPr>
            <a:endParaRPr kumimoji="1" lang="en-US" sz="1400" b="1" dirty="0">
              <a:solidFill>
                <a:schemeClr val="tx2"/>
              </a:solidFill>
            </a:endParaRPr>
          </a:p>
          <a:p>
            <a:pPr algn="l" eaLnBrk="0" hangingPunct="0">
              <a:lnSpc>
                <a:spcPct val="170000"/>
              </a:lnSpc>
              <a:spcBef>
                <a:spcPct val="20000"/>
              </a:spcBef>
              <a:buClr>
                <a:schemeClr val="hlink"/>
              </a:buClr>
            </a:pPr>
            <a:r>
              <a:rPr kumimoji="1" lang="en-US" sz="2800" b="1" dirty="0">
                <a:solidFill>
                  <a:schemeClr val="tx2"/>
                </a:solidFill>
              </a:rPr>
              <a:t>“Peking Man”</a:t>
            </a:r>
            <a:endParaRPr kumimoji="1" lang="en-US" sz="2800" b="1" i="1" dirty="0">
              <a:solidFill>
                <a:schemeClr val="tx2"/>
              </a:solidFill>
            </a:endParaRPr>
          </a:p>
          <a:p>
            <a:pPr lvl="1" algn="l" eaLnBrk="0" hangingPunct="0">
              <a:spcBef>
                <a:spcPct val="20000"/>
              </a:spcBef>
              <a:buFontTx/>
              <a:buChar char="–"/>
            </a:pPr>
            <a:r>
              <a:rPr kumimoji="1" lang="en-US" sz="1600" b="1" dirty="0">
                <a:solidFill>
                  <a:schemeClr val="tx2"/>
                </a:solidFill>
              </a:rPr>
              <a:t> </a:t>
            </a:r>
            <a:r>
              <a:rPr kumimoji="1" lang="en-US" sz="1400" b="1" dirty="0">
                <a:solidFill>
                  <a:schemeClr val="tx2"/>
                </a:solidFill>
              </a:rPr>
              <a:t>aka</a:t>
            </a:r>
            <a:r>
              <a:rPr kumimoji="1" lang="en-US" sz="1800" b="1" i="1" dirty="0">
                <a:solidFill>
                  <a:schemeClr val="tx2"/>
                </a:solidFill>
              </a:rPr>
              <a:t> Homo erectus </a:t>
            </a:r>
            <a:r>
              <a:rPr kumimoji="1" lang="en-US" sz="1800" b="1" i="1" dirty="0" err="1">
                <a:solidFill>
                  <a:schemeClr val="tx2"/>
                </a:solidFill>
              </a:rPr>
              <a:t>pekinensis</a:t>
            </a:r>
            <a:endParaRPr kumimoji="1" lang="en-US" sz="1800" b="1" i="1" dirty="0">
              <a:solidFill>
                <a:schemeClr val="tx2"/>
              </a:solidFill>
            </a:endParaRPr>
          </a:p>
          <a:p>
            <a:pPr lvl="1" algn="l" eaLnBrk="0" hangingPunct="0">
              <a:spcBef>
                <a:spcPct val="20000"/>
              </a:spcBef>
              <a:buFontTx/>
              <a:buChar char="–"/>
            </a:pPr>
            <a:r>
              <a:rPr kumimoji="1" lang="en-US" sz="1400" b="1" dirty="0">
                <a:solidFill>
                  <a:schemeClr val="tx2"/>
                </a:solidFill>
              </a:rPr>
              <a:t> aka</a:t>
            </a:r>
            <a:r>
              <a:rPr kumimoji="1" lang="en-US" sz="1800" b="1" i="1" dirty="0">
                <a:solidFill>
                  <a:schemeClr val="tx2"/>
                </a:solidFill>
              </a:rPr>
              <a:t> </a:t>
            </a:r>
            <a:r>
              <a:rPr kumimoji="1" lang="en-US" sz="1800" b="1" i="1" dirty="0" err="1">
                <a:solidFill>
                  <a:schemeClr val="tx2"/>
                </a:solidFill>
              </a:rPr>
              <a:t>Sinanthropus</a:t>
            </a:r>
            <a:endParaRPr kumimoji="1" lang="en-US" sz="1800" b="1" i="1" dirty="0">
              <a:solidFill>
                <a:schemeClr val="tx2"/>
              </a:solidFill>
            </a:endParaRP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5638800" y="739775"/>
            <a:ext cx="297180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1200" b="1" dirty="0">
                <a:solidFill>
                  <a:schemeClr val="tx2"/>
                </a:solidFill>
              </a:rPr>
              <a:t>Class Slides Set # 26A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</a:pPr>
            <a:r>
              <a:rPr kumimoji="1" lang="en-US" sz="1200" b="1" dirty="0">
                <a:solidFill>
                  <a:schemeClr val="tx2"/>
                </a:solidFill>
              </a:rPr>
              <a:t/>
            </a:r>
            <a:br>
              <a:rPr kumimoji="1" lang="en-US" sz="1200" b="1" dirty="0">
                <a:solidFill>
                  <a:schemeClr val="tx2"/>
                </a:solidFill>
              </a:rPr>
            </a:br>
            <a:r>
              <a:rPr kumimoji="1" lang="en-US" sz="800" b="1" dirty="0">
                <a:solidFill>
                  <a:schemeClr val="tx2"/>
                </a:solidFill>
              </a:rPr>
              <a:t>Tim Roufs’ section</a:t>
            </a: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971550" y="661987"/>
            <a:ext cx="1085850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baseline="30000" dirty="0">
                <a:solidFill>
                  <a:schemeClr val="tx2"/>
                </a:solidFill>
              </a:rPr>
              <a:t>Next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Homo erectus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44562" y="1676400"/>
            <a:ext cx="2941638" cy="3706813"/>
          </a:xfrm>
        </p:spPr>
        <p:txBody>
          <a:bodyPr wrap="none">
            <a:spAutoFit/>
          </a:bodyPr>
          <a:lstStyle/>
          <a:p>
            <a:r>
              <a:rPr lang="en-US" sz="2000" b="1" i="1" dirty="0" err="1" smtClean="0">
                <a:solidFill>
                  <a:schemeClr val="folHlink"/>
                </a:solidFill>
              </a:rPr>
              <a:t>Orrorin</a:t>
            </a:r>
            <a:endParaRPr lang="en-US" sz="2000" b="1" i="1" dirty="0" smtClean="0">
              <a:solidFill>
                <a:schemeClr val="folHlink"/>
              </a:solidFill>
            </a:endParaRPr>
          </a:p>
          <a:p>
            <a:r>
              <a:rPr lang="en-US" sz="2000" b="1" i="1" dirty="0" err="1" smtClean="0">
                <a:solidFill>
                  <a:schemeClr val="folHlink"/>
                </a:solidFill>
              </a:rPr>
              <a:t>Ardipithecus</a:t>
            </a:r>
            <a:endParaRPr lang="en-US" sz="2000" b="1" i="1" dirty="0" smtClean="0">
              <a:solidFill>
                <a:schemeClr val="folHlink"/>
              </a:solidFill>
            </a:endParaRPr>
          </a:p>
          <a:p>
            <a:r>
              <a:rPr lang="en-US" sz="2000" b="1" i="1" dirty="0" smtClean="0">
                <a:solidFill>
                  <a:schemeClr val="folHlink"/>
                </a:solidFill>
              </a:rPr>
              <a:t>Australopithecus</a:t>
            </a:r>
          </a:p>
          <a:p>
            <a:endParaRPr lang="en-US" sz="2000" b="1" i="1" dirty="0" smtClean="0">
              <a:solidFill>
                <a:schemeClr val="folHlink"/>
              </a:solidFill>
            </a:endParaRPr>
          </a:p>
          <a:p>
            <a:endParaRPr lang="en-US" sz="2000" b="1" i="1" dirty="0" smtClean="0">
              <a:solidFill>
                <a:schemeClr val="folHlink"/>
              </a:solidFill>
            </a:endParaRPr>
          </a:p>
          <a:p>
            <a:endParaRPr lang="en-US" sz="2000" b="1" i="1" dirty="0" smtClean="0"/>
          </a:p>
          <a:p>
            <a:r>
              <a:rPr lang="en-US" sz="2000" b="1" i="1" dirty="0" err="1" smtClean="0">
                <a:solidFill>
                  <a:schemeClr val="folHlink"/>
                </a:solidFill>
              </a:rPr>
              <a:t>Paranthropus</a:t>
            </a:r>
            <a:endParaRPr lang="en-US" sz="2000" b="1" i="1" dirty="0" smtClean="0">
              <a:solidFill>
                <a:schemeClr val="folHlink"/>
              </a:solidFill>
            </a:endParaRPr>
          </a:p>
          <a:p>
            <a:endParaRPr lang="en-US" sz="2400" b="1" dirty="0" smtClean="0"/>
          </a:p>
          <a:p>
            <a:endParaRPr lang="en-US" sz="2400" b="1" i="1" dirty="0" smtClean="0"/>
          </a:p>
          <a:p>
            <a:pPr>
              <a:lnSpc>
                <a:spcPct val="60000"/>
              </a:lnSpc>
            </a:pPr>
            <a:r>
              <a:rPr lang="en-US" sz="2000" b="1" i="1" dirty="0" smtClean="0"/>
              <a:t>Homo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19600" y="1676400"/>
            <a:ext cx="4724400" cy="4778375"/>
          </a:xfrm>
        </p:spPr>
        <p:txBody>
          <a:bodyPr>
            <a:spAutoFit/>
          </a:bodyPr>
          <a:lstStyle/>
          <a:p>
            <a:r>
              <a:rPr lang="en-US" sz="2000" b="1" i="1" dirty="0" err="1" smtClean="0">
                <a:solidFill>
                  <a:schemeClr val="folHlink"/>
                </a:solidFill>
              </a:rPr>
              <a:t>tugenensis</a:t>
            </a:r>
            <a:endParaRPr lang="en-US" sz="2000" b="1" i="1" dirty="0" smtClean="0">
              <a:solidFill>
                <a:schemeClr val="folHlink"/>
              </a:solidFill>
            </a:endParaRPr>
          </a:p>
          <a:p>
            <a:r>
              <a:rPr lang="en-US" sz="2000" b="1" i="1" dirty="0" err="1" smtClean="0">
                <a:solidFill>
                  <a:schemeClr val="folHlink"/>
                </a:solidFill>
              </a:rPr>
              <a:t>ramidus</a:t>
            </a:r>
            <a:endParaRPr lang="en-US" sz="2000" b="1" i="1" dirty="0" smtClean="0">
              <a:solidFill>
                <a:schemeClr val="folHlink"/>
              </a:solidFill>
            </a:endParaRPr>
          </a:p>
          <a:p>
            <a:r>
              <a:rPr lang="en-US" sz="2000" b="1" i="1" dirty="0" err="1" smtClean="0">
                <a:solidFill>
                  <a:schemeClr val="folHlink"/>
                </a:solidFill>
              </a:rPr>
              <a:t>anamensis</a:t>
            </a:r>
            <a:endParaRPr lang="en-US" sz="2000" b="1" i="1" dirty="0" smtClean="0">
              <a:solidFill>
                <a:schemeClr val="folHlink"/>
              </a:solidFill>
            </a:endParaRPr>
          </a:p>
          <a:p>
            <a:r>
              <a:rPr lang="en-US" sz="2000" b="1" i="1" dirty="0" err="1" smtClean="0">
                <a:solidFill>
                  <a:schemeClr val="folHlink"/>
                </a:solidFill>
              </a:rPr>
              <a:t>afarensis</a:t>
            </a:r>
            <a:endParaRPr lang="en-US" sz="2000" b="1" i="1" dirty="0" smtClean="0">
              <a:solidFill>
                <a:schemeClr val="folHlink"/>
              </a:solidFill>
            </a:endParaRPr>
          </a:p>
          <a:p>
            <a:r>
              <a:rPr lang="en-US" sz="2000" b="1" i="1" dirty="0" err="1" smtClean="0">
                <a:solidFill>
                  <a:schemeClr val="folHlink"/>
                </a:solidFill>
              </a:rPr>
              <a:t>africanus</a:t>
            </a:r>
            <a:endParaRPr lang="en-US" sz="2000" b="1" i="1" dirty="0" smtClean="0">
              <a:solidFill>
                <a:schemeClr val="folHlink"/>
              </a:solidFill>
            </a:endParaRPr>
          </a:p>
          <a:p>
            <a:r>
              <a:rPr lang="en-US" sz="2000" b="1" i="1" dirty="0" err="1" smtClean="0">
                <a:solidFill>
                  <a:schemeClr val="folHlink"/>
                </a:solidFill>
              </a:rPr>
              <a:t>garhi</a:t>
            </a:r>
            <a:endParaRPr lang="en-US" sz="2000" b="1" i="1" dirty="0" smtClean="0">
              <a:solidFill>
                <a:schemeClr val="folHlink"/>
              </a:solidFill>
            </a:endParaRPr>
          </a:p>
          <a:p>
            <a:r>
              <a:rPr lang="en-US" sz="2000" b="1" i="1" dirty="0" err="1" smtClean="0">
                <a:solidFill>
                  <a:schemeClr val="folHlink"/>
                </a:solidFill>
              </a:rPr>
              <a:t>aethiopicus</a:t>
            </a:r>
            <a:endParaRPr lang="en-US" sz="2000" b="1" i="1" dirty="0" smtClean="0">
              <a:solidFill>
                <a:schemeClr val="folHlink"/>
              </a:solidFill>
            </a:endParaRPr>
          </a:p>
          <a:p>
            <a:r>
              <a:rPr lang="en-US" sz="2000" b="1" i="1" dirty="0" err="1" smtClean="0">
                <a:solidFill>
                  <a:schemeClr val="folHlink"/>
                </a:solidFill>
              </a:rPr>
              <a:t>boisei</a:t>
            </a:r>
            <a:endParaRPr lang="en-US" sz="2000" b="1" i="1" dirty="0" smtClean="0">
              <a:solidFill>
                <a:schemeClr val="folHlink"/>
              </a:solidFill>
            </a:endParaRPr>
          </a:p>
          <a:p>
            <a:r>
              <a:rPr lang="en-US" sz="2000" b="1" i="1" dirty="0" err="1" smtClean="0">
                <a:solidFill>
                  <a:schemeClr val="folHlink"/>
                </a:solidFill>
              </a:rPr>
              <a:t>robustus</a:t>
            </a:r>
            <a:endParaRPr lang="en-US" sz="2000" b="1" i="1" dirty="0" smtClean="0">
              <a:solidFill>
                <a:schemeClr val="folHlink"/>
              </a:solidFill>
            </a:endParaRPr>
          </a:p>
          <a:p>
            <a:r>
              <a:rPr lang="en-US" sz="2000" b="1" i="1" dirty="0" err="1" smtClean="0">
                <a:solidFill>
                  <a:schemeClr val="folHlink"/>
                </a:solidFill>
              </a:rPr>
              <a:t>rudolfensis</a:t>
            </a:r>
            <a:r>
              <a:rPr lang="en-US" sz="2000" b="1" i="1" dirty="0" smtClean="0">
                <a:solidFill>
                  <a:schemeClr val="folHlink"/>
                </a:solidFill>
              </a:rPr>
              <a:t> </a:t>
            </a:r>
            <a:r>
              <a:rPr lang="en-US" sz="1600" b="1" dirty="0" smtClean="0">
                <a:solidFill>
                  <a:schemeClr val="folHlink"/>
                </a:solidFill>
              </a:rPr>
              <a:t>( “early” )</a:t>
            </a:r>
            <a:endParaRPr lang="en-US" sz="2000" b="1" i="1" dirty="0" smtClean="0">
              <a:solidFill>
                <a:schemeClr val="folHlink"/>
              </a:solidFill>
            </a:endParaRPr>
          </a:p>
          <a:p>
            <a:r>
              <a:rPr lang="en-US" sz="2000" b="1" i="1" dirty="0" err="1" smtClean="0">
                <a:solidFill>
                  <a:schemeClr val="folHlink"/>
                </a:solidFill>
              </a:rPr>
              <a:t>habilis</a:t>
            </a:r>
            <a:r>
              <a:rPr lang="en-US" sz="2000" b="1" i="1" dirty="0" smtClean="0">
                <a:solidFill>
                  <a:schemeClr val="folHlink"/>
                </a:solidFill>
              </a:rPr>
              <a:t> </a:t>
            </a:r>
            <a:r>
              <a:rPr lang="en-US" sz="1600" b="1" dirty="0" smtClean="0">
                <a:solidFill>
                  <a:schemeClr val="folHlink"/>
                </a:solidFill>
              </a:rPr>
              <a:t>( “early” )</a:t>
            </a:r>
            <a:endParaRPr lang="en-US" sz="2000" b="1" i="1" dirty="0" smtClean="0">
              <a:solidFill>
                <a:schemeClr val="folHlink"/>
              </a:solidFill>
            </a:endParaRPr>
          </a:p>
          <a:p>
            <a:r>
              <a:rPr lang="en-US" sz="2000" b="1" i="1" dirty="0" smtClean="0"/>
              <a:t>erectus</a:t>
            </a:r>
          </a:p>
          <a:p>
            <a:r>
              <a:rPr lang="en-US" sz="2000" b="1" i="1" dirty="0" smtClean="0">
                <a:solidFill>
                  <a:schemeClr val="folHlink"/>
                </a:solidFill>
              </a:rPr>
              <a:t>sapiens</a:t>
            </a:r>
          </a:p>
        </p:txBody>
      </p:sp>
      <p:sp>
        <p:nvSpPr>
          <p:cNvPr id="12293" name="Oval 5"/>
          <p:cNvSpPr>
            <a:spLocks noChangeArrowheads="1"/>
          </p:cNvSpPr>
          <p:nvPr/>
        </p:nvSpPr>
        <p:spPr bwMode="auto">
          <a:xfrm>
            <a:off x="4350660" y="5656944"/>
            <a:ext cx="1828800" cy="533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Homo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676400"/>
            <a:ext cx="1181100" cy="1171575"/>
          </a:xfrm>
        </p:spPr>
        <p:txBody>
          <a:bodyPr wrap="none">
            <a:spAutoFit/>
          </a:bodyPr>
          <a:lstStyle/>
          <a:p>
            <a:pPr eaLnBrk="1" hangingPunct="1">
              <a:buFontTx/>
              <a:buNone/>
            </a:pPr>
            <a:r>
              <a:rPr lang="en-US" sz="1800" smtClean="0"/>
              <a:t>Genus</a:t>
            </a:r>
            <a:endParaRPr lang="en-US" b="1" smtClean="0"/>
          </a:p>
          <a:p>
            <a:pPr eaLnBrk="1" hangingPunct="1"/>
            <a:endParaRPr lang="en-US" b="1" i="1" smtClean="0"/>
          </a:p>
          <a:p>
            <a:pPr eaLnBrk="1" hangingPunct="1">
              <a:lnSpc>
                <a:spcPct val="60000"/>
              </a:lnSpc>
              <a:buFontTx/>
              <a:buNone/>
            </a:pPr>
            <a:r>
              <a:rPr lang="en-US" sz="2400" b="1" i="1" smtClean="0"/>
              <a:t>Homo</a:t>
            </a:r>
            <a:endParaRPr lang="en-US" sz="2400" b="1" smtClean="0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743200" y="1676400"/>
            <a:ext cx="4724400" cy="2119313"/>
          </a:xfrm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US" sz="1800" smtClean="0"/>
              <a:t>Species</a:t>
            </a:r>
          </a:p>
          <a:p>
            <a:pPr eaLnBrk="1" hangingPunct="1">
              <a:buFontTx/>
              <a:buNone/>
            </a:pPr>
            <a:endParaRPr lang="en-US" sz="2400" b="1" i="1" smtClean="0"/>
          </a:p>
          <a:p>
            <a:pPr eaLnBrk="1" hangingPunct="1"/>
            <a:r>
              <a:rPr lang="en-US" sz="2400" b="1" i="1" smtClean="0">
                <a:solidFill>
                  <a:schemeClr val="accent1"/>
                </a:solidFill>
              </a:rPr>
              <a:t>rudolfensis </a:t>
            </a:r>
            <a:r>
              <a:rPr lang="en-US" sz="1800" b="1" smtClean="0">
                <a:solidFill>
                  <a:schemeClr val="accent1"/>
                </a:solidFill>
              </a:rPr>
              <a:t>( “early” )</a:t>
            </a:r>
            <a:endParaRPr lang="en-US" sz="2400" b="1" i="1" smtClean="0">
              <a:solidFill>
                <a:schemeClr val="accent1"/>
              </a:solidFill>
            </a:endParaRPr>
          </a:p>
          <a:p>
            <a:pPr eaLnBrk="1" hangingPunct="1"/>
            <a:r>
              <a:rPr lang="en-US" sz="2400" b="1" i="1" smtClean="0">
                <a:solidFill>
                  <a:schemeClr val="accent1"/>
                </a:solidFill>
              </a:rPr>
              <a:t>habilis </a:t>
            </a:r>
            <a:r>
              <a:rPr lang="en-US" sz="1800" b="1" smtClean="0">
                <a:solidFill>
                  <a:schemeClr val="accent1"/>
                </a:solidFill>
              </a:rPr>
              <a:t>( “early” )</a:t>
            </a:r>
          </a:p>
          <a:p>
            <a:pPr eaLnBrk="1" hangingPunct="1"/>
            <a:r>
              <a:rPr lang="en-US" sz="2400" b="1" i="1" smtClean="0"/>
              <a:t>erectus</a:t>
            </a:r>
            <a:endParaRPr lang="en-US" sz="2400" b="1" i="1" smtClean="0">
              <a:solidFill>
                <a:schemeClr val="accent1"/>
              </a:solidFill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2743200" y="3810000"/>
            <a:ext cx="4724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 algn="l" eaLnBrk="0" hangingPunct="0">
              <a:spcBef>
                <a:spcPct val="20000"/>
              </a:spcBef>
              <a:buFontTx/>
              <a:buChar char="–"/>
            </a:pPr>
            <a:r>
              <a:rPr kumimoji="1" lang="en-US" sz="2000" b="1" dirty="0"/>
              <a:t>Java </a:t>
            </a:r>
            <a:r>
              <a:rPr kumimoji="1" lang="en-US" sz="1600" b="1" dirty="0"/>
              <a:t>(</a:t>
            </a:r>
            <a:r>
              <a:rPr kumimoji="1" lang="en-US" sz="1600" b="1" dirty="0" err="1"/>
              <a:t>Trinil</a:t>
            </a:r>
            <a:r>
              <a:rPr kumimoji="1" lang="en-US" sz="1600" b="1" dirty="0"/>
              <a:t>)</a:t>
            </a:r>
          </a:p>
          <a:p>
            <a:pPr marL="1143000" lvl="2" indent="-228600" algn="l" eaLnBrk="0" hangingPunct="0">
              <a:spcBef>
                <a:spcPct val="20000"/>
              </a:spcBef>
              <a:buFontTx/>
              <a:buChar char="•"/>
            </a:pPr>
            <a:r>
              <a:rPr kumimoji="1" lang="en-US" sz="1800" b="1" i="1" dirty="0"/>
              <a:t>Pithecanthropus erectus</a:t>
            </a:r>
          </a:p>
          <a:p>
            <a:pPr marL="742950" lvl="1" indent="-285750" algn="l" eaLnBrk="0" hangingPunct="0">
              <a:spcBef>
                <a:spcPct val="20000"/>
              </a:spcBef>
              <a:buFontTx/>
              <a:buChar char="–"/>
            </a:pPr>
            <a:r>
              <a:rPr kumimoji="1" lang="en-US" sz="2000" b="1" dirty="0"/>
              <a:t>China </a:t>
            </a:r>
            <a:r>
              <a:rPr kumimoji="1" lang="en-US" sz="1600" b="1" dirty="0"/>
              <a:t>(Beijing)</a:t>
            </a:r>
          </a:p>
          <a:p>
            <a:pPr marL="1143000" lvl="2" indent="-228600" algn="l" eaLnBrk="0" hangingPunct="0">
              <a:spcBef>
                <a:spcPct val="20000"/>
              </a:spcBef>
              <a:buFontTx/>
              <a:buChar char="•"/>
            </a:pPr>
            <a:r>
              <a:rPr kumimoji="1" lang="en-US" sz="1800" b="1" i="1" dirty="0"/>
              <a:t>Homo erectus </a:t>
            </a:r>
            <a:r>
              <a:rPr kumimoji="1" lang="en-US" sz="1800" b="1" i="1" dirty="0" err="1"/>
              <a:t>pekinensis</a:t>
            </a:r>
            <a:endParaRPr kumimoji="1" lang="en-US" sz="1800" b="1" i="1" dirty="0"/>
          </a:p>
          <a:p>
            <a:pPr marL="742950" lvl="1" indent="-285750" algn="l" eaLnBrk="0" hangingPunct="0">
              <a:spcBef>
                <a:spcPct val="20000"/>
              </a:spcBef>
              <a:buFontTx/>
              <a:buChar char="–"/>
            </a:pPr>
            <a:r>
              <a:rPr kumimoji="1" lang="en-US" sz="2000" b="1" dirty="0"/>
              <a:t>Africa . . . </a:t>
            </a:r>
          </a:p>
          <a:p>
            <a:pPr marL="742950" lvl="1" indent="-285750" algn="l" eaLnBrk="0" hangingPunct="0">
              <a:spcBef>
                <a:spcPct val="20000"/>
              </a:spcBef>
              <a:buFontTx/>
              <a:buChar char="–"/>
            </a:pPr>
            <a:r>
              <a:rPr kumimoji="1" lang="en-US" sz="2000" b="1" dirty="0"/>
              <a:t>Europe . . .</a:t>
            </a:r>
            <a:endParaRPr kumimoji="1" lang="en-US" sz="2000" b="1" i="1" dirty="0"/>
          </a:p>
          <a:p>
            <a:pPr marL="342900" indent="-342900" algn="l" eaLnBrk="0" hangingPunct="0">
              <a:spcBef>
                <a:spcPct val="20000"/>
              </a:spcBef>
              <a:buClr>
                <a:schemeClr val="hlink"/>
              </a:buClr>
              <a:buFontTx/>
              <a:buChar char="•"/>
            </a:pPr>
            <a:r>
              <a:rPr kumimoji="1" lang="en-US" b="1" i="1" dirty="0">
                <a:solidFill>
                  <a:schemeClr val="accent1"/>
                </a:solidFill>
              </a:rPr>
              <a:t>sapiens</a:t>
            </a:r>
            <a:endParaRPr kumimoji="1" lang="en-US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143331"/>
            <a:ext cx="7315200" cy="4571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1905000" y="6556375"/>
            <a:ext cx="533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>
                <a:solidFill>
                  <a:schemeClr val="tx2"/>
                </a:solidFill>
                <a:hlinkClick r:id="rId4"/>
              </a:rPr>
              <a:t>www.d.umn.edu/cla/faculty/troufs/anth1602/pchomoer.html#title</a:t>
            </a:r>
            <a:endParaRPr lang="en-US" sz="1200" i="1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eadow">
  <a:themeElements>
    <a:clrScheme name="2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2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Designs\MEADOW.POT</Template>
  <TotalTime>5156</TotalTime>
  <Words>851</Words>
  <Application>Microsoft Office PowerPoint</Application>
  <PresentationFormat>On-screen Show (4:3)</PresentationFormat>
  <Paragraphs>272</Paragraphs>
  <Slides>66</Slides>
  <Notes>55</Notes>
  <HiddenSlides>3</HiddenSlides>
  <MMClips>0</MMClips>
  <ScaleCrop>false</ScaleCrop>
  <HeadingPairs>
    <vt:vector size="6" baseType="variant"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8" baseType="lpstr">
      <vt:lpstr>Meadow</vt:lpstr>
      <vt:lpstr>1_Meadow</vt:lpstr>
      <vt:lpstr>2_Meadow</vt:lpstr>
      <vt:lpstr>3_Meadow</vt:lpstr>
      <vt:lpstr>4_Meadow</vt:lpstr>
      <vt:lpstr>5_Meadow</vt:lpstr>
      <vt:lpstr>6_Meadow</vt:lpstr>
      <vt:lpstr>7_Meadow</vt:lpstr>
      <vt:lpstr>9_Default Design</vt:lpstr>
      <vt:lpstr>8_Meadow</vt:lpstr>
      <vt:lpstr>9_Meadow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Homo erectus</vt:lpstr>
      <vt:lpstr>Homo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Sites / Species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Homo erectus</vt:lpstr>
      <vt:lpstr>PowerPoint Presentation</vt:lpstr>
      <vt:lpstr>Major Sites / Species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Pithecanthropus erectus</vt:lpstr>
      <vt:lpstr>PowerPoint Presentation</vt:lpstr>
      <vt:lpstr>PowerPoint Presentation</vt:lpstr>
      <vt:lpstr>PowerPoint Presentation</vt:lpstr>
      <vt:lpstr>Homo erectus erectus</vt:lpstr>
      <vt:lpstr>PowerPoint Presentation</vt:lpstr>
      <vt:lpstr>PowerPoint Presentation</vt:lpstr>
      <vt:lpstr>PowerPoint Presentation</vt:lpstr>
      <vt:lpstr>Homo erectus</vt:lpstr>
      <vt:lpstr>PowerPoint Presentation</vt:lpstr>
      <vt:lpstr>PowerPoint Presentation</vt:lpstr>
      <vt:lpstr>PowerPoint Presentation</vt:lpstr>
      <vt:lpstr>Glossary</vt:lpstr>
      <vt:lpstr>PowerPoint Presentation</vt:lpstr>
      <vt:lpstr>PowerPoint Presentation</vt:lpstr>
      <vt:lpstr>Homo erectus erectus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G. Roufs</dc:creator>
  <cp:lastModifiedBy>Tim Roufs</cp:lastModifiedBy>
  <cp:revision>350</cp:revision>
  <dcterms:created xsi:type="dcterms:W3CDTF">2000-06-25T20:57:16Z</dcterms:created>
  <dcterms:modified xsi:type="dcterms:W3CDTF">2012-10-30T22:29:56Z</dcterms:modified>
</cp:coreProperties>
</file>