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Layouts/slideLayout307.xml" ContentType="application/vnd.openxmlformats-officedocument.presentationml.slideLayout+xml"/>
  <Override PartName="/ppt/slides/slide218.xml" ContentType="application/vnd.openxmlformats-officedocument.presentationml.slide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notesSlides/notesSlide85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11.xml" ContentType="application/vnd.openxmlformats-officedocument.presentationml.slideMaster+xml"/>
  <Override PartName="/ppt/slides/slide158.xml" ContentType="application/vnd.openxmlformats-officedocument.presentationml.slide+xml"/>
  <Override PartName="/ppt/slideLayouts/slideLayout272.xml" ContentType="application/vnd.openxmlformats-officedocument.presentationml.slideLayout+xml"/>
  <Override PartName="/ppt/slides/slide183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187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Masters/slideMaster27.xml" ContentType="application/vnd.openxmlformats-officedocument.presentationml.slideMaster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Layouts/slideLayout219.xml" ContentType="application/vnd.openxmlformats-officedocument.presentationml.slideLayout+xml"/>
  <Override PartName="/ppt/notesSlides/notesSlide82.xml" ContentType="application/vnd.openxmlformats-officedocument.presentationml.notes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55.xml" ContentType="application/vnd.openxmlformats-officedocument.presentationml.slide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180.xml" ContentType="application/vnd.openxmlformats-officedocument.presentationml.slide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notesSlides/notesSlide98.xml" ContentType="application/vnd.openxmlformats-officedocument.presentationml.notesSlide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notesSlides/notesSlide110.xml" ContentType="application/vnd.openxmlformats-officedocument.presentationml.notesSlide+xml"/>
  <Override PartName="/ppt/slideLayouts/slideLayout140.xml" ContentType="application/vnd.openxmlformats-officedocument.presentationml.slideLayout+xml"/>
  <Override PartName="/ppt/slideLayouts/slideLayout285.xml" ContentType="application/vnd.openxmlformats-officedocument.presentationml.slideLayout+xml"/>
  <Override PartName="/ppt/notesSlides/notesSlide54.xml" ContentType="application/vnd.openxmlformats-officedocument.presentationml.notesSlide+xml"/>
  <Override PartName="/ppt/slideMasters/slideMaster24.xml" ContentType="application/vnd.openxmlformats-officedocument.presentationml.slideMaster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216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152.xml" ContentType="application/vnd.openxmlformats-officedocument.presentationml.slide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228.xml" ContentType="application/vnd.openxmlformats-officedocument.presentationml.slide+xml"/>
  <Override PartName="/ppt/slideLayouts/slideLayout342.xml" ContentType="application/vnd.openxmlformats-officedocument.presentationml.slideLayout+xml"/>
  <Override PartName="/ppt/notesSlides/notesSlide95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s/slide124.xml" ContentType="application/vnd.openxmlformats-officedocument.presentationml.slide+xml"/>
  <Override PartName="/ppt/slides/slide171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notesSlides/notesSlide89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Masters/slideMaster37.xml" ContentType="application/vnd.openxmlformats-officedocument.presentationml.slideMaster+xml"/>
  <Override PartName="/ppt/slides/slide225.xml" ContentType="application/vnd.openxmlformats-officedocument.presentationml.slid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187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s/slide143.xml" ContentType="application/vnd.openxmlformats-officedocument.presentationml.slide+xml"/>
  <Override PartName="/ppt/slides/slide190.xml" ContentType="application/vnd.openxmlformats-officedocument.presentationml.slide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s/slide219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s/slide51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s/slide159.xml" ContentType="application/vnd.openxmlformats-officedocument.presentationml.slide+xml"/>
  <Override PartName="/ppt/slides/slide222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200.xml" ContentType="application/vnd.openxmlformats-officedocument.presentationml.slide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37.xml" ContentType="application/vnd.openxmlformats-officedocument.presentationml.slide+xml"/>
  <Override PartName="/ppt/slides/slide184.xml" ContentType="application/vnd.openxmlformats-officedocument.presentationml.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notesSlides/notesSlide136.xml" ContentType="application/vnd.openxmlformats-officedocument.presentationml.notesSlide+xml"/>
  <Override PartName="/ppt/slides/slide67.xml" ContentType="application/vnd.openxmlformats-officedocument.presentationml.slide+xml"/>
  <Override PartName="/ppt/slides/slide238.xml" ContentType="application/vnd.openxmlformats-officedocument.presentationml.slide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114.xml" ContentType="application/vnd.openxmlformats-officedocument.presentationml.notesSlide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notesSlides/notesSlide58.xml" ContentType="application/vnd.openxmlformats-officedocument.presentationml.notesSlide+xml"/>
  <Override PartName="/ppt/slideMasters/slideMaster28.xml" ContentType="application/vnd.openxmlformats-officedocument.presentationml.slideMaster+xml"/>
  <Override PartName="/ppt/slides/slide21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2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s/slide178.xml" ContentType="application/vnd.openxmlformats-officedocument.presentationml.slid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s/slide156.xml" ContentType="application/vnd.openxmlformats-officedocument.presentationml.slid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notesSlides/notesSlide108.xml" ContentType="application/vnd.openxmlformats-officedocument.presentationml.notes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39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notesSlides/notesSlide133.xml" ContentType="application/vnd.openxmlformats-officedocument.presentationml.notes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notesSlides/notesSlide77.xml" ContentType="application/vnd.openxmlformats-officedocument.presentationml.notesSlide+xml"/>
  <Override PartName="/ppt/slides/slide2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notesSlides/notesSlide55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Masters/slideMaster25.xml" ContentType="application/vnd.openxmlformats-officedocument.presentationml.slideMaster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28.xml" ContentType="application/vnd.openxmlformats-officedocument.presentationml.slide+xml"/>
  <Override PartName="/ppt/slides/slide175.xml" ContentType="application/vnd.openxmlformats-officedocument.presentationml.slid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Masters/slideMaster19.xml" ContentType="application/vnd.openxmlformats-officedocument.presentationml.slideMaster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notesSlides/notesSlide52.xml" ContentType="application/vnd.openxmlformats-officedocument.presentationml.notesSlide+xml"/>
  <Override PartName="/ppt/slideMasters/slideMaster22.xml" ContentType="application/vnd.openxmlformats-officedocument.presentationml.slideMaster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notesSlides/notesSlide146.xml" ContentType="application/vnd.openxmlformats-officedocument.presentationml.notes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notesSlides/notesSlide102.xml" ContentType="application/vnd.openxmlformats-officedocument.presentationml.notesSlide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notesSlides/notesSlide87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s/slide245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s/slide223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37.xml" ContentType="application/vnd.openxmlformats-officedocument.presentationml.notes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s/slide141.xml" ContentType="application/vnd.openxmlformats-officedocument.presentationml.slide+xml"/>
  <Override PartName="/ppt/slides/slide239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notesSlides/notesSlide59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217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62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s/slide179.xml" ContentType="application/vnd.openxmlformats-officedocument.presentationml.slide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s/slide182.xml" ContentType="application/vnd.openxmlformats-officedocument.presentationml.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s/slide236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notesSlides/notesSlide56.xml" ContentType="application/vnd.openxmlformats-officedocument.presentationml.notesSlide+xml"/>
  <Override PartName="/ppt/slideMasters/slideMaster26.xml" ContentType="application/vnd.openxmlformats-officedocument.presentationml.slideMaster+xml"/>
  <Override PartName="/ppt/slides/slide214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21.xml" ContentType="application/vnd.openxmlformats-officedocument.presentationml.slide+xml"/>
  <Override PartName="/ppt/slides/slide198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notesSlides/notesSlide128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notesSlides/notesSlide106.xml" ContentType="application/vnd.openxmlformats-officedocument.presentationml.notes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notesSlides/notesSlide131.xml" ContentType="application/vnd.openxmlformats-officedocument.presentationml.notes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s/slide211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s/slide126.xml" ContentType="application/vnd.openxmlformats-officedocument.presentationml.slide+xml"/>
  <Override PartName="/ppt/slides/slide173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s/slide227.xml" ContentType="application/vnd.openxmlformats-officedocument.presentationml.slid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52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s/slide167.xml" ContentType="application/vnd.openxmlformats-officedocument.presentationml.slide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20.xml" ContentType="application/vnd.openxmlformats-officedocument.presentationml.slideMaster+xml"/>
  <Override PartName="/ppt/slides/slide145.xml" ContentType="application/vnd.openxmlformats-officedocument.presentationml.slide+xml"/>
  <Override PartName="/ppt/slides/slide192.xml" ContentType="application/vnd.openxmlformats-officedocument.presentationml.slide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Default Extension="jpeg" ContentType="image/jpeg"/>
  <Override PartName="/ppt/notesSlides/notesSlide100.xml" ContentType="application/vnd.openxmlformats-officedocument.presentationml.notesSlide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s/slide224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2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s/slide117.xml" ContentType="application/vnd.openxmlformats-officedocument.presentationml.slide+xml"/>
  <Override PartName="/ppt/slides/slide164.xml" ContentType="application/vnd.openxmlformats-officedocument.presentationml.slide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notesSlides/notesSlide138.xml" ContentType="application/vnd.openxmlformats-officedocument.presentationml.notes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notesSlides/notesSlide116.xml" ContentType="application/vnd.openxmlformats-officedocument.presentationml.notes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63.xml" ContentType="application/vnd.openxmlformats-officedocument.presentationml.notesSlide+xml"/>
  <Override PartName="/ppt/slideMasters/slideMaster33.xml" ContentType="application/vnd.openxmlformats-officedocument.presentationml.slideMaster+xml"/>
  <Override PartName="/ppt/slides/slide221.xml" ContentType="application/vnd.openxmlformats-officedocument.presentationml.slide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326.xml" ContentType="application/vnd.openxmlformats-officedocument.presentationml.slideLayout+xml"/>
  <Override PartName="/ppt/notesSlides/notesSlide135.xml" ContentType="application/vnd.openxmlformats-officedocument.presentationml.notesSlide+xml"/>
  <Override PartName="/ppt/slides/slide19.xml" ContentType="application/vnd.openxmlformats-officedocument.presentationml.slide+xml"/>
  <Override PartName="/ppt/slides/slide161.xml" ContentType="application/vnd.openxmlformats-officedocument.presentationml.slide+xml"/>
  <Override PartName="/ppt/slideLayouts/slideLayout165.xml" ContentType="application/vnd.openxmlformats-officedocument.presentationml.slideLayout+xml"/>
  <Override PartName="/ppt/notesSlides/notesSlide79.xml" ContentType="application/vnd.openxmlformats-officedocument.presentationml.notesSlide+xml"/>
  <Override PartName="/ppt/slides/slide237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51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266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notesSlides/notesSlide60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s/slide177.xml" ContentType="application/vnd.openxmlformats-officedocument.presentationml.slide+xml"/>
  <Override PartName="/ppt/slideLayouts/slideLayout291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107.xml" ContentType="application/vnd.openxmlformats-officedocument.presentationml.notes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notesSlides/notesSlide132.xml" ContentType="application/vnd.openxmlformats-officedocument.presentationml.notesSlide+xml"/>
  <Override PartName="/ppt/slides/slide209.xml" ContentType="application/vnd.openxmlformats-officedocument.presentationml.slide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notesSlides/notesSlide76.xml" ContentType="application/vnd.openxmlformats-officedocument.presentationml.notesSlide+xml"/>
  <Override PartName="/ppt/slides/slide16.xml" ContentType="application/vnd.openxmlformats-officedocument.presentationml.slide+xml"/>
  <Override PartName="/ppt/slides/slide2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8.xml" ContentType="application/vnd.openxmlformats-officedocument.presentationml.slideLayout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notesSlides/notesSlide32.xml" ContentType="application/vnd.openxmlformats-officedocument.presentationml.notesSlide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notesSlides/notesSlide148.xml" ContentType="application/vnd.openxmlformats-officedocument.presentationml.notesSlide+xml"/>
  <Override PartName="/ppt/slides/slide174.xml" ContentType="application/vnd.openxmlformats-officedocument.presentationml.slide+xml"/>
  <Override PartName="/ppt/slideLayouts/slideLayout33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Layouts/slideLayout109.xml" ContentType="application/vnd.openxmlformats-officedocument.presentationml.slideLayout+xml"/>
  <Override PartName="/ppt/notesSlides/notesSlide104.xml" ContentType="application/vnd.openxmlformats-officedocument.presentationml.notesSlide+xml"/>
  <Override PartName="/ppt/slides/slide130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4" r:id="rId4"/>
    <p:sldMasterId id="2147483697" r:id="rId5"/>
    <p:sldMasterId id="2147483709" r:id="rId6"/>
    <p:sldMasterId id="2147483721" r:id="rId7"/>
    <p:sldMasterId id="2147483736" r:id="rId8"/>
    <p:sldMasterId id="2147483737" r:id="rId9"/>
    <p:sldMasterId id="2147483738" r:id="rId10"/>
    <p:sldMasterId id="2147483739" r:id="rId11"/>
    <p:sldMasterId id="2147483861" r:id="rId12"/>
    <p:sldMasterId id="2147483885" r:id="rId13"/>
    <p:sldMasterId id="2147483897" r:id="rId14"/>
    <p:sldMasterId id="2147483909" r:id="rId15"/>
    <p:sldMasterId id="2147484029" r:id="rId16"/>
    <p:sldMasterId id="2147484041" r:id="rId17"/>
    <p:sldMasterId id="2147484053" r:id="rId18"/>
    <p:sldMasterId id="2147484065" r:id="rId19"/>
    <p:sldMasterId id="2147484077" r:id="rId20"/>
    <p:sldMasterId id="2147484101" r:id="rId21"/>
    <p:sldMasterId id="2147484125" r:id="rId22"/>
    <p:sldMasterId id="2147484137" r:id="rId23"/>
    <p:sldMasterId id="2147484149" r:id="rId24"/>
    <p:sldMasterId id="2147484269" r:id="rId25"/>
    <p:sldMasterId id="2147484281" r:id="rId26"/>
    <p:sldMasterId id="2147484401" r:id="rId27"/>
    <p:sldMasterId id="2147484413" r:id="rId28"/>
    <p:sldMasterId id="2147484425" r:id="rId29"/>
    <p:sldMasterId id="2147484437" r:id="rId30"/>
    <p:sldMasterId id="2147484449" r:id="rId31"/>
    <p:sldMasterId id="2147484461" r:id="rId32"/>
    <p:sldMasterId id="2147484473" r:id="rId33"/>
    <p:sldMasterId id="2147484485" r:id="rId34"/>
    <p:sldMasterId id="2147484497" r:id="rId35"/>
    <p:sldMasterId id="2147484509" r:id="rId36"/>
    <p:sldMasterId id="2147484521" r:id="rId37"/>
    <p:sldMasterId id="2147484533" r:id="rId38"/>
    <p:sldMasterId id="2147484545" r:id="rId39"/>
  </p:sldMasterIdLst>
  <p:notesMasterIdLst>
    <p:notesMasterId r:id="rId294"/>
  </p:notesMasterIdLst>
  <p:sldIdLst>
    <p:sldId id="1267" r:id="rId40"/>
    <p:sldId id="1316" r:id="rId41"/>
    <p:sldId id="1315" r:id="rId42"/>
    <p:sldId id="1418" r:id="rId43"/>
    <p:sldId id="1309" r:id="rId44"/>
    <p:sldId id="1287" r:id="rId45"/>
    <p:sldId id="1296" r:id="rId46"/>
    <p:sldId id="1311" r:id="rId47"/>
    <p:sldId id="1312" r:id="rId48"/>
    <p:sldId id="1313" r:id="rId49"/>
    <p:sldId id="1314" r:id="rId50"/>
    <p:sldId id="1310" r:id="rId51"/>
    <p:sldId id="1282" r:id="rId52"/>
    <p:sldId id="1283" r:id="rId53"/>
    <p:sldId id="1284" r:id="rId54"/>
    <p:sldId id="1285" r:id="rId55"/>
    <p:sldId id="1286" r:id="rId56"/>
    <p:sldId id="1268" r:id="rId57"/>
    <p:sldId id="1257" r:id="rId58"/>
    <p:sldId id="1261" r:id="rId59"/>
    <p:sldId id="1258" r:id="rId60"/>
    <p:sldId id="1259" r:id="rId61"/>
    <p:sldId id="1260" r:id="rId62"/>
    <p:sldId id="1256" r:id="rId63"/>
    <p:sldId id="1253" r:id="rId64"/>
    <p:sldId id="1269" r:id="rId65"/>
    <p:sldId id="1317" r:id="rId66"/>
    <p:sldId id="1319" r:id="rId67"/>
    <p:sldId id="1320" r:id="rId68"/>
    <p:sldId id="994" r:id="rId69"/>
    <p:sldId id="1223" r:id="rId70"/>
    <p:sldId id="997" r:id="rId71"/>
    <p:sldId id="1288" r:id="rId72"/>
    <p:sldId id="1289" r:id="rId73"/>
    <p:sldId id="1218" r:id="rId74"/>
    <p:sldId id="1224" r:id="rId75"/>
    <p:sldId id="1361" r:id="rId76"/>
    <p:sldId id="999" r:id="rId77"/>
    <p:sldId id="1117" r:id="rId78"/>
    <p:sldId id="1239" r:id="rId79"/>
    <p:sldId id="1219" r:id="rId80"/>
    <p:sldId id="1106" r:id="rId81"/>
    <p:sldId id="863" r:id="rId82"/>
    <p:sldId id="1003" r:id="rId83"/>
    <p:sldId id="1000" r:id="rId84"/>
    <p:sldId id="1121" r:id="rId85"/>
    <p:sldId id="1321" r:id="rId86"/>
    <p:sldId id="1362" r:id="rId87"/>
    <p:sldId id="1240" r:id="rId88"/>
    <p:sldId id="1363" r:id="rId89"/>
    <p:sldId id="1365" r:id="rId90"/>
    <p:sldId id="1225" r:id="rId91"/>
    <p:sldId id="1323" r:id="rId92"/>
    <p:sldId id="1226" r:id="rId93"/>
    <p:sldId id="1122" r:id="rId94"/>
    <p:sldId id="867" r:id="rId95"/>
    <p:sldId id="1073" r:id="rId96"/>
    <p:sldId id="1018" r:id="rId97"/>
    <p:sldId id="1297" r:id="rId98"/>
    <p:sldId id="1127" r:id="rId99"/>
    <p:sldId id="1241" r:id="rId100"/>
    <p:sldId id="1015" r:id="rId101"/>
    <p:sldId id="1364" r:id="rId102"/>
    <p:sldId id="1074" r:id="rId103"/>
    <p:sldId id="868" r:id="rId104"/>
    <p:sldId id="1139" r:id="rId105"/>
    <p:sldId id="869" r:id="rId106"/>
    <p:sldId id="870" r:id="rId107"/>
    <p:sldId id="1266" r:id="rId108"/>
    <p:sldId id="1325" r:id="rId109"/>
    <p:sldId id="1326" r:id="rId110"/>
    <p:sldId id="1374" r:id="rId111"/>
    <p:sldId id="1237" r:id="rId112"/>
    <p:sldId id="876" r:id="rId113"/>
    <p:sldId id="1078" r:id="rId114"/>
    <p:sldId id="1072" r:id="rId115"/>
    <p:sldId id="879" r:id="rId116"/>
    <p:sldId id="1086" r:id="rId117"/>
    <p:sldId id="1329" r:id="rId118"/>
    <p:sldId id="1330" r:id="rId119"/>
    <p:sldId id="1375" r:id="rId120"/>
    <p:sldId id="1299" r:id="rId121"/>
    <p:sldId id="1123" r:id="rId122"/>
    <p:sldId id="1377" r:id="rId123"/>
    <p:sldId id="1334" r:id="rId124"/>
    <p:sldId id="1376" r:id="rId125"/>
    <p:sldId id="1378" r:id="rId126"/>
    <p:sldId id="1380" r:id="rId127"/>
    <p:sldId id="1379" r:id="rId128"/>
    <p:sldId id="1381" r:id="rId129"/>
    <p:sldId id="885" r:id="rId130"/>
    <p:sldId id="886" r:id="rId131"/>
    <p:sldId id="887" r:id="rId132"/>
    <p:sldId id="1047" r:id="rId133"/>
    <p:sldId id="1049" r:id="rId134"/>
    <p:sldId id="1059" r:id="rId135"/>
    <p:sldId id="1055" r:id="rId136"/>
    <p:sldId id="896" r:id="rId137"/>
    <p:sldId id="903" r:id="rId138"/>
    <p:sldId id="899" r:id="rId139"/>
    <p:sldId id="1383" r:id="rId140"/>
    <p:sldId id="1318" r:id="rId141"/>
    <p:sldId id="1384" r:id="rId142"/>
    <p:sldId id="1388" r:id="rId143"/>
    <p:sldId id="1389" r:id="rId144"/>
    <p:sldId id="1342" r:id="rId145"/>
    <p:sldId id="1386" r:id="rId146"/>
    <p:sldId id="1387" r:id="rId147"/>
    <p:sldId id="991" r:id="rId148"/>
    <p:sldId id="1102" r:id="rId149"/>
    <p:sldId id="1390" r:id="rId150"/>
    <p:sldId id="1391" r:id="rId151"/>
    <p:sldId id="905" r:id="rId152"/>
    <p:sldId id="907" r:id="rId153"/>
    <p:sldId id="909" r:id="rId154"/>
    <p:sldId id="910" r:id="rId155"/>
    <p:sldId id="911" r:id="rId156"/>
    <p:sldId id="1392" r:id="rId157"/>
    <p:sldId id="1115" r:id="rId158"/>
    <p:sldId id="914" r:id="rId159"/>
    <p:sldId id="1114" r:id="rId160"/>
    <p:sldId id="1406" r:id="rId161"/>
    <p:sldId id="916" r:id="rId162"/>
    <p:sldId id="1407" r:id="rId163"/>
    <p:sldId id="917" r:id="rId164"/>
    <p:sldId id="1119" r:id="rId165"/>
    <p:sldId id="1120" r:id="rId166"/>
    <p:sldId id="919" r:id="rId167"/>
    <p:sldId id="920" r:id="rId168"/>
    <p:sldId id="1089" r:id="rId169"/>
    <p:sldId id="1057" r:id="rId170"/>
    <p:sldId id="1291" r:id="rId171"/>
    <p:sldId id="924" r:id="rId172"/>
    <p:sldId id="1113" r:id="rId173"/>
    <p:sldId id="927" r:id="rId174"/>
    <p:sldId id="928" r:id="rId175"/>
    <p:sldId id="1112" r:id="rId176"/>
    <p:sldId id="1393" r:id="rId177"/>
    <p:sldId id="1116" r:id="rId178"/>
    <p:sldId id="1051" r:id="rId179"/>
    <p:sldId id="1346" r:id="rId180"/>
    <p:sldId id="1394" r:id="rId181"/>
    <p:sldId id="1292" r:id="rId182"/>
    <p:sldId id="1249" r:id="rId183"/>
    <p:sldId id="932" r:id="rId184"/>
    <p:sldId id="933" r:id="rId185"/>
    <p:sldId id="937" r:id="rId186"/>
    <p:sldId id="938" r:id="rId187"/>
    <p:sldId id="939" r:id="rId188"/>
    <p:sldId id="940" r:id="rId189"/>
    <p:sldId id="1104" r:id="rId190"/>
    <p:sldId id="944" r:id="rId191"/>
    <p:sldId id="943" r:id="rId192"/>
    <p:sldId id="1090" r:id="rId193"/>
    <p:sldId id="1250" r:id="rId194"/>
    <p:sldId id="1396" r:id="rId195"/>
    <p:sldId id="1029" r:id="rId196"/>
    <p:sldId id="1397" r:id="rId197"/>
    <p:sldId id="1398" r:id="rId198"/>
    <p:sldId id="1030" r:id="rId199"/>
    <p:sldId id="1171" r:id="rId200"/>
    <p:sldId id="1357" r:id="rId201"/>
    <p:sldId id="1031" r:id="rId202"/>
    <p:sldId id="1399" r:id="rId203"/>
    <p:sldId id="1052" r:id="rId204"/>
    <p:sldId id="1053" r:id="rId205"/>
    <p:sldId id="1067" r:id="rId206"/>
    <p:sldId id="1060" r:id="rId207"/>
    <p:sldId id="1129" r:id="rId208"/>
    <p:sldId id="1094" r:id="rId209"/>
    <p:sldId id="952" r:id="rId210"/>
    <p:sldId id="955" r:id="rId211"/>
    <p:sldId id="957" r:id="rId212"/>
    <p:sldId id="1058" r:id="rId213"/>
    <p:sldId id="958" r:id="rId214"/>
    <p:sldId id="959" r:id="rId215"/>
    <p:sldId id="960" r:id="rId216"/>
    <p:sldId id="961" r:id="rId217"/>
    <p:sldId id="1054" r:id="rId218"/>
    <p:sldId id="1400" r:id="rId219"/>
    <p:sldId id="963" r:id="rId220"/>
    <p:sldId id="1095" r:id="rId221"/>
    <p:sldId id="964" r:id="rId222"/>
    <p:sldId id="1063" r:id="rId223"/>
    <p:sldId id="966" r:id="rId224"/>
    <p:sldId id="967" r:id="rId225"/>
    <p:sldId id="968" r:id="rId226"/>
    <p:sldId id="969" r:id="rId227"/>
    <p:sldId id="1128" r:id="rId228"/>
    <p:sldId id="971" r:id="rId229"/>
    <p:sldId id="972" r:id="rId230"/>
    <p:sldId id="1110" r:id="rId231"/>
    <p:sldId id="1065" r:id="rId232"/>
    <p:sldId id="973" r:id="rId233"/>
    <p:sldId id="1105" r:id="rId234"/>
    <p:sldId id="976" r:id="rId235"/>
    <p:sldId id="1111" r:id="rId236"/>
    <p:sldId id="979" r:id="rId237"/>
    <p:sldId id="1125" r:id="rId238"/>
    <p:sldId id="1126" r:id="rId239"/>
    <p:sldId id="1097" r:id="rId240"/>
    <p:sldId id="987" r:id="rId241"/>
    <p:sldId id="1025" r:id="rId242"/>
    <p:sldId id="1026" r:id="rId243"/>
    <p:sldId id="1027" r:id="rId244"/>
    <p:sldId id="1402" r:id="rId245"/>
    <p:sldId id="1401" r:id="rId246"/>
    <p:sldId id="1083" r:id="rId247"/>
    <p:sldId id="982" r:id="rId248"/>
    <p:sldId id="1403" r:id="rId249"/>
    <p:sldId id="1098" r:id="rId250"/>
    <p:sldId id="1247" r:id="rId251"/>
    <p:sldId id="1099" r:id="rId252"/>
    <p:sldId id="1404" r:id="rId253"/>
    <p:sldId id="1405" r:id="rId254"/>
    <p:sldId id="1100" r:id="rId255"/>
    <p:sldId id="1077" r:id="rId256"/>
    <p:sldId id="1076" r:id="rId257"/>
    <p:sldId id="1131" r:id="rId258"/>
    <p:sldId id="1132" r:id="rId259"/>
    <p:sldId id="1270" r:id="rId260"/>
    <p:sldId id="1358" r:id="rId261"/>
    <p:sldId id="1271" r:id="rId262"/>
    <p:sldId id="1272" r:id="rId263"/>
    <p:sldId id="1273" r:id="rId264"/>
    <p:sldId id="1408" r:id="rId265"/>
    <p:sldId id="1274" r:id="rId266"/>
    <p:sldId id="1275" r:id="rId267"/>
    <p:sldId id="1276" r:id="rId268"/>
    <p:sldId id="1277" r:id="rId269"/>
    <p:sldId id="1409" r:id="rId270"/>
    <p:sldId id="1410" r:id="rId271"/>
    <p:sldId id="1279" r:id="rId272"/>
    <p:sldId id="1280" r:id="rId273"/>
    <p:sldId id="1281" r:id="rId274"/>
    <p:sldId id="1075" r:id="rId275"/>
    <p:sldId id="1415" r:id="rId276"/>
    <p:sldId id="1177" r:id="rId277"/>
    <p:sldId id="1413" r:id="rId278"/>
    <p:sldId id="1411" r:id="rId279"/>
    <p:sldId id="1412" r:id="rId280"/>
    <p:sldId id="1133" r:id="rId281"/>
    <p:sldId id="1071" r:id="rId282"/>
    <p:sldId id="1130" r:id="rId283"/>
    <p:sldId id="1414" r:id="rId284"/>
    <p:sldId id="1416" r:id="rId285"/>
    <p:sldId id="1417" r:id="rId286"/>
    <p:sldId id="986" r:id="rId287"/>
    <p:sldId id="1359" r:id="rId288"/>
    <p:sldId id="1183" r:id="rId289"/>
    <p:sldId id="1360" r:id="rId290"/>
    <p:sldId id="1185" r:id="rId291"/>
    <p:sldId id="1252" r:id="rId292"/>
    <p:sldId id="1254" r:id="rId29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9900"/>
    <a:srgbClr val="000000"/>
    <a:srgbClr val="FFFFFF"/>
    <a:srgbClr val="FF0066"/>
    <a:srgbClr val="FFFFFB"/>
    <a:srgbClr val="FFFFE9"/>
    <a:srgbClr val="0808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398" autoAdjust="0"/>
    <p:restoredTop sz="93556" autoAdjust="0"/>
  </p:normalViewPr>
  <p:slideViewPr>
    <p:cSldViewPr>
      <p:cViewPr>
        <p:scale>
          <a:sx n="66" d="100"/>
          <a:sy n="66" d="100"/>
        </p:scale>
        <p:origin x="-492" y="-294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690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3.xml"/><Relationship Id="rId63" Type="http://schemas.openxmlformats.org/officeDocument/2006/relationships/slide" Target="slides/slide24.xml"/><Relationship Id="rId84" Type="http://schemas.openxmlformats.org/officeDocument/2006/relationships/slide" Target="slides/slide45.xml"/><Relationship Id="rId138" Type="http://schemas.openxmlformats.org/officeDocument/2006/relationships/slide" Target="slides/slide99.xml"/><Relationship Id="rId159" Type="http://schemas.openxmlformats.org/officeDocument/2006/relationships/slide" Target="slides/slide120.xml"/><Relationship Id="rId170" Type="http://schemas.openxmlformats.org/officeDocument/2006/relationships/slide" Target="slides/slide131.xml"/><Relationship Id="rId191" Type="http://schemas.openxmlformats.org/officeDocument/2006/relationships/slide" Target="slides/slide152.xml"/><Relationship Id="rId205" Type="http://schemas.openxmlformats.org/officeDocument/2006/relationships/slide" Target="slides/slide166.xml"/><Relationship Id="rId226" Type="http://schemas.openxmlformats.org/officeDocument/2006/relationships/slide" Target="slides/slide187.xml"/><Relationship Id="rId247" Type="http://schemas.openxmlformats.org/officeDocument/2006/relationships/slide" Target="slides/slide208.xml"/><Relationship Id="rId107" Type="http://schemas.openxmlformats.org/officeDocument/2006/relationships/slide" Target="slides/slide68.xml"/><Relationship Id="rId268" Type="http://schemas.openxmlformats.org/officeDocument/2006/relationships/slide" Target="slides/slide229.xml"/><Relationship Id="rId289" Type="http://schemas.openxmlformats.org/officeDocument/2006/relationships/slide" Target="slides/slide25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4.xml"/><Relationship Id="rId74" Type="http://schemas.openxmlformats.org/officeDocument/2006/relationships/slide" Target="slides/slide35.xml"/><Relationship Id="rId128" Type="http://schemas.openxmlformats.org/officeDocument/2006/relationships/slide" Target="slides/slide89.xml"/><Relationship Id="rId149" Type="http://schemas.openxmlformats.org/officeDocument/2006/relationships/slide" Target="slides/slide11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6.xml"/><Relationship Id="rId160" Type="http://schemas.openxmlformats.org/officeDocument/2006/relationships/slide" Target="slides/slide121.xml"/><Relationship Id="rId181" Type="http://schemas.openxmlformats.org/officeDocument/2006/relationships/slide" Target="slides/slide142.xml"/><Relationship Id="rId216" Type="http://schemas.openxmlformats.org/officeDocument/2006/relationships/slide" Target="slides/slide177.xml"/><Relationship Id="rId237" Type="http://schemas.openxmlformats.org/officeDocument/2006/relationships/slide" Target="slides/slide198.xml"/><Relationship Id="rId258" Type="http://schemas.openxmlformats.org/officeDocument/2006/relationships/slide" Target="slides/slide219.xml"/><Relationship Id="rId279" Type="http://schemas.openxmlformats.org/officeDocument/2006/relationships/slide" Target="slides/slide240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4.xml"/><Relationship Id="rId64" Type="http://schemas.openxmlformats.org/officeDocument/2006/relationships/slide" Target="slides/slide25.xml"/><Relationship Id="rId118" Type="http://schemas.openxmlformats.org/officeDocument/2006/relationships/slide" Target="slides/slide79.xml"/><Relationship Id="rId139" Type="http://schemas.openxmlformats.org/officeDocument/2006/relationships/slide" Target="slides/slide100.xml"/><Relationship Id="rId290" Type="http://schemas.openxmlformats.org/officeDocument/2006/relationships/slide" Target="slides/slide251.xml"/><Relationship Id="rId85" Type="http://schemas.openxmlformats.org/officeDocument/2006/relationships/slide" Target="slides/slide46.xml"/><Relationship Id="rId150" Type="http://schemas.openxmlformats.org/officeDocument/2006/relationships/slide" Target="slides/slide111.xml"/><Relationship Id="rId171" Type="http://schemas.openxmlformats.org/officeDocument/2006/relationships/slide" Target="slides/slide132.xml"/><Relationship Id="rId192" Type="http://schemas.openxmlformats.org/officeDocument/2006/relationships/slide" Target="slides/slide153.xml"/><Relationship Id="rId206" Type="http://schemas.openxmlformats.org/officeDocument/2006/relationships/slide" Target="slides/slide167.xml"/><Relationship Id="rId227" Type="http://schemas.openxmlformats.org/officeDocument/2006/relationships/slide" Target="slides/slide188.xml"/><Relationship Id="rId248" Type="http://schemas.openxmlformats.org/officeDocument/2006/relationships/slide" Target="slides/slide209.xml"/><Relationship Id="rId269" Type="http://schemas.openxmlformats.org/officeDocument/2006/relationships/slide" Target="slides/slide230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9.xml"/><Relationship Id="rId129" Type="http://schemas.openxmlformats.org/officeDocument/2006/relationships/slide" Target="slides/slide90.xml"/><Relationship Id="rId280" Type="http://schemas.openxmlformats.org/officeDocument/2006/relationships/slide" Target="slides/slide241.xml"/><Relationship Id="rId54" Type="http://schemas.openxmlformats.org/officeDocument/2006/relationships/slide" Target="slides/slide15.xml"/><Relationship Id="rId75" Type="http://schemas.openxmlformats.org/officeDocument/2006/relationships/slide" Target="slides/slide36.xml"/><Relationship Id="rId96" Type="http://schemas.openxmlformats.org/officeDocument/2006/relationships/slide" Target="slides/slide57.xml"/><Relationship Id="rId140" Type="http://schemas.openxmlformats.org/officeDocument/2006/relationships/slide" Target="slides/slide101.xml"/><Relationship Id="rId161" Type="http://schemas.openxmlformats.org/officeDocument/2006/relationships/slide" Target="slides/slide122.xml"/><Relationship Id="rId182" Type="http://schemas.openxmlformats.org/officeDocument/2006/relationships/slide" Target="slides/slide143.xml"/><Relationship Id="rId217" Type="http://schemas.openxmlformats.org/officeDocument/2006/relationships/slide" Target="slides/slide178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99.xml"/><Relationship Id="rId259" Type="http://schemas.openxmlformats.org/officeDocument/2006/relationships/slide" Target="slides/slide220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80.xml"/><Relationship Id="rId270" Type="http://schemas.openxmlformats.org/officeDocument/2006/relationships/slide" Target="slides/slide231.xml"/><Relationship Id="rId291" Type="http://schemas.openxmlformats.org/officeDocument/2006/relationships/slide" Target="slides/slide252.xml"/><Relationship Id="rId44" Type="http://schemas.openxmlformats.org/officeDocument/2006/relationships/slide" Target="slides/slide5.xml"/><Relationship Id="rId65" Type="http://schemas.openxmlformats.org/officeDocument/2006/relationships/slide" Target="slides/slide26.xml"/><Relationship Id="rId86" Type="http://schemas.openxmlformats.org/officeDocument/2006/relationships/slide" Target="slides/slide47.xml"/><Relationship Id="rId130" Type="http://schemas.openxmlformats.org/officeDocument/2006/relationships/slide" Target="slides/slide91.xml"/><Relationship Id="rId151" Type="http://schemas.openxmlformats.org/officeDocument/2006/relationships/slide" Target="slides/slide112.xml"/><Relationship Id="rId172" Type="http://schemas.openxmlformats.org/officeDocument/2006/relationships/slide" Target="slides/slide133.xml"/><Relationship Id="rId193" Type="http://schemas.openxmlformats.org/officeDocument/2006/relationships/slide" Target="slides/slide154.xml"/><Relationship Id="rId207" Type="http://schemas.openxmlformats.org/officeDocument/2006/relationships/slide" Target="slides/slide168.xml"/><Relationship Id="rId228" Type="http://schemas.openxmlformats.org/officeDocument/2006/relationships/slide" Target="slides/slide189.xml"/><Relationship Id="rId249" Type="http://schemas.openxmlformats.org/officeDocument/2006/relationships/slide" Target="slides/slide210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70.xml"/><Relationship Id="rId260" Type="http://schemas.openxmlformats.org/officeDocument/2006/relationships/slide" Target="slides/slide221.xml"/><Relationship Id="rId281" Type="http://schemas.openxmlformats.org/officeDocument/2006/relationships/slide" Target="slides/slide242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16.xml"/><Relationship Id="rId76" Type="http://schemas.openxmlformats.org/officeDocument/2006/relationships/slide" Target="slides/slide37.xml"/><Relationship Id="rId97" Type="http://schemas.openxmlformats.org/officeDocument/2006/relationships/slide" Target="slides/slide58.xml"/><Relationship Id="rId120" Type="http://schemas.openxmlformats.org/officeDocument/2006/relationships/slide" Target="slides/slide81.xml"/><Relationship Id="rId141" Type="http://schemas.openxmlformats.org/officeDocument/2006/relationships/slide" Target="slides/slide10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2.xml"/><Relationship Id="rId92" Type="http://schemas.openxmlformats.org/officeDocument/2006/relationships/slide" Target="slides/slide53.xml"/><Relationship Id="rId162" Type="http://schemas.openxmlformats.org/officeDocument/2006/relationships/slide" Target="slides/slide123.xml"/><Relationship Id="rId183" Type="http://schemas.openxmlformats.org/officeDocument/2006/relationships/slide" Target="slides/slide144.xml"/><Relationship Id="rId213" Type="http://schemas.openxmlformats.org/officeDocument/2006/relationships/slide" Target="slides/slide174.xml"/><Relationship Id="rId218" Type="http://schemas.openxmlformats.org/officeDocument/2006/relationships/slide" Target="slides/slide179.xml"/><Relationship Id="rId234" Type="http://schemas.openxmlformats.org/officeDocument/2006/relationships/slide" Target="slides/slide195.xml"/><Relationship Id="rId239" Type="http://schemas.openxmlformats.org/officeDocument/2006/relationships/slide" Target="slides/slide20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211.xml"/><Relationship Id="rId255" Type="http://schemas.openxmlformats.org/officeDocument/2006/relationships/slide" Target="slides/slide216.xml"/><Relationship Id="rId271" Type="http://schemas.openxmlformats.org/officeDocument/2006/relationships/slide" Target="slides/slide232.xml"/><Relationship Id="rId276" Type="http://schemas.openxmlformats.org/officeDocument/2006/relationships/slide" Target="slides/slide237.xml"/><Relationship Id="rId292" Type="http://schemas.openxmlformats.org/officeDocument/2006/relationships/slide" Target="slides/slide253.xml"/><Relationship Id="rId297" Type="http://schemas.openxmlformats.org/officeDocument/2006/relationships/theme" Target="theme/them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66" Type="http://schemas.openxmlformats.org/officeDocument/2006/relationships/slide" Target="slides/slide27.xml"/><Relationship Id="rId87" Type="http://schemas.openxmlformats.org/officeDocument/2006/relationships/slide" Target="slides/slide48.xml"/><Relationship Id="rId110" Type="http://schemas.openxmlformats.org/officeDocument/2006/relationships/slide" Target="slides/slide71.xml"/><Relationship Id="rId115" Type="http://schemas.openxmlformats.org/officeDocument/2006/relationships/slide" Target="slides/slide76.xml"/><Relationship Id="rId131" Type="http://schemas.openxmlformats.org/officeDocument/2006/relationships/slide" Target="slides/slide92.xml"/><Relationship Id="rId136" Type="http://schemas.openxmlformats.org/officeDocument/2006/relationships/slide" Target="slides/slide97.xml"/><Relationship Id="rId157" Type="http://schemas.openxmlformats.org/officeDocument/2006/relationships/slide" Target="slides/slide118.xml"/><Relationship Id="rId178" Type="http://schemas.openxmlformats.org/officeDocument/2006/relationships/slide" Target="slides/slide139.xml"/><Relationship Id="rId61" Type="http://schemas.openxmlformats.org/officeDocument/2006/relationships/slide" Target="slides/slide22.xml"/><Relationship Id="rId82" Type="http://schemas.openxmlformats.org/officeDocument/2006/relationships/slide" Target="slides/slide43.xml"/><Relationship Id="rId152" Type="http://schemas.openxmlformats.org/officeDocument/2006/relationships/slide" Target="slides/slide113.xml"/><Relationship Id="rId173" Type="http://schemas.openxmlformats.org/officeDocument/2006/relationships/slide" Target="slides/slide134.xml"/><Relationship Id="rId194" Type="http://schemas.openxmlformats.org/officeDocument/2006/relationships/slide" Target="slides/slide155.xml"/><Relationship Id="rId199" Type="http://schemas.openxmlformats.org/officeDocument/2006/relationships/slide" Target="slides/slide160.xml"/><Relationship Id="rId203" Type="http://schemas.openxmlformats.org/officeDocument/2006/relationships/slide" Target="slides/slide164.xml"/><Relationship Id="rId208" Type="http://schemas.openxmlformats.org/officeDocument/2006/relationships/slide" Target="slides/slide169.xml"/><Relationship Id="rId229" Type="http://schemas.openxmlformats.org/officeDocument/2006/relationships/slide" Target="slides/slide190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85.xml"/><Relationship Id="rId240" Type="http://schemas.openxmlformats.org/officeDocument/2006/relationships/slide" Target="slides/slide201.xml"/><Relationship Id="rId245" Type="http://schemas.openxmlformats.org/officeDocument/2006/relationships/slide" Target="slides/slide206.xml"/><Relationship Id="rId261" Type="http://schemas.openxmlformats.org/officeDocument/2006/relationships/slide" Target="slides/slide222.xml"/><Relationship Id="rId266" Type="http://schemas.openxmlformats.org/officeDocument/2006/relationships/slide" Target="slides/slide227.xml"/><Relationship Id="rId287" Type="http://schemas.openxmlformats.org/officeDocument/2006/relationships/slide" Target="slides/slide248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7.xml"/><Relationship Id="rId77" Type="http://schemas.openxmlformats.org/officeDocument/2006/relationships/slide" Target="slides/slide38.xml"/><Relationship Id="rId100" Type="http://schemas.openxmlformats.org/officeDocument/2006/relationships/slide" Target="slides/slide61.xml"/><Relationship Id="rId105" Type="http://schemas.openxmlformats.org/officeDocument/2006/relationships/slide" Target="slides/slide66.xml"/><Relationship Id="rId126" Type="http://schemas.openxmlformats.org/officeDocument/2006/relationships/slide" Target="slides/slide87.xml"/><Relationship Id="rId147" Type="http://schemas.openxmlformats.org/officeDocument/2006/relationships/slide" Target="slides/slide108.xml"/><Relationship Id="rId168" Type="http://schemas.openxmlformats.org/officeDocument/2006/relationships/slide" Target="slides/slide129.xml"/><Relationship Id="rId282" Type="http://schemas.openxmlformats.org/officeDocument/2006/relationships/slide" Target="slides/slide2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2.xml"/><Relationship Id="rId72" Type="http://schemas.openxmlformats.org/officeDocument/2006/relationships/slide" Target="slides/slide33.xml"/><Relationship Id="rId93" Type="http://schemas.openxmlformats.org/officeDocument/2006/relationships/slide" Target="slides/slide54.xml"/><Relationship Id="rId98" Type="http://schemas.openxmlformats.org/officeDocument/2006/relationships/slide" Target="slides/slide59.xml"/><Relationship Id="rId121" Type="http://schemas.openxmlformats.org/officeDocument/2006/relationships/slide" Target="slides/slide82.xml"/><Relationship Id="rId142" Type="http://schemas.openxmlformats.org/officeDocument/2006/relationships/slide" Target="slides/slide103.xml"/><Relationship Id="rId163" Type="http://schemas.openxmlformats.org/officeDocument/2006/relationships/slide" Target="slides/slide124.xml"/><Relationship Id="rId184" Type="http://schemas.openxmlformats.org/officeDocument/2006/relationships/slide" Target="slides/slide145.xml"/><Relationship Id="rId189" Type="http://schemas.openxmlformats.org/officeDocument/2006/relationships/slide" Target="slides/slide150.xml"/><Relationship Id="rId219" Type="http://schemas.openxmlformats.org/officeDocument/2006/relationships/slide" Target="slides/slide18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75.xml"/><Relationship Id="rId230" Type="http://schemas.openxmlformats.org/officeDocument/2006/relationships/slide" Target="slides/slide191.xml"/><Relationship Id="rId235" Type="http://schemas.openxmlformats.org/officeDocument/2006/relationships/slide" Target="slides/slide196.xml"/><Relationship Id="rId251" Type="http://schemas.openxmlformats.org/officeDocument/2006/relationships/slide" Target="slides/slide212.xml"/><Relationship Id="rId256" Type="http://schemas.openxmlformats.org/officeDocument/2006/relationships/slide" Target="slides/slide217.xml"/><Relationship Id="rId277" Type="http://schemas.openxmlformats.org/officeDocument/2006/relationships/slide" Target="slides/slide238.xml"/><Relationship Id="rId298" Type="http://schemas.openxmlformats.org/officeDocument/2006/relationships/tableStyles" Target="tableStyles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7.xml"/><Relationship Id="rId67" Type="http://schemas.openxmlformats.org/officeDocument/2006/relationships/slide" Target="slides/slide28.xml"/><Relationship Id="rId116" Type="http://schemas.openxmlformats.org/officeDocument/2006/relationships/slide" Target="slides/slide77.xml"/><Relationship Id="rId137" Type="http://schemas.openxmlformats.org/officeDocument/2006/relationships/slide" Target="slides/slide98.xml"/><Relationship Id="rId158" Type="http://schemas.openxmlformats.org/officeDocument/2006/relationships/slide" Target="slides/slide119.xml"/><Relationship Id="rId272" Type="http://schemas.openxmlformats.org/officeDocument/2006/relationships/slide" Target="slides/slide233.xml"/><Relationship Id="rId293" Type="http://schemas.openxmlformats.org/officeDocument/2006/relationships/slide" Target="slides/slide25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.xml"/><Relationship Id="rId62" Type="http://schemas.openxmlformats.org/officeDocument/2006/relationships/slide" Target="slides/slide23.xml"/><Relationship Id="rId83" Type="http://schemas.openxmlformats.org/officeDocument/2006/relationships/slide" Target="slides/slide44.xml"/><Relationship Id="rId88" Type="http://schemas.openxmlformats.org/officeDocument/2006/relationships/slide" Target="slides/slide49.xml"/><Relationship Id="rId111" Type="http://schemas.openxmlformats.org/officeDocument/2006/relationships/slide" Target="slides/slide72.xml"/><Relationship Id="rId132" Type="http://schemas.openxmlformats.org/officeDocument/2006/relationships/slide" Target="slides/slide93.xml"/><Relationship Id="rId153" Type="http://schemas.openxmlformats.org/officeDocument/2006/relationships/slide" Target="slides/slide114.xml"/><Relationship Id="rId174" Type="http://schemas.openxmlformats.org/officeDocument/2006/relationships/slide" Target="slides/slide135.xml"/><Relationship Id="rId179" Type="http://schemas.openxmlformats.org/officeDocument/2006/relationships/slide" Target="slides/slide140.xml"/><Relationship Id="rId195" Type="http://schemas.openxmlformats.org/officeDocument/2006/relationships/slide" Target="slides/slide156.xml"/><Relationship Id="rId209" Type="http://schemas.openxmlformats.org/officeDocument/2006/relationships/slide" Target="slides/slide170.xml"/><Relationship Id="rId190" Type="http://schemas.openxmlformats.org/officeDocument/2006/relationships/slide" Target="slides/slide151.xml"/><Relationship Id="rId204" Type="http://schemas.openxmlformats.org/officeDocument/2006/relationships/slide" Target="slides/slide165.xml"/><Relationship Id="rId220" Type="http://schemas.openxmlformats.org/officeDocument/2006/relationships/slide" Target="slides/slide181.xml"/><Relationship Id="rId225" Type="http://schemas.openxmlformats.org/officeDocument/2006/relationships/slide" Target="slides/slide186.xml"/><Relationship Id="rId241" Type="http://schemas.openxmlformats.org/officeDocument/2006/relationships/slide" Target="slides/slide202.xml"/><Relationship Id="rId246" Type="http://schemas.openxmlformats.org/officeDocument/2006/relationships/slide" Target="slides/slide207.xml"/><Relationship Id="rId267" Type="http://schemas.openxmlformats.org/officeDocument/2006/relationships/slide" Target="slides/slide228.xml"/><Relationship Id="rId288" Type="http://schemas.openxmlformats.org/officeDocument/2006/relationships/slide" Target="slides/slide24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8.xml"/><Relationship Id="rId106" Type="http://schemas.openxmlformats.org/officeDocument/2006/relationships/slide" Target="slides/slide67.xml"/><Relationship Id="rId127" Type="http://schemas.openxmlformats.org/officeDocument/2006/relationships/slide" Target="slides/slide88.xml"/><Relationship Id="rId262" Type="http://schemas.openxmlformats.org/officeDocument/2006/relationships/slide" Target="slides/slide223.xml"/><Relationship Id="rId283" Type="http://schemas.openxmlformats.org/officeDocument/2006/relationships/slide" Target="slides/slide24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3.xml"/><Relationship Id="rId73" Type="http://schemas.openxmlformats.org/officeDocument/2006/relationships/slide" Target="slides/slide34.xml"/><Relationship Id="rId78" Type="http://schemas.openxmlformats.org/officeDocument/2006/relationships/slide" Target="slides/slide39.xml"/><Relationship Id="rId94" Type="http://schemas.openxmlformats.org/officeDocument/2006/relationships/slide" Target="slides/slide55.xml"/><Relationship Id="rId99" Type="http://schemas.openxmlformats.org/officeDocument/2006/relationships/slide" Target="slides/slide60.xml"/><Relationship Id="rId101" Type="http://schemas.openxmlformats.org/officeDocument/2006/relationships/slide" Target="slides/slide62.xml"/><Relationship Id="rId122" Type="http://schemas.openxmlformats.org/officeDocument/2006/relationships/slide" Target="slides/slide83.xml"/><Relationship Id="rId143" Type="http://schemas.openxmlformats.org/officeDocument/2006/relationships/slide" Target="slides/slide104.xml"/><Relationship Id="rId148" Type="http://schemas.openxmlformats.org/officeDocument/2006/relationships/slide" Target="slides/slide109.xml"/><Relationship Id="rId164" Type="http://schemas.openxmlformats.org/officeDocument/2006/relationships/slide" Target="slides/slide125.xml"/><Relationship Id="rId169" Type="http://schemas.openxmlformats.org/officeDocument/2006/relationships/slide" Target="slides/slide130.xml"/><Relationship Id="rId185" Type="http://schemas.openxmlformats.org/officeDocument/2006/relationships/slide" Target="slides/slide14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41.xml"/><Relationship Id="rId210" Type="http://schemas.openxmlformats.org/officeDocument/2006/relationships/slide" Target="slides/slide171.xml"/><Relationship Id="rId215" Type="http://schemas.openxmlformats.org/officeDocument/2006/relationships/slide" Target="slides/slide176.xml"/><Relationship Id="rId236" Type="http://schemas.openxmlformats.org/officeDocument/2006/relationships/slide" Target="slides/slide197.xml"/><Relationship Id="rId257" Type="http://schemas.openxmlformats.org/officeDocument/2006/relationships/slide" Target="slides/slide218.xml"/><Relationship Id="rId278" Type="http://schemas.openxmlformats.org/officeDocument/2006/relationships/slide" Target="slides/slide239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92.xml"/><Relationship Id="rId252" Type="http://schemas.openxmlformats.org/officeDocument/2006/relationships/slide" Target="slides/slide213.xml"/><Relationship Id="rId273" Type="http://schemas.openxmlformats.org/officeDocument/2006/relationships/slide" Target="slides/slide234.xml"/><Relationship Id="rId294" Type="http://schemas.openxmlformats.org/officeDocument/2006/relationships/notesMaster" Target="notesMasters/notesMaster1.xml"/><Relationship Id="rId47" Type="http://schemas.openxmlformats.org/officeDocument/2006/relationships/slide" Target="slides/slide8.xml"/><Relationship Id="rId68" Type="http://schemas.openxmlformats.org/officeDocument/2006/relationships/slide" Target="slides/slide29.xml"/><Relationship Id="rId89" Type="http://schemas.openxmlformats.org/officeDocument/2006/relationships/slide" Target="slides/slide50.xml"/><Relationship Id="rId112" Type="http://schemas.openxmlformats.org/officeDocument/2006/relationships/slide" Target="slides/slide73.xml"/><Relationship Id="rId133" Type="http://schemas.openxmlformats.org/officeDocument/2006/relationships/slide" Target="slides/slide94.xml"/><Relationship Id="rId154" Type="http://schemas.openxmlformats.org/officeDocument/2006/relationships/slide" Target="slides/slide115.xml"/><Relationship Id="rId175" Type="http://schemas.openxmlformats.org/officeDocument/2006/relationships/slide" Target="slides/slide136.xml"/><Relationship Id="rId196" Type="http://schemas.openxmlformats.org/officeDocument/2006/relationships/slide" Target="slides/slide157.xml"/><Relationship Id="rId200" Type="http://schemas.openxmlformats.org/officeDocument/2006/relationships/slide" Target="slides/slide161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82.xml"/><Relationship Id="rId242" Type="http://schemas.openxmlformats.org/officeDocument/2006/relationships/slide" Target="slides/slide203.xml"/><Relationship Id="rId263" Type="http://schemas.openxmlformats.org/officeDocument/2006/relationships/slide" Target="slides/slide224.xml"/><Relationship Id="rId284" Type="http://schemas.openxmlformats.org/officeDocument/2006/relationships/slide" Target="slides/slide245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9.xml"/><Relationship Id="rId79" Type="http://schemas.openxmlformats.org/officeDocument/2006/relationships/slide" Target="slides/slide40.xml"/><Relationship Id="rId102" Type="http://schemas.openxmlformats.org/officeDocument/2006/relationships/slide" Target="slides/slide63.xml"/><Relationship Id="rId123" Type="http://schemas.openxmlformats.org/officeDocument/2006/relationships/slide" Target="slides/slide84.xml"/><Relationship Id="rId144" Type="http://schemas.openxmlformats.org/officeDocument/2006/relationships/slide" Target="slides/slide105.xml"/><Relationship Id="rId90" Type="http://schemas.openxmlformats.org/officeDocument/2006/relationships/slide" Target="slides/slide51.xml"/><Relationship Id="rId165" Type="http://schemas.openxmlformats.org/officeDocument/2006/relationships/slide" Target="slides/slide126.xml"/><Relationship Id="rId186" Type="http://schemas.openxmlformats.org/officeDocument/2006/relationships/slide" Target="slides/slide147.xml"/><Relationship Id="rId211" Type="http://schemas.openxmlformats.org/officeDocument/2006/relationships/slide" Target="slides/slide172.xml"/><Relationship Id="rId232" Type="http://schemas.openxmlformats.org/officeDocument/2006/relationships/slide" Target="slides/slide193.xml"/><Relationship Id="rId253" Type="http://schemas.openxmlformats.org/officeDocument/2006/relationships/slide" Target="slides/slide214.xml"/><Relationship Id="rId274" Type="http://schemas.openxmlformats.org/officeDocument/2006/relationships/slide" Target="slides/slide235.xml"/><Relationship Id="rId295" Type="http://schemas.openxmlformats.org/officeDocument/2006/relationships/presProps" Target="presProps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9.xml"/><Relationship Id="rId69" Type="http://schemas.openxmlformats.org/officeDocument/2006/relationships/slide" Target="slides/slide30.xml"/><Relationship Id="rId113" Type="http://schemas.openxmlformats.org/officeDocument/2006/relationships/slide" Target="slides/slide74.xml"/><Relationship Id="rId134" Type="http://schemas.openxmlformats.org/officeDocument/2006/relationships/slide" Target="slides/slide95.xml"/><Relationship Id="rId80" Type="http://schemas.openxmlformats.org/officeDocument/2006/relationships/slide" Target="slides/slide41.xml"/><Relationship Id="rId155" Type="http://schemas.openxmlformats.org/officeDocument/2006/relationships/slide" Target="slides/slide116.xml"/><Relationship Id="rId176" Type="http://schemas.openxmlformats.org/officeDocument/2006/relationships/slide" Target="slides/slide137.xml"/><Relationship Id="rId197" Type="http://schemas.openxmlformats.org/officeDocument/2006/relationships/slide" Target="slides/slide158.xml"/><Relationship Id="rId201" Type="http://schemas.openxmlformats.org/officeDocument/2006/relationships/slide" Target="slides/slide162.xml"/><Relationship Id="rId222" Type="http://schemas.openxmlformats.org/officeDocument/2006/relationships/slide" Target="slides/slide183.xml"/><Relationship Id="rId243" Type="http://schemas.openxmlformats.org/officeDocument/2006/relationships/slide" Target="slides/slide204.xml"/><Relationship Id="rId264" Type="http://schemas.openxmlformats.org/officeDocument/2006/relationships/slide" Target="slides/slide225.xml"/><Relationship Id="rId285" Type="http://schemas.openxmlformats.org/officeDocument/2006/relationships/slide" Target="slides/slide246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20.xml"/><Relationship Id="rId103" Type="http://schemas.openxmlformats.org/officeDocument/2006/relationships/slide" Target="slides/slide64.xml"/><Relationship Id="rId124" Type="http://schemas.openxmlformats.org/officeDocument/2006/relationships/slide" Target="slides/slide85.xml"/><Relationship Id="rId70" Type="http://schemas.openxmlformats.org/officeDocument/2006/relationships/slide" Target="slides/slide31.xml"/><Relationship Id="rId91" Type="http://schemas.openxmlformats.org/officeDocument/2006/relationships/slide" Target="slides/slide52.xml"/><Relationship Id="rId145" Type="http://schemas.openxmlformats.org/officeDocument/2006/relationships/slide" Target="slides/slide106.xml"/><Relationship Id="rId166" Type="http://schemas.openxmlformats.org/officeDocument/2006/relationships/slide" Target="slides/slide127.xml"/><Relationship Id="rId187" Type="http://schemas.openxmlformats.org/officeDocument/2006/relationships/slide" Target="slides/slide14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73.xml"/><Relationship Id="rId233" Type="http://schemas.openxmlformats.org/officeDocument/2006/relationships/slide" Target="slides/slide194.xml"/><Relationship Id="rId254" Type="http://schemas.openxmlformats.org/officeDocument/2006/relationships/slide" Target="slides/slide215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0.xml"/><Relationship Id="rId114" Type="http://schemas.openxmlformats.org/officeDocument/2006/relationships/slide" Target="slides/slide75.xml"/><Relationship Id="rId275" Type="http://schemas.openxmlformats.org/officeDocument/2006/relationships/slide" Target="slides/slide236.xml"/><Relationship Id="rId296" Type="http://schemas.openxmlformats.org/officeDocument/2006/relationships/viewProps" Target="viewProps.xml"/><Relationship Id="rId60" Type="http://schemas.openxmlformats.org/officeDocument/2006/relationships/slide" Target="slides/slide21.xml"/><Relationship Id="rId81" Type="http://schemas.openxmlformats.org/officeDocument/2006/relationships/slide" Target="slides/slide42.xml"/><Relationship Id="rId135" Type="http://schemas.openxmlformats.org/officeDocument/2006/relationships/slide" Target="slides/slide96.xml"/><Relationship Id="rId156" Type="http://schemas.openxmlformats.org/officeDocument/2006/relationships/slide" Target="slides/slide117.xml"/><Relationship Id="rId177" Type="http://schemas.openxmlformats.org/officeDocument/2006/relationships/slide" Target="slides/slide138.xml"/><Relationship Id="rId198" Type="http://schemas.openxmlformats.org/officeDocument/2006/relationships/slide" Target="slides/slide159.xml"/><Relationship Id="rId202" Type="http://schemas.openxmlformats.org/officeDocument/2006/relationships/slide" Target="slides/slide163.xml"/><Relationship Id="rId223" Type="http://schemas.openxmlformats.org/officeDocument/2006/relationships/slide" Target="slides/slide184.xml"/><Relationship Id="rId244" Type="http://schemas.openxmlformats.org/officeDocument/2006/relationships/slide" Target="slides/slide205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26.xml"/><Relationship Id="rId286" Type="http://schemas.openxmlformats.org/officeDocument/2006/relationships/slide" Target="slides/slide247.xml"/><Relationship Id="rId50" Type="http://schemas.openxmlformats.org/officeDocument/2006/relationships/slide" Target="slides/slide11.xml"/><Relationship Id="rId104" Type="http://schemas.openxmlformats.org/officeDocument/2006/relationships/slide" Target="slides/slide65.xml"/><Relationship Id="rId125" Type="http://schemas.openxmlformats.org/officeDocument/2006/relationships/slide" Target="slides/slide86.xml"/><Relationship Id="rId146" Type="http://schemas.openxmlformats.org/officeDocument/2006/relationships/slide" Target="slides/slide107.xml"/><Relationship Id="rId167" Type="http://schemas.openxmlformats.org/officeDocument/2006/relationships/slide" Target="slides/slide128.xml"/><Relationship Id="rId188" Type="http://schemas.openxmlformats.org/officeDocument/2006/relationships/slide" Target="slides/slide149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9.xml"/><Relationship Id="rId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4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0118392-4EB5-46CE-A09D-C4E5D1F68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10BC171-4D4F-4898-94B8-6BD8BE3DE929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705C6F9-1B72-487D-87B1-A84A480AE4E2}" type="slidenum">
              <a:rPr lang="en-US" sz="1200"/>
              <a:pPr algn="r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FF2C2-9433-44BD-8D3C-B12A60674E64}" type="slidenum">
              <a:rPr lang="en-US"/>
              <a:pPr/>
              <a:t>186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72C8D-9AEB-4136-AC2F-F2B208AE88BF}" type="slidenum">
              <a:rPr lang="en-US"/>
              <a:pPr/>
              <a:t>187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3F0A21-D9AC-40B7-A2D0-E634499F5928}" type="slidenum">
              <a:rPr lang="en-US"/>
              <a:pPr/>
              <a:t>188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71CE7-4B70-4BDE-B46E-19A6752B879A}" type="slidenum">
              <a:rPr lang="en-US"/>
              <a:pPr/>
              <a:t>189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9561A-1B89-49D5-BFAB-0D0B131ECD77}" type="slidenum">
              <a:rPr lang="en-US"/>
              <a:pPr/>
              <a:t>190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F23A9-A208-433D-838E-08E07A2D1D45}" type="slidenum">
              <a:rPr lang="en-US"/>
              <a:pPr/>
              <a:t>191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98C4E-A506-4A1D-811B-4F048BA8960E}" type="slidenum">
              <a:rPr lang="en-US"/>
              <a:pPr/>
              <a:t>192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35BE53-80C7-4653-AF73-92A666923769}" type="slidenum">
              <a:rPr lang="en-US"/>
              <a:pPr/>
              <a:t>193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3627F-866C-4F28-AF1B-062DAAE4D184}" type="slidenum">
              <a:rPr lang="en-US"/>
              <a:pPr/>
              <a:t>194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602116-C151-435A-AA73-7962C93134A7}" type="slidenum">
              <a:rPr lang="en-US"/>
              <a:pPr/>
              <a:t>195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796533-44FD-42CA-ADBE-EFF2CCDB99C7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78F1CB-FDDA-4EF7-A618-BE53EE180E88}" type="slidenum">
              <a:rPr lang="en-US"/>
              <a:pPr/>
              <a:t>196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945D8F-933B-40DA-B29D-6AADCBE5D4C3}" type="slidenum">
              <a:rPr lang="en-US"/>
              <a:pPr/>
              <a:t>197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4C98D-178C-414E-A49B-70A807DBAA1F}" type="slidenum">
              <a:rPr lang="en-US"/>
              <a:pPr/>
              <a:t>198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0538C-25B7-433D-89FD-BCD71BB818E5}" type="slidenum">
              <a:rPr lang="en-US"/>
              <a:pPr/>
              <a:t>199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36FC6-ABD7-41CE-BED3-9D9E2E22E678}" type="slidenum">
              <a:rPr lang="en-US"/>
              <a:pPr/>
              <a:t>200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5388C-49F4-46B3-B9E5-2994E291E600}" type="slidenum">
              <a:rPr lang="en-US"/>
              <a:pPr/>
              <a:t>204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AE43F8-0B36-4256-8300-C6FF316DCCC4}" type="slidenum">
              <a:rPr lang="en-US"/>
              <a:pPr/>
              <a:t>205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8000A3-175A-451D-A267-F617E87A9996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206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2F6129-A601-4608-88B0-B8E67C89EF2D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207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8A2C42-0356-43C3-BD02-F8BD34141AF2}" type="slidenum">
              <a:rPr lang="en-US"/>
              <a:pPr/>
              <a:t>208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705C6F9-1B72-487D-87B1-A84A480AE4E2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AC0CC-F23B-4F3E-8767-D3AD0E3C858E}" type="slidenum">
              <a:rPr lang="en-US"/>
              <a:pPr/>
              <a:t>209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AC0CC-F23B-4F3E-8767-D3AD0E3C858E}" type="slidenum">
              <a:rPr lang="en-US"/>
              <a:pPr/>
              <a:t>210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F2CAC-D796-4A8B-8DDE-5DEE7898A7F8}" type="slidenum">
              <a:rPr lang="en-US"/>
              <a:pPr/>
              <a:t>213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F2CAC-D796-4A8B-8DDE-5DEE7898A7F8}" type="slidenum">
              <a:rPr lang="en-US"/>
              <a:pPr/>
              <a:t>214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F2CAC-D796-4A8B-8DDE-5DEE7898A7F8}" type="slidenum">
              <a:rPr lang="en-US"/>
              <a:pPr/>
              <a:t>215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F66F30-AF26-407D-9CA5-EB21FB16D8EE}" type="slidenum">
              <a:rPr lang="en-US"/>
              <a:pPr/>
              <a:t>216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712FF-0DE0-4B2D-8EC8-D2C20C9D9429}" type="slidenum">
              <a:rPr lang="en-US"/>
              <a:pPr/>
              <a:t>220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FD7D6-4B33-4351-B224-6576CA0AD237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F7C77-1AC4-4AA6-88EA-401AC7B8C59F}" type="slidenum">
              <a:rPr lang="en-US"/>
              <a:pPr/>
              <a:t>237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AB74F-9CCF-4EB5-AA25-E33D59077627}" type="slidenum">
              <a:rPr lang="en-US"/>
              <a:pPr/>
              <a:t>238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AB74F-9CCF-4EB5-AA25-E33D59077627}" type="slidenum">
              <a:rPr lang="en-US"/>
              <a:pPr/>
              <a:t>239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AB74F-9CCF-4EB5-AA25-E33D59077627}" type="slidenum">
              <a:rPr lang="en-US"/>
              <a:pPr/>
              <a:t>240</a:t>
            </a:fld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AB74F-9CCF-4EB5-AA25-E33D59077627}" type="slidenum">
              <a:rPr lang="en-US"/>
              <a:pPr/>
              <a:t>241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CA609-005C-42FD-B52E-353DCCE5D9C9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1E4DF0-62AF-4145-9C66-9F90D4BB3FB6}" type="slidenum">
              <a:rPr lang="en-US"/>
              <a:pPr/>
              <a:t>242</a:t>
            </a:fld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B587A-C889-4E46-90A9-355AA9D5E16A}" type="slidenum">
              <a:rPr lang="en-US"/>
              <a:pPr/>
              <a:t>243</a:t>
            </a:fld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F7C77-1AC4-4AA6-88EA-401AC7B8C59F}" type="slidenum">
              <a:rPr lang="en-US"/>
              <a:pPr/>
              <a:t>244</a:t>
            </a:fld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F7C77-1AC4-4AA6-88EA-401AC7B8C59F}" type="slidenum">
              <a:rPr lang="en-US"/>
              <a:pPr/>
              <a:t>245</a:t>
            </a:fld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F7C77-1AC4-4AA6-88EA-401AC7B8C59F}" type="slidenum">
              <a:rPr lang="en-US"/>
              <a:pPr/>
              <a:t>246</a:t>
            </a:fld>
            <a:endParaRPr 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2F7C77-1AC4-4AA6-88EA-401AC7B8C59F}" type="slidenum">
              <a:rPr lang="en-US"/>
              <a:pPr/>
              <a:t>247</a:t>
            </a:fld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36DB13-B047-4304-95AB-88E25FB7FD80}" type="slidenum">
              <a:rPr lang="en-US"/>
              <a:pPr/>
              <a:t>248</a:t>
            </a:fld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27278-BE9B-4C9A-A531-C01072A2D20B}" type="slidenum">
              <a:rPr lang="en-US"/>
              <a:pPr/>
              <a:t>253</a:t>
            </a:fld>
            <a:endParaRPr 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8A783-6007-44DA-AE70-C5986514FFC8}" type="slidenum">
              <a:rPr lang="en-US"/>
              <a:pPr/>
              <a:t>254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47D61-58F5-4BF1-A30A-69A155B7EF52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ED9005-36F9-4D1A-A35E-4F58A8AEE7FD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41ABAE-A513-4270-8E85-D60232C192FB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5366E-8429-42D1-A1EA-C385ABDDBE30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DE8722-A7F1-4E19-8864-B048756FCC91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10BC171-4D4F-4898-94B8-6BD8BE3DE929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BFCC49-403D-4BC5-9330-6F35ADF57406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E4316D-37F0-483D-8F9A-E16C59A9CE54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78830-D105-4C86-9202-9BB90B659A51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ED9005-36F9-4D1A-A35E-4F58A8AEE7FD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991F4-EAD1-453B-A444-4F4FB982315E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B43BC4-C233-497B-AD66-E3721E474D01}" type="slidenum">
              <a:rPr lang="en-US" sz="1200"/>
              <a:pPr algn="r"/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560D9-1C56-40A1-ADE8-16359EEAA589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87EBF-270B-4D69-995E-B253218A5836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ED836D-8978-4D46-877C-0AC89DDAC530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952E06-B887-4FF3-ADA8-CA4BC0E443FB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BE09D1-F4EA-47C4-8C05-ADEE2E468C12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D06A0-3616-4144-A8AC-51C400C94DFA}" type="slidenum">
              <a:rPr lang="en-US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BE9D2-9B13-4A6C-870A-C9B9EB4A2FA9}" type="slidenum">
              <a:rPr lang="en-US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4D56E1-7F4D-4A39-BEBC-7C153C4A420A}" type="slidenum">
              <a:rPr lang="en-US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BAA08-1448-4FA9-A28D-C7B26F72A8D4}" type="slidenum">
              <a:rPr lang="en-US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3B0EF-13F3-48BD-9E67-651C793C03F8}" type="slidenum">
              <a:rPr lang="en-US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946C6-C832-417D-9343-AFC764E72F9E}" type="slidenum">
              <a:rPr lang="en-US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D4E4A-F7CB-45C1-B3E0-68DE7C853404}" type="slidenum">
              <a:rPr lang="en-US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B5076-4898-44FA-BEB4-97E85C6D5BA6}" type="slidenum">
              <a:rPr lang="en-US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CA5C0-6485-4482-BDE9-300DAAC5D4CB}" type="slidenum">
              <a:rPr lang="en-US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10BC171-4D4F-4898-94B8-6BD8BE3DE92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BE09D1-F4EA-47C4-8C05-ADEE2E468C12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9EBD2-29AA-4983-B999-AA13E6CFA9D4}" type="slidenum">
              <a:rPr lang="en-US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8C6E6-BC6A-4F9B-A15F-F611928F2AEB}" type="slidenum">
              <a:rPr lang="en-US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5C57D-86F0-4503-9C64-5B26DDDB802A}" type="slidenum">
              <a:rPr lang="en-US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85AC6E-0331-4D93-97AA-7D72B7B52C86}" type="slidenum">
              <a:rPr lang="en-US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127C1-2B09-49EF-B1B1-805E0474D761}" type="slidenum">
              <a:rPr lang="en-US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E506C1-A0E7-4562-AA51-531A846F156C}" type="slidenum">
              <a:rPr lang="en-US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7981A-BFE6-43CB-984D-D50FB3BDDCBF}" type="slidenum">
              <a:rPr lang="en-US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334D20-41C3-4930-A542-775637EA6B2C}" type="slidenum">
              <a:rPr lang="en-US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8915B-EF72-4269-B664-3C6C8525D91C}" type="slidenum">
              <a:rPr lang="en-US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9F7B-A302-4D17-877D-0FA6C5FB535E}" type="slidenum">
              <a:rPr lang="en-US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6858D-B223-42EC-BAB4-E130368C3B43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9F7B-A302-4D17-877D-0FA6C5FB535E}" type="slidenum">
              <a:rPr lang="en-US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CCC91-8C83-428C-A8B5-E36B4342546C}" type="slidenum">
              <a:rPr lang="en-US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CCC91-8C83-428C-A8B5-E36B4342546C}" type="slidenum">
              <a:rPr lang="en-US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A851A8-E994-42B0-B1D5-87F206D2B07B}" type="slidenum">
              <a:rPr lang="en-US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93DB5-B595-499A-A12A-50F6667382D3}" type="slidenum">
              <a:rPr lang="en-US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51756-1D24-4A5B-930E-A75E6B8BEB65}" type="slidenum">
              <a:rPr lang="en-US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8A188-F400-432B-8383-1FDE3FFD52E3}" type="slidenum">
              <a:rPr lang="en-US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40F89-68F6-4687-8479-B379417AB44F}" type="slidenum">
              <a:rPr lang="en-US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226EF2-C940-4C87-A2AB-504237EEEDE7}" type="slidenum">
              <a:rPr lang="en-US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890B5-BEB1-4F42-87D0-C74A6B5251E7}" type="slidenum">
              <a:rPr lang="en-US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7CEFB-7B8F-4460-BFE1-BB3B83094527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2E420-72F0-438F-B323-636D6A82C85D}" type="slidenum">
              <a:rPr lang="en-US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E176B-D174-4083-9AF2-4A0E9D817029}" type="slidenum">
              <a:rPr lang="en-US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E176B-D174-4083-9AF2-4A0E9D817029}" type="slidenum">
              <a:rPr lang="en-US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2F246-122A-4945-B8EE-0922FB47C6FE}" type="slidenum">
              <a:rPr lang="en-US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02FC0-9DDA-490C-AC25-2063E1098ED4}" type="slidenum">
              <a:rPr lang="en-US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A3AC2-CEFA-4781-84DE-F0B39F53A46E}" type="slidenum">
              <a:rPr lang="en-US"/>
              <a:pPr/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C7E80-F85A-48BB-A6D5-DD8AE9BDBF21}" type="slidenum">
              <a:rPr lang="en-US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08457-AC6E-47C0-95F7-2D48B9306831}" type="slidenum">
              <a:rPr lang="en-US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2FBCF3-23C3-4263-B305-17F9AB6CF1FB}" type="slidenum">
              <a:rPr lang="en-US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F45FA-6C43-49D9-9CD3-7BEE6F5AEDC4}" type="slidenum">
              <a:rPr lang="en-US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532520B-6158-46DF-8B92-694F731DEE6F}" type="slidenum">
              <a:rPr lang="en-US" sz="1200"/>
              <a:pPr algn="r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01D2FE-E9C6-4309-BDB5-8B723689BF79}" type="slidenum">
              <a:rPr lang="en-US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C360B-0697-46B7-B7CD-E7B27697E569}" type="slidenum">
              <a:rPr lang="en-US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6E9BB-DDCB-4346-B291-EB7076AEF4A1}" type="slidenum">
              <a:rPr lang="en-US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BE1A0-9ABA-463E-BE2A-A3F43FBF8EC1}" type="slidenum">
              <a:rPr lang="en-US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C6D2E-7EAD-436E-8947-5D5E6A2ED8FE}" type="slidenum">
              <a:rPr lang="en-US"/>
              <a:pPr/>
              <a:t>155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C6D2E-7EAD-436E-8947-5D5E6A2ED8FE}" type="slidenum">
              <a:rPr lang="en-US"/>
              <a:pPr/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7014-7263-49E8-BD36-00D05C1C2FFC}" type="slidenum">
              <a:rPr lang="en-US"/>
              <a:pPr/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6C506-97B6-4681-90A4-C5BDBB417A85}" type="slidenum">
              <a:rPr lang="en-US"/>
              <a:pPr/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2F61F4-798F-421A-83AC-CE8AF6A2CD65}" type="slidenum">
              <a:rPr lang="en-US"/>
              <a:pPr/>
              <a:t>160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E3E5E-EBC3-4BD4-AAEC-40FC44A51F75}" type="slidenum">
              <a:rPr lang="en-US"/>
              <a:pPr/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10BC171-4D4F-4898-94B8-6BD8BE3DE92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E3E5E-EBC3-4BD4-AAEC-40FC44A51F75}" type="slidenum">
              <a:rPr lang="en-US"/>
              <a:pPr/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70236-1E3E-4619-BF0C-2930E16B511D}" type="slidenum">
              <a:rPr lang="en-US"/>
              <a:pPr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D8686-374C-4A95-B03D-7B9F5AF461FA}" type="slidenum">
              <a:rPr lang="en-US"/>
              <a:pPr/>
              <a:t>166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995EC-CD52-49B4-8AB1-BCDE1165482C}" type="slidenum">
              <a:rPr lang="en-US"/>
              <a:pPr/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51330-461B-42AA-B171-044C61152E8E}" type="slidenum">
              <a:rPr lang="en-US"/>
              <a:pPr/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46DE0-24C0-479D-9647-0A39FA53FACB}" type="slidenum">
              <a:rPr lang="en-US"/>
              <a:pPr/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586A7-2522-4BC8-B2E0-B0915487094F}" type="slidenum">
              <a:rPr lang="en-US"/>
              <a:pPr/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F7D59-3FF6-4662-A4D0-245B152C9449}" type="slidenum">
              <a:rPr lang="en-US"/>
              <a:pPr/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C5C41-6C97-4894-A635-A5DDF9869491}" type="slidenum">
              <a:rPr lang="en-US"/>
              <a:pPr/>
              <a:t>173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65A6D-CD1B-4843-9FB0-DF280F484150}" type="slidenum">
              <a:rPr lang="en-US"/>
              <a:pPr/>
              <a:t>174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1D739A6-3E9E-4C4E-BF77-F5E2E9FCA845}" type="slidenum">
              <a:rPr lang="en-US" sz="1200"/>
              <a:pPr algn="r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CC6E2-7F83-4172-BD98-62C929FF3304}" type="slidenum">
              <a:rPr lang="en-US"/>
              <a:pPr/>
              <a:t>175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EAD9C4-F14F-4B4F-A2E0-BFD28C1AF036}" type="slidenum">
              <a:rPr lang="en-US"/>
              <a:pPr/>
              <a:t>176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4C509-F91D-480D-8AA3-3CF56B6150C9}" type="slidenum">
              <a:rPr lang="en-US"/>
              <a:pPr/>
              <a:t>177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8C1252-DAF1-4CB7-8515-F279DFD8320D}" type="slidenum">
              <a:rPr lang="en-US"/>
              <a:pPr/>
              <a:t>178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BF25F-5CD3-46CC-89A4-A05F7FEB34ED}" type="slidenum">
              <a:rPr lang="en-US"/>
              <a:pPr/>
              <a:t>179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49D06A0-3616-4144-A8AC-51C400C94DFA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180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E91C55-FD12-41DB-97DF-57B126E4337E}" type="slidenum">
              <a:rPr lang="en-US"/>
              <a:pPr/>
              <a:t>181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1C8D2-54A7-4C20-A9E3-6F4B94919BCA}" type="slidenum">
              <a:rPr lang="en-US"/>
              <a:pPr/>
              <a:t>183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229AA-7B8B-41DA-9A8D-F332EEC82499}" type="slidenum">
              <a:rPr lang="en-US"/>
              <a:pPr/>
              <a:t>184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C215F-9072-4B59-B400-1CC30CF3A087}" type="slidenum">
              <a:rPr lang="en-US"/>
              <a:pPr/>
              <a:t>185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045BA7A-250B-4BFE-97D0-F500885F5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343BC-ABCC-45AF-AD21-D1ED49269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D137-6BD5-47DB-AC03-6B06008CC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3F16E-0E6D-4B66-80AC-ACFA10A61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EF29-5DEE-404D-BADA-A009BA68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D1A6-EB5B-4EC5-84DD-F1C692C6A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70E9-232D-4944-A6FE-60864F340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47D22-C0A4-41B3-9AF8-60E466D98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FB5F8-0FB1-4AEC-B0F4-0BC22F4D2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6DC46-6C0D-4320-8055-89373C586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4C658-9862-455E-8D56-F949BADA1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8A3A9-94E7-4AB3-B6F3-2C4683803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1F4B-B3A7-4FED-802A-B9D057EAB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6F36A-6A83-40DF-A90B-24328050C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8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81283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84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85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86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87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288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2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2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81291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4B52ED5A-3319-41FA-B7B0-A0E82B18D9BD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48129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481293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FEF615BD-A785-47CC-AEA6-7606544D2B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052680-DECA-4B1E-ABF1-275175CA9633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B84B9-66BC-4AEA-92A9-1B18E4863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22838-9479-4C1D-943B-91C69FB66CC1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D9D8D-4AF7-4B63-8201-459EF472A7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48840F-3DB6-46C6-94DC-148BC3D036D4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505AA-8B3B-4579-8DD0-5BCC75538B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FA49D5-E486-4725-A079-43B856F8B744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F1833-0BBC-490F-8617-6C9EA03AF3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63EBA2-E9C0-445E-8500-B9A9A3F5A03F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B9AC0-6969-4933-AD39-58AAEC1CD2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A4874E-27EE-4CBD-A208-EC26EE51866F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2BB37-1821-4BB5-AD67-FF5A0D6B39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A4A32-ABCE-4AFA-93FD-7C456F45444B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8E909-2E39-42CC-9662-0804AD7682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29DA51-47A0-406B-8B97-6B43508D6F46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BD9AB-9065-40D5-BFCE-9CF58D5E2C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59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12BCDA9-5182-4A7B-808F-50518D1B9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60231A-E93E-4AB9-8E3C-D0C1E57C78FE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3247F-2F02-4373-A050-024BAC2FFC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DEEC78-5690-409A-AF76-980309E01474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1A09B-5F21-458A-B7DB-3FA0C90733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18B9-E758-403F-B5EF-771AED9E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045BA7A-250B-4BFE-97D0-F500885F5E8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F6F527-410C-49B4-A29A-A40EED0163C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33EB09B-3FFC-4BD7-97FD-344296069D8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94C90B1-9071-469F-9224-3802DC62071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01257E-FA6C-4B4A-8D51-F2BDB5892D0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271695-E318-40E8-8015-B8E0CA6AADD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1C599FA-7EF0-4F64-A963-0B1930C11B0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4CBD4-A901-4953-AFFB-9CBEB583B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87225F0-3A51-4596-9F78-7D4C115442D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9835EB-5391-45C1-9F3F-4985CBA78D8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4343BC-ABCC-45AF-AD21-D1ED49269EC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8A11F4B-B3A7-4FED-802A-B9D057EABE5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D999FA-1556-49C8-BD0D-7CF963A3389F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AA062-B56E-4B33-9EC2-76CAD00E07EA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D27C7C-EA4D-457D-B34D-EDA94E94E45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A6DA57-F05B-4DEB-A8A7-2307F050E17A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238DCE-B98F-4863-97BA-2B7FCED1C78D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7EE6D8C-4102-4F20-9944-2957EB792A45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FB40-18DC-4A10-9B6F-4A29835F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0F9820-D6E3-4014-B9AE-76FC4DA948A6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C74EA8-75BC-4316-A2B4-86C71FAFB69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60C564-A554-4987-A960-4DC1C21A45FE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80A581-18C0-4D9B-A075-CCEA7BD7EB97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D4724-FD50-4008-8E84-DDCF487559C0}" type="slidenum">
              <a:rPr lang="en-US" sz="1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559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12BCDA9-5182-4A7B-808F-50518D1B9508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F7418B9-E758-403F-B5EF-771AED9E4EB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234CBD4-A901-4953-AFFB-9CBEB583BD6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5AFB40-18DC-4A10-9B6F-4A29835FF8B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E33C72D-54E4-4FF7-8E2F-A7B0D1A330E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3C72D-54E4-4FF7-8E2F-A7B0D1A33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907C6CE-D817-4CE3-858D-8AF1A9E20FC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9518288-5554-4B6D-9726-53D37304005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09B65F-5DC9-48AE-AD03-42030EA73A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5251AD-2984-4A65-B7E1-133D872C37E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32ACEB2-9217-4AE7-9B1B-02DC053CD8D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ACE2ABC-D5E7-4926-A0CC-1DCE937FCBA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8A4C0C-D2F2-4C95-9896-55B85C5D44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E21029-3611-453A-9D3C-FB6CA7E7DF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ED96C-1F93-42A1-89B6-41F4013F52A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7161AC-E6F3-4842-92DE-38D76C264A9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7C6CE-D817-4CE3-858D-8AF1A9E20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3773800-7FBB-4E44-A454-CE9C7A131C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F3206-6569-47C1-B644-5150ED1FAB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51D121-8E18-403B-8A85-68929BEA6DE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3617E8A-2CA4-4F49-81E3-2CF39BF2099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7B6EE8-01EC-4E21-8D01-DF53C6DE0BF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44B826-4C67-493B-9775-E865FF6BDA3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C920D2-2638-4AAD-8C6C-7E613313E0F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18288-5554-4B6D-9726-53D373040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FB46E8-6070-4B07-B84A-E17704469BB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20F28C0-CEC4-4CCF-8174-78377839D36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9B65F-5DC9-48AE-AD03-42030EA73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C84D19-ED2F-4558-8127-96C3741E226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B1B850-ADF2-4CCD-A9B3-0EFB2E4078E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7D4E5-8933-4CC2-8D9A-63C2C238A1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46C64B-A99B-44D9-882F-C4218129229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EFE1AAA-5851-48C5-A310-7C11C433DD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CF677F-588C-4760-860B-3B28038724B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A7F7EE-8FDA-4F48-A658-8E251EE0378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E27B6BC-C898-4EB8-B91E-6A2A739D6DD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FBD2494-C641-4025-A092-27CC4E7E24B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FB46E8-6070-4B07-B84A-E17704469BB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6F527-410C-49B4-A29A-A40EED016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51AD-2984-4A65-B7E1-133D872C3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20F28C0-CEC4-4CCF-8174-78377839D36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C84D19-ED2F-4558-8127-96C3741E226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B1B850-ADF2-4CCD-A9B3-0EFB2E4078E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7D4E5-8933-4CC2-8D9A-63C2C238A1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46C64B-A99B-44D9-882F-C4218129229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EFE1AAA-5851-48C5-A310-7C11C433DD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CF677F-588C-4760-860B-3B28038724B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A7F7EE-8FDA-4F48-A658-8E251EE0378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E27B6BC-C898-4EB8-B91E-6A2A739D6DD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FBD2494-C641-4025-A092-27CC4E7E24B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ACEB2-9217-4AE7-9B1B-02DC053CD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2ABC-D5E7-4926-A0CC-1DCE937FC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77C-183F-4BB2-9EFD-F5440B171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5786D-DCDE-40AF-8C31-EE0D5B514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7A112-2152-44BF-A7CC-DA3E39223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D30EC-C272-439C-BB75-D26A2C9E7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3CE83-832B-4F1C-9DEA-75409F428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635F8-4CD2-4153-9243-633624731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D1D0-B672-42EF-BC3F-29D01621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EB09B-3FFC-4BD7-97FD-344296069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28AD9-99DE-4FA7-9448-8D2676921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FB46E8-6070-4B07-B84A-E17704469BB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810A0-B037-4218-8C8C-06D4250D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20F28C0-CEC4-4CCF-8174-78377839D36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6C84D19-ED2F-4558-8127-96C3741E226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B1B850-ADF2-4CCD-A9B3-0EFB2E4078E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C37D4E5-8933-4CC2-8D9A-63C2C238A1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A46C64B-A99B-44D9-882F-C4218129229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EFE1AAA-5851-48C5-A310-7C11C433DD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ECF677F-588C-4760-860B-3B28038724B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7A7F7EE-8FDA-4F48-A658-8E251EE0378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E27B6BC-C898-4EB8-B91E-6A2A739D6DD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FBD2494-C641-4025-A092-27CC4E7E24B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533E4-8CE0-4F7A-A2E1-5C577CFAE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6ADDB-D3B4-4408-90FE-28292F1AB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9818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9818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63268BE-3D6C-4111-847F-DF9ECCEF2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09785-2B3E-4E3C-A602-084399FB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FBB2C-5BA9-4F47-8CB2-231E66445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D7A77C-183F-4BB2-9EFD-F5440B171AD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45786D-DCDE-40AF-8C31-EE0D5B514C1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687A112-2152-44BF-A7CC-DA3E39223A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DD30EC-C272-439C-BB75-D26A2C9E7E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A83CE83-832B-4F1C-9DEA-75409F428A3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635F8-4CD2-4153-9243-63362473176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CC1C3-2E64-4B08-943E-296C310DB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8D1D0-B672-42EF-BC3F-29D01621658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528AD9-99DE-4FA7-9448-8D2676921F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41810A0-B037-4218-8C8C-06D4250D5D1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0533E4-8CE0-4F7A-A2E1-5C577CFAE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106ADDB-D3B4-4408-90FE-28292F1AB1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045BA7A-250B-4BFE-97D0-F500885F5E82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F6F527-410C-49B4-A29A-A40EED0163C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33EB09B-3FFC-4BD7-97FD-344296069D8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94C90B1-9071-469F-9224-3802DC62071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01257E-FA6C-4B4A-8D51-F2BDB5892D0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5381C-BCDD-4924-AF49-EC98E94CE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0271695-E318-40E8-8015-B8E0CA6AADD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1C599FA-7EF0-4F64-A963-0B1930C11B0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87225F0-3A51-4596-9F78-7D4C115442D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9835EB-5391-45C1-9F3F-4985CBA78D8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74343BC-ABCC-45AF-AD21-D1ED49269EC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8A11F4B-B3A7-4FED-802A-B9D057EABE5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530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300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DF83DAE-A0AA-4A1F-B30B-4D3CCFFC5C97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4E59138-A066-4577-A229-6B456A9F749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5722E4-99BE-4519-9D63-52678E83A9A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971DB14-8351-434C-A55E-77912669359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46B6-067B-4D29-AB90-51BE76A9C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AD2200-2EC8-4BC6-91FD-8C46D4C16DB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9912C91-089C-49DC-A62A-AA7A3F5B1A9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F67E8A-7563-4E10-80CA-DC2CE2A21EC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167F62-F68F-4FBB-B4BD-3B6F6CA8351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691F57A-8C80-430E-910A-DBC48489ADA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A8BB43-0A47-424B-90EE-A5819B3007A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DE29D2-A836-4910-AF9F-0E049D8E66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530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300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DF83DAE-A0AA-4A1F-B30B-4D3CCFFC5C97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4E59138-A066-4577-A229-6B456A9F749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5722E4-99BE-4519-9D63-52678E83A9A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C90B1-9071-469F-9224-3802DC620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B84F-AB58-46B2-8FCC-92D92E58E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971DB14-8351-434C-A55E-77912669359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AD2200-2EC8-4BC6-91FD-8C46D4C16DB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9912C91-089C-49DC-A62A-AA7A3F5B1A9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F67E8A-7563-4E10-80CA-DC2CE2A21EC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167F62-F68F-4FBB-B4BD-3B6F6CA8351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691F57A-8C80-430E-910A-DBC48489ADA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A8BB43-0A47-424B-90EE-A5819B3007A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DE29D2-A836-4910-AF9F-0E049D8E66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81283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81284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81285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81286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81287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81288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8128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29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81291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4B52ED5A-3319-41FA-B7B0-A0E82B18D9BD}" type="datetimeFigureOut">
              <a:rPr lang="en-US" sz="1400" kern="1200"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129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1293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FEF615BD-A785-47CC-AEA6-7606544D2B2C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C4052680-DECA-4B1E-ABF1-275175CA9633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36EB84B9-66BC-4AEA-92A9-1B18E486370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198CB-8CE1-49A1-862B-3F2D1B983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C6422838-9479-4C1D-943B-91C69FB66CC1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D7CD9D8D-4AF7-4B63-8201-459EF472A7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0048840F-3DB6-46C6-94DC-148BC3D036D4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084505AA-8B3B-4579-8DD0-5BCC75538BB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8AFA49D5-E486-4725-A079-43B856F8B744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D84F1833-0BBC-490F-8617-6C9EA03AF3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5663EBA2-E9C0-445E-8500-B9A9A3F5A03F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CB3B9AC0-6969-4933-AD39-58AAEC1CD24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A8A4874E-27EE-4CBD-A208-EC26EE51866F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D342BB37-1821-4BB5-AD67-FF5A0D6B39B6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DF4A4A32-ABCE-4AFA-93FD-7C456F45444B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7F88E909-2E39-42CC-9662-0804AD76820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AA29DA51-47A0-406B-8B97-6B43508D6F46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281BD9AB-9065-40D5-BFCE-9CF58D5E2CE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D360231A-E93E-4AB9-8E3C-D0C1E57C78FE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2143247F-2F02-4373-A050-024BAC2FFCC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fld id="{99DEEC78-5690-409A-AF76-980309E01474}" type="datetimeFigureOut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t>11/29/2009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</a:pPr>
            <a:fld id="{DED1A09B-5F21-458A-B7DB-3FA0C907332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89598-9D50-4BAE-9D4B-597A77C34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9E545-5F10-4072-9971-094604D52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C6956-A68F-4DA2-A04B-F1D43BBB8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D69E2-FEBA-44BC-B3A4-917895AF5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66883-7130-459E-B6A9-E4B579F5A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BEA98-F49A-4F4D-921F-D18B6BCCC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5CF3-56FA-4F0A-B89B-EC4903AA5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2B428-A835-4FB3-8F54-225CC36E2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1257E-FA6C-4B4A-8D51-F2BDB5892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15024-800D-459F-8B39-B9082EF47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0FD9-C8F0-4D44-B85F-C05A917F1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EAC7C-C181-4CA8-8685-546605A3C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7F1B-AA3F-4DE2-BD80-94FF23DD8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B297B-07BB-4DD6-A53A-764C8A10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BD04-3B24-4369-BA7E-8327E30F3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A797D-66CB-4D2F-B0DE-1F9D557F3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AEC03-1819-4C97-9A21-D060745CC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8FF2-E57C-4C12-8D02-24E0F8D71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94EF5-CD7F-4E88-B5A9-ACBF2C291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71695-E318-40E8-8015-B8E0CA6AA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66D65-CE06-4472-AB61-D31035430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261EC-4129-406E-AD94-1A2691D2D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CD3C4-FE7D-45F2-AC84-6B1BD300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96F6B-34F0-4FFC-8211-ED4845459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620B0-9281-4685-94EF-C7ADB524E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54A8E-0FD3-4FD3-81C2-4A77E042B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B8F5E-34FD-4CFA-92EB-CEA4670B1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D59C1-C7F5-4039-A8B4-92A099E49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24326-11B6-4E1F-9320-2BCDD73B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2AD9E-066C-42C0-BA05-46A0F2E9C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599FA-7EF0-4F64-A963-0B1930C11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6F434-23E1-4862-BDDA-03E358B67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02254-EF71-447C-B3A6-8594EFBA2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61FE0-68EA-4367-B7E0-A3EEFE424B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64310-F485-4B55-8935-321597214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EAD32-2118-4AB9-8E61-59ECF9686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C47BA-CF31-4B55-BC87-3568FAED4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C8B77-9628-47CC-AC5E-033C4C5FD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3B76E-B95A-4794-B52B-5DDA2CF29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46E8-6070-4B07-B84A-E17704469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F28C0-CEC4-4CCF-8174-78377839D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225F0-3A51-4596-9F78-7D4C11544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4D19-ED2F-4558-8127-96C3741E2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1B850-ADF2-4CCD-A9B3-0EFB2E407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7D4E5-8933-4CC2-8D9A-63C2C238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6C64B-A99B-44D9-882F-C42181292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E1AAA-5851-48C5-A310-7C11C433D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677F-588C-4760-860B-3B2803872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F7EE-8FDA-4F48-A658-8E251EE03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B6BC-C898-4EB8-B91E-6A2A739D6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2494-C641-4025-A092-27CC4E7E2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99FA-1556-49C8-BD0D-7CF963A3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835EB-5391-45C1-9F3F-4985CBA78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A062-B56E-4B33-9EC2-76CAD00E0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7C7C-EA4D-457D-B34D-EDA94E94E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DA57-F05B-4DEB-A8A7-2307F050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8DCE-B98F-4863-97BA-2B7FCED1C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E6D8C-4102-4F20-9944-2957EB792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F9820-D6E3-4014-B9AE-76FC4DA9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4EA8-75BC-4316-A2B4-86C71FAFB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C564-A554-4987-A960-4DC1C21A4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0A581-18C0-4D9B-A075-CCEA7BD7E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D4724-FD50-4008-8E84-DDCF48755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57DF6ECC-97D4-42EB-BCEF-85B5943A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72CEC01A-84B1-4908-AF3D-668A6EA91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026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026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026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026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fld id="{6CC19C8F-2071-4612-9D59-5D4B8FA15A42}" type="datetimeFigureOut">
              <a:rPr lang="en-US"/>
              <a:pPr/>
              <a:t>11/29/2009</a:t>
            </a:fld>
            <a:endParaRPr lang="en-US"/>
          </a:p>
        </p:txBody>
      </p:sp>
      <p:sp>
        <p:nvSpPr>
          <p:cNvPr id="48026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4802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D2C8C091-AFE5-4CB2-8E3E-CECC3D8BB89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57DF6ECC-97D4-42EB-BCEF-85B5943A7C42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C281B12-196A-47B0-B7DC-DB68FE1F34E6}" type="slidenum">
              <a:rPr lang="en-US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FC65FD2E-AEC9-4BDE-BE62-8D9869E2CCFA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BDDB937-3C76-4F5D-BD98-C3181FB21497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21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4F3BF50-D745-4A75-B78A-EA591BF9B2B8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21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4F3BF50-D745-4A75-B78A-EA591BF9B2B8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FC65FD2E-AEC9-4BDE-BE62-8D9869E2C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21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94F3BF50-D745-4A75-B78A-EA591BF9B2B8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9289E3E9-6DBF-4677-8E23-F18D8F226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1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41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89E3E9-6DBF-4677-8E23-F18D8F226B68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57DF6ECC-97D4-42EB-BCEF-85B5943A7C42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1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DACB3A9D-9C62-4B0F-AA9A-9B8C5F9AE49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1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DACB3A9D-9C62-4B0F-AA9A-9B8C5F9AE49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026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026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</a:pPr>
            <a:fld id="{6CC19C8F-2071-4612-9D59-5D4B8FA15A42}" type="datetimeFigureOut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11/29/2009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802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</a:pPr>
            <a:fld id="{D2C8C091-AFE5-4CB2-8E3E-CECC3D8BB899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15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15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15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15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15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15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9716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716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716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716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B5D4A835-BBA1-4914-9A01-B0ABCA39F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E4A8E6E-A5C8-4DC3-95E4-318E327AB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C13FCD6-989C-4D73-B2F0-2990E87F8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4D25C56-C774-480F-B22D-E78FD5CC2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58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21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58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/>
            </a:lvl1pPr>
          </a:lstStyle>
          <a:p>
            <a:pPr>
              <a:defRPr/>
            </a:pPr>
            <a:fld id="{94F3BF50-D745-4A75-B78A-EA591BF9B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C281B12-196A-47B0-B7DC-DB68FE1F3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ters.com/article/newsOne/idUSTRE59D0BR20091014?pageNumber=1&amp;virtualBrandChannel=11604&amp;sp=tr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4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4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3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ters.com/article/newsOne/idUSTRE59D0BR20091014?pageNumber=1&amp;virtualBrandChannel=11604&amp;sp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ewscientist.com/channel/life/dn15042-why-did-neanderthals-have-such-big-noses.html?feedId=online-news_rss20" TargetMode="External"/><Relationship Id="rId1" Type="http://schemas.openxmlformats.org/officeDocument/2006/relationships/slideLayout" Target="../slideLayouts/slideLayout150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gww.com/football/rockne/photo3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cmgww.com/football/rockne/photo3.html" TargetMode="External"/><Relationship Id="rId4" Type="http://schemas.openxmlformats.org/officeDocument/2006/relationships/image" Target="../media/image9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neand.html#titl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bs.org/wgbh/nova/neanderthals/producer.html" TargetMode="Externa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neand.html#titl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8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7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neand.html#titl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bilimutopya.com.tr/arsiv/2002/10/bilimgun.htm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0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neand.html#titl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9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sci/tech/1766683.st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neand.html#titl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5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ewscientist.com/news/news.jsp?id=ns99993085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ature.ca/notebooks/english/woolly.htm" TargetMode="Externa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news.bbc.co.uk/2/hi/science/nature/7062415.stm" TargetMode="External"/><Relationship Id="rId1" Type="http://schemas.openxmlformats.org/officeDocument/2006/relationships/slideLayout" Target="../slideLayouts/slideLayout95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8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news.nationalgeographic.com/news/2007/10/070930-neanderthals.html" TargetMode="External"/><Relationship Id="rId1" Type="http://schemas.openxmlformats.org/officeDocument/2006/relationships/slideLayout" Target="../slideLayouts/slideLayout6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sci/tech/2236585.stm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physorg.com/news101477918.html" TargetMode="External"/><Relationship Id="rId1" Type="http://schemas.openxmlformats.org/officeDocument/2006/relationships/slideLayout" Target="../slideLayouts/slideLayout73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8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bcnews.go.com/sections/science/DailyNews/neanderthal990930.html#GRAPHIC" TargetMode="Externa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0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9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washingtonpost.com/wp-dyn/content/article/2007/09/12/AR2007091202323.html?hpid=moreheadlines" TargetMode="External"/><Relationship Id="rId1" Type="http://schemas.openxmlformats.org/officeDocument/2006/relationships/slideLayout" Target="../slideLayouts/slideLayout6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9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ebster.sk.ca/greenwich/fl-compl.htm" TargetMode="Externa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news.org/view/generic/id/44941/title/Stone_Age_flutes_found_in_Germany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news.org/view/generic/id/44941/title/Stone_Age_flutes_found_in_Germany" TargetMode="Externa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8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washingtonpost.com/wp-dyn/content/article/2007/09/12/AR2007091202323.html?hpid=moreheadlines" TargetMode="External"/><Relationship Id="rId1" Type="http://schemas.openxmlformats.org/officeDocument/2006/relationships/slideLayout" Target="../slideLayouts/slideLayout6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briefs/20050314/neanderthal.html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5.pn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1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1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1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uq.edu.au/linguistics/IC310/evolution.htm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68.pn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news.nationalgeographic.com/news/2003/03/0326_030326_neanderthalthumb_2.html" TargetMode="External"/><Relationship Id="rId1" Type="http://schemas.openxmlformats.org/officeDocument/2006/relationships/slideLayout" Target="../slideLayouts/slideLayout6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1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14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bsfl.com/ocyh_bodyatlas/body_sections_throat.cfm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69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1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8/080812-neandertal-dna.html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sonline.co.uk/tol/news/science/biology_evolution/article6888874.ece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2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6/10/061030-neanderthals.html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06/12/05/science/05nean.html?_r=2&amp;\1ref=science&amp;\1oref=slogin&amp;oref=slog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5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science/evolution/6430494/Modern-man-had-sex-with-Neanderthals.html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4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science/evolution/6430494/Modern-man-had-sex-with-Neanderthals.html" TargetMode="Externa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sci/tech/3431609.stm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6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news.bbc.co.uk/1/hi/sci/tech/3023685.stm" TargetMode="Externa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sci/tech/3663865.stm" TargetMode="Externa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8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8/09/080908-neanderthal-brain.html?source=rss" TargetMode="Externa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9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9/08/13/brussel-neanderthal.html" TargetMode="External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8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9/08/13/brussel-neanderthal.html" TargetMode="Externa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0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099422.s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9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9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6/10/31/earliesteuropeans_arc.html?category=archaeology&amp;\1guid=20061031120000" TargetMode="Externa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099422.stm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science.com/othernews/060908_humans_odd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#titl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#titl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5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d.umn.edu/cla/faculty/troufs/anth1602/pctimes.html#title" TargetMode="External"/><Relationship Id="rId1" Type="http://schemas.openxmlformats.org/officeDocument/2006/relationships/slideLayout" Target="../slideLayouts/slideLayout4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jpeg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hyperlink" Target="http://www.nature.com/nsu/030310/030310-9.html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newscientist.com/channel/life/dn15042-why-did-neanderthals-have-such-big-noses.html?feedId=online-news_rss20" TargetMode="Externa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d.umn.edu/cla/faculty/troufs/anth1602/pcneand.html#title" TargetMode="External"/><Relationship Id="rId1" Type="http://schemas.openxmlformats.org/officeDocument/2006/relationships/slideLayout" Target="../slideLayouts/slideLayout9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neand.html#char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#titl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.umn.edu/cla/faculty/troufs/anth1602/pcneand.html#title" TargetMode="External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d.umn.edu/cla/faculty/troufs/anth1602/pcneand.html#title" TargetMode="External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d.umn.edu/cla/faculty/troufs/anth1602/pcneand.html#title" TargetMode="External"/><Relationship Id="rId1" Type="http://schemas.openxmlformats.org/officeDocument/2006/relationships/slideLayout" Target="../slideLayouts/slideLayout15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29_44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rcRect/>
          <a:stretch>
            <a:fillRect/>
          </a:stretch>
        </p:blipFill>
        <p:spPr bwMode="auto">
          <a:xfrm>
            <a:off x="457200" y="76200"/>
            <a:ext cx="82296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1" name="Rectangle 4"/>
          <p:cNvSpPr>
            <a:spLocks noChangeArrowheads="1"/>
          </p:cNvSpPr>
          <p:nvPr/>
        </p:nvSpPr>
        <p:spPr bwMode="auto">
          <a:xfrm>
            <a:off x="228600" y="0"/>
            <a:ext cx="762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7732" name="Text Box 5"/>
          <p:cNvSpPr txBox="1">
            <a:spLocks noChangeArrowheads="1"/>
          </p:cNvSpPr>
          <p:nvPr/>
        </p:nvSpPr>
        <p:spPr bwMode="auto">
          <a:xfrm>
            <a:off x="1805216" y="6339114"/>
            <a:ext cx="549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Lewin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i="1" dirty="0">
                <a:solidFill>
                  <a:schemeClr val="tx2"/>
                </a:solidFill>
              </a:rPr>
              <a:t>In the Age of Mankind</a:t>
            </a:r>
            <a:r>
              <a:rPr lang="en-US" sz="1200" dirty="0">
                <a:solidFill>
                  <a:schemeClr val="tx2"/>
                </a:solidFill>
              </a:rPr>
              <a:t>. Washington, D.C., Smithsonian, 1988.</a:t>
            </a:r>
            <a:endParaRPr lang="en-US" sz="1200" baseline="30000" dirty="0">
              <a:solidFill>
                <a:schemeClr val="tx2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3863" y="4276725"/>
            <a:ext cx="8229600" cy="2352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 dirty="0"/>
              <a:t> </a:t>
            </a:r>
            <a:r>
              <a:rPr kumimoji="1" lang="en-US" sz="2800" b="1" dirty="0">
                <a:solidFill>
                  <a:schemeClr val="tx2"/>
                </a:solidFill>
              </a:rPr>
              <a:t>Neandertals 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 dirty="0">
                <a:solidFill>
                  <a:schemeClr val="tx2"/>
                </a:solidFill>
              </a:rPr>
              <a:t>and other 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 dirty="0">
                <a:solidFill>
                  <a:schemeClr val="tx2"/>
                </a:solidFill>
              </a:rPr>
              <a:t>“</a:t>
            </a:r>
            <a:r>
              <a:rPr kumimoji="1" lang="en-US" sz="3600" b="1" dirty="0" err="1">
                <a:solidFill>
                  <a:schemeClr val="tx2"/>
                </a:solidFill>
              </a:rPr>
              <a:t>Premodern</a:t>
            </a:r>
            <a:r>
              <a:rPr kumimoji="1" lang="en-US" sz="3600" b="1" dirty="0">
                <a:solidFill>
                  <a:schemeClr val="tx2"/>
                </a:solidFill>
              </a:rPr>
              <a:t>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2000" b="1" dirty="0">
                <a:solidFill>
                  <a:schemeClr val="tx2"/>
                </a:solidFill>
              </a:rPr>
              <a:t>(aka “</a:t>
            </a:r>
            <a:r>
              <a:rPr kumimoji="1" lang="en-US" sz="2000" b="1" dirty="0" err="1">
                <a:solidFill>
                  <a:schemeClr val="tx2"/>
                </a:solidFill>
              </a:rPr>
              <a:t>Archaics</a:t>
            </a:r>
            <a:r>
              <a:rPr kumimoji="1" lang="en-US" sz="2000" b="1" dirty="0">
                <a:solidFill>
                  <a:schemeClr val="tx2"/>
                </a:solidFill>
              </a:rPr>
              <a:t>”)</a:t>
            </a:r>
            <a:endParaRPr kumimoji="1" lang="en-US" sz="2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830589" y="6381429"/>
            <a:ext cx="74606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http://www.reuters.com/article/newsOne/idUSTRE59D0BR20091014?pageNumber=1&amp;virtualBrandChannel=11604&amp;sp=true</a:t>
            </a:r>
            <a:endParaRPr lang="en-US" sz="9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29_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7013"/>
            <a:ext cx="483870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946150" y="2133600"/>
            <a:ext cx="202565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Neander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Valley</a:t>
            </a:r>
          </a:p>
          <a:p>
            <a:r>
              <a:rPr lang="en-US" b="1" dirty="0">
                <a:solidFill>
                  <a:schemeClr val="tx2"/>
                </a:solidFill>
              </a:rPr>
              <a:t>Find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 err="1">
                <a:solidFill>
                  <a:schemeClr val="tx2"/>
                </a:solidFill>
              </a:rPr>
              <a:t>Dűsseldorf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Germany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1856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Fossil Discoveries of Neandertal.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748970" y="2242458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52600" y="2676525"/>
            <a:ext cx="3251200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Neander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29_44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rcRect/>
          <a:stretch>
            <a:fillRect/>
          </a:stretch>
        </p:blipFill>
        <p:spPr bwMode="auto">
          <a:xfrm>
            <a:off x="457200" y="76200"/>
            <a:ext cx="82296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1" name="Rectangle 4"/>
          <p:cNvSpPr>
            <a:spLocks noChangeArrowheads="1"/>
          </p:cNvSpPr>
          <p:nvPr/>
        </p:nvSpPr>
        <p:spPr bwMode="auto">
          <a:xfrm>
            <a:off x="228600" y="0"/>
            <a:ext cx="762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57732" name="Text Box 5"/>
          <p:cNvSpPr txBox="1">
            <a:spLocks noChangeArrowheads="1"/>
          </p:cNvSpPr>
          <p:nvPr/>
        </p:nvSpPr>
        <p:spPr bwMode="auto">
          <a:xfrm>
            <a:off x="1805216" y="6339114"/>
            <a:ext cx="549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Lewin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In the Age of Mankind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Washington, D.C., Smithsonian, 1988.</a:t>
            </a:r>
            <a:endParaRPr lang="en-US" sz="1200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43000" y="5730422"/>
            <a:ext cx="68214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tx2"/>
                </a:solidFill>
              </a:rPr>
              <a:t>Original Neandertal Find </a:t>
            </a:r>
            <a:r>
              <a:rPr lang="en-US" sz="1600" b="1" dirty="0" err="1">
                <a:solidFill>
                  <a:schemeClr val="tx2"/>
                </a:solidFill>
              </a:rPr>
              <a:t>Neander</a:t>
            </a:r>
            <a:r>
              <a:rPr lang="en-US" sz="1600" b="1" dirty="0">
                <a:solidFill>
                  <a:schemeClr val="tx2"/>
                </a:solidFill>
              </a:rPr>
              <a:t> Valley, Germany, 1852.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Fossil Discoveries of Neandertal.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505856" y="3033486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59162" y="3362325"/>
            <a:ext cx="4846638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Chapelle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-aux-Saints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4572000"/>
            <a:ext cx="1447800" cy="11430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415087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268</a:t>
            </a:r>
          </a:p>
        </p:txBody>
      </p:sp>
      <p:pic>
        <p:nvPicPr>
          <p:cNvPr id="4" name="Picture 3" descr="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714" y="76200"/>
            <a:ext cx="5129845" cy="59436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3352800" y="36576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32275" y="4724400"/>
            <a:ext cx="3159125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La </a:t>
            </a:r>
            <a:r>
              <a:rPr lang="en-US" sz="1600" b="1" dirty="0" err="1" smtClean="0">
                <a:solidFill>
                  <a:srgbClr val="000000"/>
                </a:solidFill>
              </a:rPr>
              <a:t>Chapelle</a:t>
            </a:r>
            <a:r>
              <a:rPr lang="en-US" sz="1600" b="1" dirty="0" smtClean="0">
                <a:solidFill>
                  <a:srgbClr val="000000"/>
                </a:solidFill>
              </a:rPr>
              <a:t>-aux-Saints</a:t>
            </a:r>
            <a:r>
              <a:rPr lang="en-US" sz="2000" b="1" dirty="0" smtClean="0">
                <a:latin typeface="Arial" pitchFamily="34" charset="0"/>
                <a:ea typeface="+mn-ea"/>
                <a:cs typeface="+mn-cs"/>
              </a:rPr>
              <a:t>, </a:t>
            </a:r>
            <a:r>
              <a:rPr lang="en-US" sz="2000" b="1" dirty="0">
                <a:latin typeface="Arial" pitchFamily="34" charset="0"/>
                <a:ea typeface="+mn-ea"/>
                <a:cs typeface="+mn-cs"/>
              </a:rPr>
              <a:t>10</a:t>
            </a:r>
            <a:r>
              <a:rPr lang="en-US" sz="2000" b="1" baseline="30000" dirty="0"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2000" b="1" dirty="0"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2000" b="1" i="1" dirty="0">
                <a:latin typeface="Arial" pitchFamily="34" charset="0"/>
                <a:ea typeface="+mn-ea"/>
                <a:cs typeface="+mn-cs"/>
              </a:rPr>
              <a:t>Ed</a:t>
            </a:r>
            <a:r>
              <a:rPr lang="en-US" sz="2000" b="1" dirty="0">
                <a:latin typeface="Arial" pitchFamily="34" charset="0"/>
                <a:ea typeface="+mn-ea"/>
                <a:cs typeface="+mn-cs"/>
              </a:rPr>
              <a:t>, </a:t>
            </a:r>
          </a:p>
          <a:p>
            <a:pPr algn="ctr" rtl="0"/>
            <a:r>
              <a:rPr lang="en-US" sz="2000" b="1" dirty="0">
                <a:latin typeface="Arial" pitchFamily="34" charset="0"/>
                <a:ea typeface="+mn-ea"/>
                <a:cs typeface="+mn-cs"/>
              </a:rPr>
              <a:t>pp. </a:t>
            </a:r>
            <a:r>
              <a:rPr lang="en-US" sz="2000" b="1" dirty="0" smtClean="0">
                <a:latin typeface="Arial" pitchFamily="34" charset="0"/>
                <a:ea typeface="+mn-ea"/>
                <a:cs typeface="+mn-cs"/>
              </a:rPr>
              <a:t>268~282</a:t>
            </a:r>
            <a:endParaRPr lang="en-US" sz="2000" b="1" dirty="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95300" y="5939397"/>
            <a:ext cx="8229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La </a:t>
            </a:r>
            <a:r>
              <a:rPr lang="en-US" sz="1600" b="1" kern="1200" dirty="0" err="1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Chapelle</a:t>
            </a:r>
            <a:r>
              <a:rPr lang="en-US" sz="16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-aux-Saints. </a:t>
            </a:r>
            <a:r>
              <a:rPr lang="en-US" sz="1600" b="1" dirty="0" smtClean="0">
                <a:solidFill>
                  <a:srgbClr val="000000"/>
                </a:solidFill>
              </a:rPr>
              <a:t> 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Note the occipital bun, projecting face, and Low Vault.</a:t>
            </a:r>
            <a:endParaRPr lang="en-US" sz="16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829627" y="2986314"/>
            <a:ext cx="1614715" cy="13716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113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685800" y="152400"/>
            <a:ext cx="7772400" cy="6153494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5964" y="64150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270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80502" y="5238690"/>
            <a:ext cx="3510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La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Chapelle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-aux-Saints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95300" y="5910369"/>
            <a:ext cx="822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Note the occipital bun, projecting face, and Low Vault.</a:t>
            </a:r>
            <a:endParaRPr lang="en-US" sz="16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6172200" y="25908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800100" y="25527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13483">
            <a:off x="1230532" y="91493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282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text 10th ed p 282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146443"/>
            <a:ext cx="7772400" cy="318755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-522516" y="2757714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27402" y="2710542"/>
            <a:ext cx="990600" cy="566058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text 10th ed p 273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934483"/>
            <a:ext cx="7772400" cy="3399517"/>
          </a:xfrm>
          <a:prstGeom prst="rect">
            <a:avLst/>
          </a:prstGeo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728686" y="3505200"/>
            <a:ext cx="1081314" cy="627744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-170544" y="3624942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271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81202" y="5696856"/>
            <a:ext cx="8763000" cy="59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Time line for Neandertal fossil discoveries.</a:t>
            </a:r>
          </a:p>
        </p:txBody>
      </p:sp>
      <p:pic>
        <p:nvPicPr>
          <p:cNvPr id="4" name="Picture 3" descr="1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98193"/>
            <a:ext cx="7772400" cy="3940607"/>
          </a:xfrm>
          <a:prstGeom prst="rect">
            <a:avLst/>
          </a:prstGeom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12969" y="4528911"/>
            <a:ext cx="994229" cy="514803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95600"/>
            <a:ext cx="7313613" cy="2897188"/>
          </a:xfrm>
        </p:spPr>
        <p:txBody>
          <a:bodyPr/>
          <a:lstStyle/>
          <a:p>
            <a:pPr marL="457200" indent="-457200"/>
            <a:r>
              <a:rPr lang="en-US" sz="3600" b="1" dirty="0" err="1" smtClean="0">
                <a:solidFill>
                  <a:srgbClr val="0C0600"/>
                </a:solidFill>
                <a:latin typeface="Arial" pitchFamily="34" charset="0"/>
              </a:rPr>
              <a:t>Marcellin</a:t>
            </a:r>
            <a:r>
              <a:rPr lang="en-US" sz="3600" b="1" dirty="0" smtClean="0">
                <a:solidFill>
                  <a:srgbClr val="0C0600"/>
                </a:solidFill>
                <a:latin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C0600"/>
                </a:solidFill>
                <a:latin typeface="Arial" pitchFamily="34" charset="0"/>
              </a:rPr>
              <a:t>Boule</a:t>
            </a:r>
            <a:endParaRPr lang="en-US" sz="3600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457200" indent="-457200"/>
            <a:r>
              <a:rPr lang="en-US" sz="3600" b="1" dirty="0" smtClean="0">
                <a:solidFill>
                  <a:srgbClr val="0C0600"/>
                </a:solidFill>
                <a:latin typeface="Arial" pitchFamily="34" charset="0"/>
              </a:rPr>
              <a:t>1911</a:t>
            </a:r>
          </a:p>
          <a:p>
            <a:pPr marL="457200" indent="-457200"/>
            <a:r>
              <a:rPr lang="en-US" sz="3600" b="1" dirty="0" smtClean="0">
                <a:solidFill>
                  <a:srgbClr val="0C0600"/>
                </a:solidFill>
                <a:latin typeface="Arial" pitchFamily="34" charset="0"/>
              </a:rPr>
              <a:t>“The Old Man </a:t>
            </a:r>
          </a:p>
          <a:p>
            <a:pPr marL="457200" indent="-457200">
              <a:buFontTx/>
              <a:buNone/>
            </a:pPr>
            <a:r>
              <a:rPr lang="en-US" sz="3600" b="1" dirty="0" smtClean="0">
                <a:solidFill>
                  <a:srgbClr val="0C0600"/>
                </a:solidFill>
                <a:latin typeface="Arial" pitchFamily="34" charset="0"/>
              </a:rPr>
              <a:t>		of La </a:t>
            </a:r>
            <a:r>
              <a:rPr lang="en-US" sz="3600" b="1" dirty="0" err="1" smtClean="0">
                <a:solidFill>
                  <a:srgbClr val="0C0600"/>
                </a:solidFill>
                <a:latin typeface="Arial" pitchFamily="34" charset="0"/>
              </a:rPr>
              <a:t>Chapelle</a:t>
            </a:r>
            <a:r>
              <a:rPr lang="en-US" sz="3600" b="1" dirty="0" smtClean="0">
                <a:solidFill>
                  <a:srgbClr val="0C0600"/>
                </a:solidFill>
                <a:latin typeface="Arial" pitchFamily="34" charset="0"/>
              </a:rPr>
              <a:t>-aux-Saints”</a:t>
            </a:r>
            <a:endParaRPr lang="en-US" sz="4800" b="1" dirty="0" smtClean="0">
              <a:solidFill>
                <a:srgbClr val="0C0600"/>
              </a:solidFill>
              <a:latin typeface="Arial" pitchFamily="34" charset="0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1625600" y="1987550"/>
            <a:ext cx="59547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image</a:t>
            </a:r>
            <a:endParaRPr lang="en-US" sz="1800" b="1" i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830589" y="6381429"/>
            <a:ext cx="74606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http://www.reuters.com/article/newsOne/idUSTRE59D0BR20091014?pageNumber=1&amp;virtualBrandChannel=11604&amp;sp=true</a:t>
            </a:r>
            <a:endParaRPr lang="en-US" sz="9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66800" y="4510314"/>
            <a:ext cx="6553200" cy="838200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946275" y="6461125"/>
            <a:ext cx="5253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Campbell – Loy, </a:t>
            </a:r>
            <a:r>
              <a:rPr lang="en-US" sz="1400" i="1"/>
              <a:t>Humankind Emerging, 7th Ed.</a:t>
            </a:r>
            <a:r>
              <a:rPr lang="en-US" sz="1400"/>
              <a:t>, p. 544.</a:t>
            </a:r>
            <a:r>
              <a:rPr lang="en-US" sz="1400" i="1"/>
              <a:t> </a:t>
            </a:r>
          </a:p>
        </p:txBody>
      </p:sp>
      <p:pic>
        <p:nvPicPr>
          <p:cNvPr id="100355" name="Picture 3" descr="life_expectanc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36040"/>
            <a:ext cx="7315200" cy="422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Oval 4"/>
          <p:cNvSpPr>
            <a:spLocks noChangeArrowheads="1"/>
          </p:cNvSpPr>
          <p:nvPr/>
        </p:nvSpPr>
        <p:spPr bwMode="auto">
          <a:xfrm>
            <a:off x="5014686" y="2605314"/>
            <a:ext cx="1219200" cy="2819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baseline="30000">
              <a:solidFill>
                <a:schemeClr val="accent1"/>
              </a:solidFill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4451350" y="1676400"/>
            <a:ext cx="2947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“Old” is relative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Fossil Discoveries of Neandertal.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505856" y="3033486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59162" y="3362325"/>
            <a:ext cx="4846638" cy="523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r>
              <a:rPr lang="en-US" sz="2800" b="1" dirty="0">
                <a:latin typeface="Verdana" pitchFamily="34" charset="0"/>
                <a:ea typeface="+mn-ea"/>
                <a:cs typeface="+mn-cs"/>
              </a:rPr>
              <a:t>La </a:t>
            </a:r>
            <a:r>
              <a:rPr lang="en-US" sz="2800" b="1" dirty="0" err="1">
                <a:latin typeface="Verdana" pitchFamily="34" charset="0"/>
                <a:ea typeface="+mn-ea"/>
                <a:cs typeface="+mn-cs"/>
              </a:rPr>
              <a:t>Chapelle</a:t>
            </a:r>
            <a:r>
              <a:rPr lang="en-US" sz="2800" b="1" dirty="0">
                <a:latin typeface="Verdana" pitchFamily="34" charset="0"/>
                <a:ea typeface="+mn-ea"/>
                <a:cs typeface="+mn-cs"/>
              </a:rPr>
              <a:t>-aux-Saints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4572000"/>
            <a:ext cx="1447800" cy="11430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37075" y="4876800"/>
            <a:ext cx="3159125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th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, p.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270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113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685800" y="152400"/>
            <a:ext cx="7772400" cy="6153494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5964" y="64150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270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80502" y="5238690"/>
            <a:ext cx="3510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/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La </a:t>
            </a:r>
            <a:r>
              <a:rPr lang="en-US" sz="2000" b="1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Chapelle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-aux-Saints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95300" y="5910369"/>
            <a:ext cx="822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Note the occipital bun, projecting face, and Low Vault.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6172200" y="25908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800100" y="25527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13483">
            <a:off x="1230532" y="91493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29_46"/>
          <p:cNvPicPr>
            <a:picLocks noChangeAspect="1" noChangeArrowheads="1"/>
          </p:cNvPicPr>
          <p:nvPr/>
        </p:nvPicPr>
        <p:blipFill>
          <a:blip r:embed="rId3" cstate="print">
            <a:lum contrast="22000"/>
          </a:blip>
          <a:srcRect/>
          <a:stretch>
            <a:fillRect/>
          </a:stretch>
        </p:blipFill>
        <p:spPr bwMode="auto">
          <a:xfrm>
            <a:off x="914400" y="881944"/>
            <a:ext cx="7315200" cy="506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1469282" y="6339114"/>
            <a:ext cx="61942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Lewin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i="1" dirty="0">
                <a:solidFill>
                  <a:schemeClr val="tx2"/>
                </a:solidFill>
              </a:rPr>
              <a:t>In the Age of Mankind</a:t>
            </a:r>
            <a:r>
              <a:rPr lang="en-US" sz="1200" dirty="0">
                <a:solidFill>
                  <a:schemeClr val="tx2"/>
                </a:solidFill>
              </a:rPr>
              <a:t>. Washington, D.C., Smithsonian, 1988,  p. 115.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1628549" y="5609772"/>
            <a:ext cx="5900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“The Old Man” of La </a:t>
            </a:r>
            <a:r>
              <a:rPr lang="en-US" sz="1800" b="1" dirty="0" err="1">
                <a:solidFill>
                  <a:schemeClr val="tx2"/>
                </a:solidFill>
                <a:latin typeface="Arial" pitchFamily="34" charset="0"/>
              </a:rPr>
              <a:t>Chapelle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-aux-Saints, France.</a:t>
            </a:r>
          </a:p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Less than 5 ft. tall, 1600 cc. cranial capacity.</a:t>
            </a:r>
          </a:p>
        </p:txBody>
      </p:sp>
      <p:pic>
        <p:nvPicPr>
          <p:cNvPr id="4" name="Picture 3" descr="29_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-182563"/>
            <a:ext cx="82296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1" descr="29_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900" y="0"/>
            <a:ext cx="38623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13"/>
          <p:cNvSpPr txBox="1">
            <a:spLocks noChangeArrowheads="1"/>
          </p:cNvSpPr>
          <p:nvPr/>
        </p:nvSpPr>
        <p:spPr bwMode="auto">
          <a:xfrm>
            <a:off x="1748972" y="5620656"/>
            <a:ext cx="563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“The Old Man” of La </a:t>
            </a:r>
            <a:r>
              <a:rPr lang="en-US" sz="1800" b="1" dirty="0" err="1">
                <a:solidFill>
                  <a:schemeClr val="tx2"/>
                </a:solidFill>
                <a:latin typeface="Arial" pitchFamily="34" charset="0"/>
              </a:rPr>
              <a:t>Chapelle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-aux-Saints, France.</a:t>
            </a:r>
          </a:p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1600 cc. cranial capacity.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29_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-14288"/>
            <a:ext cx="8229600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48972" y="5620656"/>
            <a:ext cx="56348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“The Old Man” of La </a:t>
            </a:r>
            <a:r>
              <a:rPr lang="en-US" sz="1800" b="1" dirty="0" err="1">
                <a:solidFill>
                  <a:schemeClr val="tx2"/>
                </a:solidFill>
                <a:latin typeface="Arial" pitchFamily="34" charset="0"/>
              </a:rPr>
              <a:t>Chapelle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-aux-Saints, France.</a:t>
            </a:r>
          </a:p>
          <a:p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1600 cc. cranial capacity.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29_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-304800"/>
            <a:ext cx="7924800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1752600" y="5758542"/>
            <a:ext cx="5635625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“The Old Man” of La </a:t>
            </a:r>
            <a:r>
              <a:rPr lang="en-US" sz="1800" b="1" dirty="0" err="1">
                <a:solidFill>
                  <a:schemeClr val="tx2"/>
                </a:solidFill>
                <a:latin typeface="Arial" pitchFamily="34" charset="0"/>
              </a:rPr>
              <a:t>Chapelle</a:t>
            </a:r>
            <a:r>
              <a:rPr lang="en-US" sz="1800" b="1" dirty="0">
                <a:solidFill>
                  <a:schemeClr val="tx2"/>
                </a:solidFill>
                <a:latin typeface="Arial" pitchFamily="34" charset="0"/>
              </a:rPr>
              <a:t>-aux-Saints, France.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2380565" y="6337887"/>
            <a:ext cx="43964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Campbell-Loy, </a:t>
            </a:r>
            <a:r>
              <a:rPr lang="en-US" sz="1200" i="1" dirty="0"/>
              <a:t>Humankind Emerging, 7th Ed.</a:t>
            </a:r>
            <a:r>
              <a:rPr lang="en-US" sz="1200" dirty="0"/>
              <a:t>,  p. 405.</a:t>
            </a:r>
          </a:p>
        </p:txBody>
      </p:sp>
      <p:pic>
        <p:nvPicPr>
          <p:cNvPr id="109571" name="Picture 4" descr="H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563"/>
            <a:ext cx="7315200" cy="591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1509994" y="6339114"/>
            <a:ext cx="61100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Brace, </a:t>
            </a:r>
            <a:r>
              <a:rPr lang="en-US" sz="1200" i="1" dirty="0">
                <a:solidFill>
                  <a:schemeClr val="tx2"/>
                </a:solidFill>
              </a:rPr>
              <a:t>The Stages of Human Evolution, 3rd Ed.</a:t>
            </a:r>
            <a:r>
              <a:rPr lang="en-US" sz="1200" dirty="0">
                <a:solidFill>
                  <a:schemeClr val="tx2"/>
                </a:solidFill>
              </a:rPr>
              <a:t>, Prentice-Hall, 1988, p. 115.</a:t>
            </a:r>
          </a:p>
        </p:txBody>
      </p:sp>
      <p:pic>
        <p:nvPicPr>
          <p:cNvPr id="110595" name="Picture 4" descr="Neandertal_chara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410028"/>
            <a:ext cx="7313612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4572000" y="1676400"/>
            <a:ext cx="3352800" cy="1676400"/>
          </a:xfrm>
          <a:prstGeom prst="rect">
            <a:avLst/>
          </a:prstGeom>
          <a:solidFill>
            <a:srgbClr val="FFFFE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b="1" dirty="0"/>
          </a:p>
          <a:p>
            <a:r>
              <a:rPr lang="en-US" sz="2800" b="1" dirty="0"/>
              <a:t>Neandertal</a:t>
            </a:r>
          </a:p>
          <a:p>
            <a:r>
              <a:rPr lang="en-US" sz="2800" b="1" dirty="0"/>
              <a:t>stereotypes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263144" y="6583363"/>
            <a:ext cx="65854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hlinkClick r:id="rId2"/>
              </a:rPr>
              <a:t>www.newscientist.com/channel/life/dn15042-why-did-neanderthals-have-such-big-noses.html?feedId=online-news_rss20</a:t>
            </a:r>
            <a:endParaRPr lang="en-US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618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29_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876300"/>
            <a:ext cx="731361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09994" y="6339114"/>
            <a:ext cx="61100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Brace, </a:t>
            </a:r>
            <a:r>
              <a:rPr lang="en-US" sz="1200" i="1" dirty="0">
                <a:solidFill>
                  <a:schemeClr val="tx2"/>
                </a:solidFill>
              </a:rPr>
              <a:t>The Stages of Human Evolution, 3rd Ed.</a:t>
            </a:r>
            <a:r>
              <a:rPr lang="en-US" sz="1200" dirty="0">
                <a:solidFill>
                  <a:schemeClr val="tx2"/>
                </a:solidFill>
              </a:rPr>
              <a:t>, Prentice-Hall, 1988, p. 115.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2063750" y="6339114"/>
            <a:ext cx="5072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Kennedy,</a:t>
            </a:r>
            <a:r>
              <a:rPr lang="en-US" sz="1200" i="1" dirty="0">
                <a:solidFill>
                  <a:schemeClr val="tx2"/>
                </a:solidFill>
              </a:rPr>
              <a:t> Neanderthal Man</a:t>
            </a:r>
            <a:r>
              <a:rPr lang="en-US" sz="1200" dirty="0">
                <a:solidFill>
                  <a:schemeClr val="tx2"/>
                </a:solidFill>
              </a:rPr>
              <a:t> (NY: Burgess,  1975), frontispiece. 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1011238" y="2974975"/>
            <a:ext cx="21129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Older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conception of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Neandertal,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Le </a:t>
            </a:r>
            <a:r>
              <a:rPr lang="en-US" sz="2000" b="1" dirty="0" err="1">
                <a:solidFill>
                  <a:schemeClr val="tx2"/>
                </a:solidFill>
              </a:rPr>
              <a:t>Moustier</a:t>
            </a:r>
            <a:r>
              <a:rPr lang="en-US" sz="2000" b="1" dirty="0">
                <a:solidFill>
                  <a:schemeClr val="tx2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France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1915.</a:t>
            </a:r>
          </a:p>
        </p:txBody>
      </p:sp>
      <p:pic>
        <p:nvPicPr>
          <p:cNvPr id="112644" name="Picture 5" descr="Neandertal_reconstruct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6887" y="214086"/>
            <a:ext cx="382045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2063750" y="6339114"/>
            <a:ext cx="5072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Kennedy,</a:t>
            </a:r>
            <a:r>
              <a:rPr lang="en-US" sz="1200" i="1" dirty="0">
                <a:solidFill>
                  <a:schemeClr val="tx2"/>
                </a:solidFill>
              </a:rPr>
              <a:t> Neanderthal Man</a:t>
            </a:r>
            <a:r>
              <a:rPr lang="en-US" sz="1200" dirty="0">
                <a:solidFill>
                  <a:schemeClr val="tx2"/>
                </a:solidFill>
              </a:rPr>
              <a:t> (NY: Burgess,  1975), frontispiece. 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1011238" y="2974975"/>
            <a:ext cx="21129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Older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conception of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Neandertal,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Le </a:t>
            </a:r>
            <a:r>
              <a:rPr lang="en-US" sz="2000" b="1" dirty="0" err="1">
                <a:solidFill>
                  <a:schemeClr val="tx2"/>
                </a:solidFill>
              </a:rPr>
              <a:t>Moustier</a:t>
            </a:r>
            <a:r>
              <a:rPr lang="en-US" sz="2000" b="1" dirty="0">
                <a:solidFill>
                  <a:schemeClr val="tx2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France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1915.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15000" contrast="1000"/>
          </a:blip>
          <a:srcRect/>
          <a:stretch>
            <a:fillRect/>
          </a:stretch>
        </p:blipFill>
        <p:spPr bwMode="auto">
          <a:xfrm>
            <a:off x="3653970" y="275772"/>
            <a:ext cx="454244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29_57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 bwMode="auto">
          <a:xfrm>
            <a:off x="2337309" y="195942"/>
            <a:ext cx="4491663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67" name="Text Box 17"/>
          <p:cNvSpPr txBox="1">
            <a:spLocks noChangeArrowheads="1"/>
          </p:cNvSpPr>
          <p:nvPr/>
        </p:nvSpPr>
        <p:spPr bwMode="auto">
          <a:xfrm>
            <a:off x="3752652" y="6337887"/>
            <a:ext cx="1610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R. Wallace, p. 83.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17"/>
          <p:cNvSpPr txBox="1">
            <a:spLocks noChangeArrowheads="1"/>
          </p:cNvSpPr>
          <p:nvPr/>
        </p:nvSpPr>
        <p:spPr bwMode="auto">
          <a:xfrm>
            <a:off x="3752652" y="6337887"/>
            <a:ext cx="1610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R. Wallace, p. 83.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28600"/>
            <a:ext cx="383102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29_58"/>
          <p:cNvPicPr>
            <a:picLocks noChangeAspect="1" noChangeArrowheads="1"/>
          </p:cNvPicPr>
          <p:nvPr/>
        </p:nvPicPr>
        <p:blipFill>
          <a:blip r:embed="rId3" cstate="print">
            <a:lum bright="5000" contrast="-4000"/>
          </a:blip>
          <a:srcRect/>
          <a:stretch>
            <a:fillRect/>
          </a:stretch>
        </p:blipFill>
        <p:spPr bwMode="auto">
          <a:xfrm>
            <a:off x="2300514" y="214086"/>
            <a:ext cx="454207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6"/>
          <p:cNvSpPr txBox="1">
            <a:spLocks noChangeArrowheads="1"/>
          </p:cNvSpPr>
          <p:nvPr/>
        </p:nvSpPr>
        <p:spPr bwMode="auto">
          <a:xfrm>
            <a:off x="2383288" y="6339114"/>
            <a:ext cx="43985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Coon, Races of Europe</a:t>
            </a:r>
            <a:r>
              <a:rPr lang="en-US" sz="1200" dirty="0">
                <a:solidFill>
                  <a:schemeClr val="tx2"/>
                </a:solidFill>
              </a:rPr>
              <a:t> (NY: Macmillan,  1939), p. 24. </a:t>
            </a:r>
          </a:p>
        </p:txBody>
      </p:sp>
      <p:sp>
        <p:nvSpPr>
          <p:cNvPr id="114692" name="Oval 7"/>
          <p:cNvSpPr>
            <a:spLocks noChangeArrowheads="1"/>
          </p:cNvSpPr>
          <p:nvPr/>
        </p:nvSpPr>
        <p:spPr bwMode="auto">
          <a:xfrm>
            <a:off x="5486400" y="880836"/>
            <a:ext cx="762000" cy="4572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2391068" y="6339114"/>
            <a:ext cx="43435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http://www.cmgww.com/football/rockne/photo3.html</a:t>
            </a:r>
            <a:endParaRPr lang="en-US" sz="1200" dirty="0"/>
          </a:p>
        </p:txBody>
      </p:sp>
      <p:pic>
        <p:nvPicPr>
          <p:cNvPr id="1157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328808"/>
            <a:ext cx="7772400" cy="58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5"/>
          <p:cNvSpPr>
            <a:spLocks noChangeArrowheads="1"/>
          </p:cNvSpPr>
          <p:nvPr/>
        </p:nvSpPr>
        <p:spPr bwMode="auto">
          <a:xfrm>
            <a:off x="6172200" y="5410200"/>
            <a:ext cx="1993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dirty="0"/>
              <a:t>1918-1931</a:t>
            </a:r>
            <a:r>
              <a:rPr lang="en-US" b="1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29_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36612"/>
            <a:ext cx="3786273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066800" y="6143172"/>
            <a:ext cx="3314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Coon, Races of Europe</a:t>
            </a:r>
            <a:r>
              <a:rPr lang="en-US" sz="1200" dirty="0">
                <a:solidFill>
                  <a:schemeClr val="tx2"/>
                </a:solidFill>
              </a:rPr>
              <a:t> (NY: Macmillan,  </a:t>
            </a:r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tx2"/>
                </a:solidFill>
              </a:rPr>
              <a:t>1939</a:t>
            </a:r>
            <a:r>
              <a:rPr lang="en-US" sz="1200" dirty="0">
                <a:solidFill>
                  <a:schemeClr val="tx2"/>
                </a:solidFill>
              </a:rPr>
              <a:t>), p. 24. </a:t>
            </a:r>
          </a:p>
        </p:txBody>
      </p:sp>
      <p:pic>
        <p:nvPicPr>
          <p:cNvPr id="116740" name="Picture 5" descr="Knute_Rockne_r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331066"/>
            <a:ext cx="3468688" cy="382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1" name="Text Box 6"/>
          <p:cNvSpPr txBox="1">
            <a:spLocks noChangeArrowheads="1"/>
          </p:cNvSpPr>
          <p:nvPr/>
        </p:nvSpPr>
        <p:spPr bwMode="auto">
          <a:xfrm>
            <a:off x="4495800" y="6371772"/>
            <a:ext cx="381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 smtClean="0">
                <a:hlinkClick r:id="rId5"/>
              </a:rPr>
              <a:t>www.cmgww.com/football/rockne/photo3.html</a:t>
            </a:r>
            <a:endParaRPr lang="en-US" sz="1000" dirty="0"/>
          </a:p>
        </p:txBody>
      </p:sp>
      <p:sp>
        <p:nvSpPr>
          <p:cNvPr id="116742" name="Text Box 7"/>
          <p:cNvSpPr txBox="1">
            <a:spLocks noChangeArrowheads="1"/>
          </p:cNvSpPr>
          <p:nvPr/>
        </p:nvSpPr>
        <p:spPr bwMode="auto">
          <a:xfrm>
            <a:off x="5181600" y="1752600"/>
            <a:ext cx="2576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Knute</a:t>
            </a:r>
            <a:r>
              <a:rPr lang="en-US" b="1" dirty="0">
                <a:solidFill>
                  <a:schemeClr val="tx2"/>
                </a:solidFill>
              </a:rPr>
              <a:t> Rockne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6" descr="29_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8835" y="214086"/>
            <a:ext cx="396436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 Box 7"/>
          <p:cNvSpPr txBox="1">
            <a:spLocks noChangeArrowheads="1"/>
          </p:cNvSpPr>
          <p:nvPr/>
        </p:nvSpPr>
        <p:spPr bwMode="auto">
          <a:xfrm>
            <a:off x="3876902" y="6324600"/>
            <a:ext cx="1377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Holmes, p. 69.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29_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2329" y="286656"/>
            <a:ext cx="557654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2651121" y="6339114"/>
            <a:ext cx="38086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8. </a:t>
            </a:r>
          </a:p>
        </p:txBody>
      </p:sp>
      <p:sp>
        <p:nvSpPr>
          <p:cNvPr id="118788" name="Rectangle 6"/>
          <p:cNvSpPr>
            <a:spLocks noChangeArrowheads="1"/>
          </p:cNvSpPr>
          <p:nvPr/>
        </p:nvSpPr>
        <p:spPr bwMode="auto">
          <a:xfrm>
            <a:off x="1371600" y="0"/>
            <a:ext cx="5334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57549"/>
            <a:ext cx="7315200" cy="551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707816" y="6277428"/>
            <a:ext cx="564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The Emergence of Humankind (4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</a:t>
            </a:r>
            <a:r>
              <a:rPr lang="en-US" sz="1200" i="1" dirty="0" smtClean="0">
                <a:solidFill>
                  <a:schemeClr val="tx2"/>
                </a:solidFill>
              </a:rPr>
              <a:t>d</a:t>
            </a:r>
            <a:r>
              <a:rPr lang="en-US" sz="1200" i="1" dirty="0">
                <a:solidFill>
                  <a:schemeClr val="tx2"/>
                </a:solidFill>
              </a:rPr>
              <a:t>)</a:t>
            </a:r>
            <a:r>
              <a:rPr lang="en-US" sz="1200" dirty="0">
                <a:solidFill>
                  <a:schemeClr val="tx2"/>
                </a:solidFill>
              </a:rPr>
              <a:t>. (Harper &amp; Row, 1985), p. 149.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953163" y="5638800"/>
            <a:ext cx="7261923" cy="45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2"/>
                </a:solidFill>
              </a:rPr>
              <a:t>Three stages in a reconstruction of a Neandertal male.</a:t>
            </a:r>
          </a:p>
        </p:txBody>
      </p:sp>
      <p:pic>
        <p:nvPicPr>
          <p:cNvPr id="119812" name="Picture 4" descr="Neandertal_reconstructi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892300"/>
            <a:ext cx="7313612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Gibraltar1"/>
          <p:cNvPicPr>
            <a:picLocks noChangeAspect="1" noChangeArrowheads="1"/>
          </p:cNvPicPr>
          <p:nvPr/>
        </p:nvPicPr>
        <p:blipFill>
          <a:blip r:embed="rId3" cstate="print">
            <a:lum bright="-8000" contrast="16000"/>
          </a:blip>
          <a:srcRect/>
          <a:stretch>
            <a:fillRect/>
          </a:stretch>
        </p:blipFill>
        <p:spPr bwMode="auto">
          <a:xfrm>
            <a:off x="915988" y="987425"/>
            <a:ext cx="731361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51141" y="5910942"/>
            <a:ext cx="7223452" cy="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tx2"/>
                </a:solidFill>
              </a:rPr>
              <a:t>Gibraltar I: Reconstruction of a </a:t>
            </a:r>
            <a:r>
              <a:rPr lang="en-US" sz="1600" b="1" i="1" dirty="0">
                <a:solidFill>
                  <a:schemeClr val="tx2"/>
                </a:solidFill>
              </a:rPr>
              <a:t>ca</a:t>
            </a:r>
            <a:r>
              <a:rPr lang="en-US" sz="1600" b="1" dirty="0">
                <a:solidFill>
                  <a:schemeClr val="tx2"/>
                </a:solidFill>
              </a:rPr>
              <a:t>. four-year-old Neandertal.</a:t>
            </a:r>
          </a:p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chemeClr val="tx2"/>
                </a:solidFill>
                <a:latin typeface="Arial" pitchFamily="34" charset="0"/>
                <a:hlinkClick r:id="rId4"/>
              </a:rPr>
              <a:t>Reconstruction artist Elisabeth </a:t>
            </a:r>
            <a:r>
              <a:rPr lang="en-US" sz="1200" b="1" dirty="0" err="1">
                <a:solidFill>
                  <a:schemeClr val="tx2"/>
                </a:solidFill>
                <a:latin typeface="Arial" pitchFamily="34" charset="0"/>
                <a:hlinkClick r:id="rId4"/>
              </a:rPr>
              <a:t>Daynes</a:t>
            </a:r>
            <a:endParaRPr lang="en-US" sz="2000" b="1" i="1" dirty="0">
              <a:solidFill>
                <a:schemeClr val="tx2"/>
              </a:solidFill>
              <a:latin typeface=" genev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Neandertals and Other Archaics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2188" y="3886200"/>
            <a:ext cx="7313612" cy="1677988"/>
          </a:xfrm>
        </p:spPr>
        <p:txBody>
          <a:bodyPr/>
          <a:lstStyle/>
          <a:p>
            <a:pPr marL="457200" indent="-457200"/>
            <a:r>
              <a:rPr lang="en-US" sz="4000" b="1" dirty="0">
                <a:latin typeface="Arial" pitchFamily="34" charset="0"/>
              </a:rPr>
              <a:t>physically</a:t>
            </a:r>
          </a:p>
          <a:p>
            <a:pPr marL="457200" indent="-457200">
              <a:lnSpc>
                <a:spcPct val="140000"/>
              </a:lnSpc>
            </a:pPr>
            <a:r>
              <a:rPr lang="en-US" sz="4000" b="1" dirty="0">
                <a:latin typeface="Arial" pitchFamily="34" charset="0"/>
              </a:rPr>
              <a:t>culturally</a:t>
            </a:r>
          </a:p>
        </p:txBody>
      </p:sp>
      <p:sp>
        <p:nvSpPr>
          <p:cNvPr id="526340" name="Rectangle 4"/>
          <p:cNvSpPr>
            <a:spLocks noChangeArrowheads="1"/>
          </p:cNvSpPr>
          <p:nvPr/>
        </p:nvSpPr>
        <p:spPr bwMode="auto">
          <a:xfrm>
            <a:off x="1076325" y="1987550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Arial" pitchFamily="34" charset="0"/>
              </a:rPr>
              <a:t>“Classic” Neandertal</a:t>
            </a:r>
          </a:p>
          <a:p>
            <a:r>
              <a:rPr lang="en-US" sz="3600" b="1" dirty="0">
                <a:latin typeface="Arial" pitchFamily="34" charset="0"/>
              </a:rPr>
              <a:t>are adapted to cold climates</a:t>
            </a:r>
            <a:endParaRPr lang="en-US" sz="4800" b="1" i="1" dirty="0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28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9" grpId="0" build="p" bldLvl="2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886200"/>
            <a:ext cx="7313612" cy="1677988"/>
          </a:xfrm>
        </p:spPr>
        <p:txBody>
          <a:bodyPr/>
          <a:lstStyle/>
          <a:p>
            <a:pPr marL="457200" indent="-457200"/>
            <a:r>
              <a:rPr lang="en-US" sz="4000" b="1" smtClean="0">
                <a:latin typeface="Arial" pitchFamily="34" charset="0"/>
              </a:rPr>
              <a:t>physically</a:t>
            </a:r>
          </a:p>
          <a:p>
            <a:pPr marL="457200" indent="-457200">
              <a:lnSpc>
                <a:spcPct val="140000"/>
              </a:lnSpc>
            </a:pPr>
            <a:r>
              <a:rPr lang="en-US" sz="4000" b="1" smtClean="0">
                <a:solidFill>
                  <a:schemeClr val="accent1"/>
                </a:solidFill>
                <a:latin typeface="Arial" pitchFamily="34" charset="0"/>
              </a:rPr>
              <a:t>culturally</a:t>
            </a: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1076325" y="1987550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Arial" pitchFamily="34" charset="0"/>
              </a:rPr>
              <a:t>“Classic” Neandertal</a:t>
            </a:r>
          </a:p>
          <a:p>
            <a:r>
              <a:rPr lang="en-US" sz="3600" b="1" dirty="0">
                <a:latin typeface="Arial" pitchFamily="34" charset="0"/>
              </a:rPr>
              <a:t>are adapted to cold climates</a:t>
            </a:r>
            <a:endParaRPr lang="en-US" sz="4800" b="1" i="1" dirty="0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28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neandertal-Time_Life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467100" y="210456"/>
            <a:ext cx="220966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5"/>
          <p:cNvSpPr txBox="1">
            <a:spLocks noChangeArrowheads="1"/>
          </p:cNvSpPr>
          <p:nvPr/>
        </p:nvSpPr>
        <p:spPr bwMode="auto">
          <a:xfrm>
            <a:off x="2486151" y="6291942"/>
            <a:ext cx="4143249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Early Man </a:t>
            </a:r>
            <a:r>
              <a:rPr lang="en-US" sz="1200" dirty="0">
                <a:solidFill>
                  <a:schemeClr val="tx2"/>
                </a:solidFill>
              </a:rPr>
              <a:t>(Time-Life Nature Library, 1973), p. 45.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048000"/>
            <a:ext cx="7313612" cy="255428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b="1" dirty="0" smtClean="0">
                <a:latin typeface="Arial" pitchFamily="34" charset="0"/>
              </a:rPr>
              <a:t>cold region mammals tend to have shorter extremities than members of the same species in warm regions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076325" y="1987550"/>
            <a:ext cx="7004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>
                <a:latin typeface="Arial" pitchFamily="34" charset="0"/>
              </a:rPr>
              <a:t>Allen’s Rule</a:t>
            </a:r>
            <a:endParaRPr lang="en-US" sz="32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048000"/>
            <a:ext cx="7313613" cy="255428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b="1" dirty="0" smtClean="0">
                <a:latin typeface="Arial" pitchFamily="34" charset="0"/>
              </a:rPr>
              <a:t>cold region mammals tend to be heavier and rounder than members of the same species in warm regions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076325" y="1987550"/>
            <a:ext cx="7004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>
                <a:latin typeface="Arial" pitchFamily="34" charset="0"/>
              </a:rPr>
              <a:t>Bergmann’s Rule</a:t>
            </a:r>
            <a:endParaRPr lang="en-US" sz="32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1418479" y="6339114"/>
            <a:ext cx="62922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80808"/>
                </a:solidFill>
              </a:rPr>
              <a:t>Coon, Garn and </a:t>
            </a:r>
            <a:r>
              <a:rPr lang="en-US" sz="1200" dirty="0" err="1">
                <a:solidFill>
                  <a:srgbClr val="080808"/>
                </a:solidFill>
              </a:rPr>
              <a:t>Birdsell</a:t>
            </a:r>
            <a:r>
              <a:rPr lang="en-US" sz="1200" dirty="0">
                <a:solidFill>
                  <a:srgbClr val="080808"/>
                </a:solidFill>
              </a:rPr>
              <a:t>, </a:t>
            </a:r>
            <a:r>
              <a:rPr lang="en-US" sz="1200" i="1" dirty="0">
                <a:solidFill>
                  <a:srgbClr val="080808"/>
                </a:solidFill>
              </a:rPr>
              <a:t>A Study of the Race Formation in Man </a:t>
            </a:r>
            <a:r>
              <a:rPr lang="en-US" sz="1200" dirty="0">
                <a:solidFill>
                  <a:srgbClr val="080808"/>
                </a:solidFill>
              </a:rPr>
              <a:t>(1950), p. 37. </a:t>
            </a:r>
          </a:p>
        </p:txBody>
      </p:sp>
      <p:sp>
        <p:nvSpPr>
          <p:cNvPr id="126981" name="Rectangle 6"/>
          <p:cNvSpPr>
            <a:spLocks noChangeArrowheads="1"/>
          </p:cNvSpPr>
          <p:nvPr/>
        </p:nvSpPr>
        <p:spPr bwMode="auto">
          <a:xfrm>
            <a:off x="8229600" y="0"/>
            <a:ext cx="914400" cy="6477000"/>
          </a:xfrm>
          <a:prstGeom prst="rect">
            <a:avLst/>
          </a:prstGeom>
          <a:solidFill>
            <a:srgbClr val="FFFF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body-mass-v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5542" y="366486"/>
            <a:ext cx="5264058" cy="59436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2533650"/>
            <a:ext cx="23971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Body volume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and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skin surface 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area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1418479" y="6339114"/>
            <a:ext cx="62922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80808"/>
                </a:solidFill>
              </a:rPr>
              <a:t>Coon, Garn and </a:t>
            </a:r>
            <a:r>
              <a:rPr lang="en-US" sz="1200" dirty="0" err="1">
                <a:solidFill>
                  <a:srgbClr val="080808"/>
                </a:solidFill>
              </a:rPr>
              <a:t>Birdsell</a:t>
            </a:r>
            <a:r>
              <a:rPr lang="en-US" sz="1200" dirty="0">
                <a:solidFill>
                  <a:srgbClr val="080808"/>
                </a:solidFill>
              </a:rPr>
              <a:t>, </a:t>
            </a:r>
            <a:r>
              <a:rPr lang="en-US" sz="1200" i="1" dirty="0">
                <a:solidFill>
                  <a:srgbClr val="080808"/>
                </a:solidFill>
              </a:rPr>
              <a:t>A Study of the Race Formation in Man </a:t>
            </a:r>
            <a:r>
              <a:rPr lang="en-US" sz="1200" dirty="0">
                <a:solidFill>
                  <a:srgbClr val="080808"/>
                </a:solidFill>
              </a:rPr>
              <a:t>(1950), p. 37. </a:t>
            </a:r>
          </a:p>
        </p:txBody>
      </p:sp>
      <p:pic>
        <p:nvPicPr>
          <p:cNvPr id="126979" name="Picture 4" descr="Allen_Bergman1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819400" y="381000"/>
            <a:ext cx="532625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Text Box 5"/>
          <p:cNvSpPr txBox="1">
            <a:spLocks noChangeArrowheads="1"/>
          </p:cNvSpPr>
          <p:nvPr/>
        </p:nvSpPr>
        <p:spPr bwMode="auto">
          <a:xfrm>
            <a:off x="990600" y="2533650"/>
            <a:ext cx="2397125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Body volume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and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skin surface </a:t>
            </a:r>
          </a:p>
          <a:p>
            <a:pPr>
              <a:lnSpc>
                <a:spcPct val="170000"/>
              </a:lnSpc>
            </a:pPr>
            <a:r>
              <a:rPr lang="en-US" b="1" dirty="0">
                <a:solidFill>
                  <a:srgbClr val="080808"/>
                </a:solidFill>
              </a:rPr>
              <a:t>area</a:t>
            </a:r>
          </a:p>
        </p:txBody>
      </p:sp>
      <p:sp>
        <p:nvSpPr>
          <p:cNvPr id="126981" name="Rectangle 6"/>
          <p:cNvSpPr>
            <a:spLocks noChangeArrowheads="1"/>
          </p:cNvSpPr>
          <p:nvPr/>
        </p:nvSpPr>
        <p:spPr bwMode="auto">
          <a:xfrm>
            <a:off x="8229600" y="0"/>
            <a:ext cx="914400" cy="6477000"/>
          </a:xfrm>
          <a:prstGeom prst="rect">
            <a:avLst/>
          </a:prstGeom>
          <a:solidFill>
            <a:srgbClr val="FFFFE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" descr="Allen_Bergman2"/>
          <p:cNvPicPr>
            <a:picLocks noChangeAspect="1" noChangeArrowheads="1"/>
          </p:cNvPicPr>
          <p:nvPr/>
        </p:nvPicPr>
        <p:blipFill>
          <a:blip r:embed="rId3" cstate="print">
            <a:lum bright="2000" contrast="3000"/>
          </a:blip>
          <a:srcRect/>
          <a:stretch>
            <a:fillRect/>
          </a:stretch>
        </p:blipFill>
        <p:spPr bwMode="auto">
          <a:xfrm>
            <a:off x="1466850" y="119742"/>
            <a:ext cx="63246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6"/>
          <p:cNvSpPr>
            <a:spLocks noChangeArrowheads="1"/>
          </p:cNvSpPr>
          <p:nvPr/>
        </p:nvSpPr>
        <p:spPr bwMode="auto">
          <a:xfrm>
            <a:off x="1295400" y="6324600"/>
            <a:ext cx="6858000" cy="228600"/>
          </a:xfrm>
          <a:prstGeom prst="rect">
            <a:avLst/>
          </a:prstGeom>
          <a:solidFill>
            <a:srgbClr val="FFFF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74432" y="6339114"/>
            <a:ext cx="5587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80808"/>
                </a:solidFill>
              </a:rPr>
              <a:t>Stein and Rowe, </a:t>
            </a:r>
            <a:r>
              <a:rPr lang="en-US" sz="1200" i="1" dirty="0">
                <a:solidFill>
                  <a:srgbClr val="080808"/>
                </a:solidFill>
              </a:rPr>
              <a:t>Physical </a:t>
            </a:r>
            <a:r>
              <a:rPr lang="en-US" sz="1200" dirty="0">
                <a:solidFill>
                  <a:srgbClr val="080808"/>
                </a:solidFill>
              </a:rPr>
              <a:t>Anthropology, (McGraw-Hill, 1995), p. 170.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1398588"/>
            <a:ext cx="7313612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89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14350" y="5941072"/>
            <a:ext cx="8077200" cy="30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1" dirty="0">
                <a:solidFill>
                  <a:schemeClr val="tx2"/>
                </a:solidFill>
              </a:rPr>
              <a:t>Inuit and African Women Illustrate Allen’s and Bergmann’s Rules</a:t>
            </a:r>
            <a:r>
              <a:rPr lang="en-US" sz="1400" b="1" dirty="0" smtClean="0">
                <a:solidFill>
                  <a:schemeClr val="tx2"/>
                </a:solidFill>
              </a:rPr>
              <a:t>.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9" name="Picture 8" descr="041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1468" y="0"/>
            <a:ext cx="4160532" cy="5870448"/>
          </a:xfrm>
          <a:prstGeom prst="rect">
            <a:avLst/>
          </a:prstGeom>
        </p:spPr>
      </p:pic>
      <p:pic>
        <p:nvPicPr>
          <p:cNvPr id="10" name="Picture 9" descr="0411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295400"/>
            <a:ext cx="3209605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Changing Pleistocene environments in Africa.</a:t>
            </a:r>
          </a:p>
        </p:txBody>
      </p:sp>
      <p:pic>
        <p:nvPicPr>
          <p:cNvPr id="4" name="Picture 3" descr="1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28914"/>
            <a:ext cx="7772400" cy="496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1450" y="6244770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Physical Anthropology and Archaeology, 9th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269</a:t>
            </a:r>
          </a:p>
        </p:txBody>
      </p:sp>
      <p:pic>
        <p:nvPicPr>
          <p:cNvPr id="53251" name="Picture 3" descr="11p2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60485"/>
            <a:ext cx="7315200" cy="39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143000" y="833438"/>
            <a:ext cx="6889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Hominin</a:t>
            </a: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brain size / body weight ratio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808163" y="5878512"/>
            <a:ext cx="560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brain size as cc</a:t>
            </a:r>
            <a:r>
              <a:rPr lang="en-US" b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3</a:t>
            </a:r>
            <a:r>
              <a:rPr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per 50 kg of body weight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143000" y="2092325"/>
            <a:ext cx="3149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Premodern humans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have a more than 20%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increase in relative brain size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compared to </a:t>
            </a:r>
            <a:r>
              <a:rPr lang="en-US" sz="1400" b="1" i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Homo erectus</a:t>
            </a: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but modern humans show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another 30% expansion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beyond that in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premodern humans.</a:t>
            </a:r>
          </a:p>
        </p:txBody>
      </p:sp>
      <p:sp>
        <p:nvSpPr>
          <p:cNvPr id="2075655" name="Oval 7"/>
          <p:cNvSpPr>
            <a:spLocks noChangeArrowheads="1"/>
          </p:cNvSpPr>
          <p:nvPr/>
        </p:nvSpPr>
        <p:spPr bwMode="auto">
          <a:xfrm>
            <a:off x="4953000" y="2057400"/>
            <a:ext cx="3200400" cy="1371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Neandertals and Other Archaics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2188" y="3886200"/>
            <a:ext cx="7313612" cy="1677988"/>
          </a:xfrm>
        </p:spPr>
        <p:txBody>
          <a:bodyPr/>
          <a:lstStyle/>
          <a:p>
            <a:pPr marL="457200" indent="-457200"/>
            <a:r>
              <a:rPr lang="en-US" sz="4000" b="1" dirty="0">
                <a:solidFill>
                  <a:schemeClr val="accent1"/>
                </a:solidFill>
                <a:latin typeface="Arial" pitchFamily="34" charset="0"/>
              </a:rPr>
              <a:t>physically</a:t>
            </a:r>
          </a:p>
          <a:p>
            <a:pPr marL="457200" indent="-457200">
              <a:lnSpc>
                <a:spcPct val="140000"/>
              </a:lnSpc>
            </a:pPr>
            <a:r>
              <a:rPr lang="en-US" sz="4000" b="1" dirty="0">
                <a:latin typeface="Arial" pitchFamily="34" charset="0"/>
              </a:rPr>
              <a:t>culturally</a:t>
            </a:r>
          </a:p>
        </p:txBody>
      </p:sp>
      <p:sp>
        <p:nvSpPr>
          <p:cNvPr id="528388" name="Rectangle 4"/>
          <p:cNvSpPr>
            <a:spLocks noChangeArrowheads="1"/>
          </p:cNvSpPr>
          <p:nvPr/>
        </p:nvSpPr>
        <p:spPr bwMode="auto">
          <a:xfrm>
            <a:off x="1076325" y="1987550"/>
            <a:ext cx="7004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Arial" pitchFamily="34" charset="0"/>
              </a:rPr>
              <a:t>“Classic” Neandertal</a:t>
            </a:r>
          </a:p>
          <a:p>
            <a:r>
              <a:rPr lang="en-US" sz="3600" b="1" dirty="0">
                <a:latin typeface="Arial" pitchFamily="34" charset="0"/>
              </a:rPr>
              <a:t>are adapted to cold climates</a:t>
            </a:r>
            <a:endParaRPr lang="en-US" sz="4800" b="1" i="1" dirty="0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28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11T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86" y="1386113"/>
            <a:ext cx="7772400" cy="432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171450" y="6248400"/>
            <a:ext cx="8763000" cy="366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bg1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</a:rPr>
              <a:t>., p. 265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29_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39763"/>
            <a:ext cx="7313612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 Box 4"/>
          <p:cNvSpPr txBox="1">
            <a:spLocks noChangeArrowheads="1"/>
          </p:cNvSpPr>
          <p:nvPr/>
        </p:nvSpPr>
        <p:spPr bwMode="auto">
          <a:xfrm>
            <a:off x="2632296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77.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6" descr="29_7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238056" y="195942"/>
            <a:ext cx="465260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Text Box 7"/>
          <p:cNvSpPr txBox="1">
            <a:spLocks noChangeArrowheads="1"/>
          </p:cNvSpPr>
          <p:nvPr/>
        </p:nvSpPr>
        <p:spPr bwMode="auto">
          <a:xfrm>
            <a:off x="2868010" y="6339114"/>
            <a:ext cx="33949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29_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472" y="257628"/>
            <a:ext cx="449847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 Box 4"/>
          <p:cNvSpPr txBox="1">
            <a:spLocks noChangeArrowheads="1"/>
          </p:cNvSpPr>
          <p:nvPr/>
        </p:nvSpPr>
        <p:spPr bwMode="auto">
          <a:xfrm>
            <a:off x="2450053" y="6291942"/>
            <a:ext cx="4241033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Early Man </a:t>
            </a:r>
            <a:r>
              <a:rPr lang="en-US" sz="1200" dirty="0">
                <a:solidFill>
                  <a:schemeClr val="tx2"/>
                </a:solidFill>
              </a:rPr>
              <a:t>(Time-Life Nature Library, 1973), p. 134.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5" descr="29_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844" y="918936"/>
            <a:ext cx="7313612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 Box 6"/>
          <p:cNvSpPr txBox="1">
            <a:spLocks noChangeArrowheads="1"/>
          </p:cNvSpPr>
          <p:nvPr/>
        </p:nvSpPr>
        <p:spPr bwMode="auto">
          <a:xfrm>
            <a:off x="2450053" y="6291942"/>
            <a:ext cx="4241033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Early Man </a:t>
            </a:r>
            <a:r>
              <a:rPr lang="en-US" sz="1200" dirty="0">
                <a:solidFill>
                  <a:schemeClr val="tx2"/>
                </a:solidFill>
              </a:rPr>
              <a:t>(Time-Life Nature Library, 1973), p. 131.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29_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881742"/>
            <a:ext cx="73136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 Box 5"/>
          <p:cNvSpPr txBox="1">
            <a:spLocks noChangeArrowheads="1"/>
          </p:cNvSpPr>
          <p:nvPr/>
        </p:nvSpPr>
        <p:spPr bwMode="auto">
          <a:xfrm>
            <a:off x="2628666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73. </a:t>
            </a:r>
          </a:p>
        </p:txBody>
      </p:sp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19050" y="0"/>
            <a:ext cx="762000" cy="6400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93875"/>
            <a:ext cx="7313613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29_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774" y="243114"/>
            <a:ext cx="48335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 Box 5"/>
          <p:cNvSpPr txBox="1">
            <a:spLocks noChangeArrowheads="1"/>
          </p:cNvSpPr>
          <p:nvPr/>
        </p:nvSpPr>
        <p:spPr bwMode="auto">
          <a:xfrm>
            <a:off x="2561772" y="6339114"/>
            <a:ext cx="40041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165.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neandertal-fam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19175"/>
            <a:ext cx="7772400" cy="507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Text Box 4"/>
          <p:cNvSpPr txBox="1">
            <a:spLocks noChangeArrowheads="1"/>
          </p:cNvSpPr>
          <p:nvPr/>
        </p:nvSpPr>
        <p:spPr bwMode="auto">
          <a:xfrm>
            <a:off x="2126284" y="6339114"/>
            <a:ext cx="48696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http://www.bilimutopya.com.tr/arsiv/2002/10/bilimgun.htm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29_82"/>
          <p:cNvPicPr>
            <a:picLocks noChangeAspect="1" noChangeArrowheads="1"/>
          </p:cNvPicPr>
          <p:nvPr/>
        </p:nvPicPr>
        <p:blipFill>
          <a:blip r:embed="rId3" cstate="print">
            <a:lum bright="7000" contrast="3000"/>
          </a:blip>
          <a:srcRect/>
          <a:stretch>
            <a:fillRect/>
          </a:stretch>
        </p:blipFill>
        <p:spPr bwMode="auto">
          <a:xfrm>
            <a:off x="2439988" y="227013"/>
            <a:ext cx="4262437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 descr="29_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0500" y="228600"/>
            <a:ext cx="561187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Text Box 7"/>
          <p:cNvSpPr txBox="1">
            <a:spLocks noChangeArrowheads="1"/>
          </p:cNvSpPr>
          <p:nvPr/>
        </p:nvSpPr>
        <p:spPr bwMode="auto">
          <a:xfrm>
            <a:off x="2460937" y="6291942"/>
            <a:ext cx="4241033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Early Man </a:t>
            </a:r>
            <a:r>
              <a:rPr lang="en-US" sz="1200" dirty="0">
                <a:solidFill>
                  <a:schemeClr val="tx2"/>
                </a:solidFill>
              </a:rPr>
              <a:t>(Time-Life Nature Library, 1973), p. 132.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946525"/>
            <a:ext cx="7313613" cy="70167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</a:rPr>
              <a:t>“Mousterian”</a:t>
            </a: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1797050" y="1987550"/>
            <a:ext cx="56086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tools</a:t>
            </a: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2"/>
            <a:ext cx="799129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/>
              <a:t>Cultural periods of the European Upper Paleolithic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10" name="Picture 9" descr="1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62428"/>
            <a:ext cx="7772400" cy="5300776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3050" y="5838372"/>
            <a:ext cx="799129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/>
              <a:t>Cultural periods of the European Upper Paleolithic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167086" y="4953000"/>
            <a:ext cx="35052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is the “culture”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10114" y="536302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the technique is called “</a:t>
            </a:r>
            <a:r>
              <a:rPr lang="en-US" sz="2000" b="1" dirty="0" err="1"/>
              <a:t>Levallois</a:t>
            </a:r>
            <a:r>
              <a:rPr lang="en-US" sz="2000" b="1" dirty="0"/>
              <a:t>”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867400" y="4542971"/>
            <a:ext cx="1868714" cy="591457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5555340" y="4539342"/>
            <a:ext cx="2576286" cy="990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08510" y="5214258"/>
            <a:ext cx="5457825" cy="762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21_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175" y="228600"/>
            <a:ext cx="4819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Oval 3"/>
          <p:cNvSpPr>
            <a:spLocks noChangeArrowheads="1"/>
          </p:cNvSpPr>
          <p:nvPr/>
        </p:nvSpPr>
        <p:spPr bwMode="auto">
          <a:xfrm>
            <a:off x="3810000" y="1295400"/>
            <a:ext cx="1905000" cy="1524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668564" y="6115896"/>
            <a:ext cx="7790915" cy="3139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Pleistocene Subdivisions, Archaeological Industries and </a:t>
            </a:r>
            <a:r>
              <a:rPr lang="en-US" sz="1600" b="1" dirty="0" smtClean="0"/>
              <a:t>Hominids</a:t>
            </a:r>
            <a:endParaRPr lang="en-US" sz="1600" b="1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267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6" descr="1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5314" y="148770"/>
            <a:ext cx="3917192" cy="5943600"/>
          </a:xfrm>
          <a:prstGeom prst="rect">
            <a:avLst/>
          </a:prstGeom>
        </p:spPr>
      </p:pic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482544" y="1324428"/>
            <a:ext cx="533400" cy="14478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4738461" y="1476828"/>
            <a:ext cx="704850" cy="381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933575" y="6019800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The “</a:t>
            </a:r>
            <a:r>
              <a:rPr lang="en-US" sz="2000" b="1" dirty="0" err="1"/>
              <a:t>Levallois</a:t>
            </a:r>
            <a:r>
              <a:rPr lang="en-US" sz="2000" b="1" dirty="0"/>
              <a:t>” technique </a:t>
            </a:r>
          </a:p>
        </p:txBody>
      </p:sp>
      <p:pic>
        <p:nvPicPr>
          <p:cNvPr id="5" name="Picture 4" descr="1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2372" y="76200"/>
            <a:ext cx="204236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265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73136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Levallois_Techni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6400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33575" y="6019800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The “</a:t>
            </a:r>
            <a:r>
              <a:rPr lang="en-US" sz="2000" b="1" dirty="0" err="1"/>
              <a:t>Levallois</a:t>
            </a:r>
            <a:r>
              <a:rPr lang="en-US" sz="2000" b="1" dirty="0"/>
              <a:t>” technique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265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171450" y="6248400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 dirty="0">
                <a:solidFill>
                  <a:schemeClr val="tx2"/>
                </a:solidFill>
                <a:latin typeface="Arial" pitchFamily="34" charset="0"/>
              </a:rPr>
              <a:t>., p. 264</a:t>
            </a:r>
          </a:p>
        </p:txBody>
      </p:sp>
      <p:pic>
        <p:nvPicPr>
          <p:cNvPr id="148483" name="Picture 3" descr="11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100138"/>
            <a:ext cx="2568575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1933575" y="5852886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Mousterian tools.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257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itchFamily="34" charset="0"/>
              </a:rPr>
              <a:t>Changing Pleistocene environments in Africa.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Mousterian_To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7475"/>
            <a:ext cx="6172200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Text Box 6"/>
          <p:cNvSpPr txBox="1">
            <a:spLocks noChangeArrowheads="1"/>
          </p:cNvSpPr>
          <p:nvPr/>
        </p:nvSpPr>
        <p:spPr bwMode="auto">
          <a:xfrm>
            <a:off x="171450" y="6248173"/>
            <a:ext cx="87630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>
                <a:solidFill>
                  <a:srgbClr val="000000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>
                <a:solidFill>
                  <a:srgbClr val="000000"/>
                </a:solidFill>
                <a:latin typeface="Arial" pitchFamily="34" charset="0"/>
              </a:rPr>
              <a:t>., p. 264</a:t>
            </a:r>
          </a:p>
        </p:txBody>
      </p:sp>
      <p:sp>
        <p:nvSpPr>
          <p:cNvPr id="149508" name="Text Box 7"/>
          <p:cNvSpPr txBox="1">
            <a:spLocks noChangeArrowheads="1"/>
          </p:cNvSpPr>
          <p:nvPr/>
        </p:nvSpPr>
        <p:spPr bwMode="auto">
          <a:xfrm>
            <a:off x="1933575" y="5823858"/>
            <a:ext cx="5257800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Mousterian tools.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286" y="1321576"/>
            <a:ext cx="7772400" cy="453131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66686" y="5562600"/>
            <a:ext cx="5257800" cy="4224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Mousterian tools.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solidFill>
                  <a:srgbClr val="FFFFFF"/>
                </a:solidFill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solidFill>
                  <a:srgbClr val="FFFFFF"/>
                </a:solidFill>
                <a:latin typeface="Arial" pitchFamily="34" charset="0"/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34" charset="0"/>
              </a:rPr>
              <a:t>ed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., p.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275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941787" y="6339114"/>
            <a:ext cx="3244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Humankind Emerging, 7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 p. 432.</a:t>
            </a:r>
          </a:p>
        </p:txBody>
      </p:sp>
      <p:pic>
        <p:nvPicPr>
          <p:cNvPr id="150531" name="Picture 4" descr="H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28814"/>
            <a:ext cx="6781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2" name="Rectangle 5"/>
          <p:cNvSpPr>
            <a:spLocks noChangeArrowheads="1"/>
          </p:cNvSpPr>
          <p:nvPr/>
        </p:nvSpPr>
        <p:spPr bwMode="auto">
          <a:xfrm>
            <a:off x="1828800" y="3443514"/>
            <a:ext cx="5638800" cy="12192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2927273" y="6339114"/>
            <a:ext cx="32449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Humankind Emerging, 7th Ed.</a:t>
            </a:r>
            <a:r>
              <a:rPr lang="en-US" sz="1200" dirty="0">
                <a:solidFill>
                  <a:schemeClr val="tx2"/>
                </a:solidFill>
              </a:rPr>
              <a:t>,  p. 438.</a:t>
            </a:r>
          </a:p>
        </p:txBody>
      </p:sp>
      <p:pic>
        <p:nvPicPr>
          <p:cNvPr id="151555" name="Picture 4" descr="H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828" y="210456"/>
            <a:ext cx="465915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2776367" y="6335484"/>
            <a:ext cx="35772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Fagan, </a:t>
            </a:r>
            <a:r>
              <a:rPr lang="en-US" sz="1200" i="1" dirty="0">
                <a:solidFill>
                  <a:schemeClr val="tx2"/>
                </a:solidFill>
              </a:rPr>
              <a:t>People of the Earth, 10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 p. 98.</a:t>
            </a:r>
          </a:p>
        </p:txBody>
      </p:sp>
      <p:sp>
        <p:nvSpPr>
          <p:cNvPr id="152579" name="Text Box 5"/>
          <p:cNvSpPr txBox="1">
            <a:spLocks noChangeArrowheads="1"/>
          </p:cNvSpPr>
          <p:nvPr/>
        </p:nvSpPr>
        <p:spPr bwMode="auto">
          <a:xfrm>
            <a:off x="2093913" y="5643563"/>
            <a:ext cx="50434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>
                <a:solidFill>
                  <a:schemeClr val="tx2"/>
                </a:solidFill>
              </a:rPr>
              <a:t>Distribution of Neandertals, their culture, </a:t>
            </a:r>
          </a:p>
          <a:p>
            <a:pPr>
              <a:lnSpc>
                <a:spcPct val="120000"/>
              </a:lnSpc>
            </a:pPr>
            <a:r>
              <a:rPr lang="en-US" sz="1600" b="1">
                <a:solidFill>
                  <a:schemeClr val="tx2"/>
                </a:solidFill>
              </a:rPr>
              <a:t>and related technologies</a:t>
            </a:r>
          </a:p>
        </p:txBody>
      </p:sp>
      <p:pic>
        <p:nvPicPr>
          <p:cNvPr id="152580" name="Picture 6" descr="N_distributi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76200"/>
            <a:ext cx="69342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1" name="Oval 7"/>
          <p:cNvSpPr>
            <a:spLocks noChangeArrowheads="1"/>
          </p:cNvSpPr>
          <p:nvPr/>
        </p:nvSpPr>
        <p:spPr bwMode="auto">
          <a:xfrm>
            <a:off x="4114800" y="4495800"/>
            <a:ext cx="1828800" cy="7620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2582" name="Line 8"/>
          <p:cNvSpPr>
            <a:spLocks noChangeShapeType="1"/>
          </p:cNvSpPr>
          <p:nvPr/>
        </p:nvSpPr>
        <p:spPr bwMode="auto">
          <a:xfrm>
            <a:off x="3581400" y="2190750"/>
            <a:ext cx="1066800" cy="23050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2394697" y="6339114"/>
            <a:ext cx="43435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Campbell-Loy, </a:t>
            </a:r>
            <a:r>
              <a:rPr lang="en-US" sz="1200" i="1" dirty="0">
                <a:solidFill>
                  <a:schemeClr val="tx2"/>
                </a:solidFill>
              </a:rPr>
              <a:t>Humankind Emerging, 7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 p. 436.</a:t>
            </a:r>
          </a:p>
        </p:txBody>
      </p:sp>
      <p:pic>
        <p:nvPicPr>
          <p:cNvPr id="153603" name="Picture 5" descr="Archa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7315200" cy="489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Text Box 6"/>
          <p:cNvSpPr txBox="1">
            <a:spLocks noChangeArrowheads="1"/>
          </p:cNvSpPr>
          <p:nvPr/>
        </p:nvSpPr>
        <p:spPr bwMode="auto">
          <a:xfrm>
            <a:off x="1081314" y="5910942"/>
            <a:ext cx="69103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Archaic </a:t>
            </a:r>
            <a:r>
              <a:rPr lang="en-US" sz="1600" b="1" i="1" dirty="0">
                <a:solidFill>
                  <a:schemeClr val="tx2"/>
                </a:solidFill>
              </a:rPr>
              <a:t>Homo sapiens</a:t>
            </a:r>
            <a:r>
              <a:rPr lang="en-US" sz="1600" b="1" dirty="0">
                <a:solidFill>
                  <a:schemeClr val="tx2"/>
                </a:solidFill>
              </a:rPr>
              <a:t>: Mousterian / Non-</a:t>
            </a:r>
            <a:r>
              <a:rPr lang="en-US" sz="1600" b="1" dirty="0" err="1">
                <a:solidFill>
                  <a:schemeClr val="tx2"/>
                </a:solidFill>
              </a:rPr>
              <a:t>Mousterial</a:t>
            </a:r>
            <a:r>
              <a:rPr lang="en-US" sz="1600" b="1" dirty="0">
                <a:solidFill>
                  <a:schemeClr val="tx2"/>
                </a:solidFill>
              </a:rPr>
              <a:t> Tools</a:t>
            </a:r>
          </a:p>
        </p:txBody>
      </p:sp>
      <p:sp>
        <p:nvSpPr>
          <p:cNvPr id="153605" name="Oval 8"/>
          <p:cNvSpPr>
            <a:spLocks noChangeArrowheads="1"/>
          </p:cNvSpPr>
          <p:nvPr/>
        </p:nvSpPr>
        <p:spPr bwMode="auto">
          <a:xfrm rot="344879">
            <a:off x="2069001" y="953483"/>
            <a:ext cx="3892281" cy="1363962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2543628" y="6339114"/>
            <a:ext cx="40624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http://news.bbc.co.uk/1/hi/sci/tech/1766683.stm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448" y="442686"/>
            <a:ext cx="762055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71650"/>
            <a:ext cx="73136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3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946525"/>
            <a:ext cx="7313612" cy="701675"/>
          </a:xfrm>
        </p:spPr>
        <p:txBody>
          <a:bodyPr/>
          <a:lstStyle/>
          <a:p>
            <a:pPr marL="457200" indent="-457200" eaLnBrk="1" hangingPunct="1"/>
            <a:r>
              <a:rPr lang="en-US" sz="4000" b="1" smtClean="0">
                <a:latin typeface="Arial" pitchFamily="34" charset="0"/>
              </a:rPr>
              <a:t>hunting</a:t>
            </a:r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1473200" y="1987550"/>
            <a:ext cx="6262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culture</a:t>
            </a: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 descr="29_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14400"/>
            <a:ext cx="73136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2617782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29.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5" descr="29_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7679" y="210456"/>
            <a:ext cx="385383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Text Box 6"/>
          <p:cNvSpPr txBox="1">
            <a:spLocks noChangeArrowheads="1"/>
          </p:cNvSpPr>
          <p:nvPr/>
        </p:nvSpPr>
        <p:spPr bwMode="auto">
          <a:xfrm>
            <a:off x="2617782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31.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3" descr="29_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114425"/>
            <a:ext cx="7313612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436931" y="6339114"/>
            <a:ext cx="42686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pp. 36-37. </a:t>
            </a:r>
          </a:p>
        </p:txBody>
      </p:sp>
      <p:sp>
        <p:nvSpPr>
          <p:cNvPr id="158724" name="Text Box 5"/>
          <p:cNvSpPr txBox="1">
            <a:spLocks noChangeArrowheads="1"/>
          </p:cNvSpPr>
          <p:nvPr/>
        </p:nvSpPr>
        <p:spPr bwMode="auto">
          <a:xfrm>
            <a:off x="3886200" y="609600"/>
            <a:ext cx="138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bolas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828085"/>
            <a:ext cx="7315200" cy="526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720850" y="5181600"/>
            <a:ext cx="4832350" cy="461963"/>
          </a:xfrm>
          <a:prstGeom prst="rect">
            <a:avLst/>
          </a:prstGeom>
          <a:solidFill>
            <a:schemeClr val="tx2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“Opportunistic hunting”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059537" y="6339114"/>
            <a:ext cx="49980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http://www.newscientist.com/news/news.jsp?id=ns99993085</a:t>
            </a:r>
            <a:endParaRPr lang="en-US" sz="1200" dirty="0"/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2209800" y="4267200"/>
            <a:ext cx="3581400" cy="762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 descr="29_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3606" y="210456"/>
            <a:ext cx="590116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05314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35.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ext Box 5"/>
          <p:cNvSpPr txBox="1">
            <a:spLocks noChangeArrowheads="1"/>
          </p:cNvSpPr>
          <p:nvPr/>
        </p:nvSpPr>
        <p:spPr bwMode="auto">
          <a:xfrm>
            <a:off x="2690446" y="6339114"/>
            <a:ext cx="37430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www.nature.ca/notebooks/english/woolly.htm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 descr="29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9992" y="275772"/>
            <a:ext cx="397320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4"/>
          <p:cNvSpPr txBox="1">
            <a:spLocks noChangeArrowheads="1"/>
          </p:cNvSpPr>
          <p:nvPr/>
        </p:nvSpPr>
        <p:spPr bwMode="auto">
          <a:xfrm>
            <a:off x="2617782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32.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29_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3187" y="228600"/>
            <a:ext cx="46864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5"/>
          <p:cNvSpPr txBox="1">
            <a:spLocks noChangeArrowheads="1"/>
          </p:cNvSpPr>
          <p:nvPr/>
        </p:nvSpPr>
        <p:spPr bwMode="auto">
          <a:xfrm>
            <a:off x="3333748" y="6339114"/>
            <a:ext cx="24594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Anthropology Today</a:t>
            </a:r>
            <a:r>
              <a:rPr lang="en-US" sz="1200" dirty="0">
                <a:solidFill>
                  <a:schemeClr val="tx2"/>
                </a:solidFill>
              </a:rPr>
              <a:t>,  p. 183.</a:t>
            </a:r>
          </a:p>
        </p:txBody>
      </p:sp>
      <p:sp>
        <p:nvSpPr>
          <p:cNvPr id="163844" name="Rectangle 6"/>
          <p:cNvSpPr>
            <a:spLocks noChangeArrowheads="1"/>
          </p:cNvSpPr>
          <p:nvPr/>
        </p:nvSpPr>
        <p:spPr bwMode="auto">
          <a:xfrm>
            <a:off x="1905000" y="0"/>
            <a:ext cx="2286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2450053" y="6306456"/>
            <a:ext cx="4241033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/>
              <a:t>Early Man </a:t>
            </a:r>
            <a:r>
              <a:rPr lang="en-US" sz="1200" dirty="0"/>
              <a:t>(Time-Life Nature Library, 1973), p. 126. </a:t>
            </a:r>
          </a:p>
        </p:txBody>
      </p:sp>
      <p:pic>
        <p:nvPicPr>
          <p:cNvPr id="164867" name="Picture 4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575" y="304800"/>
            <a:ext cx="33734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5221" name="Text Box 5"/>
          <p:cNvSpPr txBox="1">
            <a:spLocks noChangeArrowheads="1"/>
          </p:cNvSpPr>
          <p:nvPr/>
        </p:nvSpPr>
        <p:spPr bwMode="auto">
          <a:xfrm>
            <a:off x="5410200" y="3657600"/>
            <a:ext cx="2736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90000"/>
              </a:lnSpc>
            </a:pPr>
            <a:r>
              <a:rPr lang="en-US" sz="4800" b="1" baseline="30000" dirty="0">
                <a:solidFill>
                  <a:srgbClr val="000000"/>
                </a:solidFill>
              </a:rPr>
              <a:t>Neandertal</a:t>
            </a:r>
          </a:p>
        </p:txBody>
      </p:sp>
      <p:sp>
        <p:nvSpPr>
          <p:cNvPr id="1545222" name="Text Box 6"/>
          <p:cNvSpPr txBox="1">
            <a:spLocks noChangeArrowheads="1"/>
          </p:cNvSpPr>
          <p:nvPr/>
        </p:nvSpPr>
        <p:spPr bwMode="auto">
          <a:xfrm>
            <a:off x="2514600" y="658813"/>
            <a:ext cx="12477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90000"/>
              </a:lnSpc>
            </a:pPr>
            <a:r>
              <a:rPr lang="en-US" sz="4800" b="1" baseline="30000">
                <a:solidFill>
                  <a:srgbClr val="000000"/>
                </a:solidFill>
              </a:rPr>
              <a:t>Bear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5221" grpId="0"/>
      <p:bldP spid="15452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2286000" y="6339114"/>
            <a:ext cx="4557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http://news.bbc.co.uk/2/hi/science/nature/7062415.stm</a:t>
            </a:r>
            <a:endParaRPr lang="en-US" sz="1200" dirty="0"/>
          </a:p>
        </p:txBody>
      </p:sp>
      <p:pic>
        <p:nvPicPr>
          <p:cNvPr id="461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9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514" y="304800"/>
            <a:ext cx="375520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81400" y="6030913"/>
            <a:ext cx="194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January 1996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29_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60966"/>
            <a:ext cx="7315200" cy="498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Oval 5"/>
          <p:cNvSpPr>
            <a:spLocks noChangeArrowheads="1"/>
          </p:cNvSpPr>
          <p:nvPr/>
        </p:nvSpPr>
        <p:spPr bwMode="auto">
          <a:xfrm rot="464682">
            <a:off x="1144975" y="1490485"/>
            <a:ext cx="2987547" cy="1362428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3081773" y="6339114"/>
            <a:ext cx="29706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National Geographic</a:t>
            </a:r>
            <a:r>
              <a:rPr lang="en-US" sz="1200" dirty="0">
                <a:solidFill>
                  <a:schemeClr val="tx2"/>
                </a:solidFill>
              </a:rPr>
              <a:t>, January 1996.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3962400"/>
            <a:ext cx="7313612" cy="701675"/>
          </a:xfrm>
        </p:spPr>
        <p:txBody>
          <a:bodyPr/>
          <a:lstStyle/>
          <a:p>
            <a:pPr marL="457200" indent="-457200" eaLnBrk="1" hangingPunct="1"/>
            <a:r>
              <a:rPr lang="en-US" sz="4000" b="1" smtClean="0">
                <a:latin typeface="Arial" pitchFamily="34" charset="0"/>
              </a:rPr>
              <a:t>religion ? / beliefs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1473200" y="1987550"/>
            <a:ext cx="6262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culture</a:t>
            </a: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29_1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4687" y="137886"/>
            <a:ext cx="417997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6"/>
          <p:cNvSpPr txBox="1">
            <a:spLocks noChangeArrowheads="1"/>
          </p:cNvSpPr>
          <p:nvPr/>
        </p:nvSpPr>
        <p:spPr bwMode="auto">
          <a:xfrm>
            <a:off x="2444071" y="5910942"/>
            <a:ext cx="427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Neandertal Cave Bear Cult, Austria.</a:t>
            </a:r>
          </a:p>
        </p:txBody>
      </p:sp>
      <p:sp>
        <p:nvSpPr>
          <p:cNvPr id="168964" name="Text Box 7"/>
          <p:cNvSpPr txBox="1">
            <a:spLocks noChangeArrowheads="1"/>
          </p:cNvSpPr>
          <p:nvPr/>
        </p:nvSpPr>
        <p:spPr bwMode="auto">
          <a:xfrm>
            <a:off x="2915069" y="6339114"/>
            <a:ext cx="33043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Poirier,  </a:t>
            </a:r>
            <a:r>
              <a:rPr lang="en-US" sz="1200" i="1" dirty="0">
                <a:solidFill>
                  <a:schemeClr val="tx2"/>
                </a:solidFill>
              </a:rPr>
              <a:t>In Search of Ourselves</a:t>
            </a:r>
            <a:r>
              <a:rPr lang="en-US" sz="1200" dirty="0">
                <a:solidFill>
                  <a:schemeClr val="tx2"/>
                </a:solidFill>
              </a:rPr>
              <a:t>, p. 179.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2310771" y="6339114"/>
            <a:ext cx="45327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Campbell – Loy, </a:t>
            </a:r>
            <a:r>
              <a:rPr lang="en-US" sz="1200" i="1" dirty="0"/>
              <a:t>Humankind Emerging, 7th Ed.</a:t>
            </a:r>
            <a:r>
              <a:rPr lang="en-US" sz="1200" dirty="0"/>
              <a:t>, p. 441.</a:t>
            </a:r>
            <a:r>
              <a:rPr lang="en-US" sz="1200" i="1" dirty="0"/>
              <a:t> </a:t>
            </a:r>
          </a:p>
        </p:txBody>
      </p:sp>
      <p:pic>
        <p:nvPicPr>
          <p:cNvPr id="169987" name="Picture 5" descr="bear_skull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163" y="0"/>
            <a:ext cx="49482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457200" y="5377542"/>
            <a:ext cx="8153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/>
              <a:t>Bear skulls apparently stacked in a </a:t>
            </a:r>
            <a:r>
              <a:rPr lang="en-US" sz="1600" b="1" dirty="0" smtClean="0"/>
              <a:t>pit</a:t>
            </a:r>
          </a:p>
          <a:p>
            <a:r>
              <a:rPr lang="en-US" sz="1600" b="1" dirty="0" smtClean="0"/>
              <a:t>supports </a:t>
            </a:r>
            <a:r>
              <a:rPr lang="en-US" sz="1600" b="1" dirty="0"/>
              <a:t>the idea that the cave </a:t>
            </a:r>
            <a:r>
              <a:rPr lang="en-US" sz="1600" b="1" dirty="0" smtClean="0"/>
              <a:t>bear</a:t>
            </a:r>
          </a:p>
          <a:p>
            <a:r>
              <a:rPr lang="en-US" sz="1600" b="1" dirty="0" smtClean="0"/>
              <a:t>was </a:t>
            </a:r>
            <a:r>
              <a:rPr lang="en-US" sz="1600" b="1" dirty="0"/>
              <a:t>the center of a Neandertal cult</a:t>
            </a:r>
            <a:r>
              <a:rPr lang="en-US" sz="2000" b="1" i="1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3" descr="29_1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228725"/>
            <a:ext cx="73136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 Box 4"/>
          <p:cNvSpPr txBox="1">
            <a:spLocks noChangeArrowheads="1"/>
          </p:cNvSpPr>
          <p:nvPr/>
        </p:nvSpPr>
        <p:spPr bwMode="auto">
          <a:xfrm>
            <a:off x="2446423" y="6291942"/>
            <a:ext cx="4241033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Early Man </a:t>
            </a:r>
            <a:r>
              <a:rPr lang="en-US" sz="1200" dirty="0">
                <a:solidFill>
                  <a:schemeClr val="tx2"/>
                </a:solidFill>
              </a:rPr>
              <a:t>(Time-Life Nature Library, 1973), p. 127.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29_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828" y="210456"/>
            <a:ext cx="466881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 Box 5"/>
          <p:cNvSpPr txBox="1">
            <a:spLocks noChangeArrowheads="1"/>
          </p:cNvSpPr>
          <p:nvPr/>
        </p:nvSpPr>
        <p:spPr bwMode="auto">
          <a:xfrm>
            <a:off x="2567437" y="6339114"/>
            <a:ext cx="40041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113.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3" descr="29_1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923" y="208869"/>
            <a:ext cx="461870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Text Box 4"/>
          <p:cNvSpPr txBox="1">
            <a:spLocks noChangeArrowheads="1"/>
          </p:cNvSpPr>
          <p:nvPr/>
        </p:nvSpPr>
        <p:spPr bwMode="auto">
          <a:xfrm>
            <a:off x="2563541" y="6339114"/>
            <a:ext cx="40041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107.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5" descr="29_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704395"/>
            <a:ext cx="7313612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Text Box 6"/>
          <p:cNvSpPr txBox="1">
            <a:spLocks noChangeArrowheads="1"/>
          </p:cNvSpPr>
          <p:nvPr/>
        </p:nvSpPr>
        <p:spPr bwMode="auto">
          <a:xfrm>
            <a:off x="2617782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81. </a:t>
            </a:r>
          </a:p>
        </p:txBody>
      </p:sp>
      <p:sp>
        <p:nvSpPr>
          <p:cNvPr id="174084" name="Text Box 7"/>
          <p:cNvSpPr txBox="1">
            <a:spLocks noChangeArrowheads="1"/>
          </p:cNvSpPr>
          <p:nvPr/>
        </p:nvSpPr>
        <p:spPr bwMode="auto">
          <a:xfrm>
            <a:off x="1841500" y="990600"/>
            <a:ext cx="18161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red ocher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5800"/>
            <a:ext cx="7313612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400628" y="6339114"/>
            <a:ext cx="6343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http://news.nationalgeographic.com/news/2007/10/070930-neanderthals.html</a:t>
            </a:r>
            <a:endParaRPr lang="en-US" sz="1200" dirty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313613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3" descr="29_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509" y="214086"/>
            <a:ext cx="551032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2617782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96.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4" descr="29_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19" y="208869"/>
            <a:ext cx="445659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Text Box 5"/>
          <p:cNvSpPr txBox="1">
            <a:spLocks noChangeArrowheads="1"/>
          </p:cNvSpPr>
          <p:nvPr/>
        </p:nvSpPr>
        <p:spPr bwMode="auto">
          <a:xfrm>
            <a:off x="2578055" y="6339114"/>
            <a:ext cx="40041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Neanderthals</a:t>
            </a:r>
            <a:r>
              <a:rPr lang="en-US" sz="1200" dirty="0">
                <a:solidFill>
                  <a:schemeClr val="tx2"/>
                </a:solidFill>
              </a:rPr>
              <a:t> (NY: Time-Life, 1973), p.  102.</a:t>
            </a:r>
          </a:p>
        </p:txBody>
      </p:sp>
      <p:sp>
        <p:nvSpPr>
          <p:cNvPr id="1390598" name="Oval 6"/>
          <p:cNvSpPr>
            <a:spLocks noChangeArrowheads="1"/>
          </p:cNvSpPr>
          <p:nvPr/>
        </p:nvSpPr>
        <p:spPr bwMode="auto">
          <a:xfrm>
            <a:off x="3124200" y="3581400"/>
            <a:ext cx="685800" cy="1371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0598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4" descr="Neandertal_bu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636" y="210456"/>
            <a:ext cx="461294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Text Box 5"/>
          <p:cNvSpPr txBox="1">
            <a:spLocks noChangeArrowheads="1"/>
          </p:cNvSpPr>
          <p:nvPr/>
        </p:nvSpPr>
        <p:spPr bwMode="auto">
          <a:xfrm>
            <a:off x="946150" y="2955925"/>
            <a:ext cx="19399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Neandertal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burial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at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Le </a:t>
            </a:r>
            <a:r>
              <a:rPr lang="en-US" sz="2000" b="1" dirty="0" err="1">
                <a:solidFill>
                  <a:schemeClr val="tx2"/>
                </a:solidFill>
              </a:rPr>
              <a:t>Moustier</a:t>
            </a:r>
            <a:r>
              <a:rPr lang="en-US" sz="2000" b="1" dirty="0">
                <a:solidFill>
                  <a:schemeClr val="tx2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France</a:t>
            </a:r>
          </a:p>
        </p:txBody>
      </p:sp>
      <p:sp>
        <p:nvSpPr>
          <p:cNvPr id="178180" name="Text Box 6"/>
          <p:cNvSpPr txBox="1">
            <a:spLocks noChangeArrowheads="1"/>
          </p:cNvSpPr>
          <p:nvPr/>
        </p:nvSpPr>
        <p:spPr bwMode="auto">
          <a:xfrm>
            <a:off x="1187979" y="6339114"/>
            <a:ext cx="6751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Pfeiffer, </a:t>
            </a:r>
            <a:r>
              <a:rPr lang="en-US" sz="1200" i="1" dirty="0">
                <a:solidFill>
                  <a:schemeClr val="tx2"/>
                </a:solidFill>
              </a:rPr>
              <a:t>The Emergence of Humankind, 4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 (NY: Harper and Row, 1985), p. 151.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2385340" y="6337887"/>
            <a:ext cx="43964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Campbell-Loy, </a:t>
            </a:r>
            <a:r>
              <a:rPr lang="en-US" sz="1200" i="1" dirty="0">
                <a:solidFill>
                  <a:schemeClr val="tx2"/>
                </a:solidFill>
              </a:rPr>
              <a:t>Humankind Emerging, 7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 p. 444.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2332038" y="4933950"/>
            <a:ext cx="46069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60,000-year-old family (?) cemetery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containing the skeletons of two adults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and four children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600" b="1" dirty="0">
                <a:solidFill>
                  <a:schemeClr val="tx2"/>
                </a:solidFill>
              </a:rPr>
              <a:t>La </a:t>
            </a:r>
            <a:r>
              <a:rPr lang="en-US" sz="1600" b="1" dirty="0" err="1">
                <a:solidFill>
                  <a:schemeClr val="tx2"/>
                </a:solidFill>
              </a:rPr>
              <a:t>Ferrassie</a:t>
            </a:r>
            <a:r>
              <a:rPr lang="en-US" sz="1600" b="1" dirty="0">
                <a:solidFill>
                  <a:schemeClr val="tx2"/>
                </a:solidFill>
              </a:rPr>
              <a:t>, France</a:t>
            </a:r>
          </a:p>
        </p:txBody>
      </p:sp>
      <p:pic>
        <p:nvPicPr>
          <p:cNvPr id="179204" name="Picture 5" descr="N_buria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2406650"/>
            <a:ext cx="73136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3" descr="29_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914" y="208869"/>
            <a:ext cx="391425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 Box 4"/>
          <p:cNvSpPr txBox="1">
            <a:spLocks noChangeArrowheads="1"/>
          </p:cNvSpPr>
          <p:nvPr/>
        </p:nvSpPr>
        <p:spPr bwMode="auto">
          <a:xfrm>
            <a:off x="3708175" y="6339114"/>
            <a:ext cx="17491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National Geographic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3"/>
          <p:cNvSpPr txBox="1">
            <a:spLocks noChangeArrowheads="1"/>
          </p:cNvSpPr>
          <p:nvPr/>
        </p:nvSpPr>
        <p:spPr bwMode="auto">
          <a:xfrm>
            <a:off x="2537913" y="6339114"/>
            <a:ext cx="40624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http://news.bbc.co.uk/1/hi/sci/tech/2236585.stm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812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7798" name="Rectangle 6"/>
          <p:cNvSpPr>
            <a:spLocks noChangeArrowheads="1"/>
          </p:cNvSpPr>
          <p:nvPr/>
        </p:nvSpPr>
        <p:spPr bwMode="auto">
          <a:xfrm>
            <a:off x="4114800" y="5334000"/>
            <a:ext cx="914400" cy="228600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shade val="46275"/>
                  <a:invGamma/>
                  <a:alpha val="2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97799" name="Rectangle 7"/>
          <p:cNvSpPr>
            <a:spLocks noChangeArrowheads="1"/>
          </p:cNvSpPr>
          <p:nvPr/>
        </p:nvSpPr>
        <p:spPr bwMode="auto">
          <a:xfrm>
            <a:off x="1657350" y="5524500"/>
            <a:ext cx="1219200" cy="228600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shade val="46275"/>
                  <a:invGamma/>
                  <a:alpha val="2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 descr="29_1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6358" y="199572"/>
            <a:ext cx="466881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Text Box 5"/>
          <p:cNvSpPr txBox="1">
            <a:spLocks noChangeArrowheads="1"/>
          </p:cNvSpPr>
          <p:nvPr/>
        </p:nvSpPr>
        <p:spPr bwMode="auto">
          <a:xfrm>
            <a:off x="2617782" y="6339114"/>
            <a:ext cx="390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The Neanderthals (NY: Time-Life, 1973), p.  99.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3"/>
          <p:cNvSpPr txBox="1">
            <a:spLocks noChangeArrowheads="1"/>
          </p:cNvSpPr>
          <p:nvPr/>
        </p:nvSpPr>
        <p:spPr bwMode="auto">
          <a:xfrm>
            <a:off x="2069242" y="6339114"/>
            <a:ext cx="50028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Bordes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i="1" dirty="0">
                <a:solidFill>
                  <a:schemeClr val="tx2"/>
                </a:solidFill>
              </a:rPr>
              <a:t>The Old Stone Age</a:t>
            </a:r>
            <a:r>
              <a:rPr lang="en-US" sz="1200" dirty="0">
                <a:solidFill>
                  <a:schemeClr val="tx2"/>
                </a:solidFill>
              </a:rPr>
              <a:t> (NY: Mc-</a:t>
            </a:r>
            <a:r>
              <a:rPr lang="en-US" sz="1200" dirty="0" err="1">
                <a:solidFill>
                  <a:schemeClr val="tx2"/>
                </a:solidFill>
              </a:rPr>
              <a:t>Graw</a:t>
            </a:r>
            <a:r>
              <a:rPr lang="en-US" sz="1200" dirty="0">
                <a:solidFill>
                  <a:schemeClr val="tx2"/>
                </a:solidFill>
              </a:rPr>
              <a:t>-Hill, 1968), p. 142. </a:t>
            </a:r>
          </a:p>
        </p:txBody>
      </p:sp>
      <p:pic>
        <p:nvPicPr>
          <p:cNvPr id="183299" name="Picture 4" descr="Combe_Grenal1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657225"/>
            <a:ext cx="72961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3" descr="29_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5800"/>
            <a:ext cx="731361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Text Box 4"/>
          <p:cNvSpPr txBox="1">
            <a:spLocks noChangeArrowheads="1"/>
          </p:cNvSpPr>
          <p:nvPr/>
        </p:nvSpPr>
        <p:spPr bwMode="auto">
          <a:xfrm>
            <a:off x="2660699" y="6339114"/>
            <a:ext cx="381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National Geographic</a:t>
            </a:r>
            <a:r>
              <a:rPr lang="en-US" sz="1200" dirty="0">
                <a:solidFill>
                  <a:schemeClr val="tx2"/>
                </a:solidFill>
              </a:rPr>
              <a:t>, November 1985, p. 612. </a:t>
            </a:r>
          </a:p>
        </p:txBody>
      </p:sp>
      <p:sp>
        <p:nvSpPr>
          <p:cNvPr id="184324" name="Text Box 5"/>
          <p:cNvSpPr txBox="1">
            <a:spLocks noChangeArrowheads="1"/>
          </p:cNvSpPr>
          <p:nvPr/>
        </p:nvSpPr>
        <p:spPr bwMode="auto">
          <a:xfrm>
            <a:off x="2405742" y="5606142"/>
            <a:ext cx="4334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Neandertal Burial, </a:t>
            </a:r>
            <a:r>
              <a:rPr lang="en-US" sz="1800" b="1" dirty="0" err="1">
                <a:solidFill>
                  <a:schemeClr val="tx2"/>
                </a:solidFill>
              </a:rPr>
              <a:t>Kebara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Cave,</a:t>
            </a:r>
          </a:p>
          <a:p>
            <a:r>
              <a:rPr lang="en-US" sz="1800" b="1" dirty="0" smtClean="0">
                <a:solidFill>
                  <a:schemeClr val="tx2"/>
                </a:solidFill>
              </a:rPr>
              <a:t>Mt</a:t>
            </a:r>
            <a:r>
              <a:rPr lang="en-US" sz="1800" b="1" dirty="0">
                <a:solidFill>
                  <a:schemeClr val="tx2"/>
                </a:solidFill>
              </a:rPr>
              <a:t>. Carmel, Israel.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29_125"/>
          <p:cNvPicPr>
            <a:picLocks noChangeAspect="1" noChangeArrowheads="1"/>
          </p:cNvPicPr>
          <p:nvPr/>
        </p:nvPicPr>
        <p:blipFill>
          <a:blip r:embed="rId3" cstate="print">
            <a:lum bright="-7000" contrast="-2000"/>
          </a:blip>
          <a:srcRect/>
          <a:stretch>
            <a:fillRect/>
          </a:stretch>
        </p:blipFill>
        <p:spPr bwMode="auto">
          <a:xfrm>
            <a:off x="1476375" y="152400"/>
            <a:ext cx="6191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 descr="Lewis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8200" y="254000"/>
            <a:ext cx="4927600" cy="635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7800" y="2835951"/>
            <a:ext cx="6172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. . . or how to make sense</a:t>
            </a:r>
            <a:b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out of</a:t>
            </a:r>
            <a:b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</a:t>
            </a:r>
            <a:r>
              <a:rPr lang="en-US" sz="3200" b="1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11 </a:t>
            </a: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of the text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2878599" y="6339114"/>
            <a:ext cx="3363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3"/>
                </a:solidFill>
                <a:hlinkClick r:id="rId2"/>
              </a:rPr>
              <a:t>www.physorg.com/news101477918.html</a:t>
            </a: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801688"/>
            <a:ext cx="7313612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29_126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2298700" y="76200"/>
            <a:ext cx="4545013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1501940" y="6339114"/>
            <a:ext cx="61942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Lewin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i="1" dirty="0">
                <a:solidFill>
                  <a:schemeClr val="tx2"/>
                </a:solidFill>
              </a:rPr>
              <a:t>In the Age of Mankind</a:t>
            </a:r>
            <a:r>
              <a:rPr lang="en-US" sz="1200" dirty="0">
                <a:solidFill>
                  <a:schemeClr val="tx2"/>
                </a:solidFill>
              </a:rPr>
              <a:t>. Washington, D.C., Smithsonian, 1988,  p. 182.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2834369" y="5896428"/>
            <a:ext cx="3451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Neandertal, </a:t>
            </a:r>
            <a:r>
              <a:rPr lang="en-US" sz="1600" b="1" i="1" dirty="0">
                <a:solidFill>
                  <a:schemeClr val="tx2"/>
                </a:solidFill>
              </a:rPr>
              <a:t>ca</a:t>
            </a:r>
            <a:r>
              <a:rPr lang="en-US" sz="1600" b="1" dirty="0">
                <a:solidFill>
                  <a:schemeClr val="tx2"/>
                </a:solidFill>
              </a:rPr>
              <a:t>., 45,000 </a:t>
            </a:r>
            <a:r>
              <a:rPr lang="en-US" sz="1600" b="1" dirty="0" err="1">
                <a:solidFill>
                  <a:schemeClr val="tx2"/>
                </a:solidFill>
              </a:rPr>
              <a:t>ybp</a:t>
            </a:r>
            <a:r>
              <a:rPr lang="en-US" sz="1600" b="1" dirty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946525"/>
            <a:ext cx="7313613" cy="701675"/>
          </a:xfrm>
        </p:spPr>
        <p:txBody>
          <a:bodyPr/>
          <a:lstStyle/>
          <a:p>
            <a:pPr marL="457200" indent="-457200" eaLnBrk="1" hangingPunct="1"/>
            <a:r>
              <a:rPr lang="en-US" sz="4000" b="1" smtClean="0">
                <a:latin typeface="Arial" pitchFamily="34" charset="0"/>
              </a:rPr>
              <a:t>cannibalism ?</a:t>
            </a: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1473200" y="1987550"/>
            <a:ext cx="6262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culture</a:t>
            </a: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 smtClean="0">
                <a:solidFill>
                  <a:schemeClr val="tx1"/>
                </a:solidFill>
              </a:rPr>
              <a:t>Homo erectus pekinensis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990600" y="3130550"/>
            <a:ext cx="7313613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tabLst>
                <a:tab pos="171450" algn="l"/>
              </a:tabLst>
            </a:pPr>
            <a:r>
              <a:rPr lang="en-US" sz="2800" b="1"/>
              <a:t>Survival</a:t>
            </a:r>
          </a:p>
          <a:p>
            <a:pPr indent="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tabLst>
                <a:tab pos="171450" algn="l"/>
              </a:tabLst>
            </a:pPr>
            <a:endParaRPr lang="en-US" sz="2800" b="1"/>
          </a:p>
          <a:p>
            <a:pPr indent="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tabLst>
                <a:tab pos="171450" algn="l"/>
              </a:tabLst>
            </a:pPr>
            <a:r>
              <a:rPr lang="en-US" sz="2800" b="1"/>
              <a:t>Gustatory</a:t>
            </a:r>
          </a:p>
          <a:p>
            <a:pPr indent="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tabLst>
                <a:tab pos="171450" algn="l"/>
              </a:tabLst>
            </a:pPr>
            <a:endParaRPr lang="en-US" sz="2800" b="1"/>
          </a:p>
          <a:p>
            <a:pPr indent="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tabLst>
                <a:tab pos="171450" algn="l"/>
              </a:tabLst>
            </a:pPr>
            <a:r>
              <a:rPr lang="en-US" sz="2800" b="1"/>
              <a:t>Ritualistic or Incorporative</a:t>
            </a:r>
            <a:endParaRPr lang="en-US" sz="2800" b="1" i="1"/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457200" y="1717675"/>
            <a:ext cx="82105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/>
              <a:t>Types of Cannibalism</a:t>
            </a:r>
            <a:endParaRPr lang="en-US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7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i="0" smtClean="0">
                <a:solidFill>
                  <a:schemeClr val="tx1"/>
                </a:solidFill>
              </a:rPr>
              <a:t>Cannibalism</a:t>
            </a:r>
            <a:endParaRPr lang="en-US" sz="6000" b="1" smtClean="0">
              <a:solidFill>
                <a:schemeClr val="tx1"/>
              </a:solidFill>
            </a:endParaRPr>
          </a:p>
        </p:txBody>
      </p:sp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914400" y="3543300"/>
            <a:ext cx="73136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tabLst>
                <a:tab pos="171450" algn="l"/>
              </a:tabLst>
            </a:pPr>
            <a:r>
              <a:rPr lang="en-US" sz="2800" b="1"/>
              <a:t>“</a:t>
            </a:r>
            <a:r>
              <a:rPr lang="en-US" b="1">
                <a:hlinkClick r:id="rId2"/>
              </a:rPr>
              <a:t>Bones Offer Evidence of a Neanderthal - Eat - Neanderthal World</a:t>
            </a:r>
            <a:r>
              <a:rPr lang="en-US" b="1"/>
              <a:t>”</a:t>
            </a:r>
          </a:p>
          <a:p>
            <a:pPr indent="342900" algn="l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tabLst>
                <a:tab pos="171450" algn="l"/>
              </a:tabLst>
            </a:pPr>
            <a:endParaRPr lang="en-US" b="1"/>
          </a:p>
          <a:p>
            <a:pPr indent="342900" eaLnBrk="0" hangingPunct="0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tabLst>
                <a:tab pos="171450" algn="l"/>
              </a:tabLst>
            </a:pPr>
            <a:r>
              <a:rPr lang="en-US" b="1"/>
              <a:t>78 fragments from 6 skeletons</a:t>
            </a:r>
            <a:endParaRPr lang="en-US"/>
          </a:p>
          <a:p>
            <a:pPr indent="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tabLst>
                <a:tab pos="171450" algn="l"/>
              </a:tabLst>
            </a:pPr>
            <a:endParaRPr lang="en-US" sz="2800"/>
          </a:p>
          <a:p>
            <a:pPr indent="342900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tabLst>
                <a:tab pos="171450" algn="l"/>
              </a:tabLst>
            </a:pPr>
            <a:r>
              <a:rPr lang="en-US" sz="2800"/>
              <a:t>ca. 100,000 ybp</a:t>
            </a:r>
            <a:endParaRPr lang="en-US"/>
          </a:p>
          <a:p>
            <a:pPr indent="342900" algn="l" eaLnBrk="0" hangingPunct="0">
              <a:lnSpc>
                <a:spcPct val="40000"/>
              </a:lnSpc>
              <a:spcBef>
                <a:spcPct val="20000"/>
              </a:spcBef>
              <a:buClr>
                <a:schemeClr val="hlink"/>
              </a:buClr>
              <a:tabLst>
                <a:tab pos="171450" algn="l"/>
              </a:tabLst>
            </a:pPr>
            <a:endParaRPr lang="en-US" b="1"/>
          </a:p>
          <a:p>
            <a:pPr indent="342900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tabLst>
                <a:tab pos="171450" algn="l"/>
              </a:tabLst>
            </a:pPr>
            <a:r>
              <a:rPr lang="en-US" sz="1800"/>
              <a:t>30 September 1999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57200" y="2525713"/>
            <a:ext cx="8210550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/>
              <a:t>Moula-Gercy, France</a:t>
            </a:r>
            <a:endParaRPr lang="en-US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map_france990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371600"/>
            <a:ext cx="4381500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3138714" y="6293580"/>
            <a:ext cx="2853666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chemeClr val="bg1"/>
                </a:solidFill>
                <a:latin typeface="Arial" pitchFamily="34" charset="0"/>
              </a:rPr>
              <a:t>ABACNEWS.com/</a:t>
            </a:r>
            <a:r>
              <a:rPr lang="en-US" sz="1200" dirty="0" err="1">
                <a:solidFill>
                  <a:schemeClr val="bg1"/>
                </a:solidFill>
                <a:latin typeface="Arial" pitchFamily="34" charset="0"/>
              </a:rPr>
              <a:t>MagellanGeographix</a:t>
            </a:r>
            <a:endParaRPr lang="en-US" sz="12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ap_neanderthal_bones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6200"/>
            <a:ext cx="358298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981200" y="5710647"/>
            <a:ext cx="5142755" cy="55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Fragment of a Neandertal thigh bone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08088" y="6292618"/>
            <a:ext cx="1892826" cy="3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</a:rPr>
              <a:t>UCAL </a:t>
            </a: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Berkeley / AP Photo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Java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47625"/>
            <a:ext cx="89916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114800" y="3684588"/>
            <a:ext cx="1074738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Trinil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4495800" y="4257675"/>
            <a:ext cx="4572000" cy="2031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Modern deposits and bones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Sampoeng</a:t>
            </a: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(Neolithic)</a:t>
            </a:r>
            <a:endParaRPr kumimoji="1" lang="en-US" sz="18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Ngandong</a:t>
            </a: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(Upper Pleistocene)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Trinil</a:t>
            </a: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(Middle Pleistocene)</a:t>
            </a:r>
            <a:endParaRPr kumimoji="1" lang="en-US" sz="18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Djetis</a:t>
            </a: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(Lower Pleistocene)</a:t>
            </a:r>
            <a:endParaRPr kumimoji="1" lang="en-US" sz="18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Three or more strata 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(Pliocene)</a:t>
            </a:r>
          </a:p>
        </p:txBody>
      </p:sp>
      <p:sp>
        <p:nvSpPr>
          <p:cNvPr id="72714" name="Rectangle 14"/>
          <p:cNvSpPr>
            <a:spLocks noChangeArrowheads="1"/>
          </p:cNvSpPr>
          <p:nvPr/>
        </p:nvSpPr>
        <p:spPr bwMode="auto">
          <a:xfrm>
            <a:off x="4495800" y="5238750"/>
            <a:ext cx="4572000" cy="36933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1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Trinil</a:t>
            </a: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1800" b="1" i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ca.</a:t>
            </a:r>
            <a:r>
              <a:rPr kumimoji="1" lang="en-US" sz="1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, 700,000 </a:t>
            </a:r>
            <a:r>
              <a:rPr kumimoji="1" lang="en-US" sz="1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sz="105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Java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85788"/>
            <a:ext cx="247650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8"/>
          <p:cNvSpPr txBox="1">
            <a:spLocks noChangeArrowheads="1"/>
          </p:cNvSpPr>
          <p:nvPr/>
        </p:nvSpPr>
        <p:spPr bwMode="auto">
          <a:xfrm>
            <a:off x="631598" y="2490561"/>
            <a:ext cx="7888288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4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Java </a:t>
            </a:r>
            <a:r>
              <a:rPr lang="en-US" sz="44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stratigraphy</a:t>
            </a:r>
            <a:endParaRPr lang="en-US" sz="44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914400" y="3323357"/>
            <a:ext cx="7315200" cy="305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Modern deposits and bones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b="1" kern="1200" dirty="0" err="1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Sampoeng</a:t>
            </a:r>
            <a:r>
              <a:rPr kumimoji="1" lang="en-US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2000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(Neolithic)</a:t>
            </a:r>
            <a:endParaRPr kumimoji="1" lang="en-US" b="1" kern="1200" dirty="0">
              <a:solidFill>
                <a:srgbClr val="F1F7E9">
                  <a:lumMod val="9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Ngandong</a:t>
            </a:r>
            <a:r>
              <a:rPr kumimoji="1" lang="en-US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/>
            </a:r>
            <a:br>
              <a:rPr kumimoji="1" lang="en-US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</a:br>
            <a:r>
              <a:rPr kumimoji="1" lang="en-US" sz="2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Upper Pleistocene)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Trinil</a:t>
            </a: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</a:t>
            </a:r>
            <a:r>
              <a:rPr kumimoji="1" lang="en-US" sz="20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ca</a:t>
            </a:r>
            <a:r>
              <a:rPr kumimoji="1"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. 700,000 </a:t>
            </a:r>
            <a:r>
              <a:rPr kumimoji="1" lang="en-US" sz="2000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r>
              <a:rPr kumimoji="1"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)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b="1" kern="1200" dirty="0" err="1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Djetis</a:t>
            </a:r>
            <a:r>
              <a:rPr kumimoji="1" lang="en-US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stratum </a:t>
            </a:r>
            <a:r>
              <a:rPr kumimoji="1" lang="en-US" sz="20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(Lower Pleistocene)</a:t>
            </a:r>
            <a:endParaRPr kumimoji="1"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Three or more strata </a:t>
            </a:r>
            <a:r>
              <a:rPr kumimoji="1" lang="en-US" sz="2000" b="1" kern="1200" dirty="0">
                <a:solidFill>
                  <a:srgbClr val="F1F7E9">
                    <a:lumMod val="90000"/>
                  </a:srgbClr>
                </a:solidFill>
                <a:latin typeface="Verdana" pitchFamily="34" charset="0"/>
                <a:ea typeface="+mn-ea"/>
                <a:cs typeface="+mn-cs"/>
              </a:rPr>
              <a:t>(Pliocene)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10800000">
            <a:off x="7100888" y="4238172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 baseline="30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Solo_River"/>
          <p:cNvPicPr>
            <a:picLocks noChangeAspect="1" noChangeArrowheads="1"/>
          </p:cNvPicPr>
          <p:nvPr/>
        </p:nvPicPr>
        <p:blipFill>
          <a:blip r:embed="rId3" cstate="print">
            <a:lum bright="-3000" contrast="27000"/>
          </a:blip>
          <a:srcRect/>
          <a:stretch>
            <a:fillRect/>
          </a:stretch>
        </p:blipFill>
        <p:spPr bwMode="auto">
          <a:xfrm>
            <a:off x="671286" y="1308100"/>
            <a:ext cx="7772400" cy="45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2678011" y="6339114"/>
            <a:ext cx="37989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The First Men</a:t>
            </a:r>
            <a:r>
              <a:rPr lang="en-US" sz="1200" dirty="0">
                <a:solidFill>
                  <a:schemeClr val="tx2"/>
                </a:solidFill>
              </a:rPr>
              <a:t> (NY: Little, Brown, 1973), p. 42.</a:t>
            </a:r>
            <a:endParaRPr lang="en-US" sz="12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914" y="5446823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Solo-6, late </a:t>
            </a:r>
            <a:r>
              <a:rPr lang="en-US" i="1" dirty="0" smtClean="0">
                <a:solidFill>
                  <a:srgbClr val="FFFFFF"/>
                </a:solidFill>
              </a:rPr>
              <a:t>Homo erectus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1800" dirty="0" err="1" smtClean="0">
                <a:solidFill>
                  <a:srgbClr val="FFFFFF"/>
                </a:solidFill>
              </a:rPr>
              <a:t>Ngandong</a:t>
            </a:r>
            <a:r>
              <a:rPr lang="en-US" sz="1800" dirty="0" smtClean="0">
                <a:solidFill>
                  <a:srgbClr val="FFFFFF"/>
                </a:solidFill>
              </a:rPr>
              <a:t> Java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"Solo Man"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6914"/>
            <a:ext cx="644555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rtemp.skul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4038600"/>
            <a:ext cx="2565400" cy="1384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28600" y="6335484"/>
            <a:ext cx="8680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2"/>
              </a:rPr>
              <a:t>www.washingtonpost.com/wp-dyn/content/article/2007/09/12/AR2007091202323.html?hpid=moreheadlines</a:t>
            </a:r>
            <a:endParaRPr lang="en-US" sz="120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7313613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3" descr="29_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957263"/>
            <a:ext cx="7313612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946525"/>
            <a:ext cx="7313612" cy="701675"/>
          </a:xfrm>
        </p:spPr>
        <p:txBody>
          <a:bodyPr/>
          <a:lstStyle/>
          <a:p>
            <a:pPr marL="457200" indent="-457200" eaLnBrk="1" hangingPunct="1"/>
            <a:r>
              <a:rPr lang="en-US" sz="4000" b="1" dirty="0" smtClean="0">
                <a:latin typeface="Arial" pitchFamily="34" charset="0"/>
              </a:rPr>
              <a:t>other aspects of culture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1473200" y="1987550"/>
            <a:ext cx="6262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culture</a:t>
            </a: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11T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599"/>
            <a:ext cx="7772400" cy="432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171450" y="6230256"/>
            <a:ext cx="8763000" cy="366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bg1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</a:rPr>
              <a:t>., p. 265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47914"/>
            <a:ext cx="7772400" cy="559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700314" y="6339114"/>
            <a:ext cx="7734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/>
              </a:rPr>
              <a:t>http://www.webster.sk.ca/greenwich/fl-compl.htm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700314" y="6339114"/>
            <a:ext cx="7734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hlinkClick r:id="rId3"/>
              </a:rPr>
              <a:t>http://www.sciencenews.org/view/generic/id/44941/title/Stone_Age_flutes_found_in_Germany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700314" y="6339114"/>
            <a:ext cx="7734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hlinkClick r:id="rId3"/>
              </a:rPr>
              <a:t>http://www.sciencenews.org/view/generic/id/44941/title/Stone_Age_flutes_found_in_Germany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2296257" y="6337887"/>
            <a:ext cx="45327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Campbell – Loy, </a:t>
            </a:r>
            <a:r>
              <a:rPr lang="en-US" sz="1200" i="1" dirty="0"/>
              <a:t>Humankind Emerging, 7th Ed.</a:t>
            </a:r>
            <a:r>
              <a:rPr lang="en-US" sz="1200" dirty="0"/>
              <a:t>, p. 441.</a:t>
            </a:r>
            <a:r>
              <a:rPr lang="en-US" sz="1200" i="1" dirty="0"/>
              <a:t> </a:t>
            </a:r>
          </a:p>
        </p:txBody>
      </p:sp>
      <p:pic>
        <p:nvPicPr>
          <p:cNvPr id="198659" name="Picture 3" descr="Tat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914400"/>
            <a:ext cx="42767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457200" y="5226050"/>
            <a:ext cx="815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Small stone from a Mousterian </a:t>
            </a:r>
            <a:r>
              <a:rPr lang="en-US" sz="1800" b="1" dirty="0" smtClean="0"/>
              <a:t>site</a:t>
            </a:r>
          </a:p>
          <a:p>
            <a:r>
              <a:rPr lang="en-US" sz="1800" b="1" dirty="0" smtClean="0"/>
              <a:t>Tata</a:t>
            </a:r>
            <a:r>
              <a:rPr lang="en-US" sz="1800" b="1" dirty="0"/>
              <a:t>, Hungary</a:t>
            </a:r>
          </a:p>
          <a:p>
            <a:r>
              <a:rPr lang="en-US" sz="1800" b="1" dirty="0"/>
              <a:t>50,000 </a:t>
            </a:r>
            <a:r>
              <a:rPr lang="en-US" sz="1800" b="1" dirty="0" err="1"/>
              <a:t>ybp</a:t>
            </a:r>
            <a:endParaRPr lang="en-US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</a:t>
            </a:r>
            <a:endParaRPr lang="en-US" smtClean="0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2438400"/>
            <a:ext cx="7313612" cy="3810000"/>
          </a:xfrm>
        </p:spPr>
        <p:txBody>
          <a:bodyPr/>
          <a:lstStyle/>
          <a:p>
            <a:pPr marL="571500" lvl="1" indent="-400050" eaLnBrk="1" hangingPunct="1"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Is Neandertal a separate species than </a:t>
            </a:r>
            <a:r>
              <a:rPr lang="en-US" sz="2400" b="1" i="1" dirty="0" smtClean="0">
                <a:solidFill>
                  <a:schemeClr val="folHlink"/>
                </a:solidFill>
                <a:latin typeface="Arial" pitchFamily="34" charset="0"/>
              </a:rPr>
              <a:t>Homo sapiens</a:t>
            </a: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 ?</a:t>
            </a:r>
          </a:p>
          <a:p>
            <a:pPr marL="571500" lvl="1" indent="-400050" eaLnBrk="1" hangingPunct="1">
              <a:lnSpc>
                <a:spcPct val="3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chemeClr val="folHlink"/>
              </a:solidFill>
              <a:latin typeface="Arial" pitchFamily="34" charset="0"/>
            </a:endParaRPr>
          </a:p>
          <a:p>
            <a:pPr marL="571500" lvl="1" indent="-400050" eaLnBrk="1" hangingPunct="1"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Why did the Neandertals disappear so rapidly ?</a:t>
            </a:r>
          </a:p>
          <a:p>
            <a:pPr marL="1314450" lvl="2" indent="-171450" eaLnBrk="1" hangingPunct="1">
              <a:tabLst>
                <a:tab pos="742950" algn="l"/>
              </a:tabLst>
            </a:pPr>
            <a:r>
              <a:rPr lang="en-US" sz="2000" b="1" dirty="0" smtClean="0">
                <a:solidFill>
                  <a:srgbClr val="0C0600"/>
                </a:solidFill>
                <a:latin typeface="Arial" pitchFamily="34" charset="0"/>
              </a:rPr>
              <a:t>The “Neandertal Problem”</a:t>
            </a:r>
          </a:p>
          <a:p>
            <a:pPr marL="1314450" lvl="2" indent="-171450" eaLnBrk="1" hangingPunct="1">
              <a:lnSpc>
                <a:spcPct val="40000"/>
              </a:lnSpc>
              <a:tabLst>
                <a:tab pos="742950" algn="l"/>
              </a:tabLst>
            </a:pPr>
            <a:endParaRPr lang="en-US" sz="2000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2228850" lvl="3" indent="-209550" eaLnBrk="1" hangingPunct="1">
              <a:lnSpc>
                <a:spcPct val="90000"/>
              </a:lnSpc>
              <a:buFontTx/>
              <a:buChar char="•"/>
              <a:tabLst>
                <a:tab pos="742950" algn="l"/>
              </a:tabLst>
            </a:pPr>
            <a:r>
              <a:rPr lang="en-US" sz="1800" b="1" dirty="0" smtClean="0">
                <a:solidFill>
                  <a:srgbClr val="0C0600"/>
                </a:solidFill>
                <a:latin typeface="Arial" pitchFamily="34" charset="0"/>
              </a:rPr>
              <a:t>Out-fought ?</a:t>
            </a:r>
          </a:p>
          <a:p>
            <a:pPr marL="2228850" lvl="3" indent="-209550" eaLnBrk="1" hangingPunct="1">
              <a:lnSpc>
                <a:spcPct val="30000"/>
              </a:lnSpc>
              <a:buFontTx/>
              <a:buChar char="•"/>
              <a:tabLst>
                <a:tab pos="742950" algn="l"/>
              </a:tabLst>
            </a:pPr>
            <a:endParaRPr lang="en-US" sz="1800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2228850" lvl="3" indent="-209550" eaLnBrk="1" hangingPunct="1">
              <a:lnSpc>
                <a:spcPct val="90000"/>
              </a:lnSpc>
              <a:buFontTx/>
              <a:buChar char="•"/>
              <a:tabLst>
                <a:tab pos="742950" algn="l"/>
              </a:tabLst>
            </a:pPr>
            <a:r>
              <a:rPr lang="en-US" sz="1800" b="1" dirty="0" smtClean="0">
                <a:solidFill>
                  <a:srgbClr val="0C0600"/>
                </a:solidFill>
                <a:latin typeface="Arial" pitchFamily="34" charset="0"/>
              </a:rPr>
              <a:t>Genetically Absorbed ?</a:t>
            </a:r>
          </a:p>
          <a:p>
            <a:pPr marL="2228850" lvl="3" indent="-209550" eaLnBrk="1" hangingPunct="1">
              <a:lnSpc>
                <a:spcPct val="20000"/>
              </a:lnSpc>
              <a:buFontTx/>
              <a:buChar char="•"/>
              <a:tabLst>
                <a:tab pos="742950" algn="l"/>
              </a:tabLst>
            </a:pPr>
            <a:endParaRPr lang="en-US" sz="1800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2228850" lvl="3" indent="-209550" eaLnBrk="1" hangingPunct="1">
              <a:lnSpc>
                <a:spcPct val="90000"/>
              </a:lnSpc>
              <a:buFontTx/>
              <a:buChar char="•"/>
              <a:tabLst>
                <a:tab pos="742950" algn="l"/>
              </a:tabLst>
            </a:pPr>
            <a:r>
              <a:rPr lang="en-US" sz="1800" b="1" dirty="0" smtClean="0">
                <a:solidFill>
                  <a:srgbClr val="0C0600"/>
                </a:solidFill>
                <a:latin typeface="Arial" pitchFamily="34" charset="0"/>
              </a:rPr>
              <a:t>Killed off by tropical and warm-climate diseases for which they had no resistance ?</a:t>
            </a:r>
            <a:endParaRPr lang="en-US" b="1" dirty="0" smtClean="0">
              <a:solidFill>
                <a:srgbClr val="0C0600"/>
              </a:solidFill>
              <a:latin typeface="Arial" pitchFamily="34" charset="0"/>
            </a:endParaRP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285750" y="16144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Four important Neandertal questions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</a:t>
            </a:r>
            <a:endParaRPr lang="en-US" smtClean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2438400"/>
            <a:ext cx="7466012" cy="3390900"/>
          </a:xfrm>
        </p:spPr>
        <p:txBody>
          <a:bodyPr>
            <a:spAutoFit/>
          </a:bodyPr>
          <a:lstStyle/>
          <a:p>
            <a:pPr marL="571500" lvl="1" indent="-400050" eaLnBrk="1" hangingPunct="1"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Is Neandertal a separate species than </a:t>
            </a:r>
            <a:r>
              <a:rPr lang="en-US" sz="2400" b="1" i="1" dirty="0" smtClean="0">
                <a:solidFill>
                  <a:schemeClr val="folHlink"/>
                </a:solidFill>
                <a:latin typeface="Arial" pitchFamily="34" charset="0"/>
              </a:rPr>
              <a:t>Homo sapiens</a:t>
            </a: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 ?</a:t>
            </a:r>
          </a:p>
          <a:p>
            <a:pPr marL="571500" lvl="1" indent="-400050" eaLnBrk="1" hangingPunct="1">
              <a:lnSpc>
                <a:spcPct val="8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chemeClr val="folHlink"/>
              </a:solidFill>
              <a:latin typeface="Arial" pitchFamily="34" charset="0"/>
            </a:endParaRPr>
          </a:p>
          <a:p>
            <a:pPr marL="571500" lvl="1" indent="-400050" eaLnBrk="1" hangingPunct="1"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Why did the Neandertals disappear so rapidly ?</a:t>
            </a:r>
          </a:p>
          <a:p>
            <a:pPr marL="1314450" lvl="2" indent="-171450" eaLnBrk="1" hangingPunct="1">
              <a:tabLst>
                <a:tab pos="742950" algn="l"/>
              </a:tabLst>
            </a:pPr>
            <a:r>
              <a:rPr lang="en-US" sz="2000" b="1" dirty="0" smtClean="0">
                <a:solidFill>
                  <a:schemeClr val="folHlink"/>
                </a:solidFill>
                <a:latin typeface="Arial" pitchFamily="34" charset="0"/>
              </a:rPr>
              <a:t>The “Neandertal Problem”</a:t>
            </a:r>
          </a:p>
          <a:p>
            <a:pPr marL="1314450" lvl="2" indent="-171450" eaLnBrk="1" hangingPunct="1">
              <a:lnSpc>
                <a:spcPct val="60000"/>
              </a:lnSpc>
              <a:tabLst>
                <a:tab pos="742950" algn="l"/>
              </a:tabLst>
            </a:pPr>
            <a:endParaRPr lang="en-US" b="1" dirty="0" smtClean="0">
              <a:solidFill>
                <a:schemeClr val="folHlink"/>
              </a:solidFill>
              <a:latin typeface="Arial" pitchFamily="34" charset="0"/>
            </a:endParaRPr>
          </a:p>
          <a:p>
            <a:pPr marL="571500" lvl="1" indent="-400050" eaLnBrk="1" hangingPunct="1"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Did Neandertals have speech like we know it?</a:t>
            </a:r>
          </a:p>
          <a:p>
            <a:pPr marL="1314450" lvl="2" indent="-171450" eaLnBrk="1" hangingPunct="1">
              <a:lnSpc>
                <a:spcPct val="80000"/>
              </a:lnSpc>
              <a:tabLst>
                <a:tab pos="742950" algn="l"/>
              </a:tabLst>
            </a:pPr>
            <a:r>
              <a:rPr lang="en-US" sz="2000" b="1" dirty="0" smtClean="0">
                <a:solidFill>
                  <a:srgbClr val="0C0600"/>
                </a:solidFill>
                <a:latin typeface="Arial" pitchFamily="34" charset="0"/>
              </a:rPr>
              <a:t>The “Lieberman” hypothesis</a:t>
            </a: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285750" y="16144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Four important Neandertal questions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01_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60375"/>
            <a:ext cx="510063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8600" y="6339114"/>
            <a:ext cx="8680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www.washingtonpost.com/wp-dyn/content/article/2007/09/12/AR2007091202323.html?hpid=moreheadlines</a:t>
            </a:r>
            <a:endParaRPr lang="en-US" sz="1200" dirty="0"/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143000"/>
            <a:ext cx="7313612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1899846" y="6339114"/>
            <a:ext cx="53391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http://dsc.discovery.com/news/briefs/20050314/neanderthal.html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7388"/>
            <a:ext cx="7313613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>
                <a:solidFill>
                  <a:schemeClr val="tx1"/>
                </a:solidFill>
              </a:rPr>
              <a:t>The skull . . .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362325"/>
            <a:ext cx="7313612" cy="1895475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b="1"/>
              <a:t>modern humans have cranial base flexure</a:t>
            </a:r>
          </a:p>
          <a:p>
            <a:pPr marL="0" indent="0" algn="ctr">
              <a:buFontTx/>
              <a:buNone/>
            </a:pPr>
            <a:r>
              <a:rPr lang="en-US" b="1"/>
              <a:t>(basicranium) (bend)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Changing Pleistocene environments in Africa.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2725738" y="5758542"/>
            <a:ext cx="36655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Modern human cranium.</a:t>
            </a:r>
          </a:p>
        </p:txBody>
      </p:sp>
      <p:pic>
        <p:nvPicPr>
          <p:cNvPr id="483331" name="Picture 3" descr="Turn8Ap0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14400"/>
            <a:ext cx="7313613" cy="4878387"/>
          </a:xfrm>
          <a:prstGeom prst="rect">
            <a:avLst/>
          </a:prstGeom>
          <a:noFill/>
        </p:spPr>
      </p:pic>
      <p:sp>
        <p:nvSpPr>
          <p:cNvPr id="483332" name="Text Box 4"/>
          <p:cNvSpPr txBox="1">
            <a:spLocks noChangeArrowheads="1"/>
          </p:cNvSpPr>
          <p:nvPr/>
        </p:nvSpPr>
        <p:spPr bwMode="auto">
          <a:xfrm>
            <a:off x="3095172" y="6248400"/>
            <a:ext cx="29482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latin typeface="Arial" pitchFamily="34" charset="0"/>
              </a:rPr>
              <a:t>Understanding </a:t>
            </a:r>
            <a:r>
              <a:rPr lang="en-US" sz="1200" i="1" dirty="0" smtClean="0">
                <a:latin typeface="Arial" pitchFamily="34" charset="0"/>
              </a:rPr>
              <a:t>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428</a:t>
            </a:r>
            <a:endParaRPr lang="en-US" sz="1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>
                <a:solidFill>
                  <a:schemeClr val="tx1"/>
                </a:solidFill>
              </a:rPr>
              <a:t>The skull . . .</a:t>
            </a: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2895600"/>
            <a:ext cx="7313612" cy="277495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b="1" dirty="0"/>
              <a:t>flexure in the base of the skull </a:t>
            </a:r>
            <a:r>
              <a:rPr lang="en-US" b="1" dirty="0"/>
              <a:t>(the </a:t>
            </a:r>
            <a:r>
              <a:rPr lang="en-US" b="1" dirty="0" err="1"/>
              <a:t>basicranium</a:t>
            </a:r>
            <a:r>
              <a:rPr lang="en-US" b="1" dirty="0"/>
              <a:t>)</a:t>
            </a:r>
          </a:p>
          <a:p>
            <a:pPr marL="0" indent="0" algn="ctr">
              <a:buFontTx/>
              <a:buNone/>
            </a:pPr>
            <a:r>
              <a:rPr lang="en-US" sz="4000" b="1" dirty="0"/>
              <a:t>seems to relate to </a:t>
            </a:r>
          </a:p>
          <a:p>
            <a:pPr marL="0" indent="0" algn="ctr">
              <a:buFontTx/>
              <a:buNone/>
            </a:pPr>
            <a:r>
              <a:rPr lang="en-US" sz="4000" b="1" dirty="0"/>
              <a:t>a low larynx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3222625" y="6248400"/>
            <a:ext cx="268535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Humankind Emerging, 7</a:t>
            </a:r>
            <a:r>
              <a:rPr lang="en-US" sz="1200" i="1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 ed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., p. 377</a:t>
            </a: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713922" y="5758542"/>
            <a:ext cx="7715250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Larynx / Pharynx</a:t>
            </a:r>
          </a:p>
        </p:txBody>
      </p:sp>
      <p:pic>
        <p:nvPicPr>
          <p:cNvPr id="485380" name="Picture 4" descr="larynx2"/>
          <p:cNvPicPr>
            <a:picLocks noChangeAspect="1" noChangeArrowheads="1"/>
          </p:cNvPicPr>
          <p:nvPr/>
        </p:nvPicPr>
        <p:blipFill>
          <a:blip r:embed="rId3" cstate="print">
            <a:lum bright="8000" contrast="1000"/>
          </a:blip>
          <a:srcRect/>
          <a:stretch>
            <a:fillRect/>
          </a:stretch>
        </p:blipFill>
        <p:spPr bwMode="auto">
          <a:xfrm>
            <a:off x="2209800" y="152400"/>
            <a:ext cx="4695825" cy="55959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3222625" y="6248400"/>
            <a:ext cx="268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  <a:latin typeface="Arial" pitchFamily="34" charset="0"/>
              </a:rPr>
              <a:t>Humankind Emerging, 7</a:t>
            </a:r>
            <a:r>
              <a:rPr lang="en-US" sz="1200" i="1" baseline="30000" dirty="0">
                <a:solidFill>
                  <a:schemeClr val="tx2"/>
                </a:solidFill>
                <a:latin typeface="Arial" pitchFamily="34" charset="0"/>
              </a:rPr>
              <a:t>th</a:t>
            </a:r>
            <a:r>
              <a:rPr lang="en-US" sz="1200" i="1" dirty="0">
                <a:solidFill>
                  <a:schemeClr val="tx2"/>
                </a:solidFill>
                <a:latin typeface="Arial" pitchFamily="34" charset="0"/>
              </a:rPr>
              <a:t> ed</a:t>
            </a:r>
            <a:r>
              <a:rPr lang="en-US" sz="1200" dirty="0">
                <a:solidFill>
                  <a:schemeClr val="tx2"/>
                </a:solidFill>
                <a:latin typeface="Arial" pitchFamily="34" charset="0"/>
              </a:rPr>
              <a:t>., p. 377</a:t>
            </a: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713922" y="5758542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Larynx / Pharynx</a:t>
            </a:r>
          </a:p>
        </p:txBody>
      </p:sp>
      <p:pic>
        <p:nvPicPr>
          <p:cNvPr id="485380" name="Picture 4" descr="larynx2"/>
          <p:cNvPicPr>
            <a:picLocks noChangeAspect="1" noChangeArrowheads="1"/>
          </p:cNvPicPr>
          <p:nvPr/>
        </p:nvPicPr>
        <p:blipFill>
          <a:blip r:embed="rId3" cstate="print">
            <a:lum bright="8000" contrast="1000"/>
          </a:blip>
          <a:srcRect/>
          <a:stretch>
            <a:fillRect/>
          </a:stretch>
        </p:blipFill>
        <p:spPr bwMode="auto">
          <a:xfrm>
            <a:off x="2209800" y="152400"/>
            <a:ext cx="4695825" cy="55959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>
                <a:solidFill>
                  <a:schemeClr val="tx1"/>
                </a:solidFill>
              </a:rPr>
              <a:t>The skull . . .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2185988"/>
          </a:xfr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4400" b="1"/>
              <a:t>larynx – </a:t>
            </a:r>
          </a:p>
          <a:p>
            <a:pPr algn="ctr">
              <a:lnSpc>
                <a:spcPct val="40000"/>
              </a:lnSpc>
              <a:buFontTx/>
              <a:buNone/>
            </a:pPr>
            <a:endParaRPr lang="en-US" sz="4400" b="1"/>
          </a:p>
          <a:p>
            <a:pPr algn="ctr">
              <a:buFontTx/>
              <a:buNone/>
            </a:pPr>
            <a:r>
              <a:rPr lang="en-US" b="1"/>
              <a:t>the voice box </a:t>
            </a:r>
          </a:p>
          <a:p>
            <a:pPr algn="ctr">
              <a:buFontTx/>
              <a:buNone/>
            </a:pPr>
            <a:r>
              <a:rPr lang="en-US" sz="2400" b="1"/>
              <a:t>(which contains the vocal cords)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544284"/>
            <a:ext cx="7772400" cy="559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>
                <a:solidFill>
                  <a:schemeClr val="tx1"/>
                </a:solidFill>
              </a:rPr>
              <a:t>The skull . . .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2879725"/>
            <a:ext cx="7313612" cy="1920875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b="1"/>
              <a:t>and a low larynx is associated with a longer pharynx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838200" y="6339114"/>
            <a:ext cx="7477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http://news.nationalgeographic.com/news/2003/03/0326_030326_neanderthalthumb_2.html</a:t>
            </a:r>
            <a:endParaRPr lang="en-US" sz="1200" dirty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1143000"/>
            <a:ext cx="7313612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>
                <a:solidFill>
                  <a:schemeClr val="tx1"/>
                </a:solidFill>
              </a:rPr>
              <a:t>The skull . . .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24163"/>
            <a:ext cx="7772400" cy="1747837"/>
          </a:xfr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4400" b="1"/>
              <a:t>pharynx – </a:t>
            </a:r>
          </a:p>
          <a:p>
            <a:pPr algn="ctr">
              <a:lnSpc>
                <a:spcPct val="40000"/>
              </a:lnSpc>
              <a:buFontTx/>
              <a:buNone/>
            </a:pPr>
            <a:endParaRPr lang="en-US" sz="4400" b="1"/>
          </a:p>
          <a:p>
            <a:pPr algn="ctr">
              <a:buFontTx/>
              <a:buNone/>
            </a:pPr>
            <a:r>
              <a:rPr lang="en-US" b="1"/>
              <a:t>the throat above the larynx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3222625" y="6248400"/>
            <a:ext cx="268535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Humankind Emerging, 7</a:t>
            </a:r>
            <a:r>
              <a:rPr lang="en-US" sz="1200" i="1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sz="1200" i="1" dirty="0">
                <a:solidFill>
                  <a:srgbClr val="000000"/>
                </a:solidFill>
                <a:latin typeface="Arial" pitchFamily="34" charset="0"/>
              </a:rPr>
              <a:t> ed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., p. 377</a:t>
            </a: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713922" y="5758542"/>
            <a:ext cx="7715250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Larynx / Pharynx</a:t>
            </a:r>
          </a:p>
        </p:txBody>
      </p:sp>
      <p:pic>
        <p:nvPicPr>
          <p:cNvPr id="485380" name="Picture 4" descr="larynx2"/>
          <p:cNvPicPr>
            <a:picLocks noChangeAspect="1" noChangeArrowheads="1"/>
          </p:cNvPicPr>
          <p:nvPr/>
        </p:nvPicPr>
        <p:blipFill>
          <a:blip r:embed="rId3" cstate="print">
            <a:lum bright="8000" contrast="1000"/>
          </a:blip>
          <a:srcRect/>
          <a:stretch>
            <a:fillRect/>
          </a:stretch>
        </p:blipFill>
        <p:spPr bwMode="auto">
          <a:xfrm>
            <a:off x="2209800" y="152400"/>
            <a:ext cx="4695825" cy="55959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3222625" y="6248400"/>
            <a:ext cx="268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Humankind Emerging, 7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377</a:t>
            </a:r>
          </a:p>
        </p:txBody>
      </p:sp>
      <p:sp>
        <p:nvSpPr>
          <p:cNvPr id="485379" name="Text Box 3"/>
          <p:cNvSpPr txBox="1">
            <a:spLocks noChangeArrowheads="1"/>
          </p:cNvSpPr>
          <p:nvPr/>
        </p:nvSpPr>
        <p:spPr bwMode="auto">
          <a:xfrm>
            <a:off x="713922" y="5758542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Larynx / Pharynx</a:t>
            </a:r>
          </a:p>
        </p:txBody>
      </p:sp>
      <p:pic>
        <p:nvPicPr>
          <p:cNvPr id="485380" name="Picture 4" descr="larynx2"/>
          <p:cNvPicPr>
            <a:picLocks noChangeAspect="1" noChangeArrowheads="1"/>
          </p:cNvPicPr>
          <p:nvPr/>
        </p:nvPicPr>
        <p:blipFill>
          <a:blip r:embed="rId3" cstate="print">
            <a:lum bright="8000" contrast="1000"/>
          </a:blip>
          <a:srcRect/>
          <a:stretch>
            <a:fillRect/>
          </a:stretch>
        </p:blipFill>
        <p:spPr bwMode="auto">
          <a:xfrm>
            <a:off x="2209800" y="152400"/>
            <a:ext cx="4695825" cy="55959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772" y="547914"/>
            <a:ext cx="7772400" cy="559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Text Box 3"/>
          <p:cNvSpPr txBox="1">
            <a:spLocks noChangeArrowheads="1"/>
          </p:cNvSpPr>
          <p:nvPr/>
        </p:nvSpPr>
        <p:spPr bwMode="auto">
          <a:xfrm>
            <a:off x="713922" y="5762172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2"/>
                </a:solidFill>
              </a:rPr>
              <a:t>Larynx / Pharynx</a:t>
            </a:r>
          </a:p>
        </p:txBody>
      </p:sp>
      <p:pic>
        <p:nvPicPr>
          <p:cNvPr id="492548" name="Picture 4" descr="larynx1"/>
          <p:cNvPicPr>
            <a:picLocks noChangeAspect="1" noChangeArrowheads="1"/>
          </p:cNvPicPr>
          <p:nvPr/>
        </p:nvPicPr>
        <p:blipFill>
          <a:blip r:embed="rId3" cstate="print">
            <a:lum bright="5000" contrast="10000"/>
          </a:blip>
          <a:srcRect/>
          <a:stretch>
            <a:fillRect/>
          </a:stretch>
        </p:blipFill>
        <p:spPr bwMode="auto">
          <a:xfrm>
            <a:off x="915988" y="1371600"/>
            <a:ext cx="7313612" cy="4098925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22625" y="6248400"/>
            <a:ext cx="268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Humankind Emerging, 7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377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0">
                <a:solidFill>
                  <a:schemeClr val="tx1"/>
                </a:solidFill>
              </a:rPr>
              <a:t>The skull . . .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336925"/>
            <a:ext cx="7313612" cy="1920875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4000" b="1"/>
              <a:t>and a longer pharynx is a feature associated with human speech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</a:t>
            </a:r>
            <a:endParaRPr lang="en-US" smtClean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422525"/>
            <a:ext cx="7313613" cy="3749675"/>
          </a:xfrm>
        </p:spPr>
        <p:txBody>
          <a:bodyPr>
            <a:spAutoFit/>
          </a:bodyPr>
          <a:lstStyle/>
          <a:p>
            <a:pPr marL="704850" lvl="1" indent="-53340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Is Neandertal a separate species than </a:t>
            </a:r>
            <a:r>
              <a:rPr lang="en-US" sz="2400" b="1" i="1" dirty="0" smtClean="0">
                <a:solidFill>
                  <a:schemeClr val="folHlink"/>
                </a:solidFill>
                <a:latin typeface="Arial" pitchFamily="34" charset="0"/>
              </a:rPr>
              <a:t>Homo sapiens</a:t>
            </a: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 ?</a:t>
            </a:r>
          </a:p>
          <a:p>
            <a:pPr marL="704850" lvl="1" indent="-533400" eaLnBrk="1" hangingPunct="1">
              <a:lnSpc>
                <a:spcPct val="3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chemeClr val="folHlink"/>
              </a:solidFill>
              <a:latin typeface="Arial" pitchFamily="34" charset="0"/>
            </a:endParaRPr>
          </a:p>
          <a:p>
            <a:pPr marL="704850" lvl="1" indent="-53340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Why did the Neandertals disappear so rapidly ?</a:t>
            </a:r>
          </a:p>
          <a:p>
            <a:pPr marL="1600200" lvl="2" indent="-45720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000" b="1" dirty="0" smtClean="0">
                <a:solidFill>
                  <a:schemeClr val="folHlink"/>
                </a:solidFill>
                <a:latin typeface="Arial" pitchFamily="34" charset="0"/>
              </a:rPr>
              <a:t>The “Neandertal Problem”</a:t>
            </a:r>
          </a:p>
          <a:p>
            <a:pPr marL="1600200" lvl="2" indent="-457200" eaLnBrk="1" hangingPunct="1">
              <a:lnSpc>
                <a:spcPct val="10000"/>
              </a:lnSpc>
              <a:tabLst>
                <a:tab pos="742950" algn="l"/>
              </a:tabLst>
            </a:pPr>
            <a:endParaRPr lang="en-US" b="1" dirty="0" smtClean="0">
              <a:solidFill>
                <a:schemeClr val="folHlink"/>
              </a:solidFill>
              <a:latin typeface="Arial" pitchFamily="34" charset="0"/>
            </a:endParaRPr>
          </a:p>
          <a:p>
            <a:pPr marL="704850" lvl="1" indent="-53340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chemeClr val="folHlink"/>
                </a:solidFill>
                <a:latin typeface="Arial" pitchFamily="34" charset="0"/>
              </a:rPr>
              <a:t>Did Neandertals have speech like we know it ?</a:t>
            </a:r>
          </a:p>
          <a:p>
            <a:pPr marL="704850" lvl="1" indent="-533400" eaLnBrk="1" hangingPunct="1">
              <a:lnSpc>
                <a:spcPct val="3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chemeClr val="folHlink"/>
              </a:solidFill>
              <a:latin typeface="Arial" pitchFamily="34" charset="0"/>
            </a:endParaRPr>
          </a:p>
          <a:p>
            <a:pPr marL="704850" lvl="1" indent="-53340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Did Neandertals interbreed with </a:t>
            </a:r>
            <a:r>
              <a:rPr lang="en-US" sz="2400" b="1" i="1" dirty="0" smtClean="0">
                <a:solidFill>
                  <a:srgbClr val="0C0600"/>
                </a:solidFill>
                <a:latin typeface="Arial" pitchFamily="34" charset="0"/>
              </a:rPr>
              <a:t>Homo sapiens </a:t>
            </a:r>
            <a:r>
              <a:rPr lang="en-US" sz="2400" b="1" i="1" dirty="0" err="1" smtClean="0">
                <a:solidFill>
                  <a:srgbClr val="0C0600"/>
                </a:solidFill>
                <a:latin typeface="Arial" pitchFamily="34" charset="0"/>
              </a:rPr>
              <a:t>sapiens</a:t>
            </a:r>
            <a:r>
              <a:rPr lang="en-US" sz="2400" b="1" i="1" dirty="0" smtClean="0">
                <a:solidFill>
                  <a:srgbClr val="0C0600"/>
                </a:solidFill>
                <a:latin typeface="Arial" pitchFamily="34" charset="0"/>
              </a:rPr>
              <a:t> </a:t>
            </a: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? Are we part Neandertal?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285750" y="16144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Four important Neandertal questions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307004" y="6335484"/>
            <a:ext cx="65234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hlinkClick r:id="rId3"/>
              </a:rPr>
              <a:t>http://news.nationalgeographic.com/news/2008/08/080812-neandertal-dna.html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629678" y="6339114"/>
            <a:ext cx="58524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hlinkClick r:id="rId3"/>
              </a:rPr>
              <a:t>http://www.timesonline.co.uk/tol/news/science/biology_evolution/article6888874.ece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853974" y="6339114"/>
            <a:ext cx="5416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itchFamily="34" charset="0"/>
                <a:hlinkClick r:id="rId3"/>
              </a:rPr>
              <a:t>http://news.nationalgeographic.com/news/2006/10/061030-neanderthals.html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5988" y="6339114"/>
            <a:ext cx="7313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34" charset="0"/>
                <a:hlinkClick r:id="rId3"/>
              </a:rPr>
              <a:t>http://www.nytimes.com/2006/12/05/science/05nean.html?_r=2&amp;\1ref=science&amp;\1oref=slogin&amp;oref=slogin</a:t>
            </a:r>
            <a:endParaRPr lang="en-US" sz="12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078444" y="6339114"/>
            <a:ext cx="6969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hlinkClick r:id="rId3"/>
              </a:rPr>
              <a:t>http://www.telegraph.co.uk/science/evolution/6430494/Modern-man-had-sex-with-Neanderthals.html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078444" y="6339114"/>
            <a:ext cx="6969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hlinkClick r:id="rId3"/>
              </a:rPr>
              <a:t>http://www.telegraph.co.uk/science/evolution/6430494/Modern-man-had-sex-with-Neanderthals.html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685800" y="4408716"/>
            <a:ext cx="3915229" cy="947056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2534283" y="6339114"/>
            <a:ext cx="40624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http://news.bbc.co.uk/1/hi/sci/tech/3431609.stm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7388"/>
            <a:ext cx="7313613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2537913" y="6339114"/>
            <a:ext cx="40624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/>
              </a:rPr>
              <a:t>http://news.bbc.co.uk/1/hi/sci/tech/3023685.stm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2667000" y="4972050"/>
            <a:ext cx="914400" cy="228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folHlink"/>
              </a:solidFill>
            </a:endParaRPr>
          </a:p>
        </p:txBody>
      </p:sp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2038350" y="5200650"/>
            <a:ext cx="914400" cy="228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2537913" y="6335484"/>
            <a:ext cx="40624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/>
              </a:rPr>
              <a:t>http://news.bbc.co.uk/1/hi/sci/tech/3663865.stm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037772" y="6349998"/>
            <a:ext cx="705353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  <a:hlinkClick r:id="rId3"/>
              </a:rPr>
              <a:t>http://news.nationalgeographic.com/news/2008/09/080908-neanderthal-brain.html?source=rss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755092" y="6335484"/>
            <a:ext cx="56036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hlinkClick r:id="rId3"/>
              </a:rPr>
              <a:t>http://dsc.discovery.com/news/2009/08/13/brussel-neanderthal.html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1755092" y="6335484"/>
            <a:ext cx="56036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hlinkClick r:id="rId3"/>
              </a:rPr>
              <a:t>http://dsc.discovery.com/news/2009/08/13/brussel-neanderthal.html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5" descr="29_128"/>
          <p:cNvPicPr>
            <a:picLocks noChangeAspect="1" noChangeArrowheads="1"/>
          </p:cNvPicPr>
          <p:nvPr/>
        </p:nvPicPr>
        <p:blipFill>
          <a:blip r:embed="rId3" cstate="print">
            <a:lum bright="-4000" contrast="25000"/>
          </a:blip>
          <a:srcRect/>
          <a:stretch>
            <a:fillRect/>
          </a:stretch>
        </p:blipFill>
        <p:spPr bwMode="auto">
          <a:xfrm>
            <a:off x="1066800" y="266700"/>
            <a:ext cx="7086600" cy="639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Changing Pleistocene environments in Africa.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619828" y="6338661"/>
            <a:ext cx="3889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itchFamily="34" charset="0"/>
                <a:hlinkClick r:id="rId3"/>
              </a:rPr>
              <a:t>http://news.bbc.co.uk/2/hi/science/nature/6099422.stm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71450" y="6400800"/>
            <a:ext cx="8763000" cy="366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>
                <a:solidFill>
                  <a:schemeClr val="bg1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>
                <a:solidFill>
                  <a:schemeClr val="bg1"/>
                </a:solidFill>
                <a:latin typeface="Arial" pitchFamily="34" charset="0"/>
              </a:rPr>
              <a:t>., p. 249</a:t>
            </a:r>
          </a:p>
        </p:txBody>
      </p:sp>
      <p:pic>
        <p:nvPicPr>
          <p:cNvPr id="209923" name="Picture 3" descr="11p2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7315200" cy="213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257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itchFamily="34" charset="0"/>
              </a:rPr>
              <a:t>Changing Pleistocene environments in Africa.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71450" y="6400800"/>
            <a:ext cx="8763000" cy="3667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>
                <a:solidFill>
                  <a:schemeClr val="bg1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>
                <a:solidFill>
                  <a:schemeClr val="bg1"/>
                </a:solidFill>
                <a:latin typeface="Arial" pitchFamily="34" charset="0"/>
              </a:rPr>
              <a:t>., p. 253</a:t>
            </a:r>
          </a:p>
        </p:txBody>
      </p:sp>
      <p:pic>
        <p:nvPicPr>
          <p:cNvPr id="210947" name="Picture 3" descr="11p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89458"/>
            <a:ext cx="7315200" cy="210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1410679" y="6384054"/>
            <a:ext cx="631454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itchFamily="34" charset="0"/>
                <a:hlinkClick r:id="rId3"/>
              </a:rPr>
              <a:t>http://dsc.discovery.com/news/2006/10/31/earliesteuropeans_arc.html?category=archaeology&amp;\1guid=20061031120000</a:t>
            </a:r>
            <a:endParaRPr lang="en-US" sz="9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685800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00275"/>
            <a:ext cx="1828800" cy="1828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2620283" y="6339114"/>
            <a:ext cx="3889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itchFamily="34" charset="0"/>
                <a:hlinkClick r:id="rId3"/>
              </a:rPr>
              <a:t>http://news.bbc.co.uk/2/hi/science/nature/6099422.stm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2253342" y="6339114"/>
            <a:ext cx="462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rial" pitchFamily="34" charset="0"/>
                <a:hlinkClick r:id="rId3"/>
              </a:rPr>
              <a:t>http://www.livescience.com/othernews/060908_humans_odd.html</a:t>
            </a:r>
            <a:endParaRPr lang="en-US" sz="12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465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29_44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rcRect/>
          <a:stretch>
            <a:fillRect/>
          </a:stretch>
        </p:blipFill>
        <p:spPr bwMode="auto">
          <a:xfrm>
            <a:off x="457200" y="76200"/>
            <a:ext cx="82296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1" name="Rectangle 4"/>
          <p:cNvSpPr>
            <a:spLocks noChangeArrowheads="1"/>
          </p:cNvSpPr>
          <p:nvPr/>
        </p:nvSpPr>
        <p:spPr bwMode="auto">
          <a:xfrm>
            <a:off x="228600" y="0"/>
            <a:ext cx="762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57732" name="Text Box 5"/>
          <p:cNvSpPr txBox="1">
            <a:spLocks noChangeArrowheads="1"/>
          </p:cNvSpPr>
          <p:nvPr/>
        </p:nvSpPr>
        <p:spPr bwMode="auto">
          <a:xfrm>
            <a:off x="1805216" y="6339114"/>
            <a:ext cx="549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Lewin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In the Age of Mankind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Washington, D.C., Smithsonian, 1988.</a:t>
            </a:r>
            <a:endParaRPr lang="en-US" sz="1200" kern="1200" baseline="300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3863" y="4276725"/>
            <a:ext cx="8229600" cy="2352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en-US" sz="28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Neandertals 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and other 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3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1" lang="en-US" sz="36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Premodern</a:t>
            </a:r>
            <a:r>
              <a:rPr kumimoji="1" lang="en-US" sz="3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Humans”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(aka “</a:t>
            </a:r>
            <a:r>
              <a:rPr kumimoji="1" lang="en-US" sz="20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Archaics</a:t>
            </a:r>
            <a:r>
              <a:rPr kumimoji="1"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”)</a:t>
            </a:r>
            <a:endParaRPr kumimoji="1" lang="en-US" sz="2000" b="1" i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257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itchFamily="34" charset="0"/>
              </a:rPr>
              <a:t>Changing Pleistocene environments in Africa.</a:t>
            </a:r>
          </a:p>
        </p:txBody>
      </p:sp>
      <p:pic>
        <p:nvPicPr>
          <p:cNvPr id="5" name="Picture 4" descr="1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879063"/>
            <a:ext cx="7772400" cy="496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258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6688" y="51816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Arial" pitchFamily="34" charset="0"/>
              </a:rPr>
              <a:t>Changing Pleistocene environments in Eurasia.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itchFamily="34" charset="0"/>
              </a:rPr>
              <a:t>Purple areas show regions of </a:t>
            </a:r>
            <a:r>
              <a:rPr lang="en-US" sz="1000" dirty="0" smtClean="0">
                <a:latin typeface="Arial" pitchFamily="34" charset="0"/>
              </a:rPr>
              <a:t>likely hominid </a:t>
            </a:r>
            <a:r>
              <a:rPr lang="en-US" sz="1000" dirty="0">
                <a:latin typeface="Arial" pitchFamily="34" charset="0"/>
              </a:rPr>
              <a:t>occupation.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itchFamily="34" charset="0"/>
              </a:rPr>
              <a:t>Orange areas are major glaciers.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Arial" pitchFamily="34" charset="0"/>
              </a:rPr>
              <a:t>Arrows indicate likely migration routes.</a:t>
            </a:r>
          </a:p>
        </p:txBody>
      </p:sp>
      <p:pic>
        <p:nvPicPr>
          <p:cNvPr id="7" name="Picture 6" descr="1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53353"/>
            <a:ext cx="7772400" cy="4119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text 10th ed p 255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9542" y="457200"/>
            <a:ext cx="4468789" cy="594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3886" y="3947886"/>
            <a:ext cx="4267200" cy="914400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2891" y="3866697"/>
            <a:ext cx="82296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1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Neandertals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and</a:t>
            </a:r>
            <a:endParaRPr kumimoji="1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Others</a:t>
            </a:r>
            <a:endParaRPr kumimoji="1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8000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(aka “</a:t>
            </a:r>
            <a:r>
              <a:rPr kumimoji="1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Archaics</a:t>
            </a:r>
            <a:r>
              <a:rPr kumimoji="1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”)</a:t>
            </a:r>
            <a:endParaRPr kumimoji="1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57943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Neandertals and Other Archaics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2913" y="3124200"/>
            <a:ext cx="8229600" cy="2743200"/>
          </a:xfrm>
          <a:noFill/>
        </p:spPr>
        <p:txBody>
          <a:bodyPr wrap="none"/>
          <a:lstStyle/>
          <a:p>
            <a:pPr marL="457200" indent="-457200"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sz="4400" b="1" smtClean="0">
                <a:latin typeface="Arial" pitchFamily="34" charset="0"/>
              </a:rPr>
              <a:t>“Early” </a:t>
            </a:r>
            <a:r>
              <a:rPr kumimoji="0" lang="en-US" sz="4400" b="1" i="1" smtClean="0">
                <a:latin typeface="Arial" pitchFamily="34" charset="0"/>
              </a:rPr>
              <a:t>Homo</a:t>
            </a:r>
          </a:p>
          <a:p>
            <a:pPr marL="457200" indent="-457200" algn="ctr">
              <a:buFontTx/>
              <a:buNone/>
            </a:pPr>
            <a:r>
              <a:rPr lang="en-US" sz="2400" smtClean="0">
                <a:solidFill>
                  <a:srgbClr val="0C0600"/>
                </a:solidFill>
                <a:latin typeface="Arial" pitchFamily="34" charset="0"/>
              </a:rPr>
              <a:t>and</a:t>
            </a:r>
          </a:p>
          <a:p>
            <a:pPr marL="457200" indent="-457200" algn="ctr">
              <a:buFontTx/>
              <a:buNone/>
            </a:pPr>
            <a:r>
              <a:rPr lang="en-US" sz="4400" b="1" smtClean="0">
                <a:solidFill>
                  <a:srgbClr val="0C0600"/>
                </a:solidFill>
                <a:latin typeface="Arial" pitchFamily="34" charset="0"/>
              </a:rPr>
              <a:t>“Archaic”</a:t>
            </a:r>
            <a:r>
              <a:rPr lang="en-US" sz="4400" b="1" i="1" smtClean="0">
                <a:solidFill>
                  <a:srgbClr val="0C0600"/>
                </a:solidFill>
                <a:latin typeface="Arial" pitchFamily="34" charset="0"/>
              </a:rPr>
              <a:t> Homo</a:t>
            </a:r>
            <a:r>
              <a:rPr lang="en-US" sz="4400" b="1" smtClean="0">
                <a:solidFill>
                  <a:srgbClr val="0C0600"/>
                </a:solidFill>
                <a:latin typeface="Arial" pitchFamily="34" charset="0"/>
              </a:rPr>
              <a:t>?</a:t>
            </a:r>
          </a:p>
          <a:p>
            <a:pPr marL="457200" indent="-457200" algn="ctr">
              <a:lnSpc>
                <a:spcPct val="130000"/>
              </a:lnSpc>
              <a:buFontTx/>
              <a:buNone/>
            </a:pPr>
            <a:r>
              <a:rPr lang="en-US" sz="2400" b="1" smtClean="0">
                <a:latin typeface="Arial" pitchFamily="34" charset="0"/>
              </a:rPr>
              <a:t>(“Premodern Humans”)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071688" y="2271713"/>
            <a:ext cx="501015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latin typeface="Arial" pitchFamily="34" charset="0"/>
              </a:rPr>
              <a:t>What’s the difference between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579437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Neandertals and Other Archaics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2913" y="3276600"/>
            <a:ext cx="8229600" cy="2743200"/>
          </a:xfrm>
          <a:noFill/>
        </p:spPr>
        <p:txBody>
          <a:bodyPr wrap="none"/>
          <a:lstStyle/>
          <a:p>
            <a:pPr marL="457200" indent="-457200"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sz="4400" b="1" smtClean="0">
                <a:latin typeface="Arial" pitchFamily="34" charset="0"/>
              </a:rPr>
              <a:t>“Early” </a:t>
            </a:r>
            <a:r>
              <a:rPr kumimoji="0" lang="en-US" sz="4400" b="1" i="1" smtClean="0">
                <a:latin typeface="Arial" pitchFamily="34" charset="0"/>
              </a:rPr>
              <a:t>Homo</a:t>
            </a:r>
          </a:p>
          <a:p>
            <a:pPr marL="457200" indent="-45720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rgbClr val="0C0600"/>
                </a:solidFill>
                <a:latin typeface="Arial" pitchFamily="34" charset="0"/>
              </a:rPr>
              <a:t>and</a:t>
            </a:r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r>
              <a:rPr lang="en-US" sz="4400" b="1" smtClean="0">
                <a:latin typeface="Arial" pitchFamily="34" charset="0"/>
              </a:rPr>
              <a:t>“Premodern Humans”</a:t>
            </a:r>
          </a:p>
          <a:p>
            <a:pPr marL="457200" indent="-457200" algn="ctr" eaLnBrk="1" hangingPunct="1">
              <a:lnSpc>
                <a:spcPct val="120000"/>
              </a:lnSpc>
              <a:buFontTx/>
              <a:buNone/>
            </a:pPr>
            <a:r>
              <a:rPr lang="en-US" sz="2400" b="1" smtClean="0">
                <a:latin typeface="Arial" pitchFamily="34" charset="0"/>
              </a:rPr>
              <a:t>(“Archaics”)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068513" y="2162175"/>
            <a:ext cx="50101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latin typeface="Arial" pitchFamily="34" charset="0"/>
              </a:rPr>
              <a:t>What’s the difference between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57943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992188" y="4191000"/>
            <a:ext cx="7313612" cy="1452563"/>
          </a:xfrm>
        </p:spPr>
        <p:txBody>
          <a:bodyPr/>
          <a:lstStyle/>
          <a:p>
            <a:pPr marL="971550" lvl="1">
              <a:buFontTx/>
              <a:buChar char="•"/>
            </a:pPr>
            <a:r>
              <a:rPr lang="en-US" sz="3200" b="1" i="1" smtClean="0">
                <a:solidFill>
                  <a:srgbClr val="0C0600"/>
                </a:solidFill>
                <a:latin typeface="Arial" pitchFamily="34" charset="0"/>
              </a:rPr>
              <a:t>Homo habilis</a:t>
            </a:r>
          </a:p>
          <a:p>
            <a:pPr>
              <a:lnSpc>
                <a:spcPct val="30000"/>
              </a:lnSpc>
            </a:pPr>
            <a:endParaRPr lang="en-US" sz="3600" b="1" smtClean="0">
              <a:solidFill>
                <a:srgbClr val="0C0600"/>
              </a:solidFill>
              <a:latin typeface="Arial" pitchFamily="34" charset="0"/>
            </a:endParaRPr>
          </a:p>
          <a:p>
            <a:pPr marL="971550" lvl="1">
              <a:buFontTx/>
              <a:buChar char="•"/>
            </a:pPr>
            <a:r>
              <a:rPr lang="en-US" sz="3200" b="1" i="1" smtClean="0">
                <a:solidFill>
                  <a:srgbClr val="0C0600"/>
                </a:solidFill>
                <a:latin typeface="Arial" pitchFamily="34" charset="0"/>
              </a:rPr>
              <a:t>Homo rudolfensis</a:t>
            </a:r>
          </a:p>
        </p:txBody>
      </p:sp>
      <p:sp>
        <p:nvSpPr>
          <p:cNvPr id="25604" name="Rectangle 1028"/>
          <p:cNvSpPr>
            <a:spLocks noChangeArrowheads="1"/>
          </p:cNvSpPr>
          <p:nvPr/>
        </p:nvSpPr>
        <p:spPr bwMode="auto">
          <a:xfrm>
            <a:off x="2441575" y="2514600"/>
            <a:ext cx="42687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4000" b="1">
                <a:latin typeface="Arial" pitchFamily="34" charset="0"/>
              </a:rPr>
              <a:t>“</a:t>
            </a:r>
            <a:r>
              <a:rPr lang="en-US" sz="4400" b="1">
                <a:latin typeface="Arial" pitchFamily="34" charset="0"/>
              </a:rPr>
              <a:t>Early” </a:t>
            </a:r>
            <a:r>
              <a:rPr lang="en-US" sz="4400" b="1" i="1">
                <a:latin typeface="Arial" pitchFamily="34" charset="0"/>
              </a:rPr>
              <a:t>Homo</a:t>
            </a:r>
          </a:p>
          <a:p>
            <a:pPr>
              <a:lnSpc>
                <a:spcPct val="180000"/>
              </a:lnSpc>
            </a:pPr>
            <a:r>
              <a:rPr lang="en-US" sz="2800" b="1">
                <a:latin typeface="Arial" pitchFamily="34" charset="0"/>
              </a:rPr>
              <a:t>2.4 mya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Time-2001-07-23-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730250"/>
            <a:ext cx="7313612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5" name="Text Box 4"/>
          <p:cNvSpPr txBox="1">
            <a:spLocks noChangeArrowheads="1"/>
          </p:cNvSpPr>
          <p:nvPr/>
        </p:nvSpPr>
        <p:spPr bwMode="auto">
          <a:xfrm>
            <a:off x="3703193" y="6295572"/>
            <a:ext cx="172515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Time</a:t>
            </a:r>
            <a:r>
              <a:rPr lang="en-US" sz="1200" dirty="0">
                <a:solidFill>
                  <a:schemeClr val="tx2"/>
                </a:solidFill>
              </a:rPr>
              <a:t>, 23 July 2001.</a:t>
            </a:r>
          </a:p>
        </p:txBody>
      </p:sp>
      <p:sp>
        <p:nvSpPr>
          <p:cNvPr id="2007046" name="Rectangle 6"/>
          <p:cNvSpPr>
            <a:spLocks noChangeArrowheads="1"/>
          </p:cNvSpPr>
          <p:nvPr/>
        </p:nvSpPr>
        <p:spPr bwMode="auto">
          <a:xfrm>
            <a:off x="831850" y="2452688"/>
            <a:ext cx="2368550" cy="3667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“Early </a:t>
            </a:r>
            <a:r>
              <a:rPr kumimoji="1" lang="en-US" sz="1800" b="1" i="1">
                <a:solidFill>
                  <a:schemeClr val="tx2"/>
                </a:solidFill>
                <a:latin typeface="Arial" pitchFamily="34" charset="0"/>
              </a:rPr>
              <a:t>Homo</a:t>
            </a: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”</a:t>
            </a:r>
            <a:endParaRPr kumimoji="1" lang="en-US" sz="1600" i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07050" name="Rectangle 10"/>
          <p:cNvSpPr>
            <a:spLocks noChangeArrowheads="1"/>
          </p:cNvSpPr>
          <p:nvPr/>
        </p:nvSpPr>
        <p:spPr bwMode="auto">
          <a:xfrm>
            <a:off x="4349750" y="2341563"/>
            <a:ext cx="2432050" cy="9350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“Premodern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>
                <a:solidFill>
                  <a:schemeClr val="tx2"/>
                </a:solidFill>
                <a:latin typeface="Arial" pitchFamily="34" charset="0"/>
              </a:rPr>
              <a:t>(aka “Archaics”)</a:t>
            </a:r>
            <a:endParaRPr kumimoji="1" lang="en-US" sz="1600" i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07048" name="Rectangle 8"/>
          <p:cNvSpPr>
            <a:spLocks noChangeArrowheads="1"/>
          </p:cNvSpPr>
          <p:nvPr/>
        </p:nvSpPr>
        <p:spPr bwMode="auto">
          <a:xfrm>
            <a:off x="914400" y="762000"/>
            <a:ext cx="3367088" cy="28194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4343400" y="1752600"/>
            <a:ext cx="3581400" cy="18288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46" grpId="0" animBg="1"/>
      <p:bldP spid="2007050" grpId="0" animBg="1"/>
      <p:bldP spid="2007048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Text Box 2"/>
          <p:cNvSpPr txBox="1">
            <a:spLocks noChangeArrowheads="1"/>
          </p:cNvSpPr>
          <p:nvPr/>
        </p:nvSpPr>
        <p:spPr bwMode="auto">
          <a:xfrm>
            <a:off x="2879725" y="65087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i="1"/>
          </a:p>
        </p:txBody>
      </p:sp>
      <p:sp>
        <p:nvSpPr>
          <p:cNvPr id="519171" name="Text Box 4"/>
          <p:cNvSpPr txBox="1">
            <a:spLocks noChangeArrowheads="1"/>
          </p:cNvSpPr>
          <p:nvPr/>
        </p:nvSpPr>
        <p:spPr bwMode="auto">
          <a:xfrm>
            <a:off x="442913" y="6291942"/>
            <a:ext cx="8229600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chemeClr val="tx2"/>
                </a:solidFill>
                <a:hlinkClick r:id="rId3"/>
              </a:rPr>
              <a:t>http://www.d.umn.edu/cla/faculty/troufs/anth1602/pctimes.html#title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519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988" y="6111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9175" name="Rectangle 8"/>
          <p:cNvSpPr>
            <a:spLocks noChangeArrowheads="1"/>
          </p:cNvSpPr>
          <p:nvPr/>
        </p:nvSpPr>
        <p:spPr bwMode="auto">
          <a:xfrm>
            <a:off x="1042988" y="5448300"/>
            <a:ext cx="6996112" cy="4953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aseline="30000">
              <a:solidFill>
                <a:schemeClr val="accent1"/>
              </a:solidFill>
            </a:endParaRPr>
          </a:p>
        </p:txBody>
      </p:sp>
      <p:sp>
        <p:nvSpPr>
          <p:cNvPr id="519176" name="Rectangle 8"/>
          <p:cNvSpPr>
            <a:spLocks noChangeArrowheads="1"/>
          </p:cNvSpPr>
          <p:nvPr/>
        </p:nvSpPr>
        <p:spPr bwMode="auto">
          <a:xfrm>
            <a:off x="1042988" y="2990850"/>
            <a:ext cx="6996112" cy="1905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aseline="30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5" grpId="0" animBg="1"/>
      <p:bldP spid="5191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ime-2001-07-23-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0"/>
            <a:ext cx="7315200" cy="536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Oval 3"/>
          <p:cNvSpPr>
            <a:spLocks noChangeArrowheads="1"/>
          </p:cNvSpPr>
          <p:nvPr/>
        </p:nvSpPr>
        <p:spPr bwMode="auto">
          <a:xfrm rot="755352">
            <a:off x="5933752" y="607403"/>
            <a:ext cx="2405286" cy="29718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181600" y="3525837"/>
            <a:ext cx="2608262" cy="6651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“</a:t>
            </a:r>
            <a:r>
              <a:rPr kumimoji="1" lang="en-US" sz="1800" b="1" dirty="0" err="1">
                <a:solidFill>
                  <a:schemeClr val="tx2"/>
                </a:solidFill>
                <a:latin typeface="Arial" pitchFamily="34" charset="0"/>
              </a:rPr>
              <a:t>Premodern</a:t>
            </a: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solidFill>
                  <a:schemeClr val="tx2"/>
                </a:solidFill>
                <a:latin typeface="Arial" pitchFamily="34" charset="0"/>
              </a:rPr>
              <a:t>(aka “</a:t>
            </a:r>
            <a:r>
              <a:rPr kumimoji="1" lang="en-US" sz="1600" dirty="0" err="1">
                <a:solidFill>
                  <a:schemeClr val="tx2"/>
                </a:solidFill>
                <a:latin typeface="Arial" pitchFamily="34" charset="0"/>
              </a:rPr>
              <a:t>Archaics</a:t>
            </a:r>
            <a:r>
              <a:rPr kumimoji="1" lang="en-US" sz="1600" dirty="0">
                <a:solidFill>
                  <a:schemeClr val="tx2"/>
                </a:solidFill>
                <a:latin typeface="Arial" pitchFamily="34" charset="0"/>
              </a:rPr>
              <a:t>”)</a:t>
            </a:r>
            <a:endParaRPr kumimoji="1" lang="en-US" sz="1600" i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197699" y="2754868"/>
            <a:ext cx="1697901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“Early </a:t>
            </a:r>
            <a:r>
              <a:rPr kumimoji="1" lang="en-US" sz="1800" b="1" i="1" dirty="0">
                <a:solidFill>
                  <a:schemeClr val="tx2"/>
                </a:solidFill>
                <a:latin typeface="Arial" pitchFamily="34" charset="0"/>
              </a:rPr>
              <a:t>Homo</a:t>
            </a:r>
            <a:r>
              <a:rPr kumimoji="1" lang="en-US" sz="1800" b="1" dirty="0" smtClean="0">
                <a:solidFill>
                  <a:schemeClr val="tx2"/>
                </a:solidFill>
                <a:latin typeface="Arial" pitchFamily="34" charset="0"/>
              </a:rPr>
              <a:t>”</a:t>
            </a:r>
            <a:endParaRPr kumimoji="1" lang="en-US" sz="18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03193" y="6295572"/>
            <a:ext cx="172515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Time</a:t>
            </a:r>
            <a:r>
              <a:rPr lang="en-US" sz="1200" dirty="0">
                <a:solidFill>
                  <a:schemeClr val="tx2"/>
                </a:solidFill>
              </a:rPr>
              <a:t>, 23 July 2001.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579437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Neandertals and Other Archaics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2913" y="3276600"/>
            <a:ext cx="8229600" cy="2743200"/>
          </a:xfrm>
          <a:noFill/>
        </p:spPr>
        <p:txBody>
          <a:bodyPr wrap="none"/>
          <a:lstStyle/>
          <a:p>
            <a:pPr marL="457200" indent="-457200"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sz="4400" b="1" smtClean="0">
                <a:solidFill>
                  <a:schemeClr val="accent1"/>
                </a:solidFill>
                <a:latin typeface="Arial" pitchFamily="34" charset="0"/>
              </a:rPr>
              <a:t>“Early” </a:t>
            </a:r>
            <a:r>
              <a:rPr kumimoji="0" lang="en-US" sz="4400" b="1" i="1" smtClean="0">
                <a:solidFill>
                  <a:schemeClr val="accent1"/>
                </a:solidFill>
                <a:latin typeface="Arial" pitchFamily="34" charset="0"/>
              </a:rPr>
              <a:t>Homo</a:t>
            </a:r>
          </a:p>
          <a:p>
            <a:pPr marL="457200" indent="-45720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chemeClr val="accent1"/>
                </a:solidFill>
                <a:latin typeface="Arial" pitchFamily="34" charset="0"/>
              </a:rPr>
              <a:t>and</a:t>
            </a:r>
          </a:p>
          <a:p>
            <a:pPr marL="457200" indent="-457200" algn="ctr" eaLnBrk="1" hangingPunct="1">
              <a:lnSpc>
                <a:spcPct val="80000"/>
              </a:lnSpc>
              <a:buFontTx/>
              <a:buNone/>
            </a:pPr>
            <a:r>
              <a:rPr lang="en-US" sz="4400" b="1" smtClean="0">
                <a:latin typeface="Arial" pitchFamily="34" charset="0"/>
              </a:rPr>
              <a:t>“Premodern Humans”</a:t>
            </a:r>
          </a:p>
          <a:p>
            <a:pPr marL="457200" indent="-457200" algn="ctr" eaLnBrk="1" hangingPunct="1">
              <a:lnSpc>
                <a:spcPct val="120000"/>
              </a:lnSpc>
              <a:buFontTx/>
              <a:buNone/>
            </a:pPr>
            <a:r>
              <a:rPr lang="en-US" sz="2400" b="1" smtClean="0">
                <a:latin typeface="Arial" pitchFamily="34" charset="0"/>
              </a:rPr>
              <a:t>(“Archaics”)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068513" y="2162175"/>
            <a:ext cx="501015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latin typeface="Arial" pitchFamily="34" charset="0"/>
              </a:rPr>
              <a:t>What’s the difference between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Text Box 2"/>
          <p:cNvSpPr txBox="1">
            <a:spLocks noChangeArrowheads="1"/>
          </p:cNvSpPr>
          <p:nvPr/>
        </p:nvSpPr>
        <p:spPr bwMode="auto">
          <a:xfrm>
            <a:off x="2879725" y="65087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i="1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19171" name="Text Box 4"/>
          <p:cNvSpPr txBox="1">
            <a:spLocks noChangeArrowheads="1"/>
          </p:cNvSpPr>
          <p:nvPr/>
        </p:nvSpPr>
        <p:spPr bwMode="auto">
          <a:xfrm>
            <a:off x="442913" y="6291942"/>
            <a:ext cx="8229600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http://www.d.umn.edu/cla/faculty/troufs/anth1602/pctimes.html#title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19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988" y="6111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9175" name="Rectangle 8"/>
          <p:cNvSpPr>
            <a:spLocks noChangeArrowheads="1"/>
          </p:cNvSpPr>
          <p:nvPr/>
        </p:nvSpPr>
        <p:spPr bwMode="auto">
          <a:xfrm>
            <a:off x="1042988" y="5448300"/>
            <a:ext cx="6996112" cy="4953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8BAE6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19176" name="Rectangle 8"/>
          <p:cNvSpPr>
            <a:spLocks noChangeArrowheads="1"/>
          </p:cNvSpPr>
          <p:nvPr/>
        </p:nvSpPr>
        <p:spPr bwMode="auto">
          <a:xfrm>
            <a:off x="1042988" y="2990850"/>
            <a:ext cx="6996112" cy="19050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baseline="30000">
              <a:solidFill>
                <a:srgbClr val="8BAE6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096000" y="3324225"/>
            <a:ext cx="1676400" cy="762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5" grpId="0" animBg="1"/>
      <p:bldP spid="51917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57943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439747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2947988"/>
            <a:ext cx="7313613" cy="3600450"/>
          </a:xfrm>
        </p:spPr>
        <p:txBody>
          <a:bodyPr/>
          <a:lstStyle/>
          <a:p>
            <a:pPr marL="228600" indent="-228600">
              <a:tabLst>
                <a:tab pos="457200" algn="ctr"/>
              </a:tabLst>
            </a:pPr>
            <a:r>
              <a:rPr lang="en-US" b="1" smtClean="0">
                <a:latin typeface="Arial" pitchFamily="34" charset="0"/>
              </a:rPr>
              <a:t>are members of the species</a:t>
            </a:r>
            <a:r>
              <a:rPr lang="en-US" b="1" i="1" smtClean="0">
                <a:latin typeface="Arial" pitchFamily="34" charset="0"/>
              </a:rPr>
              <a:t> Homo sapiens</a:t>
            </a:r>
          </a:p>
          <a:p>
            <a:pPr marL="685800" lvl="1" indent="285750">
              <a:lnSpc>
                <a:spcPct val="80000"/>
              </a:lnSpc>
              <a:tabLst>
                <a:tab pos="457200" algn="ctr"/>
              </a:tabLst>
            </a:pPr>
            <a:r>
              <a:rPr lang="en-US" sz="2000" b="1" i="1" smtClean="0">
                <a:latin typeface="Arial" pitchFamily="34" charset="0"/>
              </a:rPr>
              <a:t> </a:t>
            </a:r>
            <a:r>
              <a:rPr lang="en-US" sz="2000" b="1" smtClean="0">
                <a:latin typeface="Arial" pitchFamily="34" charset="0"/>
              </a:rPr>
              <a:t>including Neandertals?</a:t>
            </a:r>
          </a:p>
          <a:p>
            <a:pPr marL="228600" indent="-228600">
              <a:lnSpc>
                <a:spcPct val="50000"/>
              </a:lnSpc>
              <a:buFontTx/>
              <a:buNone/>
              <a:tabLst>
                <a:tab pos="457200" algn="ctr"/>
              </a:tabLst>
            </a:pPr>
            <a:endParaRPr lang="en-US" sz="2400" b="1" smtClean="0">
              <a:latin typeface="Arial" pitchFamily="34" charset="0"/>
            </a:endParaRPr>
          </a:p>
          <a:p>
            <a:pPr marL="228600" indent="-228600">
              <a:tabLst>
                <a:tab pos="457200" algn="ctr"/>
              </a:tabLst>
            </a:pPr>
            <a:r>
              <a:rPr lang="en-US" b="1" smtClean="0">
                <a:latin typeface="Arial" pitchFamily="34" charset="0"/>
              </a:rPr>
              <a:t>preceded “anatomically modern </a:t>
            </a:r>
            <a:r>
              <a:rPr lang="en-US" b="1" i="1" smtClean="0">
                <a:latin typeface="Arial" pitchFamily="34" charset="0"/>
              </a:rPr>
              <a:t>Homo sapiens</a:t>
            </a:r>
            <a:r>
              <a:rPr lang="en-US" b="1" smtClean="0">
                <a:latin typeface="Arial" pitchFamily="34" charset="0"/>
              </a:rPr>
              <a:t>” </a:t>
            </a:r>
            <a:r>
              <a:rPr lang="en-US" sz="2400" smtClean="0">
                <a:latin typeface="Arial" pitchFamily="34" charset="0"/>
              </a:rPr>
              <a:t>(“moderns”)</a:t>
            </a:r>
          </a:p>
          <a:p>
            <a:pPr marL="685800" lvl="1" indent="285750">
              <a:lnSpc>
                <a:spcPct val="90000"/>
              </a:lnSpc>
              <a:tabLst>
                <a:tab pos="457200" algn="ctr"/>
              </a:tabLst>
            </a:pPr>
            <a:r>
              <a:rPr lang="en-US" sz="2000" b="1" smtClean="0">
                <a:latin typeface="Arial" pitchFamily="34" charset="0"/>
              </a:rPr>
              <a:t>Qafzeh</a:t>
            </a:r>
          </a:p>
          <a:p>
            <a:pPr marL="685800" lvl="1" indent="285750">
              <a:lnSpc>
                <a:spcPct val="90000"/>
              </a:lnSpc>
              <a:tabLst>
                <a:tab pos="457200" algn="ctr"/>
              </a:tabLst>
            </a:pPr>
            <a:r>
              <a:rPr lang="en-US" sz="2000" b="1" smtClean="0">
                <a:latin typeface="Arial" pitchFamily="34" charset="0"/>
              </a:rPr>
              <a:t>Cro-Magnon . . . </a:t>
            </a:r>
          </a:p>
          <a:p>
            <a:pPr marL="228600" indent="-228600">
              <a:lnSpc>
                <a:spcPct val="20000"/>
              </a:lnSpc>
              <a:buFontTx/>
              <a:buNone/>
              <a:tabLst>
                <a:tab pos="457200" algn="ctr"/>
              </a:tabLst>
            </a:pPr>
            <a:endParaRPr lang="en-US" b="1" smtClean="0">
              <a:latin typeface="Arial" pitchFamily="34" charset="0"/>
            </a:endParaRPr>
          </a:p>
        </p:txBody>
      </p:sp>
      <p:sp>
        <p:nvSpPr>
          <p:cNvPr id="33796" name="Rectangle 1028"/>
          <p:cNvSpPr>
            <a:spLocks noChangeArrowheads="1"/>
          </p:cNvSpPr>
          <p:nvPr/>
        </p:nvSpPr>
        <p:spPr bwMode="auto">
          <a:xfrm>
            <a:off x="1982788" y="1738313"/>
            <a:ext cx="52339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3200" b="1"/>
              <a:t>“Premodern Humans”</a:t>
            </a:r>
            <a:endParaRPr lang="en-US" sz="3200" b="1">
              <a:latin typeface="Arial" pitchFamily="34" charset="0"/>
            </a:endParaRPr>
          </a:p>
          <a:p>
            <a:r>
              <a:rPr lang="en-US" sz="2000">
                <a:latin typeface="Arial" pitchFamily="34" charset="0"/>
              </a:rPr>
              <a:t>“Archaics”</a:t>
            </a:r>
            <a:endParaRPr kumimoji="1"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5788"/>
            <a:ext cx="7772400" cy="579437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17479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3114675"/>
            <a:ext cx="7313613" cy="2447925"/>
          </a:xfrm>
        </p:spPr>
        <p:txBody>
          <a:bodyPr/>
          <a:lstStyle/>
          <a:p>
            <a:pPr marL="228600" indent="-228600" eaLnBrk="1" hangingPunct="1">
              <a:lnSpc>
                <a:spcPct val="20000"/>
              </a:lnSpc>
              <a:buFontTx/>
              <a:buNone/>
              <a:tabLst>
                <a:tab pos="57150" algn="l"/>
                <a:tab pos="457200" algn="ctr"/>
              </a:tabLst>
            </a:pPr>
            <a:endParaRPr lang="en-US" sz="2400" b="1" smtClean="0">
              <a:latin typeface="Arial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tabLst>
                <a:tab pos="57150" algn="l"/>
                <a:tab pos="457200" algn="ctr"/>
              </a:tabLst>
            </a:pPr>
            <a:r>
              <a:rPr lang="en-US" sz="2800" b="1" smtClean="0">
                <a:latin typeface="Arial" pitchFamily="34" charset="0"/>
              </a:rPr>
              <a:t>are different from </a:t>
            </a:r>
            <a:r>
              <a:rPr lang="en-US" sz="2800" b="1" i="1" smtClean="0">
                <a:latin typeface="Arial" pitchFamily="34" charset="0"/>
              </a:rPr>
              <a:t>Homo erectus </a:t>
            </a:r>
            <a:r>
              <a:rPr lang="en-US" sz="2800" b="1" smtClean="0">
                <a:latin typeface="Arial" pitchFamily="34" charset="0"/>
              </a:rPr>
              <a:t>. . .</a:t>
            </a:r>
          </a:p>
          <a:p>
            <a:pPr marL="228600" indent="-228600" eaLnBrk="1" hangingPunct="1">
              <a:lnSpc>
                <a:spcPct val="60000"/>
              </a:lnSpc>
              <a:tabLst>
                <a:tab pos="57150" algn="l"/>
                <a:tab pos="457200" algn="ctr"/>
              </a:tabLst>
            </a:pPr>
            <a:endParaRPr lang="en-US" sz="2800" b="1" smtClean="0">
              <a:latin typeface="Arial" pitchFamily="34" charset="0"/>
            </a:endParaRPr>
          </a:p>
          <a:p>
            <a:pPr marL="228600" indent="-228600" eaLnBrk="1" hangingPunct="1">
              <a:lnSpc>
                <a:spcPct val="0"/>
              </a:lnSpc>
              <a:buFontTx/>
              <a:buNone/>
              <a:tabLst>
                <a:tab pos="57150" algn="l"/>
                <a:tab pos="457200" algn="ctr"/>
              </a:tabLst>
            </a:pPr>
            <a:endParaRPr lang="en-US" sz="2800" b="1" smtClean="0">
              <a:latin typeface="Arial" pitchFamily="34" charset="0"/>
            </a:endParaRPr>
          </a:p>
          <a:p>
            <a:pPr marL="228600" indent="-228600" eaLnBrk="1" hangingPunct="1">
              <a:tabLst>
                <a:tab pos="57150" algn="l"/>
                <a:tab pos="457200" algn="ctr"/>
              </a:tabLst>
            </a:pPr>
            <a:r>
              <a:rPr lang="en-US" sz="2800" b="1" smtClean="0">
                <a:latin typeface="Arial" pitchFamily="34" charset="0"/>
              </a:rPr>
              <a:t>but lack the full set of characteristics diagnostic of modern </a:t>
            </a:r>
            <a:r>
              <a:rPr lang="en-US" sz="2800" b="1" i="1" smtClean="0">
                <a:latin typeface="Arial" pitchFamily="34" charset="0"/>
              </a:rPr>
              <a:t>Homo sapiens</a:t>
            </a:r>
            <a:r>
              <a:rPr lang="en-US" sz="2800" b="1" smtClean="0">
                <a:latin typeface="Arial" pitchFamily="34" charset="0"/>
              </a:rPr>
              <a:t> . . .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982788" y="1738313"/>
            <a:ext cx="52339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3200" b="1"/>
              <a:t>“Premodern Humans”</a:t>
            </a:r>
            <a:endParaRPr lang="en-US" sz="3200" b="1">
              <a:latin typeface="Arial" pitchFamily="34" charset="0"/>
            </a:endParaRPr>
          </a:p>
          <a:p>
            <a:r>
              <a:rPr lang="en-US" sz="2000">
                <a:latin typeface="Arial" pitchFamily="34" charset="0"/>
              </a:rPr>
              <a:t>“Archaics”</a:t>
            </a:r>
            <a:endParaRPr kumimoji="1"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59595" y="6248401"/>
            <a:ext cx="77893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sz="12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  <a:hlinkClick r:id="rId2"/>
              </a:rPr>
              <a:t>http://www.d.umn.edu/cla/faculty/troufs/anth1602/pctimes.html</a:t>
            </a:r>
            <a:endParaRPr kumimoji="1" lang="en-US" sz="12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ime-2001-07-23-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29049"/>
            <a:ext cx="7315200" cy="536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484" name="Rectangle 4"/>
          <p:cNvSpPr>
            <a:spLocks noChangeArrowheads="1"/>
          </p:cNvSpPr>
          <p:nvPr/>
        </p:nvSpPr>
        <p:spPr bwMode="auto">
          <a:xfrm>
            <a:off x="4953000" y="1385888"/>
            <a:ext cx="2368550" cy="3667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“</a:t>
            </a:r>
            <a:r>
              <a:rPr kumimoji="1" lang="en-US" sz="1800" b="1" i="1" dirty="0">
                <a:solidFill>
                  <a:schemeClr val="tx2"/>
                </a:solidFill>
                <a:latin typeface="Arial" pitchFamily="34" charset="0"/>
              </a:rPr>
              <a:t>Homo erectus</a:t>
            </a: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”</a:t>
            </a:r>
            <a:endParaRPr kumimoji="1" lang="en-US" sz="1600" i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68485" name="Rectangle 5"/>
          <p:cNvSpPr>
            <a:spLocks noChangeArrowheads="1"/>
          </p:cNvSpPr>
          <p:nvPr/>
        </p:nvSpPr>
        <p:spPr bwMode="auto">
          <a:xfrm>
            <a:off x="3124201" y="1219200"/>
            <a:ext cx="4343400" cy="18288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490" name="Rectangle 10"/>
          <p:cNvSpPr>
            <a:spLocks noChangeArrowheads="1"/>
          </p:cNvSpPr>
          <p:nvPr/>
        </p:nvSpPr>
        <p:spPr bwMode="auto">
          <a:xfrm>
            <a:off x="4648200" y="1828800"/>
            <a:ext cx="3276600" cy="1752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491" name="Rectangle 11"/>
          <p:cNvSpPr>
            <a:spLocks noChangeArrowheads="1"/>
          </p:cNvSpPr>
          <p:nvPr/>
        </p:nvSpPr>
        <p:spPr bwMode="auto">
          <a:xfrm>
            <a:off x="4097337" y="2209800"/>
            <a:ext cx="2608263" cy="6651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“</a:t>
            </a:r>
            <a:r>
              <a:rPr kumimoji="1" lang="en-US" sz="1800" b="1" dirty="0" err="1">
                <a:solidFill>
                  <a:schemeClr val="tx2"/>
                </a:solidFill>
                <a:latin typeface="Arial" pitchFamily="34" charset="0"/>
              </a:rPr>
              <a:t>Premodern</a:t>
            </a: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 dirty="0">
                <a:solidFill>
                  <a:schemeClr val="tx2"/>
                </a:solidFill>
                <a:latin typeface="Arial" pitchFamily="34" charset="0"/>
              </a:rPr>
              <a:t>(aka “</a:t>
            </a:r>
            <a:r>
              <a:rPr kumimoji="1" lang="en-US" sz="1600" dirty="0" err="1">
                <a:solidFill>
                  <a:schemeClr val="tx2"/>
                </a:solidFill>
                <a:latin typeface="Arial" pitchFamily="34" charset="0"/>
              </a:rPr>
              <a:t>Archaics</a:t>
            </a:r>
            <a:r>
              <a:rPr kumimoji="1" lang="en-US" sz="1600" dirty="0">
                <a:solidFill>
                  <a:schemeClr val="tx2"/>
                </a:solidFill>
                <a:latin typeface="Arial" pitchFamily="34" charset="0"/>
              </a:rPr>
              <a:t>”)</a:t>
            </a:r>
            <a:endParaRPr kumimoji="1" lang="en-US" sz="1600" i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68492" name="Rectangle 12"/>
          <p:cNvSpPr>
            <a:spLocks noChangeArrowheads="1"/>
          </p:cNvSpPr>
          <p:nvPr/>
        </p:nvSpPr>
        <p:spPr bwMode="auto">
          <a:xfrm>
            <a:off x="6477000" y="838200"/>
            <a:ext cx="1676400" cy="17526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493" name="Rectangle 13"/>
          <p:cNvSpPr>
            <a:spLocks noChangeArrowheads="1"/>
          </p:cNvSpPr>
          <p:nvPr/>
        </p:nvSpPr>
        <p:spPr bwMode="auto">
          <a:xfrm>
            <a:off x="4986338" y="1383268"/>
            <a:ext cx="2328862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 dirty="0">
                <a:solidFill>
                  <a:schemeClr val="tx2"/>
                </a:solidFill>
                <a:latin typeface="Arial" pitchFamily="34" charset="0"/>
              </a:rPr>
              <a:t>“Modern </a:t>
            </a:r>
            <a:r>
              <a:rPr kumimoji="1" lang="en-US" sz="1800" b="1" dirty="0" smtClean="0">
                <a:solidFill>
                  <a:schemeClr val="tx2"/>
                </a:solidFill>
                <a:latin typeface="Arial" pitchFamily="34" charset="0"/>
              </a:rPr>
              <a:t>Humans”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03193" y="6295572"/>
            <a:ext cx="172515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Time</a:t>
            </a:r>
            <a:r>
              <a:rPr lang="en-US" sz="1200" dirty="0">
                <a:solidFill>
                  <a:schemeClr val="tx2"/>
                </a:solidFill>
              </a:rPr>
              <a:t>, 23 July 2001.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484" grpId="0" animBg="1"/>
      <p:bldP spid="2068485" grpId="0" animBg="1"/>
      <p:bldP spid="2068490" grpId="0" animBg="1"/>
      <p:bldP spid="2068491" grpId="0" animBg="1"/>
      <p:bldP spid="2068492" grpId="0" animBg="1"/>
      <p:bldP spid="206849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ime-2001-07-23-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4613"/>
            <a:ext cx="8458200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3188" name="Rectangle 4"/>
          <p:cNvSpPr>
            <a:spLocks noChangeArrowheads="1"/>
          </p:cNvSpPr>
          <p:nvPr/>
        </p:nvSpPr>
        <p:spPr bwMode="auto">
          <a:xfrm>
            <a:off x="679450" y="2133600"/>
            <a:ext cx="2368550" cy="366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“Early </a:t>
            </a:r>
            <a:r>
              <a:rPr kumimoji="1" lang="en-US" sz="1800" b="1" i="1">
                <a:solidFill>
                  <a:schemeClr val="tx2"/>
                </a:solidFill>
                <a:latin typeface="Arial" pitchFamily="34" charset="0"/>
              </a:rPr>
              <a:t>Homo</a:t>
            </a: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”</a:t>
            </a:r>
            <a:endParaRPr kumimoji="1" lang="en-US" sz="1600" i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13189" name="Rectangle 5"/>
          <p:cNvSpPr>
            <a:spLocks noChangeArrowheads="1"/>
          </p:cNvSpPr>
          <p:nvPr/>
        </p:nvSpPr>
        <p:spPr bwMode="auto">
          <a:xfrm>
            <a:off x="471488" y="304800"/>
            <a:ext cx="3810000" cy="31242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13190" name="Rectangle 6"/>
          <p:cNvSpPr>
            <a:spLocks noChangeArrowheads="1"/>
          </p:cNvSpPr>
          <p:nvPr/>
        </p:nvSpPr>
        <p:spPr bwMode="auto">
          <a:xfrm>
            <a:off x="4724400" y="1219200"/>
            <a:ext cx="3733800" cy="22098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13191" name="Rectangle 7"/>
          <p:cNvSpPr>
            <a:spLocks noChangeArrowheads="1"/>
          </p:cNvSpPr>
          <p:nvPr/>
        </p:nvSpPr>
        <p:spPr bwMode="auto">
          <a:xfrm>
            <a:off x="4425950" y="1930400"/>
            <a:ext cx="2608263" cy="6651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“Premodern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>
                <a:solidFill>
                  <a:schemeClr val="tx2"/>
                </a:solidFill>
                <a:latin typeface="Arial" pitchFamily="34" charset="0"/>
              </a:rPr>
              <a:t>(aka “Archaics”)</a:t>
            </a:r>
            <a:endParaRPr kumimoji="1" lang="en-US" sz="1600" i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13192" name="Rectangle 8"/>
          <p:cNvSpPr>
            <a:spLocks noChangeArrowheads="1"/>
          </p:cNvSpPr>
          <p:nvPr/>
        </p:nvSpPr>
        <p:spPr bwMode="auto">
          <a:xfrm>
            <a:off x="5334000" y="76200"/>
            <a:ext cx="3505200" cy="16002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13193" name="Rectangle 9"/>
          <p:cNvSpPr>
            <a:spLocks noChangeArrowheads="1"/>
          </p:cNvSpPr>
          <p:nvPr/>
        </p:nvSpPr>
        <p:spPr bwMode="auto">
          <a:xfrm>
            <a:off x="5367338" y="1016000"/>
            <a:ext cx="2328862" cy="660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b="1">
                <a:solidFill>
                  <a:schemeClr val="tx2"/>
                </a:solidFill>
                <a:latin typeface="Arial" pitchFamily="34" charset="0"/>
              </a:rPr>
              <a:t>“Modern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>
                <a:solidFill>
                  <a:schemeClr val="tx2"/>
                </a:solidFill>
                <a:latin typeface="Arial" pitchFamily="34" charset="0"/>
              </a:rPr>
              <a:t>(aka “Archaics”)</a:t>
            </a:r>
            <a:endParaRPr kumimoji="1" lang="en-US" sz="1600" i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03193" y="6295572"/>
            <a:ext cx="172515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Time</a:t>
            </a:r>
            <a:r>
              <a:rPr lang="en-US" sz="1200" dirty="0">
                <a:solidFill>
                  <a:schemeClr val="tx2"/>
                </a:solidFill>
              </a:rPr>
              <a:t>, 23 July 2001.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3188" grpId="0" animBg="1"/>
      <p:bldP spid="2013189" grpId="0" animBg="1"/>
      <p:bldP spid="2013190" grpId="0" animBg="1"/>
      <p:bldP spid="2013191" grpId="0" animBg="1"/>
      <p:bldP spid="2013192" grpId="0" animBg="1"/>
      <p:bldP spid="201319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ime-2001-07-23-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4613"/>
            <a:ext cx="8458200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Oval 4"/>
          <p:cNvSpPr>
            <a:spLocks noChangeArrowheads="1"/>
          </p:cNvSpPr>
          <p:nvPr/>
        </p:nvSpPr>
        <p:spPr bwMode="auto">
          <a:xfrm>
            <a:off x="6019800" y="1295400"/>
            <a:ext cx="2667000" cy="23622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5834063" y="3276600"/>
            <a:ext cx="2879725" cy="6953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2000" b="1">
                <a:solidFill>
                  <a:schemeClr val="tx2"/>
                </a:solidFill>
                <a:latin typeface="Arial" pitchFamily="34" charset="0"/>
              </a:rPr>
              <a:t>“Premodern Humans”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1600">
                <a:solidFill>
                  <a:schemeClr val="tx2"/>
                </a:solidFill>
                <a:latin typeface="Arial" pitchFamily="34" charset="0"/>
              </a:rPr>
              <a:t>(aka “Archaics”)</a:t>
            </a:r>
            <a:endParaRPr kumimoji="1" lang="en-US" sz="1600" i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03193" y="6295572"/>
            <a:ext cx="172515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Time</a:t>
            </a:r>
            <a:r>
              <a:rPr lang="en-US" sz="1200" dirty="0">
                <a:solidFill>
                  <a:schemeClr val="tx2"/>
                </a:solidFill>
              </a:rPr>
              <a:t>, 23 July 2001.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200400"/>
            <a:ext cx="7313612" cy="2209800"/>
          </a:xfrm>
        </p:spPr>
        <p:txBody>
          <a:bodyPr/>
          <a:lstStyle/>
          <a:p>
            <a:pPr marL="228600" indent="-228600"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</a:rPr>
              <a:t>early members of the species</a:t>
            </a:r>
            <a:r>
              <a:rPr lang="en-US" b="1" i="1" dirty="0" smtClean="0">
                <a:latin typeface="Arial" pitchFamily="34" charset="0"/>
              </a:rPr>
              <a:t> Homo sapiens </a:t>
            </a:r>
            <a:r>
              <a:rPr lang="en-US" b="1" dirty="0" smtClean="0">
                <a:latin typeface="Arial" pitchFamily="34" charset="0"/>
              </a:rPr>
              <a:t>who preceded anatomically modern humans .  .  .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982788" y="1738313"/>
            <a:ext cx="52339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3200" b="1"/>
              <a:t>“Premodern Humans”</a:t>
            </a:r>
            <a:endParaRPr lang="en-US" sz="3200" b="1">
              <a:latin typeface="Arial" pitchFamily="34" charset="0"/>
            </a:endParaRPr>
          </a:p>
          <a:p>
            <a:r>
              <a:rPr lang="en-US" sz="2000">
                <a:latin typeface="Arial" pitchFamily="34" charset="0"/>
              </a:rPr>
              <a:t>“Archaics”</a:t>
            </a:r>
            <a:endParaRPr kumimoji="1"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052888"/>
            <a:ext cx="7313613" cy="519112"/>
          </a:xfrm>
        </p:spPr>
        <p:txBody>
          <a:bodyPr/>
          <a:lstStyle/>
          <a:p>
            <a:pPr marL="228600" indent="-228600">
              <a:tabLst>
                <a:tab pos="228600" algn="l"/>
              </a:tabLst>
            </a:pPr>
            <a:r>
              <a:rPr lang="en-US" sz="2800" b="1" dirty="0" smtClean="0">
                <a:latin typeface="Arial" pitchFamily="34" charset="0"/>
              </a:rPr>
              <a:t>400,000 - </a:t>
            </a:r>
            <a:r>
              <a:rPr lang="en-US" sz="2800" b="1" i="1" dirty="0" smtClean="0">
                <a:latin typeface="Arial" pitchFamily="34" charset="0"/>
              </a:rPr>
              <a:t>ca</a:t>
            </a:r>
            <a:r>
              <a:rPr lang="en-US" sz="2800" b="1" dirty="0" smtClean="0">
                <a:latin typeface="Arial" pitchFamily="34" charset="0"/>
              </a:rPr>
              <a:t>. 130,000 </a:t>
            </a:r>
            <a:r>
              <a:rPr lang="en-US" sz="2800" b="1" dirty="0" err="1" smtClean="0">
                <a:latin typeface="Arial" pitchFamily="34" charset="0"/>
              </a:rPr>
              <a:t>ybp</a:t>
            </a:r>
            <a:endParaRPr lang="en-US" sz="2800" b="1" dirty="0" smtClean="0">
              <a:latin typeface="Arial" pitchFamily="34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982788" y="1738313"/>
            <a:ext cx="52339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3200" b="1"/>
              <a:t>“Premodern Humans”</a:t>
            </a:r>
            <a:endParaRPr lang="en-US" sz="3200" b="1">
              <a:latin typeface="Arial" pitchFamily="34" charset="0"/>
            </a:endParaRPr>
          </a:p>
          <a:p>
            <a:r>
              <a:rPr lang="en-US" sz="2000">
                <a:latin typeface="Arial" pitchFamily="34" charset="0"/>
              </a:rPr>
              <a:t>“Archaics”</a:t>
            </a:r>
            <a:endParaRPr kumimoji="1"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52750"/>
            <a:ext cx="7313613" cy="2762250"/>
          </a:xfrm>
        </p:spPr>
        <p:txBody>
          <a:bodyPr/>
          <a:lstStyle/>
          <a:p>
            <a:r>
              <a:rPr lang="en-US" sz="2800" b="1" dirty="0" smtClean="0">
                <a:latin typeface="Arial" pitchFamily="34" charset="0"/>
              </a:rPr>
              <a:t>post -</a:t>
            </a:r>
            <a:r>
              <a:rPr lang="en-US" sz="2800" b="1" i="1" dirty="0" smtClean="0">
                <a:latin typeface="Arial" pitchFamily="34" charset="0"/>
              </a:rPr>
              <a:t> Erectus</a:t>
            </a:r>
            <a:r>
              <a:rPr lang="en-US" sz="2800" b="1" dirty="0" smtClean="0">
                <a:latin typeface="Arial" pitchFamily="34" charset="0"/>
              </a:rPr>
              <a:t> humans in </a:t>
            </a:r>
          </a:p>
          <a:p>
            <a:pPr marL="914400" lvl="1"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</a:rPr>
              <a:t>Africa</a:t>
            </a:r>
          </a:p>
          <a:p>
            <a:pPr marL="914400" lvl="1"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</a:rPr>
              <a:t>Asia (India and China)</a:t>
            </a:r>
          </a:p>
          <a:p>
            <a:pPr marL="914400" lvl="1">
              <a:lnSpc>
                <a:spcPct val="150000"/>
              </a:lnSpc>
            </a:pPr>
            <a:r>
              <a:rPr lang="en-US" b="1" dirty="0" smtClean="0">
                <a:latin typeface="Arial" pitchFamily="34" charset="0"/>
              </a:rPr>
              <a:t>Europe</a:t>
            </a:r>
            <a:endParaRPr lang="en-US" sz="2400" b="1" dirty="0" smtClean="0">
              <a:latin typeface="Arial" pitchFamily="34" charset="0"/>
            </a:endParaRP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982788" y="1738313"/>
            <a:ext cx="523398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3200" b="1"/>
              <a:t>“Premodern Humans”</a:t>
            </a:r>
            <a:endParaRPr lang="en-US" sz="3200" b="1">
              <a:latin typeface="Arial" pitchFamily="34" charset="0"/>
            </a:endParaRPr>
          </a:p>
          <a:p>
            <a:r>
              <a:rPr lang="en-US" sz="2000">
                <a:latin typeface="Arial" pitchFamily="34" charset="0"/>
              </a:rPr>
              <a:t>“Archaics”</a:t>
            </a:r>
            <a:endParaRPr kumimoji="1" 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30513"/>
            <a:ext cx="8229600" cy="3382962"/>
          </a:xfrm>
        </p:spPr>
        <p:txBody>
          <a:bodyPr>
            <a:spAutoFit/>
          </a:bodyPr>
          <a:lstStyle/>
          <a:p>
            <a:pPr marL="1314450" lvl="2" eaLnBrk="1" hangingPunct="1"/>
            <a:r>
              <a:rPr lang="en-US" sz="2800" b="1" dirty="0" err="1" smtClean="0">
                <a:latin typeface="Arial" pitchFamily="34" charset="0"/>
              </a:rPr>
              <a:t>Steinheim</a:t>
            </a:r>
            <a:endParaRPr lang="en-US" sz="2800" b="1" dirty="0" smtClean="0">
              <a:latin typeface="Arial" pitchFamily="34" charset="0"/>
            </a:endParaRPr>
          </a:p>
          <a:p>
            <a:pPr marL="1314450" lvl="2" eaLnBrk="1" hangingPunct="1"/>
            <a:r>
              <a:rPr lang="en-US" sz="2800" b="1" dirty="0" err="1" smtClean="0">
                <a:latin typeface="Arial" pitchFamily="34" charset="0"/>
              </a:rPr>
              <a:t>Swanscombe</a:t>
            </a:r>
            <a:endParaRPr lang="en-US" sz="2800" b="1" dirty="0" smtClean="0">
              <a:latin typeface="Arial" pitchFamily="34" charset="0"/>
            </a:endParaRPr>
          </a:p>
          <a:p>
            <a:pPr marL="1314450" lvl="2" eaLnBrk="1" hangingPunct="1"/>
            <a:r>
              <a:rPr lang="en-US" sz="2800" b="1" dirty="0" err="1" smtClean="0">
                <a:latin typeface="Arial" pitchFamily="34" charset="0"/>
              </a:rPr>
              <a:t>V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értesszöllös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314450" lvl="2" eaLnBrk="1" hangingPunct="1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Atapuerca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314450" lvl="2" eaLnBrk="1" hangingPunct="1"/>
            <a:r>
              <a:rPr lang="en-US" sz="2800" b="1" dirty="0" err="1" smtClean="0">
                <a:latin typeface="Arial" pitchFamily="34" charset="0"/>
              </a:rPr>
              <a:t>Arago</a:t>
            </a:r>
            <a:r>
              <a:rPr lang="en-US" sz="2800" b="1" dirty="0" smtClean="0">
                <a:latin typeface="Arial" pitchFamily="34" charset="0"/>
              </a:rPr>
              <a:t> . . .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314450" lvl="2" eaLnBrk="1" hangingPunct="1">
              <a:lnSpc>
                <a:spcPct val="50000"/>
              </a:lnSpc>
              <a:buFontTx/>
              <a:buNone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314450" lvl="2" eaLnBrk="1" hangingPunct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and Neandertal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489075" y="1828800"/>
            <a:ext cx="619601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800" b="1">
                <a:solidFill>
                  <a:srgbClr val="003300"/>
                </a:solidFill>
              </a:rPr>
              <a:t>“Premodern Humans” include</a:t>
            </a:r>
          </a:p>
          <a:p>
            <a:pPr>
              <a:lnSpc>
                <a:spcPct val="160000"/>
              </a:lnSpc>
            </a:pPr>
            <a:r>
              <a:rPr lang="en-US" sz="1600">
                <a:solidFill>
                  <a:srgbClr val="003300"/>
                </a:solidFill>
              </a:rPr>
              <a:t>(European “Archaics”)</a:t>
            </a:r>
            <a:endParaRPr kumimoji="1" lang="en-US" sz="16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260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text 10th ed p 260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274624"/>
            <a:ext cx="7772400" cy="26783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261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Picture 4" descr="text 10th ed p 261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286" y="2214358"/>
            <a:ext cx="7772400" cy="2891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71450" y="640080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>
                <a:solidFill>
                  <a:schemeClr val="tx2"/>
                </a:solidFill>
                <a:latin typeface="Arial" pitchFamily="34" charset="0"/>
              </a:rPr>
              <a:t>Understanding Physical Anthropology and Archaeology, 9th ed</a:t>
            </a:r>
            <a:r>
              <a:rPr lang="en-US" sz="1200">
                <a:solidFill>
                  <a:schemeClr val="tx2"/>
                </a:solidFill>
                <a:latin typeface="Arial" pitchFamily="34" charset="0"/>
              </a:rPr>
              <a:t>., p. 252</a:t>
            </a:r>
          </a:p>
        </p:txBody>
      </p:sp>
      <p:pic>
        <p:nvPicPr>
          <p:cNvPr id="43011" name="Picture 3" descr="11p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1922463"/>
            <a:ext cx="7313612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29_44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rcRect/>
          <a:stretch>
            <a:fillRect/>
          </a:stretch>
        </p:blipFill>
        <p:spPr bwMode="auto">
          <a:xfrm>
            <a:off x="457200" y="76200"/>
            <a:ext cx="82296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1" name="Rectangle 4"/>
          <p:cNvSpPr>
            <a:spLocks noChangeArrowheads="1"/>
          </p:cNvSpPr>
          <p:nvPr/>
        </p:nvSpPr>
        <p:spPr bwMode="auto">
          <a:xfrm>
            <a:off x="228600" y="0"/>
            <a:ext cx="762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7732" name="Text Box 5"/>
          <p:cNvSpPr txBox="1">
            <a:spLocks noChangeArrowheads="1"/>
          </p:cNvSpPr>
          <p:nvPr/>
        </p:nvSpPr>
        <p:spPr bwMode="auto">
          <a:xfrm>
            <a:off x="1805216" y="6339114"/>
            <a:ext cx="549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tx2"/>
                </a:solidFill>
              </a:rPr>
              <a:t>Lewin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i="1" dirty="0">
                <a:solidFill>
                  <a:schemeClr val="tx2"/>
                </a:solidFill>
              </a:rPr>
              <a:t>In the Age of Mankind</a:t>
            </a:r>
            <a:r>
              <a:rPr lang="en-US" sz="1200" dirty="0">
                <a:solidFill>
                  <a:schemeClr val="tx2"/>
                </a:solidFill>
              </a:rPr>
              <a:t>. Washington, D.C., Smithsonian, 1988.</a:t>
            </a:r>
            <a:endParaRPr lang="en-US" sz="1200" baseline="30000" dirty="0">
              <a:solidFill>
                <a:schemeClr val="tx2"/>
              </a:solidFill>
            </a:endParaRPr>
          </a:p>
        </p:txBody>
      </p:sp>
      <p:sp>
        <p:nvSpPr>
          <p:cNvPr id="457733" name="Rectangle 6"/>
          <p:cNvSpPr>
            <a:spLocks noChangeArrowheads="1"/>
          </p:cNvSpPr>
          <p:nvPr/>
        </p:nvSpPr>
        <p:spPr bwMode="auto">
          <a:xfrm>
            <a:off x="1066800" y="4519613"/>
            <a:ext cx="6738938" cy="904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kumimoji="1" lang="en-US" sz="3600" b="1"/>
              <a:t> </a:t>
            </a:r>
            <a:r>
              <a:rPr kumimoji="1" lang="en-US" sz="5400" b="1">
                <a:solidFill>
                  <a:schemeClr val="tx2"/>
                </a:solidFill>
              </a:rPr>
              <a:t>Recent News</a:t>
            </a:r>
            <a:endParaRPr kumimoji="1" lang="en-US" sz="4400" b="1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265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" name="Picture 7" descr="1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74165"/>
            <a:ext cx="7772400" cy="3707435"/>
          </a:xfrm>
          <a:prstGeom prst="rect">
            <a:avLst/>
          </a:prstGeom>
        </p:spPr>
      </p:pic>
      <p:sp>
        <p:nvSpPr>
          <p:cNvPr id="9" name="Oval 7"/>
          <p:cNvSpPr>
            <a:spLocks noChangeArrowheads="1"/>
          </p:cNvSpPr>
          <p:nvPr/>
        </p:nvSpPr>
        <p:spPr bwMode="auto">
          <a:xfrm rot="1431653">
            <a:off x="4523758" y="3170044"/>
            <a:ext cx="1332330" cy="857701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99CC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179288" y="2848428"/>
            <a:ext cx="1143000" cy="609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b="1" kern="1200">
              <a:solidFill>
                <a:srgbClr val="99CC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62414" y="5240111"/>
            <a:ext cx="46101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“</a:t>
            </a:r>
            <a:r>
              <a:rPr kumimoji="1" lang="en-US" sz="28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Premodern</a:t>
            </a:r>
            <a:r>
              <a:rPr kumimoji="1" lang="en-US" sz="28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Humans”</a:t>
            </a:r>
          </a:p>
          <a:p>
            <a:pPr algn="ctr" rtl="0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(European “</a:t>
            </a:r>
            <a:r>
              <a:rPr lang="en-US" sz="1600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Archaics</a:t>
            </a:r>
            <a:r>
              <a:rPr lang="en-US" sz="1600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”)</a:t>
            </a:r>
            <a:endParaRPr kumimoji="1" lang="en-US" sz="1600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37244" y="5937442"/>
            <a:ext cx="822960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Fossil Discoveries  and Localities of Middle Pleistocene </a:t>
            </a:r>
            <a:r>
              <a:rPr lang="en-US" sz="1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premodern</a:t>
            </a: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400" b="1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hominins</a:t>
            </a: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110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838200"/>
            <a:ext cx="4114800" cy="4881411"/>
          </a:xfrm>
          <a:prstGeom prst="rect">
            <a:avLst/>
          </a:prstGeom>
        </p:spPr>
      </p:pic>
      <p:pic>
        <p:nvPicPr>
          <p:cNvPr id="7" name="Picture 6" descr="1107b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838200"/>
            <a:ext cx="4114800" cy="4882896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pp. 262-263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649512" y="1233714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" name="Picture 9" descr="1105_th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4028" y="2209800"/>
            <a:ext cx="1266825" cy="1428750"/>
          </a:xfrm>
          <a:prstGeom prst="rect">
            <a:avLst/>
          </a:prstGeom>
        </p:spPr>
      </p:pic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1556658" y="1919514"/>
            <a:ext cx="2057400" cy="19812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T-p2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39544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T-p2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288" y="762000"/>
            <a:ext cx="38465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004888" y="3262313"/>
            <a:ext cx="3562350" cy="700087"/>
          </a:xfrm>
          <a:prstGeom prst="rect">
            <a:avLst/>
          </a:prstGeom>
          <a:solidFill>
            <a:srgbClr val="FFFFFB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60000"/>
              </a:lnSpc>
            </a:pPr>
            <a:r>
              <a:rPr lang="en-US" sz="2000" b="1" dirty="0" err="1">
                <a:latin typeface="Arial" pitchFamily="34" charset="0"/>
              </a:rPr>
              <a:t>Steinheim</a:t>
            </a:r>
            <a:r>
              <a:rPr lang="en-US" sz="2000" b="1" dirty="0">
                <a:latin typeface="Arial" pitchFamily="34" charset="0"/>
              </a:rPr>
              <a:t>, </a:t>
            </a:r>
            <a:r>
              <a:rPr lang="en-US" sz="2000" b="1" dirty="0" smtClean="0">
                <a:latin typeface="Arial" pitchFamily="34" charset="0"/>
              </a:rPr>
              <a:t>10</a:t>
            </a:r>
            <a:r>
              <a:rPr lang="en-US" sz="2000" b="1" baseline="30000" dirty="0" smtClean="0">
                <a:latin typeface="Arial" pitchFamily="34" charset="0"/>
              </a:rPr>
              <a:t>th</a:t>
            </a:r>
            <a:r>
              <a:rPr lang="en-US" sz="2000" b="1" dirty="0" smtClean="0">
                <a:latin typeface="Arial" pitchFamily="34" charset="0"/>
              </a:rPr>
              <a:t> Ed</a:t>
            </a:r>
            <a:r>
              <a:rPr lang="en-US" sz="2000" b="1" dirty="0">
                <a:latin typeface="Arial" pitchFamily="34" charset="0"/>
              </a:rPr>
              <a:t>, p. </a:t>
            </a:r>
            <a:r>
              <a:rPr lang="en-US" sz="2000" b="1" dirty="0" smtClean="0">
                <a:latin typeface="Arial" pitchFamily="34" charset="0"/>
              </a:rPr>
              <a:t>260 </a:t>
            </a:r>
            <a:r>
              <a:rPr lang="en-US" sz="2000" b="1" i="1" dirty="0" smtClean="0">
                <a:latin typeface="Arial" pitchFamily="34" charset="0"/>
              </a:rPr>
              <a:t>ff</a:t>
            </a:r>
            <a:r>
              <a:rPr lang="en-US" sz="2000" b="1" i="1" dirty="0">
                <a:latin typeface="Arial" pitchFamily="34" charset="0"/>
              </a:rPr>
              <a:t>.</a:t>
            </a:r>
            <a:endParaRPr lang="en-US" sz="2000" i="1" dirty="0">
              <a:latin typeface="Arial" pitchFamily="34" charset="0"/>
            </a:endParaRP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1371600" y="1657350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folHlink"/>
                </a:solidFill>
              </a:rPr>
              <a:t>X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262-263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649512" y="1738086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0" name="Picture 9" descr="1105_th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9375" y="1676400"/>
            <a:ext cx="1266825" cy="1428750"/>
          </a:xfrm>
          <a:prstGeom prst="rect">
            <a:avLst/>
          </a:prstGeom>
        </p:spPr>
      </p:pic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238828" y="1400628"/>
            <a:ext cx="2057400" cy="19812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802084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Changing Pleistocene environments in Africa.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95300" y="6467475"/>
            <a:ext cx="82296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i="1" dirty="0">
                <a:solidFill>
                  <a:schemeClr val="tx2"/>
                </a:solidFill>
              </a:rPr>
              <a:t>Understanding Physical Anthropology and Archaeology, 9th Ed.</a:t>
            </a:r>
            <a:r>
              <a:rPr lang="en-US" sz="1400" dirty="0">
                <a:solidFill>
                  <a:schemeClr val="tx2"/>
                </a:solidFill>
              </a:rPr>
              <a:t>, pp. </a:t>
            </a:r>
            <a:r>
              <a:rPr lang="en-US" sz="1400" dirty="0" smtClean="0">
                <a:solidFill>
                  <a:schemeClr val="tx2"/>
                </a:solidFill>
              </a:rPr>
              <a:t>250-251</a:t>
            </a:r>
            <a:r>
              <a:rPr lang="en-US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46083" name="Picture 3" descr="T-p2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9544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T-p2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288" y="762000"/>
            <a:ext cx="38465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Oval 6"/>
          <p:cNvSpPr>
            <a:spLocks noChangeArrowheads="1"/>
          </p:cNvSpPr>
          <p:nvPr/>
        </p:nvSpPr>
        <p:spPr bwMode="auto">
          <a:xfrm>
            <a:off x="533400" y="3505200"/>
            <a:ext cx="1447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1371600" y="1657350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folHlink"/>
                </a:solidFill>
              </a:rPr>
              <a:t>X</a:t>
            </a:r>
          </a:p>
        </p:txBody>
      </p:sp>
      <p:pic>
        <p:nvPicPr>
          <p:cNvPr id="8" name="Picture 9" descr="Turn812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52400"/>
            <a:ext cx="6629400" cy="62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439714" y="6339114"/>
            <a:ext cx="4262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/>
              </a:rPr>
              <a:t>http://www.nature.com/nsu/030310/030310-9.html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764356" name="Rectangle 4"/>
          <p:cNvSpPr>
            <a:spLocks noChangeArrowheads="1"/>
          </p:cNvSpPr>
          <p:nvPr/>
        </p:nvSpPr>
        <p:spPr bwMode="auto">
          <a:xfrm>
            <a:off x="3638550" y="5162550"/>
            <a:ext cx="1619250" cy="457200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shade val="46275"/>
                  <a:invGamma/>
                  <a:alpha val="2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8133" name="Picture 5" descr="T-p2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709613"/>
            <a:ext cx="2667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AutoShape 6"/>
          <p:cNvSpPr>
            <a:spLocks noChangeArrowheads="1"/>
          </p:cNvSpPr>
          <p:nvPr/>
        </p:nvSpPr>
        <p:spPr bwMode="auto">
          <a:xfrm>
            <a:off x="6629400" y="2362200"/>
            <a:ext cx="304800" cy="1143000"/>
          </a:xfrm>
          <a:prstGeom prst="upArrow">
            <a:avLst>
              <a:gd name="adj1" fmla="val 50000"/>
              <a:gd name="adj2" fmla="val 9375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429000"/>
            <a:ext cx="7313613" cy="1914525"/>
          </a:xfrm>
        </p:spPr>
        <p:txBody>
          <a:bodyPr/>
          <a:lstStyle/>
          <a:p>
            <a:r>
              <a:rPr lang="en-US" sz="2800" b="1" dirty="0" smtClean="0">
                <a:latin typeface="Arial" pitchFamily="34" charset="0"/>
              </a:rPr>
              <a:t>400,000 - ca. 130,000 </a:t>
            </a:r>
            <a:r>
              <a:rPr lang="en-US" sz="2800" b="1" dirty="0" err="1" smtClean="0">
                <a:latin typeface="Arial" pitchFamily="34" charset="0"/>
              </a:rPr>
              <a:t>ybp</a:t>
            </a:r>
            <a:endParaRPr lang="en-US" sz="2800" b="1" dirty="0" smtClean="0">
              <a:latin typeface="Arial" pitchFamily="34" charset="0"/>
            </a:endParaRPr>
          </a:p>
          <a:p>
            <a:pPr algn="ctr">
              <a:lnSpc>
                <a:spcPct val="130000"/>
              </a:lnSpc>
              <a:buFontTx/>
              <a:buNone/>
            </a:pPr>
            <a:r>
              <a:rPr lang="en-US" sz="2800" dirty="0" smtClean="0">
                <a:latin typeface="Arial" pitchFamily="34" charset="0"/>
              </a:rPr>
              <a:t>but</a:t>
            </a:r>
          </a:p>
          <a:p>
            <a:r>
              <a:rPr lang="en-US" sz="2800" b="1" dirty="0" smtClean="0">
                <a:latin typeface="Arial" pitchFamily="34" charset="0"/>
              </a:rPr>
              <a:t>Neandertals are a special case Archaic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489075" y="2100263"/>
            <a:ext cx="619601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2800" b="1">
                <a:solidFill>
                  <a:srgbClr val="003300"/>
                </a:solidFill>
              </a:rPr>
              <a:t>“Premodern Humans” include</a:t>
            </a:r>
          </a:p>
          <a:p>
            <a:pPr>
              <a:lnSpc>
                <a:spcPct val="160000"/>
              </a:lnSpc>
            </a:pPr>
            <a:r>
              <a:rPr lang="en-US" sz="1600">
                <a:solidFill>
                  <a:srgbClr val="003300"/>
                </a:solidFill>
              </a:rPr>
              <a:t>(European “Archaics”)</a:t>
            </a:r>
            <a:endParaRPr kumimoji="1" lang="en-US" sz="16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</a:t>
            </a:r>
            <a:endParaRPr lang="en-US" smtClean="0"/>
          </a:p>
        </p:txBody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90800"/>
            <a:ext cx="7543800" cy="3468688"/>
          </a:xfrm>
        </p:spPr>
        <p:txBody>
          <a:bodyPr>
            <a:spAutoFit/>
          </a:bodyPr>
          <a:lstStyle/>
          <a:p>
            <a:pPr marL="571500" lvl="1" indent="-40005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Is Neandertal a separate species than </a:t>
            </a:r>
            <a:r>
              <a:rPr lang="en-US" sz="2400" b="1" i="1" dirty="0" smtClean="0">
                <a:solidFill>
                  <a:srgbClr val="0C0600"/>
                </a:solidFill>
                <a:latin typeface="Arial" pitchFamily="34" charset="0"/>
              </a:rPr>
              <a:t>Homo sapiens</a:t>
            </a: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?</a:t>
            </a:r>
          </a:p>
          <a:p>
            <a:pPr marL="571500" lvl="1" indent="-400050" eaLnBrk="1" hangingPunct="1">
              <a:lnSpc>
                <a:spcPct val="7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571500" lvl="1" indent="-40005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Why did the Neandertals disappear so rapidly?</a:t>
            </a:r>
          </a:p>
          <a:p>
            <a:pPr marL="1314450" lvl="2" indent="-171450" eaLnBrk="1" hangingPunct="1">
              <a:lnSpc>
                <a:spcPct val="70000"/>
              </a:lnSpc>
              <a:tabLst>
                <a:tab pos="742950" algn="l"/>
              </a:tabLst>
            </a:pPr>
            <a:r>
              <a:rPr lang="en-US" sz="2000" b="1" dirty="0" smtClean="0">
                <a:solidFill>
                  <a:srgbClr val="0C0600"/>
                </a:solidFill>
                <a:latin typeface="Arial" pitchFamily="34" charset="0"/>
              </a:rPr>
              <a:t>The “Neandertal Problem”</a:t>
            </a:r>
          </a:p>
          <a:p>
            <a:pPr marL="1314450" lvl="2" indent="-171450" eaLnBrk="1" hangingPunct="1">
              <a:lnSpc>
                <a:spcPct val="70000"/>
              </a:lnSpc>
              <a:tabLst>
                <a:tab pos="742950" algn="l"/>
              </a:tabLst>
            </a:pPr>
            <a:endParaRPr lang="en-US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571500" lvl="1" indent="-400050" eaLnBrk="1" hangingPunct="1">
              <a:lnSpc>
                <a:spcPct val="7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Did Neandertals have speech like we know it?</a:t>
            </a:r>
          </a:p>
          <a:p>
            <a:pPr marL="571500" lvl="1" indent="-400050" eaLnBrk="1" hangingPunct="1">
              <a:lnSpc>
                <a:spcPct val="7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rgbClr val="0C0600"/>
              </a:solidFill>
              <a:latin typeface="Arial" pitchFamily="34" charset="0"/>
            </a:endParaRPr>
          </a:p>
          <a:p>
            <a:pPr marL="571500" lvl="1" indent="-400050" eaLnBrk="1" hangingPunct="1">
              <a:lnSpc>
                <a:spcPct val="90000"/>
              </a:lnSpc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Did Neandertals interbreed with </a:t>
            </a:r>
            <a:r>
              <a:rPr lang="en-US" sz="2400" b="1" i="1" dirty="0" smtClean="0">
                <a:solidFill>
                  <a:srgbClr val="0C0600"/>
                </a:solidFill>
                <a:latin typeface="Arial" pitchFamily="34" charset="0"/>
              </a:rPr>
              <a:t>Homo sapiens </a:t>
            </a:r>
            <a:r>
              <a:rPr lang="en-US" sz="2400" b="1" i="1" dirty="0" err="1" smtClean="0">
                <a:solidFill>
                  <a:srgbClr val="0C0600"/>
                </a:solidFill>
                <a:latin typeface="Arial" pitchFamily="34" charset="0"/>
              </a:rPr>
              <a:t>sapiens</a:t>
            </a:r>
            <a:r>
              <a:rPr lang="en-US" sz="2400" b="1" i="1" dirty="0" smtClean="0">
                <a:solidFill>
                  <a:srgbClr val="0C0600"/>
                </a:solidFill>
                <a:latin typeface="Arial" pitchFamily="34" charset="0"/>
              </a:rPr>
              <a:t> </a:t>
            </a: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?  (Are we part Neandertal?)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85750" y="16144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Four important Neandertal questions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9731" grpId="0" build="p"/>
      <p:bldP spid="1609731" grpId="1" build="p"/>
      <p:bldP spid="1609731" grpId="2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29_0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413" y="227013"/>
            <a:ext cx="3813175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9443" name="Oval 3"/>
          <p:cNvSpPr>
            <a:spLocks noChangeArrowheads="1"/>
          </p:cNvSpPr>
          <p:nvPr/>
        </p:nvSpPr>
        <p:spPr bwMode="auto">
          <a:xfrm>
            <a:off x="4114800" y="1752600"/>
            <a:ext cx="838200" cy="10668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469444" name="Oval 4"/>
          <p:cNvSpPr>
            <a:spLocks noChangeArrowheads="1"/>
          </p:cNvSpPr>
          <p:nvPr/>
        </p:nvSpPr>
        <p:spPr bwMode="auto">
          <a:xfrm>
            <a:off x="3429000" y="1104900"/>
            <a:ext cx="2286000" cy="8382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9443" grpId="0" animBg="1"/>
      <p:bldP spid="146944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263144" y="6583363"/>
            <a:ext cx="65854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2"/>
              </a:rPr>
              <a:t>www.newscientist.com/channel/life/dn15042-why-did-neanderthals-have-such-big-noses.html?feedId=online-news_rss20</a:t>
            </a:r>
            <a:endParaRPr lang="en-US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618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978025" y="6339114"/>
            <a:ext cx="5170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hlinkClick r:id="rId2"/>
              </a:rPr>
              <a:t>www.d.umn.edu/cla/faculty/troufs/anth1602/pcneand.html#title</a:t>
            </a:r>
            <a:endParaRPr lang="en-US" sz="12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9_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"/>
            <a:ext cx="38623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649150" y="5896428"/>
            <a:ext cx="58801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“The Old Man” of La </a:t>
            </a:r>
            <a:r>
              <a:rPr lang="en-US" sz="1600" b="1" dirty="0" err="1">
                <a:solidFill>
                  <a:schemeClr val="tx2"/>
                </a:solidFill>
              </a:rPr>
              <a:t>Chapelle</a:t>
            </a:r>
            <a:r>
              <a:rPr lang="en-US" sz="1600" b="1" dirty="0">
                <a:solidFill>
                  <a:schemeClr val="tx2"/>
                </a:solidFill>
              </a:rPr>
              <a:t>-aux-Saints, France.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1600 cc. cranial capacity.</a:t>
            </a:r>
          </a:p>
        </p:txBody>
      </p:sp>
      <p:sp>
        <p:nvSpPr>
          <p:cNvPr id="1778693" name="Freeform 5"/>
          <p:cNvSpPr>
            <a:spLocks/>
          </p:cNvSpPr>
          <p:nvPr/>
        </p:nvSpPr>
        <p:spPr bwMode="auto">
          <a:xfrm>
            <a:off x="2870200" y="1981200"/>
            <a:ext cx="3454400" cy="3594100"/>
          </a:xfrm>
          <a:custGeom>
            <a:avLst/>
            <a:gdLst>
              <a:gd name="T0" fmla="*/ 352 w 2176"/>
              <a:gd name="T1" fmla="*/ 96 h 2264"/>
              <a:gd name="T2" fmla="*/ 160 w 2176"/>
              <a:gd name="T3" fmla="*/ 576 h 2264"/>
              <a:gd name="T4" fmla="*/ 16 w 2176"/>
              <a:gd name="T5" fmla="*/ 960 h 2264"/>
              <a:gd name="T6" fmla="*/ 64 w 2176"/>
              <a:gd name="T7" fmla="*/ 1536 h 2264"/>
              <a:gd name="T8" fmla="*/ 400 w 2176"/>
              <a:gd name="T9" fmla="*/ 1968 h 2264"/>
              <a:gd name="T10" fmla="*/ 784 w 2176"/>
              <a:gd name="T11" fmla="*/ 2208 h 2264"/>
              <a:gd name="T12" fmla="*/ 1168 w 2176"/>
              <a:gd name="T13" fmla="*/ 2256 h 2264"/>
              <a:gd name="T14" fmla="*/ 1648 w 2176"/>
              <a:gd name="T15" fmla="*/ 2160 h 2264"/>
              <a:gd name="T16" fmla="*/ 1984 w 2176"/>
              <a:gd name="T17" fmla="*/ 1728 h 2264"/>
              <a:gd name="T18" fmla="*/ 2080 w 2176"/>
              <a:gd name="T19" fmla="*/ 1584 h 2264"/>
              <a:gd name="T20" fmla="*/ 2176 w 2176"/>
              <a:gd name="T21" fmla="*/ 1104 h 2264"/>
              <a:gd name="T22" fmla="*/ 2080 w 2176"/>
              <a:gd name="T23" fmla="*/ 672 h 2264"/>
              <a:gd name="T24" fmla="*/ 1984 w 2176"/>
              <a:gd name="T25" fmla="*/ 192 h 2264"/>
              <a:gd name="T26" fmla="*/ 1840 w 2176"/>
              <a:gd name="T27" fmla="*/ 0 h 22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76"/>
              <a:gd name="T43" fmla="*/ 0 h 2264"/>
              <a:gd name="T44" fmla="*/ 2176 w 2176"/>
              <a:gd name="T45" fmla="*/ 2264 h 22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76" h="2264">
                <a:moveTo>
                  <a:pt x="352" y="96"/>
                </a:moveTo>
                <a:cubicBezTo>
                  <a:pt x="284" y="264"/>
                  <a:pt x="216" y="432"/>
                  <a:pt x="160" y="576"/>
                </a:cubicBezTo>
                <a:cubicBezTo>
                  <a:pt x="104" y="720"/>
                  <a:pt x="32" y="800"/>
                  <a:pt x="16" y="960"/>
                </a:cubicBezTo>
                <a:cubicBezTo>
                  <a:pt x="0" y="1120"/>
                  <a:pt x="0" y="1368"/>
                  <a:pt x="64" y="1536"/>
                </a:cubicBezTo>
                <a:cubicBezTo>
                  <a:pt x="128" y="1704"/>
                  <a:pt x="280" y="1856"/>
                  <a:pt x="400" y="1968"/>
                </a:cubicBezTo>
                <a:cubicBezTo>
                  <a:pt x="520" y="2080"/>
                  <a:pt x="656" y="2160"/>
                  <a:pt x="784" y="2208"/>
                </a:cubicBezTo>
                <a:cubicBezTo>
                  <a:pt x="912" y="2256"/>
                  <a:pt x="1024" y="2264"/>
                  <a:pt x="1168" y="2256"/>
                </a:cubicBezTo>
                <a:cubicBezTo>
                  <a:pt x="1312" y="2248"/>
                  <a:pt x="1512" y="2248"/>
                  <a:pt x="1648" y="2160"/>
                </a:cubicBezTo>
                <a:cubicBezTo>
                  <a:pt x="1784" y="2072"/>
                  <a:pt x="1912" y="1824"/>
                  <a:pt x="1984" y="1728"/>
                </a:cubicBezTo>
                <a:cubicBezTo>
                  <a:pt x="2056" y="1632"/>
                  <a:pt x="2048" y="1688"/>
                  <a:pt x="2080" y="1584"/>
                </a:cubicBezTo>
                <a:cubicBezTo>
                  <a:pt x="2112" y="1480"/>
                  <a:pt x="2176" y="1256"/>
                  <a:pt x="2176" y="1104"/>
                </a:cubicBezTo>
                <a:cubicBezTo>
                  <a:pt x="2176" y="952"/>
                  <a:pt x="2112" y="824"/>
                  <a:pt x="2080" y="672"/>
                </a:cubicBezTo>
                <a:cubicBezTo>
                  <a:pt x="2048" y="520"/>
                  <a:pt x="2024" y="304"/>
                  <a:pt x="1984" y="192"/>
                </a:cubicBezTo>
                <a:cubicBezTo>
                  <a:pt x="1944" y="80"/>
                  <a:pt x="1892" y="40"/>
                  <a:pt x="1840" y="0"/>
                </a:cubicBezTo>
              </a:path>
            </a:pathLst>
          </a:cu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869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71450" y="6244770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latin typeface="Arial" pitchFamily="34" charset="0"/>
              </a:rPr>
              <a:t>Understanding Physical Anthropology and Archaeology, 9th ed</a:t>
            </a:r>
            <a:r>
              <a:rPr lang="en-US" sz="1200" dirty="0">
                <a:latin typeface="Arial" pitchFamily="34" charset="0"/>
              </a:rPr>
              <a:t>., p. 269</a:t>
            </a:r>
          </a:p>
        </p:txBody>
      </p:sp>
      <p:pic>
        <p:nvPicPr>
          <p:cNvPr id="53251" name="Picture 3" descr="11p2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60485"/>
            <a:ext cx="7315200" cy="394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143000" y="833438"/>
            <a:ext cx="6889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/>
              <a:t>Hominin</a:t>
            </a:r>
            <a:r>
              <a:rPr lang="en-US" b="1" dirty="0" smtClean="0"/>
              <a:t> </a:t>
            </a:r>
            <a:r>
              <a:rPr lang="en-US" b="1" dirty="0"/>
              <a:t>brain size / body weight ratio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808163" y="5878512"/>
            <a:ext cx="560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brain size as cc</a:t>
            </a:r>
            <a:r>
              <a:rPr lang="en-US" sz="1800" b="1" baseline="30000" dirty="0"/>
              <a:t>3</a:t>
            </a:r>
            <a:r>
              <a:rPr lang="en-US" sz="1800" b="1" dirty="0"/>
              <a:t> per 50 kg of body weight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143000" y="2092325"/>
            <a:ext cx="3149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Premodern humans</a:t>
            </a:r>
          </a:p>
          <a:p>
            <a:r>
              <a:rPr lang="en-US" sz="1400" b="1"/>
              <a:t>have a more than 20%</a:t>
            </a:r>
          </a:p>
          <a:p>
            <a:r>
              <a:rPr lang="en-US" sz="1400" b="1"/>
              <a:t>increase in relative brain size</a:t>
            </a:r>
          </a:p>
          <a:p>
            <a:r>
              <a:rPr lang="en-US" sz="1400" b="1"/>
              <a:t>compared to </a:t>
            </a:r>
            <a:r>
              <a:rPr lang="en-US" sz="1400" b="1" i="1"/>
              <a:t>Homo erectus</a:t>
            </a:r>
            <a:r>
              <a:rPr lang="en-US" sz="1400" b="1"/>
              <a:t>,</a:t>
            </a:r>
          </a:p>
          <a:p>
            <a:r>
              <a:rPr lang="en-US" sz="1400" b="1"/>
              <a:t>but modern humans show</a:t>
            </a:r>
          </a:p>
          <a:p>
            <a:r>
              <a:rPr lang="en-US" sz="1400" b="1"/>
              <a:t>another 30% expansion</a:t>
            </a:r>
          </a:p>
          <a:p>
            <a:r>
              <a:rPr lang="en-US" sz="1400" b="1"/>
              <a:t>beyond that in</a:t>
            </a:r>
          </a:p>
          <a:p>
            <a:r>
              <a:rPr lang="en-US" sz="1400" b="1"/>
              <a:t>premodern humans.</a:t>
            </a:r>
          </a:p>
        </p:txBody>
      </p:sp>
      <p:sp>
        <p:nvSpPr>
          <p:cNvPr id="2075655" name="Oval 7"/>
          <p:cNvSpPr>
            <a:spLocks noChangeArrowheads="1"/>
          </p:cNvSpPr>
          <p:nvPr/>
        </p:nvSpPr>
        <p:spPr bwMode="auto">
          <a:xfrm>
            <a:off x="4953000" y="2057400"/>
            <a:ext cx="3200400" cy="1371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65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Time-2001-07-23-8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7315200" cy="391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Oval 4"/>
          <p:cNvSpPr>
            <a:spLocks noChangeArrowheads="1"/>
          </p:cNvSpPr>
          <p:nvPr/>
        </p:nvSpPr>
        <p:spPr bwMode="auto">
          <a:xfrm>
            <a:off x="6063342" y="2877456"/>
            <a:ext cx="1981200" cy="23622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3688679" y="6291942"/>
            <a:ext cx="1725151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i="1" dirty="0">
                <a:solidFill>
                  <a:schemeClr val="tx2"/>
                </a:solidFill>
              </a:rPr>
              <a:t>Time</a:t>
            </a:r>
            <a:r>
              <a:rPr lang="en-US" sz="1200" dirty="0">
                <a:solidFill>
                  <a:schemeClr val="tx2"/>
                </a:solidFill>
              </a:rPr>
              <a:t>, 23 July 2001.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6054725" y="5257800"/>
            <a:ext cx="2098675" cy="4619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Neandertal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57200" y="5919079"/>
            <a:ext cx="8229600" cy="3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Fossil Discoveries </a:t>
            </a:r>
            <a:r>
              <a:rPr lang="en-US" sz="1400" b="1" dirty="0" smtClean="0">
                <a:solidFill>
                  <a:srgbClr val="FFFFFF"/>
                </a:solidFill>
              </a:rPr>
              <a:t> and Localities of Neandertal</a:t>
            </a:r>
            <a:endParaRPr lang="en-US" sz="1400" b="1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Picture 5" descr="110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838200"/>
            <a:ext cx="4114800" cy="4881411"/>
          </a:xfrm>
          <a:prstGeom prst="rect">
            <a:avLst/>
          </a:prstGeom>
        </p:spPr>
      </p:pic>
      <p:pic>
        <p:nvPicPr>
          <p:cNvPr id="7" name="Picture 6" descr="1107b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838200"/>
            <a:ext cx="4114800" cy="4882896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pp. 262-263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 rot="546452">
            <a:off x="619436" y="959852"/>
            <a:ext cx="3398425" cy="1495513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</a:t>
            </a:r>
            <a:endParaRPr lang="en-US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2188" y="2305050"/>
            <a:ext cx="7313612" cy="1200150"/>
          </a:xfrm>
        </p:spPr>
        <p:txBody>
          <a:bodyPr/>
          <a:lstStyle/>
          <a:p>
            <a:pPr marL="571500" lvl="1" indent="-400050" eaLnBrk="1" hangingPunct="1">
              <a:buFontTx/>
              <a:buAutoNum type="arabicPeriod"/>
              <a:tabLst>
                <a:tab pos="742950" algn="l"/>
              </a:tabLst>
            </a:pP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Is Neandertal a separate species than </a:t>
            </a:r>
            <a:r>
              <a:rPr lang="en-US" sz="2400" b="1" i="1" dirty="0" smtClean="0">
                <a:solidFill>
                  <a:srgbClr val="0C0600"/>
                </a:solidFill>
                <a:latin typeface="Arial" pitchFamily="34" charset="0"/>
              </a:rPr>
              <a:t>Homo sapiens</a:t>
            </a: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 ?</a:t>
            </a:r>
          </a:p>
          <a:p>
            <a:pPr marL="571500" lvl="1" indent="-400050" eaLnBrk="1" hangingPunct="1">
              <a:lnSpc>
                <a:spcPct val="80000"/>
              </a:lnSpc>
              <a:buFontTx/>
              <a:buAutoNum type="arabicPeriod"/>
              <a:tabLst>
                <a:tab pos="742950" algn="l"/>
              </a:tabLst>
            </a:pPr>
            <a:endParaRPr lang="en-US" sz="2400" b="1" dirty="0" smtClean="0">
              <a:solidFill>
                <a:srgbClr val="0C0600"/>
              </a:solidFill>
              <a:latin typeface="Arial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85750" y="16144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/>
              <a:t>Four important Neandertal questions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915988" y="2590800"/>
            <a:ext cx="7313612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latin typeface="Arial" pitchFamily="34" charset="0"/>
              </a:rPr>
              <a:t>“Until recently the Neanderthals have been considered by just about all researchers to be an archaic subspecies of </a:t>
            </a:r>
            <a:r>
              <a:rPr lang="en-US" sz="3200" b="1" i="1">
                <a:latin typeface="Arial" pitchFamily="34" charset="0"/>
              </a:rPr>
              <a:t>Homo sapiens</a:t>
            </a:r>
            <a:r>
              <a:rPr lang="en-US" sz="3200" b="1">
                <a:latin typeface="Arial" pitchFamily="34" charset="0"/>
              </a:rPr>
              <a:t>, specifically </a:t>
            </a:r>
            <a:r>
              <a:rPr lang="en-US" sz="3200" b="1" i="1">
                <a:latin typeface="Arial" pitchFamily="34" charset="0"/>
              </a:rPr>
              <a:t>Homo sapiens neanderthalensis.”</a:t>
            </a:r>
          </a:p>
          <a:p>
            <a:pPr algn="r">
              <a:lnSpc>
                <a:spcPct val="180000"/>
              </a:lnSpc>
            </a:pPr>
            <a:r>
              <a:rPr lang="en-US" sz="2000" b="1">
                <a:latin typeface="Arial" pitchFamily="34" charset="0"/>
              </a:rPr>
              <a:t>- - Feder / Park, 1993, p. 256</a:t>
            </a:r>
            <a:endParaRPr lang="en-US" sz="5400" b="1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32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1644632" y="6430978"/>
            <a:ext cx="5842049" cy="31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chemeClr val="tx2"/>
                </a:solidFill>
                <a:hlinkClick r:id="rId3"/>
              </a:rPr>
              <a:t>http://www.d.umn.edu/cla/faculty/troufs/anth1602/pcneand.html#chart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1913"/>
            <a:ext cx="84963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Oval 6"/>
          <p:cNvSpPr>
            <a:spLocks noChangeArrowheads="1"/>
          </p:cNvSpPr>
          <p:nvPr/>
        </p:nvSpPr>
        <p:spPr bwMode="auto">
          <a:xfrm>
            <a:off x="3276600" y="3467100"/>
            <a:ext cx="15240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6600"/>
            <a:ext cx="7313613" cy="2193925"/>
          </a:xfrm>
        </p:spPr>
        <p:txBody>
          <a:bodyPr>
            <a:spAutoFit/>
          </a:bodyPr>
          <a:lstStyle/>
          <a:p>
            <a:pPr marL="457200" indent="-457200" algn="ctr">
              <a:buFontTx/>
              <a:buNone/>
            </a:pPr>
            <a:r>
              <a:rPr lang="en-US" sz="3600" b="1" i="1" smtClean="0">
                <a:latin typeface="Arial" pitchFamily="34" charset="0"/>
              </a:rPr>
              <a:t>Homo sapiens neanderthalensis</a:t>
            </a:r>
            <a:endParaRPr lang="en-US" sz="3600" b="1" smtClean="0">
              <a:latin typeface="Arial" pitchFamily="34" charset="0"/>
            </a:endParaRPr>
          </a:p>
          <a:p>
            <a:pPr marL="457200" indent="-457200" algn="ctr">
              <a:lnSpc>
                <a:spcPct val="130000"/>
              </a:lnSpc>
              <a:buFontTx/>
              <a:buNone/>
            </a:pPr>
            <a:r>
              <a:rPr lang="en-US" sz="2400" smtClean="0">
                <a:solidFill>
                  <a:schemeClr val="folHlink"/>
                </a:solidFill>
                <a:latin typeface="Arial" pitchFamily="34" charset="0"/>
              </a:rPr>
              <a:t>but some think they are</a:t>
            </a:r>
            <a:endParaRPr lang="en-US" sz="4000" smtClean="0">
              <a:solidFill>
                <a:schemeClr val="folHlink"/>
              </a:solidFill>
              <a:latin typeface="Arial" pitchFamily="34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en-US" sz="3600" b="1" i="1" smtClean="0">
                <a:solidFill>
                  <a:schemeClr val="folHlink"/>
                </a:solidFill>
                <a:latin typeface="Arial" pitchFamily="34" charset="0"/>
              </a:rPr>
              <a:t>Homo neanderthalensis</a:t>
            </a: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en-US" sz="2400" smtClean="0">
                <a:solidFill>
                  <a:schemeClr val="folHlink"/>
                </a:solidFill>
                <a:latin typeface="Arial" pitchFamily="34" charset="0"/>
              </a:rPr>
              <a:t>(a separate species)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2711450" y="1987550"/>
            <a:ext cx="3762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</a:t>
            </a:r>
            <a:endParaRPr lang="en-US" sz="5400" b="1" i="1" dirty="0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200400"/>
            <a:ext cx="7313612" cy="2209800"/>
          </a:xfrm>
        </p:spPr>
        <p:txBody>
          <a:bodyPr/>
          <a:lstStyle/>
          <a:p>
            <a:pPr marL="279400" indent="-279400">
              <a:lnSpc>
                <a:spcPct val="130000"/>
              </a:lnSpc>
            </a:pPr>
            <a:r>
              <a:rPr lang="en-US" b="1" i="1" smtClean="0">
                <a:latin typeface="Arial" pitchFamily="34" charset="0"/>
              </a:rPr>
              <a:t>Homo sapiens sapiens</a:t>
            </a:r>
          </a:p>
          <a:p>
            <a:pPr marL="279400" indent="-279400">
              <a:lnSpc>
                <a:spcPct val="130000"/>
              </a:lnSpc>
            </a:pPr>
            <a:r>
              <a:rPr lang="en-US" b="1" i="1" smtClean="0">
                <a:latin typeface="Arial" pitchFamily="34" charset="0"/>
              </a:rPr>
              <a:t>Homo sapiens neandertalensis</a:t>
            </a:r>
            <a:r>
              <a:rPr lang="en-US" b="1" smtClean="0">
                <a:latin typeface="Arial" pitchFamily="34" charset="0"/>
              </a:rPr>
              <a:t>?</a:t>
            </a:r>
          </a:p>
          <a:p>
            <a:pPr marL="279400" indent="-279400">
              <a:lnSpc>
                <a:spcPct val="130000"/>
              </a:lnSpc>
            </a:pPr>
            <a:r>
              <a:rPr lang="en-US" b="1" i="1" smtClean="0">
                <a:latin typeface="Arial" pitchFamily="34" charset="0"/>
              </a:rPr>
              <a:t>Homo sapiens heidelbergensis</a:t>
            </a:r>
            <a:r>
              <a:rPr lang="en-US" b="1" smtClean="0">
                <a:latin typeface="Arial" pitchFamily="34" charset="0"/>
              </a:rPr>
              <a:t>?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260600" y="2208213"/>
            <a:ext cx="46736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>
                <a:latin typeface="Arial" pitchFamily="34" charset="0"/>
              </a:rPr>
              <a:t>Homo sapiens</a:t>
            </a:r>
            <a:r>
              <a:rPr lang="en-US" sz="3600" b="1">
                <a:latin typeface="Arial" pitchFamily="34" charset="0"/>
              </a:rPr>
              <a:t> types</a:t>
            </a:r>
            <a:endParaRPr lang="en-US" sz="3600" b="1" i="1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3200" b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 Box 2"/>
          <p:cNvSpPr txBox="1">
            <a:spLocks noChangeArrowheads="1"/>
          </p:cNvSpPr>
          <p:nvPr/>
        </p:nvSpPr>
        <p:spPr bwMode="auto">
          <a:xfrm>
            <a:off x="2879725" y="650875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i="1"/>
          </a:p>
        </p:txBody>
      </p:sp>
      <p:sp>
        <p:nvSpPr>
          <p:cNvPr id="453635" name="Text Box 4"/>
          <p:cNvSpPr txBox="1">
            <a:spLocks noChangeArrowheads="1"/>
          </p:cNvSpPr>
          <p:nvPr/>
        </p:nvSpPr>
        <p:spPr bwMode="auto">
          <a:xfrm>
            <a:off x="442913" y="6415088"/>
            <a:ext cx="822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>
                <a:solidFill>
                  <a:schemeClr val="tx2"/>
                </a:solidFill>
                <a:hlinkClick r:id="rId3"/>
              </a:rPr>
              <a:t>http://www.d.umn.edu/cla/faculty/troufs/anth1602/pctimes.html#title</a:t>
            </a:r>
            <a:endParaRPr lang="en-US" sz="1600">
              <a:solidFill>
                <a:schemeClr val="tx2"/>
              </a:solidFill>
            </a:endParaRPr>
          </a:p>
        </p:txBody>
      </p:sp>
      <p:pic>
        <p:nvPicPr>
          <p:cNvPr id="453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3637" name="Rectangle 8"/>
          <p:cNvSpPr>
            <a:spLocks noChangeArrowheads="1"/>
          </p:cNvSpPr>
          <p:nvPr/>
        </p:nvSpPr>
        <p:spPr bwMode="auto">
          <a:xfrm>
            <a:off x="1066800" y="2971799"/>
            <a:ext cx="6934200" cy="2057401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aseline="30000">
              <a:solidFill>
                <a:schemeClr val="accent1"/>
              </a:solidFill>
            </a:endParaRPr>
          </a:p>
        </p:txBody>
      </p:sp>
      <p:sp>
        <p:nvSpPr>
          <p:cNvPr id="453638" name="Rectangle 8"/>
          <p:cNvSpPr>
            <a:spLocks noChangeArrowheads="1"/>
          </p:cNvSpPr>
          <p:nvPr/>
        </p:nvSpPr>
        <p:spPr bwMode="auto">
          <a:xfrm>
            <a:off x="1081087" y="5577114"/>
            <a:ext cx="6919913" cy="3810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aseline="30000">
              <a:solidFill>
                <a:schemeClr val="accent1"/>
              </a:solidFill>
            </a:endParaRPr>
          </a:p>
        </p:txBody>
      </p:sp>
      <p:sp>
        <p:nvSpPr>
          <p:cNvPr id="453639" name="Oval 7"/>
          <p:cNvSpPr>
            <a:spLocks noChangeArrowheads="1"/>
          </p:cNvSpPr>
          <p:nvPr/>
        </p:nvSpPr>
        <p:spPr bwMode="auto">
          <a:xfrm>
            <a:off x="6309860" y="3400425"/>
            <a:ext cx="1281112" cy="790575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2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393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271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696856"/>
            <a:ext cx="8763000" cy="59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Time line for Neandertal fossil discoveries..</a:t>
            </a:r>
          </a:p>
        </p:txBody>
      </p:sp>
      <p:pic>
        <p:nvPicPr>
          <p:cNvPr id="4" name="Picture 3" descr="1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98193"/>
            <a:ext cx="7772400" cy="3940607"/>
          </a:xfrm>
          <a:prstGeom prst="rect">
            <a:avLst/>
          </a:prstGeom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381172" y="2195286"/>
            <a:ext cx="838200" cy="6096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5446488" y="2928258"/>
            <a:ext cx="685800" cy="4572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874654" y="4543425"/>
            <a:ext cx="914400" cy="485775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279</a:t>
            </a:r>
            <a:endParaRPr lang="en-US" sz="1200" dirty="0">
              <a:latin typeface="Arial" pitchFamily="34" charset="0"/>
            </a:endParaRPr>
          </a:p>
        </p:txBody>
      </p:sp>
      <p:pic>
        <p:nvPicPr>
          <p:cNvPr id="4" name="Picture 3" descr="11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714828"/>
            <a:ext cx="7315200" cy="483526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1450" y="56388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800" b="1" dirty="0">
                <a:latin typeface="Arial" pitchFamily="34" charset="0"/>
              </a:rPr>
              <a:t>Phylogeny (a) of genus </a:t>
            </a:r>
            <a:r>
              <a:rPr lang="en-US" sz="1800" b="1" i="1" dirty="0">
                <a:latin typeface="Arial" pitchFamily="34" charset="0"/>
              </a:rPr>
              <a:t>Homo</a:t>
            </a:r>
            <a:endParaRPr lang="en-US" sz="1800" b="1" dirty="0">
              <a:latin typeface="Arial" pitchFamily="34" charset="0"/>
            </a:endParaRPr>
          </a:p>
          <a:p>
            <a:r>
              <a:rPr lang="en-US" sz="1600" b="1" dirty="0">
                <a:latin typeface="Arial" pitchFamily="34" charset="0"/>
              </a:rPr>
              <a:t>with only very moderate species diversity is implied.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33600" y="1828800"/>
            <a:ext cx="2279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Premoderns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4285344" y="671286"/>
            <a:ext cx="2667000" cy="1767114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279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71450" y="56388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800" b="1" dirty="0">
                <a:latin typeface="Arial" pitchFamily="34" charset="0"/>
              </a:rPr>
              <a:t>Phylogeny </a:t>
            </a:r>
            <a:r>
              <a:rPr lang="en-US" sz="1800" b="1" dirty="0" smtClean="0">
                <a:latin typeface="Arial" pitchFamily="34" charset="0"/>
              </a:rPr>
              <a:t>(b) </a:t>
            </a:r>
            <a:r>
              <a:rPr lang="en-US" sz="1800" b="1" dirty="0">
                <a:latin typeface="Arial" pitchFamily="34" charset="0"/>
              </a:rPr>
              <a:t>of genus </a:t>
            </a:r>
            <a:r>
              <a:rPr lang="en-US" sz="1800" b="1" i="1" dirty="0" smtClean="0">
                <a:latin typeface="Arial" pitchFamily="34" charset="0"/>
              </a:rPr>
              <a:t>Homo</a:t>
            </a:r>
            <a:endParaRPr lang="en-US" sz="1800" b="1" dirty="0">
              <a:latin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</a:rPr>
              <a:t>showing considerable species diversity.</a:t>
            </a:r>
            <a:endParaRPr lang="en-US" sz="1600" b="1" dirty="0">
              <a:latin typeface="Arial" pitchFamily="34" charset="0"/>
            </a:endParaRPr>
          </a:p>
        </p:txBody>
      </p:sp>
      <p:pic>
        <p:nvPicPr>
          <p:cNvPr id="9" name="Picture 8" descr="112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928914"/>
            <a:ext cx="7315200" cy="4448938"/>
          </a:xfrm>
          <a:prstGeom prst="rect">
            <a:avLst/>
          </a:prstGeom>
        </p:spPr>
      </p:pic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3124200" y="1219200"/>
            <a:ext cx="4495800" cy="29718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867400" y="4414837"/>
            <a:ext cx="2279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Premoderns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71450" y="6248400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>
                <a:latin typeface="Arial" pitchFamily="34" charset="0"/>
              </a:rPr>
              <a:t>Understanding Physical Anthropology and Archaeology, 9</a:t>
            </a:r>
            <a:r>
              <a:rPr lang="en-US" sz="1200" i="1" baseline="30000" dirty="0">
                <a:latin typeface="Arial" pitchFamily="34" charset="0"/>
              </a:rPr>
              <a:t>th</a:t>
            </a:r>
            <a:r>
              <a:rPr lang="en-US" sz="1200" i="1" dirty="0">
                <a:latin typeface="Arial" pitchFamily="34" charset="0"/>
              </a:rPr>
              <a:t> ed</a:t>
            </a:r>
            <a:r>
              <a:rPr lang="en-US" sz="1200" dirty="0">
                <a:latin typeface="Arial" pitchFamily="34" charset="0"/>
              </a:rPr>
              <a:t>., p. 271</a:t>
            </a:r>
          </a:p>
        </p:txBody>
      </p:sp>
      <p:pic>
        <p:nvPicPr>
          <p:cNvPr id="65539" name="Picture 3" descr="11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1316038"/>
            <a:ext cx="7313612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1450" y="54864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800" b="1" dirty="0" smtClean="0">
                <a:latin typeface="Arial" pitchFamily="34" charset="0"/>
              </a:rPr>
              <a:t>Possible </a:t>
            </a:r>
            <a:r>
              <a:rPr lang="en-US" sz="1800" b="1" dirty="0">
                <a:latin typeface="Arial" pitchFamily="34" charset="0"/>
              </a:rPr>
              <a:t>evolutionary relationships of</a:t>
            </a:r>
          </a:p>
          <a:p>
            <a:r>
              <a:rPr lang="en-US" sz="1800" b="1" dirty="0">
                <a:latin typeface="Arial" pitchFamily="34" charset="0"/>
              </a:rPr>
              <a:t>Middle and Upper Pleistocene </a:t>
            </a:r>
            <a:r>
              <a:rPr lang="en-US" sz="1800" b="1" dirty="0" err="1" smtClean="0">
                <a:latin typeface="Arial" pitchFamily="34" charset="0"/>
              </a:rPr>
              <a:t>hominins</a:t>
            </a:r>
            <a:r>
              <a:rPr lang="en-US" sz="1800" b="1" dirty="0">
                <a:latin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915988" y="2514600"/>
            <a:ext cx="7313612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itchFamily="34" charset="0"/>
              </a:rPr>
              <a:t>“As a result of [studies in the early 1990s] the idea has been resurrected that the Neanderthals do not belong in the </a:t>
            </a:r>
            <a:r>
              <a:rPr lang="en-US" sz="3200" b="1" i="1" dirty="0">
                <a:latin typeface="Arial" pitchFamily="34" charset="0"/>
              </a:rPr>
              <a:t>sapiens </a:t>
            </a:r>
            <a:r>
              <a:rPr lang="en-US" sz="3200" b="1" i="1" dirty="0" err="1">
                <a:latin typeface="Arial" pitchFamily="34" charset="0"/>
              </a:rPr>
              <a:t>sapiens</a:t>
            </a:r>
            <a:r>
              <a:rPr lang="en-US" sz="3200" b="1" dirty="0">
                <a:latin typeface="Arial" pitchFamily="34" charset="0"/>
              </a:rPr>
              <a:t> at all, but deserve the status of a separate species, </a:t>
            </a:r>
            <a:r>
              <a:rPr lang="en-US" sz="3200" b="1" i="1" dirty="0">
                <a:latin typeface="Arial" pitchFamily="34" charset="0"/>
              </a:rPr>
              <a:t>Homo </a:t>
            </a:r>
            <a:r>
              <a:rPr lang="en-US" sz="3200" b="1" i="1" dirty="0" err="1">
                <a:latin typeface="Arial" pitchFamily="34" charset="0"/>
              </a:rPr>
              <a:t>neanderthalensis</a:t>
            </a:r>
            <a:r>
              <a:rPr lang="en-US" sz="3200" b="1" i="1" dirty="0">
                <a:latin typeface="Arial" pitchFamily="34" charset="0"/>
              </a:rPr>
              <a:t>.”</a:t>
            </a:r>
          </a:p>
          <a:p>
            <a:pPr algn="r">
              <a:lnSpc>
                <a:spcPct val="180000"/>
              </a:lnSpc>
            </a:pPr>
            <a:r>
              <a:rPr lang="en-US" sz="2000" b="1" dirty="0">
                <a:latin typeface="Arial" pitchFamily="34" charset="0"/>
              </a:rPr>
              <a:t>- - </a:t>
            </a:r>
            <a:r>
              <a:rPr lang="en-US" sz="2000" b="1" dirty="0" err="1">
                <a:latin typeface="Arial" pitchFamily="34" charset="0"/>
              </a:rPr>
              <a:t>Feder</a:t>
            </a:r>
            <a:r>
              <a:rPr lang="en-US" sz="2000" b="1" dirty="0">
                <a:latin typeface="Arial" pitchFamily="34" charset="0"/>
              </a:rPr>
              <a:t> / Park, 1993, p. 256</a:t>
            </a: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3276600"/>
            <a:ext cx="7313612" cy="2193925"/>
          </a:xfrm>
        </p:spPr>
        <p:txBody>
          <a:bodyPr>
            <a:spAutoFit/>
          </a:bodyPr>
          <a:lstStyle/>
          <a:p>
            <a:pPr marL="457200" indent="-457200" algn="ctr" eaLnBrk="1" hangingPunct="1">
              <a:buFontTx/>
              <a:buNone/>
            </a:pPr>
            <a:r>
              <a:rPr lang="en-US" sz="3600" b="1" i="1" smtClean="0">
                <a:solidFill>
                  <a:schemeClr val="folHlink"/>
                </a:solidFill>
                <a:latin typeface="Arial" pitchFamily="34" charset="0"/>
              </a:rPr>
              <a:t>Homo sapiens neanderthalensis</a:t>
            </a:r>
            <a:endParaRPr lang="en-US" sz="3600" b="1" smtClean="0">
              <a:solidFill>
                <a:schemeClr val="folHlink"/>
              </a:solidFill>
              <a:latin typeface="Arial" pitchFamily="34" charset="0"/>
            </a:endParaRPr>
          </a:p>
          <a:p>
            <a:pPr marL="457200" indent="-457200" algn="ctr" eaLnBrk="1" hangingPunct="1">
              <a:lnSpc>
                <a:spcPct val="130000"/>
              </a:lnSpc>
              <a:buFontTx/>
              <a:buNone/>
            </a:pPr>
            <a:r>
              <a:rPr lang="en-US" sz="2400" smtClean="0">
                <a:solidFill>
                  <a:schemeClr val="folHlink"/>
                </a:solidFill>
                <a:latin typeface="Arial" pitchFamily="34" charset="0"/>
              </a:rPr>
              <a:t>but some think they are</a:t>
            </a:r>
            <a:endParaRPr lang="en-US" sz="4000" smtClean="0">
              <a:solidFill>
                <a:schemeClr val="folHlink"/>
              </a:solidFill>
              <a:latin typeface="Arial" pitchFamily="34" charset="0"/>
            </a:endParaRPr>
          </a:p>
          <a:p>
            <a:pPr marL="457200" indent="-457200" algn="ctr" eaLnBrk="1" hangingPunct="1">
              <a:lnSpc>
                <a:spcPct val="90000"/>
              </a:lnSpc>
              <a:buFontTx/>
              <a:buNone/>
            </a:pPr>
            <a:r>
              <a:rPr lang="en-US" sz="3600" b="1" i="1" smtClean="0">
                <a:latin typeface="Arial" pitchFamily="34" charset="0"/>
              </a:rPr>
              <a:t>Homo neanderthalensis</a:t>
            </a:r>
          </a:p>
          <a:p>
            <a:pPr marL="457200" indent="-457200" algn="ctr"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latin typeface="Arial" pitchFamily="34" charset="0"/>
              </a:rPr>
              <a:t>(a separate species)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711450" y="1987550"/>
            <a:ext cx="3762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</a:t>
            </a:r>
            <a:endParaRPr lang="en-US" sz="5400" b="1" i="1" dirty="0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parr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40327"/>
            <a:ext cx="7315200" cy="570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917825" y="6088063"/>
            <a:ext cx="4778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620963" y="6324600"/>
            <a:ext cx="4010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/>
              <a:t>Humankind Emerging</a:t>
            </a:r>
            <a:r>
              <a:rPr lang="en-US" sz="1400"/>
              <a:t>, 7th edition, p. 418.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867400" y="1676400"/>
            <a:ext cx="503238" cy="584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742113" y="1600200"/>
            <a:ext cx="496887" cy="584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B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7010400" y="4064000"/>
            <a:ext cx="498475" cy="584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X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227888" y="4953000"/>
            <a:ext cx="468312" cy="584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Z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240588" y="3276600"/>
            <a:ext cx="531812" cy="584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N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7291388" y="2438400"/>
            <a:ext cx="481012" cy="584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200400"/>
            <a:ext cx="7313613" cy="2282825"/>
          </a:xfrm>
        </p:spPr>
        <p:txBody>
          <a:bodyPr/>
          <a:lstStyle/>
          <a:p>
            <a:pPr marL="457200" indent="-457200"/>
            <a:r>
              <a:rPr lang="en-US" sz="4000" b="1" dirty="0" smtClean="0">
                <a:latin typeface="Arial" pitchFamily="34" charset="0"/>
              </a:rPr>
              <a:t>“Classic”</a:t>
            </a:r>
          </a:p>
          <a:p>
            <a:pPr marL="457200" indent="-457200">
              <a:lnSpc>
                <a:spcPct val="190000"/>
              </a:lnSpc>
            </a:pPr>
            <a:r>
              <a:rPr lang="en-US" sz="4000" b="1" dirty="0" smtClean="0">
                <a:latin typeface="Arial" pitchFamily="34" charset="0"/>
              </a:rPr>
              <a:t>“Progressive”</a:t>
            </a:r>
          </a:p>
          <a:p>
            <a:pPr marL="971550" lvl="1">
              <a:lnSpc>
                <a:spcPct val="50000"/>
              </a:lnSpc>
              <a:buFontTx/>
              <a:buNone/>
            </a:pPr>
            <a:r>
              <a:rPr lang="en-US" dirty="0" smtClean="0">
                <a:latin typeface="Arial" pitchFamily="34" charset="0"/>
              </a:rPr>
              <a:t>(aka “Generalized”)</a:t>
            </a:r>
            <a:endParaRPr lang="en-US" sz="3600" dirty="0" smtClean="0">
              <a:latin typeface="Arial" pitchFamily="34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720850" y="1987550"/>
            <a:ext cx="57626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itchFamily="34" charset="0"/>
              </a:rPr>
              <a:t>Neandertal types</a:t>
            </a:r>
            <a:endParaRPr lang="en-US" sz="5400" b="1" i="1" dirty="0">
              <a:latin typeface="Arial" pitchFamily="34" charset="0"/>
            </a:endParaRPr>
          </a:p>
          <a:p>
            <a:pPr>
              <a:lnSpc>
                <a:spcPct val="60000"/>
              </a:lnSpc>
            </a:pPr>
            <a:endParaRPr lang="en-US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17_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188" y="228600"/>
            <a:ext cx="4873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Line 3"/>
          <p:cNvSpPr>
            <a:spLocks noChangeShapeType="1"/>
          </p:cNvSpPr>
          <p:nvPr/>
        </p:nvSpPr>
        <p:spPr bwMode="auto">
          <a:xfrm flipV="1">
            <a:off x="3124200" y="3943350"/>
            <a:ext cx="3810000" cy="190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3124200" y="2495550"/>
            <a:ext cx="3810000" cy="1905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 rot="2057107">
            <a:off x="2971800" y="5124450"/>
            <a:ext cx="271938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Australopithecus</a:t>
            </a:r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4457700" y="3867150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 rot="5400000">
            <a:off x="4714875" y="5172075"/>
            <a:ext cx="628650" cy="304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en-US" sz="2800" baseline="30000">
              <a:solidFill>
                <a:schemeClr val="folHlink"/>
              </a:solidFill>
            </a:endParaRP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4343400" y="4191000"/>
            <a:ext cx="119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</a:t>
            </a:r>
          </a:p>
          <a:p>
            <a:pPr>
              <a:lnSpc>
                <a:spcPct val="13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habilis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3736975" y="3124200"/>
            <a:ext cx="23129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 erectus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746500" y="1844675"/>
            <a:ext cx="23383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80000"/>
              </a:lnSpc>
            </a:pPr>
            <a:r>
              <a:rPr lang="en-US" sz="3200" b="1" i="1" baseline="30000">
                <a:solidFill>
                  <a:schemeClr val="folHlink"/>
                </a:solidFill>
              </a:rPr>
              <a:t>Homo sapiens</a:t>
            </a:r>
          </a:p>
        </p:txBody>
      </p:sp>
      <p:sp>
        <p:nvSpPr>
          <p:cNvPr id="70667" name="Oval 11"/>
          <p:cNvSpPr>
            <a:spLocks noChangeArrowheads="1"/>
          </p:cNvSpPr>
          <p:nvPr/>
        </p:nvSpPr>
        <p:spPr bwMode="auto">
          <a:xfrm>
            <a:off x="3200400" y="1085850"/>
            <a:ext cx="990600" cy="914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268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714" y="76200"/>
            <a:ext cx="5129845" cy="594360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5943600"/>
            <a:ext cx="8229600" cy="4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>
                <a:solidFill>
                  <a:schemeClr val="tx2"/>
                </a:solidFill>
              </a:rPr>
              <a:t>Morphology and Variation in Neandertal Crania</a:t>
            </a:r>
            <a:r>
              <a:rPr lang="en-US" sz="1800" b="1" dirty="0" smtClean="0">
                <a:solidFill>
                  <a:schemeClr val="tx2"/>
                </a:solidFill>
              </a:rPr>
              <a:t>.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2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Fossil Discoveries of Neandertal</a:t>
            </a:r>
            <a:r>
              <a:rPr lang="en-US" sz="2000" b="1" dirty="0" smtClean="0">
                <a:solidFill>
                  <a:schemeClr val="tx2"/>
                </a:solidFill>
              </a:rPr>
              <a:t>.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Fossil Discoveries of Neandertal</a:t>
            </a:r>
            <a:r>
              <a:rPr lang="en-US" sz="2000" b="1" dirty="0" smtClean="0">
                <a:solidFill>
                  <a:schemeClr val="tx2"/>
                </a:solidFill>
              </a:rPr>
              <a:t>.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T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4114800" cy="458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4" descr="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7058" y="1223745"/>
            <a:ext cx="4114800" cy="477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9"/>
          <p:cNvSpPr>
            <a:spLocks noChangeArrowheads="1"/>
          </p:cNvSpPr>
          <p:nvPr/>
        </p:nvSpPr>
        <p:spPr bwMode="auto">
          <a:xfrm>
            <a:off x="5105400" y="1524000"/>
            <a:ext cx="1447800" cy="1447800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8BAE6C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2709" name="Text Box 10"/>
          <p:cNvSpPr txBox="1">
            <a:spLocks noChangeArrowheads="1"/>
          </p:cNvSpPr>
          <p:nvPr/>
        </p:nvSpPr>
        <p:spPr bwMode="auto">
          <a:xfrm>
            <a:off x="495300" y="6172200"/>
            <a:ext cx="82296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Fossil Discoveries of Neandertal.</a:t>
            </a:r>
          </a:p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9th Ed.</a:t>
            </a:r>
            <a:r>
              <a:rPr lang="en-US" sz="1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pp. 260-261.</a:t>
            </a:r>
          </a:p>
        </p:txBody>
      </p:sp>
      <p:pic>
        <p:nvPicPr>
          <p:cNvPr id="6" name="Picture 6" descr="Turn812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228600"/>
            <a:ext cx="59436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370826" y="6339114"/>
            <a:ext cx="43964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Campbell-Loy, </a:t>
            </a:r>
            <a:r>
              <a:rPr lang="en-US" sz="1200" i="1" dirty="0">
                <a:solidFill>
                  <a:schemeClr val="tx2"/>
                </a:solidFill>
              </a:rPr>
              <a:t>Humankind Emerging, 7th Ed.</a:t>
            </a:r>
            <a:r>
              <a:rPr lang="en-US" sz="1200" dirty="0">
                <a:solidFill>
                  <a:schemeClr val="tx2"/>
                </a:solidFill>
              </a:rPr>
              <a:t>,  p. 446.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78796" y="5924776"/>
            <a:ext cx="7415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Kurdish shepherds helping with excavations at </a:t>
            </a:r>
            <a:r>
              <a:rPr lang="en-US" sz="1600" b="1" dirty="0" err="1">
                <a:solidFill>
                  <a:schemeClr val="tx2"/>
                </a:solidFill>
              </a:rPr>
              <a:t>Shanidar</a:t>
            </a:r>
            <a:r>
              <a:rPr lang="en-US" sz="1600" b="1" dirty="0">
                <a:solidFill>
                  <a:schemeClr val="tx2"/>
                </a:solidFill>
              </a:rPr>
              <a:t>, Iraq.</a:t>
            </a:r>
          </a:p>
        </p:txBody>
      </p:sp>
      <p:pic>
        <p:nvPicPr>
          <p:cNvPr id="74756" name="Picture 4" descr="Shanid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026" y="134256"/>
            <a:ext cx="626240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271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5716" y="5696856"/>
            <a:ext cx="8763000" cy="59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Time line for Neandertal fossil discoveries..</a:t>
            </a:r>
          </a:p>
        </p:txBody>
      </p:sp>
      <p:pic>
        <p:nvPicPr>
          <p:cNvPr id="4" name="Picture 3" descr="1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98193"/>
            <a:ext cx="7772400" cy="3940607"/>
          </a:xfrm>
          <a:prstGeom prst="rect">
            <a:avLst/>
          </a:prstGeom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225142" y="2151744"/>
            <a:ext cx="1037772" cy="852714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50000"/>
              </a:lnSpc>
            </a:pPr>
            <a:r>
              <a:rPr lang="en-US" sz="1200" i="1" dirty="0" smtClean="0">
                <a:latin typeface="Arial" pitchFamily="34" charset="0"/>
              </a:rPr>
              <a:t>Understanding Humans, 10</a:t>
            </a:r>
            <a:r>
              <a:rPr lang="en-US" sz="1200" i="1" baseline="30000" dirty="0" smtClean="0">
                <a:latin typeface="Arial" pitchFamily="34" charset="0"/>
              </a:rPr>
              <a:t>th</a:t>
            </a:r>
            <a:r>
              <a:rPr lang="en-US" sz="1200" i="1" dirty="0" smtClean="0">
                <a:latin typeface="Arial" pitchFamily="34" charset="0"/>
              </a:rPr>
              <a:t> </a:t>
            </a:r>
            <a:r>
              <a:rPr lang="en-US" sz="1200" i="1" dirty="0">
                <a:latin typeface="Arial" pitchFamily="34" charset="0"/>
              </a:rPr>
              <a:t>ed</a:t>
            </a:r>
            <a:r>
              <a:rPr lang="en-US" sz="1200" dirty="0">
                <a:latin typeface="Arial" pitchFamily="34" charset="0"/>
              </a:rPr>
              <a:t>., p. </a:t>
            </a:r>
            <a:r>
              <a:rPr lang="en-US" sz="1200" dirty="0" smtClean="0">
                <a:latin typeface="Arial" pitchFamily="34" charset="0"/>
              </a:rPr>
              <a:t>257</a:t>
            </a:r>
            <a:endParaRPr lang="en-US" sz="1200" dirty="0">
              <a:latin typeface="Arial" pitchFamily="34" charset="0"/>
            </a:endParaRPr>
          </a:p>
        </p:txBody>
      </p:sp>
      <p:pic>
        <p:nvPicPr>
          <p:cNvPr id="4" name="Picture 3" descr="text 10th ed p 273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934483"/>
            <a:ext cx="7772400" cy="3399517"/>
          </a:xfrm>
          <a:prstGeom prst="rect">
            <a:avLst/>
          </a:prstGeo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710542" y="4005942"/>
            <a:ext cx="990600" cy="566058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 bwMode="auto">
          <a:xfrm>
            <a:off x="-170544" y="4053114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Fossil Discoveries of Neandertal</a:t>
            </a:r>
            <a:r>
              <a:rPr lang="en-US" sz="2000" b="1" dirty="0" smtClean="0">
                <a:solidFill>
                  <a:schemeClr val="tx2"/>
                </a:solidFill>
              </a:rPr>
              <a:t>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69032" y="2743200"/>
            <a:ext cx="1014412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Spy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509486" y="24384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95300" y="5925456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2"/>
                </a:solidFill>
              </a:rPr>
              <a:t>Fossil Discoveries of Neandertal</a:t>
            </a:r>
            <a:r>
              <a:rPr lang="en-US" sz="2000" b="1" dirty="0" smtClean="0">
                <a:solidFill>
                  <a:schemeClr val="tx2"/>
                </a:solidFill>
              </a:rPr>
              <a:t>.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69032" y="2743200"/>
            <a:ext cx="1014412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Spy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1509486" y="24384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11" descr="Turn8120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69913"/>
            <a:ext cx="7772400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964051" y="5334000"/>
            <a:ext cx="655949" cy="5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Spy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268</a:t>
            </a:r>
          </a:p>
        </p:txBody>
      </p:sp>
      <p:pic>
        <p:nvPicPr>
          <p:cNvPr id="4" name="Picture 3" descr="1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714" y="76200"/>
            <a:ext cx="5129845" cy="59436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1295400" y="4648200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32275" y="4724400"/>
            <a:ext cx="3159125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St.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Césaire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,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th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,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.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268-270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95300" y="6001395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St. </a:t>
            </a:r>
            <a:r>
              <a:rPr lang="en-US" sz="2000" b="1" dirty="0" err="1" smtClean="0">
                <a:solidFill>
                  <a:schemeClr val="tx2"/>
                </a:solidFill>
              </a:rPr>
              <a:t>Césaire</a:t>
            </a:r>
            <a:r>
              <a:rPr lang="en-US" sz="2000" b="1" dirty="0" smtClean="0">
                <a:solidFill>
                  <a:schemeClr val="tx2"/>
                </a:solidFill>
              </a:rPr>
              <a:t>, among the “last” Neandertals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3714" y="0"/>
            <a:ext cx="6645663" cy="59436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671286" y="3018972"/>
            <a:ext cx="1295400" cy="304800"/>
          </a:xfrm>
          <a:prstGeom prst="rightArrow">
            <a:avLst/>
          </a:prstGeom>
          <a:solidFill>
            <a:srgbClr val="FF99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447800" y="914400"/>
            <a:ext cx="1143000" cy="1828800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11" descr="1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6154" y="0"/>
            <a:ext cx="3462446" cy="5943600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76400" y="3559314"/>
            <a:ext cx="3159125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St.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Césaire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,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10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th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,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.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268-270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95300" y="6001395"/>
            <a:ext cx="8229600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St. </a:t>
            </a:r>
            <a:r>
              <a:rPr lang="en-US" sz="2000" b="1" dirty="0" err="1" smtClean="0">
                <a:solidFill>
                  <a:schemeClr val="tx2"/>
                </a:solidFill>
              </a:rPr>
              <a:t>Césaire</a:t>
            </a:r>
            <a:r>
              <a:rPr lang="en-US" sz="2000" b="1" dirty="0" smtClean="0">
                <a:solidFill>
                  <a:schemeClr val="tx2"/>
                </a:solidFill>
              </a:rPr>
              <a:t>, among the “last” Neandertals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5964" y="6338887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., p. 257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690914" y="6339114"/>
            <a:ext cx="57410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hlinkClick r:id="rId2"/>
              </a:rPr>
              <a:t>http://www.d.umn.edu/cla/faculty/troufs/anth1602/pcneand.html#title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85964" y="6248173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., p. 271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81202" y="5696856"/>
            <a:ext cx="8763000" cy="59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Time line for Neandertal fossil </a:t>
            </a:r>
            <a:r>
              <a:rPr lang="en-US" sz="2400" b="1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discoveries.</a:t>
            </a:r>
            <a:endParaRPr lang="en-US" sz="24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Picture 3" descr="1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98193"/>
            <a:ext cx="7772400" cy="3940607"/>
          </a:xfrm>
          <a:prstGeom prst="rect">
            <a:avLst/>
          </a:prstGeom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676572" y="4495800"/>
            <a:ext cx="914400" cy="533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29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514" y="304800"/>
            <a:ext cx="375520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81400" y="6030913"/>
            <a:ext cx="194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January 1996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9_26"/>
          <p:cNvPicPr>
            <a:picLocks noChangeAspect="1" noChangeArrowheads="1"/>
          </p:cNvPicPr>
          <p:nvPr/>
        </p:nvPicPr>
        <p:blipFill>
          <a:blip r:embed="rId3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2555875" y="227013"/>
            <a:ext cx="4032250" cy="640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5695950" y="152400"/>
            <a:ext cx="2286000" cy="6629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2" name="Rectangle 6"/>
          <p:cNvSpPr>
            <a:spLocks noChangeArrowheads="1"/>
          </p:cNvSpPr>
          <p:nvPr/>
        </p:nvSpPr>
        <p:spPr bwMode="auto">
          <a:xfrm>
            <a:off x="1295400" y="76200"/>
            <a:ext cx="2286000" cy="6629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29_27"/>
          <p:cNvPicPr>
            <a:picLocks noChangeAspect="1" noChangeArrowheads="1"/>
          </p:cNvPicPr>
          <p:nvPr/>
        </p:nvPicPr>
        <p:blipFill>
          <a:blip r:embed="rId3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457200" y="682625"/>
            <a:ext cx="822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5"/>
          <p:cNvSpPr>
            <a:spLocks noChangeArrowheads="1"/>
          </p:cNvSpPr>
          <p:nvPr/>
        </p:nvSpPr>
        <p:spPr bwMode="auto">
          <a:xfrm>
            <a:off x="38100" y="152400"/>
            <a:ext cx="2286000" cy="6629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Rectangle 6"/>
          <p:cNvSpPr>
            <a:spLocks noChangeArrowheads="1"/>
          </p:cNvSpPr>
          <p:nvPr/>
        </p:nvSpPr>
        <p:spPr bwMode="auto">
          <a:xfrm>
            <a:off x="7696200" y="152400"/>
            <a:ext cx="1371600" cy="6629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0780" y="6037944"/>
            <a:ext cx="7886700" cy="6096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986410" y="6337887"/>
            <a:ext cx="31567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People of the Earth, 10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Ed.</a:t>
            </a:r>
            <a:r>
              <a:rPr lang="en-US" sz="1200" dirty="0">
                <a:solidFill>
                  <a:schemeClr val="tx2"/>
                </a:solidFill>
              </a:rPr>
              <a:t>,  p. 100.</a:t>
            </a:r>
          </a:p>
        </p:txBody>
      </p:sp>
      <p:pic>
        <p:nvPicPr>
          <p:cNvPr id="86019" name="Picture 4" descr="POE10"/>
          <p:cNvPicPr>
            <a:picLocks noChangeAspect="1" noChangeArrowheads="1"/>
          </p:cNvPicPr>
          <p:nvPr/>
        </p:nvPicPr>
        <p:blipFill>
          <a:blip r:embed="rId3" cstate="print">
            <a:lum bright="-7000" contrast="15000"/>
          </a:blip>
          <a:stretch>
            <a:fillRect/>
          </a:stretch>
        </p:blipFill>
        <p:spPr bwMode="auto">
          <a:xfrm>
            <a:off x="1067991" y="442686"/>
            <a:ext cx="699469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993570" y="6335484"/>
            <a:ext cx="31525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Life Nature Library, </a:t>
            </a:r>
            <a:r>
              <a:rPr lang="en-US" sz="1200" i="1" dirty="0"/>
              <a:t>Early Man</a:t>
            </a:r>
            <a:r>
              <a:rPr lang="en-US" sz="1200" dirty="0"/>
              <a:t>, p. 125.</a:t>
            </a:r>
          </a:p>
        </p:txBody>
      </p:sp>
      <p:pic>
        <p:nvPicPr>
          <p:cNvPr id="87043" name="Picture 5" descr="Time_Li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9725" y="228600"/>
            <a:ext cx="3444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370826" y="6339114"/>
            <a:ext cx="43964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Campbell-Loy, </a:t>
            </a:r>
            <a:r>
              <a:rPr lang="en-US" sz="1200" i="1" dirty="0">
                <a:solidFill>
                  <a:schemeClr val="tx2"/>
                </a:solidFill>
              </a:rPr>
              <a:t>Humankind Emerging, 7th Ed.</a:t>
            </a:r>
            <a:r>
              <a:rPr lang="en-US" sz="1200" dirty="0">
                <a:solidFill>
                  <a:schemeClr val="tx2"/>
                </a:solidFill>
              </a:rPr>
              <a:t>,  p. 433.</a:t>
            </a:r>
          </a:p>
        </p:txBody>
      </p:sp>
      <p:pic>
        <p:nvPicPr>
          <p:cNvPr id="88067" name="Picture 4" descr="vegetati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4438"/>
            <a:ext cx="7313613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1292225" y="5652861"/>
            <a:ext cx="6619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Climate and vegetation of the world at the first peak of 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The last </a:t>
            </a:r>
            <a:r>
              <a:rPr lang="en-US" sz="1600" b="1" dirty="0" err="1">
                <a:solidFill>
                  <a:schemeClr val="tx2"/>
                </a:solidFill>
              </a:rPr>
              <a:t>glaciation</a:t>
            </a:r>
            <a:r>
              <a:rPr lang="en-US" sz="1600" b="1" dirty="0">
                <a:solidFill>
                  <a:schemeClr val="tx2"/>
                </a:solidFill>
              </a:rPr>
              <a:t>, about 70,000 </a:t>
            </a:r>
            <a:r>
              <a:rPr lang="en-US" sz="1600" b="1" dirty="0" err="1">
                <a:solidFill>
                  <a:schemeClr val="tx2"/>
                </a:solidFill>
              </a:rPr>
              <a:t>ybp</a:t>
            </a:r>
            <a:r>
              <a:rPr lang="en-US" sz="16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8069" name="Oval 6"/>
          <p:cNvSpPr>
            <a:spLocks noChangeArrowheads="1"/>
          </p:cNvSpPr>
          <p:nvPr/>
        </p:nvSpPr>
        <p:spPr bwMode="auto">
          <a:xfrm rot="299243">
            <a:off x="4068763" y="2514600"/>
            <a:ext cx="1647825" cy="914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464947" y="6339114"/>
            <a:ext cx="41971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</a:rPr>
              <a:t>Humankind Emerging, The Concise Edition, </a:t>
            </a:r>
            <a:r>
              <a:rPr lang="en-US" sz="1200" dirty="0">
                <a:solidFill>
                  <a:schemeClr val="tx2"/>
                </a:solidFill>
              </a:rPr>
              <a:t> p. 271.</a:t>
            </a:r>
          </a:p>
        </p:txBody>
      </p:sp>
      <p:pic>
        <p:nvPicPr>
          <p:cNvPr id="89091" name="Picture 4" descr="HEC7"/>
          <p:cNvPicPr>
            <a:picLocks noChangeAspect="1" noChangeArrowheads="1"/>
          </p:cNvPicPr>
          <p:nvPr/>
        </p:nvPicPr>
        <p:blipFill>
          <a:blip r:embed="rId3" cstate="print">
            <a:lum bright="-10000" contrast="2000"/>
          </a:blip>
          <a:srcRect/>
          <a:stretch>
            <a:fillRect/>
          </a:stretch>
        </p:blipFill>
        <p:spPr bwMode="auto">
          <a:xfrm>
            <a:off x="914400" y="1037897"/>
            <a:ext cx="7315200" cy="482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Oval 5"/>
          <p:cNvSpPr>
            <a:spLocks noChangeArrowheads="1"/>
          </p:cNvSpPr>
          <p:nvPr/>
        </p:nvSpPr>
        <p:spPr bwMode="auto">
          <a:xfrm>
            <a:off x="881742" y="5043714"/>
            <a:ext cx="1600200" cy="7620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i="1">
              <a:solidFill>
                <a:schemeClr val="folHlink"/>
              </a:solidFill>
            </a:endParaRPr>
          </a:p>
        </p:txBody>
      </p:sp>
      <p:sp>
        <p:nvSpPr>
          <p:cNvPr id="89093" name="Line 6"/>
          <p:cNvSpPr>
            <a:spLocks noChangeShapeType="1"/>
          </p:cNvSpPr>
          <p:nvPr/>
        </p:nvSpPr>
        <p:spPr bwMode="auto">
          <a:xfrm flipV="1">
            <a:off x="1752600" y="3581400"/>
            <a:ext cx="990600" cy="14478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29_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50813"/>
            <a:ext cx="5014912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858838" y="2109335"/>
            <a:ext cx="2265362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First</a:t>
            </a:r>
          </a:p>
          <a:p>
            <a:r>
              <a:rPr lang="en-US" b="1" dirty="0">
                <a:solidFill>
                  <a:schemeClr val="tx2"/>
                </a:solidFill>
              </a:rPr>
              <a:t>Neandertal</a:t>
            </a:r>
          </a:p>
          <a:p>
            <a:r>
              <a:rPr lang="en-US" b="1" dirty="0">
                <a:solidFill>
                  <a:schemeClr val="tx2"/>
                </a:solidFill>
              </a:rPr>
              <a:t>Skull</a:t>
            </a:r>
          </a:p>
          <a:p>
            <a:r>
              <a:rPr lang="en-US" b="1" dirty="0">
                <a:solidFill>
                  <a:schemeClr val="tx2"/>
                </a:solidFill>
              </a:rPr>
              <a:t>Found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 err="1">
                <a:solidFill>
                  <a:schemeClr val="tx2"/>
                </a:solidFill>
              </a:rPr>
              <a:t>Gibralter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(Forbes Quarry)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1848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smtClean="0"/>
              <a:t>Neandertals and Other Archaics</a:t>
            </a:r>
            <a:endParaRPr lang="en-US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971800"/>
            <a:ext cx="7313613" cy="2781300"/>
          </a:xfrm>
        </p:spPr>
        <p:txBody>
          <a:bodyPr/>
          <a:lstStyle/>
          <a:p>
            <a:pPr marL="457200" indent="-457200">
              <a:lnSpc>
                <a:spcPct val="130000"/>
              </a:lnSpc>
            </a:pPr>
            <a:r>
              <a:rPr lang="en-US" sz="4800" b="1" dirty="0" smtClean="0">
                <a:solidFill>
                  <a:srgbClr val="0C0600"/>
                </a:solidFill>
                <a:latin typeface="Arial" pitchFamily="34" charset="0"/>
              </a:rPr>
              <a:t>Germany</a:t>
            </a:r>
          </a:p>
          <a:p>
            <a:pPr marL="457200" indent="-457200">
              <a:lnSpc>
                <a:spcPct val="130000"/>
              </a:lnSpc>
            </a:pPr>
            <a:r>
              <a:rPr lang="en-US" sz="4800" b="1" dirty="0" smtClean="0">
                <a:solidFill>
                  <a:srgbClr val="0C0600"/>
                </a:solidFill>
                <a:latin typeface="Arial" pitchFamily="34" charset="0"/>
              </a:rPr>
              <a:t>1856</a:t>
            </a:r>
          </a:p>
          <a:p>
            <a:pPr marL="457200" indent="-457200" algn="ctr">
              <a:lnSpc>
                <a:spcPct val="130000"/>
              </a:lnSpc>
              <a:buFontTx/>
              <a:buNone/>
            </a:pPr>
            <a:r>
              <a:rPr lang="en-US" sz="2800" b="1" dirty="0" smtClean="0">
                <a:solidFill>
                  <a:srgbClr val="0C0600"/>
                </a:solidFill>
                <a:latin typeface="Arial" pitchFamily="34" charset="0"/>
              </a:rPr>
              <a:t> </a:t>
            </a:r>
            <a:r>
              <a:rPr lang="en-US" sz="2400" b="1" dirty="0" smtClean="0">
                <a:solidFill>
                  <a:srgbClr val="0C0600"/>
                </a:solidFill>
                <a:latin typeface="Arial" pitchFamily="34" charset="0"/>
              </a:rPr>
              <a:t>(First Neandertal Skull that made a difference)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2025650" y="1987550"/>
            <a:ext cx="5108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latin typeface="Arial" pitchFamily="34" charset="0"/>
              </a:rPr>
              <a:t>Neander Valley</a:t>
            </a:r>
            <a:endParaRPr lang="en-US" sz="1800" b="1" i="1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Meadow">
  <a:themeElements>
    <a:clrScheme name="7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7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8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5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Custom 1">
      <a:majorFont>
        <a:latin typeface="Arial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Custom 1">
      <a:majorFont>
        <a:latin typeface="Arial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0_Meadow">
  <a:themeElements>
    <a:clrScheme name="7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7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adow">
  <a:themeElements>
    <a:clrScheme name="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10335</TotalTime>
  <Words>3770</Words>
  <Application>Microsoft Office PowerPoint</Application>
  <PresentationFormat>On-screen Show (4:3)</PresentationFormat>
  <Paragraphs>809</Paragraphs>
  <Slides>254</Slides>
  <Notes>148</Notes>
  <HiddenSlides>29</HiddenSlides>
  <MMClips>0</MMClips>
  <ScaleCrop>false</ScaleCrop>
  <HeadingPairs>
    <vt:vector size="4" baseType="variant">
      <vt:variant>
        <vt:lpstr>Theme</vt:lpstr>
      </vt:variant>
      <vt:variant>
        <vt:i4>39</vt:i4>
      </vt:variant>
      <vt:variant>
        <vt:lpstr>Slide Titles</vt:lpstr>
      </vt:variant>
      <vt:variant>
        <vt:i4>254</vt:i4>
      </vt:variant>
    </vt:vector>
  </HeadingPairs>
  <TitlesOfParts>
    <vt:vector size="293" baseType="lpstr">
      <vt:lpstr>Meadow</vt:lpstr>
      <vt:lpstr>1_Meadow</vt:lpstr>
      <vt:lpstr>Default Design</vt:lpstr>
      <vt:lpstr>3_Meadow</vt:lpstr>
      <vt:lpstr>1_Default Design</vt:lpstr>
      <vt:lpstr>2_Default Design</vt:lpstr>
      <vt:lpstr>3_Default Design</vt:lpstr>
      <vt:lpstr>6_Meadow</vt:lpstr>
      <vt:lpstr>4_Default Design</vt:lpstr>
      <vt:lpstr>5_Default Design</vt:lpstr>
      <vt:lpstr>7_Meadow</vt:lpstr>
      <vt:lpstr>6_Default Design</vt:lpstr>
      <vt:lpstr>4_Meadow</vt:lpstr>
      <vt:lpstr>7_Default Design</vt:lpstr>
      <vt:lpstr>2_Meadow</vt:lpstr>
      <vt:lpstr>8_Default Design</vt:lpstr>
      <vt:lpstr>9_Default Design</vt:lpstr>
      <vt:lpstr>16_Meadow</vt:lpstr>
      <vt:lpstr>17_Meadow</vt:lpstr>
      <vt:lpstr>10_Default Design</vt:lpstr>
      <vt:lpstr>12_Default Design</vt:lpstr>
      <vt:lpstr>14_Default Design</vt:lpstr>
      <vt:lpstr>15_Default Design</vt:lpstr>
      <vt:lpstr>16_Default Design</vt:lpstr>
      <vt:lpstr>26_Default Design</vt:lpstr>
      <vt:lpstr>27_Default Design</vt:lpstr>
      <vt:lpstr>37_Default Design</vt:lpstr>
      <vt:lpstr>38_Default Design</vt:lpstr>
      <vt:lpstr>18_Meadow</vt:lpstr>
      <vt:lpstr>11_Default Design</vt:lpstr>
      <vt:lpstr>13_Default Design</vt:lpstr>
      <vt:lpstr>17_Default Design</vt:lpstr>
      <vt:lpstr>18_Default Design</vt:lpstr>
      <vt:lpstr>19_Default Design</vt:lpstr>
      <vt:lpstr>5_Meadow</vt:lpstr>
      <vt:lpstr>8_Meadow</vt:lpstr>
      <vt:lpstr>9_Meadow</vt:lpstr>
      <vt:lpstr>10_Meadow</vt:lpstr>
      <vt:lpstr>20_Default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Neandertals and Other Archaics</vt:lpstr>
      <vt:lpstr>Neandertals and Other Archaics</vt:lpstr>
      <vt:lpstr>Neandertals and Other Archaics</vt:lpstr>
      <vt:lpstr>Slide 33</vt:lpstr>
      <vt:lpstr>Slide 34</vt:lpstr>
      <vt:lpstr>Slide 35</vt:lpstr>
      <vt:lpstr>Neandertals and Other Archaics</vt:lpstr>
      <vt:lpstr>Slide 37</vt:lpstr>
      <vt:lpstr>Neandertals and Other Archaics</vt:lpstr>
      <vt:lpstr>Neandertals and Other Archaics</vt:lpstr>
      <vt:lpstr>Slide 40</vt:lpstr>
      <vt:lpstr>Slide 41</vt:lpstr>
      <vt:lpstr>Slide 42</vt:lpstr>
      <vt:lpstr>Neandertals and Other Archaics</vt:lpstr>
      <vt:lpstr>Neandertals and Other Archaics</vt:lpstr>
      <vt:lpstr>Neandertals and Other Archaics</vt:lpstr>
      <vt:lpstr>Neandertals and Other Archaics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Neandertals and Other Archaics</vt:lpstr>
      <vt:lpstr>Neandertals</vt:lpstr>
      <vt:lpstr>Slide 58</vt:lpstr>
      <vt:lpstr>Slide 59</vt:lpstr>
      <vt:lpstr>Slide 60</vt:lpstr>
      <vt:lpstr>Slide 61</vt:lpstr>
      <vt:lpstr>Slide 62</vt:lpstr>
      <vt:lpstr>Slide 63</vt:lpstr>
      <vt:lpstr>Neandertals</vt:lpstr>
      <vt:lpstr>Neandertals and Other Archaics</vt:lpstr>
      <vt:lpstr>Slide 66</vt:lpstr>
      <vt:lpstr>Neandertals and Other Archaics</vt:lpstr>
      <vt:lpstr>Neandertals and Other Archaics</vt:lpstr>
      <vt:lpstr>Slide 69</vt:lpstr>
      <vt:lpstr>Slide 70</vt:lpstr>
      <vt:lpstr>Slide 71</vt:lpstr>
      <vt:lpstr>Slide 72</vt:lpstr>
      <vt:lpstr>Slide 73</vt:lpstr>
      <vt:lpstr>Neandertals and Other Archaics</vt:lpstr>
      <vt:lpstr>Neandertals and Other Archaics</vt:lpstr>
      <vt:lpstr>Slide 76</vt:lpstr>
      <vt:lpstr>Neandertals and Other Archaics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Neandertals and Other Archaics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Neandertals and Other Archaics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Neandertals and Other Archaics</vt:lpstr>
      <vt:lpstr>Neandertals and Other Archaics</vt:lpstr>
      <vt:lpstr>Slide 134</vt:lpstr>
      <vt:lpstr>Neandertals and Other Archaics</vt:lpstr>
      <vt:lpstr>Neandertals and Other Archaics</vt:lpstr>
      <vt:lpstr>Slide 137</vt:lpstr>
      <vt:lpstr>Slide 138</vt:lpstr>
      <vt:lpstr>Slide 139</vt:lpstr>
      <vt:lpstr>Slide 140</vt:lpstr>
      <vt:lpstr>Slide 141</vt:lpstr>
      <vt:lpstr>Slide 142</vt:lpstr>
      <vt:lpstr>Neandertals and Other Archaics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Neandertals and Other Archaics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Neandertals and Other Archaics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Neandertals and Other Archaics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Neandertals and Other Archaics</vt:lpstr>
      <vt:lpstr>Homo erectus pekinensis</vt:lpstr>
      <vt:lpstr>Cannibalism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Neandertals and Other Archaics</vt:lpstr>
      <vt:lpstr>Slide 212</vt:lpstr>
      <vt:lpstr>Slide 213</vt:lpstr>
      <vt:lpstr>Slide 214</vt:lpstr>
      <vt:lpstr>Slide 215</vt:lpstr>
      <vt:lpstr>Slide 216</vt:lpstr>
      <vt:lpstr>Neandertals</vt:lpstr>
      <vt:lpstr>Neandertals</vt:lpstr>
      <vt:lpstr>Slide 219</vt:lpstr>
      <vt:lpstr>Slide 220</vt:lpstr>
      <vt:lpstr>The skull . . .</vt:lpstr>
      <vt:lpstr>Slide 222</vt:lpstr>
      <vt:lpstr>Slide 223</vt:lpstr>
      <vt:lpstr>The skull . . .</vt:lpstr>
      <vt:lpstr>Slide 225</vt:lpstr>
      <vt:lpstr>Slide 226</vt:lpstr>
      <vt:lpstr>The skull . . .</vt:lpstr>
      <vt:lpstr>Slide 228</vt:lpstr>
      <vt:lpstr>The skull . . .</vt:lpstr>
      <vt:lpstr>The skull . . .</vt:lpstr>
      <vt:lpstr>Slide 231</vt:lpstr>
      <vt:lpstr>Slide 232</vt:lpstr>
      <vt:lpstr>Slide 233</vt:lpstr>
      <vt:lpstr>Slide 234</vt:lpstr>
      <vt:lpstr>The skull . . .</vt:lpstr>
      <vt:lpstr>Neandertals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</vt:vector>
  </TitlesOfParts>
  <Company>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607</cp:revision>
  <dcterms:created xsi:type="dcterms:W3CDTF">2000-06-25T20:57:16Z</dcterms:created>
  <dcterms:modified xsi:type="dcterms:W3CDTF">2009-11-30T03:02:28Z</dcterms:modified>
</cp:coreProperties>
</file>