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s/slide79.xml" ContentType="application/vnd.openxmlformats-officedocument.presentationml.slide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Layouts/slideLayout99.xml" ContentType="application/vnd.openxmlformats-officedocument.presentationml.slideLayout+xml"/>
  <Override PartName="/ppt/slides/slide78.xml" ContentType="application/vnd.openxmlformats-officedocument.presentationml.slid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673" r:id="rId2"/>
    <p:sldMasterId id="2147483697" r:id="rId3"/>
    <p:sldMasterId id="2147483698" r:id="rId4"/>
    <p:sldMasterId id="2147483699" r:id="rId5"/>
    <p:sldMasterId id="2147483755" r:id="rId6"/>
    <p:sldMasterId id="2147483767" r:id="rId7"/>
    <p:sldMasterId id="2147483862" r:id="rId8"/>
    <p:sldMasterId id="2147484045" r:id="rId9"/>
    <p:sldMasterId id="2147484247" r:id="rId10"/>
    <p:sldMasterId id="2147484259" r:id="rId11"/>
  </p:sldMasterIdLst>
  <p:notesMasterIdLst>
    <p:notesMasterId r:id="rId112"/>
  </p:notesMasterIdLst>
  <p:sldIdLst>
    <p:sldId id="1154" r:id="rId12"/>
    <p:sldId id="1172" r:id="rId13"/>
    <p:sldId id="1173" r:id="rId14"/>
    <p:sldId id="1174" r:id="rId15"/>
    <p:sldId id="1171" r:id="rId16"/>
    <p:sldId id="1155" r:id="rId17"/>
    <p:sldId id="1146" r:id="rId18"/>
    <p:sldId id="1147" r:id="rId19"/>
    <p:sldId id="1148" r:id="rId20"/>
    <p:sldId id="1062" r:id="rId21"/>
    <p:sldId id="1135" r:id="rId22"/>
    <p:sldId id="1133" r:id="rId23"/>
    <p:sldId id="1134" r:id="rId24"/>
    <p:sldId id="1076" r:id="rId25"/>
    <p:sldId id="1136" r:id="rId26"/>
    <p:sldId id="1122" r:id="rId27"/>
    <p:sldId id="1123" r:id="rId28"/>
    <p:sldId id="1079" r:id="rId29"/>
    <p:sldId id="1078" r:id="rId30"/>
    <p:sldId id="1077" r:id="rId31"/>
    <p:sldId id="1107" r:id="rId32"/>
    <p:sldId id="1168" r:id="rId33"/>
    <p:sldId id="1169" r:id="rId34"/>
    <p:sldId id="1110" r:id="rId35"/>
    <p:sldId id="1081" r:id="rId36"/>
    <p:sldId id="1063" r:id="rId37"/>
    <p:sldId id="1064" r:id="rId38"/>
    <p:sldId id="1066" r:id="rId39"/>
    <p:sldId id="1088" r:id="rId40"/>
    <p:sldId id="1089" r:id="rId41"/>
    <p:sldId id="1161" r:id="rId42"/>
    <p:sldId id="1163" r:id="rId43"/>
    <p:sldId id="1162" r:id="rId44"/>
    <p:sldId id="1170" r:id="rId45"/>
    <p:sldId id="1067" r:id="rId46"/>
    <p:sldId id="1090" r:id="rId47"/>
    <p:sldId id="1129" r:id="rId48"/>
    <p:sldId id="1164" r:id="rId49"/>
    <p:sldId id="1091" r:id="rId50"/>
    <p:sldId id="1124" r:id="rId51"/>
    <p:sldId id="1125" r:id="rId52"/>
    <p:sldId id="1126" r:id="rId53"/>
    <p:sldId id="1068" r:id="rId54"/>
    <p:sldId id="1140" r:id="rId55"/>
    <p:sldId id="1092" r:id="rId56"/>
    <p:sldId id="1100" r:id="rId57"/>
    <p:sldId id="1101" r:id="rId58"/>
    <p:sldId id="1102" r:id="rId59"/>
    <p:sldId id="1156" r:id="rId60"/>
    <p:sldId id="1103" r:id="rId61"/>
    <p:sldId id="1157" r:id="rId62"/>
    <p:sldId id="1158" r:id="rId63"/>
    <p:sldId id="1069" r:id="rId64"/>
    <p:sldId id="1093" r:id="rId65"/>
    <p:sldId id="1130" r:id="rId66"/>
    <p:sldId id="1115" r:id="rId67"/>
    <p:sldId id="1114" r:id="rId68"/>
    <p:sldId id="1144" r:id="rId69"/>
    <p:sldId id="1116" r:id="rId70"/>
    <p:sldId id="1117" r:id="rId71"/>
    <p:sldId id="1166" r:id="rId72"/>
    <p:sldId id="1118" r:id="rId73"/>
    <p:sldId id="1065" r:id="rId74"/>
    <p:sldId id="1131" r:id="rId75"/>
    <p:sldId id="1132" r:id="rId76"/>
    <p:sldId id="1121" r:id="rId77"/>
    <p:sldId id="1167" r:id="rId78"/>
    <p:sldId id="1159" r:id="rId79"/>
    <p:sldId id="1165" r:id="rId80"/>
    <p:sldId id="1119" r:id="rId81"/>
    <p:sldId id="1112" r:id="rId82"/>
    <p:sldId id="1128" r:id="rId83"/>
    <p:sldId id="1111" r:id="rId84"/>
    <p:sldId id="1120" r:id="rId85"/>
    <p:sldId id="1150" r:id="rId86"/>
    <p:sldId id="1070" r:id="rId87"/>
    <p:sldId id="1108" r:id="rId88"/>
    <p:sldId id="1072" r:id="rId89"/>
    <p:sldId id="1109" r:id="rId90"/>
    <p:sldId id="1073" r:id="rId91"/>
    <p:sldId id="1074" r:id="rId92"/>
    <p:sldId id="1084" r:id="rId93"/>
    <p:sldId id="1082" r:id="rId94"/>
    <p:sldId id="1085" r:id="rId95"/>
    <p:sldId id="1083" r:id="rId96"/>
    <p:sldId id="1086" r:id="rId97"/>
    <p:sldId id="1075" r:id="rId98"/>
    <p:sldId id="1095" r:id="rId99"/>
    <p:sldId id="1096" r:id="rId100"/>
    <p:sldId id="1097" r:id="rId101"/>
    <p:sldId id="1098" r:id="rId102"/>
    <p:sldId id="1099" r:id="rId103"/>
    <p:sldId id="1151" r:id="rId104"/>
    <p:sldId id="1143" r:id="rId105"/>
    <p:sldId id="1142" r:id="rId106"/>
    <p:sldId id="1141" r:id="rId107"/>
    <p:sldId id="1094" r:id="rId108"/>
    <p:sldId id="1139" r:id="rId109"/>
    <p:sldId id="1149" r:id="rId110"/>
    <p:sldId id="1152" r:id="rId11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FFFFFF"/>
    <a:srgbClr val="000000"/>
    <a:srgbClr val="CC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553" autoAdjust="0"/>
    <p:restoredTop sz="94667" autoAdjust="0"/>
  </p:normalViewPr>
  <p:slideViewPr>
    <p:cSldViewPr>
      <p:cViewPr>
        <p:scale>
          <a:sx n="66" d="100"/>
          <a:sy n="66" d="100"/>
        </p:scale>
        <p:origin x="-906" y="-570"/>
      </p:cViewPr>
      <p:guideLst>
        <p:guide orient="horz" pos="19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51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slide" Target="slides/slide7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5.xml"/><Relationship Id="rId107" Type="http://schemas.openxmlformats.org/officeDocument/2006/relationships/slide" Target="slides/slide9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87" Type="http://schemas.openxmlformats.org/officeDocument/2006/relationships/slide" Target="slides/slide76.xml"/><Relationship Id="rId102" Type="http://schemas.openxmlformats.org/officeDocument/2006/relationships/slide" Target="slides/slide91.xml"/><Relationship Id="rId110" Type="http://schemas.openxmlformats.org/officeDocument/2006/relationships/slide" Target="slides/slide99.xml"/><Relationship Id="rId11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90" Type="http://schemas.openxmlformats.org/officeDocument/2006/relationships/slide" Target="slides/slide79.xml"/><Relationship Id="rId95" Type="http://schemas.openxmlformats.org/officeDocument/2006/relationships/slide" Target="slides/slide84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100" Type="http://schemas.openxmlformats.org/officeDocument/2006/relationships/slide" Target="slides/slide89.xml"/><Relationship Id="rId105" Type="http://schemas.openxmlformats.org/officeDocument/2006/relationships/slide" Target="slides/slide94.xml"/><Relationship Id="rId11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93" Type="http://schemas.openxmlformats.org/officeDocument/2006/relationships/slide" Target="slides/slide82.xml"/><Relationship Id="rId98" Type="http://schemas.openxmlformats.org/officeDocument/2006/relationships/slide" Target="slides/slide8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103" Type="http://schemas.openxmlformats.org/officeDocument/2006/relationships/slide" Target="slides/slide92.xml"/><Relationship Id="rId108" Type="http://schemas.openxmlformats.org/officeDocument/2006/relationships/slide" Target="slides/slide97.xml"/><Relationship Id="rId116" Type="http://schemas.openxmlformats.org/officeDocument/2006/relationships/tableStyles" Target="tableStyle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91" Type="http://schemas.openxmlformats.org/officeDocument/2006/relationships/slide" Target="slides/slide80.xml"/><Relationship Id="rId96" Type="http://schemas.openxmlformats.org/officeDocument/2006/relationships/slide" Target="slides/slide85.xml"/><Relationship Id="rId111" Type="http://schemas.openxmlformats.org/officeDocument/2006/relationships/slide" Target="slides/slide10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6" Type="http://schemas.openxmlformats.org/officeDocument/2006/relationships/slide" Target="slides/slide95.xml"/><Relationship Id="rId114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94" Type="http://schemas.openxmlformats.org/officeDocument/2006/relationships/slide" Target="slides/slide83.xml"/><Relationship Id="rId99" Type="http://schemas.openxmlformats.org/officeDocument/2006/relationships/slide" Target="slides/slide88.xml"/><Relationship Id="rId101" Type="http://schemas.openxmlformats.org/officeDocument/2006/relationships/slide" Target="slides/slide9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109" Type="http://schemas.openxmlformats.org/officeDocument/2006/relationships/slide" Target="slides/slide9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slide" Target="slides/slide86.xml"/><Relationship Id="rId104" Type="http://schemas.openxmlformats.org/officeDocument/2006/relationships/slide" Target="slides/slide9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slide" Target="slides/slide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83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80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fld id="{E76A4E12-61A6-4D01-A262-13ED0C7311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83F7FA-3853-4F0E-A264-38657C2854BA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3E6873-D834-481D-A631-9761E869760B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2B5505-C5F3-43EB-87BA-42E006BC7D50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284E66-CAB7-4613-9355-E550966C2F46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9E9F29-B1EF-424E-A7D2-977B2CE65EA5}" type="slidenum">
              <a:rPr lang="en-US" smtClean="0"/>
              <a:pPr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9E9F29-B1EF-424E-A7D2-977B2CE65EA5}" type="slidenum">
              <a:rPr lang="en-US" smtClean="0"/>
              <a:pPr/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9E9F29-B1EF-424E-A7D2-977B2CE65EA5}" type="slidenum">
              <a:rPr lang="en-US" smtClean="0"/>
              <a:pPr/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9E9F29-B1EF-424E-A7D2-977B2CE65EA5}" type="slidenum">
              <a:rPr lang="en-US" smtClean="0"/>
              <a:pPr/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97283C-44BB-43F7-BB6D-F1A899CAE96F}" type="slidenum">
              <a:rPr lang="en-US" smtClean="0"/>
              <a:pPr/>
              <a:t>58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E88FDB-ED33-436D-A208-50B0CF5EC3CA}" type="slidenum">
              <a:rPr lang="en-US" smtClean="0"/>
              <a:pPr/>
              <a:t>61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83F7FA-3853-4F0E-A264-38657C2854BA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668248-35A8-440C-BF77-FC13B8668F03}" type="slidenum">
              <a:rPr lang="en-US" smtClean="0"/>
              <a:pPr/>
              <a:t>66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668248-35A8-440C-BF77-FC13B8668F03}" type="slidenum">
              <a:rPr lang="en-US" smtClean="0"/>
              <a:pPr/>
              <a:t>67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668248-35A8-440C-BF77-FC13B8668F03}" type="slidenum">
              <a:rPr lang="en-US" smtClean="0"/>
              <a:pPr/>
              <a:t>68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668248-35A8-440C-BF77-FC13B8668F03}" type="slidenum">
              <a:rPr lang="en-US" smtClean="0"/>
              <a:pPr/>
              <a:t>69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2CC79F-D902-4823-A9A4-BC842E6A8AE7}" type="slidenum">
              <a:rPr lang="en-US" smtClean="0"/>
              <a:pPr/>
              <a:t>70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636EDB-D4CC-4FC3-84C2-778CAD834631}" type="slidenum">
              <a:rPr lang="en-US" smtClean="0"/>
              <a:pPr/>
              <a:t>71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B105F51-9559-4F21-B002-23D914A664C6}" type="slidenum">
              <a:rPr lang="en-US" sz="1200">
                <a:latin typeface="Verdana" pitchFamily="34" charset="0"/>
              </a:rPr>
              <a:pPr algn="r"/>
              <a:t>72</a:t>
            </a:fld>
            <a:endParaRPr lang="en-US" sz="120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7C385B-F1DF-4CE9-9CC3-1880AC250D11}" type="slidenum">
              <a:rPr lang="en-US" smtClean="0"/>
              <a:pPr/>
              <a:t>73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3384D7-3BEA-4E92-9D57-7735F0CA1DC3}" type="slidenum">
              <a:rPr lang="en-US" smtClean="0"/>
              <a:pPr/>
              <a:t>74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83F7FA-3853-4F0E-A264-38657C2854BA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227FD79-4F40-415E-83F8-BC85DFDD5029}" type="slidenum">
              <a:rPr lang="en-US" sz="1200">
                <a:latin typeface="Verdana" pitchFamily="34" charset="0"/>
              </a:rPr>
              <a:pPr algn="r"/>
              <a:t>75</a:t>
            </a:fld>
            <a:endParaRPr lang="en-US" sz="120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0F906FD-DF1B-429D-86D5-4ABB2DF6F6C9}" type="slidenum">
              <a:rPr lang="en-US" sz="1200">
                <a:latin typeface="Verdana" pitchFamily="34" charset="0"/>
              </a:rPr>
              <a:pPr algn="r"/>
              <a:t>93</a:t>
            </a:fld>
            <a:endParaRPr lang="en-US" sz="120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AEB81E1-4245-46B9-90DB-EA51EBF47B36}" type="slidenum">
              <a:rPr lang="en-US" sz="1200">
                <a:latin typeface="Verdana" pitchFamily="34" charset="0"/>
              </a:rPr>
              <a:pPr algn="r"/>
              <a:t>99</a:t>
            </a:fld>
            <a:endParaRPr lang="en-US" sz="120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1D1F8E-FB20-418B-9146-A833BEBD253F}" type="slidenum">
              <a:rPr lang="en-US" smtClean="0"/>
              <a:pPr/>
              <a:t>100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83F7FA-3853-4F0E-A264-38657C2854BA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83F7FA-3853-4F0E-A264-38657C2854BA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83F7FA-3853-4F0E-A264-38657C2854BA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787667-257A-44F1-B0B3-8EF3EC5C6643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4A636A-4BF7-4B6D-8582-A6209358F9CA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77B5A9-328B-4916-83AB-A8D074D4CC7F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Canvas"/>
          <p:cNvSpPr>
            <a:spLocks noChangeArrowheads="1"/>
          </p:cNvSpPr>
          <p:nvPr/>
        </p:nvSpPr>
        <p:spPr bwMode="white">
          <a:xfrm>
            <a:off x="528638" y="201613"/>
            <a:ext cx="8397875" cy="6467475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en-US"/>
          </a:p>
        </p:txBody>
      </p:sp>
      <p:pic>
        <p:nvPicPr>
          <p:cNvPr id="5" name="Picture 3" descr="minispi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ltGray">
          <a:xfrm>
            <a:off x="0" y="50800"/>
            <a:ext cx="11811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 descr="Canvas"/>
          <p:cNvSpPr>
            <a:spLocks noChangeArrowheads="1"/>
          </p:cNvSpPr>
          <p:nvPr/>
        </p:nvSpPr>
        <p:spPr bwMode="white">
          <a:xfrm>
            <a:off x="596900" y="4130675"/>
            <a:ext cx="1041400" cy="4572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/>
          </a:p>
        </p:txBody>
      </p:sp>
      <p:pic>
        <p:nvPicPr>
          <p:cNvPr id="7" name="Picture 5" descr="minispir"/>
          <p:cNvPicPr>
            <a:picLocks noChangeAspect="1" noChangeArrowheads="1"/>
          </p:cNvPicPr>
          <p:nvPr/>
        </p:nvPicPr>
        <p:blipFill>
          <a:blip r:embed="rId3" cstate="print"/>
          <a:srcRect t="39999"/>
          <a:stretch>
            <a:fillRect/>
          </a:stretch>
        </p:blipFill>
        <p:spPr bwMode="ltGray">
          <a:xfrm>
            <a:off x="0" y="4222750"/>
            <a:ext cx="11811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829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914400" y="20574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4829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625600" y="3886200"/>
            <a:ext cx="6400800" cy="17716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quarter" idx="10"/>
          </p:nvPr>
        </p:nvSpPr>
        <p:spPr>
          <a:xfrm>
            <a:off x="1084263" y="60960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522663" y="60960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51663" y="60960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3FFCE-6D5C-41F7-B099-B18C6FEE62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65CA9-5F9B-4A1B-B323-7959F637F0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3495E-B2FC-4D30-9C45-93AF329E36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8397D-7239-4F4A-82AD-66D3F1A9FD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27916-0B0B-460A-9857-7E1E92813B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4576-42F0-41A1-8173-6AA2D85703E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50759-22D1-49FF-9FA7-0DE664DD88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2FF8A-0EEA-4776-939A-C5416DDDF26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27DB9-44DE-4770-9A96-7225110C68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C0CD2-0875-4B98-B0C5-A12E8C2E9D4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EB290-77F4-436F-8DEC-BA9453647A5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15678-AD66-41AB-AAD8-EA4D0BEC48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A5DF1-3288-4A2E-80B5-0D5767BC42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31327-4210-4B6C-9E0D-119B30F3A9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A4417-DCA4-4DA5-AB51-2F767F9F1D3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32620-2F3D-4E38-9618-D6A656CFE1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1BB76-C92E-4E52-A079-F907DB663B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6BE5E-B158-4AFE-9006-DF9E7336FA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BCB53-A928-458F-9F88-4A1609628F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114A6-6C62-4D74-9E95-EF284D6E7F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0B24C-4ADF-44DA-A669-A8CC3A76B86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6A4F1-3650-4F40-8470-89059B7367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81000"/>
            <a:ext cx="55626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16661-9269-445C-A90D-C983E91C0D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32D05-16BE-45F7-9AC5-3A8FC87076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85F1E-E81F-469D-A964-66BBD834674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54BC1-A9A0-4B4E-8A70-5C45A815E17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A3E0B-4D48-4558-8A6F-034A19D2B26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B6BE4-8E9E-46A4-84DA-A295A8ED2B7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2E007-C08E-49B3-8135-81CE4AE5502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809A2-C6B6-4643-B3FE-60D14BA79D7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C9B70-A10D-4B7D-A01A-D594C3DC12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FB7C7-3822-47CA-9B3C-2F178398D28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36508-3D76-4269-A154-F197995DA8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D5923-5D33-4663-B50B-E325F562F4B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6E924-8AD3-4C88-BD05-95E407196E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28379-73EC-4D41-83F5-B88C738B71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D7D41-98D9-421D-92DC-AD2227930F7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32AC5-2AC5-4E78-89EE-90E3926335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6BA41-4283-428B-B442-A72F8347654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F32BB-C4B6-4CDE-9A34-9FA5520D9D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1DC13-4EE7-4E5B-A580-C019785ACE0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802AE-A433-4A86-BFED-DBC839E222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962B9-407F-456F-B9F4-D607A3A67C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8100" y="-12700"/>
            <a:ext cx="9239250" cy="6940550"/>
            <a:chOff x="-12" y="-10"/>
            <a:chExt cx="5820" cy="437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lt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lt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lt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AutoShape 6"/>
            <p:cNvSpPr>
              <a:spLocks noChangeArrowheads="1"/>
            </p:cNvSpPr>
            <p:nvPr userDrawn="1"/>
          </p:nvSpPr>
          <p:spPr bwMode="lt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Rectangle 7" descr="Green marble"/>
            <p:cNvSpPr>
              <a:spLocks noChangeArrowheads="1"/>
            </p:cNvSpPr>
            <p:nvPr userDrawn="1"/>
          </p:nvSpPr>
          <p:spPr bwMode="lt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609600" y="3324225"/>
            <a:ext cx="8001000" cy="374650"/>
            <a:chOff x="384" y="2094"/>
            <a:chExt cx="5040" cy="236"/>
          </a:xfrm>
        </p:grpSpPr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84" y="2186"/>
              <a:ext cx="5040" cy="14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388" y="2094"/>
              <a:ext cx="4941" cy="175"/>
            </a:xfrm>
            <a:prstGeom prst="rect">
              <a:avLst/>
            </a:pr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>
              <a:off x="392" y="2138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392" y="2186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>
              <a:off x="392" y="2234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392" y="2129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392" y="2177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392" y="2225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617928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17929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6985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1547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659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0ADF6-662F-4BE1-B46D-5624F56731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2973D-D042-4C36-A823-FCBF72A9258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BDCD9-5BA8-443F-8CC7-044AA4AD26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B739E-408A-447F-B029-C614588C64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0FB34-4447-4E1A-9E19-1EB95FD54BB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02B3F-D3EB-40F8-8824-992DDBE9F5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EEDBE-B931-4E81-ACCE-4002292863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6652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0900" y="16652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9043A-409D-4DB4-81B3-B73B66468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CA81B-2170-4C84-9AEE-3EB2BE835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7EDAB-93DD-47C3-9FD6-EFF827DCA9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A6FE9-7131-4D8C-8E3F-235BF55275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4601B-E292-4DE3-B2A4-C9A2A02A7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4D6BB-DB34-4D2B-9883-753E86DF8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E2B82-6CAE-4104-87A2-C16E510D1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705D1-5DBB-44EE-BCEA-FE8959F325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4625" y="350838"/>
            <a:ext cx="1946275" cy="5429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50838"/>
            <a:ext cx="5686425" cy="5429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4AAD2-048E-41E5-9351-20407CB37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780ED-A3F3-4923-A362-A3BF300C36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E0E55-5BB1-4449-9C16-3D87A965F7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584DA-D93C-4E1D-BB3C-B402FAC4E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97DD6-4A01-4E3E-BC1E-E3592EA3D4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EF69B-BF2B-4209-951D-35E7515A9C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B604C-D8FF-4B1B-B0C7-FB4EA98C96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0995EE-DFF2-4473-8B68-293D7A1C4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73866-0CFD-42E4-9F65-C2102937C7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26119-D697-4D1E-AE75-A00248987B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5C1FE-8B3A-407A-84C5-9EA3D970DE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20C0B-4F57-4082-80DF-05E7B45422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D78EF-CC3B-46F7-B65E-472031B494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3C39A-1E88-4D83-85B5-CE265F604C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3E196-2ED1-4962-A27F-C6BCAD67E7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25EA7-BF78-491F-93FC-43977CC073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7526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7526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B9FCC-7EAE-4B10-B7FE-6CBAFDD95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E4075-4589-4A9A-8118-A487C1BD89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A4D97-3DEC-4516-A60C-810E6DDBF0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7526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7526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4BD52-907D-4324-AE2E-3B8DB35602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54B1E-7DB7-46E7-8EAD-5FA9A4CC0D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DE95B-6506-4609-86D1-42EA667A58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0B33D-5DF3-4E51-A89F-BB01332DA7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AEE5E-4DB0-44E6-A47A-6F14748DB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81000"/>
            <a:ext cx="55626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3F46F-94C4-4ECF-91FC-B691381424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17093-E053-4DBA-8B6A-0F9EB11A47D3}" type="datetimeFigureOut">
              <a:rPr lang="en-US"/>
              <a:pPr>
                <a:defRPr/>
              </a:pPr>
              <a:t>8/2/2010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2EDAE-5DF6-44AB-BF67-ECB9F9AC4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5E80F-DDCE-4DE5-8EBB-AC5153DA8729}" type="datetimeFigureOut">
              <a:rPr lang="en-US"/>
              <a:pPr>
                <a:defRPr/>
              </a:pPr>
              <a:t>8/2/2010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9E0FB-BABF-44F4-89F1-5D14232069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04E6D-C44D-470D-A3AD-96243542F6E2}" type="datetimeFigureOut">
              <a:rPr lang="en-US"/>
              <a:pPr>
                <a:defRPr/>
              </a:pPr>
              <a:t>8/2/2010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9C69F-6CF3-4174-9CE8-DF971B10C6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10439-5AB6-4E65-855A-81D3026CF6A0}" type="datetimeFigureOut">
              <a:rPr lang="en-US"/>
              <a:pPr>
                <a:defRPr/>
              </a:pPr>
              <a:t>8/2/2010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3AA89-5A91-40D7-932C-225E4960BD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70E9A-44C6-4A0C-B567-C851D682BAF2}" type="datetimeFigureOut">
              <a:rPr lang="en-US"/>
              <a:pPr>
                <a:defRPr/>
              </a:pPr>
              <a:t>8/2/2010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6CE73-2542-44EE-AAE0-37DE773719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E609C-B2CA-44F4-A4A0-D8DEE1B06A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2F8E4-CD18-4CF6-B237-0492C259ABDC}" type="datetimeFigureOut">
              <a:rPr lang="en-US"/>
              <a:pPr>
                <a:defRPr/>
              </a:pPr>
              <a:t>8/2/2010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BEECB-4CBE-475B-B679-13AAC24E78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42E1E-114B-4D63-A01F-59AB2AF6FAE1}" type="datetimeFigureOut">
              <a:rPr lang="en-US"/>
              <a:pPr>
                <a:defRPr/>
              </a:pPr>
              <a:t>8/2/2010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810E2-AD13-49C7-B632-ADFE5C9995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0C15E-DFDE-4460-9239-5AE53CFB389B}" type="datetimeFigureOut">
              <a:rPr lang="en-US"/>
              <a:pPr>
                <a:defRPr/>
              </a:pPr>
              <a:t>8/2/2010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8C20D-7560-43E8-824B-411A03C534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81069-A52E-4B9E-A240-007F35BA9B79}" type="datetimeFigureOut">
              <a:rPr lang="en-US"/>
              <a:pPr>
                <a:defRPr/>
              </a:pPr>
              <a:t>8/2/2010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B9684-17CF-4847-AC40-D4C7C33395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77D86-6031-46BD-8B31-BD50B7071504}" type="datetimeFigureOut">
              <a:rPr lang="en-US"/>
              <a:pPr>
                <a:defRPr/>
              </a:pPr>
              <a:t>8/2/2010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4E6CE-8E8A-4F31-8889-5C6B49C1A7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ABB96-2FB6-4359-A9E4-295DDF285AB1}" type="datetimeFigureOut">
              <a:rPr lang="en-US"/>
              <a:pPr>
                <a:defRPr/>
              </a:pPr>
              <a:t>8/2/2010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EB494-A00F-4763-A449-269CFF8DB0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005AD-C49D-4F4D-93D9-C283C3A4E9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477F7-61CD-490F-8634-4F08DD73E3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F0C31-37A0-4DC1-9013-90F5DA649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FDF50-D9AF-46BE-BF7C-2232FA3074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AD6F1-AE2A-4F87-A33A-1FA19D86DD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70E4A-BCDB-4272-B257-D23EA4C7A6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ABEEF-A4B5-4324-AD14-811324BD8B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F7F91-7351-4B8D-A4DC-7CA50AC6C7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C453D-32E3-4832-BE80-1CDE5E668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2A931-F3C9-4437-9C6E-AA5A7BDAC6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A22E4-8E45-4D46-A7E0-42C57EDC0F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8CFC6-DC5C-49F9-B943-ED740E5C27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12845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2845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ECC2D147-431B-489A-ACBA-7CD4C3A6EA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3ACF1-254C-4EFB-99D2-99F96AAD7D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C0F03-DB17-4294-AEE5-5AC5C2E566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02DF1-BE67-4AFF-A955-F0EF34B6F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847F7-2096-43E6-B49E-6AB900FF05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71209-A131-4C69-9ED1-0F78BABBC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6F2E8-BE75-4BB7-9D11-D295891A96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D71AC-06FE-46B0-A561-3835781864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9ECB2-9BB2-4565-AE0B-669C79F8B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78426-D183-4EAD-9C56-86F9505C1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FEC80-CCC8-4195-82BF-6A50FC8242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AE3C8-A9AB-48F2-9053-8687F977FA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AD160-5B0E-45D5-BD0C-FC922AFC9B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51D00-8EF1-42EF-B939-806089C7D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50160-81A3-440D-9AA8-3FAEEEE44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8B8B5-87F7-43CF-B30B-0218925FA3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7526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7526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43764-8014-4BDE-AED0-E86C9C5EE3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8882A-0387-465C-B1D1-CB80F77DF6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8A732-7042-4ED1-82DF-E7EC8976D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0D5CD5-0B7D-4C44-861D-5B1188992C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AA6EC-71A7-4BE4-829E-55246F46F1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1758B-4FED-4F24-8060-36F76A404D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A7A2C-562E-404F-9A4E-53F1A3306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81000"/>
            <a:ext cx="55626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9D369-88E9-4146-92B3-F9CF333148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01D4A-E7B0-4246-B975-E16799687C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FE044-4065-40A4-A250-612A3A23F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9099F-5199-483F-81AB-87129622AB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56200-5F91-449A-B890-6E0E4369EB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6652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0900" y="16652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D7905-15D1-4CDC-9A5A-842630032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118D2-08E4-4C13-B6BC-86F61BE3B7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9759B-B72F-44B6-9D31-0997856303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968A2-CB28-4E6C-BBD5-CAA2578C28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09E14-FD96-4E59-92BB-448A4DACC2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8C370-958C-43CA-8128-BBC2BB2568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A64B5-0836-4374-A9F0-CC3E437A6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4625" y="350838"/>
            <a:ext cx="1946275" cy="5429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50838"/>
            <a:ext cx="5686425" cy="5429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0C1D2-67F9-407C-A4C5-127AC6B38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rgbClr val="906D58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266" name="Rectangle 2"/>
          <p:cNvSpPr>
            <a:spLocks noChangeArrowheads="1"/>
          </p:cNvSpPr>
          <p:nvPr/>
        </p:nvSpPr>
        <p:spPr bwMode="ltGray">
          <a:xfrm>
            <a:off x="609600" y="228600"/>
            <a:ext cx="8239125" cy="6391275"/>
          </a:xfrm>
          <a:prstGeom prst="rect">
            <a:avLst/>
          </a:prstGeom>
          <a:solidFill>
            <a:srgbClr val="EDE7E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en-US"/>
          </a:p>
        </p:txBody>
      </p:sp>
      <p:sp>
        <p:nvSpPr>
          <p:cNvPr id="1547267" name="Line 3"/>
          <p:cNvSpPr>
            <a:spLocks noChangeShapeType="1"/>
          </p:cNvSpPr>
          <p:nvPr/>
        </p:nvSpPr>
        <p:spPr bwMode="ltGray">
          <a:xfrm>
            <a:off x="1016000" y="1600200"/>
            <a:ext cx="76708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8" name="Picture 4" descr="minispir"/>
          <p:cNvPicPr>
            <a:picLocks noChangeAspect="1" noChangeArrowheads="1"/>
          </p:cNvPicPr>
          <p:nvPr/>
        </p:nvPicPr>
        <p:blipFill>
          <a:blip r:embed="rId13" cstate="print"/>
          <a:srcRect b="5333"/>
          <a:stretch>
            <a:fillRect/>
          </a:stretch>
        </p:blipFill>
        <p:spPr bwMode="ltGray">
          <a:xfrm>
            <a:off x="0" y="50800"/>
            <a:ext cx="11811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minispir"/>
          <p:cNvPicPr>
            <a:picLocks noChangeAspect="1" noChangeArrowheads="1"/>
          </p:cNvPicPr>
          <p:nvPr/>
        </p:nvPicPr>
        <p:blipFill>
          <a:blip r:embed="rId13" cstate="print"/>
          <a:srcRect t="39999"/>
          <a:stretch>
            <a:fillRect/>
          </a:stretch>
        </p:blipFill>
        <p:spPr bwMode="ltGray">
          <a:xfrm>
            <a:off x="0" y="4222750"/>
            <a:ext cx="11811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0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752600"/>
            <a:ext cx="762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4727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14413" y="61071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727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52813" y="610711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727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81813" y="61071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BB883A1-FA4C-473B-982D-1836283EBB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4" r:id="rId1"/>
    <p:sldLayoutId id="2147484148" r:id="rId2"/>
    <p:sldLayoutId id="2147484149" r:id="rId3"/>
    <p:sldLayoutId id="2147484150" r:id="rId4"/>
    <p:sldLayoutId id="2147484151" r:id="rId5"/>
    <p:sldLayoutId id="2147484152" r:id="rId6"/>
    <p:sldLayoutId id="2147484153" r:id="rId7"/>
    <p:sldLayoutId id="2147484154" r:id="rId8"/>
    <p:sldLayoutId id="2147484155" r:id="rId9"/>
    <p:sldLayoutId id="2147484156" r:id="rId10"/>
    <p:sldLayoutId id="21474841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7BA9BF-4D36-492A-916E-B75B64AB2A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252610E-1B25-461A-B6D2-DB7C94F2C21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  <p:sldLayoutId id="214748425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33E7538-B120-486B-8A91-1984873057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0CAF73D-9307-4578-B981-BBF4A814EC0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0" r:id="rId1"/>
    <p:sldLayoutId id="2147484261" r:id="rId2"/>
    <p:sldLayoutId id="2147484262" r:id="rId3"/>
    <p:sldLayoutId id="2147484263" r:id="rId4"/>
    <p:sldLayoutId id="2147484264" r:id="rId5"/>
    <p:sldLayoutId id="2147484265" r:id="rId6"/>
    <p:sldLayoutId id="2147484266" r:id="rId7"/>
    <p:sldLayoutId id="2147484267" r:id="rId8"/>
    <p:sldLayoutId id="2147484268" r:id="rId9"/>
    <p:sldLayoutId id="2147484269" r:id="rId10"/>
    <p:sldLayoutId id="214748427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-38100" y="-12700"/>
            <a:ext cx="9239250" cy="6940550"/>
            <a:chOff x="-12" y="-10"/>
            <a:chExt cx="5820" cy="4372"/>
          </a:xfrm>
        </p:grpSpPr>
        <p:sp>
          <p:nvSpPr>
            <p:cNvPr id="1616899" name="Rectangle 3"/>
            <p:cNvSpPr>
              <a:spLocks noChangeArrowheads="1"/>
            </p:cNvSpPr>
            <p:nvPr userDrawn="1"/>
          </p:nvSpPr>
          <p:spPr bwMode="inv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6900" name="Rectangle 4"/>
            <p:cNvSpPr>
              <a:spLocks noChangeArrowheads="1"/>
            </p:cNvSpPr>
            <p:nvPr userDrawn="1"/>
          </p:nvSpPr>
          <p:spPr bwMode="inv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6901" name="AutoShape 5"/>
            <p:cNvSpPr>
              <a:spLocks noChangeArrowheads="1"/>
            </p:cNvSpPr>
            <p:nvPr userDrawn="1"/>
          </p:nvSpPr>
          <p:spPr bwMode="inv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6902" name="AutoShape 6"/>
            <p:cNvSpPr>
              <a:spLocks noChangeArrowheads="1"/>
            </p:cNvSpPr>
            <p:nvPr userDrawn="1"/>
          </p:nvSpPr>
          <p:spPr bwMode="inv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6903" name="Rectangle 7" descr="Green marble"/>
            <p:cNvSpPr>
              <a:spLocks noChangeArrowheads="1"/>
            </p:cNvSpPr>
            <p:nvPr userDrawn="1"/>
          </p:nvSpPr>
          <p:spPr bwMode="inv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13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051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508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166528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61690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1690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658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1690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D502F70-54CB-4C62-90EB-49F0F37562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45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04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04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04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BDC2B564-CDAA-4CBF-AB10-2847EA735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rgbClr val="906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266" name="Rectangle 2"/>
          <p:cNvSpPr>
            <a:spLocks noChangeArrowheads="1"/>
          </p:cNvSpPr>
          <p:nvPr/>
        </p:nvSpPr>
        <p:spPr bwMode="ltGray">
          <a:xfrm>
            <a:off x="609600" y="228600"/>
            <a:ext cx="8239125" cy="6391275"/>
          </a:xfrm>
          <a:prstGeom prst="rect">
            <a:avLst/>
          </a:prstGeom>
          <a:solidFill>
            <a:srgbClr val="EDE7E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en-US"/>
          </a:p>
        </p:txBody>
      </p:sp>
      <p:sp>
        <p:nvSpPr>
          <p:cNvPr id="1547267" name="Line 3"/>
          <p:cNvSpPr>
            <a:spLocks noChangeShapeType="1"/>
          </p:cNvSpPr>
          <p:nvPr/>
        </p:nvSpPr>
        <p:spPr bwMode="ltGray">
          <a:xfrm>
            <a:off x="1016000" y="1600200"/>
            <a:ext cx="76708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4100" name="Picture 4" descr="minispir"/>
          <p:cNvPicPr>
            <a:picLocks noChangeAspect="1" noChangeArrowheads="1"/>
          </p:cNvPicPr>
          <p:nvPr/>
        </p:nvPicPr>
        <p:blipFill>
          <a:blip r:embed="rId13" cstate="print"/>
          <a:srcRect b="5333"/>
          <a:stretch>
            <a:fillRect/>
          </a:stretch>
        </p:blipFill>
        <p:spPr bwMode="ltGray">
          <a:xfrm>
            <a:off x="0" y="50800"/>
            <a:ext cx="11811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minispir"/>
          <p:cNvPicPr>
            <a:picLocks noChangeAspect="1" noChangeArrowheads="1"/>
          </p:cNvPicPr>
          <p:nvPr/>
        </p:nvPicPr>
        <p:blipFill>
          <a:blip r:embed="rId13" cstate="print"/>
          <a:srcRect t="39999"/>
          <a:stretch>
            <a:fillRect/>
          </a:stretch>
        </p:blipFill>
        <p:spPr bwMode="ltGray">
          <a:xfrm>
            <a:off x="0" y="4222750"/>
            <a:ext cx="11811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0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752600"/>
            <a:ext cx="762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4727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14413" y="61071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727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52813" y="610711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727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81813" y="61071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BF71DC8-4835-4D67-91E8-D23DFA6FD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18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303D6CF7-C40D-404F-AB84-021F2781F7A7}" type="datetimeFigureOut">
              <a:rPr lang="en-US"/>
              <a:pPr>
                <a:defRPr/>
              </a:pPr>
              <a:t>8/2/2010</a:t>
            </a:fld>
            <a:endParaRPr lang="en-US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0D1257E-8AA4-4AEE-B9D0-3B3BDB36B0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0" r:id="rId1"/>
    <p:sldLayoutId id="2147484191" r:id="rId2"/>
    <p:sldLayoutId id="2147484192" r:id="rId3"/>
    <p:sldLayoutId id="2147484193" r:id="rId4"/>
    <p:sldLayoutId id="2147484194" r:id="rId5"/>
    <p:sldLayoutId id="2147484195" r:id="rId6"/>
    <p:sldLayoutId id="2147484196" r:id="rId7"/>
    <p:sldLayoutId id="2147484197" r:id="rId8"/>
    <p:sldLayoutId id="2147484198" r:id="rId9"/>
    <p:sldLayoutId id="2147484199" r:id="rId10"/>
    <p:sldLayoutId id="21474842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04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04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04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A8A7B2B-A4DA-4FE3-BF32-E6E85242F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42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2742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2742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2742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2743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2743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2743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274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4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4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aseline="0"/>
            </a:lvl1pPr>
          </a:lstStyle>
          <a:p>
            <a:pPr>
              <a:defRPr/>
            </a:pPr>
            <a:fld id="{F41F570B-C0D4-4AAF-A6A2-36C801CCB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6" r:id="rId1"/>
    <p:sldLayoutId id="2147484212" r:id="rId2"/>
    <p:sldLayoutId id="2147484213" r:id="rId3"/>
    <p:sldLayoutId id="2147484214" r:id="rId4"/>
    <p:sldLayoutId id="2147484215" r:id="rId5"/>
    <p:sldLayoutId id="2147484216" r:id="rId6"/>
    <p:sldLayoutId id="2147484217" r:id="rId7"/>
    <p:sldLayoutId id="2147484218" r:id="rId8"/>
    <p:sldLayoutId id="2147484219" r:id="rId9"/>
    <p:sldLayoutId id="2147484220" r:id="rId10"/>
    <p:sldLayoutId id="214748422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rgbClr val="906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266" name="Rectangle 2"/>
          <p:cNvSpPr>
            <a:spLocks noChangeArrowheads="1"/>
          </p:cNvSpPr>
          <p:nvPr/>
        </p:nvSpPr>
        <p:spPr bwMode="ltGray">
          <a:xfrm>
            <a:off x="609600" y="228600"/>
            <a:ext cx="8239125" cy="6391275"/>
          </a:xfrm>
          <a:prstGeom prst="rect">
            <a:avLst/>
          </a:prstGeom>
          <a:solidFill>
            <a:srgbClr val="EDE7E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en-US"/>
          </a:p>
        </p:txBody>
      </p:sp>
      <p:sp>
        <p:nvSpPr>
          <p:cNvPr id="1547267" name="Line 3"/>
          <p:cNvSpPr>
            <a:spLocks noChangeShapeType="1"/>
          </p:cNvSpPr>
          <p:nvPr/>
        </p:nvSpPr>
        <p:spPr bwMode="ltGray">
          <a:xfrm>
            <a:off x="1016000" y="1600200"/>
            <a:ext cx="76708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8196" name="Picture 4" descr="minispir"/>
          <p:cNvPicPr>
            <a:picLocks noChangeAspect="1" noChangeArrowheads="1"/>
          </p:cNvPicPr>
          <p:nvPr/>
        </p:nvPicPr>
        <p:blipFill>
          <a:blip r:embed="rId13" cstate="print"/>
          <a:srcRect b="5333"/>
          <a:stretch>
            <a:fillRect/>
          </a:stretch>
        </p:blipFill>
        <p:spPr bwMode="ltGray">
          <a:xfrm>
            <a:off x="0" y="50800"/>
            <a:ext cx="11811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 descr="minispir"/>
          <p:cNvPicPr>
            <a:picLocks noChangeAspect="1" noChangeArrowheads="1"/>
          </p:cNvPicPr>
          <p:nvPr/>
        </p:nvPicPr>
        <p:blipFill>
          <a:blip r:embed="rId13" cstate="print"/>
          <a:srcRect t="39999"/>
          <a:stretch>
            <a:fillRect/>
          </a:stretch>
        </p:blipFill>
        <p:spPr bwMode="ltGray">
          <a:xfrm>
            <a:off x="0" y="4222750"/>
            <a:ext cx="11811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0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752600"/>
            <a:ext cx="762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4727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14413" y="61071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727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52813" y="610711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727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81813" y="61071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E313C94-D128-46FA-8E79-C198F0A772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-38100" y="-12700"/>
            <a:ext cx="9239250" cy="6940550"/>
            <a:chOff x="-12" y="-10"/>
            <a:chExt cx="5820" cy="4372"/>
          </a:xfrm>
        </p:grpSpPr>
        <p:sp>
          <p:nvSpPr>
            <p:cNvPr id="1616899" name="Rectangle 3"/>
            <p:cNvSpPr>
              <a:spLocks noChangeArrowheads="1"/>
            </p:cNvSpPr>
            <p:nvPr userDrawn="1"/>
          </p:nvSpPr>
          <p:spPr bwMode="inv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6900" name="Rectangle 4"/>
            <p:cNvSpPr>
              <a:spLocks noChangeArrowheads="1"/>
            </p:cNvSpPr>
            <p:nvPr userDrawn="1"/>
          </p:nvSpPr>
          <p:spPr bwMode="inv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6901" name="AutoShape 5"/>
            <p:cNvSpPr>
              <a:spLocks noChangeArrowheads="1"/>
            </p:cNvSpPr>
            <p:nvPr userDrawn="1"/>
          </p:nvSpPr>
          <p:spPr bwMode="inv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6902" name="AutoShape 6"/>
            <p:cNvSpPr>
              <a:spLocks noChangeArrowheads="1"/>
            </p:cNvSpPr>
            <p:nvPr userDrawn="1"/>
          </p:nvSpPr>
          <p:spPr bwMode="inv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6903" name="Rectangle 7" descr="Green marble"/>
            <p:cNvSpPr>
              <a:spLocks noChangeArrowheads="1"/>
            </p:cNvSpPr>
            <p:nvPr userDrawn="1"/>
          </p:nvSpPr>
          <p:spPr bwMode="inv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13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9219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508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20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166528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61690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1690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658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1690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8B847F9-1427-4A50-BD72-4C33790124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33" r:id="rId1"/>
    <p:sldLayoutId id="2147484234" r:id="rId2"/>
    <p:sldLayoutId id="2147484235" r:id="rId3"/>
    <p:sldLayoutId id="2147484236" r:id="rId4"/>
    <p:sldLayoutId id="2147484237" r:id="rId5"/>
    <p:sldLayoutId id="2147484238" r:id="rId6"/>
    <p:sldLayoutId id="2147484239" r:id="rId7"/>
    <p:sldLayoutId id="2147484240" r:id="rId8"/>
    <p:sldLayoutId id="2147484241" r:id="rId9"/>
    <p:sldLayoutId id="2147484242" r:id="rId10"/>
    <p:sldLayoutId id="21474842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newstribune.com/event/article/id/172260/publisher_ID/36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newstribune.com/articles/index.cfm?id=69297&amp;section=News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newstribune.com/event/article/id/172260/publisher_ID/36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Angkor_wat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washingtonpost.com/wp-dyn/content/article/2008/07/12/AR2008071201630.html" TargetMode="External"/><Relationship Id="rId1" Type="http://schemas.openxmlformats.org/officeDocument/2006/relationships/slideLayout" Target="../slideLayouts/slideLayout1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newstribune.com/event/article/id/172260/publisher_ID/36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newstribune.com/event/article/id/172260/publisher_ID/36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ekalert.org/pub_releases/2010-01/cmu-cms011210.php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rade.com/articles/editions/2008/edition_03-30-2008/Ask_Marilyn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4616/cpweek01.html#titl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newstribune.com/articles/index.cfm?id=69297&amp;section=News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nam.com/more_info/ameri3.htm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Gullah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www.islandpacket.com/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newstribune.com/articles/index.cfm?id=64263&amp;section=Opinio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1/hi/entertainment/tv_and_radio/3862991.stm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guistlist.org/topics/ebonics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rtleby.com/68/30/6630.html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rtleby.com/68/30/6630.html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3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newstribune.com/articles/index.cfm?id=64263&amp;section=Opinion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newstribune.com/articles/index.cfm?id=64263&amp;section=Opinion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1/hi/entertainment/tv_and_radio/3862991.stm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774474" y="6395812"/>
            <a:ext cx="759301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hlinkClick r:id="rId3"/>
              </a:rPr>
              <a:t>http://www.duluthnewstribune.com/event/article/id/172260/publisher_ID/36/</a:t>
            </a:r>
            <a:endParaRPr lang="en-US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286" y="700936"/>
            <a:ext cx="7772400" cy="530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5400" b="1" smtClean="0">
                <a:latin typeface="Verdana" pitchFamily="34" charset="0"/>
              </a:rPr>
              <a:t>Communication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3"/>
          <p:cNvSpPr txBox="1">
            <a:spLocks noChangeArrowheads="1"/>
          </p:cNvSpPr>
          <p:nvPr/>
        </p:nvSpPr>
        <p:spPr bwMode="auto">
          <a:xfrm>
            <a:off x="788988" y="6564313"/>
            <a:ext cx="759301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i="1">
                <a:solidFill>
                  <a:schemeClr val="bg1"/>
                </a:solidFill>
                <a:latin typeface="Arial" charset="0"/>
                <a:cs typeface="Arial" charset="0"/>
                <a:hlinkClick r:id="rId3"/>
              </a:rPr>
              <a:t>www.duluthnewstribune.com/articles/index.cfm?id=69297&amp;section=News</a:t>
            </a:r>
            <a:endParaRPr lang="en-US" sz="1200" i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" y="647700"/>
            <a:ext cx="28575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4" name="TextBox 5"/>
          <p:cNvSpPr txBox="1">
            <a:spLocks noChangeArrowheads="1"/>
          </p:cNvSpPr>
          <p:nvPr/>
        </p:nvSpPr>
        <p:spPr bwMode="auto">
          <a:xfrm>
            <a:off x="685800" y="3048000"/>
            <a:ext cx="6781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Insert The Family Circus, verb = </a:t>
            </a:r>
            <a:r>
              <a:rPr lang="en-US" dirty="0" err="1"/>
              <a:t>noujn</a:t>
            </a:r>
            <a:r>
              <a:rPr lang="en-US" dirty="0"/>
              <a:t>, Friday, June 27, 2008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2193925" y="1771650"/>
            <a:ext cx="184150" cy="2905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2727325" y="2990850"/>
            <a:ext cx="184150" cy="2905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915988" y="700088"/>
            <a:ext cx="7313612" cy="57769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b="1"/>
              <a:t>fI yuo cna raed tihs, yuo hvae a sgtrane mnid too. </a:t>
            </a:r>
            <a:br>
              <a:rPr lang="en-US" b="1"/>
            </a:br>
            <a:r>
              <a:rPr lang="en-US" b="1"/>
              <a:t/>
            </a:r>
            <a:br>
              <a:rPr lang="en-US" b="1"/>
            </a:br>
            <a:r>
              <a:rPr lang="en-US" b="1"/>
              <a:t>Cna yuo raed tihs? Olny 55 plepoe out of 100 can. </a:t>
            </a:r>
          </a:p>
          <a:p>
            <a:r>
              <a:rPr lang="en-US" b="1"/>
              <a:t/>
            </a:r>
            <a:br>
              <a:rPr lang="en-US" b="1"/>
            </a:br>
            <a:r>
              <a:rPr lang="en-US" b="1"/>
              <a:t>i cdnuolt blveiee taht I cluod aulaclty uesdnatnrd waht I was rdanieg. The phaonmneal pweor of the hmuan mnid, aoccdrnig to a rscheearch at Cmabrigde Uinervtisy, it dseno't mtaetr in waht oerdr the ltteres in a wrod are, the olny iproamtnt tihng is taht the frsit and lsat ltteer be in the rghit pclae. The rset can be a taotl mses and you can sitll raed it whotuit a pboerlm. Tihs is bcuseae the huamn mnid deos not raed ervey lteter by istlef, but the wrod as a wlohe. Azanmig huh? yaeh and I awlyas tghuhot slpeling was ipmorantt! if you can raed tihs forwrad it.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790575" y="685800"/>
            <a:ext cx="75438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/>
              <a:t>In Culture and Personality studies it is good to have a basic understanding of linguistics and how linguists operate,</a:t>
            </a:r>
          </a:p>
          <a:p>
            <a:pPr algn="ctr"/>
            <a:r>
              <a:rPr lang="en-US" sz="3200" b="1"/>
              <a:t>as the “linguistics model” is often used as a primary model in Culture and Personality studies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790575" y="3733800"/>
            <a:ext cx="75438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/>
              <a:t>So think about how the methods of studying</a:t>
            </a:r>
          </a:p>
          <a:p>
            <a:pPr algn="ctr"/>
            <a:r>
              <a:rPr lang="en-US" sz="3200" b="1"/>
              <a:t>Language and Communication</a:t>
            </a:r>
          </a:p>
          <a:p>
            <a:pPr algn="ctr"/>
            <a:r>
              <a:rPr lang="en-US" sz="3200" b="1"/>
              <a:t>might be transferred to the </a:t>
            </a:r>
          </a:p>
          <a:p>
            <a:pPr algn="ctr"/>
            <a:r>
              <a:rPr lang="en-US" sz="3200" b="1"/>
              <a:t>study of</a:t>
            </a:r>
          </a:p>
          <a:p>
            <a:pPr algn="ctr"/>
            <a:r>
              <a:rPr lang="en-US" sz="3200" b="1"/>
              <a:t>Culture and Personality</a:t>
            </a:r>
          </a:p>
        </p:txBody>
      </p:sp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790575" y="685800"/>
            <a:ext cx="75438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chemeClr val="accent1"/>
                </a:solidFill>
              </a:rPr>
              <a:t>In Culture and Personality studies it is good to have a basic understanding of linguistics and how linguists operate,</a:t>
            </a:r>
          </a:p>
          <a:p>
            <a:pPr algn="ctr"/>
            <a:r>
              <a:rPr lang="en-US" sz="3200" b="1">
                <a:solidFill>
                  <a:schemeClr val="accent1"/>
                </a:solidFill>
              </a:rPr>
              <a:t>as the “linguistics model” is often used as a primary model in Culture and Personality studies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6800" y="1752600"/>
            <a:ext cx="8077200" cy="4114800"/>
          </a:xfrm>
        </p:spPr>
        <p:txBody>
          <a:bodyPr/>
          <a:lstStyle/>
          <a:p>
            <a:pPr marL="400050" indent="-400050" eaLnBrk="1" hangingPunct="1"/>
            <a:endParaRPr lang="en-US" sz="2800" b="1" smtClean="0">
              <a:latin typeface="Verdana" pitchFamily="34" charset="0"/>
            </a:endParaRPr>
          </a:p>
          <a:p>
            <a:pPr marL="400050" indent="-400050" eaLnBrk="1" hangingPunct="1"/>
            <a:r>
              <a:rPr lang="en-US" sz="2800" b="1" smtClean="0">
                <a:latin typeface="Verdana" pitchFamily="34" charset="0"/>
              </a:rPr>
              <a:t>Synchronic (structural) linguistics</a:t>
            </a:r>
          </a:p>
          <a:p>
            <a:pPr marL="400050" indent="-400050" eaLnBrk="1" hangingPunct="1"/>
            <a:endParaRPr lang="en-US" sz="2800" b="1" smtClean="0">
              <a:latin typeface="Verdana" pitchFamily="34" charset="0"/>
            </a:endParaRPr>
          </a:p>
          <a:p>
            <a:pPr marL="400050" indent="-400050" eaLnBrk="1" hangingPunct="1"/>
            <a:r>
              <a:rPr lang="en-US" sz="2800" b="1" smtClean="0">
                <a:latin typeface="Verdana" pitchFamily="34" charset="0"/>
              </a:rPr>
              <a:t>Diachronic (historical) linguistics</a:t>
            </a:r>
          </a:p>
          <a:p>
            <a:pPr marL="400050" indent="-400050" eaLnBrk="1" hangingPunct="1"/>
            <a:endParaRPr lang="en-US" sz="2800" b="1" smtClean="0">
              <a:latin typeface="Verdana" pitchFamily="34" charset="0"/>
            </a:endParaRPr>
          </a:p>
          <a:p>
            <a:pPr marL="400050" indent="-400050" eaLnBrk="1" hangingPunct="1"/>
            <a:r>
              <a:rPr lang="en-US" sz="2800" b="1" smtClean="0">
                <a:latin typeface="Verdana" pitchFamily="34" charset="0"/>
              </a:rPr>
              <a:t>Sociolinguistics / Psycholinguistics</a:t>
            </a:r>
          </a:p>
          <a:p>
            <a:pPr marL="400050" indent="-400050" eaLnBrk="1" hangingPunct="1"/>
            <a:endParaRPr lang="en-US" sz="2800" b="1" smtClean="0">
              <a:latin typeface="Verdana" pitchFamily="34" charset="0"/>
            </a:endParaRPr>
          </a:p>
          <a:p>
            <a:pPr marL="400050" indent="-400050" eaLnBrk="1" hangingPunct="1"/>
            <a:r>
              <a:rPr lang="en-US" sz="2800" b="1" smtClean="0">
                <a:latin typeface="Verdana" pitchFamily="34" charset="0"/>
              </a:rPr>
              <a:t>Kinesics / Proxemics</a:t>
            </a:r>
          </a:p>
          <a:p>
            <a:pPr marL="400050" indent="-400050" eaLnBrk="1" hangingPunct="1">
              <a:buFontTx/>
              <a:buNone/>
            </a:pPr>
            <a:endParaRPr lang="en-US" sz="1600" b="1" smtClean="0">
              <a:latin typeface="Verdana" pitchFamily="34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kumimoji="1" lang="en-US" sz="2400" smtClean="0">
                <a:solidFill>
                  <a:schemeClr val="tx1"/>
                </a:solidFill>
                <a:latin typeface="Verdana" pitchFamily="34" charset="0"/>
              </a:rPr>
              <a:t>Communication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3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3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3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36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3650" grpId="0" build="p" bldLvl="2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6800" y="1752600"/>
            <a:ext cx="8077200" cy="4114800"/>
          </a:xfrm>
        </p:spPr>
        <p:txBody>
          <a:bodyPr/>
          <a:lstStyle/>
          <a:p>
            <a:pPr marL="400050" indent="-400050" eaLnBrk="1" hangingPunct="1"/>
            <a:endParaRPr lang="en-US" sz="2800" b="1" smtClean="0">
              <a:latin typeface="Verdana" pitchFamily="34" charset="0"/>
            </a:endParaRPr>
          </a:p>
          <a:p>
            <a:pPr marL="400050" indent="-400050" eaLnBrk="1" hangingPunct="1"/>
            <a:r>
              <a:rPr lang="en-US" sz="2800" b="1" smtClean="0">
                <a:solidFill>
                  <a:schemeClr val="bg2"/>
                </a:solidFill>
                <a:latin typeface="Verdana" pitchFamily="34" charset="0"/>
              </a:rPr>
              <a:t>Synchronic (structural) linguistics</a:t>
            </a:r>
          </a:p>
          <a:p>
            <a:pPr marL="400050" indent="-400050" eaLnBrk="1" hangingPunct="1"/>
            <a:r>
              <a:rPr lang="en-US" sz="2800" b="1" smtClean="0">
                <a:solidFill>
                  <a:schemeClr val="bg2"/>
                </a:solidFill>
                <a:latin typeface="Verdana" pitchFamily="34" charset="0"/>
              </a:rPr>
              <a:t>Synchronic </a:t>
            </a:r>
            <a:r>
              <a:rPr lang="en-US" sz="2800" b="1" smtClean="0">
                <a:latin typeface="Verdana" pitchFamily="34" charset="0"/>
              </a:rPr>
              <a:t>(functional) linguistics</a:t>
            </a:r>
          </a:p>
          <a:p>
            <a:pPr marL="400050" indent="-400050" eaLnBrk="1" hangingPunct="1"/>
            <a:r>
              <a:rPr lang="en-US" sz="2800" b="1" smtClean="0">
                <a:solidFill>
                  <a:schemeClr val="bg2"/>
                </a:solidFill>
                <a:latin typeface="Verdana" pitchFamily="34" charset="0"/>
              </a:rPr>
              <a:t>Diachronic (historical) linguistics</a:t>
            </a:r>
          </a:p>
          <a:p>
            <a:pPr marL="400050" indent="-400050" eaLnBrk="1" hangingPunct="1"/>
            <a:endParaRPr lang="en-US" sz="2800" b="1" smtClean="0">
              <a:solidFill>
                <a:schemeClr val="bg2"/>
              </a:solidFill>
              <a:latin typeface="Verdana" pitchFamily="34" charset="0"/>
            </a:endParaRPr>
          </a:p>
          <a:p>
            <a:pPr marL="400050" indent="-400050" eaLnBrk="1" hangingPunct="1"/>
            <a:r>
              <a:rPr lang="en-US" sz="2800" b="1" smtClean="0">
                <a:solidFill>
                  <a:schemeClr val="bg2"/>
                </a:solidFill>
                <a:latin typeface="Verdana" pitchFamily="34" charset="0"/>
              </a:rPr>
              <a:t>Sociolinguistics / Psycholinguistics</a:t>
            </a:r>
          </a:p>
          <a:p>
            <a:pPr marL="400050" indent="-400050" eaLnBrk="1" hangingPunct="1"/>
            <a:endParaRPr lang="en-US" sz="2800" b="1" smtClean="0">
              <a:solidFill>
                <a:schemeClr val="bg2"/>
              </a:solidFill>
              <a:latin typeface="Verdana" pitchFamily="34" charset="0"/>
            </a:endParaRPr>
          </a:p>
          <a:p>
            <a:pPr marL="400050" indent="-400050" eaLnBrk="1" hangingPunct="1"/>
            <a:r>
              <a:rPr lang="en-US" sz="2800" b="1" smtClean="0">
                <a:solidFill>
                  <a:schemeClr val="bg2"/>
                </a:solidFill>
                <a:latin typeface="Verdana" pitchFamily="34" charset="0"/>
              </a:rPr>
              <a:t>Kinesics / Proxemics</a:t>
            </a:r>
          </a:p>
          <a:p>
            <a:pPr marL="400050" indent="-400050" eaLnBrk="1" hangingPunct="1">
              <a:buFontTx/>
              <a:buNone/>
            </a:pPr>
            <a:endParaRPr lang="en-US" sz="1600" b="1" smtClean="0">
              <a:latin typeface="Verdana" pitchFamily="34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kumimoji="1" lang="en-US" sz="2400" smtClean="0">
                <a:solidFill>
                  <a:schemeClr val="tx1"/>
                </a:solidFill>
                <a:latin typeface="Verdana" pitchFamily="34" charset="0"/>
              </a:rPr>
              <a:t>Communication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62050" y="2457450"/>
            <a:ext cx="7315200" cy="3276600"/>
          </a:xfrm>
        </p:spPr>
        <p:txBody>
          <a:bodyPr/>
          <a:lstStyle/>
          <a:p>
            <a:pPr marL="400050" indent="-400050" eaLnBrk="1" hangingPunct="1">
              <a:buFontTx/>
              <a:buNone/>
            </a:pPr>
            <a:r>
              <a:rPr lang="en-US" b="1" smtClean="0">
                <a:latin typeface="Verdana" pitchFamily="34" charset="0"/>
              </a:rPr>
              <a:t>	Ken Livingston, mayor of London England, indicated that there were over 300 languages spoken in London. </a:t>
            </a:r>
          </a:p>
          <a:p>
            <a:pPr marL="400050" indent="-400050" eaLnBrk="1" hangingPunct="1">
              <a:buFontTx/>
              <a:buNone/>
            </a:pPr>
            <a:endParaRPr lang="en-US" b="1" smtClean="0">
              <a:latin typeface="Verdana" pitchFamily="34" charset="0"/>
            </a:endParaRPr>
          </a:p>
          <a:p>
            <a:pPr marL="400050" indent="-400050" algn="ctr" eaLnBrk="1" hangingPunct="1">
              <a:buFontTx/>
              <a:buNone/>
            </a:pPr>
            <a:r>
              <a:rPr lang="en-US" sz="2000" b="1" smtClean="0">
                <a:latin typeface="Verdana" pitchFamily="34" charset="0"/>
              </a:rPr>
              <a:t>(Following the terrorist attack of July 2005).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kumimoji="1" lang="en-US" sz="2400" smtClean="0">
                <a:solidFill>
                  <a:schemeClr val="tx1"/>
                </a:solidFill>
                <a:latin typeface="Verdana" pitchFamily="34" charset="0"/>
              </a:rPr>
              <a:t>Communication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7300" y="2457450"/>
            <a:ext cx="6786563" cy="3089275"/>
          </a:xfrm>
        </p:spPr>
        <p:txBody>
          <a:bodyPr>
            <a:spAutoFit/>
          </a:bodyPr>
          <a:lstStyle/>
          <a:p>
            <a:pPr marL="865188" lvl="1" indent="-407988" eaLnBrk="1" hangingPunct="1">
              <a:buFontTx/>
              <a:buNone/>
            </a:pPr>
            <a:r>
              <a:rPr lang="en-US" sz="3200" b="1" dirty="0" smtClean="0">
                <a:latin typeface="Verdana" pitchFamily="34" charset="0"/>
              </a:rPr>
              <a:t>	There are approximately 200 nations in the world </a:t>
            </a:r>
          </a:p>
          <a:p>
            <a:pPr marL="865188" lvl="1" indent="-407988" eaLnBrk="1" hangingPunct="1"/>
            <a:endParaRPr lang="en-US" sz="3200" b="1" dirty="0" smtClean="0">
              <a:latin typeface="Verdana" pitchFamily="34" charset="0"/>
            </a:endParaRPr>
          </a:p>
          <a:p>
            <a:pPr marL="1208088" lvl="2" eaLnBrk="1" hangingPunct="1"/>
            <a:r>
              <a:rPr lang="en-US" sz="2000" b="1" dirty="0" smtClean="0">
                <a:latin typeface="Verdana" pitchFamily="34" charset="0"/>
              </a:rPr>
              <a:t>193 according to </a:t>
            </a:r>
            <a:r>
              <a:rPr lang="en-US" sz="2000" b="1" i="1" dirty="0" smtClean="0">
                <a:latin typeface="Verdana" pitchFamily="34" charset="0"/>
              </a:rPr>
              <a:t>The Times World Atlas </a:t>
            </a:r>
            <a:r>
              <a:rPr lang="en-US" sz="2000" b="1" dirty="0" smtClean="0">
                <a:latin typeface="Verdana" pitchFamily="34" charset="0"/>
              </a:rPr>
              <a:t>(2004)</a:t>
            </a:r>
          </a:p>
          <a:p>
            <a:pPr marL="865188" lvl="1" indent="-407988" eaLnBrk="1" hangingPunct="1"/>
            <a:endParaRPr lang="en-US" sz="2400" b="1" i="1" dirty="0" smtClean="0">
              <a:latin typeface="Verdana" pitchFamily="34" charset="0"/>
            </a:endParaRPr>
          </a:p>
          <a:p>
            <a:pPr marL="865188" lvl="1" indent="-407988" algn="ctr" eaLnBrk="1" hangingPunct="1">
              <a:buFontTx/>
              <a:buNone/>
            </a:pPr>
            <a:r>
              <a:rPr lang="en-US" sz="1800" b="1" dirty="0" smtClean="0">
                <a:latin typeface="Verdana" pitchFamily="34" charset="0"/>
              </a:rPr>
              <a:t>(</a:t>
            </a:r>
            <a:r>
              <a:rPr lang="en-US" sz="1800" b="1" i="1" dirty="0" smtClean="0">
                <a:latin typeface="Verdana" pitchFamily="34" charset="0"/>
              </a:rPr>
              <a:t>Understanding Global Cultures</a:t>
            </a:r>
            <a:r>
              <a:rPr lang="en-US" sz="1800" b="1" dirty="0" smtClean="0">
                <a:latin typeface="Verdana" pitchFamily="34" charset="0"/>
              </a:rPr>
              <a:t>)</a:t>
            </a:r>
          </a:p>
        </p:txBody>
      </p:sp>
      <p:sp>
        <p:nvSpPr>
          <p:cNvPr id="2457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" name="Rectangle 3"/>
          <p:cNvSpPr/>
          <p:nvPr/>
        </p:nvSpPr>
        <p:spPr>
          <a:xfrm>
            <a:off x="3247578" y="4771572"/>
            <a:ext cx="26388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Verdana" pitchFamily="34" charset="0"/>
              </a:rPr>
              <a:t>+ Kosovo (2008)</a:t>
            </a:r>
            <a:endParaRPr 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2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00050" indent="-400050" eaLnBrk="1" hangingPunct="1"/>
            <a:r>
              <a:rPr lang="en-US" sz="2800" b="1" smtClean="0">
                <a:latin typeface="Verdana" pitchFamily="34" charset="0"/>
              </a:rPr>
              <a:t>Synchronic (structural) linguistics</a:t>
            </a:r>
          </a:p>
          <a:p>
            <a:pPr marL="400050" indent="-400050" eaLnBrk="1" hangingPunct="1"/>
            <a:endParaRPr lang="en-US" sz="4000" b="1" smtClean="0">
              <a:latin typeface="Verdana" pitchFamily="34" charset="0"/>
            </a:endParaRPr>
          </a:p>
          <a:p>
            <a:pPr marL="971550" lvl="1" indent="-400050" eaLnBrk="1" hangingPunct="1"/>
            <a:r>
              <a:rPr lang="en-US" sz="2400" b="1" smtClean="0">
                <a:latin typeface="Verdana" pitchFamily="34" charset="0"/>
              </a:rPr>
              <a:t>“How is language structured?”</a:t>
            </a:r>
          </a:p>
          <a:p>
            <a:pPr marL="971550" lvl="1" indent="-400050" eaLnBrk="1" hangingPunct="1"/>
            <a:endParaRPr lang="en-US" sz="2400" b="1" smtClean="0">
              <a:latin typeface="Verdana" pitchFamily="34" charset="0"/>
            </a:endParaRPr>
          </a:p>
          <a:p>
            <a:pPr marL="971550" lvl="1" indent="-400050" eaLnBrk="1" hangingPunct="1"/>
            <a:r>
              <a:rPr lang="en-US" sz="2400" b="1" smtClean="0">
                <a:latin typeface="Verdana" pitchFamily="34" charset="0"/>
              </a:rPr>
              <a:t>“How does language work?”</a:t>
            </a:r>
          </a:p>
          <a:p>
            <a:pPr marL="1828800" lvl="3" indent="-400050" eaLnBrk="1" hangingPunct="1">
              <a:buFontTx/>
              <a:buNone/>
            </a:pPr>
            <a:endParaRPr lang="en-US" sz="1600" b="1" smtClean="0">
              <a:latin typeface="Verdana" pitchFamily="34" charset="0"/>
            </a:endParaRPr>
          </a:p>
          <a:p>
            <a:pPr marL="1828800" lvl="3" indent="-400050" eaLnBrk="1" hangingPunct="1">
              <a:buFontTx/>
              <a:buNone/>
            </a:pPr>
            <a:r>
              <a:rPr lang="en-US" sz="1600" b="1" smtClean="0">
                <a:latin typeface="Verdana" pitchFamily="34" charset="0"/>
              </a:rPr>
              <a:t>(function / functional analysis)</a:t>
            </a:r>
          </a:p>
          <a:p>
            <a:pPr marL="971550" lvl="1" indent="-400050" eaLnBrk="1" hangingPunct="1"/>
            <a:endParaRPr lang="en-US" sz="2400" b="1" smtClean="0">
              <a:latin typeface="Verdana" pitchFamily="34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kumimoji="1" lang="en-US" sz="2400" smtClean="0">
                <a:solidFill>
                  <a:schemeClr val="tx1"/>
                </a:solidFill>
                <a:latin typeface="Verdana" pitchFamily="34" charset="0"/>
              </a:rPr>
              <a:t>Linguistics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6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6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22" grpId="0" build="p" bldLvl="2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69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00050" indent="-400050" eaLnBrk="1" hangingPunct="1"/>
            <a:r>
              <a:rPr lang="en-US" sz="2800" b="1" smtClean="0">
                <a:latin typeface="Verdana" pitchFamily="34" charset="0"/>
              </a:rPr>
              <a:t>Diachronic (historical) linguistics</a:t>
            </a:r>
          </a:p>
          <a:p>
            <a:pPr marL="400050" indent="-400050" eaLnBrk="1" hangingPunct="1"/>
            <a:endParaRPr lang="en-US" sz="2800" b="1" smtClean="0">
              <a:latin typeface="Verdana" pitchFamily="34" charset="0"/>
            </a:endParaRPr>
          </a:p>
          <a:p>
            <a:pPr marL="971550" lvl="1" indent="-400050" eaLnBrk="1" hangingPunct="1"/>
            <a:r>
              <a:rPr lang="en-US" sz="2400" b="1" smtClean="0">
                <a:latin typeface="Verdana" pitchFamily="34" charset="0"/>
              </a:rPr>
              <a:t>“How did language get that way?</a:t>
            </a:r>
          </a:p>
          <a:p>
            <a:pPr marL="971550" lvl="1" indent="-400050" eaLnBrk="1" hangingPunct="1"/>
            <a:endParaRPr lang="en-US" sz="2400" b="1" smtClean="0">
              <a:latin typeface="Verdana" pitchFamily="34" charset="0"/>
            </a:endParaRPr>
          </a:p>
          <a:p>
            <a:pPr marL="971550" lvl="1" indent="-400050" eaLnBrk="1" hangingPunct="1"/>
            <a:r>
              <a:rPr lang="en-US" sz="2400" b="1" smtClean="0">
                <a:latin typeface="Verdana" pitchFamily="34" charset="0"/>
              </a:rPr>
              <a:t>“How does language change?</a:t>
            </a:r>
          </a:p>
          <a:p>
            <a:pPr marL="400050" indent="-400050" eaLnBrk="1" hangingPunct="1">
              <a:buFontTx/>
              <a:buNone/>
            </a:pPr>
            <a:endParaRPr lang="en-US" sz="2000" b="1" smtClean="0">
              <a:latin typeface="Verdana" pitchFamily="34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kumimoji="1" lang="en-US" sz="2400" smtClean="0">
                <a:solidFill>
                  <a:schemeClr val="tx1"/>
                </a:solidFill>
                <a:latin typeface="Verdana" pitchFamily="34" charset="0"/>
              </a:rPr>
              <a:t>Linguistics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5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5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5698" grpId="0" build="p" bldLvl="2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774474" y="6395812"/>
            <a:ext cx="759301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hlinkClick r:id="rId3"/>
              </a:rPr>
              <a:t>http://www.duluthnewstribune.com/event/article/id/172260/publisher_ID/36/</a:t>
            </a:r>
            <a:endParaRPr lang="en-US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2193291"/>
            <a:ext cx="7772400" cy="2759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6800" y="1752600"/>
            <a:ext cx="7696200" cy="4114800"/>
          </a:xfrm>
        </p:spPr>
        <p:txBody>
          <a:bodyPr/>
          <a:lstStyle/>
          <a:p>
            <a:pPr marL="400050" indent="-400050" eaLnBrk="1" hangingPunct="1"/>
            <a:r>
              <a:rPr lang="en-US" sz="2800" b="1" smtClean="0">
                <a:latin typeface="Verdana" pitchFamily="34" charset="0"/>
              </a:rPr>
              <a:t>Sociolinguistics / Psycholinguistics</a:t>
            </a:r>
          </a:p>
          <a:p>
            <a:pPr marL="400050" indent="-400050" eaLnBrk="1" hangingPunct="1"/>
            <a:endParaRPr lang="en-US" sz="3600" b="1" smtClean="0">
              <a:latin typeface="Verdana" pitchFamily="34" charset="0"/>
            </a:endParaRPr>
          </a:p>
          <a:p>
            <a:pPr marL="971550" lvl="1" indent="-400050" eaLnBrk="1" hangingPunct="1"/>
            <a:r>
              <a:rPr lang="en-US" sz="2400" b="1" smtClean="0">
                <a:latin typeface="Verdana" pitchFamily="34" charset="0"/>
              </a:rPr>
              <a:t>“How does language fit into society?”</a:t>
            </a:r>
          </a:p>
          <a:p>
            <a:pPr marL="971550" lvl="1" indent="-400050" eaLnBrk="1" hangingPunct="1"/>
            <a:endParaRPr lang="en-US" sz="2400" b="1" smtClean="0">
              <a:latin typeface="Verdana" pitchFamily="34" charset="0"/>
            </a:endParaRPr>
          </a:p>
          <a:p>
            <a:pPr marL="971550" lvl="1" indent="-400050" eaLnBrk="1" hangingPunct="1"/>
            <a:r>
              <a:rPr lang="en-US" sz="2400" b="1" smtClean="0">
                <a:latin typeface="Verdana" pitchFamily="34" charset="0"/>
              </a:rPr>
              <a:t>“How does language work in the mind?”</a:t>
            </a:r>
          </a:p>
          <a:p>
            <a:pPr marL="971550" lvl="1" indent="-400050" eaLnBrk="1" hangingPunct="1">
              <a:lnSpc>
                <a:spcPct val="40000"/>
              </a:lnSpc>
            </a:pPr>
            <a:endParaRPr lang="en-US" sz="2400" b="1" smtClean="0">
              <a:latin typeface="Verdana" pitchFamily="34" charset="0"/>
            </a:endParaRPr>
          </a:p>
          <a:p>
            <a:pPr marL="1371600" lvl="2" eaLnBrk="1" hangingPunct="1"/>
            <a:r>
              <a:rPr lang="en-US" sz="2000" b="1" smtClean="0">
                <a:latin typeface="Verdana" pitchFamily="34" charset="0"/>
              </a:rPr>
              <a:t>How does language relate to one’s though pattern?</a:t>
            </a:r>
          </a:p>
          <a:p>
            <a:pPr marL="1371600" lvl="2" eaLnBrk="1" hangingPunct="1"/>
            <a:endParaRPr lang="en-US" sz="2000" b="1" smtClean="0">
              <a:latin typeface="Verdana" pitchFamily="34" charset="0"/>
            </a:endParaRPr>
          </a:p>
          <a:p>
            <a:pPr marL="1371600" lvl="2" eaLnBrk="1" hangingPunct="1"/>
            <a:r>
              <a:rPr lang="en-US" sz="2000" b="1" smtClean="0">
                <a:latin typeface="Verdana" pitchFamily="34" charset="0"/>
              </a:rPr>
              <a:t>How does language relate to one’s personality?</a:t>
            </a:r>
          </a:p>
          <a:p>
            <a:pPr marL="400050" indent="-400050" eaLnBrk="1" hangingPunct="1">
              <a:buFontTx/>
              <a:buNone/>
            </a:pPr>
            <a:endParaRPr lang="en-US" sz="2400" b="1" smtClean="0">
              <a:latin typeface="Verdana" pitchFamily="34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kumimoji="1" lang="en-US" sz="2400" smtClean="0">
                <a:solidFill>
                  <a:schemeClr val="tx1"/>
                </a:solidFill>
                <a:latin typeface="Verdana" pitchFamily="34" charset="0"/>
              </a:rPr>
              <a:t>Linguistics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4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4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46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46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4674" grpId="0" build="p" bldLvl="2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6800" y="1752600"/>
            <a:ext cx="7696200" cy="4114800"/>
          </a:xfrm>
        </p:spPr>
        <p:txBody>
          <a:bodyPr/>
          <a:lstStyle/>
          <a:p>
            <a:pPr marL="400050" indent="-400050" eaLnBrk="1" hangingPunct="1"/>
            <a:r>
              <a:rPr lang="en-US" sz="2800" b="1" smtClean="0">
                <a:latin typeface="Verdana" pitchFamily="34" charset="0"/>
              </a:rPr>
              <a:t>Sociolinguistics / Psycholinguistics</a:t>
            </a:r>
          </a:p>
          <a:p>
            <a:pPr marL="400050" indent="-400050" eaLnBrk="1" hangingPunct="1"/>
            <a:endParaRPr lang="en-US" sz="3600" b="1" smtClean="0">
              <a:latin typeface="Verdana" pitchFamily="34" charset="0"/>
            </a:endParaRPr>
          </a:p>
          <a:p>
            <a:pPr marL="971550" lvl="1" indent="-400050" eaLnBrk="1" hangingPunct="1"/>
            <a:r>
              <a:rPr lang="en-US" sz="2400" b="1" smtClean="0">
                <a:latin typeface="Verdana" pitchFamily="34" charset="0"/>
              </a:rPr>
              <a:t>“How does language fit into society?”</a:t>
            </a:r>
          </a:p>
          <a:p>
            <a:pPr marL="971550" lvl="1" indent="-400050" eaLnBrk="1" hangingPunct="1"/>
            <a:endParaRPr lang="en-US" sz="2000" b="1" smtClean="0">
              <a:latin typeface="Verdana" pitchFamily="34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kumimoji="1" lang="en-US" sz="2400" smtClean="0">
                <a:solidFill>
                  <a:schemeClr val="tx1"/>
                </a:solidFill>
                <a:latin typeface="Verdana" pitchFamily="34" charset="0"/>
              </a:rPr>
              <a:t>Linguistics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3581400" y="6552708"/>
            <a:ext cx="196239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prstClr val="white"/>
                </a:solidFill>
                <a:latin typeface="Arial" charset="0"/>
                <a:cs typeface="Arial" charset="0"/>
                <a:hlinkClick r:id="rId3"/>
              </a:rPr>
              <a:t>http://en.wikipedia.org/wiki/Angkor_wat</a:t>
            </a:r>
            <a:endParaRPr lang="en-US" sz="80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10904" y="2130425"/>
            <a:ext cx="77724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400" dirty="0" smtClean="0">
                <a:solidFill>
                  <a:prstClr val="white"/>
                </a:solidFill>
                <a:latin typeface="Calibri"/>
              </a:rPr>
              <a:t>“The Cambodians have some two hundred ways of describing rice of various kinds and at different stages of growth and preparation.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24552" y="5830669"/>
            <a:ext cx="77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Pym, Christopher. </a:t>
            </a: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The Ancient Civilization of Angkor.</a:t>
            </a:r>
          </a:p>
          <a:p>
            <a:pPr algn="ctr"/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NY: The New American Library, 1968, p. 66.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1555750" y="6546850"/>
            <a:ext cx="59880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smtClean="0">
                <a:solidFill>
                  <a:prstClr val="white"/>
                </a:solidFill>
                <a:latin typeface="Arial" charset="0"/>
                <a:cs typeface="Arial" charset="0"/>
                <a:hlinkClick r:id="rId2"/>
              </a:rPr>
              <a:t>www.washingtonpost.com/wp-dyn/content/article/2008/07/12/AR2008071201630.html</a:t>
            </a:r>
            <a:endParaRPr lang="en-US" sz="1200" smtClean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381000"/>
            <a:ext cx="7589837" cy="60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5"/>
          <p:cNvSpPr/>
          <p:nvPr/>
        </p:nvSpPr>
        <p:spPr>
          <a:xfrm>
            <a:off x="800100" y="1685925"/>
            <a:ext cx="4100513" cy="930275"/>
          </a:xfrm>
          <a:custGeom>
            <a:avLst/>
            <a:gdLst>
              <a:gd name="connsiteX0" fmla="*/ 958948 w 4100732"/>
              <a:gd name="connsiteY0" fmla="*/ 58616 h 930813"/>
              <a:gd name="connsiteX1" fmla="*/ 3392658 w 4100732"/>
              <a:gd name="connsiteY1" fmla="*/ 30480 h 930813"/>
              <a:gd name="connsiteX2" fmla="*/ 3913163 w 4100732"/>
              <a:gd name="connsiteY2" fmla="*/ 227428 h 930813"/>
              <a:gd name="connsiteX3" fmla="*/ 4053840 w 4100732"/>
              <a:gd name="connsiteY3" fmla="*/ 649459 h 930813"/>
              <a:gd name="connsiteX4" fmla="*/ 3631809 w 4100732"/>
              <a:gd name="connsiteY4" fmla="*/ 790136 h 930813"/>
              <a:gd name="connsiteX5" fmla="*/ 1831144 w 4100732"/>
              <a:gd name="connsiteY5" fmla="*/ 776068 h 930813"/>
              <a:gd name="connsiteX6" fmla="*/ 973015 w 4100732"/>
              <a:gd name="connsiteY6" fmla="*/ 846407 h 930813"/>
              <a:gd name="connsiteX7" fmla="*/ 157089 w 4100732"/>
              <a:gd name="connsiteY7" fmla="*/ 888610 h 930813"/>
              <a:gd name="connsiteX8" fmla="*/ 30480 w 4100732"/>
              <a:gd name="connsiteY8" fmla="*/ 593188 h 930813"/>
              <a:gd name="connsiteX9" fmla="*/ 114886 w 4100732"/>
              <a:gd name="connsiteY9" fmla="*/ 86751 h 930813"/>
              <a:gd name="connsiteX10" fmla="*/ 494714 w 4100732"/>
              <a:gd name="connsiteY10" fmla="*/ 72684 h 930813"/>
              <a:gd name="connsiteX11" fmla="*/ 958948 w 4100732"/>
              <a:gd name="connsiteY11" fmla="*/ 58616 h 930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00732" h="930813">
                <a:moveTo>
                  <a:pt x="958948" y="58616"/>
                </a:moveTo>
                <a:cubicBezTo>
                  <a:pt x="1929618" y="30480"/>
                  <a:pt x="2900289" y="2345"/>
                  <a:pt x="3392658" y="30480"/>
                </a:cubicBezTo>
                <a:cubicBezTo>
                  <a:pt x="3885027" y="58615"/>
                  <a:pt x="3802966" y="124265"/>
                  <a:pt x="3913163" y="227428"/>
                </a:cubicBezTo>
                <a:cubicBezTo>
                  <a:pt x="4023360" y="330591"/>
                  <a:pt x="4100732" y="555674"/>
                  <a:pt x="4053840" y="649459"/>
                </a:cubicBezTo>
                <a:cubicBezTo>
                  <a:pt x="4006948" y="743244"/>
                  <a:pt x="4002258" y="769035"/>
                  <a:pt x="3631809" y="790136"/>
                </a:cubicBezTo>
                <a:cubicBezTo>
                  <a:pt x="3261360" y="811238"/>
                  <a:pt x="2274276" y="766690"/>
                  <a:pt x="1831144" y="776068"/>
                </a:cubicBezTo>
                <a:cubicBezTo>
                  <a:pt x="1388012" y="785446"/>
                  <a:pt x="1252024" y="827650"/>
                  <a:pt x="973015" y="846407"/>
                </a:cubicBezTo>
                <a:cubicBezTo>
                  <a:pt x="694006" y="865164"/>
                  <a:pt x="314178" y="930813"/>
                  <a:pt x="157089" y="888610"/>
                </a:cubicBezTo>
                <a:cubicBezTo>
                  <a:pt x="0" y="846407"/>
                  <a:pt x="37514" y="726831"/>
                  <a:pt x="30480" y="593188"/>
                </a:cubicBezTo>
                <a:cubicBezTo>
                  <a:pt x="23446" y="459545"/>
                  <a:pt x="37514" y="173502"/>
                  <a:pt x="114886" y="86751"/>
                </a:cubicBezTo>
                <a:cubicBezTo>
                  <a:pt x="192258" y="0"/>
                  <a:pt x="494714" y="72684"/>
                  <a:pt x="494714" y="72684"/>
                </a:cubicBezTo>
                <a:lnTo>
                  <a:pt x="958948" y="58616"/>
                </a:lnTo>
                <a:close/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00050" indent="-400050" eaLnBrk="1" hangingPunct="1"/>
            <a:r>
              <a:rPr lang="en-US" sz="4000" b="1" smtClean="0">
                <a:latin typeface="Verdana" pitchFamily="34" charset="0"/>
              </a:rPr>
              <a:t>Kenisics / Proxemics</a:t>
            </a:r>
          </a:p>
          <a:p>
            <a:pPr marL="400050" indent="-400050" eaLnBrk="1" hangingPunct="1"/>
            <a:endParaRPr lang="en-US" sz="4000" b="1" smtClean="0">
              <a:latin typeface="Verdana" pitchFamily="34" charset="0"/>
            </a:endParaRPr>
          </a:p>
          <a:p>
            <a:pPr marL="971550" lvl="1" indent="-400050" eaLnBrk="1" hangingPunct="1"/>
            <a:r>
              <a:rPr lang="en-US" b="1" smtClean="0">
                <a:latin typeface="Verdana" pitchFamily="34" charset="0"/>
              </a:rPr>
              <a:t>“body language”</a:t>
            </a:r>
          </a:p>
          <a:p>
            <a:pPr marL="400050" indent="-400050" eaLnBrk="1" hangingPunct="1">
              <a:buFontTx/>
              <a:buNone/>
            </a:pPr>
            <a:endParaRPr lang="en-US" sz="2400" b="1" smtClean="0">
              <a:latin typeface="Verdana" pitchFamily="34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kumimoji="1" lang="en-US" sz="2400" smtClean="0">
                <a:solidFill>
                  <a:schemeClr val="tx1"/>
                </a:solidFill>
                <a:latin typeface="Verdana" pitchFamily="34" charset="0"/>
              </a:rPr>
              <a:t>Communication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</p:spPr>
        <p:txBody>
          <a:bodyPr/>
          <a:lstStyle/>
          <a:p>
            <a:pPr eaLnBrk="1" hangingPunct="1"/>
            <a:r>
              <a:rPr kumimoji="1" lang="en-US" sz="2400" smtClean="0">
                <a:solidFill>
                  <a:schemeClr val="tx1"/>
                </a:solidFill>
                <a:latin typeface="Verdana" pitchFamily="34" charset="0"/>
              </a:rPr>
              <a:t>Communication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3900" y="1873250"/>
            <a:ext cx="8094663" cy="4602163"/>
          </a:xfrm>
        </p:spPr>
        <p:txBody>
          <a:bodyPr wrap="none">
            <a:spAutoFit/>
          </a:bodyPr>
          <a:lstStyle/>
          <a:p>
            <a:pPr marL="857250" lvl="1" indent="-400050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latin typeface="Verdana" pitchFamily="34" charset="0"/>
              </a:rPr>
              <a:t>Synchronic (structural) Linguistics</a:t>
            </a:r>
          </a:p>
          <a:p>
            <a:pPr marL="1485900" lvl="2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latin typeface="Verdana" pitchFamily="34" charset="0"/>
              </a:rPr>
              <a:t>Phonemics</a:t>
            </a:r>
          </a:p>
          <a:p>
            <a:pPr marL="1485900" lvl="2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latin typeface="Verdana" pitchFamily="34" charset="0"/>
              </a:rPr>
              <a:t>Phonetics</a:t>
            </a:r>
          </a:p>
          <a:p>
            <a:pPr marL="1485900" lvl="2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latin typeface="Verdana" pitchFamily="34" charset="0"/>
              </a:rPr>
              <a:t>Morphemics</a:t>
            </a:r>
          </a:p>
          <a:p>
            <a:pPr marL="1485900" lvl="2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latin typeface="Verdana" pitchFamily="34" charset="0"/>
              </a:rPr>
              <a:t>Syntax</a:t>
            </a:r>
          </a:p>
          <a:p>
            <a:pPr marL="1485900" lvl="2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latin typeface="Verdana" pitchFamily="34" charset="0"/>
              </a:rPr>
              <a:t>Semantics</a:t>
            </a:r>
          </a:p>
          <a:p>
            <a:pPr marL="857250" lvl="1" indent="-400050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latin typeface="Verdana" pitchFamily="34" charset="0"/>
              </a:rPr>
              <a:t>Diachronic (historical) linguistics</a:t>
            </a:r>
          </a:p>
          <a:p>
            <a:pPr marL="857250" lvl="1" indent="-400050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latin typeface="Verdana" pitchFamily="34" charset="0"/>
              </a:rPr>
              <a:t>Sociolinguistics / Psycholinguistics</a:t>
            </a:r>
          </a:p>
          <a:p>
            <a:pPr marL="857250" lvl="1" indent="-400050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latin typeface="Verdana" pitchFamily="34" charset="0"/>
              </a:rPr>
              <a:t>Kinesics / Proxemics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752600"/>
            <a:ext cx="7620000" cy="5105400"/>
          </a:xfrm>
        </p:spPr>
        <p:txBody>
          <a:bodyPr/>
          <a:lstStyle/>
          <a:p>
            <a:pPr marL="400050" indent="-400050" eaLnBrk="1" hangingPunct="1"/>
            <a:r>
              <a:rPr lang="en-US" sz="4000" b="1" smtClean="0">
                <a:latin typeface="Verdana" pitchFamily="34" charset="0"/>
              </a:rPr>
              <a:t>Phon</a:t>
            </a:r>
            <a:r>
              <a:rPr lang="en-US" sz="4000" b="1" smtClean="0">
                <a:solidFill>
                  <a:srgbClr val="CC3300"/>
                </a:solidFill>
                <a:latin typeface="Verdana" pitchFamily="34" charset="0"/>
              </a:rPr>
              <a:t>emics</a:t>
            </a:r>
            <a:r>
              <a:rPr lang="en-US" sz="4000" b="1" smtClean="0">
                <a:latin typeface="Verdana" pitchFamily="34" charset="0"/>
              </a:rPr>
              <a:t> </a:t>
            </a:r>
            <a:r>
              <a:rPr lang="en-US" b="1" smtClean="0">
                <a:latin typeface="Verdana" pitchFamily="34" charset="0"/>
              </a:rPr>
              <a:t>(phonology)</a:t>
            </a:r>
          </a:p>
          <a:p>
            <a:pPr marL="400050" indent="-400050" eaLnBrk="1" hangingPunct="1"/>
            <a:endParaRPr lang="en-US" sz="4000" b="1" smtClean="0">
              <a:latin typeface="Verdana" pitchFamily="34" charset="0"/>
            </a:endParaRPr>
          </a:p>
          <a:p>
            <a:pPr marL="971550" lvl="1" indent="-400050" eaLnBrk="1" hangingPunct="1"/>
            <a:r>
              <a:rPr lang="en-US" b="1" smtClean="0">
                <a:latin typeface="Verdana" pitchFamily="34" charset="0"/>
              </a:rPr>
              <a:t>the study of basic sound units</a:t>
            </a:r>
          </a:p>
          <a:p>
            <a:pPr marL="971550" lvl="1" indent="-400050" eaLnBrk="1" hangingPunct="1">
              <a:lnSpc>
                <a:spcPct val="80000"/>
              </a:lnSpc>
            </a:pPr>
            <a:endParaRPr lang="en-US" b="1" smtClean="0">
              <a:latin typeface="Verdana" pitchFamily="34" charset="0"/>
            </a:endParaRPr>
          </a:p>
          <a:p>
            <a:pPr marL="971550" lvl="1" indent="-400050" eaLnBrk="1" hangingPunct="1"/>
            <a:r>
              <a:rPr lang="en-US" b="1" smtClean="0">
                <a:latin typeface="Verdana" pitchFamily="34" charset="0"/>
              </a:rPr>
              <a:t>phoneme = the smallest sound unit of a language</a:t>
            </a:r>
          </a:p>
          <a:p>
            <a:pPr marL="971550" lvl="1" indent="-400050" eaLnBrk="1" hangingPunct="1">
              <a:lnSpc>
                <a:spcPct val="80000"/>
              </a:lnSpc>
            </a:pPr>
            <a:endParaRPr lang="en-US" b="1" smtClean="0">
              <a:latin typeface="Verdana" pitchFamily="34" charset="0"/>
            </a:endParaRPr>
          </a:p>
          <a:p>
            <a:pPr marL="971550" lvl="1" indent="-400050" eaLnBrk="1" hangingPunct="1"/>
            <a:r>
              <a:rPr lang="en-US" b="1" smtClean="0">
                <a:latin typeface="Verdana" pitchFamily="34" charset="0"/>
              </a:rPr>
              <a:t>rarely are there more than 45 or 50</a:t>
            </a:r>
          </a:p>
        </p:txBody>
      </p:sp>
      <p:sp>
        <p:nvSpPr>
          <p:cNvPr id="31747" name="Rectangle 5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lang="en-US" sz="2400" b="1" smtClean="0">
                <a:latin typeface="Verdana" pitchFamily="34" charset="0"/>
              </a:rPr>
              <a:t>Synchronic (structural) linguistics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0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0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0339" grpId="0" build="p" bldLvl="2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00050" indent="-400050" eaLnBrk="1" hangingPunct="1"/>
            <a:r>
              <a:rPr lang="en-US" sz="4000" b="1" smtClean="0">
                <a:latin typeface="Verdana" pitchFamily="34" charset="0"/>
              </a:rPr>
              <a:t>Phon</a:t>
            </a:r>
            <a:r>
              <a:rPr lang="en-US" sz="4000" b="1" smtClean="0">
                <a:solidFill>
                  <a:srgbClr val="CC3300"/>
                </a:solidFill>
                <a:latin typeface="Verdana" pitchFamily="34" charset="0"/>
              </a:rPr>
              <a:t>etics</a:t>
            </a:r>
          </a:p>
          <a:p>
            <a:pPr marL="400050" indent="-400050" eaLnBrk="1" hangingPunct="1"/>
            <a:endParaRPr lang="en-US" sz="4000" b="1" smtClean="0">
              <a:latin typeface="Verdana" pitchFamily="34" charset="0"/>
            </a:endParaRPr>
          </a:p>
          <a:p>
            <a:pPr marL="971550" lvl="1" indent="-400050" eaLnBrk="1" hangingPunct="1"/>
            <a:r>
              <a:rPr lang="en-US" b="1" smtClean="0">
                <a:latin typeface="Verdana" pitchFamily="34" charset="0"/>
              </a:rPr>
              <a:t>the analysis of phonemes, the basic sound units</a:t>
            </a:r>
            <a:endParaRPr lang="en-US" sz="3600" b="1" smtClean="0">
              <a:latin typeface="Verdana" pitchFamily="34" charset="0"/>
            </a:endParaRPr>
          </a:p>
        </p:txBody>
      </p:sp>
      <p:sp>
        <p:nvSpPr>
          <p:cNvPr id="32771" name="Rectangle 7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lang="en-US" sz="2400" b="1" smtClean="0">
                <a:latin typeface="Verdana" pitchFamily="34" charset="0"/>
              </a:rPr>
              <a:t>Synchronic (structural) linguistics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00050" indent="-400050" eaLnBrk="1" hangingPunct="1"/>
            <a:r>
              <a:rPr lang="en-US" sz="4000" b="1" smtClean="0">
                <a:latin typeface="Verdana" pitchFamily="34" charset="0"/>
              </a:rPr>
              <a:t>Morphemics</a:t>
            </a:r>
          </a:p>
          <a:p>
            <a:pPr marL="400050" indent="-400050" eaLnBrk="1" hangingPunct="1"/>
            <a:endParaRPr lang="en-US" sz="4000" b="1" smtClean="0">
              <a:latin typeface="Verdana" pitchFamily="34" charset="0"/>
            </a:endParaRPr>
          </a:p>
          <a:p>
            <a:pPr marL="971550" lvl="1" indent="-400050" eaLnBrk="1" hangingPunct="1"/>
            <a:r>
              <a:rPr lang="en-US" b="1" smtClean="0">
                <a:latin typeface="Verdana" pitchFamily="34" charset="0"/>
              </a:rPr>
              <a:t>the study of the basic units of language structure</a:t>
            </a:r>
            <a:endParaRPr lang="en-US" sz="3600" b="1" smtClean="0">
              <a:latin typeface="Verdana" pitchFamily="34" charset="0"/>
            </a:endParaRPr>
          </a:p>
        </p:txBody>
      </p:sp>
      <p:sp>
        <p:nvSpPr>
          <p:cNvPr id="33795" name="Rectangle 5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lang="en-US" sz="2400" b="1" smtClean="0">
                <a:latin typeface="Verdana" pitchFamily="34" charset="0"/>
              </a:rPr>
              <a:t>Synchronic (structural) linguistics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93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00050" indent="-400050" eaLnBrk="1" hangingPunct="1"/>
            <a:r>
              <a:rPr lang="en-US" sz="4000" b="1" smtClean="0">
                <a:latin typeface="Verdana" pitchFamily="34" charset="0"/>
              </a:rPr>
              <a:t>free morphemes</a:t>
            </a:r>
          </a:p>
          <a:p>
            <a:pPr marL="400050" indent="-400050" eaLnBrk="1" hangingPunct="1"/>
            <a:endParaRPr lang="en-US" sz="4000" b="1" smtClean="0">
              <a:latin typeface="Verdana" pitchFamily="34" charset="0"/>
            </a:endParaRPr>
          </a:p>
          <a:p>
            <a:pPr marL="971550" lvl="1" indent="-400050" eaLnBrk="1" hangingPunct="1"/>
            <a:r>
              <a:rPr lang="en-US" b="1" smtClean="0">
                <a:latin typeface="Verdana" pitchFamily="34" charset="0"/>
              </a:rPr>
              <a:t>can stand alone</a:t>
            </a:r>
          </a:p>
          <a:p>
            <a:pPr marL="971550" lvl="1" indent="-400050" eaLnBrk="1" hangingPunct="1"/>
            <a:endParaRPr lang="en-US" b="1" smtClean="0">
              <a:latin typeface="Verdana" pitchFamily="34" charset="0"/>
            </a:endParaRPr>
          </a:p>
          <a:p>
            <a:pPr marL="1371600" lvl="2" eaLnBrk="1" hangingPunct="1"/>
            <a:r>
              <a:rPr lang="en-US" sz="3200" b="1" smtClean="0">
                <a:latin typeface="Verdana" pitchFamily="34" charset="0"/>
              </a:rPr>
              <a:t> work</a:t>
            </a:r>
          </a:p>
          <a:p>
            <a:pPr marL="1371600" lvl="2" eaLnBrk="1" hangingPunct="1"/>
            <a:r>
              <a:rPr lang="en-US" sz="3200" b="1" smtClean="0">
                <a:latin typeface="Verdana" pitchFamily="34" charset="0"/>
              </a:rPr>
              <a:t> run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lang="en-US" sz="2400" b="1" smtClean="0">
                <a:latin typeface="Verdana" pitchFamily="34" charset="0"/>
              </a:rPr>
              <a:t>Synchronic (structural) linguistics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59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59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5938" grpId="0" build="p" bldLvl="2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774474" y="6395812"/>
            <a:ext cx="759301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hlinkClick r:id="rId3"/>
              </a:rPr>
              <a:t>http://www.duluthnewstribune.com/event/article/id/172260/publisher_ID/36/</a:t>
            </a:r>
            <a:endParaRPr lang="en-US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2564069"/>
            <a:ext cx="7772400" cy="2084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6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00050" indent="-400050" eaLnBrk="1" hangingPunct="1">
              <a:lnSpc>
                <a:spcPct val="90000"/>
              </a:lnSpc>
            </a:pPr>
            <a:r>
              <a:rPr lang="en-US" sz="4000" b="1" smtClean="0">
                <a:latin typeface="Verdana" pitchFamily="34" charset="0"/>
              </a:rPr>
              <a:t>bound morphemes</a:t>
            </a:r>
          </a:p>
          <a:p>
            <a:pPr marL="400050" indent="-400050" eaLnBrk="1" hangingPunct="1">
              <a:lnSpc>
                <a:spcPct val="90000"/>
              </a:lnSpc>
            </a:pPr>
            <a:endParaRPr lang="en-US" sz="4000" b="1" smtClean="0">
              <a:latin typeface="Verdana" pitchFamily="34" charset="0"/>
            </a:endParaRPr>
          </a:p>
          <a:p>
            <a:pPr marL="971550" lvl="1" indent="-400050" eaLnBrk="1" hangingPunct="1">
              <a:lnSpc>
                <a:spcPct val="90000"/>
              </a:lnSpc>
            </a:pPr>
            <a:r>
              <a:rPr lang="en-US" b="1" smtClean="0">
                <a:latin typeface="Verdana" pitchFamily="34" charset="0"/>
              </a:rPr>
              <a:t>can not stand alone</a:t>
            </a:r>
          </a:p>
          <a:p>
            <a:pPr marL="971550" lvl="1" indent="-400050" eaLnBrk="1" hangingPunct="1">
              <a:lnSpc>
                <a:spcPct val="90000"/>
              </a:lnSpc>
            </a:pPr>
            <a:endParaRPr lang="en-US" b="1" smtClean="0">
              <a:latin typeface="Verdana" pitchFamily="34" charset="0"/>
            </a:endParaRPr>
          </a:p>
          <a:p>
            <a:pPr marL="1371600" lvl="2" eaLnBrk="1" hangingPunct="1">
              <a:lnSpc>
                <a:spcPct val="90000"/>
              </a:lnSpc>
            </a:pPr>
            <a:r>
              <a:rPr lang="en-US" sz="3200" b="1" smtClean="0">
                <a:latin typeface="Verdana" pitchFamily="34" charset="0"/>
              </a:rPr>
              <a:t> -er</a:t>
            </a:r>
          </a:p>
          <a:p>
            <a:pPr marL="1371600" lvl="2" eaLnBrk="1" hangingPunct="1">
              <a:lnSpc>
                <a:spcPct val="90000"/>
              </a:lnSpc>
            </a:pPr>
            <a:r>
              <a:rPr lang="en-US" sz="3200" b="1" smtClean="0">
                <a:latin typeface="Verdana" pitchFamily="34" charset="0"/>
              </a:rPr>
              <a:t> -ing</a:t>
            </a:r>
          </a:p>
          <a:p>
            <a:pPr marL="1371600" lvl="2" eaLnBrk="1" hangingPunct="1">
              <a:lnSpc>
                <a:spcPct val="90000"/>
              </a:lnSpc>
            </a:pPr>
            <a:r>
              <a:rPr lang="en-US" sz="3200" b="1" smtClean="0">
                <a:latin typeface="Verdana" pitchFamily="34" charset="0"/>
              </a:rPr>
              <a:t> -s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lang="en-US" sz="2400" b="1" smtClean="0">
                <a:latin typeface="Verdana" pitchFamily="34" charset="0"/>
              </a:rPr>
              <a:t>Synchronic (structural) linguistics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6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69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69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62" grpId="0" build="p" bldLvl="2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2133600"/>
            <a:ext cx="3886200" cy="3382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010228" y="5526314"/>
            <a:ext cx="4876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teach</a:t>
            </a:r>
            <a:r>
              <a:rPr lang="en-US" sz="3200" b="1" dirty="0" smtClean="0">
                <a:solidFill>
                  <a:schemeClr val="bg1"/>
                </a:solidFill>
              </a:rPr>
              <a:t> - </a:t>
            </a:r>
            <a:r>
              <a:rPr lang="en-US" sz="3200" b="1" dirty="0" err="1" smtClean="0">
                <a:solidFill>
                  <a:schemeClr val="bg1"/>
                </a:solidFill>
              </a:rPr>
              <a:t>er</a:t>
            </a:r>
            <a:endParaRPr lang="en-US" sz="32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133600"/>
            <a:ext cx="3886200" cy="3382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010228" y="5526314"/>
            <a:ext cx="4876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teach </a:t>
            </a:r>
            <a:r>
              <a:rPr lang="en-US" sz="3200" b="1" dirty="0" smtClean="0">
                <a:solidFill>
                  <a:srgbClr val="000000"/>
                </a:solidFill>
              </a:rPr>
              <a:t>- </a:t>
            </a:r>
            <a:r>
              <a:rPr lang="en-US" sz="3200" b="1" dirty="0" err="1" smtClean="0">
                <a:solidFill>
                  <a:srgbClr val="000000"/>
                </a:solidFill>
              </a:rPr>
              <a:t>er</a:t>
            </a:r>
            <a:endParaRPr lang="en-US" sz="3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2010228" y="5526314"/>
            <a:ext cx="4876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teach - </a:t>
            </a:r>
            <a:r>
              <a:rPr lang="en-US" sz="3200" b="1" dirty="0" err="1" smtClean="0">
                <a:solidFill>
                  <a:schemeClr val="bg1"/>
                </a:solidFill>
              </a:rPr>
              <a:t>er</a:t>
            </a:r>
            <a:endParaRPr lang="en-US" sz="32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2133600"/>
            <a:ext cx="3886200" cy="3382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133600"/>
            <a:ext cx="3886200" cy="3382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5686" y="76200"/>
            <a:ext cx="5943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33400" y="5171182"/>
            <a:ext cx="3810000" cy="107721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000000"/>
                </a:solidFill>
              </a:rPr>
              <a:t>hauta</a:t>
            </a:r>
            <a:r>
              <a:rPr lang="en-US" sz="3200" b="1" i="1" dirty="0" smtClean="0">
                <a:solidFill>
                  <a:srgbClr val="000000"/>
                </a:solidFill>
              </a:rPr>
              <a:t> – la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“grave” – “place”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324428" y="6284682"/>
            <a:ext cx="647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University of Minnesota Press, 2010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00050" indent="-400050" eaLnBrk="1" hangingPunct="1"/>
            <a:r>
              <a:rPr lang="en-US" sz="4000" b="1" smtClean="0">
                <a:latin typeface="Verdana" pitchFamily="34" charset="0"/>
              </a:rPr>
              <a:t>Syntax</a:t>
            </a:r>
          </a:p>
          <a:p>
            <a:pPr marL="400050" indent="-400050" eaLnBrk="1" hangingPunct="1"/>
            <a:endParaRPr lang="en-US" sz="4000" b="1" smtClean="0">
              <a:latin typeface="Verdana" pitchFamily="34" charset="0"/>
            </a:endParaRPr>
          </a:p>
          <a:p>
            <a:pPr marL="971550" lvl="1" indent="-400050" eaLnBrk="1" hangingPunct="1"/>
            <a:r>
              <a:rPr lang="en-US" b="1" smtClean="0">
                <a:latin typeface="Verdana" pitchFamily="34" charset="0"/>
              </a:rPr>
              <a:t>the arrangement of elements in phrases and sentences</a:t>
            </a:r>
          </a:p>
          <a:p>
            <a:pPr marL="971550" lvl="1" indent="-400050" eaLnBrk="1" hangingPunct="1"/>
            <a:endParaRPr lang="en-US" b="1" smtClean="0">
              <a:latin typeface="Verdana" pitchFamily="34" charset="0"/>
            </a:endParaRPr>
          </a:p>
          <a:p>
            <a:pPr marL="1371600" lvl="2" eaLnBrk="1" hangingPunct="1"/>
            <a:r>
              <a:rPr lang="en-US" b="1" i="1" smtClean="0">
                <a:latin typeface="Verdana" pitchFamily="34" charset="0"/>
              </a:rPr>
              <a:t>Cogito ergo sum</a:t>
            </a:r>
            <a:endParaRPr lang="en-US" sz="3200" b="1" smtClean="0">
              <a:latin typeface="Verdana" pitchFamily="34" charset="0"/>
            </a:endParaRPr>
          </a:p>
        </p:txBody>
      </p:sp>
      <p:sp>
        <p:nvSpPr>
          <p:cNvPr id="38915" name="Rectangle 5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lang="en-US" sz="2400" b="1" smtClean="0">
                <a:latin typeface="Verdana" pitchFamily="34" charset="0"/>
              </a:rPr>
              <a:t>Synchronic (structural) linguistics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98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00050" indent="-400050" eaLnBrk="1" hangingPunct="1">
              <a:lnSpc>
                <a:spcPct val="90000"/>
              </a:lnSpc>
            </a:pPr>
            <a:r>
              <a:rPr lang="en-US" sz="3600" b="1" smtClean="0">
                <a:latin typeface="Verdana" pitchFamily="34" charset="0"/>
              </a:rPr>
              <a:t>Syntax</a:t>
            </a:r>
          </a:p>
          <a:p>
            <a:pPr marL="400050" indent="-400050" eaLnBrk="1" hangingPunct="1">
              <a:lnSpc>
                <a:spcPct val="90000"/>
              </a:lnSpc>
            </a:pPr>
            <a:endParaRPr lang="en-US" sz="3600" b="1" smtClean="0">
              <a:latin typeface="Verdana" pitchFamily="34" charset="0"/>
            </a:endParaRPr>
          </a:p>
          <a:p>
            <a:pPr marL="971550" lvl="1" indent="-400050" eaLnBrk="1" hangingPunct="1">
              <a:lnSpc>
                <a:spcPct val="90000"/>
              </a:lnSpc>
            </a:pPr>
            <a:r>
              <a:rPr lang="en-US" b="1" smtClean="0">
                <a:latin typeface="Verdana" pitchFamily="34" charset="0"/>
              </a:rPr>
              <a:t>English has a fairly ridged structure</a:t>
            </a:r>
          </a:p>
          <a:p>
            <a:pPr marL="971550" lvl="1" indent="-400050" eaLnBrk="1" hangingPunct="1">
              <a:lnSpc>
                <a:spcPct val="90000"/>
              </a:lnSpc>
            </a:pPr>
            <a:endParaRPr lang="en-US" b="1" smtClean="0">
              <a:latin typeface="Verdana" pitchFamily="34" charset="0"/>
            </a:endParaRPr>
          </a:p>
          <a:p>
            <a:pPr marL="1371600" lvl="2" eaLnBrk="1" hangingPunct="1">
              <a:lnSpc>
                <a:spcPct val="90000"/>
              </a:lnSpc>
            </a:pPr>
            <a:r>
              <a:rPr lang="en-US" b="1" smtClean="0">
                <a:latin typeface="Verdana" pitchFamily="34" charset="0"/>
              </a:rPr>
              <a:t>“John and Mary went to the movies.”</a:t>
            </a:r>
          </a:p>
          <a:p>
            <a:pPr marL="1371600" lvl="2" eaLnBrk="1" hangingPunct="1">
              <a:lnSpc>
                <a:spcPct val="90000"/>
              </a:lnSpc>
            </a:pPr>
            <a:endParaRPr lang="en-US" b="1" smtClean="0">
              <a:latin typeface="Verdana" pitchFamily="34" charset="0"/>
            </a:endParaRPr>
          </a:p>
          <a:p>
            <a:pPr marL="1371600" lvl="2" eaLnBrk="1" hangingPunct="1">
              <a:lnSpc>
                <a:spcPct val="90000"/>
              </a:lnSpc>
            </a:pPr>
            <a:r>
              <a:rPr lang="en-US" b="1" smtClean="0">
                <a:latin typeface="Verdana" pitchFamily="34" charset="0"/>
              </a:rPr>
              <a:t>* “John went to the movies to Mary and.”</a:t>
            </a:r>
          </a:p>
          <a:p>
            <a:pPr marL="971550" lvl="1" indent="-400050" eaLnBrk="1" hangingPunct="1">
              <a:lnSpc>
                <a:spcPct val="90000"/>
              </a:lnSpc>
            </a:pPr>
            <a:endParaRPr lang="en-US" sz="3600" b="1" smtClean="0">
              <a:latin typeface="Verdana" pitchFamily="34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lang="en-US" sz="2400" b="1" smtClean="0">
                <a:latin typeface="Verdana" pitchFamily="34" charset="0"/>
              </a:rPr>
              <a:t>Synchronic (structural) linguistics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986" grpId="0" build="p" bldLvl="3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010" name="Rectangle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400050" indent="-400050" eaLnBrk="1" hangingPunct="1">
              <a:lnSpc>
                <a:spcPct val="90000"/>
              </a:lnSpc>
            </a:pPr>
            <a:r>
              <a:rPr lang="en-US" sz="3600" b="1" smtClean="0">
                <a:solidFill>
                  <a:schemeClr val="bg1"/>
                </a:solidFill>
                <a:latin typeface="Verdana" pitchFamily="34" charset="0"/>
              </a:rPr>
              <a:t>Syntax</a:t>
            </a:r>
          </a:p>
          <a:p>
            <a:pPr marL="400050" indent="-400050" eaLnBrk="1" hangingPunct="1">
              <a:lnSpc>
                <a:spcPct val="90000"/>
              </a:lnSpc>
            </a:pPr>
            <a:endParaRPr lang="en-US" sz="3600" b="1" smtClean="0">
              <a:latin typeface="Verdana" pitchFamily="34" charset="0"/>
            </a:endParaRPr>
          </a:p>
          <a:p>
            <a:pPr marL="971550" lvl="1" indent="-400050" eaLnBrk="1" hangingPunct="1">
              <a:lnSpc>
                <a:spcPct val="90000"/>
              </a:lnSpc>
            </a:pPr>
            <a:r>
              <a:rPr lang="en-US" b="1" smtClean="0">
                <a:latin typeface="Verdana" pitchFamily="34" charset="0"/>
              </a:rPr>
              <a:t>When a language is more dependent on morphology, syntax may relax</a:t>
            </a:r>
          </a:p>
          <a:p>
            <a:pPr marL="1371600" lvl="2" eaLnBrk="1" hangingPunct="1">
              <a:lnSpc>
                <a:spcPct val="130000"/>
              </a:lnSpc>
            </a:pPr>
            <a:r>
              <a:rPr lang="en-US" sz="3200" b="1" smtClean="0">
                <a:latin typeface="Verdana" pitchFamily="34" charset="0"/>
              </a:rPr>
              <a:t>e.g.,</a:t>
            </a:r>
            <a:r>
              <a:rPr lang="en-US" sz="3200" b="1" i="1" smtClean="0">
                <a:latin typeface="Verdana" pitchFamily="34" charset="0"/>
              </a:rPr>
              <a:t> Canis ursum videt</a:t>
            </a:r>
            <a:br>
              <a:rPr lang="en-US" sz="3200" b="1" i="1" smtClean="0">
                <a:latin typeface="Verdana" pitchFamily="34" charset="0"/>
              </a:rPr>
            </a:br>
            <a:r>
              <a:rPr lang="en-US" sz="2800" b="1" i="1" smtClean="0">
                <a:latin typeface="Verdana" pitchFamily="34" charset="0"/>
              </a:rPr>
              <a:t>	</a:t>
            </a:r>
            <a:r>
              <a:rPr lang="en-US" sz="2000" b="1" smtClean="0">
                <a:latin typeface="Verdana" pitchFamily="34" charset="0"/>
              </a:rPr>
              <a:t>(the dog sees the bear)</a:t>
            </a:r>
            <a:br>
              <a:rPr lang="en-US" sz="2000" b="1" smtClean="0">
                <a:latin typeface="Verdana" pitchFamily="34" charset="0"/>
              </a:rPr>
            </a:br>
            <a:r>
              <a:rPr lang="en-US" sz="3200" b="1" smtClean="0">
                <a:latin typeface="Verdana" pitchFamily="34" charset="0"/>
              </a:rPr>
              <a:t>can be in any position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lang="en-US" sz="2400" b="1" smtClean="0">
                <a:latin typeface="Verdana" pitchFamily="34" charset="0"/>
              </a:rPr>
              <a:t>Synchronic (structural) linguistics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9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9010" grpId="0" build="p" bldLvl="3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010" name="Rectangle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400050" indent="-400050" eaLnBrk="1" hangingPunct="1">
              <a:lnSpc>
                <a:spcPct val="9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Verdana" pitchFamily="34" charset="0"/>
              </a:rPr>
              <a:t>Syntax</a:t>
            </a:r>
          </a:p>
          <a:p>
            <a:pPr marL="400050" indent="-400050" eaLnBrk="1" hangingPunct="1">
              <a:lnSpc>
                <a:spcPct val="90000"/>
              </a:lnSpc>
            </a:pPr>
            <a:endParaRPr lang="en-US" sz="3600" b="1" dirty="0" smtClean="0">
              <a:latin typeface="Verdana" pitchFamily="34" charset="0"/>
            </a:endParaRPr>
          </a:p>
          <a:p>
            <a:pPr marL="971550" lvl="1" indent="-400050" eaLnBrk="1" hangingPunct="1">
              <a:lnSpc>
                <a:spcPct val="90000"/>
              </a:lnSpc>
            </a:pPr>
            <a:r>
              <a:rPr lang="en-US" b="1" dirty="0" smtClean="0">
                <a:solidFill>
                  <a:schemeClr val="bg2"/>
                </a:solidFill>
                <a:latin typeface="Verdana" pitchFamily="34" charset="0"/>
              </a:rPr>
              <a:t>When a language is more dependent on morphology, syntax may relax</a:t>
            </a:r>
          </a:p>
          <a:p>
            <a:pPr marL="1371600" lvl="2" eaLnBrk="1" hangingPunct="1">
              <a:lnSpc>
                <a:spcPct val="130000"/>
              </a:lnSpc>
            </a:pPr>
            <a:r>
              <a:rPr lang="en-US" sz="3200" b="1" dirty="0" smtClean="0">
                <a:latin typeface="Verdana" pitchFamily="34" charset="0"/>
              </a:rPr>
              <a:t>e.g.,</a:t>
            </a:r>
            <a:r>
              <a:rPr lang="en-US" sz="3200" b="1" i="1" dirty="0" smtClean="0">
                <a:latin typeface="Verdana" pitchFamily="34" charset="0"/>
              </a:rPr>
              <a:t> </a:t>
            </a:r>
            <a:r>
              <a:rPr lang="en-US" sz="3200" b="1" i="1" dirty="0" err="1" smtClean="0">
                <a:latin typeface="Verdana" pitchFamily="34" charset="0"/>
              </a:rPr>
              <a:t>Timeus</a:t>
            </a:r>
            <a:r>
              <a:rPr lang="en-US" sz="3200" b="1" i="1" dirty="0" smtClean="0">
                <a:latin typeface="Verdana" pitchFamily="34" charset="0"/>
              </a:rPr>
              <a:t> </a:t>
            </a:r>
            <a:r>
              <a:rPr lang="en-US" sz="3200" b="1" i="1" dirty="0" err="1" smtClean="0">
                <a:latin typeface="Verdana" pitchFamily="34" charset="0"/>
              </a:rPr>
              <a:t>ursum</a:t>
            </a:r>
            <a:r>
              <a:rPr lang="en-US" sz="3200" b="1" i="1" dirty="0" smtClean="0">
                <a:latin typeface="Verdana" pitchFamily="34" charset="0"/>
              </a:rPr>
              <a:t> </a:t>
            </a:r>
            <a:r>
              <a:rPr lang="en-US" sz="3200" b="1" i="1" dirty="0" err="1" smtClean="0">
                <a:latin typeface="Verdana" pitchFamily="34" charset="0"/>
              </a:rPr>
              <a:t>videt</a:t>
            </a:r>
            <a:r>
              <a:rPr lang="en-US" sz="3200" b="1" i="1" dirty="0" smtClean="0">
                <a:latin typeface="Verdana" pitchFamily="34" charset="0"/>
              </a:rPr>
              <a:t/>
            </a:r>
            <a:br>
              <a:rPr lang="en-US" sz="3200" b="1" i="1" dirty="0" smtClean="0">
                <a:latin typeface="Verdana" pitchFamily="34" charset="0"/>
              </a:rPr>
            </a:br>
            <a:r>
              <a:rPr lang="en-US" sz="2800" b="1" i="1" dirty="0" smtClean="0">
                <a:latin typeface="Verdana" pitchFamily="34" charset="0"/>
              </a:rPr>
              <a:t>	</a:t>
            </a:r>
            <a:r>
              <a:rPr lang="en-US" sz="2000" b="1" dirty="0" smtClean="0">
                <a:latin typeface="Verdana" pitchFamily="34" charset="0"/>
              </a:rPr>
              <a:t>(Tim sees the bear)</a:t>
            </a:r>
            <a:br>
              <a:rPr lang="en-US" sz="2000" b="1" dirty="0" smtClean="0">
                <a:latin typeface="Verdana" pitchFamily="34" charset="0"/>
              </a:rPr>
            </a:br>
            <a:r>
              <a:rPr lang="en-US" sz="3200" b="1" dirty="0" smtClean="0">
                <a:latin typeface="Verdana" pitchFamily="34" charset="0"/>
              </a:rPr>
              <a:t>can be in any position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lang="en-US" sz="2400" b="1" smtClean="0">
                <a:latin typeface="Verdana" pitchFamily="34" charset="0"/>
              </a:rPr>
              <a:t>Synchronic (structural) linguistics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9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9010" grpId="0" build="p" bldLvl="3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00050" indent="-400050" eaLnBrk="1" hangingPunct="1">
              <a:lnSpc>
                <a:spcPct val="90000"/>
              </a:lnSpc>
            </a:pPr>
            <a:r>
              <a:rPr lang="en-US" sz="3600" b="1" smtClean="0">
                <a:solidFill>
                  <a:schemeClr val="bg1"/>
                </a:solidFill>
                <a:latin typeface="Verdana" pitchFamily="34" charset="0"/>
              </a:rPr>
              <a:t>Syntax</a:t>
            </a:r>
          </a:p>
          <a:p>
            <a:pPr marL="400050" indent="-400050" eaLnBrk="1" hangingPunct="1">
              <a:lnSpc>
                <a:spcPct val="90000"/>
              </a:lnSpc>
            </a:pPr>
            <a:endParaRPr lang="en-US" sz="3600" b="1" smtClean="0">
              <a:latin typeface="Verdana" pitchFamily="34" charset="0"/>
            </a:endParaRPr>
          </a:p>
          <a:p>
            <a:pPr marL="971550" lvl="1" indent="-400050" eaLnBrk="1" hangingPunct="1">
              <a:lnSpc>
                <a:spcPct val="90000"/>
              </a:lnSpc>
            </a:pPr>
            <a:r>
              <a:rPr lang="en-US" b="1" smtClean="0">
                <a:latin typeface="Verdana" pitchFamily="34" charset="0"/>
              </a:rPr>
              <a:t>When a language is more dependent on morphology, syntax may relax</a:t>
            </a:r>
          </a:p>
          <a:p>
            <a:pPr marL="1371600" lvl="2" eaLnBrk="1" hangingPunct="1">
              <a:lnSpc>
                <a:spcPct val="130000"/>
              </a:lnSpc>
            </a:pPr>
            <a:r>
              <a:rPr lang="en-US" sz="3200" b="1" smtClean="0">
                <a:latin typeface="Verdana" pitchFamily="34" charset="0"/>
              </a:rPr>
              <a:t>e.g.,</a:t>
            </a:r>
            <a:r>
              <a:rPr lang="en-US" sz="3200" b="1" i="1" smtClean="0">
                <a:latin typeface="Verdana" pitchFamily="34" charset="0"/>
              </a:rPr>
              <a:t> Canis ursum videt</a:t>
            </a:r>
            <a:br>
              <a:rPr lang="en-US" sz="3200" b="1" i="1" smtClean="0">
                <a:latin typeface="Verdana" pitchFamily="34" charset="0"/>
              </a:rPr>
            </a:br>
            <a:r>
              <a:rPr lang="en-US" sz="2800" b="1" i="1" smtClean="0">
                <a:latin typeface="Verdana" pitchFamily="34" charset="0"/>
              </a:rPr>
              <a:t>	</a:t>
            </a:r>
            <a:r>
              <a:rPr lang="en-US" sz="2000" b="1" smtClean="0">
                <a:latin typeface="Verdana" pitchFamily="34" charset="0"/>
              </a:rPr>
              <a:t>(the dog sees the bear)</a:t>
            </a:r>
            <a:br>
              <a:rPr lang="en-US" sz="2000" b="1" smtClean="0">
                <a:latin typeface="Verdana" pitchFamily="34" charset="0"/>
              </a:rPr>
            </a:br>
            <a:r>
              <a:rPr lang="en-US" sz="3200" b="1" smtClean="0">
                <a:latin typeface="Verdana" pitchFamily="34" charset="0"/>
              </a:rPr>
              <a:t>can be in any position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lang="en-US" sz="2400" b="1" smtClean="0">
                <a:latin typeface="Verdana" pitchFamily="34" charset="0"/>
              </a:rPr>
              <a:t>Synchronic (structural) linguistics</a:t>
            </a: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65200"/>
            <a:ext cx="7620000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774474" y="6395812"/>
            <a:ext cx="759301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hlinkClick r:id="rId3"/>
              </a:rPr>
              <a:t>http://www.duluthnewstribune.com/event/article/id/172260/publisher_ID/36/</a:t>
            </a:r>
            <a:endParaRPr lang="en-US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337425"/>
            <a:ext cx="7772400" cy="452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685800"/>
            <a:ext cx="6934200" cy="544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9"/>
          <p:cNvSpPr>
            <a:spLocks noChangeArrowheads="1"/>
          </p:cNvSpPr>
          <p:nvPr/>
        </p:nvSpPr>
        <p:spPr bwMode="auto">
          <a:xfrm>
            <a:off x="3978275" y="6278563"/>
            <a:ext cx="15843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200">
                <a:latin typeface="Verdana" pitchFamily="34" charset="0"/>
              </a:rPr>
              <a:t>(14 August 2006)</a:t>
            </a:r>
            <a:r>
              <a:rPr lang="en-US" sz="12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823913"/>
            <a:ext cx="7467600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8"/>
          <p:cNvSpPr>
            <a:spLocks noChangeArrowheads="1"/>
          </p:cNvSpPr>
          <p:nvPr/>
        </p:nvSpPr>
        <p:spPr bwMode="auto">
          <a:xfrm>
            <a:off x="3978275" y="6278563"/>
            <a:ext cx="15843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200">
                <a:latin typeface="Verdana" pitchFamily="34" charset="0"/>
              </a:rPr>
              <a:t>(31 August 2006)</a:t>
            </a:r>
            <a:r>
              <a:rPr lang="en-US" sz="120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0" y="1066800"/>
            <a:ext cx="7418388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8"/>
          <p:cNvSpPr>
            <a:spLocks noChangeArrowheads="1"/>
          </p:cNvSpPr>
          <p:nvPr/>
        </p:nvSpPr>
        <p:spPr bwMode="auto">
          <a:xfrm>
            <a:off x="3978275" y="6278563"/>
            <a:ext cx="15970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200">
                <a:latin typeface="Verdana" pitchFamily="34" charset="0"/>
              </a:rPr>
              <a:t>(02 August 2007)</a:t>
            </a:r>
            <a:r>
              <a:rPr lang="en-US" sz="12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45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00050" indent="-400050" eaLnBrk="1" hangingPunct="1">
              <a:lnSpc>
                <a:spcPct val="90000"/>
              </a:lnSpc>
            </a:pPr>
            <a:r>
              <a:rPr lang="en-US" sz="4000" b="1" dirty="0" smtClean="0">
                <a:latin typeface="Verdana" pitchFamily="34" charset="0"/>
              </a:rPr>
              <a:t>Semantics</a:t>
            </a:r>
          </a:p>
          <a:p>
            <a:pPr marL="400050" indent="-400050" eaLnBrk="1" hangingPunct="1">
              <a:lnSpc>
                <a:spcPct val="90000"/>
              </a:lnSpc>
            </a:pPr>
            <a:endParaRPr lang="en-US" sz="4000" b="1" dirty="0" smtClean="0">
              <a:latin typeface="Verdana" pitchFamily="34" charset="0"/>
            </a:endParaRPr>
          </a:p>
          <a:p>
            <a:pPr marL="971550" lvl="1" indent="-400050" eaLnBrk="1" hangingPunct="1">
              <a:lnSpc>
                <a:spcPct val="90000"/>
              </a:lnSpc>
            </a:pPr>
            <a:r>
              <a:rPr lang="en-US" b="1" dirty="0" smtClean="0">
                <a:latin typeface="Verdana" pitchFamily="34" charset="0"/>
              </a:rPr>
              <a:t>the study of meaning</a:t>
            </a:r>
          </a:p>
          <a:p>
            <a:pPr marL="971550" lvl="1" indent="-400050" eaLnBrk="1" hangingPunct="1">
              <a:lnSpc>
                <a:spcPct val="90000"/>
              </a:lnSpc>
            </a:pPr>
            <a:endParaRPr lang="en-US" b="1" dirty="0" smtClean="0">
              <a:latin typeface="Verdana" pitchFamily="34" charset="0"/>
            </a:endParaRPr>
          </a:p>
          <a:p>
            <a:pPr marL="971550" lvl="1" indent="-400050" eaLnBrk="1" hangingPunct="1">
              <a:lnSpc>
                <a:spcPct val="90000"/>
              </a:lnSpc>
            </a:pPr>
            <a:r>
              <a:rPr lang="en-US" b="1" dirty="0" smtClean="0">
                <a:latin typeface="Verdana" pitchFamily="34" charset="0"/>
              </a:rPr>
              <a:t>is the most difficult aspect to investigate</a:t>
            </a:r>
          </a:p>
          <a:p>
            <a:pPr marL="971550" lvl="1" indent="-400050" eaLnBrk="1" hangingPunct="1">
              <a:lnSpc>
                <a:spcPct val="90000"/>
              </a:lnSpc>
            </a:pPr>
            <a:endParaRPr lang="en-US" sz="1400" b="1" dirty="0" smtClean="0">
              <a:latin typeface="Verdana" pitchFamily="34" charset="0"/>
            </a:endParaRPr>
          </a:p>
          <a:p>
            <a:pPr marL="1485900" lvl="2" indent="-342900" eaLnBrk="1" hangingPunct="1">
              <a:lnSpc>
                <a:spcPct val="90000"/>
              </a:lnSpc>
            </a:pPr>
            <a:r>
              <a:rPr lang="en-US" sz="3200" b="1" dirty="0" smtClean="0">
                <a:latin typeface="Verdana" pitchFamily="34" charset="0"/>
              </a:rPr>
              <a:t>psycholinguistics</a:t>
            </a:r>
          </a:p>
        </p:txBody>
      </p:sp>
      <p:sp>
        <p:nvSpPr>
          <p:cNvPr id="46083" name="Rectangle 5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lang="en-US" sz="2400" b="1" smtClean="0">
                <a:latin typeface="Verdana" pitchFamily="34" charset="0"/>
              </a:rPr>
              <a:t>Synchronic (structural) linguistics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5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5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5458" grpId="0" build="p" bldLvl="2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034" name="Rectangle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400050" indent="-400050" eaLnBrk="1" hangingPunct="1">
              <a:lnSpc>
                <a:spcPct val="90000"/>
              </a:lnSpc>
            </a:pPr>
            <a:r>
              <a:rPr lang="en-US" sz="3600" b="1" dirty="0" smtClean="0">
                <a:latin typeface="Verdana" pitchFamily="34" charset="0"/>
              </a:rPr>
              <a:t>Semantics</a:t>
            </a:r>
          </a:p>
          <a:p>
            <a:pPr marL="400050" indent="-400050" eaLnBrk="1" hangingPunct="1">
              <a:lnSpc>
                <a:spcPct val="10000"/>
              </a:lnSpc>
            </a:pPr>
            <a:endParaRPr lang="en-US" sz="3600" b="1" dirty="0" smtClean="0">
              <a:latin typeface="Verdana" pitchFamily="34" charset="0"/>
            </a:endParaRPr>
          </a:p>
          <a:p>
            <a:pPr marL="971550" lvl="1" indent="-400050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chemeClr val="bg2"/>
                </a:solidFill>
                <a:latin typeface="Verdana" pitchFamily="34" charset="0"/>
              </a:rPr>
              <a:t>meanings are not as fixed as syntax and morphemes</a:t>
            </a:r>
          </a:p>
          <a:p>
            <a:pPr marL="971550" lvl="1" indent="-400050" eaLnBrk="1" hangingPunct="1">
              <a:lnSpc>
                <a:spcPct val="70000"/>
              </a:lnSpc>
            </a:pPr>
            <a:endParaRPr lang="en-US" sz="1200" b="1" dirty="0" smtClean="0">
              <a:solidFill>
                <a:schemeClr val="bg2"/>
              </a:solidFill>
              <a:latin typeface="Verdana" pitchFamily="34" charset="0"/>
            </a:endParaRPr>
          </a:p>
          <a:p>
            <a:pPr marL="1371600" lvl="2" eaLnBrk="1" hangingPunct="1">
              <a:lnSpc>
                <a:spcPct val="90000"/>
              </a:lnSpc>
              <a:buFontTx/>
              <a:buNone/>
            </a:pPr>
            <a:r>
              <a:rPr lang="en-US" sz="2000" b="1" dirty="0" smtClean="0">
                <a:latin typeface="Verdana" pitchFamily="34" charset="0"/>
              </a:rPr>
              <a:t>CONTEXT is often critical in understanding meaning</a:t>
            </a:r>
          </a:p>
          <a:p>
            <a:pPr marL="1371600" lvl="2" eaLnBrk="1" hangingPunct="1">
              <a:lnSpc>
                <a:spcPct val="70000"/>
              </a:lnSpc>
              <a:buFontTx/>
              <a:buNone/>
            </a:pPr>
            <a:endParaRPr lang="en-US" sz="1200" b="1" dirty="0" smtClean="0">
              <a:latin typeface="Verdana" pitchFamily="34" charset="0"/>
            </a:endParaRPr>
          </a:p>
          <a:p>
            <a:pPr marL="1371600" lvl="2" eaLnBrk="1" hangingPunct="1">
              <a:lnSpc>
                <a:spcPct val="90000"/>
              </a:lnSpc>
              <a:buFontTx/>
              <a:buNone/>
            </a:pPr>
            <a:r>
              <a:rPr lang="en-US" sz="2000" b="1" dirty="0" smtClean="0">
                <a:latin typeface="Verdana" pitchFamily="34" charset="0"/>
              </a:rPr>
              <a:t>Just as CONTEXT is sometimes critical in understanding vision and other things</a:t>
            </a:r>
          </a:p>
          <a:p>
            <a:pPr marL="1371600" lvl="2" eaLnBrk="1" hangingPunct="1">
              <a:lnSpc>
                <a:spcPct val="70000"/>
              </a:lnSpc>
              <a:buFontTx/>
              <a:buNone/>
            </a:pPr>
            <a:endParaRPr lang="en-US" sz="1100" b="1" dirty="0" smtClean="0">
              <a:latin typeface="Verdana" pitchFamily="34" charset="0"/>
            </a:endParaRPr>
          </a:p>
          <a:p>
            <a:pPr lvl="3" eaLnBrk="1" hangingPunct="1">
              <a:lnSpc>
                <a:spcPct val="90000"/>
              </a:lnSpc>
            </a:pPr>
            <a:r>
              <a:rPr lang="en-US" b="1" dirty="0" smtClean="0">
                <a:latin typeface="Verdana" pitchFamily="34" charset="0"/>
              </a:rPr>
              <a:t>close-up of monastery tiles</a:t>
            </a:r>
          </a:p>
          <a:p>
            <a:pPr lvl="3" eaLnBrk="1" hangingPunct="1">
              <a:lnSpc>
                <a:spcPct val="90000"/>
              </a:lnSpc>
            </a:pPr>
            <a:r>
              <a:rPr lang="en-US" b="1" dirty="0" smtClean="0">
                <a:latin typeface="Verdana" pitchFamily="34" charset="0"/>
              </a:rPr>
              <a:t>image in the mirror</a:t>
            </a:r>
          </a:p>
          <a:p>
            <a:pPr lvl="3" eaLnBrk="1" hangingPunct="1">
              <a:lnSpc>
                <a:spcPct val="90000"/>
              </a:lnSpc>
            </a:pPr>
            <a:r>
              <a:rPr lang="en-US" b="1" dirty="0" smtClean="0">
                <a:latin typeface="Verdana" pitchFamily="34" charset="0"/>
              </a:rPr>
              <a:t>close-up of crab dish on buffet table</a:t>
            </a:r>
          </a:p>
          <a:p>
            <a:pPr lvl="3" eaLnBrk="1" hangingPunct="1">
              <a:lnSpc>
                <a:spcPct val="90000"/>
              </a:lnSpc>
            </a:pPr>
            <a:r>
              <a:rPr lang="en-US" b="1" dirty="0" smtClean="0">
                <a:latin typeface="Verdana" pitchFamily="34" charset="0"/>
              </a:rPr>
              <a:t> . . .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lang="en-US" sz="2400" b="1" smtClean="0">
                <a:latin typeface="Verdana" pitchFamily="34" charset="0"/>
              </a:rPr>
              <a:t>Synchronic (structural) linguistics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00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00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00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00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00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00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00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00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00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00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00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0034" grpId="0" build="p" bldLvl="3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03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00050" indent="-400050" eaLnBrk="1" hangingPunct="1">
              <a:lnSpc>
                <a:spcPct val="90000"/>
              </a:lnSpc>
            </a:pPr>
            <a:r>
              <a:rPr lang="en-US" sz="3600" b="1" dirty="0" smtClean="0">
                <a:latin typeface="Verdana" pitchFamily="34" charset="0"/>
              </a:rPr>
              <a:t>Semantics</a:t>
            </a:r>
          </a:p>
          <a:p>
            <a:pPr marL="400050" indent="-400050" eaLnBrk="1" hangingPunct="1">
              <a:lnSpc>
                <a:spcPct val="30000"/>
              </a:lnSpc>
            </a:pPr>
            <a:endParaRPr lang="en-US" sz="200" b="1" dirty="0" smtClean="0">
              <a:latin typeface="Verdana" pitchFamily="34" charset="0"/>
            </a:endParaRPr>
          </a:p>
          <a:p>
            <a:pPr marL="971550" lvl="1" indent="-400050" eaLnBrk="1" hangingPunct="1">
              <a:lnSpc>
                <a:spcPct val="90000"/>
              </a:lnSpc>
            </a:pPr>
            <a:r>
              <a:rPr lang="en-US" sz="2000" b="1" dirty="0" smtClean="0">
                <a:latin typeface="Verdana" pitchFamily="34" charset="0"/>
              </a:rPr>
              <a:t>meanings are not as fixed as syntax and morphemes</a:t>
            </a:r>
          </a:p>
          <a:p>
            <a:pPr marL="971550" lvl="1" indent="-400050" eaLnBrk="1" hangingPunct="1">
              <a:lnSpc>
                <a:spcPct val="90000"/>
              </a:lnSpc>
            </a:pPr>
            <a:endParaRPr lang="en-US" sz="500" b="1" dirty="0" smtClean="0">
              <a:latin typeface="Verdana" pitchFamily="34" charset="0"/>
            </a:endParaRPr>
          </a:p>
          <a:p>
            <a:pPr marL="1371600" lvl="2" eaLnBrk="1" hangingPunct="1">
              <a:lnSpc>
                <a:spcPct val="90000"/>
              </a:lnSpc>
            </a:pPr>
            <a:r>
              <a:rPr lang="en-US" b="1" dirty="0" smtClean="0">
                <a:latin typeface="Verdana" pitchFamily="34" charset="0"/>
              </a:rPr>
              <a:t>“head” of state</a:t>
            </a:r>
          </a:p>
          <a:p>
            <a:pPr marL="1371600" lvl="2" eaLnBrk="1" hangingPunct="1">
              <a:lnSpc>
                <a:spcPct val="90000"/>
              </a:lnSpc>
            </a:pPr>
            <a:r>
              <a:rPr lang="en-US" b="1" dirty="0" smtClean="0">
                <a:latin typeface="Verdana" pitchFamily="34" charset="0"/>
              </a:rPr>
              <a:t>“head” of person</a:t>
            </a:r>
          </a:p>
          <a:p>
            <a:pPr marL="1371600" lvl="2" eaLnBrk="1" hangingPunct="1">
              <a:lnSpc>
                <a:spcPct val="90000"/>
              </a:lnSpc>
            </a:pPr>
            <a:r>
              <a:rPr lang="en-US" b="1" dirty="0" smtClean="0">
                <a:latin typeface="Verdana" pitchFamily="34" charset="0"/>
              </a:rPr>
              <a:t>“head” of a nail</a:t>
            </a:r>
          </a:p>
          <a:p>
            <a:pPr marL="1371600" lvl="2" eaLnBrk="1" hangingPunct="1">
              <a:lnSpc>
                <a:spcPct val="90000"/>
              </a:lnSpc>
            </a:pPr>
            <a:r>
              <a:rPr lang="en-US" b="1" dirty="0" smtClean="0">
                <a:latin typeface="Verdana" pitchFamily="34" charset="0"/>
              </a:rPr>
              <a:t>“head” of a street</a:t>
            </a:r>
          </a:p>
          <a:p>
            <a:pPr marL="1371600" lvl="2" eaLnBrk="1" hangingPunct="1">
              <a:lnSpc>
                <a:spcPct val="90000"/>
              </a:lnSpc>
            </a:pPr>
            <a:r>
              <a:rPr lang="en-US" b="1" dirty="0" smtClean="0">
                <a:latin typeface="Verdana" pitchFamily="34" charset="0"/>
              </a:rPr>
              <a:t>“head” of a class</a:t>
            </a:r>
          </a:p>
          <a:p>
            <a:pPr marL="1371600" lvl="2" eaLnBrk="1" hangingPunct="1">
              <a:lnSpc>
                <a:spcPct val="90000"/>
              </a:lnSpc>
            </a:pPr>
            <a:r>
              <a:rPr lang="en-US" b="1" dirty="0" smtClean="0">
                <a:latin typeface="Verdana" pitchFamily="34" charset="0"/>
              </a:rPr>
              <a:t>“head” of a glass of beer</a:t>
            </a:r>
          </a:p>
          <a:p>
            <a:pPr marL="1371600" lvl="2" eaLnBrk="1" hangingPunct="1">
              <a:lnSpc>
                <a:spcPct val="90000"/>
              </a:lnSpc>
            </a:pPr>
            <a:r>
              <a:rPr lang="en-US" b="1" dirty="0" smtClean="0">
                <a:latin typeface="Verdana" pitchFamily="34" charset="0"/>
              </a:rPr>
              <a:t>“let’s ‘</a:t>
            </a:r>
            <a:r>
              <a:rPr lang="en-US" b="1" i="1" dirty="0" smtClean="0">
                <a:latin typeface="Verdana" pitchFamily="34" charset="0"/>
              </a:rPr>
              <a:t>head</a:t>
            </a:r>
            <a:r>
              <a:rPr lang="en-US" b="1" dirty="0" smtClean="0">
                <a:latin typeface="Verdana" pitchFamily="34" charset="0"/>
              </a:rPr>
              <a:t>’ out of here”</a:t>
            </a:r>
          </a:p>
          <a:p>
            <a:pPr marL="1371600" lvl="2" eaLnBrk="1" hangingPunct="1">
              <a:lnSpc>
                <a:spcPct val="90000"/>
              </a:lnSpc>
            </a:pPr>
            <a:r>
              <a:rPr lang="en-US" b="1" dirty="0" smtClean="0">
                <a:latin typeface="Verdana" pitchFamily="34" charset="0"/>
              </a:rPr>
              <a:t>“head” for sailors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lang="en-US" sz="2400" b="1" smtClean="0">
                <a:latin typeface="Verdana" pitchFamily="34" charset="0"/>
              </a:rPr>
              <a:t>Synchronic (structural) linguistics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00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00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00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00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00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00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00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00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0034" grpId="0" build="p" bldLvl="3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2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6800" y="1752600"/>
            <a:ext cx="7620000" cy="4592026"/>
          </a:xfrm>
        </p:spPr>
        <p:txBody>
          <a:bodyPr>
            <a:spAutoFit/>
          </a:bodyPr>
          <a:lstStyle/>
          <a:p>
            <a:pPr marL="400050" indent="-400050" eaLnBrk="1" hangingPunct="1"/>
            <a:r>
              <a:rPr lang="en-US" sz="3600" b="1" dirty="0" smtClean="0">
                <a:latin typeface="Verdana" pitchFamily="34" charset="0"/>
              </a:rPr>
              <a:t>Semantics</a:t>
            </a:r>
          </a:p>
          <a:p>
            <a:pPr marL="400050" indent="-400050" eaLnBrk="1" hangingPunct="1">
              <a:lnSpc>
                <a:spcPct val="30000"/>
              </a:lnSpc>
            </a:pPr>
            <a:endParaRPr lang="en-US" sz="2000" b="1" dirty="0" smtClean="0">
              <a:latin typeface="Verdana" pitchFamily="34" charset="0"/>
            </a:endParaRPr>
          </a:p>
          <a:p>
            <a:pPr marL="971550" lvl="1" indent="-400050" eaLnBrk="1" hangingPunct="1"/>
            <a:r>
              <a:rPr lang="en-US" b="1" dirty="0" smtClean="0">
                <a:latin typeface="Verdana" pitchFamily="34" charset="0"/>
              </a:rPr>
              <a:t>More non-head “heads”</a:t>
            </a:r>
          </a:p>
          <a:p>
            <a:pPr marL="971550" lvl="1" indent="-400050" eaLnBrk="1" hangingPunct="1"/>
            <a:endParaRPr lang="en-US" sz="1000" b="1" dirty="0" smtClean="0">
              <a:latin typeface="Verdana" pitchFamily="34" charset="0"/>
            </a:endParaRPr>
          </a:p>
          <a:p>
            <a:pPr marL="1371600" lvl="2" eaLnBrk="1" hangingPunct="1"/>
            <a:r>
              <a:rPr lang="en-US" b="1" dirty="0" smtClean="0">
                <a:latin typeface="Verdana" pitchFamily="34" charset="0"/>
              </a:rPr>
              <a:t>“Let’s ‘head’ north.”</a:t>
            </a:r>
          </a:p>
          <a:p>
            <a:pPr marL="1371600" lvl="2" eaLnBrk="1" hangingPunct="1"/>
            <a:r>
              <a:rPr lang="en-US" b="1" dirty="0" smtClean="0">
                <a:latin typeface="Verdana" pitchFamily="34" charset="0"/>
              </a:rPr>
              <a:t>“Head” strong</a:t>
            </a:r>
          </a:p>
          <a:p>
            <a:pPr marL="1371600" lvl="2" eaLnBrk="1" hangingPunct="1"/>
            <a:r>
              <a:rPr lang="en-US" b="1" dirty="0" smtClean="0">
                <a:latin typeface="Verdana" pitchFamily="34" charset="0"/>
              </a:rPr>
              <a:t>“’Heads’ up the boss is arriving!”</a:t>
            </a:r>
          </a:p>
          <a:p>
            <a:pPr marL="1371600" lvl="2" eaLnBrk="1" hangingPunct="1"/>
            <a:r>
              <a:rPr lang="en-US" b="1" dirty="0" smtClean="0">
                <a:latin typeface="Verdana" pitchFamily="34" charset="0"/>
              </a:rPr>
              <a:t>“Headway”</a:t>
            </a:r>
          </a:p>
          <a:p>
            <a:pPr marL="1371600" lvl="2" eaLnBrk="1" hangingPunct="1"/>
            <a:r>
              <a:rPr lang="en-US" b="1" dirty="0" smtClean="0">
                <a:latin typeface="Verdana" pitchFamily="34" charset="0"/>
              </a:rPr>
              <a:t>Newspaper “Heading” and “Headline”</a:t>
            </a:r>
          </a:p>
          <a:p>
            <a:pPr marL="1371600" lvl="2" eaLnBrk="1" hangingPunct="1"/>
            <a:endParaRPr lang="en-US" b="1" dirty="0" smtClean="0">
              <a:latin typeface="Verdana" pitchFamily="34" charset="0"/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lang="en-US" sz="2400" b="1" smtClean="0">
                <a:latin typeface="Verdana" pitchFamily="34" charset="0"/>
              </a:rPr>
              <a:t>Synchronic (structural) linguistics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82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82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82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82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82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8226" grpId="0" build="p" bldLvl="3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6800" y="1752600"/>
            <a:ext cx="7620000" cy="4653582"/>
          </a:xfrm>
        </p:spPr>
        <p:txBody>
          <a:bodyPr>
            <a:spAutoFit/>
          </a:bodyPr>
          <a:lstStyle/>
          <a:p>
            <a:pPr marL="400050" indent="-400050" eaLnBrk="1" hangingPunct="1"/>
            <a:r>
              <a:rPr lang="en-US" sz="3600" b="1" dirty="0" smtClean="0">
                <a:latin typeface="Verdana" pitchFamily="34" charset="0"/>
              </a:rPr>
              <a:t>Semantics</a:t>
            </a:r>
          </a:p>
          <a:p>
            <a:pPr marL="400050" indent="-400050" eaLnBrk="1" hangingPunct="1">
              <a:lnSpc>
                <a:spcPct val="30000"/>
              </a:lnSpc>
            </a:pPr>
            <a:endParaRPr lang="en-US" sz="2000" b="1" dirty="0" smtClean="0">
              <a:latin typeface="Verdana" pitchFamily="34" charset="0"/>
            </a:endParaRPr>
          </a:p>
          <a:p>
            <a:pPr marL="971550" lvl="1" indent="-400050" eaLnBrk="1" hangingPunct="1"/>
            <a:r>
              <a:rPr lang="en-US" b="1" dirty="0" smtClean="0">
                <a:latin typeface="Verdana" pitchFamily="34" charset="0"/>
              </a:rPr>
              <a:t>More non-head “heads”</a:t>
            </a:r>
          </a:p>
          <a:p>
            <a:pPr marL="971550" lvl="1" indent="-400050" eaLnBrk="1" hangingPunct="1"/>
            <a:endParaRPr lang="en-US" sz="1100" b="1" dirty="0" smtClean="0">
              <a:latin typeface="Verdana" pitchFamily="34" charset="0"/>
            </a:endParaRPr>
          </a:p>
          <a:p>
            <a:pPr marL="1371600" lvl="2" eaLnBrk="1" hangingPunct="1"/>
            <a:r>
              <a:rPr lang="en-US" b="1" dirty="0" smtClean="0">
                <a:latin typeface="Verdana" pitchFamily="34" charset="0"/>
              </a:rPr>
              <a:t>“Heading” south by southeast</a:t>
            </a:r>
          </a:p>
          <a:p>
            <a:pPr marL="1371600" lvl="2" eaLnBrk="1" hangingPunct="1"/>
            <a:r>
              <a:rPr lang="en-US" b="1" dirty="0" smtClean="0">
                <a:latin typeface="Verdana" pitchFamily="34" charset="0"/>
              </a:rPr>
              <a:t>“Head” of the family</a:t>
            </a:r>
          </a:p>
          <a:p>
            <a:pPr marL="1371600" lvl="2" eaLnBrk="1" hangingPunct="1"/>
            <a:r>
              <a:rPr lang="en-US" b="1" dirty="0" smtClean="0">
                <a:latin typeface="Verdana" pitchFamily="34" charset="0"/>
              </a:rPr>
              <a:t>“Head” start</a:t>
            </a:r>
          </a:p>
          <a:p>
            <a:pPr marL="1371600" lvl="2" eaLnBrk="1" hangingPunct="1"/>
            <a:r>
              <a:rPr lang="en-US" b="1" dirty="0" smtClean="0">
                <a:latin typeface="Verdana" pitchFamily="34" charset="0"/>
              </a:rPr>
              <a:t>“’Head’ ‘</a:t>
            </a:r>
            <a:r>
              <a:rPr lang="en-US" b="1" dirty="0" err="1" smtClean="0">
                <a:latin typeface="Verdana" pitchFamily="34" charset="0"/>
              </a:rPr>
              <a:t>em</a:t>
            </a:r>
            <a:r>
              <a:rPr lang="en-US" b="1" dirty="0" smtClean="0">
                <a:latin typeface="Verdana" pitchFamily="34" charset="0"/>
              </a:rPr>
              <a:t> out.”</a:t>
            </a:r>
          </a:p>
          <a:p>
            <a:pPr marL="1371600" lvl="2" eaLnBrk="1" hangingPunct="1"/>
            <a:r>
              <a:rPr lang="en-US" b="1" dirty="0" smtClean="0">
                <a:latin typeface="Verdana" pitchFamily="34" charset="0"/>
              </a:rPr>
              <a:t>“Headwind”</a:t>
            </a:r>
          </a:p>
          <a:p>
            <a:pPr marL="1371600" lvl="2" eaLnBrk="1" hangingPunct="1"/>
            <a:r>
              <a:rPr lang="en-US" b="1" dirty="0" smtClean="0">
                <a:latin typeface="Verdana" pitchFamily="34" charset="0"/>
              </a:rPr>
              <a:t>“’Head’ ‘</a:t>
            </a:r>
            <a:r>
              <a:rPr lang="en-US" b="1" dirty="0" err="1" smtClean="0">
                <a:latin typeface="Verdana" pitchFamily="34" charset="0"/>
              </a:rPr>
              <a:t>em</a:t>
            </a:r>
            <a:r>
              <a:rPr lang="en-US" b="1" dirty="0" smtClean="0">
                <a:latin typeface="Verdana" pitchFamily="34" charset="0"/>
              </a:rPr>
              <a:t> off at the pass!”</a:t>
            </a:r>
          </a:p>
          <a:p>
            <a:pPr marL="1371600" lvl="2" eaLnBrk="1" hangingPunct="1"/>
            <a:endParaRPr lang="en-US" b="1" dirty="0" smtClean="0">
              <a:latin typeface="Verdana" pitchFamily="34" charset="0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lang="en-US" sz="2400" b="1" smtClean="0">
                <a:latin typeface="Verdana" pitchFamily="34" charset="0"/>
              </a:rPr>
              <a:t>Synchronic (structural) linguistics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9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92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92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92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92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92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9250" grpId="0" build="p" bldLvl="3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2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6800" y="1752600"/>
            <a:ext cx="7620000" cy="3736407"/>
          </a:xfrm>
        </p:spPr>
        <p:txBody>
          <a:bodyPr>
            <a:spAutoFit/>
          </a:bodyPr>
          <a:lstStyle/>
          <a:p>
            <a:pPr marL="400050" indent="-400050" eaLnBrk="1" hangingPunct="1"/>
            <a:r>
              <a:rPr lang="en-US" sz="3600" b="1" dirty="0" smtClean="0">
                <a:latin typeface="Verdana" pitchFamily="34" charset="0"/>
              </a:rPr>
              <a:t>Semantics</a:t>
            </a:r>
          </a:p>
          <a:p>
            <a:pPr marL="400050" indent="-400050" eaLnBrk="1" hangingPunct="1">
              <a:lnSpc>
                <a:spcPct val="30000"/>
              </a:lnSpc>
            </a:pPr>
            <a:endParaRPr lang="en-US" sz="2000" b="1" dirty="0" smtClean="0">
              <a:latin typeface="Verdana" pitchFamily="34" charset="0"/>
            </a:endParaRPr>
          </a:p>
          <a:p>
            <a:pPr marL="971550" lvl="1" indent="-400050" eaLnBrk="1" hangingPunct="1"/>
            <a:r>
              <a:rPr lang="en-US" b="1" dirty="0" smtClean="0">
                <a:latin typeface="Verdana" pitchFamily="34" charset="0"/>
              </a:rPr>
              <a:t>More non-head “heads”</a:t>
            </a:r>
          </a:p>
          <a:p>
            <a:pPr marL="971550" lvl="1" indent="-400050" eaLnBrk="1" hangingPunct="1"/>
            <a:endParaRPr lang="en-US" sz="1100" b="1" dirty="0" smtClean="0">
              <a:latin typeface="Verdana" pitchFamily="34" charset="0"/>
            </a:endParaRPr>
          </a:p>
          <a:p>
            <a:pPr marL="1371600" lvl="2" eaLnBrk="1" hangingPunct="1"/>
            <a:r>
              <a:rPr lang="en-US" b="1" dirty="0" smtClean="0">
                <a:latin typeface="Verdana" pitchFamily="34" charset="0"/>
              </a:rPr>
              <a:t>“Heading”</a:t>
            </a:r>
          </a:p>
          <a:p>
            <a:pPr marL="1371600" lvl="2" eaLnBrk="1" hangingPunct="1"/>
            <a:r>
              <a:rPr lang="en-US" b="1" dirty="0" smtClean="0">
                <a:latin typeface="Verdana" pitchFamily="34" charset="0"/>
              </a:rPr>
              <a:t>“Head” a committee</a:t>
            </a:r>
          </a:p>
          <a:p>
            <a:pPr marL="1371600" lvl="2" eaLnBrk="1" hangingPunct="1"/>
            <a:r>
              <a:rPr lang="en-US" b="1" dirty="0" smtClean="0">
                <a:latin typeface="Verdana" pitchFamily="34" charset="0"/>
              </a:rPr>
              <a:t>“Tiger Woods is ’ahead’”</a:t>
            </a:r>
          </a:p>
          <a:p>
            <a:pPr marL="1371600" lvl="2" eaLnBrk="1" hangingPunct="1"/>
            <a:r>
              <a:rPr lang="en-US" b="1" dirty="0" smtClean="0">
                <a:latin typeface="Verdana" pitchFamily="34" charset="0"/>
              </a:rPr>
              <a:t>“Headlight”</a:t>
            </a:r>
          </a:p>
          <a:p>
            <a:pPr marL="1371600" lvl="2" eaLnBrk="1" hangingPunct="1"/>
            <a:r>
              <a:rPr lang="en-US" b="1" dirty="0" smtClean="0">
                <a:latin typeface="Verdana" pitchFamily="34" charset="0"/>
              </a:rPr>
              <a:t>“Head Light”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lang="en-US" sz="2400" b="1" smtClean="0">
                <a:latin typeface="Verdana" pitchFamily="34" charset="0"/>
              </a:rPr>
              <a:t>Synchronic (structural) linguistics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02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02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02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02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02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0274" grpId="0" build="p" bldLvl="3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2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6800" y="1752600"/>
            <a:ext cx="7620000" cy="3736407"/>
          </a:xfrm>
        </p:spPr>
        <p:txBody>
          <a:bodyPr>
            <a:spAutoFit/>
          </a:bodyPr>
          <a:lstStyle/>
          <a:p>
            <a:pPr marL="400050" indent="-400050" eaLnBrk="1" hangingPunct="1"/>
            <a:r>
              <a:rPr lang="en-US" sz="3600" b="1" dirty="0" smtClean="0">
                <a:latin typeface="Verdana" pitchFamily="34" charset="0"/>
              </a:rPr>
              <a:t>Semantics</a:t>
            </a:r>
          </a:p>
          <a:p>
            <a:pPr marL="400050" indent="-400050" eaLnBrk="1" hangingPunct="1">
              <a:lnSpc>
                <a:spcPct val="30000"/>
              </a:lnSpc>
            </a:pPr>
            <a:endParaRPr lang="en-US" sz="2000" b="1" dirty="0" smtClean="0">
              <a:latin typeface="Verdana" pitchFamily="34" charset="0"/>
            </a:endParaRPr>
          </a:p>
          <a:p>
            <a:pPr marL="971550" lvl="1" indent="-400050" eaLnBrk="1" hangingPunct="1"/>
            <a:r>
              <a:rPr lang="en-US" b="1" dirty="0" smtClean="0">
                <a:latin typeface="Verdana" pitchFamily="34" charset="0"/>
              </a:rPr>
              <a:t>More non-head “heads”</a:t>
            </a:r>
          </a:p>
          <a:p>
            <a:pPr marL="971550" lvl="1" indent="-400050" eaLnBrk="1" hangingPunct="1"/>
            <a:endParaRPr lang="en-US" sz="1100" b="1" dirty="0" smtClean="0">
              <a:latin typeface="Verdana" pitchFamily="34" charset="0"/>
            </a:endParaRPr>
          </a:p>
          <a:p>
            <a:pPr marL="1371600" lvl="2" eaLnBrk="1" hangingPunct="1"/>
            <a:r>
              <a:rPr lang="en-US" b="1" dirty="0" smtClean="0">
                <a:latin typeface="Verdana" pitchFamily="34" charset="0"/>
              </a:rPr>
              <a:t>“Headquarters”</a:t>
            </a:r>
          </a:p>
          <a:p>
            <a:pPr marL="1371600" lvl="2" eaLnBrk="1" hangingPunct="1"/>
            <a:r>
              <a:rPr lang="en-US" b="1" dirty="0" smtClean="0">
                <a:latin typeface="Verdana" pitchFamily="34" charset="0"/>
              </a:rPr>
              <a:t> A quarter’s “head”</a:t>
            </a:r>
          </a:p>
          <a:p>
            <a:pPr marL="1371600" lvl="2" eaLnBrk="1" hangingPunct="1"/>
            <a:endParaRPr lang="en-US" b="1" dirty="0" smtClean="0">
              <a:latin typeface="Verdana" pitchFamily="34" charset="0"/>
            </a:endParaRPr>
          </a:p>
          <a:p>
            <a:pPr marL="1371600" lvl="2" eaLnBrk="1" hangingPunct="1"/>
            <a:r>
              <a:rPr lang="en-US" b="1" dirty="0" smtClean="0">
                <a:latin typeface="Verdana" pitchFamily="34" charset="0"/>
              </a:rPr>
              <a:t>“The pimple came to a ‘head.’”</a:t>
            </a:r>
          </a:p>
          <a:p>
            <a:pPr marL="1371600" lvl="2" eaLnBrk="1" hangingPunct="1"/>
            <a:endParaRPr lang="en-US" b="1" dirty="0" smtClean="0">
              <a:latin typeface="Verdana" pitchFamily="34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lang="en-US" sz="2400" b="1" smtClean="0">
                <a:latin typeface="Verdana" pitchFamily="34" charset="0"/>
              </a:rPr>
              <a:t>Synchronic (structural) linguistics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02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02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02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0274" grpId="0" uiExpand="1" build="p" bldLvl="3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774474" y="6395812"/>
            <a:ext cx="759301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hlinkClick r:id="rId3"/>
              </a:rPr>
              <a:t>http://www.eurekalert.org/pub_releases/2010-01/cmu-cms011210.php</a:t>
            </a:r>
            <a:endParaRPr lang="en-US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2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139370"/>
            <a:ext cx="7772400" cy="485775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2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6800" y="1752600"/>
            <a:ext cx="7620000" cy="3293209"/>
          </a:xfrm>
        </p:spPr>
        <p:txBody>
          <a:bodyPr>
            <a:spAutoFit/>
          </a:bodyPr>
          <a:lstStyle/>
          <a:p>
            <a:pPr marL="400050" indent="-400050" eaLnBrk="1" hangingPunct="1"/>
            <a:r>
              <a:rPr lang="en-US" sz="3600" b="1" dirty="0" smtClean="0">
                <a:latin typeface="Verdana" pitchFamily="34" charset="0"/>
              </a:rPr>
              <a:t>Semantics</a:t>
            </a:r>
          </a:p>
          <a:p>
            <a:pPr marL="400050" indent="-400050" eaLnBrk="1" hangingPunct="1">
              <a:lnSpc>
                <a:spcPct val="30000"/>
              </a:lnSpc>
            </a:pPr>
            <a:endParaRPr lang="en-US" sz="2000" b="1" dirty="0" smtClean="0">
              <a:latin typeface="Verdana" pitchFamily="34" charset="0"/>
            </a:endParaRPr>
          </a:p>
          <a:p>
            <a:pPr marL="971550" lvl="1" indent="-400050" eaLnBrk="1" hangingPunct="1"/>
            <a:r>
              <a:rPr lang="en-US" b="1" dirty="0" smtClean="0">
                <a:latin typeface="Verdana" pitchFamily="34" charset="0"/>
              </a:rPr>
              <a:t>More non-head “heads”</a:t>
            </a:r>
          </a:p>
          <a:p>
            <a:pPr marL="971550" lvl="1" indent="-400050" eaLnBrk="1" hangingPunct="1"/>
            <a:endParaRPr lang="en-US" sz="1100" b="1" dirty="0" smtClean="0">
              <a:latin typeface="Verdana" pitchFamily="34" charset="0"/>
            </a:endParaRPr>
          </a:p>
          <a:p>
            <a:pPr marL="1371600" lvl="2" eaLnBrk="1" hangingPunct="1"/>
            <a:r>
              <a:rPr lang="en-US" b="1" dirty="0" smtClean="0">
                <a:latin typeface="Verdana" pitchFamily="34" charset="0"/>
              </a:rPr>
              <a:t>A “doubleheader”</a:t>
            </a:r>
          </a:p>
          <a:p>
            <a:pPr marL="1371600" lvl="2" eaLnBrk="1" hangingPunct="1"/>
            <a:r>
              <a:rPr lang="en-US" b="1" dirty="0" smtClean="0">
                <a:latin typeface="Verdana" pitchFamily="34" charset="0"/>
              </a:rPr>
              <a:t>“Headlong”</a:t>
            </a:r>
          </a:p>
          <a:p>
            <a:pPr marL="1371600" lvl="2" eaLnBrk="1" hangingPunct="1"/>
            <a:r>
              <a:rPr lang="en-US" b="1" dirty="0" smtClean="0">
                <a:latin typeface="Verdana" pitchFamily="34" charset="0"/>
              </a:rPr>
              <a:t>“Headliner” (show biz)</a:t>
            </a:r>
          </a:p>
          <a:p>
            <a:pPr marL="1371600" lvl="2" eaLnBrk="1" hangingPunct="1"/>
            <a:r>
              <a:rPr lang="en-US" b="1" dirty="0" smtClean="0">
                <a:latin typeface="Verdana" pitchFamily="34" charset="0"/>
              </a:rPr>
              <a:t>“Head liner” (automobile)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lang="en-US" sz="2400" b="1" smtClean="0">
                <a:latin typeface="Verdana" pitchFamily="34" charset="0"/>
              </a:rPr>
              <a:t>Synchronic (structural) linguistics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1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12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12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12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1298" grpId="0" build="p" bldLvl="3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2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6800" y="1752600"/>
            <a:ext cx="7620000" cy="3736407"/>
          </a:xfrm>
        </p:spPr>
        <p:txBody>
          <a:bodyPr>
            <a:spAutoFit/>
          </a:bodyPr>
          <a:lstStyle/>
          <a:p>
            <a:pPr marL="400050" indent="-400050" eaLnBrk="1" hangingPunct="1"/>
            <a:r>
              <a:rPr lang="en-US" sz="3600" b="1" dirty="0" smtClean="0">
                <a:latin typeface="Verdana" pitchFamily="34" charset="0"/>
              </a:rPr>
              <a:t>Semantics</a:t>
            </a:r>
          </a:p>
          <a:p>
            <a:pPr marL="400050" indent="-400050" eaLnBrk="1" hangingPunct="1">
              <a:lnSpc>
                <a:spcPct val="30000"/>
              </a:lnSpc>
            </a:pPr>
            <a:endParaRPr lang="en-US" sz="2000" b="1" dirty="0" smtClean="0">
              <a:latin typeface="Verdana" pitchFamily="34" charset="0"/>
            </a:endParaRPr>
          </a:p>
          <a:p>
            <a:pPr marL="971550" lvl="1" indent="-400050" eaLnBrk="1" hangingPunct="1"/>
            <a:r>
              <a:rPr lang="en-US" b="1" dirty="0" smtClean="0">
                <a:latin typeface="Verdana" pitchFamily="34" charset="0"/>
              </a:rPr>
              <a:t>More non-head “heads”</a:t>
            </a:r>
          </a:p>
          <a:p>
            <a:pPr marL="971550" lvl="1" indent="-400050" eaLnBrk="1" hangingPunct="1"/>
            <a:endParaRPr lang="en-US" sz="1100" b="1" dirty="0" smtClean="0">
              <a:latin typeface="Verdana" pitchFamily="34" charset="0"/>
            </a:endParaRPr>
          </a:p>
          <a:p>
            <a:pPr marL="1371600" lvl="2" eaLnBrk="1" hangingPunct="1"/>
            <a:r>
              <a:rPr lang="en-US" b="1" dirty="0" smtClean="0">
                <a:latin typeface="Verdana" pitchFamily="34" charset="0"/>
              </a:rPr>
              <a:t>“Headhunter” (a job)</a:t>
            </a:r>
          </a:p>
          <a:p>
            <a:pPr marL="1371600" lvl="2" eaLnBrk="1" hangingPunct="1"/>
            <a:r>
              <a:rPr lang="en-US" b="1" dirty="0" smtClean="0">
                <a:latin typeface="Verdana" pitchFamily="34" charset="0"/>
              </a:rPr>
              <a:t>“Head” hunter (does a job)</a:t>
            </a:r>
          </a:p>
          <a:p>
            <a:pPr marL="1371600" lvl="2" eaLnBrk="1" hangingPunct="1"/>
            <a:r>
              <a:rPr lang="en-US" b="1" dirty="0" smtClean="0">
                <a:latin typeface="Verdana" pitchFamily="34" charset="0"/>
              </a:rPr>
              <a:t>“Head” hunter (“chief”)</a:t>
            </a:r>
          </a:p>
          <a:p>
            <a:pPr marL="1371600" lvl="2" eaLnBrk="1" hangingPunct="1"/>
            <a:r>
              <a:rPr lang="en-US" b="1" dirty="0" smtClean="0">
                <a:latin typeface="Verdana" pitchFamily="34" charset="0"/>
              </a:rPr>
              <a:t>Getting “ahead”</a:t>
            </a:r>
          </a:p>
          <a:p>
            <a:pPr marL="1371600" lvl="2" eaLnBrk="1" hangingPunct="1"/>
            <a:r>
              <a:rPr lang="en-US" b="1" dirty="0" smtClean="0">
                <a:latin typeface="Verdana" pitchFamily="34" charset="0"/>
              </a:rPr>
              <a:t>Getting a “head”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lang="en-US" sz="2400" b="1" smtClean="0">
                <a:latin typeface="Verdana" pitchFamily="34" charset="0"/>
              </a:rPr>
              <a:t>Synchronic (structural) linguistics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1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12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12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12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12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1298" grpId="0" uiExpand="1" build="p" bldLvl="3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2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6800" y="1752600"/>
            <a:ext cx="7620000" cy="4588949"/>
          </a:xfrm>
        </p:spPr>
        <p:txBody>
          <a:bodyPr>
            <a:spAutoFit/>
          </a:bodyPr>
          <a:lstStyle/>
          <a:p>
            <a:pPr marL="400050" indent="-400050" eaLnBrk="1" hangingPunct="1"/>
            <a:r>
              <a:rPr lang="en-US" sz="3600" b="1" dirty="0" smtClean="0">
                <a:solidFill>
                  <a:schemeClr val="bg2"/>
                </a:solidFill>
                <a:latin typeface="Verdana" pitchFamily="34" charset="0"/>
              </a:rPr>
              <a:t>Semantics</a:t>
            </a:r>
          </a:p>
          <a:p>
            <a:pPr marL="400050" indent="-400050" eaLnBrk="1" hangingPunct="1">
              <a:lnSpc>
                <a:spcPct val="30000"/>
              </a:lnSpc>
            </a:pPr>
            <a:endParaRPr lang="en-US" sz="2000" b="1" dirty="0" smtClean="0">
              <a:solidFill>
                <a:schemeClr val="bg2"/>
              </a:solidFill>
              <a:latin typeface="Verdana" pitchFamily="34" charset="0"/>
            </a:endParaRPr>
          </a:p>
          <a:p>
            <a:pPr marL="971550" lvl="1" indent="-400050" eaLnBrk="1" hangingPunct="1"/>
            <a:r>
              <a:rPr lang="en-US" sz="2400" b="1" dirty="0" smtClean="0">
                <a:solidFill>
                  <a:schemeClr val="bg2"/>
                </a:solidFill>
                <a:latin typeface="Verdana" pitchFamily="34" charset="0"/>
              </a:rPr>
              <a:t>More non-head “heads”</a:t>
            </a:r>
          </a:p>
          <a:p>
            <a:pPr marL="971550" lvl="1" indent="-400050" eaLnBrk="1" hangingPunct="1"/>
            <a:endParaRPr lang="en-US" sz="1050" b="1" dirty="0" smtClean="0">
              <a:solidFill>
                <a:schemeClr val="bg2"/>
              </a:solidFill>
              <a:latin typeface="Verdana" pitchFamily="34" charset="0"/>
            </a:endParaRPr>
          </a:p>
          <a:p>
            <a:pPr marL="1371600" lvl="2" eaLnBrk="1" hangingPunct="1"/>
            <a:r>
              <a:rPr lang="en-US" sz="2000" b="1" dirty="0" smtClean="0">
                <a:solidFill>
                  <a:schemeClr val="bg2"/>
                </a:solidFill>
                <a:latin typeface="Verdana" pitchFamily="34" charset="0"/>
              </a:rPr>
              <a:t>“Headhunter” (a job)</a:t>
            </a:r>
          </a:p>
          <a:p>
            <a:pPr marL="1371600" lvl="2" eaLnBrk="1" hangingPunct="1"/>
            <a:r>
              <a:rPr lang="en-US" sz="2000" b="1" dirty="0" smtClean="0">
                <a:solidFill>
                  <a:schemeClr val="bg2"/>
                </a:solidFill>
                <a:latin typeface="Verdana" pitchFamily="34" charset="0"/>
              </a:rPr>
              <a:t>“Head” hunter (does a job)</a:t>
            </a:r>
          </a:p>
          <a:p>
            <a:pPr marL="1371600" lvl="2" eaLnBrk="1" hangingPunct="1"/>
            <a:r>
              <a:rPr lang="en-US" sz="2000" b="1" dirty="0" smtClean="0">
                <a:solidFill>
                  <a:schemeClr val="bg2"/>
                </a:solidFill>
                <a:latin typeface="Verdana" pitchFamily="34" charset="0"/>
              </a:rPr>
              <a:t>“Head” hunter (“chief”)</a:t>
            </a:r>
          </a:p>
          <a:p>
            <a:pPr marL="1371600" lvl="2" eaLnBrk="1" hangingPunct="1"/>
            <a:r>
              <a:rPr lang="en-US" sz="2000" b="1" dirty="0" smtClean="0">
                <a:solidFill>
                  <a:schemeClr val="bg2"/>
                </a:solidFill>
                <a:latin typeface="Verdana" pitchFamily="34" charset="0"/>
              </a:rPr>
              <a:t>Getting “ahead”</a:t>
            </a:r>
          </a:p>
          <a:p>
            <a:pPr marL="1371600" lvl="2" eaLnBrk="1" hangingPunct="1"/>
            <a:r>
              <a:rPr lang="en-US" sz="2000" b="1" dirty="0" smtClean="0">
                <a:solidFill>
                  <a:schemeClr val="bg2"/>
                </a:solidFill>
                <a:latin typeface="Verdana" pitchFamily="34" charset="0"/>
              </a:rPr>
              <a:t>Getting a “head”</a:t>
            </a:r>
          </a:p>
          <a:p>
            <a:pPr marL="0" lvl="2" indent="0" algn="ctr" eaLnBrk="1" hangingPunct="1">
              <a:buNone/>
            </a:pPr>
            <a:r>
              <a:rPr lang="en-US" sz="3200" b="1" dirty="0" smtClean="0">
                <a:latin typeface="Verdana" pitchFamily="34" charset="0"/>
              </a:rPr>
              <a:t>The head headhunter</a:t>
            </a:r>
          </a:p>
          <a:p>
            <a:pPr marL="0" lvl="2" indent="58738" algn="ctr" eaLnBrk="1" hangingPunct="1">
              <a:buNone/>
            </a:pPr>
            <a:r>
              <a:rPr lang="en-US" sz="3200" b="1" dirty="0" smtClean="0">
                <a:latin typeface="Verdana" pitchFamily="34" charset="0"/>
              </a:rPr>
              <a:t>got ahead to get a head.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lang="en-US" sz="2400" b="1" smtClean="0">
                <a:latin typeface="Verdana" pitchFamily="34" charset="0"/>
              </a:rPr>
              <a:t>Synchronic (structural) linguistics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6800" y="1809750"/>
            <a:ext cx="7620000" cy="4114800"/>
          </a:xfrm>
        </p:spPr>
        <p:txBody>
          <a:bodyPr/>
          <a:lstStyle/>
          <a:p>
            <a:pPr marL="400050" indent="-400050" eaLnBrk="1" hangingPunct="1"/>
            <a:r>
              <a:rPr lang="en-US" sz="2800" b="1" smtClean="0">
                <a:latin typeface="Verdana" pitchFamily="34" charset="0"/>
              </a:rPr>
              <a:t>Diachronic (historical) linguistics</a:t>
            </a:r>
            <a:r>
              <a:rPr lang="en-US" sz="3600" b="1" smtClean="0">
                <a:latin typeface="Verdana" pitchFamily="34" charset="0"/>
              </a:rPr>
              <a:t/>
            </a:r>
            <a:br>
              <a:rPr lang="en-US" sz="3600" b="1" smtClean="0">
                <a:latin typeface="Verdana" pitchFamily="34" charset="0"/>
              </a:rPr>
            </a:br>
            <a:endParaRPr lang="en-US" sz="2800" b="1" smtClean="0">
              <a:latin typeface="Verdana" pitchFamily="34" charset="0"/>
            </a:endParaRPr>
          </a:p>
          <a:p>
            <a:pPr marL="971550" lvl="1" indent="-400050" eaLnBrk="1" hangingPunct="1"/>
            <a:r>
              <a:rPr lang="en-US" sz="2400" b="1" smtClean="0">
                <a:latin typeface="Verdana" pitchFamily="34" charset="0"/>
              </a:rPr>
              <a:t>the study of language across time</a:t>
            </a:r>
          </a:p>
          <a:p>
            <a:pPr marL="971550" lvl="1" indent="-400050" eaLnBrk="1" hangingPunct="1"/>
            <a:endParaRPr lang="en-US" sz="2400" b="1" smtClean="0">
              <a:latin typeface="Verdana" pitchFamily="34" charset="0"/>
            </a:endParaRPr>
          </a:p>
          <a:p>
            <a:pPr marL="971550" lvl="1" indent="-400050" eaLnBrk="1" hangingPunct="1"/>
            <a:r>
              <a:rPr lang="en-US" sz="2400" b="1" smtClean="0">
                <a:latin typeface="Verdana" pitchFamily="34" charset="0"/>
              </a:rPr>
              <a:t>the study of language change using formal methods that compare shifts over time and across space in formal aspects of language such as phonetics, grammar, and semantics</a:t>
            </a:r>
            <a:endParaRPr lang="en-US" sz="3200" b="1" smtClean="0">
              <a:latin typeface="Verdana" pitchFamily="34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kumimoji="1" lang="en-US" sz="2400" smtClean="0">
                <a:solidFill>
                  <a:schemeClr val="tx1"/>
                </a:solidFill>
                <a:latin typeface="Verdana" pitchFamily="34" charset="0"/>
              </a:rPr>
              <a:t>Linguistics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6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482" grpId="0" build="p" bldLvl="2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6800" y="1866900"/>
            <a:ext cx="7620000" cy="4114800"/>
          </a:xfrm>
        </p:spPr>
        <p:txBody>
          <a:bodyPr/>
          <a:lstStyle/>
          <a:p>
            <a:pPr marL="400050" indent="-400050" eaLnBrk="1" hangingPunct="1"/>
            <a:r>
              <a:rPr lang="en-US" sz="4000" b="1" smtClean="0">
                <a:latin typeface="Verdana" pitchFamily="34" charset="0"/>
              </a:rPr>
              <a:t>Meanings Change</a:t>
            </a:r>
          </a:p>
          <a:p>
            <a:pPr marL="971550" lvl="1" indent="-400050" eaLnBrk="1" hangingPunct="1">
              <a:lnSpc>
                <a:spcPct val="160000"/>
              </a:lnSpc>
            </a:pPr>
            <a:r>
              <a:rPr lang="en-US" b="1" smtClean="0">
                <a:latin typeface="Verdana" pitchFamily="34" charset="0"/>
              </a:rPr>
              <a:t>Narrowing</a:t>
            </a:r>
          </a:p>
          <a:p>
            <a:pPr marL="971550" lvl="1" indent="-400050" eaLnBrk="1" hangingPunct="1">
              <a:lnSpc>
                <a:spcPct val="160000"/>
              </a:lnSpc>
            </a:pPr>
            <a:r>
              <a:rPr lang="en-US" b="1" smtClean="0">
                <a:latin typeface="Verdana" pitchFamily="34" charset="0"/>
              </a:rPr>
              <a:t>Widening</a:t>
            </a:r>
          </a:p>
          <a:p>
            <a:pPr marL="971550" lvl="1" indent="-400050" eaLnBrk="1" hangingPunct="1">
              <a:lnSpc>
                <a:spcPct val="160000"/>
              </a:lnSpc>
            </a:pPr>
            <a:r>
              <a:rPr lang="en-US" b="1" smtClean="0">
                <a:latin typeface="Verdana" pitchFamily="34" charset="0"/>
              </a:rPr>
              <a:t>Degeneration</a:t>
            </a:r>
          </a:p>
          <a:p>
            <a:pPr marL="971550" lvl="1" indent="-400050" eaLnBrk="1" hangingPunct="1">
              <a:lnSpc>
                <a:spcPct val="160000"/>
              </a:lnSpc>
            </a:pPr>
            <a:r>
              <a:rPr lang="en-US" b="1" smtClean="0">
                <a:latin typeface="Verdana" pitchFamily="34" charset="0"/>
              </a:rPr>
              <a:t>Elevation</a:t>
            </a:r>
          </a:p>
          <a:p>
            <a:pPr marL="971550" lvl="1" indent="-400050" eaLnBrk="1" hangingPunct="1">
              <a:lnSpc>
                <a:spcPct val="160000"/>
              </a:lnSpc>
            </a:pPr>
            <a:r>
              <a:rPr lang="en-US" b="1" smtClean="0">
                <a:latin typeface="Verdana" pitchFamily="34" charset="0"/>
              </a:rPr>
              <a:t>Metaphor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kumimoji="1" lang="en-US" sz="2400" smtClean="0">
                <a:solidFill>
                  <a:schemeClr val="tx1"/>
                </a:solidFill>
                <a:latin typeface="Verdana" pitchFamily="34" charset="0"/>
              </a:rPr>
              <a:t>Diachronic (Historical) Linguistics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kumimoji="1" lang="en-US" sz="2400" smtClean="0">
                <a:solidFill>
                  <a:schemeClr val="tx1"/>
                </a:solidFill>
                <a:latin typeface="Verdana" pitchFamily="34" charset="0"/>
              </a:rPr>
              <a:t>Diachronic (Historical) Linguistics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1295400" y="2001838"/>
            <a:ext cx="7315200" cy="358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00050" indent="-400050">
              <a:buFontTx/>
              <a:buChar char="•"/>
            </a:pPr>
            <a:r>
              <a:rPr lang="en-US" sz="3600" b="1">
                <a:solidFill>
                  <a:srgbClr val="CC3300"/>
                </a:solidFill>
                <a:latin typeface="Verdana" pitchFamily="34" charset="0"/>
              </a:rPr>
              <a:t>Narrowing</a:t>
            </a:r>
            <a:r>
              <a:rPr lang="en-US" b="1">
                <a:latin typeface="Verdana" pitchFamily="34" charset="0"/>
              </a:rPr>
              <a:t> -- the meaning of a form becomes more restricted in scope</a:t>
            </a:r>
          </a:p>
          <a:p>
            <a:pPr marL="400050" indent="-400050">
              <a:lnSpc>
                <a:spcPct val="40000"/>
              </a:lnSpc>
              <a:buFontTx/>
              <a:buChar char="•"/>
            </a:pPr>
            <a:endParaRPr lang="en-US" b="1">
              <a:latin typeface="Verdana" pitchFamily="34" charset="0"/>
            </a:endParaRPr>
          </a:p>
          <a:p>
            <a:pPr marL="400050" indent="-400050">
              <a:lnSpc>
                <a:spcPct val="60000"/>
              </a:lnSpc>
              <a:buFontTx/>
              <a:buChar char="•"/>
            </a:pPr>
            <a:endParaRPr lang="en-US" sz="2000" b="1">
              <a:latin typeface="Verdana" pitchFamily="34" charset="0"/>
            </a:endParaRPr>
          </a:p>
          <a:p>
            <a:pPr marL="800100" lvl="1" indent="-228600">
              <a:lnSpc>
                <a:spcPct val="90000"/>
              </a:lnSpc>
              <a:buFontTx/>
              <a:buChar char="•"/>
            </a:pPr>
            <a:r>
              <a:rPr lang="en-US" sz="2000" b="1" i="1">
                <a:latin typeface="Verdana" pitchFamily="34" charset="0"/>
              </a:rPr>
              <a:t>meat</a:t>
            </a:r>
            <a:r>
              <a:rPr lang="en-US" sz="2000" b="1">
                <a:latin typeface="Verdana" pitchFamily="34" charset="0"/>
              </a:rPr>
              <a:t> from Old English </a:t>
            </a:r>
            <a:r>
              <a:rPr lang="en-US" sz="2000" b="1" i="1">
                <a:latin typeface="Verdana" pitchFamily="34" charset="0"/>
              </a:rPr>
              <a:t>mete</a:t>
            </a:r>
            <a:r>
              <a:rPr lang="en-US" sz="2000" b="1">
                <a:latin typeface="Verdana" pitchFamily="34" charset="0"/>
              </a:rPr>
              <a:t> (food)</a:t>
            </a:r>
          </a:p>
          <a:p>
            <a:pPr marL="800100" lvl="1" indent="-228600">
              <a:lnSpc>
                <a:spcPct val="90000"/>
              </a:lnSpc>
              <a:buFontTx/>
              <a:buChar char="•"/>
            </a:pPr>
            <a:endParaRPr lang="en-US" sz="2000" b="1">
              <a:latin typeface="Verdana" pitchFamily="34" charset="0"/>
            </a:endParaRPr>
          </a:p>
          <a:p>
            <a:pPr marL="800100" lvl="1" indent="-228600">
              <a:lnSpc>
                <a:spcPct val="90000"/>
              </a:lnSpc>
            </a:pPr>
            <a:endParaRPr lang="en-US" sz="2000" b="1">
              <a:latin typeface="Verdana" pitchFamily="34" charset="0"/>
            </a:endParaRPr>
          </a:p>
          <a:p>
            <a:pPr marL="800100" lvl="1" indent="-228600">
              <a:lnSpc>
                <a:spcPct val="90000"/>
              </a:lnSpc>
              <a:buFontTx/>
              <a:buChar char="•"/>
            </a:pPr>
            <a:r>
              <a:rPr lang="en-US" sz="2000" b="1" i="1">
                <a:latin typeface="Verdana" pitchFamily="34" charset="0"/>
              </a:rPr>
              <a:t>garage</a:t>
            </a:r>
            <a:r>
              <a:rPr lang="en-US" sz="2000" b="1">
                <a:latin typeface="Verdana" pitchFamily="34" charset="0"/>
              </a:rPr>
              <a:t> from a French word denoting any storage place</a:t>
            </a:r>
          </a:p>
          <a:p>
            <a:pPr marL="800100" lvl="1" indent="-228600">
              <a:lnSpc>
                <a:spcPct val="90000"/>
              </a:lnSpc>
              <a:buFontTx/>
              <a:buChar char="•"/>
            </a:pPr>
            <a:endParaRPr lang="en-US" sz="2000" b="1">
              <a:latin typeface="Verdana" pitchFamily="34" charset="0"/>
            </a:endParaRPr>
          </a:p>
          <a:p>
            <a:pPr marL="800100" lvl="1" indent="-228600">
              <a:lnSpc>
                <a:spcPct val="90000"/>
              </a:lnSpc>
              <a:buFontTx/>
              <a:buChar char="•"/>
            </a:pPr>
            <a:r>
              <a:rPr lang="en-US" b="1" i="1"/>
              <a:t>deer</a:t>
            </a:r>
            <a:r>
              <a:rPr lang="en-US" b="1"/>
              <a:t> from Old English </a:t>
            </a:r>
            <a:r>
              <a:rPr lang="en-US" b="1" i="1"/>
              <a:t>dëor</a:t>
            </a:r>
            <a:r>
              <a:rPr lang="en-US" b="1"/>
              <a:t> (beast)</a:t>
            </a:r>
          </a:p>
          <a:p>
            <a:pPr marL="800100" lvl="1" indent="-228600">
              <a:lnSpc>
                <a:spcPct val="90000"/>
              </a:lnSpc>
              <a:buFontTx/>
              <a:buChar char="•"/>
            </a:pPr>
            <a:endParaRPr lang="en-US" sz="2000" b="1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kumimoji="1" lang="en-US" sz="2400" smtClean="0">
                <a:solidFill>
                  <a:schemeClr val="tx1"/>
                </a:solidFill>
                <a:latin typeface="Verdana" pitchFamily="34" charset="0"/>
              </a:rPr>
              <a:t>Diachronic (Historical) Linguistics</a:t>
            </a: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1295400" y="2001838"/>
            <a:ext cx="7315200" cy="358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00050" indent="-400050">
              <a:buFontTx/>
              <a:buChar char="•"/>
            </a:pPr>
            <a:r>
              <a:rPr lang="en-US" sz="3600" b="1">
                <a:solidFill>
                  <a:srgbClr val="CC3300"/>
                </a:solidFill>
                <a:latin typeface="Verdana" pitchFamily="34" charset="0"/>
              </a:rPr>
              <a:t>Narrowing</a:t>
            </a:r>
            <a:r>
              <a:rPr lang="en-US" b="1">
                <a:latin typeface="Verdana" pitchFamily="34" charset="0"/>
              </a:rPr>
              <a:t> -- the meaning of a form becomes more restricted in scope</a:t>
            </a:r>
          </a:p>
          <a:p>
            <a:pPr marL="400050" indent="-400050">
              <a:lnSpc>
                <a:spcPct val="40000"/>
              </a:lnSpc>
              <a:buFontTx/>
              <a:buChar char="•"/>
            </a:pPr>
            <a:endParaRPr lang="en-US" b="1">
              <a:latin typeface="Verdana" pitchFamily="34" charset="0"/>
            </a:endParaRPr>
          </a:p>
          <a:p>
            <a:pPr marL="400050" indent="-400050">
              <a:lnSpc>
                <a:spcPct val="60000"/>
              </a:lnSpc>
              <a:buFontTx/>
              <a:buChar char="•"/>
            </a:pPr>
            <a:endParaRPr lang="en-US" sz="2000" b="1">
              <a:latin typeface="Verdana" pitchFamily="34" charset="0"/>
            </a:endParaRPr>
          </a:p>
          <a:p>
            <a:pPr marL="800100" lvl="1" indent="-228600">
              <a:lnSpc>
                <a:spcPct val="90000"/>
              </a:lnSpc>
              <a:buFontTx/>
              <a:buChar char="•"/>
            </a:pPr>
            <a:r>
              <a:rPr lang="en-US" sz="2000" b="1" i="1">
                <a:latin typeface="Verdana" pitchFamily="34" charset="0"/>
              </a:rPr>
              <a:t>meat</a:t>
            </a:r>
            <a:r>
              <a:rPr lang="en-US" sz="2000" b="1">
                <a:latin typeface="Verdana" pitchFamily="34" charset="0"/>
              </a:rPr>
              <a:t> from Old English </a:t>
            </a:r>
            <a:r>
              <a:rPr lang="en-US" sz="2000" b="1" i="1">
                <a:latin typeface="Verdana" pitchFamily="34" charset="0"/>
              </a:rPr>
              <a:t>mete</a:t>
            </a:r>
            <a:r>
              <a:rPr lang="en-US" sz="2000" b="1">
                <a:latin typeface="Verdana" pitchFamily="34" charset="0"/>
              </a:rPr>
              <a:t> (food)</a:t>
            </a:r>
          </a:p>
          <a:p>
            <a:pPr marL="800100" lvl="1" indent="-228600">
              <a:lnSpc>
                <a:spcPct val="90000"/>
              </a:lnSpc>
              <a:buFontTx/>
              <a:buChar char="•"/>
            </a:pPr>
            <a:endParaRPr lang="en-US" sz="2000" b="1">
              <a:latin typeface="Verdana" pitchFamily="34" charset="0"/>
            </a:endParaRPr>
          </a:p>
          <a:p>
            <a:pPr marL="800100" lvl="1" indent="-228600">
              <a:lnSpc>
                <a:spcPct val="90000"/>
              </a:lnSpc>
            </a:pPr>
            <a:endParaRPr lang="en-US" sz="2000" b="1">
              <a:latin typeface="Verdana" pitchFamily="34" charset="0"/>
            </a:endParaRPr>
          </a:p>
          <a:p>
            <a:pPr marL="800100" lvl="1" indent="-228600">
              <a:lnSpc>
                <a:spcPct val="90000"/>
              </a:lnSpc>
              <a:buFontTx/>
              <a:buChar char="•"/>
            </a:pPr>
            <a:r>
              <a:rPr lang="en-US" sz="2000" b="1" i="1">
                <a:latin typeface="Verdana" pitchFamily="34" charset="0"/>
              </a:rPr>
              <a:t>garage</a:t>
            </a:r>
            <a:r>
              <a:rPr lang="en-US" sz="2000" b="1">
                <a:latin typeface="Verdana" pitchFamily="34" charset="0"/>
              </a:rPr>
              <a:t> from a French word denoting any storage place</a:t>
            </a:r>
          </a:p>
          <a:p>
            <a:pPr marL="800100" lvl="1" indent="-228600">
              <a:lnSpc>
                <a:spcPct val="90000"/>
              </a:lnSpc>
              <a:buFontTx/>
              <a:buChar char="•"/>
            </a:pPr>
            <a:endParaRPr lang="en-US" sz="2000" b="1">
              <a:latin typeface="Verdana" pitchFamily="34" charset="0"/>
            </a:endParaRPr>
          </a:p>
          <a:p>
            <a:pPr marL="800100" lvl="1" indent="-228600">
              <a:lnSpc>
                <a:spcPct val="90000"/>
              </a:lnSpc>
              <a:buFontTx/>
              <a:buChar char="•"/>
            </a:pPr>
            <a:r>
              <a:rPr lang="en-US" b="1" i="1"/>
              <a:t>deer</a:t>
            </a:r>
            <a:r>
              <a:rPr lang="en-US" b="1"/>
              <a:t> from Old English </a:t>
            </a:r>
            <a:r>
              <a:rPr lang="en-US" b="1" i="1"/>
              <a:t>dëor</a:t>
            </a:r>
            <a:r>
              <a:rPr lang="en-US" b="1"/>
              <a:t> (beast)</a:t>
            </a:r>
          </a:p>
          <a:p>
            <a:pPr marL="800100" lvl="1" indent="-228600">
              <a:lnSpc>
                <a:spcPct val="90000"/>
              </a:lnSpc>
              <a:buFontTx/>
              <a:buChar char="•"/>
            </a:pPr>
            <a:endParaRPr lang="en-US" sz="2000" b="1">
              <a:latin typeface="Verdana" pitchFamily="34" charset="0"/>
            </a:endParaRP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455613"/>
            <a:ext cx="7162800" cy="594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kumimoji="1" lang="en-US" sz="2400" smtClean="0">
                <a:solidFill>
                  <a:schemeClr val="tx1"/>
                </a:solidFill>
                <a:latin typeface="Verdana" pitchFamily="34" charset="0"/>
              </a:rPr>
              <a:t>Diachronic (Historical) Linguistics</a:t>
            </a:r>
          </a:p>
        </p:txBody>
      </p:sp>
      <p:sp>
        <p:nvSpPr>
          <p:cNvPr id="57347" name="Text Box 4"/>
          <p:cNvSpPr txBox="1">
            <a:spLocks noChangeArrowheads="1"/>
          </p:cNvSpPr>
          <p:nvPr/>
        </p:nvSpPr>
        <p:spPr bwMode="auto">
          <a:xfrm>
            <a:off x="1295400" y="2001838"/>
            <a:ext cx="7315200" cy="4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00050" indent="-400050">
              <a:buFontTx/>
              <a:buChar char="•"/>
            </a:pPr>
            <a:r>
              <a:rPr lang="en-US" sz="3600" b="1">
                <a:solidFill>
                  <a:srgbClr val="CC3300"/>
                </a:solidFill>
                <a:latin typeface="Verdana" pitchFamily="34" charset="0"/>
              </a:rPr>
              <a:t>Widening</a:t>
            </a:r>
            <a:r>
              <a:rPr lang="en-US" b="1">
                <a:latin typeface="Verdana" pitchFamily="34" charset="0"/>
              </a:rPr>
              <a:t> -- the meaning is enlarged</a:t>
            </a:r>
          </a:p>
          <a:p>
            <a:pPr marL="400050" indent="-400050">
              <a:buFontTx/>
              <a:buChar char="•"/>
            </a:pPr>
            <a:endParaRPr lang="en-US" b="1">
              <a:latin typeface="Verdana" pitchFamily="34" charset="0"/>
            </a:endParaRPr>
          </a:p>
          <a:p>
            <a:pPr marL="400050" indent="-400050">
              <a:lnSpc>
                <a:spcPct val="60000"/>
              </a:lnSpc>
              <a:buFontTx/>
              <a:buChar char="•"/>
            </a:pPr>
            <a:endParaRPr lang="en-US" sz="2000" b="1">
              <a:latin typeface="Verdana" pitchFamily="34" charset="0"/>
            </a:endParaRPr>
          </a:p>
          <a:p>
            <a:pPr marL="800100" lvl="1" indent="-228600">
              <a:lnSpc>
                <a:spcPct val="90000"/>
              </a:lnSpc>
              <a:buFontTx/>
              <a:buChar char="•"/>
            </a:pPr>
            <a:r>
              <a:rPr lang="en-US" sz="2000" b="1" i="1">
                <a:latin typeface="Verdana" pitchFamily="34" charset="0"/>
              </a:rPr>
              <a:t>barn</a:t>
            </a:r>
            <a:r>
              <a:rPr lang="en-US" sz="2000" b="1">
                <a:latin typeface="Verdana" pitchFamily="34" charset="0"/>
              </a:rPr>
              <a:t> from Old English </a:t>
            </a:r>
            <a:r>
              <a:rPr lang="en-US" sz="2000" b="1" i="1">
                <a:latin typeface="Verdana" pitchFamily="34" charset="0"/>
              </a:rPr>
              <a:t>bern</a:t>
            </a:r>
            <a:r>
              <a:rPr lang="en-US" sz="2000" b="1">
                <a:latin typeface="Verdana" pitchFamily="34" charset="0"/>
              </a:rPr>
              <a:t> (a storage place for barley)</a:t>
            </a:r>
          </a:p>
          <a:p>
            <a:pPr marL="800100" lvl="1" indent="-228600">
              <a:lnSpc>
                <a:spcPct val="90000"/>
              </a:lnSpc>
              <a:buFontTx/>
              <a:buChar char="•"/>
            </a:pPr>
            <a:endParaRPr lang="en-US" sz="2000" b="1">
              <a:latin typeface="Verdana" pitchFamily="34" charset="0"/>
            </a:endParaRPr>
          </a:p>
          <a:p>
            <a:pPr marL="800100" lvl="1" indent="-228600">
              <a:lnSpc>
                <a:spcPct val="90000"/>
              </a:lnSpc>
              <a:buFontTx/>
              <a:buChar char="•"/>
            </a:pPr>
            <a:r>
              <a:rPr lang="en-US" sz="2000" b="1">
                <a:latin typeface="Verdana" pitchFamily="34" charset="0"/>
              </a:rPr>
              <a:t>brand names</a:t>
            </a:r>
          </a:p>
          <a:p>
            <a:pPr marL="1314450" lvl="2" indent="-171450">
              <a:lnSpc>
                <a:spcPct val="90000"/>
              </a:lnSpc>
              <a:buFontTx/>
              <a:buChar char="•"/>
            </a:pPr>
            <a:r>
              <a:rPr lang="en-US" sz="2000" b="1">
                <a:latin typeface="Verdana" pitchFamily="34" charset="0"/>
              </a:rPr>
              <a:t>Victrola</a:t>
            </a:r>
          </a:p>
          <a:p>
            <a:pPr marL="1314450" lvl="2" indent="-171450">
              <a:lnSpc>
                <a:spcPct val="90000"/>
              </a:lnSpc>
              <a:buFontTx/>
              <a:buChar char="•"/>
            </a:pPr>
            <a:r>
              <a:rPr lang="en-US" sz="2000" b="1">
                <a:latin typeface="Verdana" pitchFamily="34" charset="0"/>
              </a:rPr>
              <a:t>Frigidaire</a:t>
            </a:r>
          </a:p>
          <a:p>
            <a:pPr marL="1314450" lvl="2" indent="-171450">
              <a:lnSpc>
                <a:spcPct val="90000"/>
              </a:lnSpc>
              <a:buFontTx/>
              <a:buChar char="•"/>
            </a:pPr>
            <a:r>
              <a:rPr lang="en-US" sz="2000" b="1">
                <a:latin typeface="Verdana" pitchFamily="34" charset="0"/>
              </a:rPr>
              <a:t>Xerox</a:t>
            </a:r>
          </a:p>
          <a:p>
            <a:pPr marL="1314450" lvl="2" indent="-171450">
              <a:lnSpc>
                <a:spcPct val="90000"/>
              </a:lnSpc>
              <a:buFontTx/>
              <a:buChar char="•"/>
            </a:pPr>
            <a:r>
              <a:rPr lang="en-US" sz="2000" b="1">
                <a:latin typeface="Verdana" pitchFamily="34" charset="0"/>
              </a:rPr>
              <a:t>Google (verb)</a:t>
            </a:r>
          </a:p>
          <a:p>
            <a:pPr marL="1314450" lvl="2" indent="-171450">
              <a:lnSpc>
                <a:spcPct val="90000"/>
              </a:lnSpc>
              <a:buFontTx/>
              <a:buChar char="•"/>
            </a:pPr>
            <a:r>
              <a:rPr lang="en-US" sz="2000" b="1">
                <a:latin typeface="Verdana" pitchFamily="34" charset="0"/>
              </a:rPr>
              <a:t>Photoshop (verb)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3"/>
          <p:cNvSpPr txBox="1">
            <a:spLocks noChangeArrowheads="1"/>
          </p:cNvSpPr>
          <p:nvPr/>
        </p:nvSpPr>
        <p:spPr bwMode="auto">
          <a:xfrm>
            <a:off x="788988" y="6553200"/>
            <a:ext cx="75930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i="1">
                <a:hlinkClick r:id="rId3"/>
              </a:rPr>
              <a:t>www.parade.com/articles/editions/2008/edition_03-30-2008/Ask_Marilyn</a:t>
            </a:r>
            <a:endParaRPr lang="en-US" sz="1200" i="1"/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533400"/>
            <a:ext cx="55435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685800" y="2028825"/>
            <a:ext cx="7772400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Do you know of a term that denotes the passing of a trademarked word, like zipper, into common usage?</a:t>
            </a:r>
            <a:br>
              <a:rPr lang="en-US" b="1" dirty="0"/>
            </a:br>
            <a:r>
              <a:rPr lang="en-US" b="1" i="1" dirty="0"/>
              <a:t>—Robert Schwartz, Lexington, Mass</a:t>
            </a:r>
            <a:r>
              <a:rPr lang="en-US" b="1" i="1" dirty="0" smtClean="0"/>
              <a:t>.</a:t>
            </a:r>
          </a:p>
          <a:p>
            <a:pPr algn="ctr"/>
            <a:r>
              <a:rPr lang="en-US" dirty="0" smtClean="0"/>
              <a:t>An </a:t>
            </a:r>
            <a:r>
              <a:rPr lang="en-US" sz="4000" b="1" dirty="0"/>
              <a:t>“eponym”</a:t>
            </a:r>
            <a:r>
              <a:rPr lang="en-US" sz="2800" dirty="0"/>
              <a:t> </a:t>
            </a:r>
            <a:r>
              <a:rPr lang="en-US" dirty="0"/>
              <a:t>is a proper name used generically. </a:t>
            </a:r>
            <a:endParaRPr lang="en-US" dirty="0" smtClean="0"/>
          </a:p>
          <a:p>
            <a:pPr algn="ctr"/>
            <a:r>
              <a:rPr lang="en-US" dirty="0" smtClean="0"/>
              <a:t>In </a:t>
            </a:r>
            <a:r>
              <a:rPr lang="en-US" dirty="0"/>
              <a:t>the past, eponyms usually came from the names of people. Now they include once-trademarked names of brands, such as “aspirin”  “escalator” and “thermos.”</a:t>
            </a:r>
          </a:p>
          <a:p>
            <a:pPr algn="ctr"/>
            <a:endParaRPr lang="en-US" sz="1000" dirty="0"/>
          </a:p>
          <a:p>
            <a:pPr algn="ctr"/>
            <a:r>
              <a:rPr lang="en-US" dirty="0"/>
              <a:t>Readers may be surprised to learn that the following are active trademarks and not generic: Dumpster, Frisbee, Jeep, Kleenex, Ping-Pong, Popsicle and Windbreaker. </a:t>
            </a:r>
            <a:r>
              <a:rPr lang="en-US" sz="1200" dirty="0"/>
              <a:t>(30 March 2008)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kumimoji="1" lang="en-US" sz="2400" smtClean="0">
                <a:solidFill>
                  <a:schemeClr val="tx1"/>
                </a:solidFill>
                <a:latin typeface="Verdana" pitchFamily="34" charset="0"/>
              </a:rPr>
              <a:t>Diachronic (Historical) Linguistics</a:t>
            </a: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1295400" y="2001838"/>
            <a:ext cx="7315200" cy="369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00050" indent="-400050">
              <a:buFontTx/>
              <a:buChar char="•"/>
            </a:pPr>
            <a:r>
              <a:rPr lang="en-US" sz="3600" b="1" dirty="0">
                <a:solidFill>
                  <a:srgbClr val="CC3300"/>
                </a:solidFill>
                <a:latin typeface="Verdana" pitchFamily="34" charset="0"/>
              </a:rPr>
              <a:t>Degeneration</a:t>
            </a:r>
            <a:r>
              <a:rPr lang="en-US" sz="3600" b="1" dirty="0">
                <a:latin typeface="Verdana" pitchFamily="34" charset="0"/>
              </a:rPr>
              <a:t> </a:t>
            </a:r>
            <a:r>
              <a:rPr lang="en-US" b="1" dirty="0">
                <a:latin typeface="Verdana" pitchFamily="34" charset="0"/>
              </a:rPr>
              <a:t>-- a form takes an unfavorable meaning, or one which is improper or obscene </a:t>
            </a:r>
          </a:p>
          <a:p>
            <a:pPr marL="400050" indent="-400050">
              <a:lnSpc>
                <a:spcPct val="60000"/>
              </a:lnSpc>
              <a:buFontTx/>
              <a:buChar char="•"/>
            </a:pPr>
            <a:endParaRPr lang="en-US" sz="2800" b="1" dirty="0">
              <a:latin typeface="Verdana" pitchFamily="34" charset="0"/>
            </a:endParaRPr>
          </a:p>
          <a:p>
            <a:pPr marL="800100" lvl="1" indent="-228600">
              <a:lnSpc>
                <a:spcPct val="130000"/>
              </a:lnSpc>
              <a:buFontTx/>
              <a:buChar char="•"/>
            </a:pPr>
            <a:r>
              <a:rPr lang="en-US" b="1" i="1" dirty="0">
                <a:latin typeface="Verdana" pitchFamily="34" charset="0"/>
              </a:rPr>
              <a:t>knave</a:t>
            </a:r>
            <a:r>
              <a:rPr lang="en-US" b="1" dirty="0">
                <a:latin typeface="Verdana" pitchFamily="34" charset="0"/>
              </a:rPr>
              <a:t> from Old English </a:t>
            </a:r>
            <a:r>
              <a:rPr lang="en-US" b="1" i="1" dirty="0" err="1">
                <a:latin typeface="Verdana" pitchFamily="34" charset="0"/>
              </a:rPr>
              <a:t>cnafa</a:t>
            </a:r>
            <a:r>
              <a:rPr lang="en-US" b="1" dirty="0">
                <a:latin typeface="Verdana" pitchFamily="34" charset="0"/>
              </a:rPr>
              <a:t> </a:t>
            </a:r>
          </a:p>
          <a:p>
            <a:pPr marL="1143000" lvl="2">
              <a:lnSpc>
                <a:spcPct val="130000"/>
              </a:lnSpc>
            </a:pPr>
            <a:r>
              <a:rPr lang="en-US" b="1" dirty="0">
                <a:latin typeface="Verdana" pitchFamily="34" charset="0"/>
              </a:rPr>
              <a:t>("boy, servant")</a:t>
            </a:r>
          </a:p>
          <a:p>
            <a:pPr marL="800100" lvl="1" indent="-228600">
              <a:lnSpc>
                <a:spcPct val="130000"/>
              </a:lnSpc>
              <a:buFontTx/>
              <a:buChar char="•"/>
            </a:pPr>
            <a:endParaRPr lang="en-US" sz="1400" b="1" dirty="0">
              <a:latin typeface="Verdana" pitchFamily="34" charset="0"/>
            </a:endParaRPr>
          </a:p>
          <a:p>
            <a:pPr marL="800100" lvl="1" indent="-228600">
              <a:lnSpc>
                <a:spcPct val="110000"/>
              </a:lnSpc>
              <a:buFontTx/>
              <a:buChar char="•"/>
            </a:pPr>
            <a:r>
              <a:rPr lang="en-US" b="1" i="1" dirty="0">
                <a:latin typeface="Verdana" pitchFamily="34" charset="0"/>
              </a:rPr>
              <a:t>madam</a:t>
            </a:r>
            <a:r>
              <a:rPr lang="en-US" b="1" dirty="0">
                <a:latin typeface="Verdana" pitchFamily="34" charset="0"/>
              </a:rPr>
              <a:t> (keeper of brothel) from honorific </a:t>
            </a:r>
            <a:r>
              <a:rPr lang="en-US" b="1" i="1" dirty="0">
                <a:latin typeface="Verdana" pitchFamily="34" charset="0"/>
              </a:rPr>
              <a:t>madam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774474" y="6395812"/>
            <a:ext cx="759301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hlinkClick r:id="rId3"/>
              </a:rPr>
              <a:t>http://www.d.umn.edu/cla/faculty/troufs/anth4616/cpweek01.html#title</a:t>
            </a:r>
            <a:endParaRPr lang="en-US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147536"/>
            <a:ext cx="7772400" cy="485775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kumimoji="1" lang="en-US" sz="2400" smtClean="0">
                <a:solidFill>
                  <a:schemeClr val="tx1"/>
                </a:solidFill>
                <a:latin typeface="Verdana" pitchFamily="34" charset="0"/>
              </a:rPr>
              <a:t>Diachronic (Historical) Linguistics</a:t>
            </a: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1295400" y="2001838"/>
            <a:ext cx="7315200" cy="394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00050" indent="-400050">
              <a:buFontTx/>
              <a:buChar char="•"/>
            </a:pPr>
            <a:r>
              <a:rPr lang="en-US" sz="3600" b="1" dirty="0">
                <a:solidFill>
                  <a:srgbClr val="CC3300"/>
                </a:solidFill>
                <a:latin typeface="Verdana" pitchFamily="34" charset="0"/>
              </a:rPr>
              <a:t>Elevation</a:t>
            </a:r>
            <a:r>
              <a:rPr lang="en-US" sz="3600" b="1" dirty="0">
                <a:latin typeface="Verdana" pitchFamily="34" charset="0"/>
              </a:rPr>
              <a:t> </a:t>
            </a:r>
            <a:r>
              <a:rPr lang="en-US" b="1" dirty="0">
                <a:latin typeface="Verdana" pitchFamily="34" charset="0"/>
              </a:rPr>
              <a:t>-- the meaning of a form rises in the social scale, losing an earlier significance</a:t>
            </a:r>
          </a:p>
          <a:p>
            <a:pPr marL="400050" indent="-400050">
              <a:buFontTx/>
              <a:buChar char="•"/>
            </a:pPr>
            <a:endParaRPr lang="en-US" sz="2000" b="1" dirty="0">
              <a:latin typeface="Verdana" pitchFamily="34" charset="0"/>
            </a:endParaRPr>
          </a:p>
          <a:p>
            <a:pPr marL="800100" lvl="1" indent="-228600">
              <a:lnSpc>
                <a:spcPct val="120000"/>
              </a:lnSpc>
              <a:buFontTx/>
              <a:buChar char="•"/>
            </a:pPr>
            <a:r>
              <a:rPr lang="en-US" b="1" i="1" dirty="0">
                <a:latin typeface="Verdana" pitchFamily="34" charset="0"/>
              </a:rPr>
              <a:t>knight</a:t>
            </a:r>
            <a:r>
              <a:rPr lang="en-US" b="1" dirty="0">
                <a:latin typeface="Verdana" pitchFamily="34" charset="0"/>
              </a:rPr>
              <a:t> from Old English </a:t>
            </a:r>
            <a:r>
              <a:rPr lang="en-US" b="1" i="1" dirty="0" err="1">
                <a:latin typeface="Verdana" pitchFamily="34" charset="0"/>
              </a:rPr>
              <a:t>cniht</a:t>
            </a:r>
            <a:r>
              <a:rPr lang="en-US" b="1" dirty="0">
                <a:latin typeface="Verdana" pitchFamily="34" charset="0"/>
              </a:rPr>
              <a:t> (“servant, young disciple")</a:t>
            </a:r>
          </a:p>
          <a:p>
            <a:pPr marL="800100" lvl="1" indent="-228600">
              <a:lnSpc>
                <a:spcPct val="120000"/>
              </a:lnSpc>
              <a:buFontTx/>
              <a:buChar char="•"/>
            </a:pPr>
            <a:endParaRPr lang="en-US" sz="1400" b="1" dirty="0">
              <a:latin typeface="Verdana" pitchFamily="34" charset="0"/>
            </a:endParaRPr>
          </a:p>
          <a:p>
            <a:pPr marL="800100" lvl="1" indent="-228600">
              <a:buFontTx/>
              <a:buChar char="•"/>
            </a:pPr>
            <a:r>
              <a:rPr lang="en-US" b="1" i="1" dirty="0">
                <a:latin typeface="Verdana" pitchFamily="34" charset="0"/>
              </a:rPr>
              <a:t>marshal</a:t>
            </a:r>
            <a:r>
              <a:rPr lang="en-US" b="1" dirty="0">
                <a:latin typeface="Verdana" pitchFamily="34" charset="0"/>
              </a:rPr>
              <a:t> from an older French word meaning "a caretaker of horses (mares)"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3"/>
          <p:cNvSpPr txBox="1">
            <a:spLocks noChangeArrowheads="1"/>
          </p:cNvSpPr>
          <p:nvPr/>
        </p:nvSpPr>
        <p:spPr bwMode="auto">
          <a:xfrm>
            <a:off x="788988" y="6564313"/>
            <a:ext cx="759301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i="1">
                <a:solidFill>
                  <a:schemeClr val="bg1"/>
                </a:solidFill>
                <a:latin typeface="Arial" charset="0"/>
                <a:cs typeface="Arial" charset="0"/>
                <a:hlinkClick r:id="rId3"/>
              </a:rPr>
              <a:t>www.duluthnewstribune.com/articles/index.cfm?id=69297&amp;section=News</a:t>
            </a:r>
            <a:endParaRPr lang="en-US" sz="1200" i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9625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101725"/>
            <a:ext cx="7772400" cy="529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" y="647700"/>
            <a:ext cx="28575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kumimoji="1" lang="en-US" sz="2400" smtClean="0">
                <a:solidFill>
                  <a:schemeClr val="tx1"/>
                </a:solidFill>
                <a:latin typeface="Verdana" pitchFamily="34" charset="0"/>
              </a:rPr>
              <a:t>Diachronic (Historical) Linguistics</a:t>
            </a: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1295400" y="2001838"/>
            <a:ext cx="7315200" cy="268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00050" indent="-400050">
              <a:buFontTx/>
              <a:buChar char="•"/>
            </a:pPr>
            <a:r>
              <a:rPr lang="en-US" sz="3600" b="1" dirty="0">
                <a:solidFill>
                  <a:srgbClr val="CC3300"/>
                </a:solidFill>
                <a:latin typeface="Verdana" pitchFamily="34" charset="0"/>
              </a:rPr>
              <a:t>metaphor</a:t>
            </a:r>
            <a:r>
              <a:rPr lang="en-US" b="1" dirty="0">
                <a:latin typeface="Verdana" pitchFamily="34" charset="0"/>
              </a:rPr>
              <a:t>-- an earlier metaphorical or marginal meaning becomes nuclear </a:t>
            </a:r>
          </a:p>
          <a:p>
            <a:pPr marL="400050" indent="-400050">
              <a:buFontTx/>
              <a:buChar char="•"/>
            </a:pPr>
            <a:endParaRPr lang="en-US" b="1" dirty="0">
              <a:latin typeface="Verdana" pitchFamily="34" charset="0"/>
            </a:endParaRPr>
          </a:p>
          <a:p>
            <a:pPr marL="400050" indent="-400050">
              <a:buFontTx/>
              <a:buChar char="•"/>
            </a:pPr>
            <a:endParaRPr lang="en-US" sz="2800" b="1" dirty="0">
              <a:latin typeface="Verdana" pitchFamily="34" charset="0"/>
            </a:endParaRPr>
          </a:p>
          <a:p>
            <a:pPr marL="798513" lvl="2" indent="-333375">
              <a:lnSpc>
                <a:spcPct val="60000"/>
              </a:lnSpc>
              <a:buFontTx/>
              <a:buChar char="•"/>
            </a:pPr>
            <a:r>
              <a:rPr lang="en-US" b="1" i="1" dirty="0">
                <a:latin typeface="Verdana" pitchFamily="34" charset="0"/>
              </a:rPr>
              <a:t>pen</a:t>
            </a:r>
            <a:r>
              <a:rPr lang="en-US" b="1" dirty="0">
                <a:latin typeface="Verdana" pitchFamily="34" charset="0"/>
              </a:rPr>
              <a:t> from Latin </a:t>
            </a:r>
            <a:r>
              <a:rPr lang="en-US" b="1" i="1" dirty="0" err="1">
                <a:latin typeface="Verdana" pitchFamily="34" charset="0"/>
              </a:rPr>
              <a:t>penna</a:t>
            </a:r>
            <a:r>
              <a:rPr lang="en-US" b="1" dirty="0">
                <a:latin typeface="Verdana" pitchFamily="34" charset="0"/>
              </a:rPr>
              <a:t> (feather)</a:t>
            </a:r>
          </a:p>
          <a:p>
            <a:pPr marL="800100" lvl="1" indent="-228600">
              <a:lnSpc>
                <a:spcPct val="90000"/>
              </a:lnSpc>
            </a:pPr>
            <a:endParaRPr lang="en-US" sz="2000" b="1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38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00050" indent="-400050" eaLnBrk="1" hangingPunct="1"/>
            <a:r>
              <a:rPr lang="en-US" sz="3600" b="1" dirty="0" smtClean="0">
                <a:latin typeface="Verdana" pitchFamily="34" charset="0"/>
              </a:rPr>
              <a:t>Sociolinguistics</a:t>
            </a:r>
          </a:p>
          <a:p>
            <a:pPr marL="400050" indent="-400050" eaLnBrk="1" hangingPunct="1"/>
            <a:endParaRPr lang="en-US" sz="1800" b="1" dirty="0" smtClean="0">
              <a:latin typeface="Verdana" pitchFamily="34" charset="0"/>
            </a:endParaRPr>
          </a:p>
          <a:p>
            <a:pPr marL="971550" lvl="1" indent="-400050" eaLnBrk="1" hangingPunct="1"/>
            <a:r>
              <a:rPr lang="en-US" sz="2400" b="1" dirty="0" smtClean="0">
                <a:latin typeface="Verdana" pitchFamily="34" charset="0"/>
              </a:rPr>
              <a:t>approach that says that culture and society and a person’s social position determine the content and form of language</a:t>
            </a:r>
          </a:p>
          <a:p>
            <a:pPr marL="971550" lvl="1" indent="-400050" eaLnBrk="1" hangingPunct="1"/>
            <a:endParaRPr lang="en-US" sz="1400" b="1" dirty="0" smtClean="0">
              <a:latin typeface="Verdana" pitchFamily="34" charset="0"/>
            </a:endParaRPr>
          </a:p>
          <a:p>
            <a:pPr marL="971550" lvl="1" indent="-400050" eaLnBrk="1" hangingPunct="1"/>
            <a:r>
              <a:rPr lang="en-US" sz="2400" b="1" dirty="0" smtClean="0">
                <a:latin typeface="Verdana" pitchFamily="34" charset="0"/>
              </a:rPr>
              <a:t>a field of study devoted to revealing such social effects on language</a:t>
            </a:r>
            <a:endParaRPr lang="en-US" sz="3200" b="1" dirty="0" smtClean="0">
              <a:latin typeface="Verdana" pitchFamily="34" charset="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kumimoji="1" lang="en-US" sz="2400" smtClean="0">
                <a:solidFill>
                  <a:schemeClr val="tx1"/>
                </a:solidFill>
                <a:latin typeface="Verdana" pitchFamily="34" charset="0"/>
              </a:rPr>
              <a:t>Linguistics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2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2386" grpId="0" build="p" bldLvl="2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561975" y="928688"/>
            <a:ext cx="6572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tx2"/>
                </a:solidFill>
                <a:latin typeface="Verdana" pitchFamily="34" charset="0"/>
              </a:rPr>
              <a:t>A</a:t>
            </a:r>
          </a:p>
        </p:txBody>
      </p:sp>
      <p:sp>
        <p:nvSpPr>
          <p:cNvPr id="63491" name="AutoShape 3"/>
          <p:cNvSpPr>
            <a:spLocks noChangeArrowheads="1"/>
          </p:cNvSpPr>
          <p:nvPr/>
        </p:nvSpPr>
        <p:spPr bwMode="auto">
          <a:xfrm>
            <a:off x="1309688" y="1114425"/>
            <a:ext cx="976312" cy="48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2398713" y="928688"/>
            <a:ext cx="649287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tx2"/>
                </a:solidFill>
                <a:latin typeface="Verdana" pitchFamily="34" charset="0"/>
              </a:rPr>
              <a:t>B</a:t>
            </a: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4311650" y="928688"/>
            <a:ext cx="6254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tx2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6027738" y="928688"/>
            <a:ext cx="700087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tx2"/>
                </a:solidFill>
                <a:latin typeface="Verdana" pitchFamily="34" charset="0"/>
              </a:rPr>
              <a:t>N</a:t>
            </a:r>
          </a:p>
        </p:txBody>
      </p:sp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7927975" y="928688"/>
            <a:ext cx="6064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tx2"/>
                </a:solidFill>
                <a:latin typeface="Verdana" pitchFamily="34" charset="0"/>
              </a:rPr>
              <a:t>Z</a:t>
            </a:r>
          </a:p>
        </p:txBody>
      </p:sp>
      <p:sp>
        <p:nvSpPr>
          <p:cNvPr id="63496" name="AutoShape 8"/>
          <p:cNvSpPr>
            <a:spLocks noChangeArrowheads="1"/>
          </p:cNvSpPr>
          <p:nvPr/>
        </p:nvSpPr>
        <p:spPr bwMode="auto">
          <a:xfrm>
            <a:off x="6796088" y="1114425"/>
            <a:ext cx="976312" cy="48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7" name="AutoShape 9"/>
          <p:cNvSpPr>
            <a:spLocks noChangeArrowheads="1"/>
          </p:cNvSpPr>
          <p:nvPr/>
        </p:nvSpPr>
        <p:spPr bwMode="auto">
          <a:xfrm>
            <a:off x="4953000" y="1114425"/>
            <a:ext cx="976313" cy="48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8" name="AutoShape 10"/>
          <p:cNvSpPr>
            <a:spLocks noChangeArrowheads="1"/>
          </p:cNvSpPr>
          <p:nvPr/>
        </p:nvSpPr>
        <p:spPr bwMode="auto">
          <a:xfrm>
            <a:off x="3138488" y="1114425"/>
            <a:ext cx="976312" cy="48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530225" y="2495550"/>
            <a:ext cx="31718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chemeClr val="tx2"/>
                </a:solidFill>
                <a:latin typeface="Verdana" pitchFamily="34" charset="0"/>
              </a:rPr>
              <a:t>Smithwick  </a:t>
            </a:r>
          </a:p>
        </p:txBody>
      </p:sp>
      <p:sp>
        <p:nvSpPr>
          <p:cNvPr id="107532" name="Text Box 12"/>
          <p:cNvSpPr txBox="1">
            <a:spLocks noChangeArrowheads="1"/>
          </p:cNvSpPr>
          <p:nvPr/>
        </p:nvSpPr>
        <p:spPr bwMode="auto">
          <a:xfrm>
            <a:off x="4830763" y="2613025"/>
            <a:ext cx="3108325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tx2"/>
                </a:solidFill>
                <a:latin typeface="Verdana" pitchFamily="34" charset="0"/>
              </a:rPr>
              <a:t>“Smíth-wick”</a:t>
            </a:r>
          </a:p>
          <a:p>
            <a:pPr algn="ctr"/>
            <a:r>
              <a:rPr lang="en-US" sz="1600">
                <a:solidFill>
                  <a:schemeClr val="tx2"/>
                </a:solidFill>
                <a:latin typeface="Verdana" pitchFamily="34" charset="0"/>
              </a:rPr>
              <a:t>(Duluth)</a:t>
            </a:r>
          </a:p>
          <a:p>
            <a:pPr algn="ctr"/>
            <a:endParaRPr lang="en-US" sz="1600">
              <a:solidFill>
                <a:schemeClr val="tx2"/>
              </a:solidFill>
              <a:latin typeface="Verdana" pitchFamily="34" charset="0"/>
            </a:endParaRPr>
          </a:p>
          <a:p>
            <a:pPr algn="ctr"/>
            <a:r>
              <a:rPr lang="en-US" sz="2800" b="1">
                <a:solidFill>
                  <a:schemeClr val="tx2"/>
                </a:solidFill>
                <a:latin typeface="Verdana" pitchFamily="34" charset="0"/>
              </a:rPr>
              <a:t>“Smidt-whick”</a:t>
            </a:r>
          </a:p>
          <a:p>
            <a:pPr algn="ctr"/>
            <a:r>
              <a:rPr lang="en-US" sz="1600">
                <a:solidFill>
                  <a:schemeClr val="tx2"/>
                </a:solidFill>
                <a:latin typeface="Verdana" pitchFamily="34" charset="0"/>
              </a:rPr>
              <a:t>(Galway, Ireland)</a:t>
            </a:r>
          </a:p>
          <a:p>
            <a:pPr algn="ctr"/>
            <a:endParaRPr lang="en-US" sz="2800" b="1">
              <a:solidFill>
                <a:schemeClr val="tx2"/>
              </a:solidFill>
              <a:latin typeface="Verdana" pitchFamily="34" charset="0"/>
            </a:endParaRPr>
          </a:p>
          <a:p>
            <a:pPr algn="ctr"/>
            <a:r>
              <a:rPr lang="en-US" sz="2800" b="1">
                <a:solidFill>
                  <a:schemeClr val="tx2"/>
                </a:solidFill>
                <a:latin typeface="Verdana" pitchFamily="34" charset="0"/>
              </a:rPr>
              <a:t>“Sméddik”</a:t>
            </a:r>
          </a:p>
          <a:p>
            <a:pPr algn="ctr"/>
            <a:r>
              <a:rPr lang="en-US" sz="1600">
                <a:solidFill>
                  <a:schemeClr val="tx2"/>
                </a:solidFill>
                <a:latin typeface="Verdana" pitchFamily="34" charset="0"/>
              </a:rPr>
              <a:t>(Birmingham, England)</a:t>
            </a:r>
          </a:p>
          <a:p>
            <a:pPr algn="ctr"/>
            <a:endParaRPr lang="en-US" sz="2800" b="1">
              <a:solidFill>
                <a:schemeClr val="tx2"/>
              </a:solidFill>
              <a:latin typeface="Verdana" pitchFamily="34" charset="0"/>
            </a:endParaRPr>
          </a:p>
          <a:p>
            <a:pPr algn="ctr"/>
            <a:r>
              <a:rPr lang="en-US" sz="2800" b="1">
                <a:solidFill>
                  <a:schemeClr val="tx2"/>
                </a:solidFill>
                <a:latin typeface="Verdana" pitchFamily="34" charset="0"/>
              </a:rPr>
              <a:t>“Smǽr</a:t>
            </a:r>
            <a:r>
              <a:rPr lang="en-US" sz="1800">
                <a:solidFill>
                  <a:schemeClr val="tx2"/>
                </a:solidFill>
                <a:latin typeface="Verdana" pitchFamily="34" charset="0"/>
              </a:rPr>
              <a:t>i</a:t>
            </a:r>
            <a:r>
              <a:rPr lang="en-US" sz="2800" b="1">
                <a:solidFill>
                  <a:schemeClr val="tx2"/>
                </a:solidFill>
                <a:latin typeface="Verdana" pitchFamily="34" charset="0"/>
              </a:rPr>
              <a:t>k”</a:t>
            </a:r>
          </a:p>
          <a:p>
            <a:pPr algn="ctr"/>
            <a:r>
              <a:rPr lang="en-US" sz="1600">
                <a:solidFill>
                  <a:schemeClr val="tx2"/>
                </a:solidFill>
                <a:latin typeface="Verdana" pitchFamily="34" charset="0"/>
              </a:rPr>
              <a:t>(Smithwick , England)</a:t>
            </a:r>
          </a:p>
        </p:txBody>
      </p:sp>
      <p:sp>
        <p:nvSpPr>
          <p:cNvPr id="63501" name="Rectangle 13"/>
          <p:cNvSpPr>
            <a:spLocks noChangeArrowheads="1"/>
          </p:cNvSpPr>
          <p:nvPr/>
        </p:nvSpPr>
        <p:spPr bwMode="auto">
          <a:xfrm>
            <a:off x="16002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solidFill>
                  <a:schemeClr val="tx2"/>
                </a:solidFill>
                <a:latin typeface="Verdana" pitchFamily="34" charset="0"/>
              </a:rPr>
              <a:t>Parallel from Linguistics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32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561975" y="928688"/>
            <a:ext cx="6572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tx2"/>
                </a:solidFill>
                <a:latin typeface="Verdana" pitchFamily="34" charset="0"/>
              </a:rPr>
              <a:t>A</a:t>
            </a:r>
          </a:p>
        </p:txBody>
      </p:sp>
      <p:sp>
        <p:nvSpPr>
          <p:cNvPr id="64515" name="AutoShape 3"/>
          <p:cNvSpPr>
            <a:spLocks noChangeArrowheads="1"/>
          </p:cNvSpPr>
          <p:nvPr/>
        </p:nvSpPr>
        <p:spPr bwMode="auto">
          <a:xfrm>
            <a:off x="1309688" y="1114425"/>
            <a:ext cx="976312" cy="48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2398713" y="928688"/>
            <a:ext cx="649287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tx2"/>
                </a:solidFill>
                <a:latin typeface="Verdana" pitchFamily="34" charset="0"/>
              </a:rPr>
              <a:t>B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4311650" y="928688"/>
            <a:ext cx="6254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tx2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6027738" y="928688"/>
            <a:ext cx="700087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tx2"/>
                </a:solidFill>
                <a:latin typeface="Verdana" pitchFamily="34" charset="0"/>
              </a:rPr>
              <a:t>N</a:t>
            </a: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5641975" y="3367088"/>
            <a:ext cx="6064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tx2"/>
                </a:solidFill>
                <a:latin typeface="Verdana" pitchFamily="34" charset="0"/>
              </a:rPr>
              <a:t>Z</a:t>
            </a:r>
          </a:p>
        </p:txBody>
      </p:sp>
      <p:sp>
        <p:nvSpPr>
          <p:cNvPr id="64520" name="AutoShape 8"/>
          <p:cNvSpPr>
            <a:spLocks noChangeArrowheads="1"/>
          </p:cNvSpPr>
          <p:nvPr/>
        </p:nvSpPr>
        <p:spPr bwMode="auto">
          <a:xfrm>
            <a:off x="6796088" y="1114425"/>
            <a:ext cx="976312" cy="48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1" name="AutoShape 9"/>
          <p:cNvSpPr>
            <a:spLocks noChangeArrowheads="1"/>
          </p:cNvSpPr>
          <p:nvPr/>
        </p:nvSpPr>
        <p:spPr bwMode="auto">
          <a:xfrm>
            <a:off x="4953000" y="1114425"/>
            <a:ext cx="976313" cy="48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2" name="AutoShape 10"/>
          <p:cNvSpPr>
            <a:spLocks noChangeArrowheads="1"/>
          </p:cNvSpPr>
          <p:nvPr/>
        </p:nvSpPr>
        <p:spPr bwMode="auto">
          <a:xfrm>
            <a:off x="3138488" y="1114425"/>
            <a:ext cx="976312" cy="48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2847975" y="3443288"/>
            <a:ext cx="6572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tx2"/>
                </a:solidFill>
                <a:latin typeface="Verdana" pitchFamily="34" charset="0"/>
              </a:rPr>
              <a:t>A</a:t>
            </a:r>
          </a:p>
        </p:txBody>
      </p:sp>
      <p:sp>
        <p:nvSpPr>
          <p:cNvPr id="64524" name="AutoShape 12"/>
          <p:cNvSpPr>
            <a:spLocks noChangeArrowheads="1"/>
          </p:cNvSpPr>
          <p:nvPr/>
        </p:nvSpPr>
        <p:spPr bwMode="auto">
          <a:xfrm>
            <a:off x="4129088" y="3657600"/>
            <a:ext cx="976312" cy="48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5" name="Line 13"/>
          <p:cNvSpPr>
            <a:spLocks noChangeShapeType="1"/>
          </p:cNvSpPr>
          <p:nvPr/>
        </p:nvSpPr>
        <p:spPr bwMode="auto">
          <a:xfrm flipH="1">
            <a:off x="4267200" y="3276600"/>
            <a:ext cx="762000" cy="1371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26" name="Text Box 14"/>
          <p:cNvSpPr txBox="1">
            <a:spLocks noChangeArrowheads="1"/>
          </p:cNvSpPr>
          <p:nvPr/>
        </p:nvSpPr>
        <p:spPr bwMode="auto">
          <a:xfrm>
            <a:off x="7927975" y="928688"/>
            <a:ext cx="6064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tx2"/>
                </a:solidFill>
                <a:latin typeface="Verdana" pitchFamily="34" charset="0"/>
              </a:rPr>
              <a:t>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469362"/>
            <a:ext cx="7772400" cy="4535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 bwMode="auto">
          <a:xfrm rot="16200000" flipH="1">
            <a:off x="3162301" y="2200729"/>
            <a:ext cx="685800" cy="457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286" y="1469362"/>
            <a:ext cx="7772400" cy="4535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276600"/>
            <a:ext cx="2477932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85800" y="4953000"/>
            <a:ext cx="2895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800" dirty="0" smtClean="0"/>
              <a:t>Letizia Colajanni </a:t>
            </a:r>
          </a:p>
          <a:p>
            <a:pPr algn="ctr"/>
            <a:r>
              <a:rPr lang="it-IT" sz="1200" dirty="0" smtClean="0"/>
              <a:t>and </a:t>
            </a:r>
          </a:p>
          <a:p>
            <a:pPr algn="ctr"/>
            <a:r>
              <a:rPr lang="it-IT" sz="1800" dirty="0" smtClean="0"/>
              <a:t>Cosimo Vassallo</a:t>
            </a:r>
            <a:endParaRPr lang="en-US" sz="1800" dirty="0"/>
          </a:p>
        </p:txBody>
      </p:sp>
      <p:cxnSp>
        <p:nvCxnSpPr>
          <p:cNvPr id="8" name="Straight Connector 7"/>
          <p:cNvCxnSpPr/>
          <p:nvPr/>
        </p:nvCxnSpPr>
        <p:spPr bwMode="auto">
          <a:xfrm rot="16200000" flipH="1">
            <a:off x="2324100" y="3238500"/>
            <a:ext cx="2743200" cy="685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3432470" y="6400800"/>
            <a:ext cx="225093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latin typeface="Verdana" pitchFamily="34" charset="0"/>
                <a:hlinkClick r:id="rId3"/>
              </a:rPr>
              <a:t>www.cnam.com/more_info/ameri3.html</a:t>
            </a:r>
            <a:endParaRPr lang="en-US" sz="800" dirty="0">
              <a:latin typeface="Verdana" pitchFamily="34" charset="0"/>
            </a:endParaRPr>
          </a:p>
        </p:txBody>
      </p:sp>
      <p:pic>
        <p:nvPicPr>
          <p:cNvPr id="6553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975" y="346075"/>
            <a:ext cx="7769225" cy="582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3552695" y="6400800"/>
            <a:ext cx="201048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 smtClean="0">
                <a:latin typeface="Verdana" pitchFamily="34" charset="0"/>
                <a:hlinkClick r:id="rId3"/>
              </a:rPr>
              <a:t>http://en.wikipedia.org/wiki/Gullah</a:t>
            </a:r>
            <a:endParaRPr lang="en-US" sz="800" dirty="0">
              <a:latin typeface="Verdan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286" y="747450"/>
            <a:ext cx="7772400" cy="5090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899886" y="5879068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 smtClean="0"/>
              <a:t>The Gullah region once extended from SE North Carolina to NE Florida.</a:t>
            </a:r>
            <a:endParaRPr lang="en-US" sz="18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1676400"/>
            <a:ext cx="4480179" cy="317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905000" y="4585156"/>
            <a:ext cx="176041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 smtClean="0">
                <a:latin typeface="Verdana" pitchFamily="34" charset="0"/>
                <a:hlinkClick r:id="rId6"/>
              </a:rPr>
              <a:t>http://www.islandpacket.com/</a:t>
            </a:r>
            <a:endParaRPr lang="en-US" sz="800" dirty="0"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788988" y="6564313"/>
            <a:ext cx="759301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i="1">
                <a:solidFill>
                  <a:schemeClr val="bg1"/>
                </a:solidFill>
                <a:latin typeface="Arial" charset="0"/>
                <a:cs typeface="Arial" charset="0"/>
                <a:hlinkClick r:id="rId3"/>
              </a:rPr>
              <a:t>www.duluthnewstribune.com/articles/index.cfm?id=64263&amp;section=Opinion</a:t>
            </a:r>
            <a:endParaRPr lang="en-US" sz="1200" i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533400"/>
            <a:ext cx="7315200" cy="584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1752600" y="6583363"/>
            <a:ext cx="56022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latin typeface="Verdana" pitchFamily="34" charset="0"/>
                <a:hlinkClick r:id="rId3"/>
              </a:rPr>
              <a:t>http://news.bbc.co.uk/1/hi/entertainment/tv_and_radio/3862991.stm</a:t>
            </a:r>
            <a:endParaRPr lang="en-US" sz="1200">
              <a:latin typeface="Verdana" pitchFamily="34" charset="0"/>
            </a:endParaRPr>
          </a:p>
        </p:txBody>
      </p:sp>
      <p:pic>
        <p:nvPicPr>
          <p:cNvPr id="6656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975" y="533400"/>
            <a:ext cx="7769225" cy="582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498475"/>
            <a:ext cx="7769225" cy="582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685800" y="1143000"/>
            <a:ext cx="7769225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1800" dirty="0">
              <a:latin typeface="Arial" charset="0"/>
            </a:endParaRPr>
          </a:p>
          <a:p>
            <a:endParaRPr lang="en-US" sz="1800" dirty="0">
              <a:latin typeface="Arial" charset="0"/>
            </a:endParaRPr>
          </a:p>
          <a:p>
            <a:pPr algn="ctr"/>
            <a:r>
              <a:rPr lang="en-US" sz="3600" dirty="0">
                <a:latin typeface="Arial" charset="0"/>
              </a:rPr>
              <a:t>"</a:t>
            </a:r>
            <a:r>
              <a:rPr lang="en-US" sz="3600" b="1" dirty="0">
                <a:latin typeface="Arial" charset="0"/>
              </a:rPr>
              <a:t>HF2652, filed today by Rep. Steve </a:t>
            </a:r>
            <a:r>
              <a:rPr lang="en-US" sz="3600" b="1" dirty="0" err="1">
                <a:latin typeface="Arial" charset="0"/>
              </a:rPr>
              <a:t>Drazkowski</a:t>
            </a:r>
            <a:r>
              <a:rPr lang="en-US" sz="3600" b="1" dirty="0">
                <a:latin typeface="Arial" charset="0"/>
              </a:rPr>
              <a:t>, R-Greenfield </a:t>
            </a:r>
          </a:p>
          <a:p>
            <a:pPr algn="ctr"/>
            <a:r>
              <a:rPr lang="en-US" sz="3600" b="1" dirty="0" smtClean="0">
                <a:latin typeface="Arial" charset="0"/>
              </a:rPr>
              <a:t>Township . . . designates </a:t>
            </a:r>
            <a:r>
              <a:rPr lang="en-US" sz="3600" b="1" dirty="0">
                <a:latin typeface="Arial" charset="0"/>
              </a:rPr>
              <a:t>English as the official language of Minnesota, </a:t>
            </a:r>
          </a:p>
          <a:p>
            <a:pPr algn="ctr"/>
            <a:r>
              <a:rPr lang="en-US" sz="3600" b="1" dirty="0">
                <a:latin typeface="Arial" charset="0"/>
              </a:rPr>
              <a:t>whose state motto is </a:t>
            </a:r>
            <a:endParaRPr lang="en-US" sz="3600" b="1" dirty="0" smtClean="0">
              <a:latin typeface="Arial" charset="0"/>
            </a:endParaRPr>
          </a:p>
          <a:p>
            <a:pPr algn="ctr"/>
            <a:r>
              <a:rPr lang="en-US" sz="3600" b="1" i="1" dirty="0" smtClean="0">
                <a:latin typeface="Arial" charset="0"/>
              </a:rPr>
              <a:t>'</a:t>
            </a:r>
            <a:r>
              <a:rPr lang="en-US" sz="3600" b="1" i="1" dirty="0" err="1" smtClean="0">
                <a:latin typeface="Arial" charset="0"/>
              </a:rPr>
              <a:t>L’etoile</a:t>
            </a:r>
            <a:r>
              <a:rPr lang="en-US" sz="3600" b="1" i="1" dirty="0" smtClean="0">
                <a:latin typeface="Arial" charset="0"/>
              </a:rPr>
              <a:t> </a:t>
            </a:r>
            <a:r>
              <a:rPr lang="en-US" sz="3600" b="1" i="1" dirty="0">
                <a:latin typeface="Arial" charset="0"/>
              </a:rPr>
              <a:t>du Nord</a:t>
            </a:r>
            <a:r>
              <a:rPr lang="en-US" sz="3600" b="1" dirty="0" smtClean="0">
                <a:latin typeface="Arial" charset="0"/>
              </a:rPr>
              <a:t>.'“</a:t>
            </a:r>
            <a:endParaRPr lang="en-US" sz="3600" b="1" dirty="0">
              <a:latin typeface="Arial" charset="0"/>
            </a:endParaRPr>
          </a:p>
          <a:p>
            <a:pPr algn="r"/>
            <a:r>
              <a:rPr lang="en-US" dirty="0">
                <a:latin typeface="Arial" charset="0"/>
              </a:rPr>
              <a:t> -- JB Anderson</a:t>
            </a:r>
          </a:p>
          <a:p>
            <a:pPr algn="r"/>
            <a:r>
              <a:rPr lang="en-US" sz="1800" dirty="0">
                <a:latin typeface="Arial" charset="0"/>
              </a:rPr>
              <a:t>13 February 2008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Wisconsin_Englis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975" y="1892300"/>
            <a:ext cx="7769225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774474" y="5805714"/>
            <a:ext cx="7593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Duluth News Tribune</a:t>
            </a:r>
            <a:r>
              <a:rPr lang="en-US" dirty="0">
                <a:solidFill>
                  <a:schemeClr val="bg1"/>
                </a:solidFill>
              </a:rPr>
              <a:t>, Sunday, July 21, 2002, pp. 1C, 2C</a:t>
            </a:r>
            <a:endParaRPr lang="en-US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3059113" y="6530975"/>
            <a:ext cx="30067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latin typeface="Verdana" pitchFamily="34" charset="0"/>
                <a:hlinkClick r:id="rId3"/>
              </a:rPr>
              <a:t>www.bartleby.com/68/30/6630.html</a:t>
            </a:r>
            <a:endParaRPr lang="en-US" sz="1200">
              <a:latin typeface="Verdana" pitchFamily="34" charset="0"/>
            </a:endParaRPr>
          </a:p>
        </p:txBody>
      </p:sp>
      <p:pic>
        <p:nvPicPr>
          <p:cNvPr id="7065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975" y="498475"/>
            <a:ext cx="7769225" cy="582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20738" y="3951288"/>
            <a:ext cx="6265862" cy="224676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chemeClr val="bg2"/>
                </a:solidFill>
              </a:rPr>
              <a:t>Question: </a:t>
            </a:r>
          </a:p>
          <a:p>
            <a:pPr algn="ctr"/>
            <a:endParaRPr lang="en-US" sz="700" b="1" dirty="0">
              <a:solidFill>
                <a:schemeClr val="bg2"/>
              </a:solidFill>
            </a:endParaRPr>
          </a:p>
          <a:p>
            <a:pPr algn="ctr"/>
            <a:r>
              <a:rPr lang="en-US" sz="3200" b="1" dirty="0">
                <a:solidFill>
                  <a:schemeClr val="bg2"/>
                </a:solidFill>
              </a:rPr>
              <a:t>What is the plural</a:t>
            </a:r>
          </a:p>
          <a:p>
            <a:pPr algn="ctr"/>
            <a:r>
              <a:rPr lang="en-US" sz="3200" b="1" dirty="0">
                <a:solidFill>
                  <a:schemeClr val="bg2"/>
                </a:solidFill>
              </a:rPr>
              <a:t>of “y’all” </a:t>
            </a:r>
          </a:p>
          <a:p>
            <a:pPr algn="ctr"/>
            <a:r>
              <a:rPr lang="en-US" sz="3200" b="1" dirty="0">
                <a:solidFill>
                  <a:schemeClr val="bg2"/>
                </a:solidFill>
              </a:rPr>
              <a:t>in the Texas hill country</a:t>
            </a:r>
            <a:r>
              <a:rPr lang="en-US" sz="3200" b="1" dirty="0" smtClean="0">
                <a:solidFill>
                  <a:schemeClr val="bg2"/>
                </a:solidFill>
              </a:rPr>
              <a:t>?</a:t>
            </a:r>
            <a:endParaRPr lang="en-US" sz="32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3059113" y="6530975"/>
            <a:ext cx="30067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latin typeface="Verdana" pitchFamily="34" charset="0"/>
                <a:hlinkClick r:id="rId3"/>
              </a:rPr>
              <a:t>www.bartleby.com/68/30/6630.html</a:t>
            </a:r>
            <a:endParaRPr lang="en-US" sz="1200">
              <a:latin typeface="Verdana" pitchFamily="34" charset="0"/>
            </a:endParaRPr>
          </a:p>
        </p:txBody>
      </p:sp>
      <p:pic>
        <p:nvPicPr>
          <p:cNvPr id="7168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975" y="498475"/>
            <a:ext cx="7769225" cy="582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4" name="TextBox 4"/>
          <p:cNvSpPr txBox="1">
            <a:spLocks noChangeArrowheads="1"/>
          </p:cNvSpPr>
          <p:nvPr/>
        </p:nvSpPr>
        <p:spPr bwMode="auto">
          <a:xfrm>
            <a:off x="931863" y="3933824"/>
            <a:ext cx="6172200" cy="216217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/>
            <a:r>
              <a:rPr lang="en-US" sz="3200" b="1" dirty="0">
                <a:solidFill>
                  <a:schemeClr val="bg2"/>
                </a:solidFill>
              </a:rPr>
              <a:t>Answer: </a:t>
            </a:r>
          </a:p>
          <a:p>
            <a:pPr algn="ctr"/>
            <a:endParaRPr lang="en-US" sz="1200" b="1" dirty="0">
              <a:solidFill>
                <a:schemeClr val="bg2"/>
              </a:solidFill>
            </a:endParaRPr>
          </a:p>
          <a:p>
            <a:pPr algn="ctr"/>
            <a:r>
              <a:rPr lang="en-US" sz="3200" b="1" dirty="0">
                <a:solidFill>
                  <a:schemeClr val="bg2"/>
                </a:solidFill>
              </a:rPr>
              <a:t>“ all y’all</a:t>
            </a:r>
            <a:r>
              <a:rPr lang="en-US" sz="3200" b="1" dirty="0" smtClean="0">
                <a:solidFill>
                  <a:schemeClr val="bg2"/>
                </a:solidFill>
              </a:rPr>
              <a:t>”</a:t>
            </a:r>
            <a:endParaRPr lang="en-US" sz="3200" b="1" dirty="0">
              <a:solidFill>
                <a:schemeClr val="bg2"/>
              </a:solidFill>
            </a:endParaRPr>
          </a:p>
          <a:p>
            <a:pPr algn="ctr"/>
            <a:r>
              <a:rPr lang="en-US" sz="3200" b="1" dirty="0">
                <a:solidFill>
                  <a:schemeClr val="bg2"/>
                </a:solidFill>
              </a:rPr>
              <a:t> </a:t>
            </a:r>
          </a:p>
          <a:p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00050" indent="-400050" eaLnBrk="1" hangingPunct="1"/>
            <a:r>
              <a:rPr lang="en-US" sz="4000" b="1" smtClean="0">
                <a:latin typeface="Verdana" pitchFamily="34" charset="0"/>
              </a:rPr>
              <a:t>Kinesics / Proxemics</a:t>
            </a:r>
          </a:p>
          <a:p>
            <a:pPr marL="400050" indent="-400050" eaLnBrk="1" hangingPunct="1"/>
            <a:endParaRPr lang="en-US" sz="4000" b="1" smtClean="0">
              <a:latin typeface="Verdana" pitchFamily="34" charset="0"/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kumimoji="1" lang="en-US" sz="2400" smtClean="0">
                <a:solidFill>
                  <a:schemeClr val="tx1"/>
                </a:solidFill>
                <a:latin typeface="Verdana" pitchFamily="34" charset="0"/>
              </a:rPr>
              <a:t>Communication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00050" indent="-400050" eaLnBrk="1" hangingPunct="1"/>
            <a:r>
              <a:rPr lang="en-US" sz="4000" b="1" smtClean="0">
                <a:latin typeface="Verdana" pitchFamily="34" charset="0"/>
              </a:rPr>
              <a:t>Kenisics </a:t>
            </a:r>
            <a:r>
              <a:rPr lang="en-US" sz="4000" b="1" smtClean="0">
                <a:solidFill>
                  <a:schemeClr val="bg1"/>
                </a:solidFill>
                <a:latin typeface="Verdana" pitchFamily="34" charset="0"/>
              </a:rPr>
              <a:t>/ Proxemics</a:t>
            </a:r>
          </a:p>
          <a:p>
            <a:pPr marL="400050" indent="-400050" eaLnBrk="1" hangingPunct="1"/>
            <a:endParaRPr lang="en-US" sz="4000" b="1" smtClean="0">
              <a:latin typeface="Verdana" pitchFamily="34" charset="0"/>
            </a:endParaRPr>
          </a:p>
          <a:p>
            <a:pPr marL="971550" lvl="1" indent="-400050" eaLnBrk="1" hangingPunct="1"/>
            <a:r>
              <a:rPr lang="en-US" b="1" smtClean="0">
                <a:latin typeface="Verdana" pitchFamily="34" charset="0"/>
              </a:rPr>
              <a:t>“body language” </a:t>
            </a:r>
          </a:p>
          <a:p>
            <a:pPr marL="1371600" lvl="2" eaLnBrk="1" hangingPunct="1"/>
            <a:r>
              <a:rPr lang="en-US" b="1" smtClean="0">
                <a:latin typeface="Verdana" pitchFamily="34" charset="0"/>
              </a:rPr>
              <a:t>motion and gestures</a:t>
            </a:r>
          </a:p>
          <a:p>
            <a:pPr marL="400050" indent="-400050" eaLnBrk="1" hangingPunct="1">
              <a:buFontTx/>
              <a:buNone/>
            </a:pPr>
            <a:endParaRPr lang="en-US" sz="2400" b="1" smtClean="0">
              <a:latin typeface="Verdana" pitchFamily="34" charset="0"/>
            </a:endParaRP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kumimoji="1" lang="en-US" sz="2400" smtClean="0">
                <a:solidFill>
                  <a:schemeClr val="tx1"/>
                </a:solidFill>
                <a:latin typeface="Verdana" pitchFamily="34" charset="0"/>
              </a:rPr>
              <a:t>Communication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00050" indent="-400050" eaLnBrk="1" hangingPunct="1"/>
            <a:r>
              <a:rPr lang="en-US" sz="4000" b="1" smtClean="0">
                <a:latin typeface="Verdana" pitchFamily="34" charset="0"/>
              </a:rPr>
              <a:t>Kinesics</a:t>
            </a:r>
          </a:p>
          <a:p>
            <a:pPr marL="400050" indent="-400050" eaLnBrk="1" hangingPunct="1"/>
            <a:endParaRPr lang="en-US" sz="4000" b="1" smtClean="0">
              <a:latin typeface="Verdana" pitchFamily="34" charset="0"/>
            </a:endParaRPr>
          </a:p>
          <a:p>
            <a:pPr marL="971550" lvl="1" indent="-400050" eaLnBrk="1" hangingPunct="1"/>
            <a:r>
              <a:rPr lang="en-US" b="1" smtClean="0">
                <a:latin typeface="Verdana" pitchFamily="34" charset="0"/>
              </a:rPr>
              <a:t>the study of communication that occurs through body movements, positions, and facial expressions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kumimoji="1" lang="en-US" sz="2400" smtClean="0">
                <a:solidFill>
                  <a:schemeClr val="tx1"/>
                </a:solidFill>
                <a:latin typeface="Verdana" pitchFamily="34" charset="0"/>
              </a:rPr>
              <a:t>Communication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00050" indent="-400050" eaLnBrk="1" hangingPunct="1"/>
            <a:r>
              <a:rPr lang="en-US" sz="4000" b="1" smtClean="0">
                <a:solidFill>
                  <a:schemeClr val="bg1"/>
                </a:solidFill>
                <a:latin typeface="Verdana" pitchFamily="34" charset="0"/>
              </a:rPr>
              <a:t>Kenisics /</a:t>
            </a:r>
            <a:r>
              <a:rPr lang="en-US" sz="4000" b="1" smtClean="0">
                <a:latin typeface="Verdana" pitchFamily="34" charset="0"/>
              </a:rPr>
              <a:t> Proxemics</a:t>
            </a:r>
          </a:p>
          <a:p>
            <a:pPr marL="400050" indent="-400050" eaLnBrk="1" hangingPunct="1"/>
            <a:endParaRPr lang="en-US" sz="4000" b="1" smtClean="0">
              <a:latin typeface="Verdana" pitchFamily="34" charset="0"/>
            </a:endParaRPr>
          </a:p>
          <a:p>
            <a:pPr marL="971550" lvl="1" indent="-400050" eaLnBrk="1" hangingPunct="1"/>
            <a:r>
              <a:rPr lang="en-US" b="1" smtClean="0">
                <a:latin typeface="Verdana" pitchFamily="34" charset="0"/>
              </a:rPr>
              <a:t>“body language” </a:t>
            </a:r>
          </a:p>
          <a:p>
            <a:pPr marL="1371600" lvl="2" eaLnBrk="1" hangingPunct="1"/>
            <a:r>
              <a:rPr lang="en-US" b="1" smtClean="0">
                <a:latin typeface="Verdana" pitchFamily="34" charset="0"/>
              </a:rPr>
              <a:t>using personal space</a:t>
            </a:r>
          </a:p>
          <a:p>
            <a:pPr marL="400050" indent="-400050" eaLnBrk="1" hangingPunct="1">
              <a:buFontTx/>
              <a:buNone/>
            </a:pPr>
            <a:endParaRPr lang="en-US" sz="2400" b="1" smtClean="0">
              <a:latin typeface="Verdana" pitchFamily="34" charset="0"/>
            </a:endParaRP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kumimoji="1" lang="en-US" sz="2400" smtClean="0">
                <a:solidFill>
                  <a:schemeClr val="tx1"/>
                </a:solidFill>
                <a:latin typeface="Verdana" pitchFamily="34" charset="0"/>
              </a:rPr>
              <a:t>Communication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788988" y="6564313"/>
            <a:ext cx="75930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 i="1">
                <a:solidFill>
                  <a:schemeClr val="bg1"/>
                </a:solidFill>
                <a:latin typeface="Arial" charset="0"/>
                <a:cs typeface="Arial" charset="0"/>
                <a:hlinkClick r:id="rId3"/>
              </a:rPr>
              <a:t>www.duluthnewstribune.com/articles/index.cfm?id=64263&amp;section=Opinion</a:t>
            </a:r>
            <a:endParaRPr lang="en-US" sz="800" i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76200"/>
            <a:ext cx="7315200" cy="64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00050" indent="-400050" eaLnBrk="1" hangingPunct="1"/>
            <a:r>
              <a:rPr lang="en-US" sz="4000" b="1" smtClean="0">
                <a:latin typeface="Verdana" pitchFamily="34" charset="0"/>
              </a:rPr>
              <a:t>Proxemics</a:t>
            </a:r>
          </a:p>
          <a:p>
            <a:pPr marL="400050" indent="-400050" eaLnBrk="1" hangingPunct="1"/>
            <a:endParaRPr lang="en-US" sz="4000" b="1" smtClean="0">
              <a:latin typeface="Verdana" pitchFamily="34" charset="0"/>
            </a:endParaRPr>
          </a:p>
          <a:p>
            <a:pPr marL="971550" lvl="1" indent="-400050" eaLnBrk="1" hangingPunct="1"/>
            <a:r>
              <a:rPr lang="en-US" b="1" smtClean="0">
                <a:latin typeface="Verdana" pitchFamily="34" charset="0"/>
              </a:rPr>
              <a:t>the study of communication that occurs through spatial behavior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kumimoji="1" lang="en-US" sz="2400" smtClean="0">
                <a:solidFill>
                  <a:schemeClr val="tx1"/>
                </a:solidFill>
                <a:latin typeface="Verdana" pitchFamily="34" charset="0"/>
              </a:rPr>
              <a:t>Communication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00050" indent="-400050" eaLnBrk="1" hangingPunct="1"/>
            <a:r>
              <a:rPr lang="en-US" sz="4000" b="1" smtClean="0">
                <a:latin typeface="Verdana" pitchFamily="34" charset="0"/>
              </a:rPr>
              <a:t>Phonemics </a:t>
            </a:r>
            <a:r>
              <a:rPr lang="en-US" b="1" smtClean="0">
                <a:latin typeface="Verdana" pitchFamily="34" charset="0"/>
              </a:rPr>
              <a:t>(phonology)</a:t>
            </a:r>
          </a:p>
          <a:p>
            <a:pPr marL="400050" indent="-400050" eaLnBrk="1" hangingPunct="1"/>
            <a:endParaRPr lang="en-US" sz="4000" b="1" smtClean="0">
              <a:latin typeface="Verdana" pitchFamily="34" charset="0"/>
            </a:endParaRPr>
          </a:p>
          <a:p>
            <a:pPr marL="971550" lvl="1" indent="-400050" eaLnBrk="1" hangingPunct="1"/>
            <a:r>
              <a:rPr lang="en-US" b="1" smtClean="0">
                <a:latin typeface="Verdana" pitchFamily="34" charset="0"/>
              </a:rPr>
              <a:t>the study of basic sound units</a:t>
            </a:r>
          </a:p>
          <a:p>
            <a:pPr marL="971550" lvl="1" indent="-400050" eaLnBrk="1" hangingPunct="1"/>
            <a:endParaRPr lang="en-US" b="1" smtClean="0">
              <a:latin typeface="Verdana" pitchFamily="34" charset="0"/>
            </a:endParaRPr>
          </a:p>
        </p:txBody>
      </p:sp>
      <p:sp>
        <p:nvSpPr>
          <p:cNvPr id="77827" name="Rectangle 5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lang="en-US" sz="2400" b="1" smtClean="0">
                <a:latin typeface="Verdana" pitchFamily="34" charset="0"/>
              </a:rPr>
              <a:t>Synchronic (structural) linguistics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84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00050" indent="-400050" eaLnBrk="1" hangingPunct="1"/>
            <a:r>
              <a:rPr lang="en-US" sz="4000" b="1" smtClean="0">
                <a:solidFill>
                  <a:srgbClr val="CC3300"/>
                </a:solidFill>
                <a:latin typeface="Verdana" pitchFamily="34" charset="0"/>
              </a:rPr>
              <a:t>Phone</a:t>
            </a:r>
            <a:r>
              <a:rPr lang="en-US" sz="4000" b="1" smtClean="0">
                <a:latin typeface="Verdana" pitchFamily="34" charset="0"/>
              </a:rPr>
              <a:t>mics </a:t>
            </a:r>
            <a:r>
              <a:rPr lang="en-US" b="1" smtClean="0">
                <a:latin typeface="Verdana" pitchFamily="34" charset="0"/>
              </a:rPr>
              <a:t>(</a:t>
            </a:r>
            <a:r>
              <a:rPr lang="en-US" b="1" smtClean="0">
                <a:solidFill>
                  <a:srgbClr val="CC3300"/>
                </a:solidFill>
                <a:latin typeface="Verdana" pitchFamily="34" charset="0"/>
              </a:rPr>
              <a:t>phon</a:t>
            </a:r>
            <a:r>
              <a:rPr lang="en-US" b="1" smtClean="0">
                <a:latin typeface="Verdana" pitchFamily="34" charset="0"/>
              </a:rPr>
              <a:t>ology)</a:t>
            </a:r>
          </a:p>
          <a:p>
            <a:pPr marL="400050" indent="-400050" eaLnBrk="1" hangingPunct="1"/>
            <a:endParaRPr lang="en-US" sz="4000" b="1" smtClean="0">
              <a:latin typeface="Verdana" pitchFamily="34" charset="0"/>
            </a:endParaRPr>
          </a:p>
          <a:p>
            <a:pPr marL="971550" lvl="1" indent="-400050" eaLnBrk="1" hangingPunct="1"/>
            <a:r>
              <a:rPr lang="en-US" b="1" smtClean="0">
                <a:solidFill>
                  <a:srgbClr val="CC3300"/>
                </a:solidFill>
                <a:latin typeface="Verdana" pitchFamily="34" charset="0"/>
              </a:rPr>
              <a:t>phone</a:t>
            </a:r>
            <a:r>
              <a:rPr lang="en-US" b="1" smtClean="0">
                <a:latin typeface="Verdana" pitchFamily="34" charset="0"/>
              </a:rPr>
              <a:t> = “sound”</a:t>
            </a:r>
          </a:p>
          <a:p>
            <a:pPr marL="1371600" lvl="2" eaLnBrk="1" hangingPunct="1"/>
            <a:r>
              <a:rPr lang="en-US" b="1" smtClean="0">
                <a:latin typeface="Verdana" pitchFamily="34" charset="0"/>
              </a:rPr>
              <a:t>tele</a:t>
            </a:r>
            <a:r>
              <a:rPr lang="en-US" b="1" smtClean="0">
                <a:solidFill>
                  <a:srgbClr val="CC3300"/>
                </a:solidFill>
                <a:latin typeface="Verdana" pitchFamily="34" charset="0"/>
              </a:rPr>
              <a:t>phone</a:t>
            </a:r>
          </a:p>
          <a:p>
            <a:pPr marL="1371600" lvl="2" eaLnBrk="1" hangingPunct="1"/>
            <a:r>
              <a:rPr lang="en-US" b="1" smtClean="0">
                <a:latin typeface="Verdana" pitchFamily="34" charset="0"/>
              </a:rPr>
              <a:t>mega</a:t>
            </a:r>
            <a:r>
              <a:rPr lang="en-US" b="1" smtClean="0">
                <a:solidFill>
                  <a:srgbClr val="CC3300"/>
                </a:solidFill>
                <a:latin typeface="Verdana" pitchFamily="34" charset="0"/>
              </a:rPr>
              <a:t>phone</a:t>
            </a:r>
          </a:p>
          <a:p>
            <a:pPr marL="971550" lvl="1" indent="-400050" eaLnBrk="1" hangingPunct="1">
              <a:buFontTx/>
              <a:buNone/>
            </a:pPr>
            <a:endParaRPr lang="en-US" b="1" smtClean="0">
              <a:latin typeface="Verdana" pitchFamily="34" charset="0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lang="en-US" sz="2400" b="1" smtClean="0">
                <a:latin typeface="Verdana" pitchFamily="34" charset="0"/>
              </a:rPr>
              <a:t>Synchronic (structural) linguistics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1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1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1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1842" grpId="0" build="p" bldLvl="3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79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00050" indent="-400050" eaLnBrk="1" hangingPunct="1"/>
            <a:r>
              <a:rPr lang="en-US" sz="3600" b="1" smtClean="0">
                <a:latin typeface="Verdana" pitchFamily="34" charset="0"/>
              </a:rPr>
              <a:t>Phonemics </a:t>
            </a:r>
            <a:r>
              <a:rPr lang="en-US" sz="2800" b="1" smtClean="0">
                <a:latin typeface="Verdana" pitchFamily="34" charset="0"/>
              </a:rPr>
              <a:t>(phonology)</a:t>
            </a:r>
          </a:p>
          <a:p>
            <a:pPr marL="400050" indent="-400050" eaLnBrk="1" hangingPunct="1"/>
            <a:endParaRPr lang="en-US" sz="3600" b="1" smtClean="0">
              <a:latin typeface="Verdana" pitchFamily="34" charset="0"/>
            </a:endParaRPr>
          </a:p>
          <a:p>
            <a:pPr marL="971550" lvl="1" indent="-400050" eaLnBrk="1" hangingPunct="1"/>
            <a:r>
              <a:rPr lang="en-US" sz="2400" b="1" smtClean="0">
                <a:latin typeface="Verdana" pitchFamily="34" charset="0"/>
              </a:rPr>
              <a:t>there are classes of sounds</a:t>
            </a:r>
          </a:p>
          <a:p>
            <a:pPr marL="971550" lvl="1" indent="-400050" eaLnBrk="1" hangingPunct="1"/>
            <a:endParaRPr lang="en-US" sz="2400" b="1" smtClean="0">
              <a:latin typeface="Verdana" pitchFamily="34" charset="0"/>
            </a:endParaRPr>
          </a:p>
          <a:p>
            <a:pPr marL="1371600" lvl="2" eaLnBrk="1" hangingPunct="1"/>
            <a:r>
              <a:rPr lang="en-US" sz="2000" b="1" smtClean="0">
                <a:latin typeface="Verdana" pitchFamily="34" charset="0"/>
              </a:rPr>
              <a:t>stopped</a:t>
            </a:r>
          </a:p>
          <a:p>
            <a:pPr marL="1371600" lvl="2" eaLnBrk="1" hangingPunct="1"/>
            <a:r>
              <a:rPr lang="en-US" sz="2000" b="1" smtClean="0">
                <a:latin typeface="Verdana" pitchFamily="34" charset="0"/>
              </a:rPr>
              <a:t>nazalized</a:t>
            </a:r>
          </a:p>
          <a:p>
            <a:pPr marL="1371600" lvl="2" eaLnBrk="1" hangingPunct="1"/>
            <a:r>
              <a:rPr lang="en-US" sz="2000" b="1" smtClean="0">
                <a:latin typeface="Verdana" pitchFamily="34" charset="0"/>
              </a:rPr>
              <a:t>continued (“sibilate”)</a:t>
            </a:r>
          </a:p>
          <a:p>
            <a:pPr marL="1371600" lvl="2" eaLnBrk="1" hangingPunct="1"/>
            <a:r>
              <a:rPr lang="en-US" sz="2000" b="1" smtClean="0">
                <a:latin typeface="Verdana" pitchFamily="34" charset="0"/>
              </a:rPr>
              <a:t>Trilled</a:t>
            </a:r>
          </a:p>
          <a:p>
            <a:pPr marL="1371600" lvl="2" eaLnBrk="1" hangingPunct="1"/>
            <a:r>
              <a:rPr lang="en-US" sz="2000" b="1" smtClean="0">
                <a:latin typeface="Verdana" pitchFamily="34" charset="0"/>
              </a:rPr>
              <a:t>clicks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lang="en-US" sz="2400" b="1" smtClean="0">
                <a:latin typeface="Verdana" pitchFamily="34" charset="0"/>
              </a:rPr>
              <a:t>Synchronic (structural) linguistics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9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97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97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97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97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9794" grpId="0" build="p" bldLvl="3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86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00050" indent="-400050" eaLnBrk="1" hangingPunct="1">
              <a:lnSpc>
                <a:spcPct val="90000"/>
              </a:lnSpc>
            </a:pPr>
            <a:r>
              <a:rPr lang="en-US" sz="3600" b="1" smtClean="0">
                <a:latin typeface="Verdana" pitchFamily="34" charset="0"/>
              </a:rPr>
              <a:t>Phonemics </a:t>
            </a:r>
            <a:r>
              <a:rPr lang="en-US" sz="2800" b="1" smtClean="0">
                <a:latin typeface="Verdana" pitchFamily="34" charset="0"/>
              </a:rPr>
              <a:t>(phonology)</a:t>
            </a:r>
          </a:p>
          <a:p>
            <a:pPr marL="400050" indent="-400050" eaLnBrk="1" hangingPunct="1">
              <a:lnSpc>
                <a:spcPct val="90000"/>
              </a:lnSpc>
            </a:pPr>
            <a:endParaRPr lang="en-US" sz="3600" b="1" smtClean="0">
              <a:latin typeface="Verdana" pitchFamily="34" charset="0"/>
            </a:endParaRPr>
          </a:p>
          <a:p>
            <a:pPr marL="971550" lvl="1" indent="-400050" eaLnBrk="1" hangingPunct="1">
              <a:lnSpc>
                <a:spcPct val="90000"/>
              </a:lnSpc>
            </a:pPr>
            <a:r>
              <a:rPr lang="en-US" sz="2400" b="1" smtClean="0">
                <a:latin typeface="Verdana" pitchFamily="34" charset="0"/>
              </a:rPr>
              <a:t>some languages have only a few basic sounds</a:t>
            </a:r>
          </a:p>
          <a:p>
            <a:pPr marL="1371600" lvl="2" eaLnBrk="1" hangingPunct="1">
              <a:lnSpc>
                <a:spcPct val="90000"/>
              </a:lnSpc>
            </a:pPr>
            <a:r>
              <a:rPr lang="en-US" sz="2000" b="1" smtClean="0">
                <a:latin typeface="Verdana" pitchFamily="34" charset="0"/>
              </a:rPr>
              <a:t>e.g., Hawaiian</a:t>
            </a:r>
          </a:p>
          <a:p>
            <a:pPr marL="1371600" lvl="2" eaLnBrk="1" hangingPunct="1">
              <a:lnSpc>
                <a:spcPct val="90000"/>
              </a:lnSpc>
            </a:pPr>
            <a:endParaRPr lang="en-US" sz="2000" b="1" smtClean="0">
              <a:latin typeface="Verdana" pitchFamily="34" charset="0"/>
            </a:endParaRPr>
          </a:p>
          <a:p>
            <a:pPr marL="971550" lvl="1" indent="-400050" eaLnBrk="1" hangingPunct="1">
              <a:lnSpc>
                <a:spcPct val="90000"/>
              </a:lnSpc>
            </a:pPr>
            <a:r>
              <a:rPr lang="en-US" sz="2400" b="1" smtClean="0">
                <a:latin typeface="Verdana" pitchFamily="34" charset="0"/>
              </a:rPr>
              <a:t>others have many more</a:t>
            </a:r>
          </a:p>
          <a:p>
            <a:pPr marL="1371600" lvl="2" eaLnBrk="1" hangingPunct="1">
              <a:lnSpc>
                <a:spcPct val="90000"/>
              </a:lnSpc>
            </a:pPr>
            <a:r>
              <a:rPr lang="en-US" sz="2000" b="1" smtClean="0">
                <a:latin typeface="Verdana" pitchFamily="34" charset="0"/>
              </a:rPr>
              <a:t>e.g., Kwakiutl</a:t>
            </a:r>
          </a:p>
          <a:p>
            <a:pPr marL="1371600" lvl="2" eaLnBrk="1" hangingPunct="1">
              <a:lnSpc>
                <a:spcPct val="90000"/>
              </a:lnSpc>
            </a:pPr>
            <a:endParaRPr lang="en-US" sz="2000" b="1" smtClean="0">
              <a:latin typeface="Verdana" pitchFamily="34" charset="0"/>
            </a:endParaRPr>
          </a:p>
          <a:p>
            <a:pPr marL="971550" lvl="1" indent="-400050" eaLnBrk="1" hangingPunct="1">
              <a:lnSpc>
                <a:spcPct val="90000"/>
              </a:lnSpc>
            </a:pPr>
            <a:r>
              <a:rPr lang="en-US" sz="2400" b="1" smtClean="0">
                <a:latin typeface="Verdana" pitchFamily="34" charset="0"/>
              </a:rPr>
              <a:t>rarely are there more than 45 or 50</a:t>
            </a:r>
          </a:p>
          <a:p>
            <a:pPr marL="971550" lvl="1" indent="-400050" eaLnBrk="1" hangingPunct="1">
              <a:lnSpc>
                <a:spcPct val="90000"/>
              </a:lnSpc>
            </a:pPr>
            <a:endParaRPr lang="en-US" sz="2400" b="1" smtClean="0">
              <a:latin typeface="Verdana" pitchFamily="34" charset="0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lang="en-US" sz="2400" b="1" smtClean="0">
                <a:latin typeface="Verdana" pitchFamily="34" charset="0"/>
              </a:rPr>
              <a:t>Synchronic (structural) linguistics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2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28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28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28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2866" grpId="0" build="p" bldLvl="3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6800" y="1752600"/>
            <a:ext cx="7620000" cy="4800600"/>
          </a:xfrm>
        </p:spPr>
        <p:txBody>
          <a:bodyPr/>
          <a:lstStyle/>
          <a:p>
            <a:pPr marL="400050" indent="-400050" eaLnBrk="1" hangingPunct="1"/>
            <a:r>
              <a:rPr lang="en-US" sz="4000" b="1" smtClean="0">
                <a:latin typeface="Verdana" pitchFamily="34" charset="0"/>
              </a:rPr>
              <a:t>Phonemics </a:t>
            </a:r>
            <a:r>
              <a:rPr lang="en-US" b="1" smtClean="0">
                <a:latin typeface="Verdana" pitchFamily="34" charset="0"/>
              </a:rPr>
              <a:t>(phonology)</a:t>
            </a:r>
          </a:p>
          <a:p>
            <a:pPr marL="400050" indent="-400050" eaLnBrk="1" hangingPunct="1"/>
            <a:endParaRPr lang="en-US" sz="4000" b="1" smtClean="0">
              <a:latin typeface="Verdana" pitchFamily="34" charset="0"/>
            </a:endParaRPr>
          </a:p>
          <a:p>
            <a:pPr marL="971550" lvl="1" indent="-400050" eaLnBrk="1" hangingPunct="1"/>
            <a:r>
              <a:rPr lang="en-US" b="1" smtClean="0">
                <a:latin typeface="Verdana" pitchFamily="34" charset="0"/>
              </a:rPr>
              <a:t>sounds in language follow a pattern</a:t>
            </a:r>
          </a:p>
          <a:p>
            <a:pPr marL="971550" lvl="1" indent="-400050" eaLnBrk="1" hangingPunct="1"/>
            <a:endParaRPr lang="en-US" b="1" smtClean="0">
              <a:latin typeface="Verdana" pitchFamily="34" charset="0"/>
            </a:endParaRPr>
          </a:p>
          <a:p>
            <a:pPr marL="1371600" lvl="2" eaLnBrk="1" hangingPunct="1"/>
            <a:r>
              <a:rPr lang="en-US" b="1" smtClean="0">
                <a:latin typeface="Verdana" pitchFamily="34" charset="0"/>
              </a:rPr>
              <a:t>Tzotzil : Tzeltal</a:t>
            </a:r>
          </a:p>
          <a:p>
            <a:pPr marL="1371600" lvl="2" eaLnBrk="1" hangingPunct="1"/>
            <a:r>
              <a:rPr lang="en-US" b="1" smtClean="0">
                <a:latin typeface="Verdana" pitchFamily="34" charset="0"/>
              </a:rPr>
              <a:t>Bangu : Ngbatu</a:t>
            </a:r>
          </a:p>
          <a:p>
            <a:pPr marL="1371600" lvl="2" eaLnBrk="1" hangingPunct="1"/>
            <a:r>
              <a:rPr lang="en-US" b="1" smtClean="0">
                <a:latin typeface="Verdana" pitchFamily="34" charset="0"/>
              </a:rPr>
              <a:t>click sounds: !Kung</a:t>
            </a:r>
          </a:p>
          <a:p>
            <a:pPr marL="1371600" lvl="2" eaLnBrk="1" hangingPunct="1"/>
            <a:r>
              <a:rPr lang="en-US" b="1" smtClean="0">
                <a:latin typeface="Verdana" pitchFamily="34" charset="0"/>
              </a:rPr>
              <a:t>? in </a:t>
            </a:r>
            <a:r>
              <a:rPr lang="en-US" b="1" i="1" smtClean="0">
                <a:latin typeface="Verdana" pitchFamily="34" charset="0"/>
              </a:rPr>
              <a:t>Anishinabe</a:t>
            </a:r>
            <a:r>
              <a:rPr lang="en-US" b="1" smtClean="0">
                <a:latin typeface="Verdana" pitchFamily="34" charset="0"/>
              </a:rPr>
              <a:t> (Chippewa)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lang="en-US" sz="2400" b="1" smtClean="0">
                <a:latin typeface="Verdana" pitchFamily="34" charset="0"/>
              </a:rPr>
              <a:t>Synchronic (structural) linguistics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08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08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08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08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0818" grpId="0" build="p" bldLvl="3" autoUpdateAnimBg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8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6800" y="1752600"/>
            <a:ext cx="7620000" cy="4800600"/>
          </a:xfrm>
        </p:spPr>
        <p:txBody>
          <a:bodyPr/>
          <a:lstStyle/>
          <a:p>
            <a:pPr marL="400050" indent="-400050" eaLnBrk="1" hangingPunct="1"/>
            <a:r>
              <a:rPr lang="en-US" sz="4000" b="1" smtClean="0">
                <a:latin typeface="Verdana" pitchFamily="34" charset="0"/>
              </a:rPr>
              <a:t>Phonemics </a:t>
            </a:r>
            <a:r>
              <a:rPr lang="en-US" b="1" smtClean="0">
                <a:latin typeface="Verdana" pitchFamily="34" charset="0"/>
              </a:rPr>
              <a:t>(phonology)</a:t>
            </a:r>
          </a:p>
          <a:p>
            <a:pPr marL="400050" indent="-400050" eaLnBrk="1" hangingPunct="1"/>
            <a:endParaRPr lang="en-US" sz="4000" b="1" smtClean="0">
              <a:latin typeface="Verdana" pitchFamily="34" charset="0"/>
            </a:endParaRPr>
          </a:p>
          <a:p>
            <a:pPr marL="971550" lvl="1" indent="-400050" eaLnBrk="1" hangingPunct="1"/>
            <a:r>
              <a:rPr lang="en-US" b="1" smtClean="0">
                <a:latin typeface="Verdana" pitchFamily="34" charset="0"/>
              </a:rPr>
              <a:t>sounds are conventionally divided into vowels and consonants</a:t>
            </a:r>
          </a:p>
          <a:p>
            <a:pPr marL="971550" lvl="1" indent="-400050" eaLnBrk="1" hangingPunct="1"/>
            <a:endParaRPr lang="en-US" b="1" smtClean="0">
              <a:latin typeface="Verdana" pitchFamily="34" charset="0"/>
            </a:endParaRPr>
          </a:p>
          <a:p>
            <a:pPr marL="971550" lvl="1" indent="-400050" eaLnBrk="1" hangingPunct="1"/>
            <a:r>
              <a:rPr lang="en-US" b="1" smtClean="0">
                <a:latin typeface="Verdana" pitchFamily="34" charset="0"/>
              </a:rPr>
              <a:t>no language uses all of the possible phonemes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lang="en-US" sz="2400" b="1" smtClean="0">
                <a:latin typeface="Verdana" pitchFamily="34" charset="0"/>
              </a:rPr>
              <a:t>Synchronic (structural) linguistics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3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3890" grpId="0" build="p" bldLvl="3" autoUpdateAnimBg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6800" y="1752600"/>
            <a:ext cx="7620000" cy="5105400"/>
          </a:xfrm>
        </p:spPr>
        <p:txBody>
          <a:bodyPr/>
          <a:lstStyle/>
          <a:p>
            <a:pPr marL="400050" indent="-400050" eaLnBrk="1" hangingPunct="1"/>
            <a:r>
              <a:rPr lang="en-US" sz="4000" b="1" smtClean="0">
                <a:latin typeface="Verdana" pitchFamily="34" charset="0"/>
              </a:rPr>
              <a:t>“minimal pair”</a:t>
            </a:r>
          </a:p>
          <a:p>
            <a:pPr marL="400050" indent="-400050" eaLnBrk="1" hangingPunct="1"/>
            <a:endParaRPr lang="en-US" sz="4000" b="1" smtClean="0">
              <a:latin typeface="Verdana" pitchFamily="34" charset="0"/>
            </a:endParaRPr>
          </a:p>
          <a:p>
            <a:pPr marL="971550" lvl="1" indent="-400050" eaLnBrk="1" hangingPunct="1"/>
            <a:r>
              <a:rPr lang="en-US" b="1" smtClean="0">
                <a:latin typeface="Verdana" pitchFamily="34" charset="0"/>
              </a:rPr>
              <a:t>two “utterances” (words) that differ in only one sound</a:t>
            </a:r>
          </a:p>
          <a:p>
            <a:pPr marL="971550" lvl="1" indent="-400050" eaLnBrk="1" hangingPunct="1"/>
            <a:endParaRPr lang="en-US" b="1" smtClean="0">
              <a:latin typeface="Verdana" pitchFamily="34" charset="0"/>
            </a:endParaRPr>
          </a:p>
          <a:p>
            <a:pPr marL="1371600" lvl="2" eaLnBrk="1" hangingPunct="1"/>
            <a:r>
              <a:rPr lang="en-US" b="1" smtClean="0">
                <a:solidFill>
                  <a:srgbClr val="CC3300"/>
                </a:solidFill>
                <a:latin typeface="Verdana" pitchFamily="34" charset="0"/>
              </a:rPr>
              <a:t>p</a:t>
            </a:r>
            <a:r>
              <a:rPr lang="en-US" b="1" smtClean="0">
                <a:latin typeface="Verdana" pitchFamily="34" charset="0"/>
              </a:rPr>
              <a:t>it / </a:t>
            </a:r>
            <a:r>
              <a:rPr lang="en-US" b="1" smtClean="0">
                <a:solidFill>
                  <a:srgbClr val="CC3300"/>
                </a:solidFill>
                <a:latin typeface="Verdana" pitchFamily="34" charset="0"/>
              </a:rPr>
              <a:t>b</a:t>
            </a:r>
            <a:r>
              <a:rPr lang="en-US" b="1" smtClean="0">
                <a:latin typeface="Verdana" pitchFamily="34" charset="0"/>
              </a:rPr>
              <a:t>it</a:t>
            </a:r>
          </a:p>
          <a:p>
            <a:pPr marL="1714500" lvl="3" eaLnBrk="1" hangingPunct="1"/>
            <a:r>
              <a:rPr lang="en-US" sz="1400" b="1" smtClean="0">
                <a:latin typeface="Verdana" pitchFamily="34" charset="0"/>
              </a:rPr>
              <a:t>unvoiced / voiced</a:t>
            </a:r>
          </a:p>
          <a:p>
            <a:pPr marL="1714500" lvl="3" eaLnBrk="1" hangingPunct="1"/>
            <a:endParaRPr lang="en-US" sz="1400" b="1" smtClean="0">
              <a:latin typeface="Verdana" pitchFamily="34" charset="0"/>
            </a:endParaRPr>
          </a:p>
          <a:p>
            <a:pPr marL="1371600" lvl="2" eaLnBrk="1" hangingPunct="1"/>
            <a:r>
              <a:rPr lang="en-US" b="1" smtClean="0">
                <a:solidFill>
                  <a:srgbClr val="CC3300"/>
                </a:solidFill>
                <a:latin typeface="Verdana" pitchFamily="34" charset="0"/>
              </a:rPr>
              <a:t>th</a:t>
            </a:r>
            <a:r>
              <a:rPr lang="en-US" b="1" smtClean="0">
                <a:latin typeface="Verdana" pitchFamily="34" charset="0"/>
              </a:rPr>
              <a:t>ese / </a:t>
            </a:r>
            <a:r>
              <a:rPr lang="en-US" b="1" smtClean="0">
                <a:solidFill>
                  <a:srgbClr val="CC3300"/>
                </a:solidFill>
                <a:latin typeface="Verdana" pitchFamily="34" charset="0"/>
              </a:rPr>
              <a:t>th</a:t>
            </a:r>
            <a:r>
              <a:rPr lang="en-US" b="1" smtClean="0">
                <a:latin typeface="Verdana" pitchFamily="34" charset="0"/>
              </a:rPr>
              <a:t>ose</a:t>
            </a:r>
          </a:p>
          <a:p>
            <a:pPr marL="1714500" lvl="3" eaLnBrk="1" hangingPunct="1"/>
            <a:r>
              <a:rPr lang="en-US" sz="1400" b="1" smtClean="0">
                <a:latin typeface="Verdana" pitchFamily="34" charset="0"/>
              </a:rPr>
              <a:t>unvoiced / voiced</a:t>
            </a:r>
          </a:p>
        </p:txBody>
      </p:sp>
      <p:sp>
        <p:nvSpPr>
          <p:cNvPr id="83971" name="Rectangle 5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lang="en-US" sz="2400" b="1" smtClean="0">
                <a:latin typeface="Verdana" pitchFamily="34" charset="0"/>
              </a:rPr>
              <a:t>Synchronic (structural) linguistics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2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2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2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26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2626" grpId="0" build="p" bldLvl="3" autoUpdateAnimBg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</p:spPr>
        <p:txBody>
          <a:bodyPr/>
          <a:lstStyle/>
          <a:p>
            <a:pPr eaLnBrk="1" hangingPunct="1"/>
            <a:r>
              <a:rPr kumimoji="1" lang="en-US" sz="2400" smtClean="0">
                <a:solidFill>
                  <a:schemeClr val="tx1"/>
                </a:solidFill>
                <a:latin typeface="Verdana" pitchFamily="34" charset="0"/>
              </a:rPr>
              <a:t>Communication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3900" y="1873250"/>
            <a:ext cx="7991475" cy="1511300"/>
          </a:xfrm>
        </p:spPr>
        <p:txBody>
          <a:bodyPr wrap="none">
            <a:spAutoFit/>
          </a:bodyPr>
          <a:lstStyle/>
          <a:p>
            <a:pPr marL="857250" lvl="1" indent="-400050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solidFill>
                  <a:schemeClr val="accent1"/>
                </a:solidFill>
                <a:latin typeface="Verdana" pitchFamily="34" charset="0"/>
              </a:rPr>
              <a:t>Synchronic (structural) Linguistics</a:t>
            </a:r>
          </a:p>
          <a:p>
            <a:pPr marL="1485900" lvl="2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solidFill>
                  <a:schemeClr val="accent1"/>
                </a:solidFill>
                <a:latin typeface="Verdana" pitchFamily="34" charset="0"/>
              </a:rPr>
              <a:t>Phonemics</a:t>
            </a:r>
          </a:p>
          <a:p>
            <a:pPr marL="1485900" lvl="2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latin typeface="Verdana" pitchFamily="34" charset="0"/>
              </a:rPr>
              <a:t>Phonetics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</p:spPr>
        <p:txBody>
          <a:bodyPr/>
          <a:lstStyle/>
          <a:p>
            <a:pPr eaLnBrk="1" hangingPunct="1"/>
            <a:r>
              <a:rPr kumimoji="1" lang="en-US" sz="2400" smtClean="0">
                <a:solidFill>
                  <a:schemeClr val="tx1"/>
                </a:solidFill>
                <a:latin typeface="Verdana" pitchFamily="34" charset="0"/>
              </a:rPr>
              <a:t>Communication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3900" y="1873250"/>
            <a:ext cx="7991475" cy="1985963"/>
          </a:xfrm>
        </p:spPr>
        <p:txBody>
          <a:bodyPr wrap="none">
            <a:spAutoFit/>
          </a:bodyPr>
          <a:lstStyle/>
          <a:p>
            <a:pPr marL="857250" lvl="1" indent="-400050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latin typeface="Verdana" pitchFamily="34" charset="0"/>
              </a:rPr>
              <a:t>Synchronic (structural) Linguistics</a:t>
            </a:r>
          </a:p>
          <a:p>
            <a:pPr marL="1485900" lvl="2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latin typeface="Verdana" pitchFamily="34" charset="0"/>
              </a:rPr>
              <a:t>Phonemics</a:t>
            </a:r>
          </a:p>
          <a:p>
            <a:pPr marL="1485900" lvl="2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latin typeface="Verdana" pitchFamily="34" charset="0"/>
              </a:rPr>
              <a:t>Phonetics</a:t>
            </a:r>
          </a:p>
          <a:p>
            <a:pPr marL="1485900" lvl="2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latin typeface="Verdana" pitchFamily="34" charset="0"/>
              </a:rPr>
              <a:t>Morphemics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788988" y="6564313"/>
            <a:ext cx="759301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i="1">
                <a:solidFill>
                  <a:schemeClr val="bg1"/>
                </a:solidFill>
                <a:latin typeface="Arial" charset="0"/>
                <a:cs typeface="Arial" charset="0"/>
                <a:hlinkClick r:id="rId3"/>
              </a:rPr>
              <a:t>www.duluthnewstribune.com/articles/index.cfm?id=64263&amp;section=Opinion</a:t>
            </a:r>
            <a:endParaRPr lang="en-US" sz="1200" i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200400"/>
            <a:ext cx="7315200" cy="20002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314575" y="990600"/>
            <a:ext cx="4467225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“If They're Lost, Who Are We?”</a:t>
            </a:r>
          </a:p>
          <a:p>
            <a:pPr algn="ctr"/>
            <a:endParaRPr lang="en-US" b="1">
              <a:solidFill>
                <a:schemeClr val="bg1"/>
              </a:solidFill>
            </a:endParaRPr>
          </a:p>
          <a:p>
            <a:pPr algn="ctr"/>
            <a:r>
              <a:rPr lang="en-US" b="1">
                <a:solidFill>
                  <a:schemeClr val="bg1"/>
                </a:solidFill>
              </a:rPr>
              <a:t>David Treuer </a:t>
            </a:r>
          </a:p>
          <a:p>
            <a:pPr algn="ctr"/>
            <a:r>
              <a:rPr lang="en-US" sz="1800" i="1">
                <a:solidFill>
                  <a:schemeClr val="bg1"/>
                </a:solidFill>
              </a:rPr>
              <a:t>Washington Post</a:t>
            </a:r>
            <a:r>
              <a:rPr lang="en-US" sz="1800">
                <a:solidFill>
                  <a:schemeClr val="bg1"/>
                </a:solidFill>
              </a:rPr>
              <a:t>, Sunday, April 6, 2008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</p:spPr>
        <p:txBody>
          <a:bodyPr/>
          <a:lstStyle/>
          <a:p>
            <a:pPr eaLnBrk="1" hangingPunct="1"/>
            <a:r>
              <a:rPr kumimoji="1" lang="en-US" sz="2400" smtClean="0">
                <a:solidFill>
                  <a:schemeClr val="tx1"/>
                </a:solidFill>
                <a:latin typeface="Verdana" pitchFamily="34" charset="0"/>
              </a:rPr>
              <a:t>Communication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3900" y="1873250"/>
            <a:ext cx="7991475" cy="2460625"/>
          </a:xfrm>
        </p:spPr>
        <p:txBody>
          <a:bodyPr wrap="none">
            <a:spAutoFit/>
          </a:bodyPr>
          <a:lstStyle/>
          <a:p>
            <a:pPr marL="857250" lvl="1" indent="-400050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solidFill>
                  <a:schemeClr val="accent1"/>
                </a:solidFill>
                <a:latin typeface="Verdana" pitchFamily="34" charset="0"/>
              </a:rPr>
              <a:t>Synchronic (structural) Linguistics</a:t>
            </a:r>
          </a:p>
          <a:p>
            <a:pPr marL="1485900" lvl="2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solidFill>
                  <a:schemeClr val="accent1"/>
                </a:solidFill>
                <a:latin typeface="Verdana" pitchFamily="34" charset="0"/>
              </a:rPr>
              <a:t>Phonemics</a:t>
            </a:r>
          </a:p>
          <a:p>
            <a:pPr marL="1485900" lvl="2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solidFill>
                  <a:schemeClr val="accent1"/>
                </a:solidFill>
                <a:latin typeface="Verdana" pitchFamily="34" charset="0"/>
              </a:rPr>
              <a:t>Phonetics</a:t>
            </a:r>
          </a:p>
          <a:p>
            <a:pPr marL="1485900" lvl="2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solidFill>
                  <a:schemeClr val="accent1"/>
                </a:solidFill>
                <a:latin typeface="Verdana" pitchFamily="34" charset="0"/>
              </a:rPr>
              <a:t>Morphemics</a:t>
            </a:r>
          </a:p>
          <a:p>
            <a:pPr marL="1485900" lvl="2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latin typeface="Verdana" pitchFamily="34" charset="0"/>
              </a:rPr>
              <a:t>Syntax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</p:spPr>
        <p:txBody>
          <a:bodyPr/>
          <a:lstStyle/>
          <a:p>
            <a:pPr eaLnBrk="1" hangingPunct="1"/>
            <a:r>
              <a:rPr kumimoji="1" lang="en-US" sz="2400" smtClean="0">
                <a:solidFill>
                  <a:schemeClr val="tx1"/>
                </a:solidFill>
                <a:latin typeface="Verdana" pitchFamily="34" charset="0"/>
              </a:rPr>
              <a:t>Communication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3900" y="1873250"/>
            <a:ext cx="7991475" cy="2935288"/>
          </a:xfrm>
        </p:spPr>
        <p:txBody>
          <a:bodyPr wrap="none">
            <a:spAutoFit/>
          </a:bodyPr>
          <a:lstStyle/>
          <a:p>
            <a:pPr marL="857250" lvl="1" indent="-400050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solidFill>
                  <a:schemeClr val="accent1"/>
                </a:solidFill>
                <a:latin typeface="Verdana" pitchFamily="34" charset="0"/>
              </a:rPr>
              <a:t>Synchronic (structural) Linguistics</a:t>
            </a:r>
          </a:p>
          <a:p>
            <a:pPr marL="1485900" lvl="2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solidFill>
                  <a:schemeClr val="accent1"/>
                </a:solidFill>
                <a:latin typeface="Verdana" pitchFamily="34" charset="0"/>
              </a:rPr>
              <a:t>Phonemics</a:t>
            </a:r>
          </a:p>
          <a:p>
            <a:pPr marL="1485900" lvl="2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solidFill>
                  <a:schemeClr val="accent1"/>
                </a:solidFill>
                <a:latin typeface="Verdana" pitchFamily="34" charset="0"/>
              </a:rPr>
              <a:t>Phonetics</a:t>
            </a:r>
          </a:p>
          <a:p>
            <a:pPr marL="1485900" lvl="2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solidFill>
                  <a:schemeClr val="accent1"/>
                </a:solidFill>
                <a:latin typeface="Verdana" pitchFamily="34" charset="0"/>
              </a:rPr>
              <a:t>Morphemics</a:t>
            </a:r>
          </a:p>
          <a:p>
            <a:pPr marL="1485900" lvl="2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solidFill>
                  <a:schemeClr val="accent1"/>
                </a:solidFill>
                <a:latin typeface="Verdana" pitchFamily="34" charset="0"/>
              </a:rPr>
              <a:t>Syntax</a:t>
            </a:r>
          </a:p>
          <a:p>
            <a:pPr marL="1485900" lvl="2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latin typeface="Verdana" pitchFamily="34" charset="0"/>
              </a:rPr>
              <a:t>Semantics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</p:spPr>
        <p:txBody>
          <a:bodyPr/>
          <a:lstStyle/>
          <a:p>
            <a:pPr eaLnBrk="1" hangingPunct="1"/>
            <a:r>
              <a:rPr kumimoji="1" lang="en-US" sz="2400" smtClean="0">
                <a:solidFill>
                  <a:schemeClr val="tx1"/>
                </a:solidFill>
                <a:latin typeface="Verdana" pitchFamily="34" charset="0"/>
              </a:rPr>
              <a:t>Communication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3900" y="1873250"/>
            <a:ext cx="8094663" cy="4602163"/>
          </a:xfrm>
        </p:spPr>
        <p:txBody>
          <a:bodyPr wrap="none">
            <a:spAutoFit/>
          </a:bodyPr>
          <a:lstStyle/>
          <a:p>
            <a:pPr marL="857250" lvl="1" indent="-400050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latin typeface="Verdana" pitchFamily="34" charset="0"/>
              </a:rPr>
              <a:t>Synchronic (structural) Linguistics</a:t>
            </a:r>
          </a:p>
          <a:p>
            <a:pPr marL="1485900" lvl="2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latin typeface="Verdana" pitchFamily="34" charset="0"/>
              </a:rPr>
              <a:t>Phonemics</a:t>
            </a:r>
          </a:p>
          <a:p>
            <a:pPr marL="1485900" lvl="2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latin typeface="Verdana" pitchFamily="34" charset="0"/>
              </a:rPr>
              <a:t>Phonetics</a:t>
            </a:r>
          </a:p>
          <a:p>
            <a:pPr marL="1485900" lvl="2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latin typeface="Verdana" pitchFamily="34" charset="0"/>
              </a:rPr>
              <a:t>Morphemics</a:t>
            </a:r>
          </a:p>
          <a:p>
            <a:pPr marL="1485900" lvl="2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latin typeface="Verdana" pitchFamily="34" charset="0"/>
              </a:rPr>
              <a:t>Syntax</a:t>
            </a:r>
          </a:p>
          <a:p>
            <a:pPr marL="1485900" lvl="2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latin typeface="Verdana" pitchFamily="34" charset="0"/>
              </a:rPr>
              <a:t>Semantics</a:t>
            </a:r>
          </a:p>
          <a:p>
            <a:pPr marL="857250" lvl="1" indent="-400050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latin typeface="Verdana" pitchFamily="34" charset="0"/>
              </a:rPr>
              <a:t>Diachronic (historical) linguistics</a:t>
            </a:r>
          </a:p>
          <a:p>
            <a:pPr marL="857250" lvl="1" indent="-400050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latin typeface="Verdana" pitchFamily="34" charset="0"/>
              </a:rPr>
              <a:t>Sociolinguistics / Psycholinguistics</a:t>
            </a:r>
          </a:p>
          <a:p>
            <a:pPr marL="857250" lvl="1" indent="-400050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latin typeface="Verdana" pitchFamily="34" charset="0"/>
              </a:rPr>
              <a:t>Kinesics / Proxemics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746125"/>
            <a:ext cx="7620000" cy="777875"/>
          </a:xfrm>
        </p:spPr>
        <p:txBody>
          <a:bodyPr/>
          <a:lstStyle/>
          <a:p>
            <a:pPr eaLnBrk="1" hangingPunct="1"/>
            <a:r>
              <a:rPr kumimoji="1" lang="en-US" sz="2400" smtClean="0">
                <a:solidFill>
                  <a:schemeClr val="tx1"/>
                </a:solidFill>
                <a:latin typeface="Verdana" pitchFamily="34" charset="0"/>
              </a:rPr>
              <a:t>Communication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23900" y="1873250"/>
            <a:ext cx="8094663" cy="4602163"/>
          </a:xfrm>
        </p:spPr>
        <p:txBody>
          <a:bodyPr wrap="none">
            <a:spAutoFit/>
          </a:bodyPr>
          <a:lstStyle/>
          <a:p>
            <a:pPr marL="857250" lvl="1" indent="-400050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solidFill>
                  <a:schemeClr val="bg2"/>
                </a:solidFill>
                <a:latin typeface="Verdana" pitchFamily="34" charset="0"/>
              </a:rPr>
              <a:t>Synchronic (structural) Linguistics</a:t>
            </a:r>
          </a:p>
          <a:p>
            <a:pPr marL="1485900" lvl="2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solidFill>
                  <a:schemeClr val="bg2"/>
                </a:solidFill>
                <a:latin typeface="Verdana" pitchFamily="34" charset="0"/>
              </a:rPr>
              <a:t>Phonemics</a:t>
            </a:r>
          </a:p>
          <a:p>
            <a:pPr marL="1485900" lvl="2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solidFill>
                  <a:schemeClr val="bg2"/>
                </a:solidFill>
                <a:latin typeface="Verdana" pitchFamily="34" charset="0"/>
              </a:rPr>
              <a:t>Phonetics</a:t>
            </a:r>
          </a:p>
          <a:p>
            <a:pPr marL="1485900" lvl="2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solidFill>
                  <a:schemeClr val="bg2"/>
                </a:solidFill>
                <a:latin typeface="Verdana" pitchFamily="34" charset="0"/>
              </a:rPr>
              <a:t>Morphemics</a:t>
            </a:r>
          </a:p>
          <a:p>
            <a:pPr marL="1485900" lvl="2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solidFill>
                  <a:schemeClr val="bg2"/>
                </a:solidFill>
                <a:latin typeface="Verdana" pitchFamily="34" charset="0"/>
              </a:rPr>
              <a:t>Syntax</a:t>
            </a:r>
          </a:p>
          <a:p>
            <a:pPr marL="1485900" lvl="2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latin typeface="Verdana" pitchFamily="34" charset="0"/>
              </a:rPr>
              <a:t>Semantics</a:t>
            </a:r>
          </a:p>
          <a:p>
            <a:pPr marL="857250" lvl="1" indent="-400050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solidFill>
                  <a:schemeClr val="bg2"/>
                </a:solidFill>
                <a:latin typeface="Verdana" pitchFamily="34" charset="0"/>
              </a:rPr>
              <a:t>Diachronic (historical) linguistics</a:t>
            </a:r>
          </a:p>
          <a:p>
            <a:pPr marL="857250" lvl="1" indent="-400050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solidFill>
                  <a:schemeClr val="bg2"/>
                </a:solidFill>
                <a:latin typeface="Verdana" pitchFamily="34" charset="0"/>
              </a:rPr>
              <a:t>Sociolinguistics / Psycholinguistics</a:t>
            </a:r>
          </a:p>
          <a:p>
            <a:pPr marL="857250" lvl="1" indent="-400050" defTabSz="1200150" eaLnBrk="1" hangingPunct="1">
              <a:lnSpc>
                <a:spcPct val="110000"/>
              </a:lnSpc>
              <a:tabLst>
                <a:tab pos="1943100" algn="l"/>
              </a:tabLst>
            </a:pPr>
            <a:r>
              <a:rPr lang="en-US" b="1" smtClean="0">
                <a:solidFill>
                  <a:schemeClr val="bg2"/>
                </a:solidFill>
                <a:latin typeface="Verdana" pitchFamily="34" charset="0"/>
              </a:rPr>
              <a:t>Kinesics / Proxemics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034" name="Rectangle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400050" indent="-400050" eaLnBrk="1" hangingPunct="1">
              <a:lnSpc>
                <a:spcPct val="90000"/>
              </a:lnSpc>
            </a:pPr>
            <a:r>
              <a:rPr lang="en-US" sz="3600" b="1" smtClean="0">
                <a:latin typeface="Verdana" pitchFamily="34" charset="0"/>
              </a:rPr>
              <a:t>Semantics</a:t>
            </a:r>
          </a:p>
          <a:p>
            <a:pPr marL="400050" indent="-400050" eaLnBrk="1" hangingPunct="1">
              <a:lnSpc>
                <a:spcPct val="30000"/>
              </a:lnSpc>
            </a:pPr>
            <a:endParaRPr lang="en-US" sz="3600" b="1" smtClean="0">
              <a:latin typeface="Verdana" pitchFamily="34" charset="0"/>
            </a:endParaRPr>
          </a:p>
          <a:p>
            <a:pPr marL="971550" lvl="1" indent="-400050" eaLnBrk="1" hangingPunct="1">
              <a:lnSpc>
                <a:spcPct val="90000"/>
              </a:lnSpc>
            </a:pPr>
            <a:r>
              <a:rPr lang="en-US" sz="2400" b="1" smtClean="0">
                <a:latin typeface="Verdana" pitchFamily="34" charset="0"/>
              </a:rPr>
              <a:t>meanings are not as fixed as syntax and morphemes</a:t>
            </a:r>
          </a:p>
          <a:p>
            <a:pPr marL="971550" lvl="1" indent="-400050" eaLnBrk="1" hangingPunct="1">
              <a:lnSpc>
                <a:spcPct val="90000"/>
              </a:lnSpc>
            </a:pPr>
            <a:endParaRPr lang="en-US" sz="2400" b="1" smtClean="0">
              <a:latin typeface="Verdana" pitchFamily="34" charset="0"/>
            </a:endParaRPr>
          </a:p>
          <a:p>
            <a:pPr marL="1371600" lvl="2" eaLnBrk="1" hangingPunct="1">
              <a:lnSpc>
                <a:spcPct val="90000"/>
              </a:lnSpc>
            </a:pPr>
            <a:r>
              <a:rPr lang="en-US" sz="2000" b="1" smtClean="0">
                <a:latin typeface="Verdana" pitchFamily="34" charset="0"/>
              </a:rPr>
              <a:t>“head” of state</a:t>
            </a:r>
          </a:p>
          <a:p>
            <a:pPr marL="1371600" lvl="2" eaLnBrk="1" hangingPunct="1">
              <a:lnSpc>
                <a:spcPct val="90000"/>
              </a:lnSpc>
            </a:pPr>
            <a:r>
              <a:rPr lang="en-US" sz="2000" b="1" smtClean="0">
                <a:latin typeface="Verdana" pitchFamily="34" charset="0"/>
              </a:rPr>
              <a:t>“head” of person</a:t>
            </a:r>
          </a:p>
          <a:p>
            <a:pPr marL="1371600" lvl="2" eaLnBrk="1" hangingPunct="1">
              <a:lnSpc>
                <a:spcPct val="90000"/>
              </a:lnSpc>
            </a:pPr>
            <a:r>
              <a:rPr lang="en-US" sz="2000" b="1" smtClean="0">
                <a:latin typeface="Verdana" pitchFamily="34" charset="0"/>
              </a:rPr>
              <a:t>“head” of a nail</a:t>
            </a:r>
          </a:p>
          <a:p>
            <a:pPr marL="1371600" lvl="2" eaLnBrk="1" hangingPunct="1">
              <a:lnSpc>
                <a:spcPct val="90000"/>
              </a:lnSpc>
            </a:pPr>
            <a:r>
              <a:rPr lang="en-US" sz="2000" b="1" smtClean="0">
                <a:latin typeface="Verdana" pitchFamily="34" charset="0"/>
              </a:rPr>
              <a:t>“head” of a street</a:t>
            </a:r>
          </a:p>
          <a:p>
            <a:pPr marL="1371600" lvl="2" eaLnBrk="1" hangingPunct="1">
              <a:lnSpc>
                <a:spcPct val="90000"/>
              </a:lnSpc>
            </a:pPr>
            <a:r>
              <a:rPr lang="en-US" sz="2000" b="1" smtClean="0">
                <a:latin typeface="Verdana" pitchFamily="34" charset="0"/>
              </a:rPr>
              <a:t>“head” of a class</a:t>
            </a:r>
          </a:p>
          <a:p>
            <a:pPr marL="1371600" lvl="2" eaLnBrk="1" hangingPunct="1">
              <a:lnSpc>
                <a:spcPct val="90000"/>
              </a:lnSpc>
            </a:pPr>
            <a:r>
              <a:rPr lang="en-US" sz="2000" b="1" smtClean="0">
                <a:latin typeface="Verdana" pitchFamily="34" charset="0"/>
              </a:rPr>
              <a:t>“head” of a glass of beer</a:t>
            </a:r>
          </a:p>
          <a:p>
            <a:pPr marL="1371600" lvl="2" eaLnBrk="1" hangingPunct="1">
              <a:lnSpc>
                <a:spcPct val="90000"/>
              </a:lnSpc>
            </a:pPr>
            <a:r>
              <a:rPr lang="en-US" sz="2000" b="1" smtClean="0">
                <a:latin typeface="Verdana" pitchFamily="34" charset="0"/>
              </a:rPr>
              <a:t>“let’s ‘</a:t>
            </a:r>
            <a:r>
              <a:rPr lang="en-US" sz="2000" b="1" i="1" smtClean="0">
                <a:latin typeface="Verdana" pitchFamily="34" charset="0"/>
              </a:rPr>
              <a:t>head</a:t>
            </a:r>
            <a:r>
              <a:rPr lang="en-US" sz="2000" b="1" smtClean="0">
                <a:latin typeface="Verdana" pitchFamily="34" charset="0"/>
              </a:rPr>
              <a:t>’ out of here”</a:t>
            </a:r>
          </a:p>
          <a:p>
            <a:pPr marL="1371600" lvl="2" eaLnBrk="1" hangingPunct="1">
              <a:lnSpc>
                <a:spcPct val="90000"/>
              </a:lnSpc>
            </a:pPr>
            <a:r>
              <a:rPr lang="en-US" sz="2000" b="1" smtClean="0">
                <a:latin typeface="Verdana" pitchFamily="34" charset="0"/>
              </a:rPr>
              <a:t>“head” for sailors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lang="en-US" sz="2400" b="1" smtClean="0">
                <a:latin typeface="Verdana" pitchFamily="34" charset="0"/>
              </a:rPr>
              <a:t>Synchronic (structural) linguistics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00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00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00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00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00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00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00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00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0034" grpId="0" build="p" bldLvl="3" autoUpdateAnimBg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034" name="Rectangle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400050" indent="-400050" eaLnBrk="1" hangingPunct="1">
              <a:lnSpc>
                <a:spcPct val="90000"/>
              </a:lnSpc>
            </a:pPr>
            <a:r>
              <a:rPr lang="en-US" sz="3600" b="1" smtClean="0">
                <a:latin typeface="Verdana" pitchFamily="34" charset="0"/>
              </a:rPr>
              <a:t>Semantics</a:t>
            </a:r>
          </a:p>
          <a:p>
            <a:pPr marL="400050" indent="-400050" eaLnBrk="1" hangingPunct="1">
              <a:lnSpc>
                <a:spcPct val="10000"/>
              </a:lnSpc>
            </a:pPr>
            <a:endParaRPr lang="en-US" sz="3600" b="1" smtClean="0">
              <a:latin typeface="Verdana" pitchFamily="34" charset="0"/>
            </a:endParaRPr>
          </a:p>
          <a:p>
            <a:pPr marL="971550" lvl="1" indent="-400050" eaLnBrk="1" hangingPunct="1">
              <a:lnSpc>
                <a:spcPct val="90000"/>
              </a:lnSpc>
            </a:pPr>
            <a:r>
              <a:rPr lang="en-US" sz="2400" b="1" smtClean="0">
                <a:solidFill>
                  <a:schemeClr val="bg2"/>
                </a:solidFill>
                <a:latin typeface="Verdana" pitchFamily="34" charset="0"/>
              </a:rPr>
              <a:t>meanings are not as fixed as syntax and morphemes</a:t>
            </a:r>
          </a:p>
          <a:p>
            <a:pPr marL="971550" lvl="1" indent="-400050" eaLnBrk="1" hangingPunct="1">
              <a:lnSpc>
                <a:spcPct val="70000"/>
              </a:lnSpc>
            </a:pPr>
            <a:endParaRPr lang="en-US" sz="2400" b="1" smtClean="0">
              <a:solidFill>
                <a:schemeClr val="bg2"/>
              </a:solidFill>
              <a:latin typeface="Verdana" pitchFamily="34" charset="0"/>
            </a:endParaRPr>
          </a:p>
          <a:p>
            <a:pPr marL="1371600" lvl="2" eaLnBrk="1" hangingPunct="1">
              <a:lnSpc>
                <a:spcPct val="90000"/>
              </a:lnSpc>
              <a:buFontTx/>
              <a:buNone/>
            </a:pPr>
            <a:r>
              <a:rPr lang="en-US" sz="2000" b="1" smtClean="0">
                <a:latin typeface="Verdana" pitchFamily="34" charset="0"/>
              </a:rPr>
              <a:t>CONTEXT is often critical in understanding meaning</a:t>
            </a:r>
          </a:p>
          <a:p>
            <a:pPr marL="1371600" lvl="2" eaLnBrk="1" hangingPunct="1">
              <a:lnSpc>
                <a:spcPct val="70000"/>
              </a:lnSpc>
              <a:buFontTx/>
              <a:buNone/>
            </a:pPr>
            <a:endParaRPr lang="en-US" sz="2000" b="1" smtClean="0">
              <a:latin typeface="Verdana" pitchFamily="34" charset="0"/>
            </a:endParaRPr>
          </a:p>
          <a:p>
            <a:pPr marL="1371600" lvl="2" eaLnBrk="1" hangingPunct="1">
              <a:lnSpc>
                <a:spcPct val="90000"/>
              </a:lnSpc>
              <a:buFontTx/>
              <a:buNone/>
            </a:pPr>
            <a:r>
              <a:rPr lang="en-US" sz="2000" b="1" smtClean="0">
                <a:latin typeface="Verdana" pitchFamily="34" charset="0"/>
              </a:rPr>
              <a:t>Just as CONTEXT is sometimes critical in understanding vision and other things</a:t>
            </a:r>
          </a:p>
          <a:p>
            <a:pPr marL="1371600" lvl="2" eaLnBrk="1" hangingPunct="1">
              <a:lnSpc>
                <a:spcPct val="70000"/>
              </a:lnSpc>
              <a:buFontTx/>
              <a:buNone/>
            </a:pPr>
            <a:endParaRPr lang="en-US" sz="2000" b="1" smtClean="0">
              <a:latin typeface="Verdana" pitchFamily="34" charset="0"/>
            </a:endParaRPr>
          </a:p>
          <a:p>
            <a:pPr lvl="3" eaLnBrk="1" hangingPunct="1">
              <a:lnSpc>
                <a:spcPct val="90000"/>
              </a:lnSpc>
            </a:pPr>
            <a:r>
              <a:rPr lang="en-US" sz="1800" b="1" smtClean="0">
                <a:latin typeface="Verdana" pitchFamily="34" charset="0"/>
              </a:rPr>
              <a:t>image in the mirror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800" b="1" smtClean="0">
                <a:latin typeface="Verdana" pitchFamily="34" charset="0"/>
              </a:rPr>
              <a:t>close-up of monastery tiles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800" b="1" smtClean="0">
                <a:latin typeface="Verdana" pitchFamily="34" charset="0"/>
              </a:rPr>
              <a:t>close-up of crab dish on buffet table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800" b="1" smtClean="0">
                <a:latin typeface="Verdana" pitchFamily="34" charset="0"/>
              </a:rPr>
              <a:t>…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lang="en-US" sz="2400" b="1" smtClean="0">
                <a:latin typeface="Verdana" pitchFamily="34" charset="0"/>
              </a:rPr>
              <a:t>Synchronic (structural) linguistics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00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00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00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00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00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00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00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00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00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00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0034" grpId="0" build="p" bldLvl="3" autoUpdateAnimBg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6800" y="1752600"/>
            <a:ext cx="8077200" cy="4114800"/>
          </a:xfrm>
        </p:spPr>
        <p:txBody>
          <a:bodyPr/>
          <a:lstStyle/>
          <a:p>
            <a:pPr marL="400050" indent="-400050" eaLnBrk="1" hangingPunct="1"/>
            <a:endParaRPr lang="en-US" sz="2800" b="1" smtClean="0">
              <a:latin typeface="Verdana" pitchFamily="34" charset="0"/>
            </a:endParaRPr>
          </a:p>
          <a:p>
            <a:pPr marL="400050" indent="-400050" eaLnBrk="1" hangingPunct="1"/>
            <a:r>
              <a:rPr lang="en-US" sz="2800" b="1" smtClean="0">
                <a:latin typeface="Verdana" pitchFamily="34" charset="0"/>
              </a:rPr>
              <a:t>Synchronic (structural) linguistics</a:t>
            </a:r>
          </a:p>
          <a:p>
            <a:pPr marL="400050" indent="-400050" eaLnBrk="1" hangingPunct="1"/>
            <a:endParaRPr lang="en-US" sz="2800" b="1" smtClean="0">
              <a:latin typeface="Verdana" pitchFamily="34" charset="0"/>
            </a:endParaRPr>
          </a:p>
          <a:p>
            <a:pPr marL="400050" indent="-400050" eaLnBrk="1" hangingPunct="1"/>
            <a:r>
              <a:rPr lang="en-US" sz="2800" b="1" smtClean="0">
                <a:latin typeface="Verdana" pitchFamily="34" charset="0"/>
              </a:rPr>
              <a:t>Diachronic (historical) linguistics</a:t>
            </a:r>
          </a:p>
          <a:p>
            <a:pPr marL="400050" indent="-400050" eaLnBrk="1" hangingPunct="1"/>
            <a:endParaRPr lang="en-US" sz="2800" b="1" smtClean="0">
              <a:latin typeface="Verdana" pitchFamily="34" charset="0"/>
            </a:endParaRPr>
          </a:p>
          <a:p>
            <a:pPr marL="400050" indent="-400050" eaLnBrk="1" hangingPunct="1"/>
            <a:r>
              <a:rPr lang="en-US" sz="2800" b="1" smtClean="0">
                <a:latin typeface="Verdana" pitchFamily="34" charset="0"/>
              </a:rPr>
              <a:t>Kinesics / Proxemics</a:t>
            </a:r>
          </a:p>
          <a:p>
            <a:pPr marL="400050" indent="-400050" eaLnBrk="1" hangingPunct="1"/>
            <a:endParaRPr lang="en-US" sz="2800" b="1" smtClean="0">
              <a:latin typeface="Verdana" pitchFamily="34" charset="0"/>
            </a:endParaRPr>
          </a:p>
          <a:p>
            <a:pPr marL="400050" indent="-400050" eaLnBrk="1" hangingPunct="1"/>
            <a:r>
              <a:rPr lang="en-US" sz="2800" b="1" smtClean="0">
                <a:latin typeface="Verdana" pitchFamily="34" charset="0"/>
              </a:rPr>
              <a:t>Sociolinguistics / Psycholinguistics</a:t>
            </a:r>
          </a:p>
          <a:p>
            <a:pPr marL="400050" indent="-400050" eaLnBrk="1" hangingPunct="1">
              <a:buFontTx/>
              <a:buNone/>
            </a:pPr>
            <a:endParaRPr lang="en-US" sz="1600" b="1" smtClean="0">
              <a:latin typeface="Verdana" pitchFamily="34" charset="0"/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kumimoji="1" lang="en-US" sz="2400" smtClean="0">
                <a:solidFill>
                  <a:schemeClr val="tx1"/>
                </a:solidFill>
                <a:latin typeface="Verdana" pitchFamily="34" charset="0"/>
              </a:rPr>
              <a:t>Communication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6800" y="1752600"/>
            <a:ext cx="8077200" cy="4114800"/>
          </a:xfrm>
        </p:spPr>
        <p:txBody>
          <a:bodyPr/>
          <a:lstStyle/>
          <a:p>
            <a:pPr marL="400050" indent="-400050" eaLnBrk="1" hangingPunct="1"/>
            <a:endParaRPr lang="en-US" sz="2800" b="1" smtClean="0">
              <a:latin typeface="Verdana" pitchFamily="34" charset="0"/>
            </a:endParaRPr>
          </a:p>
          <a:p>
            <a:pPr marL="400050" indent="-400050" eaLnBrk="1" hangingPunct="1"/>
            <a:r>
              <a:rPr lang="en-US" sz="2800" b="1" smtClean="0">
                <a:latin typeface="Verdana" pitchFamily="34" charset="0"/>
              </a:rPr>
              <a:t>Synchronic (structural) linguistics</a:t>
            </a:r>
          </a:p>
          <a:p>
            <a:pPr marL="400050" indent="-400050" eaLnBrk="1" hangingPunct="1"/>
            <a:r>
              <a:rPr lang="en-US" sz="2800" b="1" smtClean="0">
                <a:latin typeface="Verdana" pitchFamily="34" charset="0"/>
              </a:rPr>
              <a:t>Synchronic (functional) linguistics</a:t>
            </a:r>
          </a:p>
          <a:p>
            <a:pPr marL="400050" indent="-400050" eaLnBrk="1" hangingPunct="1"/>
            <a:r>
              <a:rPr lang="en-US" sz="2800" b="1" smtClean="0">
                <a:latin typeface="Verdana" pitchFamily="34" charset="0"/>
              </a:rPr>
              <a:t>Diachronic (historical) linguistics</a:t>
            </a:r>
          </a:p>
          <a:p>
            <a:pPr marL="400050" indent="-400050" eaLnBrk="1" hangingPunct="1"/>
            <a:endParaRPr lang="en-US" sz="2800" b="1" smtClean="0">
              <a:latin typeface="Verdana" pitchFamily="34" charset="0"/>
            </a:endParaRPr>
          </a:p>
          <a:p>
            <a:pPr marL="400050" indent="-400050" eaLnBrk="1" hangingPunct="1"/>
            <a:r>
              <a:rPr lang="en-US" sz="2800" b="1" smtClean="0">
                <a:latin typeface="Verdana" pitchFamily="34" charset="0"/>
              </a:rPr>
              <a:t>Sociolinguistics / Psycholinguistics</a:t>
            </a:r>
          </a:p>
          <a:p>
            <a:pPr marL="400050" indent="-400050" eaLnBrk="1" hangingPunct="1"/>
            <a:r>
              <a:rPr lang="en-US" sz="2800" b="1" smtClean="0">
                <a:latin typeface="Verdana" pitchFamily="34" charset="0"/>
              </a:rPr>
              <a:t>Semantics (meaning)</a:t>
            </a:r>
          </a:p>
          <a:p>
            <a:pPr marL="400050" indent="-400050" eaLnBrk="1" hangingPunct="1"/>
            <a:r>
              <a:rPr lang="en-US" sz="2800" b="1" smtClean="0">
                <a:latin typeface="Verdana" pitchFamily="34" charset="0"/>
              </a:rPr>
              <a:t>Kinesics / Proxemics</a:t>
            </a:r>
          </a:p>
          <a:p>
            <a:pPr marL="400050" indent="-400050" eaLnBrk="1" hangingPunct="1">
              <a:buFontTx/>
              <a:buNone/>
            </a:pPr>
            <a:endParaRPr lang="en-US" sz="1600" b="1" smtClean="0">
              <a:latin typeface="Verdana" pitchFamily="34" charset="0"/>
            </a:endParaRP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746125"/>
            <a:ext cx="7620000" cy="777875"/>
          </a:xfrm>
          <a:noFill/>
        </p:spPr>
        <p:txBody>
          <a:bodyPr/>
          <a:lstStyle/>
          <a:p>
            <a:pPr eaLnBrk="1" hangingPunct="1"/>
            <a:r>
              <a:rPr kumimoji="1" lang="en-US" sz="2400" smtClean="0">
                <a:solidFill>
                  <a:schemeClr val="tx1"/>
                </a:solidFill>
                <a:latin typeface="Verdana" pitchFamily="34" charset="0"/>
              </a:rPr>
              <a:t>Communication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1752600" y="6583363"/>
            <a:ext cx="56022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latin typeface="Verdana" pitchFamily="34" charset="0"/>
                <a:hlinkClick r:id="rId3"/>
              </a:rPr>
              <a:t>http://news.bbc.co.uk/1/hi/entertainment/tv_and_radio/3862991.stm</a:t>
            </a:r>
            <a:endParaRPr lang="en-US" sz="1200"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tebook">
  <a:themeElements>
    <a:clrScheme name="Notebook 1">
      <a:dk1>
        <a:srgbClr val="000000"/>
      </a:dk1>
      <a:lt1>
        <a:srgbClr val="FEFDE3"/>
      </a:lt1>
      <a:dk2>
        <a:srgbClr val="221304"/>
      </a:dk2>
      <a:lt2>
        <a:srgbClr val="CBBD83"/>
      </a:lt2>
      <a:accent1>
        <a:srgbClr val="A1BD69"/>
      </a:accent1>
      <a:accent2>
        <a:srgbClr val="3694B6"/>
      </a:accent2>
      <a:accent3>
        <a:srgbClr val="FEFEEF"/>
      </a:accent3>
      <a:accent4>
        <a:srgbClr val="000000"/>
      </a:accent4>
      <a:accent5>
        <a:srgbClr val="CDDBB9"/>
      </a:accent5>
      <a:accent6>
        <a:srgbClr val="3086A5"/>
      </a:accent6>
      <a:hlink>
        <a:srgbClr val="660066"/>
      </a:hlink>
      <a:folHlink>
        <a:srgbClr val="666699"/>
      </a:folHlink>
    </a:clrScheme>
    <a:fontScheme name="Noteboo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Notebook 1">
        <a:dk1>
          <a:srgbClr val="000000"/>
        </a:dk1>
        <a:lt1>
          <a:srgbClr val="FEFDE3"/>
        </a:lt1>
        <a:dk2>
          <a:srgbClr val="221304"/>
        </a:dk2>
        <a:lt2>
          <a:srgbClr val="CBBD83"/>
        </a:lt2>
        <a:accent1>
          <a:srgbClr val="A1BD69"/>
        </a:accent1>
        <a:accent2>
          <a:srgbClr val="3694B6"/>
        </a:accent2>
        <a:accent3>
          <a:srgbClr val="FEFEEF"/>
        </a:accent3>
        <a:accent4>
          <a:srgbClr val="000000"/>
        </a:accent4>
        <a:accent5>
          <a:srgbClr val="CDDBB9"/>
        </a:accent5>
        <a:accent6>
          <a:srgbClr val="3086A5"/>
        </a:accent6>
        <a:hlink>
          <a:srgbClr val="6600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 2">
        <a:dk1>
          <a:srgbClr val="000000"/>
        </a:dk1>
        <a:lt1>
          <a:srgbClr val="FFFFFF"/>
        </a:lt1>
        <a:dk2>
          <a:srgbClr val="221304"/>
        </a:dk2>
        <a:lt2>
          <a:srgbClr val="CBBD83"/>
        </a:lt2>
        <a:accent1>
          <a:srgbClr val="A1BD69"/>
        </a:accent1>
        <a:accent2>
          <a:srgbClr val="3694B6"/>
        </a:accent2>
        <a:accent3>
          <a:srgbClr val="FFFFFF"/>
        </a:accent3>
        <a:accent4>
          <a:srgbClr val="000000"/>
        </a:accent4>
        <a:accent5>
          <a:srgbClr val="CDDBB9"/>
        </a:accent5>
        <a:accent6>
          <a:srgbClr val="3086A5"/>
        </a:accent6>
        <a:hlink>
          <a:srgbClr val="6600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rble">
  <a:themeElements>
    <a:clrScheme name="Marble 1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Marb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arble 1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ble 2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ble 3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Notebook">
  <a:themeElements>
    <a:clrScheme name="2_Notebook 1">
      <a:dk1>
        <a:srgbClr val="000000"/>
      </a:dk1>
      <a:lt1>
        <a:srgbClr val="FEFDE3"/>
      </a:lt1>
      <a:dk2>
        <a:srgbClr val="221304"/>
      </a:dk2>
      <a:lt2>
        <a:srgbClr val="CBBD83"/>
      </a:lt2>
      <a:accent1>
        <a:srgbClr val="A1BD69"/>
      </a:accent1>
      <a:accent2>
        <a:srgbClr val="3694B6"/>
      </a:accent2>
      <a:accent3>
        <a:srgbClr val="FEFEEF"/>
      </a:accent3>
      <a:accent4>
        <a:srgbClr val="000000"/>
      </a:accent4>
      <a:accent5>
        <a:srgbClr val="CDDBB9"/>
      </a:accent5>
      <a:accent6>
        <a:srgbClr val="3086A5"/>
      </a:accent6>
      <a:hlink>
        <a:srgbClr val="660066"/>
      </a:hlink>
      <a:folHlink>
        <a:srgbClr val="666699"/>
      </a:folHlink>
    </a:clrScheme>
    <a:fontScheme name="2_Noteboo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Notebook 1">
        <a:dk1>
          <a:srgbClr val="000000"/>
        </a:dk1>
        <a:lt1>
          <a:srgbClr val="FEFDE3"/>
        </a:lt1>
        <a:dk2>
          <a:srgbClr val="221304"/>
        </a:dk2>
        <a:lt2>
          <a:srgbClr val="CBBD83"/>
        </a:lt2>
        <a:accent1>
          <a:srgbClr val="A1BD69"/>
        </a:accent1>
        <a:accent2>
          <a:srgbClr val="3694B6"/>
        </a:accent2>
        <a:accent3>
          <a:srgbClr val="FEFEEF"/>
        </a:accent3>
        <a:accent4>
          <a:srgbClr val="000000"/>
        </a:accent4>
        <a:accent5>
          <a:srgbClr val="CDDBB9"/>
        </a:accent5>
        <a:accent6>
          <a:srgbClr val="3086A5"/>
        </a:accent6>
        <a:hlink>
          <a:srgbClr val="6600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tebook 2">
        <a:dk1>
          <a:srgbClr val="000000"/>
        </a:dk1>
        <a:lt1>
          <a:srgbClr val="FFFFFF"/>
        </a:lt1>
        <a:dk2>
          <a:srgbClr val="221304"/>
        </a:dk2>
        <a:lt2>
          <a:srgbClr val="CBBD83"/>
        </a:lt2>
        <a:accent1>
          <a:srgbClr val="A1BD69"/>
        </a:accent1>
        <a:accent2>
          <a:srgbClr val="3694B6"/>
        </a:accent2>
        <a:accent3>
          <a:srgbClr val="FFFFFF"/>
        </a:accent3>
        <a:accent4>
          <a:srgbClr val="000000"/>
        </a:accent4>
        <a:accent5>
          <a:srgbClr val="CDDBB9"/>
        </a:accent5>
        <a:accent6>
          <a:srgbClr val="3086A5"/>
        </a:accent6>
        <a:hlink>
          <a:srgbClr val="6600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tebook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white3">
  <a:themeElements>
    <a:clrScheme name="">
      <a:dk1>
        <a:srgbClr val="000000"/>
      </a:dk1>
      <a:lt1>
        <a:srgbClr val="FFFFFF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Notebook">
  <a:themeElements>
    <a:clrScheme name="3_Notebook 1">
      <a:dk1>
        <a:srgbClr val="000000"/>
      </a:dk1>
      <a:lt1>
        <a:srgbClr val="FEFDE3"/>
      </a:lt1>
      <a:dk2>
        <a:srgbClr val="221304"/>
      </a:dk2>
      <a:lt2>
        <a:srgbClr val="CBBD83"/>
      </a:lt2>
      <a:accent1>
        <a:srgbClr val="A1BD69"/>
      </a:accent1>
      <a:accent2>
        <a:srgbClr val="3694B6"/>
      </a:accent2>
      <a:accent3>
        <a:srgbClr val="FEFEEF"/>
      </a:accent3>
      <a:accent4>
        <a:srgbClr val="000000"/>
      </a:accent4>
      <a:accent5>
        <a:srgbClr val="CDDBB9"/>
      </a:accent5>
      <a:accent6>
        <a:srgbClr val="3086A5"/>
      </a:accent6>
      <a:hlink>
        <a:srgbClr val="660066"/>
      </a:hlink>
      <a:folHlink>
        <a:srgbClr val="666699"/>
      </a:folHlink>
    </a:clrScheme>
    <a:fontScheme name="3_Noteboo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Notebook 1">
        <a:dk1>
          <a:srgbClr val="000000"/>
        </a:dk1>
        <a:lt1>
          <a:srgbClr val="FEFDE3"/>
        </a:lt1>
        <a:dk2>
          <a:srgbClr val="221304"/>
        </a:dk2>
        <a:lt2>
          <a:srgbClr val="CBBD83"/>
        </a:lt2>
        <a:accent1>
          <a:srgbClr val="A1BD69"/>
        </a:accent1>
        <a:accent2>
          <a:srgbClr val="3694B6"/>
        </a:accent2>
        <a:accent3>
          <a:srgbClr val="FEFEEF"/>
        </a:accent3>
        <a:accent4>
          <a:srgbClr val="000000"/>
        </a:accent4>
        <a:accent5>
          <a:srgbClr val="CDDBB9"/>
        </a:accent5>
        <a:accent6>
          <a:srgbClr val="3086A5"/>
        </a:accent6>
        <a:hlink>
          <a:srgbClr val="6600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Notebook 2">
        <a:dk1>
          <a:srgbClr val="000000"/>
        </a:dk1>
        <a:lt1>
          <a:srgbClr val="FFFFFF"/>
        </a:lt1>
        <a:dk2>
          <a:srgbClr val="221304"/>
        </a:dk2>
        <a:lt2>
          <a:srgbClr val="CBBD83"/>
        </a:lt2>
        <a:accent1>
          <a:srgbClr val="A1BD69"/>
        </a:accent1>
        <a:accent2>
          <a:srgbClr val="3694B6"/>
        </a:accent2>
        <a:accent3>
          <a:srgbClr val="FFFFFF"/>
        </a:accent3>
        <a:accent4>
          <a:srgbClr val="000000"/>
        </a:accent4>
        <a:accent5>
          <a:srgbClr val="CDDBB9"/>
        </a:accent5>
        <a:accent6>
          <a:srgbClr val="3086A5"/>
        </a:accent6>
        <a:hlink>
          <a:srgbClr val="6600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Notebook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Marble">
  <a:themeElements>
    <a:clrScheme name="2_Marble 1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2_Marb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arble 1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rble 2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rble 3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Designs\Notebook.pot</Template>
  <TotalTime>5148</TotalTime>
  <Words>2027</Words>
  <Application>Microsoft Office PowerPoint</Application>
  <PresentationFormat>On-screen Show (4:3)</PresentationFormat>
  <Paragraphs>597</Paragraphs>
  <Slides>100</Slides>
  <Notes>33</Notes>
  <HiddenSlides>9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100</vt:i4>
      </vt:variant>
    </vt:vector>
  </HeadingPairs>
  <TitlesOfParts>
    <vt:vector size="111" baseType="lpstr">
      <vt:lpstr>Notebook</vt:lpstr>
      <vt:lpstr>Marble</vt:lpstr>
      <vt:lpstr>Default Design</vt:lpstr>
      <vt:lpstr>2_Notebook</vt:lpstr>
      <vt:lpstr>white3</vt:lpstr>
      <vt:lpstr>1_Default Design</vt:lpstr>
      <vt:lpstr>1_Meadow</vt:lpstr>
      <vt:lpstr>3_Notebook</vt:lpstr>
      <vt:lpstr>2_Marble</vt:lpstr>
      <vt:lpstr>Office Theme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Communication</vt:lpstr>
      <vt:lpstr>Slide 11</vt:lpstr>
      <vt:lpstr>Slide 12</vt:lpstr>
      <vt:lpstr>Slide 13</vt:lpstr>
      <vt:lpstr>Communication</vt:lpstr>
      <vt:lpstr>Communication</vt:lpstr>
      <vt:lpstr>Communication</vt:lpstr>
      <vt:lpstr>Slide 17</vt:lpstr>
      <vt:lpstr>Linguistics</vt:lpstr>
      <vt:lpstr>Linguistics</vt:lpstr>
      <vt:lpstr>Linguistics</vt:lpstr>
      <vt:lpstr>Linguistics</vt:lpstr>
      <vt:lpstr>Slide 22</vt:lpstr>
      <vt:lpstr>Slide 23</vt:lpstr>
      <vt:lpstr>Communication</vt:lpstr>
      <vt:lpstr>Communication</vt:lpstr>
      <vt:lpstr>Synchronic (structural) linguistics</vt:lpstr>
      <vt:lpstr>Synchronic (structural) linguistics</vt:lpstr>
      <vt:lpstr>Synchronic (structural) linguistics</vt:lpstr>
      <vt:lpstr>Synchronic (structural) linguistics</vt:lpstr>
      <vt:lpstr>Synchronic (structural) linguistics</vt:lpstr>
      <vt:lpstr>Slide 31</vt:lpstr>
      <vt:lpstr>Slide 32</vt:lpstr>
      <vt:lpstr>Slide 33</vt:lpstr>
      <vt:lpstr>Slide 34</vt:lpstr>
      <vt:lpstr>Synchronic (structural) linguistics</vt:lpstr>
      <vt:lpstr>Synchronic (structural) linguistics</vt:lpstr>
      <vt:lpstr>Synchronic (structural) linguistics</vt:lpstr>
      <vt:lpstr>Synchronic (structural) linguistics</vt:lpstr>
      <vt:lpstr>Synchronic (structural) linguistics</vt:lpstr>
      <vt:lpstr>Slide 40</vt:lpstr>
      <vt:lpstr>Slide 41</vt:lpstr>
      <vt:lpstr>Slide 42</vt:lpstr>
      <vt:lpstr>Synchronic (structural) linguistics</vt:lpstr>
      <vt:lpstr>Synchronic (structural) linguistics</vt:lpstr>
      <vt:lpstr>Synchronic (structural) linguistics</vt:lpstr>
      <vt:lpstr>Synchronic (structural) linguistics</vt:lpstr>
      <vt:lpstr>Synchronic (structural) linguistics</vt:lpstr>
      <vt:lpstr>Synchronic (structural) linguistics</vt:lpstr>
      <vt:lpstr>Synchronic (structural) linguistics</vt:lpstr>
      <vt:lpstr>Synchronic (structural) linguistics</vt:lpstr>
      <vt:lpstr>Synchronic (structural) linguistics</vt:lpstr>
      <vt:lpstr>Synchronic (structural) linguistics</vt:lpstr>
      <vt:lpstr>Linguistics</vt:lpstr>
      <vt:lpstr>Diachronic (Historical) Linguistics</vt:lpstr>
      <vt:lpstr>Diachronic (Historical) Linguistics</vt:lpstr>
      <vt:lpstr>Diachronic (Historical) Linguistics</vt:lpstr>
      <vt:lpstr>Diachronic (Historical) Linguistics</vt:lpstr>
      <vt:lpstr>Slide 58</vt:lpstr>
      <vt:lpstr>Diachronic (Historical) Linguistics</vt:lpstr>
      <vt:lpstr>Diachronic (Historical) Linguistics</vt:lpstr>
      <vt:lpstr>Slide 61</vt:lpstr>
      <vt:lpstr>Diachronic (Historical) Linguistics</vt:lpstr>
      <vt:lpstr>Linguistics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Communication</vt:lpstr>
      <vt:lpstr>Communication</vt:lpstr>
      <vt:lpstr>Communication</vt:lpstr>
      <vt:lpstr>Communication</vt:lpstr>
      <vt:lpstr>Communication</vt:lpstr>
      <vt:lpstr>Synchronic (structural) linguistics</vt:lpstr>
      <vt:lpstr>Synchronic (structural) linguistics</vt:lpstr>
      <vt:lpstr>Synchronic (structural) linguistics</vt:lpstr>
      <vt:lpstr>Synchronic (structural) linguistics</vt:lpstr>
      <vt:lpstr>Synchronic (structural) linguistics</vt:lpstr>
      <vt:lpstr>Synchronic (structural) linguistics</vt:lpstr>
      <vt:lpstr>Synchronic (structural) linguistics</vt:lpstr>
      <vt:lpstr>Communication</vt:lpstr>
      <vt:lpstr>Communication</vt:lpstr>
      <vt:lpstr>Communication</vt:lpstr>
      <vt:lpstr>Communication</vt:lpstr>
      <vt:lpstr>Communication</vt:lpstr>
      <vt:lpstr>Slide 93</vt:lpstr>
      <vt:lpstr>Communication</vt:lpstr>
      <vt:lpstr>Synchronic (structural) linguistics</vt:lpstr>
      <vt:lpstr>Synchronic (structural) linguistics</vt:lpstr>
      <vt:lpstr>Communication</vt:lpstr>
      <vt:lpstr>Communication</vt:lpstr>
      <vt:lpstr>Slide 99</vt:lpstr>
      <vt:lpstr>Slide 100</vt:lpstr>
    </vt:vector>
  </TitlesOfParts>
  <Company>UM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 G. Roufs</dc:creator>
  <cp:lastModifiedBy>Tim Roufs</cp:lastModifiedBy>
  <cp:revision>479</cp:revision>
  <dcterms:created xsi:type="dcterms:W3CDTF">2000-06-25T20:57:16Z</dcterms:created>
  <dcterms:modified xsi:type="dcterms:W3CDTF">2010-08-02T19:32:00Z</dcterms:modified>
</cp:coreProperties>
</file>