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7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8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9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20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21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3" r:id="rId1"/>
    <p:sldMasterId id="2147483675" r:id="rId2"/>
    <p:sldMasterId id="2147483677" r:id="rId3"/>
    <p:sldMasterId id="2147483679" r:id="rId4"/>
    <p:sldMasterId id="2147483681" r:id="rId5"/>
    <p:sldMasterId id="2147483683" r:id="rId6"/>
    <p:sldMasterId id="2147483685" r:id="rId7"/>
    <p:sldMasterId id="2147483770" r:id="rId8"/>
    <p:sldMasterId id="2147483782" r:id="rId9"/>
    <p:sldMasterId id="2147483794" r:id="rId10"/>
    <p:sldMasterId id="2147483806" r:id="rId11"/>
    <p:sldMasterId id="2147483818" r:id="rId12"/>
    <p:sldMasterId id="2147483830" r:id="rId13"/>
    <p:sldMasterId id="2147483842" r:id="rId14"/>
    <p:sldMasterId id="2147483854" r:id="rId15"/>
    <p:sldMasterId id="2147483866" r:id="rId16"/>
    <p:sldMasterId id="2147483878" r:id="rId17"/>
    <p:sldMasterId id="2147483890" r:id="rId18"/>
    <p:sldMasterId id="2147483902" r:id="rId19"/>
    <p:sldMasterId id="2147483914" r:id="rId20"/>
    <p:sldMasterId id="2147483926" r:id="rId21"/>
    <p:sldMasterId id="2147483938" r:id="rId22"/>
  </p:sldMasterIdLst>
  <p:notesMasterIdLst>
    <p:notesMasterId r:id="rId143"/>
  </p:notesMasterIdLst>
  <p:sldIdLst>
    <p:sldId id="550" r:id="rId23"/>
    <p:sldId id="521" r:id="rId24"/>
    <p:sldId id="551" r:id="rId25"/>
    <p:sldId id="552" r:id="rId26"/>
    <p:sldId id="553" r:id="rId27"/>
    <p:sldId id="554" r:id="rId28"/>
    <p:sldId id="371" r:id="rId29"/>
    <p:sldId id="457" r:id="rId30"/>
    <p:sldId id="359" r:id="rId31"/>
    <p:sldId id="376" r:id="rId32"/>
    <p:sldId id="378" r:id="rId33"/>
    <p:sldId id="540" r:id="rId34"/>
    <p:sldId id="509" r:id="rId35"/>
    <p:sldId id="377" r:id="rId36"/>
    <p:sldId id="379" r:id="rId37"/>
    <p:sldId id="380" r:id="rId38"/>
    <p:sldId id="510" r:id="rId39"/>
    <p:sldId id="508" r:id="rId40"/>
    <p:sldId id="491" r:id="rId41"/>
    <p:sldId id="575" r:id="rId42"/>
    <p:sldId id="397" r:id="rId43"/>
    <p:sldId id="402" r:id="rId44"/>
    <p:sldId id="560" r:id="rId45"/>
    <p:sldId id="511" r:id="rId46"/>
    <p:sldId id="403" r:id="rId47"/>
    <p:sldId id="423" r:id="rId48"/>
    <p:sldId id="424" r:id="rId49"/>
    <p:sldId id="410" r:id="rId50"/>
    <p:sldId id="555" r:id="rId51"/>
    <p:sldId id="405" r:id="rId52"/>
    <p:sldId id="556" r:id="rId53"/>
    <p:sldId id="473" r:id="rId54"/>
    <p:sldId id="425" r:id="rId55"/>
    <p:sldId id="447" r:id="rId56"/>
    <p:sldId id="459" r:id="rId57"/>
    <p:sldId id="426" r:id="rId58"/>
    <p:sldId id="557" r:id="rId59"/>
    <p:sldId id="495" r:id="rId60"/>
    <p:sldId id="427" r:id="rId61"/>
    <p:sldId id="431" r:id="rId62"/>
    <p:sldId id="432" r:id="rId63"/>
    <p:sldId id="433" r:id="rId64"/>
    <p:sldId id="496" r:id="rId65"/>
    <p:sldId id="434" r:id="rId66"/>
    <p:sldId id="474" r:id="rId67"/>
    <p:sldId id="497" r:id="rId68"/>
    <p:sldId id="435" r:id="rId69"/>
    <p:sldId id="436" r:id="rId70"/>
    <p:sldId id="437" r:id="rId71"/>
    <p:sldId id="439" r:id="rId72"/>
    <p:sldId id="573" r:id="rId73"/>
    <p:sldId id="498" r:id="rId74"/>
    <p:sldId id="500" r:id="rId75"/>
    <p:sldId id="479" r:id="rId76"/>
    <p:sldId id="478" r:id="rId77"/>
    <p:sldId id="499" r:id="rId78"/>
    <p:sldId id="440" r:id="rId79"/>
    <p:sldId id="561" r:id="rId80"/>
    <p:sldId id="562" r:id="rId81"/>
    <p:sldId id="481" r:id="rId82"/>
    <p:sldId id="464" r:id="rId83"/>
    <p:sldId id="563" r:id="rId84"/>
    <p:sldId id="566" r:id="rId85"/>
    <p:sldId id="564" r:id="rId86"/>
    <p:sldId id="565" r:id="rId87"/>
    <p:sldId id="441" r:id="rId88"/>
    <p:sldId id="482" r:id="rId89"/>
    <p:sldId id="483" r:id="rId90"/>
    <p:sldId id="485" r:id="rId91"/>
    <p:sldId id="484" r:id="rId92"/>
    <p:sldId id="486" r:id="rId93"/>
    <p:sldId id="501" r:id="rId94"/>
    <p:sldId id="442" r:id="rId95"/>
    <p:sldId id="443" r:id="rId96"/>
    <p:sldId id="567" r:id="rId97"/>
    <p:sldId id="502" r:id="rId98"/>
    <p:sldId id="503" r:id="rId99"/>
    <p:sldId id="444" r:id="rId100"/>
    <p:sldId id="492" r:id="rId101"/>
    <p:sldId id="493" r:id="rId102"/>
    <p:sldId id="445" r:id="rId103"/>
    <p:sldId id="438" r:id="rId104"/>
    <p:sldId id="504" r:id="rId105"/>
    <p:sldId id="428" r:id="rId106"/>
    <p:sldId id="505" r:id="rId107"/>
    <p:sldId id="429" r:id="rId108"/>
    <p:sldId id="430" r:id="rId109"/>
    <p:sldId id="506" r:id="rId110"/>
    <p:sldId id="507" r:id="rId111"/>
    <p:sldId id="448" r:id="rId112"/>
    <p:sldId id="526" r:id="rId113"/>
    <p:sldId id="571" r:id="rId114"/>
    <p:sldId id="450" r:id="rId115"/>
    <p:sldId id="487" r:id="rId116"/>
    <p:sldId id="527" r:id="rId117"/>
    <p:sldId id="543" r:id="rId118"/>
    <p:sldId id="542" r:id="rId119"/>
    <p:sldId id="574" r:id="rId120"/>
    <p:sldId id="446" r:id="rId121"/>
    <p:sldId id="528" r:id="rId122"/>
    <p:sldId id="476" r:id="rId123"/>
    <p:sldId id="568" r:id="rId124"/>
    <p:sldId id="558" r:id="rId125"/>
    <p:sldId id="451" r:id="rId126"/>
    <p:sldId id="533" r:id="rId127"/>
    <p:sldId id="530" r:id="rId128"/>
    <p:sldId id="494" r:id="rId129"/>
    <p:sldId id="570" r:id="rId130"/>
    <p:sldId id="452" r:id="rId131"/>
    <p:sldId id="453" r:id="rId132"/>
    <p:sldId id="529" r:id="rId133"/>
    <p:sldId id="569" r:id="rId134"/>
    <p:sldId id="454" r:id="rId135"/>
    <p:sldId id="531" r:id="rId136"/>
    <p:sldId id="559" r:id="rId137"/>
    <p:sldId id="544" r:id="rId138"/>
    <p:sldId id="549" r:id="rId139"/>
    <p:sldId id="547" r:id="rId140"/>
    <p:sldId id="572" r:id="rId141"/>
    <p:sldId id="372" r:id="rId142"/>
  </p:sldIdLst>
  <p:sldSz cx="10287000" cy="6858000" type="35mm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umimoji="1" sz="2400" i="1" kern="1200">
        <a:solidFill>
          <a:srgbClr val="0C0600"/>
        </a:solidFill>
        <a:latin typeface="Verdana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umimoji="1" sz="2400" i="1" kern="1200">
        <a:solidFill>
          <a:srgbClr val="0C0600"/>
        </a:solidFill>
        <a:latin typeface="Verdana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umimoji="1" sz="2400" i="1" kern="1200">
        <a:solidFill>
          <a:srgbClr val="0C0600"/>
        </a:solidFill>
        <a:latin typeface="Verdana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umimoji="1" sz="2400" i="1" kern="1200">
        <a:solidFill>
          <a:srgbClr val="0C0600"/>
        </a:solidFill>
        <a:latin typeface="Verdana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umimoji="1" sz="2400" i="1" kern="1200">
        <a:solidFill>
          <a:srgbClr val="0C0600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umimoji="1" sz="2400" i="1" kern="1200">
        <a:solidFill>
          <a:srgbClr val="0C0600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umimoji="1" sz="2400" i="1" kern="1200">
        <a:solidFill>
          <a:srgbClr val="0C0600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umimoji="1" sz="2400" i="1" kern="1200">
        <a:solidFill>
          <a:srgbClr val="0C0600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umimoji="1" sz="2400" i="1" kern="1200">
        <a:solidFill>
          <a:srgbClr val="0C0600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3399FF"/>
    <a:srgbClr val="FF0000"/>
    <a:srgbClr val="0C0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075" autoAdjust="0"/>
    <p:restoredTop sz="94660"/>
  </p:normalViewPr>
  <p:slideViewPr>
    <p:cSldViewPr snapToObjects="1">
      <p:cViewPr>
        <p:scale>
          <a:sx n="66" d="100"/>
          <a:sy n="66" d="100"/>
        </p:scale>
        <p:origin x="-1008" y="-270"/>
      </p:cViewPr>
      <p:guideLst>
        <p:guide orient="horz" pos="2256"/>
        <p:guide pos="3264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37" d="100"/>
          <a:sy n="37" d="100"/>
        </p:scale>
        <p:origin x="-147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5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0.xml"/><Relationship Id="rId63" Type="http://schemas.openxmlformats.org/officeDocument/2006/relationships/slide" Target="slides/slide41.xml"/><Relationship Id="rId84" Type="http://schemas.openxmlformats.org/officeDocument/2006/relationships/slide" Target="slides/slide62.xml"/><Relationship Id="rId138" Type="http://schemas.openxmlformats.org/officeDocument/2006/relationships/slide" Target="slides/slide116.xml"/><Relationship Id="rId107" Type="http://schemas.openxmlformats.org/officeDocument/2006/relationships/slide" Target="slides/slide8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0.xml"/><Relationship Id="rId53" Type="http://schemas.openxmlformats.org/officeDocument/2006/relationships/slide" Target="slides/slide31.xml"/><Relationship Id="rId74" Type="http://schemas.openxmlformats.org/officeDocument/2006/relationships/slide" Target="slides/slide52.xml"/><Relationship Id="rId128" Type="http://schemas.openxmlformats.org/officeDocument/2006/relationships/slide" Target="slides/slide106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8.xml"/><Relationship Id="rId95" Type="http://schemas.openxmlformats.org/officeDocument/2006/relationships/slide" Target="slides/slide73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64" Type="http://schemas.openxmlformats.org/officeDocument/2006/relationships/slide" Target="slides/slide42.xml"/><Relationship Id="rId69" Type="http://schemas.openxmlformats.org/officeDocument/2006/relationships/slide" Target="slides/slide47.xml"/><Relationship Id="rId113" Type="http://schemas.openxmlformats.org/officeDocument/2006/relationships/slide" Target="slides/slide91.xml"/><Relationship Id="rId118" Type="http://schemas.openxmlformats.org/officeDocument/2006/relationships/slide" Target="slides/slide96.xml"/><Relationship Id="rId134" Type="http://schemas.openxmlformats.org/officeDocument/2006/relationships/slide" Target="slides/slide112.xml"/><Relationship Id="rId139" Type="http://schemas.openxmlformats.org/officeDocument/2006/relationships/slide" Target="slides/slide117.xml"/><Relationship Id="rId80" Type="http://schemas.openxmlformats.org/officeDocument/2006/relationships/slide" Target="slides/slide58.xml"/><Relationship Id="rId85" Type="http://schemas.openxmlformats.org/officeDocument/2006/relationships/slide" Target="slides/slide6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59" Type="http://schemas.openxmlformats.org/officeDocument/2006/relationships/slide" Target="slides/slide37.xml"/><Relationship Id="rId103" Type="http://schemas.openxmlformats.org/officeDocument/2006/relationships/slide" Target="slides/slide81.xml"/><Relationship Id="rId108" Type="http://schemas.openxmlformats.org/officeDocument/2006/relationships/slide" Target="slides/slide86.xml"/><Relationship Id="rId124" Type="http://schemas.openxmlformats.org/officeDocument/2006/relationships/slide" Target="slides/slide102.xml"/><Relationship Id="rId129" Type="http://schemas.openxmlformats.org/officeDocument/2006/relationships/slide" Target="slides/slide107.xml"/><Relationship Id="rId54" Type="http://schemas.openxmlformats.org/officeDocument/2006/relationships/slide" Target="slides/slide32.xml"/><Relationship Id="rId70" Type="http://schemas.openxmlformats.org/officeDocument/2006/relationships/slide" Target="slides/slide48.xml"/><Relationship Id="rId75" Type="http://schemas.openxmlformats.org/officeDocument/2006/relationships/slide" Target="slides/slide53.xml"/><Relationship Id="rId91" Type="http://schemas.openxmlformats.org/officeDocument/2006/relationships/slide" Target="slides/slide69.xml"/><Relationship Id="rId96" Type="http://schemas.openxmlformats.org/officeDocument/2006/relationships/slide" Target="slides/slide74.xml"/><Relationship Id="rId140" Type="http://schemas.openxmlformats.org/officeDocument/2006/relationships/slide" Target="slides/slide118.xml"/><Relationship Id="rId14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49" Type="http://schemas.openxmlformats.org/officeDocument/2006/relationships/slide" Target="slides/slide27.xml"/><Relationship Id="rId114" Type="http://schemas.openxmlformats.org/officeDocument/2006/relationships/slide" Target="slides/slide92.xml"/><Relationship Id="rId119" Type="http://schemas.openxmlformats.org/officeDocument/2006/relationships/slide" Target="slides/slide97.xml"/><Relationship Id="rId44" Type="http://schemas.openxmlformats.org/officeDocument/2006/relationships/slide" Target="slides/slide22.xml"/><Relationship Id="rId60" Type="http://schemas.openxmlformats.org/officeDocument/2006/relationships/slide" Target="slides/slide38.xml"/><Relationship Id="rId65" Type="http://schemas.openxmlformats.org/officeDocument/2006/relationships/slide" Target="slides/slide43.xml"/><Relationship Id="rId81" Type="http://schemas.openxmlformats.org/officeDocument/2006/relationships/slide" Target="slides/slide59.xml"/><Relationship Id="rId86" Type="http://schemas.openxmlformats.org/officeDocument/2006/relationships/slide" Target="slides/slide64.xml"/><Relationship Id="rId130" Type="http://schemas.openxmlformats.org/officeDocument/2006/relationships/slide" Target="slides/slide108.xml"/><Relationship Id="rId135" Type="http://schemas.openxmlformats.org/officeDocument/2006/relationships/slide" Target="slides/slide113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7.xml"/><Relationship Id="rId109" Type="http://schemas.openxmlformats.org/officeDocument/2006/relationships/slide" Target="slides/slide87.xml"/><Relationship Id="rId34" Type="http://schemas.openxmlformats.org/officeDocument/2006/relationships/slide" Target="slides/slide12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76" Type="http://schemas.openxmlformats.org/officeDocument/2006/relationships/slide" Target="slides/slide54.xml"/><Relationship Id="rId97" Type="http://schemas.openxmlformats.org/officeDocument/2006/relationships/slide" Target="slides/slide75.xml"/><Relationship Id="rId104" Type="http://schemas.openxmlformats.org/officeDocument/2006/relationships/slide" Target="slides/slide82.xml"/><Relationship Id="rId120" Type="http://schemas.openxmlformats.org/officeDocument/2006/relationships/slide" Target="slides/slide98.xml"/><Relationship Id="rId125" Type="http://schemas.openxmlformats.org/officeDocument/2006/relationships/slide" Target="slides/slide103.xml"/><Relationship Id="rId141" Type="http://schemas.openxmlformats.org/officeDocument/2006/relationships/slide" Target="slides/slide119.xml"/><Relationship Id="rId14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9.xml"/><Relationship Id="rId92" Type="http://schemas.openxmlformats.org/officeDocument/2006/relationships/slide" Target="slides/slide7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7.xml"/><Relationship Id="rId24" Type="http://schemas.openxmlformats.org/officeDocument/2006/relationships/slide" Target="slides/slide2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66" Type="http://schemas.openxmlformats.org/officeDocument/2006/relationships/slide" Target="slides/slide44.xml"/><Relationship Id="rId87" Type="http://schemas.openxmlformats.org/officeDocument/2006/relationships/slide" Target="slides/slide65.xml"/><Relationship Id="rId110" Type="http://schemas.openxmlformats.org/officeDocument/2006/relationships/slide" Target="slides/slide88.xml"/><Relationship Id="rId115" Type="http://schemas.openxmlformats.org/officeDocument/2006/relationships/slide" Target="slides/slide93.xml"/><Relationship Id="rId131" Type="http://schemas.openxmlformats.org/officeDocument/2006/relationships/slide" Target="slides/slide109.xml"/><Relationship Id="rId136" Type="http://schemas.openxmlformats.org/officeDocument/2006/relationships/slide" Target="slides/slide114.xml"/><Relationship Id="rId61" Type="http://schemas.openxmlformats.org/officeDocument/2006/relationships/slide" Target="slides/slide39.xml"/><Relationship Id="rId82" Type="http://schemas.openxmlformats.org/officeDocument/2006/relationships/slide" Target="slides/slide60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56" Type="http://schemas.openxmlformats.org/officeDocument/2006/relationships/slide" Target="slides/slide34.xml"/><Relationship Id="rId77" Type="http://schemas.openxmlformats.org/officeDocument/2006/relationships/slide" Target="slides/slide55.xml"/><Relationship Id="rId100" Type="http://schemas.openxmlformats.org/officeDocument/2006/relationships/slide" Target="slides/slide78.xml"/><Relationship Id="rId105" Type="http://schemas.openxmlformats.org/officeDocument/2006/relationships/slide" Target="slides/slide83.xml"/><Relationship Id="rId126" Type="http://schemas.openxmlformats.org/officeDocument/2006/relationships/slide" Target="slides/slide104.xml"/><Relationship Id="rId14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72" Type="http://schemas.openxmlformats.org/officeDocument/2006/relationships/slide" Target="slides/slide50.xml"/><Relationship Id="rId93" Type="http://schemas.openxmlformats.org/officeDocument/2006/relationships/slide" Target="slides/slide71.xml"/><Relationship Id="rId98" Type="http://schemas.openxmlformats.org/officeDocument/2006/relationships/slide" Target="slides/slide76.xml"/><Relationship Id="rId121" Type="http://schemas.openxmlformats.org/officeDocument/2006/relationships/slide" Target="slides/slide99.xml"/><Relationship Id="rId142" Type="http://schemas.openxmlformats.org/officeDocument/2006/relationships/slide" Target="slides/slide120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3.xml"/><Relationship Id="rId46" Type="http://schemas.openxmlformats.org/officeDocument/2006/relationships/slide" Target="slides/slide24.xml"/><Relationship Id="rId67" Type="http://schemas.openxmlformats.org/officeDocument/2006/relationships/slide" Target="slides/slide45.xml"/><Relationship Id="rId116" Type="http://schemas.openxmlformats.org/officeDocument/2006/relationships/slide" Target="slides/slide94.xml"/><Relationship Id="rId137" Type="http://schemas.openxmlformats.org/officeDocument/2006/relationships/slide" Target="slides/slide11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62" Type="http://schemas.openxmlformats.org/officeDocument/2006/relationships/slide" Target="slides/slide40.xml"/><Relationship Id="rId83" Type="http://schemas.openxmlformats.org/officeDocument/2006/relationships/slide" Target="slides/slide61.xml"/><Relationship Id="rId88" Type="http://schemas.openxmlformats.org/officeDocument/2006/relationships/slide" Target="slides/slide66.xml"/><Relationship Id="rId111" Type="http://schemas.openxmlformats.org/officeDocument/2006/relationships/slide" Target="slides/slide89.xml"/><Relationship Id="rId132" Type="http://schemas.openxmlformats.org/officeDocument/2006/relationships/slide" Target="slides/slide110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4.xml"/><Relationship Id="rId57" Type="http://schemas.openxmlformats.org/officeDocument/2006/relationships/slide" Target="slides/slide35.xml"/><Relationship Id="rId106" Type="http://schemas.openxmlformats.org/officeDocument/2006/relationships/slide" Target="slides/slide84.xml"/><Relationship Id="rId127" Type="http://schemas.openxmlformats.org/officeDocument/2006/relationships/slide" Target="slides/slide10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9.xml"/><Relationship Id="rId52" Type="http://schemas.openxmlformats.org/officeDocument/2006/relationships/slide" Target="slides/slide30.xml"/><Relationship Id="rId73" Type="http://schemas.openxmlformats.org/officeDocument/2006/relationships/slide" Target="slides/slide51.xml"/><Relationship Id="rId78" Type="http://schemas.openxmlformats.org/officeDocument/2006/relationships/slide" Target="slides/slide56.xml"/><Relationship Id="rId94" Type="http://schemas.openxmlformats.org/officeDocument/2006/relationships/slide" Target="slides/slide72.xml"/><Relationship Id="rId99" Type="http://schemas.openxmlformats.org/officeDocument/2006/relationships/slide" Target="slides/slide77.xml"/><Relationship Id="rId101" Type="http://schemas.openxmlformats.org/officeDocument/2006/relationships/slide" Target="slides/slide79.xml"/><Relationship Id="rId122" Type="http://schemas.openxmlformats.org/officeDocument/2006/relationships/slide" Target="slides/slide100.xml"/><Relationship Id="rId143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4.xml"/><Relationship Id="rId47" Type="http://schemas.openxmlformats.org/officeDocument/2006/relationships/slide" Target="slides/slide25.xml"/><Relationship Id="rId68" Type="http://schemas.openxmlformats.org/officeDocument/2006/relationships/slide" Target="slides/slide46.xml"/><Relationship Id="rId89" Type="http://schemas.openxmlformats.org/officeDocument/2006/relationships/slide" Target="slides/slide67.xml"/><Relationship Id="rId112" Type="http://schemas.openxmlformats.org/officeDocument/2006/relationships/slide" Target="slides/slide90.xml"/><Relationship Id="rId133" Type="http://schemas.openxmlformats.org/officeDocument/2006/relationships/slide" Target="slides/slide111.xml"/><Relationship Id="rId16" Type="http://schemas.openxmlformats.org/officeDocument/2006/relationships/slideMaster" Target="slideMasters/slideMaster16.xml"/><Relationship Id="rId37" Type="http://schemas.openxmlformats.org/officeDocument/2006/relationships/slide" Target="slides/slide15.xml"/><Relationship Id="rId58" Type="http://schemas.openxmlformats.org/officeDocument/2006/relationships/slide" Target="slides/slide36.xml"/><Relationship Id="rId79" Type="http://schemas.openxmlformats.org/officeDocument/2006/relationships/slide" Target="slides/slide57.xml"/><Relationship Id="rId102" Type="http://schemas.openxmlformats.org/officeDocument/2006/relationships/slide" Target="slides/slide80.xml"/><Relationship Id="rId123" Type="http://schemas.openxmlformats.org/officeDocument/2006/relationships/slide" Target="slides/slide101.xml"/><Relationship Id="rId144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00.xml"/><Relationship Id="rId2" Type="http://schemas.openxmlformats.org/officeDocument/2006/relationships/slide" Target="slides/slide95.xml"/><Relationship Id="rId1" Type="http://schemas.openxmlformats.org/officeDocument/2006/relationships/slide" Target="slides/slide91.xml"/><Relationship Id="rId6" Type="http://schemas.openxmlformats.org/officeDocument/2006/relationships/slide" Target="slides/slide114.xml"/><Relationship Id="rId5" Type="http://schemas.openxmlformats.org/officeDocument/2006/relationships/slide" Target="slides/slide111.xml"/><Relationship Id="rId4" Type="http://schemas.openxmlformats.org/officeDocument/2006/relationships/slide" Target="slides/slide10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FF0000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0000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94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94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4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FF0000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94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0000"/>
                </a:solidFill>
                <a:latin typeface="Arial" charset="0"/>
              </a:defRPr>
            </a:lvl1pPr>
          </a:lstStyle>
          <a:p>
            <a:fld id="{857B8828-4767-4EFF-A2D6-6E66445D69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7763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B09BC7C-AF59-425E-9CD3-CEA56ED8FEE1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B53641-69CB-4296-8D06-484452908944}" type="slidenum">
              <a:rPr lang="en-US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580E991F-8232-4380-A029-B04A8F6FC17B}" type="slidenum">
              <a:rPr kumimoji="1" lang="en-US" sz="1200" i="1" kern="120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kumimoji="1" lang="en-US" sz="1200" i="1" kern="120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580E991F-8232-4380-A029-B04A8F6FC17B}" type="slidenum">
              <a:rPr kumimoji="1" lang="en-US" sz="1200" i="1" kern="120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kumimoji="1" lang="en-US" sz="1200" i="1" kern="120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651128-0A5B-42F3-95B9-C50E78AFB5A2}" type="slidenum">
              <a:rPr lang="en-US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580E991F-8232-4380-A029-B04A8F6FC17B}" type="slidenum">
              <a:rPr kumimoji="1" lang="en-US" sz="1200" i="1" kern="120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kumimoji="1" lang="en-US" sz="1200" i="1" kern="120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FD9961-5FF2-429D-BB2D-2BEEEB656A44}" type="slidenum">
              <a:rPr lang="en-US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5F3BF7-0819-4351-AB00-D24C0268438D}" type="slidenum">
              <a:rPr lang="en-US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E198D0F-8D26-4353-9FFF-8F9C805A97FA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77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E198D0F-8D26-4353-9FFF-8F9C805A97FA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77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9AAB6B-6E74-4EF0-841C-13F18C1624AA}" type="slidenum">
              <a:rPr lang="en-US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B09BC7C-AF59-425E-9CD3-CEA56ED8FEE1}" type="slidenum">
              <a:rPr kumimoji="1" lang="en-US" sz="1200" i="1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kumimoji="1" lang="en-US" sz="1200" i="1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4A58E7-F167-44A0-836C-67AB172DA972}" type="slidenum">
              <a:rPr lang="en-US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E198D0F-8D26-4353-9FFF-8F9C805A97FA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77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902876E-31B3-4738-A4A3-8D467BED3D2F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E198D0F-8D26-4353-9FFF-8F9C805A97FA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77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25E6BC0-0A29-460D-8C66-208337DCB457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3BAA66-E411-4EF9-A3C2-ED218A8C04FD}" type="slidenum">
              <a:rPr lang="en-US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F8168E-8576-4D95-99C4-EED206799F3F}" type="slidenum">
              <a:rPr lang="en-US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A7B7A5-8624-4701-BFB2-C7CCEFB18BB8}" type="slidenum">
              <a:rPr lang="en-US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10A36C-A3FB-4C94-ADCE-DB2DE596F0EF}" type="slidenum">
              <a:rPr lang="en-US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5666A53-B40E-47D9-9BD2-9678046C5AFB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B09BC7C-AF59-425E-9CD3-CEA56ED8FEE1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743D03-1CF7-4464-9154-39EBA62A1027}" type="slidenum">
              <a:rPr lang="en-US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62A86E-CFFD-49D6-A17F-F2943F8C0517}" type="slidenum">
              <a:rPr lang="en-US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59AE70-B95D-4B07-985F-2CC7B792511D}" type="slidenum">
              <a:rPr lang="en-US"/>
              <a:pPr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FCDBD4-6DCD-4BEE-A58D-3DC86D8CF3A5}" type="slidenum">
              <a:rPr lang="en-US"/>
              <a:pPr/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7CA155-306A-472C-865D-0B0D5296761A}" type="slidenum">
              <a:rPr lang="en-US"/>
              <a:pPr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580E991F-8232-4380-A029-B04A8F6FC17B}" type="slidenum">
              <a:rPr kumimoji="1" lang="en-US" sz="1200" i="1" kern="120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92</a:t>
            </a:fld>
            <a:endParaRPr kumimoji="1" lang="en-US" sz="1200" i="1" kern="120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319E85-231D-481D-8FF2-153A2ABA1239}" type="slidenum">
              <a:rPr lang="en-US"/>
              <a:pPr/>
              <a:t>96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28D88D-B269-4D4D-8A8C-E1566CFF827D}" type="slidenum">
              <a:rPr lang="en-US"/>
              <a:pPr/>
              <a:t>101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5666A53-B40E-47D9-9BD2-9678046C5AFB}" type="slidenum">
              <a:rPr kumimoji="1" lang="en-US" sz="1200" i="1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102</a:t>
            </a:fld>
            <a:endParaRPr kumimoji="1" lang="en-US" sz="1200" i="1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580E991F-8232-4380-A029-B04A8F6FC17B}" type="slidenum">
              <a:rPr kumimoji="1" lang="en-US" sz="1200" i="1" kern="120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103</a:t>
            </a:fld>
            <a:endParaRPr kumimoji="1" lang="en-US" sz="1200" i="1" kern="120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580E991F-8232-4380-A029-B04A8F6FC17B}" type="slidenum">
              <a:rPr kumimoji="1" lang="en-US" sz="1200" i="1" kern="120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kumimoji="1" lang="en-US" sz="1200" i="1" kern="120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580E991F-8232-4380-A029-B04A8F6FC17B}" type="slidenum">
              <a:rPr kumimoji="1" lang="en-US" sz="1200" i="1" kern="120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108</a:t>
            </a:fld>
            <a:endParaRPr kumimoji="1" lang="en-US" sz="1200" i="1" kern="120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580E991F-8232-4380-A029-B04A8F6FC17B}" type="slidenum">
              <a:rPr kumimoji="1" lang="en-US" sz="1200" i="1" kern="120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112</a:t>
            </a:fld>
            <a:endParaRPr kumimoji="1" lang="en-US" sz="1200" i="1" kern="120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580E991F-8232-4380-A029-B04A8F6FC17B}" type="slidenum">
              <a:rPr kumimoji="1" lang="en-US" sz="1200" i="1" kern="120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115</a:t>
            </a:fld>
            <a:endParaRPr kumimoji="1" lang="en-US" sz="1200" i="1" kern="120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01E67BC-2980-404D-AE64-DB71E1BCDD08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119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5BBC33-7E45-491B-8E3A-6B026DDF8CA2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45C598-6709-450F-8B4E-06172B283955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6FB8D0-64AC-4BD1-B8DB-79C0E4EC1E75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45C598-6709-450F-8B4E-06172B283955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5CB53641-69CB-4296-8D06-484452908944}" type="slidenum">
              <a:rPr kumimoji="1" lang="en-US" sz="1200" i="1" kern="120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kumimoji="1" lang="en-US" sz="1200" i="1" kern="120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251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19251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19251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fld id="{FB2A4393-DBEA-40B1-BE6D-9FF3B83AC332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92519" name="Picture 7" descr="pain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3629FD-3E47-4D3F-83B1-681EED4F81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7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B23D57-A9A2-4820-A395-C36ED304A05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DB950E7-A562-477E-8D32-449A527978E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86F10DE-278E-475E-8AE6-623110E435E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5A05DA6-8BF7-4775-95CC-9A9E7D5E237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532527A-765A-4A06-8A9D-6698170EBBC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631B8D1-98C3-461B-8C4D-8D4ECA30E9A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CE77D81-8F08-454F-9558-64A12E6FD91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0DB5D84-DFFB-41C5-82B0-A8923F477DA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7BE7F23-8280-4CF9-8371-87A2487BB71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1D470E0-C389-48EA-A53B-40F3179A610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F43D0-0ABD-472B-A71A-DAF39599B8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6D82121-5232-4ACD-A0DF-A7074212069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7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B23D57-A9A2-4820-A395-C36ED304A05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251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19251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19251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FB2A4393-DBEA-40B1-BE6D-9FF3B83AC332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pic>
        <p:nvPicPr>
          <p:cNvPr id="192519" name="Picture 7" descr="pain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B19871F7-4248-4234-9D26-72F7DC67A18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EB9BFB41-5ADE-4020-9693-09D204C2B08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5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671DAC34-8C72-4B9B-AA94-E108838D307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33B00197-579A-462E-BFC7-91C148D3BEF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C94604E0-E1EC-4F46-AC04-95DA7C3C2DE4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B49C1CF3-CC7A-4164-B00D-F059C73E4F11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13C4A3F9-370B-4413-BD94-E4E4DA35371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90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99012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29901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29901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fld id="{44D2733D-8598-4415-AE4A-000A2D178F3C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299015" name="Picture 7" descr="pain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3301B353-507C-4F73-A250-43C63609A2F1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123629FD-3E47-4D3F-83B1-681EED4F811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C29F43D0-0ABD-472B-A71A-DAF39599B808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58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358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3358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3358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55E52830-D122-43C4-90D1-8714374C5560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pic>
        <p:nvPicPr>
          <p:cNvPr id="335879" name="Picture 7" descr="pain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BCD018AE-8B1D-4AF7-B075-19DD9DB8F73E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0F2DF708-F152-43B5-BA03-21F1BBE74F8E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5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67590008-7AF0-4D3D-90C5-14D1FEBFC966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267A0B4E-6C1E-48A8-B115-B4DFBA6A1AF4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DF79EE61-3D59-46A5-9691-F7582CDB5A78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C9B1AE05-7697-498A-8086-6F6CA5E5B7A2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0B6A47-5988-4EE9-9218-767B6FDADA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386F4590-A76F-43B1-BC90-41FC6E435AB1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748FEC7F-822A-4733-9B26-182307C705B2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317DB1A4-CA90-40A4-BF23-9239665645A0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44C9A292-FBA2-43FF-9BFF-509C6640ADC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DB950E7-A562-477E-8D32-449A527978E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86F10DE-278E-475E-8AE6-623110E435E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5A05DA6-8BF7-4775-95CC-9A9E7D5E237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532527A-765A-4A06-8A9D-6698170EBBC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631B8D1-98C3-461B-8C4D-8D4ECA30E9A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CE77D81-8F08-454F-9558-64A12E6FD91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38541F-3843-40D5-96B7-0223D9ADEE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0DB5D84-DFFB-41C5-82B0-A8923F477DA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7BE7F23-8280-4CF9-8371-87A2487BB71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1D470E0-C389-48EA-A53B-40F3179A610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6D82121-5232-4ACD-A0DF-A7074212069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7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B23D57-A9A2-4820-A395-C36ED304A05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DB950E7-A562-477E-8D32-449A527978E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86F10DE-278E-475E-8AE6-623110E435E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5A05DA6-8BF7-4775-95CC-9A9E7D5E237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532527A-765A-4A06-8A9D-6698170EBBC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631B8D1-98C3-461B-8C4D-8D4ECA30E9A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5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D39B9B-B308-4C05-9FA0-0DEB2542E7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CE77D81-8F08-454F-9558-64A12E6FD91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0DB5D84-DFFB-41C5-82B0-A8923F477DA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7BE7F23-8280-4CF9-8371-87A2487BB71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1D470E0-C389-48EA-A53B-40F3179A610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6D82121-5232-4ACD-A0DF-A7074212069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7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B23D57-A9A2-4820-A395-C36ED304A05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DB950E7-A562-477E-8D32-449A527978E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86F10DE-278E-475E-8AE6-623110E435E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5A05DA6-8BF7-4775-95CC-9A9E7D5E237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532527A-765A-4A06-8A9D-6698170EBBC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3E4399-0BD6-4B21-AB43-D57BB1F516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631B8D1-98C3-461B-8C4D-8D4ECA30E9A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CE77D81-8F08-454F-9558-64A12E6FD91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0DB5D84-DFFB-41C5-82B0-A8923F477DA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7BE7F23-8280-4CF9-8371-87A2487BB71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1D470E0-C389-48EA-A53B-40F3179A610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6D82121-5232-4ACD-A0DF-A7074212069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7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B23D57-A9A2-4820-A395-C36ED304A05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DB950E7-A562-477E-8D32-449A527978E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86F10DE-278E-475E-8AE6-623110E435E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5A05DA6-8BF7-4775-95CC-9A9E7D5E237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ACE7A7-647D-4576-A334-DC2A7820F3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532527A-765A-4A06-8A9D-6698170EBBC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631B8D1-98C3-461B-8C4D-8D4ECA30E9A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CE77D81-8F08-454F-9558-64A12E6FD91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0DB5D84-DFFB-41C5-82B0-A8923F477DA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7BE7F23-8280-4CF9-8371-87A2487BB71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1D470E0-C389-48EA-A53B-40F3179A610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6D82121-5232-4ACD-A0DF-A7074212069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7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B23D57-A9A2-4820-A395-C36ED304A05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DB950E7-A562-477E-8D32-449A527978E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86F10DE-278E-475E-8AE6-623110E435E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AD1835-7FBB-4212-B9D1-840C87FA86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5A05DA6-8BF7-4775-95CC-9A9E7D5E237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532527A-765A-4A06-8A9D-6698170EBBC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631B8D1-98C3-461B-8C4D-8D4ECA30E9A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CE77D81-8F08-454F-9558-64A12E6FD91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0DB5D84-DFFB-41C5-82B0-A8923F477DA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7BE7F23-8280-4CF9-8371-87A2487BB71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1D470E0-C389-48EA-A53B-40F3179A610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6D82121-5232-4ACD-A0DF-A7074212069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7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B23D57-A9A2-4820-A395-C36ED304A05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DB950E7-A562-477E-8D32-449A527978E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0990DC-E9BC-4195-B4A3-055C6E94DB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86F10DE-278E-475E-8AE6-623110E435E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5A05DA6-8BF7-4775-95CC-9A9E7D5E237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532527A-765A-4A06-8A9D-6698170EBBC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631B8D1-98C3-461B-8C4D-8D4ECA30E9A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CE77D81-8F08-454F-9558-64A12E6FD91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0DB5D84-DFFB-41C5-82B0-A8923F477DA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7BE7F23-8280-4CF9-8371-87A2487BB71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1D470E0-C389-48EA-A53B-40F3179A610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6D82121-5232-4ACD-A0DF-A7074212069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7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B23D57-A9A2-4820-A395-C36ED304A05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871F7-4248-4234-9D26-72F7DC67A1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3F7B94-F8BC-43E2-86D4-A0098E996B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251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19251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19251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FB2A4393-DBEA-40B1-BE6D-9FF3B83AC332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pic>
        <p:nvPicPr>
          <p:cNvPr id="192519" name="Picture 7" descr="pain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B19871F7-4248-4234-9D26-72F7DC67A18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EB9BFB41-5ADE-4020-9693-09D204C2B08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5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671DAC34-8C72-4B9B-AA94-E108838D307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33B00197-579A-462E-BFC7-91C148D3BEF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C94604E0-E1EC-4F46-AC04-95DA7C3C2DE4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B49C1CF3-CC7A-4164-B00D-F059C73E4F11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13C4A3F9-370B-4413-BD94-E4E4DA35371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3301B353-507C-4F73-A250-43C63609A2F1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123629FD-3E47-4D3F-83B1-681EED4F811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C81C52-165E-41C0-8EBB-804BFFE7FD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C29F43D0-0ABD-472B-A71A-DAF39599B808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251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19251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19251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FB2A4393-DBEA-40B1-BE6D-9FF3B83AC332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pic>
        <p:nvPicPr>
          <p:cNvPr id="192519" name="Picture 7" descr="pain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B19871F7-4248-4234-9D26-72F7DC67A18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EB9BFB41-5ADE-4020-9693-09D204C2B08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5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671DAC34-8C72-4B9B-AA94-E108838D307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33B00197-579A-462E-BFC7-91C148D3BEF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C94604E0-E1EC-4F46-AC04-95DA7C3C2DE4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B49C1CF3-CC7A-4164-B00D-F059C73E4F11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13C4A3F9-370B-4413-BD94-E4E4DA35371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3301B353-507C-4F73-A250-43C63609A2F1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D63105-CB19-4AA1-A51B-63C55BF499C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123629FD-3E47-4D3F-83B1-681EED4F811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C29F43D0-0ABD-472B-A71A-DAF39599B808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251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19251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19251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FB2A4393-DBEA-40B1-BE6D-9FF3B83AC332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pic>
        <p:nvPicPr>
          <p:cNvPr id="192519" name="Picture 7" descr="pain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B19871F7-4248-4234-9D26-72F7DC67A18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EB9BFB41-5ADE-4020-9693-09D204C2B08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5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671DAC34-8C72-4B9B-AA94-E108838D307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33B00197-579A-462E-BFC7-91C148D3BEF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C94604E0-E1EC-4F46-AC04-95DA7C3C2DE4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B49C1CF3-CC7A-4164-B00D-F059C73E4F11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13C4A3F9-370B-4413-BD94-E4E4DA35371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322" name="Group 2"/>
          <p:cNvGrpSpPr>
            <a:grpSpLocks/>
          </p:cNvGrpSpPr>
          <p:nvPr/>
        </p:nvGrpSpPr>
        <p:grpSpPr bwMode="auto">
          <a:xfrm>
            <a:off x="0" y="0"/>
            <a:ext cx="10287000" cy="6858000"/>
            <a:chOff x="0" y="0"/>
            <a:chExt cx="5760" cy="4320"/>
          </a:xfrm>
        </p:grpSpPr>
        <p:sp>
          <p:nvSpPr>
            <p:cNvPr id="312323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324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325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326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327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328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232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71525" y="22860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233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41910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12331" name="Rectangle 11"/>
          <p:cNvSpPr>
            <a:spLocks noGrp="1" noChangeArrowheads="1"/>
          </p:cNvSpPr>
          <p:nvPr>
            <p:ph type="dt" sz="half" idx="2"/>
          </p:nvPr>
        </p:nvSpPr>
        <p:spPr>
          <a:xfrm>
            <a:off x="771525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endParaRPr lang="en-US"/>
          </a:p>
        </p:txBody>
      </p:sp>
      <p:sp>
        <p:nvSpPr>
          <p:cNvPr id="312332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endParaRPr lang="en-US"/>
          </a:p>
        </p:txBody>
      </p:sp>
      <p:sp>
        <p:nvSpPr>
          <p:cNvPr id="312333" name="Rectangle 1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372350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fld id="{E76E9B07-FAFD-4509-BB57-429BB552CA1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3301B353-507C-4F73-A250-43C63609A2F1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123629FD-3E47-4D3F-83B1-681EED4F811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C29F43D0-0ABD-472B-A71A-DAF39599B808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2"/>
          <p:cNvSpPr>
            <a:spLocks noChangeArrowheads="1"/>
          </p:cNvSpPr>
          <p:nvPr/>
        </p:nvSpPr>
        <p:spPr bwMode="auto">
          <a:xfrm>
            <a:off x="0" y="0"/>
            <a:ext cx="51435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34531" name="AutoShape 3"/>
          <p:cNvSpPr>
            <a:spLocks noChangeArrowheads="1"/>
          </p:cNvSpPr>
          <p:nvPr/>
        </p:nvSpPr>
        <p:spPr bwMode="auto">
          <a:xfrm>
            <a:off x="771525" y="990600"/>
            <a:ext cx="58293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345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257800" y="2927350"/>
            <a:ext cx="41148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086225" y="4889500"/>
            <a:ext cx="5486400" cy="319088"/>
            <a:chOff x="2288" y="3080"/>
            <a:chExt cx="3072" cy="201"/>
          </a:xfrm>
        </p:grpSpPr>
        <p:sp>
          <p:nvSpPr>
            <p:cNvPr id="534534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534535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534536" name="Rectangle 8"/>
          <p:cNvSpPr>
            <a:spLocks noGrp="1" noChangeArrowheads="1"/>
          </p:cNvSpPr>
          <p:nvPr>
            <p:ph type="dt" sz="quarter" idx="2"/>
          </p:nvPr>
        </p:nvSpPr>
        <p:spPr>
          <a:xfrm>
            <a:off x="3000375" y="6553200"/>
            <a:ext cx="2143125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34537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5845175" y="6553200"/>
            <a:ext cx="3689350" cy="304800"/>
          </a:xfrm>
        </p:spPr>
        <p:txBody>
          <a:bodyPr/>
          <a:lstStyle>
            <a:lvl1pPr algn="r">
              <a:defRPr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34538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113" y="6359525"/>
            <a:ext cx="660400" cy="488950"/>
          </a:xfrm>
        </p:spPr>
        <p:txBody>
          <a:bodyPr anchorCtr="0"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F8E32215-1A6F-49E5-82DA-0CE0AE6D39A0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34539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1054100" y="1425575"/>
            <a:ext cx="874395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01ACE2E7-F3AD-4640-A0E0-5853A91DFFF9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6072328F-765E-4928-B282-1B00A2743404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1066800"/>
            <a:ext cx="4424363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05463" y="1066800"/>
            <a:ext cx="4424362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CEB84F2D-B3C4-40AF-BA79-BA4124DCC138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DED69418-090D-4F14-9397-ACB6FF9829E5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F038CEB9-1BD9-4840-9D6A-F78D897FFCDF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C3E5C82-8884-4DA4-9DB0-6FD42E94AA87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3DB499-3193-4BCF-B301-39DEDECD9F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75657978-832F-466C-9AAB-EEC2A1374CF3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080C8B77-3CBB-4021-95CB-862981D3D1EF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3DF02285-37F6-491D-B876-29CAF6B289AA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750" y="274638"/>
            <a:ext cx="2378075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9850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2ECB74AC-E47C-4834-8F7D-6E439FBE73BB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FA9337-B0FE-4B99-8ECE-5FDB7CB014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84943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84943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BCD32-DEF2-4D81-BF15-91C6844A5F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8DBA94-B6CF-4A97-89C2-FD621DFB41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B02397-48A0-4311-A340-9BA2B01E4C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DC83AD-378E-4791-A53E-3751E084B1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BFB41-5ADE-4020-9693-09D204C2B0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307D60-890C-4508-B4E3-4C080C403A4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D986D9-4F81-4576-B3B1-1FE05CDE4A7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051798-254B-4C3B-B495-3B4B727A92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304800"/>
            <a:ext cx="2185987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304800"/>
            <a:ext cx="6405563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558294-70D8-4722-B11B-43063DD22BD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3075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33075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33075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fld id="{B0376808-6F1A-4997-89DB-AAD576F38EA5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330759" name="Picture 7" descr="pain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4812AB-4180-4879-85CB-DC5611FC811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68FA46-412B-4072-AFF0-2527ABC514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5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588A5-D473-4CF9-9E22-85AAA2E936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5B9664-0862-4AD1-AA7C-775174919E0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D458BF-4A25-4B6B-85C9-5F7367D8FDC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5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1DAC34-8C72-4B9B-AA94-E108838D307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4DD63F-973F-4750-9DB9-F628C7CD84F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0D2ED8-44DE-46B5-9F37-BCE6ACAF1B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59D8A0-C068-42FE-845B-0EC7041CCF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31D3F4-7349-4771-8860-339383A33C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719EB1-9B6D-4838-A5BE-670FCF31FA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58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358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3358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3358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fld id="{55E52830-D122-43C4-90D1-8714374C5560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335879" name="Picture 7" descr="pain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D018AE-8B1D-4AF7-B075-19DD9DB8F7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2DF708-F152-43B5-BA03-21F1BBE74F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5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590008-7AF0-4D3D-90C5-14D1FEBFC9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7A0B4E-6C1E-48A8-B115-B4DFBA6A1A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B00197-579A-462E-BFC7-91C148D3BE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79EE61-3D59-46A5-9691-F7582CDB5A7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B1AE05-7697-498A-8086-6F6CA5E5B7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6F4590-A76F-43B1-BC90-41FC6E435A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8FEC7F-822A-4733-9B26-182307C705B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7DB1A4-CA90-40A4-BF23-9239665645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C9A292-FBA2-43FF-9BFF-509C6640ADC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61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4611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34611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34611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fld id="{6DD01A4C-918A-4305-B217-E5F276C2558C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346119" name="Picture 7" descr="pain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55E764-0382-430F-BC55-12F9C96957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1D3DB8-C7F7-4B18-8715-33A622766A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5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D83872-0EBE-482C-A305-D12C60D5FD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4604E0-E1EC-4F46-AC04-95DA7C3C2D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DDAFB0-9874-4C52-9113-913D7AC2269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68E0CE-800E-4F19-A072-5212F9BAE0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F44EB7-D4FC-4DD7-927B-2DC7B20BD7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7F9D34-94BE-4B30-85A8-D569056017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5E0480-FABD-4DEB-9F62-64EE502697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7603D-59AA-45D4-90E5-A571CD6488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791325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33ABD9-7964-41D5-88E8-5B3412AA4B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700715-5418-4971-A511-4114DD2AC0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62164B-C5D2-4676-AD92-9B52ABB9B0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59ABBE-87DB-4D43-A1A7-3BBF707701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9C1CF3-CC7A-4164-B00D-F059C73E4F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A6A58C-CD8A-4F9C-ABFB-B242E13B2E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A7B6DC-418F-4EF2-B238-6DFDC3D14D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C2CF69-0088-4CF8-867C-A3E8297699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22136F-2684-4AC5-A338-DA9C4F7063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8B010E-18BA-497B-93A8-11D5FBC0EF5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1B33E2-D5B7-448A-B888-E21D862E28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837580-8E1F-4339-8BF6-46251FD50B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7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301A8F-C95D-44D6-AA43-FECD96B784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71525" y="609600"/>
            <a:ext cx="874395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71525" y="6248400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372350" y="6248400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fld id="{90820260-1EAD-4215-BE2D-90EC9D41251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DB950E7-A562-477E-8D32-449A527978E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4A3F9-370B-4413-BD94-E4E4DA3537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86F10DE-278E-475E-8AE6-623110E435E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5A05DA6-8BF7-4775-95CC-9A9E7D5E237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532527A-765A-4A06-8A9D-6698170EBBC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631B8D1-98C3-461B-8C4D-8D4ECA30E9A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CE77D81-8F08-454F-9558-64A12E6FD91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0DB5D84-DFFB-41C5-82B0-A8923F477DA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7BE7F23-8280-4CF9-8371-87A2487BB71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1D470E0-C389-48EA-A53B-40F3179A610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6D82121-5232-4ACD-A0DF-A7074212069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7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B23D57-A9A2-4820-A395-C36ED304A05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01B353-507C-4F73-A250-43C63609A2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DB950E7-A562-477E-8D32-449A527978E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86F10DE-278E-475E-8AE6-623110E435E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5A05DA6-8BF7-4775-95CC-9A9E7D5E237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532527A-765A-4A06-8A9D-6698170EBBC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631B8D1-98C3-461B-8C4D-8D4ECA30E9A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CE77D81-8F08-454F-9558-64A12E6FD91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0DB5D84-DFFB-41C5-82B0-A8923F477DA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7BE7F23-8280-4CF9-8371-87A2487BB71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1D470E0-C389-48EA-A53B-40F3179A610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6D82121-5232-4ACD-A0DF-A7074212069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3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39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 i="0">
                <a:solidFill>
                  <a:schemeClr val="bg2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9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 i="0">
                <a:solidFill>
                  <a:schemeClr val="bg2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 i="0">
                <a:solidFill>
                  <a:schemeClr val="bg2"/>
                </a:solidFill>
                <a:latin typeface="Arial" charset="0"/>
              </a:defRPr>
            </a:lvl1pPr>
          </a:lstStyle>
          <a:p>
            <a:fld id="{6A961291-4ABC-4E9A-A73D-11D2C605098F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91495" name="Picture 7" descr="paint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8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4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B913291B-85D6-41BF-A692-B7CB6412B0C8}" type="slidenum">
              <a:rPr lang="en-US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 i="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eaLnBrk="0" fontAlgn="base" hangingPunct="0">
              <a:spcAft>
                <a:spcPct val="0"/>
              </a:spcAft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19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 i="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ctr" rtl="0" eaLnBrk="0" fontAlgn="base" hangingPunct="0">
              <a:spcAft>
                <a:spcPct val="0"/>
              </a:spcAft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 i="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eaLnBrk="0" fontAlgn="base" hangingPunct="0">
              <a:spcAft>
                <a:spcPct val="0"/>
              </a:spcAft>
            </a:pPr>
            <a:fld id="{6A961291-4ABC-4E9A-A73D-11D2C605098F}" type="slidenum">
              <a:rPr lang="en-US" kern="1200">
                <a:solidFill>
                  <a:srgbClr val="5E574E"/>
                </a:solidFill>
                <a:ea typeface="+mn-ea"/>
                <a:cs typeface="+mn-cs"/>
              </a:rPr>
              <a:pPr rtl="0" eaLnBrk="0" fontAlgn="base" hangingPunct="0"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pic>
        <p:nvPicPr>
          <p:cNvPr id="191495" name="Picture 7" descr="paint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34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 i="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eaLnBrk="0" fontAlgn="base" hangingPunct="0">
              <a:spcAft>
                <a:spcPct val="0"/>
              </a:spcAft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334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 i="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ctr" rtl="0" eaLnBrk="0" fontAlgn="base" hangingPunct="0">
              <a:spcAft>
                <a:spcPct val="0"/>
              </a:spcAft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334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 i="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eaLnBrk="0" fontAlgn="base" hangingPunct="0">
              <a:spcAft>
                <a:spcPct val="0"/>
              </a:spcAft>
            </a:pPr>
            <a:fld id="{EA1FDD26-8404-4384-A5DE-9923DC442F73}" type="slidenum">
              <a:rPr lang="en-US" kern="1200">
                <a:solidFill>
                  <a:srgbClr val="5E574E"/>
                </a:solidFill>
                <a:ea typeface="+mn-ea"/>
                <a:cs typeface="+mn-cs"/>
              </a:rPr>
              <a:pPr rtl="0" eaLnBrk="0" fontAlgn="base" hangingPunct="0"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pic>
        <p:nvPicPr>
          <p:cNvPr id="334855" name="Picture 7" descr="paint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8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4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B913291B-85D6-41BF-A692-B7CB6412B0C8}" type="slidenum">
              <a:rPr lang="en-US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8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4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B913291B-85D6-41BF-A692-B7CB6412B0C8}" type="slidenum">
              <a:rPr lang="en-US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8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4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B913291B-85D6-41BF-A692-B7CB6412B0C8}" type="slidenum">
              <a:rPr lang="en-US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8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4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B913291B-85D6-41BF-A692-B7CB6412B0C8}" type="slidenum">
              <a:rPr lang="en-US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8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4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B913291B-85D6-41BF-A692-B7CB6412B0C8}" type="slidenum">
              <a:rPr lang="en-US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8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4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B913291B-85D6-41BF-A692-B7CB6412B0C8}" type="slidenum">
              <a:rPr lang="en-US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 i="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eaLnBrk="0" fontAlgn="base" hangingPunct="0">
              <a:spcAft>
                <a:spcPct val="0"/>
              </a:spcAft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19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 i="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ctr" rtl="0" eaLnBrk="0" fontAlgn="base" hangingPunct="0">
              <a:spcAft>
                <a:spcPct val="0"/>
              </a:spcAft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 i="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eaLnBrk="0" fontAlgn="base" hangingPunct="0">
              <a:spcAft>
                <a:spcPct val="0"/>
              </a:spcAft>
            </a:pPr>
            <a:fld id="{6A961291-4ABC-4E9A-A73D-11D2C605098F}" type="slidenum">
              <a:rPr lang="en-US" kern="1200">
                <a:solidFill>
                  <a:srgbClr val="5E574E"/>
                </a:solidFill>
                <a:ea typeface="+mn-ea"/>
                <a:cs typeface="+mn-cs"/>
              </a:rPr>
              <a:pPr rtl="0" eaLnBrk="0" fontAlgn="base" hangingPunct="0"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pic>
        <p:nvPicPr>
          <p:cNvPr id="191495" name="Picture 7" descr="paint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 i="0">
                <a:solidFill>
                  <a:schemeClr val="bg2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 i="0">
                <a:solidFill>
                  <a:schemeClr val="bg2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 i="0">
                <a:solidFill>
                  <a:schemeClr val="bg2"/>
                </a:solidFill>
                <a:latin typeface="Arial" charset="0"/>
              </a:defRPr>
            </a:lvl1pPr>
          </a:lstStyle>
          <a:p>
            <a:fld id="{938A908F-22E2-44A3-8C53-0C148EA654BD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297991" name="Picture 7" descr="paint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 i="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eaLnBrk="0" fontAlgn="base" hangingPunct="0">
              <a:spcAft>
                <a:spcPct val="0"/>
              </a:spcAft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19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 i="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ctr" rtl="0" eaLnBrk="0" fontAlgn="base" hangingPunct="0">
              <a:spcAft>
                <a:spcPct val="0"/>
              </a:spcAft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 i="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eaLnBrk="0" fontAlgn="base" hangingPunct="0">
              <a:spcAft>
                <a:spcPct val="0"/>
              </a:spcAft>
            </a:pPr>
            <a:fld id="{6A961291-4ABC-4E9A-A73D-11D2C605098F}" type="slidenum">
              <a:rPr lang="en-US" kern="1200">
                <a:solidFill>
                  <a:srgbClr val="5E574E"/>
                </a:solidFill>
                <a:ea typeface="+mn-ea"/>
                <a:cs typeface="+mn-cs"/>
              </a:rPr>
              <a:pPr rtl="0" eaLnBrk="0" fontAlgn="base" hangingPunct="0"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pic>
        <p:nvPicPr>
          <p:cNvPr id="191495" name="Picture 7" descr="paint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 i="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eaLnBrk="0" fontAlgn="base" hangingPunct="0">
              <a:spcAft>
                <a:spcPct val="0"/>
              </a:spcAft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19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 i="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ctr" rtl="0" eaLnBrk="0" fontAlgn="base" hangingPunct="0">
              <a:spcAft>
                <a:spcPct val="0"/>
              </a:spcAft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 i="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eaLnBrk="0" fontAlgn="base" hangingPunct="0">
              <a:spcAft>
                <a:spcPct val="0"/>
              </a:spcAft>
            </a:pPr>
            <a:fld id="{6A961291-4ABC-4E9A-A73D-11D2C605098F}" type="slidenum">
              <a:rPr lang="en-US" kern="1200">
                <a:solidFill>
                  <a:srgbClr val="5E574E"/>
                </a:solidFill>
                <a:ea typeface="+mn-ea"/>
                <a:cs typeface="+mn-cs"/>
              </a:rPr>
              <a:pPr rtl="0" eaLnBrk="0" fontAlgn="base" hangingPunct="0"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pic>
        <p:nvPicPr>
          <p:cNvPr id="191495" name="Picture 7" descr="paint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600450" cy="6858000"/>
            <a:chOff x="0" y="0"/>
            <a:chExt cx="2016" cy="4320"/>
          </a:xfrm>
        </p:grpSpPr>
        <p:sp>
          <p:nvSpPr>
            <p:cNvPr id="53350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533508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533509" name="AutoShape 5"/>
          <p:cNvSpPr>
            <a:spLocks noChangeArrowheads="1"/>
          </p:cNvSpPr>
          <p:nvPr/>
        </p:nvSpPr>
        <p:spPr bwMode="auto">
          <a:xfrm>
            <a:off x="857250" y="762000"/>
            <a:ext cx="5743575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3351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28700" y="1066800"/>
            <a:ext cx="90011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endParaRPr lang="en-US" smtClean="0"/>
          </a:p>
        </p:txBody>
      </p:sp>
      <p:sp>
        <p:nvSpPr>
          <p:cNvPr id="53351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886700" y="6553200"/>
            <a:ext cx="2143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3351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03588" y="6529388"/>
            <a:ext cx="3257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3351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5250" y="6343650"/>
            <a:ext cx="6604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 b="1">
                <a:solidFill>
                  <a:schemeClr val="bg1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EDD03DF7-3645-4C80-AE34-8666A25982D2}" type="slidenum">
              <a: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defRPr sz="32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Line 2"/>
          <p:cNvSpPr>
            <a:spLocks noChangeShapeType="1"/>
          </p:cNvSpPr>
          <p:nvPr/>
        </p:nvSpPr>
        <p:spPr bwMode="auto">
          <a:xfrm>
            <a:off x="0" y="15240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1299" name="Rectangle 3"/>
          <p:cNvSpPr>
            <a:spLocks noChangeArrowheads="1"/>
          </p:cNvSpPr>
          <p:nvPr/>
        </p:nvSpPr>
        <p:spPr bwMode="auto">
          <a:xfrm>
            <a:off x="0" y="6400800"/>
            <a:ext cx="10287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1300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10287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1301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10287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1302" name="Line 6"/>
          <p:cNvSpPr>
            <a:spLocks noChangeShapeType="1"/>
          </p:cNvSpPr>
          <p:nvPr/>
        </p:nvSpPr>
        <p:spPr bwMode="auto">
          <a:xfrm>
            <a:off x="0" y="65532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1303" name="Rectangle 7"/>
          <p:cNvSpPr>
            <a:spLocks noChangeArrowheads="1"/>
          </p:cNvSpPr>
          <p:nvPr/>
        </p:nvSpPr>
        <p:spPr bwMode="auto">
          <a:xfrm>
            <a:off x="685800" y="533400"/>
            <a:ext cx="96012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130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048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1130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84943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130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1130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89675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1130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</a:defRPr>
            </a:lvl1pPr>
          </a:lstStyle>
          <a:p>
            <a:fld id="{18B295B5-1766-465C-A0F3-EE7247C50A0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29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 i="0">
                <a:solidFill>
                  <a:schemeClr val="bg2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29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 i="0">
                <a:solidFill>
                  <a:schemeClr val="bg2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29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 i="0">
                <a:solidFill>
                  <a:schemeClr val="bg2"/>
                </a:solidFill>
                <a:latin typeface="Arial" charset="0"/>
              </a:defRPr>
            </a:lvl1pPr>
          </a:lstStyle>
          <a:p>
            <a:fld id="{A65F12D9-F9AD-4D15-9078-410B4A642515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329735" name="Picture 7" descr="paint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34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 i="0">
                <a:solidFill>
                  <a:schemeClr val="bg2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34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 i="0">
                <a:solidFill>
                  <a:schemeClr val="bg2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34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 i="0">
                <a:solidFill>
                  <a:schemeClr val="bg2"/>
                </a:solidFill>
                <a:latin typeface="Arial" charset="0"/>
              </a:defRPr>
            </a:lvl1pPr>
          </a:lstStyle>
          <a:p>
            <a:fld id="{EA1FDD26-8404-4384-A5DE-9923DC442F73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334855" name="Picture 7" descr="paint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450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 i="0">
                <a:solidFill>
                  <a:schemeClr val="bg2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450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 i="0">
                <a:solidFill>
                  <a:schemeClr val="bg2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450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 i="0">
                <a:solidFill>
                  <a:schemeClr val="bg2"/>
                </a:solidFill>
                <a:latin typeface="Arial" charset="0"/>
              </a:defRPr>
            </a:lvl1pPr>
          </a:lstStyle>
          <a:p>
            <a:fld id="{A71191C0-45D2-450A-A9BC-A939CC1F4648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345095" name="Picture 7" descr="paint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79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792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79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792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fld id="{033E8943-4F43-4DE1-B837-5F1ACD4C681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6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8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4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B913291B-85D6-41BF-A692-B7CB6412B0C8}" type="slidenum">
              <a:rPr lang="en-US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8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4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B913291B-85D6-41BF-A692-B7CB6412B0C8}" type="slidenum">
              <a:rPr lang="en-US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9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29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_timeline.html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cientmexico.com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_timeline.html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17.xml"/><Relationship Id="rId4" Type="http://schemas.openxmlformats.org/officeDocument/2006/relationships/image" Target="../media/image8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_timeline.html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06.xml"/><Relationship Id="rId4" Type="http://schemas.openxmlformats.org/officeDocument/2006/relationships/image" Target="../media/image8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8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_timeline.html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themeOverride" Target="../theme/themeOverride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themeOverride" Target="../theme/themeOverride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39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dci.gov/cia/publications/factbook/reference_maps/north_america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0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4.hmc.edu:8001/humanities/basin/tribes.gi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d.umn.edu/cla/faculty/troufs/anth3618/matehuac.html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_timeline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stages_handout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6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_timeline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_timeline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4.hmc.edu:8001/humanities/basin/tribes.gif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stages_handout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stages_handout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xasbeyondhistory.net/harrell/artifacts.html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texasbeyondhistory.net/harrell/artifacts.html" TargetMode="Externa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texasbeyondhistory.net/harrell/artifacts.html" TargetMode="External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_timeline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5" Type="http://schemas.openxmlformats.org/officeDocument/2006/relationships/hyperlink" Target="http://www.texasbeyondhistory.net/harrell/artifacts.html" TargetMode="External"/><Relationship Id="rId4" Type="http://schemas.openxmlformats.org/officeDocument/2006/relationships/image" Target="../media/image21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xasbeyondhistory.net/harrell/artifacts.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1.wmf"/><Relationship Id="rId4" Type="http://schemas.openxmlformats.org/officeDocument/2006/relationships/image" Target="../media/image22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4.xml"/><Relationship Id="rId5" Type="http://schemas.openxmlformats.org/officeDocument/2006/relationships/hyperlink" Target="http://www2.sfu.ca/archaeology/museum/ask/a6.htm" TargetMode="External"/><Relationship Id="rId4" Type="http://schemas.openxmlformats.org/officeDocument/2006/relationships/image" Target="../media/image21.wm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3.xml"/><Relationship Id="rId5" Type="http://schemas.openxmlformats.org/officeDocument/2006/relationships/hyperlink" Target="http://www.arts.uwaterloo.ca/ANTHRO/rwpark/ArcticArchStuff/TLArts.html" TargetMode="External"/><Relationship Id="rId4" Type="http://schemas.openxmlformats.org/officeDocument/2006/relationships/image" Target="../media/image21.w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xasbeyondhistory.net/harrell/artifacts.html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1.wmf"/><Relationship Id="rId4" Type="http://schemas.openxmlformats.org/officeDocument/2006/relationships/image" Target="../media/image25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1.wmf"/><Relationship Id="rId4" Type="http://schemas.openxmlformats.org/officeDocument/2006/relationships/hyperlink" Target="http://www.texasbeyondhistory.net/harrell/artifacts.html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.umn.edu/cla/faculty/troufs/anth3618/" TargetMode="Externa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1.wmf"/><Relationship Id="rId4" Type="http://schemas.openxmlformats.org/officeDocument/2006/relationships/hyperlink" Target="http://www.texasbeyondhistory.net/harrell/artifacts.html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eaststeubenville.com/people.html" TargetMode="Externa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5.xml"/><Relationship Id="rId4" Type="http://schemas.openxmlformats.org/officeDocument/2006/relationships/image" Target="../media/image2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xicodesconocido.com.mx/english/zonas_arqueologicas_y_museos/oriente/detalle.cfm?idsec=46&amp;idsub=0&amp;idpag=1774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ancientmexico.com/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eber.ucsd.edu/~dkjordan/arch/mexchron.html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texasbeyondhistory.net/pecos/archeology.html" TargetMode="Externa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desertusa.com/ind1/ind_new/ind2.html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_timeline.html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28.xml"/><Relationship Id="rId4" Type="http://schemas.openxmlformats.org/officeDocument/2006/relationships/image" Target="../media/image8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dci.gov/cia/publications/factbook/reference_maps/north_america.html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.otter-tail.mn.us/history/countyhistory_mnwoman.php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en.wikipedia.org/wiki/Minnesota_Woman" TargetMode="External"/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5621338" y="5105400"/>
            <a:ext cx="184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44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6263" name="Text Box 7"/>
          <p:cNvSpPr txBox="1">
            <a:spLocks noChangeArrowheads="1"/>
          </p:cNvSpPr>
          <p:nvPr/>
        </p:nvSpPr>
        <p:spPr bwMode="auto">
          <a:xfrm>
            <a:off x="6994525" y="2590800"/>
            <a:ext cx="184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44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619500" y="1752600"/>
            <a:ext cx="6172200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2400300" indent="-2400300" algn="ctr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2000" b="1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Welcome to the</a:t>
            </a:r>
            <a:r>
              <a:rPr kumimoji="1" lang="en-US" sz="3200" b="1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</a:t>
            </a:r>
          </a:p>
          <a:p>
            <a:pPr marL="2400300" indent="-2400300" algn="ctr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4000" b="1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The American Archaic</a:t>
            </a:r>
          </a:p>
        </p:txBody>
      </p:sp>
      <p:pic>
        <p:nvPicPr>
          <p:cNvPr id="10" name="Picture 1038" descr="metat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3240741"/>
            <a:ext cx="3467100" cy="2205441"/>
          </a:xfrm>
          <a:prstGeom prst="rect">
            <a:avLst/>
          </a:prstGeom>
          <a:noFill/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686300" y="4957482"/>
            <a:ext cx="3921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000" b="1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University of Minnesota Duluth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257300" y="6149788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Ancient Middle America</a:t>
            </a:r>
            <a:br>
              <a:rPr kumimoji="0" lang="en-US" sz="12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12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Tim Roufs  ©</a:t>
            </a:r>
            <a:r>
              <a:rPr kumimoji="0" lang="en-US" sz="12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2009-2019</a:t>
            </a:r>
            <a:endParaRPr kumimoji="0" lang="en-US" sz="1200" b="1" i="0" u="none" strike="noStrike" kern="0" cap="none" spc="0" normalizeH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r>
              <a:rPr lang="en-US" sz="3200"/>
              <a:t>Archaic Stage</a:t>
            </a:r>
          </a:p>
        </p:txBody>
      </p:sp>
      <p:sp>
        <p:nvSpPr>
          <p:cNvPr id="198661" name="Text Box 5"/>
          <p:cNvSpPr txBox="1">
            <a:spLocks noChangeArrowheads="1"/>
          </p:cNvSpPr>
          <p:nvPr/>
        </p:nvSpPr>
        <p:spPr bwMode="auto">
          <a:xfrm>
            <a:off x="1485900" y="2691348"/>
            <a:ext cx="7315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1500" indent="-571500" algn="l">
              <a:lnSpc>
                <a:spcPct val="150000"/>
              </a:lnSpc>
            </a:pPr>
            <a:r>
              <a:rPr lang="en-US" sz="3200" b="1" i="0" dirty="0"/>
              <a:t>	includes numerous historical cultures whose origins and connections have not been, or cannot be traced . . . </a:t>
            </a:r>
          </a:p>
        </p:txBody>
      </p:sp>
      <p:sp>
        <p:nvSpPr>
          <p:cNvPr id="198663" name="Text Box 7"/>
          <p:cNvSpPr txBox="1">
            <a:spLocks noChangeArrowheads="1"/>
          </p:cNvSpPr>
          <p:nvPr/>
        </p:nvSpPr>
        <p:spPr bwMode="auto">
          <a:xfrm>
            <a:off x="1485900" y="2057400"/>
            <a:ext cx="7315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3200" b="1" i="0" dirty="0"/>
              <a:t>1. Archaic:</a:t>
            </a:r>
            <a:endParaRPr lang="en-US" sz="3200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9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0400" y="0"/>
            <a:ext cx="90170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0979" name="Oval 3"/>
          <p:cNvSpPr>
            <a:spLocks noChangeArrowheads="1"/>
          </p:cNvSpPr>
          <p:nvPr/>
        </p:nvSpPr>
        <p:spPr bwMode="auto">
          <a:xfrm rot="1382518">
            <a:off x="4991100" y="3716338"/>
            <a:ext cx="342900" cy="398462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0980" name="Rectangle 4"/>
          <p:cNvSpPr>
            <a:spLocks noChangeArrowheads="1"/>
          </p:cNvSpPr>
          <p:nvPr/>
        </p:nvSpPr>
        <p:spPr bwMode="auto">
          <a:xfrm>
            <a:off x="5372100" y="3678238"/>
            <a:ext cx="160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2400300" indent="-2400300"/>
            <a:r>
              <a:rPr lang="en-US" b="1" i="0">
                <a:solidFill>
                  <a:srgbClr val="FFFFFF"/>
                </a:solidFill>
                <a:latin typeface="Arial" charset="0"/>
              </a:rPr>
              <a:t>Tehuac</a:t>
            </a:r>
            <a:r>
              <a:rPr lang="en-US" b="1" i="0">
                <a:solidFill>
                  <a:srgbClr val="FFFFFF"/>
                </a:solidFill>
                <a:latin typeface="Arial" charset="0"/>
                <a:cs typeface="Arial" charset="0"/>
              </a:rPr>
              <a:t>án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6" name="Picture 2" descr="Tehuacan_map1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55563"/>
            <a:ext cx="7543800" cy="6802437"/>
          </a:xfrm>
          <a:prstGeom prst="rect">
            <a:avLst/>
          </a:prstGeom>
          <a:noFill/>
        </p:spPr>
      </p:pic>
      <p:pic>
        <p:nvPicPr>
          <p:cNvPr id="349187" name="Picture 3" descr="Tehuacan_map2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46638" y="609600"/>
            <a:ext cx="4508500" cy="5943600"/>
          </a:xfrm>
          <a:prstGeom prst="rect">
            <a:avLst/>
          </a:prstGeom>
          <a:noFill/>
        </p:spPr>
      </p:pic>
      <p:sp>
        <p:nvSpPr>
          <p:cNvPr id="349188" name="Rectangle 4"/>
          <p:cNvSpPr>
            <a:spLocks noChangeArrowheads="1"/>
          </p:cNvSpPr>
          <p:nvPr/>
        </p:nvSpPr>
        <p:spPr bwMode="auto">
          <a:xfrm>
            <a:off x="4838700" y="609600"/>
            <a:ext cx="4508500" cy="5943600"/>
          </a:xfrm>
          <a:prstGeom prst="rect">
            <a:avLst/>
          </a:prstGeom>
          <a:noFill/>
          <a:ln w="76200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9189" name="AutoShape 5"/>
          <p:cNvSpPr>
            <a:spLocks noChangeArrowheads="1"/>
          </p:cNvSpPr>
          <p:nvPr/>
        </p:nvSpPr>
        <p:spPr bwMode="auto">
          <a:xfrm rot="-2946299">
            <a:off x="8489157" y="2507456"/>
            <a:ext cx="1662112" cy="485775"/>
          </a:xfrm>
          <a:prstGeom prst="leftArrow">
            <a:avLst>
              <a:gd name="adj1" fmla="val 50000"/>
              <a:gd name="adj2" fmla="val 85539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188" grpId="0" animBg="1"/>
      <p:bldP spid="349189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22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3670" y="547914"/>
            <a:ext cx="7772400" cy="5595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0323" name="Text Box 3"/>
          <p:cNvSpPr txBox="1">
            <a:spLocks noChangeArrowheads="1"/>
          </p:cNvSpPr>
          <p:nvPr/>
        </p:nvSpPr>
        <p:spPr bwMode="auto">
          <a:xfrm>
            <a:off x="3710653" y="838200"/>
            <a:ext cx="2728247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4800" b="1" i="1" kern="1200" dirty="0" err="1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Tehuac</a:t>
            </a:r>
            <a:r>
              <a:rPr kumimoji="1" lang="en-US" sz="4800" b="1" i="1" kern="1200" dirty="0" err="1">
                <a:solidFill>
                  <a:srgbClr val="FFFF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á</a:t>
            </a:r>
            <a:r>
              <a:rPr kumimoji="1" lang="en-US" sz="4800" b="1" i="1" kern="1200" dirty="0" err="1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n</a:t>
            </a:r>
            <a:endParaRPr kumimoji="1" lang="en-US" sz="4800" b="1" i="1" kern="1200" dirty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82056" y="3033486"/>
            <a:ext cx="6943271" cy="9906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3200">
              <a:solidFill>
                <a:schemeClr val="folHlin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Text Box 2"/>
          <p:cNvSpPr txBox="1">
            <a:spLocks noChangeArrowheads="1"/>
          </p:cNvSpPr>
          <p:nvPr/>
        </p:nvSpPr>
        <p:spPr bwMode="auto">
          <a:xfrm>
            <a:off x="1316038" y="6527800"/>
            <a:ext cx="8004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http://www.d.umn.edu/cla/faculty/troufs/anth3618/ma_timeline.html#lithic</a:t>
            </a:r>
            <a:endParaRPr kumimoji="1" lang="en-US" sz="1600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5713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7300" y="1085850"/>
            <a:ext cx="7772400" cy="485775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7162573" y="2423886"/>
            <a:ext cx="1471613" cy="8382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endParaRPr lang="en-US" sz="3200"/>
          </a:p>
        </p:txBody>
      </p:sp>
      <p:sp>
        <p:nvSpPr>
          <p:cNvPr id="284675" name="Text Box 3"/>
          <p:cNvSpPr txBox="1">
            <a:spLocks noChangeArrowheads="1"/>
          </p:cNvSpPr>
          <p:nvPr/>
        </p:nvSpPr>
        <p:spPr bwMode="auto">
          <a:xfrm>
            <a:off x="1485900" y="4038600"/>
            <a:ext cx="7315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 indent="228600" algn="l">
              <a:tabLst>
                <a:tab pos="857250" algn="l"/>
              </a:tabLst>
            </a:pPr>
            <a:r>
              <a:rPr lang="en-US" sz="2800" b="1" i="0" dirty="0" err="1"/>
              <a:t>Cuello</a:t>
            </a:r>
            <a:endParaRPr lang="en-US" sz="2800" b="1" i="0" dirty="0"/>
          </a:p>
        </p:txBody>
      </p:sp>
      <p:sp>
        <p:nvSpPr>
          <p:cNvPr id="284676" name="Text Box 4"/>
          <p:cNvSpPr txBox="1">
            <a:spLocks noChangeArrowheads="1"/>
          </p:cNvSpPr>
          <p:nvPr/>
        </p:nvSpPr>
        <p:spPr bwMode="auto">
          <a:xfrm>
            <a:off x="1485900" y="2057400"/>
            <a:ext cx="7315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3200" b="1" i="0" dirty="0"/>
              <a:t>Archaic Sites include: </a:t>
            </a:r>
            <a:endParaRPr lang="en-US" sz="3200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290" name="Picture 2" descr="map_P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914400"/>
            <a:ext cx="9677400" cy="4972050"/>
          </a:xfrm>
          <a:prstGeom prst="rect">
            <a:avLst/>
          </a:prstGeom>
          <a:noFill/>
        </p:spPr>
      </p:pic>
      <p:sp>
        <p:nvSpPr>
          <p:cNvPr id="524291" name="Text Box 3"/>
          <p:cNvSpPr txBox="1">
            <a:spLocks noChangeArrowheads="1"/>
          </p:cNvSpPr>
          <p:nvPr/>
        </p:nvSpPr>
        <p:spPr bwMode="auto">
          <a:xfrm>
            <a:off x="5372100" y="2773363"/>
            <a:ext cx="15954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3200" b="1" i="0">
                <a:solidFill>
                  <a:srgbClr val="FFFFFF"/>
                </a:solidFill>
              </a:rPr>
              <a:t>Cuello</a:t>
            </a:r>
            <a:endParaRPr lang="en-US" sz="2800" b="1" i="0">
              <a:solidFill>
                <a:srgbClr val="FFFFFF"/>
              </a:solidFill>
            </a:endParaRPr>
          </a:p>
        </p:txBody>
      </p:sp>
      <p:sp>
        <p:nvSpPr>
          <p:cNvPr id="524292" name="AutoShape 4"/>
          <p:cNvSpPr>
            <a:spLocks noChangeArrowheads="1"/>
          </p:cNvSpPr>
          <p:nvPr/>
        </p:nvSpPr>
        <p:spPr bwMode="auto">
          <a:xfrm>
            <a:off x="7048500" y="2971800"/>
            <a:ext cx="1828800" cy="327025"/>
          </a:xfrm>
          <a:prstGeom prst="rightArrow">
            <a:avLst>
              <a:gd name="adj1" fmla="val 50000"/>
              <a:gd name="adj2" fmla="val 139806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4293" name="Text Box 5"/>
          <p:cNvSpPr txBox="1">
            <a:spLocks noChangeArrowheads="1"/>
          </p:cNvSpPr>
          <p:nvPr/>
        </p:nvSpPr>
        <p:spPr bwMode="auto">
          <a:xfrm>
            <a:off x="3676650" y="6553200"/>
            <a:ext cx="30956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i="0">
                <a:solidFill>
                  <a:schemeClr val="bg1"/>
                </a:solidFill>
                <a:hlinkClick r:id="rId3"/>
              </a:rPr>
              <a:t>http://www.ancientmexico.com/</a:t>
            </a:r>
            <a:endParaRPr lang="en-US" sz="1400" i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101" name="Picture 5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590550" y="-19050"/>
            <a:ext cx="9048750" cy="6784975"/>
          </a:xfrm>
          <a:noFill/>
          <a:ln/>
        </p:spPr>
      </p:pic>
      <p:sp>
        <p:nvSpPr>
          <p:cNvPr id="516103" name="Rectangle 7"/>
          <p:cNvSpPr>
            <a:spLocks noChangeArrowheads="1"/>
          </p:cNvSpPr>
          <p:nvPr/>
        </p:nvSpPr>
        <p:spPr bwMode="auto">
          <a:xfrm>
            <a:off x="6877050" y="2933700"/>
            <a:ext cx="1114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2400300" indent="-2400300"/>
            <a:r>
              <a:rPr lang="en-US" b="1" i="0">
                <a:solidFill>
                  <a:srgbClr val="FFFFFF"/>
                </a:solidFill>
                <a:latin typeface="Arial" charset="0"/>
              </a:rPr>
              <a:t>Cuello</a:t>
            </a:r>
            <a:endParaRPr lang="en-US" b="1" i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16104" name="Oval 8"/>
          <p:cNvSpPr>
            <a:spLocks noChangeArrowheads="1"/>
          </p:cNvSpPr>
          <p:nvPr/>
        </p:nvSpPr>
        <p:spPr bwMode="auto">
          <a:xfrm rot="1382518">
            <a:off x="8039100" y="2954338"/>
            <a:ext cx="342900" cy="398462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698" name="Picture 2" descr="Cuello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76200"/>
            <a:ext cx="9334500" cy="6223000"/>
          </a:xfrm>
          <a:prstGeom prst="rect">
            <a:avLst/>
          </a:prstGeom>
          <a:noFill/>
        </p:spPr>
      </p:pic>
      <p:sp>
        <p:nvSpPr>
          <p:cNvPr id="413699" name="Rectangle 3"/>
          <p:cNvSpPr>
            <a:spLocks noChangeArrowheads="1"/>
          </p:cNvSpPr>
          <p:nvPr/>
        </p:nvSpPr>
        <p:spPr bwMode="auto">
          <a:xfrm>
            <a:off x="3634014" y="6125028"/>
            <a:ext cx="2979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2400300" indent="-2400300"/>
            <a:r>
              <a:rPr lang="en-US" b="1" i="0" dirty="0">
                <a:solidFill>
                  <a:srgbClr val="FFFFFF"/>
                </a:solidFill>
                <a:latin typeface="Arial" charset="0"/>
              </a:rPr>
              <a:t>Maya Trade Routes</a:t>
            </a:r>
          </a:p>
        </p:txBody>
      </p:sp>
      <p:sp>
        <p:nvSpPr>
          <p:cNvPr id="413700" name="Oval 4"/>
          <p:cNvSpPr>
            <a:spLocks noChangeArrowheads="1"/>
          </p:cNvSpPr>
          <p:nvPr/>
        </p:nvSpPr>
        <p:spPr bwMode="auto">
          <a:xfrm>
            <a:off x="5867400" y="2819400"/>
            <a:ext cx="1600200" cy="7620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Text Box 2"/>
          <p:cNvSpPr txBox="1">
            <a:spLocks noChangeArrowheads="1"/>
          </p:cNvSpPr>
          <p:nvPr/>
        </p:nvSpPr>
        <p:spPr bwMode="auto">
          <a:xfrm>
            <a:off x="1119414" y="6277428"/>
            <a:ext cx="8004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i="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http://www.d.umn.edu/cla/faculty/troufs/anth3618/ma_timeline.html#lithic</a:t>
            </a:r>
            <a:endParaRPr kumimoji="1" lang="en-US" sz="1600" i="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5713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42786" y="1143000"/>
            <a:ext cx="7772400" cy="485775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7291614" y="4434114"/>
            <a:ext cx="1219200" cy="6096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i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endParaRPr lang="en-US" sz="3200"/>
          </a:p>
        </p:txBody>
      </p:sp>
      <p:sp>
        <p:nvSpPr>
          <p:cNvPr id="285699" name="Text Box 3"/>
          <p:cNvSpPr txBox="1">
            <a:spLocks noChangeArrowheads="1"/>
          </p:cNvSpPr>
          <p:nvPr/>
        </p:nvSpPr>
        <p:spPr bwMode="auto">
          <a:xfrm>
            <a:off x="1485900" y="4052887"/>
            <a:ext cx="7315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 indent="228600" algn="l">
              <a:tabLst>
                <a:tab pos="857250" algn="l"/>
              </a:tabLst>
            </a:pPr>
            <a:r>
              <a:rPr lang="en-US" sz="2800" b="1" i="0" dirty="0" err="1"/>
              <a:t>Santiaguillo</a:t>
            </a:r>
            <a:endParaRPr lang="en-US" sz="2800" b="1" i="0" dirty="0"/>
          </a:p>
        </p:txBody>
      </p:sp>
      <p:sp>
        <p:nvSpPr>
          <p:cNvPr id="285700" name="Text Box 4"/>
          <p:cNvSpPr txBox="1">
            <a:spLocks noChangeArrowheads="1"/>
          </p:cNvSpPr>
          <p:nvPr/>
        </p:nvSpPr>
        <p:spPr bwMode="auto">
          <a:xfrm>
            <a:off x="1485900" y="2057400"/>
            <a:ext cx="7315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3200" b="1" i="0" dirty="0"/>
              <a:t>Archaic Sites include: </a:t>
            </a:r>
            <a:endParaRPr lang="en-US" sz="3200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r>
              <a:rPr lang="en-US" sz="3200"/>
              <a:t>Archaic Stage</a:t>
            </a:r>
          </a:p>
        </p:txBody>
      </p:sp>
      <p:sp>
        <p:nvSpPr>
          <p:cNvPr id="200708" name="Text Box 4"/>
          <p:cNvSpPr txBox="1">
            <a:spLocks noChangeArrowheads="1"/>
          </p:cNvSpPr>
          <p:nvPr/>
        </p:nvSpPr>
        <p:spPr bwMode="auto">
          <a:xfrm>
            <a:off x="1485900" y="2820412"/>
            <a:ext cx="7315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0" dirty="0"/>
              <a:t>. . . in Mexico, however, there appear to be connections with early cultures in the Southwest U.S.A. and in Texas</a:t>
            </a:r>
            <a:endParaRPr lang="en-US" sz="3200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endParaRPr lang="en-US" sz="3200"/>
          </a:p>
        </p:txBody>
      </p:sp>
      <p:sp>
        <p:nvSpPr>
          <p:cNvPr id="286723" name="Text Box 3"/>
          <p:cNvSpPr txBox="1">
            <a:spLocks noChangeArrowheads="1"/>
          </p:cNvSpPr>
          <p:nvPr/>
        </p:nvSpPr>
        <p:spPr bwMode="auto">
          <a:xfrm>
            <a:off x="1485900" y="4052887"/>
            <a:ext cx="7315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 indent="228600" algn="l">
              <a:tabLst>
                <a:tab pos="857250" algn="l"/>
              </a:tabLst>
            </a:pPr>
            <a:r>
              <a:rPr lang="en-US" sz="2800" b="1" i="0" dirty="0" err="1"/>
              <a:t>Yanhuitlán</a:t>
            </a:r>
            <a:endParaRPr lang="en-US" sz="2800" b="1" i="0" dirty="0"/>
          </a:p>
        </p:txBody>
      </p:sp>
      <p:sp>
        <p:nvSpPr>
          <p:cNvPr id="286725" name="Text Box 5"/>
          <p:cNvSpPr txBox="1">
            <a:spLocks noChangeArrowheads="1"/>
          </p:cNvSpPr>
          <p:nvPr/>
        </p:nvSpPr>
        <p:spPr bwMode="auto">
          <a:xfrm>
            <a:off x="1485900" y="2057400"/>
            <a:ext cx="7315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3200" b="1" i="0" dirty="0"/>
              <a:t>Archaic Sites include: </a:t>
            </a:r>
            <a:endParaRPr lang="en-US" sz="3200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0400" y="0"/>
            <a:ext cx="90170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4051" name="Oval 3"/>
          <p:cNvSpPr>
            <a:spLocks noChangeArrowheads="1"/>
          </p:cNvSpPr>
          <p:nvPr/>
        </p:nvSpPr>
        <p:spPr bwMode="auto">
          <a:xfrm rot="1382518">
            <a:off x="5029200" y="4097338"/>
            <a:ext cx="342900" cy="398462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4052" name="Rectangle 4"/>
          <p:cNvSpPr>
            <a:spLocks noChangeArrowheads="1"/>
          </p:cNvSpPr>
          <p:nvPr/>
        </p:nvSpPr>
        <p:spPr bwMode="auto">
          <a:xfrm>
            <a:off x="5405438" y="4057650"/>
            <a:ext cx="1739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2400300" indent="-2400300"/>
            <a:r>
              <a:rPr lang="en-US" b="1" i="0">
                <a:solidFill>
                  <a:srgbClr val="FFFFFF"/>
                </a:solidFill>
                <a:latin typeface="Arial" charset="0"/>
              </a:rPr>
              <a:t>Yanhuitl</a:t>
            </a:r>
            <a:r>
              <a:rPr lang="en-US" b="1" i="0">
                <a:solidFill>
                  <a:srgbClr val="FFFFFF"/>
                </a:solidFill>
                <a:latin typeface="Arial" charset="0"/>
                <a:cs typeface="Arial" charset="0"/>
              </a:rPr>
              <a:t>án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Text Box 2"/>
          <p:cNvSpPr txBox="1">
            <a:spLocks noChangeArrowheads="1"/>
          </p:cNvSpPr>
          <p:nvPr/>
        </p:nvSpPr>
        <p:spPr bwMode="auto">
          <a:xfrm>
            <a:off x="1119414" y="6278336"/>
            <a:ext cx="8004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i="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http://www.d.umn.edu/cla/faculty/troufs/anth3618/ma_timeline.html#lithic</a:t>
            </a:r>
            <a:endParaRPr kumimoji="1" lang="en-US" sz="1600" i="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5713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42786" y="1143000"/>
            <a:ext cx="7772400" cy="485775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7186387" y="4100286"/>
            <a:ext cx="1447799" cy="6096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i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endParaRPr lang="en-US" sz="3200"/>
          </a:p>
        </p:txBody>
      </p:sp>
      <p:sp>
        <p:nvSpPr>
          <p:cNvPr id="287747" name="Text Box 3"/>
          <p:cNvSpPr txBox="1">
            <a:spLocks noChangeArrowheads="1"/>
          </p:cNvSpPr>
          <p:nvPr/>
        </p:nvSpPr>
        <p:spPr bwMode="auto">
          <a:xfrm>
            <a:off x="1409700" y="3656012"/>
            <a:ext cx="76200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tabLst>
                <a:tab pos="857250" algn="l"/>
              </a:tabLst>
            </a:pPr>
            <a:r>
              <a:rPr lang="en-US" sz="2800" b="1" i="0" dirty="0"/>
              <a:t>Santa Marta Rock Shelter (Chiapas)</a:t>
            </a:r>
          </a:p>
          <a:p>
            <a:pPr lvl="1" indent="228600" algn="l">
              <a:tabLst>
                <a:tab pos="857250" algn="l"/>
              </a:tabLst>
            </a:pPr>
            <a:endParaRPr lang="en-US" sz="2800" b="1" i="0" dirty="0"/>
          </a:p>
          <a:p>
            <a:pPr marL="566738" lvl="1" indent="-334963" algn="l">
              <a:buFontTx/>
              <a:buChar char="•"/>
              <a:tabLst>
                <a:tab pos="857250" algn="l"/>
              </a:tabLst>
            </a:pPr>
            <a:r>
              <a:rPr lang="en-US" sz="2800" b="1" i="0" dirty="0"/>
              <a:t>important for agriculture</a:t>
            </a:r>
          </a:p>
        </p:txBody>
      </p:sp>
      <p:sp>
        <p:nvSpPr>
          <p:cNvPr id="287748" name="Text Box 4"/>
          <p:cNvSpPr txBox="1">
            <a:spLocks noChangeArrowheads="1"/>
          </p:cNvSpPr>
          <p:nvPr/>
        </p:nvSpPr>
        <p:spPr bwMode="auto">
          <a:xfrm>
            <a:off x="1409700" y="2057400"/>
            <a:ext cx="7315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3200" b="1" i="0" dirty="0"/>
              <a:t>Archaic Sites include: </a:t>
            </a:r>
            <a:endParaRPr lang="en-US" sz="3200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170" name="Picture 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590550" y="-19050"/>
            <a:ext cx="9048750" cy="6784975"/>
          </a:xfrm>
          <a:noFill/>
          <a:ln/>
        </p:spPr>
      </p:pic>
      <p:sp>
        <p:nvSpPr>
          <p:cNvPr id="519172" name="Oval 4"/>
          <p:cNvSpPr>
            <a:spLocks noChangeArrowheads="1"/>
          </p:cNvSpPr>
          <p:nvPr/>
        </p:nvSpPr>
        <p:spPr bwMode="auto">
          <a:xfrm rot="1382518">
            <a:off x="5524500" y="4097338"/>
            <a:ext cx="342900" cy="398462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9173" name="Rectangle 5"/>
          <p:cNvSpPr>
            <a:spLocks noChangeArrowheads="1"/>
          </p:cNvSpPr>
          <p:nvPr/>
        </p:nvSpPr>
        <p:spPr bwMode="auto">
          <a:xfrm>
            <a:off x="5824538" y="4057650"/>
            <a:ext cx="3589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2400300" indent="-2400300"/>
            <a:r>
              <a:rPr lang="en-US" b="1" i="0">
                <a:solidFill>
                  <a:srgbClr val="FFFFFF"/>
                </a:solidFill>
                <a:latin typeface="Arial" charset="0"/>
                <a:cs typeface="Arial" charset="0"/>
              </a:rPr>
              <a:t>Sta. Marta Rock Shelter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Text Box 2"/>
          <p:cNvSpPr txBox="1">
            <a:spLocks noChangeArrowheads="1"/>
          </p:cNvSpPr>
          <p:nvPr/>
        </p:nvSpPr>
        <p:spPr bwMode="auto">
          <a:xfrm>
            <a:off x="1119414" y="6281058"/>
            <a:ext cx="8004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i="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http://www.d.umn.edu/cla/faculty/troufs/anth3618/ma_timeline.html#lithic</a:t>
            </a:r>
            <a:endParaRPr kumimoji="1" lang="en-US" sz="1600" i="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5713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42786" y="1143000"/>
            <a:ext cx="7772400" cy="485775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7391400" y="3156858"/>
            <a:ext cx="1028700" cy="5334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i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Text Box 2"/>
          <p:cNvSpPr txBox="1">
            <a:spLocks noChangeArrowheads="1"/>
          </p:cNvSpPr>
          <p:nvPr/>
        </p:nvSpPr>
        <p:spPr bwMode="auto">
          <a:xfrm>
            <a:off x="1701800" y="3429000"/>
            <a:ext cx="68897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5400" b="1" i="0" dirty="0">
                <a:solidFill>
                  <a:schemeClr val="tx1"/>
                </a:solidFill>
                <a:latin typeface="Arial" charset="0"/>
              </a:rPr>
              <a:t>What happens next?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2786" y="500742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68323" name="Rectangle 3"/>
          <p:cNvSpPr>
            <a:spLocks noChangeArrowheads="1"/>
          </p:cNvSpPr>
          <p:nvPr/>
        </p:nvSpPr>
        <p:spPr bwMode="auto">
          <a:xfrm>
            <a:off x="1485900" y="1756229"/>
            <a:ext cx="7162800" cy="1748971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3200"/>
          </a:p>
        </p:txBody>
      </p:sp>
      <p:sp>
        <p:nvSpPr>
          <p:cNvPr id="568324" name="Oval 4"/>
          <p:cNvSpPr>
            <a:spLocks noChangeArrowheads="1"/>
          </p:cNvSpPr>
          <p:nvPr/>
        </p:nvSpPr>
        <p:spPr bwMode="auto">
          <a:xfrm>
            <a:off x="2461986" y="2830284"/>
            <a:ext cx="731157" cy="348343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2461986" y="2619828"/>
            <a:ext cx="731157" cy="348343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2474685" y="2394857"/>
            <a:ext cx="731157" cy="348343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8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8324" grpId="0" animBg="1"/>
      <p:bldP spid="7" grpId="0" animBg="1"/>
      <p:bldP spid="8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Text Box 2"/>
          <p:cNvSpPr txBox="1">
            <a:spLocks noChangeArrowheads="1"/>
          </p:cNvSpPr>
          <p:nvPr/>
        </p:nvSpPr>
        <p:spPr bwMode="auto">
          <a:xfrm>
            <a:off x="2616200" y="3429000"/>
            <a:ext cx="50609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5400" b="1" i="0" dirty="0">
                <a:solidFill>
                  <a:schemeClr val="tx1"/>
                </a:solidFill>
                <a:latin typeface="Arial" charset="0"/>
              </a:rPr>
              <a:t>And after that?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Text Box 2"/>
          <p:cNvSpPr txBox="1">
            <a:spLocks noChangeArrowheads="1"/>
          </p:cNvSpPr>
          <p:nvPr/>
        </p:nvSpPr>
        <p:spPr bwMode="auto">
          <a:xfrm>
            <a:off x="1435100" y="6334125"/>
            <a:ext cx="7598555" cy="411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Archaeology, 8th ed</a:t>
            </a:r>
            <a:r>
              <a:rPr lang="en-US" sz="16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., p. 479.</a:t>
            </a:r>
          </a:p>
        </p:txBody>
      </p:sp>
      <p:sp>
        <p:nvSpPr>
          <p:cNvPr id="544771" name="Text Box 3"/>
          <p:cNvSpPr txBox="1">
            <a:spLocks noChangeArrowheads="1"/>
          </p:cNvSpPr>
          <p:nvPr/>
        </p:nvSpPr>
        <p:spPr bwMode="auto">
          <a:xfrm>
            <a:off x="2605088" y="5943600"/>
            <a:ext cx="6906058" cy="46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Time line of “New World Civilizations.”</a:t>
            </a:r>
          </a:p>
        </p:txBody>
      </p:sp>
      <p:pic>
        <p:nvPicPr>
          <p:cNvPr id="544772" name="Picture 4" descr="Turn818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149225"/>
            <a:ext cx="8477250" cy="5703888"/>
          </a:xfrm>
          <a:prstGeom prst="rect">
            <a:avLst/>
          </a:prstGeom>
          <a:noFill/>
        </p:spPr>
      </p:pic>
      <p:sp>
        <p:nvSpPr>
          <p:cNvPr id="544773" name="Oval 5"/>
          <p:cNvSpPr>
            <a:spLocks noChangeArrowheads="1"/>
          </p:cNvSpPr>
          <p:nvPr/>
        </p:nvSpPr>
        <p:spPr bwMode="auto">
          <a:xfrm>
            <a:off x="990600" y="0"/>
            <a:ext cx="1295400" cy="922338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6600" i="1" kern="1200">
              <a:solidFill>
                <a:srgbClr val="006666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44774" name="Oval 6"/>
          <p:cNvSpPr>
            <a:spLocks noChangeArrowheads="1"/>
          </p:cNvSpPr>
          <p:nvPr/>
        </p:nvSpPr>
        <p:spPr bwMode="auto">
          <a:xfrm>
            <a:off x="1600200" y="533400"/>
            <a:ext cx="3962400" cy="16002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6600" i="1" kern="1200">
              <a:solidFill>
                <a:srgbClr val="006666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44775" name="Oval 7"/>
          <p:cNvSpPr>
            <a:spLocks noChangeArrowheads="1"/>
          </p:cNvSpPr>
          <p:nvPr/>
        </p:nvSpPr>
        <p:spPr bwMode="auto">
          <a:xfrm>
            <a:off x="5029200" y="1066800"/>
            <a:ext cx="3810000" cy="14478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6600" i="1" kern="1200">
              <a:solidFill>
                <a:srgbClr val="006666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44776" name="Oval 8"/>
          <p:cNvSpPr>
            <a:spLocks noChangeArrowheads="1"/>
          </p:cNvSpPr>
          <p:nvPr/>
        </p:nvSpPr>
        <p:spPr bwMode="auto">
          <a:xfrm>
            <a:off x="5181600" y="2895600"/>
            <a:ext cx="1828800" cy="9144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6600" i="1" kern="1200">
              <a:solidFill>
                <a:srgbClr val="006666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44777" name="Oval 9"/>
          <p:cNvSpPr>
            <a:spLocks noChangeArrowheads="1"/>
          </p:cNvSpPr>
          <p:nvPr/>
        </p:nvSpPr>
        <p:spPr bwMode="auto">
          <a:xfrm>
            <a:off x="7086600" y="2895600"/>
            <a:ext cx="838200" cy="9906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6600" i="1" kern="1200">
              <a:solidFill>
                <a:srgbClr val="006666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44778" name="Oval 10"/>
          <p:cNvSpPr>
            <a:spLocks noChangeArrowheads="1"/>
          </p:cNvSpPr>
          <p:nvPr/>
        </p:nvSpPr>
        <p:spPr bwMode="auto">
          <a:xfrm>
            <a:off x="7696200" y="2895600"/>
            <a:ext cx="838200" cy="9906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6600" i="1" kern="1200">
              <a:solidFill>
                <a:srgbClr val="006666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44779" name="Oval 11"/>
          <p:cNvSpPr>
            <a:spLocks noChangeArrowheads="1"/>
          </p:cNvSpPr>
          <p:nvPr/>
        </p:nvSpPr>
        <p:spPr bwMode="auto">
          <a:xfrm>
            <a:off x="6858000" y="4724400"/>
            <a:ext cx="1905000" cy="12954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6600" i="1" kern="1200">
              <a:solidFill>
                <a:srgbClr val="006666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44780" name="Oval 12"/>
          <p:cNvSpPr>
            <a:spLocks noChangeArrowheads="1"/>
          </p:cNvSpPr>
          <p:nvPr/>
        </p:nvSpPr>
        <p:spPr bwMode="auto">
          <a:xfrm>
            <a:off x="7543800" y="3048000"/>
            <a:ext cx="419100" cy="7620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6600" i="1" kern="1200">
              <a:solidFill>
                <a:srgbClr val="006666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4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4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4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4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4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4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4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4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4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4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4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4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4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4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4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4774" grpId="0" animBg="1" autoUpdateAnimBg="0"/>
      <p:bldP spid="544775" grpId="0" animBg="1" autoUpdateAnimBg="0"/>
      <p:bldP spid="544776" grpId="0" animBg="1" autoUpdateAnimBg="0"/>
      <p:bldP spid="544777" grpId="0" animBg="1" autoUpdateAnimBg="0"/>
      <p:bldP spid="544778" grpId="0" animBg="1" autoUpdateAnimBg="0"/>
      <p:bldP spid="544779" grpId="0" animBg="1" autoUpdateAnimBg="0"/>
      <p:bldP spid="544780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Text Box 2"/>
          <p:cNvSpPr txBox="1">
            <a:spLocks noChangeArrowheads="1"/>
          </p:cNvSpPr>
          <p:nvPr/>
        </p:nvSpPr>
        <p:spPr bwMode="auto">
          <a:xfrm>
            <a:off x="190500" y="6400800"/>
            <a:ext cx="99171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i="0" dirty="0">
                <a:solidFill>
                  <a:schemeClr val="tx2"/>
                </a:solidFill>
                <a:hlinkClick r:id="rId3"/>
              </a:rPr>
              <a:t>http://www.odci.gov/cia/publications/factbook/reference_maps/north_america.html</a:t>
            </a:r>
            <a:endParaRPr kumimoji="0" lang="en-US" sz="1600" i="0" dirty="0">
              <a:solidFill>
                <a:schemeClr val="tx2"/>
              </a:solidFill>
            </a:endParaRPr>
          </a:p>
        </p:txBody>
      </p:sp>
      <p:pic>
        <p:nvPicPr>
          <p:cNvPr id="5447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163" y="0"/>
            <a:ext cx="9686925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4772" name="Oval 4"/>
          <p:cNvSpPr>
            <a:spLocks noChangeArrowheads="1"/>
          </p:cNvSpPr>
          <p:nvPr/>
        </p:nvSpPr>
        <p:spPr bwMode="auto">
          <a:xfrm rot="17023109">
            <a:off x="4329112" y="3481388"/>
            <a:ext cx="866775" cy="16764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ext Box 2"/>
          <p:cNvSpPr txBox="1">
            <a:spLocks noChangeArrowheads="1"/>
          </p:cNvSpPr>
          <p:nvPr/>
        </p:nvSpPr>
        <p:spPr bwMode="auto">
          <a:xfrm>
            <a:off x="2681288" y="2743200"/>
            <a:ext cx="4935537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i="0">
                <a:solidFill>
                  <a:schemeClr val="tx1"/>
                </a:solidFill>
                <a:latin typeface="Arial" charset="0"/>
              </a:rPr>
              <a:t>End of</a:t>
            </a:r>
            <a:r>
              <a:rPr lang="en-US" sz="2800">
                <a:solidFill>
                  <a:schemeClr val="tx1"/>
                </a:solidFill>
                <a:latin typeface="Arial" charset="0"/>
              </a:rPr>
              <a:t> </a:t>
            </a:r>
            <a:r>
              <a:rPr kumimoji="0" lang="en-US" sz="2800" i="0">
                <a:solidFill>
                  <a:schemeClr val="tx1"/>
                </a:solidFill>
                <a:latin typeface="Arial" charset="0"/>
              </a:rPr>
              <a:t>The Archaic</a:t>
            </a:r>
            <a:endParaRPr lang="en-US" sz="2800">
              <a:solidFill>
                <a:schemeClr val="tx1"/>
              </a:solidFill>
              <a:latin typeface="Arial" charset="0"/>
            </a:endParaRPr>
          </a:p>
          <a:p>
            <a:endParaRPr lang="en-US" sz="2800">
              <a:solidFill>
                <a:schemeClr val="tx1"/>
              </a:solidFill>
              <a:latin typeface="Arial" charset="0"/>
            </a:endParaRPr>
          </a:p>
          <a:p>
            <a:r>
              <a:rPr lang="en-US" sz="2800">
                <a:solidFill>
                  <a:schemeClr val="tx1"/>
                </a:solidFill>
                <a:latin typeface="Arial" charset="0"/>
              </a:rPr>
              <a:t>Continue on to The Preclassic</a:t>
            </a:r>
            <a:endParaRPr lang="en-US" sz="54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5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1100" y="30480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1587" name="Text Box 3">
            <a:hlinkClick r:id="rId3"/>
          </p:cNvPr>
          <p:cNvSpPr txBox="1">
            <a:spLocks noChangeArrowheads="1"/>
          </p:cNvSpPr>
          <p:nvPr/>
        </p:nvSpPr>
        <p:spPr bwMode="auto">
          <a:xfrm>
            <a:off x="2555649" y="6310086"/>
            <a:ext cx="52022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i="0" dirty="0">
                <a:solidFill>
                  <a:schemeClr val="bg1"/>
                </a:solidFill>
                <a:hlinkClick r:id="rId3"/>
              </a:rPr>
              <a:t>http://www4.hmc.edu:8001/humanities/basin/tribes.gif</a:t>
            </a:r>
            <a:endParaRPr lang="en-US" sz="1400" i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r>
              <a:rPr lang="en-US" sz="3200"/>
              <a:t>Archaic Stage</a:t>
            </a:r>
          </a:p>
        </p:txBody>
      </p:sp>
      <p:sp>
        <p:nvSpPr>
          <p:cNvPr id="199683" name="Text Box 3"/>
          <p:cNvSpPr txBox="1">
            <a:spLocks noChangeArrowheads="1"/>
          </p:cNvSpPr>
          <p:nvPr/>
        </p:nvSpPr>
        <p:spPr bwMode="auto">
          <a:xfrm>
            <a:off x="1485900" y="2971800"/>
            <a:ext cx="7315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1500" indent="-571500" algn="l">
              <a:lnSpc>
                <a:spcPct val="150000"/>
              </a:lnSpc>
            </a:pPr>
            <a:r>
              <a:rPr lang="en-US" sz="3200" b="1" i="0" dirty="0"/>
              <a:t>	</a:t>
            </a:r>
            <a:r>
              <a:rPr lang="en-US" sz="2800" b="1" i="0" dirty="0"/>
              <a:t>there is a continuation of hunting and gathering cultures into environmental conditions approximating those of the present</a:t>
            </a:r>
            <a:endParaRPr lang="en-US" sz="3200" b="1" i="0" dirty="0"/>
          </a:p>
        </p:txBody>
      </p:sp>
      <p:sp>
        <p:nvSpPr>
          <p:cNvPr id="199684" name="Text Box 4"/>
          <p:cNvSpPr txBox="1">
            <a:spLocks noChangeArrowheads="1"/>
          </p:cNvSpPr>
          <p:nvPr/>
        </p:nvSpPr>
        <p:spPr bwMode="auto">
          <a:xfrm>
            <a:off x="1485900" y="2057400"/>
            <a:ext cx="7315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3200" b="1" i="0" dirty="0"/>
              <a:t>2. Natural Context:</a:t>
            </a:r>
            <a:endParaRPr lang="en-US" sz="3200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r>
              <a:rPr lang="en-US" sz="3200"/>
              <a:t>Archaic Stage</a:t>
            </a:r>
          </a:p>
        </p:txBody>
      </p:sp>
      <p:sp>
        <p:nvSpPr>
          <p:cNvPr id="201732" name="Text Box 4"/>
          <p:cNvSpPr txBox="1">
            <a:spLocks noChangeArrowheads="1"/>
          </p:cNvSpPr>
          <p:nvPr/>
        </p:nvSpPr>
        <p:spPr bwMode="auto">
          <a:xfrm>
            <a:off x="1485900" y="1828800"/>
            <a:ext cx="7315200" cy="2596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1500" indent="-571500" algn="l">
              <a:lnSpc>
                <a:spcPct val="150000"/>
              </a:lnSpc>
            </a:pPr>
            <a:r>
              <a:rPr lang="en-US" sz="2800" b="1" i="0" dirty="0"/>
              <a:t>3. There is a dependence on smaller and perhaps more varied game than in the </a:t>
            </a:r>
            <a:r>
              <a:rPr lang="en-US" sz="2800" b="1" i="0" dirty="0" err="1"/>
              <a:t>Lithic</a:t>
            </a:r>
            <a:r>
              <a:rPr lang="en-US" sz="2800" b="1" i="0" dirty="0"/>
              <a:t> stage . . .</a:t>
            </a:r>
            <a:endParaRPr lang="en-US" sz="2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1733" name="Text Box 5"/>
          <p:cNvSpPr txBox="1">
            <a:spLocks noChangeArrowheads="1"/>
          </p:cNvSpPr>
          <p:nvPr/>
        </p:nvSpPr>
        <p:spPr bwMode="auto">
          <a:xfrm>
            <a:off x="2095500" y="4639782"/>
            <a:ext cx="6629400" cy="1303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b="1" i="0" dirty="0"/>
              <a:t>and, in many places, an increase in gathering</a:t>
            </a:r>
            <a:endParaRPr lang="en-US" sz="2800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r>
              <a:rPr lang="en-US" sz="3200"/>
              <a:t>Archaic Stage</a:t>
            </a:r>
          </a:p>
        </p:txBody>
      </p:sp>
      <p:sp>
        <p:nvSpPr>
          <p:cNvPr id="202756" name="Text Box 1028"/>
          <p:cNvSpPr txBox="1">
            <a:spLocks noChangeArrowheads="1"/>
          </p:cNvSpPr>
          <p:nvPr/>
        </p:nvSpPr>
        <p:spPr bwMode="auto">
          <a:xfrm>
            <a:off x="1485900" y="1828800"/>
            <a:ext cx="7315200" cy="2596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1500" indent="-571500" algn="l">
              <a:lnSpc>
                <a:spcPct val="150000"/>
              </a:lnSpc>
            </a:pPr>
            <a:r>
              <a:rPr lang="en-US" sz="2800" b="1" i="0" dirty="0"/>
              <a:t>4. Stone implements and utensils used in the preparation of wild vegetable foods first appear in this stage . . .</a:t>
            </a:r>
            <a:endParaRPr lang="en-US" sz="2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2759" name="Text Box 1031"/>
          <p:cNvSpPr txBox="1">
            <a:spLocks noChangeArrowheads="1"/>
          </p:cNvSpPr>
          <p:nvPr/>
        </p:nvSpPr>
        <p:spPr bwMode="auto">
          <a:xfrm>
            <a:off x="2037444" y="4572000"/>
            <a:ext cx="674914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800" b="1" i="0" dirty="0"/>
              <a:t>Many of these were shaped by use rather than design . .</a:t>
            </a:r>
            <a:r>
              <a:rPr lang="en-US" sz="4400" b="1" i="0" dirty="0"/>
              <a:t> </a:t>
            </a:r>
            <a:r>
              <a:rPr lang="en-US" sz="2800" b="1" i="0" dirty="0"/>
              <a:t>.</a:t>
            </a:r>
            <a:r>
              <a:rPr lang="en-US" sz="4400" b="1" i="0" dirty="0"/>
              <a:t> </a:t>
            </a:r>
            <a:endParaRPr lang="en-US" sz="6000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Text Box 2"/>
          <p:cNvSpPr txBox="1">
            <a:spLocks noChangeArrowheads="1"/>
          </p:cNvSpPr>
          <p:nvPr/>
        </p:nvSpPr>
        <p:spPr bwMode="auto">
          <a:xfrm>
            <a:off x="5621338" y="5105400"/>
            <a:ext cx="184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 sz="44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52612" name="Text Box 4"/>
          <p:cNvSpPr txBox="1">
            <a:spLocks noChangeArrowheads="1"/>
          </p:cNvSpPr>
          <p:nvPr/>
        </p:nvSpPr>
        <p:spPr bwMode="auto">
          <a:xfrm>
            <a:off x="6994525" y="2590800"/>
            <a:ext cx="184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 sz="440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452615" name="Picture 7" descr="metat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8912" y="2286000"/>
            <a:ext cx="3913188" cy="2489200"/>
          </a:xfrm>
          <a:prstGeom prst="rect">
            <a:avLst/>
          </a:prstGeom>
          <a:noFill/>
        </p:spPr>
      </p:pic>
      <p:sp>
        <p:nvSpPr>
          <p:cNvPr id="452616" name="Rectangle 8"/>
          <p:cNvSpPr>
            <a:spLocks noChangeArrowheads="1"/>
          </p:cNvSpPr>
          <p:nvPr/>
        </p:nvSpPr>
        <p:spPr bwMode="auto">
          <a:xfrm>
            <a:off x="5116513" y="1828800"/>
            <a:ext cx="484187" cy="3276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538" name="Picture 2" descr="Tehuacan_graph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88" y="0"/>
            <a:ext cx="5129212" cy="6858000"/>
          </a:xfrm>
          <a:prstGeom prst="rect">
            <a:avLst/>
          </a:prstGeom>
          <a:noFill/>
        </p:spPr>
      </p:pic>
      <p:sp>
        <p:nvSpPr>
          <p:cNvPr id="449539" name="Rectangle 3"/>
          <p:cNvSpPr>
            <a:spLocks noChangeArrowheads="1"/>
          </p:cNvSpPr>
          <p:nvPr/>
        </p:nvSpPr>
        <p:spPr bwMode="auto">
          <a:xfrm>
            <a:off x="2667000" y="1828800"/>
            <a:ext cx="5105400" cy="32004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686300" y="5100560"/>
            <a:ext cx="2260555" cy="1071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i="0" dirty="0" err="1">
                <a:solidFill>
                  <a:schemeClr val="tx1"/>
                </a:solidFill>
              </a:rPr>
              <a:t>Tehuacán</a:t>
            </a:r>
            <a:r>
              <a:rPr lang="en-US" sz="2800" b="1" i="0" dirty="0">
                <a:solidFill>
                  <a:schemeClr val="tx1"/>
                </a:solidFill>
              </a:rPr>
              <a:t>,</a:t>
            </a:r>
            <a:br>
              <a:rPr lang="en-US" sz="2800" b="1" i="0" dirty="0">
                <a:solidFill>
                  <a:schemeClr val="tx1"/>
                </a:solidFill>
              </a:rPr>
            </a:br>
            <a:r>
              <a:rPr lang="en-US" sz="2800" b="1" i="0" dirty="0">
                <a:solidFill>
                  <a:schemeClr val="tx1"/>
                </a:solidFill>
              </a:rPr>
              <a:t>Puebla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95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02" name="Picture 2" descr="Tehuacan_map1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5900" y="109927"/>
            <a:ext cx="7315200" cy="659567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22" name="Picture 2" descr="chronology_Coe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4175" y="36513"/>
            <a:ext cx="4524375" cy="6440487"/>
          </a:xfrm>
          <a:prstGeom prst="rect">
            <a:avLst/>
          </a:prstGeom>
          <a:noFill/>
        </p:spPr>
      </p:pic>
      <p:pic>
        <p:nvPicPr>
          <p:cNvPr id="491525" name="Picture 5" descr="timeline_Mexico_5th_700_Ar_E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32175" y="133350"/>
            <a:ext cx="11464925" cy="4714875"/>
          </a:xfrm>
          <a:prstGeom prst="rect">
            <a:avLst/>
          </a:prstGeom>
          <a:noFill/>
        </p:spPr>
      </p:pic>
      <p:sp>
        <p:nvSpPr>
          <p:cNvPr id="491526" name="Rectangle 6"/>
          <p:cNvSpPr>
            <a:spLocks noChangeArrowheads="1"/>
          </p:cNvSpPr>
          <p:nvPr/>
        </p:nvSpPr>
        <p:spPr bwMode="auto">
          <a:xfrm>
            <a:off x="3009900" y="4572000"/>
            <a:ext cx="3086100" cy="18288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3200"/>
          </a:p>
        </p:txBody>
      </p:sp>
      <p:sp>
        <p:nvSpPr>
          <p:cNvPr id="491527" name="Rectangle 7"/>
          <p:cNvSpPr>
            <a:spLocks noChangeArrowheads="1"/>
          </p:cNvSpPr>
          <p:nvPr/>
        </p:nvSpPr>
        <p:spPr bwMode="auto">
          <a:xfrm>
            <a:off x="3390900" y="-228600"/>
            <a:ext cx="9144000" cy="48006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3200"/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4686300" y="2743200"/>
            <a:ext cx="5600700" cy="16764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kumimoji="1" lang="en-US" sz="3200" i="1">
              <a:solidFill>
                <a:srgbClr val="0C0600"/>
              </a:solidFill>
              <a:latin typeface="Verdana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119410" y="4388454"/>
            <a:ext cx="1585690" cy="15696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1" lang="en-US" sz="2800" b="1" i="1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Mexico</a:t>
            </a:r>
            <a:r>
              <a:rPr kumimoji="1" lang="en-US" sz="2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/>
            </a:r>
            <a:br>
              <a:rPr kumimoji="1" lang="en-US" sz="2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</a:br>
            <a:r>
              <a:rPr kumimoji="1" lang="en-US" b="1" i="0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(</a:t>
            </a:r>
            <a:r>
              <a:rPr lang="en-US" b="1" dirty="0">
                <a:solidFill>
                  <a:srgbClr val="FFFFFF"/>
                </a:solidFill>
              </a:rPr>
              <a:t>7</a:t>
            </a:r>
            <a:r>
              <a:rPr lang="en-US" b="1" baseline="30000" dirty="0">
                <a:solidFill>
                  <a:srgbClr val="FFFFFF"/>
                </a:solidFill>
              </a:rPr>
              <a:t>th</a:t>
            </a:r>
            <a:r>
              <a:rPr kumimoji="1" lang="en-US" b="1" i="0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kumimoji="1" lang="en-US" b="1" i="0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ed</a:t>
            </a:r>
            <a:r>
              <a:rPr kumimoji="1" lang="en-US" b="1" i="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)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b="1" i="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000" b="1" i="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Page </a:t>
            </a:r>
            <a:r>
              <a:rPr kumimoji="1" lang="en-US" sz="2000" b="1" i="0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244</a:t>
            </a:r>
            <a:endParaRPr kumimoji="1" lang="en-US" sz="2000" b="1" i="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598613" y="6529388"/>
            <a:ext cx="74203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400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Mexico (5</a:t>
            </a:r>
            <a:r>
              <a:rPr kumimoji="1" lang="en-US" sz="1400" i="1" kern="1200" baseline="300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kumimoji="1" lang="en-US" sz="1400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ed.). </a:t>
            </a:r>
            <a:r>
              <a:rPr kumimoji="1" lang="en-US" sz="600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  </a:t>
            </a:r>
            <a:r>
              <a:rPr kumimoji="1" lang="en-US" sz="1400" i="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Michael D. Coe and Rex Koontz.  NY</a:t>
            </a:r>
            <a:r>
              <a:rPr kumimoji="1" lang="en-US" sz="1400" i="0" kern="1200" dirty="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: Thames </a:t>
            </a:r>
            <a:r>
              <a:rPr kumimoji="1" lang="en-US" sz="1400" i="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and Hudson, </a:t>
            </a:r>
            <a:r>
              <a:rPr kumimoji="1" lang="en-US" sz="1400" i="0" kern="1200" dirty="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2008, </a:t>
            </a:r>
            <a:r>
              <a:rPr kumimoji="1" lang="en-US" sz="1400" i="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p. </a:t>
            </a:r>
            <a:r>
              <a:rPr kumimoji="1" lang="en-US" sz="1400" i="0" kern="1200" dirty="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236.</a:t>
            </a:r>
            <a:endParaRPr kumimoji="1" lang="en-US" sz="1400" i="0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26" grpId="0" animBg="1" autoUpdateAnimBg="0"/>
      <p:bldP spid="491527" grpId="0" animBg="1" autoUpdateAnimBg="0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" y="548640"/>
            <a:ext cx="8686800" cy="5739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842260" y="3873353"/>
            <a:ext cx="4870244" cy="164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i="0" dirty="0">
                <a:solidFill>
                  <a:schemeClr val="tx1"/>
                </a:solidFill>
              </a:rPr>
              <a:t>u</a:t>
            </a:r>
            <a:r>
              <a:rPr lang="en-US" sz="2800" b="1" i="0" dirty="0" smtClean="0">
                <a:solidFill>
                  <a:schemeClr val="tx1"/>
                </a:solidFill>
              </a:rPr>
              <a:t>p-to-date information</a:t>
            </a:r>
          </a:p>
          <a:p>
            <a:pPr>
              <a:lnSpc>
                <a:spcPct val="120000"/>
              </a:lnSpc>
            </a:pPr>
            <a:r>
              <a:rPr lang="en-US" sz="2800" b="1" i="0" dirty="0">
                <a:solidFill>
                  <a:schemeClr val="tx1"/>
                </a:solidFill>
              </a:rPr>
              <a:t>i</a:t>
            </a:r>
            <a:r>
              <a:rPr lang="en-US" sz="2800" b="1" i="0" dirty="0" smtClean="0">
                <a:solidFill>
                  <a:schemeClr val="tx1"/>
                </a:solidFill>
              </a:rPr>
              <a:t>s always available on </a:t>
            </a:r>
          </a:p>
          <a:p>
            <a:pPr>
              <a:lnSpc>
                <a:spcPct val="120000"/>
              </a:lnSpc>
            </a:pPr>
            <a:r>
              <a:rPr lang="en-US" sz="2800" b="1" i="0" dirty="0" smtClean="0">
                <a:solidFill>
                  <a:schemeClr val="tx1"/>
                </a:solidFill>
              </a:rPr>
              <a:t>The class web site</a:t>
            </a:r>
            <a:endParaRPr lang="en-US" sz="2800" b="1" i="0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42060" y="6400800"/>
            <a:ext cx="7848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0" dirty="0">
                <a:hlinkClick r:id="rId4"/>
              </a:rPr>
              <a:t>http://www.d.umn.edu/cla/faculty/troufs/anth3618/matehuac.html#title</a:t>
            </a:r>
            <a:endParaRPr lang="en-US" sz="1600" i="0" dirty="0"/>
          </a:p>
        </p:txBody>
      </p:sp>
    </p:spTree>
    <p:extLst>
      <p:ext uri="{BB962C8B-B14F-4D97-AF65-F5344CB8AC3E}">
        <p14:creationId xmlns:p14="http://schemas.microsoft.com/office/powerpoint/2010/main" val="29837581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r>
              <a:rPr lang="en-US" sz="3200"/>
              <a:t>Archaic Stage</a:t>
            </a:r>
          </a:p>
        </p:txBody>
      </p:sp>
      <p:sp>
        <p:nvSpPr>
          <p:cNvPr id="222212" name="Text Box 4"/>
          <p:cNvSpPr txBox="1">
            <a:spLocks noChangeArrowheads="1"/>
          </p:cNvSpPr>
          <p:nvPr/>
        </p:nvSpPr>
        <p:spPr bwMode="auto">
          <a:xfrm>
            <a:off x="1485900" y="2439412"/>
            <a:ext cx="7315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0" dirty="0"/>
              <a:t>. . . although in many Archaic stage cultures, techniques of stone-grinding and </a:t>
            </a:r>
            <a:endParaRPr lang="en-US" sz="3200" b="1" i="0" dirty="0" smtClean="0"/>
          </a:p>
          <a:p>
            <a:pPr>
              <a:lnSpc>
                <a:spcPct val="150000"/>
              </a:lnSpc>
            </a:pPr>
            <a:r>
              <a:rPr lang="en-US" sz="3200" b="1" i="0" dirty="0" smtClean="0"/>
              <a:t>stone-polishing </a:t>
            </a:r>
            <a:r>
              <a:rPr lang="en-US" sz="3200" b="1" i="0" dirty="0"/>
              <a:t>were known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r>
              <a:rPr lang="en-US" sz="3200"/>
              <a:t>Archaic Stage</a:t>
            </a:r>
          </a:p>
        </p:txBody>
      </p:sp>
      <p:sp>
        <p:nvSpPr>
          <p:cNvPr id="227332" name="Text Box 4"/>
          <p:cNvSpPr txBox="1">
            <a:spLocks noChangeArrowheads="1"/>
          </p:cNvSpPr>
          <p:nvPr/>
        </p:nvSpPr>
        <p:spPr bwMode="auto">
          <a:xfrm>
            <a:off x="1485900" y="2057400"/>
            <a:ext cx="7315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1500" indent="-571500" algn="l">
              <a:lnSpc>
                <a:spcPct val="150000"/>
              </a:lnSpc>
            </a:pPr>
            <a:r>
              <a:rPr lang="en-US" sz="3200" b="1" i="0" dirty="0"/>
              <a:t>5. Domesticated plants are found in some Archaic contexts . . .</a:t>
            </a:r>
          </a:p>
          <a:p>
            <a:pPr marL="571500" indent="-571500" algn="l">
              <a:lnSpc>
                <a:spcPct val="150000"/>
              </a:lnSpc>
            </a:pPr>
            <a:endParaRPr lang="en-US" sz="3200" b="1" i="0" dirty="0"/>
          </a:p>
          <a:p>
            <a:pPr marL="571500" indent="-571500">
              <a:lnSpc>
                <a:spcPct val="150000"/>
              </a:lnSpc>
            </a:pPr>
            <a:r>
              <a:rPr lang="en-US" sz="3200" b="1" i="0" dirty="0"/>
              <a:t>including maize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634" name="Picture 2" descr="Tehuacan_seriation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43150" y="76200"/>
            <a:ext cx="5748338" cy="6324600"/>
          </a:xfrm>
          <a:prstGeom prst="rect">
            <a:avLst/>
          </a:prstGeom>
          <a:noFill/>
        </p:spPr>
      </p:pic>
      <p:sp>
        <p:nvSpPr>
          <p:cNvPr id="453635" name="Text Box 3"/>
          <p:cNvSpPr txBox="1">
            <a:spLocks noChangeArrowheads="1"/>
          </p:cNvSpPr>
          <p:nvPr/>
        </p:nvSpPr>
        <p:spPr bwMode="auto">
          <a:xfrm>
            <a:off x="2295525" y="6534150"/>
            <a:ext cx="5819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Richard S. Mac Neish, </a:t>
            </a:r>
            <a:r>
              <a:rPr lang="en-US" sz="16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Scientific American</a:t>
            </a:r>
            <a:r>
              <a:rPr lang="en-US" sz="16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, 1964.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981700" y="4021270"/>
            <a:ext cx="1960793" cy="93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i="0" dirty="0" err="1">
                <a:solidFill>
                  <a:schemeClr val="tx1"/>
                </a:solidFill>
              </a:rPr>
              <a:t>Tehuacán</a:t>
            </a:r>
            <a:r>
              <a:rPr lang="en-US" b="1" i="0" dirty="0">
                <a:solidFill>
                  <a:schemeClr val="tx1"/>
                </a:solidFill>
              </a:rPr>
              <a:t>,</a:t>
            </a:r>
            <a:br>
              <a:rPr lang="en-US" b="1" i="0" dirty="0">
                <a:solidFill>
                  <a:schemeClr val="tx1"/>
                </a:solidFill>
              </a:rPr>
            </a:br>
            <a:r>
              <a:rPr lang="en-US" b="1" i="0" dirty="0">
                <a:solidFill>
                  <a:schemeClr val="tx1"/>
                </a:solidFill>
              </a:rPr>
              <a:t>Puebla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634" name="Picture 2" descr="Tehuacan_seriation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43150" y="76200"/>
            <a:ext cx="5748338" cy="6324600"/>
          </a:xfrm>
          <a:prstGeom prst="rect">
            <a:avLst/>
          </a:prstGeom>
          <a:noFill/>
        </p:spPr>
      </p:pic>
      <p:sp>
        <p:nvSpPr>
          <p:cNvPr id="453635" name="Text Box 3"/>
          <p:cNvSpPr txBox="1">
            <a:spLocks noChangeArrowheads="1"/>
          </p:cNvSpPr>
          <p:nvPr/>
        </p:nvSpPr>
        <p:spPr bwMode="auto">
          <a:xfrm>
            <a:off x="2295525" y="6534150"/>
            <a:ext cx="5819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i="0">
                <a:solidFill>
                  <a:schemeClr val="tx2"/>
                </a:solidFill>
              </a:rPr>
              <a:t>Richard S. Mac Neish, </a:t>
            </a:r>
            <a:r>
              <a:rPr kumimoji="0" lang="en-US" sz="1600">
                <a:solidFill>
                  <a:schemeClr val="tx2"/>
                </a:solidFill>
              </a:rPr>
              <a:t>Scientific American</a:t>
            </a:r>
            <a:r>
              <a:rPr kumimoji="0" lang="en-US" sz="1600" i="0">
                <a:solidFill>
                  <a:schemeClr val="tx2"/>
                </a:solidFill>
              </a:rPr>
              <a:t>, 1964.</a:t>
            </a:r>
          </a:p>
        </p:txBody>
      </p:sp>
      <p:sp>
        <p:nvSpPr>
          <p:cNvPr id="453636" name="AutoShape 4"/>
          <p:cNvSpPr>
            <a:spLocks noChangeArrowheads="1"/>
          </p:cNvSpPr>
          <p:nvPr/>
        </p:nvSpPr>
        <p:spPr bwMode="auto">
          <a:xfrm>
            <a:off x="4097338" y="3543300"/>
            <a:ext cx="2532062" cy="203200"/>
          </a:xfrm>
          <a:prstGeom prst="leftRightArrow">
            <a:avLst>
              <a:gd name="adj1" fmla="val 50000"/>
              <a:gd name="adj2" fmla="val 24921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3637" name="Text Box 5"/>
          <p:cNvSpPr txBox="1">
            <a:spLocks noChangeArrowheads="1"/>
          </p:cNvSpPr>
          <p:nvPr/>
        </p:nvSpPr>
        <p:spPr bwMode="auto">
          <a:xfrm>
            <a:off x="6723063" y="3492500"/>
            <a:ext cx="1130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400" b="1" i="0">
                <a:solidFill>
                  <a:schemeClr val="accent1"/>
                </a:solidFill>
              </a:rPr>
              <a:t>= 100%</a:t>
            </a:r>
          </a:p>
        </p:txBody>
      </p:sp>
      <p:sp>
        <p:nvSpPr>
          <p:cNvPr id="453638" name="Text Box 6"/>
          <p:cNvSpPr txBox="1">
            <a:spLocks noChangeArrowheads="1"/>
          </p:cNvSpPr>
          <p:nvPr/>
        </p:nvSpPr>
        <p:spPr bwMode="auto">
          <a:xfrm>
            <a:off x="5448300" y="4311650"/>
            <a:ext cx="2343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kumimoji="0" lang="en-US" sz="3600" b="1" i="0">
                <a:solidFill>
                  <a:schemeClr val="tx1"/>
                </a:solidFill>
                <a:latin typeface="Times New Roman" pitchFamily="18" charset="0"/>
              </a:rPr>
              <a:t>“seriation”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r>
              <a:rPr lang="en-US" sz="3200"/>
              <a:t>Archaic Stage</a:t>
            </a:r>
          </a:p>
        </p:txBody>
      </p:sp>
      <p:sp>
        <p:nvSpPr>
          <p:cNvPr id="228356" name="Text Box 4"/>
          <p:cNvSpPr txBox="1">
            <a:spLocks noChangeArrowheads="1"/>
          </p:cNvSpPr>
          <p:nvPr/>
        </p:nvSpPr>
        <p:spPr bwMode="auto">
          <a:xfrm>
            <a:off x="1485900" y="2362200"/>
            <a:ext cx="7315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0" dirty="0"/>
              <a:t>. . . but the presence of these food plants </a:t>
            </a:r>
            <a:r>
              <a:rPr lang="en-US" sz="3200" b="1" dirty="0"/>
              <a:t>is not evidence for agriculture</a:t>
            </a:r>
            <a:r>
              <a:rPr lang="en-US" sz="3200" b="1" i="0" dirty="0"/>
              <a:t> in the full sense of that term</a:t>
            </a:r>
            <a:endParaRPr lang="en-US" sz="3200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r>
              <a:rPr lang="en-US" sz="3200"/>
              <a:t>Archaic Stage</a:t>
            </a:r>
          </a:p>
        </p:txBody>
      </p:sp>
      <p:sp>
        <p:nvSpPr>
          <p:cNvPr id="251907" name="Text Box 1027"/>
          <p:cNvSpPr txBox="1">
            <a:spLocks noChangeArrowheads="1"/>
          </p:cNvSpPr>
          <p:nvPr/>
        </p:nvSpPr>
        <p:spPr bwMode="auto">
          <a:xfrm>
            <a:off x="1485900" y="1857375"/>
            <a:ext cx="73152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0" dirty="0"/>
              <a:t>. . . as near as the archaeologist is able to tell, the Archaic cultures in question had only slight economic dependence upon early domesticates</a:t>
            </a:r>
            <a:endParaRPr lang="en-US" sz="3200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050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r>
              <a:rPr lang="en-US" sz="3200"/>
              <a:t>Archaic Stage</a:t>
            </a:r>
          </a:p>
        </p:txBody>
      </p:sp>
      <p:sp>
        <p:nvSpPr>
          <p:cNvPr id="252931" name="Text Box 2051"/>
          <p:cNvSpPr txBox="1">
            <a:spLocks noChangeArrowheads="1"/>
          </p:cNvSpPr>
          <p:nvPr/>
        </p:nvSpPr>
        <p:spPr bwMode="auto">
          <a:xfrm>
            <a:off x="1409700" y="1828800"/>
            <a:ext cx="73914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0" dirty="0"/>
              <a:t>. . . where domestic plants seem to occur, for some reason societies seem to have been composed of </a:t>
            </a:r>
            <a:r>
              <a:rPr lang="en-US" sz="3200" b="1" dirty="0"/>
              <a:t>smaller</a:t>
            </a:r>
            <a:r>
              <a:rPr lang="en-US" sz="3200" b="1" i="0" dirty="0"/>
              <a:t> populations than the other Archaic cultures</a:t>
            </a:r>
            <a:endParaRPr lang="en-US" sz="3200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r>
              <a:rPr lang="en-US" sz="3200"/>
              <a:t>Archaic Stage</a:t>
            </a:r>
          </a:p>
        </p:txBody>
      </p:sp>
      <p:sp>
        <p:nvSpPr>
          <p:cNvPr id="236547" name="Text Box 3"/>
          <p:cNvSpPr txBox="1">
            <a:spLocks noChangeArrowheads="1"/>
          </p:cNvSpPr>
          <p:nvPr/>
        </p:nvSpPr>
        <p:spPr bwMode="auto">
          <a:xfrm>
            <a:off x="1485900" y="4602540"/>
            <a:ext cx="7315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200" b="1" i="0" dirty="0"/>
              <a:t>7000 – 1800 / 1600 B.C. ?</a:t>
            </a:r>
          </a:p>
          <a:p>
            <a:endParaRPr lang="en-US" sz="3200" b="1" i="0" dirty="0"/>
          </a:p>
          <a:p>
            <a:r>
              <a:rPr lang="en-US" sz="3200" b="1" i="0" dirty="0"/>
              <a:t>5000 – 1800 / 1600 B.C. ?</a:t>
            </a:r>
          </a:p>
        </p:txBody>
      </p:sp>
      <p:sp>
        <p:nvSpPr>
          <p:cNvPr id="236548" name="Text Box 4"/>
          <p:cNvSpPr txBox="1">
            <a:spLocks noChangeArrowheads="1"/>
          </p:cNvSpPr>
          <p:nvPr/>
        </p:nvSpPr>
        <p:spPr bwMode="auto">
          <a:xfrm>
            <a:off x="1485900" y="1858963"/>
            <a:ext cx="7315200" cy="256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1500" indent="-571500" algn="l">
              <a:lnSpc>
                <a:spcPct val="150000"/>
              </a:lnSpc>
            </a:pPr>
            <a:r>
              <a:rPr lang="en-US" sz="3200" b="1" i="0"/>
              <a:t>6. Finally, it is difficult to set meaningful date limits to the Archaic stage . . .</a:t>
            </a:r>
            <a:r>
              <a:rPr lang="en-US" sz="4400" b="1" i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Text Box 2"/>
          <p:cNvSpPr txBox="1">
            <a:spLocks noChangeArrowheads="1"/>
          </p:cNvSpPr>
          <p:nvPr/>
        </p:nvSpPr>
        <p:spPr bwMode="auto">
          <a:xfrm>
            <a:off x="1104900" y="6278336"/>
            <a:ext cx="8004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i="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http://www.d.umn.edu/cla/faculty/troufs/anth3618/ma_timeline.html#lithic</a:t>
            </a:r>
            <a:endParaRPr kumimoji="1" lang="en-US" sz="1600" i="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5713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7300" y="1143000"/>
            <a:ext cx="7772400" cy="485775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485899" y="2039255"/>
            <a:ext cx="821871" cy="3069773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200" i="0" kern="1200">
              <a:solidFill>
                <a:srgbClr val="808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Text Box 2"/>
          <p:cNvSpPr txBox="1">
            <a:spLocks noChangeArrowheads="1"/>
          </p:cNvSpPr>
          <p:nvPr/>
        </p:nvSpPr>
        <p:spPr bwMode="auto">
          <a:xfrm>
            <a:off x="1409700" y="6276332"/>
            <a:ext cx="74142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www.d.umn.edu/cla/faculty/troufs/anth3618/mastages_handout.html</a:t>
            </a:r>
            <a:endParaRPr lang="en-US" sz="1600" i="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85900" y="990600"/>
            <a:ext cx="7315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2644775" y="4300764"/>
            <a:ext cx="1127125" cy="1276350"/>
          </a:xfrm>
          <a:prstGeom prst="rect">
            <a:avLst/>
          </a:prstGeom>
          <a:noFill/>
          <a:ln w="76200">
            <a:solidFill>
              <a:srgbClr val="0C0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200" i="1" kern="120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AutoShape 14"/>
          <p:cNvSpPr>
            <a:spLocks noChangeArrowheads="1"/>
          </p:cNvSpPr>
          <p:nvPr/>
        </p:nvSpPr>
        <p:spPr bwMode="auto">
          <a:xfrm>
            <a:off x="4076700" y="4695825"/>
            <a:ext cx="4114800" cy="485775"/>
          </a:xfrm>
          <a:prstGeom prst="leftArrow">
            <a:avLst>
              <a:gd name="adj1" fmla="val 50000"/>
              <a:gd name="adj2" fmla="val 248775"/>
            </a:avLst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2643415" y="3048000"/>
            <a:ext cx="1128486" cy="1171122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200" i="1" kern="120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1" name="Picture 10" descr="timeline_Mexico_5th_700_Ar_E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6190" y="1066800"/>
            <a:ext cx="11233310" cy="3453492"/>
          </a:xfrm>
          <a:prstGeom prst="rect">
            <a:avLst/>
          </a:prstGeom>
          <a:noFill/>
        </p:spPr>
      </p:pic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3771900" y="-566058"/>
            <a:ext cx="9144000" cy="48006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200" i="1" kern="120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5984875" y="3581400"/>
            <a:ext cx="3429721" cy="46166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4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Text: </a:t>
            </a:r>
            <a:r>
              <a:rPr kumimoji="1" lang="en-US" sz="2400" b="1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Mexico</a:t>
            </a:r>
            <a:r>
              <a:rPr kumimoji="1" lang="en-US" sz="2400" b="1" i="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page </a:t>
            </a:r>
            <a:r>
              <a:rPr kumimoji="1" lang="en-US" sz="2400" b="1" i="0" kern="1200" dirty="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236</a:t>
            </a:r>
            <a:endParaRPr kumimoji="1" lang="en-US" sz="2400" b="1" i="0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r>
              <a:rPr lang="en-US" sz="3200"/>
              <a:t>Archaic Stage</a:t>
            </a:r>
          </a:p>
        </p:txBody>
      </p:sp>
      <p:sp>
        <p:nvSpPr>
          <p:cNvPr id="231427" name="Text Box 3"/>
          <p:cNvSpPr txBox="1">
            <a:spLocks noChangeArrowheads="1"/>
          </p:cNvSpPr>
          <p:nvPr/>
        </p:nvSpPr>
        <p:spPr bwMode="auto">
          <a:xfrm>
            <a:off x="1409700" y="2365221"/>
            <a:ext cx="7391400" cy="3883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b="1" i="0" dirty="0"/>
              <a:t>. . . at the earlier end of the range there is obvious overlap between  Archaic cultures and those whose technical inventory and environmental context is of a </a:t>
            </a:r>
            <a:r>
              <a:rPr lang="en-US" sz="2800" b="1" i="0" dirty="0" err="1"/>
              <a:t>Lithic</a:t>
            </a:r>
            <a:r>
              <a:rPr lang="en-US" sz="2800" b="1" i="0" dirty="0"/>
              <a:t> Stage type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Text Box 2"/>
          <p:cNvSpPr txBox="1">
            <a:spLocks noChangeArrowheads="1"/>
          </p:cNvSpPr>
          <p:nvPr/>
        </p:nvSpPr>
        <p:spPr bwMode="auto">
          <a:xfrm>
            <a:off x="1119414" y="6278336"/>
            <a:ext cx="8004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i="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http://www.d.umn.edu/cla/faculty/troufs/anth3618/ma_timeline.html#lithic</a:t>
            </a:r>
            <a:endParaRPr kumimoji="1" lang="en-US" sz="1600" i="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5713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7300" y="1143000"/>
            <a:ext cx="7772400" cy="485775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453242" y="4542972"/>
            <a:ext cx="7269844" cy="1233714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200" i="0" kern="1200">
              <a:solidFill>
                <a:srgbClr val="808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6" name="Picture 2" descr="Tehuacan_graph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9900" y="0"/>
            <a:ext cx="5756275" cy="6858000"/>
          </a:xfrm>
          <a:prstGeom prst="rect">
            <a:avLst/>
          </a:prstGeom>
          <a:noFill/>
        </p:spPr>
      </p:pic>
      <p:sp>
        <p:nvSpPr>
          <p:cNvPr id="338947" name="Text Box 3"/>
          <p:cNvSpPr txBox="1">
            <a:spLocks noChangeArrowheads="1"/>
          </p:cNvSpPr>
          <p:nvPr/>
        </p:nvSpPr>
        <p:spPr bwMode="auto">
          <a:xfrm>
            <a:off x="1345662" y="5334000"/>
            <a:ext cx="1664238" cy="791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i="0" dirty="0" err="1">
                <a:solidFill>
                  <a:schemeClr val="bg1"/>
                </a:solidFill>
              </a:rPr>
              <a:t>Tehuacán</a:t>
            </a:r>
            <a:r>
              <a:rPr lang="en-US" sz="2000" b="1" i="0" dirty="0">
                <a:solidFill>
                  <a:schemeClr val="bg1"/>
                </a:solidFill>
              </a:rPr>
              <a:t>,</a:t>
            </a:r>
            <a:br>
              <a:rPr lang="en-US" sz="2000" b="1" i="0" dirty="0">
                <a:solidFill>
                  <a:schemeClr val="bg1"/>
                </a:solidFill>
              </a:rPr>
            </a:br>
            <a:r>
              <a:rPr lang="en-US" sz="2000" b="1" i="0" dirty="0">
                <a:solidFill>
                  <a:schemeClr val="bg1"/>
                </a:solidFill>
              </a:rPr>
              <a:t>Puebla</a:t>
            </a:r>
          </a:p>
        </p:txBody>
      </p:sp>
      <p:sp>
        <p:nvSpPr>
          <p:cNvPr id="338948" name="Rectangle 4"/>
          <p:cNvSpPr>
            <a:spLocks noChangeArrowheads="1"/>
          </p:cNvSpPr>
          <p:nvPr/>
        </p:nvSpPr>
        <p:spPr bwMode="auto">
          <a:xfrm>
            <a:off x="3048000" y="2743200"/>
            <a:ext cx="5676900" cy="32004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r>
              <a:rPr lang="en-US" sz="3200"/>
              <a:t>Archaic Stage</a:t>
            </a:r>
          </a:p>
        </p:txBody>
      </p:sp>
      <p:sp>
        <p:nvSpPr>
          <p:cNvPr id="253955" name="Text Box 3"/>
          <p:cNvSpPr txBox="1">
            <a:spLocks noChangeArrowheads="1"/>
          </p:cNvSpPr>
          <p:nvPr/>
        </p:nvSpPr>
        <p:spPr bwMode="auto">
          <a:xfrm>
            <a:off x="1409700" y="2354282"/>
            <a:ext cx="73914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200" b="1" i="0" dirty="0"/>
              <a:t>. . . thus, some Archaic cultures seem to antedate 7000 B.C. </a:t>
            </a:r>
          </a:p>
          <a:p>
            <a:pPr algn="l">
              <a:lnSpc>
                <a:spcPct val="150000"/>
              </a:lnSpc>
            </a:pPr>
            <a:endParaRPr lang="en-US" sz="3200" b="1" i="0" dirty="0"/>
          </a:p>
          <a:p>
            <a:pPr>
              <a:lnSpc>
                <a:spcPct val="150000"/>
              </a:lnSpc>
            </a:pPr>
            <a:r>
              <a:rPr lang="en-US" b="1" i="0" dirty="0"/>
              <a:t>(which is the very approximate and arbitrary</a:t>
            </a:r>
            <a:br>
              <a:rPr lang="en-US" b="1" i="0" dirty="0"/>
            </a:br>
            <a:r>
              <a:rPr lang="en-US" b="1" i="0" dirty="0"/>
              <a:t>upper limit for the </a:t>
            </a:r>
            <a:r>
              <a:rPr lang="en-US" b="1" i="0" dirty="0" err="1"/>
              <a:t>Lithic</a:t>
            </a:r>
            <a:r>
              <a:rPr lang="en-US" b="1" i="0" dirty="0"/>
              <a:t> Stage)</a:t>
            </a:r>
            <a:endParaRPr lang="en-US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r>
              <a:rPr lang="en-US" sz="3200"/>
              <a:t>Archaic Stage</a:t>
            </a:r>
          </a:p>
        </p:txBody>
      </p:sp>
      <p:sp>
        <p:nvSpPr>
          <p:cNvPr id="280579" name="Text Box 3"/>
          <p:cNvSpPr txBox="1">
            <a:spLocks noChangeArrowheads="1"/>
          </p:cNvSpPr>
          <p:nvPr/>
        </p:nvSpPr>
        <p:spPr bwMode="auto">
          <a:xfrm>
            <a:off x="1485900" y="2603480"/>
            <a:ext cx="7315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0" dirty="0"/>
              <a:t>at the “Conquest” </a:t>
            </a:r>
            <a:r>
              <a:rPr lang="en-US" b="1" i="0" dirty="0"/>
              <a:t>(A.D. 1520)</a:t>
            </a:r>
            <a:r>
              <a:rPr lang="en-US" sz="3200" b="1" i="0" dirty="0"/>
              <a:t> many cultures still existed at the Archaic stage</a:t>
            </a:r>
          </a:p>
          <a:p>
            <a:pPr marL="914400" lvl="1" indent="-342900" algn="l">
              <a:lnSpc>
                <a:spcPct val="150000"/>
              </a:lnSpc>
              <a:buFontTx/>
              <a:buChar char="•"/>
            </a:pPr>
            <a:r>
              <a:rPr lang="en-US" b="1" i="0" dirty="0"/>
              <a:t>this does not, however, impute to them “backwardness”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r>
              <a:rPr lang="en-US" sz="3200"/>
              <a:t>Archaic Stage</a:t>
            </a:r>
          </a:p>
        </p:txBody>
      </p:sp>
      <p:sp>
        <p:nvSpPr>
          <p:cNvPr id="294915" name="Text Box 3"/>
          <p:cNvSpPr txBox="1">
            <a:spLocks noChangeArrowheads="1"/>
          </p:cNvSpPr>
          <p:nvPr/>
        </p:nvSpPr>
        <p:spPr bwMode="auto">
          <a:xfrm>
            <a:off x="685800" y="3886200"/>
            <a:ext cx="9067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5400" b="1" i="0" dirty="0"/>
              <a:t>Discussion</a:t>
            </a:r>
            <a:endParaRPr lang="en-US" sz="8800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r>
              <a:rPr lang="en-US" sz="3200"/>
              <a:t>Archaic Stage</a:t>
            </a:r>
          </a:p>
        </p:txBody>
      </p:sp>
      <p:sp>
        <p:nvSpPr>
          <p:cNvPr id="254979" name="Text Box 3"/>
          <p:cNvSpPr txBox="1">
            <a:spLocks noChangeArrowheads="1"/>
          </p:cNvSpPr>
          <p:nvPr/>
        </p:nvSpPr>
        <p:spPr bwMode="auto">
          <a:xfrm>
            <a:off x="1485900" y="2462748"/>
            <a:ext cx="7315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0" dirty="0"/>
              <a:t>after 7000 B.C. several changes mark a shift to a way of life similar to the  </a:t>
            </a:r>
            <a:endParaRPr lang="en-US" sz="3200" b="1" i="0" dirty="0" smtClean="0"/>
          </a:p>
          <a:p>
            <a:pPr>
              <a:lnSpc>
                <a:spcPct val="150000"/>
              </a:lnSpc>
            </a:pPr>
            <a:r>
              <a:rPr lang="en-US" sz="3200" b="1" i="0" dirty="0" smtClean="0"/>
              <a:t>“</a:t>
            </a:r>
            <a:r>
              <a:rPr lang="en-US" sz="3200" b="1" i="0" dirty="0"/>
              <a:t>Desert Culture” in western North America</a:t>
            </a:r>
            <a:endParaRPr lang="en-US" sz="3200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Text Box 2"/>
          <p:cNvSpPr txBox="1">
            <a:spLocks noChangeArrowheads="1"/>
          </p:cNvSpPr>
          <p:nvPr/>
        </p:nvSpPr>
        <p:spPr bwMode="auto">
          <a:xfrm>
            <a:off x="1133928" y="6281058"/>
            <a:ext cx="8004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i="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http://www.d.umn.edu/cla/faculty/troufs/anth3618/ma_timeline.html#lithic</a:t>
            </a:r>
            <a:endParaRPr kumimoji="1" lang="en-US" sz="1600" i="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5713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7300" y="1143000"/>
            <a:ext cx="7772400" cy="485775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485900" y="2057400"/>
            <a:ext cx="836386" cy="32766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200" i="0" kern="1200">
              <a:solidFill>
                <a:srgbClr val="808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3" name="Text Box 5">
            <a:hlinkClick r:id="rId2"/>
          </p:cNvPr>
          <p:cNvSpPr txBox="1">
            <a:spLocks noChangeArrowheads="1"/>
          </p:cNvSpPr>
          <p:nvPr/>
        </p:nvSpPr>
        <p:spPr bwMode="auto">
          <a:xfrm>
            <a:off x="2526621" y="6306456"/>
            <a:ext cx="52022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i="0">
                <a:solidFill>
                  <a:schemeClr val="bg1"/>
                </a:solidFill>
                <a:hlinkClick r:id="rId2"/>
              </a:rPr>
              <a:t>http://www4.hmc.edu:8001/humanities/basin/tribes.gif</a:t>
            </a:r>
            <a:endParaRPr lang="en-US" sz="1400" i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1100" y="30480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r>
              <a:rPr lang="en-US" sz="3200"/>
              <a:t>Archaic Stage</a:t>
            </a:r>
          </a:p>
        </p:txBody>
      </p:sp>
      <p:sp>
        <p:nvSpPr>
          <p:cNvPr id="256004" name="Text Box 4"/>
          <p:cNvSpPr txBox="1">
            <a:spLocks noChangeArrowheads="1"/>
          </p:cNvSpPr>
          <p:nvPr/>
        </p:nvSpPr>
        <p:spPr bwMode="auto">
          <a:xfrm>
            <a:off x="1409700" y="2820412"/>
            <a:ext cx="7315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0" dirty="0"/>
              <a:t>several essential economic and social changes marked the shift to a “Desert Culture” way of life . . .</a:t>
            </a:r>
            <a:endParaRPr lang="en-US" sz="3200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Text Box 2"/>
          <p:cNvSpPr txBox="1">
            <a:spLocks noChangeArrowheads="1"/>
          </p:cNvSpPr>
          <p:nvPr/>
        </p:nvSpPr>
        <p:spPr bwMode="auto">
          <a:xfrm>
            <a:off x="1409700" y="6277428"/>
            <a:ext cx="74142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i="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www.d.umn.edu/cla/faculty/troufs/anth3618/mastages_handout.html</a:t>
            </a:r>
            <a:endParaRPr kumimoji="1" lang="en-US" sz="1600" i="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85900" y="990600"/>
            <a:ext cx="7315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2643415" y="3048000"/>
            <a:ext cx="1128486" cy="1171122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200" i="1" kern="120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924300" y="3505200"/>
            <a:ext cx="4546565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charset="0"/>
              </a:rPr>
              <a:t>Mexico</a:t>
            </a:r>
            <a:r>
              <a:rPr lang="en-US" sz="2000" b="1" i="0" dirty="0">
                <a:solidFill>
                  <a:schemeClr val="bg1"/>
                </a:solidFill>
                <a:latin typeface="Arial" charset="0"/>
              </a:rPr>
              <a:t>, Ch. 3, “The Archaic Period”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r>
              <a:rPr lang="en-US" sz="3200"/>
              <a:t>Archaic Stage</a:t>
            </a:r>
          </a:p>
        </p:txBody>
      </p:sp>
      <p:sp>
        <p:nvSpPr>
          <p:cNvPr id="263171" name="Text Box 3"/>
          <p:cNvSpPr txBox="1">
            <a:spLocks noChangeArrowheads="1"/>
          </p:cNvSpPr>
          <p:nvPr/>
        </p:nvSpPr>
        <p:spPr bwMode="auto">
          <a:xfrm>
            <a:off x="1409700" y="2359258"/>
            <a:ext cx="7391400" cy="3889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/>
              <a:t>the “Desert Culture” way of life includes the migratory hunting and gathering cultures which continue into environmental conditions approximating those </a:t>
            </a:r>
            <a:endParaRPr lang="en-US" sz="2800" b="1" i="0" dirty="0" smtClean="0"/>
          </a:p>
          <a:p>
            <a:pPr>
              <a:lnSpc>
                <a:spcPct val="150000"/>
              </a:lnSpc>
            </a:pPr>
            <a:r>
              <a:rPr lang="en-US" sz="2800" b="1" i="0" dirty="0" smtClean="0"/>
              <a:t>of </a:t>
            </a:r>
            <a:r>
              <a:rPr lang="en-US" sz="2800" b="1" i="0" dirty="0"/>
              <a:t>the present time</a:t>
            </a:r>
            <a:endParaRPr lang="en-US" sz="2800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r>
              <a:rPr lang="en-US" sz="3200"/>
              <a:t>Archaic Stage</a:t>
            </a:r>
          </a:p>
        </p:txBody>
      </p:sp>
      <p:sp>
        <p:nvSpPr>
          <p:cNvPr id="264196" name="Text Box 4"/>
          <p:cNvSpPr txBox="1">
            <a:spLocks noChangeArrowheads="1"/>
          </p:cNvSpPr>
          <p:nvPr/>
        </p:nvSpPr>
        <p:spPr bwMode="auto">
          <a:xfrm>
            <a:off x="1485900" y="2362200"/>
            <a:ext cx="7315200" cy="361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l">
              <a:lnSpc>
                <a:spcPct val="130000"/>
              </a:lnSpc>
              <a:buFontTx/>
              <a:buChar char="•"/>
            </a:pPr>
            <a:r>
              <a:rPr lang="en-US" sz="3200" b="1" i="0" dirty="0"/>
              <a:t>dependence is on smaller and more varied fauna in place of the large animals . . .</a:t>
            </a:r>
          </a:p>
          <a:p>
            <a:pPr marL="342900" indent="-342900" algn="l">
              <a:lnSpc>
                <a:spcPct val="130000"/>
              </a:lnSpc>
              <a:buFontTx/>
              <a:buChar char="•"/>
            </a:pPr>
            <a:endParaRPr lang="en-US" sz="1600" b="1" i="0" dirty="0"/>
          </a:p>
          <a:p>
            <a:pPr marL="342900" indent="-342900" algn="l">
              <a:lnSpc>
                <a:spcPct val="130000"/>
              </a:lnSpc>
              <a:buFontTx/>
              <a:buChar char="•"/>
            </a:pPr>
            <a:r>
              <a:rPr lang="en-US" sz="3200" b="1" i="0" dirty="0"/>
              <a:t>there is also an apparent increase in gathering</a:t>
            </a:r>
            <a:endParaRPr lang="en-US" sz="3200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r>
              <a:rPr lang="en-US" sz="3200"/>
              <a:t>Archaic Stage</a:t>
            </a:r>
          </a:p>
        </p:txBody>
      </p:sp>
      <p:sp>
        <p:nvSpPr>
          <p:cNvPr id="265219" name="Text Box 3"/>
          <p:cNvSpPr txBox="1">
            <a:spLocks noChangeArrowheads="1"/>
          </p:cNvSpPr>
          <p:nvPr/>
        </p:nvSpPr>
        <p:spPr bwMode="auto">
          <a:xfrm>
            <a:off x="1485900" y="1719942"/>
            <a:ext cx="7315200" cy="459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en-US" sz="2800" b="1" i="0" dirty="0"/>
              <a:t>	sites begin to yield large numbers of stone implements and utensils that are probably connected with the preparation of wild vegetable foods</a:t>
            </a:r>
          </a:p>
          <a:p>
            <a:pPr marL="342900" indent="-342900" algn="l">
              <a:lnSpc>
                <a:spcPct val="40000"/>
              </a:lnSpc>
              <a:buFontTx/>
              <a:buChar char="•"/>
            </a:pPr>
            <a:endParaRPr lang="en-US" sz="900" b="1" i="0" dirty="0"/>
          </a:p>
          <a:p>
            <a:pPr marL="342900" indent="-342900" algn="l">
              <a:lnSpc>
                <a:spcPct val="30000"/>
              </a:lnSpc>
              <a:buFontTx/>
              <a:buChar char="•"/>
            </a:pPr>
            <a:endParaRPr lang="en-US" b="1" i="0" dirty="0"/>
          </a:p>
          <a:p>
            <a:pPr marL="566738" lvl="1" indent="-219075" algn="l">
              <a:lnSpc>
                <a:spcPct val="120000"/>
              </a:lnSpc>
              <a:buFontTx/>
              <a:buChar char="•"/>
            </a:pPr>
            <a:r>
              <a:rPr lang="en-US" sz="2000" b="1" i="0" dirty="0"/>
              <a:t>but these are usually shaped by use rather than by design, and are not therefore in the same  category of ground and polished stone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034" name="Picture 2" descr="Tehuacan_graph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88" y="0"/>
            <a:ext cx="5129212" cy="6858000"/>
          </a:xfrm>
          <a:prstGeom prst="rect">
            <a:avLst/>
          </a:prstGeom>
          <a:noFill/>
        </p:spPr>
      </p:pic>
      <p:sp>
        <p:nvSpPr>
          <p:cNvPr id="428035" name="Rectangle 3"/>
          <p:cNvSpPr>
            <a:spLocks noChangeArrowheads="1"/>
          </p:cNvSpPr>
          <p:nvPr/>
        </p:nvSpPr>
        <p:spPr bwMode="auto">
          <a:xfrm>
            <a:off x="2667000" y="1828800"/>
            <a:ext cx="5105400" cy="32004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952500" y="5334000"/>
            <a:ext cx="1664238" cy="791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i="0" dirty="0" err="1">
                <a:solidFill>
                  <a:schemeClr val="bg1"/>
                </a:solidFill>
              </a:rPr>
              <a:t>Tehuacán</a:t>
            </a:r>
            <a:r>
              <a:rPr lang="en-US" sz="2000" b="1" i="0" dirty="0">
                <a:solidFill>
                  <a:schemeClr val="bg1"/>
                </a:solidFill>
              </a:rPr>
              <a:t>,</a:t>
            </a:r>
            <a:br>
              <a:rPr lang="en-US" sz="2000" b="1" i="0" dirty="0">
                <a:solidFill>
                  <a:schemeClr val="bg1"/>
                </a:solidFill>
              </a:rPr>
            </a:br>
            <a:r>
              <a:rPr lang="en-US" sz="2000" b="1" i="0" dirty="0">
                <a:solidFill>
                  <a:schemeClr val="bg1"/>
                </a:solidFill>
              </a:rPr>
              <a:t>Puebla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r>
              <a:rPr lang="en-US" sz="3200"/>
              <a:t>Archaic Stage</a:t>
            </a:r>
          </a:p>
        </p:txBody>
      </p:sp>
      <p:sp>
        <p:nvSpPr>
          <p:cNvPr id="266243" name="Text Box 3"/>
          <p:cNvSpPr txBox="1">
            <a:spLocks noChangeArrowheads="1"/>
          </p:cNvSpPr>
          <p:nvPr/>
        </p:nvSpPr>
        <p:spPr bwMode="auto">
          <a:xfrm>
            <a:off x="1485900" y="2057400"/>
            <a:ext cx="73152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lnSpc>
                <a:spcPct val="140000"/>
              </a:lnSpc>
            </a:pPr>
            <a:r>
              <a:rPr lang="en-US" sz="2800" b="1" i="0" dirty="0"/>
              <a:t>	these specialized techniques of gathering and preparing wild foods suggest a time in which early experimentation in plant domestication could take place</a:t>
            </a:r>
          </a:p>
          <a:p>
            <a:pPr marL="914400" lvl="1" indent="-342900" algn="l">
              <a:lnSpc>
                <a:spcPct val="50000"/>
              </a:lnSpc>
              <a:buFontTx/>
              <a:buChar char="•"/>
            </a:pPr>
            <a:endParaRPr lang="en-US" sz="2800" b="1" i="0" dirty="0"/>
          </a:p>
          <a:p>
            <a:pPr marL="682625" lvl="2" indent="-217488" algn="l">
              <a:buFontTx/>
              <a:buChar char="•"/>
            </a:pPr>
            <a:r>
              <a:rPr lang="en-US" sz="2000" b="1" i="0" dirty="0"/>
              <a:t>especially in areas where collected plants consisted mainly of hard-shelled seeded forms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r>
              <a:rPr lang="en-US" sz="3200"/>
              <a:t>Archaic Stage</a:t>
            </a:r>
          </a:p>
        </p:txBody>
      </p:sp>
      <p:sp>
        <p:nvSpPr>
          <p:cNvPr id="343043" name="Text Box 3"/>
          <p:cNvSpPr txBox="1">
            <a:spLocks noChangeArrowheads="1"/>
          </p:cNvSpPr>
          <p:nvPr/>
        </p:nvSpPr>
        <p:spPr bwMode="auto">
          <a:xfrm>
            <a:off x="1485900" y="2909566"/>
            <a:ext cx="7315200" cy="2653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</a:pPr>
            <a:r>
              <a:rPr lang="en-US" sz="3200" b="1" i="0" dirty="0"/>
              <a:t>	as a result, </a:t>
            </a:r>
            <a:endParaRPr lang="en-US" sz="3200" b="1" i="0" dirty="0" smtClean="0"/>
          </a:p>
          <a:p>
            <a:pPr marL="342900" indent="-342900">
              <a:lnSpc>
                <a:spcPct val="130000"/>
              </a:lnSpc>
            </a:pPr>
            <a:r>
              <a:rPr lang="en-US" sz="3200" b="1" i="0" dirty="0" smtClean="0"/>
              <a:t>some </a:t>
            </a:r>
            <a:r>
              <a:rPr lang="en-US" sz="3200" b="1" i="0" dirty="0"/>
              <a:t>of the first indications of New World agriculture </a:t>
            </a:r>
            <a:endParaRPr lang="en-US" sz="3200" b="1" i="0" dirty="0" smtClean="0"/>
          </a:p>
          <a:p>
            <a:pPr marL="342900" indent="-342900">
              <a:lnSpc>
                <a:spcPct val="130000"/>
              </a:lnSpc>
            </a:pPr>
            <a:r>
              <a:rPr lang="en-US" sz="3200" b="1" i="0" dirty="0" smtClean="0"/>
              <a:t>are </a:t>
            </a:r>
            <a:r>
              <a:rPr lang="en-US" sz="3200" b="1" i="0" dirty="0"/>
              <a:t>found in the Archaic Stage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82" name="Picture 2" descr="Tehuacan_seriation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24188" y="0"/>
            <a:ext cx="6234112" cy="6858000"/>
          </a:xfrm>
          <a:prstGeom prst="rect">
            <a:avLst/>
          </a:prstGeom>
          <a:noFill/>
        </p:spPr>
      </p:pic>
      <p:sp>
        <p:nvSpPr>
          <p:cNvPr id="430084" name="AutoShape 4"/>
          <p:cNvSpPr>
            <a:spLocks noChangeArrowheads="1"/>
          </p:cNvSpPr>
          <p:nvPr/>
        </p:nvSpPr>
        <p:spPr bwMode="auto">
          <a:xfrm>
            <a:off x="6858000" y="4460875"/>
            <a:ext cx="1600200" cy="434975"/>
          </a:xfrm>
          <a:prstGeom prst="leftArrow">
            <a:avLst>
              <a:gd name="adj1" fmla="val 50000"/>
              <a:gd name="adj2" fmla="val 91971"/>
            </a:avLst>
          </a:prstGeom>
          <a:solidFill>
            <a:schemeClr val="accent2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345662" y="5334000"/>
            <a:ext cx="1664238" cy="791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i="0" dirty="0" err="1">
                <a:solidFill>
                  <a:schemeClr val="bg1"/>
                </a:solidFill>
              </a:rPr>
              <a:t>Tehuacán</a:t>
            </a:r>
            <a:r>
              <a:rPr lang="en-US" sz="2000" b="1" i="0" dirty="0">
                <a:solidFill>
                  <a:schemeClr val="bg1"/>
                </a:solidFill>
              </a:rPr>
              <a:t>,</a:t>
            </a:r>
            <a:br>
              <a:rPr lang="en-US" sz="2000" b="1" i="0" dirty="0">
                <a:solidFill>
                  <a:schemeClr val="bg1"/>
                </a:solidFill>
              </a:rPr>
            </a:br>
            <a:r>
              <a:rPr lang="en-US" sz="2000" b="1" i="0" dirty="0">
                <a:solidFill>
                  <a:schemeClr val="bg1"/>
                </a:solidFill>
              </a:rPr>
              <a:t>Puebla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r>
              <a:rPr lang="en-US" sz="3200"/>
              <a:t>Archaic Stage</a:t>
            </a:r>
          </a:p>
        </p:txBody>
      </p:sp>
      <p:sp>
        <p:nvSpPr>
          <p:cNvPr id="267267" name="Text Box 3"/>
          <p:cNvSpPr txBox="1">
            <a:spLocks noChangeArrowheads="1"/>
          </p:cNvSpPr>
          <p:nvPr/>
        </p:nvSpPr>
        <p:spPr bwMode="auto">
          <a:xfrm>
            <a:off x="1485900" y="2497348"/>
            <a:ext cx="7315200" cy="3342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en-US" b="1" i="0" dirty="0"/>
              <a:t>but </a:t>
            </a:r>
            <a:r>
              <a:rPr lang="en-US" b="1" dirty="0"/>
              <a:t>the mere presence of agriculture</a:t>
            </a:r>
            <a:endParaRPr lang="en-US" b="1" i="0" dirty="0"/>
          </a:p>
          <a:p>
            <a:pPr marL="342900" indent="-342900">
              <a:lnSpc>
                <a:spcPct val="150000"/>
              </a:lnSpc>
            </a:pPr>
            <a:r>
              <a:rPr lang="en-US" b="1" i="0" dirty="0"/>
              <a:t>is not of primary significance from a</a:t>
            </a:r>
          </a:p>
          <a:p>
            <a:pPr marL="342900" indent="-342900">
              <a:lnSpc>
                <a:spcPct val="150000"/>
              </a:lnSpc>
            </a:pPr>
            <a:r>
              <a:rPr lang="en-US" b="1" i="0" dirty="0"/>
              <a:t>more abstract developmental point of</a:t>
            </a:r>
          </a:p>
          <a:p>
            <a:pPr marL="342900" indent="-342900">
              <a:lnSpc>
                <a:spcPct val="150000"/>
              </a:lnSpc>
            </a:pPr>
            <a:r>
              <a:rPr lang="en-US" b="1" i="0" dirty="0"/>
              <a:t>view</a:t>
            </a:r>
          </a:p>
          <a:p>
            <a:pPr marL="914400" lvl="1" indent="-342900" algn="l">
              <a:lnSpc>
                <a:spcPct val="10000"/>
              </a:lnSpc>
              <a:buFontTx/>
              <a:buChar char="•"/>
            </a:pPr>
            <a:endParaRPr lang="en-US" b="1" i="0" dirty="0"/>
          </a:p>
          <a:p>
            <a:pPr marL="465138" lvl="1" indent="-233363" algn="l">
              <a:lnSpc>
                <a:spcPct val="120000"/>
              </a:lnSpc>
              <a:buFontTx/>
              <a:buChar char="•"/>
            </a:pPr>
            <a:r>
              <a:rPr lang="en-US" sz="1800" b="1" i="0" dirty="0"/>
              <a:t>even though agriculture is of enormous importance prehistorically in terms of the growth of particular American patterns of culture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r>
              <a:rPr lang="en-US" sz="3200"/>
              <a:t>Archaic Stage</a:t>
            </a:r>
          </a:p>
        </p:txBody>
      </p:sp>
      <p:sp>
        <p:nvSpPr>
          <p:cNvPr id="268291" name="Text Box 3"/>
          <p:cNvSpPr txBox="1">
            <a:spLocks noChangeArrowheads="1"/>
          </p:cNvSpPr>
          <p:nvPr/>
        </p:nvSpPr>
        <p:spPr bwMode="auto">
          <a:xfrm>
            <a:off x="1485900" y="2133600"/>
            <a:ext cx="7315200" cy="4158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i="0" dirty="0"/>
              <a:t>agriculture became important only when . . .</a:t>
            </a:r>
          </a:p>
          <a:p>
            <a:pPr marL="342900" lvl="1" indent="114300" algn="l">
              <a:buFontTx/>
              <a:buChar char="•"/>
            </a:pPr>
            <a:endParaRPr lang="en-US" b="1" i="0" dirty="0"/>
          </a:p>
          <a:p>
            <a:pPr marL="231775" lvl="2" indent="233363" algn="l">
              <a:buFontTx/>
              <a:buChar char="•"/>
            </a:pPr>
            <a:r>
              <a:rPr lang="en-US" b="1" i="0" dirty="0"/>
              <a:t>it can be seen as </a:t>
            </a:r>
            <a:r>
              <a:rPr lang="en-US" b="1" dirty="0"/>
              <a:t>dominant</a:t>
            </a:r>
            <a:r>
              <a:rPr lang="en-US" b="1" i="0" dirty="0"/>
              <a:t> in the</a:t>
            </a:r>
          </a:p>
          <a:p>
            <a:pPr marL="231775" lvl="2" indent="233363" algn="l"/>
            <a:r>
              <a:rPr lang="en-US" b="1" i="0" dirty="0"/>
              <a:t>economy and . . .</a:t>
            </a:r>
          </a:p>
          <a:p>
            <a:pPr marL="231775" lvl="2" indent="233363" algn="l">
              <a:buFontTx/>
              <a:buChar char="•"/>
            </a:pPr>
            <a:endParaRPr lang="en-US" b="1" i="0" dirty="0"/>
          </a:p>
          <a:p>
            <a:pPr marL="231775" lvl="2" indent="233363" algn="l">
              <a:buFontTx/>
              <a:buChar char="•"/>
              <a:tabLst>
                <a:tab pos="465138" algn="l"/>
              </a:tabLst>
            </a:pPr>
            <a:r>
              <a:rPr lang="en-US" b="1" i="0" dirty="0"/>
              <a:t>it is integrated socially to </a:t>
            </a:r>
            <a:r>
              <a:rPr lang="en-US" b="1" i="0" dirty="0" smtClean="0"/>
              <a:t>produce 	</a:t>
            </a:r>
            <a:r>
              <a:rPr lang="en-US" b="1" dirty="0" smtClean="0"/>
              <a:t>stable </a:t>
            </a:r>
            <a:r>
              <a:rPr lang="en-US" b="1" dirty="0"/>
              <a:t>settlement </a:t>
            </a:r>
            <a:r>
              <a:rPr lang="en-US" b="1" dirty="0" smtClean="0"/>
              <a:t>patterns</a:t>
            </a:r>
          </a:p>
          <a:p>
            <a:pPr marL="571500" lvl="2" indent="400050" algn="l">
              <a:buFontTx/>
              <a:buChar char="•"/>
            </a:pPr>
            <a:endParaRPr lang="en-US" sz="1600" b="1" i="0" dirty="0"/>
          </a:p>
          <a:p>
            <a:pPr marL="571500" lvl="2" indent="400050" algn="l">
              <a:buFontTx/>
              <a:buChar char="•"/>
            </a:pPr>
            <a:endParaRPr lang="en-US" sz="200" b="1" i="0" dirty="0" smtClean="0"/>
          </a:p>
          <a:p>
            <a:pPr marL="571500" lvl="2" indent="400050" algn="l"/>
            <a:r>
              <a:rPr lang="en-US" sz="1600" b="1" i="0" dirty="0" smtClean="0"/>
              <a:t>(which </a:t>
            </a:r>
            <a:r>
              <a:rPr lang="en-US" sz="1600" b="1" i="0" dirty="0"/>
              <a:t>become the basis of the </a:t>
            </a:r>
            <a:r>
              <a:rPr lang="en-US" sz="1600" b="1" i="0" dirty="0" err="1"/>
              <a:t>Preclassic</a:t>
            </a:r>
            <a:r>
              <a:rPr lang="en-US" sz="1600" b="1" i="0" dirty="0"/>
              <a:t> Stage)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r>
              <a:rPr lang="en-US" sz="3200"/>
              <a:t>Archaic Stage</a:t>
            </a:r>
          </a:p>
        </p:txBody>
      </p:sp>
      <p:sp>
        <p:nvSpPr>
          <p:cNvPr id="269315" name="Text Box 3"/>
          <p:cNvSpPr txBox="1">
            <a:spLocks noChangeArrowheads="1"/>
          </p:cNvSpPr>
          <p:nvPr/>
        </p:nvSpPr>
        <p:spPr bwMode="auto">
          <a:xfrm>
            <a:off x="1485900" y="2268748"/>
            <a:ext cx="7315200" cy="3674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/>
              <a:t>the high quality of chipped stone tools produced by many of the </a:t>
            </a:r>
            <a:r>
              <a:rPr lang="en-US" sz="2800" b="1" i="0" dirty="0" err="1"/>
              <a:t>Lithic</a:t>
            </a:r>
            <a:r>
              <a:rPr lang="en-US" sz="2800" b="1" i="0" dirty="0"/>
              <a:t> cultures are </a:t>
            </a:r>
            <a:r>
              <a:rPr lang="en-US" sz="2800" b="1" dirty="0"/>
              <a:t>not</a:t>
            </a:r>
            <a:r>
              <a:rPr lang="en-US" sz="2800" b="1" i="0" dirty="0"/>
              <a:t> maintained by most of the Archaic peoples</a:t>
            </a:r>
          </a:p>
          <a:p>
            <a:pPr algn="l">
              <a:lnSpc>
                <a:spcPct val="60000"/>
              </a:lnSpc>
            </a:pPr>
            <a:endParaRPr lang="en-US" sz="2800" b="1" i="0" dirty="0"/>
          </a:p>
          <a:p>
            <a:pPr marL="465138" lvl="1" indent="-233363" algn="l">
              <a:lnSpc>
                <a:spcPct val="120000"/>
              </a:lnSpc>
              <a:buFontTx/>
              <a:buChar char="•"/>
            </a:pPr>
            <a:r>
              <a:rPr lang="en-US" sz="2000" b="1" i="0" dirty="0"/>
              <a:t>older </a:t>
            </a:r>
            <a:r>
              <a:rPr lang="en-US" sz="2000" b="1" dirty="0"/>
              <a:t>forms</a:t>
            </a:r>
            <a:r>
              <a:rPr lang="en-US" sz="2000" b="1" i="0" dirty="0"/>
              <a:t>, however, persist -- </a:t>
            </a:r>
            <a:r>
              <a:rPr lang="en-US" sz="2000" b="1" i="0" dirty="0" smtClean="0"/>
              <a:t>especially </a:t>
            </a:r>
            <a:r>
              <a:rPr lang="en-US" sz="2000" b="1" i="0" dirty="0"/>
              <a:t>in the chopper and scraper categories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Text Box 2"/>
          <p:cNvSpPr txBox="1">
            <a:spLocks noChangeArrowheads="1"/>
          </p:cNvSpPr>
          <p:nvPr/>
        </p:nvSpPr>
        <p:spPr bwMode="auto">
          <a:xfrm>
            <a:off x="1409700" y="6277428"/>
            <a:ext cx="74142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www.d.umn.edu/cla/faculty/troufs/anth3618/mastages_handout.html</a:t>
            </a:r>
            <a:endParaRPr lang="en-US" sz="1600" i="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85900" y="990600"/>
            <a:ext cx="7315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2644775" y="2097741"/>
            <a:ext cx="1127125" cy="3479373"/>
          </a:xfrm>
          <a:prstGeom prst="rect">
            <a:avLst/>
          </a:prstGeom>
          <a:noFill/>
          <a:ln w="76200">
            <a:solidFill>
              <a:srgbClr val="0C0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200" i="1" kern="120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966008" y="3505200"/>
            <a:ext cx="4682692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000" b="1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The Maya</a:t>
            </a:r>
            <a:r>
              <a:rPr kumimoji="1" lang="en-US" sz="2000" b="1" i="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Ch. 2, “The Earliest Maya”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r>
              <a:rPr lang="en-US" sz="3200"/>
              <a:t>Archaic Stage</a:t>
            </a:r>
          </a:p>
        </p:txBody>
      </p:sp>
      <p:sp>
        <p:nvSpPr>
          <p:cNvPr id="271363" name="Text Box 3"/>
          <p:cNvSpPr txBox="1">
            <a:spLocks noChangeArrowheads="1"/>
          </p:cNvSpPr>
          <p:nvPr/>
        </p:nvSpPr>
        <p:spPr bwMode="auto">
          <a:xfrm>
            <a:off x="1485900" y="1944914"/>
            <a:ext cx="7315200" cy="4388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i="0" dirty="0"/>
              <a:t>articles of bone, tooth, horn, and ivory were present in the </a:t>
            </a:r>
            <a:r>
              <a:rPr lang="en-US" b="1" i="0" dirty="0" err="1"/>
              <a:t>Lithic</a:t>
            </a:r>
            <a:r>
              <a:rPr lang="en-US" b="1" i="0" dirty="0"/>
              <a:t>, but they were not abundant</a:t>
            </a:r>
          </a:p>
          <a:p>
            <a:pPr algn="l">
              <a:lnSpc>
                <a:spcPct val="80000"/>
              </a:lnSpc>
            </a:pPr>
            <a:endParaRPr lang="en-US" sz="1800" b="1" i="0" dirty="0"/>
          </a:p>
          <a:p>
            <a:pPr marL="465138" lvl="1" indent="-233363" algn="l">
              <a:lnSpc>
                <a:spcPct val="110000"/>
              </a:lnSpc>
              <a:buFontTx/>
              <a:buChar char="•"/>
            </a:pPr>
            <a:r>
              <a:rPr lang="en-US" sz="2000" b="1" i="0" dirty="0"/>
              <a:t>they do, however, </a:t>
            </a:r>
            <a:r>
              <a:rPr lang="en-US" sz="2000" b="1" dirty="0"/>
              <a:t>assume a major importance </a:t>
            </a:r>
            <a:r>
              <a:rPr lang="en-US" sz="2000" b="1" i="0" dirty="0"/>
              <a:t>in assemblages of the Archaic</a:t>
            </a:r>
          </a:p>
          <a:p>
            <a:pPr marL="465138" lvl="1" indent="-233363" algn="l">
              <a:lnSpc>
                <a:spcPct val="90000"/>
              </a:lnSpc>
              <a:buFontTx/>
              <a:buChar char="•"/>
            </a:pPr>
            <a:endParaRPr lang="en-US" sz="1600" b="1" i="0" dirty="0"/>
          </a:p>
          <a:p>
            <a:pPr marL="465138" lvl="1" indent="-233363" algn="l">
              <a:lnSpc>
                <a:spcPct val="110000"/>
              </a:lnSpc>
              <a:buFontTx/>
              <a:buChar char="•"/>
            </a:pPr>
            <a:r>
              <a:rPr lang="en-US" sz="2000" b="1" i="0" dirty="0"/>
              <a:t>for the first time they vie with stone as materials for many implements and ornaments</a:t>
            </a:r>
          </a:p>
          <a:p>
            <a:pPr marL="800100" lvl="1" indent="-228600" algn="l">
              <a:lnSpc>
                <a:spcPct val="90000"/>
              </a:lnSpc>
              <a:buFontTx/>
              <a:buChar char="•"/>
            </a:pPr>
            <a:endParaRPr lang="en-US" sz="1600" b="1" i="0" dirty="0"/>
          </a:p>
          <a:p>
            <a:pPr lvl="2" indent="-231775" algn="l">
              <a:lnSpc>
                <a:spcPct val="110000"/>
              </a:lnSpc>
              <a:buFontTx/>
              <a:buChar char="•"/>
            </a:pPr>
            <a:r>
              <a:rPr lang="en-US" sz="1800" b="1" i="0" dirty="0"/>
              <a:t>points, knives, scrapers, tubes, beads, and pendants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r>
              <a:rPr lang="en-US" sz="3200"/>
              <a:t>Archaic Stage</a:t>
            </a:r>
          </a:p>
        </p:txBody>
      </p:sp>
      <p:sp>
        <p:nvSpPr>
          <p:cNvPr id="271363" name="Text Box 3"/>
          <p:cNvSpPr txBox="1">
            <a:spLocks noChangeArrowheads="1"/>
          </p:cNvSpPr>
          <p:nvPr/>
        </p:nvSpPr>
        <p:spPr bwMode="auto">
          <a:xfrm>
            <a:off x="1485900" y="1944914"/>
            <a:ext cx="7315200" cy="4388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i="0" dirty="0">
                <a:solidFill>
                  <a:srgbClr val="000000"/>
                </a:solidFill>
              </a:rPr>
              <a:t>articles of bone, tooth, horn, and ivory </a:t>
            </a:r>
            <a:r>
              <a:rPr lang="en-US" b="1" i="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were present in the </a:t>
            </a:r>
            <a:r>
              <a:rPr lang="en-US" b="1" i="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Lithic</a:t>
            </a:r>
            <a:r>
              <a:rPr lang="en-US" b="1" i="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but they were not abundant</a:t>
            </a:r>
          </a:p>
          <a:p>
            <a:pPr algn="l">
              <a:lnSpc>
                <a:spcPct val="80000"/>
              </a:lnSpc>
            </a:pPr>
            <a:endParaRPr lang="en-US" sz="1800" b="1" i="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465138" lvl="1" indent="-233363" algn="l">
              <a:lnSpc>
                <a:spcPct val="110000"/>
              </a:lnSpc>
              <a:buFontTx/>
              <a:buChar char="•"/>
            </a:pPr>
            <a:r>
              <a:rPr lang="en-US" sz="2000" b="1" i="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they do, however, </a:t>
            </a:r>
            <a:r>
              <a:rPr lang="en-US" sz="2000" b="1" dirty="0"/>
              <a:t>assume a major importance </a:t>
            </a:r>
            <a:r>
              <a:rPr lang="en-US" sz="2000" b="1" i="0" dirty="0"/>
              <a:t>in assemblages of the Archaic</a:t>
            </a:r>
          </a:p>
          <a:p>
            <a:pPr marL="465138" lvl="1" indent="-233363" algn="l">
              <a:lnSpc>
                <a:spcPct val="90000"/>
              </a:lnSpc>
              <a:buFontTx/>
              <a:buChar char="•"/>
            </a:pPr>
            <a:endParaRPr lang="en-US" sz="1600" b="1" i="0" dirty="0"/>
          </a:p>
          <a:p>
            <a:pPr marL="465138" lvl="1" indent="-233363" algn="l">
              <a:lnSpc>
                <a:spcPct val="110000"/>
              </a:lnSpc>
              <a:buFontTx/>
              <a:buChar char="•"/>
            </a:pPr>
            <a:r>
              <a:rPr lang="en-US" sz="2000" b="1" i="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for the first time </a:t>
            </a:r>
            <a:r>
              <a:rPr lang="en-US" sz="2000" b="1" i="0" dirty="0"/>
              <a:t>they vie with stone </a:t>
            </a:r>
            <a:r>
              <a:rPr lang="en-US" sz="2000" b="1" i="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as materials for many implements and ornaments</a:t>
            </a:r>
          </a:p>
          <a:p>
            <a:pPr marL="800100" lvl="1" indent="-228600" algn="l">
              <a:lnSpc>
                <a:spcPct val="90000"/>
              </a:lnSpc>
              <a:buFontTx/>
              <a:buChar char="•"/>
            </a:pPr>
            <a:endParaRPr lang="en-US" sz="1600" b="1" i="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lvl="2" indent="-231775" algn="l">
              <a:lnSpc>
                <a:spcPct val="110000"/>
              </a:lnSpc>
              <a:buFontTx/>
              <a:buChar char="•"/>
            </a:pPr>
            <a:r>
              <a:rPr lang="en-US" sz="1800" b="1" i="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points, knives, scrapers, tubes, beads, and pendants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13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2786" y="319314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2133" name="Text Box 5"/>
          <p:cNvSpPr txBox="1">
            <a:spLocks noChangeArrowheads="1"/>
          </p:cNvSpPr>
          <p:nvPr/>
        </p:nvSpPr>
        <p:spPr bwMode="auto">
          <a:xfrm>
            <a:off x="2476500" y="6310086"/>
            <a:ext cx="53260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i="0">
                <a:solidFill>
                  <a:schemeClr val="bg1"/>
                </a:solidFill>
                <a:hlinkClick r:id="rId3"/>
              </a:rPr>
              <a:t>http://www.texasbeyondhistory.net/harrell/artifacts.html</a:t>
            </a:r>
            <a:endParaRPr lang="en-US" sz="1400" i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3" name="Text Box 3"/>
          <p:cNvSpPr txBox="1">
            <a:spLocks noChangeArrowheads="1"/>
          </p:cNvSpPr>
          <p:nvPr/>
        </p:nvSpPr>
        <p:spPr bwMode="auto">
          <a:xfrm>
            <a:off x="2484438" y="6306462"/>
            <a:ext cx="53260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i="0" dirty="0">
                <a:solidFill>
                  <a:schemeClr val="bg1"/>
                </a:solidFill>
                <a:hlinkClick r:id="rId2"/>
              </a:rPr>
              <a:t>http://www.texasbeyondhistory.net/harrell/artifacts.html</a:t>
            </a:r>
            <a:endParaRPr lang="en-US" sz="1400" i="0" dirty="0">
              <a:solidFill>
                <a:schemeClr val="bg1"/>
              </a:solidFill>
            </a:endParaRPr>
          </a:p>
        </p:txBody>
      </p:sp>
      <p:pic>
        <p:nvPicPr>
          <p:cNvPr id="43520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2786" y="313872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r>
              <a:rPr lang="en-US" sz="3200"/>
              <a:t>Archaic Stage</a:t>
            </a:r>
          </a:p>
        </p:txBody>
      </p:sp>
      <p:sp>
        <p:nvSpPr>
          <p:cNvPr id="368643" name="Text Box 3"/>
          <p:cNvSpPr txBox="1">
            <a:spLocks noChangeArrowheads="1"/>
          </p:cNvSpPr>
          <p:nvPr/>
        </p:nvSpPr>
        <p:spPr bwMode="auto">
          <a:xfrm>
            <a:off x="1409700" y="2281249"/>
            <a:ext cx="7391400" cy="3607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b="1" i="0" dirty="0"/>
              <a:t>articles of bone, tooth, horn, and ivory . . .</a:t>
            </a:r>
          </a:p>
          <a:p>
            <a:pPr algn="l"/>
            <a:endParaRPr lang="en-US" sz="2800" b="1" i="0" dirty="0"/>
          </a:p>
          <a:p>
            <a:pPr marL="465138" lvl="1" indent="-233363" algn="l">
              <a:lnSpc>
                <a:spcPct val="130000"/>
              </a:lnSpc>
              <a:buFontTx/>
              <a:buChar char="•"/>
            </a:pPr>
            <a:r>
              <a:rPr lang="en-US" b="1" i="0" dirty="0"/>
              <a:t>in general were used </a:t>
            </a:r>
            <a:r>
              <a:rPr lang="en-US" b="1" i="0" dirty="0" smtClean="0"/>
              <a:t>for </a:t>
            </a:r>
            <a:r>
              <a:rPr lang="en-US" b="1" i="0" dirty="0"/>
              <a:t>objects which had no counterpart in stone</a:t>
            </a:r>
          </a:p>
          <a:p>
            <a:pPr marL="800100" lvl="1" indent="-228600" algn="l">
              <a:lnSpc>
                <a:spcPct val="110000"/>
              </a:lnSpc>
              <a:buFontTx/>
              <a:buChar char="•"/>
            </a:pPr>
            <a:endParaRPr lang="en-US" b="1" i="0" dirty="0"/>
          </a:p>
          <a:p>
            <a:pPr lvl="2" indent="-231775" algn="l">
              <a:lnSpc>
                <a:spcPct val="110000"/>
              </a:lnSpc>
              <a:buFontTx/>
              <a:buChar char="•"/>
            </a:pPr>
            <a:r>
              <a:rPr lang="en-US" b="1" i="0" dirty="0"/>
              <a:t>awls, perforators, and needles</a:t>
            </a:r>
          </a:p>
          <a:p>
            <a:pPr marL="1257300" lvl="2" indent="-228600" algn="l">
              <a:lnSpc>
                <a:spcPct val="30000"/>
              </a:lnSpc>
              <a:buFontTx/>
              <a:buChar char="•"/>
            </a:pPr>
            <a:endParaRPr lang="en-US" b="1" i="0" dirty="0"/>
          </a:p>
          <a:p>
            <a:pPr marL="1379538" lvl="3" indent="-233363" algn="l">
              <a:lnSpc>
                <a:spcPct val="110000"/>
              </a:lnSpc>
              <a:buFontTx/>
              <a:buChar char="•"/>
            </a:pPr>
            <a:r>
              <a:rPr lang="en-US" sz="2000" b="1" i="0" dirty="0"/>
              <a:t>indicative of basketry and skin working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r>
              <a:rPr lang="en-US" sz="3200"/>
              <a:t>Archaic Stage</a:t>
            </a:r>
          </a:p>
        </p:txBody>
      </p:sp>
      <p:sp>
        <p:nvSpPr>
          <p:cNvPr id="363523" name="Text Box 3"/>
          <p:cNvSpPr txBox="1">
            <a:spLocks noChangeArrowheads="1"/>
          </p:cNvSpPr>
          <p:nvPr/>
        </p:nvSpPr>
        <p:spPr bwMode="auto">
          <a:xfrm>
            <a:off x="1485900" y="2376571"/>
            <a:ext cx="7239000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i="0" dirty="0"/>
              <a:t>new tools . . . </a:t>
            </a:r>
          </a:p>
          <a:p>
            <a:pPr algn="l">
              <a:lnSpc>
                <a:spcPct val="60000"/>
              </a:lnSpc>
            </a:pPr>
            <a:endParaRPr lang="en-US" sz="2800" b="1" i="0" dirty="0"/>
          </a:p>
          <a:p>
            <a:pPr marL="566738" lvl="1" indent="-334963" algn="l">
              <a:lnSpc>
                <a:spcPct val="120000"/>
              </a:lnSpc>
              <a:buFontTx/>
              <a:buChar char="•"/>
            </a:pPr>
            <a:r>
              <a:rPr lang="en-US" sz="2800" b="1" i="0" dirty="0"/>
              <a:t>the </a:t>
            </a:r>
            <a:r>
              <a:rPr lang="en-US" sz="2800" b="1" i="0" dirty="0" smtClean="0"/>
              <a:t>drill </a:t>
            </a:r>
            <a:r>
              <a:rPr lang="en-US" sz="2800" b="1" i="0" dirty="0"/>
              <a:t>makes its appearance</a:t>
            </a:r>
          </a:p>
          <a:p>
            <a:pPr marL="566738" lvl="1" indent="-334963" algn="l">
              <a:lnSpc>
                <a:spcPct val="80000"/>
              </a:lnSpc>
            </a:pPr>
            <a:endParaRPr lang="en-US" sz="2800" b="1" i="0" dirty="0"/>
          </a:p>
          <a:p>
            <a:pPr marL="566738" lvl="1" indent="-334963" algn="l">
              <a:lnSpc>
                <a:spcPct val="120000"/>
              </a:lnSpc>
              <a:buFontTx/>
              <a:buChar char="•"/>
            </a:pPr>
            <a:r>
              <a:rPr lang="en-US" sz="2800" b="1" i="0" dirty="0"/>
              <a:t>the increased variety of forms is matched by an increase in the variety of materials used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Text Box 2"/>
          <p:cNvSpPr txBox="1">
            <a:spLocks noChangeArrowheads="1"/>
          </p:cNvSpPr>
          <p:nvPr/>
        </p:nvSpPr>
        <p:spPr bwMode="auto">
          <a:xfrm>
            <a:off x="2461986" y="6310086"/>
            <a:ext cx="53260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i="0" dirty="0">
                <a:solidFill>
                  <a:schemeClr val="bg1"/>
                </a:solidFill>
                <a:hlinkClick r:id="rId2"/>
              </a:rPr>
              <a:t>http://www.texasbeyondhistory.net/harrell/artifacts.html</a:t>
            </a:r>
            <a:endParaRPr lang="en-US" sz="1400" i="0" dirty="0">
              <a:solidFill>
                <a:schemeClr val="bg1"/>
              </a:solidFill>
            </a:endParaRPr>
          </a:p>
        </p:txBody>
      </p:sp>
      <p:pic>
        <p:nvPicPr>
          <p:cNvPr id="4341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9156" y="313872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r>
              <a:rPr lang="en-US" sz="3200"/>
              <a:t>Archaic Stage</a:t>
            </a:r>
          </a:p>
        </p:txBody>
      </p:sp>
      <p:sp>
        <p:nvSpPr>
          <p:cNvPr id="272387" name="Text Box 3"/>
          <p:cNvSpPr txBox="1">
            <a:spLocks noChangeArrowheads="1"/>
          </p:cNvSpPr>
          <p:nvPr/>
        </p:nvSpPr>
        <p:spPr bwMode="auto">
          <a:xfrm>
            <a:off x="1485900" y="2843790"/>
            <a:ext cx="7315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150" indent="-57150">
              <a:lnSpc>
                <a:spcPct val="150000"/>
              </a:lnSpc>
            </a:pPr>
            <a:r>
              <a:rPr lang="en-US" sz="3200" b="1" i="0" dirty="0"/>
              <a:t>articles of bone, tooth, horn, and </a:t>
            </a:r>
            <a:r>
              <a:rPr lang="en-US" sz="3200" b="1" i="0" dirty="0" smtClean="0"/>
              <a:t>ivory are </a:t>
            </a:r>
            <a:r>
              <a:rPr lang="en-US" sz="3200" b="1" i="0" dirty="0"/>
              <a:t>sometimes </a:t>
            </a:r>
            <a:r>
              <a:rPr lang="en-US" sz="3200" b="1" i="0" dirty="0" smtClean="0"/>
              <a:t>known </a:t>
            </a:r>
            <a:r>
              <a:rPr lang="en-US" sz="3200" b="1" i="0" dirty="0"/>
              <a:t>as the “</a:t>
            </a:r>
            <a:r>
              <a:rPr lang="en-US" sz="3200" b="1" i="0" dirty="0" err="1"/>
              <a:t>osteodontokeratic</a:t>
            </a:r>
            <a:r>
              <a:rPr lang="en-US" sz="3200" b="1" i="0" dirty="0" smtClean="0"/>
              <a:t>” culture</a:t>
            </a:r>
            <a:endParaRPr lang="en-US" sz="3200" b="1" i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514350" y="487363"/>
            <a:ext cx="9258300" cy="762000"/>
          </a:xfrm>
        </p:spPr>
        <p:txBody>
          <a:bodyPr>
            <a:spAutoFit/>
          </a:bodyPr>
          <a:lstStyle/>
          <a:p>
            <a:r>
              <a:rPr lang="en-US" b="1">
                <a:solidFill>
                  <a:schemeClr val="tx1"/>
                </a:solidFill>
              </a:rPr>
              <a:t>Glossary</a:t>
            </a:r>
            <a:endParaRPr lang="en-US" sz="6000" b="1">
              <a:solidFill>
                <a:schemeClr val="tx1"/>
              </a:solidFill>
            </a:endParaRP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114675" y="3143250"/>
            <a:ext cx="4676775" cy="2916238"/>
          </a:xfrm>
        </p:spPr>
        <p:txBody>
          <a:bodyPr>
            <a:spAutoFit/>
          </a:bodyPr>
          <a:lstStyle/>
          <a:p>
            <a:pPr marL="0" indent="0" defTabSz="628650">
              <a:buFontTx/>
              <a:buNone/>
            </a:pPr>
            <a:r>
              <a:rPr lang="en-US" b="1" i="1" dirty="0" err="1"/>
              <a:t>osteo</a:t>
            </a:r>
            <a:r>
              <a:rPr lang="en-US" dirty="0"/>
              <a:t>		</a:t>
            </a:r>
            <a:r>
              <a:rPr lang="en-US" b="1" dirty="0"/>
              <a:t>=	"bone"</a:t>
            </a:r>
            <a:endParaRPr lang="en-US" dirty="0"/>
          </a:p>
          <a:p>
            <a:pPr marL="0" indent="0" defTabSz="628650">
              <a:buFontTx/>
              <a:buNone/>
            </a:pPr>
            <a:endParaRPr lang="en-US" dirty="0"/>
          </a:p>
          <a:p>
            <a:pPr marL="0" indent="0" defTabSz="628650">
              <a:buFontTx/>
              <a:buNone/>
            </a:pPr>
            <a:r>
              <a:rPr lang="en-US" b="1" i="1" dirty="0" err="1"/>
              <a:t>donto</a:t>
            </a:r>
            <a:r>
              <a:rPr lang="en-US" dirty="0"/>
              <a:t>		</a:t>
            </a:r>
            <a:r>
              <a:rPr lang="en-US" b="1" dirty="0"/>
              <a:t>=	"tooth"</a:t>
            </a:r>
            <a:endParaRPr lang="en-US" dirty="0"/>
          </a:p>
          <a:p>
            <a:pPr marL="0" indent="0" defTabSz="628650">
              <a:buFontTx/>
              <a:buNone/>
            </a:pPr>
            <a:endParaRPr lang="en-US" dirty="0"/>
          </a:p>
          <a:p>
            <a:pPr marL="0" indent="0" defTabSz="628650">
              <a:buFontTx/>
              <a:buNone/>
            </a:pPr>
            <a:r>
              <a:rPr lang="en-US" b="1" i="1" dirty="0" err="1"/>
              <a:t>keratic</a:t>
            </a:r>
            <a:r>
              <a:rPr lang="en-US" b="1" i="1" dirty="0"/>
              <a:t>		</a:t>
            </a:r>
            <a:r>
              <a:rPr lang="en-US" b="1" dirty="0"/>
              <a:t>=	"horn"</a:t>
            </a:r>
            <a:r>
              <a:rPr lang="en-US" dirty="0"/>
              <a:t> </a:t>
            </a:r>
            <a:endParaRPr lang="en-US" sz="4000" b="1" dirty="0"/>
          </a:p>
        </p:txBody>
      </p:sp>
      <p:sp>
        <p:nvSpPr>
          <p:cNvPr id="276484" name="Text Box 4"/>
          <p:cNvSpPr txBox="1">
            <a:spLocks noChangeArrowheads="1"/>
          </p:cNvSpPr>
          <p:nvPr/>
        </p:nvSpPr>
        <p:spPr bwMode="auto">
          <a:xfrm>
            <a:off x="727075" y="1835150"/>
            <a:ext cx="8874125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lang="en-US" sz="4800" b="1" kern="1200" dirty="0" err="1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osteodontokeratic</a:t>
            </a:r>
            <a:endParaRPr lang="en-US" sz="4000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514350" y="487363"/>
            <a:ext cx="9258300" cy="762000"/>
          </a:xfrm>
        </p:spPr>
        <p:txBody>
          <a:bodyPr>
            <a:spAutoFit/>
          </a:bodyPr>
          <a:lstStyle/>
          <a:p>
            <a:r>
              <a:rPr lang="en-US" b="1">
                <a:solidFill>
                  <a:schemeClr val="tx1"/>
                </a:solidFill>
              </a:rPr>
              <a:t>Glossary</a:t>
            </a:r>
            <a:endParaRPr lang="en-US" sz="6000" b="1">
              <a:solidFill>
                <a:schemeClr val="tx1"/>
              </a:solidFill>
            </a:endParaRP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114675" y="3143250"/>
            <a:ext cx="4676775" cy="2948499"/>
          </a:xfrm>
        </p:spPr>
        <p:txBody>
          <a:bodyPr>
            <a:spAutoFit/>
          </a:bodyPr>
          <a:lstStyle/>
          <a:p>
            <a:pPr marL="0" indent="0" defTabSz="628650">
              <a:buFontTx/>
              <a:buNone/>
            </a:pPr>
            <a:r>
              <a:rPr lang="en-US" b="1" i="1" dirty="0" err="1"/>
              <a:t>osteo</a:t>
            </a:r>
            <a:r>
              <a:rPr lang="en-US" dirty="0"/>
              <a:t>		</a:t>
            </a:r>
            <a:r>
              <a:rPr lang="en-US" b="1" dirty="0"/>
              <a:t>=	"bone"</a:t>
            </a:r>
            <a:endParaRPr lang="en-US" dirty="0"/>
          </a:p>
          <a:p>
            <a:pPr marL="0" indent="0" defTabSz="628650">
              <a:buFontTx/>
              <a:buNone/>
            </a:pPr>
            <a:endParaRPr lang="en-US" dirty="0"/>
          </a:p>
          <a:p>
            <a:pPr marL="0" indent="0" defTabSz="628650">
              <a:buFontTx/>
              <a:buNone/>
            </a:pPr>
            <a:r>
              <a:rPr lang="en-US" b="1" i="1" dirty="0" err="1">
                <a:solidFill>
                  <a:schemeClr val="accent1"/>
                </a:solidFill>
              </a:rPr>
              <a:t>donto</a:t>
            </a:r>
            <a:r>
              <a:rPr lang="en-US" dirty="0">
                <a:solidFill>
                  <a:schemeClr val="accent1"/>
                </a:solidFill>
              </a:rPr>
              <a:t>		</a:t>
            </a:r>
            <a:r>
              <a:rPr lang="en-US" b="1" dirty="0">
                <a:solidFill>
                  <a:schemeClr val="accent1"/>
                </a:solidFill>
              </a:rPr>
              <a:t>=	"tooth"</a:t>
            </a:r>
            <a:endParaRPr lang="en-US" dirty="0">
              <a:solidFill>
                <a:schemeClr val="accent1"/>
              </a:solidFill>
            </a:endParaRPr>
          </a:p>
          <a:p>
            <a:pPr marL="0" indent="0" defTabSz="628650">
              <a:buFontTx/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marL="0" indent="0" defTabSz="628650">
              <a:buFontTx/>
              <a:buNone/>
            </a:pPr>
            <a:r>
              <a:rPr lang="en-US" b="1" i="1" dirty="0" err="1">
                <a:solidFill>
                  <a:schemeClr val="accent1"/>
                </a:solidFill>
              </a:rPr>
              <a:t>keratic</a:t>
            </a:r>
            <a:r>
              <a:rPr lang="en-US" b="1" i="1" dirty="0">
                <a:solidFill>
                  <a:schemeClr val="accent1"/>
                </a:solidFill>
              </a:rPr>
              <a:t>		</a:t>
            </a:r>
            <a:r>
              <a:rPr lang="en-US" b="1" dirty="0">
                <a:solidFill>
                  <a:schemeClr val="accent1"/>
                </a:solidFill>
              </a:rPr>
              <a:t>=	"horn"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276484" name="Text Box 4"/>
          <p:cNvSpPr txBox="1">
            <a:spLocks noChangeArrowheads="1"/>
          </p:cNvSpPr>
          <p:nvPr/>
        </p:nvSpPr>
        <p:spPr bwMode="auto">
          <a:xfrm>
            <a:off x="727075" y="1835150"/>
            <a:ext cx="8874125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lang="en-US" sz="4800" b="1" kern="1200" dirty="0" err="1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osteo</a:t>
            </a:r>
            <a:r>
              <a:rPr lang="en-US" sz="4800" b="1" kern="1200" dirty="0" err="1">
                <a:solidFill>
                  <a:srgbClr val="00CC99"/>
                </a:solidFill>
                <a:latin typeface="Verdana" pitchFamily="34" charset="0"/>
                <a:ea typeface="+mn-ea"/>
                <a:cs typeface="+mn-cs"/>
              </a:rPr>
              <a:t>dontokeratic</a:t>
            </a:r>
            <a:endParaRPr lang="en-US" sz="4000" b="1" kern="1200" dirty="0">
              <a:solidFill>
                <a:srgbClr val="00CC99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Text Box 2"/>
          <p:cNvSpPr txBox="1">
            <a:spLocks noChangeArrowheads="1"/>
          </p:cNvSpPr>
          <p:nvPr/>
        </p:nvSpPr>
        <p:spPr bwMode="auto">
          <a:xfrm>
            <a:off x="1133928" y="6277428"/>
            <a:ext cx="8004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http://www.d.umn.edu/cla/faculty/troufs/anth3618/ma_timeline.html#lithic</a:t>
            </a:r>
            <a:endParaRPr lang="en-US" sz="1600" i="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5713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7300" y="1143000"/>
            <a:ext cx="7772400" cy="485775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475016" y="2057399"/>
            <a:ext cx="7249884" cy="3080657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3200">
              <a:solidFill>
                <a:schemeClr val="folHlin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739" name="Picture 3" descr="spatula-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68272" y="228600"/>
            <a:ext cx="2717800" cy="5435600"/>
          </a:xfrm>
          <a:prstGeom prst="rect">
            <a:avLst/>
          </a:prstGeom>
          <a:noFill/>
        </p:spPr>
      </p:pic>
      <p:pic>
        <p:nvPicPr>
          <p:cNvPr id="37274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92250" y="3276600"/>
            <a:ext cx="18986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2741" name="AutoShape 5"/>
          <p:cNvSpPr>
            <a:spLocks noChangeArrowheads="1"/>
          </p:cNvSpPr>
          <p:nvPr/>
        </p:nvSpPr>
        <p:spPr bwMode="auto">
          <a:xfrm>
            <a:off x="1790700" y="4114800"/>
            <a:ext cx="514350" cy="152400"/>
          </a:xfrm>
          <a:prstGeom prst="rightArrow">
            <a:avLst>
              <a:gd name="adj1" fmla="val 50000"/>
              <a:gd name="adj2" fmla="val 84375"/>
            </a:avLst>
          </a:prstGeom>
          <a:solidFill>
            <a:schemeClr val="accent1"/>
          </a:solidFill>
          <a:ln w="254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2742" name="Text Box 6"/>
          <p:cNvSpPr txBox="1">
            <a:spLocks noChangeArrowheads="1"/>
          </p:cNvSpPr>
          <p:nvPr/>
        </p:nvSpPr>
        <p:spPr bwMode="auto">
          <a:xfrm>
            <a:off x="2476500" y="6310086"/>
            <a:ext cx="53260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i="0" dirty="0">
                <a:solidFill>
                  <a:schemeClr val="bg1"/>
                </a:solidFill>
                <a:hlinkClick r:id="rId5"/>
              </a:rPr>
              <a:t>http://www.texasbeyondhistory.net/harrell/artifacts.html</a:t>
            </a:r>
            <a:endParaRPr lang="en-US" sz="1400" i="0" dirty="0">
              <a:solidFill>
                <a:schemeClr val="bg1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371600" y="5515428"/>
            <a:ext cx="790416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40000"/>
              </a:lnSpc>
            </a:pPr>
            <a:r>
              <a:rPr kumimoji="0" lang="en-US" sz="1600" b="1" i="0" dirty="0">
                <a:solidFill>
                  <a:schemeClr val="tx2"/>
                </a:solidFill>
              </a:rPr>
              <a:t>A </a:t>
            </a:r>
            <a:r>
              <a:rPr kumimoji="0" lang="en-US" sz="1600" b="1" i="0" dirty="0" err="1">
                <a:solidFill>
                  <a:schemeClr val="tx2"/>
                </a:solidFill>
              </a:rPr>
              <a:t>spatulate</a:t>
            </a:r>
            <a:r>
              <a:rPr kumimoji="0" lang="en-US" sz="1600" b="1" i="0" dirty="0">
                <a:solidFill>
                  <a:schemeClr val="tx2"/>
                </a:solidFill>
              </a:rPr>
              <a:t> tool with beveled edges, made from a bison or deer rib.</a:t>
            </a:r>
            <a:br>
              <a:rPr kumimoji="0" lang="en-US" sz="1600" b="1" i="0" dirty="0">
                <a:solidFill>
                  <a:schemeClr val="tx2"/>
                </a:solidFill>
              </a:rPr>
            </a:br>
            <a:r>
              <a:rPr kumimoji="0" lang="en-US" sz="1600" b="1" i="0" dirty="0">
                <a:solidFill>
                  <a:schemeClr val="tx2"/>
                </a:solidFill>
              </a:rPr>
              <a:t>The Harrell Site, Texas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Text Box 2"/>
          <p:cNvSpPr txBox="1">
            <a:spLocks noChangeArrowheads="1"/>
          </p:cNvSpPr>
          <p:nvPr/>
        </p:nvSpPr>
        <p:spPr bwMode="auto">
          <a:xfrm>
            <a:off x="3340100" y="4953000"/>
            <a:ext cx="6186488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40000"/>
              </a:lnSpc>
            </a:pPr>
            <a:r>
              <a:rPr kumimoji="0" lang="en-US" sz="1800" b="1" i="0" dirty="0">
                <a:solidFill>
                  <a:srgbClr val="FFFFFF"/>
                </a:solidFill>
              </a:rPr>
              <a:t>Flint knapping tools made of antler and bone.</a:t>
            </a:r>
            <a:r>
              <a:rPr kumimoji="0" lang="en-US" sz="3200" dirty="0"/>
              <a:t> </a:t>
            </a:r>
            <a:br>
              <a:rPr kumimoji="0" lang="en-US" sz="3200" dirty="0"/>
            </a:br>
            <a:r>
              <a:rPr kumimoji="0" lang="en-US" sz="1600" b="1" i="0" dirty="0">
                <a:solidFill>
                  <a:schemeClr val="tx2"/>
                </a:solidFill>
              </a:rPr>
              <a:t>The Harrell Site, Texas</a:t>
            </a:r>
          </a:p>
        </p:txBody>
      </p:sp>
      <p:pic>
        <p:nvPicPr>
          <p:cNvPr id="315399" name="Picture 7" descr="flintknappin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0" y="914400"/>
            <a:ext cx="6781800" cy="3560763"/>
          </a:xfrm>
          <a:prstGeom prst="rect">
            <a:avLst/>
          </a:prstGeom>
          <a:noFill/>
        </p:spPr>
      </p:pic>
      <p:sp>
        <p:nvSpPr>
          <p:cNvPr id="315400" name="Rectangle 8"/>
          <p:cNvSpPr>
            <a:spLocks noChangeArrowheads="1"/>
          </p:cNvSpPr>
          <p:nvPr/>
        </p:nvSpPr>
        <p:spPr bwMode="auto">
          <a:xfrm>
            <a:off x="2552700" y="838200"/>
            <a:ext cx="457200" cy="38862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5401" name="Text Box 9"/>
          <p:cNvSpPr txBox="1">
            <a:spLocks noChangeArrowheads="1"/>
          </p:cNvSpPr>
          <p:nvPr/>
        </p:nvSpPr>
        <p:spPr bwMode="auto">
          <a:xfrm>
            <a:off x="3856038" y="6310086"/>
            <a:ext cx="53260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i="0" dirty="0">
                <a:solidFill>
                  <a:schemeClr val="bg1"/>
                </a:solidFill>
                <a:hlinkClick r:id="rId3"/>
              </a:rPr>
              <a:t>http://www.texasbeyondhistory.net/harrell/artifacts.html</a:t>
            </a:r>
            <a:endParaRPr lang="en-US" sz="1400" i="0" dirty="0">
              <a:solidFill>
                <a:schemeClr val="bg1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04900" y="3276600"/>
            <a:ext cx="18986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1485900" y="4114800"/>
            <a:ext cx="514350" cy="152400"/>
          </a:xfrm>
          <a:prstGeom prst="rightArrow">
            <a:avLst>
              <a:gd name="adj1" fmla="val 50000"/>
              <a:gd name="adj2" fmla="val 84375"/>
            </a:avLst>
          </a:prstGeom>
          <a:solidFill>
            <a:schemeClr val="accent1"/>
          </a:solidFill>
          <a:ln w="254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514350" y="487363"/>
            <a:ext cx="9258300" cy="762000"/>
          </a:xfrm>
        </p:spPr>
        <p:txBody>
          <a:bodyPr>
            <a:spAutoFit/>
          </a:bodyPr>
          <a:lstStyle/>
          <a:p>
            <a:r>
              <a:rPr lang="en-US" b="1">
                <a:solidFill>
                  <a:schemeClr val="tx1"/>
                </a:solidFill>
              </a:rPr>
              <a:t>Glossary</a:t>
            </a:r>
            <a:endParaRPr lang="en-US" sz="6000" b="1">
              <a:solidFill>
                <a:schemeClr val="tx1"/>
              </a:solidFill>
            </a:endParaRP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114675" y="3143250"/>
            <a:ext cx="4676775" cy="2948499"/>
          </a:xfrm>
        </p:spPr>
        <p:txBody>
          <a:bodyPr>
            <a:spAutoFit/>
          </a:bodyPr>
          <a:lstStyle/>
          <a:p>
            <a:pPr marL="0" indent="0" defTabSz="628650">
              <a:buFontTx/>
              <a:buNone/>
            </a:pPr>
            <a:r>
              <a:rPr lang="en-US" b="1" i="1" dirty="0" err="1">
                <a:solidFill>
                  <a:schemeClr val="accent1"/>
                </a:solidFill>
              </a:rPr>
              <a:t>osteo</a:t>
            </a:r>
            <a:r>
              <a:rPr lang="en-US" dirty="0">
                <a:solidFill>
                  <a:schemeClr val="accent1"/>
                </a:solidFill>
              </a:rPr>
              <a:t>		</a:t>
            </a:r>
            <a:r>
              <a:rPr lang="en-US" b="1" dirty="0">
                <a:solidFill>
                  <a:schemeClr val="accent1"/>
                </a:solidFill>
              </a:rPr>
              <a:t>=	"bone"</a:t>
            </a:r>
            <a:endParaRPr lang="en-US" dirty="0">
              <a:solidFill>
                <a:schemeClr val="accent1"/>
              </a:solidFill>
            </a:endParaRPr>
          </a:p>
          <a:p>
            <a:pPr marL="0" indent="0" defTabSz="628650">
              <a:buFontTx/>
              <a:buNone/>
            </a:pPr>
            <a:endParaRPr lang="en-US" dirty="0"/>
          </a:p>
          <a:p>
            <a:pPr marL="0" indent="0" defTabSz="628650">
              <a:buFontTx/>
              <a:buNone/>
            </a:pPr>
            <a:r>
              <a:rPr lang="en-US" b="1" i="1" dirty="0" err="1"/>
              <a:t>donto</a:t>
            </a:r>
            <a:r>
              <a:rPr lang="en-US" dirty="0"/>
              <a:t>		</a:t>
            </a:r>
            <a:r>
              <a:rPr lang="en-US" b="1" dirty="0"/>
              <a:t>=	"tooth"</a:t>
            </a:r>
            <a:endParaRPr lang="en-US" dirty="0"/>
          </a:p>
          <a:p>
            <a:pPr marL="0" indent="0" defTabSz="628650">
              <a:buFontTx/>
              <a:buNone/>
            </a:pPr>
            <a:endParaRPr lang="en-US" dirty="0"/>
          </a:p>
          <a:p>
            <a:pPr marL="0" indent="0" defTabSz="628650">
              <a:buFontTx/>
              <a:buNone/>
            </a:pPr>
            <a:r>
              <a:rPr lang="en-US" b="1" i="1" dirty="0" err="1">
                <a:solidFill>
                  <a:schemeClr val="accent1"/>
                </a:solidFill>
              </a:rPr>
              <a:t>keratic</a:t>
            </a:r>
            <a:r>
              <a:rPr lang="en-US" b="1" i="1" dirty="0">
                <a:solidFill>
                  <a:schemeClr val="accent1"/>
                </a:solidFill>
              </a:rPr>
              <a:t>		</a:t>
            </a:r>
            <a:r>
              <a:rPr lang="en-US" b="1" dirty="0">
                <a:solidFill>
                  <a:schemeClr val="accent1"/>
                </a:solidFill>
              </a:rPr>
              <a:t>=	"horn"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276484" name="Text Box 4"/>
          <p:cNvSpPr txBox="1">
            <a:spLocks noChangeArrowheads="1"/>
          </p:cNvSpPr>
          <p:nvPr/>
        </p:nvSpPr>
        <p:spPr bwMode="auto">
          <a:xfrm>
            <a:off x="727075" y="1835150"/>
            <a:ext cx="8874125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lang="en-US" sz="4800" b="1" kern="1200" dirty="0" err="1">
                <a:solidFill>
                  <a:srgbClr val="00CC99"/>
                </a:solidFill>
                <a:latin typeface="Verdana" pitchFamily="34" charset="0"/>
                <a:ea typeface="+mn-ea"/>
                <a:cs typeface="+mn-cs"/>
              </a:rPr>
              <a:t>osteo</a:t>
            </a:r>
            <a:r>
              <a:rPr lang="en-US" sz="4800" b="1" kern="1200" dirty="0" err="1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donto</a:t>
            </a:r>
            <a:r>
              <a:rPr lang="en-US" sz="4800" b="1" kern="1200" dirty="0" err="1">
                <a:solidFill>
                  <a:srgbClr val="00CC99"/>
                </a:solidFill>
                <a:latin typeface="Verdana" pitchFamily="34" charset="0"/>
                <a:ea typeface="+mn-ea"/>
                <a:cs typeface="+mn-cs"/>
              </a:rPr>
              <a:t>keratic</a:t>
            </a:r>
            <a:endParaRPr lang="en-US" sz="4000" b="1" kern="1200" dirty="0">
              <a:solidFill>
                <a:srgbClr val="00CC99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5900" y="928914"/>
            <a:ext cx="7772400" cy="497492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pic>
        <p:nvPicPr>
          <p:cNvPr id="3389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2650" y="4191000"/>
            <a:ext cx="18986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8948" name="AutoShape 4"/>
          <p:cNvSpPr>
            <a:spLocks noChangeArrowheads="1"/>
          </p:cNvSpPr>
          <p:nvPr/>
        </p:nvSpPr>
        <p:spPr bwMode="auto">
          <a:xfrm>
            <a:off x="723900" y="4800600"/>
            <a:ext cx="514350" cy="152400"/>
          </a:xfrm>
          <a:prstGeom prst="rightArrow">
            <a:avLst>
              <a:gd name="adj1" fmla="val 50000"/>
              <a:gd name="adj2" fmla="val 84375"/>
            </a:avLst>
          </a:prstGeom>
          <a:solidFill>
            <a:schemeClr val="accent1"/>
          </a:solidFill>
          <a:ln w="254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i="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38949" name="Text Box 5"/>
          <p:cNvSpPr txBox="1">
            <a:spLocks noChangeArrowheads="1"/>
          </p:cNvSpPr>
          <p:nvPr/>
        </p:nvSpPr>
        <p:spPr bwMode="auto">
          <a:xfrm>
            <a:off x="2618922" y="6310086"/>
            <a:ext cx="5054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i="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5"/>
              </a:rPr>
              <a:t>http://www2.sfu.ca/archaeology/museum/ask/a6.htm</a:t>
            </a:r>
            <a:endParaRPr lang="en-US" sz="1400" i="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514350" y="487363"/>
            <a:ext cx="9258300" cy="762000"/>
          </a:xfrm>
        </p:spPr>
        <p:txBody>
          <a:bodyPr>
            <a:spAutoFit/>
          </a:bodyPr>
          <a:lstStyle/>
          <a:p>
            <a:r>
              <a:rPr lang="en-US" b="1">
                <a:solidFill>
                  <a:schemeClr val="tx1"/>
                </a:solidFill>
              </a:rPr>
              <a:t>Glossary</a:t>
            </a:r>
            <a:endParaRPr lang="en-US" sz="6000" b="1">
              <a:solidFill>
                <a:schemeClr val="tx1"/>
              </a:solidFill>
            </a:endParaRP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114675" y="3143250"/>
            <a:ext cx="4676775" cy="2948499"/>
          </a:xfrm>
        </p:spPr>
        <p:txBody>
          <a:bodyPr>
            <a:spAutoFit/>
          </a:bodyPr>
          <a:lstStyle/>
          <a:p>
            <a:pPr marL="0" indent="0" defTabSz="628650">
              <a:buFontTx/>
              <a:buNone/>
            </a:pPr>
            <a:r>
              <a:rPr lang="en-US" b="1" i="1" dirty="0" err="1">
                <a:solidFill>
                  <a:schemeClr val="accent1"/>
                </a:solidFill>
              </a:rPr>
              <a:t>osteo</a:t>
            </a:r>
            <a:r>
              <a:rPr lang="en-US" dirty="0">
                <a:solidFill>
                  <a:schemeClr val="accent1"/>
                </a:solidFill>
              </a:rPr>
              <a:t>		</a:t>
            </a:r>
            <a:r>
              <a:rPr lang="en-US" b="1" dirty="0">
                <a:solidFill>
                  <a:schemeClr val="accent1"/>
                </a:solidFill>
              </a:rPr>
              <a:t>=	"bone"</a:t>
            </a:r>
            <a:endParaRPr lang="en-US" dirty="0">
              <a:solidFill>
                <a:schemeClr val="accent1"/>
              </a:solidFill>
            </a:endParaRPr>
          </a:p>
          <a:p>
            <a:pPr marL="0" indent="0" defTabSz="628650">
              <a:buFontTx/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marL="0" indent="0" defTabSz="628650">
              <a:buFontTx/>
              <a:buNone/>
            </a:pPr>
            <a:r>
              <a:rPr lang="en-US" b="1" i="1" dirty="0" err="1">
                <a:solidFill>
                  <a:schemeClr val="accent1"/>
                </a:solidFill>
              </a:rPr>
              <a:t>donto</a:t>
            </a:r>
            <a:r>
              <a:rPr lang="en-US" dirty="0">
                <a:solidFill>
                  <a:schemeClr val="accent1"/>
                </a:solidFill>
              </a:rPr>
              <a:t>		</a:t>
            </a:r>
            <a:r>
              <a:rPr lang="en-US" b="1" dirty="0">
                <a:solidFill>
                  <a:schemeClr val="accent1"/>
                </a:solidFill>
              </a:rPr>
              <a:t>=	"tooth"</a:t>
            </a:r>
            <a:endParaRPr lang="en-US" dirty="0">
              <a:solidFill>
                <a:schemeClr val="accent1"/>
              </a:solidFill>
            </a:endParaRPr>
          </a:p>
          <a:p>
            <a:pPr marL="0" indent="0" defTabSz="628650">
              <a:buFontTx/>
              <a:buNone/>
            </a:pPr>
            <a:endParaRPr lang="en-US" dirty="0"/>
          </a:p>
          <a:p>
            <a:pPr marL="0" indent="0" defTabSz="628650">
              <a:buFontTx/>
              <a:buNone/>
            </a:pPr>
            <a:r>
              <a:rPr lang="en-US" b="1" i="1" dirty="0" err="1"/>
              <a:t>keratic</a:t>
            </a:r>
            <a:r>
              <a:rPr lang="en-US" b="1" i="1" dirty="0"/>
              <a:t>		</a:t>
            </a:r>
            <a:r>
              <a:rPr lang="en-US" b="1" dirty="0"/>
              <a:t>=	"horn"</a:t>
            </a:r>
            <a:r>
              <a:rPr lang="en-US" dirty="0"/>
              <a:t> </a:t>
            </a:r>
            <a:endParaRPr lang="en-US" sz="4000" b="1" dirty="0"/>
          </a:p>
        </p:txBody>
      </p:sp>
      <p:sp>
        <p:nvSpPr>
          <p:cNvPr id="276484" name="Text Box 4"/>
          <p:cNvSpPr txBox="1">
            <a:spLocks noChangeArrowheads="1"/>
          </p:cNvSpPr>
          <p:nvPr/>
        </p:nvSpPr>
        <p:spPr bwMode="auto">
          <a:xfrm>
            <a:off x="727075" y="1835150"/>
            <a:ext cx="8874125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</a:pPr>
            <a:r>
              <a:rPr lang="en-US" sz="4800" b="1" kern="1200" dirty="0" err="1">
                <a:solidFill>
                  <a:srgbClr val="00CC99"/>
                </a:solidFill>
                <a:latin typeface="Verdana" pitchFamily="34" charset="0"/>
                <a:ea typeface="+mn-ea"/>
                <a:cs typeface="+mn-cs"/>
              </a:rPr>
              <a:t>osteodonto</a:t>
            </a:r>
            <a:r>
              <a:rPr lang="en-US" sz="4800" b="1" kern="1200" dirty="0" err="1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keratic</a:t>
            </a:r>
            <a:endParaRPr lang="en-US" sz="4000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5900" y="928914"/>
            <a:ext cx="7772400" cy="497545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pic>
        <p:nvPicPr>
          <p:cNvPr id="3420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9700" y="4191000"/>
            <a:ext cx="18986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2021" name="AutoShape 5"/>
          <p:cNvSpPr>
            <a:spLocks noChangeArrowheads="1"/>
          </p:cNvSpPr>
          <p:nvPr/>
        </p:nvSpPr>
        <p:spPr bwMode="auto">
          <a:xfrm>
            <a:off x="2263775" y="3733800"/>
            <a:ext cx="288925" cy="671513"/>
          </a:xfrm>
          <a:prstGeom prst="downArrow">
            <a:avLst>
              <a:gd name="adj1" fmla="val 50000"/>
              <a:gd name="adj2" fmla="val 58104"/>
            </a:avLst>
          </a:prstGeom>
          <a:solidFill>
            <a:schemeClr val="accent1"/>
          </a:solidFill>
          <a:ln w="254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i="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42022" name="Text Box 6"/>
          <p:cNvSpPr txBox="1">
            <a:spLocks noChangeArrowheads="1"/>
          </p:cNvSpPr>
          <p:nvPr/>
        </p:nvSpPr>
        <p:spPr bwMode="auto">
          <a:xfrm>
            <a:off x="1645105" y="6310086"/>
            <a:ext cx="6927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i="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5"/>
              </a:rPr>
              <a:t>http://www.arts.uwaterloo.ca/ANTHRO/rwpark/ArcticArchStuff/TLArts.html</a:t>
            </a:r>
            <a:endParaRPr lang="en-US" sz="1400" i="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r>
              <a:rPr lang="en-US" sz="3200"/>
              <a:t>Archaic Stage</a:t>
            </a:r>
          </a:p>
        </p:txBody>
      </p:sp>
      <p:sp>
        <p:nvSpPr>
          <p:cNvPr id="274435" name="Text Box 3"/>
          <p:cNvSpPr txBox="1">
            <a:spLocks noChangeArrowheads="1"/>
          </p:cNvSpPr>
          <p:nvPr/>
        </p:nvSpPr>
        <p:spPr bwMode="auto">
          <a:xfrm>
            <a:off x="1485900" y="2509659"/>
            <a:ext cx="73152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0" dirty="0"/>
              <a:t>a large number of tools indicate that fishing was important to Archaic peoples</a:t>
            </a:r>
          </a:p>
          <a:p>
            <a:pPr algn="l"/>
            <a:endParaRPr lang="en-US" sz="1600" b="1" i="0" dirty="0"/>
          </a:p>
          <a:p>
            <a:pPr marL="566738" lvl="2" indent="-334963" algn="l">
              <a:buFontTx/>
              <a:buChar char="•"/>
            </a:pPr>
            <a:r>
              <a:rPr lang="en-US" sz="2800" b="1" i="0" dirty="0"/>
              <a:t>including fishhooks and harpoons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Text Box 2"/>
          <p:cNvSpPr txBox="1">
            <a:spLocks noChangeArrowheads="1"/>
          </p:cNvSpPr>
          <p:nvPr/>
        </p:nvSpPr>
        <p:spPr bwMode="auto">
          <a:xfrm>
            <a:off x="4381500" y="4978400"/>
            <a:ext cx="3679825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40000"/>
              </a:lnSpc>
            </a:pPr>
            <a:r>
              <a:rPr kumimoji="0" lang="en-US" sz="1800" b="1" i="0">
                <a:solidFill>
                  <a:srgbClr val="FFFFFF"/>
                </a:solidFill>
              </a:rPr>
              <a:t>Unfinished bone fishhook.</a:t>
            </a:r>
            <a:r>
              <a:rPr kumimoji="0" lang="en-US" sz="3200"/>
              <a:t> </a:t>
            </a:r>
            <a:br>
              <a:rPr kumimoji="0" lang="en-US" sz="3200"/>
            </a:br>
            <a:r>
              <a:rPr kumimoji="0" lang="en-US" sz="1600" b="1" i="0">
                <a:solidFill>
                  <a:schemeClr val="tx2"/>
                </a:solidFill>
              </a:rPr>
              <a:t>The Harrell Site, Texas</a:t>
            </a:r>
          </a:p>
        </p:txBody>
      </p:sp>
      <p:sp>
        <p:nvSpPr>
          <p:cNvPr id="379909" name="Rectangle 5"/>
          <p:cNvSpPr>
            <a:spLocks noChangeArrowheads="1"/>
          </p:cNvSpPr>
          <p:nvPr/>
        </p:nvSpPr>
        <p:spPr bwMode="auto">
          <a:xfrm>
            <a:off x="2552700" y="838200"/>
            <a:ext cx="457200" cy="38862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79910" name="Picture 6" descr="fishhook-l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95700" y="123825"/>
            <a:ext cx="4724400" cy="4676775"/>
          </a:xfrm>
          <a:prstGeom prst="rect">
            <a:avLst/>
          </a:prstGeom>
          <a:noFill/>
        </p:spPr>
      </p:pic>
      <p:pic>
        <p:nvPicPr>
          <p:cNvPr id="37991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85900" y="4191000"/>
            <a:ext cx="18986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9912" name="AutoShape 8"/>
          <p:cNvSpPr>
            <a:spLocks noChangeArrowheads="1"/>
          </p:cNvSpPr>
          <p:nvPr/>
        </p:nvSpPr>
        <p:spPr bwMode="auto">
          <a:xfrm>
            <a:off x="1809750" y="5029200"/>
            <a:ext cx="514350" cy="152400"/>
          </a:xfrm>
          <a:prstGeom prst="rightArrow">
            <a:avLst>
              <a:gd name="adj1" fmla="val 50000"/>
              <a:gd name="adj2" fmla="val 84375"/>
            </a:avLst>
          </a:prstGeom>
          <a:solidFill>
            <a:schemeClr val="accent1"/>
          </a:solidFill>
          <a:ln w="254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9913" name="Text Box 9"/>
          <p:cNvSpPr txBox="1">
            <a:spLocks noChangeArrowheads="1"/>
          </p:cNvSpPr>
          <p:nvPr/>
        </p:nvSpPr>
        <p:spPr bwMode="auto">
          <a:xfrm>
            <a:off x="3581400" y="6306456"/>
            <a:ext cx="5326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i="0">
                <a:solidFill>
                  <a:schemeClr val="bg1"/>
                </a:solidFill>
                <a:hlinkClick r:id="rId3"/>
              </a:rPr>
              <a:t>http://www.texasbeyondhistory.net/harrell/artifacts.html</a:t>
            </a:r>
            <a:endParaRPr lang="en-US" sz="1400" i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r>
              <a:rPr lang="en-US" sz="3200"/>
              <a:t>Archaic Stage</a:t>
            </a:r>
          </a:p>
        </p:txBody>
      </p:sp>
      <p:sp>
        <p:nvSpPr>
          <p:cNvPr id="382979" name="Text Box 3"/>
          <p:cNvSpPr txBox="1">
            <a:spLocks noChangeArrowheads="1"/>
          </p:cNvSpPr>
          <p:nvPr/>
        </p:nvSpPr>
        <p:spPr bwMode="auto">
          <a:xfrm>
            <a:off x="1485900" y="2546592"/>
            <a:ext cx="7315200" cy="362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0" dirty="0"/>
              <a:t>shells make their first appearance as a used material</a:t>
            </a:r>
          </a:p>
          <a:p>
            <a:pPr algn="l">
              <a:lnSpc>
                <a:spcPct val="80000"/>
              </a:lnSpc>
            </a:pPr>
            <a:endParaRPr lang="en-US" sz="3200" b="1" i="0" dirty="0"/>
          </a:p>
          <a:p>
            <a:pPr marL="465138" lvl="1" indent="-233363" algn="l">
              <a:lnSpc>
                <a:spcPct val="150000"/>
              </a:lnSpc>
              <a:buFontTx/>
              <a:buChar char="•"/>
            </a:pPr>
            <a:r>
              <a:rPr lang="en-US" b="1" i="0" dirty="0"/>
              <a:t>mostly for articles of personal adornment</a:t>
            </a:r>
          </a:p>
          <a:p>
            <a:pPr lvl="2" indent="-231775" algn="l">
              <a:lnSpc>
                <a:spcPct val="150000"/>
              </a:lnSpc>
              <a:buFontTx/>
              <a:buChar char="•"/>
            </a:pPr>
            <a:r>
              <a:rPr lang="en-US" b="1" i="0" dirty="0"/>
              <a:t>especially in beads and pendants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Text Box 2"/>
          <p:cNvSpPr txBox="1">
            <a:spLocks noChangeArrowheads="1"/>
          </p:cNvSpPr>
          <p:nvPr/>
        </p:nvSpPr>
        <p:spPr bwMode="auto">
          <a:xfrm>
            <a:off x="3848100" y="4553856"/>
            <a:ext cx="5037138" cy="171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40000"/>
              </a:lnSpc>
            </a:pPr>
            <a:r>
              <a:rPr kumimoji="0" lang="en-US" sz="2000" b="1" i="0" dirty="0">
                <a:solidFill>
                  <a:srgbClr val="FFFFFF"/>
                </a:solidFill>
              </a:rPr>
              <a:t>An array of beads and ornaments </a:t>
            </a:r>
          </a:p>
          <a:p>
            <a:pPr eaLnBrk="1" hangingPunct="1">
              <a:lnSpc>
                <a:spcPct val="140000"/>
              </a:lnSpc>
            </a:pPr>
            <a:r>
              <a:rPr kumimoji="0" lang="en-US" sz="2000" b="1" i="0" dirty="0">
                <a:solidFill>
                  <a:srgbClr val="FFFFFF"/>
                </a:solidFill>
              </a:rPr>
              <a:t>made of different materials, </a:t>
            </a:r>
          </a:p>
          <a:p>
            <a:pPr eaLnBrk="1" hangingPunct="1">
              <a:lnSpc>
                <a:spcPct val="140000"/>
              </a:lnSpc>
            </a:pPr>
            <a:r>
              <a:rPr kumimoji="0" lang="en-US" sz="2000" b="1" i="0" dirty="0">
                <a:solidFill>
                  <a:srgbClr val="FFFFFF"/>
                </a:solidFill>
              </a:rPr>
              <a:t>including an </a:t>
            </a:r>
            <a:r>
              <a:rPr kumimoji="0" lang="en-US" sz="2000" b="1" i="0" dirty="0" err="1">
                <a:solidFill>
                  <a:srgbClr val="FFFFFF"/>
                </a:solidFill>
              </a:rPr>
              <a:t>Olivella</a:t>
            </a:r>
            <a:r>
              <a:rPr kumimoji="0" lang="en-US" sz="2000" b="1" i="0" dirty="0">
                <a:solidFill>
                  <a:srgbClr val="FFFFFF"/>
                </a:solidFill>
              </a:rPr>
              <a:t> shell bead.</a:t>
            </a:r>
          </a:p>
          <a:p>
            <a:pPr eaLnBrk="1" hangingPunct="1">
              <a:lnSpc>
                <a:spcPct val="140000"/>
              </a:lnSpc>
            </a:pPr>
            <a:r>
              <a:rPr kumimoji="0" lang="en-US" sz="1600" b="1" i="0" dirty="0">
                <a:solidFill>
                  <a:schemeClr val="tx2"/>
                </a:solidFill>
              </a:rPr>
              <a:t>The Harrell Site, Texas</a:t>
            </a:r>
          </a:p>
        </p:txBody>
      </p:sp>
      <p:sp>
        <p:nvSpPr>
          <p:cNvPr id="387077" name="Rectangle 5"/>
          <p:cNvSpPr>
            <a:spLocks noChangeArrowheads="1"/>
          </p:cNvSpPr>
          <p:nvPr/>
        </p:nvSpPr>
        <p:spPr bwMode="auto">
          <a:xfrm>
            <a:off x="2552700" y="838200"/>
            <a:ext cx="457200" cy="38862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87079" name="Picture 7" descr="bead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7350" y="61913"/>
            <a:ext cx="7372350" cy="4586287"/>
          </a:xfrm>
          <a:prstGeom prst="rect">
            <a:avLst/>
          </a:prstGeom>
          <a:noFill/>
        </p:spPr>
      </p:pic>
      <p:sp>
        <p:nvSpPr>
          <p:cNvPr id="387080" name="Text Box 8"/>
          <p:cNvSpPr txBox="1">
            <a:spLocks noChangeArrowheads="1"/>
          </p:cNvSpPr>
          <p:nvPr/>
        </p:nvSpPr>
        <p:spPr bwMode="auto">
          <a:xfrm>
            <a:off x="2522538" y="6291942"/>
            <a:ext cx="53260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i="0" dirty="0">
                <a:solidFill>
                  <a:schemeClr val="bg1"/>
                </a:solidFill>
                <a:hlinkClick r:id="rId4"/>
              </a:rPr>
              <a:t>http://www.texasbeyondhistory.net/harrell/artifacts.html</a:t>
            </a:r>
            <a:endParaRPr lang="en-US" sz="1400" i="0" dirty="0">
              <a:solidFill>
                <a:schemeClr val="bg1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92250" y="3657600"/>
            <a:ext cx="18986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1809750" y="4495800"/>
            <a:ext cx="514350" cy="152400"/>
          </a:xfrm>
          <a:prstGeom prst="rightArrow">
            <a:avLst>
              <a:gd name="adj1" fmla="val 50000"/>
              <a:gd name="adj2" fmla="val 84375"/>
            </a:avLst>
          </a:prstGeom>
          <a:solidFill>
            <a:schemeClr val="accent1"/>
          </a:solidFill>
          <a:ln w="254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485900" y="638628"/>
            <a:ext cx="7315200" cy="1143000"/>
          </a:xfrm>
        </p:spPr>
        <p:txBody>
          <a:bodyPr/>
          <a:lstStyle/>
          <a:p>
            <a:r>
              <a:rPr lang="en-US" sz="2800" b="1" dirty="0">
                <a:solidFill>
                  <a:schemeClr val="tx1"/>
                </a:solidFill>
                <a:latin typeface="Arial" charset="0"/>
                <a:hlinkClick r:id="rId2"/>
              </a:rPr>
              <a:t>Ancient Middle America</a:t>
            </a:r>
            <a:r>
              <a:rPr lang="en-US" sz="2800" b="1" dirty="0">
                <a:solidFill>
                  <a:schemeClr val="tx1"/>
                </a:solidFill>
                <a:latin typeface="Arial" charset="0"/>
              </a:rPr>
              <a:t/>
            </a:r>
            <a:br>
              <a:rPr lang="en-US" sz="2800" b="1" dirty="0">
                <a:solidFill>
                  <a:schemeClr val="tx1"/>
                </a:solidFill>
                <a:latin typeface="Arial" charset="0"/>
              </a:rPr>
            </a:br>
            <a:r>
              <a:rPr lang="en-US" sz="1600" b="1" dirty="0">
                <a:solidFill>
                  <a:schemeClr val="tx1"/>
                </a:solidFill>
                <a:latin typeface="Arial" charset="0"/>
              </a:rPr>
              <a:t>Archaic</a:t>
            </a:r>
            <a:br>
              <a:rPr lang="en-US" sz="1600" b="1" dirty="0">
                <a:solidFill>
                  <a:schemeClr val="tx1"/>
                </a:solidFill>
                <a:latin typeface="Arial" charset="0"/>
              </a:rPr>
            </a:br>
            <a:endParaRPr lang="en-US" sz="2400" b="1" dirty="0">
              <a:latin typeface="Arial" charset="0"/>
            </a:endParaRP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571500" y="2286000"/>
            <a:ext cx="9258300" cy="3675063"/>
          </a:xfrm>
        </p:spPr>
        <p:txBody>
          <a:bodyPr>
            <a:spAutoFit/>
          </a:bodyPr>
          <a:lstStyle/>
          <a:p>
            <a:pPr marL="0" indent="0" algn="ctr">
              <a:buFont typeface="Monotype Sorts" pitchFamily="2" charset="2"/>
              <a:buNone/>
            </a:pPr>
            <a:r>
              <a:rPr lang="en-US" sz="8800" b="1">
                <a:latin typeface="Arial" charset="0"/>
              </a:rPr>
              <a:t>Archaic</a:t>
            </a:r>
          </a:p>
          <a:p>
            <a:pPr marL="0" indent="0" algn="ctr">
              <a:buFont typeface="Monotype Sorts" pitchFamily="2" charset="2"/>
              <a:buNone/>
            </a:pPr>
            <a:endParaRPr lang="en-US" b="1">
              <a:latin typeface="Arial" charset="0"/>
            </a:endParaRPr>
          </a:p>
          <a:p>
            <a:pPr marL="0" indent="0" algn="ctr">
              <a:lnSpc>
                <a:spcPct val="150000"/>
              </a:lnSpc>
              <a:buFont typeface="Monotype Sorts" pitchFamily="2" charset="2"/>
              <a:buNone/>
            </a:pPr>
            <a:r>
              <a:rPr lang="en-US" b="1">
                <a:latin typeface="Arial" charset="0"/>
              </a:rPr>
              <a:t>“Period of Incipient Agriculture”</a:t>
            </a:r>
          </a:p>
          <a:p>
            <a:pPr marL="0" indent="0" algn="ctr">
              <a:lnSpc>
                <a:spcPct val="150000"/>
              </a:lnSpc>
              <a:buFont typeface="Monotype Sorts" pitchFamily="2" charset="2"/>
              <a:buNone/>
            </a:pPr>
            <a:r>
              <a:rPr lang="en-US" b="1">
                <a:latin typeface="Arial" charset="0"/>
              </a:rPr>
              <a:t>“Early Gathering Cultures”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Text Box 2"/>
          <p:cNvSpPr txBox="1">
            <a:spLocks noChangeArrowheads="1"/>
          </p:cNvSpPr>
          <p:nvPr/>
        </p:nvSpPr>
        <p:spPr bwMode="auto">
          <a:xfrm>
            <a:off x="3146425" y="5051425"/>
            <a:ext cx="6392863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40000"/>
              </a:lnSpc>
            </a:pPr>
            <a:r>
              <a:rPr kumimoji="0" lang="en-US" sz="1600" b="1" i="0">
                <a:solidFill>
                  <a:srgbClr val="FFFFFF"/>
                </a:solidFill>
              </a:rPr>
              <a:t>A large mussel shell with heavy edge wear and polish </a:t>
            </a:r>
          </a:p>
          <a:p>
            <a:pPr eaLnBrk="1" hangingPunct="1">
              <a:lnSpc>
                <a:spcPct val="140000"/>
              </a:lnSpc>
            </a:pPr>
            <a:r>
              <a:rPr kumimoji="0" lang="en-US" sz="1600" b="1" i="0">
                <a:solidFill>
                  <a:srgbClr val="FFFFFF"/>
                </a:solidFill>
              </a:rPr>
              <a:t>likely was used as a tool, possibly a hoe. </a:t>
            </a:r>
          </a:p>
          <a:p>
            <a:pPr eaLnBrk="1" hangingPunct="1">
              <a:lnSpc>
                <a:spcPct val="140000"/>
              </a:lnSpc>
            </a:pPr>
            <a:r>
              <a:rPr kumimoji="0" lang="en-US" sz="1600" b="1" i="0">
                <a:solidFill>
                  <a:schemeClr val="tx2"/>
                </a:solidFill>
              </a:rPr>
              <a:t>The Harrell Site, Texas</a:t>
            </a:r>
          </a:p>
        </p:txBody>
      </p:sp>
      <p:sp>
        <p:nvSpPr>
          <p:cNvPr id="385030" name="Rectangle 6"/>
          <p:cNvSpPr>
            <a:spLocks noChangeArrowheads="1"/>
          </p:cNvSpPr>
          <p:nvPr/>
        </p:nvSpPr>
        <p:spPr bwMode="auto">
          <a:xfrm>
            <a:off x="2552700" y="838200"/>
            <a:ext cx="457200" cy="38862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85031" name="Picture 7" descr="handshell-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1146175"/>
            <a:ext cx="7429500" cy="3425825"/>
          </a:xfrm>
          <a:prstGeom prst="rect">
            <a:avLst/>
          </a:prstGeom>
          <a:noFill/>
        </p:spPr>
      </p:pic>
      <p:sp>
        <p:nvSpPr>
          <p:cNvPr id="385032" name="Text Box 8"/>
          <p:cNvSpPr txBox="1">
            <a:spLocks noChangeArrowheads="1"/>
          </p:cNvSpPr>
          <p:nvPr/>
        </p:nvSpPr>
        <p:spPr bwMode="auto">
          <a:xfrm>
            <a:off x="2464482" y="6310086"/>
            <a:ext cx="53260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i="0">
                <a:solidFill>
                  <a:schemeClr val="bg1"/>
                </a:solidFill>
                <a:hlinkClick r:id="rId4"/>
              </a:rPr>
              <a:t>http://www.texasbeyondhistory.net/harrell/artifacts.html</a:t>
            </a:r>
            <a:endParaRPr lang="en-US" sz="1400" i="0">
              <a:solidFill>
                <a:schemeClr val="bg1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1250" y="3657600"/>
            <a:ext cx="18986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1428750" y="4495800"/>
            <a:ext cx="514350" cy="152400"/>
          </a:xfrm>
          <a:prstGeom prst="rightArrow">
            <a:avLst>
              <a:gd name="adj1" fmla="val 50000"/>
              <a:gd name="adj2" fmla="val 84375"/>
            </a:avLst>
          </a:prstGeom>
          <a:solidFill>
            <a:schemeClr val="accent1"/>
          </a:solidFill>
          <a:ln w="254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r>
              <a:rPr lang="en-US" sz="3200"/>
              <a:t>Archaic Stage</a:t>
            </a:r>
          </a:p>
        </p:txBody>
      </p:sp>
      <p:sp>
        <p:nvSpPr>
          <p:cNvPr id="391171" name="Text Box 3"/>
          <p:cNvSpPr txBox="1">
            <a:spLocks noChangeArrowheads="1"/>
          </p:cNvSpPr>
          <p:nvPr/>
        </p:nvSpPr>
        <p:spPr bwMode="auto">
          <a:xfrm>
            <a:off x="1485900" y="2143245"/>
            <a:ext cx="7315200" cy="421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200" b="1" i="0" dirty="0"/>
              <a:t>burials </a:t>
            </a:r>
            <a:endParaRPr lang="en-US" sz="3200" b="1" i="0" dirty="0" smtClean="0"/>
          </a:p>
          <a:p>
            <a:r>
              <a:rPr lang="en-US" sz="3200" b="1" i="0" dirty="0" smtClean="0"/>
              <a:t>first </a:t>
            </a:r>
            <a:r>
              <a:rPr lang="en-US" sz="3200" b="1" i="0" dirty="0"/>
              <a:t>appear on </a:t>
            </a:r>
            <a:r>
              <a:rPr lang="en-US" sz="3200" b="1" i="0" dirty="0" smtClean="0"/>
              <a:t>this level</a:t>
            </a:r>
            <a:endParaRPr lang="en-US" sz="3200" b="1" i="0" dirty="0"/>
          </a:p>
          <a:p>
            <a:pPr marL="342900" indent="-342900" algn="l"/>
            <a:endParaRPr lang="en-US" sz="1400" b="1" i="0" dirty="0"/>
          </a:p>
          <a:p>
            <a:pPr marL="566738" lvl="1" indent="-334963" algn="l">
              <a:lnSpc>
                <a:spcPct val="170000"/>
              </a:lnSpc>
              <a:buFontTx/>
              <a:buChar char="•"/>
            </a:pPr>
            <a:r>
              <a:rPr lang="en-US" b="1" i="0" dirty="0"/>
              <a:t>flexed burial in round graves</a:t>
            </a:r>
          </a:p>
          <a:p>
            <a:pPr marL="566738" lvl="1" indent="-334963" algn="l">
              <a:lnSpc>
                <a:spcPct val="180000"/>
              </a:lnSpc>
              <a:buFontTx/>
              <a:buChar char="•"/>
            </a:pPr>
            <a:r>
              <a:rPr lang="en-US" b="1" i="0" dirty="0"/>
              <a:t>partial cremation</a:t>
            </a:r>
          </a:p>
          <a:p>
            <a:pPr marL="566738" lvl="1" indent="-334963" algn="l">
              <a:lnSpc>
                <a:spcPct val="40000"/>
              </a:lnSpc>
              <a:buFontTx/>
              <a:buChar char="•"/>
            </a:pPr>
            <a:endParaRPr lang="en-US" b="1" i="0" dirty="0"/>
          </a:p>
          <a:p>
            <a:pPr marL="566738" lvl="1" indent="-334963" algn="l">
              <a:lnSpc>
                <a:spcPct val="10000"/>
              </a:lnSpc>
              <a:buFontTx/>
              <a:buChar char="•"/>
            </a:pPr>
            <a:endParaRPr lang="en-US" b="1" i="0" dirty="0"/>
          </a:p>
          <a:p>
            <a:pPr marL="566738" lvl="1" indent="-334963" algn="l">
              <a:lnSpc>
                <a:spcPct val="130000"/>
              </a:lnSpc>
              <a:buFontTx/>
              <a:buChar char="•"/>
            </a:pPr>
            <a:r>
              <a:rPr lang="en-US" b="1" i="0" dirty="0"/>
              <a:t>and the use of red ocher in burial </a:t>
            </a:r>
            <a:r>
              <a:rPr lang="en-US" b="1" i="0" dirty="0" smtClean="0"/>
              <a:t>rites have </a:t>
            </a:r>
            <a:r>
              <a:rPr lang="en-US" b="1" i="0" dirty="0"/>
              <a:t>a wide distribution on this levels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2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2786" y="319314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6229" name="Text Box 5"/>
          <p:cNvSpPr txBox="1">
            <a:spLocks noChangeArrowheads="1"/>
          </p:cNvSpPr>
          <p:nvPr/>
        </p:nvSpPr>
        <p:spPr bwMode="auto">
          <a:xfrm>
            <a:off x="2970894" y="6310086"/>
            <a:ext cx="43195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i="0" dirty="0">
                <a:solidFill>
                  <a:schemeClr val="bg1"/>
                </a:solidFill>
                <a:hlinkClick r:id="rId4"/>
              </a:rPr>
              <a:t>http://www.eaststeubenville.com/people.html</a:t>
            </a:r>
            <a:endParaRPr lang="en-US" sz="1400" i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r>
              <a:rPr lang="en-US" sz="3200"/>
              <a:t>Archaic Stage</a:t>
            </a:r>
          </a:p>
        </p:txBody>
      </p:sp>
      <p:sp>
        <p:nvSpPr>
          <p:cNvPr id="275459" name="Text Box 3"/>
          <p:cNvSpPr txBox="1">
            <a:spLocks noChangeArrowheads="1"/>
          </p:cNvSpPr>
          <p:nvPr/>
        </p:nvSpPr>
        <p:spPr bwMode="auto">
          <a:xfrm>
            <a:off x="1485900" y="2274903"/>
            <a:ext cx="7315200" cy="3668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/>
            <a:r>
              <a:rPr lang="en-US" sz="3200" b="1" i="0" dirty="0"/>
              <a:t>burials </a:t>
            </a:r>
            <a:endParaRPr lang="en-US" sz="3200" b="1" i="0" dirty="0" smtClean="0"/>
          </a:p>
          <a:p>
            <a:pPr marL="342900" indent="-342900"/>
            <a:r>
              <a:rPr lang="en-US" sz="3200" b="1" i="0" dirty="0" smtClean="0"/>
              <a:t>first </a:t>
            </a:r>
            <a:r>
              <a:rPr lang="en-US" sz="3200" b="1" i="0" dirty="0"/>
              <a:t>appear on this level</a:t>
            </a:r>
          </a:p>
          <a:p>
            <a:pPr marL="342900" indent="-342900" algn="l">
              <a:lnSpc>
                <a:spcPct val="80000"/>
              </a:lnSpc>
            </a:pPr>
            <a:endParaRPr lang="en-US" sz="2800" b="1" i="0" dirty="0"/>
          </a:p>
          <a:p>
            <a:pPr marL="566738" lvl="1" indent="-334963" algn="l">
              <a:lnSpc>
                <a:spcPct val="130000"/>
              </a:lnSpc>
              <a:buFontTx/>
              <a:buChar char="•"/>
            </a:pPr>
            <a:r>
              <a:rPr lang="en-US" sz="2000" b="1" i="0" dirty="0"/>
              <a:t>this does not mean that the people of the Lithic had no formalized modes of disposing of their dead . . </a:t>
            </a:r>
            <a:r>
              <a:rPr lang="en-US" sz="2000" b="1" i="0" dirty="0" smtClean="0"/>
              <a:t>.</a:t>
            </a:r>
            <a:endParaRPr lang="en-US" sz="2000" b="1" i="0" dirty="0"/>
          </a:p>
          <a:p>
            <a:pPr marL="566738" lvl="1" indent="-334963" algn="l">
              <a:lnSpc>
                <a:spcPct val="80000"/>
              </a:lnSpc>
            </a:pPr>
            <a:endParaRPr lang="en-US" sz="2000" b="1" i="0" dirty="0"/>
          </a:p>
          <a:p>
            <a:pPr marL="566738" lvl="1" indent="-334963" algn="l">
              <a:lnSpc>
                <a:spcPct val="130000"/>
              </a:lnSpc>
              <a:buFontTx/>
              <a:buChar char="•"/>
            </a:pPr>
            <a:r>
              <a:rPr lang="en-US" sz="2000" b="1" i="0" dirty="0"/>
              <a:t>but simply that it is only in the Archaic and later stages that we can say what they were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r>
              <a:rPr lang="en-US" sz="3200"/>
              <a:t>Archaic Stage</a:t>
            </a:r>
          </a:p>
        </p:txBody>
      </p:sp>
      <p:sp>
        <p:nvSpPr>
          <p:cNvPr id="276483" name="Text Box 3"/>
          <p:cNvSpPr txBox="1">
            <a:spLocks noChangeArrowheads="1"/>
          </p:cNvSpPr>
          <p:nvPr/>
        </p:nvSpPr>
        <p:spPr bwMode="auto">
          <a:xfrm>
            <a:off x="1485900" y="2590800"/>
            <a:ext cx="7315200" cy="343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0" dirty="0"/>
              <a:t>habitations change from nomadic to semi-nomadic</a:t>
            </a:r>
          </a:p>
          <a:p>
            <a:pPr algn="l"/>
            <a:endParaRPr lang="en-US" sz="2800" b="1" i="0" dirty="0"/>
          </a:p>
          <a:p>
            <a:pPr marL="566738" lvl="1" indent="-334963" algn="l">
              <a:lnSpc>
                <a:spcPct val="120000"/>
              </a:lnSpc>
              <a:buFontTx/>
              <a:buChar char="•"/>
            </a:pPr>
            <a:r>
              <a:rPr lang="en-US" sz="2800" b="1" i="0" dirty="0"/>
              <a:t>people made greater use of caves and rock shelters</a:t>
            </a:r>
          </a:p>
          <a:p>
            <a:pPr marL="800100" lvl="1" indent="-228600" algn="l"/>
            <a:endParaRPr lang="en-US" sz="2800" b="1" i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22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42786" y="547763"/>
            <a:ext cx="7772400" cy="5595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0323" name="Text Box 3"/>
          <p:cNvSpPr txBox="1">
            <a:spLocks noChangeArrowheads="1"/>
          </p:cNvSpPr>
          <p:nvPr/>
        </p:nvSpPr>
        <p:spPr bwMode="auto">
          <a:xfrm>
            <a:off x="3699769" y="950631"/>
            <a:ext cx="2728247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kern="1200" dirty="0" err="1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Tehuac</a:t>
            </a:r>
            <a:r>
              <a:rPr lang="en-US" sz="4800" b="1" kern="1200" dirty="0" err="1">
                <a:solidFill>
                  <a:srgbClr val="FFFF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á</a:t>
            </a:r>
            <a:r>
              <a:rPr lang="en-US" sz="4800" b="1" kern="1200" dirty="0" err="1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n</a:t>
            </a:r>
            <a:endParaRPr lang="en-US" sz="4800" b="1" kern="1200" dirty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5" name="Text Box 3"/>
          <p:cNvSpPr txBox="1">
            <a:spLocks noChangeArrowheads="1"/>
          </p:cNvSpPr>
          <p:nvPr/>
        </p:nvSpPr>
        <p:spPr bwMode="auto">
          <a:xfrm>
            <a:off x="1139825" y="6382656"/>
            <a:ext cx="79660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 i="0">
                <a:solidFill>
                  <a:schemeClr val="bg1"/>
                </a:solidFill>
                <a:hlinkClick r:id="rId3"/>
              </a:rPr>
              <a:t>http://www.mexicodesconocido.com.mx/english/zonas_arqueologicas_y_museos/oriente/detalle.cfm?idsec=46&amp;idsub=0&amp;idpag=1774</a:t>
            </a:r>
            <a:endParaRPr lang="en-US" sz="900" i="0">
              <a:solidFill>
                <a:schemeClr val="bg1"/>
              </a:solidFill>
            </a:endParaRPr>
          </a:p>
        </p:txBody>
      </p:sp>
      <p:pic>
        <p:nvPicPr>
          <p:cNvPr id="4382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42786" y="319314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r>
              <a:rPr lang="en-US" sz="3200"/>
              <a:t>Archaic Stage</a:t>
            </a:r>
          </a:p>
        </p:txBody>
      </p:sp>
      <p:sp>
        <p:nvSpPr>
          <p:cNvPr id="440323" name="Text Box 3"/>
          <p:cNvSpPr txBox="1">
            <a:spLocks noChangeArrowheads="1"/>
          </p:cNvSpPr>
          <p:nvPr/>
        </p:nvSpPr>
        <p:spPr bwMode="auto">
          <a:xfrm>
            <a:off x="1485900" y="2231302"/>
            <a:ext cx="73152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0" dirty="0"/>
              <a:t>habitations change from nomadic to semi-nomadic</a:t>
            </a:r>
          </a:p>
          <a:p>
            <a:pPr algn="l"/>
            <a:endParaRPr lang="en-US" sz="2000" b="1" i="0" dirty="0"/>
          </a:p>
          <a:p>
            <a:pPr marL="566738" lvl="1" indent="-334963" algn="l">
              <a:lnSpc>
                <a:spcPct val="120000"/>
              </a:lnSpc>
              <a:buFontTx/>
              <a:buChar char="•"/>
            </a:pPr>
            <a:r>
              <a:rPr lang="en-US" b="1" i="0" dirty="0"/>
              <a:t>accumulations of refuse from (probably) brief and intermittent occupations suggest a degree of stability and continuity that may </a:t>
            </a:r>
          </a:p>
          <a:p>
            <a:pPr marL="566738" lvl="1" indent="-334963" algn="l">
              <a:lnSpc>
                <a:spcPct val="120000"/>
              </a:lnSpc>
            </a:pPr>
            <a:r>
              <a:rPr lang="en-US" b="1" i="0" dirty="0"/>
              <a:t>	or may not be accurate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r>
              <a:rPr lang="en-US" sz="3200"/>
              <a:t>Archaic Stage</a:t>
            </a:r>
          </a:p>
        </p:txBody>
      </p:sp>
      <p:sp>
        <p:nvSpPr>
          <p:cNvPr id="277507" name="Text Box 3"/>
          <p:cNvSpPr txBox="1">
            <a:spLocks noChangeArrowheads="1"/>
          </p:cNvSpPr>
          <p:nvPr/>
        </p:nvSpPr>
        <p:spPr bwMode="auto">
          <a:xfrm>
            <a:off x="1485900" y="2238828"/>
            <a:ext cx="7315200" cy="41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0" dirty="0"/>
              <a:t>habitations change from nomadic to semi-nomadic</a:t>
            </a:r>
          </a:p>
          <a:p>
            <a:pPr algn="l">
              <a:lnSpc>
                <a:spcPct val="70000"/>
              </a:lnSpc>
            </a:pPr>
            <a:endParaRPr lang="en-US" b="1" i="0" dirty="0"/>
          </a:p>
          <a:p>
            <a:pPr marL="566738" lvl="1" indent="-334963" algn="l">
              <a:buFontTx/>
              <a:buChar char="•"/>
            </a:pPr>
            <a:r>
              <a:rPr lang="en-US" b="1" i="0" dirty="0"/>
              <a:t>houses of sufficient durability to leave permanent traces in the ground are generally lacking</a:t>
            </a:r>
          </a:p>
          <a:p>
            <a:pPr marL="465138" lvl="1" indent="-233363" algn="l">
              <a:buFontTx/>
              <a:buChar char="•"/>
            </a:pPr>
            <a:endParaRPr lang="en-US" sz="1800" b="1" i="0" dirty="0"/>
          </a:p>
          <a:p>
            <a:pPr marL="566738" lvl="1" indent="-334963" algn="l">
              <a:buFontTx/>
              <a:buChar char="•"/>
            </a:pPr>
            <a:r>
              <a:rPr lang="en-US" b="1" i="0" dirty="0"/>
              <a:t>generally there are no storage pits</a:t>
            </a:r>
          </a:p>
          <a:p>
            <a:pPr marL="465138" lvl="1" indent="-233363" algn="l">
              <a:lnSpc>
                <a:spcPct val="60000"/>
              </a:lnSpc>
              <a:buFontTx/>
              <a:buChar char="•"/>
            </a:pPr>
            <a:endParaRPr lang="en-US" b="1" i="0" dirty="0"/>
          </a:p>
          <a:p>
            <a:pPr marL="1030288" lvl="2" indent="-347663" algn="l">
              <a:buFontTx/>
              <a:buChar char="•"/>
            </a:pPr>
            <a:r>
              <a:rPr lang="en-US" b="1" i="0" dirty="0"/>
              <a:t>but </a:t>
            </a:r>
            <a:r>
              <a:rPr lang="en-US" b="1" i="0" dirty="0" err="1"/>
              <a:t>Cuello</a:t>
            </a:r>
            <a:r>
              <a:rPr lang="en-US" b="1" i="0" dirty="0"/>
              <a:t> has both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650" name="Picture 2" descr="map_PO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914400"/>
            <a:ext cx="9677400" cy="4972050"/>
          </a:xfrm>
          <a:prstGeom prst="rect">
            <a:avLst/>
          </a:prstGeom>
          <a:noFill/>
        </p:spPr>
      </p:pic>
      <p:sp>
        <p:nvSpPr>
          <p:cNvPr id="411651" name="Text Box 3"/>
          <p:cNvSpPr txBox="1">
            <a:spLocks noChangeArrowheads="1"/>
          </p:cNvSpPr>
          <p:nvPr/>
        </p:nvSpPr>
        <p:spPr bwMode="auto">
          <a:xfrm>
            <a:off x="5372100" y="2773363"/>
            <a:ext cx="15954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3200" b="1">
                <a:solidFill>
                  <a:srgbClr val="FFFFFF"/>
                </a:solidFill>
              </a:rPr>
              <a:t>Cuello</a:t>
            </a:r>
            <a:endParaRPr lang="en-US" sz="2800" b="1">
              <a:solidFill>
                <a:srgbClr val="FFFFFF"/>
              </a:solidFill>
            </a:endParaRPr>
          </a:p>
        </p:txBody>
      </p:sp>
      <p:sp>
        <p:nvSpPr>
          <p:cNvPr id="411652" name="AutoShape 4"/>
          <p:cNvSpPr>
            <a:spLocks noChangeArrowheads="1"/>
          </p:cNvSpPr>
          <p:nvPr/>
        </p:nvSpPr>
        <p:spPr bwMode="auto">
          <a:xfrm>
            <a:off x="7048500" y="2971800"/>
            <a:ext cx="1828800" cy="327025"/>
          </a:xfrm>
          <a:prstGeom prst="rightArrow">
            <a:avLst>
              <a:gd name="adj1" fmla="val 50000"/>
              <a:gd name="adj2" fmla="val 139806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3" name="Picture 10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7300" y="533400"/>
            <a:ext cx="7772400" cy="5596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1844" name="Text Box 1028"/>
          <p:cNvSpPr txBox="1">
            <a:spLocks noChangeArrowheads="1"/>
          </p:cNvSpPr>
          <p:nvPr/>
        </p:nvSpPr>
        <p:spPr bwMode="auto">
          <a:xfrm>
            <a:off x="2180772" y="6306456"/>
            <a:ext cx="59261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i="0" dirty="0">
                <a:solidFill>
                  <a:schemeClr val="bg1"/>
                </a:solidFill>
                <a:hlinkClick r:id="rId3"/>
              </a:rPr>
              <a:t>http://weber.ucsd.edu/~dkjordan/arch/mexchron.html#Archaic</a:t>
            </a:r>
            <a:endParaRPr lang="en-US" sz="1400" i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674" name="Picture 2" descr="Cuello7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7300" y="609600"/>
            <a:ext cx="7772400" cy="5181600"/>
          </a:xfrm>
          <a:prstGeom prst="rect">
            <a:avLst/>
          </a:prstGeom>
          <a:noFill/>
        </p:spPr>
      </p:pic>
      <p:sp>
        <p:nvSpPr>
          <p:cNvPr id="412675" name="Rectangle 3"/>
          <p:cNvSpPr>
            <a:spLocks noChangeArrowheads="1"/>
          </p:cNvSpPr>
          <p:nvPr/>
        </p:nvSpPr>
        <p:spPr bwMode="auto">
          <a:xfrm>
            <a:off x="4076700" y="5838372"/>
            <a:ext cx="2163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2400300" indent="-2400300"/>
            <a:r>
              <a:rPr lang="en-US" b="1" i="0">
                <a:solidFill>
                  <a:srgbClr val="FFFFFF"/>
                </a:solidFill>
                <a:latin typeface="Arial" charset="0"/>
              </a:rPr>
              <a:t>Cuello, Belize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r>
              <a:rPr lang="en-US" sz="3200"/>
              <a:t>Archaic Stage</a:t>
            </a:r>
          </a:p>
        </p:txBody>
      </p:sp>
      <p:sp>
        <p:nvSpPr>
          <p:cNvPr id="278531" name="Text Box 3"/>
          <p:cNvSpPr txBox="1">
            <a:spLocks noChangeArrowheads="1"/>
          </p:cNvSpPr>
          <p:nvPr/>
        </p:nvSpPr>
        <p:spPr bwMode="auto">
          <a:xfrm>
            <a:off x="1485900" y="1966686"/>
            <a:ext cx="7315200" cy="422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/>
              <a:t>settlements </a:t>
            </a:r>
            <a:r>
              <a:rPr lang="en-US" sz="2800" b="1" i="0" dirty="0" smtClean="0"/>
              <a:t>are </a:t>
            </a:r>
            <a:r>
              <a:rPr lang="en-US" sz="2800" b="1" i="0" dirty="0"/>
              <a:t>characteristically small in extent</a:t>
            </a:r>
          </a:p>
          <a:p>
            <a:pPr algn="l">
              <a:lnSpc>
                <a:spcPct val="90000"/>
              </a:lnSpc>
            </a:pPr>
            <a:endParaRPr lang="en-US" sz="1800" b="1" i="0" dirty="0"/>
          </a:p>
          <a:p>
            <a:pPr marL="566738" lvl="1" indent="-334963" algn="l">
              <a:buFontTx/>
              <a:buChar char="•"/>
            </a:pPr>
            <a:r>
              <a:rPr lang="en-US" sz="2800" b="1" i="0" dirty="0"/>
              <a:t>but frequently they were used for considerable time</a:t>
            </a:r>
          </a:p>
          <a:p>
            <a:pPr algn="l">
              <a:lnSpc>
                <a:spcPct val="70000"/>
              </a:lnSpc>
            </a:pPr>
            <a:endParaRPr lang="en-US" b="1" i="0" dirty="0"/>
          </a:p>
          <a:p>
            <a:pPr marL="566738" lvl="1" indent="-334963" algn="l">
              <a:lnSpc>
                <a:spcPct val="120000"/>
              </a:lnSpc>
              <a:buFontTx/>
              <a:buChar char="•"/>
            </a:pPr>
            <a:r>
              <a:rPr lang="en-US" b="1" dirty="0">
                <a:solidFill>
                  <a:schemeClr val="folHlink"/>
                </a:solidFill>
              </a:rPr>
              <a:t>i.e.,</a:t>
            </a:r>
            <a:r>
              <a:rPr lang="en-US" b="1" i="0" dirty="0">
                <a:solidFill>
                  <a:schemeClr val="folHlink"/>
                </a:solidFill>
              </a:rPr>
              <a:t> at least some </a:t>
            </a:r>
            <a:r>
              <a:rPr lang="en-US" b="1" i="0" dirty="0" err="1">
                <a:solidFill>
                  <a:schemeClr val="folHlink"/>
                </a:solidFill>
              </a:rPr>
              <a:t>Archaics</a:t>
            </a:r>
            <a:r>
              <a:rPr lang="en-US" b="1" i="0" dirty="0">
                <a:solidFill>
                  <a:schemeClr val="folHlink"/>
                </a:solidFill>
              </a:rPr>
              <a:t> are living differently than the earlier nomadic hunting peoples of the </a:t>
            </a:r>
            <a:r>
              <a:rPr lang="en-US" b="1" i="0" dirty="0" err="1">
                <a:solidFill>
                  <a:schemeClr val="folHlink"/>
                </a:solidFill>
              </a:rPr>
              <a:t>Lithic</a:t>
            </a:r>
            <a:endParaRPr lang="en-US" b="1" i="0" dirty="0">
              <a:solidFill>
                <a:schemeClr val="folHlink"/>
              </a:solidFill>
            </a:endParaRPr>
          </a:p>
        </p:txBody>
      </p:sp>
      <p:sp>
        <p:nvSpPr>
          <p:cNvPr id="278532" name="AutoShape 4"/>
          <p:cNvSpPr>
            <a:spLocks noChangeArrowheads="1"/>
          </p:cNvSpPr>
          <p:nvPr/>
        </p:nvSpPr>
        <p:spPr bwMode="auto">
          <a:xfrm>
            <a:off x="1028700" y="5152572"/>
            <a:ext cx="914400" cy="381000"/>
          </a:xfrm>
          <a:prstGeom prst="rightArrow">
            <a:avLst>
              <a:gd name="adj1" fmla="val 50000"/>
              <a:gd name="adj2" fmla="val 6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r>
              <a:rPr lang="en-US" sz="3200"/>
              <a:t>Archaic Stage</a:t>
            </a:r>
          </a:p>
        </p:txBody>
      </p:sp>
      <p:sp>
        <p:nvSpPr>
          <p:cNvPr id="270339" name="Text Box 3"/>
          <p:cNvSpPr txBox="1">
            <a:spLocks noChangeArrowheads="1"/>
          </p:cNvSpPr>
          <p:nvPr/>
        </p:nvSpPr>
        <p:spPr bwMode="auto">
          <a:xfrm>
            <a:off x="1485900" y="2086428"/>
            <a:ext cx="7315200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342900" algn="l"/>
                <a:tab pos="400050" algn="l"/>
              </a:tabLst>
            </a:pPr>
            <a:r>
              <a:rPr lang="en-US" sz="3200" b="1" i="0" dirty="0"/>
              <a:t>of doubtful status as artifacts but characteristic of Archaic sites in the Americas are masses of fire-cracked stones </a:t>
            </a:r>
          </a:p>
          <a:p>
            <a:pPr algn="l">
              <a:tabLst>
                <a:tab pos="342900" algn="l"/>
                <a:tab pos="400050" algn="l"/>
              </a:tabLst>
            </a:pPr>
            <a:endParaRPr lang="en-US" sz="1600" b="1" i="0" dirty="0"/>
          </a:p>
          <a:p>
            <a:pPr marL="465138" lvl="1" indent="-233363" algn="l">
              <a:buFontTx/>
              <a:buChar char="•"/>
              <a:tabLst>
                <a:tab pos="342900" algn="l"/>
                <a:tab pos="400050" algn="l"/>
              </a:tabLst>
            </a:pPr>
            <a:r>
              <a:rPr lang="en-US" b="1" i="0" dirty="0"/>
              <a:t>used in pit roasting and stone boiling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2786" y="34290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1349" name="Text Box 5"/>
          <p:cNvSpPr txBox="1">
            <a:spLocks noChangeArrowheads="1"/>
          </p:cNvSpPr>
          <p:nvPr/>
        </p:nvSpPr>
        <p:spPr bwMode="auto">
          <a:xfrm>
            <a:off x="2376487" y="6310086"/>
            <a:ext cx="55102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i="0">
                <a:solidFill>
                  <a:schemeClr val="bg1"/>
                </a:solidFill>
                <a:hlinkClick r:id="rId4"/>
              </a:rPr>
              <a:t>http://www.texasbeyondhistory.net/pecos/archeology.html</a:t>
            </a:r>
            <a:endParaRPr lang="en-US" sz="1400" i="0">
              <a:solidFill>
                <a:schemeClr val="bg1"/>
              </a:solidFill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1257300" y="838199"/>
            <a:ext cx="2008414" cy="1774371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1" u="none" strike="noStrike" cap="none" normalizeH="0" baseline="0" smtClean="0">
              <a:ln>
                <a:noFill/>
              </a:ln>
              <a:solidFill>
                <a:srgbClr val="0C0600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r>
              <a:rPr lang="en-US" sz="3200"/>
              <a:t>Archaic Stage</a:t>
            </a:r>
          </a:p>
        </p:txBody>
      </p:sp>
      <p:sp>
        <p:nvSpPr>
          <p:cNvPr id="257027" name="Text Box 3"/>
          <p:cNvSpPr txBox="1">
            <a:spLocks noChangeArrowheads="1"/>
          </p:cNvSpPr>
          <p:nvPr/>
        </p:nvSpPr>
        <p:spPr bwMode="auto">
          <a:xfrm>
            <a:off x="1409700" y="5272314"/>
            <a:ext cx="7467600" cy="99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7663" lvl="1" indent="-347663" algn="l">
              <a:lnSpc>
                <a:spcPct val="130000"/>
              </a:lnSpc>
              <a:buFontTx/>
              <a:buChar char="•"/>
            </a:pPr>
            <a:r>
              <a:rPr lang="en-US" b="1" i="0" dirty="0"/>
              <a:t>thus projectile points were eventually made smaller and broader</a:t>
            </a:r>
          </a:p>
        </p:txBody>
      </p:sp>
      <p:sp>
        <p:nvSpPr>
          <p:cNvPr id="257028" name="Text Box 4"/>
          <p:cNvSpPr txBox="1">
            <a:spLocks noChangeArrowheads="1"/>
          </p:cNvSpPr>
          <p:nvPr/>
        </p:nvSpPr>
        <p:spPr bwMode="auto">
          <a:xfrm>
            <a:off x="1485900" y="2087440"/>
            <a:ext cx="7315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0" dirty="0"/>
              <a:t>hunting techniques and tools were adapted to exploit the smaller fauna that replaced the big game animals</a:t>
            </a:r>
            <a:endParaRPr lang="en-US" sz="3200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394" name="Picture 2" descr="Tehuacan_graph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9900" y="0"/>
            <a:ext cx="5756275" cy="6858000"/>
          </a:xfrm>
          <a:prstGeom prst="rect">
            <a:avLst/>
          </a:prstGeom>
          <a:noFill/>
        </p:spPr>
      </p:pic>
      <p:sp>
        <p:nvSpPr>
          <p:cNvPr id="443396" name="Rectangle 4"/>
          <p:cNvSpPr>
            <a:spLocks noChangeArrowheads="1"/>
          </p:cNvSpPr>
          <p:nvPr/>
        </p:nvSpPr>
        <p:spPr bwMode="auto">
          <a:xfrm>
            <a:off x="3048000" y="1371600"/>
            <a:ext cx="5676900" cy="32004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3397" name="Oval 5"/>
          <p:cNvSpPr>
            <a:spLocks noChangeArrowheads="1"/>
          </p:cNvSpPr>
          <p:nvPr/>
        </p:nvSpPr>
        <p:spPr bwMode="auto">
          <a:xfrm>
            <a:off x="3810000" y="2971800"/>
            <a:ext cx="1752600" cy="12954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folHlink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345662" y="5334000"/>
            <a:ext cx="1664238" cy="791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i="0" dirty="0" err="1">
                <a:solidFill>
                  <a:schemeClr val="bg1"/>
                </a:solidFill>
              </a:rPr>
              <a:t>Tehuacán</a:t>
            </a:r>
            <a:r>
              <a:rPr lang="en-US" sz="2000" b="1" i="0" dirty="0">
                <a:solidFill>
                  <a:schemeClr val="bg1"/>
                </a:solidFill>
              </a:rPr>
              <a:t>,</a:t>
            </a:r>
            <a:br>
              <a:rPr lang="en-US" sz="2000" b="1" i="0" dirty="0">
                <a:solidFill>
                  <a:schemeClr val="bg1"/>
                </a:solidFill>
              </a:rPr>
            </a:br>
            <a:r>
              <a:rPr lang="en-US" sz="2000" b="1" i="0" dirty="0">
                <a:solidFill>
                  <a:schemeClr val="bg1"/>
                </a:solidFill>
              </a:rPr>
              <a:t>Puebla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r>
              <a:rPr lang="en-US" sz="3200"/>
              <a:t>Archaic Stage</a:t>
            </a:r>
          </a:p>
        </p:txBody>
      </p:sp>
      <p:sp>
        <p:nvSpPr>
          <p:cNvPr id="260099" name="Text Box 3"/>
          <p:cNvSpPr txBox="1">
            <a:spLocks noChangeArrowheads="1"/>
          </p:cNvSpPr>
          <p:nvPr/>
        </p:nvSpPr>
        <p:spPr bwMode="auto">
          <a:xfrm>
            <a:off x="1333500" y="5180936"/>
            <a:ext cx="7696200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7663" lvl="1" indent="-347663" algn="l">
              <a:buFontTx/>
              <a:buChar char="•"/>
            </a:pPr>
            <a:r>
              <a:rPr lang="en-US" b="1" i="0" dirty="0"/>
              <a:t>probably numbered no more than </a:t>
            </a:r>
            <a:r>
              <a:rPr lang="en-US" b="1" i="0" dirty="0" smtClean="0"/>
              <a:t>25 – </a:t>
            </a:r>
            <a:r>
              <a:rPr lang="en-US" b="1" i="0" dirty="0"/>
              <a:t>30</a:t>
            </a:r>
          </a:p>
          <a:p>
            <a:pPr marL="566738" lvl="1" indent="-334963" algn="l">
              <a:buFontTx/>
              <a:buChar char="•"/>
            </a:pPr>
            <a:endParaRPr lang="en-US" sz="900" b="1" i="0" dirty="0"/>
          </a:p>
          <a:p>
            <a:pPr marL="347663" lvl="1" indent="-347663" algn="l">
              <a:buFontTx/>
              <a:buChar char="•"/>
            </a:pPr>
            <a:r>
              <a:rPr lang="en-US" b="1" i="0" dirty="0"/>
              <a:t>but they were not truly nomadic</a:t>
            </a:r>
          </a:p>
        </p:txBody>
      </p:sp>
      <p:sp>
        <p:nvSpPr>
          <p:cNvPr id="260100" name="Text Box 4"/>
          <p:cNvSpPr txBox="1">
            <a:spLocks noChangeArrowheads="1"/>
          </p:cNvSpPr>
          <p:nvPr/>
        </p:nvSpPr>
        <p:spPr bwMode="auto">
          <a:xfrm>
            <a:off x="1485900" y="1920526"/>
            <a:ext cx="7315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0" dirty="0"/>
              <a:t>people lived in extended family groups who were engaged in cyclical wandering in search of food</a:t>
            </a:r>
            <a:endParaRPr lang="en-US" sz="3200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r>
              <a:rPr lang="en-US" sz="3200"/>
              <a:t>Archaic Stage</a:t>
            </a:r>
          </a:p>
        </p:txBody>
      </p:sp>
      <p:sp>
        <p:nvSpPr>
          <p:cNvPr id="261123" name="Text Box 3"/>
          <p:cNvSpPr txBox="1">
            <a:spLocks noChangeArrowheads="1"/>
          </p:cNvSpPr>
          <p:nvPr/>
        </p:nvSpPr>
        <p:spPr bwMode="auto">
          <a:xfrm>
            <a:off x="1409700" y="4740275"/>
            <a:ext cx="7391400" cy="114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66738" lvl="1" indent="-334963" algn="l">
              <a:lnSpc>
                <a:spcPct val="130000"/>
              </a:lnSpc>
              <a:buFontTx/>
              <a:buChar char="•"/>
            </a:pPr>
            <a:r>
              <a:rPr lang="en-US" sz="2800" b="1" i="0" dirty="0"/>
              <a:t>but remains of basketry and milling stones appear</a:t>
            </a:r>
          </a:p>
        </p:txBody>
      </p:sp>
      <p:sp>
        <p:nvSpPr>
          <p:cNvPr id="261124" name="Text Box 4"/>
          <p:cNvSpPr txBox="1">
            <a:spLocks noChangeArrowheads="1"/>
          </p:cNvSpPr>
          <p:nvPr/>
        </p:nvSpPr>
        <p:spPr bwMode="auto">
          <a:xfrm>
            <a:off x="1409700" y="2743200"/>
            <a:ext cx="7391400" cy="1649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0" dirty="0"/>
              <a:t>they needed few material possessions</a:t>
            </a:r>
            <a:endParaRPr lang="en-US" sz="3600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44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2786" y="324756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5446" name="Text Box 6"/>
          <p:cNvSpPr txBox="1">
            <a:spLocks noChangeArrowheads="1"/>
          </p:cNvSpPr>
          <p:nvPr/>
        </p:nvSpPr>
        <p:spPr bwMode="auto">
          <a:xfrm>
            <a:off x="2710771" y="6310086"/>
            <a:ext cx="4840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i="0">
                <a:solidFill>
                  <a:schemeClr val="bg1"/>
                </a:solidFill>
                <a:hlinkClick r:id="rId4"/>
              </a:rPr>
              <a:t>http://www.desertusa.com/ind1/ind_new/ind2.html</a:t>
            </a:r>
            <a:endParaRPr lang="en-US" sz="1400" i="0">
              <a:solidFill>
                <a:schemeClr val="bg1"/>
              </a:solidFill>
            </a:endParaRPr>
          </a:p>
        </p:txBody>
      </p:sp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3419928" y="3323772"/>
            <a:ext cx="671286" cy="5334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folHlin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490" name="Picture 2" descr="Tehuacan_graph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6088" y="0"/>
            <a:ext cx="5129212" cy="6858000"/>
          </a:xfrm>
          <a:prstGeom prst="rect">
            <a:avLst/>
          </a:prstGeom>
          <a:noFill/>
        </p:spPr>
      </p:pic>
      <p:sp>
        <p:nvSpPr>
          <p:cNvPr id="447491" name="Rectangle 3"/>
          <p:cNvSpPr>
            <a:spLocks noChangeArrowheads="1"/>
          </p:cNvSpPr>
          <p:nvPr/>
        </p:nvSpPr>
        <p:spPr bwMode="auto">
          <a:xfrm>
            <a:off x="3009900" y="1828800"/>
            <a:ext cx="5105400" cy="32004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345662" y="5334000"/>
            <a:ext cx="1664238" cy="791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i="0" dirty="0" err="1">
                <a:solidFill>
                  <a:schemeClr val="bg1"/>
                </a:solidFill>
              </a:rPr>
              <a:t>Tehuacán</a:t>
            </a:r>
            <a:r>
              <a:rPr lang="en-US" sz="2000" b="1" i="0" dirty="0">
                <a:solidFill>
                  <a:schemeClr val="bg1"/>
                </a:solidFill>
              </a:rPr>
              <a:t>,</a:t>
            </a:r>
            <a:br>
              <a:rPr lang="en-US" sz="2000" b="1" i="0" dirty="0">
                <a:solidFill>
                  <a:schemeClr val="bg1"/>
                </a:solidFill>
              </a:rPr>
            </a:br>
            <a:r>
              <a:rPr lang="en-US" sz="2000" b="1" i="0" dirty="0">
                <a:solidFill>
                  <a:schemeClr val="bg1"/>
                </a:solidFill>
              </a:rPr>
              <a:t>Puebla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r>
              <a:rPr lang="en-US" i="1">
                <a:latin typeface="Arial" charset="0"/>
              </a:rPr>
              <a:t/>
            </a:r>
            <a:br>
              <a:rPr lang="en-US" i="1">
                <a:latin typeface="Arial" charset="0"/>
              </a:rPr>
            </a:br>
            <a:endParaRPr lang="en-US" i="1">
              <a:latin typeface="Arial" charset="0"/>
            </a:endParaRPr>
          </a:p>
        </p:txBody>
      </p:sp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877208" y="5607050"/>
            <a:ext cx="85201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kumimoji="0" lang="en-US" sz="1800" b="1" i="0" dirty="0">
                <a:solidFill>
                  <a:schemeClr val="tx1"/>
                </a:solidFill>
              </a:rPr>
              <a:t>After Willey and Phillips, </a:t>
            </a:r>
            <a:r>
              <a:rPr kumimoji="0" lang="en-US" sz="1800" b="1" dirty="0">
                <a:solidFill>
                  <a:schemeClr val="tx1"/>
                </a:solidFill>
              </a:rPr>
              <a:t>Method and Theory in American Archaeology</a:t>
            </a:r>
            <a:r>
              <a:rPr kumimoji="0" lang="en-US" sz="1800" b="1" i="0" dirty="0">
                <a:solidFill>
                  <a:schemeClr val="tx1"/>
                </a:solidFill>
              </a:rPr>
              <a:t>. Chicago: University of Chicago Press, 1970.</a:t>
            </a:r>
          </a:p>
        </p:txBody>
      </p:sp>
      <p:sp>
        <p:nvSpPr>
          <p:cNvPr id="165892" name="Text Box 4"/>
          <p:cNvSpPr txBox="1">
            <a:spLocks noChangeArrowheads="1"/>
          </p:cNvSpPr>
          <p:nvPr/>
        </p:nvSpPr>
        <p:spPr bwMode="auto">
          <a:xfrm>
            <a:off x="533400" y="2743200"/>
            <a:ext cx="94107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i="0" dirty="0"/>
              <a:t>Six Important Points</a:t>
            </a:r>
          </a:p>
          <a:p>
            <a:pPr>
              <a:lnSpc>
                <a:spcPct val="150000"/>
              </a:lnSpc>
            </a:pPr>
            <a:r>
              <a:rPr lang="en-US" sz="4000" b="1" i="0" dirty="0"/>
              <a:t>for the Archaic Stage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endParaRPr lang="en-US" sz="3200"/>
          </a:p>
        </p:txBody>
      </p:sp>
      <p:sp>
        <p:nvSpPr>
          <p:cNvPr id="281603" name="Text Box 3"/>
          <p:cNvSpPr txBox="1">
            <a:spLocks noChangeArrowheads="1"/>
          </p:cNvSpPr>
          <p:nvPr/>
        </p:nvSpPr>
        <p:spPr bwMode="auto">
          <a:xfrm>
            <a:off x="1485900" y="3182938"/>
            <a:ext cx="73152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 indent="228600" algn="l">
              <a:tabLst>
                <a:tab pos="857250" algn="l"/>
              </a:tabLst>
            </a:pPr>
            <a:r>
              <a:rPr lang="en-US" b="1" i="0" dirty="0"/>
              <a:t>Nogales phase 	– 	Tamaulipas</a:t>
            </a:r>
          </a:p>
          <a:p>
            <a:pPr lvl="1" indent="228600" algn="l">
              <a:tabLst>
                <a:tab pos="857250" algn="l"/>
              </a:tabLst>
            </a:pPr>
            <a:endParaRPr lang="en-US" b="1" i="0" dirty="0"/>
          </a:p>
          <a:p>
            <a:pPr lvl="1" indent="228600" algn="l">
              <a:tabLst>
                <a:tab pos="857250" algn="l"/>
              </a:tabLst>
            </a:pPr>
            <a:r>
              <a:rPr lang="en-US" b="1" i="0" dirty="0"/>
              <a:t>La </a:t>
            </a:r>
            <a:r>
              <a:rPr lang="en-US" b="1" i="0" dirty="0" err="1"/>
              <a:t>Perra</a:t>
            </a:r>
            <a:r>
              <a:rPr lang="en-US" b="1" i="0" dirty="0"/>
              <a:t> phase 	– 	Tamaulipas</a:t>
            </a:r>
          </a:p>
          <a:p>
            <a:pPr marL="971550" lvl="2" algn="l">
              <a:buFontTx/>
              <a:buChar char="•"/>
              <a:tabLst>
                <a:tab pos="857250" algn="l"/>
              </a:tabLst>
            </a:pPr>
            <a:endParaRPr lang="en-US" b="1" i="0" dirty="0"/>
          </a:p>
          <a:p>
            <a:pPr lvl="1" indent="228600" algn="l">
              <a:tabLst>
                <a:tab pos="857250" algn="l"/>
              </a:tabLst>
            </a:pPr>
            <a:r>
              <a:rPr lang="en-US" b="1" i="0" dirty="0"/>
              <a:t>Diablo phase 	</a:t>
            </a:r>
            <a:r>
              <a:rPr lang="en-US" b="1" i="0" dirty="0" smtClean="0"/>
              <a:t>– </a:t>
            </a:r>
            <a:r>
              <a:rPr lang="en-US" b="1" i="0" dirty="0"/>
              <a:t>	Tamaulipas</a:t>
            </a:r>
          </a:p>
          <a:p>
            <a:pPr lvl="1" indent="228600" algn="l">
              <a:tabLst>
                <a:tab pos="857250" algn="l"/>
              </a:tabLst>
            </a:pPr>
            <a:endParaRPr lang="en-US" b="1" i="0" dirty="0"/>
          </a:p>
          <a:p>
            <a:pPr lvl="1" indent="228600" algn="l">
              <a:tabLst>
                <a:tab pos="857250" algn="l"/>
              </a:tabLst>
            </a:pPr>
            <a:r>
              <a:rPr lang="en-US" b="1" i="0" dirty="0" err="1"/>
              <a:t>Ocampo</a:t>
            </a:r>
            <a:r>
              <a:rPr lang="en-US" b="1" i="0" dirty="0"/>
              <a:t> phase 	– 	Tamaulipas</a:t>
            </a:r>
          </a:p>
        </p:txBody>
      </p:sp>
      <p:sp>
        <p:nvSpPr>
          <p:cNvPr id="281604" name="Text Box 4"/>
          <p:cNvSpPr txBox="1">
            <a:spLocks noChangeArrowheads="1"/>
          </p:cNvSpPr>
          <p:nvPr/>
        </p:nvSpPr>
        <p:spPr bwMode="auto">
          <a:xfrm>
            <a:off x="1485900" y="2057400"/>
            <a:ext cx="7315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3200" b="1" i="0" dirty="0"/>
              <a:t>Archaic Sites include: </a:t>
            </a:r>
            <a:endParaRPr lang="en-US" sz="3200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8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0400" y="0"/>
            <a:ext cx="90170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6883" name="Oval 3"/>
          <p:cNvSpPr>
            <a:spLocks noChangeArrowheads="1"/>
          </p:cNvSpPr>
          <p:nvPr/>
        </p:nvSpPr>
        <p:spPr bwMode="auto">
          <a:xfrm>
            <a:off x="4495800" y="1219200"/>
            <a:ext cx="495300" cy="10668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6884" name="Rectangle 4"/>
          <p:cNvSpPr>
            <a:spLocks noChangeArrowheads="1"/>
          </p:cNvSpPr>
          <p:nvPr/>
        </p:nvSpPr>
        <p:spPr bwMode="auto">
          <a:xfrm>
            <a:off x="2597150" y="1524000"/>
            <a:ext cx="1860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2400300" indent="-2400300"/>
            <a:r>
              <a:rPr lang="en-US" b="1" i="0">
                <a:solidFill>
                  <a:srgbClr val="FFFFFF"/>
                </a:solidFill>
                <a:latin typeface="Arial" charset="0"/>
              </a:rPr>
              <a:t>Tamaulipas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Text Box 2"/>
          <p:cNvSpPr txBox="1">
            <a:spLocks noChangeArrowheads="1"/>
          </p:cNvSpPr>
          <p:nvPr/>
        </p:nvSpPr>
        <p:spPr bwMode="auto">
          <a:xfrm>
            <a:off x="1112842" y="6277428"/>
            <a:ext cx="8004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i="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http://www.d.umn.edu/cla/faculty/troufs/anth3618/ma_timeline.html#lithic</a:t>
            </a:r>
            <a:endParaRPr kumimoji="1" lang="en-US" sz="1600" i="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5713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7300" y="1143000"/>
            <a:ext cx="7772400" cy="485775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7168243" y="3690258"/>
            <a:ext cx="1462313" cy="714828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i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endParaRPr lang="en-US" sz="3200"/>
          </a:p>
        </p:txBody>
      </p:sp>
      <p:sp>
        <p:nvSpPr>
          <p:cNvPr id="283651" name="Text Box 3"/>
          <p:cNvSpPr txBox="1">
            <a:spLocks noChangeArrowheads="1"/>
          </p:cNvSpPr>
          <p:nvPr/>
        </p:nvSpPr>
        <p:spPr bwMode="auto">
          <a:xfrm>
            <a:off x="1485900" y="2857500"/>
            <a:ext cx="73152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 indent="228600" algn="l">
              <a:lnSpc>
                <a:spcPct val="150000"/>
              </a:lnSpc>
              <a:tabLst>
                <a:tab pos="857250" algn="l"/>
              </a:tabLst>
            </a:pPr>
            <a:r>
              <a:rPr lang="en-US" sz="3600" b="1" i="0" dirty="0" err="1">
                <a:solidFill>
                  <a:schemeClr val="tx1"/>
                </a:solidFill>
                <a:latin typeface="Arial" charset="0"/>
              </a:rPr>
              <a:t>Tepexp</a:t>
            </a:r>
            <a:r>
              <a:rPr lang="en-US" sz="3600" b="1" i="0" dirty="0" err="1">
                <a:solidFill>
                  <a:schemeClr val="tx1"/>
                </a:solidFill>
                <a:latin typeface="Arial" charset="0"/>
                <a:cs typeface="Arial" charset="0"/>
              </a:rPr>
              <a:t>án</a:t>
            </a:r>
            <a:endParaRPr lang="en-US" sz="2000" b="1" i="0" dirty="0">
              <a:solidFill>
                <a:schemeClr val="tx1"/>
              </a:solidFill>
            </a:endParaRPr>
          </a:p>
          <a:p>
            <a:pPr marL="971550" lvl="2" algn="l">
              <a:lnSpc>
                <a:spcPct val="150000"/>
              </a:lnSpc>
              <a:buFontTx/>
              <a:buChar char="•"/>
              <a:tabLst>
                <a:tab pos="857250" algn="l"/>
              </a:tabLst>
            </a:pPr>
            <a:r>
              <a:rPr lang="en-US" sz="2800" b="1" i="0" dirty="0"/>
              <a:t> ?</a:t>
            </a:r>
          </a:p>
        </p:txBody>
      </p:sp>
      <p:sp>
        <p:nvSpPr>
          <p:cNvPr id="283652" name="Text Box 4"/>
          <p:cNvSpPr txBox="1">
            <a:spLocks noChangeArrowheads="1"/>
          </p:cNvSpPr>
          <p:nvPr/>
        </p:nvSpPr>
        <p:spPr bwMode="auto">
          <a:xfrm>
            <a:off x="1485900" y="2057400"/>
            <a:ext cx="7315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3200" b="1" i="0" dirty="0"/>
              <a:t>Archaic Sites include: </a:t>
            </a:r>
            <a:endParaRPr lang="en-US" sz="3200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218" name="Picture 2" descr="bbbTepexpan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0825" y="152400"/>
            <a:ext cx="4384675" cy="6553200"/>
          </a:xfrm>
          <a:prstGeom prst="rect">
            <a:avLst/>
          </a:prstGeom>
          <a:noFill/>
        </p:spPr>
      </p:pic>
      <p:sp>
        <p:nvSpPr>
          <p:cNvPr id="393219" name="Rectangle 3"/>
          <p:cNvSpPr>
            <a:spLocks noChangeArrowheads="1"/>
          </p:cNvSpPr>
          <p:nvPr/>
        </p:nvSpPr>
        <p:spPr bwMode="auto">
          <a:xfrm>
            <a:off x="5969000" y="4495800"/>
            <a:ext cx="279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2400300" indent="-2400300"/>
            <a:r>
              <a:rPr lang="en-US" sz="4400" b="1" i="0" dirty="0" err="1">
                <a:solidFill>
                  <a:schemeClr val="bg1"/>
                </a:solidFill>
                <a:latin typeface="Arial" charset="0"/>
              </a:rPr>
              <a:t>Tepexp</a:t>
            </a:r>
            <a:r>
              <a:rPr lang="en-US" sz="4400" b="1" i="0" dirty="0" err="1">
                <a:solidFill>
                  <a:schemeClr val="bg1"/>
                </a:solidFill>
                <a:latin typeface="Arial" charset="0"/>
                <a:cs typeface="Arial" charset="0"/>
              </a:rPr>
              <a:t>án</a:t>
            </a:r>
            <a:endParaRPr lang="en-US" sz="4400" b="1" i="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93222" name="Rectangle 6"/>
          <p:cNvSpPr>
            <a:spLocks noChangeArrowheads="1"/>
          </p:cNvSpPr>
          <p:nvPr/>
        </p:nvSpPr>
        <p:spPr bwMode="auto">
          <a:xfrm>
            <a:off x="342900" y="6457950"/>
            <a:ext cx="4737100" cy="381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9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0400" y="0"/>
            <a:ext cx="90170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8931" name="Oval 3"/>
          <p:cNvSpPr>
            <a:spLocks noChangeArrowheads="1"/>
          </p:cNvSpPr>
          <p:nvPr/>
        </p:nvSpPr>
        <p:spPr bwMode="auto">
          <a:xfrm>
            <a:off x="4343400" y="3257550"/>
            <a:ext cx="381000" cy="5334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8932" name="Rectangle 4"/>
          <p:cNvSpPr>
            <a:spLocks noChangeArrowheads="1"/>
          </p:cNvSpPr>
          <p:nvPr/>
        </p:nvSpPr>
        <p:spPr bwMode="auto">
          <a:xfrm>
            <a:off x="2667000" y="3295650"/>
            <a:ext cx="160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2400300" indent="-2400300"/>
            <a:r>
              <a:rPr lang="en-US" b="1" i="0">
                <a:solidFill>
                  <a:srgbClr val="FFFFFF"/>
                </a:solidFill>
                <a:latin typeface="Arial" charset="0"/>
              </a:rPr>
              <a:t>Tepexp</a:t>
            </a:r>
            <a:r>
              <a:rPr lang="en-US" b="1" i="0">
                <a:solidFill>
                  <a:srgbClr val="FFFFFF"/>
                </a:solidFill>
                <a:latin typeface="Arial" charset="0"/>
                <a:cs typeface="Arial" charset="0"/>
              </a:rPr>
              <a:t>án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Text Box 2"/>
          <p:cNvSpPr txBox="1">
            <a:spLocks noChangeArrowheads="1"/>
          </p:cNvSpPr>
          <p:nvPr/>
        </p:nvSpPr>
        <p:spPr bwMode="auto">
          <a:xfrm>
            <a:off x="365125" y="6527800"/>
            <a:ext cx="99171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i="0">
                <a:solidFill>
                  <a:schemeClr val="tx2"/>
                </a:solidFill>
                <a:hlinkClick r:id="rId3"/>
              </a:rPr>
              <a:t>http://www.odci.gov/cia/publications/factbook/reference_maps/north_america.html</a:t>
            </a:r>
            <a:endParaRPr kumimoji="0" lang="en-US" sz="1600" i="0">
              <a:solidFill>
                <a:schemeClr val="tx2"/>
              </a:solidFill>
            </a:endParaRPr>
          </a:p>
        </p:txBody>
      </p:sp>
      <p:pic>
        <p:nvPicPr>
          <p:cNvPr id="5529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5" y="400050"/>
            <a:ext cx="9686925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2964" name="Rectangle 4"/>
          <p:cNvSpPr>
            <a:spLocks noChangeArrowheads="1"/>
          </p:cNvSpPr>
          <p:nvPr/>
        </p:nvSpPr>
        <p:spPr bwMode="auto">
          <a:xfrm>
            <a:off x="2400300" y="5681663"/>
            <a:ext cx="3050451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2400300" indent="-2400300"/>
            <a:r>
              <a:rPr lang="en-US" b="1" i="0" dirty="0" err="1">
                <a:solidFill>
                  <a:schemeClr val="tx2"/>
                </a:solidFill>
                <a:latin typeface="Arial" charset="0"/>
              </a:rPr>
              <a:t>Tepexp</a:t>
            </a:r>
            <a:r>
              <a:rPr lang="en-US" b="1" i="0" dirty="0" err="1">
                <a:solidFill>
                  <a:schemeClr val="tx2"/>
                </a:solidFill>
                <a:latin typeface="Arial" charset="0"/>
                <a:cs typeface="Arial" charset="0"/>
              </a:rPr>
              <a:t>án</a:t>
            </a:r>
            <a:r>
              <a:rPr lang="en-US" b="1" i="0" dirty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en-US" b="1" i="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“</a:t>
            </a:r>
            <a:r>
              <a:rPr lang="en-US" b="1" i="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wo</a:t>
            </a:r>
            <a:r>
              <a:rPr lang="en-US" b="1" i="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man</a:t>
            </a:r>
            <a:r>
              <a:rPr lang="en-US" b="1" i="0" dirty="0">
                <a:solidFill>
                  <a:schemeClr val="tx2"/>
                </a:solidFill>
                <a:latin typeface="Arial" charset="0"/>
                <a:cs typeface="Arial" charset="0"/>
              </a:rPr>
              <a:t>”</a:t>
            </a:r>
          </a:p>
        </p:txBody>
      </p:sp>
      <p:sp>
        <p:nvSpPr>
          <p:cNvPr id="552965" name="Rectangle 5"/>
          <p:cNvSpPr>
            <a:spLocks noChangeArrowheads="1"/>
          </p:cNvSpPr>
          <p:nvPr/>
        </p:nvSpPr>
        <p:spPr bwMode="auto">
          <a:xfrm>
            <a:off x="2324100" y="3076575"/>
            <a:ext cx="3158237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2400300" indent="-2400300"/>
            <a:r>
              <a:rPr lang="en-US" b="1" i="0" dirty="0">
                <a:solidFill>
                  <a:schemeClr val="tx2"/>
                </a:solidFill>
                <a:latin typeface="Arial" charset="0"/>
              </a:rPr>
              <a:t>Minnesota </a:t>
            </a:r>
            <a:r>
              <a:rPr lang="en-US" b="1" i="0" dirty="0" smtClean="0">
                <a:solidFill>
                  <a:schemeClr val="tx2"/>
                </a:solidFill>
                <a:latin typeface="Arial" charset="0"/>
              </a:rPr>
              <a:t>“</a:t>
            </a:r>
            <a:r>
              <a:rPr lang="en-US" b="1" i="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wo</a:t>
            </a:r>
            <a:r>
              <a:rPr lang="en-US" b="1" i="0" dirty="0" smtClean="0">
                <a:solidFill>
                  <a:schemeClr val="tx2"/>
                </a:solidFill>
                <a:latin typeface="Arial" charset="0"/>
              </a:rPr>
              <a:t>man</a:t>
            </a:r>
            <a:r>
              <a:rPr lang="en-US" b="1" i="0" dirty="0">
                <a:solidFill>
                  <a:schemeClr val="tx2"/>
                </a:solidFill>
                <a:latin typeface="Arial" charset="0"/>
              </a:rPr>
              <a:t>”</a:t>
            </a:r>
          </a:p>
          <a:p>
            <a:pPr marL="2400300" indent="-2400300"/>
            <a:r>
              <a:rPr lang="en-US" sz="1600" b="1" i="0" dirty="0">
                <a:solidFill>
                  <a:schemeClr val="tx2"/>
                </a:solidFill>
                <a:latin typeface="Arial" charset="0"/>
              </a:rPr>
              <a:t>(Pelican Rapids, MN)</a:t>
            </a:r>
            <a:endParaRPr lang="en-US" sz="1600" b="1" i="0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552966" name="Oval 6"/>
          <p:cNvSpPr>
            <a:spLocks noChangeArrowheads="1"/>
          </p:cNvSpPr>
          <p:nvPr/>
        </p:nvSpPr>
        <p:spPr bwMode="auto">
          <a:xfrm flipH="1" flipV="1">
            <a:off x="5600700" y="3305175"/>
            <a:ext cx="228600" cy="228600"/>
          </a:xfrm>
          <a:prstGeom prst="ellips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2967" name="Oval 7"/>
          <p:cNvSpPr>
            <a:spLocks noChangeArrowheads="1"/>
          </p:cNvSpPr>
          <p:nvPr/>
        </p:nvSpPr>
        <p:spPr bwMode="auto">
          <a:xfrm flipH="1" flipV="1">
            <a:off x="5600700" y="5791200"/>
            <a:ext cx="228600" cy="228600"/>
          </a:xfrm>
          <a:prstGeom prst="ellips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2968" name="Text Box 8"/>
          <p:cNvSpPr txBox="1">
            <a:spLocks noChangeArrowheads="1"/>
          </p:cNvSpPr>
          <p:nvPr/>
        </p:nvSpPr>
        <p:spPr bwMode="auto">
          <a:xfrm>
            <a:off x="5835650" y="5105400"/>
            <a:ext cx="2725738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  ca</a:t>
            </a:r>
            <a:r>
              <a:rPr lang="en-US" sz="1600" i="0"/>
              <a:t>. 10,000 or ??? B.C.</a:t>
            </a:r>
            <a:r>
              <a:rPr lang="en-US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65" grpId="0" animBg="1"/>
      <p:bldP spid="552966" grpId="0" animBg="1"/>
      <p:bldP spid="552968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5" name="Rectangle 3"/>
          <p:cNvSpPr>
            <a:spLocks noChangeArrowheads="1"/>
          </p:cNvSpPr>
          <p:nvPr/>
        </p:nvSpPr>
        <p:spPr bwMode="auto">
          <a:xfrm>
            <a:off x="4033838" y="5867400"/>
            <a:ext cx="22717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2400300" indent="-2400300"/>
            <a:r>
              <a:rPr lang="en-US" sz="2000" b="1" i="0">
                <a:solidFill>
                  <a:schemeClr val="bg1"/>
                </a:solidFill>
                <a:latin typeface="Arial" charset="0"/>
              </a:rPr>
              <a:t>Minnesota “Man”</a:t>
            </a:r>
          </a:p>
        </p:txBody>
      </p:sp>
      <p:pic>
        <p:nvPicPr>
          <p:cNvPr id="55091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2786" y="928914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0917" name="Text Box 5"/>
          <p:cNvSpPr txBox="1">
            <a:spLocks noChangeArrowheads="1"/>
          </p:cNvSpPr>
          <p:nvPr/>
        </p:nvSpPr>
        <p:spPr bwMode="auto">
          <a:xfrm>
            <a:off x="2628900" y="6339114"/>
            <a:ext cx="49926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200" i="0" dirty="0">
                <a:hlinkClick r:id="rId3"/>
              </a:rPr>
              <a:t>www.co.otter-tail.mn.us/history/countyhistory_mnwoman.php</a:t>
            </a:r>
            <a:endParaRPr kumimoji="0" lang="en-US" sz="1200" i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7" name="Text Box 5"/>
          <p:cNvSpPr txBox="1">
            <a:spLocks noChangeArrowheads="1"/>
          </p:cNvSpPr>
          <p:nvPr/>
        </p:nvSpPr>
        <p:spPr bwMode="auto">
          <a:xfrm>
            <a:off x="3191328" y="6339114"/>
            <a:ext cx="38913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200" i="0" dirty="0" smtClean="0">
                <a:hlinkClick r:id="rId2"/>
              </a:rPr>
              <a:t>http://en.wikipedia.org/wiki/Minnesota_Woman</a:t>
            </a:r>
            <a:endParaRPr kumimoji="0" lang="en-US" sz="1200" i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7300" y="10668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991600" cy="579438"/>
          </a:xfrm>
        </p:spPr>
        <p:txBody>
          <a:bodyPr>
            <a:spAutoFit/>
          </a:bodyPr>
          <a:lstStyle/>
          <a:p>
            <a:endParaRPr lang="en-US" sz="3200"/>
          </a:p>
        </p:txBody>
      </p:sp>
      <p:sp>
        <p:nvSpPr>
          <p:cNvPr id="279555" name="Text Box 3"/>
          <p:cNvSpPr txBox="1">
            <a:spLocks noChangeArrowheads="1"/>
          </p:cNvSpPr>
          <p:nvPr/>
        </p:nvSpPr>
        <p:spPr bwMode="auto">
          <a:xfrm>
            <a:off x="1485900" y="4110335"/>
            <a:ext cx="731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 indent="228600" algn="l">
              <a:tabLst>
                <a:tab pos="857250" algn="l"/>
              </a:tabLst>
            </a:pPr>
            <a:r>
              <a:rPr lang="en-US" b="1" i="0" dirty="0" err="1"/>
              <a:t>Tehuacán</a:t>
            </a:r>
            <a:r>
              <a:rPr lang="en-US" b="1" i="0" dirty="0"/>
              <a:t> Valley – </a:t>
            </a:r>
            <a:r>
              <a:rPr lang="en-US" b="1" i="0" dirty="0" err="1"/>
              <a:t>Coxcatlán</a:t>
            </a:r>
            <a:r>
              <a:rPr lang="en-US" b="1" i="0" dirty="0"/>
              <a:t> Cave</a:t>
            </a:r>
          </a:p>
        </p:txBody>
      </p:sp>
      <p:sp>
        <p:nvSpPr>
          <p:cNvPr id="279556" name="Text Box 4"/>
          <p:cNvSpPr txBox="1">
            <a:spLocks noChangeArrowheads="1"/>
          </p:cNvSpPr>
          <p:nvPr/>
        </p:nvSpPr>
        <p:spPr bwMode="auto">
          <a:xfrm>
            <a:off x="1485900" y="2057400"/>
            <a:ext cx="7315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3200" b="1" i="0" dirty="0"/>
              <a:t>Archaic Sites include: </a:t>
            </a:r>
            <a:endParaRPr lang="en-US" sz="3200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white3">
  <a:themeElements>
    <a:clrScheme name="white3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Contemporary Portrait">
  <a:themeElements>
    <a:clrScheme name="3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3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3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white3">
  <a:themeElements>
    <a:clrScheme name="white3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_white3">
  <a:themeElements>
    <a:clrScheme name="white3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white3">
  <a:themeElements>
    <a:clrScheme name="white3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6_white3">
  <a:themeElements>
    <a:clrScheme name="white3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7_white3">
  <a:themeElements>
    <a:clrScheme name="white3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8_white3">
  <a:themeElements>
    <a:clrScheme name="white3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7_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8_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9_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6633"/>
      </a:hlink>
      <a:folHlink>
        <a:srgbClr val="996633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Contemporary Portrait">
  <a:themeElements>
    <a:clrScheme name="2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2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Contemporary Portrait">
  <a:themeElements>
    <a:clrScheme name="3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3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3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Contemporary Portrait">
  <a:themeElements>
    <a:clrScheme name="4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4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4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white3">
  <a:themeElements>
    <a:clrScheme name="white3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1_white3">
  <a:themeElements>
    <a:clrScheme name="white3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white3">
  <a:themeElements>
    <a:clrScheme name="white3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808000"/>
    </a:dk2>
    <a:lt2>
      <a:srgbClr val="666633"/>
    </a:lt2>
    <a:accent1>
      <a:srgbClr val="339933"/>
    </a:accent1>
    <a:accent2>
      <a:srgbClr val="800000"/>
    </a:accent2>
    <a:accent3>
      <a:srgbClr val="FFFFFF"/>
    </a:accent3>
    <a:accent4>
      <a:srgbClr val="000000"/>
    </a:accent4>
    <a:accent5>
      <a:srgbClr val="ADCAAD"/>
    </a:accent5>
    <a:accent6>
      <a:srgbClr val="730000"/>
    </a:accent6>
    <a:hlink>
      <a:srgbClr val="0033CC"/>
    </a:hlink>
    <a:folHlink>
      <a:srgbClr val="FFCC66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808000"/>
    </a:dk2>
    <a:lt2>
      <a:srgbClr val="666633"/>
    </a:lt2>
    <a:accent1>
      <a:srgbClr val="339933"/>
    </a:accent1>
    <a:accent2>
      <a:srgbClr val="800000"/>
    </a:accent2>
    <a:accent3>
      <a:srgbClr val="FFFFFF"/>
    </a:accent3>
    <a:accent4>
      <a:srgbClr val="000000"/>
    </a:accent4>
    <a:accent5>
      <a:srgbClr val="ADCAAD"/>
    </a:accent5>
    <a:accent6>
      <a:srgbClr val="730000"/>
    </a:accent6>
    <a:hlink>
      <a:srgbClr val="0033CC"/>
    </a:hlink>
    <a:folHlink>
      <a:srgbClr val="FFCC66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CC"/>
    </a:lt2>
    <a:accent1>
      <a:srgbClr val="996633"/>
    </a:accent1>
    <a:accent2>
      <a:srgbClr val="33CC33"/>
    </a:accent2>
    <a:accent3>
      <a:srgbClr val="FFFFFF"/>
    </a:accent3>
    <a:accent4>
      <a:srgbClr val="000000"/>
    </a:accent4>
    <a:accent5>
      <a:srgbClr val="CAB8AD"/>
    </a:accent5>
    <a:accent6>
      <a:srgbClr val="2DB92D"/>
    </a:accent6>
    <a:hlink>
      <a:srgbClr val="800000"/>
    </a:hlink>
    <a:folHlink>
      <a:srgbClr val="80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Settings\Administrator\Application Data\Microsoft\Templates\white3.pot</Template>
  <TotalTime>4193</TotalTime>
  <Words>1654</Words>
  <Application>Microsoft Office PowerPoint</Application>
  <PresentationFormat>35mm Slides</PresentationFormat>
  <Paragraphs>382</Paragraphs>
  <Slides>120</Slides>
  <Notes>43</Notes>
  <HiddenSlides>4</HiddenSlides>
  <MMClips>0</MMClips>
  <ScaleCrop>false</ScaleCrop>
  <HeadingPairs>
    <vt:vector size="4" baseType="variant">
      <vt:variant>
        <vt:lpstr>Theme</vt:lpstr>
      </vt:variant>
      <vt:variant>
        <vt:i4>22</vt:i4>
      </vt:variant>
      <vt:variant>
        <vt:lpstr>Slide Titles</vt:lpstr>
      </vt:variant>
      <vt:variant>
        <vt:i4>120</vt:i4>
      </vt:variant>
    </vt:vector>
  </HeadingPairs>
  <TitlesOfParts>
    <vt:vector size="142" baseType="lpstr">
      <vt:lpstr>Contemporary Portrait</vt:lpstr>
      <vt:lpstr>1_Contemporary Portrait</vt:lpstr>
      <vt:lpstr>Meadow</vt:lpstr>
      <vt:lpstr>2_Contemporary Portrait</vt:lpstr>
      <vt:lpstr>3_Contemporary Portrait</vt:lpstr>
      <vt:lpstr>4_Contemporary Portrait</vt:lpstr>
      <vt:lpstr>white3</vt:lpstr>
      <vt:lpstr>11_white3</vt:lpstr>
      <vt:lpstr>1_white3</vt:lpstr>
      <vt:lpstr>3_white3</vt:lpstr>
      <vt:lpstr>5_Contemporary Portrait</vt:lpstr>
      <vt:lpstr>6_Contemporary Portrait</vt:lpstr>
      <vt:lpstr>2_white3</vt:lpstr>
      <vt:lpstr>4_white3</vt:lpstr>
      <vt:lpstr>5_white3</vt:lpstr>
      <vt:lpstr>6_white3</vt:lpstr>
      <vt:lpstr>7_white3</vt:lpstr>
      <vt:lpstr>8_white3</vt:lpstr>
      <vt:lpstr>7_Contemporary Portrait</vt:lpstr>
      <vt:lpstr>8_Contemporary Portrait</vt:lpstr>
      <vt:lpstr>9_Contemporary Portrait</vt:lpstr>
      <vt:lpstr>1_T8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Ancient Middle America Archaic </vt:lpstr>
      <vt:lpstr>PowerPoint Presentation</vt:lpstr>
      <vt:lpstr> </vt:lpstr>
      <vt:lpstr>Archaic Stage</vt:lpstr>
      <vt:lpstr>Archaic Stage</vt:lpstr>
      <vt:lpstr>PowerPoint Presentation</vt:lpstr>
      <vt:lpstr>PowerPoint Presentation</vt:lpstr>
      <vt:lpstr>Archaic Stage</vt:lpstr>
      <vt:lpstr>Archaic Stage</vt:lpstr>
      <vt:lpstr>Archaic Stage</vt:lpstr>
      <vt:lpstr>PowerPoint Presentation</vt:lpstr>
      <vt:lpstr>PowerPoint Presentation</vt:lpstr>
      <vt:lpstr>PowerPoint Presentation</vt:lpstr>
      <vt:lpstr>PowerPoint Presentation</vt:lpstr>
      <vt:lpstr>Archaic Stage</vt:lpstr>
      <vt:lpstr>Archaic Stage</vt:lpstr>
      <vt:lpstr>PowerPoint Presentation</vt:lpstr>
      <vt:lpstr>PowerPoint Presentation</vt:lpstr>
      <vt:lpstr>Archaic Stage</vt:lpstr>
      <vt:lpstr>Archaic Stage</vt:lpstr>
      <vt:lpstr>Archaic Stage</vt:lpstr>
      <vt:lpstr>Archaic Stage</vt:lpstr>
      <vt:lpstr>PowerPoint Presentation</vt:lpstr>
      <vt:lpstr>Archaic Stage</vt:lpstr>
      <vt:lpstr>PowerPoint Presentation</vt:lpstr>
      <vt:lpstr>PowerPoint Presentation</vt:lpstr>
      <vt:lpstr>Archaic Stage</vt:lpstr>
      <vt:lpstr>Archaic Stage</vt:lpstr>
      <vt:lpstr>Archaic Stage</vt:lpstr>
      <vt:lpstr>Archaic Stage</vt:lpstr>
      <vt:lpstr>PowerPoint Presentation</vt:lpstr>
      <vt:lpstr>PowerPoint Presentation</vt:lpstr>
      <vt:lpstr>Archaic Stage</vt:lpstr>
      <vt:lpstr>Archaic Stage</vt:lpstr>
      <vt:lpstr>Archaic Stage</vt:lpstr>
      <vt:lpstr>Archaic Stage</vt:lpstr>
      <vt:lpstr>PowerPoint Presentation</vt:lpstr>
      <vt:lpstr>Archaic Stage</vt:lpstr>
      <vt:lpstr>Archaic Stage</vt:lpstr>
      <vt:lpstr>PowerPoint Presentation</vt:lpstr>
      <vt:lpstr>Archaic Stage</vt:lpstr>
      <vt:lpstr>Archaic Stage</vt:lpstr>
      <vt:lpstr>Archaic Stage</vt:lpstr>
      <vt:lpstr>Archaic Stage</vt:lpstr>
      <vt:lpstr>Archaic Stage</vt:lpstr>
      <vt:lpstr>PowerPoint Presentation</vt:lpstr>
      <vt:lpstr>PowerPoint Presentation</vt:lpstr>
      <vt:lpstr>Archaic Stage</vt:lpstr>
      <vt:lpstr>Archaic Stage</vt:lpstr>
      <vt:lpstr>PowerPoint Presentation</vt:lpstr>
      <vt:lpstr>Archaic Stage</vt:lpstr>
      <vt:lpstr>Glossary</vt:lpstr>
      <vt:lpstr>Glossary</vt:lpstr>
      <vt:lpstr>PowerPoint Presentation</vt:lpstr>
      <vt:lpstr>PowerPoint Presentation</vt:lpstr>
      <vt:lpstr>Glossary</vt:lpstr>
      <vt:lpstr>PowerPoint Presentation</vt:lpstr>
      <vt:lpstr>Glossary</vt:lpstr>
      <vt:lpstr>PowerPoint Presentation</vt:lpstr>
      <vt:lpstr>Archaic Stage</vt:lpstr>
      <vt:lpstr>PowerPoint Presentation</vt:lpstr>
      <vt:lpstr>Archaic Stage</vt:lpstr>
      <vt:lpstr>PowerPoint Presentation</vt:lpstr>
      <vt:lpstr>PowerPoint Presentation</vt:lpstr>
      <vt:lpstr>Archaic Stage</vt:lpstr>
      <vt:lpstr>PowerPoint Presentation</vt:lpstr>
      <vt:lpstr>Archaic Stage</vt:lpstr>
      <vt:lpstr>Archaic Stage</vt:lpstr>
      <vt:lpstr>PowerPoint Presentation</vt:lpstr>
      <vt:lpstr>PowerPoint Presentation</vt:lpstr>
      <vt:lpstr>Archaic Stage</vt:lpstr>
      <vt:lpstr>Archaic Stage</vt:lpstr>
      <vt:lpstr>PowerPoint Presentation</vt:lpstr>
      <vt:lpstr>PowerPoint Presentation</vt:lpstr>
      <vt:lpstr>Archaic Stage</vt:lpstr>
      <vt:lpstr>Archaic Stage</vt:lpstr>
      <vt:lpstr>PowerPoint Presentation</vt:lpstr>
      <vt:lpstr>Archaic Stage</vt:lpstr>
      <vt:lpstr>PowerPoint Presentation</vt:lpstr>
      <vt:lpstr>Archaic Stage</vt:lpstr>
      <vt:lpstr>Archaic Stage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I already know about Prehistoric Cultures?</dc:title>
  <dc:creator>CLA</dc:creator>
  <cp:lastModifiedBy>Tim Roufs</cp:lastModifiedBy>
  <cp:revision>352</cp:revision>
  <cp:lastPrinted>2000-04-12T17:52:36Z</cp:lastPrinted>
  <dcterms:created xsi:type="dcterms:W3CDTF">2000-03-27T14:48:03Z</dcterms:created>
  <dcterms:modified xsi:type="dcterms:W3CDTF">2019-02-18T17:09:42Z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2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troufs@d.umn.edu</vt:lpwstr>
  </property>
  <property fmtid="{D5CDD505-2E9C-101B-9397-08002B2CF9AE}" pid="8" name="HomePage">
    <vt:lpwstr>http://www.d.umn.edu/~troufs/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2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C:\www\anth1602\PowerPoint</vt:lpwstr>
  </property>
</Properties>
</file>