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  <p:sldMasterId id="2147483677" r:id="rId2"/>
    <p:sldMasterId id="2147483678" r:id="rId3"/>
    <p:sldMasterId id="2147483711" r:id="rId4"/>
    <p:sldMasterId id="2147483769" r:id="rId5"/>
    <p:sldMasterId id="2147483781" r:id="rId6"/>
    <p:sldMasterId id="2147483885" r:id="rId7"/>
    <p:sldMasterId id="2147483897" r:id="rId8"/>
    <p:sldMasterId id="2147484011" r:id="rId9"/>
    <p:sldMasterId id="2147484083" r:id="rId10"/>
    <p:sldMasterId id="2147484095" r:id="rId11"/>
    <p:sldMasterId id="2147484155" r:id="rId12"/>
    <p:sldMasterId id="2147484167" r:id="rId13"/>
    <p:sldMasterId id="2147484179" r:id="rId14"/>
    <p:sldMasterId id="2147484215" r:id="rId15"/>
    <p:sldMasterId id="2147484239" r:id="rId16"/>
    <p:sldMasterId id="2147484251" r:id="rId17"/>
    <p:sldMasterId id="2147484263" r:id="rId18"/>
    <p:sldMasterId id="2147484275" r:id="rId19"/>
    <p:sldMasterId id="2147484287" r:id="rId20"/>
    <p:sldMasterId id="2147484299" r:id="rId21"/>
    <p:sldMasterId id="2147484311" r:id="rId22"/>
    <p:sldMasterId id="2147484323" r:id="rId23"/>
    <p:sldMasterId id="2147484335" r:id="rId24"/>
    <p:sldMasterId id="2147484347" r:id="rId25"/>
    <p:sldMasterId id="2147484359" r:id="rId26"/>
    <p:sldMasterId id="2147484371" r:id="rId27"/>
    <p:sldMasterId id="2147484383" r:id="rId28"/>
    <p:sldMasterId id="2147484407" r:id="rId29"/>
    <p:sldMasterId id="2147484431" r:id="rId30"/>
    <p:sldMasterId id="2147484443" r:id="rId31"/>
    <p:sldMasterId id="2147484455" r:id="rId32"/>
    <p:sldMasterId id="2147484468" r:id="rId33"/>
  </p:sldMasterIdLst>
  <p:notesMasterIdLst>
    <p:notesMasterId r:id="rId114"/>
  </p:notesMasterIdLst>
  <p:sldIdLst>
    <p:sldId id="591" r:id="rId34"/>
    <p:sldId id="649" r:id="rId35"/>
    <p:sldId id="707" r:id="rId36"/>
    <p:sldId id="706" r:id="rId37"/>
    <p:sldId id="682" r:id="rId38"/>
    <p:sldId id="679" r:id="rId39"/>
    <p:sldId id="681" r:id="rId40"/>
    <p:sldId id="680" r:id="rId41"/>
    <p:sldId id="684" r:id="rId42"/>
    <p:sldId id="683" r:id="rId43"/>
    <p:sldId id="648" r:id="rId44"/>
    <p:sldId id="623" r:id="rId45"/>
    <p:sldId id="622" r:id="rId46"/>
    <p:sldId id="652" r:id="rId47"/>
    <p:sldId id="650" r:id="rId48"/>
    <p:sldId id="651" r:id="rId49"/>
    <p:sldId id="624" r:id="rId50"/>
    <p:sldId id="625" r:id="rId51"/>
    <p:sldId id="626" r:id="rId52"/>
    <p:sldId id="688" r:id="rId53"/>
    <p:sldId id="685" r:id="rId54"/>
    <p:sldId id="686" r:id="rId55"/>
    <p:sldId id="691" r:id="rId56"/>
    <p:sldId id="689" r:id="rId57"/>
    <p:sldId id="690" r:id="rId58"/>
    <p:sldId id="692" r:id="rId59"/>
    <p:sldId id="656" r:id="rId60"/>
    <p:sldId id="657" r:id="rId61"/>
    <p:sldId id="617" r:id="rId62"/>
    <p:sldId id="618" r:id="rId63"/>
    <p:sldId id="627" r:id="rId64"/>
    <p:sldId id="628" r:id="rId65"/>
    <p:sldId id="674" r:id="rId66"/>
    <p:sldId id="705" r:id="rId67"/>
    <p:sldId id="675" r:id="rId68"/>
    <p:sldId id="676" r:id="rId69"/>
    <p:sldId id="677" r:id="rId70"/>
    <p:sldId id="678" r:id="rId71"/>
    <p:sldId id="610" r:id="rId72"/>
    <p:sldId id="611" r:id="rId73"/>
    <p:sldId id="608" r:id="rId74"/>
    <p:sldId id="613" r:id="rId75"/>
    <p:sldId id="614" r:id="rId76"/>
    <p:sldId id="607" r:id="rId77"/>
    <p:sldId id="700" r:id="rId78"/>
    <p:sldId id="701" r:id="rId79"/>
    <p:sldId id="693" r:id="rId80"/>
    <p:sldId id="590" r:id="rId81"/>
    <p:sldId id="703" r:id="rId82"/>
    <p:sldId id="694" r:id="rId83"/>
    <p:sldId id="695" r:id="rId84"/>
    <p:sldId id="597" r:id="rId85"/>
    <p:sldId id="596" r:id="rId86"/>
    <p:sldId id="698" r:id="rId87"/>
    <p:sldId id="582" r:id="rId88"/>
    <p:sldId id="589" r:id="rId89"/>
    <p:sldId id="659" r:id="rId90"/>
    <p:sldId id="660" r:id="rId91"/>
    <p:sldId id="661" r:id="rId92"/>
    <p:sldId id="662" r:id="rId93"/>
    <p:sldId id="663" r:id="rId94"/>
    <p:sldId id="664" r:id="rId95"/>
    <p:sldId id="665" r:id="rId96"/>
    <p:sldId id="666" r:id="rId97"/>
    <p:sldId id="667" r:id="rId98"/>
    <p:sldId id="668" r:id="rId99"/>
    <p:sldId id="669" r:id="rId100"/>
    <p:sldId id="670" r:id="rId101"/>
    <p:sldId id="671" r:id="rId102"/>
    <p:sldId id="580" r:id="rId103"/>
    <p:sldId id="619" r:id="rId104"/>
    <p:sldId id="620" r:id="rId105"/>
    <p:sldId id="592" r:id="rId106"/>
    <p:sldId id="704" r:id="rId107"/>
    <p:sldId id="579" r:id="rId108"/>
    <p:sldId id="641" r:id="rId109"/>
    <p:sldId id="640" r:id="rId110"/>
    <p:sldId id="602" r:id="rId111"/>
    <p:sldId id="603" r:id="rId112"/>
    <p:sldId id="631" r:id="rId113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3200" i="1" kern="1200">
        <a:solidFill>
          <a:srgbClr val="0C0600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i="1" kern="1200">
        <a:solidFill>
          <a:srgbClr val="0C0600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i="1" kern="1200">
        <a:solidFill>
          <a:srgbClr val="0C0600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i="1" kern="1200">
        <a:solidFill>
          <a:srgbClr val="0C0600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i="1" kern="1200">
        <a:solidFill>
          <a:srgbClr val="0C060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umimoji="1" sz="3200" i="1" kern="1200">
        <a:solidFill>
          <a:srgbClr val="0C060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umimoji="1" sz="3200" i="1" kern="1200">
        <a:solidFill>
          <a:srgbClr val="0C060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umimoji="1" sz="3200" i="1" kern="1200">
        <a:solidFill>
          <a:srgbClr val="0C060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umimoji="1" sz="3200" i="1" kern="1200">
        <a:solidFill>
          <a:srgbClr val="0C0600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600"/>
    <a:srgbClr val="FFCC00"/>
    <a:srgbClr val="FF00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3245" autoAdjust="0"/>
    <p:restoredTop sz="94660"/>
  </p:normalViewPr>
  <p:slideViewPr>
    <p:cSldViewPr snapToObjects="1">
      <p:cViewPr>
        <p:scale>
          <a:sx n="66" d="100"/>
          <a:sy n="66" d="100"/>
        </p:scale>
        <p:origin x="-84" y="-150"/>
      </p:cViewPr>
      <p:guideLst>
        <p:guide orient="horz" pos="2256"/>
        <p:guide pos="331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36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theme" Target="theme/them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112" Type="http://schemas.openxmlformats.org/officeDocument/2006/relationships/slide" Target="slides/slide7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66" Type="http://schemas.openxmlformats.org/officeDocument/2006/relationships/slide" Target="slides/slide33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87" Type="http://schemas.openxmlformats.org/officeDocument/2006/relationships/slide" Target="slides/slide54.xml"/><Relationship Id="rId102" Type="http://schemas.openxmlformats.org/officeDocument/2006/relationships/slide" Target="slides/slide69.xml"/><Relationship Id="rId110" Type="http://schemas.openxmlformats.org/officeDocument/2006/relationships/slide" Target="slides/slide77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slide" Target="slides/slide72.xml"/><Relationship Id="rId113" Type="http://schemas.openxmlformats.org/officeDocument/2006/relationships/slide" Target="slides/slide80.xml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103" Type="http://schemas.openxmlformats.org/officeDocument/2006/relationships/slide" Target="slides/slide70.xml"/><Relationship Id="rId108" Type="http://schemas.openxmlformats.org/officeDocument/2006/relationships/slide" Target="slides/slide75.xml"/><Relationship Id="rId11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91" Type="http://schemas.openxmlformats.org/officeDocument/2006/relationships/slide" Target="slides/slide58.xml"/><Relationship Id="rId96" Type="http://schemas.openxmlformats.org/officeDocument/2006/relationships/slide" Target="slides/slide63.xml"/><Relationship Id="rId111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6" Type="http://schemas.openxmlformats.org/officeDocument/2006/relationships/slide" Target="slides/slide73.xml"/><Relationship Id="rId114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slide" Target="slides/slide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109" Type="http://schemas.openxmlformats.org/officeDocument/2006/relationships/slide" Target="slides/slide7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04" Type="http://schemas.openxmlformats.org/officeDocument/2006/relationships/slide" Target="slides/slide7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fld id="{DC7A2AFA-B69D-4905-A1AE-C8CE7E13D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DFB863-C0C1-43F1-A1D5-AB0F8F5CE5F4}" type="slidenum">
              <a:rPr lang="en-US" smtClean="0">
                <a:solidFill>
                  <a:srgbClr val="0C0600"/>
                </a:solidFill>
              </a:rPr>
              <a:pPr/>
              <a:t>7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1DA2944-368D-4B9C-8382-B52BE8265948}" type="slidenum">
              <a:rPr lang="en-US" sz="1200">
                <a:solidFill>
                  <a:srgbClr val="000000"/>
                </a:solidFill>
              </a:rPr>
              <a:pPr algn="r" eaLnBrk="0" hangingPunct="0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D0051F0-368B-4FF5-AA61-E95271411CC6}" type="slidenum">
              <a:rPr lang="en-US" sz="1200">
                <a:solidFill>
                  <a:srgbClr val="000000"/>
                </a:solidFill>
              </a:rPr>
              <a:pPr algn="r" eaLnBrk="0" hangingPunct="0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C33AEEA-E77B-4A96-8E13-5A718DE6A5C7}" type="slidenum">
              <a:rPr lang="en-US" sz="1200">
                <a:solidFill>
                  <a:srgbClr val="000000"/>
                </a:solidFill>
              </a:rPr>
              <a:pPr algn="r" eaLnBrk="0" hangingPunct="0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2106D09-5299-4BFF-91E5-89A8D790F5E4}" type="slidenum">
              <a:rPr lang="en-US" sz="1200">
                <a:solidFill>
                  <a:srgbClr val="000000"/>
                </a:solidFill>
              </a:rPr>
              <a:pPr algn="r" eaLnBrk="0" hangingPunct="0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55665CE-2BA5-4F67-B5F1-70700D432E8A}" type="slidenum">
              <a:rPr lang="en-US" sz="1200">
                <a:solidFill>
                  <a:srgbClr val="000000"/>
                </a:solidFill>
              </a:rPr>
              <a:pPr algn="r" eaLnBrk="0" hangingPunct="0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16E9D69-E09E-4C6D-AFF9-CE03434292BE}" type="slidenum">
              <a:rPr lang="en-US" sz="1200">
                <a:solidFill>
                  <a:srgbClr val="000000"/>
                </a:solidFill>
              </a:rPr>
              <a:pPr algn="r" eaLnBrk="0" hangingPunct="0"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E3D6312-DB97-4A25-B707-0B4779920773}" type="slidenum">
              <a:rPr lang="en-US" sz="1200">
                <a:solidFill>
                  <a:srgbClr val="000000"/>
                </a:solidFill>
              </a:rPr>
              <a:pPr algn="r" eaLnBrk="0" hangingPunct="0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EBAA294-1A87-4021-A202-429C1C847E01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04C0194-1A04-4CA7-9B91-EFA791F9E555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428C6AD-6045-48BF-A153-C773AA99A353}" type="slidenum">
              <a:rPr lang="en-US" sz="1200"/>
              <a:pPr algn="r" eaLnBrk="0" hangingPunct="0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B2117E9-DAB6-4E92-841F-38D696A24F5B}" type="slidenum">
              <a:rPr lang="en-US" sz="1200">
                <a:solidFill>
                  <a:srgbClr val="000000"/>
                </a:solidFill>
              </a:rPr>
              <a:pPr algn="r" eaLnBrk="0" hangingPunct="0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8E18AA6-D6D2-4E93-A2E1-07C4F97BD0F2}" type="slidenum">
              <a:rPr lang="en-US" sz="1200"/>
              <a:pPr algn="r" eaLnBrk="0" hangingPunct="0"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2B3C477-5558-4952-979F-0BC1EC49B63B}" type="slidenum">
              <a:rPr lang="en-US" sz="1200">
                <a:solidFill>
                  <a:srgbClr val="000000"/>
                </a:solidFill>
              </a:rPr>
              <a:pPr algn="r" eaLnBrk="0" hangingPunct="0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AFB57E2-63E2-4456-8016-01E7E7FDC0DD}" type="slidenum">
              <a:rPr lang="en-US" sz="1200">
                <a:solidFill>
                  <a:srgbClr val="000000"/>
                </a:solidFill>
              </a:rPr>
              <a:pPr algn="r" eaLnBrk="0" hangingPunct="0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05181-84F6-4510-B219-EDCB2456124B}" type="slidenum">
              <a:rPr lang="en-US" smtClean="0">
                <a:solidFill>
                  <a:srgbClr val="0C0600"/>
                </a:solidFill>
              </a:rPr>
              <a:pPr/>
              <a:t>33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0F7749-2E9C-4C43-84A4-5F74766CA62F}" type="slidenum">
              <a:rPr lang="en-US" smtClean="0">
                <a:solidFill>
                  <a:srgbClr val="0C0600"/>
                </a:solidFill>
              </a:rPr>
              <a:pPr/>
              <a:t>38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245B1B-A64A-48EE-9AD2-5A26CCAF4065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DD6845-2512-45DE-9F76-5CAE710AB791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D276D-A705-43A1-8935-919E84C79AE4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912DE3-4D10-44C1-ADDC-BDED68A581D0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C9BDD-A693-47C3-9622-DF5DEDB5E5F3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FDC989C-1792-4163-80C0-7D17AAD66179}" type="slidenum">
              <a:rPr lang="en-US" sz="1200">
                <a:solidFill>
                  <a:srgbClr val="000000"/>
                </a:solidFill>
              </a:rPr>
              <a:pPr algn="r" eaLnBrk="0" hangingPunct="0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81704-044F-49BC-A484-C876CA7D3EA9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216FE-72C1-4AF2-8D9A-84B002456BA7}" type="slidenum">
              <a:rPr lang="en-US" smtClean="0">
                <a:solidFill>
                  <a:srgbClr val="0C0600"/>
                </a:solidFill>
              </a:rPr>
              <a:pPr/>
              <a:t>45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01647-0513-4C00-9CEB-5AAEF7C990A8}" type="slidenum">
              <a:rPr lang="en-US" smtClean="0">
                <a:solidFill>
                  <a:srgbClr val="0C0600"/>
                </a:solidFill>
              </a:rPr>
              <a:pPr/>
              <a:t>46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A4745-F684-400D-9138-060EFF022D4D}" type="slidenum">
              <a:rPr lang="en-US" smtClean="0">
                <a:solidFill>
                  <a:srgbClr val="0C0600"/>
                </a:solidFill>
              </a:rPr>
              <a:pPr/>
              <a:t>47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62DAD-F46C-4EB5-83BA-6FF453AACE61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A5606-4B91-4CDC-ACE1-E89F55864DEC}" type="slidenum">
              <a:rPr lang="en-US" smtClean="0">
                <a:solidFill>
                  <a:srgbClr val="0C0600"/>
                </a:solidFill>
              </a:rPr>
              <a:pPr/>
              <a:t>49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50430-AC48-4E29-993A-A64C990F2350}" type="slidenum">
              <a:rPr lang="en-US" smtClean="0">
                <a:solidFill>
                  <a:srgbClr val="0C0600"/>
                </a:solidFill>
              </a:rPr>
              <a:pPr/>
              <a:t>50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3699B-7253-4FCD-A818-73DE3FE791AB}" type="slidenum">
              <a:rPr lang="en-US" smtClean="0">
                <a:solidFill>
                  <a:srgbClr val="0C0600"/>
                </a:solidFill>
              </a:rPr>
              <a:pPr/>
              <a:t>51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40CB6-B3A0-4FFC-8099-87793C2DE8EB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E91362-0CB6-47FF-BDDF-DC13D4564041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4BE7BD7-01EE-4730-A035-37F6C3AE6D66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14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921C5-1380-4311-924A-3EB5D40484D3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61FFE-6E5F-4D5C-96A7-0B149F665827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F9B1A6-4BEC-4105-A895-552730C39FEA}" type="slidenum">
              <a:rPr lang="en-US" smtClean="0">
                <a:solidFill>
                  <a:srgbClr val="0C0600"/>
                </a:solidFill>
              </a:rPr>
              <a:pPr/>
              <a:t>61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4227B-32B2-46A1-9FBF-CF26DA488E37}" type="slidenum">
              <a:rPr lang="en-US" smtClean="0">
                <a:solidFill>
                  <a:srgbClr val="0C0600"/>
                </a:solidFill>
              </a:rPr>
              <a:pPr/>
              <a:t>69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F0DAAF-83BE-45C7-BDD4-71047419BC2C}" type="slidenum">
              <a:rPr lang="en-US" smtClean="0">
                <a:solidFill>
                  <a:srgbClr val="0C0600"/>
                </a:solidFill>
                <a:latin typeface="Verdana" pitchFamily="34" charset="0"/>
              </a:rPr>
              <a:pPr/>
              <a:t>72</a:t>
            </a:fld>
            <a:endParaRPr lang="en-US" smtClean="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602C8-FBD3-4792-BE02-5FFEB25AA299}" type="slidenum">
              <a:rPr lang="en-US" smtClean="0"/>
              <a:pPr/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80D3E-D319-441B-B806-531EC68353E8}" type="slidenum">
              <a:rPr lang="en-US" smtClean="0">
                <a:solidFill>
                  <a:srgbClr val="0C0600"/>
                </a:solidFill>
              </a:rPr>
              <a:pPr/>
              <a:t>74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1071E4-E835-4F79-BCB9-3D914B65B68B}" type="slidenum">
              <a:rPr lang="en-US" smtClean="0"/>
              <a:pPr/>
              <a:t>75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74FEBC-5ECF-4AB3-ACB8-3AD795D6123F}" type="slidenum">
              <a:rPr lang="en-US" smtClean="0">
                <a:solidFill>
                  <a:srgbClr val="0C0600"/>
                </a:solidFill>
              </a:rPr>
              <a:pPr/>
              <a:t>77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20D5ED-69D0-42B6-B158-B44AB1E74F42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DBCD0F4-53A5-4232-A082-777D40BFDDCF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15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F925CC-EDC4-4ECD-9C58-8D9F1324083B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1937A8-B8D0-44B6-B8C5-816A63020541}" type="slidenum">
              <a:rPr lang="en-US" smtClean="0">
                <a:solidFill>
                  <a:srgbClr val="0C0600"/>
                </a:solidFill>
              </a:rPr>
              <a:pPr/>
              <a:t>80</a:t>
            </a:fld>
            <a:endParaRPr lang="en-US" smtClean="0">
              <a:solidFill>
                <a:srgbClr val="0C06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D5151DB-20FC-47C9-A15F-20E46C5EF57D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16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D4549EB-E9C6-4F4D-89CC-06309C2586E7}" type="slidenum">
              <a:rPr lang="en-US" sz="1200">
                <a:solidFill>
                  <a:srgbClr val="000000"/>
                </a:solidFill>
              </a:rPr>
              <a:pPr algn="r" eaLnBrk="0" hangingPunct="0"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1E23989-ADB5-4A32-8308-E692DF29D6B1}" type="slidenum">
              <a:rPr lang="en-US" sz="1200">
                <a:solidFill>
                  <a:srgbClr val="000000"/>
                </a:solidFill>
              </a:rPr>
              <a:pPr algn="r" eaLnBrk="0" hangingPunct="0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5475FAD-BDDC-41AD-B3EE-16B81B796A5A}" type="slidenum">
              <a:rPr lang="en-US" sz="1200">
                <a:solidFill>
                  <a:srgbClr val="000000"/>
                </a:solidFill>
              </a:rPr>
              <a:pPr algn="r" eaLnBrk="0" hangingPunct="0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6D102E2-4C8F-4214-BA18-4D0524F3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285A3-B575-473A-B87F-5EF8968EB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599D931-AB0C-4A8E-A7FD-5EA09F136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F94DF-B4F8-4AE1-8BF7-C57FFE8C6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00C1F-1109-459A-8704-7396A1583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0F6F1-02DB-4872-B595-624315B15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AA31A-3105-4AB8-B8DD-8EF7A00C2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5288A-26CD-4EB8-A87B-BBFAEEFAE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ED8D5-7C4E-45E7-A84A-8BF56F2A6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4E7D9-0D5B-401F-B2EC-C2D4A7F29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D9EBA-7D6C-4F89-82C2-10C6DC531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56375-82EF-43F0-A751-B579132E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E7B33-F5A1-47AB-B864-8B220FE78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75114-08C9-4B55-A1A9-933736761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1DB71-C5B6-455B-B544-10037BE67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CA604-65F2-4A09-A652-70852D3CC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B686-4A4B-47F0-9F3F-613F20DDB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C5739-E271-4F64-B902-DEEF12E1C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2C99-3D3E-4359-8750-811FEA4C2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98270-E748-4667-8C4E-02D01CBE6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D4784-D02C-41B4-9B09-1A4C60BB7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DA6F-8887-4CE4-BC70-A46046A64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F5A26-2EA4-4598-8D91-1483E1D55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49D4-71FA-4E3A-AC8F-9567CD119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4C619-27F7-4C8C-A3DC-C391E2A6A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9F8AF-7985-44FF-B44B-1CC353C5F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F3D59-2567-48D0-AE7F-121829502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38C4E-29D9-42C8-9D10-8FB9BF730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BD5FF-DDD0-48F3-8E08-35A247B81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4EE6A-64B8-4DE5-B7A2-33346813B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1E381-0AD7-4786-A28C-86A0CDF32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313CF-260A-495F-80E2-0D7C1A5B8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CE766-569C-43D0-8379-FF6AC7152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2D9DD-906C-4C9B-9B1A-1FDA7956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ACB0C-FBB3-4B3E-AF98-4029EB7D4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C08B6-002A-487D-A7E0-5214C0266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65E44-D2BB-4824-A6FB-77563C2D4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E6EF8-9E52-48DA-9A53-8820B7C3F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F9133-9BD1-42FE-B8E4-45C649B05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7D2EE-94D2-4F23-BE06-8A5E43C7D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44E31-6ADD-4D65-9378-978A35FB9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75784-F077-4978-B52B-B8E2DFACF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B71FB-BBF6-4143-BB05-009BC0E8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AA02D-5C2D-451A-B186-07E5D166A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BECF8-E3D0-49AB-B150-EA3CFB5E0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1DA58-157A-47B6-8D99-3E49F9ACA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05C6A-7F98-486F-82FD-37E7331DA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E40DC-FC63-4A9B-87D4-35027F594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CC58D-22D0-43CB-89E7-D4FB59C4C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1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1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3AE86-BE4D-4352-B488-F47DBA2A0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E04FF-85A5-4786-A26D-0139A7AD6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70F0D-6007-4410-9205-9C31936DE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C13C-1F80-49AC-9766-1BCA59C91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D4BC2-32AF-4821-96AF-3AFEE6198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73288-9696-4606-B0F6-428A10AEA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D61A9-01D1-4A97-B478-BE431CB2E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44F03-23F1-4E2D-B7DA-8CB1A8127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56C17-2D80-41F5-B633-B1C94A64D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C5436-0247-4F48-AD86-E4463E23C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7CDAA-9755-469D-8255-8CE866EB7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73A8B-F029-44F0-9E35-092E9E84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1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1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244A9-9F9F-4B38-AA2B-260DF35E9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AE3A9-246A-46E0-BA29-BEA36097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66696-3270-476A-85BE-3A26B0A68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820C5-BA9B-481F-A215-6AF34C413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F7DA3-0F52-47B0-BD2F-0D37D5C7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473BE-0DE8-4ACD-B3AF-72C2EF378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EB7EF-7299-4F2F-A016-AAABDF3A2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48C70-C067-43E3-B7E9-1B40D1AE0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41BA2-B451-45CE-B3BB-50E1EF17D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26B61-7E32-4D64-877B-8F4AD05F5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D0A99-314A-4F94-B863-E29E695E8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C4CF-3B12-4162-97AC-2E885563F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1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1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FC65-014B-4C00-92C0-35357A690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2DA98359-D928-49BE-A8CA-7C7169948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59C85-3782-4436-B341-DE458776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9F423-107C-4D62-9B90-194154268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9EC0C-1B13-47E0-B074-468028060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8A965-0577-4904-AAEB-7DA6246E3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C129-A826-45B7-BCF8-8B95F5469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C2CEE-933E-4296-93AC-729BBC8CD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DD99F-4630-469C-AF43-0F91B38FF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585EF-73CB-4784-994F-89FABFE0E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A32CB-518C-4ACC-938E-B11D860EA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8951F-9429-4A64-AFF7-57402A47A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7110-7613-4AED-95A8-224A1E241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2C739-05FD-4716-AE60-E1780A1D0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F331D-69D3-4962-8A81-39E1C2CE8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2A5E-3768-4CB3-BB98-3340F87F2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D43AB-E6C3-46F8-976E-5AD047D4D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CA66-E19D-4730-B0CE-16153FDE2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11D2-88DF-4EB9-857F-C9473AA73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EBC-776F-48CD-9DE3-DBCC6BE28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1515A-C207-463B-87C9-6055E2FDD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3AE1E-D6E2-4B0C-8F75-42F14DF5E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F70CF-37A5-41A8-9D33-EA5178D16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1D728-EDE7-46F2-BB42-82139405D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8A273-6949-4852-941C-E0CC829DB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49767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767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DB3D5F0-7A62-419F-9300-B6A503DDC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3C04E-E3D3-461F-A013-59CC8904D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85AB-9186-4520-AD1A-EFE20ADA2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8EDE6-3AAD-4DD8-B9B1-E07B4D92B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675B7-4854-441E-810D-4B26CDB89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D1B2E-924E-4280-9F2D-77211592F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5F8AF-DED9-46DB-83A9-8C1C3B7A4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2EFA-5A20-4259-8BD0-6BFCD22AE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98CB8-53EE-485D-B90F-B570E3E3C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29961-F615-435E-9162-BA13CC808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B2046-8857-44E8-ADD3-AB1AAB231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361F8-EBB2-4D08-BA78-C95980A48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3BA6344-4AA2-4879-9C1E-D64E3A613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65A13-D103-40E5-9125-FF108B4BA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B913A-4D1C-4AF6-8D2C-5F1E33DEB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5A54E-0E13-4F22-90EA-8336BEB74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CDEF0-F9EC-4F25-B488-9FCB671F0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0250F-2AB7-4341-AFC3-4AF7D319B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938AA-9D2E-49D6-AE49-37ECAD2F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46397-A828-4B6C-9EA3-369FA7FE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19C-0BE1-47BC-9D55-54C896DEE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0080D-0947-4C2C-A324-3A9BE8853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CD07F-32F6-4C5D-88C5-465B5E027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20C7F-943C-4351-9570-02A973B51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9FF7F-C21A-4E08-945E-F7086C177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B1068-1ACC-4538-B59B-3A12457CD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CDC96CE-A415-49B6-BEAD-326CB11BF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C4557-DD43-4905-8162-7A164AF49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A1A1C-5CDD-4102-95D2-2FBB02DFA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CE99F-A0DD-4EFC-9106-B9B647B9D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266D1-AAE3-450E-A4BA-C80C7C540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04A1A-F6B0-477F-A9C2-24FA79419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9B736-D142-44F4-A80E-CF65EEBE1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3A19-963B-4058-891C-55B2046F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1020D-7BA9-4D79-8C62-FF5E65DBB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AEA5C-B44A-431F-BE9F-F542531B0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BA12E-2A71-44DA-B435-3DF136BA0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1A0EF-81BF-471B-8233-6DF9BA77C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528F-6919-4E97-9763-F864AC936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0EBC6-DBFE-4D05-A8B7-73EF31810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FA248-0B1B-40D1-BE78-E536A246F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B3037-2E99-45C5-91F5-23B47B521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1213A-5A4A-4E02-9F83-FA224BC69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A9D71-9472-4660-9E68-E832EB5E0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F52C2-6C7B-441E-A6AB-6922BDD96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D3C59-1A97-47B6-B605-91BC5211F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F79AA-BB6E-41AB-A8CA-F8E96D924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49767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767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1483C68-83D6-49C8-AB54-FC441E373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98989-B7BC-4D73-9605-5D4A3D7D2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338AE-DEB2-4274-ACEA-4A030B532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501EE-2C27-4A88-8CB0-D28EDFC71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4FFEE-32D1-4177-A87E-7861CAC5E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FE6F-2BF6-4D66-B628-99A27F21D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63F72-C67D-4589-B636-0ADF8C58C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3DB4D-06B5-427E-B0BF-EEA21DC17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5A209-139D-4764-B161-838305B9F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20966-623C-4BF6-B0F1-35358C48E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617AB-9342-456E-A0AB-200C5683F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00D58-2430-41DD-9876-17E88D897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D2AFD-66F8-4FA4-BCA1-6D6624A90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B4C1D-ECDC-48D0-BA57-C9C1C9F71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A740A-8B76-4B33-BCAA-299D69F52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421CABDE-04B7-492A-B9A4-8B0D20C01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204D-8C06-40BA-963D-7858575F4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F926C-53F6-41B8-92FB-0B685AC18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57C4B-D5AB-499D-9CB3-BAA1E1DBD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E8892-2475-45A9-9755-D8375CFAC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33F39-9854-4129-965A-F5942A0F9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442B-1009-429F-A231-35E39C20A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5B9F2-7504-4064-8A09-8B4CCE5C2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23D5D-92A6-4894-A22E-9C0BBCE87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A701A-8449-42A9-8DA8-FFC470FCF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FF7AE-A595-4DB7-8094-1DFA84EC0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0EBC2-BA78-4D6A-817A-D3C6CB207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9C353-B1F8-4474-AF3C-F7B99D4F3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AEB7C-F460-43AF-A205-2C722BCC0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08ECE-80B0-4799-B14B-F87296DBB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85431-5957-4017-AEE5-6E78E35D0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E7BD3-A4F6-4366-B761-275475026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05FE2-B565-4DE2-9791-A60C7956B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FC3A9-0E72-497B-B16A-C60292E65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1795C-D846-48C0-A2A3-618B86061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2766C-F55B-4353-B98A-5CF3677F1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C9D04-0E9D-435A-A13A-5E1D350CE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C1C48-1704-466B-A127-FC01C0AF6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38651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E70C1-FAF2-4E37-AB59-865223813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88A70-F9A3-4D85-841B-160A8A9E0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EACEA-FB52-49C0-88B9-C267EBF5B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40668-B739-46E8-AFFC-90D537883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05DFD-ED30-4431-B3DC-B8EE6BCAB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14ADF-3A80-4ED7-913C-E77C9DDE7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DE45F-0090-48F4-B394-FD5302957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CAAAB-8F8F-4473-9FB9-0F52523B7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7FD8F-D661-42E3-978D-23D4297F7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4237C-320C-4C82-8894-BC9D051B3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E0286-5FF4-4666-9663-CCBD4F23E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136A0-D2C0-4CDF-98C4-F54F545A9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38651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1C9C2-25F6-4159-811D-A146317FA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49622-5D13-4263-BE9C-DF0F7CC70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80AE3-95DA-426E-AF9F-B9E8A3A5E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B85C5-F8FE-4750-90DE-2D97C7090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61175-C04E-4A7D-B6DB-55E0C333D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0C7E3-90EC-4BCF-BB80-AA1A3A135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28E1D-220F-4EC6-957E-AB5AFDEE7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11603-1CB3-4667-8D0F-6D712B4C6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71DE8-5C32-498E-9A16-5F666814A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3EDFC-4C44-4DD8-AEE0-D29145BFE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51788-AEE8-4465-803C-F64D4EDAC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FCE40-20E3-493A-84FD-1216210A7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38651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ECC58-B860-426E-9621-2BBF2D011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7D30F-FCAA-4B3C-A5D9-2314F67FA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FAA74-29DE-42CB-989C-5935D2624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693A1-4C6D-4276-9C6B-B44C4627E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396C1-ECE9-461F-A435-392B03593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C373E-DC00-4248-9D1F-4115E3D67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7B030-348D-479E-AD70-65A246125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BEEFF-A45E-4860-B784-232EFD210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E4518-50AF-4143-A23A-99ED3A6DE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62DB1-858D-4395-92D2-652CB8B76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62A22-0D6E-46E9-A8DB-7EF1B050D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CCCEF-F213-45B9-B838-9561DE2AA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4F4B-6BCE-49DE-A3A4-D2A509783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54C76-6982-4C34-9A52-80B549AE3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9703B-312C-4078-BD64-F639A619E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7C7FE-A5E8-467C-94F1-489D76B7A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6B3E3-6732-4DCB-BC23-554E9C379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9F736-4943-4A91-B5CC-7453CA254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805C-5CC7-4569-B7E2-764A50E66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26146-2180-4A9B-A9B2-9B605DAF8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870ED-82E5-4454-B45F-75086B0BE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8EBBF-2FE3-45B1-B242-88891C004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35FE2-0E55-4753-A9AD-F99737CB6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69901-92F6-4455-B0A8-70DE4F6F6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A7198-19BA-4414-9B89-FEEB1F308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CA47B-FFFC-4587-9F70-7A1C4A131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600C92-1947-4205-B3EA-058BD5B2E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5602F-1F63-4337-91DD-03F9C7102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225ED-6E56-494A-87B1-E5892191A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CEF6B-64EC-45C5-A019-C21531B2B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C7158-BAF5-44A8-BB62-3F092C9A0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2FCD7-EB7A-410A-B3A7-8239D7232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EA881-D89F-4F46-8664-989AAC22F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1F61E-74C6-42B8-A39A-D948A1C18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DB37-80D9-4423-AD37-CC4B353C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9CEE6-DCD2-485B-9409-8C7B42A10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05869-C781-4EA0-BFD8-F1AA6E734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F9EFC-3891-416C-8772-2B2AAD09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7A7C1-A104-4C2B-9F36-60A7C0577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DB921-6A1D-4A50-A9BA-BFA197F42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04305-B041-425D-AC23-88221552B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4A6E-D065-4ABA-A3CC-28F8A679D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3E256-5238-4705-A45B-94F96810E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1C374-131C-4799-AECE-D4AD18FA2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BC1EC-6789-469A-A63A-915EC090C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913EA-CC37-4019-B04F-DC74B64B8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64BBA-94CF-4303-9755-260984E93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8603-9BB5-46F2-86DC-DF5427312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99333-DAD2-4B3B-96C8-2995621B1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2AD27-7995-49AA-B9EC-4AE8609EC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BAB53-F13C-4F70-B773-520CDA6C8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49767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767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04568D1-F5D8-42B5-9664-6F9B5791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8A301-8671-49E7-B749-8B97DDE7C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B1EA0-0A88-4591-B1CF-3C984E2FA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1AFA3-6978-4E5E-B76D-179B61F50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CB05B-8B14-4B93-8353-A918B4F96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A9F9C-F8C0-4C03-8289-91B9612C7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FC161-22AC-4634-9303-B7BBCE528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8EA06-614D-43C6-B809-02A9C01B0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AD6D2-76C4-472B-8D61-A4AD144BB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CA9F-4629-4604-A52F-BAE2E8199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98F0-CF5B-4D0D-A07C-3272D79F6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0C5AA-FC33-45CC-8496-819345650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6DA4F-2CA1-4355-A929-E4DFA7530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7F7A3-2ACE-47FE-8D95-4F7775D63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01561-0DD1-40D5-ADF8-6BB0C91DF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BA64D-AFEF-4312-8BF2-EFA3B7574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96BB9-4623-40F7-BC7E-79B06F322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F79AF-92CC-456F-91E7-2CFCED71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CD943-C464-4F0E-8128-8B1EEADA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A57E1-104C-4604-9FFE-AF7554B43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AE450-21BD-4563-AF11-1A7616DFB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F20C2-5BA7-4790-908F-5A2D45761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C3658-979C-4AA6-B37C-6A202F923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09C3-0248-4EE8-9001-5E1234BBA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4C182-5028-41D6-92F8-A3A6DD706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7B60A-AF3E-4FC9-B133-C965011C8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CFF8D-5045-4550-8FD2-9D22064C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6CDCC-B15B-4F49-9CDE-124CE86CA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C3670-21C2-4F60-ADFB-DF90F4892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5B99-F608-4AFB-AD1E-9DB2BFE9F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B5043-26AF-4746-ACF0-CB11CF1B1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B439C-6E8D-48AB-AE5B-A526E91E8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42AA-B519-4CC8-A3E0-EFB5F4D49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C4C0D-1556-49A9-A52A-5BED208CE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08247-248A-4EE9-BA7A-5C80F586B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7AB9E-AC17-44BD-BC84-F71C2B566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2D54C-C391-40E5-80A3-11D9BD035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2999-71AB-427D-97B6-49800784B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2FCAB-40C6-4C8E-90E1-A2D8EA5D6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F8A4C-4C33-4017-8F36-82F2B5ABE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49BFD-6DEC-4AAF-9220-28060AE24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EDBC3-2248-4F5B-8449-05A604BE8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7A950-5E76-44E0-9642-2C3324BE9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F15CF-167E-44A2-B3E3-F58F3E3AC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BED63-D5D9-4998-B52C-CC65CD0D2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1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1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29D16-E5D9-4AA2-A5B5-F74647080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BD3AF5B6-66A5-4EC0-A603-78A9EC464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CDFC1-5164-423C-A8FF-C9D22C3FB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C4C89-6C76-49FD-9989-E32F05BA5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8BE2-ED40-4F87-B377-F622CAD01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4E94D-97B3-4425-B268-5E3C96D43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E3B89-C0F1-42C2-92CF-AC88D16FD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45AA9-A8FC-4681-9225-B36BE34DC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23D3-5C25-42A5-91D5-EF3BCF553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A3191-3336-43EB-A510-CAA056B1A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B2FDA-413A-4F78-900E-843BF80B0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5836D-2D39-4A20-B224-915765A2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B08DA-5893-4853-9C3F-384D45190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7BE9C-A115-47FC-8A73-D8E95BBE0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8C0F6-CB51-45D6-8A1F-82BA1CF2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5882D-7B5E-403D-AB98-F73BAFA9B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4A28C-4C00-4150-AC45-E5AFEAE28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B3D6A-3B03-4EFC-B8E5-3C12D4C54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A6D3-881B-4EEA-BA80-1A9E0EF9D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99589-5E7C-4510-819A-C1C8CFA2F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4F022-5667-4D31-8C57-EB5501C75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F2A5-8666-47F0-B3CF-649D4608A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C0791-0C6D-4349-9584-EB3EA4624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9376-5412-46FA-9A4F-8BF61418B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63B7E-50A2-46A7-99F3-00EAD1383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AE00A-EF82-47DE-95C8-8A8D5D68B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39C0A-9C8E-402A-8175-EBC936762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4EB53-EAFD-4657-B7D0-4C26574E3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86ACC-8B8A-4897-A97B-6C1A2AC03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22D7B-4FB4-410E-A12E-99B855746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40A38-9ADD-4953-9EE5-462D01DBD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AAB53-D006-4DDE-B44C-0DD25C080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D0DA3-5E49-4530-B9AA-305B2DAAB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8ACEF-54F6-4C8F-9FDF-A0626794B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32736-0E6A-4DA5-8B83-5E9FEDCC0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1D5C7-62E3-471F-8DE1-CFDE7B2B4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38651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4F952-A28F-4B01-8F26-41CD294C9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F4D8B-8B13-445D-8530-839DFBEDA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7C170-07E1-4558-BD30-7F84035D5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3F889-1525-42C3-AE51-E1B58279F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A8E45-B372-41B3-AFAB-FC4CF2233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D2396-075A-43A1-B0E8-41DA09DA4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E4D40-4592-430E-B807-8F269DD85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B2C24-E870-4FD9-A8C6-6EA41CEFD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EAD1A-6655-4A9D-B0B8-7E013FA74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8AFCF-BE40-4822-B54F-2B67C4F49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0FD21-2824-47E1-B601-E1AEFEB9A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268C3-9890-48CC-BF5F-B31056746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1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1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930F2-2F38-4A75-8C23-4E5442F96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49767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767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96BFBDA-4496-4A38-B0AB-A0C5E87B9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D762C-DC1A-4DC5-B34E-6DADE56F4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4BF9B-A0B7-4BD5-B9C5-6EB6A4434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77142-824C-444E-A846-F6C7E9BB5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26D19-50F9-4F51-99FB-10167C49C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0C54A-33ED-477B-A5AC-8D2613EF7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58627-33ED-4F3F-BE04-3786F36F7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91761-CD4D-4DDC-AF73-87B690868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08BA0-433E-4146-B7D4-A7842DABD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54A60-745A-4E3B-898C-29278EBD7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E45FB-F0C9-45D3-8DBD-007D85C78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B02B-9649-4934-9BF1-F53537838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9BEFACBC-5C16-44E7-A778-6F8F0F9A1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D8A993E4-7ECF-48F2-99C8-DE7F7F30E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1623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ED0814E-2A1A-4206-AB11-81B0007C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29D16D2-337C-4DAB-821B-9BFAAEDBC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9F652BA-1411-4A07-85AC-736A51E5D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A585947-9EF7-4A9F-855E-B17991BAF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F4AA4B5-0D76-4B6D-B252-408AA37C9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D656FF4E-46A3-46BB-9696-309113737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85351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6" r:id="rId1"/>
    <p:sldLayoutId id="2147484629" r:id="rId2"/>
    <p:sldLayoutId id="2147484630" r:id="rId3"/>
    <p:sldLayoutId id="2147484631" r:id="rId4"/>
    <p:sldLayoutId id="2147484632" r:id="rId5"/>
    <p:sldLayoutId id="2147484633" r:id="rId6"/>
    <p:sldLayoutId id="2147484634" r:id="rId7"/>
    <p:sldLayoutId id="2147484635" r:id="rId8"/>
    <p:sldLayoutId id="2147484636" r:id="rId9"/>
    <p:sldLayoutId id="2147484637" r:id="rId10"/>
    <p:sldLayoutId id="214748463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6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6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D35F3FA-20B6-48F3-9411-40E6426FC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3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6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7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99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665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5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5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8D44C94-EFFF-43A4-87EE-95B3A00A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7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93F4DC5F-1893-4305-B1BB-ACF1A26A5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2221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8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028B358-73E8-438E-B164-BD2682641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A770A8AC-F534-4CFE-848E-B007BEC8D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34503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65C09CA-C1E9-4098-8E58-8ADA21030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CAED7A5-B92E-41AC-8012-384CB2B33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  <p:sldLayoutId id="2147484699" r:id="rId9"/>
    <p:sldLayoutId id="2147484700" r:id="rId10"/>
    <p:sldLayoutId id="2147484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96909F5A-0508-4987-9C2B-15BE3C59B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71367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702" r:id="rId2"/>
    <p:sldLayoutId id="2147484703" r:id="rId3"/>
    <p:sldLayoutId id="2147484704" r:id="rId4"/>
    <p:sldLayoutId id="2147484705" r:id="rId5"/>
    <p:sldLayoutId id="2147484706" r:id="rId6"/>
    <p:sldLayoutId id="2147484707" r:id="rId7"/>
    <p:sldLayoutId id="2147484708" r:id="rId8"/>
    <p:sldLayoutId id="2147484709" r:id="rId9"/>
    <p:sldLayoutId id="2147484710" r:id="rId10"/>
    <p:sldLayoutId id="214748471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97CD6EB-9D10-4710-B90F-C703F84D3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421C414-2DFA-40AC-BEB2-A26118413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4485425-90B9-4BFF-BB7E-29A9A9FF0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B8661D4-0BC3-44B3-83CE-1AC02A2A4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B859614-AD88-420C-A34A-D669FA64F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AD5511C6-7BB7-4B25-9AAD-DEFF56349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4509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1" r:id="rId1"/>
    <p:sldLayoutId id="2147484767" r:id="rId2"/>
    <p:sldLayoutId id="2147484768" r:id="rId3"/>
    <p:sldLayoutId id="2147484769" r:id="rId4"/>
    <p:sldLayoutId id="2147484770" r:id="rId5"/>
    <p:sldLayoutId id="2147484771" r:id="rId6"/>
    <p:sldLayoutId id="2147484772" r:id="rId7"/>
    <p:sldLayoutId id="2147484773" r:id="rId8"/>
    <p:sldLayoutId id="2147484774" r:id="rId9"/>
    <p:sldLayoutId id="2147484775" r:id="rId10"/>
    <p:sldLayoutId id="21474847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3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6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7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665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5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5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0B65402-8F97-4AA9-B235-D6FAFC1D1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55F4179-7A41-4BCC-97AD-9938F48B6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3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6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7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967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665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5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5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6A7DAD5-1409-4CB4-B032-7664A8D15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0DD4BC1-FE7B-44CC-BE74-C84A32F1E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  <p:sldLayoutId id="21474848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D21A81C-AB2D-479E-98EC-E88E72627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C2EA8-1E52-4515-8F75-E73CF8872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39A961CE-30D7-43C0-A949-BA9EB481E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3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43CCB59-062C-4147-B446-E65E2C313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901F9E1-25C0-4867-93AC-5952F8625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0042260-D1CA-42C4-B8C6-D8A75C08F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3" r:id="rId1"/>
    <p:sldLayoutId id="2147484544" r:id="rId2"/>
    <p:sldLayoutId id="2147484545" r:id="rId3"/>
    <p:sldLayoutId id="2147484546" r:id="rId4"/>
    <p:sldLayoutId id="2147484547" r:id="rId5"/>
    <p:sldLayoutId id="2147484548" r:id="rId6"/>
    <p:sldLayoutId id="2147484549" r:id="rId7"/>
    <p:sldLayoutId id="2147484550" r:id="rId8"/>
    <p:sldLayoutId id="2147484551" r:id="rId9"/>
    <p:sldLayoutId id="2147484552" r:id="rId10"/>
    <p:sldLayoutId id="21474845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3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6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7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66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665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5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5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FA81BEA-1815-4614-99FC-EA2897231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d.umn.edu/~trouf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2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news.nationalgeographic.com/news/2008/09/080903-oldest-skeletons.html?source=rs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9/080903-oldest-skeletons.html?source=rs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095/Yucatan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095/Yucatan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095/Yucatan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png"/><Relationship Id="rId5" Type="http://schemas.openxmlformats.org/officeDocument/2006/relationships/hyperlink" Target="http://news.nationalgeographic.com/news/2008/09/080903-oldest-skeletons.html?source=rss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9.png"/><Relationship Id="rId5" Type="http://schemas.openxmlformats.org/officeDocument/2006/relationships/hyperlink" Target="http://news.nationalgeographic.com/news/2008/09/080903-oldest-skeletons.html?source=rss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news.nationalgeographic.com/news/2008/09/080903-oldest-skeletons.html?source=rs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nc.org/lp/media/uploads/2008/02/monte_verde_chile.jpg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.png"/><Relationship Id="rId5" Type="http://schemas.openxmlformats.org/officeDocument/2006/relationships/hyperlink" Target="http://www.unl.edu/rhames/monte_verde/monte_verde_map.gif" TargetMode="Externa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15550150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geographic.com/events/97/monteverde/dallas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9/080903-oldest-skeletons.html?source=rs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4/080403-first-americans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96254452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9/080903-oldest-skeletons.html?source=rs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uters.com/article/scienceNews/idUSN122448612008021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8/02/080213090524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7/11/27/native-america-siberia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ekalert.org/pub_releases/2007-11/uomh-gss112607.ph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7/02/070223-first-americans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7/02/070223-first-americans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.net/art_folsom/preclvis.htm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wire/World/ap20040909_2009.html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5.xml"/><Relationship Id="rId4" Type="http://schemas.openxmlformats.org/officeDocument/2006/relationships/hyperlink" Target="http://www.ele.net/art_folsom/pre-clovis_2004/preclovis2004.htm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6743913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://news.nationalgeographic.com/news/2007/02/070202-human-migration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6/10/061017-bering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saf/1406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wire/World/ap20040909_2009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://www.netowne.com/historical/archeology/oldest.ht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wire/World/ap20040909_2009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hyperlink" Target="http://news.bbc.co.uk/2/hi/americas/319700.st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wire/World/ap20040909_2009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hyperlink" Target="http://msnbc.msn.com/id/5955043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wire/World/ap20040909_2009.html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www.ic.arizona.edu/~mmap/mlec05a.htm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://msnbc.msn.com/id/5955043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wire/World/ap20040909_2009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5.xml"/><Relationship Id="rId5" Type="http://schemas.openxmlformats.org/officeDocument/2006/relationships/image" Target="../media/image46.png"/><Relationship Id="rId4" Type="http://schemas.openxmlformats.org/officeDocument/2006/relationships/hyperlink" Target="http://msnbc.msn.com/id/5955043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wire/World/ap20040909_2009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47.png"/><Relationship Id="rId4" Type="http://schemas.openxmlformats.org/officeDocument/2006/relationships/hyperlink" Target="http://msnbc.msn.com/id/5955043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news/nation/10212243.htm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6.xml"/><Relationship Id="rId4" Type="http://schemas.openxmlformats.org/officeDocument/2006/relationships/hyperlink" Target="http://www.duluthsuperior.com/mld/duluthtribune/news/nation/10212243.ht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news/nation/10212243.h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news/nation/10212243.htm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saf/1406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Coming_to_America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://dsc.discovery.com/news/briefs/20030728/american.html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deseretnews.com/dn/print/1,1442,595095698,00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cientmexico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ekalert.org/pub_releases/2004-12/asu-sbd120204.php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ylife.com/photo/0ebAfTY165dB2" TargetMode="External"/><Relationship Id="rId2" Type="http://schemas.openxmlformats.org/officeDocument/2006/relationships/hyperlink" Target="http://www.eurekalert.org/pub_releases/2004-12/asu-sbd120204.php" TargetMode="Externa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5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news/nation/9465209.htm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.png"/><Relationship Id="rId5" Type="http://schemas.openxmlformats.org/officeDocument/2006/relationships/hyperlink" Target="http://www.ic.arizona.edu/~mmap/mlec05a.htm" TargetMode="External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news/nation/10212243.htm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37.xml"/><Relationship Id="rId4" Type="http://schemas.openxmlformats.org/officeDocument/2006/relationships/hyperlink" Target="http://www.d.umn.edu/cla/faculty/troufs/anth1602/pckennewick.html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3/09/0903_030903_bajaskull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rc.ac.uk/research/programmes/efched/results/gonzalez.asp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ekalert.org/pub_releases/2004-12/asu-sbd120204.php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stages_handout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stages_handout.htm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1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152400"/>
            <a:ext cx="10182225" cy="66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291" name="Rectangle 17"/>
          <p:cNvSpPr>
            <a:spLocks noChangeArrowheads="1"/>
          </p:cNvSpPr>
          <p:nvPr/>
        </p:nvSpPr>
        <p:spPr bwMode="auto">
          <a:xfrm>
            <a:off x="1485900" y="3582988"/>
            <a:ext cx="7315200" cy="10175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endParaRPr lang="en-US" sz="4000" b="1" i="0">
              <a:solidFill>
                <a:schemeClr val="bg1"/>
              </a:solidFill>
              <a:latin typeface="Arial" charset="0"/>
            </a:endParaRPr>
          </a:p>
          <a:p>
            <a:pPr marL="2400300" indent="-2400300" algn="ctr" eaLnBrk="0" hangingPunct="0"/>
            <a:r>
              <a:rPr lang="en-US" sz="3600" b="1" i="0">
                <a:solidFill>
                  <a:schemeClr val="bg1"/>
                </a:solidFill>
                <a:latin typeface="Arial" charset="0"/>
              </a:rPr>
              <a:t>Who Were the First Americas?</a:t>
            </a:r>
          </a:p>
          <a:p>
            <a:pPr marL="2400300" indent="-2400300" algn="ctr" eaLnBrk="0" hangingPunct="0">
              <a:lnSpc>
                <a:spcPct val="50000"/>
              </a:lnSpc>
            </a:pPr>
            <a:endParaRPr lang="en-US" sz="6600" b="1" i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96292" name="Rectangle 19"/>
          <p:cNvSpPr>
            <a:spLocks noChangeArrowheads="1"/>
          </p:cNvSpPr>
          <p:nvPr/>
        </p:nvSpPr>
        <p:spPr bwMode="auto">
          <a:xfrm>
            <a:off x="3317875" y="822325"/>
            <a:ext cx="3957638" cy="1016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  <a:latin typeface="Arial" charset="0"/>
                <a:hlinkClick r:id="rId4"/>
              </a:rPr>
              <a:t>Tim Roufs</a:t>
            </a:r>
            <a:endParaRPr lang="en-US" sz="2000" b="1">
              <a:solidFill>
                <a:schemeClr val="bg1"/>
              </a:solidFill>
              <a:latin typeface="Arial" charset="0"/>
            </a:endParaRPr>
          </a:p>
          <a:p>
            <a:pPr algn="ctr" eaLnBrk="0" hangingPunct="0"/>
            <a:endParaRPr lang="en-US" sz="2000" b="1">
              <a:solidFill>
                <a:schemeClr val="bg1"/>
              </a:solidFill>
              <a:latin typeface="Arial" charset="0"/>
            </a:endParaRPr>
          </a:p>
          <a:p>
            <a:pPr algn="ctr" eaLnBrk="0" hangingPunct="0"/>
            <a:r>
              <a:rPr lang="en-US" sz="2000" b="1">
                <a:solidFill>
                  <a:schemeClr val="bg1"/>
                </a:solidFill>
                <a:latin typeface="Arial" charset="0"/>
              </a:rPr>
              <a:t>University of Minnesota Duluth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17"/>
          <p:cNvSpPr>
            <a:spLocks noChangeArrowheads="1"/>
          </p:cNvSpPr>
          <p:nvPr/>
        </p:nvSpPr>
        <p:spPr bwMode="auto">
          <a:xfrm>
            <a:off x="1485900" y="3668713"/>
            <a:ext cx="7315200" cy="10175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The latest announced discovery  .  .  .</a:t>
            </a:r>
            <a:endParaRPr lang="en-US" sz="5400" b="1" i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685800"/>
            <a:ext cx="471487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6531" name="Text Box 2"/>
          <p:cNvSpPr txBox="1">
            <a:spLocks noChangeArrowheads="1"/>
          </p:cNvSpPr>
          <p:nvPr/>
        </p:nvSpPr>
        <p:spPr bwMode="auto">
          <a:xfrm>
            <a:off x="1376363" y="6338888"/>
            <a:ext cx="7545387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4"/>
              </a:rPr>
              <a:t>http://news.nationalgeographic.com/news/2008/09/080903-oldest-skeletons.html?source=rss</a:t>
            </a:r>
            <a:endParaRPr lang="en-US" sz="1200" i="0">
              <a:solidFill>
                <a:srgbClr val="FFFFFF"/>
              </a:solidFill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771900" y="4621213"/>
            <a:ext cx="4800600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endParaRPr lang="en-US" sz="4000" b="1" i="0">
              <a:solidFill>
                <a:schemeClr val="bg1"/>
              </a:solidFill>
              <a:latin typeface="Arial" charset="0"/>
            </a:endParaRPr>
          </a:p>
          <a:p>
            <a:pPr marL="2400300" indent="-2400300" algn="ctr" eaLnBrk="0" hangingPunct="0"/>
            <a:r>
              <a:rPr lang="en-US" sz="3600" b="1" i="0">
                <a:solidFill>
                  <a:schemeClr val="bg1"/>
                </a:solidFill>
                <a:latin typeface="Arial" charset="0"/>
              </a:rPr>
              <a:t>“Eva de Naharon”</a:t>
            </a:r>
          </a:p>
          <a:p>
            <a:pPr marL="2400300" indent="-2400300" algn="ctr" eaLnBrk="0" hangingPunct="0">
              <a:lnSpc>
                <a:spcPct val="50000"/>
              </a:lnSpc>
            </a:pPr>
            <a:endParaRPr lang="en-US" sz="6600" b="1" i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Text Box 2"/>
          <p:cNvSpPr txBox="1">
            <a:spLocks noChangeArrowheads="1"/>
          </p:cNvSpPr>
          <p:nvPr/>
        </p:nvSpPr>
        <p:spPr bwMode="auto">
          <a:xfrm>
            <a:off x="1376363" y="6335713"/>
            <a:ext cx="7545387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http://news.nationalgeographic.com/news/2008/09/080903-oldest-skeletons.html?source=rss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0857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895350"/>
            <a:ext cx="7589838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363788" y="3509963"/>
            <a:ext cx="2967037" cy="455612"/>
          </a:xfrm>
          <a:custGeom>
            <a:avLst/>
            <a:gdLst>
              <a:gd name="connsiteX0" fmla="*/ 147561 w 2968171"/>
              <a:gd name="connsiteY0" fmla="*/ 2419 h 290285"/>
              <a:gd name="connsiteX1" fmla="*/ 786190 w 2968171"/>
              <a:gd name="connsiteY1" fmla="*/ 74990 h 290285"/>
              <a:gd name="connsiteX2" fmla="*/ 1584476 w 2968171"/>
              <a:gd name="connsiteY2" fmla="*/ 60476 h 290285"/>
              <a:gd name="connsiteX3" fmla="*/ 2048933 w 2968171"/>
              <a:gd name="connsiteY3" fmla="*/ 45961 h 290285"/>
              <a:gd name="connsiteX4" fmla="*/ 2687561 w 2968171"/>
              <a:gd name="connsiteY4" fmla="*/ 45961 h 290285"/>
              <a:gd name="connsiteX5" fmla="*/ 2963333 w 2968171"/>
              <a:gd name="connsiteY5" fmla="*/ 205619 h 290285"/>
              <a:gd name="connsiteX6" fmla="*/ 2716590 w 2968171"/>
              <a:gd name="connsiteY6" fmla="*/ 263676 h 290285"/>
              <a:gd name="connsiteX7" fmla="*/ 2397276 w 2968171"/>
              <a:gd name="connsiteY7" fmla="*/ 263676 h 290285"/>
              <a:gd name="connsiteX8" fmla="*/ 1874761 w 2968171"/>
              <a:gd name="connsiteY8" fmla="*/ 263676 h 290285"/>
              <a:gd name="connsiteX9" fmla="*/ 1613504 w 2968171"/>
              <a:gd name="connsiteY9" fmla="*/ 263676 h 290285"/>
              <a:gd name="connsiteX10" fmla="*/ 960361 w 2968171"/>
              <a:gd name="connsiteY10" fmla="*/ 263676 h 290285"/>
              <a:gd name="connsiteX11" fmla="*/ 641047 w 2968171"/>
              <a:gd name="connsiteY11" fmla="*/ 263676 h 290285"/>
              <a:gd name="connsiteX12" fmla="*/ 292704 w 2968171"/>
              <a:gd name="connsiteY12" fmla="*/ 278190 h 290285"/>
              <a:gd name="connsiteX13" fmla="*/ 74990 w 2968171"/>
              <a:gd name="connsiteY13" fmla="*/ 191104 h 290285"/>
              <a:gd name="connsiteX14" fmla="*/ 16933 w 2968171"/>
              <a:gd name="connsiteY14" fmla="*/ 60476 h 290285"/>
              <a:gd name="connsiteX15" fmla="*/ 147561 w 2968171"/>
              <a:gd name="connsiteY15" fmla="*/ 2419 h 29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68171" h="290285">
                <a:moveTo>
                  <a:pt x="147561" y="2419"/>
                </a:moveTo>
                <a:cubicBezTo>
                  <a:pt x="275770" y="4838"/>
                  <a:pt x="546704" y="65314"/>
                  <a:pt x="786190" y="74990"/>
                </a:cubicBezTo>
                <a:cubicBezTo>
                  <a:pt x="1025676" y="84666"/>
                  <a:pt x="1584476" y="60476"/>
                  <a:pt x="1584476" y="60476"/>
                </a:cubicBezTo>
                <a:cubicBezTo>
                  <a:pt x="1794933" y="55638"/>
                  <a:pt x="1865086" y="48380"/>
                  <a:pt x="2048933" y="45961"/>
                </a:cubicBezTo>
                <a:cubicBezTo>
                  <a:pt x="2232780" y="43542"/>
                  <a:pt x="2535161" y="19351"/>
                  <a:pt x="2687561" y="45961"/>
                </a:cubicBezTo>
                <a:cubicBezTo>
                  <a:pt x="2839961" y="72571"/>
                  <a:pt x="2958495" y="169333"/>
                  <a:pt x="2963333" y="205619"/>
                </a:cubicBezTo>
                <a:cubicBezTo>
                  <a:pt x="2968171" y="241905"/>
                  <a:pt x="2810933" y="254000"/>
                  <a:pt x="2716590" y="263676"/>
                </a:cubicBezTo>
                <a:cubicBezTo>
                  <a:pt x="2622247" y="273352"/>
                  <a:pt x="2397276" y="263676"/>
                  <a:pt x="2397276" y="263676"/>
                </a:cubicBezTo>
                <a:lnTo>
                  <a:pt x="1874761" y="263676"/>
                </a:lnTo>
                <a:lnTo>
                  <a:pt x="1613504" y="263676"/>
                </a:lnTo>
                <a:lnTo>
                  <a:pt x="960361" y="263676"/>
                </a:lnTo>
                <a:cubicBezTo>
                  <a:pt x="798285" y="263676"/>
                  <a:pt x="752323" y="261257"/>
                  <a:pt x="641047" y="263676"/>
                </a:cubicBezTo>
                <a:cubicBezTo>
                  <a:pt x="529771" y="266095"/>
                  <a:pt x="387047" y="290285"/>
                  <a:pt x="292704" y="278190"/>
                </a:cubicBezTo>
                <a:cubicBezTo>
                  <a:pt x="198361" y="266095"/>
                  <a:pt x="120952" y="227390"/>
                  <a:pt x="74990" y="191104"/>
                </a:cubicBezTo>
                <a:cubicBezTo>
                  <a:pt x="29028" y="154818"/>
                  <a:pt x="0" y="94343"/>
                  <a:pt x="16933" y="60476"/>
                </a:cubicBezTo>
                <a:cubicBezTo>
                  <a:pt x="33866" y="26609"/>
                  <a:pt x="19352" y="0"/>
                  <a:pt x="147561" y="2419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984500" y="6335713"/>
            <a:ext cx="4368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latin typeface="Arial" charset="0"/>
                <a:hlinkClick r:id="rId3"/>
              </a:rPr>
              <a:t>www.d.umn.edu/cla/faculty/troufs/anth1095/Yucatan.html#title</a:t>
            </a:r>
            <a:endParaRPr lang="en-US" sz="1200" i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106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104775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>
          <a:xfrm>
            <a:off x="6805613" y="2424113"/>
            <a:ext cx="1371600" cy="3048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10629" name="TextBox 5"/>
          <p:cNvSpPr txBox="1">
            <a:spLocks noChangeArrowheads="1"/>
          </p:cNvSpPr>
          <p:nvPr/>
        </p:nvSpPr>
        <p:spPr bwMode="auto">
          <a:xfrm>
            <a:off x="6972300" y="2667000"/>
            <a:ext cx="1265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i="0"/>
              <a:t>Tulum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2941638" y="6338888"/>
            <a:ext cx="436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latin typeface="Arial" charset="0"/>
                <a:hlinkClick r:id="rId3"/>
              </a:rPr>
              <a:t>www.d.umn.edu/cla/faculty/troufs/anth1095/Yucatan.html#title</a:t>
            </a:r>
            <a:endParaRPr lang="en-US" sz="1200" i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126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104775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Text Box 2"/>
          <p:cNvSpPr txBox="1">
            <a:spLocks noChangeArrowheads="1"/>
          </p:cNvSpPr>
          <p:nvPr/>
        </p:nvSpPr>
        <p:spPr bwMode="auto">
          <a:xfrm>
            <a:off x="2947988" y="6338888"/>
            <a:ext cx="436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latin typeface="Arial" charset="0"/>
                <a:hlinkClick r:id="rId3"/>
              </a:rPr>
              <a:t>www.d.umn.edu/cla/faculty/troufs/anth1095/Yucatan.html#title</a:t>
            </a:r>
            <a:endParaRPr lang="en-US" sz="1200" i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1472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457200"/>
            <a:ext cx="853916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125" y="2486025"/>
            <a:ext cx="8486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6772" name="Text Box 2"/>
          <p:cNvSpPr txBox="1">
            <a:spLocks noChangeArrowheads="1"/>
          </p:cNvSpPr>
          <p:nvPr/>
        </p:nvSpPr>
        <p:spPr bwMode="auto">
          <a:xfrm>
            <a:off x="1362075" y="6338888"/>
            <a:ext cx="7545388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5"/>
              </a:rPr>
              <a:t>http://news.nationalgeographic.com/news/2008/09/080903-oldest-skeletons.html?source=rss</a:t>
            </a:r>
            <a:endParaRPr lang="en-US" sz="1200" i="0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52500" y="2738438"/>
            <a:ext cx="2327275" cy="585787"/>
          </a:xfrm>
          <a:custGeom>
            <a:avLst/>
            <a:gdLst>
              <a:gd name="connsiteX0" fmla="*/ 251581 w 2327124"/>
              <a:gd name="connsiteY0" fmla="*/ 91924 h 585409"/>
              <a:gd name="connsiteX1" fmla="*/ 498324 w 2327124"/>
              <a:gd name="connsiteY1" fmla="*/ 19352 h 585409"/>
              <a:gd name="connsiteX2" fmla="*/ 904724 w 2327124"/>
              <a:gd name="connsiteY2" fmla="*/ 4838 h 585409"/>
              <a:gd name="connsiteX3" fmla="*/ 1354666 w 2327124"/>
              <a:gd name="connsiteY3" fmla="*/ 4838 h 585409"/>
              <a:gd name="connsiteX4" fmla="*/ 1906209 w 2327124"/>
              <a:gd name="connsiteY4" fmla="*/ 33867 h 585409"/>
              <a:gd name="connsiteX5" fmla="*/ 2298095 w 2327124"/>
              <a:gd name="connsiteY5" fmla="*/ 179009 h 585409"/>
              <a:gd name="connsiteX6" fmla="*/ 2080381 w 2327124"/>
              <a:gd name="connsiteY6" fmla="*/ 527352 h 585409"/>
              <a:gd name="connsiteX7" fmla="*/ 1703009 w 2327124"/>
              <a:gd name="connsiteY7" fmla="*/ 527352 h 585409"/>
              <a:gd name="connsiteX8" fmla="*/ 1311124 w 2327124"/>
              <a:gd name="connsiteY8" fmla="*/ 527352 h 585409"/>
              <a:gd name="connsiteX9" fmla="*/ 817638 w 2327124"/>
              <a:gd name="connsiteY9" fmla="*/ 498324 h 585409"/>
              <a:gd name="connsiteX10" fmla="*/ 440266 w 2327124"/>
              <a:gd name="connsiteY10" fmla="*/ 469295 h 585409"/>
              <a:gd name="connsiteX11" fmla="*/ 135466 w 2327124"/>
              <a:gd name="connsiteY11" fmla="*/ 440267 h 585409"/>
              <a:gd name="connsiteX12" fmla="*/ 19352 w 2327124"/>
              <a:gd name="connsiteY12" fmla="*/ 324152 h 585409"/>
              <a:gd name="connsiteX13" fmla="*/ 19352 w 2327124"/>
              <a:gd name="connsiteY13" fmla="*/ 222552 h 585409"/>
              <a:gd name="connsiteX14" fmla="*/ 120952 w 2327124"/>
              <a:gd name="connsiteY14" fmla="*/ 106438 h 585409"/>
              <a:gd name="connsiteX15" fmla="*/ 309638 w 2327124"/>
              <a:gd name="connsiteY15" fmla="*/ 48381 h 58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27124" h="585409">
                <a:moveTo>
                  <a:pt x="251581" y="91924"/>
                </a:moveTo>
                <a:cubicBezTo>
                  <a:pt x="320524" y="62895"/>
                  <a:pt x="389467" y="33866"/>
                  <a:pt x="498324" y="19352"/>
                </a:cubicBezTo>
                <a:cubicBezTo>
                  <a:pt x="607181" y="4838"/>
                  <a:pt x="762000" y="7257"/>
                  <a:pt x="904724" y="4838"/>
                </a:cubicBezTo>
                <a:cubicBezTo>
                  <a:pt x="1047448" y="2419"/>
                  <a:pt x="1187752" y="0"/>
                  <a:pt x="1354666" y="4838"/>
                </a:cubicBezTo>
                <a:cubicBezTo>
                  <a:pt x="1521580" y="9676"/>
                  <a:pt x="1748971" y="4839"/>
                  <a:pt x="1906209" y="33867"/>
                </a:cubicBezTo>
                <a:cubicBezTo>
                  <a:pt x="2063447" y="62895"/>
                  <a:pt x="2269066" y="96761"/>
                  <a:pt x="2298095" y="179009"/>
                </a:cubicBezTo>
                <a:cubicBezTo>
                  <a:pt x="2327124" y="261257"/>
                  <a:pt x="2179562" y="469295"/>
                  <a:pt x="2080381" y="527352"/>
                </a:cubicBezTo>
                <a:cubicBezTo>
                  <a:pt x="1981200" y="585409"/>
                  <a:pt x="1703009" y="527352"/>
                  <a:pt x="1703009" y="527352"/>
                </a:cubicBezTo>
                <a:cubicBezTo>
                  <a:pt x="1574800" y="527352"/>
                  <a:pt x="1458686" y="532190"/>
                  <a:pt x="1311124" y="527352"/>
                </a:cubicBezTo>
                <a:cubicBezTo>
                  <a:pt x="1163562" y="522514"/>
                  <a:pt x="962781" y="508000"/>
                  <a:pt x="817638" y="498324"/>
                </a:cubicBezTo>
                <a:cubicBezTo>
                  <a:pt x="672495" y="488648"/>
                  <a:pt x="553961" y="478971"/>
                  <a:pt x="440266" y="469295"/>
                </a:cubicBezTo>
                <a:cubicBezTo>
                  <a:pt x="326571" y="459619"/>
                  <a:pt x="205618" y="464457"/>
                  <a:pt x="135466" y="440267"/>
                </a:cubicBezTo>
                <a:cubicBezTo>
                  <a:pt x="65314" y="416077"/>
                  <a:pt x="38704" y="360438"/>
                  <a:pt x="19352" y="324152"/>
                </a:cubicBezTo>
                <a:cubicBezTo>
                  <a:pt x="0" y="287866"/>
                  <a:pt x="2419" y="258838"/>
                  <a:pt x="19352" y="222552"/>
                </a:cubicBezTo>
                <a:cubicBezTo>
                  <a:pt x="36285" y="186266"/>
                  <a:pt x="72571" y="135466"/>
                  <a:pt x="120952" y="106438"/>
                </a:cubicBezTo>
                <a:cubicBezTo>
                  <a:pt x="169333" y="77410"/>
                  <a:pt x="309638" y="48381"/>
                  <a:pt x="309638" y="48381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0" y="3810000"/>
            <a:ext cx="85026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3838" y="1066800"/>
            <a:ext cx="47593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076575"/>
            <a:ext cx="4800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8820" name="Text Box 2"/>
          <p:cNvSpPr txBox="1">
            <a:spLocks noChangeArrowheads="1"/>
          </p:cNvSpPr>
          <p:nvPr/>
        </p:nvSpPr>
        <p:spPr bwMode="auto">
          <a:xfrm>
            <a:off x="1362075" y="6338888"/>
            <a:ext cx="7545388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5"/>
              </a:rPr>
              <a:t>http://news.nationalgeographic.com/news/2008/09/080903-oldest-skeletons.html?source=rss</a:t>
            </a:r>
            <a:endParaRPr lang="en-US" sz="1200" i="0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533900" y="3529013"/>
            <a:ext cx="2022475" cy="585787"/>
          </a:xfrm>
          <a:custGeom>
            <a:avLst/>
            <a:gdLst>
              <a:gd name="connsiteX0" fmla="*/ 251581 w 2327124"/>
              <a:gd name="connsiteY0" fmla="*/ 91924 h 585409"/>
              <a:gd name="connsiteX1" fmla="*/ 498324 w 2327124"/>
              <a:gd name="connsiteY1" fmla="*/ 19352 h 585409"/>
              <a:gd name="connsiteX2" fmla="*/ 904724 w 2327124"/>
              <a:gd name="connsiteY2" fmla="*/ 4838 h 585409"/>
              <a:gd name="connsiteX3" fmla="*/ 1354666 w 2327124"/>
              <a:gd name="connsiteY3" fmla="*/ 4838 h 585409"/>
              <a:gd name="connsiteX4" fmla="*/ 1906209 w 2327124"/>
              <a:gd name="connsiteY4" fmla="*/ 33867 h 585409"/>
              <a:gd name="connsiteX5" fmla="*/ 2298095 w 2327124"/>
              <a:gd name="connsiteY5" fmla="*/ 179009 h 585409"/>
              <a:gd name="connsiteX6" fmla="*/ 2080381 w 2327124"/>
              <a:gd name="connsiteY6" fmla="*/ 527352 h 585409"/>
              <a:gd name="connsiteX7" fmla="*/ 1703009 w 2327124"/>
              <a:gd name="connsiteY7" fmla="*/ 527352 h 585409"/>
              <a:gd name="connsiteX8" fmla="*/ 1311124 w 2327124"/>
              <a:gd name="connsiteY8" fmla="*/ 527352 h 585409"/>
              <a:gd name="connsiteX9" fmla="*/ 817638 w 2327124"/>
              <a:gd name="connsiteY9" fmla="*/ 498324 h 585409"/>
              <a:gd name="connsiteX10" fmla="*/ 440266 w 2327124"/>
              <a:gd name="connsiteY10" fmla="*/ 469295 h 585409"/>
              <a:gd name="connsiteX11" fmla="*/ 135466 w 2327124"/>
              <a:gd name="connsiteY11" fmla="*/ 440267 h 585409"/>
              <a:gd name="connsiteX12" fmla="*/ 19352 w 2327124"/>
              <a:gd name="connsiteY12" fmla="*/ 324152 h 585409"/>
              <a:gd name="connsiteX13" fmla="*/ 19352 w 2327124"/>
              <a:gd name="connsiteY13" fmla="*/ 222552 h 585409"/>
              <a:gd name="connsiteX14" fmla="*/ 120952 w 2327124"/>
              <a:gd name="connsiteY14" fmla="*/ 106438 h 585409"/>
              <a:gd name="connsiteX15" fmla="*/ 309638 w 2327124"/>
              <a:gd name="connsiteY15" fmla="*/ 48381 h 58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27124" h="585409">
                <a:moveTo>
                  <a:pt x="251581" y="91924"/>
                </a:moveTo>
                <a:cubicBezTo>
                  <a:pt x="320524" y="62895"/>
                  <a:pt x="389467" y="33866"/>
                  <a:pt x="498324" y="19352"/>
                </a:cubicBezTo>
                <a:cubicBezTo>
                  <a:pt x="607181" y="4838"/>
                  <a:pt x="762000" y="7257"/>
                  <a:pt x="904724" y="4838"/>
                </a:cubicBezTo>
                <a:cubicBezTo>
                  <a:pt x="1047448" y="2419"/>
                  <a:pt x="1187752" y="0"/>
                  <a:pt x="1354666" y="4838"/>
                </a:cubicBezTo>
                <a:cubicBezTo>
                  <a:pt x="1521580" y="9676"/>
                  <a:pt x="1748971" y="4839"/>
                  <a:pt x="1906209" y="33867"/>
                </a:cubicBezTo>
                <a:cubicBezTo>
                  <a:pt x="2063447" y="62895"/>
                  <a:pt x="2269066" y="96761"/>
                  <a:pt x="2298095" y="179009"/>
                </a:cubicBezTo>
                <a:cubicBezTo>
                  <a:pt x="2327124" y="261257"/>
                  <a:pt x="2179562" y="469295"/>
                  <a:pt x="2080381" y="527352"/>
                </a:cubicBezTo>
                <a:cubicBezTo>
                  <a:pt x="1981200" y="585409"/>
                  <a:pt x="1703009" y="527352"/>
                  <a:pt x="1703009" y="527352"/>
                </a:cubicBezTo>
                <a:cubicBezTo>
                  <a:pt x="1574800" y="527352"/>
                  <a:pt x="1458686" y="532190"/>
                  <a:pt x="1311124" y="527352"/>
                </a:cubicBezTo>
                <a:cubicBezTo>
                  <a:pt x="1163562" y="522514"/>
                  <a:pt x="962781" y="508000"/>
                  <a:pt x="817638" y="498324"/>
                </a:cubicBezTo>
                <a:cubicBezTo>
                  <a:pt x="672495" y="488648"/>
                  <a:pt x="553961" y="478971"/>
                  <a:pt x="440266" y="469295"/>
                </a:cubicBezTo>
                <a:cubicBezTo>
                  <a:pt x="326571" y="459619"/>
                  <a:pt x="205618" y="464457"/>
                  <a:pt x="135466" y="440267"/>
                </a:cubicBezTo>
                <a:cubicBezTo>
                  <a:pt x="65314" y="416077"/>
                  <a:pt x="38704" y="360438"/>
                  <a:pt x="19352" y="324152"/>
                </a:cubicBezTo>
                <a:cubicBezTo>
                  <a:pt x="0" y="287866"/>
                  <a:pt x="2419" y="258838"/>
                  <a:pt x="19352" y="222552"/>
                </a:cubicBezTo>
                <a:cubicBezTo>
                  <a:pt x="36285" y="186266"/>
                  <a:pt x="72571" y="135466"/>
                  <a:pt x="120952" y="106438"/>
                </a:cubicBezTo>
                <a:cubicBezTo>
                  <a:pt x="169333" y="77410"/>
                  <a:pt x="309638" y="48381"/>
                  <a:pt x="309638" y="48381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05025" y="4505325"/>
            <a:ext cx="60864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8900" y="3505200"/>
            <a:ext cx="495141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67" name="Text Box 2"/>
          <p:cNvSpPr txBox="1">
            <a:spLocks noChangeArrowheads="1"/>
          </p:cNvSpPr>
          <p:nvPr/>
        </p:nvSpPr>
        <p:spPr bwMode="auto">
          <a:xfrm>
            <a:off x="1376363" y="6338888"/>
            <a:ext cx="7545387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4"/>
              </a:rPr>
              <a:t>http://news.nationalgeographic.com/news/2008/09/080903-oldest-skeletons.html?source=rss</a:t>
            </a:r>
            <a:endParaRPr lang="en-US" sz="1200" i="0">
              <a:solidFill>
                <a:srgbClr val="FFFF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486275" y="3476625"/>
            <a:ext cx="2132013" cy="561975"/>
          </a:xfrm>
          <a:custGeom>
            <a:avLst/>
            <a:gdLst>
              <a:gd name="connsiteX0" fmla="*/ 0 w 2131181"/>
              <a:gd name="connsiteY0" fmla="*/ 307219 h 486229"/>
              <a:gd name="connsiteX1" fmla="*/ 58057 w 2131181"/>
              <a:gd name="connsiteY1" fmla="*/ 45962 h 486229"/>
              <a:gd name="connsiteX2" fmla="*/ 333829 w 2131181"/>
              <a:gd name="connsiteY2" fmla="*/ 31447 h 486229"/>
              <a:gd name="connsiteX3" fmla="*/ 624114 w 2131181"/>
              <a:gd name="connsiteY3" fmla="*/ 74990 h 486229"/>
              <a:gd name="connsiteX4" fmla="*/ 1204686 w 2131181"/>
              <a:gd name="connsiteY4" fmla="*/ 118533 h 486229"/>
              <a:gd name="connsiteX5" fmla="*/ 1567543 w 2131181"/>
              <a:gd name="connsiteY5" fmla="*/ 104019 h 486229"/>
              <a:gd name="connsiteX6" fmla="*/ 1944914 w 2131181"/>
              <a:gd name="connsiteY6" fmla="*/ 104019 h 486229"/>
              <a:gd name="connsiteX7" fmla="*/ 2119086 w 2131181"/>
              <a:gd name="connsiteY7" fmla="*/ 234647 h 486229"/>
              <a:gd name="connsiteX8" fmla="*/ 2017486 w 2131181"/>
              <a:gd name="connsiteY8" fmla="*/ 452362 h 486229"/>
              <a:gd name="connsiteX9" fmla="*/ 1640114 w 2131181"/>
              <a:gd name="connsiteY9" fmla="*/ 437847 h 486229"/>
              <a:gd name="connsiteX10" fmla="*/ 1494972 w 2131181"/>
              <a:gd name="connsiteY10" fmla="*/ 408819 h 486229"/>
              <a:gd name="connsiteX11" fmla="*/ 1045029 w 2131181"/>
              <a:gd name="connsiteY11" fmla="*/ 437847 h 486229"/>
              <a:gd name="connsiteX12" fmla="*/ 711200 w 2131181"/>
              <a:gd name="connsiteY12" fmla="*/ 408819 h 486229"/>
              <a:gd name="connsiteX13" fmla="*/ 420914 w 2131181"/>
              <a:gd name="connsiteY13" fmla="*/ 408819 h 486229"/>
              <a:gd name="connsiteX14" fmla="*/ 174172 w 2131181"/>
              <a:gd name="connsiteY14" fmla="*/ 408819 h 486229"/>
              <a:gd name="connsiteX15" fmla="*/ 72572 w 2131181"/>
              <a:gd name="connsiteY15" fmla="*/ 379790 h 48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31181" h="486229">
                <a:moveTo>
                  <a:pt x="0" y="307219"/>
                </a:moveTo>
                <a:cubicBezTo>
                  <a:pt x="1209" y="199571"/>
                  <a:pt x="2419" y="91924"/>
                  <a:pt x="58057" y="45962"/>
                </a:cubicBezTo>
                <a:cubicBezTo>
                  <a:pt x="113695" y="0"/>
                  <a:pt x="239486" y="26609"/>
                  <a:pt x="333829" y="31447"/>
                </a:cubicBezTo>
                <a:cubicBezTo>
                  <a:pt x="428172" y="36285"/>
                  <a:pt x="478971" y="60476"/>
                  <a:pt x="624114" y="74990"/>
                </a:cubicBezTo>
                <a:cubicBezTo>
                  <a:pt x="769257" y="89504"/>
                  <a:pt x="1047448" y="113695"/>
                  <a:pt x="1204686" y="118533"/>
                </a:cubicBezTo>
                <a:cubicBezTo>
                  <a:pt x="1361924" y="123371"/>
                  <a:pt x="1444172" y="106438"/>
                  <a:pt x="1567543" y="104019"/>
                </a:cubicBezTo>
                <a:cubicBezTo>
                  <a:pt x="1690914" y="101600"/>
                  <a:pt x="1852990" y="82248"/>
                  <a:pt x="1944914" y="104019"/>
                </a:cubicBezTo>
                <a:cubicBezTo>
                  <a:pt x="2036838" y="125790"/>
                  <a:pt x="2106991" y="176590"/>
                  <a:pt x="2119086" y="234647"/>
                </a:cubicBezTo>
                <a:cubicBezTo>
                  <a:pt x="2131181" y="292704"/>
                  <a:pt x="2097315" y="418495"/>
                  <a:pt x="2017486" y="452362"/>
                </a:cubicBezTo>
                <a:cubicBezTo>
                  <a:pt x="1937657" y="486229"/>
                  <a:pt x="1727200" y="445104"/>
                  <a:pt x="1640114" y="437847"/>
                </a:cubicBezTo>
                <a:cubicBezTo>
                  <a:pt x="1553028" y="430590"/>
                  <a:pt x="1594153" y="408819"/>
                  <a:pt x="1494972" y="408819"/>
                </a:cubicBezTo>
                <a:cubicBezTo>
                  <a:pt x="1395791" y="408819"/>
                  <a:pt x="1175658" y="437847"/>
                  <a:pt x="1045029" y="437847"/>
                </a:cubicBezTo>
                <a:cubicBezTo>
                  <a:pt x="914400" y="437847"/>
                  <a:pt x="815219" y="413657"/>
                  <a:pt x="711200" y="408819"/>
                </a:cubicBezTo>
                <a:cubicBezTo>
                  <a:pt x="607181" y="403981"/>
                  <a:pt x="420914" y="408819"/>
                  <a:pt x="420914" y="408819"/>
                </a:cubicBezTo>
                <a:cubicBezTo>
                  <a:pt x="331409" y="408819"/>
                  <a:pt x="232229" y="413657"/>
                  <a:pt x="174172" y="408819"/>
                </a:cubicBezTo>
                <a:cubicBezTo>
                  <a:pt x="116115" y="403981"/>
                  <a:pt x="104020" y="408819"/>
                  <a:pt x="72572" y="379790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279900" y="4022725"/>
            <a:ext cx="2901950" cy="396875"/>
          </a:xfrm>
          <a:custGeom>
            <a:avLst/>
            <a:gdLst>
              <a:gd name="connsiteX0" fmla="*/ 2419 w 2902857"/>
              <a:gd name="connsiteY0" fmla="*/ 222553 h 396724"/>
              <a:gd name="connsiteX1" fmla="*/ 89505 w 2902857"/>
              <a:gd name="connsiteY1" fmla="*/ 33867 h 396724"/>
              <a:gd name="connsiteX2" fmla="*/ 336248 w 2902857"/>
              <a:gd name="connsiteY2" fmla="*/ 19353 h 396724"/>
              <a:gd name="connsiteX3" fmla="*/ 771676 w 2902857"/>
              <a:gd name="connsiteY3" fmla="*/ 33867 h 396724"/>
              <a:gd name="connsiteX4" fmla="*/ 1337734 w 2902857"/>
              <a:gd name="connsiteY4" fmla="*/ 33867 h 396724"/>
              <a:gd name="connsiteX5" fmla="*/ 2150534 w 2902857"/>
              <a:gd name="connsiteY5" fmla="*/ 91924 h 396724"/>
              <a:gd name="connsiteX6" fmla="*/ 2542419 w 2902857"/>
              <a:gd name="connsiteY6" fmla="*/ 77410 h 396724"/>
              <a:gd name="connsiteX7" fmla="*/ 2847219 w 2902857"/>
              <a:gd name="connsiteY7" fmla="*/ 149982 h 396724"/>
              <a:gd name="connsiteX8" fmla="*/ 2847219 w 2902857"/>
              <a:gd name="connsiteY8" fmla="*/ 295124 h 396724"/>
              <a:gd name="connsiteX9" fmla="*/ 2513391 w 2902857"/>
              <a:gd name="connsiteY9" fmla="*/ 382210 h 396724"/>
              <a:gd name="connsiteX10" fmla="*/ 2194076 w 2902857"/>
              <a:gd name="connsiteY10" fmla="*/ 382210 h 396724"/>
              <a:gd name="connsiteX11" fmla="*/ 1744134 w 2902857"/>
              <a:gd name="connsiteY11" fmla="*/ 382210 h 396724"/>
              <a:gd name="connsiteX12" fmla="*/ 1236134 w 2902857"/>
              <a:gd name="connsiteY12" fmla="*/ 367696 h 396724"/>
              <a:gd name="connsiteX13" fmla="*/ 800705 w 2902857"/>
              <a:gd name="connsiteY13" fmla="*/ 353182 h 396724"/>
              <a:gd name="connsiteX14" fmla="*/ 321734 w 2902857"/>
              <a:gd name="connsiteY14" fmla="*/ 367696 h 396724"/>
              <a:gd name="connsiteX15" fmla="*/ 104019 w 2902857"/>
              <a:gd name="connsiteY15" fmla="*/ 324153 h 396724"/>
              <a:gd name="connsiteX16" fmla="*/ 2419 w 2902857"/>
              <a:gd name="connsiteY16" fmla="*/ 222553 h 39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02857" h="396724">
                <a:moveTo>
                  <a:pt x="2419" y="222553"/>
                </a:moveTo>
                <a:cubicBezTo>
                  <a:pt x="0" y="174172"/>
                  <a:pt x="33867" y="67734"/>
                  <a:pt x="89505" y="33867"/>
                </a:cubicBezTo>
                <a:cubicBezTo>
                  <a:pt x="145143" y="0"/>
                  <a:pt x="222553" y="19353"/>
                  <a:pt x="336248" y="19353"/>
                </a:cubicBezTo>
                <a:cubicBezTo>
                  <a:pt x="449943" y="19353"/>
                  <a:pt x="604762" y="31448"/>
                  <a:pt x="771676" y="33867"/>
                </a:cubicBezTo>
                <a:cubicBezTo>
                  <a:pt x="938590" y="36286"/>
                  <a:pt x="1107924" y="24191"/>
                  <a:pt x="1337734" y="33867"/>
                </a:cubicBezTo>
                <a:cubicBezTo>
                  <a:pt x="1567544" y="43543"/>
                  <a:pt x="1949753" y="84667"/>
                  <a:pt x="2150534" y="91924"/>
                </a:cubicBezTo>
                <a:cubicBezTo>
                  <a:pt x="2351315" y="99181"/>
                  <a:pt x="2426305" y="67734"/>
                  <a:pt x="2542419" y="77410"/>
                </a:cubicBezTo>
                <a:cubicBezTo>
                  <a:pt x="2658533" y="87086"/>
                  <a:pt x="2796419" y="113696"/>
                  <a:pt x="2847219" y="149982"/>
                </a:cubicBezTo>
                <a:cubicBezTo>
                  <a:pt x="2898019" y="186268"/>
                  <a:pt x="2902857" y="256419"/>
                  <a:pt x="2847219" y="295124"/>
                </a:cubicBezTo>
                <a:cubicBezTo>
                  <a:pt x="2791581" y="333829"/>
                  <a:pt x="2622248" y="367696"/>
                  <a:pt x="2513391" y="382210"/>
                </a:cubicBezTo>
                <a:cubicBezTo>
                  <a:pt x="2404534" y="396724"/>
                  <a:pt x="2194076" y="382210"/>
                  <a:pt x="2194076" y="382210"/>
                </a:cubicBezTo>
                <a:lnTo>
                  <a:pt x="1744134" y="382210"/>
                </a:lnTo>
                <a:cubicBezTo>
                  <a:pt x="1584477" y="379791"/>
                  <a:pt x="1236134" y="367696"/>
                  <a:pt x="1236134" y="367696"/>
                </a:cubicBezTo>
                <a:cubicBezTo>
                  <a:pt x="1078896" y="362858"/>
                  <a:pt x="953105" y="353182"/>
                  <a:pt x="800705" y="353182"/>
                </a:cubicBezTo>
                <a:cubicBezTo>
                  <a:pt x="648305" y="353182"/>
                  <a:pt x="437848" y="372534"/>
                  <a:pt x="321734" y="367696"/>
                </a:cubicBezTo>
                <a:cubicBezTo>
                  <a:pt x="205620" y="362858"/>
                  <a:pt x="159657" y="348344"/>
                  <a:pt x="104019" y="324153"/>
                </a:cubicBezTo>
                <a:cubicBezTo>
                  <a:pt x="48381" y="299963"/>
                  <a:pt x="4838" y="270934"/>
                  <a:pt x="2419" y="222553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20870" name="Rectangle 17"/>
          <p:cNvSpPr>
            <a:spLocks noChangeArrowheads="1"/>
          </p:cNvSpPr>
          <p:nvPr/>
        </p:nvSpPr>
        <p:spPr bwMode="auto">
          <a:xfrm>
            <a:off x="1485900" y="2106613"/>
            <a:ext cx="7315200" cy="10175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Any hypothesis/theory must </a:t>
            </a:r>
          </a:p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account for . . .</a:t>
            </a:r>
            <a:endParaRPr lang="en-US" sz="5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0871" name="TextBox 7"/>
          <p:cNvSpPr txBox="1">
            <a:spLocks noChangeArrowheads="1"/>
          </p:cNvSpPr>
          <p:nvPr/>
        </p:nvSpPr>
        <p:spPr bwMode="auto">
          <a:xfrm>
            <a:off x="3162300" y="5695950"/>
            <a:ext cx="4019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</a:rPr>
              <a:t>Cf</a:t>
            </a:r>
            <a:r>
              <a:rPr lang="en-US" sz="2000" i="0">
                <a:solidFill>
                  <a:schemeClr val="bg1"/>
                </a:solidFill>
              </a:rPr>
              <a:t>., Text: </a:t>
            </a:r>
            <a:r>
              <a:rPr lang="en-US" sz="2000">
                <a:solidFill>
                  <a:schemeClr val="bg1"/>
                </a:solidFill>
              </a:rPr>
              <a:t>Mexico</a:t>
            </a:r>
            <a:r>
              <a:rPr lang="en-US" sz="2000" i="0">
                <a:solidFill>
                  <a:schemeClr val="bg1"/>
                </a:solidFill>
              </a:rPr>
              <a:t>, 2008, p. 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17"/>
          <p:cNvSpPr>
            <a:spLocks noChangeArrowheads="1"/>
          </p:cNvSpPr>
          <p:nvPr/>
        </p:nvSpPr>
        <p:spPr bwMode="auto">
          <a:xfrm>
            <a:off x="1485900" y="3582988"/>
            <a:ext cx="7315200" cy="10175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endParaRPr lang="en-US" sz="4000" b="1" i="0">
              <a:solidFill>
                <a:schemeClr val="bg1"/>
              </a:solidFill>
              <a:latin typeface="Arial" charset="0"/>
            </a:endParaRPr>
          </a:p>
          <a:p>
            <a:pPr marL="2400300" indent="-2400300" algn="ctr" eaLnBrk="0" hangingPunct="0"/>
            <a:r>
              <a:rPr lang="en-US" sz="3600" b="1" i="0">
                <a:solidFill>
                  <a:schemeClr val="bg1"/>
                </a:solidFill>
                <a:latin typeface="Arial" charset="0"/>
              </a:rPr>
              <a:t>Who Were the First Americas?</a:t>
            </a:r>
          </a:p>
          <a:p>
            <a:pPr marL="2400300" indent="-2400300" algn="ctr" eaLnBrk="0" hangingPunct="0">
              <a:lnSpc>
                <a:spcPct val="50000"/>
              </a:lnSpc>
            </a:pPr>
            <a:endParaRPr lang="en-US" sz="6600" b="1" i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Text Box 2"/>
          <p:cNvSpPr txBox="1">
            <a:spLocks noChangeArrowheads="1"/>
          </p:cNvSpPr>
          <p:nvPr/>
        </p:nvSpPr>
        <p:spPr bwMode="auto">
          <a:xfrm>
            <a:off x="2392363" y="6338888"/>
            <a:ext cx="5494337" cy="2778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www.learnnc.org/lp/media/uploads/2008/02/monte_verde_chile.jpg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7900" y="228600"/>
            <a:ext cx="27257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Arrow 7"/>
          <p:cNvSpPr/>
          <p:nvPr/>
        </p:nvSpPr>
        <p:spPr>
          <a:xfrm>
            <a:off x="7077075" y="3795713"/>
            <a:ext cx="1447800" cy="3810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4100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00" y="2971800"/>
            <a:ext cx="56007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343025" y="5895975"/>
            <a:ext cx="4714875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5"/>
              </a:rPr>
              <a:t>www.unl.edu/rhames/monte_verde/monte_verde_map.gif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2291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3075" y="685800"/>
            <a:ext cx="38576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 rot="20573044">
            <a:off x="2532063" y="1731963"/>
            <a:ext cx="228600" cy="83343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ext Box 2"/>
          <p:cNvSpPr txBox="1">
            <a:spLocks noChangeArrowheads="1"/>
          </p:cNvSpPr>
          <p:nvPr/>
        </p:nvSpPr>
        <p:spPr bwMode="auto">
          <a:xfrm>
            <a:off x="2324100" y="6338888"/>
            <a:ext cx="5562600" cy="2778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http://news.nationalgeographic.com/news/bigphotos/15550150.html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2496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9300" y="304800"/>
            <a:ext cx="6121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>
          <a:xfrm>
            <a:off x="2065338" y="5280025"/>
            <a:ext cx="5734050" cy="484188"/>
          </a:xfrm>
          <a:custGeom>
            <a:avLst/>
            <a:gdLst>
              <a:gd name="connsiteX0" fmla="*/ 3623733 w 5733142"/>
              <a:gd name="connsiteY0" fmla="*/ 74990 h 483809"/>
              <a:gd name="connsiteX1" fmla="*/ 4146247 w 5733142"/>
              <a:gd name="connsiteY1" fmla="*/ 2419 h 483809"/>
              <a:gd name="connsiteX2" fmla="*/ 4915504 w 5733142"/>
              <a:gd name="connsiteY2" fmla="*/ 60476 h 483809"/>
              <a:gd name="connsiteX3" fmla="*/ 5263847 w 5733142"/>
              <a:gd name="connsiteY3" fmla="*/ 60476 h 483809"/>
              <a:gd name="connsiteX4" fmla="*/ 5655733 w 5733142"/>
              <a:gd name="connsiteY4" fmla="*/ 74990 h 483809"/>
              <a:gd name="connsiteX5" fmla="*/ 5670247 w 5733142"/>
              <a:gd name="connsiteY5" fmla="*/ 191105 h 483809"/>
              <a:gd name="connsiteX6" fmla="*/ 5670247 w 5733142"/>
              <a:gd name="connsiteY6" fmla="*/ 263676 h 483809"/>
              <a:gd name="connsiteX7" fmla="*/ 5292876 w 5733142"/>
              <a:gd name="connsiteY7" fmla="*/ 321733 h 483809"/>
              <a:gd name="connsiteX8" fmla="*/ 4683276 w 5733142"/>
              <a:gd name="connsiteY8" fmla="*/ 307219 h 483809"/>
              <a:gd name="connsiteX9" fmla="*/ 4349447 w 5733142"/>
              <a:gd name="connsiteY9" fmla="*/ 307219 h 483809"/>
              <a:gd name="connsiteX10" fmla="*/ 3420533 w 5733142"/>
              <a:gd name="connsiteY10" fmla="*/ 307219 h 483809"/>
              <a:gd name="connsiteX11" fmla="*/ 3057676 w 5733142"/>
              <a:gd name="connsiteY11" fmla="*/ 321733 h 483809"/>
              <a:gd name="connsiteX12" fmla="*/ 2593219 w 5733142"/>
              <a:gd name="connsiteY12" fmla="*/ 336248 h 483809"/>
              <a:gd name="connsiteX13" fmla="*/ 2404533 w 5733142"/>
              <a:gd name="connsiteY13" fmla="*/ 466876 h 483809"/>
              <a:gd name="connsiteX14" fmla="*/ 1998133 w 5733142"/>
              <a:gd name="connsiteY14" fmla="*/ 437848 h 483809"/>
              <a:gd name="connsiteX15" fmla="*/ 1170819 w 5733142"/>
              <a:gd name="connsiteY15" fmla="*/ 466876 h 483809"/>
              <a:gd name="connsiteX16" fmla="*/ 764419 w 5733142"/>
              <a:gd name="connsiteY16" fmla="*/ 466876 h 483809"/>
              <a:gd name="connsiteX17" fmla="*/ 256419 w 5733142"/>
              <a:gd name="connsiteY17" fmla="*/ 452362 h 483809"/>
              <a:gd name="connsiteX18" fmla="*/ 24190 w 5733142"/>
              <a:gd name="connsiteY18" fmla="*/ 394305 h 483809"/>
              <a:gd name="connsiteX19" fmla="*/ 111276 w 5733142"/>
              <a:gd name="connsiteY19" fmla="*/ 249162 h 483809"/>
              <a:gd name="connsiteX20" fmla="*/ 459619 w 5733142"/>
              <a:gd name="connsiteY20" fmla="*/ 220133 h 483809"/>
              <a:gd name="connsiteX21" fmla="*/ 924076 w 5733142"/>
              <a:gd name="connsiteY21" fmla="*/ 220133 h 483809"/>
              <a:gd name="connsiteX22" fmla="*/ 1257904 w 5733142"/>
              <a:gd name="connsiteY22" fmla="*/ 220133 h 483809"/>
              <a:gd name="connsiteX23" fmla="*/ 1475619 w 5733142"/>
              <a:gd name="connsiteY23" fmla="*/ 220133 h 483809"/>
              <a:gd name="connsiteX24" fmla="*/ 2099733 w 5733142"/>
              <a:gd name="connsiteY24" fmla="*/ 220133 h 483809"/>
              <a:gd name="connsiteX25" fmla="*/ 2651276 w 5733142"/>
              <a:gd name="connsiteY25" fmla="*/ 205619 h 483809"/>
              <a:gd name="connsiteX26" fmla="*/ 3057676 w 5733142"/>
              <a:gd name="connsiteY26" fmla="*/ 147562 h 483809"/>
              <a:gd name="connsiteX27" fmla="*/ 3435047 w 5733142"/>
              <a:gd name="connsiteY27" fmla="*/ 89505 h 483809"/>
              <a:gd name="connsiteX28" fmla="*/ 3623733 w 5733142"/>
              <a:gd name="connsiteY28" fmla="*/ 74990 h 4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33142" h="483809">
                <a:moveTo>
                  <a:pt x="3623733" y="74990"/>
                </a:moveTo>
                <a:cubicBezTo>
                  <a:pt x="3777342" y="39914"/>
                  <a:pt x="3930952" y="4838"/>
                  <a:pt x="4146247" y="2419"/>
                </a:cubicBezTo>
                <a:cubicBezTo>
                  <a:pt x="4361542" y="0"/>
                  <a:pt x="4729237" y="50800"/>
                  <a:pt x="4915504" y="60476"/>
                </a:cubicBezTo>
                <a:cubicBezTo>
                  <a:pt x="5101771" y="70152"/>
                  <a:pt x="5140476" y="58057"/>
                  <a:pt x="5263847" y="60476"/>
                </a:cubicBezTo>
                <a:cubicBezTo>
                  <a:pt x="5387218" y="62895"/>
                  <a:pt x="5588000" y="53219"/>
                  <a:pt x="5655733" y="74990"/>
                </a:cubicBezTo>
                <a:cubicBezTo>
                  <a:pt x="5723466" y="96762"/>
                  <a:pt x="5667828" y="159657"/>
                  <a:pt x="5670247" y="191105"/>
                </a:cubicBezTo>
                <a:cubicBezTo>
                  <a:pt x="5672666" y="222553"/>
                  <a:pt x="5733142" y="241905"/>
                  <a:pt x="5670247" y="263676"/>
                </a:cubicBezTo>
                <a:cubicBezTo>
                  <a:pt x="5607352" y="285447"/>
                  <a:pt x="5457371" y="314476"/>
                  <a:pt x="5292876" y="321733"/>
                </a:cubicBezTo>
                <a:cubicBezTo>
                  <a:pt x="5128381" y="328990"/>
                  <a:pt x="4840514" y="309638"/>
                  <a:pt x="4683276" y="307219"/>
                </a:cubicBezTo>
                <a:cubicBezTo>
                  <a:pt x="4526038" y="304800"/>
                  <a:pt x="4349447" y="307219"/>
                  <a:pt x="4349447" y="307219"/>
                </a:cubicBezTo>
                <a:lnTo>
                  <a:pt x="3420533" y="307219"/>
                </a:lnTo>
                <a:cubicBezTo>
                  <a:pt x="3205238" y="309638"/>
                  <a:pt x="3057676" y="321733"/>
                  <a:pt x="3057676" y="321733"/>
                </a:cubicBezTo>
                <a:lnTo>
                  <a:pt x="2593219" y="336248"/>
                </a:lnTo>
                <a:cubicBezTo>
                  <a:pt x="2484362" y="360438"/>
                  <a:pt x="2503714" y="449943"/>
                  <a:pt x="2404533" y="466876"/>
                </a:cubicBezTo>
                <a:cubicBezTo>
                  <a:pt x="2305352" y="483809"/>
                  <a:pt x="2203752" y="437848"/>
                  <a:pt x="1998133" y="437848"/>
                </a:cubicBezTo>
                <a:cubicBezTo>
                  <a:pt x="1792514" y="437848"/>
                  <a:pt x="1376438" y="462038"/>
                  <a:pt x="1170819" y="466876"/>
                </a:cubicBezTo>
                <a:cubicBezTo>
                  <a:pt x="965200" y="471714"/>
                  <a:pt x="916819" y="469295"/>
                  <a:pt x="764419" y="466876"/>
                </a:cubicBezTo>
                <a:cubicBezTo>
                  <a:pt x="612019" y="464457"/>
                  <a:pt x="379791" y="464457"/>
                  <a:pt x="256419" y="452362"/>
                </a:cubicBezTo>
                <a:cubicBezTo>
                  <a:pt x="133048" y="440267"/>
                  <a:pt x="48380" y="428172"/>
                  <a:pt x="24190" y="394305"/>
                </a:cubicBezTo>
                <a:cubicBezTo>
                  <a:pt x="0" y="360438"/>
                  <a:pt x="38705" y="278191"/>
                  <a:pt x="111276" y="249162"/>
                </a:cubicBezTo>
                <a:cubicBezTo>
                  <a:pt x="183848" y="220133"/>
                  <a:pt x="324152" y="224971"/>
                  <a:pt x="459619" y="220133"/>
                </a:cubicBezTo>
                <a:cubicBezTo>
                  <a:pt x="595086" y="215295"/>
                  <a:pt x="924076" y="220133"/>
                  <a:pt x="924076" y="220133"/>
                </a:cubicBezTo>
                <a:lnTo>
                  <a:pt x="1257904" y="220133"/>
                </a:lnTo>
                <a:lnTo>
                  <a:pt x="1475619" y="220133"/>
                </a:lnTo>
                <a:lnTo>
                  <a:pt x="2099733" y="220133"/>
                </a:lnTo>
                <a:cubicBezTo>
                  <a:pt x="2295676" y="217714"/>
                  <a:pt x="2491619" y="217714"/>
                  <a:pt x="2651276" y="205619"/>
                </a:cubicBezTo>
                <a:cubicBezTo>
                  <a:pt x="2810933" y="193524"/>
                  <a:pt x="3057676" y="147562"/>
                  <a:pt x="3057676" y="147562"/>
                </a:cubicBezTo>
                <a:lnTo>
                  <a:pt x="3435047" y="89505"/>
                </a:lnTo>
                <a:lnTo>
                  <a:pt x="3623733" y="7499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/>
          <p:cNvSpPr txBox="1">
            <a:spLocks noChangeArrowheads="1"/>
          </p:cNvSpPr>
          <p:nvPr/>
        </p:nvSpPr>
        <p:spPr bwMode="auto">
          <a:xfrm>
            <a:off x="2519363" y="6338888"/>
            <a:ext cx="5240337" cy="2778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www.nationalgeographic.com/events/97/monteverde/dallas.html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270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106680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2"/>
          <p:cNvSpPr txBox="1">
            <a:spLocks noChangeArrowheads="1"/>
          </p:cNvSpPr>
          <p:nvPr/>
        </p:nvSpPr>
        <p:spPr bwMode="auto">
          <a:xfrm>
            <a:off x="1376363" y="6338888"/>
            <a:ext cx="7545387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http://news.nationalgeographic.com/news/2008/09/080903-oldest-skeletons.html?source=rss</a:t>
            </a:r>
            <a:endParaRPr lang="en-US" sz="1200" i="0">
              <a:solidFill>
                <a:srgbClr val="FFFFFF"/>
              </a:solidFill>
            </a:endParaRPr>
          </a:p>
        </p:txBody>
      </p:sp>
      <p:sp>
        <p:nvSpPr>
          <p:cNvPr id="429059" name="Rectangle 17"/>
          <p:cNvSpPr>
            <a:spLocks noChangeArrowheads="1"/>
          </p:cNvSpPr>
          <p:nvPr/>
        </p:nvSpPr>
        <p:spPr bwMode="auto">
          <a:xfrm>
            <a:off x="1485900" y="2106613"/>
            <a:ext cx="7315200" cy="10175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Any hypothesis/theory must </a:t>
            </a:r>
          </a:p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account for . . .</a:t>
            </a:r>
            <a:endParaRPr lang="en-US" sz="5400" b="1" i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Text Box 2"/>
          <p:cNvSpPr txBox="1">
            <a:spLocks noChangeArrowheads="1"/>
          </p:cNvSpPr>
          <p:nvPr/>
        </p:nvSpPr>
        <p:spPr bwMode="auto">
          <a:xfrm>
            <a:off x="1914525" y="6338888"/>
            <a:ext cx="6505575" cy="2778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http://news.nationalgeographic.com/news/2008/04/080403-first-americans.html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3110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404813"/>
            <a:ext cx="5981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4525963" y="3406775"/>
            <a:ext cx="3365500" cy="1004888"/>
          </a:xfrm>
          <a:custGeom>
            <a:avLst/>
            <a:gdLst>
              <a:gd name="connsiteX0" fmla="*/ 1976362 w 3364895"/>
              <a:gd name="connsiteY0" fmla="*/ 77410 h 1006324"/>
              <a:gd name="connsiteX1" fmla="*/ 2368248 w 3364895"/>
              <a:gd name="connsiteY1" fmla="*/ 91924 h 1006324"/>
              <a:gd name="connsiteX2" fmla="*/ 2905276 w 3364895"/>
              <a:gd name="connsiteY2" fmla="*/ 149981 h 1006324"/>
              <a:gd name="connsiteX3" fmla="*/ 3035905 w 3364895"/>
              <a:gd name="connsiteY3" fmla="*/ 222552 h 1006324"/>
              <a:gd name="connsiteX4" fmla="*/ 3224591 w 3364895"/>
              <a:gd name="connsiteY4" fmla="*/ 367695 h 1006324"/>
              <a:gd name="connsiteX5" fmla="*/ 3253619 w 3364895"/>
              <a:gd name="connsiteY5" fmla="*/ 454781 h 1006324"/>
              <a:gd name="connsiteX6" fmla="*/ 3253619 w 3364895"/>
              <a:gd name="connsiteY6" fmla="*/ 701524 h 1006324"/>
              <a:gd name="connsiteX7" fmla="*/ 2585962 w 3364895"/>
              <a:gd name="connsiteY7" fmla="*/ 788610 h 1006324"/>
              <a:gd name="connsiteX8" fmla="*/ 1715105 w 3364895"/>
              <a:gd name="connsiteY8" fmla="*/ 730552 h 1006324"/>
              <a:gd name="connsiteX9" fmla="*/ 1003905 w 3364895"/>
              <a:gd name="connsiteY9" fmla="*/ 759581 h 1006324"/>
              <a:gd name="connsiteX10" fmla="*/ 829733 w 3364895"/>
              <a:gd name="connsiteY10" fmla="*/ 875695 h 1006324"/>
              <a:gd name="connsiteX11" fmla="*/ 481391 w 3364895"/>
              <a:gd name="connsiteY11" fmla="*/ 991810 h 1006324"/>
              <a:gd name="connsiteX12" fmla="*/ 191105 w 3364895"/>
              <a:gd name="connsiteY12" fmla="*/ 962781 h 1006324"/>
              <a:gd name="connsiteX13" fmla="*/ 74991 w 3364895"/>
              <a:gd name="connsiteY13" fmla="*/ 788610 h 1006324"/>
              <a:gd name="connsiteX14" fmla="*/ 104019 w 3364895"/>
              <a:gd name="connsiteY14" fmla="*/ 570895 h 1006324"/>
              <a:gd name="connsiteX15" fmla="*/ 74991 w 3364895"/>
              <a:gd name="connsiteY15" fmla="*/ 149981 h 1006324"/>
              <a:gd name="connsiteX16" fmla="*/ 147562 w 3364895"/>
              <a:gd name="connsiteY16" fmla="*/ 19352 h 1006324"/>
              <a:gd name="connsiteX17" fmla="*/ 960362 w 3364895"/>
              <a:gd name="connsiteY17" fmla="*/ 33867 h 1006324"/>
              <a:gd name="connsiteX18" fmla="*/ 1395791 w 3364895"/>
              <a:gd name="connsiteY18" fmla="*/ 48381 h 1006324"/>
              <a:gd name="connsiteX19" fmla="*/ 1831219 w 3364895"/>
              <a:gd name="connsiteY19" fmla="*/ 62895 h 1006324"/>
              <a:gd name="connsiteX20" fmla="*/ 2165048 w 3364895"/>
              <a:gd name="connsiteY20" fmla="*/ 91924 h 1006324"/>
              <a:gd name="connsiteX21" fmla="*/ 2208591 w 3364895"/>
              <a:gd name="connsiteY21" fmla="*/ 77410 h 1006324"/>
              <a:gd name="connsiteX22" fmla="*/ 2165048 w 3364895"/>
              <a:gd name="connsiteY22" fmla="*/ 48381 h 1006324"/>
              <a:gd name="connsiteX23" fmla="*/ 2121505 w 3364895"/>
              <a:gd name="connsiteY23" fmla="*/ 77410 h 100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364895" h="1006324">
                <a:moveTo>
                  <a:pt x="1976362" y="77410"/>
                </a:moveTo>
                <a:cubicBezTo>
                  <a:pt x="2097314" y="82248"/>
                  <a:pt x="2213429" y="79829"/>
                  <a:pt x="2368248" y="91924"/>
                </a:cubicBezTo>
                <a:cubicBezTo>
                  <a:pt x="2523067" y="104019"/>
                  <a:pt x="2794000" y="128210"/>
                  <a:pt x="2905276" y="149981"/>
                </a:cubicBezTo>
                <a:cubicBezTo>
                  <a:pt x="3016552" y="171752"/>
                  <a:pt x="2982686" y="186266"/>
                  <a:pt x="3035905" y="222552"/>
                </a:cubicBezTo>
                <a:cubicBezTo>
                  <a:pt x="3089124" y="258838"/>
                  <a:pt x="3188305" y="328990"/>
                  <a:pt x="3224591" y="367695"/>
                </a:cubicBezTo>
                <a:cubicBezTo>
                  <a:pt x="3260877" y="406400"/>
                  <a:pt x="3248781" y="399143"/>
                  <a:pt x="3253619" y="454781"/>
                </a:cubicBezTo>
                <a:cubicBezTo>
                  <a:pt x="3258457" y="510419"/>
                  <a:pt x="3364895" y="645886"/>
                  <a:pt x="3253619" y="701524"/>
                </a:cubicBezTo>
                <a:cubicBezTo>
                  <a:pt x="3142343" y="757162"/>
                  <a:pt x="2842381" y="783772"/>
                  <a:pt x="2585962" y="788610"/>
                </a:cubicBezTo>
                <a:cubicBezTo>
                  <a:pt x="2329543" y="793448"/>
                  <a:pt x="1978781" y="735390"/>
                  <a:pt x="1715105" y="730552"/>
                </a:cubicBezTo>
                <a:cubicBezTo>
                  <a:pt x="1451429" y="725714"/>
                  <a:pt x="1151467" y="735391"/>
                  <a:pt x="1003905" y="759581"/>
                </a:cubicBezTo>
                <a:cubicBezTo>
                  <a:pt x="856343" y="783771"/>
                  <a:pt x="916819" y="836990"/>
                  <a:pt x="829733" y="875695"/>
                </a:cubicBezTo>
                <a:cubicBezTo>
                  <a:pt x="742647" y="914400"/>
                  <a:pt x="587829" y="977296"/>
                  <a:pt x="481391" y="991810"/>
                </a:cubicBezTo>
                <a:cubicBezTo>
                  <a:pt x="374953" y="1006324"/>
                  <a:pt x="258838" y="996648"/>
                  <a:pt x="191105" y="962781"/>
                </a:cubicBezTo>
                <a:cubicBezTo>
                  <a:pt x="123372" y="928914"/>
                  <a:pt x="89505" y="853924"/>
                  <a:pt x="74991" y="788610"/>
                </a:cubicBezTo>
                <a:cubicBezTo>
                  <a:pt x="60477" y="723296"/>
                  <a:pt x="104019" y="677333"/>
                  <a:pt x="104019" y="570895"/>
                </a:cubicBezTo>
                <a:cubicBezTo>
                  <a:pt x="104019" y="464457"/>
                  <a:pt x="67734" y="241905"/>
                  <a:pt x="74991" y="149981"/>
                </a:cubicBezTo>
                <a:cubicBezTo>
                  <a:pt x="82248" y="58057"/>
                  <a:pt x="0" y="38704"/>
                  <a:pt x="147562" y="19352"/>
                </a:cubicBezTo>
                <a:cubicBezTo>
                  <a:pt x="295124" y="0"/>
                  <a:pt x="752324" y="29029"/>
                  <a:pt x="960362" y="33867"/>
                </a:cubicBezTo>
                <a:cubicBezTo>
                  <a:pt x="1168400" y="38705"/>
                  <a:pt x="1395791" y="48381"/>
                  <a:pt x="1395791" y="48381"/>
                </a:cubicBezTo>
                <a:lnTo>
                  <a:pt x="1831219" y="62895"/>
                </a:lnTo>
                <a:cubicBezTo>
                  <a:pt x="1959428" y="70152"/>
                  <a:pt x="2102153" y="89505"/>
                  <a:pt x="2165048" y="91924"/>
                </a:cubicBezTo>
                <a:cubicBezTo>
                  <a:pt x="2227943" y="94343"/>
                  <a:pt x="2208591" y="84667"/>
                  <a:pt x="2208591" y="77410"/>
                </a:cubicBezTo>
                <a:cubicBezTo>
                  <a:pt x="2208591" y="70153"/>
                  <a:pt x="2179562" y="48381"/>
                  <a:pt x="2165048" y="48381"/>
                </a:cubicBezTo>
                <a:cubicBezTo>
                  <a:pt x="2150534" y="48381"/>
                  <a:pt x="2121505" y="77410"/>
                  <a:pt x="2121505" y="77410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410075" y="2160588"/>
            <a:ext cx="2776538" cy="401637"/>
          </a:xfrm>
          <a:custGeom>
            <a:avLst/>
            <a:gdLst>
              <a:gd name="connsiteX0" fmla="*/ 118533 w 2777067"/>
              <a:gd name="connsiteY0" fmla="*/ 336247 h 401561"/>
              <a:gd name="connsiteX1" fmla="*/ 60476 w 2777067"/>
              <a:gd name="connsiteY1" fmla="*/ 60476 h 401561"/>
              <a:gd name="connsiteX2" fmla="*/ 481390 w 2777067"/>
              <a:gd name="connsiteY2" fmla="*/ 2419 h 401561"/>
              <a:gd name="connsiteX3" fmla="*/ 1410305 w 2777067"/>
              <a:gd name="connsiteY3" fmla="*/ 74990 h 401561"/>
              <a:gd name="connsiteX4" fmla="*/ 2048933 w 2777067"/>
              <a:gd name="connsiteY4" fmla="*/ 60476 h 401561"/>
              <a:gd name="connsiteX5" fmla="*/ 2513390 w 2777067"/>
              <a:gd name="connsiteY5" fmla="*/ 74990 h 401561"/>
              <a:gd name="connsiteX6" fmla="*/ 2702076 w 2777067"/>
              <a:gd name="connsiteY6" fmla="*/ 350761 h 401561"/>
              <a:gd name="connsiteX7" fmla="*/ 2063447 w 2777067"/>
              <a:gd name="connsiteY7" fmla="*/ 379790 h 401561"/>
              <a:gd name="connsiteX8" fmla="*/ 1105505 w 2777067"/>
              <a:gd name="connsiteY8" fmla="*/ 336247 h 401561"/>
              <a:gd name="connsiteX9" fmla="*/ 713619 w 2777067"/>
              <a:gd name="connsiteY9" fmla="*/ 321733 h 401561"/>
              <a:gd name="connsiteX10" fmla="*/ 321733 w 2777067"/>
              <a:gd name="connsiteY10" fmla="*/ 350761 h 401561"/>
              <a:gd name="connsiteX11" fmla="*/ 118533 w 2777067"/>
              <a:gd name="connsiteY11" fmla="*/ 336247 h 4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77067" h="401561">
                <a:moveTo>
                  <a:pt x="118533" y="336247"/>
                </a:moveTo>
                <a:cubicBezTo>
                  <a:pt x="74990" y="287866"/>
                  <a:pt x="0" y="116114"/>
                  <a:pt x="60476" y="60476"/>
                </a:cubicBezTo>
                <a:cubicBezTo>
                  <a:pt x="120952" y="4838"/>
                  <a:pt x="256419" y="0"/>
                  <a:pt x="481390" y="2419"/>
                </a:cubicBezTo>
                <a:cubicBezTo>
                  <a:pt x="706361" y="4838"/>
                  <a:pt x="1149048" y="65314"/>
                  <a:pt x="1410305" y="74990"/>
                </a:cubicBezTo>
                <a:cubicBezTo>
                  <a:pt x="1671562" y="84666"/>
                  <a:pt x="1865086" y="60476"/>
                  <a:pt x="2048933" y="60476"/>
                </a:cubicBezTo>
                <a:cubicBezTo>
                  <a:pt x="2232780" y="60476"/>
                  <a:pt x="2404533" y="26609"/>
                  <a:pt x="2513390" y="74990"/>
                </a:cubicBezTo>
                <a:cubicBezTo>
                  <a:pt x="2622247" y="123371"/>
                  <a:pt x="2777067" y="299961"/>
                  <a:pt x="2702076" y="350761"/>
                </a:cubicBezTo>
                <a:cubicBezTo>
                  <a:pt x="2627085" y="401561"/>
                  <a:pt x="2329542" y="382209"/>
                  <a:pt x="2063447" y="379790"/>
                </a:cubicBezTo>
                <a:cubicBezTo>
                  <a:pt x="1797352" y="377371"/>
                  <a:pt x="1105505" y="336247"/>
                  <a:pt x="1105505" y="336247"/>
                </a:cubicBezTo>
                <a:cubicBezTo>
                  <a:pt x="880534" y="326571"/>
                  <a:pt x="844248" y="319314"/>
                  <a:pt x="713619" y="321733"/>
                </a:cubicBezTo>
                <a:cubicBezTo>
                  <a:pt x="582990" y="324152"/>
                  <a:pt x="425752" y="353180"/>
                  <a:pt x="321733" y="350761"/>
                </a:cubicBezTo>
                <a:cubicBezTo>
                  <a:pt x="217714" y="348342"/>
                  <a:pt x="162076" y="384628"/>
                  <a:pt x="118533" y="336247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Text Box 2"/>
          <p:cNvSpPr txBox="1">
            <a:spLocks noChangeArrowheads="1"/>
          </p:cNvSpPr>
          <p:nvPr/>
        </p:nvSpPr>
        <p:spPr bwMode="auto">
          <a:xfrm>
            <a:off x="2355850" y="6386513"/>
            <a:ext cx="5564188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http://news.nationalgeographic.com/news/bigphotos/96254452.html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3315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8900" y="533400"/>
            <a:ext cx="5105400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3156" name="Rectangle 7"/>
          <p:cNvSpPr>
            <a:spLocks noChangeArrowheads="1"/>
          </p:cNvSpPr>
          <p:nvPr/>
        </p:nvSpPr>
        <p:spPr bwMode="auto">
          <a:xfrm>
            <a:off x="1457325" y="3886200"/>
            <a:ext cx="73723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 sz="2000" i="0">
                <a:solidFill>
                  <a:schemeClr val="bg1"/>
                </a:solidFill>
              </a:rPr>
              <a:t>This coprolite, or fossilized chunk of feces, was found in Oregon's Paisley 5 Mile Point Caves.</a:t>
            </a:r>
          </a:p>
          <a:p>
            <a:pPr algn="ctr" eaLnBrk="0" hangingPunct="0"/>
            <a:endParaRPr lang="en-US" sz="2000" i="0">
              <a:solidFill>
                <a:schemeClr val="bg1"/>
              </a:solidFill>
            </a:endParaRPr>
          </a:p>
          <a:p>
            <a:pPr algn="ctr" eaLnBrk="0" hangingPunct="0"/>
            <a:r>
              <a:rPr lang="en-US" sz="2000" i="0">
                <a:solidFill>
                  <a:schemeClr val="bg1"/>
                </a:solidFill>
              </a:rPr>
              <a:t>Scientists have dated the remains to 14,300 years ago—the oldest evidence yet found of humans in North America.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Text Box 2"/>
          <p:cNvSpPr txBox="1">
            <a:spLocks noChangeArrowheads="1"/>
          </p:cNvSpPr>
          <p:nvPr/>
        </p:nvSpPr>
        <p:spPr bwMode="auto">
          <a:xfrm>
            <a:off x="1376363" y="6338888"/>
            <a:ext cx="7545387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http://news.nationalgeographic.com/news/2008/09/080903-oldest-skeletons.html?source=rss</a:t>
            </a:r>
            <a:endParaRPr lang="en-US" sz="1200" i="0">
              <a:solidFill>
                <a:srgbClr val="FFFFFF"/>
              </a:solidFill>
            </a:endParaRPr>
          </a:p>
        </p:txBody>
      </p:sp>
      <p:sp>
        <p:nvSpPr>
          <p:cNvPr id="435203" name="Rectangle 17"/>
          <p:cNvSpPr>
            <a:spLocks noChangeArrowheads="1"/>
          </p:cNvSpPr>
          <p:nvPr/>
        </p:nvSpPr>
        <p:spPr bwMode="auto">
          <a:xfrm>
            <a:off x="1485900" y="2514600"/>
            <a:ext cx="7315200" cy="3200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Other discoveries . . .</a:t>
            </a:r>
          </a:p>
          <a:p>
            <a:pPr marL="2400300" indent="-2400300" algn="ctr" eaLnBrk="0" hangingPunct="0"/>
            <a:endParaRPr lang="en-US" b="1" i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theories . . .</a:t>
            </a:r>
          </a:p>
          <a:p>
            <a:pPr marL="2400300" indent="-2400300" algn="ctr" eaLnBrk="0" hangingPunct="0"/>
            <a:endParaRPr lang="en-US" b="1" i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hypotheses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Text Box 2"/>
          <p:cNvSpPr txBox="1">
            <a:spLocks noChangeArrowheads="1"/>
          </p:cNvSpPr>
          <p:nvPr/>
        </p:nvSpPr>
        <p:spPr bwMode="auto">
          <a:xfrm>
            <a:off x="2824163" y="6338888"/>
            <a:ext cx="4605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latin typeface="Arial" charset="0"/>
                <a:hlinkClick r:id="rId3"/>
              </a:rPr>
              <a:t>www.reuters.com/article/scienceNews/idUSN1224486120080213</a:t>
            </a:r>
            <a:endParaRPr lang="en-US" sz="1200" i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372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663" y="715963"/>
            <a:ext cx="7589837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Text Box 2"/>
          <p:cNvSpPr txBox="1">
            <a:spLocks noChangeArrowheads="1"/>
          </p:cNvSpPr>
          <p:nvPr/>
        </p:nvSpPr>
        <p:spPr bwMode="auto">
          <a:xfrm>
            <a:off x="2989263" y="6338888"/>
            <a:ext cx="42878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latin typeface="Arial" charset="0"/>
                <a:hlinkClick r:id="rId3"/>
              </a:rPr>
              <a:t>www.sciencedaily.com/releases/2008/02/080213090524.htm</a:t>
            </a:r>
            <a:endParaRPr lang="en-US" sz="1200" i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3929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663" y="1125538"/>
            <a:ext cx="7589837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227263" y="6338888"/>
            <a:ext cx="58118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i="0" dirty="0">
                <a:solidFill>
                  <a:schemeClr val="accent3"/>
                </a:solidFill>
                <a:hlinkClick r:id="rId3"/>
              </a:rPr>
              <a:t>http://dsc.discovery.com/news/2007/11/27/native-america-siberia.html</a:t>
            </a:r>
            <a:endParaRPr lang="en-US" sz="1200" i="0" dirty="0">
              <a:solidFill>
                <a:schemeClr val="accent3"/>
              </a:solidFill>
            </a:endParaRPr>
          </a:p>
        </p:txBody>
      </p:sp>
      <p:pic>
        <p:nvPicPr>
          <p:cNvPr id="44134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381000"/>
            <a:ext cx="7589838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1347788" y="2057400"/>
            <a:ext cx="3619500" cy="1270000"/>
          </a:xfrm>
          <a:custGeom>
            <a:avLst/>
            <a:gdLst>
              <a:gd name="connsiteX0" fmla="*/ 99181 w 3618895"/>
              <a:gd name="connsiteY0" fmla="*/ 72572 h 870858"/>
              <a:gd name="connsiteX1" fmla="*/ 621695 w 3618895"/>
              <a:gd name="connsiteY1" fmla="*/ 0 h 870858"/>
              <a:gd name="connsiteX2" fmla="*/ 1449009 w 3618895"/>
              <a:gd name="connsiteY2" fmla="*/ 72572 h 870858"/>
              <a:gd name="connsiteX3" fmla="*/ 2552095 w 3618895"/>
              <a:gd name="connsiteY3" fmla="*/ 87086 h 870858"/>
              <a:gd name="connsiteX4" fmla="*/ 3481009 w 3618895"/>
              <a:gd name="connsiteY4" fmla="*/ 203200 h 870858"/>
              <a:gd name="connsiteX5" fmla="*/ 3379409 w 3618895"/>
              <a:gd name="connsiteY5" fmla="*/ 464458 h 870858"/>
              <a:gd name="connsiteX6" fmla="*/ 3321352 w 3618895"/>
              <a:gd name="connsiteY6" fmla="*/ 667658 h 870858"/>
              <a:gd name="connsiteX7" fmla="*/ 3002038 w 3618895"/>
              <a:gd name="connsiteY7" fmla="*/ 740229 h 870858"/>
              <a:gd name="connsiteX8" fmla="*/ 2726267 w 3618895"/>
              <a:gd name="connsiteY8" fmla="*/ 856343 h 870858"/>
              <a:gd name="connsiteX9" fmla="*/ 2160209 w 3618895"/>
              <a:gd name="connsiteY9" fmla="*/ 812800 h 870858"/>
              <a:gd name="connsiteX10" fmla="*/ 1826381 w 3618895"/>
              <a:gd name="connsiteY10" fmla="*/ 827315 h 870858"/>
              <a:gd name="connsiteX11" fmla="*/ 1260324 w 3618895"/>
              <a:gd name="connsiteY11" fmla="*/ 827315 h 870858"/>
              <a:gd name="connsiteX12" fmla="*/ 1086152 w 3618895"/>
              <a:gd name="connsiteY12" fmla="*/ 841829 h 870858"/>
              <a:gd name="connsiteX13" fmla="*/ 824895 w 3618895"/>
              <a:gd name="connsiteY13" fmla="*/ 870858 h 870858"/>
              <a:gd name="connsiteX14" fmla="*/ 462038 w 3618895"/>
              <a:gd name="connsiteY14" fmla="*/ 841829 h 870858"/>
              <a:gd name="connsiteX15" fmla="*/ 331409 w 3618895"/>
              <a:gd name="connsiteY15" fmla="*/ 827315 h 870858"/>
              <a:gd name="connsiteX16" fmla="*/ 157238 w 3618895"/>
              <a:gd name="connsiteY16" fmla="*/ 827315 h 870858"/>
              <a:gd name="connsiteX17" fmla="*/ 113695 w 3618895"/>
              <a:gd name="connsiteY17" fmla="*/ 740229 h 870858"/>
              <a:gd name="connsiteX18" fmla="*/ 113695 w 3618895"/>
              <a:gd name="connsiteY18" fmla="*/ 537029 h 870858"/>
              <a:gd name="connsiteX19" fmla="*/ 55638 w 3618895"/>
              <a:gd name="connsiteY19" fmla="*/ 362858 h 870858"/>
              <a:gd name="connsiteX20" fmla="*/ 41124 w 3618895"/>
              <a:gd name="connsiteY20" fmla="*/ 261258 h 870858"/>
              <a:gd name="connsiteX21" fmla="*/ 12095 w 3618895"/>
              <a:gd name="connsiteY21" fmla="*/ 174172 h 870858"/>
              <a:gd name="connsiteX22" fmla="*/ 26609 w 3618895"/>
              <a:gd name="connsiteY22" fmla="*/ 87086 h 870858"/>
              <a:gd name="connsiteX23" fmla="*/ 99181 w 3618895"/>
              <a:gd name="connsiteY23" fmla="*/ 72572 h 87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18895" h="870858">
                <a:moveTo>
                  <a:pt x="99181" y="72572"/>
                </a:moveTo>
                <a:cubicBezTo>
                  <a:pt x="198362" y="58058"/>
                  <a:pt x="396724" y="0"/>
                  <a:pt x="621695" y="0"/>
                </a:cubicBezTo>
                <a:cubicBezTo>
                  <a:pt x="846666" y="0"/>
                  <a:pt x="1127276" y="58058"/>
                  <a:pt x="1449009" y="72572"/>
                </a:cubicBezTo>
                <a:cubicBezTo>
                  <a:pt x="1770742" y="87086"/>
                  <a:pt x="2213428" y="65315"/>
                  <a:pt x="2552095" y="87086"/>
                </a:cubicBezTo>
                <a:cubicBezTo>
                  <a:pt x="2890762" y="108857"/>
                  <a:pt x="3343123" y="140305"/>
                  <a:pt x="3481009" y="203200"/>
                </a:cubicBezTo>
                <a:cubicBezTo>
                  <a:pt x="3618895" y="266095"/>
                  <a:pt x="3406018" y="387048"/>
                  <a:pt x="3379409" y="464458"/>
                </a:cubicBezTo>
                <a:cubicBezTo>
                  <a:pt x="3352800" y="541868"/>
                  <a:pt x="3384247" y="621696"/>
                  <a:pt x="3321352" y="667658"/>
                </a:cubicBezTo>
                <a:cubicBezTo>
                  <a:pt x="3258457" y="713620"/>
                  <a:pt x="3101219" y="708782"/>
                  <a:pt x="3002038" y="740229"/>
                </a:cubicBezTo>
                <a:cubicBezTo>
                  <a:pt x="2902857" y="771677"/>
                  <a:pt x="2866572" y="844248"/>
                  <a:pt x="2726267" y="856343"/>
                </a:cubicBezTo>
                <a:cubicBezTo>
                  <a:pt x="2585962" y="868438"/>
                  <a:pt x="2310190" y="817638"/>
                  <a:pt x="2160209" y="812800"/>
                </a:cubicBezTo>
                <a:cubicBezTo>
                  <a:pt x="2010228" y="807962"/>
                  <a:pt x="1976362" y="824896"/>
                  <a:pt x="1826381" y="827315"/>
                </a:cubicBezTo>
                <a:cubicBezTo>
                  <a:pt x="1676400" y="829734"/>
                  <a:pt x="1383695" y="824896"/>
                  <a:pt x="1260324" y="827315"/>
                </a:cubicBezTo>
                <a:cubicBezTo>
                  <a:pt x="1136953" y="829734"/>
                  <a:pt x="1158723" y="834572"/>
                  <a:pt x="1086152" y="841829"/>
                </a:cubicBezTo>
                <a:cubicBezTo>
                  <a:pt x="1013581" y="849086"/>
                  <a:pt x="928914" y="870858"/>
                  <a:pt x="824895" y="870858"/>
                </a:cubicBezTo>
                <a:cubicBezTo>
                  <a:pt x="720876" y="870858"/>
                  <a:pt x="544286" y="849086"/>
                  <a:pt x="462038" y="841829"/>
                </a:cubicBezTo>
                <a:cubicBezTo>
                  <a:pt x="379790" y="834572"/>
                  <a:pt x="382209" y="829734"/>
                  <a:pt x="331409" y="827315"/>
                </a:cubicBezTo>
                <a:cubicBezTo>
                  <a:pt x="280609" y="824896"/>
                  <a:pt x="193524" y="841829"/>
                  <a:pt x="157238" y="827315"/>
                </a:cubicBezTo>
                <a:cubicBezTo>
                  <a:pt x="120952" y="812801"/>
                  <a:pt x="120952" y="788610"/>
                  <a:pt x="113695" y="740229"/>
                </a:cubicBezTo>
                <a:cubicBezTo>
                  <a:pt x="106438" y="691848"/>
                  <a:pt x="123371" y="599924"/>
                  <a:pt x="113695" y="537029"/>
                </a:cubicBezTo>
                <a:cubicBezTo>
                  <a:pt x="104019" y="474134"/>
                  <a:pt x="67733" y="408820"/>
                  <a:pt x="55638" y="362858"/>
                </a:cubicBezTo>
                <a:cubicBezTo>
                  <a:pt x="43543" y="316896"/>
                  <a:pt x="48381" y="292706"/>
                  <a:pt x="41124" y="261258"/>
                </a:cubicBezTo>
                <a:cubicBezTo>
                  <a:pt x="33867" y="229810"/>
                  <a:pt x="14514" y="203201"/>
                  <a:pt x="12095" y="174172"/>
                </a:cubicBezTo>
                <a:cubicBezTo>
                  <a:pt x="9676" y="145143"/>
                  <a:pt x="4838" y="104019"/>
                  <a:pt x="26609" y="87086"/>
                </a:cubicBezTo>
                <a:cubicBezTo>
                  <a:pt x="48380" y="70153"/>
                  <a:pt x="0" y="87086"/>
                  <a:pt x="99181" y="72572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475" y="533400"/>
            <a:ext cx="77692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Text Box 2"/>
          <p:cNvSpPr txBox="1">
            <a:spLocks noChangeArrowheads="1"/>
          </p:cNvSpPr>
          <p:nvPr/>
        </p:nvSpPr>
        <p:spPr bwMode="auto">
          <a:xfrm>
            <a:off x="2500313" y="6338888"/>
            <a:ext cx="53101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hlinkClick r:id="rId3"/>
              </a:rPr>
              <a:t>www.eurekalert.org/pub_releases/2007-11/uomh-gss112607.php</a:t>
            </a:r>
            <a:endParaRPr lang="en-US" sz="1200" i="0"/>
          </a:p>
        </p:txBody>
      </p:sp>
      <p:pic>
        <p:nvPicPr>
          <p:cNvPr id="44339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75" y="1057275"/>
            <a:ext cx="4286250" cy="3743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1485900" y="4953000"/>
            <a:ext cx="7315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i="0"/>
              <a:t>The University of Michigan study, which analyzed genetic data from 29 Native American populations, suggests a Siberian origin is much more likely than a South Asian or Polynesian origin.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Text Box 2"/>
          <p:cNvSpPr txBox="1">
            <a:spLocks noChangeArrowheads="1"/>
          </p:cNvSpPr>
          <p:nvPr/>
        </p:nvSpPr>
        <p:spPr bwMode="auto">
          <a:xfrm>
            <a:off x="1866900" y="6338888"/>
            <a:ext cx="6505575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http://news.nationalgeographic.com/news/2007/02/070223-first-americans.html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7788" y="949325"/>
            <a:ext cx="7589837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ext Box 2"/>
          <p:cNvSpPr txBox="1">
            <a:spLocks noChangeArrowheads="1"/>
          </p:cNvSpPr>
          <p:nvPr/>
        </p:nvSpPr>
        <p:spPr bwMode="auto">
          <a:xfrm>
            <a:off x="1866900" y="6338888"/>
            <a:ext cx="6505575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http://news.nationalgeographic.com/news/2007/02/070223-first-americans.html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474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8850" y="457200"/>
            <a:ext cx="57610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ext Box 2"/>
          <p:cNvSpPr txBox="1">
            <a:spLocks noChangeArrowheads="1"/>
          </p:cNvSpPr>
          <p:nvPr/>
        </p:nvSpPr>
        <p:spPr bwMode="auto">
          <a:xfrm>
            <a:off x="1331913" y="5867400"/>
            <a:ext cx="731678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40000"/>
              </a:lnSpc>
            </a:pPr>
            <a:r>
              <a:rPr lang="en-US" sz="2400" b="1" i="0" baseline="30000">
                <a:solidFill>
                  <a:srgbClr val="FFFFFF"/>
                </a:solidFill>
              </a:rPr>
              <a:t>Major types of North American Paleo-Indian projectile points.</a:t>
            </a:r>
          </a:p>
          <a:p>
            <a:pPr algn="ctr" eaLnBrk="0" hangingPunct="0"/>
            <a:r>
              <a:rPr lang="en-US" sz="2000" i="0" baseline="30000">
                <a:solidFill>
                  <a:srgbClr val="FFFFFF"/>
                </a:solidFill>
              </a:rPr>
              <a:t>Understanding Physical Anthropology and Archaeology (8th ed),  p. 386 </a:t>
            </a:r>
            <a:endParaRPr lang="en-US" sz="2000" i="0">
              <a:solidFill>
                <a:srgbClr val="FFFFFF"/>
              </a:solidFill>
            </a:endParaRPr>
          </a:p>
        </p:txBody>
      </p:sp>
      <p:pic>
        <p:nvPicPr>
          <p:cNvPr id="449539" name="Picture 3" descr="Turn815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1778000"/>
            <a:ext cx="7589838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2247900" y="5105400"/>
            <a:ext cx="8715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90000"/>
              </a:lnSpc>
            </a:pPr>
            <a:r>
              <a:rPr lang="en-US" sz="2400" b="1" i="0" baseline="30000">
                <a:solidFill>
                  <a:srgbClr val="FFFFFF"/>
                </a:solidFill>
              </a:rPr>
              <a:t>Clovis</a:t>
            </a:r>
          </a:p>
        </p:txBody>
      </p:sp>
      <p:sp>
        <p:nvSpPr>
          <p:cNvPr id="449541" name="Text Box 5"/>
          <p:cNvSpPr txBox="1">
            <a:spLocks noChangeArrowheads="1"/>
          </p:cNvSpPr>
          <p:nvPr/>
        </p:nvSpPr>
        <p:spPr bwMode="auto">
          <a:xfrm>
            <a:off x="4398963" y="5105400"/>
            <a:ext cx="10080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90000"/>
              </a:lnSpc>
            </a:pPr>
            <a:r>
              <a:rPr lang="en-US" sz="2400" b="1" i="0" baseline="30000">
                <a:solidFill>
                  <a:srgbClr val="FFFFFF"/>
                </a:solidFill>
              </a:rPr>
              <a:t>Folsom</a:t>
            </a:r>
          </a:p>
        </p:txBody>
      </p:sp>
      <p:sp>
        <p:nvSpPr>
          <p:cNvPr id="449542" name="Text Box 6"/>
          <p:cNvSpPr txBox="1">
            <a:spLocks noChangeArrowheads="1"/>
          </p:cNvSpPr>
          <p:nvPr/>
        </p:nvSpPr>
        <p:spPr bwMode="auto">
          <a:xfrm>
            <a:off x="6272213" y="5105400"/>
            <a:ext cx="901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90000"/>
              </a:lnSpc>
            </a:pPr>
            <a:r>
              <a:rPr lang="en-US" sz="2400" b="1" i="0" baseline="30000">
                <a:solidFill>
                  <a:srgbClr val="FFFFFF"/>
                </a:solidFill>
              </a:rPr>
              <a:t>Plano </a:t>
            </a:r>
          </a:p>
        </p:txBody>
      </p:sp>
      <p:sp>
        <p:nvSpPr>
          <p:cNvPr id="449543" name="Text Box 7"/>
          <p:cNvSpPr txBox="1">
            <a:spLocks noChangeArrowheads="1"/>
          </p:cNvSpPr>
          <p:nvPr/>
        </p:nvSpPr>
        <p:spPr bwMode="auto">
          <a:xfrm>
            <a:off x="7810500" y="5105400"/>
            <a:ext cx="942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90000"/>
              </a:lnSpc>
            </a:pPr>
            <a:r>
              <a:rPr lang="en-US" sz="2400" b="1" i="0" baseline="30000">
                <a:solidFill>
                  <a:srgbClr val="FFFFFF"/>
                </a:solidFill>
              </a:rPr>
              <a:t>Dalton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Text Box 3"/>
          <p:cNvSpPr txBox="1">
            <a:spLocks noChangeArrowheads="1"/>
          </p:cNvSpPr>
          <p:nvPr/>
        </p:nvSpPr>
        <p:spPr bwMode="auto">
          <a:xfrm>
            <a:off x="1316038" y="5368925"/>
            <a:ext cx="4125912" cy="904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lang="en-US" sz="2400" b="1" i="0">
                <a:solidFill>
                  <a:srgbClr val="000000"/>
                </a:solidFill>
              </a:rPr>
              <a:t>10</a:t>
            </a:r>
            <a:r>
              <a:rPr lang="en-US" sz="2400" b="1" i="0" baseline="30000">
                <a:solidFill>
                  <a:srgbClr val="000000"/>
                </a:solidFill>
              </a:rPr>
              <a:t>th</a:t>
            </a:r>
            <a:r>
              <a:rPr lang="en-US" sz="2400" b="1" i="0">
                <a:solidFill>
                  <a:srgbClr val="000000"/>
                </a:solidFill>
              </a:rPr>
              <a:t> Ed., p. 330, Ch. 13</a:t>
            </a:r>
          </a:p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lang="en-US" sz="2400" b="1" i="0">
                <a:solidFill>
                  <a:srgbClr val="000000"/>
                </a:solidFill>
              </a:rPr>
              <a:t>“At a Glance” </a:t>
            </a:r>
          </a:p>
        </p:txBody>
      </p:sp>
      <p:pic>
        <p:nvPicPr>
          <p:cNvPr id="451587" name="Picture 4" descr="13p316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663" y="2801938"/>
            <a:ext cx="7589837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663" y="685800"/>
            <a:ext cx="75898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2611" name="Text Box 3"/>
          <p:cNvSpPr txBox="1">
            <a:spLocks noChangeArrowheads="1"/>
          </p:cNvSpPr>
          <p:nvPr/>
        </p:nvSpPr>
        <p:spPr bwMode="auto">
          <a:xfrm>
            <a:off x="3619500" y="6337300"/>
            <a:ext cx="30686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FFFFFF"/>
                </a:solidFill>
                <a:hlinkClick r:id="rId3"/>
              </a:rPr>
              <a:t>www.ele.net/art_folsom/preclvis.htm</a:t>
            </a:r>
            <a:endParaRPr lang="en-US" sz="1200" i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663" y="655638"/>
            <a:ext cx="758983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5" name="Text Box 3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705100" y="6338888"/>
            <a:ext cx="48609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FFFFFF"/>
                </a:solidFill>
                <a:hlinkClick r:id="rId4"/>
              </a:rPr>
              <a:t>www.ele.net/art_folsom/pre-clovis_2004/preclovis2004.htm</a:t>
            </a:r>
            <a:endParaRPr lang="en-US" sz="1200" i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 descr="02_44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3094038"/>
            <a:ext cx="7589838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6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5683" name="Text Box 3"/>
          <p:cNvSpPr txBox="1">
            <a:spLocks noChangeArrowheads="1"/>
          </p:cNvSpPr>
          <p:nvPr/>
        </p:nvSpPr>
        <p:spPr bwMode="auto">
          <a:xfrm>
            <a:off x="2854325" y="4800600"/>
            <a:ext cx="4419600" cy="1289050"/>
          </a:xfrm>
          <a:prstGeom prst="rect">
            <a:avLst/>
          </a:prstGeom>
          <a:solidFill>
            <a:schemeClr val="tx2"/>
          </a:solidFill>
          <a:ln w="9525">
            <a:solidFill>
              <a:srgbClr val="0C0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5400">
                <a:latin typeface="Arial" charset="0"/>
              </a:rPr>
              <a:t>“pre-Clovis”</a:t>
            </a:r>
          </a:p>
          <a:p>
            <a:pPr lvl="2" eaLnBrk="0" hangingPunct="0"/>
            <a:r>
              <a:rPr lang="en-US" sz="2400" b="1">
                <a:latin typeface="Arial" charset="0"/>
              </a:rPr>
              <a:t>11,500 - 14,000 ybp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838200"/>
            <a:ext cx="7589838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1" name="Text Box 4"/>
          <p:cNvSpPr txBox="1">
            <a:spLocks noChangeArrowheads="1"/>
          </p:cNvSpPr>
          <p:nvPr/>
        </p:nvSpPr>
        <p:spPr bwMode="auto">
          <a:xfrm>
            <a:off x="1790700" y="6338888"/>
            <a:ext cx="6684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chemeClr val="bg1"/>
                </a:solidFill>
                <a:hlinkClick r:id="rId4"/>
              </a:rPr>
              <a:t>http://news.nationalgeographic.com/news/2007/02/070202-human-migration.html</a:t>
            </a:r>
            <a:endParaRPr lang="en-US" sz="1200" i="0">
              <a:solidFill>
                <a:schemeClr val="bg1"/>
              </a:solidFill>
            </a:endParaRPr>
          </a:p>
        </p:txBody>
      </p:sp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2928938" y="4838700"/>
            <a:ext cx="2787650" cy="563563"/>
          </a:xfrm>
          <a:custGeom>
            <a:avLst/>
            <a:gdLst>
              <a:gd name="T0" fmla="*/ 118533 w 2786742"/>
              <a:gd name="T1" fmla="*/ 82247 h 563637"/>
              <a:gd name="T2" fmla="*/ 670076 w 2786742"/>
              <a:gd name="T3" fmla="*/ 96761 h 563637"/>
              <a:gd name="T4" fmla="*/ 1134533 w 2786742"/>
              <a:gd name="T5" fmla="*/ 53218 h 563637"/>
              <a:gd name="T6" fmla="*/ 1729619 w 2786742"/>
              <a:gd name="T7" fmla="*/ 53218 h 563637"/>
              <a:gd name="T8" fmla="*/ 2353732 w 2786742"/>
              <a:gd name="T9" fmla="*/ 38704 h 563637"/>
              <a:gd name="T10" fmla="*/ 2571446 w 2786742"/>
              <a:gd name="T11" fmla="*/ 24190 h 563637"/>
              <a:gd name="T12" fmla="*/ 2760132 w 2786742"/>
              <a:gd name="T13" fmla="*/ 183847 h 563637"/>
              <a:gd name="T14" fmla="*/ 2411790 w 2786742"/>
              <a:gd name="T15" fmla="*/ 358018 h 563637"/>
              <a:gd name="T16" fmla="*/ 2194076 w 2786742"/>
              <a:gd name="T17" fmla="*/ 328990 h 563637"/>
              <a:gd name="T18" fmla="*/ 2005390 w 2786742"/>
              <a:gd name="T19" fmla="*/ 328990 h 563637"/>
              <a:gd name="T20" fmla="*/ 1874762 w 2786742"/>
              <a:gd name="T21" fmla="*/ 343504 h 563637"/>
              <a:gd name="T22" fmla="*/ 1758647 w 2786742"/>
              <a:gd name="T23" fmla="*/ 401561 h 563637"/>
              <a:gd name="T24" fmla="*/ 1715104 w 2786742"/>
              <a:gd name="T25" fmla="*/ 517675 h 563637"/>
              <a:gd name="T26" fmla="*/ 1497390 w 2786742"/>
              <a:gd name="T27" fmla="*/ 546704 h 563637"/>
              <a:gd name="T28" fmla="*/ 1120019 w 2786742"/>
              <a:gd name="T29" fmla="*/ 546704 h 563637"/>
              <a:gd name="T30" fmla="*/ 771676 w 2786742"/>
              <a:gd name="T31" fmla="*/ 546704 h 563637"/>
              <a:gd name="T32" fmla="*/ 350762 w 2786742"/>
              <a:gd name="T33" fmla="*/ 546704 h 563637"/>
              <a:gd name="T34" fmla="*/ 147562 w 2786742"/>
              <a:gd name="T35" fmla="*/ 546704 h 563637"/>
              <a:gd name="T36" fmla="*/ 45962 w 2786742"/>
              <a:gd name="T37" fmla="*/ 445104 h 563637"/>
              <a:gd name="T38" fmla="*/ 2419 w 2786742"/>
              <a:gd name="T39" fmla="*/ 314475 h 563637"/>
              <a:gd name="T40" fmla="*/ 31447 w 2786742"/>
              <a:gd name="T41" fmla="*/ 227390 h 563637"/>
              <a:gd name="T42" fmla="*/ 118533 w 2786742"/>
              <a:gd name="T43" fmla="*/ 82247 h 5636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86742"/>
              <a:gd name="T67" fmla="*/ 0 h 563637"/>
              <a:gd name="T68" fmla="*/ 2786742 w 2786742"/>
              <a:gd name="T69" fmla="*/ 563637 h 56363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86742" h="563637">
                <a:moveTo>
                  <a:pt x="118533" y="82247"/>
                </a:moveTo>
                <a:cubicBezTo>
                  <a:pt x="224971" y="60475"/>
                  <a:pt x="500743" y="101599"/>
                  <a:pt x="670076" y="96761"/>
                </a:cubicBezTo>
                <a:cubicBezTo>
                  <a:pt x="839409" y="91923"/>
                  <a:pt x="957943" y="60475"/>
                  <a:pt x="1134533" y="53218"/>
                </a:cubicBezTo>
                <a:cubicBezTo>
                  <a:pt x="1311124" y="45961"/>
                  <a:pt x="1526419" y="55637"/>
                  <a:pt x="1729619" y="53218"/>
                </a:cubicBezTo>
                <a:cubicBezTo>
                  <a:pt x="1932819" y="50799"/>
                  <a:pt x="2213428" y="43542"/>
                  <a:pt x="2353733" y="38704"/>
                </a:cubicBezTo>
                <a:cubicBezTo>
                  <a:pt x="2494038" y="33866"/>
                  <a:pt x="2503714" y="0"/>
                  <a:pt x="2571447" y="24190"/>
                </a:cubicBezTo>
                <a:cubicBezTo>
                  <a:pt x="2639180" y="48381"/>
                  <a:pt x="2786742" y="128209"/>
                  <a:pt x="2760133" y="183847"/>
                </a:cubicBezTo>
                <a:cubicBezTo>
                  <a:pt x="2733524" y="239485"/>
                  <a:pt x="2506133" y="333827"/>
                  <a:pt x="2411790" y="358018"/>
                </a:cubicBezTo>
                <a:cubicBezTo>
                  <a:pt x="2317447" y="382209"/>
                  <a:pt x="2261809" y="333828"/>
                  <a:pt x="2194076" y="328990"/>
                </a:cubicBezTo>
                <a:cubicBezTo>
                  <a:pt x="2126343" y="324152"/>
                  <a:pt x="2058609" y="326571"/>
                  <a:pt x="2005390" y="328990"/>
                </a:cubicBezTo>
                <a:cubicBezTo>
                  <a:pt x="1952171" y="331409"/>
                  <a:pt x="1915886" y="331409"/>
                  <a:pt x="1874762" y="343504"/>
                </a:cubicBezTo>
                <a:cubicBezTo>
                  <a:pt x="1833638" y="355599"/>
                  <a:pt x="1785257" y="372533"/>
                  <a:pt x="1758647" y="401561"/>
                </a:cubicBezTo>
                <a:cubicBezTo>
                  <a:pt x="1732037" y="430589"/>
                  <a:pt x="1758647" y="493485"/>
                  <a:pt x="1715104" y="517675"/>
                </a:cubicBezTo>
                <a:cubicBezTo>
                  <a:pt x="1671561" y="541865"/>
                  <a:pt x="1596571" y="541866"/>
                  <a:pt x="1497390" y="546704"/>
                </a:cubicBezTo>
                <a:cubicBezTo>
                  <a:pt x="1398209" y="551542"/>
                  <a:pt x="1120019" y="546704"/>
                  <a:pt x="1120019" y="546704"/>
                </a:cubicBezTo>
                <a:lnTo>
                  <a:pt x="771676" y="546704"/>
                </a:lnTo>
                <a:lnTo>
                  <a:pt x="350762" y="546704"/>
                </a:lnTo>
                <a:cubicBezTo>
                  <a:pt x="246743" y="546704"/>
                  <a:pt x="198362" y="563637"/>
                  <a:pt x="147562" y="546704"/>
                </a:cubicBezTo>
                <a:cubicBezTo>
                  <a:pt x="96762" y="529771"/>
                  <a:pt x="70152" y="483809"/>
                  <a:pt x="45962" y="445104"/>
                </a:cubicBezTo>
                <a:cubicBezTo>
                  <a:pt x="21772" y="406399"/>
                  <a:pt x="4838" y="350761"/>
                  <a:pt x="2419" y="314475"/>
                </a:cubicBezTo>
                <a:cubicBezTo>
                  <a:pt x="0" y="278189"/>
                  <a:pt x="16933" y="261257"/>
                  <a:pt x="31447" y="227390"/>
                </a:cubicBezTo>
                <a:cubicBezTo>
                  <a:pt x="45961" y="193523"/>
                  <a:pt x="12095" y="104019"/>
                  <a:pt x="118533" y="82247"/>
                </a:cubicBezTo>
                <a:close/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533400"/>
            <a:ext cx="7769225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Text Box 3"/>
          <p:cNvSpPr txBox="1">
            <a:spLocks noChangeArrowheads="1"/>
          </p:cNvSpPr>
          <p:nvPr/>
        </p:nvSpPr>
        <p:spPr bwMode="auto">
          <a:xfrm>
            <a:off x="2209800" y="6338888"/>
            <a:ext cx="5829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chemeClr val="bg1"/>
                </a:solidFill>
                <a:hlinkClick r:id="rId3"/>
              </a:rPr>
              <a:t>http://news.nationalgeographic.com/news/2006/10/061017-bering.html</a:t>
            </a:r>
            <a:endParaRPr lang="en-US" sz="1200" i="0">
              <a:solidFill>
                <a:schemeClr val="bg1"/>
              </a:solidFill>
            </a:endParaRPr>
          </a:p>
        </p:txBody>
      </p:sp>
      <p:pic>
        <p:nvPicPr>
          <p:cNvPr id="45977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663" y="762000"/>
            <a:ext cx="758983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Text Box 2"/>
          <p:cNvSpPr txBox="1">
            <a:spLocks noChangeArrowheads="1"/>
          </p:cNvSpPr>
          <p:nvPr/>
        </p:nvSpPr>
        <p:spPr bwMode="auto">
          <a:xfrm>
            <a:off x="4122738" y="6338888"/>
            <a:ext cx="20288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bg1"/>
                </a:solidFill>
                <a:hlinkClick r:id="rId3"/>
              </a:rPr>
              <a:t>www.pbs.org/saf/1406/</a:t>
            </a:r>
            <a:endParaRPr kumimoji="0" lang="en-US" sz="1200" i="0">
              <a:solidFill>
                <a:schemeClr val="bg1"/>
              </a:solidFill>
            </a:endParaRPr>
          </a:p>
        </p:txBody>
      </p:sp>
      <p:pic>
        <p:nvPicPr>
          <p:cNvPr id="4618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663" y="533400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046413" y="6338888"/>
            <a:ext cx="42306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bg1"/>
                </a:solidFill>
                <a:hlinkClick r:id="rId4"/>
              </a:rPr>
              <a:t>www.netowne.com/historical/archeology/oldest.htm</a:t>
            </a:r>
            <a:endParaRPr kumimoji="0" lang="en-US" sz="1200" i="0">
              <a:solidFill>
                <a:schemeClr val="bg1"/>
              </a:solidFill>
            </a:endParaRPr>
          </a:p>
        </p:txBody>
      </p:sp>
      <p:pic>
        <p:nvPicPr>
          <p:cNvPr id="46387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3663" y="708025"/>
            <a:ext cx="7589837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5715000" y="4510088"/>
            <a:ext cx="1376363" cy="527050"/>
          </a:xfrm>
          <a:custGeom>
            <a:avLst/>
            <a:gdLst>
              <a:gd name="T0" fmla="*/ 123371 w 1376438"/>
              <a:gd name="T1" fmla="*/ 442685 h 527353"/>
              <a:gd name="T2" fmla="*/ 21771 w 1376438"/>
              <a:gd name="T3" fmla="*/ 65314 h 527353"/>
              <a:gd name="T4" fmla="*/ 254000 w 1376438"/>
              <a:gd name="T5" fmla="*/ 50800 h 527353"/>
              <a:gd name="T6" fmla="*/ 703943 w 1376438"/>
              <a:gd name="T7" fmla="*/ 123371 h 527353"/>
              <a:gd name="T8" fmla="*/ 921657 w 1376438"/>
              <a:gd name="T9" fmla="*/ 152400 h 527353"/>
              <a:gd name="T10" fmla="*/ 1270000 w 1376438"/>
              <a:gd name="T11" fmla="*/ 224971 h 527353"/>
              <a:gd name="T12" fmla="*/ 1371600 w 1376438"/>
              <a:gd name="T13" fmla="*/ 341085 h 527353"/>
              <a:gd name="T14" fmla="*/ 1299029 w 1376438"/>
              <a:gd name="T15" fmla="*/ 500743 h 527353"/>
              <a:gd name="T16" fmla="*/ 921657 w 1376438"/>
              <a:gd name="T17" fmla="*/ 500743 h 527353"/>
              <a:gd name="T18" fmla="*/ 529771 w 1376438"/>
              <a:gd name="T19" fmla="*/ 486228 h 527353"/>
              <a:gd name="T20" fmla="*/ 341086 w 1376438"/>
              <a:gd name="T21" fmla="*/ 486228 h 527353"/>
              <a:gd name="T22" fmla="*/ 181429 w 1376438"/>
              <a:gd name="T23" fmla="*/ 442685 h 5273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76438"/>
              <a:gd name="T37" fmla="*/ 0 h 527353"/>
              <a:gd name="T38" fmla="*/ 1376438 w 1376438"/>
              <a:gd name="T39" fmla="*/ 527353 h 5273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76438" h="527353">
                <a:moveTo>
                  <a:pt x="123371" y="442685"/>
                </a:moveTo>
                <a:cubicBezTo>
                  <a:pt x="61685" y="286656"/>
                  <a:pt x="0" y="130628"/>
                  <a:pt x="21771" y="65314"/>
                </a:cubicBezTo>
                <a:cubicBezTo>
                  <a:pt x="43543" y="0"/>
                  <a:pt x="140305" y="41124"/>
                  <a:pt x="254000" y="50800"/>
                </a:cubicBezTo>
                <a:cubicBezTo>
                  <a:pt x="367695" y="60476"/>
                  <a:pt x="592667" y="106438"/>
                  <a:pt x="703943" y="123371"/>
                </a:cubicBezTo>
                <a:cubicBezTo>
                  <a:pt x="815219" y="140304"/>
                  <a:pt x="827314" y="135467"/>
                  <a:pt x="921657" y="152400"/>
                </a:cubicBezTo>
                <a:cubicBezTo>
                  <a:pt x="1016000" y="169333"/>
                  <a:pt x="1195010" y="193524"/>
                  <a:pt x="1270000" y="224971"/>
                </a:cubicBezTo>
                <a:cubicBezTo>
                  <a:pt x="1344990" y="256418"/>
                  <a:pt x="1366762" y="295123"/>
                  <a:pt x="1371600" y="341085"/>
                </a:cubicBezTo>
                <a:cubicBezTo>
                  <a:pt x="1376438" y="387047"/>
                  <a:pt x="1374020" y="474133"/>
                  <a:pt x="1299029" y="500743"/>
                </a:cubicBezTo>
                <a:cubicBezTo>
                  <a:pt x="1224038" y="527353"/>
                  <a:pt x="1049867" y="503162"/>
                  <a:pt x="921657" y="500743"/>
                </a:cubicBezTo>
                <a:cubicBezTo>
                  <a:pt x="793447" y="498324"/>
                  <a:pt x="626533" y="488647"/>
                  <a:pt x="529771" y="486228"/>
                </a:cubicBezTo>
                <a:cubicBezTo>
                  <a:pt x="433009" y="483809"/>
                  <a:pt x="399143" y="493485"/>
                  <a:pt x="341086" y="486228"/>
                </a:cubicBezTo>
                <a:cubicBezTo>
                  <a:pt x="283029" y="478971"/>
                  <a:pt x="220134" y="454780"/>
                  <a:pt x="181429" y="442685"/>
                </a:cubicBezTo>
              </a:path>
            </a:pathLst>
          </a:cu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086100" y="6338888"/>
            <a:ext cx="40560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bg1"/>
                </a:solidFill>
                <a:hlinkClick r:id="rId4"/>
              </a:rPr>
              <a:t>http://news.bbc.co.uk/2/hi/americas/319700.stm</a:t>
            </a:r>
            <a:endParaRPr kumimoji="0" lang="en-US" sz="1200" i="0">
              <a:solidFill>
                <a:schemeClr val="bg1"/>
              </a:solidFill>
            </a:endParaRPr>
          </a:p>
        </p:txBody>
      </p:sp>
      <p:pic>
        <p:nvPicPr>
          <p:cNvPr id="4659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3663" y="1047750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19500" y="6338888"/>
            <a:ext cx="30114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tx2"/>
                </a:solidFill>
                <a:hlinkClick r:id="rId4"/>
              </a:rPr>
              <a:t>http://msnbc.msn.com/id/5955043/</a:t>
            </a:r>
            <a:endParaRPr kumimoji="0" lang="en-US" sz="1200" i="0">
              <a:solidFill>
                <a:schemeClr val="tx2"/>
              </a:solidFill>
            </a:endParaRPr>
          </a:p>
        </p:txBody>
      </p:sp>
      <p:pic>
        <p:nvPicPr>
          <p:cNvPr id="4679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0" y="685800"/>
            <a:ext cx="75898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19500" y="6527800"/>
            <a:ext cx="30114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FFFFFF"/>
                </a:solidFill>
                <a:hlinkClick r:id="rId4"/>
              </a:rPr>
              <a:t>http://msnbc.msn.com/id/5955043/</a:t>
            </a:r>
            <a:endParaRPr lang="en-US" sz="1200" i="0">
              <a:solidFill>
                <a:srgbClr val="FFFFFF"/>
              </a:solidFill>
            </a:endParaRPr>
          </a:p>
        </p:txBody>
      </p:sp>
      <p:pic>
        <p:nvPicPr>
          <p:cNvPr id="4700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3663" y="884238"/>
            <a:ext cx="7589837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1100" y="2667000"/>
            <a:ext cx="5916613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1093" name="Oval 5"/>
          <p:cNvSpPr>
            <a:spLocks noChangeArrowheads="1"/>
          </p:cNvSpPr>
          <p:nvPr/>
        </p:nvSpPr>
        <p:spPr bwMode="auto">
          <a:xfrm flipV="1">
            <a:off x="4152900" y="4648200"/>
            <a:ext cx="381000" cy="6096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19500" y="6338888"/>
            <a:ext cx="30114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hlinkClick r:id="rId4"/>
              </a:rPr>
              <a:t>http://msnbc.msn.com/id/5955043/</a:t>
            </a:r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47206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2395538" y="3135313"/>
            <a:ext cx="4711700" cy="1470025"/>
          </a:xfrm>
          <a:custGeom>
            <a:avLst/>
            <a:gdLst>
              <a:gd name="T0" fmla="*/ 145143 w 4712305"/>
              <a:gd name="T1" fmla="*/ 72571 h 1470781"/>
              <a:gd name="T2" fmla="*/ 2119087 w 4712305"/>
              <a:gd name="T3" fmla="*/ 159657 h 1470781"/>
              <a:gd name="T4" fmla="*/ 3904342 w 4712305"/>
              <a:gd name="T5" fmla="*/ 43543 h 1470781"/>
              <a:gd name="T6" fmla="*/ 4252685 w 4712305"/>
              <a:gd name="T7" fmla="*/ 188685 h 1470781"/>
              <a:gd name="T8" fmla="*/ 4659085 w 4712305"/>
              <a:gd name="T9" fmla="*/ 769257 h 1470781"/>
              <a:gd name="T10" fmla="*/ 4572001 w 4712305"/>
              <a:gd name="T11" fmla="*/ 1132114 h 1470781"/>
              <a:gd name="T12" fmla="*/ 4005942 w 4712305"/>
              <a:gd name="T13" fmla="*/ 1407885 h 1470781"/>
              <a:gd name="T14" fmla="*/ 2975428 w 4712305"/>
              <a:gd name="T15" fmla="*/ 1422400 h 1470781"/>
              <a:gd name="T16" fmla="*/ 1262743 w 4712305"/>
              <a:gd name="T17" fmla="*/ 1465943 h 1470781"/>
              <a:gd name="T18" fmla="*/ 304800 w 4712305"/>
              <a:gd name="T19" fmla="*/ 1393371 h 1470781"/>
              <a:gd name="T20" fmla="*/ 43543 w 4712305"/>
              <a:gd name="T21" fmla="*/ 1103085 h 1470781"/>
              <a:gd name="T22" fmla="*/ 43543 w 4712305"/>
              <a:gd name="T23" fmla="*/ 493485 h 1470781"/>
              <a:gd name="T24" fmla="*/ 58057 w 4712305"/>
              <a:gd name="T25" fmla="*/ 72571 h 1470781"/>
              <a:gd name="T26" fmla="*/ 217714 w 4712305"/>
              <a:gd name="T27" fmla="*/ 58057 h 1470781"/>
              <a:gd name="T28" fmla="*/ 304800 w 4712305"/>
              <a:gd name="T29" fmla="*/ 87085 h 147078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712305"/>
              <a:gd name="T46" fmla="*/ 0 h 1470781"/>
              <a:gd name="T47" fmla="*/ 4712305 w 4712305"/>
              <a:gd name="T48" fmla="*/ 1470781 h 147078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712305" h="1470781">
                <a:moveTo>
                  <a:pt x="145143" y="72571"/>
                </a:moveTo>
                <a:cubicBezTo>
                  <a:pt x="818848" y="118533"/>
                  <a:pt x="1492553" y="164495"/>
                  <a:pt x="2119086" y="159657"/>
                </a:cubicBezTo>
                <a:cubicBezTo>
                  <a:pt x="2745619" y="154819"/>
                  <a:pt x="3548743" y="38705"/>
                  <a:pt x="3904343" y="43543"/>
                </a:cubicBezTo>
                <a:cubicBezTo>
                  <a:pt x="4259943" y="48381"/>
                  <a:pt x="4126896" y="67733"/>
                  <a:pt x="4252686" y="188685"/>
                </a:cubicBezTo>
                <a:cubicBezTo>
                  <a:pt x="4378476" y="309637"/>
                  <a:pt x="4605867" y="612019"/>
                  <a:pt x="4659086" y="769257"/>
                </a:cubicBezTo>
                <a:cubicBezTo>
                  <a:pt x="4712305" y="926495"/>
                  <a:pt x="4680857" y="1025676"/>
                  <a:pt x="4572000" y="1132114"/>
                </a:cubicBezTo>
                <a:cubicBezTo>
                  <a:pt x="4463143" y="1238552"/>
                  <a:pt x="4272038" y="1359504"/>
                  <a:pt x="4005943" y="1407885"/>
                </a:cubicBezTo>
                <a:cubicBezTo>
                  <a:pt x="3739848" y="1456266"/>
                  <a:pt x="2975429" y="1422400"/>
                  <a:pt x="2975429" y="1422400"/>
                </a:cubicBezTo>
                <a:cubicBezTo>
                  <a:pt x="2518229" y="1432076"/>
                  <a:pt x="1707848" y="1470781"/>
                  <a:pt x="1262743" y="1465943"/>
                </a:cubicBezTo>
                <a:cubicBezTo>
                  <a:pt x="817638" y="1461105"/>
                  <a:pt x="508000" y="1453847"/>
                  <a:pt x="304800" y="1393371"/>
                </a:cubicBezTo>
                <a:cubicBezTo>
                  <a:pt x="101600" y="1332895"/>
                  <a:pt x="87086" y="1253066"/>
                  <a:pt x="43543" y="1103085"/>
                </a:cubicBezTo>
                <a:cubicBezTo>
                  <a:pt x="0" y="953104"/>
                  <a:pt x="41124" y="665237"/>
                  <a:pt x="43543" y="493485"/>
                </a:cubicBezTo>
                <a:cubicBezTo>
                  <a:pt x="45962" y="321733"/>
                  <a:pt x="29028" y="145142"/>
                  <a:pt x="58057" y="72571"/>
                </a:cubicBezTo>
                <a:cubicBezTo>
                  <a:pt x="87086" y="0"/>
                  <a:pt x="176590" y="55638"/>
                  <a:pt x="217714" y="58057"/>
                </a:cubicBezTo>
                <a:cubicBezTo>
                  <a:pt x="258838" y="60476"/>
                  <a:pt x="281819" y="73780"/>
                  <a:pt x="304800" y="87085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19500" y="6477000"/>
            <a:ext cx="30114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000000"/>
                </a:solidFill>
                <a:hlinkClick r:id="rId4"/>
              </a:rPr>
              <a:t>http://msnbc.msn.com/id/5955043/</a:t>
            </a:r>
            <a:endParaRPr lang="en-US" sz="1200" i="0">
              <a:solidFill>
                <a:srgbClr val="000000"/>
              </a:solidFill>
            </a:endParaRPr>
          </a:p>
        </p:txBody>
      </p:sp>
      <p:pic>
        <p:nvPicPr>
          <p:cNvPr id="47411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95475" y="457200"/>
            <a:ext cx="64484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>
            <a:spLocks noChangeArrowheads="1"/>
          </p:cNvSpPr>
          <p:nvPr/>
        </p:nvSpPr>
        <p:spPr bwMode="auto">
          <a:xfrm>
            <a:off x="1943100" y="3944938"/>
            <a:ext cx="6019800" cy="1244600"/>
          </a:xfrm>
          <a:custGeom>
            <a:avLst/>
            <a:gdLst>
              <a:gd name="T0" fmla="*/ 5445278 w 6021010"/>
              <a:gd name="T1" fmla="*/ 74990 h 1243390"/>
              <a:gd name="T2" fmla="*/ 5851678 w 6021010"/>
              <a:gd name="T3" fmla="*/ 45962 h 1243390"/>
              <a:gd name="T4" fmla="*/ 6011334 w 6021010"/>
              <a:gd name="T5" fmla="*/ 176590 h 1243390"/>
              <a:gd name="T6" fmla="*/ 5909734 w 6021010"/>
              <a:gd name="T7" fmla="*/ 771676 h 1243390"/>
              <a:gd name="T8" fmla="*/ 5692018 w 6021010"/>
              <a:gd name="T9" fmla="*/ 974876 h 1243390"/>
              <a:gd name="T10" fmla="*/ 4690534 w 6021010"/>
              <a:gd name="T11" fmla="*/ 945847 h 1243390"/>
              <a:gd name="T12" fmla="*/ 4124477 w 6021010"/>
              <a:gd name="T13" fmla="*/ 1047447 h 1243390"/>
              <a:gd name="T14" fmla="*/ 3616477 w 6021010"/>
              <a:gd name="T15" fmla="*/ 1221619 h 1243390"/>
              <a:gd name="T16" fmla="*/ 2484363 w 6021010"/>
              <a:gd name="T17" fmla="*/ 1178076 h 1243390"/>
              <a:gd name="T18" fmla="*/ 1366763 w 6021010"/>
              <a:gd name="T19" fmla="*/ 1221619 h 1243390"/>
              <a:gd name="T20" fmla="*/ 278191 w 6021010"/>
              <a:gd name="T21" fmla="*/ 1221619 h 1243390"/>
              <a:gd name="T22" fmla="*/ 89505 w 6021010"/>
              <a:gd name="T23" fmla="*/ 1134533 h 1243390"/>
              <a:gd name="T24" fmla="*/ 2419 w 6021010"/>
              <a:gd name="T25" fmla="*/ 713619 h 1243390"/>
              <a:gd name="T26" fmla="*/ 104019 w 6021010"/>
              <a:gd name="T27" fmla="*/ 365276 h 1243390"/>
              <a:gd name="T28" fmla="*/ 539448 w 6021010"/>
              <a:gd name="T29" fmla="*/ 321733 h 1243390"/>
              <a:gd name="T30" fmla="*/ 1700592 w 6021010"/>
              <a:gd name="T31" fmla="*/ 394304 h 1243390"/>
              <a:gd name="T32" fmla="*/ 3210077 w 6021010"/>
              <a:gd name="T33" fmla="*/ 321733 h 1243390"/>
              <a:gd name="T34" fmla="*/ 4168019 w 6021010"/>
              <a:gd name="T35" fmla="*/ 321733 h 1243390"/>
              <a:gd name="T36" fmla="*/ 4908250 w 6021010"/>
              <a:gd name="T37" fmla="*/ 336247 h 1243390"/>
              <a:gd name="T38" fmla="*/ 5532362 w 6021010"/>
              <a:gd name="T39" fmla="*/ 45962 h 1243390"/>
              <a:gd name="T40" fmla="*/ 5503334 w 6021010"/>
              <a:gd name="T41" fmla="*/ 60476 h 124339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021010"/>
              <a:gd name="T64" fmla="*/ 0 h 1243390"/>
              <a:gd name="T65" fmla="*/ 6021010 w 6021010"/>
              <a:gd name="T66" fmla="*/ 1243390 h 124339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021010" h="1243390">
                <a:moveTo>
                  <a:pt x="5445276" y="74990"/>
                </a:moveTo>
                <a:cubicBezTo>
                  <a:pt x="5601304" y="52009"/>
                  <a:pt x="5757333" y="29029"/>
                  <a:pt x="5851676" y="45962"/>
                </a:cubicBezTo>
                <a:cubicBezTo>
                  <a:pt x="5946019" y="62895"/>
                  <a:pt x="6001658" y="55638"/>
                  <a:pt x="6011334" y="176590"/>
                </a:cubicBezTo>
                <a:cubicBezTo>
                  <a:pt x="6021010" y="297542"/>
                  <a:pt x="5962953" y="638628"/>
                  <a:pt x="5909734" y="771676"/>
                </a:cubicBezTo>
                <a:cubicBezTo>
                  <a:pt x="5856515" y="904724"/>
                  <a:pt x="5895219" y="945848"/>
                  <a:pt x="5692019" y="974876"/>
                </a:cubicBezTo>
                <a:cubicBezTo>
                  <a:pt x="5488819" y="1003904"/>
                  <a:pt x="4951791" y="933752"/>
                  <a:pt x="4690534" y="945847"/>
                </a:cubicBezTo>
                <a:cubicBezTo>
                  <a:pt x="4429277" y="957942"/>
                  <a:pt x="4303486" y="1001485"/>
                  <a:pt x="4124476" y="1047447"/>
                </a:cubicBezTo>
                <a:cubicBezTo>
                  <a:pt x="3945466" y="1093409"/>
                  <a:pt x="3889828" y="1199848"/>
                  <a:pt x="3616476" y="1221619"/>
                </a:cubicBezTo>
                <a:cubicBezTo>
                  <a:pt x="3343124" y="1243390"/>
                  <a:pt x="2859314" y="1178076"/>
                  <a:pt x="2484362" y="1178076"/>
                </a:cubicBezTo>
                <a:cubicBezTo>
                  <a:pt x="2109410" y="1178076"/>
                  <a:pt x="1734457" y="1214362"/>
                  <a:pt x="1366762" y="1221619"/>
                </a:cubicBezTo>
                <a:cubicBezTo>
                  <a:pt x="999067" y="1228876"/>
                  <a:pt x="491067" y="1236133"/>
                  <a:pt x="278191" y="1221619"/>
                </a:cubicBezTo>
                <a:cubicBezTo>
                  <a:pt x="65315" y="1207105"/>
                  <a:pt x="135467" y="1219200"/>
                  <a:pt x="89505" y="1134533"/>
                </a:cubicBezTo>
                <a:cubicBezTo>
                  <a:pt x="43543" y="1049866"/>
                  <a:pt x="0" y="841828"/>
                  <a:pt x="2419" y="713619"/>
                </a:cubicBezTo>
                <a:cubicBezTo>
                  <a:pt x="4838" y="585410"/>
                  <a:pt x="14514" y="430590"/>
                  <a:pt x="104019" y="365276"/>
                </a:cubicBezTo>
                <a:cubicBezTo>
                  <a:pt x="193524" y="299962"/>
                  <a:pt x="273353" y="316895"/>
                  <a:pt x="539448" y="321733"/>
                </a:cubicBezTo>
                <a:cubicBezTo>
                  <a:pt x="805543" y="326571"/>
                  <a:pt x="1255486" y="394304"/>
                  <a:pt x="1700591" y="394304"/>
                </a:cubicBezTo>
                <a:cubicBezTo>
                  <a:pt x="2145696" y="394304"/>
                  <a:pt x="2798838" y="333828"/>
                  <a:pt x="3210076" y="321733"/>
                </a:cubicBezTo>
                <a:cubicBezTo>
                  <a:pt x="3621314" y="309638"/>
                  <a:pt x="3884990" y="319314"/>
                  <a:pt x="4168019" y="321733"/>
                </a:cubicBezTo>
                <a:cubicBezTo>
                  <a:pt x="4451048" y="324152"/>
                  <a:pt x="4680858" y="382209"/>
                  <a:pt x="4908248" y="336247"/>
                </a:cubicBezTo>
                <a:cubicBezTo>
                  <a:pt x="5135639" y="290285"/>
                  <a:pt x="5433181" y="91924"/>
                  <a:pt x="5532362" y="45962"/>
                </a:cubicBezTo>
                <a:cubicBezTo>
                  <a:pt x="5631543" y="0"/>
                  <a:pt x="5567438" y="30238"/>
                  <a:pt x="5503334" y="60476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Text Box 2"/>
          <p:cNvSpPr txBox="1">
            <a:spLocks noChangeArrowheads="1"/>
          </p:cNvSpPr>
          <p:nvPr/>
        </p:nvSpPr>
        <p:spPr bwMode="auto">
          <a:xfrm>
            <a:off x="2233613" y="6338888"/>
            <a:ext cx="58054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tx2"/>
                </a:solidFill>
                <a:hlinkClick r:id="rId3"/>
              </a:rPr>
              <a:t>www.duluthsuperior.com/mld/duluthtribune/news/nation/10212243.htm</a:t>
            </a:r>
            <a:endParaRPr kumimoji="0" lang="en-US" sz="1200" i="0">
              <a:solidFill>
                <a:schemeClr val="tx2"/>
              </a:solidFill>
            </a:endParaRPr>
          </a:p>
        </p:txBody>
      </p:sp>
      <p:pic>
        <p:nvPicPr>
          <p:cNvPr id="4761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655638"/>
            <a:ext cx="7589838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2687638" y="3684588"/>
            <a:ext cx="6134100" cy="747712"/>
          </a:xfrm>
          <a:custGeom>
            <a:avLst/>
            <a:gdLst>
              <a:gd name="T0" fmla="*/ 1724781 w 6134704"/>
              <a:gd name="T1" fmla="*/ 118534 h 747487"/>
              <a:gd name="T2" fmla="*/ 2363408 w 6134704"/>
              <a:gd name="T3" fmla="*/ 60477 h 747487"/>
              <a:gd name="T4" fmla="*/ 3190724 w 6134704"/>
              <a:gd name="T5" fmla="*/ 16934 h 747487"/>
              <a:gd name="T6" fmla="*/ 4424437 w 6134704"/>
              <a:gd name="T7" fmla="*/ 16934 h 747487"/>
              <a:gd name="T8" fmla="*/ 5411408 w 6134704"/>
              <a:gd name="T9" fmla="*/ 31448 h 747487"/>
              <a:gd name="T10" fmla="*/ 5716208 w 6134704"/>
              <a:gd name="T11" fmla="*/ 31448 h 747487"/>
              <a:gd name="T12" fmla="*/ 6079064 w 6134704"/>
              <a:gd name="T13" fmla="*/ 220134 h 747487"/>
              <a:gd name="T14" fmla="*/ 6021008 w 6134704"/>
              <a:gd name="T15" fmla="*/ 423334 h 747487"/>
              <a:gd name="T16" fmla="*/ 5396892 w 6134704"/>
              <a:gd name="T17" fmla="*/ 510420 h 747487"/>
              <a:gd name="T18" fmla="*/ 4917924 w 6134704"/>
              <a:gd name="T19" fmla="*/ 423334 h 747487"/>
              <a:gd name="T20" fmla="*/ 4584093 w 6134704"/>
              <a:gd name="T21" fmla="*/ 437848 h 747487"/>
              <a:gd name="T22" fmla="*/ 4235753 w 6134704"/>
              <a:gd name="T23" fmla="*/ 481391 h 747487"/>
              <a:gd name="T24" fmla="*/ 4090608 w 6134704"/>
              <a:gd name="T25" fmla="*/ 641048 h 747487"/>
              <a:gd name="T26" fmla="*/ 3277808 w 6134704"/>
              <a:gd name="T27" fmla="*/ 684591 h 747487"/>
              <a:gd name="T28" fmla="*/ 2523066 w 6134704"/>
              <a:gd name="T29" fmla="*/ 684591 h 747487"/>
              <a:gd name="T30" fmla="*/ 1652209 w 6134704"/>
              <a:gd name="T31" fmla="*/ 670077 h 747487"/>
              <a:gd name="T32" fmla="*/ 839409 w 6134704"/>
              <a:gd name="T33" fmla="*/ 713620 h 747487"/>
              <a:gd name="T34" fmla="*/ 592667 w 6134704"/>
              <a:gd name="T35" fmla="*/ 713620 h 747487"/>
              <a:gd name="T36" fmla="*/ 142724 w 6134704"/>
              <a:gd name="T37" fmla="*/ 713620 h 747487"/>
              <a:gd name="T38" fmla="*/ 26609 w 6134704"/>
              <a:gd name="T39" fmla="*/ 510420 h 747487"/>
              <a:gd name="T40" fmla="*/ 55638 w 6134704"/>
              <a:gd name="T41" fmla="*/ 350762 h 747487"/>
              <a:gd name="T42" fmla="*/ 360438 w 6134704"/>
              <a:gd name="T43" fmla="*/ 321734 h 747487"/>
              <a:gd name="T44" fmla="*/ 607181 w 6134704"/>
              <a:gd name="T45" fmla="*/ 365277 h 747487"/>
              <a:gd name="T46" fmla="*/ 1216781 w 6134704"/>
              <a:gd name="T47" fmla="*/ 379791 h 747487"/>
              <a:gd name="T48" fmla="*/ 1449009 w 6134704"/>
              <a:gd name="T49" fmla="*/ 307220 h 747487"/>
              <a:gd name="T50" fmla="*/ 1550609 w 6134704"/>
              <a:gd name="T51" fmla="*/ 234648 h 747487"/>
              <a:gd name="T52" fmla="*/ 1811867 w 6134704"/>
              <a:gd name="T53" fmla="*/ 104020 h 747487"/>
              <a:gd name="T54" fmla="*/ 1840895 w 6134704"/>
              <a:gd name="T55" fmla="*/ 74991 h 747487"/>
              <a:gd name="T56" fmla="*/ 1869924 w 6134704"/>
              <a:gd name="T57" fmla="*/ 104020 h 74748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134704"/>
              <a:gd name="T88" fmla="*/ 0 h 747487"/>
              <a:gd name="T89" fmla="*/ 6134704 w 6134704"/>
              <a:gd name="T90" fmla="*/ 747487 h 74748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134704" h="747487">
                <a:moveTo>
                  <a:pt x="1724781" y="118534"/>
                </a:moveTo>
                <a:cubicBezTo>
                  <a:pt x="1921933" y="97972"/>
                  <a:pt x="2119085" y="77410"/>
                  <a:pt x="2363409" y="60477"/>
                </a:cubicBezTo>
                <a:cubicBezTo>
                  <a:pt x="2607733" y="43544"/>
                  <a:pt x="2847219" y="24191"/>
                  <a:pt x="3190724" y="16934"/>
                </a:cubicBezTo>
                <a:cubicBezTo>
                  <a:pt x="3534229" y="9677"/>
                  <a:pt x="4424438" y="16934"/>
                  <a:pt x="4424438" y="16934"/>
                </a:cubicBezTo>
                <a:lnTo>
                  <a:pt x="5411409" y="31448"/>
                </a:lnTo>
                <a:cubicBezTo>
                  <a:pt x="5626704" y="33867"/>
                  <a:pt x="5604933" y="0"/>
                  <a:pt x="5716209" y="31448"/>
                </a:cubicBezTo>
                <a:cubicBezTo>
                  <a:pt x="5827485" y="62896"/>
                  <a:pt x="6028267" y="154820"/>
                  <a:pt x="6079067" y="220134"/>
                </a:cubicBezTo>
                <a:cubicBezTo>
                  <a:pt x="6129867" y="285448"/>
                  <a:pt x="6134704" y="374953"/>
                  <a:pt x="6021009" y="423334"/>
                </a:cubicBezTo>
                <a:cubicBezTo>
                  <a:pt x="5907314" y="471715"/>
                  <a:pt x="5580742" y="510420"/>
                  <a:pt x="5396895" y="510420"/>
                </a:cubicBezTo>
                <a:cubicBezTo>
                  <a:pt x="5213048" y="510420"/>
                  <a:pt x="5053391" y="435429"/>
                  <a:pt x="4917924" y="423334"/>
                </a:cubicBezTo>
                <a:cubicBezTo>
                  <a:pt x="4782457" y="411239"/>
                  <a:pt x="4697790" y="428172"/>
                  <a:pt x="4584095" y="437848"/>
                </a:cubicBezTo>
                <a:cubicBezTo>
                  <a:pt x="4470400" y="447524"/>
                  <a:pt x="4318000" y="447524"/>
                  <a:pt x="4235752" y="481391"/>
                </a:cubicBezTo>
                <a:cubicBezTo>
                  <a:pt x="4153504" y="515258"/>
                  <a:pt x="4250266" y="607181"/>
                  <a:pt x="4090609" y="641048"/>
                </a:cubicBezTo>
                <a:cubicBezTo>
                  <a:pt x="3930952" y="674915"/>
                  <a:pt x="3539066" y="677334"/>
                  <a:pt x="3277809" y="684591"/>
                </a:cubicBezTo>
                <a:cubicBezTo>
                  <a:pt x="3016552" y="691848"/>
                  <a:pt x="2523067" y="684591"/>
                  <a:pt x="2523067" y="684591"/>
                </a:cubicBezTo>
                <a:cubicBezTo>
                  <a:pt x="2252134" y="682172"/>
                  <a:pt x="1932819" y="665239"/>
                  <a:pt x="1652209" y="670077"/>
                </a:cubicBezTo>
                <a:cubicBezTo>
                  <a:pt x="1371599" y="674915"/>
                  <a:pt x="1015999" y="706363"/>
                  <a:pt x="839409" y="713620"/>
                </a:cubicBezTo>
                <a:cubicBezTo>
                  <a:pt x="662819" y="720877"/>
                  <a:pt x="592667" y="713620"/>
                  <a:pt x="592667" y="713620"/>
                </a:cubicBezTo>
                <a:cubicBezTo>
                  <a:pt x="476553" y="713620"/>
                  <a:pt x="237067" y="747487"/>
                  <a:pt x="142724" y="713620"/>
                </a:cubicBezTo>
                <a:cubicBezTo>
                  <a:pt x="48381" y="679753"/>
                  <a:pt x="41123" y="570896"/>
                  <a:pt x="26609" y="510420"/>
                </a:cubicBezTo>
                <a:cubicBezTo>
                  <a:pt x="12095" y="449944"/>
                  <a:pt x="0" y="382210"/>
                  <a:pt x="55638" y="350762"/>
                </a:cubicBezTo>
                <a:cubicBezTo>
                  <a:pt x="111276" y="319314"/>
                  <a:pt x="268514" y="319315"/>
                  <a:pt x="360438" y="321734"/>
                </a:cubicBezTo>
                <a:cubicBezTo>
                  <a:pt x="452362" y="324153"/>
                  <a:pt x="464457" y="355601"/>
                  <a:pt x="607181" y="365277"/>
                </a:cubicBezTo>
                <a:cubicBezTo>
                  <a:pt x="749905" y="374953"/>
                  <a:pt x="1076476" y="389467"/>
                  <a:pt x="1216781" y="379791"/>
                </a:cubicBezTo>
                <a:cubicBezTo>
                  <a:pt x="1357086" y="370115"/>
                  <a:pt x="1393371" y="331410"/>
                  <a:pt x="1449009" y="307220"/>
                </a:cubicBezTo>
                <a:cubicBezTo>
                  <a:pt x="1504647" y="283030"/>
                  <a:pt x="1490133" y="268515"/>
                  <a:pt x="1550609" y="234648"/>
                </a:cubicBezTo>
                <a:cubicBezTo>
                  <a:pt x="1611085" y="200781"/>
                  <a:pt x="1763486" y="130629"/>
                  <a:pt x="1811867" y="104020"/>
                </a:cubicBezTo>
                <a:cubicBezTo>
                  <a:pt x="1860248" y="77411"/>
                  <a:pt x="1831219" y="74991"/>
                  <a:pt x="1840895" y="74991"/>
                </a:cubicBezTo>
                <a:cubicBezTo>
                  <a:pt x="1850571" y="74991"/>
                  <a:pt x="1865086" y="101601"/>
                  <a:pt x="1869924" y="104020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11" name="Text Box 2"/>
          <p:cNvSpPr txBox="1">
            <a:spLocks noChangeArrowheads="1"/>
          </p:cNvSpPr>
          <p:nvPr/>
        </p:nvSpPr>
        <p:spPr bwMode="auto">
          <a:xfrm>
            <a:off x="2233613" y="6338888"/>
            <a:ext cx="58054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000000"/>
                </a:solidFill>
                <a:hlinkClick r:id="rId4"/>
              </a:rPr>
              <a:t>www.duluthsuperior.com/mld/duluthtribune/news/nation/10212243.htm</a:t>
            </a:r>
            <a:endParaRPr lang="en-US" sz="1200" i="0">
              <a:solidFill>
                <a:srgbClr val="000000"/>
              </a:solidFill>
            </a:endParaRPr>
          </a:p>
        </p:txBody>
      </p:sp>
      <p:sp>
        <p:nvSpPr>
          <p:cNvPr id="5" name="Freeform 4"/>
          <p:cNvSpPr>
            <a:spLocks noChangeArrowheads="1"/>
          </p:cNvSpPr>
          <p:nvPr/>
        </p:nvSpPr>
        <p:spPr bwMode="auto">
          <a:xfrm>
            <a:off x="2600325" y="2903538"/>
            <a:ext cx="6081713" cy="2203450"/>
          </a:xfrm>
          <a:custGeom>
            <a:avLst/>
            <a:gdLst>
              <a:gd name="T0" fmla="*/ 2305353 w 6081485"/>
              <a:gd name="T1" fmla="*/ 159657 h 2203753"/>
              <a:gd name="T2" fmla="*/ 2508553 w 6081485"/>
              <a:gd name="T3" fmla="*/ 43543 h 2203753"/>
              <a:gd name="T4" fmla="*/ 3219752 w 6081485"/>
              <a:gd name="T5" fmla="*/ 43543 h 2203753"/>
              <a:gd name="T6" fmla="*/ 4279293 w 6081485"/>
              <a:gd name="T7" fmla="*/ 58057 h 2203753"/>
              <a:gd name="T8" fmla="*/ 5092093 w 6081485"/>
              <a:gd name="T9" fmla="*/ 58057 h 2203753"/>
              <a:gd name="T10" fmla="*/ 5716209 w 6081485"/>
              <a:gd name="T11" fmla="*/ 43543 h 2203753"/>
              <a:gd name="T12" fmla="*/ 6035521 w 6081485"/>
              <a:gd name="T13" fmla="*/ 319314 h 2203753"/>
              <a:gd name="T14" fmla="*/ 5861353 w 6081485"/>
              <a:gd name="T15" fmla="*/ 449943 h 2203753"/>
              <a:gd name="T16" fmla="*/ 5846837 w 6081485"/>
              <a:gd name="T17" fmla="*/ 754743 h 2203753"/>
              <a:gd name="T18" fmla="*/ 5788781 w 6081485"/>
              <a:gd name="T19" fmla="*/ 1161144 h 2203753"/>
              <a:gd name="T20" fmla="*/ 5469465 w 6081485"/>
              <a:gd name="T21" fmla="*/ 1509487 h 2203753"/>
              <a:gd name="T22" fmla="*/ 5774265 w 6081485"/>
              <a:gd name="T23" fmla="*/ 1582058 h 2203753"/>
              <a:gd name="T24" fmla="*/ 5933921 w 6081485"/>
              <a:gd name="T25" fmla="*/ 1582058 h 2203753"/>
              <a:gd name="T26" fmla="*/ 6035521 w 6081485"/>
              <a:gd name="T27" fmla="*/ 1741715 h 2203753"/>
              <a:gd name="T28" fmla="*/ 5933921 w 6081485"/>
              <a:gd name="T29" fmla="*/ 1944915 h 2203753"/>
              <a:gd name="T30" fmla="*/ 5150153 w 6081485"/>
              <a:gd name="T31" fmla="*/ 1988458 h 2203753"/>
              <a:gd name="T32" fmla="*/ 3945466 w 6081485"/>
              <a:gd name="T33" fmla="*/ 1959430 h 2203753"/>
              <a:gd name="T34" fmla="*/ 3205236 w 6081485"/>
              <a:gd name="T35" fmla="*/ 1973944 h 2203753"/>
              <a:gd name="T36" fmla="*/ 2421467 w 6081485"/>
              <a:gd name="T37" fmla="*/ 2177143 h 2203753"/>
              <a:gd name="T38" fmla="*/ 1521580 w 6081485"/>
              <a:gd name="T39" fmla="*/ 2133601 h 2203753"/>
              <a:gd name="T40" fmla="*/ 824894 w 6081485"/>
              <a:gd name="T41" fmla="*/ 2148115 h 2203753"/>
              <a:gd name="T42" fmla="*/ 200780 w 6081485"/>
              <a:gd name="T43" fmla="*/ 2119087 h 2203753"/>
              <a:gd name="T44" fmla="*/ 26609 w 6081485"/>
              <a:gd name="T45" fmla="*/ 1843315 h 2203753"/>
              <a:gd name="T46" fmla="*/ 41123 w 6081485"/>
              <a:gd name="T47" fmla="*/ 1364344 h 2203753"/>
              <a:gd name="T48" fmla="*/ 55637 w 6081485"/>
              <a:gd name="T49" fmla="*/ 769257 h 2203753"/>
              <a:gd name="T50" fmla="*/ 70152 w 6081485"/>
              <a:gd name="T51" fmla="*/ 391886 h 2203753"/>
              <a:gd name="T52" fmla="*/ 447523 w 6081485"/>
              <a:gd name="T53" fmla="*/ 377372 h 2203753"/>
              <a:gd name="T54" fmla="*/ 984552 w 6081485"/>
              <a:gd name="T55" fmla="*/ 377372 h 2203753"/>
              <a:gd name="T56" fmla="*/ 1666723 w 6081485"/>
              <a:gd name="T57" fmla="*/ 348343 h 2203753"/>
              <a:gd name="T58" fmla="*/ 2189237 w 6081485"/>
              <a:gd name="T59" fmla="*/ 348343 h 2203753"/>
              <a:gd name="T60" fmla="*/ 2305353 w 6081485"/>
              <a:gd name="T61" fmla="*/ 159657 h 220375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081485"/>
              <a:gd name="T94" fmla="*/ 0 h 2203753"/>
              <a:gd name="T95" fmla="*/ 6081485 w 6081485"/>
              <a:gd name="T96" fmla="*/ 2203753 h 220375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081485" h="2203753">
                <a:moveTo>
                  <a:pt x="2305352" y="159657"/>
                </a:moveTo>
                <a:cubicBezTo>
                  <a:pt x="2358571" y="108857"/>
                  <a:pt x="2356152" y="62895"/>
                  <a:pt x="2508552" y="43543"/>
                </a:cubicBezTo>
                <a:cubicBezTo>
                  <a:pt x="2660952" y="24191"/>
                  <a:pt x="3219752" y="43543"/>
                  <a:pt x="3219752" y="43543"/>
                </a:cubicBezTo>
                <a:lnTo>
                  <a:pt x="4279294" y="58057"/>
                </a:lnTo>
                <a:lnTo>
                  <a:pt x="5092094" y="58057"/>
                </a:lnTo>
                <a:cubicBezTo>
                  <a:pt x="5331580" y="55638"/>
                  <a:pt x="5558971" y="0"/>
                  <a:pt x="5716209" y="43543"/>
                </a:cubicBezTo>
                <a:cubicBezTo>
                  <a:pt x="5873447" y="87086"/>
                  <a:pt x="6011333" y="251581"/>
                  <a:pt x="6035523" y="319314"/>
                </a:cubicBezTo>
                <a:cubicBezTo>
                  <a:pt x="6059714" y="387047"/>
                  <a:pt x="5892800" y="377372"/>
                  <a:pt x="5861352" y="449943"/>
                </a:cubicBezTo>
                <a:cubicBezTo>
                  <a:pt x="5829904" y="522514"/>
                  <a:pt x="5858932" y="636210"/>
                  <a:pt x="5846837" y="754743"/>
                </a:cubicBezTo>
                <a:cubicBezTo>
                  <a:pt x="5834742" y="873276"/>
                  <a:pt x="5851675" y="1035353"/>
                  <a:pt x="5788780" y="1161143"/>
                </a:cubicBezTo>
                <a:cubicBezTo>
                  <a:pt x="5725885" y="1286934"/>
                  <a:pt x="5471885" y="1439334"/>
                  <a:pt x="5469466" y="1509486"/>
                </a:cubicBezTo>
                <a:cubicBezTo>
                  <a:pt x="5467047" y="1579638"/>
                  <a:pt x="5696857" y="1569962"/>
                  <a:pt x="5774266" y="1582057"/>
                </a:cubicBezTo>
                <a:cubicBezTo>
                  <a:pt x="5851675" y="1594152"/>
                  <a:pt x="5890380" y="1555448"/>
                  <a:pt x="5933923" y="1582057"/>
                </a:cubicBezTo>
                <a:cubicBezTo>
                  <a:pt x="5977466" y="1608667"/>
                  <a:pt x="6035523" y="1681238"/>
                  <a:pt x="6035523" y="1741714"/>
                </a:cubicBezTo>
                <a:cubicBezTo>
                  <a:pt x="6035523" y="1802190"/>
                  <a:pt x="6081485" y="1903790"/>
                  <a:pt x="5933923" y="1944914"/>
                </a:cubicBezTo>
                <a:cubicBezTo>
                  <a:pt x="5786361" y="1986038"/>
                  <a:pt x="5481561" y="1986038"/>
                  <a:pt x="5150152" y="1988457"/>
                </a:cubicBezTo>
                <a:cubicBezTo>
                  <a:pt x="4818743" y="1990876"/>
                  <a:pt x="4269618" y="1961848"/>
                  <a:pt x="3945466" y="1959429"/>
                </a:cubicBezTo>
                <a:cubicBezTo>
                  <a:pt x="3621314" y="1957010"/>
                  <a:pt x="3459237" y="1937657"/>
                  <a:pt x="3205237" y="1973943"/>
                </a:cubicBezTo>
                <a:cubicBezTo>
                  <a:pt x="2951237" y="2010229"/>
                  <a:pt x="2702076" y="2150534"/>
                  <a:pt x="2421466" y="2177143"/>
                </a:cubicBezTo>
                <a:cubicBezTo>
                  <a:pt x="2140857" y="2203753"/>
                  <a:pt x="1787675" y="2138438"/>
                  <a:pt x="1521580" y="2133600"/>
                </a:cubicBezTo>
                <a:cubicBezTo>
                  <a:pt x="1255485" y="2128762"/>
                  <a:pt x="1045027" y="2150533"/>
                  <a:pt x="824894" y="2148114"/>
                </a:cubicBezTo>
                <a:cubicBezTo>
                  <a:pt x="604761" y="2145695"/>
                  <a:pt x="333828" y="2169886"/>
                  <a:pt x="200780" y="2119086"/>
                </a:cubicBezTo>
                <a:cubicBezTo>
                  <a:pt x="67733" y="2068286"/>
                  <a:pt x="53218" y="1969104"/>
                  <a:pt x="26609" y="1843314"/>
                </a:cubicBezTo>
                <a:cubicBezTo>
                  <a:pt x="0" y="1717524"/>
                  <a:pt x="36285" y="1543352"/>
                  <a:pt x="41123" y="1364343"/>
                </a:cubicBezTo>
                <a:cubicBezTo>
                  <a:pt x="45961" y="1185334"/>
                  <a:pt x="50799" y="931333"/>
                  <a:pt x="55637" y="769257"/>
                </a:cubicBezTo>
                <a:cubicBezTo>
                  <a:pt x="60475" y="607181"/>
                  <a:pt x="4838" y="457200"/>
                  <a:pt x="70152" y="391886"/>
                </a:cubicBezTo>
                <a:cubicBezTo>
                  <a:pt x="135466" y="326572"/>
                  <a:pt x="295123" y="379791"/>
                  <a:pt x="447523" y="377372"/>
                </a:cubicBezTo>
                <a:cubicBezTo>
                  <a:pt x="599923" y="374953"/>
                  <a:pt x="781352" y="382210"/>
                  <a:pt x="984552" y="377372"/>
                </a:cubicBezTo>
                <a:cubicBezTo>
                  <a:pt x="1187752" y="372534"/>
                  <a:pt x="1465942" y="353181"/>
                  <a:pt x="1666723" y="348343"/>
                </a:cubicBezTo>
                <a:cubicBezTo>
                  <a:pt x="1867504" y="343505"/>
                  <a:pt x="2082799" y="387048"/>
                  <a:pt x="2189237" y="348343"/>
                </a:cubicBezTo>
                <a:cubicBezTo>
                  <a:pt x="2295675" y="309638"/>
                  <a:pt x="2252133" y="210457"/>
                  <a:pt x="2305352" y="159657"/>
                </a:cubicBezTo>
                <a:close/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17"/>
          <p:cNvSpPr>
            <a:spLocks noChangeArrowheads="1"/>
          </p:cNvSpPr>
          <p:nvPr/>
        </p:nvSpPr>
        <p:spPr bwMode="auto">
          <a:xfrm>
            <a:off x="1485900" y="3668713"/>
            <a:ext cx="7315200" cy="10175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r>
              <a:rPr lang="en-US" sz="3600" b="1" i="0">
                <a:solidFill>
                  <a:srgbClr val="FFFFFF"/>
                </a:solidFill>
                <a:latin typeface="Arial" charset="0"/>
              </a:rPr>
              <a:t>The classic explanation  .  .  .</a:t>
            </a:r>
            <a:endParaRPr lang="en-US" sz="6000" b="1" i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Text Box 2"/>
          <p:cNvSpPr txBox="1">
            <a:spLocks noChangeArrowheads="1"/>
          </p:cNvSpPr>
          <p:nvPr/>
        </p:nvSpPr>
        <p:spPr bwMode="auto">
          <a:xfrm>
            <a:off x="2233613" y="6338888"/>
            <a:ext cx="58054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000000"/>
                </a:solidFill>
                <a:hlinkClick r:id="rId3"/>
              </a:rPr>
              <a:t>www.duluthsuperior.com/mld/duluthtribune/news/nation/10212243.htm</a:t>
            </a:r>
            <a:endParaRPr lang="en-US" sz="1200" i="0">
              <a:solidFill>
                <a:srgbClr val="000000"/>
              </a:solidFill>
            </a:endParaRPr>
          </a:p>
        </p:txBody>
      </p:sp>
      <p:pic>
        <p:nvPicPr>
          <p:cNvPr id="4802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1030288"/>
            <a:ext cx="7589838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6797675" y="1541463"/>
            <a:ext cx="1504950" cy="476250"/>
          </a:xfrm>
          <a:custGeom>
            <a:avLst/>
            <a:gdLst>
              <a:gd name="T0" fmla="*/ 38705 w 1504647"/>
              <a:gd name="T1" fmla="*/ 244323 h 476551"/>
              <a:gd name="T2" fmla="*/ 358019 w 1504647"/>
              <a:gd name="T3" fmla="*/ 26609 h 476551"/>
              <a:gd name="T4" fmla="*/ 735390 w 1504647"/>
              <a:gd name="T5" fmla="*/ 84666 h 476551"/>
              <a:gd name="T6" fmla="*/ 1011162 w 1504647"/>
              <a:gd name="T7" fmla="*/ 99180 h 476551"/>
              <a:gd name="T8" fmla="*/ 1446590 w 1504647"/>
              <a:gd name="T9" fmla="*/ 200780 h 476551"/>
              <a:gd name="T10" fmla="*/ 1359505 w 1504647"/>
              <a:gd name="T11" fmla="*/ 433009 h 476551"/>
              <a:gd name="T12" fmla="*/ 938590 w 1504647"/>
              <a:gd name="T13" fmla="*/ 447523 h 476551"/>
              <a:gd name="T14" fmla="*/ 416076 w 1504647"/>
              <a:gd name="T15" fmla="*/ 462037 h 476551"/>
              <a:gd name="T16" fmla="*/ 53219 w 1504647"/>
              <a:gd name="T17" fmla="*/ 360437 h 476551"/>
              <a:gd name="T18" fmla="*/ 96762 w 1504647"/>
              <a:gd name="T19" fmla="*/ 200780 h 4765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4647"/>
              <a:gd name="T31" fmla="*/ 0 h 476551"/>
              <a:gd name="T32" fmla="*/ 1504647 w 1504647"/>
              <a:gd name="T33" fmla="*/ 476551 h 4765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4647" h="476551">
                <a:moveTo>
                  <a:pt x="38705" y="244323"/>
                </a:moveTo>
                <a:cubicBezTo>
                  <a:pt x="140305" y="148771"/>
                  <a:pt x="241905" y="53219"/>
                  <a:pt x="358019" y="26609"/>
                </a:cubicBezTo>
                <a:cubicBezTo>
                  <a:pt x="474133" y="0"/>
                  <a:pt x="626533" y="72571"/>
                  <a:pt x="735390" y="84666"/>
                </a:cubicBezTo>
                <a:cubicBezTo>
                  <a:pt x="844247" y="96761"/>
                  <a:pt x="892629" y="79828"/>
                  <a:pt x="1011162" y="99180"/>
                </a:cubicBezTo>
                <a:cubicBezTo>
                  <a:pt x="1129695" y="118532"/>
                  <a:pt x="1388533" y="145142"/>
                  <a:pt x="1446590" y="200780"/>
                </a:cubicBezTo>
                <a:cubicBezTo>
                  <a:pt x="1504647" y="256418"/>
                  <a:pt x="1444172" y="391885"/>
                  <a:pt x="1359505" y="433009"/>
                </a:cubicBezTo>
                <a:cubicBezTo>
                  <a:pt x="1274838" y="474133"/>
                  <a:pt x="938590" y="447523"/>
                  <a:pt x="938590" y="447523"/>
                </a:cubicBezTo>
                <a:cubicBezTo>
                  <a:pt x="781352" y="452361"/>
                  <a:pt x="563638" y="476551"/>
                  <a:pt x="416076" y="462037"/>
                </a:cubicBezTo>
                <a:cubicBezTo>
                  <a:pt x="268514" y="447523"/>
                  <a:pt x="106438" y="403980"/>
                  <a:pt x="53219" y="360437"/>
                </a:cubicBezTo>
                <a:cubicBezTo>
                  <a:pt x="0" y="316894"/>
                  <a:pt x="89505" y="237066"/>
                  <a:pt x="96762" y="200780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1935163" y="2119313"/>
            <a:ext cx="2517775" cy="493712"/>
          </a:xfrm>
          <a:custGeom>
            <a:avLst/>
            <a:gdLst>
              <a:gd name="T0" fmla="*/ 111276 w 2518229"/>
              <a:gd name="T1" fmla="*/ 116114 h 493485"/>
              <a:gd name="T2" fmla="*/ 154819 w 2518229"/>
              <a:gd name="T3" fmla="*/ 72571 h 493485"/>
              <a:gd name="T4" fmla="*/ 720876 w 2518229"/>
              <a:gd name="T5" fmla="*/ 0 h 493485"/>
              <a:gd name="T6" fmla="*/ 1475620 w 2518229"/>
              <a:gd name="T7" fmla="*/ 29028 h 493485"/>
              <a:gd name="T8" fmla="*/ 2346477 w 2518229"/>
              <a:gd name="T9" fmla="*/ 87085 h 493485"/>
              <a:gd name="T10" fmla="*/ 2433563 w 2518229"/>
              <a:gd name="T11" fmla="*/ 435428 h 493485"/>
              <a:gd name="T12" fmla="*/ 1838477 w 2518229"/>
              <a:gd name="T13" fmla="*/ 435428 h 493485"/>
              <a:gd name="T14" fmla="*/ 1286934 w 2518229"/>
              <a:gd name="T15" fmla="*/ 420914 h 493485"/>
              <a:gd name="T16" fmla="*/ 880533 w 2518229"/>
              <a:gd name="T17" fmla="*/ 420914 h 493485"/>
              <a:gd name="T18" fmla="*/ 430591 w 2518229"/>
              <a:gd name="T19" fmla="*/ 435428 h 493485"/>
              <a:gd name="T20" fmla="*/ 67733 w 2518229"/>
              <a:gd name="T21" fmla="*/ 391885 h 493485"/>
              <a:gd name="T22" fmla="*/ 24191 w 2518229"/>
              <a:gd name="T23" fmla="*/ 232228 h 493485"/>
              <a:gd name="T24" fmla="*/ 169333 w 2518229"/>
              <a:gd name="T25" fmla="*/ 43543 h 49348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18229"/>
              <a:gd name="T40" fmla="*/ 0 h 493485"/>
              <a:gd name="T41" fmla="*/ 2518229 w 2518229"/>
              <a:gd name="T42" fmla="*/ 493485 h 49348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18229" h="493485">
                <a:moveTo>
                  <a:pt x="111276" y="116114"/>
                </a:moveTo>
                <a:cubicBezTo>
                  <a:pt x="82247" y="104018"/>
                  <a:pt x="53219" y="91923"/>
                  <a:pt x="154819" y="72571"/>
                </a:cubicBezTo>
                <a:cubicBezTo>
                  <a:pt x="256419" y="53219"/>
                  <a:pt x="500743" y="7257"/>
                  <a:pt x="720876" y="0"/>
                </a:cubicBezTo>
                <a:lnTo>
                  <a:pt x="1475619" y="29028"/>
                </a:lnTo>
                <a:cubicBezTo>
                  <a:pt x="1746552" y="43542"/>
                  <a:pt x="2186819" y="19352"/>
                  <a:pt x="2346476" y="87085"/>
                </a:cubicBezTo>
                <a:cubicBezTo>
                  <a:pt x="2506133" y="154818"/>
                  <a:pt x="2518229" y="377371"/>
                  <a:pt x="2433562" y="435428"/>
                </a:cubicBezTo>
                <a:cubicBezTo>
                  <a:pt x="2348895" y="493485"/>
                  <a:pt x="2029581" y="437847"/>
                  <a:pt x="1838476" y="435428"/>
                </a:cubicBezTo>
                <a:cubicBezTo>
                  <a:pt x="1647371" y="433009"/>
                  <a:pt x="1446590" y="423333"/>
                  <a:pt x="1286933" y="420914"/>
                </a:cubicBezTo>
                <a:cubicBezTo>
                  <a:pt x="1127276" y="418495"/>
                  <a:pt x="1023257" y="418495"/>
                  <a:pt x="880533" y="420914"/>
                </a:cubicBezTo>
                <a:cubicBezTo>
                  <a:pt x="737809" y="423333"/>
                  <a:pt x="566058" y="440266"/>
                  <a:pt x="430591" y="435428"/>
                </a:cubicBezTo>
                <a:cubicBezTo>
                  <a:pt x="295124" y="430590"/>
                  <a:pt x="135466" y="425752"/>
                  <a:pt x="67733" y="391885"/>
                </a:cubicBezTo>
                <a:cubicBezTo>
                  <a:pt x="0" y="358018"/>
                  <a:pt x="7258" y="290285"/>
                  <a:pt x="24191" y="232228"/>
                </a:cubicBezTo>
                <a:cubicBezTo>
                  <a:pt x="41124" y="174171"/>
                  <a:pt x="105228" y="108857"/>
                  <a:pt x="169333" y="43543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1781175" y="3192463"/>
            <a:ext cx="3540125" cy="390525"/>
          </a:xfrm>
          <a:custGeom>
            <a:avLst/>
            <a:gdLst>
              <a:gd name="T0" fmla="*/ 396724 w 3541486"/>
              <a:gd name="T1" fmla="*/ 0 h 389467"/>
              <a:gd name="T2" fmla="*/ 1064381 w 3541486"/>
              <a:gd name="T3" fmla="*/ 29028 h 389467"/>
              <a:gd name="T4" fmla="*/ 2472266 w 3541486"/>
              <a:gd name="T5" fmla="*/ 58057 h 389467"/>
              <a:gd name="T6" fmla="*/ 3270552 w 3541486"/>
              <a:gd name="T7" fmla="*/ 58057 h 389467"/>
              <a:gd name="T8" fmla="*/ 3502780 w 3541486"/>
              <a:gd name="T9" fmla="*/ 87086 h 389467"/>
              <a:gd name="T10" fmla="*/ 3502780 w 3541486"/>
              <a:gd name="T11" fmla="*/ 188686 h 389467"/>
              <a:gd name="T12" fmla="*/ 3444724 w 3541486"/>
              <a:gd name="T13" fmla="*/ 333828 h 389467"/>
              <a:gd name="T14" fmla="*/ 3110894 w 3541486"/>
              <a:gd name="T15" fmla="*/ 348343 h 389467"/>
              <a:gd name="T16" fmla="*/ 2152952 w 3541486"/>
              <a:gd name="T17" fmla="*/ 362857 h 389467"/>
              <a:gd name="T18" fmla="*/ 1311124 w 3541486"/>
              <a:gd name="T19" fmla="*/ 362857 h 389467"/>
              <a:gd name="T20" fmla="*/ 585410 w 3541486"/>
              <a:gd name="T21" fmla="*/ 348343 h 389467"/>
              <a:gd name="T22" fmla="*/ 106438 w 3541486"/>
              <a:gd name="T23" fmla="*/ 348343 h 389467"/>
              <a:gd name="T24" fmla="*/ 62895 w 3541486"/>
              <a:gd name="T25" fmla="*/ 101600 h 389467"/>
              <a:gd name="T26" fmla="*/ 483810 w 3541486"/>
              <a:gd name="T27" fmla="*/ 14514 h 3894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541486"/>
              <a:gd name="T43" fmla="*/ 0 h 389467"/>
              <a:gd name="T44" fmla="*/ 3541486 w 3541486"/>
              <a:gd name="T45" fmla="*/ 389467 h 3894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541486" h="389467">
                <a:moveTo>
                  <a:pt x="396724" y="0"/>
                </a:moveTo>
                <a:cubicBezTo>
                  <a:pt x="557590" y="9676"/>
                  <a:pt x="1064381" y="29028"/>
                  <a:pt x="1064381" y="29028"/>
                </a:cubicBezTo>
                <a:lnTo>
                  <a:pt x="2472267" y="58057"/>
                </a:lnTo>
                <a:cubicBezTo>
                  <a:pt x="2839962" y="62895"/>
                  <a:pt x="3098800" y="53219"/>
                  <a:pt x="3270552" y="58057"/>
                </a:cubicBezTo>
                <a:cubicBezTo>
                  <a:pt x="3442304" y="62895"/>
                  <a:pt x="3464076" y="65315"/>
                  <a:pt x="3502781" y="87086"/>
                </a:cubicBezTo>
                <a:cubicBezTo>
                  <a:pt x="3541486" y="108857"/>
                  <a:pt x="3512457" y="147562"/>
                  <a:pt x="3502781" y="188686"/>
                </a:cubicBezTo>
                <a:cubicBezTo>
                  <a:pt x="3493105" y="229810"/>
                  <a:pt x="3510038" y="307219"/>
                  <a:pt x="3444724" y="333828"/>
                </a:cubicBezTo>
                <a:cubicBezTo>
                  <a:pt x="3379410" y="360438"/>
                  <a:pt x="3110895" y="348343"/>
                  <a:pt x="3110895" y="348343"/>
                </a:cubicBezTo>
                <a:lnTo>
                  <a:pt x="2152952" y="362857"/>
                </a:lnTo>
                <a:lnTo>
                  <a:pt x="1311124" y="362857"/>
                </a:lnTo>
                <a:cubicBezTo>
                  <a:pt x="1049867" y="360438"/>
                  <a:pt x="786191" y="350762"/>
                  <a:pt x="585410" y="348343"/>
                </a:cubicBezTo>
                <a:cubicBezTo>
                  <a:pt x="384629" y="345924"/>
                  <a:pt x="193524" y="389467"/>
                  <a:pt x="106438" y="348343"/>
                </a:cubicBezTo>
                <a:cubicBezTo>
                  <a:pt x="19352" y="307219"/>
                  <a:pt x="0" y="157238"/>
                  <a:pt x="62895" y="101600"/>
                </a:cubicBezTo>
                <a:cubicBezTo>
                  <a:pt x="125790" y="45962"/>
                  <a:pt x="304800" y="30238"/>
                  <a:pt x="483810" y="14514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1658938" y="4702175"/>
            <a:ext cx="6981825" cy="1019175"/>
          </a:xfrm>
          <a:custGeom>
            <a:avLst/>
            <a:gdLst>
              <a:gd name="T0" fmla="*/ 662819 w 6981371"/>
              <a:gd name="T1" fmla="*/ 58057 h 1018418"/>
              <a:gd name="T2" fmla="*/ 3667278 w 6981371"/>
              <a:gd name="T3" fmla="*/ 101600 h 1018418"/>
              <a:gd name="T4" fmla="*/ 5946019 w 6981371"/>
              <a:gd name="T5" fmla="*/ 72571 h 1018418"/>
              <a:gd name="T6" fmla="*/ 6947507 w 6981371"/>
              <a:gd name="T7" fmla="*/ 537028 h 1018418"/>
              <a:gd name="T8" fmla="*/ 6149219 w 6981371"/>
              <a:gd name="T9" fmla="*/ 885371 h 1018418"/>
              <a:gd name="T10" fmla="*/ 3855964 w 6981371"/>
              <a:gd name="T11" fmla="*/ 769257 h 1018418"/>
              <a:gd name="T12" fmla="*/ 2186819 w 6981371"/>
              <a:gd name="T13" fmla="*/ 769257 h 1018418"/>
              <a:gd name="T14" fmla="*/ 1098248 w 6981371"/>
              <a:gd name="T15" fmla="*/ 783771 h 1018418"/>
              <a:gd name="T16" fmla="*/ 836990 w 6981371"/>
              <a:gd name="T17" fmla="*/ 914400 h 1018418"/>
              <a:gd name="T18" fmla="*/ 488647 w 6981371"/>
              <a:gd name="T19" fmla="*/ 972457 h 1018418"/>
              <a:gd name="T20" fmla="*/ 154819 w 6981371"/>
              <a:gd name="T21" fmla="*/ 957942 h 1018418"/>
              <a:gd name="T22" fmla="*/ 67733 w 6981371"/>
              <a:gd name="T23" fmla="*/ 609600 h 1018418"/>
              <a:gd name="T24" fmla="*/ 111276 w 6981371"/>
              <a:gd name="T25" fmla="*/ 174171 h 1018418"/>
              <a:gd name="T26" fmla="*/ 735390 w 6981371"/>
              <a:gd name="T27" fmla="*/ 58057 h 10184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81371"/>
              <a:gd name="T43" fmla="*/ 0 h 1018418"/>
              <a:gd name="T44" fmla="*/ 6981371 w 6981371"/>
              <a:gd name="T45" fmla="*/ 1018418 h 101841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81371" h="1018418">
                <a:moveTo>
                  <a:pt x="662819" y="58057"/>
                </a:moveTo>
                <a:lnTo>
                  <a:pt x="3667276" y="101600"/>
                </a:lnTo>
                <a:cubicBezTo>
                  <a:pt x="4547809" y="104019"/>
                  <a:pt x="5399314" y="0"/>
                  <a:pt x="5946019" y="72571"/>
                </a:cubicBezTo>
                <a:cubicBezTo>
                  <a:pt x="6492724" y="145142"/>
                  <a:pt x="6913637" y="401561"/>
                  <a:pt x="6947504" y="537028"/>
                </a:cubicBezTo>
                <a:cubicBezTo>
                  <a:pt x="6981371" y="672495"/>
                  <a:pt x="6664476" y="846666"/>
                  <a:pt x="6149219" y="885371"/>
                </a:cubicBezTo>
                <a:cubicBezTo>
                  <a:pt x="5633962" y="924076"/>
                  <a:pt x="4516362" y="788609"/>
                  <a:pt x="3855962" y="769257"/>
                </a:cubicBezTo>
                <a:cubicBezTo>
                  <a:pt x="3195562" y="749905"/>
                  <a:pt x="2186819" y="769257"/>
                  <a:pt x="2186819" y="769257"/>
                </a:cubicBezTo>
                <a:lnTo>
                  <a:pt x="1098247" y="783771"/>
                </a:lnTo>
                <a:cubicBezTo>
                  <a:pt x="873276" y="807961"/>
                  <a:pt x="938590" y="882952"/>
                  <a:pt x="836990" y="914400"/>
                </a:cubicBezTo>
                <a:cubicBezTo>
                  <a:pt x="735390" y="945848"/>
                  <a:pt x="602342" y="965200"/>
                  <a:pt x="488647" y="972457"/>
                </a:cubicBezTo>
                <a:cubicBezTo>
                  <a:pt x="374952" y="979714"/>
                  <a:pt x="224971" y="1018418"/>
                  <a:pt x="154819" y="957942"/>
                </a:cubicBezTo>
                <a:cubicBezTo>
                  <a:pt x="84667" y="897466"/>
                  <a:pt x="74990" y="740228"/>
                  <a:pt x="67733" y="609600"/>
                </a:cubicBezTo>
                <a:cubicBezTo>
                  <a:pt x="60476" y="478972"/>
                  <a:pt x="0" y="266095"/>
                  <a:pt x="111276" y="174171"/>
                </a:cubicBezTo>
                <a:cubicBezTo>
                  <a:pt x="222552" y="82247"/>
                  <a:pt x="478971" y="70152"/>
                  <a:pt x="735390" y="58057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Text Box 2"/>
          <p:cNvSpPr txBox="1">
            <a:spLocks noChangeArrowheads="1"/>
          </p:cNvSpPr>
          <p:nvPr/>
        </p:nvSpPr>
        <p:spPr bwMode="auto">
          <a:xfrm>
            <a:off x="2233613" y="6338888"/>
            <a:ext cx="58054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000000"/>
                </a:solidFill>
                <a:hlinkClick r:id="rId3"/>
              </a:rPr>
              <a:t>www.duluthsuperior.com/mld/duluthtribune/news/nation/10212243.htm</a:t>
            </a:r>
            <a:endParaRPr lang="en-US" sz="1200" i="0">
              <a:solidFill>
                <a:srgbClr val="000000"/>
              </a:solidFill>
            </a:endParaRPr>
          </a:p>
        </p:txBody>
      </p:sp>
      <p:pic>
        <p:nvPicPr>
          <p:cNvPr id="48230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1030288"/>
            <a:ext cx="7589838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2308" name="Freeform 5"/>
          <p:cNvSpPr>
            <a:spLocks noChangeArrowheads="1"/>
          </p:cNvSpPr>
          <p:nvPr/>
        </p:nvSpPr>
        <p:spPr bwMode="auto">
          <a:xfrm>
            <a:off x="6797675" y="1541463"/>
            <a:ext cx="1504950" cy="476250"/>
          </a:xfrm>
          <a:custGeom>
            <a:avLst/>
            <a:gdLst>
              <a:gd name="T0" fmla="*/ 38705 w 1504647"/>
              <a:gd name="T1" fmla="*/ 244323 h 476551"/>
              <a:gd name="T2" fmla="*/ 358019 w 1504647"/>
              <a:gd name="T3" fmla="*/ 26609 h 476551"/>
              <a:gd name="T4" fmla="*/ 735390 w 1504647"/>
              <a:gd name="T5" fmla="*/ 84666 h 476551"/>
              <a:gd name="T6" fmla="*/ 1011162 w 1504647"/>
              <a:gd name="T7" fmla="*/ 99180 h 476551"/>
              <a:gd name="T8" fmla="*/ 1446590 w 1504647"/>
              <a:gd name="T9" fmla="*/ 200780 h 476551"/>
              <a:gd name="T10" fmla="*/ 1359505 w 1504647"/>
              <a:gd name="T11" fmla="*/ 433009 h 476551"/>
              <a:gd name="T12" fmla="*/ 938590 w 1504647"/>
              <a:gd name="T13" fmla="*/ 447523 h 476551"/>
              <a:gd name="T14" fmla="*/ 416076 w 1504647"/>
              <a:gd name="T15" fmla="*/ 462037 h 476551"/>
              <a:gd name="T16" fmla="*/ 53219 w 1504647"/>
              <a:gd name="T17" fmla="*/ 360437 h 476551"/>
              <a:gd name="T18" fmla="*/ 96762 w 1504647"/>
              <a:gd name="T19" fmla="*/ 200780 h 4765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4647"/>
              <a:gd name="T31" fmla="*/ 0 h 476551"/>
              <a:gd name="T32" fmla="*/ 1504647 w 1504647"/>
              <a:gd name="T33" fmla="*/ 476551 h 4765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4647" h="476551">
                <a:moveTo>
                  <a:pt x="38705" y="244323"/>
                </a:moveTo>
                <a:cubicBezTo>
                  <a:pt x="140305" y="148771"/>
                  <a:pt x="241905" y="53219"/>
                  <a:pt x="358019" y="26609"/>
                </a:cubicBezTo>
                <a:cubicBezTo>
                  <a:pt x="474133" y="0"/>
                  <a:pt x="626533" y="72571"/>
                  <a:pt x="735390" y="84666"/>
                </a:cubicBezTo>
                <a:cubicBezTo>
                  <a:pt x="844247" y="96761"/>
                  <a:pt x="892629" y="79828"/>
                  <a:pt x="1011162" y="99180"/>
                </a:cubicBezTo>
                <a:cubicBezTo>
                  <a:pt x="1129695" y="118532"/>
                  <a:pt x="1388533" y="145142"/>
                  <a:pt x="1446590" y="200780"/>
                </a:cubicBezTo>
                <a:cubicBezTo>
                  <a:pt x="1504647" y="256418"/>
                  <a:pt x="1444172" y="391885"/>
                  <a:pt x="1359505" y="433009"/>
                </a:cubicBezTo>
                <a:cubicBezTo>
                  <a:pt x="1274838" y="474133"/>
                  <a:pt x="938590" y="447523"/>
                  <a:pt x="938590" y="447523"/>
                </a:cubicBezTo>
                <a:cubicBezTo>
                  <a:pt x="781352" y="452361"/>
                  <a:pt x="563638" y="476551"/>
                  <a:pt x="416076" y="462037"/>
                </a:cubicBezTo>
                <a:cubicBezTo>
                  <a:pt x="268514" y="447523"/>
                  <a:pt x="106438" y="403980"/>
                  <a:pt x="53219" y="360437"/>
                </a:cubicBezTo>
                <a:cubicBezTo>
                  <a:pt x="0" y="316894"/>
                  <a:pt x="89505" y="237066"/>
                  <a:pt x="96762" y="200780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482309" name="Freeform 6"/>
          <p:cNvSpPr>
            <a:spLocks noChangeArrowheads="1"/>
          </p:cNvSpPr>
          <p:nvPr/>
        </p:nvSpPr>
        <p:spPr bwMode="auto">
          <a:xfrm>
            <a:off x="1935163" y="2119313"/>
            <a:ext cx="2517775" cy="493712"/>
          </a:xfrm>
          <a:custGeom>
            <a:avLst/>
            <a:gdLst>
              <a:gd name="T0" fmla="*/ 111276 w 2518229"/>
              <a:gd name="T1" fmla="*/ 116114 h 493485"/>
              <a:gd name="T2" fmla="*/ 154819 w 2518229"/>
              <a:gd name="T3" fmla="*/ 72571 h 493485"/>
              <a:gd name="T4" fmla="*/ 720876 w 2518229"/>
              <a:gd name="T5" fmla="*/ 0 h 493485"/>
              <a:gd name="T6" fmla="*/ 1475620 w 2518229"/>
              <a:gd name="T7" fmla="*/ 29028 h 493485"/>
              <a:gd name="T8" fmla="*/ 2346477 w 2518229"/>
              <a:gd name="T9" fmla="*/ 87085 h 493485"/>
              <a:gd name="T10" fmla="*/ 2433563 w 2518229"/>
              <a:gd name="T11" fmla="*/ 435428 h 493485"/>
              <a:gd name="T12" fmla="*/ 1838477 w 2518229"/>
              <a:gd name="T13" fmla="*/ 435428 h 493485"/>
              <a:gd name="T14" fmla="*/ 1286934 w 2518229"/>
              <a:gd name="T15" fmla="*/ 420914 h 493485"/>
              <a:gd name="T16" fmla="*/ 880533 w 2518229"/>
              <a:gd name="T17" fmla="*/ 420914 h 493485"/>
              <a:gd name="T18" fmla="*/ 430591 w 2518229"/>
              <a:gd name="T19" fmla="*/ 435428 h 493485"/>
              <a:gd name="T20" fmla="*/ 67733 w 2518229"/>
              <a:gd name="T21" fmla="*/ 391885 h 493485"/>
              <a:gd name="T22" fmla="*/ 24191 w 2518229"/>
              <a:gd name="T23" fmla="*/ 232228 h 493485"/>
              <a:gd name="T24" fmla="*/ 169333 w 2518229"/>
              <a:gd name="T25" fmla="*/ 43543 h 49348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18229"/>
              <a:gd name="T40" fmla="*/ 0 h 493485"/>
              <a:gd name="T41" fmla="*/ 2518229 w 2518229"/>
              <a:gd name="T42" fmla="*/ 493485 h 49348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18229" h="493485">
                <a:moveTo>
                  <a:pt x="111276" y="116114"/>
                </a:moveTo>
                <a:cubicBezTo>
                  <a:pt x="82247" y="104018"/>
                  <a:pt x="53219" y="91923"/>
                  <a:pt x="154819" y="72571"/>
                </a:cubicBezTo>
                <a:cubicBezTo>
                  <a:pt x="256419" y="53219"/>
                  <a:pt x="500743" y="7257"/>
                  <a:pt x="720876" y="0"/>
                </a:cubicBezTo>
                <a:lnTo>
                  <a:pt x="1475619" y="29028"/>
                </a:lnTo>
                <a:cubicBezTo>
                  <a:pt x="1746552" y="43542"/>
                  <a:pt x="2186819" y="19352"/>
                  <a:pt x="2346476" y="87085"/>
                </a:cubicBezTo>
                <a:cubicBezTo>
                  <a:pt x="2506133" y="154818"/>
                  <a:pt x="2518229" y="377371"/>
                  <a:pt x="2433562" y="435428"/>
                </a:cubicBezTo>
                <a:cubicBezTo>
                  <a:pt x="2348895" y="493485"/>
                  <a:pt x="2029581" y="437847"/>
                  <a:pt x="1838476" y="435428"/>
                </a:cubicBezTo>
                <a:cubicBezTo>
                  <a:pt x="1647371" y="433009"/>
                  <a:pt x="1446590" y="423333"/>
                  <a:pt x="1286933" y="420914"/>
                </a:cubicBezTo>
                <a:cubicBezTo>
                  <a:pt x="1127276" y="418495"/>
                  <a:pt x="1023257" y="418495"/>
                  <a:pt x="880533" y="420914"/>
                </a:cubicBezTo>
                <a:cubicBezTo>
                  <a:pt x="737809" y="423333"/>
                  <a:pt x="566058" y="440266"/>
                  <a:pt x="430591" y="435428"/>
                </a:cubicBezTo>
                <a:cubicBezTo>
                  <a:pt x="295124" y="430590"/>
                  <a:pt x="135466" y="425752"/>
                  <a:pt x="67733" y="391885"/>
                </a:cubicBezTo>
                <a:cubicBezTo>
                  <a:pt x="0" y="358018"/>
                  <a:pt x="7258" y="290285"/>
                  <a:pt x="24191" y="232228"/>
                </a:cubicBezTo>
                <a:cubicBezTo>
                  <a:pt x="41124" y="174171"/>
                  <a:pt x="105228" y="108857"/>
                  <a:pt x="169333" y="43543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Text Box 2"/>
          <p:cNvSpPr txBox="1">
            <a:spLocks noChangeArrowheads="1"/>
          </p:cNvSpPr>
          <p:nvPr/>
        </p:nvSpPr>
        <p:spPr bwMode="auto">
          <a:xfrm>
            <a:off x="4152900" y="6338888"/>
            <a:ext cx="20288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bg1"/>
                </a:solidFill>
                <a:hlinkClick r:id="rId3"/>
              </a:rPr>
              <a:t>www.pbs.org/saf/1406/</a:t>
            </a:r>
            <a:endParaRPr kumimoji="0" lang="en-US" sz="1200" i="0">
              <a:solidFill>
                <a:schemeClr val="bg1"/>
              </a:solidFill>
            </a:endParaRPr>
          </a:p>
        </p:txBody>
      </p:sp>
      <p:pic>
        <p:nvPicPr>
          <p:cNvPr id="48435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ext Box 2"/>
          <p:cNvSpPr txBox="1">
            <a:spLocks noChangeArrowheads="1"/>
          </p:cNvSpPr>
          <p:nvPr/>
        </p:nvSpPr>
        <p:spPr bwMode="auto">
          <a:xfrm>
            <a:off x="1816100" y="6335713"/>
            <a:ext cx="6607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bg1"/>
                </a:solidFill>
                <a:hlinkClick r:id="rId3"/>
              </a:rPr>
              <a:t>www.d.umn.edu/cla/faculty/troufs/anth3618/video/Coming_to_America.html#title</a:t>
            </a:r>
            <a:endParaRPr kumimoji="0" lang="en-US" sz="1200" i="0">
              <a:solidFill>
                <a:schemeClr val="bg1"/>
              </a:solidFill>
            </a:endParaRPr>
          </a:p>
        </p:txBody>
      </p:sp>
      <p:pic>
        <p:nvPicPr>
          <p:cNvPr id="48640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104775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Text Box 3"/>
          <p:cNvSpPr txBox="1">
            <a:spLocks noChangeArrowheads="1"/>
          </p:cNvSpPr>
          <p:nvPr/>
        </p:nvSpPr>
        <p:spPr bwMode="auto">
          <a:xfrm>
            <a:off x="1638300" y="2563813"/>
            <a:ext cx="6958013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US" sz="5400" b="1" i="0">
                <a:solidFill>
                  <a:srgbClr val="FFFFFF"/>
                </a:solidFill>
              </a:rPr>
              <a:t>Misc . . .</a:t>
            </a:r>
            <a:endParaRPr lang="en-US" sz="4000" b="1" i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3663" y="884238"/>
            <a:ext cx="7589837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9475" name="Text Box 3"/>
          <p:cNvSpPr txBox="1">
            <a:spLocks noChangeArrowheads="1"/>
          </p:cNvSpPr>
          <p:nvPr/>
        </p:nvSpPr>
        <p:spPr bwMode="auto">
          <a:xfrm>
            <a:off x="2933700" y="6338888"/>
            <a:ext cx="4371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1200" i="0">
                <a:solidFill>
                  <a:schemeClr val="tx2"/>
                </a:solidFill>
                <a:latin typeface="Arial" charset="0"/>
                <a:cs typeface="Arial" charset="0"/>
                <a:hlinkClick r:id="rId4"/>
              </a:rPr>
              <a:t>http://dsc.discovery.com/news/briefs/20030728/american.html</a:t>
            </a:r>
            <a:endParaRPr kumimoji="0" lang="en-US" sz="1200" i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Text Box 2"/>
          <p:cNvSpPr txBox="1">
            <a:spLocks noChangeArrowheads="1"/>
          </p:cNvSpPr>
          <p:nvPr/>
        </p:nvSpPr>
        <p:spPr bwMode="auto">
          <a:xfrm>
            <a:off x="2628900" y="6338888"/>
            <a:ext cx="4968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tx2"/>
                </a:solidFill>
                <a:hlinkClick r:id="rId3"/>
              </a:rPr>
              <a:t>http://deseretnews.com/dn/print/1,1442,595095698,00.html</a:t>
            </a:r>
            <a:endParaRPr kumimoji="0" lang="en-US" sz="1200" i="0">
              <a:solidFill>
                <a:schemeClr val="tx2"/>
              </a:solidFill>
            </a:endParaRPr>
          </a:p>
        </p:txBody>
      </p:sp>
      <p:pic>
        <p:nvPicPr>
          <p:cNvPr id="4915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663" y="1009650"/>
            <a:ext cx="758983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Text Box 3"/>
          <p:cNvSpPr txBox="1">
            <a:spLocks noChangeArrowheads="1"/>
          </p:cNvSpPr>
          <p:nvPr/>
        </p:nvSpPr>
        <p:spPr bwMode="auto">
          <a:xfrm>
            <a:off x="1638300" y="2401888"/>
            <a:ext cx="6958013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US" i="0">
                <a:solidFill>
                  <a:srgbClr val="FFFFFF"/>
                </a:solidFill>
              </a:rPr>
              <a:t>Earliest Known Minnesotan</a:t>
            </a:r>
            <a:endParaRPr lang="en-US" sz="2000" i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4" name="Picture 2" descr="02_42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9213" y="342900"/>
            <a:ext cx="510698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499" name="Text Box 3"/>
          <p:cNvSpPr txBox="1">
            <a:spLocks noChangeArrowheads="1"/>
          </p:cNvSpPr>
          <p:nvPr/>
        </p:nvSpPr>
        <p:spPr bwMode="auto">
          <a:xfrm>
            <a:off x="1638300" y="2401888"/>
            <a:ext cx="6958013" cy="3544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US" i="0"/>
              <a:t>Earliest Known Minnesotan</a:t>
            </a:r>
          </a:p>
          <a:p>
            <a:pPr algn="ctr" eaLnBrk="0" hangingPunct="0">
              <a:lnSpc>
                <a:spcPct val="130000"/>
              </a:lnSpc>
            </a:pPr>
            <a:r>
              <a:rPr lang="en-US" sz="3600" b="1" i="0"/>
              <a:t>“The Minnesota Man”</a:t>
            </a:r>
          </a:p>
          <a:p>
            <a:pPr algn="ctr" eaLnBrk="0" hangingPunct="0"/>
            <a:endParaRPr lang="en-US" sz="3600" b="1" i="0"/>
          </a:p>
          <a:p>
            <a:pPr algn="ctr" eaLnBrk="0" hangingPunct="0"/>
            <a:r>
              <a:rPr lang="en-US" sz="2000" i="0"/>
              <a:t>(who was really a woman)</a:t>
            </a:r>
          </a:p>
          <a:p>
            <a:pPr algn="ctr" eaLnBrk="0" hangingPunct="0"/>
            <a:endParaRPr lang="en-US" sz="2000" i="0"/>
          </a:p>
          <a:p>
            <a:pPr algn="ctr" eaLnBrk="0" hangingPunct="0"/>
            <a:r>
              <a:rPr lang="en-US" sz="2000" i="0"/>
              <a:t>(and was renamed officially by the Minnesota</a:t>
            </a:r>
          </a:p>
          <a:p>
            <a:pPr algn="ctr" eaLnBrk="0" hangingPunct="0"/>
            <a:r>
              <a:rPr lang="en-US" sz="2000" i="0"/>
              <a:t>Legislature as “Minnesota Minnie”)</a:t>
            </a:r>
          </a:p>
          <a:p>
            <a:pPr algn="ctr" eaLnBrk="0" hangingPunct="0"/>
            <a:endParaRPr lang="en-US" sz="20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499" grpId="0" build="allAtOnce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9" name="Text Box 3"/>
          <p:cNvSpPr txBox="1">
            <a:spLocks noChangeArrowheads="1"/>
          </p:cNvSpPr>
          <p:nvPr/>
        </p:nvSpPr>
        <p:spPr bwMode="auto">
          <a:xfrm>
            <a:off x="1638300" y="2401888"/>
            <a:ext cx="6958013" cy="3649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US" i="0"/>
              <a:t>A contemporary . . .</a:t>
            </a:r>
          </a:p>
          <a:p>
            <a:pPr algn="ctr" eaLnBrk="0" hangingPunct="0">
              <a:lnSpc>
                <a:spcPct val="130000"/>
              </a:lnSpc>
            </a:pPr>
            <a:endParaRPr lang="en-US" sz="3600" b="1" i="0"/>
          </a:p>
          <a:p>
            <a:pPr algn="ctr" eaLnBrk="0" hangingPunct="0">
              <a:lnSpc>
                <a:spcPct val="130000"/>
              </a:lnSpc>
            </a:pPr>
            <a:r>
              <a:rPr lang="en-US" sz="3600" b="1" i="0"/>
              <a:t>“The Tepexpán Man”</a:t>
            </a:r>
          </a:p>
          <a:p>
            <a:pPr algn="ctr" eaLnBrk="0" hangingPunct="0"/>
            <a:endParaRPr lang="en-US" sz="3600" b="1" i="0"/>
          </a:p>
          <a:p>
            <a:pPr algn="ctr" eaLnBrk="0" hangingPunct="0"/>
            <a:r>
              <a:rPr lang="en-US" sz="2000" i="0"/>
              <a:t>(who was also really a woman)</a:t>
            </a:r>
          </a:p>
          <a:p>
            <a:pPr algn="ctr" eaLnBrk="0" hangingPunct="0"/>
            <a:endParaRPr lang="en-US" sz="2000" i="0"/>
          </a:p>
          <a:p>
            <a:pPr algn="ctr" eaLnBrk="0" hangingPunct="0"/>
            <a:endParaRPr lang="en-US" sz="20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3"/>
          <p:cNvSpPr>
            <a:spLocks noChangeArrowheads="1"/>
          </p:cNvSpPr>
          <p:nvPr/>
        </p:nvSpPr>
        <p:spPr bwMode="auto">
          <a:xfrm>
            <a:off x="1509713" y="6172200"/>
            <a:ext cx="7316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lang="en-US" sz="2400" b="1" i="0">
                <a:solidFill>
                  <a:srgbClr val="FFFFFF"/>
                </a:solidFill>
                <a:latin typeface="Arial" charset="0"/>
              </a:rPr>
              <a:t>Main Routes of Migration through the New World</a:t>
            </a:r>
          </a:p>
        </p:txBody>
      </p:sp>
      <p:pic>
        <p:nvPicPr>
          <p:cNvPr id="399363" name="Picture 4" descr="migratio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8175" y="152400"/>
            <a:ext cx="40227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2" name="Picture 3" descr="map_P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9677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6643" name="Text Box 4"/>
          <p:cNvSpPr txBox="1">
            <a:spLocks noChangeArrowheads="1"/>
          </p:cNvSpPr>
          <p:nvPr/>
        </p:nvSpPr>
        <p:spPr bwMode="auto">
          <a:xfrm>
            <a:off x="5295900" y="2819400"/>
            <a:ext cx="2424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i="0">
                <a:solidFill>
                  <a:srgbClr val="FFFFFF"/>
                </a:solidFill>
              </a:rPr>
              <a:t>Tepexpán</a:t>
            </a:r>
          </a:p>
        </p:txBody>
      </p:sp>
      <p:sp>
        <p:nvSpPr>
          <p:cNvPr id="496644" name="AutoShape 6"/>
          <p:cNvSpPr>
            <a:spLocks noChangeArrowheads="1"/>
          </p:cNvSpPr>
          <p:nvPr/>
        </p:nvSpPr>
        <p:spPr bwMode="auto">
          <a:xfrm>
            <a:off x="3886200" y="2971800"/>
            <a:ext cx="1181100" cy="228600"/>
          </a:xfrm>
          <a:prstGeom prst="leftArrow">
            <a:avLst>
              <a:gd name="adj1" fmla="val 50000"/>
              <a:gd name="adj2" fmla="val 183345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6645" name="Text Box 7"/>
          <p:cNvSpPr txBox="1">
            <a:spLocks noChangeArrowheads="1"/>
          </p:cNvSpPr>
          <p:nvPr/>
        </p:nvSpPr>
        <p:spPr bwMode="auto">
          <a:xfrm>
            <a:off x="3848100" y="6307138"/>
            <a:ext cx="251301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0">
                <a:solidFill>
                  <a:srgbClr val="FFFFFF"/>
                </a:solidFill>
                <a:hlinkClick r:id="rId3"/>
              </a:rPr>
              <a:t>www.ancientmexico.com/</a:t>
            </a:r>
            <a:endParaRPr lang="en-US" sz="1400" i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9225" y="457200"/>
            <a:ext cx="74580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7667" name="Text Box 2"/>
          <p:cNvSpPr txBox="1">
            <a:spLocks noChangeArrowheads="1"/>
          </p:cNvSpPr>
          <p:nvPr/>
        </p:nvSpPr>
        <p:spPr bwMode="auto">
          <a:xfrm>
            <a:off x="2784475" y="925513"/>
            <a:ext cx="1662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0">
                <a:solidFill>
                  <a:srgbClr val="000000"/>
                </a:solidFill>
                <a:latin typeface="Arial" charset="0"/>
                <a:cs typeface="Arial" charset="0"/>
              </a:rPr>
              <a:t>Tequixquiac</a:t>
            </a:r>
          </a:p>
        </p:txBody>
      </p:sp>
      <p:sp>
        <p:nvSpPr>
          <p:cNvPr id="497668" name="Text Box 2"/>
          <p:cNvSpPr txBox="1">
            <a:spLocks noChangeArrowheads="1"/>
          </p:cNvSpPr>
          <p:nvPr/>
        </p:nvSpPr>
        <p:spPr bwMode="auto">
          <a:xfrm>
            <a:off x="3748088" y="3241675"/>
            <a:ext cx="196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0">
                <a:solidFill>
                  <a:srgbClr val="7F7F7F"/>
                </a:solidFill>
                <a:latin typeface="Arial" charset="0"/>
                <a:cs typeface="Arial" charset="0"/>
              </a:rPr>
              <a:t>Penon Woman</a:t>
            </a:r>
          </a:p>
        </p:txBody>
      </p:sp>
      <p:sp>
        <p:nvSpPr>
          <p:cNvPr id="497669" name="Text Box 2"/>
          <p:cNvSpPr txBox="1">
            <a:spLocks noChangeArrowheads="1"/>
          </p:cNvSpPr>
          <p:nvPr/>
        </p:nvSpPr>
        <p:spPr bwMode="auto">
          <a:xfrm>
            <a:off x="4826000" y="2582863"/>
            <a:ext cx="2628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0">
                <a:solidFill>
                  <a:srgbClr val="FF0000"/>
                </a:solidFill>
                <a:latin typeface="Arial" charset="0"/>
                <a:cs typeface="Arial" charset="0"/>
              </a:rPr>
              <a:t>Tepexpan</a:t>
            </a:r>
            <a:r>
              <a:rPr lang="en-US" sz="2000" b="1" i="0">
                <a:solidFill>
                  <a:srgbClr val="000000"/>
                </a:solidFill>
                <a:latin typeface="Arial" charset="0"/>
                <a:cs typeface="Arial" charset="0"/>
              </a:rPr>
              <a:t> /</a:t>
            </a:r>
            <a:r>
              <a:rPr lang="en-US" sz="2000" i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eaLnBrk="0" hangingPunct="0"/>
            <a:r>
              <a:rPr lang="en-US" sz="2000" b="1" i="0">
                <a:solidFill>
                  <a:srgbClr val="000000"/>
                </a:solidFill>
                <a:latin typeface="Arial" charset="0"/>
                <a:cs typeface="Arial" charset="0"/>
              </a:rPr>
              <a:t>     St. Isabel Istapan</a:t>
            </a:r>
          </a:p>
        </p:txBody>
      </p:sp>
      <p:sp>
        <p:nvSpPr>
          <p:cNvPr id="497670" name="Text Box 2"/>
          <p:cNvSpPr txBox="1">
            <a:spLocks noChangeArrowheads="1"/>
          </p:cNvSpPr>
          <p:nvPr/>
        </p:nvSpPr>
        <p:spPr bwMode="auto">
          <a:xfrm>
            <a:off x="6362700" y="5576888"/>
            <a:ext cx="1554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0">
                <a:solidFill>
                  <a:srgbClr val="7F7F7F"/>
                </a:solidFill>
                <a:latin typeface="Arial" charset="0"/>
                <a:cs typeface="Arial" charset="0"/>
              </a:rPr>
              <a:t>Hueyatlaco</a:t>
            </a:r>
          </a:p>
        </p:txBody>
      </p:sp>
      <p:sp>
        <p:nvSpPr>
          <p:cNvPr id="497671" name="Text Box 2"/>
          <p:cNvSpPr txBox="1">
            <a:spLocks noChangeArrowheads="1"/>
          </p:cNvSpPr>
          <p:nvPr/>
        </p:nvSpPr>
        <p:spPr bwMode="auto">
          <a:xfrm>
            <a:off x="4899025" y="4840288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97672" name="Text Box 2"/>
          <p:cNvSpPr txBox="1">
            <a:spLocks noChangeArrowheads="1"/>
          </p:cNvSpPr>
          <p:nvPr/>
        </p:nvSpPr>
        <p:spPr bwMode="auto">
          <a:xfrm>
            <a:off x="7648575" y="6075363"/>
            <a:ext cx="1376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0">
                <a:solidFill>
                  <a:srgbClr val="7F7F7F"/>
                </a:solidFill>
                <a:latin typeface="Arial" charset="0"/>
                <a:cs typeface="Arial" charset="0"/>
              </a:rPr>
              <a:t>Toloquilla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 descr="aaaTepexpan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100" y="838200"/>
            <a:ext cx="4738688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5" name="Rectangle 5"/>
          <p:cNvSpPr>
            <a:spLocks noChangeArrowheads="1"/>
          </p:cNvSpPr>
          <p:nvPr/>
        </p:nvSpPr>
        <p:spPr bwMode="auto">
          <a:xfrm>
            <a:off x="1257300" y="4205288"/>
            <a:ext cx="30146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lang="en-US" sz="2800" b="1" i="0">
                <a:solidFill>
                  <a:srgbClr val="000000"/>
                </a:solidFill>
                <a:latin typeface="Arial" charset="0"/>
              </a:rPr>
              <a:t>Tepexp</a:t>
            </a:r>
            <a:r>
              <a:rPr lang="en-US" sz="2800" b="1" i="0">
                <a:solidFill>
                  <a:srgbClr val="000000"/>
                </a:solidFill>
                <a:latin typeface="Arial" charset="0"/>
                <a:cs typeface="Arial" charset="0"/>
              </a:rPr>
              <a:t>án</a:t>
            </a:r>
            <a:r>
              <a:rPr lang="en-US" sz="2800" b="1" i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0">
                <a:latin typeface="Arial" charset="0"/>
                <a:cs typeface="Arial" charset="0"/>
              </a:rPr>
              <a:t>“Man”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5"/>
          <p:cNvSpPr>
            <a:spLocks noChangeArrowheads="1"/>
          </p:cNvSpPr>
          <p:nvPr/>
        </p:nvSpPr>
        <p:spPr bwMode="auto">
          <a:xfrm>
            <a:off x="1257300" y="4205288"/>
            <a:ext cx="30146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lang="en-US" sz="2800" b="1" i="0">
                <a:solidFill>
                  <a:srgbClr val="000000"/>
                </a:solidFill>
                <a:latin typeface="Arial" charset="0"/>
              </a:rPr>
              <a:t>Tepexp</a:t>
            </a:r>
            <a:r>
              <a:rPr lang="en-US" sz="2800" b="1" i="0">
                <a:solidFill>
                  <a:srgbClr val="000000"/>
                </a:solidFill>
                <a:latin typeface="Arial" charset="0"/>
                <a:cs typeface="Arial" charset="0"/>
              </a:rPr>
              <a:t>án</a:t>
            </a:r>
            <a:r>
              <a:rPr lang="en-US" sz="2800" b="1" i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0">
                <a:latin typeface="Arial" charset="0"/>
                <a:cs typeface="Arial" charset="0"/>
              </a:rPr>
              <a:t>“Man”</a:t>
            </a:r>
          </a:p>
        </p:txBody>
      </p:sp>
      <p:pic>
        <p:nvPicPr>
          <p:cNvPr id="5007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7300" y="804863"/>
            <a:ext cx="38100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628650"/>
            <a:ext cx="30480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 descr="bbbTepexpan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3900" y="457200"/>
            <a:ext cx="39766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3" name="Rectangle 5"/>
          <p:cNvSpPr>
            <a:spLocks noChangeArrowheads="1"/>
          </p:cNvSpPr>
          <p:nvPr/>
        </p:nvSpPr>
        <p:spPr bwMode="auto">
          <a:xfrm>
            <a:off x="1257300" y="4205288"/>
            <a:ext cx="30146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lang="en-US" sz="2800" b="1" i="0">
                <a:solidFill>
                  <a:srgbClr val="FFFFFF"/>
                </a:solidFill>
                <a:latin typeface="Arial" charset="0"/>
              </a:rPr>
              <a:t>Tepexp</a:t>
            </a:r>
            <a:r>
              <a:rPr lang="en-US" sz="2800" b="1" i="0">
                <a:solidFill>
                  <a:srgbClr val="FFFFFF"/>
                </a:solidFill>
                <a:latin typeface="Arial" charset="0"/>
                <a:cs typeface="Arial" charset="0"/>
              </a:rPr>
              <a:t>án “Man”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3"/>
          <p:cNvSpPr>
            <a:spLocks noChangeArrowheads="1"/>
          </p:cNvSpPr>
          <p:nvPr/>
        </p:nvSpPr>
        <p:spPr bwMode="auto">
          <a:xfrm>
            <a:off x="1509713" y="6172200"/>
            <a:ext cx="7316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lang="en-US" sz="2400" b="1" i="0">
                <a:solidFill>
                  <a:srgbClr val="FFFFFF"/>
                </a:solidFill>
                <a:latin typeface="Arial" charset="0"/>
              </a:rPr>
              <a:t>Main Routes of Migration through the New World</a:t>
            </a:r>
          </a:p>
        </p:txBody>
      </p:sp>
      <p:pic>
        <p:nvPicPr>
          <p:cNvPr id="502787" name="Picture 4" descr="migratio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8175" y="152400"/>
            <a:ext cx="40227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4262438" y="2466975"/>
            <a:ext cx="762000" cy="228600"/>
          </a:xfrm>
          <a:prstGeom prst="leftArrow">
            <a:avLst>
              <a:gd name="adj1" fmla="val 50000"/>
              <a:gd name="adj2" fmla="val 18334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4453790">
            <a:off x="4352925" y="1625600"/>
            <a:ext cx="762000" cy="228600"/>
          </a:xfrm>
          <a:prstGeom prst="leftArrow">
            <a:avLst>
              <a:gd name="adj1" fmla="val 50000"/>
              <a:gd name="adj2" fmla="val 18334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17"/>
          <p:cNvSpPr>
            <a:spLocks noChangeArrowheads="1"/>
          </p:cNvSpPr>
          <p:nvPr/>
        </p:nvSpPr>
        <p:spPr bwMode="auto">
          <a:xfrm>
            <a:off x="1485900" y="3668713"/>
            <a:ext cx="7315200" cy="10175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The earliest known “art”? . . .</a:t>
            </a:r>
            <a:endParaRPr lang="en-US" sz="5400" b="1" i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3" descr="bbbTexquiac_carv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663" y="457200"/>
            <a:ext cx="7589837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4835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714500" y="6443663"/>
            <a:ext cx="6691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i="0">
                <a:solidFill>
                  <a:srgbClr val="808000"/>
                </a:solidFill>
                <a:latin typeface="Times New Roman" pitchFamily="18" charset="0"/>
              </a:rPr>
              <a:t>Coe and Koontz, </a:t>
            </a:r>
            <a:r>
              <a:rPr lang="en-US" sz="1600">
                <a:solidFill>
                  <a:srgbClr val="808000"/>
                </a:solidFill>
                <a:latin typeface="Times New Roman" pitchFamily="18" charset="0"/>
              </a:rPr>
              <a:t>Mexico: From the Olmecs to the Aztecs</a:t>
            </a:r>
            <a:r>
              <a:rPr lang="en-US" sz="1600" i="0">
                <a:solidFill>
                  <a:srgbClr val="808000"/>
                </a:solidFill>
                <a:latin typeface="Times New Roman" pitchFamily="18" charset="0"/>
              </a:rPr>
              <a:t>, 6th ed., 2008, p. 23</a:t>
            </a:r>
          </a:p>
        </p:txBody>
      </p:sp>
      <p:sp>
        <p:nvSpPr>
          <p:cNvPr id="504836" name="Rectangle 3"/>
          <p:cNvSpPr>
            <a:spLocks noChangeArrowheads="1"/>
          </p:cNvSpPr>
          <p:nvPr/>
        </p:nvSpPr>
        <p:spPr bwMode="auto">
          <a:xfrm>
            <a:off x="3848100" y="5816600"/>
            <a:ext cx="2543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lang="en-US" b="1" i="0">
                <a:solidFill>
                  <a:srgbClr val="FFFFFF"/>
                </a:solidFill>
                <a:latin typeface="Arial" charset="0"/>
              </a:rPr>
              <a:t>Tequixquiac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Text Box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695700" y="6335713"/>
            <a:ext cx="2922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808000"/>
                </a:solidFill>
                <a:latin typeface="Arial" charset="0"/>
                <a:hlinkClick r:id="rId3"/>
              </a:rPr>
              <a:t>www.daylife.com/photo/0ebAfTY165dB2</a:t>
            </a:r>
            <a:endParaRPr lang="en-US" sz="1200" i="0">
              <a:solidFill>
                <a:srgbClr val="808000"/>
              </a:solidFill>
              <a:latin typeface="Arial" charset="0"/>
            </a:endParaRPr>
          </a:p>
        </p:txBody>
      </p:sp>
      <p:pic>
        <p:nvPicPr>
          <p:cNvPr id="5058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500" y="990600"/>
            <a:ext cx="32385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09700" y="685800"/>
            <a:ext cx="3733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400300" indent="-2400300" algn="ctr" eaLnBrk="0" hangingPunct="0">
              <a:lnSpc>
                <a:spcPct val="150000"/>
              </a:lnSpc>
              <a:defRPr/>
            </a:pPr>
            <a:r>
              <a:rPr lang="en-US" sz="2000" b="1" i="0" dirty="0">
                <a:solidFill>
                  <a:srgbClr val="FFFFFF"/>
                </a:solidFill>
                <a:latin typeface="Arial" pitchFamily="34" charset="0"/>
              </a:rPr>
              <a:t>The "</a:t>
            </a:r>
            <a:r>
              <a:rPr lang="en-US" sz="2000" b="1" i="0" dirty="0" err="1">
                <a:solidFill>
                  <a:srgbClr val="FFFFFF"/>
                </a:solidFill>
                <a:latin typeface="Arial" pitchFamily="34" charset="0"/>
              </a:rPr>
              <a:t>Sacro</a:t>
            </a:r>
            <a:r>
              <a:rPr lang="en-US" sz="2000" b="1" i="0" dirty="0">
                <a:solidFill>
                  <a:srgbClr val="FFFFFF"/>
                </a:solidFill>
                <a:latin typeface="Arial" pitchFamily="34" charset="0"/>
              </a:rPr>
              <a:t> de </a:t>
            </a:r>
            <a:r>
              <a:rPr lang="en-US" sz="2000" b="1" i="0" dirty="0" err="1">
                <a:solidFill>
                  <a:srgbClr val="FFFFFF"/>
                </a:solidFill>
                <a:latin typeface="Arial" pitchFamily="34" charset="0"/>
              </a:rPr>
              <a:t>Tequixquiac</a:t>
            </a:r>
            <a:r>
              <a:rPr lang="en-US" sz="2000" b="1" i="0" dirty="0">
                <a:solidFill>
                  <a:srgbClr val="FFFFFF"/>
                </a:solidFill>
                <a:latin typeface="Arial" pitchFamily="34" charset="0"/>
              </a:rPr>
              <a:t>“ </a:t>
            </a:r>
          </a:p>
          <a:p>
            <a:pPr marL="58738" indent="-58738" algn="ctr" eaLnBrk="0" hangingPunct="0">
              <a:lnSpc>
                <a:spcPct val="150000"/>
              </a:lnSpc>
              <a:defRPr/>
            </a:pPr>
            <a:r>
              <a:rPr lang="en-US" sz="2000" b="1" i="0" dirty="0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en-US" sz="2000" b="1" i="0" dirty="0" err="1">
                <a:solidFill>
                  <a:srgbClr val="FFFFFF"/>
                </a:solidFill>
                <a:latin typeface="Arial" pitchFamily="34" charset="0"/>
              </a:rPr>
              <a:t>Canino</a:t>
            </a:r>
            <a:r>
              <a:rPr lang="en-US" sz="2000" b="1" i="0" dirty="0">
                <a:solidFill>
                  <a:srgbClr val="FFFFFF"/>
                </a:solidFill>
                <a:latin typeface="Arial" pitchFamily="34" charset="0"/>
              </a:rPr>
              <a:t> Bone), </a:t>
            </a:r>
          </a:p>
          <a:p>
            <a:pPr marL="58738" indent="-58738" algn="ctr" eaLnBrk="0" hangingPunct="0">
              <a:lnSpc>
                <a:spcPct val="150000"/>
              </a:lnSpc>
              <a:defRPr/>
            </a:pPr>
            <a:r>
              <a:rPr lang="en-US" sz="2000" b="1" i="0" dirty="0">
                <a:solidFill>
                  <a:srgbClr val="FFFFFF"/>
                </a:solidFill>
                <a:latin typeface="Arial" pitchFamily="34" charset="0"/>
              </a:rPr>
              <a:t>considered as the oldest artistic creation of the American continent, on display in the exhibition  “America </a:t>
            </a:r>
            <a:r>
              <a:rPr lang="en-US" sz="2000" b="1" i="0" dirty="0" err="1">
                <a:solidFill>
                  <a:srgbClr val="FFFFFF"/>
                </a:solidFill>
                <a:latin typeface="Arial" pitchFamily="34" charset="0"/>
              </a:rPr>
              <a:t>Migrante</a:t>
            </a:r>
            <a:r>
              <a:rPr lang="en-US" sz="2000" b="1" i="0" dirty="0">
                <a:solidFill>
                  <a:srgbClr val="FFFFFF"/>
                </a:solidFill>
                <a:latin typeface="Arial" pitchFamily="34" charset="0"/>
              </a:rPr>
              <a:t>” (Migrant America) during the Universal Forum of Cultures Monterrey 2007, in Monterrey, Mexico, 06 October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9225" y="457200"/>
            <a:ext cx="74580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6883" name="Text Box 2"/>
          <p:cNvSpPr txBox="1">
            <a:spLocks noChangeArrowheads="1"/>
          </p:cNvSpPr>
          <p:nvPr/>
        </p:nvSpPr>
        <p:spPr bwMode="auto">
          <a:xfrm>
            <a:off x="2784475" y="925513"/>
            <a:ext cx="1662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0">
                <a:solidFill>
                  <a:srgbClr val="FF0000"/>
                </a:solidFill>
                <a:latin typeface="Arial" charset="0"/>
                <a:cs typeface="Arial" charset="0"/>
              </a:rPr>
              <a:t>Tequixquiac</a:t>
            </a:r>
          </a:p>
        </p:txBody>
      </p:sp>
      <p:sp>
        <p:nvSpPr>
          <p:cNvPr id="506884" name="Text Box 2"/>
          <p:cNvSpPr txBox="1">
            <a:spLocks noChangeArrowheads="1"/>
          </p:cNvSpPr>
          <p:nvPr/>
        </p:nvSpPr>
        <p:spPr bwMode="auto">
          <a:xfrm>
            <a:off x="3748088" y="3241675"/>
            <a:ext cx="196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0">
                <a:solidFill>
                  <a:srgbClr val="7F7F7F"/>
                </a:solidFill>
                <a:latin typeface="Arial" charset="0"/>
                <a:cs typeface="Arial" charset="0"/>
              </a:rPr>
              <a:t>Penon Woman</a:t>
            </a:r>
          </a:p>
        </p:txBody>
      </p:sp>
      <p:sp>
        <p:nvSpPr>
          <p:cNvPr id="506885" name="Text Box 2"/>
          <p:cNvSpPr txBox="1">
            <a:spLocks noChangeArrowheads="1"/>
          </p:cNvSpPr>
          <p:nvPr/>
        </p:nvSpPr>
        <p:spPr bwMode="auto">
          <a:xfrm>
            <a:off x="4826000" y="2582863"/>
            <a:ext cx="2628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0">
                <a:solidFill>
                  <a:srgbClr val="000000"/>
                </a:solidFill>
                <a:latin typeface="Arial" charset="0"/>
                <a:cs typeface="Arial" charset="0"/>
              </a:rPr>
              <a:t>Tepexpan /</a:t>
            </a:r>
            <a:r>
              <a:rPr lang="en-US" sz="2000" i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eaLnBrk="0" hangingPunct="0"/>
            <a:r>
              <a:rPr lang="en-US" sz="2000" b="1" i="0">
                <a:solidFill>
                  <a:srgbClr val="000000"/>
                </a:solidFill>
                <a:latin typeface="Arial" charset="0"/>
                <a:cs typeface="Arial" charset="0"/>
              </a:rPr>
              <a:t>     St. Isabel Istapan</a:t>
            </a:r>
          </a:p>
        </p:txBody>
      </p:sp>
      <p:sp>
        <p:nvSpPr>
          <p:cNvPr id="506886" name="Text Box 2"/>
          <p:cNvSpPr txBox="1">
            <a:spLocks noChangeArrowheads="1"/>
          </p:cNvSpPr>
          <p:nvPr/>
        </p:nvSpPr>
        <p:spPr bwMode="auto">
          <a:xfrm>
            <a:off x="6362700" y="5576888"/>
            <a:ext cx="1554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0">
                <a:solidFill>
                  <a:srgbClr val="7F7F7F"/>
                </a:solidFill>
                <a:latin typeface="Arial" charset="0"/>
                <a:cs typeface="Arial" charset="0"/>
              </a:rPr>
              <a:t>Hueyatlaco</a:t>
            </a:r>
          </a:p>
        </p:txBody>
      </p:sp>
      <p:sp>
        <p:nvSpPr>
          <p:cNvPr id="506887" name="Text Box 2"/>
          <p:cNvSpPr txBox="1">
            <a:spLocks noChangeArrowheads="1"/>
          </p:cNvSpPr>
          <p:nvPr/>
        </p:nvSpPr>
        <p:spPr bwMode="auto">
          <a:xfrm>
            <a:off x="4899025" y="4840288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06888" name="Text Box 2"/>
          <p:cNvSpPr txBox="1">
            <a:spLocks noChangeArrowheads="1"/>
          </p:cNvSpPr>
          <p:nvPr/>
        </p:nvSpPr>
        <p:spPr bwMode="auto">
          <a:xfrm>
            <a:off x="7648575" y="6075363"/>
            <a:ext cx="1376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0">
                <a:solidFill>
                  <a:srgbClr val="7F7F7F"/>
                </a:solidFill>
                <a:latin typeface="Arial" charset="0"/>
                <a:cs typeface="Arial" charset="0"/>
              </a:rPr>
              <a:t>Toloquilla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Text Box 2"/>
          <p:cNvSpPr txBox="1">
            <a:spLocks noChangeArrowheads="1"/>
          </p:cNvSpPr>
          <p:nvPr/>
        </p:nvSpPr>
        <p:spPr bwMode="auto">
          <a:xfrm>
            <a:off x="1028700" y="6276975"/>
            <a:ext cx="8194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i="0">
                <a:solidFill>
                  <a:srgbClr val="000000"/>
                </a:solidFill>
                <a:hlinkClick r:id="rId3"/>
              </a:rPr>
              <a:t>www.odci.gov/cia/publications/factbook/reference_maps/north_america.html</a:t>
            </a:r>
            <a:endParaRPr lang="en-US" sz="1600" i="0">
              <a:solidFill>
                <a:srgbClr val="000000"/>
              </a:solidFill>
            </a:endParaRPr>
          </a:p>
        </p:txBody>
      </p:sp>
      <p:pic>
        <p:nvPicPr>
          <p:cNvPr id="400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884238"/>
            <a:ext cx="7589838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0" name="Picture 2" descr="02_31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5100" y="457200"/>
            <a:ext cx="48053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Text Box 2"/>
          <p:cNvSpPr txBox="1">
            <a:spLocks noChangeArrowheads="1"/>
          </p:cNvSpPr>
          <p:nvPr/>
        </p:nvSpPr>
        <p:spPr bwMode="auto">
          <a:xfrm>
            <a:off x="2287588" y="6477000"/>
            <a:ext cx="5708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000000"/>
                </a:solidFill>
                <a:hlinkClick r:id="rId3"/>
              </a:rPr>
              <a:t>www.duluthsuperior.com/mld/duluthtribune/news/nation/9465209.htm</a:t>
            </a:r>
            <a:endParaRPr lang="en-US" sz="1200" i="0">
              <a:solidFill>
                <a:srgbClr val="000000"/>
              </a:solidFill>
            </a:endParaRPr>
          </a:p>
        </p:txBody>
      </p:sp>
      <p:pic>
        <p:nvPicPr>
          <p:cNvPr id="5109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884238"/>
            <a:ext cx="7589838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0980" name="Oval 5"/>
          <p:cNvSpPr>
            <a:spLocks noChangeArrowheads="1"/>
          </p:cNvSpPr>
          <p:nvPr/>
        </p:nvSpPr>
        <p:spPr bwMode="auto">
          <a:xfrm>
            <a:off x="3810000" y="4419600"/>
            <a:ext cx="381000" cy="6096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6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8088" y="2590800"/>
            <a:ext cx="5916612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Text Box 2"/>
          <p:cNvSpPr txBox="1">
            <a:spLocks noChangeArrowheads="1"/>
          </p:cNvSpPr>
          <p:nvPr/>
        </p:nvSpPr>
        <p:spPr bwMode="auto">
          <a:xfrm>
            <a:off x="2233613" y="6337300"/>
            <a:ext cx="58054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tx2"/>
                </a:solidFill>
                <a:hlinkClick r:id="rId3"/>
              </a:rPr>
              <a:t>www.duluthsuperior.com/mld/duluthtribune/news/nation/10212243.htm</a:t>
            </a:r>
            <a:endParaRPr kumimoji="0" lang="en-US" sz="1200" i="0">
              <a:solidFill>
                <a:schemeClr val="tx2"/>
              </a:solidFill>
            </a:endParaRPr>
          </a:p>
        </p:txBody>
      </p:sp>
      <p:pic>
        <p:nvPicPr>
          <p:cNvPr id="513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663" y="884238"/>
            <a:ext cx="7589837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29" name="Oval 7"/>
          <p:cNvSpPr>
            <a:spLocks noChangeArrowheads="1"/>
          </p:cNvSpPr>
          <p:nvPr/>
        </p:nvSpPr>
        <p:spPr bwMode="auto">
          <a:xfrm>
            <a:off x="1981200" y="4524375"/>
            <a:ext cx="6743700" cy="16478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3663" y="1047750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75" name="Text Box 2"/>
          <p:cNvSpPr txBox="1">
            <a:spLocks noChangeArrowheads="1"/>
          </p:cNvSpPr>
          <p:nvPr/>
        </p:nvSpPr>
        <p:spPr bwMode="auto">
          <a:xfrm>
            <a:off x="2400300" y="6335713"/>
            <a:ext cx="5545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0">
                <a:solidFill>
                  <a:schemeClr val="tx2"/>
                </a:solidFill>
                <a:hlinkClick r:id="rId4"/>
              </a:rPr>
              <a:t>www.d.umn.edu/cla/faculty/troufs/anth1602/pckennewick.html#title</a:t>
            </a:r>
            <a:endParaRPr kumimoji="0" lang="en-US" sz="1200" i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884238"/>
            <a:ext cx="7589838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17"/>
          <p:cNvSpPr>
            <a:spLocks noChangeArrowheads="1"/>
          </p:cNvSpPr>
          <p:nvPr/>
        </p:nvSpPr>
        <p:spPr bwMode="auto">
          <a:xfrm>
            <a:off x="1485900" y="3581400"/>
            <a:ext cx="7315200" cy="10175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endParaRPr lang="en-US" sz="4000" b="1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r>
              <a:rPr lang="en-US" sz="3600" b="1" i="0">
                <a:solidFill>
                  <a:srgbClr val="FFFFFF"/>
                </a:solidFill>
                <a:latin typeface="Arial" charset="0"/>
              </a:rPr>
              <a:t>What will the future past reveal?</a:t>
            </a:r>
          </a:p>
          <a:p>
            <a:pPr marL="2400300" indent="-2400300" algn="ctr" eaLnBrk="0" hangingPunct="0">
              <a:lnSpc>
                <a:spcPct val="50000"/>
              </a:lnSpc>
            </a:pPr>
            <a:endParaRPr lang="en-US" sz="6600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Text Box 2"/>
          <p:cNvSpPr txBox="1">
            <a:spLocks noChangeArrowheads="1"/>
          </p:cNvSpPr>
          <p:nvPr/>
        </p:nvSpPr>
        <p:spPr bwMode="auto">
          <a:xfrm>
            <a:off x="2400300" y="6338888"/>
            <a:ext cx="54530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>
                <a:solidFill>
                  <a:srgbClr val="000000"/>
                </a:solidFill>
                <a:hlinkClick r:id="rId3"/>
              </a:rPr>
              <a:t>www.nerc.ac.uk/research/programmes/efched/results/gonzalez.asp</a:t>
            </a:r>
            <a:endParaRPr lang="en-US" sz="1200" i="0">
              <a:solidFill>
                <a:srgbClr val="000000"/>
              </a:solidFill>
            </a:endParaRPr>
          </a:p>
        </p:txBody>
      </p:sp>
      <p:pic>
        <p:nvPicPr>
          <p:cNvPr id="52019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104775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19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4900" y="1600200"/>
            <a:ext cx="7143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3319463" y="2036763"/>
            <a:ext cx="1704975" cy="1366837"/>
          </a:xfrm>
          <a:custGeom>
            <a:avLst/>
            <a:gdLst>
              <a:gd name="T0" fmla="*/ 135466 w 1705428"/>
              <a:gd name="T1" fmla="*/ 154818 h 1366761"/>
              <a:gd name="T2" fmla="*/ 193523 w 1705428"/>
              <a:gd name="T3" fmla="*/ 24190 h 1366761"/>
              <a:gd name="T4" fmla="*/ 541866 w 1705428"/>
              <a:gd name="T5" fmla="*/ 9675 h 1366761"/>
              <a:gd name="T6" fmla="*/ 875695 w 1705428"/>
              <a:gd name="T7" fmla="*/ 38704 h 1366761"/>
              <a:gd name="T8" fmla="*/ 1224037 w 1705428"/>
              <a:gd name="T9" fmla="*/ 96761 h 1366761"/>
              <a:gd name="T10" fmla="*/ 1369180 w 1705428"/>
              <a:gd name="T11" fmla="*/ 154818 h 1366761"/>
              <a:gd name="T12" fmla="*/ 1572380 w 1705428"/>
              <a:gd name="T13" fmla="*/ 183847 h 1366761"/>
              <a:gd name="T14" fmla="*/ 1615923 w 1705428"/>
              <a:gd name="T15" fmla="*/ 343504 h 1366761"/>
              <a:gd name="T16" fmla="*/ 1688495 w 1705428"/>
              <a:gd name="T17" fmla="*/ 633790 h 1366761"/>
              <a:gd name="T18" fmla="*/ 1673980 w 1705428"/>
              <a:gd name="T19" fmla="*/ 764418 h 1366761"/>
              <a:gd name="T20" fmla="*/ 1659466 w 1705428"/>
              <a:gd name="T21" fmla="*/ 1054704 h 1366761"/>
              <a:gd name="T22" fmla="*/ 1398209 w 1705428"/>
              <a:gd name="T23" fmla="*/ 1156304 h 1366761"/>
              <a:gd name="T24" fmla="*/ 1209523 w 1705428"/>
              <a:gd name="T25" fmla="*/ 1228875 h 1366761"/>
              <a:gd name="T26" fmla="*/ 1020837 w 1705428"/>
              <a:gd name="T27" fmla="*/ 1315961 h 1366761"/>
              <a:gd name="T28" fmla="*/ 657980 w 1705428"/>
              <a:gd name="T29" fmla="*/ 1359504 h 1366761"/>
              <a:gd name="T30" fmla="*/ 382209 w 1705428"/>
              <a:gd name="T31" fmla="*/ 1359504 h 1366761"/>
              <a:gd name="T32" fmla="*/ 149980 w 1705428"/>
              <a:gd name="T33" fmla="*/ 1330475 h 1366761"/>
              <a:gd name="T34" fmla="*/ 19352 w 1705428"/>
              <a:gd name="T35" fmla="*/ 1185332 h 1366761"/>
              <a:gd name="T36" fmla="*/ 33866 w 1705428"/>
              <a:gd name="T37" fmla="*/ 851504 h 1366761"/>
              <a:gd name="T38" fmla="*/ 62895 w 1705428"/>
              <a:gd name="T39" fmla="*/ 590247 h 1366761"/>
              <a:gd name="T40" fmla="*/ 106437 w 1705428"/>
              <a:gd name="T41" fmla="*/ 314475 h 136676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705428"/>
              <a:gd name="T64" fmla="*/ 0 h 1366761"/>
              <a:gd name="T65" fmla="*/ 1705428 w 1705428"/>
              <a:gd name="T66" fmla="*/ 1366761 h 136676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705428" h="1366761">
                <a:moveTo>
                  <a:pt x="135466" y="154818"/>
                </a:moveTo>
                <a:cubicBezTo>
                  <a:pt x="130628" y="101599"/>
                  <a:pt x="125790" y="48381"/>
                  <a:pt x="193523" y="24190"/>
                </a:cubicBezTo>
                <a:cubicBezTo>
                  <a:pt x="261256" y="0"/>
                  <a:pt x="428171" y="7256"/>
                  <a:pt x="541866" y="9675"/>
                </a:cubicBezTo>
                <a:cubicBezTo>
                  <a:pt x="655561" y="12094"/>
                  <a:pt x="762000" y="24190"/>
                  <a:pt x="875695" y="38704"/>
                </a:cubicBezTo>
                <a:cubicBezTo>
                  <a:pt x="989390" y="53218"/>
                  <a:pt x="1141790" y="77409"/>
                  <a:pt x="1224037" y="96761"/>
                </a:cubicBezTo>
                <a:cubicBezTo>
                  <a:pt x="1306285" y="116113"/>
                  <a:pt x="1311123" y="140304"/>
                  <a:pt x="1369180" y="154818"/>
                </a:cubicBezTo>
                <a:cubicBezTo>
                  <a:pt x="1427237" y="169332"/>
                  <a:pt x="1531256" y="152399"/>
                  <a:pt x="1572380" y="183847"/>
                </a:cubicBezTo>
                <a:cubicBezTo>
                  <a:pt x="1613504" y="215295"/>
                  <a:pt x="1596570" y="268513"/>
                  <a:pt x="1615923" y="343504"/>
                </a:cubicBezTo>
                <a:cubicBezTo>
                  <a:pt x="1635276" y="418495"/>
                  <a:pt x="1678819" y="563638"/>
                  <a:pt x="1688495" y="633790"/>
                </a:cubicBezTo>
                <a:cubicBezTo>
                  <a:pt x="1698171" y="703942"/>
                  <a:pt x="1678818" y="694266"/>
                  <a:pt x="1673980" y="764418"/>
                </a:cubicBezTo>
                <a:cubicBezTo>
                  <a:pt x="1669142" y="834570"/>
                  <a:pt x="1705428" y="989390"/>
                  <a:pt x="1659466" y="1054704"/>
                </a:cubicBezTo>
                <a:cubicBezTo>
                  <a:pt x="1613504" y="1120018"/>
                  <a:pt x="1398209" y="1156304"/>
                  <a:pt x="1398209" y="1156304"/>
                </a:cubicBezTo>
                <a:cubicBezTo>
                  <a:pt x="1323219" y="1185333"/>
                  <a:pt x="1272418" y="1202266"/>
                  <a:pt x="1209523" y="1228875"/>
                </a:cubicBezTo>
                <a:cubicBezTo>
                  <a:pt x="1146628" y="1255484"/>
                  <a:pt x="1112761" y="1294190"/>
                  <a:pt x="1020837" y="1315961"/>
                </a:cubicBezTo>
                <a:cubicBezTo>
                  <a:pt x="928913" y="1337732"/>
                  <a:pt x="764418" y="1352247"/>
                  <a:pt x="657980" y="1359504"/>
                </a:cubicBezTo>
                <a:cubicBezTo>
                  <a:pt x="551542" y="1366761"/>
                  <a:pt x="466876" y="1364342"/>
                  <a:pt x="382209" y="1359504"/>
                </a:cubicBezTo>
                <a:cubicBezTo>
                  <a:pt x="297542" y="1354666"/>
                  <a:pt x="210456" y="1359504"/>
                  <a:pt x="149980" y="1330475"/>
                </a:cubicBezTo>
                <a:cubicBezTo>
                  <a:pt x="89504" y="1301446"/>
                  <a:pt x="38704" y="1265161"/>
                  <a:pt x="19352" y="1185332"/>
                </a:cubicBezTo>
                <a:cubicBezTo>
                  <a:pt x="0" y="1105504"/>
                  <a:pt x="26609" y="950685"/>
                  <a:pt x="33866" y="851504"/>
                </a:cubicBezTo>
                <a:cubicBezTo>
                  <a:pt x="41123" y="752323"/>
                  <a:pt x="50800" y="679752"/>
                  <a:pt x="62895" y="590247"/>
                </a:cubicBezTo>
                <a:cubicBezTo>
                  <a:pt x="74990" y="500742"/>
                  <a:pt x="94342" y="394304"/>
                  <a:pt x="106437" y="314475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520198" name="TextBox 6"/>
          <p:cNvSpPr txBox="1">
            <a:spLocks noChangeArrowheads="1"/>
          </p:cNvSpPr>
          <p:nvPr/>
        </p:nvSpPr>
        <p:spPr bwMode="auto">
          <a:xfrm>
            <a:off x="2366963" y="2373313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i="0"/>
              <a:t>2008</a:t>
            </a:r>
            <a:endParaRPr lang="en-US" sz="2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927100" y="6400800"/>
            <a:ext cx="8424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600" i="0">
                <a:solidFill>
                  <a:schemeClr val="tx2"/>
                </a:solidFill>
              </a:rPr>
              <a:t>Coe and Koontz, </a:t>
            </a:r>
            <a:r>
              <a:rPr kumimoji="0" lang="en-US" sz="1600">
                <a:solidFill>
                  <a:schemeClr val="tx2"/>
                </a:solidFill>
              </a:rPr>
              <a:t>Mexico: From the Olmecs to the Aztecs, 6th ed</a:t>
            </a:r>
            <a:r>
              <a:rPr kumimoji="0" lang="en-US" sz="1600" i="0">
                <a:solidFill>
                  <a:schemeClr val="tx2"/>
                </a:solidFill>
              </a:rPr>
              <a:t>., 2008, p. 236</a:t>
            </a:r>
          </a:p>
        </p:txBody>
      </p:sp>
      <p:pic>
        <p:nvPicPr>
          <p:cNvPr id="522243" name="Picture 3" descr="timeline_Mexico_5th_R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7813" y="381000"/>
            <a:ext cx="46878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Text Box 2"/>
          <p:cNvSpPr txBox="1">
            <a:spLocks noChangeArrowheads="1"/>
          </p:cNvSpPr>
          <p:nvPr/>
        </p:nvSpPr>
        <p:spPr bwMode="auto">
          <a:xfrm>
            <a:off x="1409700" y="6276975"/>
            <a:ext cx="7413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600" i="0">
                <a:solidFill>
                  <a:schemeClr val="tx2"/>
                </a:solidFill>
                <a:hlinkClick r:id="rId3"/>
              </a:rPr>
              <a:t>www.d.umn.edu/cla/faculty/troufs/anth3618/mastages_handout.html</a:t>
            </a:r>
            <a:endParaRPr kumimoji="0" lang="en-US" sz="1600" i="0">
              <a:solidFill>
                <a:schemeClr val="tx2"/>
              </a:solidFill>
            </a:endParaRPr>
          </a:p>
        </p:txBody>
      </p:sp>
      <p:pic>
        <p:nvPicPr>
          <p:cNvPr id="524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884238"/>
            <a:ext cx="7589838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1622425" y="6096000"/>
            <a:ext cx="7026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lang="en-US" sz="2400" b="1" i="0">
                <a:solidFill>
                  <a:srgbClr val="FFFFFF"/>
                </a:solidFill>
                <a:latin typeface="Arial" charset="0"/>
              </a:rPr>
              <a:t>Miocene-Pliocene Routes of Animal Migrations</a:t>
            </a:r>
          </a:p>
        </p:txBody>
      </p:sp>
      <p:pic>
        <p:nvPicPr>
          <p:cNvPr id="402435" name="Picture 3" descr="animal_migra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663" y="838200"/>
            <a:ext cx="7589837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Text Box 2"/>
          <p:cNvSpPr txBox="1">
            <a:spLocks noChangeArrowheads="1"/>
          </p:cNvSpPr>
          <p:nvPr/>
        </p:nvSpPr>
        <p:spPr bwMode="auto">
          <a:xfrm>
            <a:off x="1409700" y="6276975"/>
            <a:ext cx="7413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i="0">
                <a:solidFill>
                  <a:srgbClr val="FFFFFF"/>
                </a:solidFill>
                <a:hlinkClick r:id="rId3"/>
              </a:rPr>
              <a:t>www.d.umn.edu/cla/faculty/troufs/anth3618/mastages_handout.html</a:t>
            </a:r>
            <a:endParaRPr lang="en-US" sz="1600" i="0">
              <a:solidFill>
                <a:srgbClr val="FFFFFF"/>
              </a:solidFill>
            </a:endParaRPr>
          </a:p>
        </p:txBody>
      </p:sp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884238"/>
            <a:ext cx="7589838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6340" name="Picture 4" descr="timeline_Mexico_5th_700_Ar_E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1900" y="333375"/>
            <a:ext cx="106775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17"/>
          <p:cNvSpPr>
            <a:spLocks noChangeArrowheads="1"/>
          </p:cNvSpPr>
          <p:nvPr/>
        </p:nvSpPr>
        <p:spPr bwMode="auto">
          <a:xfrm>
            <a:off x="1485900" y="3668713"/>
            <a:ext cx="7315200" cy="10175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400300" indent="-2400300" algn="ctr" eaLnBrk="0" hangingPunct="0"/>
            <a:r>
              <a:rPr lang="en-US" sz="3600" b="1" i="0">
                <a:solidFill>
                  <a:srgbClr val="FFFFFF"/>
                </a:solidFill>
                <a:latin typeface="Arial" charset="0"/>
              </a:rPr>
              <a:t>More recent explanations  .  .  .</a:t>
            </a:r>
            <a:endParaRPr lang="en-US" sz="6000" b="1" i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0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2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_Default Design">
  <a:themeElements>
    <a:clrScheme name="1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5504</TotalTime>
  <Words>434</Words>
  <Application>Microsoft Office PowerPoint</Application>
  <PresentationFormat>35mm Slides</PresentationFormat>
  <Paragraphs>181</Paragraphs>
  <Slides>80</Slides>
  <Notes>51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45</vt:i4>
      </vt:variant>
      <vt:variant>
        <vt:lpstr>Slide Titles</vt:lpstr>
      </vt:variant>
      <vt:variant>
        <vt:i4>80</vt:i4>
      </vt:variant>
    </vt:vector>
  </HeadingPairs>
  <TitlesOfParts>
    <vt:vector size="131" baseType="lpstr">
      <vt:lpstr>Verdana</vt:lpstr>
      <vt:lpstr>Arial</vt:lpstr>
      <vt:lpstr>Arial Black</vt:lpstr>
      <vt:lpstr>Tahoma</vt:lpstr>
      <vt:lpstr>Monotype Sorts</vt:lpstr>
      <vt:lpstr>Times New Roman</vt:lpstr>
      <vt:lpstr>1_Contemporary Portrait</vt:lpstr>
      <vt:lpstr>Default Design</vt:lpstr>
      <vt:lpstr>1_Meadow</vt:lpstr>
      <vt:lpstr>1_Default Design</vt:lpstr>
      <vt:lpstr>2_Contemporary Portrait</vt:lpstr>
      <vt:lpstr>2_Default Design</vt:lpstr>
      <vt:lpstr>9_white3</vt:lpstr>
      <vt:lpstr>4_Default Design</vt:lpstr>
      <vt:lpstr>2_Meadow</vt:lpstr>
      <vt:lpstr>3_Contemporary Portrait</vt:lpstr>
      <vt:lpstr>5_Default Design</vt:lpstr>
      <vt:lpstr>6_Default Design</vt:lpstr>
      <vt:lpstr>7_Default Design</vt:lpstr>
      <vt:lpstr>8_Default Design</vt:lpstr>
      <vt:lpstr>10_Default Design</vt:lpstr>
      <vt:lpstr>4_Contemporary Portrait</vt:lpstr>
      <vt:lpstr>1_white3</vt:lpstr>
      <vt:lpstr>3_Meadow</vt:lpstr>
      <vt:lpstr>5_Contemporary Portrait</vt:lpstr>
      <vt:lpstr>6_Contemporary Portrait</vt:lpstr>
      <vt:lpstr>9_Default Design</vt:lpstr>
      <vt:lpstr>11_Default Design</vt:lpstr>
      <vt:lpstr>7_Contemporary Portrait</vt:lpstr>
      <vt:lpstr>10_white3</vt:lpstr>
      <vt:lpstr>11_white3</vt:lpstr>
      <vt:lpstr>12_white3</vt:lpstr>
      <vt:lpstr>12_Default Design</vt:lpstr>
      <vt:lpstr>13_Default Design</vt:lpstr>
      <vt:lpstr>8_Contemporary Portrait</vt:lpstr>
      <vt:lpstr>14_Default Design</vt:lpstr>
      <vt:lpstr>4_Meadow</vt:lpstr>
      <vt:lpstr>3_Default Design</vt:lpstr>
      <vt:lpstr>1_Contemporary Portrait</vt:lpstr>
      <vt:lpstr>1_Meadow</vt:lpstr>
      <vt:lpstr>2_Contemporary Portrait</vt:lpstr>
      <vt:lpstr>2_Meadow</vt:lpstr>
      <vt:lpstr>3_Contemporary Portrait</vt:lpstr>
      <vt:lpstr>4_Contemporary Portrait</vt:lpstr>
      <vt:lpstr>3_Meadow</vt:lpstr>
      <vt:lpstr>5_Contemporary Portrait</vt:lpstr>
      <vt:lpstr>6_Contemporary Portrait</vt:lpstr>
      <vt:lpstr>7_Contemporary Portrait</vt:lpstr>
      <vt:lpstr>8_Contemporary Portrait</vt:lpstr>
      <vt:lpstr>4_Meadow</vt:lpstr>
      <vt:lpstr>15_Default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</vt:vector>
  </TitlesOfParts>
  <Company>UMD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troufs</cp:lastModifiedBy>
  <cp:revision>428</cp:revision>
  <cp:lastPrinted>2000-04-12T17:52:36Z</cp:lastPrinted>
  <dcterms:created xsi:type="dcterms:W3CDTF">2000-03-27T14:48:03Z</dcterms:created>
  <dcterms:modified xsi:type="dcterms:W3CDTF">2009-09-22T17:49:38Z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