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1"/>
    <p:sldMasterId id="2147483675" r:id="rId2"/>
    <p:sldMasterId id="2147483697" r:id="rId3"/>
    <p:sldMasterId id="2147483768" r:id="rId4"/>
    <p:sldMasterId id="2147483780" r:id="rId5"/>
    <p:sldMasterId id="2147483792" r:id="rId6"/>
    <p:sldMasterId id="2147483804" r:id="rId7"/>
    <p:sldMasterId id="2147483816" r:id="rId8"/>
    <p:sldMasterId id="2147483828" r:id="rId9"/>
    <p:sldMasterId id="2147483840" r:id="rId10"/>
  </p:sldMasterIdLst>
  <p:notesMasterIdLst>
    <p:notesMasterId r:id="rId226"/>
  </p:notesMasterIdLst>
  <p:sldIdLst>
    <p:sldId id="829" r:id="rId11"/>
    <p:sldId id="830" r:id="rId12"/>
    <p:sldId id="843" r:id="rId13"/>
    <p:sldId id="855" r:id="rId14"/>
    <p:sldId id="841" r:id="rId15"/>
    <p:sldId id="844" r:id="rId16"/>
    <p:sldId id="845" r:id="rId17"/>
    <p:sldId id="850" r:id="rId18"/>
    <p:sldId id="851" r:id="rId19"/>
    <p:sldId id="847" r:id="rId20"/>
    <p:sldId id="852" r:id="rId21"/>
    <p:sldId id="842" r:id="rId22"/>
    <p:sldId id="848" r:id="rId23"/>
    <p:sldId id="854" r:id="rId24"/>
    <p:sldId id="833" r:id="rId25"/>
    <p:sldId id="849" r:id="rId26"/>
    <p:sldId id="831" r:id="rId27"/>
    <p:sldId id="870" r:id="rId28"/>
    <p:sldId id="637" r:id="rId29"/>
    <p:sldId id="550" r:id="rId30"/>
    <p:sldId id="551" r:id="rId31"/>
    <p:sldId id="736" r:id="rId32"/>
    <p:sldId id="708" r:id="rId33"/>
    <p:sldId id="759" r:id="rId34"/>
    <p:sldId id="834" r:id="rId35"/>
    <p:sldId id="757" r:id="rId36"/>
    <p:sldId id="709" r:id="rId37"/>
    <p:sldId id="710" r:id="rId38"/>
    <p:sldId id="778" r:id="rId39"/>
    <p:sldId id="756" r:id="rId40"/>
    <p:sldId id="856" r:id="rId41"/>
    <p:sldId id="683" r:id="rId42"/>
    <p:sldId id="755" r:id="rId43"/>
    <p:sldId id="857" r:id="rId44"/>
    <p:sldId id="872" r:id="rId45"/>
    <p:sldId id="873" r:id="rId46"/>
    <p:sldId id="883" r:id="rId47"/>
    <p:sldId id="874" r:id="rId48"/>
    <p:sldId id="875" r:id="rId49"/>
    <p:sldId id="876" r:id="rId50"/>
    <p:sldId id="877" r:id="rId51"/>
    <p:sldId id="878" r:id="rId52"/>
    <p:sldId id="879" r:id="rId53"/>
    <p:sldId id="880" r:id="rId54"/>
    <p:sldId id="881" r:id="rId55"/>
    <p:sldId id="882" r:id="rId56"/>
    <p:sldId id="871" r:id="rId57"/>
    <p:sldId id="862" r:id="rId58"/>
    <p:sldId id="869" r:id="rId59"/>
    <p:sldId id="865" r:id="rId60"/>
    <p:sldId id="863" r:id="rId61"/>
    <p:sldId id="864" r:id="rId62"/>
    <p:sldId id="861" r:id="rId63"/>
    <p:sldId id="866" r:id="rId64"/>
    <p:sldId id="867" r:id="rId65"/>
    <p:sldId id="868" r:id="rId66"/>
    <p:sldId id="737" r:id="rId67"/>
    <p:sldId id="780" r:id="rId68"/>
    <p:sldId id="779" r:id="rId69"/>
    <p:sldId id="711" r:id="rId70"/>
    <p:sldId id="761" r:id="rId71"/>
    <p:sldId id="553" r:id="rId72"/>
    <p:sldId id="781" r:id="rId73"/>
    <p:sldId id="713" r:id="rId74"/>
    <p:sldId id="555" r:id="rId75"/>
    <p:sldId id="738" r:id="rId76"/>
    <p:sldId id="556" r:id="rId77"/>
    <p:sldId id="762" r:id="rId78"/>
    <p:sldId id="766" r:id="rId79"/>
    <p:sldId id="764" r:id="rId80"/>
    <p:sldId id="765" r:id="rId81"/>
    <p:sldId id="763" r:id="rId82"/>
    <p:sldId id="569" r:id="rId83"/>
    <p:sldId id="426" r:id="rId84"/>
    <p:sldId id="782" r:id="rId85"/>
    <p:sldId id="427" r:id="rId86"/>
    <p:sldId id="544" r:id="rId87"/>
    <p:sldId id="739" r:id="rId88"/>
    <p:sldId id="545" r:id="rId89"/>
    <p:sldId id="740" r:id="rId90"/>
    <p:sldId id="597" r:id="rId91"/>
    <p:sldId id="741" r:id="rId92"/>
    <p:sldId id="662" r:id="rId93"/>
    <p:sldId id="767" r:id="rId94"/>
    <p:sldId id="726" r:id="rId95"/>
    <p:sldId id="742" r:id="rId96"/>
    <p:sldId id="599" r:id="rId97"/>
    <p:sldId id="743" r:id="rId98"/>
    <p:sldId id="600" r:id="rId99"/>
    <p:sldId id="601" r:id="rId100"/>
    <p:sldId id="602" r:id="rId101"/>
    <p:sldId id="768" r:id="rId102"/>
    <p:sldId id="546" r:id="rId103"/>
    <p:sldId id="603" r:id="rId104"/>
    <p:sldId id="769" r:id="rId105"/>
    <p:sldId id="685" r:id="rId106"/>
    <p:sldId id="858" r:id="rId107"/>
    <p:sldId id="884" r:id="rId108"/>
    <p:sldId id="885" r:id="rId109"/>
    <p:sldId id="886" r:id="rId110"/>
    <p:sldId id="887" r:id="rId111"/>
    <p:sldId id="888" r:id="rId112"/>
    <p:sldId id="889" r:id="rId113"/>
    <p:sldId id="890" r:id="rId114"/>
    <p:sldId id="891" r:id="rId115"/>
    <p:sldId id="892" r:id="rId116"/>
    <p:sldId id="893" r:id="rId117"/>
    <p:sldId id="894" r:id="rId118"/>
    <p:sldId id="895" r:id="rId119"/>
    <p:sldId id="896" r:id="rId120"/>
    <p:sldId id="897" r:id="rId121"/>
    <p:sldId id="898" r:id="rId122"/>
    <p:sldId id="899" r:id="rId123"/>
    <p:sldId id="900" r:id="rId124"/>
    <p:sldId id="901" r:id="rId125"/>
    <p:sldId id="902" r:id="rId126"/>
    <p:sldId id="903" r:id="rId127"/>
    <p:sldId id="904" r:id="rId128"/>
    <p:sldId id="905" r:id="rId129"/>
    <p:sldId id="906" r:id="rId130"/>
    <p:sldId id="907" r:id="rId131"/>
    <p:sldId id="908" r:id="rId132"/>
    <p:sldId id="909" r:id="rId133"/>
    <p:sldId id="910" r:id="rId134"/>
    <p:sldId id="911" r:id="rId135"/>
    <p:sldId id="912" r:id="rId136"/>
    <p:sldId id="913" r:id="rId137"/>
    <p:sldId id="914" r:id="rId138"/>
    <p:sldId id="915" r:id="rId139"/>
    <p:sldId id="916" r:id="rId140"/>
    <p:sldId id="917" r:id="rId141"/>
    <p:sldId id="918" r:id="rId142"/>
    <p:sldId id="919" r:id="rId143"/>
    <p:sldId id="920" r:id="rId144"/>
    <p:sldId id="921" r:id="rId145"/>
    <p:sldId id="922" r:id="rId146"/>
    <p:sldId id="923" r:id="rId147"/>
    <p:sldId id="924" r:id="rId148"/>
    <p:sldId id="925" r:id="rId149"/>
    <p:sldId id="926" r:id="rId150"/>
    <p:sldId id="927" r:id="rId151"/>
    <p:sldId id="928" r:id="rId152"/>
    <p:sldId id="929" r:id="rId153"/>
    <p:sldId id="930" r:id="rId154"/>
    <p:sldId id="783" r:id="rId155"/>
    <p:sldId id="612" r:id="rId156"/>
    <p:sldId id="859" r:id="rId157"/>
    <p:sldId id="835" r:id="rId158"/>
    <p:sldId id="604" r:id="rId159"/>
    <p:sldId id="770" r:id="rId160"/>
    <p:sldId id="606" r:id="rId161"/>
    <p:sldId id="784" r:id="rId162"/>
    <p:sldId id="771" r:id="rId163"/>
    <p:sldId id="774" r:id="rId164"/>
    <p:sldId id="775" r:id="rId165"/>
    <p:sldId id="773" r:id="rId166"/>
    <p:sldId id="772" r:id="rId167"/>
    <p:sldId id="776" r:id="rId168"/>
    <p:sldId id="663" r:id="rId169"/>
    <p:sldId id="860" r:id="rId170"/>
    <p:sldId id="744" r:id="rId171"/>
    <p:sldId id="785" r:id="rId172"/>
    <p:sldId id="746" r:id="rId173"/>
    <p:sldId id="748" r:id="rId174"/>
    <p:sldId id="664" r:id="rId175"/>
    <p:sldId id="749" r:id="rId176"/>
    <p:sldId id="665" r:id="rId177"/>
    <p:sldId id="750" r:id="rId178"/>
    <p:sldId id="667" r:id="rId179"/>
    <p:sldId id="668" r:id="rId180"/>
    <p:sldId id="752" r:id="rId181"/>
    <p:sldId id="751" r:id="rId182"/>
    <p:sldId id="669" r:id="rId183"/>
    <p:sldId id="786" r:id="rId184"/>
    <p:sldId id="787" r:id="rId185"/>
    <p:sldId id="753" r:id="rId186"/>
    <p:sldId id="836" r:id="rId187"/>
    <p:sldId id="670" r:id="rId188"/>
    <p:sldId id="671" r:id="rId189"/>
    <p:sldId id="754" r:id="rId190"/>
    <p:sldId id="788" r:id="rId191"/>
    <p:sldId id="570" r:id="rId192"/>
    <p:sldId id="478" r:id="rId193"/>
    <p:sldId id="491" r:id="rId194"/>
    <p:sldId id="837" r:id="rId195"/>
    <p:sldId id="806" r:id="rId196"/>
    <p:sldId id="807" r:id="rId197"/>
    <p:sldId id="808" r:id="rId198"/>
    <p:sldId id="809" r:id="rId199"/>
    <p:sldId id="810" r:id="rId200"/>
    <p:sldId id="811" r:id="rId201"/>
    <p:sldId id="812" r:id="rId202"/>
    <p:sldId id="813" r:id="rId203"/>
    <p:sldId id="489" r:id="rId204"/>
    <p:sldId id="502" r:id="rId205"/>
    <p:sldId id="814" r:id="rId206"/>
    <p:sldId id="674" r:id="rId207"/>
    <p:sldId id="675" r:id="rId208"/>
    <p:sldId id="732" r:id="rId209"/>
    <p:sldId id="838" r:id="rId210"/>
    <p:sldId id="839" r:id="rId211"/>
    <p:sldId id="840" r:id="rId212"/>
    <p:sldId id="735" r:id="rId213"/>
    <p:sldId id="815" r:id="rId214"/>
    <p:sldId id="816" r:id="rId215"/>
    <p:sldId id="817" r:id="rId216"/>
    <p:sldId id="819" r:id="rId217"/>
    <p:sldId id="820" r:id="rId218"/>
    <p:sldId id="823" r:id="rId219"/>
    <p:sldId id="824" r:id="rId220"/>
    <p:sldId id="825" r:id="rId221"/>
    <p:sldId id="826" r:id="rId222"/>
    <p:sldId id="661" r:id="rId223"/>
    <p:sldId id="828" r:id="rId224"/>
    <p:sldId id="372" r:id="rId225"/>
  </p:sldIdLst>
  <p:sldSz cx="10287000" cy="6858000" type="35mm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umimoji="1" sz="2400" b="1" kern="1200">
        <a:solidFill>
          <a:srgbClr val="0C0600"/>
        </a:solidFill>
        <a:latin typeface="Verdana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umimoji="1" sz="2400" b="1" kern="1200">
        <a:solidFill>
          <a:srgbClr val="0C0600"/>
        </a:solidFill>
        <a:latin typeface="Verdana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umimoji="1" sz="2400" b="1" kern="1200">
        <a:solidFill>
          <a:srgbClr val="0C0600"/>
        </a:solidFill>
        <a:latin typeface="Verdana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umimoji="1" sz="2400" b="1" kern="1200">
        <a:solidFill>
          <a:srgbClr val="0C0600"/>
        </a:solidFill>
        <a:latin typeface="Verdana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umimoji="1" sz="2400" b="1" kern="1200">
        <a:solidFill>
          <a:srgbClr val="0C0600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umimoji="1" sz="2400" b="1" kern="1200">
        <a:solidFill>
          <a:srgbClr val="0C0600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umimoji="1" sz="2400" b="1" kern="1200">
        <a:solidFill>
          <a:srgbClr val="0C0600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umimoji="1" sz="2400" b="1" kern="1200">
        <a:solidFill>
          <a:srgbClr val="0C0600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umimoji="1" sz="2400" b="1" kern="1200">
        <a:solidFill>
          <a:srgbClr val="0C0600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FC58B"/>
    <a:srgbClr val="3333CC"/>
    <a:srgbClr val="0C0600"/>
    <a:srgbClr val="3399FF"/>
    <a:srgbClr val="0066FF"/>
    <a:srgbClr val="9999FF"/>
    <a:srgbClr val="B2B2B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2106" autoAdjust="0"/>
    <p:restoredTop sz="94660" autoAdjust="0"/>
  </p:normalViewPr>
  <p:slideViewPr>
    <p:cSldViewPr snapToObjects="1">
      <p:cViewPr>
        <p:scale>
          <a:sx n="66" d="100"/>
          <a:sy n="66" d="100"/>
        </p:scale>
        <p:origin x="-1002" y="-270"/>
      </p:cViewPr>
      <p:guideLst>
        <p:guide orient="horz" pos="2256"/>
        <p:guide pos="3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538"/>
    </p:cViewPr>
  </p:sorterViewPr>
  <p:notesViewPr>
    <p:cSldViewPr snapToObjects="1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7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63" Type="http://schemas.openxmlformats.org/officeDocument/2006/relationships/slide" Target="slides/slide53.xml"/><Relationship Id="rId84" Type="http://schemas.openxmlformats.org/officeDocument/2006/relationships/slide" Target="slides/slide74.xml"/><Relationship Id="rId138" Type="http://schemas.openxmlformats.org/officeDocument/2006/relationships/slide" Target="slides/slide128.xml"/><Relationship Id="rId159" Type="http://schemas.openxmlformats.org/officeDocument/2006/relationships/slide" Target="slides/slide149.xml"/><Relationship Id="rId170" Type="http://schemas.openxmlformats.org/officeDocument/2006/relationships/slide" Target="slides/slide160.xml"/><Relationship Id="rId191" Type="http://schemas.openxmlformats.org/officeDocument/2006/relationships/slide" Target="slides/slide181.xml"/><Relationship Id="rId205" Type="http://schemas.openxmlformats.org/officeDocument/2006/relationships/slide" Target="slides/slide195.xml"/><Relationship Id="rId226" Type="http://schemas.openxmlformats.org/officeDocument/2006/relationships/notesMaster" Target="notesMasters/notesMaster1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53" Type="http://schemas.openxmlformats.org/officeDocument/2006/relationships/slide" Target="slides/slide43.xml"/><Relationship Id="rId74" Type="http://schemas.openxmlformats.org/officeDocument/2006/relationships/slide" Target="slides/slide64.xml"/><Relationship Id="rId128" Type="http://schemas.openxmlformats.org/officeDocument/2006/relationships/slide" Target="slides/slide118.xml"/><Relationship Id="rId149" Type="http://schemas.openxmlformats.org/officeDocument/2006/relationships/slide" Target="slides/slide139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5.xml"/><Relationship Id="rId160" Type="http://schemas.openxmlformats.org/officeDocument/2006/relationships/slide" Target="slides/slide150.xml"/><Relationship Id="rId181" Type="http://schemas.openxmlformats.org/officeDocument/2006/relationships/slide" Target="slides/slide171.xml"/><Relationship Id="rId216" Type="http://schemas.openxmlformats.org/officeDocument/2006/relationships/slide" Target="slides/slide206.xml"/><Relationship Id="rId22" Type="http://schemas.openxmlformats.org/officeDocument/2006/relationships/slide" Target="slides/slide12.xml"/><Relationship Id="rId43" Type="http://schemas.openxmlformats.org/officeDocument/2006/relationships/slide" Target="slides/slide33.xml"/><Relationship Id="rId64" Type="http://schemas.openxmlformats.org/officeDocument/2006/relationships/slide" Target="slides/slide54.xml"/><Relationship Id="rId118" Type="http://schemas.openxmlformats.org/officeDocument/2006/relationships/slide" Target="slides/slide108.xml"/><Relationship Id="rId139" Type="http://schemas.openxmlformats.org/officeDocument/2006/relationships/slide" Target="slides/slide129.xml"/><Relationship Id="rId85" Type="http://schemas.openxmlformats.org/officeDocument/2006/relationships/slide" Target="slides/slide75.xml"/><Relationship Id="rId150" Type="http://schemas.openxmlformats.org/officeDocument/2006/relationships/slide" Target="slides/slide140.xml"/><Relationship Id="rId171" Type="http://schemas.openxmlformats.org/officeDocument/2006/relationships/slide" Target="slides/slide161.xml"/><Relationship Id="rId192" Type="http://schemas.openxmlformats.org/officeDocument/2006/relationships/slide" Target="slides/slide182.xml"/><Relationship Id="rId206" Type="http://schemas.openxmlformats.org/officeDocument/2006/relationships/slide" Target="slides/slide196.xml"/><Relationship Id="rId227" Type="http://schemas.openxmlformats.org/officeDocument/2006/relationships/presProps" Target="presProps.xml"/><Relationship Id="rId12" Type="http://schemas.openxmlformats.org/officeDocument/2006/relationships/slide" Target="slides/slide2.xml"/><Relationship Id="rId33" Type="http://schemas.openxmlformats.org/officeDocument/2006/relationships/slide" Target="slides/slide23.xml"/><Relationship Id="rId108" Type="http://schemas.openxmlformats.org/officeDocument/2006/relationships/slide" Target="slides/slide98.xml"/><Relationship Id="rId129" Type="http://schemas.openxmlformats.org/officeDocument/2006/relationships/slide" Target="slides/slide119.xml"/><Relationship Id="rId54" Type="http://schemas.openxmlformats.org/officeDocument/2006/relationships/slide" Target="slides/slide44.xml"/><Relationship Id="rId75" Type="http://schemas.openxmlformats.org/officeDocument/2006/relationships/slide" Target="slides/slide65.xml"/><Relationship Id="rId96" Type="http://schemas.openxmlformats.org/officeDocument/2006/relationships/slide" Target="slides/slide86.xml"/><Relationship Id="rId140" Type="http://schemas.openxmlformats.org/officeDocument/2006/relationships/slide" Target="slides/slide130.xml"/><Relationship Id="rId161" Type="http://schemas.openxmlformats.org/officeDocument/2006/relationships/slide" Target="slides/slide151.xml"/><Relationship Id="rId182" Type="http://schemas.openxmlformats.org/officeDocument/2006/relationships/slide" Target="slides/slide172.xml"/><Relationship Id="rId217" Type="http://schemas.openxmlformats.org/officeDocument/2006/relationships/slide" Target="slides/slide207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3.xml"/><Relationship Id="rId119" Type="http://schemas.openxmlformats.org/officeDocument/2006/relationships/slide" Target="slides/slide109.xml"/><Relationship Id="rId44" Type="http://schemas.openxmlformats.org/officeDocument/2006/relationships/slide" Target="slides/slide34.xml"/><Relationship Id="rId65" Type="http://schemas.openxmlformats.org/officeDocument/2006/relationships/slide" Target="slides/slide55.xml"/><Relationship Id="rId86" Type="http://schemas.openxmlformats.org/officeDocument/2006/relationships/slide" Target="slides/slide76.xml"/><Relationship Id="rId130" Type="http://schemas.openxmlformats.org/officeDocument/2006/relationships/slide" Target="slides/slide120.xml"/><Relationship Id="rId151" Type="http://schemas.openxmlformats.org/officeDocument/2006/relationships/slide" Target="slides/slide141.xml"/><Relationship Id="rId172" Type="http://schemas.openxmlformats.org/officeDocument/2006/relationships/slide" Target="slides/slide162.xml"/><Relationship Id="rId193" Type="http://schemas.openxmlformats.org/officeDocument/2006/relationships/slide" Target="slides/slide183.xml"/><Relationship Id="rId207" Type="http://schemas.openxmlformats.org/officeDocument/2006/relationships/slide" Target="slides/slide197.xml"/><Relationship Id="rId228" Type="http://schemas.openxmlformats.org/officeDocument/2006/relationships/viewProps" Target="viewProps.xml"/><Relationship Id="rId13" Type="http://schemas.openxmlformats.org/officeDocument/2006/relationships/slide" Target="slides/slide3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20" Type="http://schemas.openxmlformats.org/officeDocument/2006/relationships/slide" Target="slides/slide110.xml"/><Relationship Id="rId141" Type="http://schemas.openxmlformats.org/officeDocument/2006/relationships/slide" Target="slides/slide131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52.xml"/><Relationship Id="rId183" Type="http://schemas.openxmlformats.org/officeDocument/2006/relationships/slide" Target="slides/slide173.xml"/><Relationship Id="rId218" Type="http://schemas.openxmlformats.org/officeDocument/2006/relationships/slide" Target="slides/slide208.xml"/><Relationship Id="rId24" Type="http://schemas.openxmlformats.org/officeDocument/2006/relationships/slide" Target="slides/slide14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31" Type="http://schemas.openxmlformats.org/officeDocument/2006/relationships/slide" Target="slides/slide121.xml"/><Relationship Id="rId152" Type="http://schemas.openxmlformats.org/officeDocument/2006/relationships/slide" Target="slides/slide142.xml"/><Relationship Id="rId173" Type="http://schemas.openxmlformats.org/officeDocument/2006/relationships/slide" Target="slides/slide163.xml"/><Relationship Id="rId194" Type="http://schemas.openxmlformats.org/officeDocument/2006/relationships/slide" Target="slides/slide184.xml"/><Relationship Id="rId208" Type="http://schemas.openxmlformats.org/officeDocument/2006/relationships/slide" Target="slides/slide198.xml"/><Relationship Id="rId229" Type="http://schemas.openxmlformats.org/officeDocument/2006/relationships/theme" Target="theme/theme1.xml"/><Relationship Id="rId14" Type="http://schemas.openxmlformats.org/officeDocument/2006/relationships/slide" Target="slides/slide4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88.xml"/><Relationship Id="rId121" Type="http://schemas.openxmlformats.org/officeDocument/2006/relationships/slide" Target="slides/slide111.xml"/><Relationship Id="rId142" Type="http://schemas.openxmlformats.org/officeDocument/2006/relationships/slide" Target="slides/slide132.xml"/><Relationship Id="rId163" Type="http://schemas.openxmlformats.org/officeDocument/2006/relationships/slide" Target="slides/slide153.xml"/><Relationship Id="rId184" Type="http://schemas.openxmlformats.org/officeDocument/2006/relationships/slide" Target="slides/slide174.xml"/><Relationship Id="rId219" Type="http://schemas.openxmlformats.org/officeDocument/2006/relationships/slide" Target="slides/slide209.xml"/><Relationship Id="rId230" Type="http://schemas.openxmlformats.org/officeDocument/2006/relationships/tableStyles" Target="tableStyles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116" Type="http://schemas.openxmlformats.org/officeDocument/2006/relationships/slide" Target="slides/slide106.xml"/><Relationship Id="rId137" Type="http://schemas.openxmlformats.org/officeDocument/2006/relationships/slide" Target="slides/slide127.xml"/><Relationship Id="rId158" Type="http://schemas.openxmlformats.org/officeDocument/2006/relationships/slide" Target="slides/slide148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slide" Target="slides/slide101.xml"/><Relationship Id="rId132" Type="http://schemas.openxmlformats.org/officeDocument/2006/relationships/slide" Target="slides/slide122.xml"/><Relationship Id="rId153" Type="http://schemas.openxmlformats.org/officeDocument/2006/relationships/slide" Target="slides/slide143.xml"/><Relationship Id="rId174" Type="http://schemas.openxmlformats.org/officeDocument/2006/relationships/slide" Target="slides/slide164.xml"/><Relationship Id="rId179" Type="http://schemas.openxmlformats.org/officeDocument/2006/relationships/slide" Target="slides/slide169.xml"/><Relationship Id="rId195" Type="http://schemas.openxmlformats.org/officeDocument/2006/relationships/slide" Target="slides/slide185.xml"/><Relationship Id="rId209" Type="http://schemas.openxmlformats.org/officeDocument/2006/relationships/slide" Target="slides/slide199.xml"/><Relationship Id="rId190" Type="http://schemas.openxmlformats.org/officeDocument/2006/relationships/slide" Target="slides/slide180.xml"/><Relationship Id="rId204" Type="http://schemas.openxmlformats.org/officeDocument/2006/relationships/slide" Target="slides/slide194.xml"/><Relationship Id="rId220" Type="http://schemas.openxmlformats.org/officeDocument/2006/relationships/slide" Target="slides/slide210.xml"/><Relationship Id="rId225" Type="http://schemas.openxmlformats.org/officeDocument/2006/relationships/slide" Target="slides/slide215.xml"/><Relationship Id="rId15" Type="http://schemas.openxmlformats.org/officeDocument/2006/relationships/slide" Target="slides/slide5.xml"/><Relationship Id="rId36" Type="http://schemas.openxmlformats.org/officeDocument/2006/relationships/slide" Target="slides/slide26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27" Type="http://schemas.openxmlformats.org/officeDocument/2006/relationships/slide" Target="slides/slide11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52" Type="http://schemas.openxmlformats.org/officeDocument/2006/relationships/slide" Target="slides/slide42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openxmlformats.org/officeDocument/2006/relationships/slide" Target="slides/slide112.xml"/><Relationship Id="rId143" Type="http://schemas.openxmlformats.org/officeDocument/2006/relationships/slide" Target="slides/slide133.xml"/><Relationship Id="rId148" Type="http://schemas.openxmlformats.org/officeDocument/2006/relationships/slide" Target="slides/slide138.xml"/><Relationship Id="rId164" Type="http://schemas.openxmlformats.org/officeDocument/2006/relationships/slide" Target="slides/slide154.xml"/><Relationship Id="rId169" Type="http://schemas.openxmlformats.org/officeDocument/2006/relationships/slide" Target="slides/slide159.xml"/><Relationship Id="rId185" Type="http://schemas.openxmlformats.org/officeDocument/2006/relationships/slide" Target="slides/slide17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70.xml"/><Relationship Id="rId210" Type="http://schemas.openxmlformats.org/officeDocument/2006/relationships/slide" Target="slides/slide200.xml"/><Relationship Id="rId215" Type="http://schemas.openxmlformats.org/officeDocument/2006/relationships/slide" Target="slides/slide205.xml"/><Relationship Id="rId26" Type="http://schemas.openxmlformats.org/officeDocument/2006/relationships/slide" Target="slides/slide16.xml"/><Relationship Id="rId47" Type="http://schemas.openxmlformats.org/officeDocument/2006/relationships/slide" Target="slides/slide37.xml"/><Relationship Id="rId68" Type="http://schemas.openxmlformats.org/officeDocument/2006/relationships/slide" Target="slides/slide58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33" Type="http://schemas.openxmlformats.org/officeDocument/2006/relationships/slide" Target="slides/slide123.xml"/><Relationship Id="rId154" Type="http://schemas.openxmlformats.org/officeDocument/2006/relationships/slide" Target="slides/slide144.xml"/><Relationship Id="rId175" Type="http://schemas.openxmlformats.org/officeDocument/2006/relationships/slide" Target="slides/slide165.xml"/><Relationship Id="rId196" Type="http://schemas.openxmlformats.org/officeDocument/2006/relationships/slide" Target="slides/slide186.xml"/><Relationship Id="rId200" Type="http://schemas.openxmlformats.org/officeDocument/2006/relationships/slide" Target="slides/slide190.xml"/><Relationship Id="rId16" Type="http://schemas.openxmlformats.org/officeDocument/2006/relationships/slide" Target="slides/slide6.xml"/><Relationship Id="rId221" Type="http://schemas.openxmlformats.org/officeDocument/2006/relationships/slide" Target="slides/slide211.xml"/><Relationship Id="rId37" Type="http://schemas.openxmlformats.org/officeDocument/2006/relationships/slide" Target="slides/slide27.xml"/><Relationship Id="rId58" Type="http://schemas.openxmlformats.org/officeDocument/2006/relationships/slide" Target="slides/slide48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openxmlformats.org/officeDocument/2006/relationships/slide" Target="slides/slide113.xml"/><Relationship Id="rId144" Type="http://schemas.openxmlformats.org/officeDocument/2006/relationships/slide" Target="slides/slide134.xml"/><Relationship Id="rId90" Type="http://schemas.openxmlformats.org/officeDocument/2006/relationships/slide" Target="slides/slide80.xml"/><Relationship Id="rId165" Type="http://schemas.openxmlformats.org/officeDocument/2006/relationships/slide" Target="slides/slide155.xml"/><Relationship Id="rId186" Type="http://schemas.openxmlformats.org/officeDocument/2006/relationships/slide" Target="slides/slide176.xml"/><Relationship Id="rId211" Type="http://schemas.openxmlformats.org/officeDocument/2006/relationships/slide" Target="slides/slide201.xml"/><Relationship Id="rId27" Type="http://schemas.openxmlformats.org/officeDocument/2006/relationships/slide" Target="slides/slide17.xml"/><Relationship Id="rId48" Type="http://schemas.openxmlformats.org/officeDocument/2006/relationships/slide" Target="slides/slide38.xml"/><Relationship Id="rId69" Type="http://schemas.openxmlformats.org/officeDocument/2006/relationships/slide" Target="slides/slide59.xml"/><Relationship Id="rId113" Type="http://schemas.openxmlformats.org/officeDocument/2006/relationships/slide" Target="slides/slide103.xml"/><Relationship Id="rId134" Type="http://schemas.openxmlformats.org/officeDocument/2006/relationships/slide" Target="slides/slide124.xml"/><Relationship Id="rId80" Type="http://schemas.openxmlformats.org/officeDocument/2006/relationships/slide" Target="slides/slide70.xml"/><Relationship Id="rId155" Type="http://schemas.openxmlformats.org/officeDocument/2006/relationships/slide" Target="slides/slide145.xml"/><Relationship Id="rId176" Type="http://schemas.openxmlformats.org/officeDocument/2006/relationships/slide" Target="slides/slide166.xml"/><Relationship Id="rId197" Type="http://schemas.openxmlformats.org/officeDocument/2006/relationships/slide" Target="slides/slide187.xml"/><Relationship Id="rId201" Type="http://schemas.openxmlformats.org/officeDocument/2006/relationships/slide" Target="slides/slide191.xml"/><Relationship Id="rId222" Type="http://schemas.openxmlformats.org/officeDocument/2006/relationships/slide" Target="slides/slide212.xml"/><Relationship Id="rId17" Type="http://schemas.openxmlformats.org/officeDocument/2006/relationships/slide" Target="slides/slide7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24" Type="http://schemas.openxmlformats.org/officeDocument/2006/relationships/slide" Target="slides/slide114.xml"/><Relationship Id="rId70" Type="http://schemas.openxmlformats.org/officeDocument/2006/relationships/slide" Target="slides/slide60.xml"/><Relationship Id="rId91" Type="http://schemas.openxmlformats.org/officeDocument/2006/relationships/slide" Target="slides/slide81.xml"/><Relationship Id="rId145" Type="http://schemas.openxmlformats.org/officeDocument/2006/relationships/slide" Target="slides/slide135.xml"/><Relationship Id="rId166" Type="http://schemas.openxmlformats.org/officeDocument/2006/relationships/slide" Target="slides/slide156.xml"/><Relationship Id="rId187" Type="http://schemas.openxmlformats.org/officeDocument/2006/relationships/slide" Target="slides/slide177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2.xml"/><Relationship Id="rId28" Type="http://schemas.openxmlformats.org/officeDocument/2006/relationships/slide" Target="slides/slide18.xml"/><Relationship Id="rId49" Type="http://schemas.openxmlformats.org/officeDocument/2006/relationships/slide" Target="slides/slide39.xml"/><Relationship Id="rId114" Type="http://schemas.openxmlformats.org/officeDocument/2006/relationships/slide" Target="slides/slide104.xml"/><Relationship Id="rId60" Type="http://schemas.openxmlformats.org/officeDocument/2006/relationships/slide" Target="slides/slide50.xml"/><Relationship Id="rId81" Type="http://schemas.openxmlformats.org/officeDocument/2006/relationships/slide" Target="slides/slide71.xml"/><Relationship Id="rId135" Type="http://schemas.openxmlformats.org/officeDocument/2006/relationships/slide" Target="slides/slide125.xml"/><Relationship Id="rId156" Type="http://schemas.openxmlformats.org/officeDocument/2006/relationships/slide" Target="slides/slide146.xml"/><Relationship Id="rId177" Type="http://schemas.openxmlformats.org/officeDocument/2006/relationships/slide" Target="slides/slide167.xml"/><Relationship Id="rId198" Type="http://schemas.openxmlformats.org/officeDocument/2006/relationships/slide" Target="slides/slide188.xml"/><Relationship Id="rId202" Type="http://schemas.openxmlformats.org/officeDocument/2006/relationships/slide" Target="slides/slide192.xml"/><Relationship Id="rId223" Type="http://schemas.openxmlformats.org/officeDocument/2006/relationships/slide" Target="slides/slide21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50" Type="http://schemas.openxmlformats.org/officeDocument/2006/relationships/slide" Target="slides/slide40.xml"/><Relationship Id="rId104" Type="http://schemas.openxmlformats.org/officeDocument/2006/relationships/slide" Target="slides/slide94.xml"/><Relationship Id="rId125" Type="http://schemas.openxmlformats.org/officeDocument/2006/relationships/slide" Target="slides/slide115.xml"/><Relationship Id="rId146" Type="http://schemas.openxmlformats.org/officeDocument/2006/relationships/slide" Target="slides/slide136.xml"/><Relationship Id="rId167" Type="http://schemas.openxmlformats.org/officeDocument/2006/relationships/slide" Target="slides/slide157.xml"/><Relationship Id="rId188" Type="http://schemas.openxmlformats.org/officeDocument/2006/relationships/slide" Target="slides/slide178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13" Type="http://schemas.openxmlformats.org/officeDocument/2006/relationships/slide" Target="slides/slide20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40" Type="http://schemas.openxmlformats.org/officeDocument/2006/relationships/slide" Target="slides/slide30.xml"/><Relationship Id="rId115" Type="http://schemas.openxmlformats.org/officeDocument/2006/relationships/slide" Target="slides/slide105.xml"/><Relationship Id="rId136" Type="http://schemas.openxmlformats.org/officeDocument/2006/relationships/slide" Target="slides/slide126.xml"/><Relationship Id="rId157" Type="http://schemas.openxmlformats.org/officeDocument/2006/relationships/slide" Target="slides/slide147.xml"/><Relationship Id="rId178" Type="http://schemas.openxmlformats.org/officeDocument/2006/relationships/slide" Target="slides/slide168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9" Type="http://schemas.openxmlformats.org/officeDocument/2006/relationships/slide" Target="slides/slide189.xml"/><Relationship Id="rId203" Type="http://schemas.openxmlformats.org/officeDocument/2006/relationships/slide" Target="slides/slide193.xml"/><Relationship Id="rId19" Type="http://schemas.openxmlformats.org/officeDocument/2006/relationships/slide" Target="slides/slide9.xml"/><Relationship Id="rId224" Type="http://schemas.openxmlformats.org/officeDocument/2006/relationships/slide" Target="slides/slide214.xml"/><Relationship Id="rId30" Type="http://schemas.openxmlformats.org/officeDocument/2006/relationships/slide" Target="slides/slide20.xml"/><Relationship Id="rId105" Type="http://schemas.openxmlformats.org/officeDocument/2006/relationships/slide" Target="slides/slide95.xml"/><Relationship Id="rId126" Type="http://schemas.openxmlformats.org/officeDocument/2006/relationships/slide" Target="slides/slide116.xml"/><Relationship Id="rId147" Type="http://schemas.openxmlformats.org/officeDocument/2006/relationships/slide" Target="slides/slide137.xml"/><Relationship Id="rId168" Type="http://schemas.openxmlformats.org/officeDocument/2006/relationships/slide" Target="slides/slide15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189" Type="http://schemas.openxmlformats.org/officeDocument/2006/relationships/slide" Target="slides/slide179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0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i="1" smtClean="0">
                <a:solidFill>
                  <a:srgbClr val="FF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1" smtClean="0">
                <a:solidFill>
                  <a:srgbClr val="FF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i="1" smtClean="0">
                <a:solidFill>
                  <a:srgbClr val="FF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1" smtClean="0">
                <a:solidFill>
                  <a:srgbClr val="FF0000"/>
                </a:solidFill>
                <a:latin typeface="Arial" charset="0"/>
              </a:defRPr>
            </a:lvl1pPr>
          </a:lstStyle>
          <a:p>
            <a:pPr>
              <a:defRPr/>
            </a:pPr>
            <a:fld id="{FA79F33B-1B41-4B16-B825-2212B3C88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181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3C19AF-42DE-4AB7-AE5C-22855D61864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A83299-440B-4D12-9D5B-36C2B4118068}" type="slidenum">
              <a:rPr lang="en-US">
                <a:latin typeface="Arial" pitchFamily="34" charset="0"/>
              </a:rPr>
              <a:pPr/>
              <a:t>64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29908266-345B-4072-89D7-16B01194B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74395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857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29350"/>
            <a:ext cx="32575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723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8913F-C33C-4219-96B0-8DE2EEFC6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>
                <a:defRPr/>
              </a:pPr>
              <a:endParaRPr kumimoji="0" lang="en-US" sz="1800" b="0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eaLnBrk="1" hangingPunct="1">
                <a:defRPr/>
              </a:pPr>
              <a:endParaRPr kumimoji="0" lang="en-US" sz="1800" b="0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>
                <a:defRPr/>
              </a:pPr>
              <a:endParaRPr kumimoji="0" lang="en-US" sz="1800" b="0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eaLnBrk="1" hangingPunct="1">
                <a:defRPr/>
              </a:pPr>
              <a:endParaRPr kumimoji="0" lang="en-US" sz="1800" b="0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>
                <a:defRPr/>
              </a:pPr>
              <a:endParaRPr kumimoji="0" lang="en-US" sz="1800" b="0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eaLnBrk="1" hangingPunct="1">
                <a:defRPr/>
              </a:pPr>
              <a:endParaRPr kumimoji="0" lang="en-US" sz="1800" b="0">
                <a:solidFill>
                  <a:srgbClr val="003300"/>
                </a:solidFill>
                <a:latin typeface="Arial" charset="0"/>
              </a:endParaRPr>
            </a:p>
          </p:txBody>
        </p:sp>
      </p:grpSp>
      <p:sp>
        <p:nvSpPr>
          <p:cNvPr id="253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3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363FC83D-C579-4482-9A11-6BD7B2960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1D9B0-C076-4560-9F8E-721EA87169D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25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A12DD-EC92-4C79-B264-0B66F50001F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18824-162D-49FF-BF33-7FCE9F78815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7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7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8D67C-5DF9-4558-8557-6991D08830D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9A577-FB2B-49CC-ADA7-352E5D59C89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87215-96B6-4584-A288-96060F265E2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75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CA859-A1E7-46A9-8E97-F809C187EB8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A0CF4-E8C3-4536-B7C3-BFC57705EA8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CB52C-E2E2-4C72-9720-080A94800AF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857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29350"/>
            <a:ext cx="32575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723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4AFC8-7DEB-4B8A-8441-B2A30FDDD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7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7" y="304800"/>
            <a:ext cx="638651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4A22E-29BD-433C-B364-43501EC4F7F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0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50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7FE237CD-C4D9-4254-AFB4-CCBDDFB5E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74395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857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29350"/>
            <a:ext cx="32575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723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B678A-61AC-424A-AB02-3E5437577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4"/>
            <a:ext cx="874395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857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29350"/>
            <a:ext cx="32575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723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4F827-566F-42AD-912A-C7F4F8087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74395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857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29350"/>
            <a:ext cx="32575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723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B2ABF-90C5-4F06-83D0-CA022B542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857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29350"/>
            <a:ext cx="32575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723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CB9A5-E117-4127-ACF5-0C022A7EF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74395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857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29350"/>
            <a:ext cx="32575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723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DD9F2-1BF2-4F4F-B9BB-66837B7CD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857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29350"/>
            <a:ext cx="32575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723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E3279-9D88-4F16-8737-E173E1A68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550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857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29350"/>
            <a:ext cx="32575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723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A1401-DBC2-45AC-BCF7-33E4C38B9F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609600"/>
            <a:ext cx="7315200" cy="5715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857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29350"/>
            <a:ext cx="32575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723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C17E5-E472-4D76-B9EE-8CF5283CE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74395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857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29350"/>
            <a:ext cx="32575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723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55C29-9762-4EA0-B8F2-7A0FBAB2B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857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29350"/>
            <a:ext cx="32575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723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DF515-7142-445D-AC83-8AEBB112D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2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D12B7-95B9-49FD-BD00-9A7AAFAB4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C7314-78D7-4DEA-B1B2-5D14C847F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7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5B2FF-AB60-4A19-800C-E79D670FA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D772B-12A1-42FB-B5FE-BCC55D571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7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7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B8EA9-5457-46B3-A2DC-44CF7BB59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78051-2136-456F-84D7-B5A4F064D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23072-42C7-4023-A57A-1784B0846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4406904"/>
            <a:ext cx="7315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0" y="2906713"/>
            <a:ext cx="7315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7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4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0C30D-0D39-4800-85D3-1D11F3A00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1146D-03DE-4986-8D55-5A1DF52E64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A9CAB-1CA9-4E5C-B5F5-CB1C7A90A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5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45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0B3AD-50E6-4149-B3F2-CC0E9B6B44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0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50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7FE237CD-C4D9-4254-AFB4-CCBDDFB5E598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E4AB678A-61AC-424A-AB02-3E543757740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654F827-566F-42AD-912A-C7F4F80874B6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9DB2ABF-90C5-4F06-83D0-CA022B54268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A6CB9A5-E117-4127-ACF5-0C022A7EFB9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14CDD9F2-1BF2-4F4F-B9BB-66837B7CDD0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143000"/>
            <a:ext cx="7315200" cy="4572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857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29350"/>
            <a:ext cx="32575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723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26158-AABE-4564-88BF-0F3A0ED5F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53E3279-9D88-4F16-8737-E173E1A6858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DAA1401-DBC2-45AC-BCF7-33E4C38B9F8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D8C17E5-E472-4D76-B9EE-8CF5283CEFC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2555C29-9762-4EA0-B8F2-7A0FBAB2B4B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5BDF515-7142-445D-AC83-8AEBB112D4F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0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50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7FE237CD-C4D9-4254-AFB4-CCBDDFB5E598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E4AB678A-61AC-424A-AB02-3E543757740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654F827-566F-42AD-912A-C7F4F80874B6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9DB2ABF-90C5-4F06-83D0-CA022B54268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A6CB9A5-E117-4127-ACF5-0C022A7EFB9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857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29350"/>
            <a:ext cx="32575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723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CF0BF-EDE2-4A39-B8C0-DE31433FE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14CDD9F2-1BF2-4F4F-B9BB-66837B7CDD0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53E3279-9D88-4F16-8737-E173E1A6858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DAA1401-DBC2-45AC-BCF7-33E4C38B9F8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D8C17E5-E472-4D76-B9EE-8CF5283CEFC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2555C29-9762-4EA0-B8F2-7A0FBAB2B4B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5BDF515-7142-445D-AC83-8AEBB112D4F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9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hangingPunct="0">
              <a:spcBef>
                <a:spcPct val="50000"/>
              </a:spcBef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hangingPunct="0">
              <a:spcBef>
                <a:spcPct val="50000"/>
              </a:spcBef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hangingPunct="0">
              <a:spcBef>
                <a:spcPct val="50000"/>
              </a:spcBef>
              <a:defRPr/>
            </a:pPr>
            <a:fld id="{C6F436BC-6725-4EEE-B059-BB2ED04D4677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hangingPunct="0">
                <a:spcBef>
                  <a:spcPct val="50000"/>
                </a:spcBef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hangingPunct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hangingPunct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hangingPunct="0">
              <a:spcBef>
                <a:spcPct val="50000"/>
              </a:spcBef>
              <a:defRPr/>
            </a:pPr>
            <a:fld id="{4148AEC7-BD19-44A4-826B-C2B19C89FA0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hangingPunct="0">
                <a:spcBef>
                  <a:spcPct val="50000"/>
                </a:spcBef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2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hangingPunct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hangingPunct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hangingPunct="0">
              <a:spcBef>
                <a:spcPct val="50000"/>
              </a:spcBef>
              <a:defRPr/>
            </a:pPr>
            <a:fld id="{A0ED4FAE-4AE4-4EDC-B906-D9BC6275611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hangingPunct="0">
                <a:spcBef>
                  <a:spcPct val="50000"/>
                </a:spcBef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47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9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hangingPunct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hangingPunct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hangingPunct="0">
              <a:spcBef>
                <a:spcPct val="50000"/>
              </a:spcBef>
              <a:defRPr/>
            </a:pPr>
            <a:fld id="{870C42E5-4502-4B53-B874-D4E79795A0D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hangingPunct="0">
                <a:spcBef>
                  <a:spcPct val="50000"/>
                </a:spcBef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857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29350"/>
            <a:ext cx="32575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723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2A244-9134-4DEF-A5B7-67EFF483A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 userDrawn="1"/>
        </p:nvSpPr>
        <p:spPr>
          <a:xfrm>
            <a:off x="1485900" y="757238"/>
            <a:ext cx="7315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Post Classic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hangingPunct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hangingPunct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hangingPunct="0">
              <a:spcBef>
                <a:spcPct val="50000"/>
              </a:spcBef>
              <a:defRPr/>
            </a:pPr>
            <a:fld id="{3686F560-27D3-4590-9FA0-FFE0CBFFB526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hangingPunct="0">
                <a:spcBef>
                  <a:spcPct val="50000"/>
                </a:spcBef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hangingPunct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hangingPunct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hangingPunct="0">
              <a:spcBef>
                <a:spcPct val="50000"/>
              </a:spcBef>
              <a:defRPr/>
            </a:pPr>
            <a:fld id="{D2FC69DE-567A-494A-9B66-2CC7DADDF89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hangingPunct="0">
                <a:spcBef>
                  <a:spcPct val="50000"/>
                </a:spcBef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hangingPunct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hangingPunct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hangingPunct="0">
              <a:spcBef>
                <a:spcPct val="50000"/>
              </a:spcBef>
              <a:defRPr/>
            </a:pPr>
            <a:fld id="{C4FB6D1A-C2BC-4AFE-A539-BBAA1E1CEC8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hangingPunct="0">
                <a:spcBef>
                  <a:spcPct val="50000"/>
                </a:spcBef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3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hangingPunct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hangingPunct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hangingPunct="0">
              <a:spcBef>
                <a:spcPct val="50000"/>
              </a:spcBef>
              <a:defRPr/>
            </a:pPr>
            <a:fld id="{24E8722A-FFFC-43F1-96C4-9C7F839B070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hangingPunct="0">
                <a:spcBef>
                  <a:spcPct val="50000"/>
                </a:spcBef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hangingPunct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hangingPunct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hangingPunct="0">
              <a:spcBef>
                <a:spcPct val="50000"/>
              </a:spcBef>
              <a:defRPr/>
            </a:pPr>
            <a:fld id="{7405726E-10EA-44A5-B051-D59F7B7E37E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hangingPunct="0">
                <a:spcBef>
                  <a:spcPct val="50000"/>
                </a:spcBef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hangingPunct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hangingPunct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hangingPunct="0">
              <a:spcBef>
                <a:spcPct val="50000"/>
              </a:spcBef>
              <a:defRPr/>
            </a:pPr>
            <a:fld id="{157D9B16-9798-4058-B185-E348973842C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hangingPunct="0">
                <a:spcBef>
                  <a:spcPct val="50000"/>
                </a:spcBef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hangingPunct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hangingPunct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hangingPunct="0">
              <a:spcBef>
                <a:spcPct val="50000"/>
              </a:spcBef>
              <a:defRPr/>
            </a:pPr>
            <a:fld id="{F1316D25-ED62-41DD-B9A8-C33CB1D95E6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hangingPunct="0">
                <a:spcBef>
                  <a:spcPct val="50000"/>
                </a:spcBef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9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2FBFB68-913F-4775-9561-FA030C4C5D4D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3CB588E-489B-4194-9176-86D04F42EA16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114B60C5-BA4E-4000-A1DB-66A9645A69C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857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29350"/>
            <a:ext cx="32575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723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F660D-175D-4188-8FF1-668232BF0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3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9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94C56B4-998A-40CF-AC0D-8B436E563FC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E5CF284A-06E0-46C9-B448-061693CDA89B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EA918AC-5AEE-4E56-9E61-2549D590D50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0CE9D6-5B20-4FE1-929B-B6030613D7C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81041AF-5E02-4E69-92C4-B8F66F30CCE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63CBD73-1767-4649-AFBC-B200397D208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319FF68-B47C-42D4-BE39-EEA6776E8F1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819F72F-07CE-44FB-8F19-41FDF7C7E8FB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>
              <a:spcBef>
                <a:spcPct val="50000"/>
              </a:spcBef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>
              <a:spcBef>
                <a:spcPct val="50000"/>
              </a:spcBef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>
              <a:spcBef>
                <a:spcPct val="50000"/>
              </a:spcBef>
              <a:defRPr/>
            </a:pPr>
            <a:fld id="{94AA1CF8-E446-442B-ADFC-DAF02442985B}" type="slidenum">
              <a:rPr lang="en-US" sz="1400" kern="1200">
                <a:latin typeface="Arial" charset="0"/>
                <a:ea typeface="+mn-ea"/>
                <a:cs typeface="+mn-cs"/>
              </a:rPr>
              <a:pPr algn="r" rtl="0">
                <a:spcBef>
                  <a:spcPct val="50000"/>
                </a:spcBef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spcBef>
                <a:spcPct val="50000"/>
              </a:spcBef>
              <a:defRPr/>
            </a:pPr>
            <a:fld id="{8ECD9BA7-CDD3-4CAE-951A-A583C36A58D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>
                <a:spcBef>
                  <a:spcPct val="50000"/>
                </a:spcBef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550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857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29350"/>
            <a:ext cx="32575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723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D985E-E705-49B1-B67D-2CA03F4BA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118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spcBef>
                <a:spcPct val="50000"/>
              </a:spcBef>
              <a:defRPr/>
            </a:pPr>
            <a:fld id="{B80619A9-307F-44A8-9530-BCAD69D8CEF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>
                <a:spcBef>
                  <a:spcPct val="50000"/>
                </a:spcBef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47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9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spcBef>
                <a:spcPct val="50000"/>
              </a:spcBef>
              <a:defRPr/>
            </a:pPr>
            <a:fld id="{F2FD66B4-DE62-49FD-BC46-B49E1566D05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>
                <a:spcBef>
                  <a:spcPct val="50000"/>
                </a:spcBef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spcBef>
                <a:spcPct val="50000"/>
              </a:spcBef>
              <a:defRPr/>
            </a:pPr>
            <a:fld id="{F2833446-9C93-48C4-B2D0-826D1524011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>
                <a:spcBef>
                  <a:spcPct val="50000"/>
                </a:spcBef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spcBef>
                <a:spcPct val="50000"/>
              </a:spcBef>
              <a:defRPr/>
            </a:pPr>
            <a:fld id="{77984AB0-2B2F-4847-AF4F-392AB964D1D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>
                <a:spcBef>
                  <a:spcPct val="50000"/>
                </a:spcBef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spcBef>
                <a:spcPct val="50000"/>
              </a:spcBef>
              <a:defRPr/>
            </a:pPr>
            <a:fld id="{A16E6E11-BE90-47F4-A12F-003D05EB786B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>
                <a:spcBef>
                  <a:spcPct val="50000"/>
                </a:spcBef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268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spcBef>
                <a:spcPct val="50000"/>
              </a:spcBef>
              <a:defRPr/>
            </a:pPr>
            <a:fld id="{C8DCC15A-B26A-499A-851B-D260F76AC5C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>
                <a:spcBef>
                  <a:spcPct val="50000"/>
                </a:spcBef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spcBef>
                <a:spcPct val="50000"/>
              </a:spcBef>
              <a:defRPr/>
            </a:pPr>
            <a:fld id="{244DA3FC-CC10-43E7-8224-71024304C5F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>
                <a:spcBef>
                  <a:spcPct val="50000"/>
                </a:spcBef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spcBef>
                <a:spcPct val="50000"/>
              </a:spcBef>
              <a:defRPr/>
            </a:pPr>
            <a:fld id="{4BFF9AD4-F9D1-409E-AD6D-5AC87F80CFF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>
                <a:spcBef>
                  <a:spcPct val="50000"/>
                </a:spcBef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spcBef>
                <a:spcPct val="50000"/>
              </a:spcBef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spcBef>
                <a:spcPct val="50000"/>
              </a:spcBef>
              <a:defRPr/>
            </a:pPr>
            <a:fld id="{BD784D07-3DC2-404F-8D46-D2C348335C0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>
                <a:spcBef>
                  <a:spcPct val="50000"/>
                </a:spcBef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9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BD0D40B-A41C-4AE1-9139-C66FE0316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857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29350"/>
            <a:ext cx="32575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72375" y="622935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60E5B-D040-4919-9C71-F7656DCE0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145C4-1026-4DF1-95BB-B5AF58F4331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8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77B4E-9845-46C8-878F-A7FED126543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9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7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000EE-7691-4ADD-89A2-EE71C4400EB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8A346-0F69-4B12-995D-B820786DD07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84702-4A32-4B3F-9241-2CD71E81AA9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994EA-9DB2-4607-9137-0A4DB15A00D9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3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FAF9D-77DD-454C-8DEC-EF6ACE8D09E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39F49-5272-498A-B277-A72356BA1D2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A3A04-2F82-49CD-92D8-356DD1CB755F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4CA43-F0F7-4BAD-9566-95AA12120026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5900" y="1314450"/>
            <a:ext cx="73152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1" hangingPunct="1">
              <a:defRPr/>
            </a:pPr>
            <a:endParaRPr kumimoji="0" lang="en-US" sz="1800" b="0">
              <a:solidFill>
                <a:srgbClr val="003300"/>
              </a:solidFill>
              <a:latin typeface="Arial" charset="0"/>
            </a:endParaRPr>
          </a:p>
        </p:txBody>
      </p:sp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>
              <a:defRPr/>
            </a:pPr>
            <a:endParaRPr kumimoji="0" lang="en-US" sz="1800" b="0">
              <a:solidFill>
                <a:srgbClr val="003300"/>
              </a:solidFill>
              <a:latin typeface="Arial" charset="0"/>
            </a:endParaRPr>
          </a:p>
        </p:txBody>
      </p:sp>
      <p:sp>
        <p:nvSpPr>
          <p:cNvPr id="252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eaLnBrk="1" hangingPunct="1">
              <a:defRPr/>
            </a:pPr>
            <a:endParaRPr kumimoji="0" lang="en-US" sz="1800" b="0">
              <a:solidFill>
                <a:srgbClr val="003300"/>
              </a:solidFill>
              <a:latin typeface="Arial" charset="0"/>
            </a:endParaRPr>
          </a:p>
        </p:txBody>
      </p:sp>
      <p:sp>
        <p:nvSpPr>
          <p:cNvPr id="252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eaLnBrk="1" hangingPunct="1">
              <a:defRPr/>
            </a:pPr>
            <a:endParaRPr kumimoji="0" lang="en-US" sz="1800" b="0">
              <a:solidFill>
                <a:srgbClr val="003300"/>
              </a:solidFill>
              <a:latin typeface="Arial" charset="0"/>
            </a:endParaRPr>
          </a:p>
        </p:txBody>
      </p:sp>
      <p:sp>
        <p:nvSpPr>
          <p:cNvPr id="252934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1" hangingPunct="1">
              <a:defRPr/>
            </a:pPr>
            <a:endParaRPr kumimoji="0" lang="en-US" sz="1800" b="0">
              <a:solidFill>
                <a:srgbClr val="003300"/>
              </a:solidFill>
              <a:latin typeface="Arial" charset="0"/>
            </a:endParaRPr>
          </a:p>
        </p:txBody>
      </p:sp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eaLnBrk="1" hangingPunct="1">
              <a:defRPr/>
            </a:pPr>
            <a:endParaRPr kumimoji="0" lang="en-US" sz="1800" b="0">
              <a:solidFill>
                <a:srgbClr val="003300"/>
              </a:solidFill>
              <a:latin typeface="Arial" charset="0"/>
            </a:endParaRPr>
          </a:p>
        </p:txBody>
      </p:sp>
      <p:sp>
        <p:nvSpPr>
          <p:cNvPr id="252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2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latin typeface="Arial" charset="0"/>
              </a:defRPr>
            </a:lvl1pPr>
          </a:lstStyle>
          <a:p>
            <a:pPr eaLnBrk="1" hangingPunct="1">
              <a:defRPr/>
            </a:pPr>
            <a:endParaRPr kumimoji="0" lang="en-US" b="0">
              <a:solidFill>
                <a:srgbClr val="003300"/>
              </a:solidFill>
            </a:endParaRPr>
          </a:p>
        </p:txBody>
      </p:sp>
      <p:sp>
        <p:nvSpPr>
          <p:cNvPr id="252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Arial" charset="0"/>
              </a:defRPr>
            </a:lvl1pPr>
          </a:lstStyle>
          <a:p>
            <a:pPr algn="l" eaLnBrk="1" hangingPunct="1">
              <a:defRPr/>
            </a:pPr>
            <a:endParaRPr kumimoji="0" lang="en-US" b="0">
              <a:solidFill>
                <a:srgbClr val="003300"/>
              </a:solidFill>
            </a:endParaRPr>
          </a:p>
        </p:txBody>
      </p:sp>
      <p:sp>
        <p:nvSpPr>
          <p:cNvPr id="252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Arial" charset="0"/>
              </a:defRPr>
            </a:lvl1pPr>
          </a:lstStyle>
          <a:p>
            <a:pPr eaLnBrk="1" hangingPunct="1">
              <a:defRPr/>
            </a:pPr>
            <a:fld id="{0323EF5E-F413-4730-B7B2-383B9C997782}" type="slidenum">
              <a:rPr kumimoji="0" lang="en-US" b="0">
                <a:solidFill>
                  <a:srgbClr val="003300"/>
                </a:solidFill>
              </a:rPr>
              <a:pPr eaLnBrk="1" hangingPunct="1">
                <a:defRPr/>
              </a:pPr>
              <a:t>‹#›</a:t>
            </a:fld>
            <a:endParaRPr kumimoji="0" lang="en-US" b="0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5900" y="1314450"/>
            <a:ext cx="73152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4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93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3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3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9D987A2-0C03-4DAE-A15F-F4006B734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49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b="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549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b="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549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b="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fld id="{6C953EDF-414E-43F3-9A7E-1026BA67E27F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205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49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b="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549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b="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549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b="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fld id="{6C953EDF-414E-43F3-9A7E-1026BA67E27F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205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8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fontAlgn="auto" hangingPunct="0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 rtl="0"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38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 algn="l" rtl="0"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38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 rtl="0">
              <a:defRPr/>
            </a:pPr>
            <a:fld id="{30645601-D646-41CE-A69C-118842F00A74}" type="slidenum">
              <a:rPr lang="en-US" kern="1200"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  <p:pic>
        <p:nvPicPr>
          <p:cNvPr id="19463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8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38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38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C92B18E9-8C2F-4F82-8DEE-CCC1396F5CF9}" type="slidenum">
              <a:rPr lang="en-US" kern="1200"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 rtl="0"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>
              <a:defRPr/>
            </a:pPr>
            <a:fld id="{13E04ACD-4CF8-4AA0-ACF4-159A9213B8B4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205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5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8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b="0">
              <a:solidFill>
                <a:srgbClr val="5E574E"/>
              </a:solidFill>
            </a:endParaRPr>
          </a:p>
        </p:txBody>
      </p:sp>
      <p:sp>
        <p:nvSpPr>
          <p:cNvPr id="538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b="0">
              <a:solidFill>
                <a:srgbClr val="5E574E"/>
              </a:solidFill>
            </a:endParaRPr>
          </a:p>
        </p:txBody>
      </p:sp>
      <p:sp>
        <p:nvSpPr>
          <p:cNvPr id="538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fld id="{FAA8578C-C448-4287-B621-58F1ACCA0276}" type="slidenum">
              <a:rPr lang="en-US" b="0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b="0">
              <a:solidFill>
                <a:srgbClr val="5E574E"/>
              </a:solidFill>
            </a:endParaRPr>
          </a:p>
        </p:txBody>
      </p:sp>
      <p:pic>
        <p:nvPicPr>
          <p:cNvPr id="205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53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hyperlink" Target="http://en.wikipedia.org/wiki/Tula,_Hidalgo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4" Type="http://schemas.openxmlformats.org/officeDocument/2006/relationships/hyperlink" Target="http://www.d.umn.edu/cla/faculty/troufs/anth3618/ma_timeline.html#Late_Postclassic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velbymexico.com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velbymexico.com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revista.volaris.com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tuul.tv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tuul.tv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tuul.tv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hyperlink" Target="http://www.d.umn.edu/cla/faculty/troufs/anth3618/ma_timeline.html#Late_Postclassic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tuul.tv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tuul.tv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tuul.tv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tuul.tv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tuul.tv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tuul.tv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tuul.tv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wku.edu/darlene.applegate/newworld/webnotes/unit_3/images_civilizations/toltec_column_paint.jpg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hyperlink" Target="http://www.d.umn.edu/cla/faculty/troufs/anth3618/ma_timeline.html#Late_Postclassic" TargetMode="Externa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4" Type="http://schemas.openxmlformats.org/officeDocument/2006/relationships/hyperlink" Target="http://www.d.umn.edu/cla/faculty/troufs/anth3618/ma_timeline.html#Late_Postclassic" TargetMode="Externa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4" Type="http://schemas.openxmlformats.org/officeDocument/2006/relationships/hyperlink" Target="http://www.d.umn.edu/cla/faculty/troufs/anth3618/ma_timeline.html#Late_Postclassic" TargetMode="Externa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crystalinks.com/toltecs.html" TargetMode="External"/><Relationship Id="rId1" Type="http://schemas.openxmlformats.org/officeDocument/2006/relationships/slideLayout" Target="../slideLayouts/slideLayout18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1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4" Type="http://schemas.openxmlformats.org/officeDocument/2006/relationships/hyperlink" Target="http://www.d.umn.edu/cla/faculty/troufs/anth3618/ma_timeline.html#Late_Postclassic" TargetMode="Externa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4" Type="http://schemas.openxmlformats.org/officeDocument/2006/relationships/hyperlink" Target="http://www.d.umn.edu/cla/faculty/troufs/anth3618/ma_timeline.html#Late_Postclassic" TargetMode="Externa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www.su.edu/faculty/steabo/twolford555/aztec_agriculture.htm" TargetMode="External"/><Relationship Id="rId1" Type="http://schemas.openxmlformats.org/officeDocument/2006/relationships/slideLayout" Target="../slideLayouts/slideLayout18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en.wikipedia.org/wiki/Chinampa" TargetMode="External"/><Relationship Id="rId1" Type="http://schemas.openxmlformats.org/officeDocument/2006/relationships/slideLayout" Target="../slideLayouts/slideLayout18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.edu/faculty/steabo/twolford555/aztec_agriculture.htm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en.wikipedia.org/wiki/Chinampa" TargetMode="External"/><Relationship Id="rId1" Type="http://schemas.openxmlformats.org/officeDocument/2006/relationships/slideLayout" Target="../slideLayouts/slideLayout18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wyntonsworld.com/mx.htm" TargetMode="External"/><Relationship Id="rId1" Type="http://schemas.openxmlformats.org/officeDocument/2006/relationships/slideLayout" Target="../slideLayouts/slideLayout18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en.wikipedia.org/wiki/Xochimilco" TargetMode="External"/><Relationship Id="rId1" Type="http://schemas.openxmlformats.org/officeDocument/2006/relationships/slideLayout" Target="../slideLayouts/slideLayout18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4" Type="http://schemas.openxmlformats.org/officeDocument/2006/relationships/hyperlink" Target="http://www.d.umn.edu/cla/faculty/troufs/anth3618/ma_timeline.html#Late_Postclassic" TargetMode="Externa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4" Type="http://schemas.openxmlformats.org/officeDocument/2006/relationships/hyperlink" Target="http://www.d.umn.edu/cla/faculty/troufs/anth3618/ma_timeline.html#Late_Postclassic" TargetMode="Externa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xt.html#Mexico" TargetMode="External"/><Relationship Id="rId2" Type="http://schemas.openxmlformats.org/officeDocument/2006/relationships/hyperlink" Target="http://www.d.umn.edu/cla/faculty/troufs/anth3618/matext.html#The_Maya" TargetMode="External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4" Type="http://schemas.openxmlformats.org/officeDocument/2006/relationships/hyperlink" Target="http://www.d.umn.edu/cla/faculty/troufs/anth3618/ma_timeline.html#Late_Postclassic" TargetMode="Externa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eber.ucsd.edu/~dkjordan/arch/mexchron.html" TargetMode="External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xt.html#Mexico" TargetMode="External"/><Relationship Id="rId2" Type="http://schemas.openxmlformats.org/officeDocument/2006/relationships/hyperlink" Target="http://www.d.umn.edu/cla/faculty/troufs/anth3618/matext.html#The_Maya" TargetMode="External"/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xt.html#Mexico" TargetMode="External"/><Relationship Id="rId2" Type="http://schemas.openxmlformats.org/officeDocument/2006/relationships/hyperlink" Target="http://www.d.umn.edu/cla/faculty/troufs/anth3618/matext.html#The_Maya" TargetMode="External"/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5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Relationship Id="rId4" Type="http://schemas.openxmlformats.org/officeDocument/2006/relationships/hyperlink" Target="http://www.d.umn.edu/cla/faculty/troufs/anth3618/ma_timeline.html#Late_Postclassic" TargetMode="Externa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4" Type="http://schemas.openxmlformats.org/officeDocument/2006/relationships/hyperlink" Target="http://www.d.umn.edu/cla/faculty/troufs/anth3618/ma_timeline.html#Late_Postclassic" TargetMode="Externa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Image:Aztec_empire_1519-fr.sv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Image:Aztec_empire_1519-fr.sv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.umn.edu/cla/faculty/troufs/anth3618/mamayap.html" TargetMode="External"/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://www.famsi.org/spanish/research/pohl/pohl_meeting.html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Category:Maps_of_the_history_of_Hungar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d.umn.edu/cla/faculty/troufs/anth1602/pcmississippian.html#title" TargetMode="Externa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hyperlink" Target="http://www.d.umn.edu/cla/faculty/troufs/anth3618/ma_timeline.html#Late_Postclassic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Image:Aztec_empire_1519-fr.sv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Image:Aztec_empire_1519-fr.sv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ystalinks.com/mexico.html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mplo_Mayor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nochtitlan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nochtitlan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nochtitlan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nochtitlan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nochtitlan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nochtitlan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hyperlink" Target="http://www.d.umn.edu/cla/faculty/troufs/anth3618/ma_timeline.html#Late_Postclassic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nochtitlan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nochtitlan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nochtitlan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nochtitlan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nochtitlan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nochtitlan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nochtitlan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nochtitlan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commons.wikimedia.org/wiki/File:Aztecs_ft.jpg" TargetMode="Externa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nochtitlan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hyperlink" Target="http://www.d.umn.edu/cla/faculty/troufs/anth3618/ma_timeline.html#Late_Postclassic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nochtitlan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en.wikipedia.org/wiki/Tenochtitlan" TargetMode="Externa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commons.wikimedia.org/wiki/File:Templo_mayor_capas.jpg" TargetMode="Externa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commons.wikimedia.org/wiki/File:Tenochtitlan-medium.png" TargetMode="Externa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namericanstudies.org/aztecs1.htm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commons.wikimedia.org/wiki/File:Fundacion_Mexico.jpg" TargetMode="Externa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%C3%A9xico-Tenochtitlan_y_alrededores.jp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hyperlink" Target="http://www.d.umn.edu/cla/faculty/troufs/anth3618/ma_timeline.html#Late_Postclassic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5/11/1117_051117_maya_massacre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4" Type="http://schemas.openxmlformats.org/officeDocument/2006/relationships/hyperlink" Target="http://www.d.umn.edu/cla/faculty/troufs/anth3618/ma_timeline.html#Late_Postclassic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crystalinks.com/toltecs.html" TargetMode="External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lum bright="7000" contrast="20000"/>
          </a:blip>
          <a:srcRect/>
          <a:stretch>
            <a:fillRect/>
          </a:stretch>
        </p:blipFill>
        <p:spPr bwMode="auto">
          <a:xfrm>
            <a:off x="571500" y="-76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6319158" y="6400800"/>
            <a:ext cx="3124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hlinkClick r:id="rId4"/>
              </a:rPr>
              <a:t>http://en.wikipedia.org/wiki/Tula,_Hidalgo</a:t>
            </a:r>
            <a:endParaRPr lang="en-US" sz="800" b="0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722939" y="732972"/>
            <a:ext cx="2792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en-US" sz="1800" b="1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Ancient Middle America</a:t>
            </a:r>
            <a:endParaRPr lang="en-US" sz="1800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664708" y="3124200"/>
            <a:ext cx="894556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400300" indent="-2400300"/>
            <a:r>
              <a:rPr lang="en-US" sz="6600" b="1" i="1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The </a:t>
            </a:r>
            <a:r>
              <a:rPr lang="en-US" sz="6600" b="1" i="1" dirty="0" err="1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Postclassic</a:t>
            </a:r>
            <a:endParaRPr lang="en-US" sz="6600" b="1" i="1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3528426" y="5972534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University of Minnesota Duluth</a:t>
            </a:r>
            <a:endParaRPr lang="en-US" sz="1600" b="0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4198023" y="6335488"/>
            <a:ext cx="18582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12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  <a:t>Tim </a:t>
            </a:r>
            <a:r>
              <a:rPr lang="en-US" sz="1200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  <a:t>Roufs</a:t>
            </a:r>
            <a:r>
              <a:rPr lang="en-US" sz="1200" kern="12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  <a:t>’</a:t>
            </a:r>
            <a:r>
              <a:rPr lang="en-US" sz="12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 </a:t>
            </a:r>
            <a:r>
              <a:rPr lang="en-US" sz="1200" kern="12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  <a:t>©2009-2019</a:t>
            </a:r>
            <a:endParaRPr lang="en-US" sz="1200" kern="1200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25684" y="6337911"/>
            <a:ext cx="64066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/>
                <a:hlinkClick r:id="rId4"/>
              </a:rPr>
              <a:t>http://www.d.umn.edu/cla/faculty/troufs/anth3618/ma_timeline.html#Late_Postclassic</a:t>
            </a:r>
            <a:endParaRPr lang="en-US" sz="12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4443187" y="3644898"/>
            <a:ext cx="2131788" cy="51435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2019300" y="3900714"/>
            <a:ext cx="2209800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Oval 21"/>
          <p:cNvSpPr>
            <a:spLocks noChangeArrowheads="1"/>
          </p:cNvSpPr>
          <p:nvPr/>
        </p:nvSpPr>
        <p:spPr bwMode="auto">
          <a:xfrm>
            <a:off x="2142672" y="3000828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21"/>
          <p:cNvSpPr>
            <a:spLocks noChangeArrowheads="1"/>
          </p:cNvSpPr>
          <p:nvPr/>
        </p:nvSpPr>
        <p:spPr bwMode="auto">
          <a:xfrm>
            <a:off x="5451930" y="3018972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21"/>
          <p:cNvSpPr>
            <a:spLocks noChangeArrowheads="1"/>
          </p:cNvSpPr>
          <p:nvPr/>
        </p:nvSpPr>
        <p:spPr bwMode="auto">
          <a:xfrm>
            <a:off x="7037616" y="3018972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8"/>
          <p:cNvSpPr>
            <a:spLocks noChangeArrowheads="1"/>
          </p:cNvSpPr>
          <p:nvPr/>
        </p:nvSpPr>
        <p:spPr bwMode="auto">
          <a:xfrm>
            <a:off x="3877128" y="3038928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ula Tzompant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4" y="0"/>
            <a:ext cx="9173026" cy="68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81100" y="5833646"/>
            <a:ext cx="79057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>
                <a:solidFill>
                  <a:srgbClr val="FFFFFF"/>
                </a:solidFill>
              </a:rPr>
              <a:t>Tzompantli</a:t>
            </a:r>
            <a:r>
              <a:rPr lang="en-US" sz="1600" dirty="0">
                <a:solidFill>
                  <a:srgbClr val="FFFFFF"/>
                </a:solidFill>
              </a:rPr>
              <a:t> (middle) and Ball Court 2 (background), </a:t>
            </a:r>
            <a:r>
              <a:rPr lang="en-US" sz="1600" dirty="0" smtClean="0">
                <a:solidFill>
                  <a:srgbClr val="FFFFFF"/>
                </a:solidFill>
              </a:rPr>
              <a:t>Tula</a:t>
            </a:r>
            <a:r>
              <a:rPr lang="en-US" sz="1600" dirty="0">
                <a:solidFill>
                  <a:srgbClr val="FFFFFF"/>
                </a:solidFill>
              </a:rPr>
              <a:t>, Hidalgo</a:t>
            </a:r>
          </a:p>
        </p:txBody>
      </p:sp>
      <p:sp>
        <p:nvSpPr>
          <p:cNvPr id="7" name="Rectangle 6"/>
          <p:cNvSpPr/>
          <p:nvPr/>
        </p:nvSpPr>
        <p:spPr>
          <a:xfrm>
            <a:off x="47603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65966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ula Tzompant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4" y="0"/>
            <a:ext cx="9173026" cy="68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81100" y="5833646"/>
            <a:ext cx="79057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>
                <a:solidFill>
                  <a:srgbClr val="FFFFFF"/>
                </a:solidFill>
              </a:rPr>
              <a:t>Tzompantli</a:t>
            </a:r>
            <a:r>
              <a:rPr lang="en-US" sz="1600" dirty="0">
                <a:solidFill>
                  <a:srgbClr val="FFFFFF"/>
                </a:solidFill>
              </a:rPr>
              <a:t> (middle) and Ball Court 2 (background), </a:t>
            </a:r>
            <a:r>
              <a:rPr lang="en-US" sz="1600" dirty="0" smtClean="0">
                <a:solidFill>
                  <a:srgbClr val="FFFFFF"/>
                </a:solidFill>
              </a:rPr>
              <a:t>Tula</a:t>
            </a:r>
            <a:r>
              <a:rPr lang="en-US" sz="1600" dirty="0">
                <a:solidFill>
                  <a:srgbClr val="FFFFFF"/>
                </a:solidFill>
              </a:rPr>
              <a:t>, Hidalgo</a:t>
            </a:r>
          </a:p>
        </p:txBody>
      </p:sp>
      <p:sp>
        <p:nvSpPr>
          <p:cNvPr id="7" name="Rectangle 6"/>
          <p:cNvSpPr/>
          <p:nvPr/>
        </p:nvSpPr>
        <p:spPr>
          <a:xfrm>
            <a:off x="47603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  <p:pic>
        <p:nvPicPr>
          <p:cNvPr id="31746" name="Picture 2" descr="https://encrypted-tbn0.gstatic.com/images?q=tbn:ANd9GcQgzbpSTszxiZBsMe_PniZv1iGWidz-miYo8ttvV_YJsgXOWOrSL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295400"/>
            <a:ext cx="7696199" cy="430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720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13177"/>
            <a:ext cx="10149840" cy="606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95736" y="6154579"/>
            <a:ext cx="10823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</a:rPr>
              <a:t>Tula Hidalgo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603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34981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lum bright="7000" contrast="20000"/>
          </a:blip>
          <a:srcRect/>
          <a:stretch>
            <a:fillRect/>
          </a:stretch>
        </p:blipFill>
        <p:spPr bwMode="auto">
          <a:xfrm>
            <a:off x="571500" y="-76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314522" y="5449669"/>
            <a:ext cx="24865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</a:rPr>
              <a:t>Atlantean</a:t>
            </a:r>
            <a:r>
              <a:rPr lang="en-US" sz="1800" dirty="0">
                <a:solidFill>
                  <a:srgbClr val="000000"/>
                </a:solidFill>
              </a:rPr>
              <a:t> Figures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Tula, Hidalgo</a:t>
            </a:r>
          </a:p>
        </p:txBody>
      </p:sp>
      <p:sp>
        <p:nvSpPr>
          <p:cNvPr id="2" name="Rectangle 1"/>
          <p:cNvSpPr/>
          <p:nvPr/>
        </p:nvSpPr>
        <p:spPr>
          <a:xfrm>
            <a:off x="1344232" y="6324600"/>
            <a:ext cx="2961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over 4.6 </a:t>
            </a:r>
            <a:r>
              <a:rPr lang="en-US" sz="1400" dirty="0" smtClean="0"/>
              <a:t>meters </a:t>
            </a:r>
            <a:r>
              <a:rPr lang="en-US" sz="1400" dirty="0"/>
              <a:t>(15 </a:t>
            </a:r>
            <a:r>
              <a:rPr lang="en-US" sz="1400" dirty="0" smtClean="0"/>
              <a:t>ft.) </a:t>
            </a:r>
            <a:r>
              <a:rPr lang="en-US" sz="1400" dirty="0"/>
              <a:t>tall</a:t>
            </a:r>
          </a:p>
        </p:txBody>
      </p:sp>
    </p:spTree>
    <p:extLst>
      <p:ext uri="{BB962C8B-B14F-4D97-AF65-F5344CB8AC3E}">
        <p14:creationId xmlns:p14="http://schemas.microsoft.com/office/powerpoint/2010/main" val="110611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www.travelbymexico.com/hidaatr/hida6557J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486"/>
            <a:ext cx="10233186" cy="613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588654" y="5562600"/>
            <a:ext cx="24865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</a:rPr>
              <a:t>Atlantean</a:t>
            </a:r>
            <a:r>
              <a:rPr lang="en-US" sz="1800" dirty="0">
                <a:solidFill>
                  <a:srgbClr val="000000"/>
                </a:solidFill>
              </a:rPr>
              <a:t> Figures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Tula, Hidalgo</a:t>
            </a:r>
          </a:p>
        </p:txBody>
      </p:sp>
      <p:sp>
        <p:nvSpPr>
          <p:cNvPr id="2" name="Rectangle 1"/>
          <p:cNvSpPr/>
          <p:nvPr/>
        </p:nvSpPr>
        <p:spPr>
          <a:xfrm>
            <a:off x="4457700" y="6208931"/>
            <a:ext cx="19030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dirty="0">
                <a:hlinkClick r:id="rId3"/>
              </a:rPr>
              <a:t>www.travelbymexico.com/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676292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www.travelbymexico.com/hidaatr/hida6557J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486"/>
            <a:ext cx="10233186" cy="613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588654" y="5562600"/>
            <a:ext cx="24865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</a:rPr>
              <a:t>Atlantean</a:t>
            </a:r>
            <a:r>
              <a:rPr lang="en-US" sz="1800" dirty="0">
                <a:solidFill>
                  <a:srgbClr val="000000"/>
                </a:solidFill>
              </a:rPr>
              <a:t> Figures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Tula, Hidalgo</a:t>
            </a:r>
          </a:p>
        </p:txBody>
      </p:sp>
      <p:sp>
        <p:nvSpPr>
          <p:cNvPr id="2" name="Rectangle 1"/>
          <p:cNvSpPr/>
          <p:nvPr/>
        </p:nvSpPr>
        <p:spPr>
          <a:xfrm>
            <a:off x="4457700" y="6208931"/>
            <a:ext cx="19030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dirty="0">
                <a:hlinkClick r:id="rId3"/>
              </a:rPr>
              <a:t>www.travelbymexico.com/</a:t>
            </a:r>
            <a:endParaRPr lang="en-US" sz="1000" b="0" dirty="0"/>
          </a:p>
        </p:txBody>
      </p:sp>
      <p:sp>
        <p:nvSpPr>
          <p:cNvPr id="5" name="Rectangle 4"/>
          <p:cNvSpPr/>
          <p:nvPr/>
        </p:nvSpPr>
        <p:spPr>
          <a:xfrm>
            <a:off x="6835774" y="2862590"/>
            <a:ext cx="32394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“Toltec” face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84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://revista.volaris.com/wp-content/uploads/2016/05/tula-la-capital-de-los-toltecas-en-hidal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" y="32658"/>
            <a:ext cx="10237682" cy="681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48960" y="6551842"/>
            <a:ext cx="177965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3"/>
              </a:rPr>
              <a:t>http://revista.volaris.com/</a:t>
            </a:r>
            <a:endParaRPr lang="en-US" sz="800" dirty="0"/>
          </a:p>
        </p:txBody>
      </p:sp>
      <p:sp>
        <p:nvSpPr>
          <p:cNvPr id="3" name="Rectangle 2"/>
          <p:cNvSpPr/>
          <p:nvPr/>
        </p:nvSpPr>
        <p:spPr>
          <a:xfrm>
            <a:off x="3405414" y="6186714"/>
            <a:ext cx="3417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Atlantean</a:t>
            </a:r>
            <a:r>
              <a:rPr lang="en-US" sz="1400" dirty="0" smtClean="0"/>
              <a:t> Figures, Tula, Hidalgo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89533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tuul.tv/sites/default/files/6e5bb7c45b68579d87c7dea4408696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0"/>
            <a:ext cx="4572000" cy="684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05414" y="6186714"/>
            <a:ext cx="3417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Atlantean</a:t>
            </a:r>
            <a:r>
              <a:rPr lang="en-US" sz="1400" dirty="0" smtClean="0"/>
              <a:t> Figures, Tula, Hidalgo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579980" y="6551842"/>
            <a:ext cx="11176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3"/>
              </a:rPr>
              <a:t>https://tuul.tv/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49422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tuul.tv/sites/default/files/6e5bb7c45b68579d87c7dea4408696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0"/>
            <a:ext cx="4572000" cy="684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05414" y="6186714"/>
            <a:ext cx="3417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Atlantean</a:t>
            </a:r>
            <a:r>
              <a:rPr lang="en-US" sz="1400" dirty="0" smtClean="0"/>
              <a:t> Figures, Tula, Hidalgo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579980" y="6551842"/>
            <a:ext cx="11176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3"/>
              </a:rPr>
              <a:t>https://tuul.tv/</a:t>
            </a:r>
            <a:endParaRPr lang="en-US" sz="800" dirty="0"/>
          </a:p>
        </p:txBody>
      </p:sp>
      <p:sp>
        <p:nvSpPr>
          <p:cNvPr id="9" name="Rectangle 8"/>
          <p:cNvSpPr/>
          <p:nvPr/>
        </p:nvSpPr>
        <p:spPr>
          <a:xfrm>
            <a:off x="1752600" y="45720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Feathered “pillbox”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headdress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03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tuul.tv/sites/default/files/6e5bb7c45b68579d87c7dea4408696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0"/>
            <a:ext cx="4572000" cy="684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05414" y="6186714"/>
            <a:ext cx="3417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Atlantean</a:t>
            </a:r>
            <a:r>
              <a:rPr lang="en-US" sz="1400" dirty="0" smtClean="0"/>
              <a:t> Figures, Tula, Hidalgo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579980" y="6551842"/>
            <a:ext cx="11176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3"/>
              </a:rPr>
              <a:t>https://tuul.tv/</a:t>
            </a:r>
            <a:endParaRPr lang="en-US" sz="800" dirty="0"/>
          </a:p>
        </p:txBody>
      </p:sp>
      <p:sp>
        <p:nvSpPr>
          <p:cNvPr id="9" name="Rectangle 8"/>
          <p:cNvSpPr/>
          <p:nvPr/>
        </p:nvSpPr>
        <p:spPr>
          <a:xfrm>
            <a:off x="1752600" y="45720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Feathered “pillbox”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headdress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28800" y="1521023"/>
            <a:ext cx="51435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“Toltec” face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84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25684" y="6337911"/>
            <a:ext cx="64066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/>
                <a:hlinkClick r:id="rId4"/>
              </a:rPr>
              <a:t>http://www.d.umn.edu/cla/faculty/troufs/anth3618/ma_timeline.html#Late_Postclassic</a:t>
            </a:r>
            <a:endParaRPr lang="en-US" sz="12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4443187" y="3644898"/>
            <a:ext cx="2131788" cy="51435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2019300" y="3900714"/>
            <a:ext cx="2209800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Oval 20"/>
          <p:cNvSpPr>
            <a:spLocks noChangeArrowheads="1"/>
          </p:cNvSpPr>
          <p:nvPr/>
        </p:nvSpPr>
        <p:spPr bwMode="auto">
          <a:xfrm>
            <a:off x="5419272" y="2010228"/>
            <a:ext cx="1112161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21"/>
          <p:cNvSpPr>
            <a:spLocks noChangeArrowheads="1"/>
          </p:cNvSpPr>
          <p:nvPr/>
        </p:nvSpPr>
        <p:spPr bwMode="auto">
          <a:xfrm>
            <a:off x="2200728" y="2057400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tuul.tv/sites/default/files/6e5bb7c45b68579d87c7dea4408696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0"/>
            <a:ext cx="4572000" cy="684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05414" y="6186714"/>
            <a:ext cx="3417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Atlantean</a:t>
            </a:r>
            <a:r>
              <a:rPr lang="en-US" sz="1400" dirty="0" smtClean="0"/>
              <a:t> Figures, Tula, Hidalgo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579980" y="6551842"/>
            <a:ext cx="11176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3"/>
              </a:rPr>
              <a:t>https://tuul.tv/</a:t>
            </a:r>
            <a:endParaRPr lang="en-US" sz="800" dirty="0"/>
          </a:p>
        </p:txBody>
      </p:sp>
      <p:sp>
        <p:nvSpPr>
          <p:cNvPr id="2" name="Rectangle 1"/>
          <p:cNvSpPr/>
          <p:nvPr/>
        </p:nvSpPr>
        <p:spPr>
          <a:xfrm>
            <a:off x="1524000" y="244858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"stylized butterfly </a:t>
            </a:r>
            <a:endParaRPr lang="en-US" sz="1400" dirty="0" smtClean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FFFF"/>
                </a:solidFill>
              </a:rPr>
              <a:t>breastplate”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45720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Feathered “pillbox”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headdress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28800" y="1521023"/>
            <a:ext cx="51435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“Toltec” face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96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tuul.tv/sites/default/files/6e5bb7c45b68579d87c7dea4408696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0"/>
            <a:ext cx="4572000" cy="684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05414" y="6186714"/>
            <a:ext cx="3417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Atlantean</a:t>
            </a:r>
            <a:r>
              <a:rPr lang="en-US" sz="1400" dirty="0" smtClean="0"/>
              <a:t> Figures, Tula, Hidalgo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579980" y="6551842"/>
            <a:ext cx="11176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3"/>
              </a:rPr>
              <a:t>https://tuul.tv/</a:t>
            </a:r>
            <a:endParaRPr lang="en-US" sz="800" dirty="0"/>
          </a:p>
        </p:txBody>
      </p:sp>
      <p:sp>
        <p:nvSpPr>
          <p:cNvPr id="2" name="Rectangle 1"/>
          <p:cNvSpPr/>
          <p:nvPr/>
        </p:nvSpPr>
        <p:spPr>
          <a:xfrm>
            <a:off x="1524000" y="244858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"stylized butterfly </a:t>
            </a:r>
            <a:endParaRPr lang="en-US" sz="1400" dirty="0" smtClean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FFFF"/>
                </a:solidFill>
              </a:rPr>
              <a:t>breastplate”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45720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Feathered “pillbox”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headdress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0700" y="366778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Toltec style 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kilt-like clothing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28800" y="1521023"/>
            <a:ext cx="51435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“Toltec” face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877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tuul.tv/sites/default/files/6e5bb7c45b68579d87c7dea4408696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0"/>
            <a:ext cx="4572000" cy="684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05414" y="6186714"/>
            <a:ext cx="3417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Atlantean</a:t>
            </a:r>
            <a:r>
              <a:rPr lang="en-US" sz="1400" dirty="0" smtClean="0"/>
              <a:t> Figures, Tula, Hidalgo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579980" y="6551842"/>
            <a:ext cx="11176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3"/>
              </a:rPr>
              <a:t>https://tuul.tv/</a:t>
            </a:r>
            <a:endParaRPr lang="en-US" sz="800" dirty="0"/>
          </a:p>
        </p:txBody>
      </p:sp>
      <p:sp>
        <p:nvSpPr>
          <p:cNvPr id="2" name="Rectangle 1"/>
          <p:cNvSpPr/>
          <p:nvPr/>
        </p:nvSpPr>
        <p:spPr>
          <a:xfrm>
            <a:off x="1524000" y="244858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"stylized butterfly </a:t>
            </a:r>
            <a:endParaRPr lang="en-US" sz="1400" dirty="0" smtClean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FFFF"/>
                </a:solidFill>
              </a:rPr>
              <a:t>breastplate”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19300" y="510540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Toltec style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leggings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45720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Feathered “pillbox”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headdress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0700" y="366778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Toltec style 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kilt-like clothing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28800" y="1521023"/>
            <a:ext cx="51435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“Toltec” face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78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tuul.tv/sites/default/files/6e5bb7c45b68579d87c7dea4408696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0"/>
            <a:ext cx="4572000" cy="684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05414" y="6186714"/>
            <a:ext cx="3417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Atlantean</a:t>
            </a:r>
            <a:r>
              <a:rPr lang="en-US" sz="1400" dirty="0" smtClean="0"/>
              <a:t> Figures, Tula, Hidalgo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579980" y="6551842"/>
            <a:ext cx="11176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3"/>
              </a:rPr>
              <a:t>https://tuul.tv/</a:t>
            </a:r>
            <a:endParaRPr lang="en-US" sz="800" dirty="0"/>
          </a:p>
        </p:txBody>
      </p:sp>
      <p:sp>
        <p:nvSpPr>
          <p:cNvPr id="2" name="Rectangle 1"/>
          <p:cNvSpPr/>
          <p:nvPr/>
        </p:nvSpPr>
        <p:spPr>
          <a:xfrm>
            <a:off x="1524000" y="244858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"stylized butterfly </a:t>
            </a:r>
            <a:endParaRPr lang="en-US" sz="1400" dirty="0" smtClean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FFFF"/>
                </a:solidFill>
              </a:rPr>
              <a:t>breastplate”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19300" y="510540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Toltec style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leggings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45720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Feathered “pillbox”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headdress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0700" y="366778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Toltec style 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kilt-like clothing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28800" y="1521023"/>
            <a:ext cx="51435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“Toltec” face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10100" y="336298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“sun disk”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on back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42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tuul.tv/sites/default/files/6e5bb7c45b68579d87c7dea4408696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0"/>
            <a:ext cx="4572000" cy="684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05414" y="6186714"/>
            <a:ext cx="3417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Atlantean</a:t>
            </a:r>
            <a:r>
              <a:rPr lang="en-US" sz="1400" dirty="0" smtClean="0"/>
              <a:t> Figures, Tula, Hidalgo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579980" y="6551842"/>
            <a:ext cx="11176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3"/>
              </a:rPr>
              <a:t>https://tuul.tv/</a:t>
            </a:r>
            <a:endParaRPr lang="en-US" sz="800" dirty="0"/>
          </a:p>
        </p:txBody>
      </p:sp>
      <p:sp>
        <p:nvSpPr>
          <p:cNvPr id="2" name="Rectangle 1"/>
          <p:cNvSpPr/>
          <p:nvPr/>
        </p:nvSpPr>
        <p:spPr>
          <a:xfrm>
            <a:off x="1524000" y="244858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"stylized butterfly </a:t>
            </a:r>
            <a:endParaRPr lang="en-US" sz="1400" dirty="0" smtClean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FFFF"/>
                </a:solidFill>
              </a:rPr>
              <a:t>breastplate”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19300" y="510540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Toltec style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leggings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45720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Feathered “pillbox”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headdress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0700" y="366778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Toltec style 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kilt-like clothing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28800" y="1521023"/>
            <a:ext cx="51435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“Toltec” face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37892" name="Picture 4" descr="Image result for antelean figures tula incen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2362200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610100" y="336298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“sun disk”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on back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273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tuul.tv/sites/default/files/6e5bb7c45b68579d87c7dea4408696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0"/>
            <a:ext cx="4572000" cy="684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05414" y="6186714"/>
            <a:ext cx="3417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Atlantean</a:t>
            </a:r>
            <a:r>
              <a:rPr lang="en-US" sz="1400" dirty="0" smtClean="0"/>
              <a:t> Figures, Tula, Hidalgo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579980" y="6551842"/>
            <a:ext cx="11176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3"/>
              </a:rPr>
              <a:t>https://tuul.tv/</a:t>
            </a:r>
            <a:endParaRPr lang="en-US" sz="800" dirty="0"/>
          </a:p>
        </p:txBody>
      </p:sp>
      <p:sp>
        <p:nvSpPr>
          <p:cNvPr id="2" name="Rectangle 1"/>
          <p:cNvSpPr/>
          <p:nvPr/>
        </p:nvSpPr>
        <p:spPr>
          <a:xfrm>
            <a:off x="1524000" y="244858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"stylized butterfly </a:t>
            </a:r>
            <a:endParaRPr lang="en-US" sz="1400" dirty="0" smtClean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FFFF"/>
                </a:solidFill>
              </a:rPr>
              <a:t>breastplate”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19300" y="510540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Toltec style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leggings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45720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Feathered “pillbox”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headdress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0700" y="366778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Toltec style 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kilt-like clothing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4343400"/>
            <a:ext cx="51435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c</a:t>
            </a:r>
            <a:r>
              <a:rPr lang="en-US" sz="1400" dirty="0" smtClean="0">
                <a:solidFill>
                  <a:srgbClr val="FFFFFF"/>
                </a:solidFill>
              </a:rPr>
              <a:t>arrying </a:t>
            </a:r>
            <a:r>
              <a:rPr lang="en-US" sz="1400" i="1" dirty="0" smtClean="0">
                <a:solidFill>
                  <a:srgbClr val="FFFFFF"/>
                </a:solidFill>
              </a:rPr>
              <a:t>atlatl</a:t>
            </a:r>
            <a:r>
              <a:rPr lang="en-US" sz="1400" dirty="0" smtClean="0">
                <a:solidFill>
                  <a:srgbClr val="FFFFFF"/>
                </a:solidFill>
              </a:rPr>
              <a:t/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and “darts” (spears),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and copal incense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48200" y="3362980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“sun disk”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on back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28800" y="1521023"/>
            <a:ext cx="51435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“Toltec” face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59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 descr="data:image/jpeg;base64,/9j/4AAQSkZJRgABAQAAAQABAAD/2wCEAAkGBxMSEhUSExIWFRUWFxYWFxcYGBcYGBUXFRcYFxcWGBUYHiggGBolHRgYITEhJSkrLi4uFx8zODMtNygtLisBCgoKDg0OGhAQGy0lHx0tKy0tLS0tLS0tLS0tLS0tLS0tLS0tLS0tLS0tLS0tLS0tLS0tLS0tLS0tLS0tLSstLf/AABEIAMIBAwMBIgACEQEDEQH/xAAbAAABBQEBAAAAAAAAAAAAAAADAAECBAUGB//EAEMQAAEDAwIDBQYDBQYEBwAAAAEAAhEDEiEEMQVBUSJhcYGREzKhscHwBkLRFCNSYuEkcpKisvEHM0OCFRZEU4PCw//EABkBAAMBAQEAAAAAAAAAAAAAAAABAgMEBf/EACURAQEAAgEEAgICAwAAAAAAAAABAhEDBBIhMSJBMlETgTNxkf/aAAwDAQACEQMRAD8A48NRA1TaxEFNe+8oMNThqMKaViYCtT2otqVqAHantRLU9qAHantRLU9qAFantRLU9qAFalai2pWoAdqa1FtStTAVqVqLalagBWp7UW1K1ACtStRbUrUgDait0rjmPWB81oUqYbIgExM88EbdAnqMMnnk/Nefyddq6xjrw6bxvKs86N3Qeo/XvQnUiNwrzh8x8kTTU7mPP8IHxeVGPXZfcVeln1WXamtVio3P39MFQLV38XLOTHujlzwuF1QS1QLVYLVEtWqFctUCxWS1QLUgrWJI9qSNGM1qm0KYYpBqSUQErUQNUrEGEWJWo9imGIGlUNUrUf2Sb2aNjQNqe1EtT2oAVqe1EtT2oMK1K1FtT2oAVqa1GtStTIK1K1FtStQArUrUW1K1ACtStRbUrUtnpoUKcjJjHntCPWDBy6HcdFTZJGZ8Pr9MqZp4+Pn1yvAvm7errQFdoJMNMTyIPd39ynpmgU6re1NvPuI/VAqN+89M5CnpXH2VZsyLMNO2+DB2OSpNSfv6/RNaoaVxJMzPf3x1Vm1ev0U1x/24Op/MC1Naj2pi1dbmALVAtVm1RLUBWtTKxakmYgapBqKGqQao2NBhSRRTCkKSWz0DCkArLaQTmgls9AtanLEZtApOpEJbPSs6koWK41qZ9JPZaVLU9qMWJWqiBtStRrUrUAK1NajWpWoANqe1FtT2IANqVqNalagA2pnEAScAZKPaoVmG0xvBjx5JZeqrH3D0qhOfdjlBd3doDDT4u57ItRh/j8Ozj1mEzdE+xhJLTAENtFpjadvNvyJUqkCDMnYxt6ea8F6itSa+8yWlsZwQZ9SDzQa+oH7xk5cCQIxDXNB+YVnSuMnoIM8ueDPNZTv+Y5wOPZtHm6oSf9CVOC6EYPl4bKzaoaFmPT4SrNq9jpP8Ued1H+Sg2prUa1NaulgAWprUe1MWoJXsSRrU6AJantRbU9qjagw1SCmGqViWzRaUUFRtUg1IxGFS3Qg1Ealo9ptpqZYEmuUwVKlapRHRAdSWgmICcyKxn2JWK4+khmmq7k6VwxRddy+8qzYnqGBGfMn5CFw9blfEldfS4zVZGpc8bEzEDJ5z+oUa1Z4qtYD/AAggid4nPI7nmrOoOengSPr95Qq5/tMR+aP8u08yFy8eWXdPLozxnbfC7YnsR7ErF7O3maAtTHGRuM+isWJFiVu4c9qOkLntIqVG59xoaQBGxuPvTvjbqhV3Rj5rJfxQteaVKk59SY7RLnXeHL1Wvo+DV3AGo5o5xMNz0sDifULxb4emVIgU52GTPfkblY4HaqR/DTj1qFa3GPw02scVHMeB2YLnNx1a+I/7fHxzdBwR1EPa6oHlxEOBgG3BbB7yeY+iWzaXD2YPjH1+qs2oPC2kB7XCC13kQQNjsVdtXr9PZ/HHm80+dV7Ui1HtTWrfbLSvamLFYtTWo2SvakjWpI2BbE4ajWJwxZbXoGxSDEYMT2I2AQ1PajWJ7Edw0DanDUa1PYl3HoINUg1EDVOlSkxEqcspJuqxx3dBgJ3QMlRqvc05bgAkmDy81nVOIiqHC2LXhuSIcbZx3gEY7wue9TjZe323nBZfK3qNSG8idoxjInc4WbR1736oswGgOBAiLm7wYnefGFT1dczLnw2YkkxjJ7hCnwemTqs4JdUcRAOIcNx3uC58OTK5zdb5ceMwuo3aggE9ASqr60yOkiROfIgrTr0oaeeD9wszW6kkZjbkCPHDgHDrBV9Xd2I6aeKpayoWUy+ZMmMcg2SPhuhhwfqWuAPae6J6Wk/IKHFp/Zz/AHah+BUtDTP7Qzue+fD2dQfosOL8o25PxresT2I9iVq9XbzQLE7aeQDiTCNYq77roIFo25kn6fH9cefkuGO414sJlfKdKhQYajqdMXlwDnEZJPWeWNtktfqngNIcfL9AoucTv3KhxHRUnhrjTaZzLZaT3ywiT3rzrd3dd0WtPW9p2g73m3jqQQDt5rMrEH4n79Fe4U6KLAHEtFJm4IBhogzPTluqlYydzyHI7+XgkA9O/wDfEA4LjI69mR8lqWrE0Nx1MQIDnEnaT7Mti3lGPuV0Vi9HpL8HF1P5K9iYsVixKxdW3MrFiYsVksUS1GxpXtSR7EkbGgWcQon/AKrPUfXZWWOBiCDORBGfDqvPnvMggfH7kohxnaPue/4LgnUX9Ov+Cft6CGpw1cIzWuBa4E9nA96QNp7scld0/H6wwHB0b3AT6yD1VTqJ9pvBY68NT2rC034nbMVGWjqDMb5jot/TVW1GhzDIP3kcj3LSckvpFws9mDU4YjWp7U+4tA2I2nNs55dCU9qFqKgaOUnad++PQLLny+Fa8U+UZ2vrAXZElhIwASLmtPKefxWVpT+6JNwHtahkCQbIaZIH8p36eSHxWqHaoNDh+7pkOAIw6aYg9DgrRoaQVNJRh9kgPkQSRUlzhB5m455d+y4+Oe/9OrK+nM8XqXUIP5i4eINjfqtbgD51WdzTqn/PSH1UdTw3Tuax0veGH3S/3zdJDw1ojLdgGp+APY3Vs3ue19MDEZHtSeoxTjxKfHflD5PxrqqoFpnAII9QuZa0yTVgNBMNBiWzALjEjwafPktrjUAs8/osPXhthglsAYFu053acBXz5buv0jgx1N/sLi2mpPtP7xjIi1tR9rhBzD5PTuKnwuvOopSTL3PEYifZvd0mIB8486dg/Z6fOSTM5z1ERz26QpaB4Op0rRM+0ceWQ2lUDh8fgs+O6yjXknxrtrErFYsSLF6Pc87tY2s4jZPYmDGTE5joh073G9xgEYaOUmZLuZ9AhcV0xJdEZd/F39JwqQ4a6o03kgBzcgh5g3ggCTGw5ctlw555ZXVduGGOM3GjU1dNvvPaPFw+W6yuI6jSv7QGckuZ7Rkk5k2EBxPfMq1R4LTGA17upJInMfkAH34TCtwGkYNjRH8xMno6XZHP7zmvaxw6kRSa0AmGMacESAIkjlPRCrRzAyf59x/srtKvUy0udAbntSBsBgHCpnU1phr3nAk3HYDpOf6JALgdI/tFQnmHEeBLCfiSPJdDasjhdd3tyHZFmTGcmPe3/KFvWru6fKdunHzy921exNYrFqa1b9zDSvaolisFqiWp9w0BakjWpI7i080Y09Pvl3SnLTaRz+fXeVY9i4efgpClgz59ZnmvJ29PSXDNP7Ylpx2Z26EDbHX4rbp0G06TqQkzmZgicQAB3bZVTg1Mte4x+Q+eWq1rKmIxnHNHcfa5Su8U3tZnoXkyccyI3/qr2lrVKbrmOI7wSJ7iIg+CztRLtS0dSeo5TuVqiiZ2tz15dxPjseiru0nt26Dhn4onFURyuA+JE7bbLotNqWVAHMcHDuPz6Lz63GQTvM7YRaDXDtN7JjkY38OS0nNZ7Z3in09CCDxGv7NjXBoJLmtzyD3AGDy5egXK0dbqAJbULhtydnpnn+i1qTaleix7niA8G2zBsdPIYJI3U8nJueDw49VX4w9vae50AASesAd3WUXRN/s7IENDXQPdhoc60CItEADlsh8ZpS1/ZkDltJxO/wB7IWqPYFMhpLGNa6Wg5jJBPWeiynptryzKD4pBo/imCboy47yZMHqVDghniFAECW06h2GCQ4fIb96i9x9nZcYBAaJw3fkMAIehH9rbUvLQynMAkTLiMxuIO3cE8cvJ54XWna8boXU7gO0ztNwNz2Yycb7/AAK5yrScWODzTdIHZLLmz39rJzjs8lt1OIBzS2QZEbEfEBZ9WOUY3An6+CvlvlHFLpSpsYKNNsEEDMRAIEAAQIGdlSL20NZpKkOLQajbQBM1GWTvn358itCuMNnaCfiZ9YA81nakf2jTHmDUJ82LPG6u15Tc09GTKlp9V+7Zz7LfkFP9q7viuyZOS4sviW7v7ybhxMVMxmn1/m6I+v0tQguDDBIIgTg7YGULRMc24OYc2kY6XdfFcu/lf7dNnx/4mac5Lp8ugnr9wUqgEfm+GE90Yg775iIPPY/qg1pEwyGz2QLYjlAnHhCCNp6YkxOxQbYnv+Q/3RNNdLpbAAPMfRRqfMn9EBCm8e2HKWugdQA0Sf8AFPqugpZaD3Bczpnn28xgNAnv7RP0XRaKp2G+C14rqsuWbg0JiE9yiXro7mHaYhRIWFqtfUdLSRExsOR8yqZ19VkhpAzJEDc+OyxvUSVrOnunTwmQdBWL6bXHcjKS2mcrC42VytK1xIaQ4YyDMDnMbIFHVUBU9kHgv3FsEYnBdBAPcenqRujay5zGhpDT2sCcSBjf+izOA6hrakWtfe1zwzPYcXgve49SBEdHjaAuCvTwwuUt/TodOQLiTMjkJj03UtRw95bcG4MEbTHWDkefwR6TQ4utDRjkDue9WtRroa1pb7oEmd+X8KSHDt07m6thLYALuYM9l2YBPX5rogA7aJHWM/f0WS7V3apvZAADo5zII5iJzPkterWkAWNAMbhojYHJ2z8/NFEsRfTbJBZHTly6p9PRBjJaY55EDl6+KI0nBiMT70CMdCI9D9EbR0A9tRz5DWNLoGCTcAGyBIy7cZPLqkoD2cOuElpnBBn1C2NG4+waAD+bGNrj1I7vVYXDwTLQC22SWSOxB7QBOSNo6RyW9pwGsZPgWkDnkzI5SEBR4w8QRt2mjYu3dkQN8EhVKlZrw5wdNxmdsEYHOELj1QhkwTLmycY7QHjzwpaWkIcxxy0j3SMCM45mSefLzAJfLNqiAczkd+SCN/OfJVGVLak9Whndlx+nyV/Vad1stLXZyXEtjpG/yWVXua8E2g9kCCSRuCZIETd8kzuToNHVJcB1VmsTPf0gAZztcYHmqXAaZPbPagxBJHLq104BB8Vt1XN/9phOedUnlj/mJ72nG6jI1BMNES52BmBu5xO55BZurrBrmnmy9zvCGyTnpHwW7qqrIA9mG3D8pd2ZxiXeKztZUpstLacESQZO8tM5meU+CWlbXtPWIaMkGBz7shWmah/X4BZuq41V2uccjY9cTA5f7JUOKOIEk+YHxkbq8eTfiMbI7yi0mhTJ5tYfUZWXxDDmjqHf5R/ur2k1DXael2gTYyR5BZfEKoFRmSQA4kDn7oEE/fipntf0iRgZORkYjB6xPxVbUMdv7VwnYfusf4grDwwR26mMRa2CSd7SZnl7ylUoSGuZWcAYBBpjzIIqfBUlU0cyf3jjg4Jpf/USgVxc4HMDbMZ8B57/AMS0BVY0OuqVD+XLWQOc+/JWe32cyaxE7y2A3GNnO5oCk/Vuvc1t0sAwAIcXTAB8vitulWta1s7ADnnCw/ZtNU21PdM5D4Itme7PxCsBhib2xyyfkW5V4WROUta37SOvzTHVjqsh74HvNPgf1Cb2wxkCT1HqcbbLTviO079z4nn3+CFUjknunbI3n64Q3krkvt0xp6HW2sa3pPzKSwKvErCWy3HX1SW05JpjcPIVKi+oCR2mt3tnaO+ZPzVJj206rHFsfu3tMNGSLdthd39V6LR/BlJs21KhxgOLS0n+YBuc5WXpfwI8VSapL6fs/Z9h4a49oPktcPdkbTMxuEYyaux3WegeAuBvgGBYZM9ouBOJ32QuJHefvK3q3Bm0C43PcX5NxBOBH5QBCz3adrg7GQJBmCFnpcyc1o9MGu/aA43NubBtc2IgyHAycz4+CCzjJIcy2A2GxIIcGwRcOYH0XQvMgAE7fH/uwh6fRNYLzY6oYiGsFs75iT59E9bKqek424sEBje+0cwMZB2WvwniIY3UVTYW2suExOYAmezJ9DB5ZWloaE3u1Te3OCHuAttbya4bOvGy2OA6fSVxUZRph1BjgPecZqQCZcTOBbGYz3Ixx8+StrmuFUGtq2PhhBMk8oOMzkHEHYjONhtuADRDZAMZLjt3yJ9Fs1OGUrnX0LgAAwztE9km6f4ep3WfqWsaLWNsAPugSMnMXHz9UZY6qpbpyfHXtLmsJAgguADhIFpj3sznbop6WC59oEAxvuNgZ/UracKZez2sGne0OkAAC4AkuL+yBMk9Ai8VpaMAfsbqd5d27H39mDE5IGY+Kntt8nL5c9WZA7U7g4z1xInouW4tq+2S07TG/JrBtE4h3mF1tem+YkDPdPxQfwpo2GvVGo0lXUstaGPpMLgx7Zua5we0CQ4dU5N+DyWOFNZTZhol0EuBMlxgc9sx3K5WrteCWnsyWz1LSQQO4ERPcY6ro6HDaREN4dUbPNz6Y+BrTyHouWZQgbwN43zMkkjnOfNHbcfZY5bQ1ABAPIAYImZPj5rA4o13tKQdYGkuMNJO0Eh133krf1Lw0b8xkiB+byT/AIYpU6mto3NDxZWMOEtGGwQ1wjrt3IOsHVEObkkAjBABgEc8SPhtlR0bA0AbkfmugHJ6r2enoKQ2pUx4MaPoiexZyaB5BTOKz1UWOCptPsafQtZ/pUaQIfPK12fTn6re4lonFxhjoLzs2cSdoVCrfTa5hpVA15a41CCAyzYGd5LvgVUi7fAD9hjr1+wnAcRj/bdAOtJeKVoBtLroFsAgdkdc7OOO8bx1DyBEk+Jkme9MtK9cmAD1J+WdgqsZ3HrlWnMDxkkZwRgjHIqNWniLnbbyJ+SCZZr21cjYAx/ev39FZq6knEfLx3CHwehpadeoNS95Dm07HC5znPl12Gg/ygCF2H/k7TvAIdXaDmJDfVrmSPAp9t9l3fTiwXE5YY8OgnzCjqKRsLmtNgPaduIMY7jldVqfwEx3u6io3uLQ7ywQqWp/AVU7aoEcwWOHlh30U2ZFtW02qqCmwXugNEC4iMdxhKrrap/6lTl+d22e9EdpTS/dnJZDSRtIxjuVctSaz0zdfUqPeXEgkxkwTgAfRJXX6BzjIbIPPCSCelNnofgFN743B+CE588z5YUbRzLj5lasmdxqrdb4fVY4HZJ6yPiuh1GjY7+IctwfmsfX0w3sDME/RRVRkVmfc/qFSqtjIxz3aIyDPw+K0qsjGfmBy8PRUK/cCd46SATseWPD5KVsHjDscxvGeR74M7/Dqtr/AIccUNGjVYNPXqzVn922Q3sNEOPI4+SxeI8zBJM5yYGRvy23zvvOB1H/AAoaDp6xgn97/wDm1Ximur0fEq7jB0tVjTzc6l8W3T8FpNt/gE/3R+ig18dfVDdBMnPiSU6US1tBjqbh7Km8xs5gcPMEfNc9V0hb7lLeZtAA9B/RdCHbQfRSg7yfNSbheIadxc4eydAO4c4Y9U/AfxE/Se007NK+s8v9oGtcSQHNa2SA1xOWn0Xehh+x+iYjx8m/oU8fFFcx/wCN8VqH93omsHR4IPmXvb8gsh12S4AEk3AGQHTkDJjPIFdjq9VBAZ2v5v6c1z+q0ExY+CPTOeQTzy39DGaYmrrENEAHfnHdvmeXRW/wFQdU1RLyRZSJFri2SXMBBI3EclW1vtAPfHiSq2m4y7TVDVaWPcWOYGlzzlxabotEgW7SPFLGXZ309dDuoSdVYBJMDqYgeZXjuo/FWrqAg1SAf4WsYf8AE0B3xVfScOr6kyym+rP5oJHm84HmV0fw/usf5J9PYDxTS89RRH/ys/VUOPV6VTT1BTrU3OhpFr2uOHNOzT0XIcH/AADVeZ1B9k3oC1z3eYJDfHPgumd+EtPSpP8AZ0Q59roc4uc6QDtJtB8AFGWOM9VUtcx2oxBjoQc+SE5074Pei09QHCJHhsfTcKZdjB+/DmsdL2EwYB71DUNwY3zHqfgnLi4wHEZ5Qf8AUDCr6ymQ1xFR85j3d+WANpKeitb/AOBKNzq9WpTbe1zKbYhxYAy4kOORdeNo2HRdff3Quc/4d6NzdM8uNxdWeZMyQGsaPlsun9iO9VCALj0TFx7lMsPiolp6FMnH8VpE1ah/mKz30crsNRw5jjJDgTvB+hCqO4PTmZce4x9Ao0vuYFJ0CElvDhFLq71/oknpG2sxnUD0CTXwSB8k7QNiZhSZQb3+pTB/au5Z+C5vis+1J5k588fRdOGxsMKlq+GNebjcDzU1UcnXZBOVSqNx15+Y8foVpagx4yVSr57/AK+SlTmeK7Zz188Z7oxIPki/g3jOpotdSoacVrn3HsPcQbWtiWnAho3UeLNMSMdkny7o6/Twtx+HUa9SWURVcJy2neROMkNxOBk9FpxzynK+Hr/BdVqajv3+kZSbG/tAXd0MAPxI+i3AGjl/lXlHDvwNrakOdbSHV78+jJ+MLs+A/hP9ncHv1NV5H5Q4tpnuc2Td6qspP2nGumqU8S39JQrnjf5qdPun4pB84Wa1dr3TuSFJlUT7rlOppwfv6lQGmH2QkFappGuMsJae/I9R+iz6vC6rjO4B25dVuCh3H1/opNpu6EIPbmXfh6s6YA3xLuUk59VWrfgSpVi+oxguaXWyTaDmMRMYBK7djiOU+korao7/ADTiax9B+GdNRiygyR+Z3bdPWXTB8IWtlFA7k6e9+x6DEqNTYoshZ3EOLNpm0NuI3zAHwymHnhYYg5Hlny5ocDqemCflKvN0UTEHHIb+ah7AHDz6yIjkeqnR9ynlvM+pVHWMcf8ArG2QS0xmCDErVrtHd6BVnVIHvDyIRYJY5bUucTFxtGACT2R0AOyGyo5uxI8ETU1Je7nk7eKiyTAAJJ2A3PgF6OEnbHLlfLb/AA9qdZVqCnRrVAdzL3BrQNyQTBHkvWtES1jW1Hmo8DL4Dbj/AHW4C5j8AcOqUadT21EUySLXGPaOBGQ7mAMQMc11cj7C5eXLd1GmE8bFa4H7+qiQDyQ/VQcO/wCqzUIaI6JkO/xSQELx1ymGpnYITGt3hEo1ht6KTEp1znf0/RMdQTuPmigKYCNGz36Ck/JZ6GPkmbwLT82n/EVp2qTWpaDLPAdK3/07Xf3hf/qlX6Za0WhsAcg2APJHhNCegE7uBUfax+VWmBRNMSjRqrqhn3fqmDgeSO5o5qDXtGzSUtA5OMY+KC5s/mPkCjh5OzB6hNc7oB6pgEUc/mPwRi9w6pBjju70wis04O8nx/ogAg+SQM9/grrNO3lCl7AfxfBGgpipHVTdVV6mxsRuiN07eQ9cpkwuJ6gtpmzfG2DvmFyz3znYzmeU+PNd9W0bCcmD1B+izNbwsE7B07xufFIOXpvI2jxKrVqwJgZ+5H33laes4OJMGB0O/wAh38ll1OGvjHIz0Hfv94TJTuAz4lV6lZ2BMeX0BW4zhLzmO/Ynv5I2n4BuXhzhBiC1ufj8kg86/wDDq2o1DmUmPqOJmANh1cTgDbJgL0n8JfgxmlDatUB9fOQZayZEN743J74xvo8I4b7BzjTY1vtCLpLnElogZ5Y6fOVtBp5jxWt5LZqJmM3uoOYPBRjvCfHIp4CzUjaVB7AES7vUHuTAZaOqdNd3pIJRYMq5TYOgTJIpj00VqSSAec+SkkkgGKfkkkkZckEFJJAJpU27ef0SSQZifvyTjZJJAH5JHmnSQACj0kkkApUSUklIJiI8fVJJAU6ondQp0wHDA9EkkyorGjoiNpidh6JJIhLVMIWpaI2SSVEo1D8lAbJ0kGYfVJ6dJBAJJJI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data:image/jpeg;base64,/9j/4AAQSkZJRgABAQAAAQABAAD/2wCEAAkGBxMSEhUSExIWFRUWFxYWFxcYGBcYGBUXFRcYFxcWGBUYHiggGBolHRgYITEhJSkrLi4uFx8zODMtNygtLisBCgoKDg0OGhAQGy0lHx0tKy0tLS0tLS0tLS0tLS0tLS0tLS0tLS0tLS0tLS0tLS0tLS0tLS0tLS0tLS0tLSstLf/AABEIAMIBAwMBIgACEQEDEQH/xAAbAAABBQEBAAAAAAAAAAAAAAADAAECBAUGB//EAEMQAAEDAwIDBQYDBQYEBwAAAAEAAhEDEiEEMQVBUSJhcYGREzKhscHwBkLRFCNSYuEkcpKisvEHM0OCFRZEU4PCw//EABkBAAMBAQEAAAAAAAAAAAAAAAABAgMEBf/EACURAQEAAgEEAgICAwAAAAAAAAABAhEDBBIhMSJBMlETgTNxkf/aAAwDAQACEQMRAD8A48NRA1TaxEFNe+8oMNThqMKaViYCtT2otqVqAHantRLU9qAHantRLU9qAFantRLU9qAFalai2pWoAdqa1FtStTAVqVqLalagBWp7UW1K1ACtStRbUrUgDait0rjmPWB81oUqYbIgExM88EbdAnqMMnnk/Nefyddq6xjrw6bxvKs86N3Qeo/XvQnUiNwrzh8x8kTTU7mPP8IHxeVGPXZfcVeln1WXamtVio3P39MFQLV38XLOTHujlzwuF1QS1QLVYLVEtWqFctUCxWS1QLUgrWJI9qSNGM1qm0KYYpBqSUQErUQNUrEGEWJWo9imGIGlUNUrUf2Sb2aNjQNqe1EtT2oAVqe1EtT2oMK1K1FtT2oAVqa1GtStTIK1K1FtStQArUrUW1K1ACtStRbUrUtnpoUKcjJjHntCPWDBy6HcdFTZJGZ8Pr9MqZp4+Pn1yvAvm7errQFdoJMNMTyIPd39ynpmgU6re1NvPuI/VAqN+89M5CnpXH2VZsyLMNO2+DB2OSpNSfv6/RNaoaVxJMzPf3x1Vm1ev0U1x/24Op/MC1Naj2pi1dbmALVAtVm1RLUBWtTKxakmYgapBqKGqQao2NBhSRRTCkKSWz0DCkArLaQTmgls9AtanLEZtApOpEJbPSs6koWK41qZ9JPZaVLU9qMWJWqiBtStRrUrUAK1NajWpWoANqe1FtT2IANqVqNalagA2pnEAScAZKPaoVmG0xvBjx5JZeqrH3D0qhOfdjlBd3doDDT4u57ItRh/j8Ozj1mEzdE+xhJLTAENtFpjadvNvyJUqkCDMnYxt6ea8F6itSa+8yWlsZwQZ9SDzQa+oH7xk5cCQIxDXNB+YVnSuMnoIM8ueDPNZTv+Y5wOPZtHm6oSf9CVOC6EYPl4bKzaoaFmPT4SrNq9jpP8Ued1H+Sg2prUa1NaulgAWprUe1MWoJXsSRrU6AJantRbU9qjagw1SCmGqViWzRaUUFRtUg1IxGFS3Qg1Ealo9ptpqZYEmuUwVKlapRHRAdSWgmICcyKxn2JWK4+khmmq7k6VwxRddy+8qzYnqGBGfMn5CFw9blfEldfS4zVZGpc8bEzEDJ5z+oUa1Z4qtYD/AAggid4nPI7nmrOoOengSPr95Qq5/tMR+aP8u08yFy8eWXdPLozxnbfC7YnsR7ErF7O3maAtTHGRuM+isWJFiVu4c9qOkLntIqVG59xoaQBGxuPvTvjbqhV3Rj5rJfxQteaVKk59SY7RLnXeHL1Wvo+DV3AGo5o5xMNz0sDifULxb4emVIgU52GTPfkblY4HaqR/DTj1qFa3GPw02scVHMeB2YLnNx1a+I/7fHxzdBwR1EPa6oHlxEOBgG3BbB7yeY+iWzaXD2YPjH1+qs2oPC2kB7XCC13kQQNjsVdtXr9PZ/HHm80+dV7Ui1HtTWrfbLSvamLFYtTWo2SvakjWpI2BbE4ajWJwxZbXoGxSDEYMT2I2AQ1PajWJ7Edw0DanDUa1PYl3HoINUg1EDVOlSkxEqcspJuqxx3dBgJ3QMlRqvc05bgAkmDy81nVOIiqHC2LXhuSIcbZx3gEY7wue9TjZe323nBZfK3qNSG8idoxjInc4WbR1736oswGgOBAiLm7wYnefGFT1dczLnw2YkkxjJ7hCnwemTqs4JdUcRAOIcNx3uC58OTK5zdb5ceMwuo3aggE9ASqr60yOkiROfIgrTr0oaeeD9wszW6kkZjbkCPHDgHDrBV9Xd2I6aeKpayoWUy+ZMmMcg2SPhuhhwfqWuAPae6J6Wk/IKHFp/Zz/AHah+BUtDTP7Qzue+fD2dQfosOL8o25PxresT2I9iVq9XbzQLE7aeQDiTCNYq77roIFo25kn6fH9cefkuGO414sJlfKdKhQYajqdMXlwDnEZJPWeWNtktfqngNIcfL9AoucTv3KhxHRUnhrjTaZzLZaT3ywiT3rzrd3dd0WtPW9p2g73m3jqQQDt5rMrEH4n79Fe4U6KLAHEtFJm4IBhogzPTluqlYydzyHI7+XgkA9O/wDfEA4LjI69mR8lqWrE0Nx1MQIDnEnaT7Mti3lGPuV0Vi9HpL8HF1P5K9iYsVixKxdW3MrFiYsVksUS1GxpXtSR7EkbGgWcQon/AKrPUfXZWWOBiCDORBGfDqvPnvMggfH7kohxnaPue/4LgnUX9Ov+Cft6CGpw1cIzWuBa4E9nA96QNp7scld0/H6wwHB0b3AT6yD1VTqJ9pvBY68NT2rC034nbMVGWjqDMb5jot/TVW1GhzDIP3kcj3LSckvpFws9mDU4YjWp7U+4tA2I2nNs55dCU9qFqKgaOUnad++PQLLny+Fa8U+UZ2vrAXZElhIwASLmtPKefxWVpT+6JNwHtahkCQbIaZIH8p36eSHxWqHaoNDh+7pkOAIw6aYg9DgrRoaQVNJRh9kgPkQSRUlzhB5m455d+y4+Oe/9OrK+nM8XqXUIP5i4eINjfqtbgD51WdzTqn/PSH1UdTw3Tuax0veGH3S/3zdJDw1ojLdgGp+APY3Vs3ue19MDEZHtSeoxTjxKfHflD5PxrqqoFpnAII9QuZa0yTVgNBMNBiWzALjEjwafPktrjUAs8/osPXhthglsAYFu053acBXz5buv0jgx1N/sLi2mpPtP7xjIi1tR9rhBzD5PTuKnwuvOopSTL3PEYifZvd0mIB8486dg/Z6fOSTM5z1ERz26QpaB4Op0rRM+0ceWQ2lUDh8fgs+O6yjXknxrtrErFYsSLF6Pc87tY2s4jZPYmDGTE5joh073G9xgEYaOUmZLuZ9AhcV0xJdEZd/F39JwqQ4a6o03kgBzcgh5g3ggCTGw5ctlw555ZXVduGGOM3GjU1dNvvPaPFw+W6yuI6jSv7QGckuZ7Rkk5k2EBxPfMq1R4LTGA17upJInMfkAH34TCtwGkYNjRH8xMno6XZHP7zmvaxw6kRSa0AmGMacESAIkjlPRCrRzAyf59x/srtKvUy0udAbntSBsBgHCpnU1phr3nAk3HYDpOf6JALgdI/tFQnmHEeBLCfiSPJdDasjhdd3tyHZFmTGcmPe3/KFvWru6fKdunHzy921exNYrFqa1b9zDSvaolisFqiWp9w0BakjWpI7i080Y09Pvl3SnLTaRz+fXeVY9i4efgpClgz59ZnmvJ29PSXDNP7Ylpx2Z26EDbHX4rbp0G06TqQkzmZgicQAB3bZVTg1Mte4x+Q+eWq1rKmIxnHNHcfa5Su8U3tZnoXkyccyI3/qr2lrVKbrmOI7wSJ7iIg+CztRLtS0dSeo5TuVqiiZ2tz15dxPjseiru0nt26Dhn4onFURyuA+JE7bbLotNqWVAHMcHDuPz6Lz63GQTvM7YRaDXDtN7JjkY38OS0nNZ7Z3in09CCDxGv7NjXBoJLmtzyD3AGDy5egXK0dbqAJbULhtydnpnn+i1qTaleix7niA8G2zBsdPIYJI3U8nJueDw49VX4w9vae50AASesAd3WUXRN/s7IENDXQPdhoc60CItEADlsh8ZpS1/ZkDltJxO/wB7IWqPYFMhpLGNa6Wg5jJBPWeiynptryzKD4pBo/imCboy47yZMHqVDghniFAECW06h2GCQ4fIb96i9x9nZcYBAaJw3fkMAIehH9rbUvLQynMAkTLiMxuIO3cE8cvJ54XWna8boXU7gO0ztNwNz2Yycb7/AAK5yrScWODzTdIHZLLmz39rJzjs8lt1OIBzS2QZEbEfEBZ9WOUY3An6+CvlvlHFLpSpsYKNNsEEDMRAIEAAQIGdlSL20NZpKkOLQajbQBM1GWTvn358itCuMNnaCfiZ9YA81nakf2jTHmDUJ82LPG6u15Tc09GTKlp9V+7Zz7LfkFP9q7viuyZOS4sviW7v7ybhxMVMxmn1/m6I+v0tQguDDBIIgTg7YGULRMc24OYc2kY6XdfFcu/lf7dNnx/4mac5Lp8ugnr9wUqgEfm+GE90Yg775iIPPY/qg1pEwyGz2QLYjlAnHhCCNp6YkxOxQbYnv+Q/3RNNdLpbAAPMfRRqfMn9EBCm8e2HKWugdQA0Sf8AFPqugpZaD3Bczpnn28xgNAnv7RP0XRaKp2G+C14rqsuWbg0JiE9yiXro7mHaYhRIWFqtfUdLSRExsOR8yqZ19VkhpAzJEDc+OyxvUSVrOnunTwmQdBWL6bXHcjKS2mcrC42VytK1xIaQ4YyDMDnMbIFHVUBU9kHgv3FsEYnBdBAPcenqRujay5zGhpDT2sCcSBjf+izOA6hrakWtfe1zwzPYcXgve49SBEdHjaAuCvTwwuUt/TodOQLiTMjkJj03UtRw95bcG4MEbTHWDkefwR6TQ4utDRjkDue9WtRroa1pb7oEmd+X8KSHDt07m6thLYALuYM9l2YBPX5rogA7aJHWM/f0WS7V3apvZAADo5zII5iJzPkterWkAWNAMbhojYHJ2z8/NFEsRfTbJBZHTly6p9PRBjJaY55EDl6+KI0nBiMT70CMdCI9D9EbR0A9tRz5DWNLoGCTcAGyBIy7cZPLqkoD2cOuElpnBBn1C2NG4+waAD+bGNrj1I7vVYXDwTLQC22SWSOxB7QBOSNo6RyW9pwGsZPgWkDnkzI5SEBR4w8QRt2mjYu3dkQN8EhVKlZrw5wdNxmdsEYHOELj1QhkwTLmycY7QHjzwpaWkIcxxy0j3SMCM45mSefLzAJfLNqiAczkd+SCN/OfJVGVLak9Whndlx+nyV/Vad1stLXZyXEtjpG/yWVXua8E2g9kCCSRuCZIETd8kzuToNHVJcB1VmsTPf0gAZztcYHmqXAaZPbPagxBJHLq104BB8Vt1XN/9phOedUnlj/mJ72nG6jI1BMNES52BmBu5xO55BZurrBrmnmy9zvCGyTnpHwW7qqrIA9mG3D8pd2ZxiXeKztZUpstLacESQZO8tM5meU+CWlbXtPWIaMkGBz7shWmah/X4BZuq41V2uccjY9cTA5f7JUOKOIEk+YHxkbq8eTfiMbI7yi0mhTJ5tYfUZWXxDDmjqHf5R/ur2k1DXael2gTYyR5BZfEKoFRmSQA4kDn7oEE/fipntf0iRgZORkYjB6xPxVbUMdv7VwnYfusf4grDwwR26mMRa2CSd7SZnl7ylUoSGuZWcAYBBpjzIIqfBUlU0cyf3jjg4Jpf/USgVxc4HMDbMZ8B57/AMS0BVY0OuqVD+XLWQOc+/JWe32cyaxE7y2A3GNnO5oCk/Vuvc1t0sAwAIcXTAB8vitulWta1s7ADnnCw/ZtNU21PdM5D4Itme7PxCsBhib2xyyfkW5V4WROUta37SOvzTHVjqsh74HvNPgf1Cb2wxkCT1HqcbbLTviO079z4nn3+CFUjknunbI3n64Q3krkvt0xp6HW2sa3pPzKSwKvErCWy3HX1SW05JpjcPIVKi+oCR2mt3tnaO+ZPzVJj206rHFsfu3tMNGSLdthd39V6LR/BlJs21KhxgOLS0n+YBuc5WXpfwI8VSapL6fs/Z9h4a49oPktcPdkbTMxuEYyaux3WegeAuBvgGBYZM9ouBOJ32QuJHefvK3q3Bm0C43PcX5NxBOBH5QBCz3adrg7GQJBmCFnpcyc1o9MGu/aA43NubBtc2IgyHAycz4+CCzjJIcy2A2GxIIcGwRcOYH0XQvMgAE7fH/uwh6fRNYLzY6oYiGsFs75iT59E9bKqek424sEBje+0cwMZB2WvwniIY3UVTYW2suExOYAmezJ9DB5ZWloaE3u1Te3OCHuAttbya4bOvGy2OA6fSVxUZRph1BjgPecZqQCZcTOBbGYz3Ixx8+StrmuFUGtq2PhhBMk8oOMzkHEHYjONhtuADRDZAMZLjt3yJ9Fs1OGUrnX0LgAAwztE9km6f4ep3WfqWsaLWNsAPugSMnMXHz9UZY6qpbpyfHXtLmsJAgguADhIFpj3sznbop6WC59oEAxvuNgZ/UracKZez2sGne0OkAAC4AkuL+yBMk9Ai8VpaMAfsbqd5d27H39mDE5IGY+Kntt8nL5c9WZA7U7g4z1xInouW4tq+2S07TG/JrBtE4h3mF1tem+YkDPdPxQfwpo2GvVGo0lXUstaGPpMLgx7Zua5we0CQ4dU5N+DyWOFNZTZhol0EuBMlxgc9sx3K5WrteCWnsyWz1LSQQO4ERPcY6ro6HDaREN4dUbPNz6Y+BrTyHouWZQgbwN43zMkkjnOfNHbcfZY5bQ1ABAPIAYImZPj5rA4o13tKQdYGkuMNJO0Eh133krf1Lw0b8xkiB+byT/AIYpU6mto3NDxZWMOEtGGwQ1wjrt3IOsHVEObkkAjBABgEc8SPhtlR0bA0AbkfmugHJ6r2enoKQ2pUx4MaPoiexZyaB5BTOKz1UWOCptPsafQtZ/pUaQIfPK12fTn6re4lonFxhjoLzs2cSdoVCrfTa5hpVA15a41CCAyzYGd5LvgVUi7fAD9hjr1+wnAcRj/bdAOtJeKVoBtLroFsAgdkdc7OOO8bx1DyBEk+Jkme9MtK9cmAD1J+WdgqsZ3HrlWnMDxkkZwRgjHIqNWniLnbbyJ+SCZZr21cjYAx/ev39FZq6knEfLx3CHwehpadeoNS95Dm07HC5znPl12Gg/ygCF2H/k7TvAIdXaDmJDfVrmSPAp9t9l3fTiwXE5YY8OgnzCjqKRsLmtNgPaduIMY7jldVqfwEx3u6io3uLQ7ywQqWp/AVU7aoEcwWOHlh30U2ZFtW02qqCmwXugNEC4iMdxhKrrap/6lTl+d22e9EdpTS/dnJZDSRtIxjuVctSaz0zdfUqPeXEgkxkwTgAfRJXX6BzjIbIPPCSCelNnofgFN743B+CE588z5YUbRzLj5lasmdxqrdb4fVY4HZJ6yPiuh1GjY7+IctwfmsfX0w3sDME/RRVRkVmfc/qFSqtjIxz3aIyDPw+K0qsjGfmBy8PRUK/cCd46SATseWPD5KVsHjDscxvGeR74M7/Dqtr/AIccUNGjVYNPXqzVn922Q3sNEOPI4+SxeI8zBJM5yYGRvy23zvvOB1H/AAoaDp6xgn97/wDm1Ximur0fEq7jB0tVjTzc6l8W3T8FpNt/gE/3R+ig18dfVDdBMnPiSU6US1tBjqbh7Km8xs5gcPMEfNc9V0hb7lLeZtAA9B/RdCHbQfRSg7yfNSbheIadxc4eydAO4c4Y9U/AfxE/Se007NK+s8v9oGtcSQHNa2SA1xOWn0Xehh+x+iYjx8m/oU8fFFcx/wCN8VqH93omsHR4IPmXvb8gsh12S4AEk3AGQHTkDJjPIFdjq9VBAZ2v5v6c1z+q0ExY+CPTOeQTzy39DGaYmrrENEAHfnHdvmeXRW/wFQdU1RLyRZSJFri2SXMBBI3EclW1vtAPfHiSq2m4y7TVDVaWPcWOYGlzzlxabotEgW7SPFLGXZ309dDuoSdVYBJMDqYgeZXjuo/FWrqAg1SAf4WsYf8AE0B3xVfScOr6kyym+rP5oJHm84HmV0fw/usf5J9PYDxTS89RRH/ys/VUOPV6VTT1BTrU3OhpFr2uOHNOzT0XIcH/AADVeZ1B9k3oC1z3eYJDfHPgumd+EtPSpP8AZ0Q59roc4uc6QDtJtB8AFGWOM9VUtcx2oxBjoQc+SE5074Pei09QHCJHhsfTcKZdjB+/DmsdL2EwYB71DUNwY3zHqfgnLi4wHEZ5Qf8AUDCr6ymQ1xFR85j3d+WANpKeitb/AOBKNzq9WpTbe1zKbYhxYAy4kOORdeNo2HRdff3Quc/4d6NzdM8uNxdWeZMyQGsaPlsun9iO9VCALj0TFx7lMsPiolp6FMnH8VpE1ah/mKz30crsNRw5jjJDgTvB+hCqO4PTmZce4x9Ao0vuYFJ0CElvDhFLq71/oknpG2sxnUD0CTXwSB8k7QNiZhSZQb3+pTB/au5Z+C5vis+1J5k588fRdOGxsMKlq+GNebjcDzU1UcnXZBOVSqNx15+Y8foVpagx4yVSr57/AK+SlTmeK7Zz188Z7oxIPki/g3jOpotdSoacVrn3HsPcQbWtiWnAho3UeLNMSMdkny7o6/Twtx+HUa9SWURVcJy2neROMkNxOBk9FpxzynK+Hr/BdVqajv3+kZSbG/tAXd0MAPxI+i3AGjl/lXlHDvwNrakOdbSHV78+jJ+MLs+A/hP9ncHv1NV5H5Q4tpnuc2Td6qspP2nGumqU8S39JQrnjf5qdPun4pB84Wa1dr3TuSFJlUT7rlOppwfv6lQGmH2QkFappGuMsJae/I9R+iz6vC6rjO4B25dVuCh3H1/opNpu6EIPbmXfh6s6YA3xLuUk59VWrfgSpVi+oxguaXWyTaDmMRMYBK7djiOU+korao7/ADTiax9B+GdNRiygyR+Z3bdPWXTB8IWtlFA7k6e9+x6DEqNTYoshZ3EOLNpm0NuI3zAHwymHnhYYg5Hlny5ocDqemCflKvN0UTEHHIb+ah7AHDz6yIjkeqnR9ynlvM+pVHWMcf8ArG2QS0xmCDErVrtHd6BVnVIHvDyIRYJY5bUucTFxtGACT2R0AOyGyo5uxI8ETU1Je7nk7eKiyTAAJJ2A3PgF6OEnbHLlfLb/AA9qdZVqCnRrVAdzL3BrQNyQTBHkvWtES1jW1Hmo8DL4Dbj/AHW4C5j8AcOqUadT21EUySLXGPaOBGQ7mAMQMc11cj7C5eXLd1GmE8bFa4H7+qiQDyQ/VQcO/wCqzUIaI6JkO/xSQELx1ymGpnYITGt3hEo1ht6KTEp1znf0/RMdQTuPmigKYCNGz36Ck/JZ6GPkmbwLT82n/EVp2qTWpaDLPAdK3/07Xf3hf/qlX6Za0WhsAcg2APJHhNCegE7uBUfax+VWmBRNMSjRqrqhn3fqmDgeSO5o5qDXtGzSUtA5OMY+KC5s/mPkCjh5OzB6hNc7oB6pgEUc/mPwRi9w6pBjju70wis04O8nx/ogAg+SQM9/grrNO3lCl7AfxfBGgpipHVTdVV6mxsRuiN07eQ9cpkwuJ6gtpmzfG2DvmFyz3znYzmeU+PNd9W0bCcmD1B+izNbwsE7B07xufFIOXpvI2jxKrVqwJgZ+5H33laes4OJMGB0O/wAh38ll1OGvjHIz0Hfv94TJTuAz4lV6lZ2BMeX0BW4zhLzmO/Ynv5I2n4BuXhzhBiC1ufj8kg86/wDDq2o1DmUmPqOJmANh1cTgDbJgL0n8JfgxmlDatUB9fOQZayZEN743J74xvo8I4b7BzjTY1vtCLpLnElogZ5Y6fOVtBp5jxWt5LZqJmM3uoOYPBRjvCfHIp4CzUjaVB7AES7vUHuTAZaOqdNd3pIJRYMq5TYOgTJIpj00VqSSAec+SkkkgGKfkkkkZckEFJJAJpU27ef0SSQZifvyTjZJJAH5JHmnSQACj0kkkApUSUklIJiI8fVJJAU6ondQp0wHDA9EkkyorGjoiNpidh6JJIhLVMIWpaI2SSVEo1D8lAbJ0kGYfVJ6dJBAJJJID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1" descr="data:image/jpeg;base64,/9j/4AAQSkZJRgABAQAAAQABAAD/2wCEAAkGBxMSEhUSExIWFRUWFxYWFxcYGBcYGBUXFRcYFxcWGBUYHiggGBolHRgYITEhJSkrLi4uFx8zODMtNygtLisBCgoKDg0OGhAQGy0lHx0tKy0tLS0tLS0tLS0tLS0tLS0tLS0tLS0tLS0tLS0tLS0tLS0tLS0tLS0tLS0tLSstLf/AABEIAMIBAwMBIgACEQEDEQH/xAAbAAABBQEBAAAAAAAAAAAAAAADAAECBAUGB//EAEMQAAEDAwIDBQYDBQYEBwAAAAEAAhEDEiEEMQVBUSJhcYGREzKhscHwBkLRFCNSYuEkcpKisvEHM0OCFRZEU4PCw//EABkBAAMBAQEAAAAAAAAAAAAAAAABAgMEBf/EACURAQEAAgEEAgICAwAAAAAAAAABAhEDBBIhMSJBMlETgTNxkf/aAAwDAQACEQMRAD8A48NRA1TaxEFNe+8oMNThqMKaViYCtT2otqVqAHantRLU9qAHantRLU9qAFantRLU9qAFalai2pWoAdqa1FtStTAVqVqLalagBWp7UW1K1ACtStRbUrUgDait0rjmPWB81oUqYbIgExM88EbdAnqMMnnk/Nefyddq6xjrw6bxvKs86N3Qeo/XvQnUiNwrzh8x8kTTU7mPP8IHxeVGPXZfcVeln1WXamtVio3P39MFQLV38XLOTHujlzwuF1QS1QLVYLVEtWqFctUCxWS1QLUgrWJI9qSNGM1qm0KYYpBqSUQErUQNUrEGEWJWo9imGIGlUNUrUf2Sb2aNjQNqe1EtT2oAVqe1EtT2oMK1K1FtT2oAVqa1GtStTIK1K1FtStQArUrUW1K1ACtStRbUrUtnpoUKcjJjHntCPWDBy6HcdFTZJGZ8Pr9MqZp4+Pn1yvAvm7errQFdoJMNMTyIPd39ynpmgU6re1NvPuI/VAqN+89M5CnpXH2VZsyLMNO2+DB2OSpNSfv6/RNaoaVxJMzPf3x1Vm1ev0U1x/24Op/MC1Naj2pi1dbmALVAtVm1RLUBWtTKxakmYgapBqKGqQao2NBhSRRTCkKSWz0DCkArLaQTmgls9AtanLEZtApOpEJbPSs6koWK41qZ9JPZaVLU9qMWJWqiBtStRrUrUAK1NajWpWoANqe1FtT2IANqVqNalagA2pnEAScAZKPaoVmG0xvBjx5JZeqrH3D0qhOfdjlBd3doDDT4u57ItRh/j8Ozj1mEzdE+xhJLTAENtFpjadvNvyJUqkCDMnYxt6ea8F6itSa+8yWlsZwQZ9SDzQa+oH7xk5cCQIxDXNB+YVnSuMnoIM8ueDPNZTv+Y5wOPZtHm6oSf9CVOC6EYPl4bKzaoaFmPT4SrNq9jpP8Ued1H+Sg2prUa1NaulgAWprUe1MWoJXsSRrU6AJantRbU9qjagw1SCmGqViWzRaUUFRtUg1IxGFS3Qg1Ealo9ptpqZYEmuUwVKlapRHRAdSWgmICcyKxn2JWK4+khmmq7k6VwxRddy+8qzYnqGBGfMn5CFw9blfEldfS4zVZGpc8bEzEDJ5z+oUa1Z4qtYD/AAggid4nPI7nmrOoOengSPr95Qq5/tMR+aP8u08yFy8eWXdPLozxnbfC7YnsR7ErF7O3maAtTHGRuM+isWJFiVu4c9qOkLntIqVG59xoaQBGxuPvTvjbqhV3Rj5rJfxQteaVKk59SY7RLnXeHL1Wvo+DV3AGo5o5xMNz0sDifULxb4emVIgU52GTPfkblY4HaqR/DTj1qFa3GPw02scVHMeB2YLnNx1a+I/7fHxzdBwR1EPa6oHlxEOBgG3BbB7yeY+iWzaXD2YPjH1+qs2oPC2kB7XCC13kQQNjsVdtXr9PZ/HHm80+dV7Ui1HtTWrfbLSvamLFYtTWo2SvakjWpI2BbE4ajWJwxZbXoGxSDEYMT2I2AQ1PajWJ7Edw0DanDUa1PYl3HoINUg1EDVOlSkxEqcspJuqxx3dBgJ3QMlRqvc05bgAkmDy81nVOIiqHC2LXhuSIcbZx3gEY7wue9TjZe323nBZfK3qNSG8idoxjInc4WbR1736oswGgOBAiLm7wYnefGFT1dczLnw2YkkxjJ7hCnwemTqs4JdUcRAOIcNx3uC58OTK5zdb5ceMwuo3aggE9ASqr60yOkiROfIgrTr0oaeeD9wszW6kkZjbkCPHDgHDrBV9Xd2I6aeKpayoWUy+ZMmMcg2SPhuhhwfqWuAPae6J6Wk/IKHFp/Zz/AHah+BUtDTP7Qzue+fD2dQfosOL8o25PxresT2I9iVq9XbzQLE7aeQDiTCNYq77roIFo25kn6fH9cefkuGO414sJlfKdKhQYajqdMXlwDnEZJPWeWNtktfqngNIcfL9AoucTv3KhxHRUnhrjTaZzLZaT3ywiT3rzrd3dd0WtPW9p2g73m3jqQQDt5rMrEH4n79Fe4U6KLAHEtFJm4IBhogzPTluqlYydzyHI7+XgkA9O/wDfEA4LjI69mR8lqWrE0Nx1MQIDnEnaT7Mti3lGPuV0Vi9HpL8HF1P5K9iYsVixKxdW3MrFiYsVksUS1GxpXtSR7EkbGgWcQon/AKrPUfXZWWOBiCDORBGfDqvPnvMggfH7kohxnaPue/4LgnUX9Ov+Cft6CGpw1cIzWuBa4E9nA96QNp7scld0/H6wwHB0b3AT6yD1VTqJ9pvBY68NT2rC034nbMVGWjqDMb5jot/TVW1GhzDIP3kcj3LSckvpFws9mDU4YjWp7U+4tA2I2nNs55dCU9qFqKgaOUnad++PQLLny+Fa8U+UZ2vrAXZElhIwASLmtPKefxWVpT+6JNwHtahkCQbIaZIH8p36eSHxWqHaoNDh+7pkOAIw6aYg9DgrRoaQVNJRh9kgPkQSRUlzhB5m455d+y4+Oe/9OrK+nM8XqXUIP5i4eINjfqtbgD51WdzTqn/PSH1UdTw3Tuax0veGH3S/3zdJDw1ojLdgGp+APY3Vs3ue19MDEZHtSeoxTjxKfHflD5PxrqqoFpnAII9QuZa0yTVgNBMNBiWzALjEjwafPktrjUAs8/osPXhthglsAYFu053acBXz5buv0jgx1N/sLi2mpPtP7xjIi1tR9rhBzD5PTuKnwuvOopSTL3PEYifZvd0mIB8486dg/Z6fOSTM5z1ERz26QpaB4Op0rRM+0ceWQ2lUDh8fgs+O6yjXknxrtrErFYsSLF6Pc87tY2s4jZPYmDGTE5joh073G9xgEYaOUmZLuZ9AhcV0xJdEZd/F39JwqQ4a6o03kgBzcgh5g3ggCTGw5ctlw555ZXVduGGOM3GjU1dNvvPaPFw+W6yuI6jSv7QGckuZ7Rkk5k2EBxPfMq1R4LTGA17upJInMfkAH34TCtwGkYNjRH8xMno6XZHP7zmvaxw6kRSa0AmGMacESAIkjlPRCrRzAyf59x/srtKvUy0udAbntSBsBgHCpnU1phr3nAk3HYDpOf6JALgdI/tFQnmHEeBLCfiSPJdDasjhdd3tyHZFmTGcmPe3/KFvWru6fKdunHzy921exNYrFqa1b9zDSvaolisFqiWp9w0BakjWpI7i080Y09Pvl3SnLTaRz+fXeVY9i4efgpClgz59ZnmvJ29PSXDNP7Ylpx2Z26EDbHX4rbp0G06TqQkzmZgicQAB3bZVTg1Mte4x+Q+eWq1rKmIxnHNHcfa5Su8U3tZnoXkyccyI3/qr2lrVKbrmOI7wSJ7iIg+CztRLtS0dSeo5TuVqiiZ2tz15dxPjseiru0nt26Dhn4onFURyuA+JE7bbLotNqWVAHMcHDuPz6Lz63GQTvM7YRaDXDtN7JjkY38OS0nNZ7Z3in09CCDxGv7NjXBoJLmtzyD3AGDy5egXK0dbqAJbULhtydnpnn+i1qTaleix7niA8G2zBsdPIYJI3U8nJueDw49VX4w9vae50AASesAd3WUXRN/s7IENDXQPdhoc60CItEADlsh8ZpS1/ZkDltJxO/wB7IWqPYFMhpLGNa6Wg5jJBPWeiynptryzKD4pBo/imCboy47yZMHqVDghniFAECW06h2GCQ4fIb96i9x9nZcYBAaJw3fkMAIehH9rbUvLQynMAkTLiMxuIO3cE8cvJ54XWna8boXU7gO0ztNwNz2Yycb7/AAK5yrScWODzTdIHZLLmz39rJzjs8lt1OIBzS2QZEbEfEBZ9WOUY3An6+CvlvlHFLpSpsYKNNsEEDMRAIEAAQIGdlSL20NZpKkOLQajbQBM1GWTvn358itCuMNnaCfiZ9YA81nakf2jTHmDUJ82LPG6u15Tc09GTKlp9V+7Zz7LfkFP9q7viuyZOS4sviW7v7ybhxMVMxmn1/m6I+v0tQguDDBIIgTg7YGULRMc24OYc2kY6XdfFcu/lf7dNnx/4mac5Lp8ugnr9wUqgEfm+GE90Yg775iIPPY/qg1pEwyGz2QLYjlAnHhCCNp6YkxOxQbYnv+Q/3RNNdLpbAAPMfRRqfMn9EBCm8e2HKWugdQA0Sf8AFPqugpZaD3Bczpnn28xgNAnv7RP0XRaKp2G+C14rqsuWbg0JiE9yiXro7mHaYhRIWFqtfUdLSRExsOR8yqZ19VkhpAzJEDc+OyxvUSVrOnunTwmQdBWL6bXHcjKS2mcrC42VytK1xIaQ4YyDMDnMbIFHVUBU9kHgv3FsEYnBdBAPcenqRujay5zGhpDT2sCcSBjf+izOA6hrakWtfe1zwzPYcXgve49SBEdHjaAuCvTwwuUt/TodOQLiTMjkJj03UtRw95bcG4MEbTHWDkefwR6TQ4utDRjkDue9WtRroa1pb7oEmd+X8KSHDt07m6thLYALuYM9l2YBPX5rogA7aJHWM/f0WS7V3apvZAADo5zII5iJzPkterWkAWNAMbhojYHJ2z8/NFEsRfTbJBZHTly6p9PRBjJaY55EDl6+KI0nBiMT70CMdCI9D9EbR0A9tRz5DWNLoGCTcAGyBIy7cZPLqkoD2cOuElpnBBn1C2NG4+waAD+bGNrj1I7vVYXDwTLQC22SWSOxB7QBOSNo6RyW9pwGsZPgWkDnkzI5SEBR4w8QRt2mjYu3dkQN8EhVKlZrw5wdNxmdsEYHOELj1QhkwTLmycY7QHjzwpaWkIcxxy0j3SMCM45mSefLzAJfLNqiAczkd+SCN/OfJVGVLak9Whndlx+nyV/Vad1stLXZyXEtjpG/yWVXua8E2g9kCCSRuCZIETd8kzuToNHVJcB1VmsTPf0gAZztcYHmqXAaZPbPagxBJHLq104BB8Vt1XN/9phOedUnlj/mJ72nG6jI1BMNES52BmBu5xO55BZurrBrmnmy9zvCGyTnpHwW7qqrIA9mG3D8pd2ZxiXeKztZUpstLacESQZO8tM5meU+CWlbXtPWIaMkGBz7shWmah/X4BZuq41V2uccjY9cTA5f7JUOKOIEk+YHxkbq8eTfiMbI7yi0mhTJ5tYfUZWXxDDmjqHf5R/ur2k1DXael2gTYyR5BZfEKoFRmSQA4kDn7oEE/fipntf0iRgZORkYjB6xPxVbUMdv7VwnYfusf4grDwwR26mMRa2CSd7SZnl7ylUoSGuZWcAYBBpjzIIqfBUlU0cyf3jjg4Jpf/USgVxc4HMDbMZ8B57/AMS0BVY0OuqVD+XLWQOc+/JWe32cyaxE7y2A3GNnO5oCk/Vuvc1t0sAwAIcXTAB8vitulWta1s7ADnnCw/ZtNU21PdM5D4Itme7PxCsBhib2xyyfkW5V4WROUta37SOvzTHVjqsh74HvNPgf1Cb2wxkCT1HqcbbLTviO079z4nn3+CFUjknunbI3n64Q3krkvt0xp6HW2sa3pPzKSwKvErCWy3HX1SW05JpjcPIVKi+oCR2mt3tnaO+ZPzVJj206rHFsfu3tMNGSLdthd39V6LR/BlJs21KhxgOLS0n+YBuc5WXpfwI8VSapL6fs/Z9h4a49oPktcPdkbTMxuEYyaux3WegeAuBvgGBYZM9ouBOJ32QuJHefvK3q3Bm0C43PcX5NxBOBH5QBCz3adrg7GQJBmCFnpcyc1o9MGu/aA43NubBtc2IgyHAycz4+CCzjJIcy2A2GxIIcGwRcOYH0XQvMgAE7fH/uwh6fRNYLzY6oYiGsFs75iT59E9bKqek424sEBje+0cwMZB2WvwniIY3UVTYW2suExOYAmezJ9DB5ZWloaE3u1Te3OCHuAttbya4bOvGy2OA6fSVxUZRph1BjgPecZqQCZcTOBbGYz3Ixx8+StrmuFUGtq2PhhBMk8oOMzkHEHYjONhtuADRDZAMZLjt3yJ9Fs1OGUrnX0LgAAwztE9km6f4ep3WfqWsaLWNsAPugSMnMXHz9UZY6qpbpyfHXtLmsJAgguADhIFpj3sznbop6WC59oEAxvuNgZ/UracKZez2sGne0OkAAC4AkuL+yBMk9Ai8VpaMAfsbqd5d27H39mDE5IGY+Kntt8nL5c9WZA7U7g4z1xInouW4tq+2S07TG/JrBtE4h3mF1tem+YkDPdPxQfwpo2GvVGo0lXUstaGPpMLgx7Zua5we0CQ4dU5N+DyWOFNZTZhol0EuBMlxgc9sx3K5WrteCWnsyWz1LSQQO4ERPcY6ro6HDaREN4dUbPNz6Y+BrTyHouWZQgbwN43zMkkjnOfNHbcfZY5bQ1ABAPIAYImZPj5rA4o13tKQdYGkuMNJO0Eh133krf1Lw0b8xkiB+byT/AIYpU6mto3NDxZWMOEtGGwQ1wjrt3IOsHVEObkkAjBABgEc8SPhtlR0bA0AbkfmugHJ6r2enoKQ2pUx4MaPoiexZyaB5BTOKz1UWOCptPsafQtZ/pUaQIfPK12fTn6re4lonFxhjoLzs2cSdoVCrfTa5hpVA15a41CCAyzYGd5LvgVUi7fAD9hjr1+wnAcRj/bdAOtJeKVoBtLroFsAgdkdc7OOO8bx1DyBEk+Jkme9MtK9cmAD1J+WdgqsZ3HrlWnMDxkkZwRgjHIqNWniLnbbyJ+SCZZr21cjYAx/ev39FZq6knEfLx3CHwehpadeoNS95Dm07HC5znPl12Gg/ygCF2H/k7TvAIdXaDmJDfVrmSPAp9t9l3fTiwXE5YY8OgnzCjqKRsLmtNgPaduIMY7jldVqfwEx3u6io3uLQ7ywQqWp/AVU7aoEcwWOHlh30U2ZFtW02qqCmwXugNEC4iMdxhKrrap/6lTl+d22e9EdpTS/dnJZDSRtIxjuVctSaz0zdfUqPeXEgkxkwTgAfRJXX6BzjIbIPPCSCelNnofgFN743B+CE588z5YUbRzLj5lasmdxqrdb4fVY4HZJ6yPiuh1GjY7+IctwfmsfX0w3sDME/RRVRkVmfc/qFSqtjIxz3aIyDPw+K0qsjGfmBy8PRUK/cCd46SATseWPD5KVsHjDscxvGeR74M7/Dqtr/AIccUNGjVYNPXqzVn922Q3sNEOPI4+SxeI8zBJM5yYGRvy23zvvOB1H/AAoaDp6xgn97/wDm1Ximur0fEq7jB0tVjTzc6l8W3T8FpNt/gE/3R+ig18dfVDdBMnPiSU6US1tBjqbh7Km8xs5gcPMEfNc9V0hb7lLeZtAA9B/RdCHbQfRSg7yfNSbheIadxc4eydAO4c4Y9U/AfxE/Se007NK+s8v9oGtcSQHNa2SA1xOWn0Xehh+x+iYjx8m/oU8fFFcx/wCN8VqH93omsHR4IPmXvb8gsh12S4AEk3AGQHTkDJjPIFdjq9VBAZ2v5v6c1z+q0ExY+CPTOeQTzy39DGaYmrrENEAHfnHdvmeXRW/wFQdU1RLyRZSJFri2SXMBBI3EclW1vtAPfHiSq2m4y7TVDVaWPcWOYGlzzlxabotEgW7SPFLGXZ309dDuoSdVYBJMDqYgeZXjuo/FWrqAg1SAf4WsYf8AE0B3xVfScOr6kyym+rP5oJHm84HmV0fw/usf5J9PYDxTS89RRH/ys/VUOPV6VTT1BTrU3OhpFr2uOHNOzT0XIcH/AADVeZ1B9k3oC1z3eYJDfHPgumd+EtPSpP8AZ0Q59roc4uc6QDtJtB8AFGWOM9VUtcx2oxBjoQc+SE5074Pei09QHCJHhsfTcKZdjB+/DmsdL2EwYB71DUNwY3zHqfgnLi4wHEZ5Qf8AUDCr6ymQ1xFR85j3d+WANpKeitb/AOBKNzq9WpTbe1zKbYhxYAy4kOORdeNo2HRdff3Quc/4d6NzdM8uNxdWeZMyQGsaPlsun9iO9VCALj0TFx7lMsPiolp6FMnH8VpE1ah/mKz30crsNRw5jjJDgTvB+hCqO4PTmZce4x9Ao0vuYFJ0CElvDhFLq71/oknpG2sxnUD0CTXwSB8k7QNiZhSZQb3+pTB/au5Z+C5vis+1J5k588fRdOGxsMKlq+GNebjcDzU1UcnXZBOVSqNx15+Y8foVpagx4yVSr57/AK+SlTmeK7Zz188Z7oxIPki/g3jOpotdSoacVrn3HsPcQbWtiWnAho3UeLNMSMdkny7o6/Twtx+HUa9SWURVcJy2neROMkNxOBk9FpxzynK+Hr/BdVqajv3+kZSbG/tAXd0MAPxI+i3AGjl/lXlHDvwNrakOdbSHV78+jJ+MLs+A/hP9ncHv1NV5H5Q4tpnuc2Td6qspP2nGumqU8S39JQrnjf5qdPun4pB84Wa1dr3TuSFJlUT7rlOppwfv6lQGmH2QkFappGuMsJae/I9R+iz6vC6rjO4B25dVuCh3H1/opNpu6EIPbmXfh6s6YA3xLuUk59VWrfgSpVi+oxguaXWyTaDmMRMYBK7djiOU+korao7/ADTiax9B+GdNRiygyR+Z3bdPWXTB8IWtlFA7k6e9+x6DEqNTYoshZ3EOLNpm0NuI3zAHwymHnhYYg5Hlny5ocDqemCflKvN0UTEHHIb+ah7AHDz6yIjkeqnR9ynlvM+pVHWMcf8ArG2QS0xmCDErVrtHd6BVnVIHvDyIRYJY5bUucTFxtGACT2R0AOyGyo5uxI8ETU1Je7nk7eKiyTAAJJ2A3PgF6OEnbHLlfLb/AA9qdZVqCnRrVAdzL3BrQNyQTBHkvWtES1jW1Hmo8DL4Dbj/AHW4C5j8AcOqUadT21EUySLXGPaOBGQ7mAMQMc11cj7C5eXLd1GmE8bFa4H7+qiQDyQ/VQcO/wCqzUIaI6JkO/xSQELx1ymGpnYITGt3hEo1ht6KTEp1znf0/RMdQTuPmigKYCNGz36Ck/JZ6GPkmbwLT82n/EVp2qTWpaDLPAdK3/07Xf3hf/qlX6Za0WhsAcg2APJHhNCegE7uBUfax+VWmBRNMSjRqrqhn3fqmDgeSO5o5qDXtGzSUtA5OMY+KC5s/mPkCjh5OzB6hNc7oB6pgEUc/mPwRi9w6pBjju70wis04O8nx/ogAg+SQM9/grrNO3lCl7AfxfBGgpipHVTdVV6mxsRuiN07eQ9cpkwuJ6gtpmzfG2DvmFyz3znYzmeU+PNd9W0bCcmD1B+izNbwsE7B07xufFIOXpvI2jxKrVqwJgZ+5H33laes4OJMGB0O/wAh38ll1OGvjHIz0Hfv94TJTuAz4lV6lZ2BMeX0BW4zhLzmO/Ynv5I2n4BuXhzhBiC1ufj8kg86/wDDq2o1DmUmPqOJmANh1cTgDbJgL0n8JfgxmlDatUB9fOQZayZEN743J74xvo8I4b7BzjTY1vtCLpLnElogZ5Y6fOVtBp5jxWt5LZqJmM3uoOYPBRjvCfHIp4CzUjaVB7AES7vUHuTAZaOqdNd3pIJRYMq5TYOgTJIpj00VqSSAec+SkkkgGKfkkkkZckEFJJAJpU27ef0SSQZifvyTjZJJAH5JHmnSQACj0kkkApUSUklIJiI8fVJJAU6ondQp0wHDA9EkkyorGjoiNpidh6JJIhLVMIWpaI2SSVEo1D8lAbJ0kGYfVJ6dJBAJJJID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3" descr="data:image/jpeg;base64,/9j/4AAQSkZJRgABAQAAAQABAAD/2wCEAAkGBxMSEhUSExIWFRUWFxYWFxcYGBcYGBUXFRcYFxcWGBUYHiggGBolHRgYITEhJSkrLi4uFx8zODMtNygtLisBCgoKDg0OGhAQGy0lHx0tKy0tLS0tLS0tLS0tLS0tLS0tLS0tLS0tLS0tLS0tLS0tLS0tLS0tLS0tLS0tLSstLf/AABEIAMIBAwMBIgACEQEDEQH/xAAbAAABBQEBAAAAAAAAAAAAAAADAAECBAUGB//EAEMQAAEDAwIDBQYDBQYEBwAAAAEAAhEDEiEEMQVBUSJhcYGREzKhscHwBkLRFCNSYuEkcpKisvEHM0OCFRZEU4PCw//EABkBAAMBAQEAAAAAAAAAAAAAAAABAgMEBf/EACURAQEAAgEEAgICAwAAAAAAAAABAhEDBBIhMSJBMlETgTNxkf/aAAwDAQACEQMRAD8A48NRA1TaxEFNe+8oMNThqMKaViYCtT2otqVqAHantRLU9qAHantRLU9qAFantRLU9qAFalai2pWoAdqa1FtStTAVqVqLalagBWp7UW1K1ACtStRbUrUgDait0rjmPWB81oUqYbIgExM88EbdAnqMMnnk/Nefyddq6xjrw6bxvKs86N3Qeo/XvQnUiNwrzh8x8kTTU7mPP8IHxeVGPXZfcVeln1WXamtVio3P39MFQLV38XLOTHujlzwuF1QS1QLVYLVEtWqFctUCxWS1QLUgrWJI9qSNGM1qm0KYYpBqSUQErUQNUrEGEWJWo9imGIGlUNUrUf2Sb2aNjQNqe1EtT2oAVqe1EtT2oMK1K1FtT2oAVqa1GtStTIK1K1FtStQArUrUW1K1ACtStRbUrUtnpoUKcjJjHntCPWDBy6HcdFTZJGZ8Pr9MqZp4+Pn1yvAvm7errQFdoJMNMTyIPd39ynpmgU6re1NvPuI/VAqN+89M5CnpXH2VZsyLMNO2+DB2OSpNSfv6/RNaoaVxJMzPf3x1Vm1ev0U1x/24Op/MC1Naj2pi1dbmALVAtVm1RLUBWtTKxakmYgapBqKGqQao2NBhSRRTCkKSWz0DCkArLaQTmgls9AtanLEZtApOpEJbPSs6koWK41qZ9JPZaVLU9qMWJWqiBtStRrUrUAK1NajWpWoANqe1FtT2IANqVqNalagA2pnEAScAZKPaoVmG0xvBjx5JZeqrH3D0qhOfdjlBd3doDDT4u57ItRh/j8Ozj1mEzdE+xhJLTAENtFpjadvNvyJUqkCDMnYxt6ea8F6itSa+8yWlsZwQZ9SDzQa+oH7xk5cCQIxDXNB+YVnSuMnoIM8ueDPNZTv+Y5wOPZtHm6oSf9CVOC6EYPl4bKzaoaFmPT4SrNq9jpP8Ued1H+Sg2prUa1NaulgAWprUe1MWoJXsSRrU6AJantRbU9qjagw1SCmGqViWzRaUUFRtUg1IxGFS3Qg1Ealo9ptpqZYEmuUwVKlapRHRAdSWgmICcyKxn2JWK4+khmmq7k6VwxRddy+8qzYnqGBGfMn5CFw9blfEldfS4zVZGpc8bEzEDJ5z+oUa1Z4qtYD/AAggid4nPI7nmrOoOengSPr95Qq5/tMR+aP8u08yFy8eWXdPLozxnbfC7YnsR7ErF7O3maAtTHGRuM+isWJFiVu4c9qOkLntIqVG59xoaQBGxuPvTvjbqhV3Rj5rJfxQteaVKk59SY7RLnXeHL1Wvo+DV3AGo5o5xMNz0sDifULxb4emVIgU52GTPfkblY4HaqR/DTj1qFa3GPw02scVHMeB2YLnNx1a+I/7fHxzdBwR1EPa6oHlxEOBgG3BbB7yeY+iWzaXD2YPjH1+qs2oPC2kB7XCC13kQQNjsVdtXr9PZ/HHm80+dV7Ui1HtTWrfbLSvamLFYtTWo2SvakjWpI2BbE4ajWJwxZbXoGxSDEYMT2I2AQ1PajWJ7Edw0DanDUa1PYl3HoINUg1EDVOlSkxEqcspJuqxx3dBgJ3QMlRqvc05bgAkmDy81nVOIiqHC2LXhuSIcbZx3gEY7wue9TjZe323nBZfK3qNSG8idoxjInc4WbR1736oswGgOBAiLm7wYnefGFT1dczLnw2YkkxjJ7hCnwemTqs4JdUcRAOIcNx3uC58OTK5zdb5ceMwuo3aggE9ASqr60yOkiROfIgrTr0oaeeD9wszW6kkZjbkCPHDgHDrBV9Xd2I6aeKpayoWUy+ZMmMcg2SPhuhhwfqWuAPae6J6Wk/IKHFp/Zz/AHah+BUtDTP7Qzue+fD2dQfosOL8o25PxresT2I9iVq9XbzQLE7aeQDiTCNYq77roIFo25kn6fH9cefkuGO414sJlfKdKhQYajqdMXlwDnEZJPWeWNtktfqngNIcfL9AoucTv3KhxHRUnhrjTaZzLZaT3ywiT3rzrd3dd0WtPW9p2g73m3jqQQDt5rMrEH4n79Fe4U6KLAHEtFJm4IBhogzPTluqlYydzyHI7+XgkA9O/wDfEA4LjI69mR8lqWrE0Nx1MQIDnEnaT7Mti3lGPuV0Vi9HpL8HF1P5K9iYsVixKxdW3MrFiYsVksUS1GxpXtSR7EkbGgWcQon/AKrPUfXZWWOBiCDORBGfDqvPnvMggfH7kohxnaPue/4LgnUX9Ov+Cft6CGpw1cIzWuBa4E9nA96QNp7scld0/H6wwHB0b3AT6yD1VTqJ9pvBY68NT2rC034nbMVGWjqDMb5jot/TVW1GhzDIP3kcj3LSckvpFws9mDU4YjWp7U+4tA2I2nNs55dCU9qFqKgaOUnad++PQLLny+Fa8U+UZ2vrAXZElhIwASLmtPKefxWVpT+6JNwHtahkCQbIaZIH8p36eSHxWqHaoNDh+7pkOAIw6aYg9DgrRoaQVNJRh9kgPkQSRUlzhB5m455d+y4+Oe/9OrK+nM8XqXUIP5i4eINjfqtbgD51WdzTqn/PSH1UdTw3Tuax0veGH3S/3zdJDw1ojLdgGp+APY3Vs3ue19MDEZHtSeoxTjxKfHflD5PxrqqoFpnAII9QuZa0yTVgNBMNBiWzALjEjwafPktrjUAs8/osPXhthglsAYFu053acBXz5buv0jgx1N/sLi2mpPtP7xjIi1tR9rhBzD5PTuKnwuvOopSTL3PEYifZvd0mIB8486dg/Z6fOSTM5z1ERz26QpaB4Op0rRM+0ceWQ2lUDh8fgs+O6yjXknxrtrErFYsSLF6Pc87tY2s4jZPYmDGTE5joh073G9xgEYaOUmZLuZ9AhcV0xJdEZd/F39JwqQ4a6o03kgBzcgh5g3ggCTGw5ctlw555ZXVduGGOM3GjU1dNvvPaPFw+W6yuI6jSv7QGckuZ7Rkk5k2EBxPfMq1R4LTGA17upJInMfkAH34TCtwGkYNjRH8xMno6XZHP7zmvaxw6kRSa0AmGMacESAIkjlPRCrRzAyf59x/srtKvUy0udAbntSBsBgHCpnU1phr3nAk3HYDpOf6JALgdI/tFQnmHEeBLCfiSPJdDasjhdd3tyHZFmTGcmPe3/KFvWru6fKdunHzy921exNYrFqa1b9zDSvaolisFqiWp9w0BakjWpI7i080Y09Pvl3SnLTaRz+fXeVY9i4efgpClgz59ZnmvJ29PSXDNP7Ylpx2Z26EDbHX4rbp0G06TqQkzmZgicQAB3bZVTg1Mte4x+Q+eWq1rKmIxnHNHcfa5Su8U3tZnoXkyccyI3/qr2lrVKbrmOI7wSJ7iIg+CztRLtS0dSeo5TuVqiiZ2tz15dxPjseiru0nt26Dhn4onFURyuA+JE7bbLotNqWVAHMcHDuPz6Lz63GQTvM7YRaDXDtN7JjkY38OS0nNZ7Z3in09CCDxGv7NjXBoJLmtzyD3AGDy5egXK0dbqAJbULhtydnpnn+i1qTaleix7niA8G2zBsdPIYJI3U8nJueDw49VX4w9vae50AASesAd3WUXRN/s7IENDXQPdhoc60CItEADlsh8ZpS1/ZkDltJxO/wB7IWqPYFMhpLGNa6Wg5jJBPWeiynptryzKD4pBo/imCboy47yZMHqVDghniFAECW06h2GCQ4fIb96i9x9nZcYBAaJw3fkMAIehH9rbUvLQynMAkTLiMxuIO3cE8cvJ54XWna8boXU7gO0ztNwNz2Yycb7/AAK5yrScWODzTdIHZLLmz39rJzjs8lt1OIBzS2QZEbEfEBZ9WOUY3An6+CvlvlHFLpSpsYKNNsEEDMRAIEAAQIGdlSL20NZpKkOLQajbQBM1GWTvn358itCuMNnaCfiZ9YA81nakf2jTHmDUJ82LPG6u15Tc09GTKlp9V+7Zz7LfkFP9q7viuyZOS4sviW7v7ybhxMVMxmn1/m6I+v0tQguDDBIIgTg7YGULRMc24OYc2kY6XdfFcu/lf7dNnx/4mac5Lp8ugnr9wUqgEfm+GE90Yg775iIPPY/qg1pEwyGz2QLYjlAnHhCCNp6YkxOxQbYnv+Q/3RNNdLpbAAPMfRRqfMn9EBCm8e2HKWugdQA0Sf8AFPqugpZaD3Bczpnn28xgNAnv7RP0XRaKp2G+C14rqsuWbg0JiE9yiXro7mHaYhRIWFqtfUdLSRExsOR8yqZ19VkhpAzJEDc+OyxvUSVrOnunTwmQdBWL6bXHcjKS2mcrC42VytK1xIaQ4YyDMDnMbIFHVUBU9kHgv3FsEYnBdBAPcenqRujay5zGhpDT2sCcSBjf+izOA6hrakWtfe1zwzPYcXgve49SBEdHjaAuCvTwwuUt/TodOQLiTMjkJj03UtRw95bcG4MEbTHWDkefwR6TQ4utDRjkDue9WtRroa1pb7oEmd+X8KSHDt07m6thLYALuYM9l2YBPX5rogA7aJHWM/f0WS7V3apvZAADo5zII5iJzPkterWkAWNAMbhojYHJ2z8/NFEsRfTbJBZHTly6p9PRBjJaY55EDl6+KI0nBiMT70CMdCI9D9EbR0A9tRz5DWNLoGCTcAGyBIy7cZPLqkoD2cOuElpnBBn1C2NG4+waAD+bGNrj1I7vVYXDwTLQC22SWSOxB7QBOSNo6RyW9pwGsZPgWkDnkzI5SEBR4w8QRt2mjYu3dkQN8EhVKlZrw5wdNxmdsEYHOELj1QhkwTLmycY7QHjzwpaWkIcxxy0j3SMCM45mSefLzAJfLNqiAczkd+SCN/OfJVGVLak9Whndlx+nyV/Vad1stLXZyXEtjpG/yWVXua8E2g9kCCSRuCZIETd8kzuToNHVJcB1VmsTPf0gAZztcYHmqXAaZPbPagxBJHLq104BB8Vt1XN/9phOedUnlj/mJ72nG6jI1BMNES52BmBu5xO55BZurrBrmnmy9zvCGyTnpHwW7qqrIA9mG3D8pd2ZxiXeKztZUpstLacESQZO8tM5meU+CWlbXtPWIaMkGBz7shWmah/X4BZuq41V2uccjY9cTA5f7JUOKOIEk+YHxkbq8eTfiMbI7yi0mhTJ5tYfUZWXxDDmjqHf5R/ur2k1DXael2gTYyR5BZfEKoFRmSQA4kDn7oEE/fipntf0iRgZORkYjB6xPxVbUMdv7VwnYfusf4grDwwR26mMRa2CSd7SZnl7ylUoSGuZWcAYBBpjzIIqfBUlU0cyf3jjg4Jpf/USgVxc4HMDbMZ8B57/AMS0BVY0OuqVD+XLWQOc+/JWe32cyaxE7y2A3GNnO5oCk/Vuvc1t0sAwAIcXTAB8vitulWta1s7ADnnCw/ZtNU21PdM5D4Itme7PxCsBhib2xyyfkW5V4WROUta37SOvzTHVjqsh74HvNPgf1Cb2wxkCT1HqcbbLTviO079z4nn3+CFUjknunbI3n64Q3krkvt0xp6HW2sa3pPzKSwKvErCWy3HX1SW05JpjcPIVKi+oCR2mt3tnaO+ZPzVJj206rHFsfu3tMNGSLdthd39V6LR/BlJs21KhxgOLS0n+YBuc5WXpfwI8VSapL6fs/Z9h4a49oPktcPdkbTMxuEYyaux3WegeAuBvgGBYZM9ouBOJ32QuJHefvK3q3Bm0C43PcX5NxBOBH5QBCz3adrg7GQJBmCFnpcyc1o9MGu/aA43NubBtc2IgyHAycz4+CCzjJIcy2A2GxIIcGwRcOYH0XQvMgAE7fH/uwh6fRNYLzY6oYiGsFs75iT59E9bKqek424sEBje+0cwMZB2WvwniIY3UVTYW2suExOYAmezJ9DB5ZWloaE3u1Te3OCHuAttbya4bOvGy2OA6fSVxUZRph1BjgPecZqQCZcTOBbGYz3Ixx8+StrmuFUGtq2PhhBMk8oOMzkHEHYjONhtuADRDZAMZLjt3yJ9Fs1OGUrnX0LgAAwztE9km6f4ep3WfqWsaLWNsAPugSMnMXHz9UZY6qpbpyfHXtLmsJAgguADhIFpj3sznbop6WC59oEAxvuNgZ/UracKZez2sGne0OkAAC4AkuL+yBMk9Ai8VpaMAfsbqd5d27H39mDE5IGY+Kntt8nL5c9WZA7U7g4z1xInouW4tq+2S07TG/JrBtE4h3mF1tem+YkDPdPxQfwpo2GvVGo0lXUstaGPpMLgx7Zua5we0CQ4dU5N+DyWOFNZTZhol0EuBMlxgc9sx3K5WrteCWnsyWz1LSQQO4ERPcY6ro6HDaREN4dUbPNz6Y+BrTyHouWZQgbwN43zMkkjnOfNHbcfZY5bQ1ABAPIAYImZPj5rA4o13tKQdYGkuMNJO0Eh133krf1Lw0b8xkiB+byT/AIYpU6mto3NDxZWMOEtGGwQ1wjrt3IOsHVEObkkAjBABgEc8SPhtlR0bA0AbkfmugHJ6r2enoKQ2pUx4MaPoiexZyaB5BTOKz1UWOCptPsafQtZ/pUaQIfPK12fTn6re4lonFxhjoLzs2cSdoVCrfTa5hpVA15a41CCAyzYGd5LvgVUi7fAD9hjr1+wnAcRj/bdAOtJeKVoBtLroFsAgdkdc7OOO8bx1DyBEk+Jkme9MtK9cmAD1J+WdgqsZ3HrlWnMDxkkZwRgjHIqNWniLnbbyJ+SCZZr21cjYAx/ev39FZq6knEfLx3CHwehpadeoNS95Dm07HC5znPl12Gg/ygCF2H/k7TvAIdXaDmJDfVrmSPAp9t9l3fTiwXE5YY8OgnzCjqKRsLmtNgPaduIMY7jldVqfwEx3u6io3uLQ7ywQqWp/AVU7aoEcwWOHlh30U2ZFtW02qqCmwXugNEC4iMdxhKrrap/6lTl+d22e9EdpTS/dnJZDSRtIxjuVctSaz0zdfUqPeXEgkxkwTgAfRJXX6BzjIbIPPCSCelNnofgFN743B+CE588z5YUbRzLj5lasmdxqrdb4fVY4HZJ6yPiuh1GjY7+IctwfmsfX0w3sDME/RRVRkVmfc/qFSqtjIxz3aIyDPw+K0qsjGfmBy8PRUK/cCd46SATseWPD5KVsHjDscxvGeR74M7/Dqtr/AIccUNGjVYNPXqzVn922Q3sNEOPI4+SxeI8zBJM5yYGRvy23zvvOB1H/AAoaDp6xgn97/wDm1Ximur0fEq7jB0tVjTzc6l8W3T8FpNt/gE/3R+ig18dfVDdBMnPiSU6US1tBjqbh7Km8xs5gcPMEfNc9V0hb7lLeZtAA9B/RdCHbQfRSg7yfNSbheIadxc4eydAO4c4Y9U/AfxE/Se007NK+s8v9oGtcSQHNa2SA1xOWn0Xehh+x+iYjx8m/oU8fFFcx/wCN8VqH93omsHR4IPmXvb8gsh12S4AEk3AGQHTkDJjPIFdjq9VBAZ2v5v6c1z+q0ExY+CPTOeQTzy39DGaYmrrENEAHfnHdvmeXRW/wFQdU1RLyRZSJFri2SXMBBI3EclW1vtAPfHiSq2m4y7TVDVaWPcWOYGlzzlxabotEgW7SPFLGXZ309dDuoSdVYBJMDqYgeZXjuo/FWrqAg1SAf4WsYf8AE0B3xVfScOr6kyym+rP5oJHm84HmV0fw/usf5J9PYDxTS89RRH/ys/VUOPV6VTT1BTrU3OhpFr2uOHNOzT0XIcH/AADVeZ1B9k3oC1z3eYJDfHPgumd+EtPSpP8AZ0Q59roc4uc6QDtJtB8AFGWOM9VUtcx2oxBjoQc+SE5074Pei09QHCJHhsfTcKZdjB+/DmsdL2EwYB71DUNwY3zHqfgnLi4wHEZ5Qf8AUDCr6ymQ1xFR85j3d+WANpKeitb/AOBKNzq9WpTbe1zKbYhxYAy4kOORdeNo2HRdff3Quc/4d6NzdM8uNxdWeZMyQGsaPlsun9iO9VCALj0TFx7lMsPiolp6FMnH8VpE1ah/mKz30crsNRw5jjJDgTvB+hCqO4PTmZce4x9Ao0vuYFJ0CElvDhFLq71/oknpG2sxnUD0CTXwSB8k7QNiZhSZQb3+pTB/au5Z+C5vis+1J5k588fRdOGxsMKlq+GNebjcDzU1UcnXZBOVSqNx15+Y8foVpagx4yVSr57/AK+SlTmeK7Zz188Z7oxIPki/g3jOpotdSoacVrn3HsPcQbWtiWnAho3UeLNMSMdkny7o6/Twtx+HUa9SWURVcJy2neROMkNxOBk9FpxzynK+Hr/BdVqajv3+kZSbG/tAXd0MAPxI+i3AGjl/lXlHDvwNrakOdbSHV78+jJ+MLs+A/hP9ncHv1NV5H5Q4tpnuc2Td6qspP2nGumqU8S39JQrnjf5qdPun4pB84Wa1dr3TuSFJlUT7rlOppwfv6lQGmH2QkFappGuMsJae/I9R+iz6vC6rjO4B25dVuCh3H1/opNpu6EIPbmXfh6s6YA3xLuUk59VWrfgSpVi+oxguaXWyTaDmMRMYBK7djiOU+korao7/ADTiax9B+GdNRiygyR+Z3bdPWXTB8IWtlFA7k6e9+x6DEqNTYoshZ3EOLNpm0NuI3zAHwymHnhYYg5Hlny5ocDqemCflKvN0UTEHHIb+ah7AHDz6yIjkeqnR9ynlvM+pVHWMcf8ArG2QS0xmCDErVrtHd6BVnVIHvDyIRYJY5bUucTFxtGACT2R0AOyGyo5uxI8ETU1Je7nk7eKiyTAAJJ2A3PgF6OEnbHLlfLb/AA9qdZVqCnRrVAdzL3BrQNyQTBHkvWtES1jW1Hmo8DL4Dbj/AHW4C5j8AcOqUadT21EUySLXGPaOBGQ7mAMQMc11cj7C5eXLd1GmE8bFa4H7+qiQDyQ/VQcO/wCqzUIaI6JkO/xSQELx1ymGpnYITGt3hEo1ht6KTEp1znf0/RMdQTuPmigKYCNGz36Ck/JZ6GPkmbwLT82n/EVp2qTWpaDLPAdK3/07Xf3hf/qlX6Za0WhsAcg2APJHhNCegE7uBUfax+VWmBRNMSjRqrqhn3fqmDgeSO5o5qDXtGzSUtA5OMY+KC5s/mPkCjh5OzB6hNc7oB6pgEUc/mPwRi9w6pBjju70wis04O8nx/ogAg+SQM9/grrNO3lCl7AfxfBGgpipHVTdVV6mxsRuiN07eQ9cpkwuJ6gtpmzfG2DvmFyz3znYzmeU+PNd9W0bCcmD1B+izNbwsE7B07xufFIOXpvI2jxKrVqwJgZ+5H33laes4OJMGB0O/wAh38ll1OGvjHIz0Hfv94TJTuAz4lV6lZ2BMeX0BW4zhLzmO/Ynv5I2n4BuXhzhBiC1ufj8kg86/wDDq2o1DmUmPqOJmANh1cTgDbJgL0n8JfgxmlDatUB9fOQZayZEN743J74xvo8I4b7BzjTY1vtCLpLnElogZ5Y6fOVtBp5jxWt5LZqJmM3uoOYPBRjvCfHIp4CzUjaVB7AES7vUHuTAZaOqdNd3pIJRYMq5TYOgTJIpj00VqSSAec+SkkkgGKfkkkkZckEFJJAJpU27ef0SSQZifvyTjZJJAH5JHmnSQACj0kkkApUSUklIJiI8fVJJAU6ondQp0wHDA9EkkyorGjoiNpidh6JJIhLVMIWpaI2SSVEo1D8lAbJ0kGYfVJ6dJBAJJJID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15" descr="data:image/jpeg;base64,/9j/4AAQSkZJRgABAQAAAQABAAD/2wCEAAkGBxMSEhUSExIWFRUWFxYWFxcYGBcYGBUXFRcYFxcWGBUYHiggGBolHRgYITEhJSkrLi4uFx8zODMtNygtLisBCgoKDg0OGhAQGy0lHx0tKy0tLS0tLS0tLS0tLS0tLS0tLS0tLS0tLS0tLS0tLS0tLS0tLS0tLS0tLS0tLSstLf/AABEIAMIBAwMBIgACEQEDEQH/xAAbAAABBQEBAAAAAAAAAAAAAAADAAECBAUGB//EAEMQAAEDAwIDBQYDBQYEBwAAAAEAAhEDEiEEMQVBUSJhcYGREzKhscHwBkLRFCNSYuEkcpKisvEHM0OCFRZEU4PCw//EABkBAAMBAQEAAAAAAAAAAAAAAAABAgMEBf/EACURAQEAAgEEAgICAwAAAAAAAAABAhEDBBIhMSJBMlETgTNxkf/aAAwDAQACEQMRAD8A48NRA1TaxEFNe+8oMNThqMKaViYCtT2otqVqAHantRLU9qAHantRLU9qAFantRLU9qAFalai2pWoAdqa1FtStTAVqVqLalagBWp7UW1K1ACtStRbUrUgDait0rjmPWB81oUqYbIgExM88EbdAnqMMnnk/Nefyddq6xjrw6bxvKs86N3Qeo/XvQnUiNwrzh8x8kTTU7mPP8IHxeVGPXZfcVeln1WXamtVio3P39MFQLV38XLOTHujlzwuF1QS1QLVYLVEtWqFctUCxWS1QLUgrWJI9qSNGM1qm0KYYpBqSUQErUQNUrEGEWJWo9imGIGlUNUrUf2Sb2aNjQNqe1EtT2oAVqe1EtT2oMK1K1FtT2oAVqa1GtStTIK1K1FtStQArUrUW1K1ACtStRbUrUtnpoUKcjJjHntCPWDBy6HcdFTZJGZ8Pr9MqZp4+Pn1yvAvm7errQFdoJMNMTyIPd39ynpmgU6re1NvPuI/VAqN+89M5CnpXH2VZsyLMNO2+DB2OSpNSfv6/RNaoaVxJMzPf3x1Vm1ev0U1x/24Op/MC1Naj2pi1dbmALVAtVm1RLUBWtTKxakmYgapBqKGqQao2NBhSRRTCkKSWz0DCkArLaQTmgls9AtanLEZtApOpEJbPSs6koWK41qZ9JPZaVLU9qMWJWqiBtStRrUrUAK1NajWpWoANqe1FtT2IANqVqNalagA2pnEAScAZKPaoVmG0xvBjx5JZeqrH3D0qhOfdjlBd3doDDT4u57ItRh/j8Ozj1mEzdE+xhJLTAENtFpjadvNvyJUqkCDMnYxt6ea8F6itSa+8yWlsZwQZ9SDzQa+oH7xk5cCQIxDXNB+YVnSuMnoIM8ueDPNZTv+Y5wOPZtHm6oSf9CVOC6EYPl4bKzaoaFmPT4SrNq9jpP8Ued1H+Sg2prUa1NaulgAWprUe1MWoJXsSRrU6AJantRbU9qjagw1SCmGqViWzRaUUFRtUg1IxGFS3Qg1Ealo9ptpqZYEmuUwVKlapRHRAdSWgmICcyKxn2JWK4+khmmq7k6VwxRddy+8qzYnqGBGfMn5CFw9blfEldfS4zVZGpc8bEzEDJ5z+oUa1Z4qtYD/AAggid4nPI7nmrOoOengSPr95Qq5/tMR+aP8u08yFy8eWXdPLozxnbfC7YnsR7ErF7O3maAtTHGRuM+isWJFiVu4c9qOkLntIqVG59xoaQBGxuPvTvjbqhV3Rj5rJfxQteaVKk59SY7RLnXeHL1Wvo+DV3AGo5o5xMNz0sDifULxb4emVIgU52GTPfkblY4HaqR/DTj1qFa3GPw02scVHMeB2YLnNx1a+I/7fHxzdBwR1EPa6oHlxEOBgG3BbB7yeY+iWzaXD2YPjH1+qs2oPC2kB7XCC13kQQNjsVdtXr9PZ/HHm80+dV7Ui1HtTWrfbLSvamLFYtTWo2SvakjWpI2BbE4ajWJwxZbXoGxSDEYMT2I2AQ1PajWJ7Edw0DanDUa1PYl3HoINUg1EDVOlSkxEqcspJuqxx3dBgJ3QMlRqvc05bgAkmDy81nVOIiqHC2LXhuSIcbZx3gEY7wue9TjZe323nBZfK3qNSG8idoxjInc4WbR1736oswGgOBAiLm7wYnefGFT1dczLnw2YkkxjJ7hCnwemTqs4JdUcRAOIcNx3uC58OTK5zdb5ceMwuo3aggE9ASqr60yOkiROfIgrTr0oaeeD9wszW6kkZjbkCPHDgHDrBV9Xd2I6aeKpayoWUy+ZMmMcg2SPhuhhwfqWuAPae6J6Wk/IKHFp/Zz/AHah+BUtDTP7Qzue+fD2dQfosOL8o25PxresT2I9iVq9XbzQLE7aeQDiTCNYq77roIFo25kn6fH9cefkuGO414sJlfKdKhQYajqdMXlwDnEZJPWeWNtktfqngNIcfL9AoucTv3KhxHRUnhrjTaZzLZaT3ywiT3rzrd3dd0WtPW9p2g73m3jqQQDt5rMrEH4n79Fe4U6KLAHEtFJm4IBhogzPTluqlYydzyHI7+XgkA9O/wDfEA4LjI69mR8lqWrE0Nx1MQIDnEnaT7Mti3lGPuV0Vi9HpL8HF1P5K9iYsVixKxdW3MrFiYsVksUS1GxpXtSR7EkbGgWcQon/AKrPUfXZWWOBiCDORBGfDqvPnvMggfH7kohxnaPue/4LgnUX9Ov+Cft6CGpw1cIzWuBa4E9nA96QNp7scld0/H6wwHB0b3AT6yD1VTqJ9pvBY68NT2rC034nbMVGWjqDMb5jot/TVW1GhzDIP3kcj3LSckvpFws9mDU4YjWp7U+4tA2I2nNs55dCU9qFqKgaOUnad++PQLLny+Fa8U+UZ2vrAXZElhIwASLmtPKefxWVpT+6JNwHtahkCQbIaZIH8p36eSHxWqHaoNDh+7pkOAIw6aYg9DgrRoaQVNJRh9kgPkQSRUlzhB5m455d+y4+Oe/9OrK+nM8XqXUIP5i4eINjfqtbgD51WdzTqn/PSH1UdTw3Tuax0veGH3S/3zdJDw1ojLdgGp+APY3Vs3ue19MDEZHtSeoxTjxKfHflD5PxrqqoFpnAII9QuZa0yTVgNBMNBiWzALjEjwafPktrjUAs8/osPXhthglsAYFu053acBXz5buv0jgx1N/sLi2mpPtP7xjIi1tR9rhBzD5PTuKnwuvOopSTL3PEYifZvd0mIB8486dg/Z6fOSTM5z1ERz26QpaB4Op0rRM+0ceWQ2lUDh8fgs+O6yjXknxrtrErFYsSLF6Pc87tY2s4jZPYmDGTE5joh073G9xgEYaOUmZLuZ9AhcV0xJdEZd/F39JwqQ4a6o03kgBzcgh5g3ggCTGw5ctlw555ZXVduGGOM3GjU1dNvvPaPFw+W6yuI6jSv7QGckuZ7Rkk5k2EBxPfMq1R4LTGA17upJInMfkAH34TCtwGkYNjRH8xMno6XZHP7zmvaxw6kRSa0AmGMacESAIkjlPRCrRzAyf59x/srtKvUy0udAbntSBsBgHCpnU1phr3nAk3HYDpOf6JALgdI/tFQnmHEeBLCfiSPJdDasjhdd3tyHZFmTGcmPe3/KFvWru6fKdunHzy921exNYrFqa1b9zDSvaolisFqiWp9w0BakjWpI7i080Y09Pvl3SnLTaRz+fXeVY9i4efgpClgz59ZnmvJ29PSXDNP7Ylpx2Z26EDbHX4rbp0G06TqQkzmZgicQAB3bZVTg1Mte4x+Q+eWq1rKmIxnHNHcfa5Su8U3tZnoXkyccyI3/qr2lrVKbrmOI7wSJ7iIg+CztRLtS0dSeo5TuVqiiZ2tz15dxPjseiru0nt26Dhn4onFURyuA+JE7bbLotNqWVAHMcHDuPz6Lz63GQTvM7YRaDXDtN7JjkY38OS0nNZ7Z3in09CCDxGv7NjXBoJLmtzyD3AGDy5egXK0dbqAJbULhtydnpnn+i1qTaleix7niA8G2zBsdPIYJI3U8nJueDw49VX4w9vae50AASesAd3WUXRN/s7IENDXQPdhoc60CItEADlsh8ZpS1/ZkDltJxO/wB7IWqPYFMhpLGNa6Wg5jJBPWeiynptryzKD4pBo/imCboy47yZMHqVDghniFAECW06h2GCQ4fIb96i9x9nZcYBAaJw3fkMAIehH9rbUvLQynMAkTLiMxuIO3cE8cvJ54XWna8boXU7gO0ztNwNz2Yycb7/AAK5yrScWODzTdIHZLLmz39rJzjs8lt1OIBzS2QZEbEfEBZ9WOUY3An6+CvlvlHFLpSpsYKNNsEEDMRAIEAAQIGdlSL20NZpKkOLQajbQBM1GWTvn358itCuMNnaCfiZ9YA81nakf2jTHmDUJ82LPG6u15Tc09GTKlp9V+7Zz7LfkFP9q7viuyZOS4sviW7v7ybhxMVMxmn1/m6I+v0tQguDDBIIgTg7YGULRMc24OYc2kY6XdfFcu/lf7dNnx/4mac5Lp8ugnr9wUqgEfm+GE90Yg775iIPPY/qg1pEwyGz2QLYjlAnHhCCNp6YkxOxQbYnv+Q/3RNNdLpbAAPMfRRqfMn9EBCm8e2HKWugdQA0Sf8AFPqugpZaD3Bczpnn28xgNAnv7RP0XRaKp2G+C14rqsuWbg0JiE9yiXro7mHaYhRIWFqtfUdLSRExsOR8yqZ19VkhpAzJEDc+OyxvUSVrOnunTwmQdBWL6bXHcjKS2mcrC42VytK1xIaQ4YyDMDnMbIFHVUBU9kHgv3FsEYnBdBAPcenqRujay5zGhpDT2sCcSBjf+izOA6hrakWtfe1zwzPYcXgve49SBEdHjaAuCvTwwuUt/TodOQLiTMjkJj03UtRw95bcG4MEbTHWDkefwR6TQ4utDRjkDue9WtRroa1pb7oEmd+X8KSHDt07m6thLYALuYM9l2YBPX5rogA7aJHWM/f0WS7V3apvZAADo5zII5iJzPkterWkAWNAMbhojYHJ2z8/NFEsRfTbJBZHTly6p9PRBjJaY55EDl6+KI0nBiMT70CMdCI9D9EbR0A9tRz5DWNLoGCTcAGyBIy7cZPLqkoD2cOuElpnBBn1C2NG4+waAD+bGNrj1I7vVYXDwTLQC22SWSOxB7QBOSNo6RyW9pwGsZPgWkDnkzI5SEBR4w8QRt2mjYu3dkQN8EhVKlZrw5wdNxmdsEYHOELj1QhkwTLmycY7QHjzwpaWkIcxxy0j3SMCM45mSefLzAJfLNqiAczkd+SCN/OfJVGVLak9Whndlx+nyV/Vad1stLXZyXEtjpG/yWVXua8E2g9kCCSRuCZIETd8kzuToNHVJcB1VmsTPf0gAZztcYHmqXAaZPbPagxBJHLq104BB8Vt1XN/9phOedUnlj/mJ72nG6jI1BMNES52BmBu5xO55BZurrBrmnmy9zvCGyTnpHwW7qqrIA9mG3D8pd2ZxiXeKztZUpstLacESQZO8tM5meU+CWlbXtPWIaMkGBz7shWmah/X4BZuq41V2uccjY9cTA5f7JUOKOIEk+YHxkbq8eTfiMbI7yi0mhTJ5tYfUZWXxDDmjqHf5R/ur2k1DXael2gTYyR5BZfEKoFRmSQA4kDn7oEE/fipntf0iRgZORkYjB6xPxVbUMdv7VwnYfusf4grDwwR26mMRa2CSd7SZnl7ylUoSGuZWcAYBBpjzIIqfBUlU0cyf3jjg4Jpf/USgVxc4HMDbMZ8B57/AMS0BVY0OuqVD+XLWQOc+/JWe32cyaxE7y2A3GNnO5oCk/Vuvc1t0sAwAIcXTAB8vitulWta1s7ADnnCw/ZtNU21PdM5D4Itme7PxCsBhib2xyyfkW5V4WROUta37SOvzTHVjqsh74HvNPgf1Cb2wxkCT1HqcbbLTviO079z4nn3+CFUjknunbI3n64Q3krkvt0xp6HW2sa3pPzKSwKvErCWy3HX1SW05JpjcPIVKi+oCR2mt3tnaO+ZPzVJj206rHFsfu3tMNGSLdthd39V6LR/BlJs21KhxgOLS0n+YBuc5WXpfwI8VSapL6fs/Z9h4a49oPktcPdkbTMxuEYyaux3WegeAuBvgGBYZM9ouBOJ32QuJHefvK3q3Bm0C43PcX5NxBOBH5QBCz3adrg7GQJBmCFnpcyc1o9MGu/aA43NubBtc2IgyHAycz4+CCzjJIcy2A2GxIIcGwRcOYH0XQvMgAE7fH/uwh6fRNYLzY6oYiGsFs75iT59E9bKqek424sEBje+0cwMZB2WvwniIY3UVTYW2suExOYAmezJ9DB5ZWloaE3u1Te3OCHuAttbya4bOvGy2OA6fSVxUZRph1BjgPecZqQCZcTOBbGYz3Ixx8+StrmuFUGtq2PhhBMk8oOMzkHEHYjONhtuADRDZAMZLjt3yJ9Fs1OGUrnX0LgAAwztE9km6f4ep3WfqWsaLWNsAPugSMnMXHz9UZY6qpbpyfHXtLmsJAgguADhIFpj3sznbop6WC59oEAxvuNgZ/UracKZez2sGne0OkAAC4AkuL+yBMk9Ai8VpaMAfsbqd5d27H39mDE5IGY+Kntt8nL5c9WZA7U7g4z1xInouW4tq+2S07TG/JrBtE4h3mF1tem+YkDPdPxQfwpo2GvVGo0lXUstaGPpMLgx7Zua5we0CQ4dU5N+DyWOFNZTZhol0EuBMlxgc9sx3K5WrteCWnsyWz1LSQQO4ERPcY6ro6HDaREN4dUbPNz6Y+BrTyHouWZQgbwN43zMkkjnOfNHbcfZY5bQ1ABAPIAYImZPj5rA4o13tKQdYGkuMNJO0Eh133krf1Lw0b8xkiB+byT/AIYpU6mto3NDxZWMOEtGGwQ1wjrt3IOsHVEObkkAjBABgEc8SPhtlR0bA0AbkfmugHJ6r2enoKQ2pUx4MaPoiexZyaB5BTOKz1UWOCptPsafQtZ/pUaQIfPK12fTn6re4lonFxhjoLzs2cSdoVCrfTa5hpVA15a41CCAyzYGd5LvgVUi7fAD9hjr1+wnAcRj/bdAOtJeKVoBtLroFsAgdkdc7OOO8bx1DyBEk+Jkme9MtK9cmAD1J+WdgqsZ3HrlWnMDxkkZwRgjHIqNWniLnbbyJ+SCZZr21cjYAx/ev39FZq6knEfLx3CHwehpadeoNS95Dm07HC5znPl12Gg/ygCF2H/k7TvAIdXaDmJDfVrmSPAp9t9l3fTiwXE5YY8OgnzCjqKRsLmtNgPaduIMY7jldVqfwEx3u6io3uLQ7ywQqWp/AVU7aoEcwWOHlh30U2ZFtW02qqCmwXugNEC4iMdxhKrrap/6lTl+d22e9EdpTS/dnJZDSRtIxjuVctSaz0zdfUqPeXEgkxkwTgAfRJXX6BzjIbIPPCSCelNnofgFN743B+CE588z5YUbRzLj5lasmdxqrdb4fVY4HZJ6yPiuh1GjY7+IctwfmsfX0w3sDME/RRVRkVmfc/qFSqtjIxz3aIyDPw+K0qsjGfmBy8PRUK/cCd46SATseWPD5KVsHjDscxvGeR74M7/Dqtr/AIccUNGjVYNPXqzVn922Q3sNEOPI4+SxeI8zBJM5yYGRvy23zvvOB1H/AAoaDp6xgn97/wDm1Ximur0fEq7jB0tVjTzc6l8W3T8FpNt/gE/3R+ig18dfVDdBMnPiSU6US1tBjqbh7Km8xs5gcPMEfNc9V0hb7lLeZtAA9B/RdCHbQfRSg7yfNSbheIadxc4eydAO4c4Y9U/AfxE/Se007NK+s8v9oGtcSQHNa2SA1xOWn0Xehh+x+iYjx8m/oU8fFFcx/wCN8VqH93omsHR4IPmXvb8gsh12S4AEk3AGQHTkDJjPIFdjq9VBAZ2v5v6c1z+q0ExY+CPTOeQTzy39DGaYmrrENEAHfnHdvmeXRW/wFQdU1RLyRZSJFri2SXMBBI3EclW1vtAPfHiSq2m4y7TVDVaWPcWOYGlzzlxabotEgW7SPFLGXZ309dDuoSdVYBJMDqYgeZXjuo/FWrqAg1SAf4WsYf8AE0B3xVfScOr6kyym+rP5oJHm84HmV0fw/usf5J9PYDxTS89RRH/ys/VUOPV6VTT1BTrU3OhpFr2uOHNOzT0XIcH/AADVeZ1B9k3oC1z3eYJDfHPgumd+EtPSpP8AZ0Q59roc4uc6QDtJtB8AFGWOM9VUtcx2oxBjoQc+SE5074Pei09QHCJHhsfTcKZdjB+/DmsdL2EwYB71DUNwY3zHqfgnLi4wHEZ5Qf8AUDCr6ymQ1xFR85j3d+WANpKeitb/AOBKNzq9WpTbe1zKbYhxYAy4kOORdeNo2HRdff3Quc/4d6NzdM8uNxdWeZMyQGsaPlsun9iO9VCALj0TFx7lMsPiolp6FMnH8VpE1ah/mKz30crsNRw5jjJDgTvB+hCqO4PTmZce4x9Ao0vuYFJ0CElvDhFLq71/oknpG2sxnUD0CTXwSB8k7QNiZhSZQb3+pTB/au5Z+C5vis+1J5k588fRdOGxsMKlq+GNebjcDzU1UcnXZBOVSqNx15+Y8foVpagx4yVSr57/AK+SlTmeK7Zz188Z7oxIPki/g3jOpotdSoacVrn3HsPcQbWtiWnAho3UeLNMSMdkny7o6/Twtx+HUa9SWURVcJy2neROMkNxOBk9FpxzynK+Hr/BdVqajv3+kZSbG/tAXd0MAPxI+i3AGjl/lXlHDvwNrakOdbSHV78+jJ+MLs+A/hP9ncHv1NV5H5Q4tpnuc2Td6qspP2nGumqU8S39JQrnjf5qdPun4pB84Wa1dr3TuSFJlUT7rlOppwfv6lQGmH2QkFappGuMsJae/I9R+iz6vC6rjO4B25dVuCh3H1/opNpu6EIPbmXfh6s6YA3xLuUk59VWrfgSpVi+oxguaXWyTaDmMRMYBK7djiOU+korao7/ADTiax9B+GdNRiygyR+Z3bdPWXTB8IWtlFA7k6e9+x6DEqNTYoshZ3EOLNpm0NuI3zAHwymHnhYYg5Hlny5ocDqemCflKvN0UTEHHIb+ah7AHDz6yIjkeqnR9ynlvM+pVHWMcf8ArG2QS0xmCDErVrtHd6BVnVIHvDyIRYJY5bUucTFxtGACT2R0AOyGyo5uxI8ETU1Je7nk7eKiyTAAJJ2A3PgF6OEnbHLlfLb/AA9qdZVqCnRrVAdzL3BrQNyQTBHkvWtES1jW1Hmo8DL4Dbj/AHW4C5j8AcOqUadT21EUySLXGPaOBGQ7mAMQMc11cj7C5eXLd1GmE8bFa4H7+qiQDyQ/VQcO/wCqzUIaI6JkO/xSQELx1ymGpnYITGt3hEo1ht6KTEp1znf0/RMdQTuPmigKYCNGz36Ck/JZ6GPkmbwLT82n/EVp2qTWpaDLPAdK3/07Xf3hf/qlX6Za0WhsAcg2APJHhNCegE7uBUfax+VWmBRNMSjRqrqhn3fqmDgeSO5o5qDXtGzSUtA5OMY+KC5s/mPkCjh5OzB6hNc7oB6pgEUc/mPwRi9w6pBjju70wis04O8nx/ogAg+SQM9/grrNO3lCl7AfxfBGgpipHVTdVV6mxsRuiN07eQ9cpkwuJ6gtpmzfG2DvmFyz3znYzmeU+PNd9W0bCcmD1B+izNbwsE7B07xufFIOXpvI2jxKrVqwJgZ+5H33laes4OJMGB0O/wAh38ll1OGvjHIz0Hfv94TJTuAz4lV6lZ2BMeX0BW4zhLzmO/Ynv5I2n4BuXhzhBiC1ufj8kg86/wDDq2o1DmUmPqOJmANh1cTgDbJgL0n8JfgxmlDatUB9fOQZayZEN743J74xvo8I4b7BzjTY1vtCLpLnElogZ5Y6fOVtBp5jxWt5LZqJmM3uoOYPBRjvCfHIp4CzUjaVB7AES7vUHuTAZaOqdNd3pIJRYMq5TYOgTJIpj00VqSSAec+SkkkgGKfkkkkZckEFJJAJpU27ef0SSQZifvyTjZJJAH5JHmnSQACj0kkkApUSUklIJiI8fVJJAU6ondQp0wHDA9EkkyorGjoiNpidh6JJIhLVMIWpaI2SSVEo1D8lAbJ0kGYfVJ6dJBAJJJID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35" name="Picture 19" descr="https://encrypted-tbn0.gstatic.com/images?q=tbn:ANd9GcSQr4l9Z3lRb58QgQhuIjxzaz9yNokD3uGb9Dm7w-DTpJO_z6H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020" y="183606"/>
            <a:ext cx="3840480" cy="597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3817980" y="4699337"/>
            <a:ext cx="2468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c</a:t>
            </a:r>
            <a:r>
              <a:rPr lang="en-US" sz="2000" dirty="0" smtClean="0">
                <a:solidFill>
                  <a:srgbClr val="FFFFFF"/>
                </a:solidFill>
              </a:rPr>
              <a:t>arrying 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copal 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incense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429826" y="6245423"/>
            <a:ext cx="3417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FFFFFF"/>
                </a:solidFill>
              </a:rPr>
              <a:t>Atlantean</a:t>
            </a:r>
            <a:r>
              <a:rPr lang="en-US" sz="1400" dirty="0" smtClean="0">
                <a:solidFill>
                  <a:srgbClr val="FFFFFF"/>
                </a:solidFill>
              </a:rPr>
              <a:t> Figures, Tula, Hidalgo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79980" y="6551842"/>
            <a:ext cx="11176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3"/>
              </a:rPr>
              <a:t>https://tuul.tv/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8242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MSEhUSExIWFRUWFxYWFxcYGBcYGBUXFRcYFxcWGBUYHiggGBolHRgYITEhJSkrLi4uFx8zODMtNygtLisBCgoKDg0OGhAQGy0lHx0tKy0tLS0tLS0tLS0tLS0tLS0tLS0tLS0tLS0tLS0tLS0tLS0tLS0tLS0tLS0tLSstLf/AABEIAMIBAwMBIgACEQEDEQH/xAAbAAABBQEBAAAAAAAAAAAAAAADAAECBAUGB//EAEMQAAEDAwIDBQYDBQYEBwAAAAEAAhEDEiEEMQVBUSJhcYGREzKhscHwBkLRFCNSYuEkcpKisvEHM0OCFRZEU4PCw//EABkBAAMBAQEAAAAAAAAAAAAAAAABAgMEBf/EACURAQEAAgEEAgICAwAAAAAAAAABAhEDBBIhMSJBMlETgTNxkf/aAAwDAQACEQMRAD8A48NRA1TaxEFNe+8oMNThqMKaViYCtT2otqVqAHantRLU9qAHantRLU9qAFantRLU9qAFalai2pWoAdqa1FtStTAVqVqLalagBWp7UW1K1ACtStRbUrUgDait0rjmPWB81oUqYbIgExM88EbdAnqMMnnk/Nefyddq6xjrw6bxvKs86N3Qeo/XvQnUiNwrzh8x8kTTU7mPP8IHxeVGPXZfcVeln1WXamtVio3P39MFQLV38XLOTHujlzwuF1QS1QLVYLVEtWqFctUCxWS1QLUgrWJI9qSNGM1qm0KYYpBqSUQErUQNUrEGEWJWo9imGIGlUNUrUf2Sb2aNjQNqe1EtT2oAVqe1EtT2oMK1K1FtT2oAVqa1GtStTIK1K1FtStQArUrUW1K1ACtStRbUrUtnpoUKcjJjHntCPWDBy6HcdFTZJGZ8Pr9MqZp4+Pn1yvAvm7errQFdoJMNMTyIPd39ynpmgU6re1NvPuI/VAqN+89M5CnpXH2VZsyLMNO2+DB2OSpNSfv6/RNaoaVxJMzPf3x1Vm1ev0U1x/24Op/MC1Naj2pi1dbmALVAtVm1RLUBWtTKxakmYgapBqKGqQao2NBhSRRTCkKSWz0DCkArLaQTmgls9AtanLEZtApOpEJbPSs6koWK41qZ9JPZaVLU9qMWJWqiBtStRrUrUAK1NajWpWoANqe1FtT2IANqVqNalagA2pnEAScAZKPaoVmG0xvBjx5JZeqrH3D0qhOfdjlBd3doDDT4u57ItRh/j8Ozj1mEzdE+xhJLTAENtFpjadvNvyJUqkCDMnYxt6ea8F6itSa+8yWlsZwQZ9SDzQa+oH7xk5cCQIxDXNB+YVnSuMnoIM8ueDPNZTv+Y5wOPZtHm6oSf9CVOC6EYPl4bKzaoaFmPT4SrNq9jpP8Ued1H+Sg2prUa1NaulgAWprUe1MWoJXsSRrU6AJantRbU9qjagw1SCmGqViWzRaUUFRtUg1IxGFS3Qg1Ealo9ptpqZYEmuUwVKlapRHRAdSWgmICcyKxn2JWK4+khmmq7k6VwxRddy+8qzYnqGBGfMn5CFw9blfEldfS4zVZGpc8bEzEDJ5z+oUa1Z4qtYD/AAggid4nPI7nmrOoOengSPr95Qq5/tMR+aP8u08yFy8eWXdPLozxnbfC7YnsR7ErF7O3maAtTHGRuM+isWJFiVu4c9qOkLntIqVG59xoaQBGxuPvTvjbqhV3Rj5rJfxQteaVKk59SY7RLnXeHL1Wvo+DV3AGo5o5xMNz0sDifULxb4emVIgU52GTPfkblY4HaqR/DTj1qFa3GPw02scVHMeB2YLnNx1a+I/7fHxzdBwR1EPa6oHlxEOBgG3BbB7yeY+iWzaXD2YPjH1+qs2oPC2kB7XCC13kQQNjsVdtXr9PZ/HHm80+dV7Ui1HtTWrfbLSvamLFYtTWo2SvakjWpI2BbE4ajWJwxZbXoGxSDEYMT2I2AQ1PajWJ7Edw0DanDUa1PYl3HoINUg1EDVOlSkxEqcspJuqxx3dBgJ3QMlRqvc05bgAkmDy81nVOIiqHC2LXhuSIcbZx3gEY7wue9TjZe323nBZfK3qNSG8idoxjInc4WbR1736oswGgOBAiLm7wYnefGFT1dczLnw2YkkxjJ7hCnwemTqs4JdUcRAOIcNx3uC58OTK5zdb5ceMwuo3aggE9ASqr60yOkiROfIgrTr0oaeeD9wszW6kkZjbkCPHDgHDrBV9Xd2I6aeKpayoWUy+ZMmMcg2SPhuhhwfqWuAPae6J6Wk/IKHFp/Zz/AHah+BUtDTP7Qzue+fD2dQfosOL8o25PxresT2I9iVq9XbzQLE7aeQDiTCNYq77roIFo25kn6fH9cefkuGO414sJlfKdKhQYajqdMXlwDnEZJPWeWNtktfqngNIcfL9AoucTv3KhxHRUnhrjTaZzLZaT3ywiT3rzrd3dd0WtPW9p2g73m3jqQQDt5rMrEH4n79Fe4U6KLAHEtFJm4IBhogzPTluqlYydzyHI7+XgkA9O/wDfEA4LjI69mR8lqWrE0Nx1MQIDnEnaT7Mti3lGPuV0Vi9HpL8HF1P5K9iYsVixKxdW3MrFiYsVksUS1GxpXtSR7EkbGgWcQon/AKrPUfXZWWOBiCDORBGfDqvPnvMggfH7kohxnaPue/4LgnUX9Ov+Cft6CGpw1cIzWuBa4E9nA96QNp7scld0/H6wwHB0b3AT6yD1VTqJ9pvBY68NT2rC034nbMVGWjqDMb5jot/TVW1GhzDIP3kcj3LSckvpFws9mDU4YjWp7U+4tA2I2nNs55dCU9qFqKgaOUnad++PQLLny+Fa8U+UZ2vrAXZElhIwASLmtPKefxWVpT+6JNwHtahkCQbIaZIH8p36eSHxWqHaoNDh+7pkOAIw6aYg9DgrRoaQVNJRh9kgPkQSRUlzhB5m455d+y4+Oe/9OrK+nM8XqXUIP5i4eINjfqtbgD51WdzTqn/PSH1UdTw3Tuax0veGH3S/3zdJDw1ojLdgGp+APY3Vs3ue19MDEZHtSeoxTjxKfHflD5PxrqqoFpnAII9QuZa0yTVgNBMNBiWzALjEjwafPktrjUAs8/osPXhthglsAYFu053acBXz5buv0jgx1N/sLi2mpPtP7xjIi1tR9rhBzD5PTuKnwuvOopSTL3PEYifZvd0mIB8486dg/Z6fOSTM5z1ERz26QpaB4Op0rRM+0ceWQ2lUDh8fgs+O6yjXknxrtrErFYsSLF6Pc87tY2s4jZPYmDGTE5joh073G9xgEYaOUmZLuZ9AhcV0xJdEZd/F39JwqQ4a6o03kgBzcgh5g3ggCTGw5ctlw555ZXVduGGOM3GjU1dNvvPaPFw+W6yuI6jSv7QGckuZ7Rkk5k2EBxPfMq1R4LTGA17upJInMfkAH34TCtwGkYNjRH8xMno6XZHP7zmvaxw6kRSa0AmGMacESAIkjlPRCrRzAyf59x/srtKvUy0udAbntSBsBgHCpnU1phr3nAk3HYDpOf6JALgdI/tFQnmHEeBLCfiSPJdDasjhdd3tyHZFmTGcmPe3/KFvWru6fKdunHzy921exNYrFqa1b9zDSvaolisFqiWp9w0BakjWpI7i080Y09Pvl3SnLTaRz+fXeVY9i4efgpClgz59ZnmvJ29PSXDNP7Ylpx2Z26EDbHX4rbp0G06TqQkzmZgicQAB3bZVTg1Mte4x+Q+eWq1rKmIxnHNHcfa5Su8U3tZnoXkyccyI3/qr2lrVKbrmOI7wSJ7iIg+CztRLtS0dSeo5TuVqiiZ2tz15dxPjseiru0nt26Dhn4onFURyuA+JE7bbLotNqWVAHMcHDuPz6Lz63GQTvM7YRaDXDtN7JjkY38OS0nNZ7Z3in09CCDxGv7NjXBoJLmtzyD3AGDy5egXK0dbqAJbULhtydnpnn+i1qTaleix7niA8G2zBsdPIYJI3U8nJueDw49VX4w9vae50AASesAd3WUXRN/s7IENDXQPdhoc60CItEADlsh8ZpS1/ZkDltJxO/wB7IWqPYFMhpLGNa6Wg5jJBPWeiynptryzKD4pBo/imCboy47yZMHqVDghniFAECW06h2GCQ4fIb96i9x9nZcYBAaJw3fkMAIehH9rbUvLQynMAkTLiMxuIO3cE8cvJ54XWna8boXU7gO0ztNwNz2Yycb7/AAK5yrScWODzTdIHZLLmz39rJzjs8lt1OIBzS2QZEbEfEBZ9WOUY3An6+CvlvlHFLpSpsYKNNsEEDMRAIEAAQIGdlSL20NZpKkOLQajbQBM1GWTvn358itCuMNnaCfiZ9YA81nakf2jTHmDUJ82LPG6u15Tc09GTKlp9V+7Zz7LfkFP9q7viuyZOS4sviW7v7ybhxMVMxmn1/m6I+v0tQguDDBIIgTg7YGULRMc24OYc2kY6XdfFcu/lf7dNnx/4mac5Lp8ugnr9wUqgEfm+GE90Yg775iIPPY/qg1pEwyGz2QLYjlAnHhCCNp6YkxOxQbYnv+Q/3RNNdLpbAAPMfRRqfMn9EBCm8e2HKWugdQA0Sf8AFPqugpZaD3Bczpnn28xgNAnv7RP0XRaKp2G+C14rqsuWbg0JiE9yiXro7mHaYhRIWFqtfUdLSRExsOR8yqZ19VkhpAzJEDc+OyxvUSVrOnunTwmQdBWL6bXHcjKS2mcrC42VytK1xIaQ4YyDMDnMbIFHVUBU9kHgv3FsEYnBdBAPcenqRujay5zGhpDT2sCcSBjf+izOA6hrakWtfe1zwzPYcXgve49SBEdHjaAuCvTwwuUt/TodOQLiTMjkJj03UtRw95bcG4MEbTHWDkefwR6TQ4utDRjkDue9WtRroa1pb7oEmd+X8KSHDt07m6thLYALuYM9l2YBPX5rogA7aJHWM/f0WS7V3apvZAADo5zII5iJzPkterWkAWNAMbhojYHJ2z8/NFEsRfTbJBZHTly6p9PRBjJaY55EDl6+KI0nBiMT70CMdCI9D9EbR0A9tRz5DWNLoGCTcAGyBIy7cZPLqkoD2cOuElpnBBn1C2NG4+waAD+bGNrj1I7vVYXDwTLQC22SWSOxB7QBOSNo6RyW9pwGsZPgWkDnkzI5SEBR4w8QRt2mjYu3dkQN8EhVKlZrw5wdNxmdsEYHOELj1QhkwTLmycY7QHjzwpaWkIcxxy0j3SMCM45mSefLzAJfLNqiAczkd+SCN/OfJVGVLak9Whndlx+nyV/Vad1stLXZyXEtjpG/yWVXua8E2g9kCCSRuCZIETd8kzuToNHVJcB1VmsTPf0gAZztcYHmqXAaZPbPagxBJHLq104BB8Vt1XN/9phOedUnlj/mJ72nG6jI1BMNES52BmBu5xO55BZurrBrmnmy9zvCGyTnpHwW7qqrIA9mG3D8pd2ZxiXeKztZUpstLacESQZO8tM5meU+CWlbXtPWIaMkGBz7shWmah/X4BZuq41V2uccjY9cTA5f7JUOKOIEk+YHxkbq8eTfiMbI7yi0mhTJ5tYfUZWXxDDmjqHf5R/ur2k1DXael2gTYyR5BZfEKoFRmSQA4kDn7oEE/fipntf0iRgZORkYjB6xPxVbUMdv7VwnYfusf4grDwwR26mMRa2CSd7SZnl7ylUoSGuZWcAYBBpjzIIqfBUlU0cyf3jjg4Jpf/USgVxc4HMDbMZ8B57/AMS0BVY0OuqVD+XLWQOc+/JWe32cyaxE7y2A3GNnO5oCk/Vuvc1t0sAwAIcXTAB8vitulWta1s7ADnnCw/ZtNU21PdM5D4Itme7PxCsBhib2xyyfkW5V4WROUta37SOvzTHVjqsh74HvNPgf1Cb2wxkCT1HqcbbLTviO079z4nn3+CFUjknunbI3n64Q3krkvt0xp6HW2sa3pPzKSwKvErCWy3HX1SW05JpjcPIVKi+oCR2mt3tnaO+ZPzVJj206rHFsfu3tMNGSLdthd39V6LR/BlJs21KhxgOLS0n+YBuc5WXpfwI8VSapL6fs/Z9h4a49oPktcPdkbTMxuEYyaux3WegeAuBvgGBYZM9ouBOJ32QuJHefvK3q3Bm0C43PcX5NxBOBH5QBCz3adrg7GQJBmCFnpcyc1o9MGu/aA43NubBtc2IgyHAycz4+CCzjJIcy2A2GxIIcGwRcOYH0XQvMgAE7fH/uwh6fRNYLzY6oYiGsFs75iT59E9bKqek424sEBje+0cwMZB2WvwniIY3UVTYW2suExOYAmezJ9DB5ZWloaE3u1Te3OCHuAttbya4bOvGy2OA6fSVxUZRph1BjgPecZqQCZcTOBbGYz3Ixx8+StrmuFUGtq2PhhBMk8oOMzkHEHYjONhtuADRDZAMZLjt3yJ9Fs1OGUrnX0LgAAwztE9km6f4ep3WfqWsaLWNsAPugSMnMXHz9UZY6qpbpyfHXtLmsJAgguADhIFpj3sznbop6WC59oEAxvuNgZ/UracKZez2sGne0OkAAC4AkuL+yBMk9Ai8VpaMAfsbqd5d27H39mDE5IGY+Kntt8nL5c9WZA7U7g4z1xInouW4tq+2S07TG/JrBtE4h3mF1tem+YkDPdPxQfwpo2GvVGo0lXUstaGPpMLgx7Zua5we0CQ4dU5N+DyWOFNZTZhol0EuBMlxgc9sx3K5WrteCWnsyWz1LSQQO4ERPcY6ro6HDaREN4dUbPNz6Y+BrTyHouWZQgbwN43zMkkjnOfNHbcfZY5bQ1ABAPIAYImZPj5rA4o13tKQdYGkuMNJO0Eh133krf1Lw0b8xkiB+byT/AIYpU6mto3NDxZWMOEtGGwQ1wjrt3IOsHVEObkkAjBABgEc8SPhtlR0bA0AbkfmugHJ6r2enoKQ2pUx4MaPoiexZyaB5BTOKz1UWOCptPsafQtZ/pUaQIfPK12fTn6re4lonFxhjoLzs2cSdoVCrfTa5hpVA15a41CCAyzYGd5LvgVUi7fAD9hjr1+wnAcRj/bdAOtJeKVoBtLroFsAgdkdc7OOO8bx1DyBEk+Jkme9MtK9cmAD1J+WdgqsZ3HrlWnMDxkkZwRgjHIqNWniLnbbyJ+SCZZr21cjYAx/ev39FZq6knEfLx3CHwehpadeoNS95Dm07HC5znPl12Gg/ygCF2H/k7TvAIdXaDmJDfVrmSPAp9t9l3fTiwXE5YY8OgnzCjqKRsLmtNgPaduIMY7jldVqfwEx3u6io3uLQ7ywQqWp/AVU7aoEcwWOHlh30U2ZFtW02qqCmwXugNEC4iMdxhKrrap/6lTl+d22e9EdpTS/dnJZDSRtIxjuVctSaz0zdfUqPeXEgkxkwTgAfRJXX6BzjIbIPPCSCelNnofgFN743B+CE588z5YUbRzLj5lasmdxqrdb4fVY4HZJ6yPiuh1GjY7+IctwfmsfX0w3sDME/RRVRkVmfc/qFSqtjIxz3aIyDPw+K0qsjGfmBy8PRUK/cCd46SATseWPD5KVsHjDscxvGeR74M7/Dqtr/AIccUNGjVYNPXqzVn922Q3sNEOPI4+SxeI8zBJM5yYGRvy23zvvOB1H/AAoaDp6xgn97/wDm1Ximur0fEq7jB0tVjTzc6l8W3T8FpNt/gE/3R+ig18dfVDdBMnPiSU6US1tBjqbh7Km8xs5gcPMEfNc9V0hb7lLeZtAA9B/RdCHbQfRSg7yfNSbheIadxc4eydAO4c4Y9U/AfxE/Se007NK+s8v9oGtcSQHNa2SA1xOWn0Xehh+x+iYjx8m/oU8fFFcx/wCN8VqH93omsHR4IPmXvb8gsh12S4AEk3AGQHTkDJjPIFdjq9VBAZ2v5v6c1z+q0ExY+CPTOeQTzy39DGaYmrrENEAHfnHdvmeXRW/wFQdU1RLyRZSJFri2SXMBBI3EclW1vtAPfHiSq2m4y7TVDVaWPcWOYGlzzlxabotEgW7SPFLGXZ309dDuoSdVYBJMDqYgeZXjuo/FWrqAg1SAf4WsYf8AE0B3xVfScOr6kyym+rP5oJHm84HmV0fw/usf5J9PYDxTS89RRH/ys/VUOPV6VTT1BTrU3OhpFr2uOHNOzT0XIcH/AADVeZ1B9k3oC1z3eYJDfHPgumd+EtPSpP8AZ0Q59roc4uc6QDtJtB8AFGWOM9VUtcx2oxBjoQc+SE5074Pei09QHCJHhsfTcKZdjB+/DmsdL2EwYB71DUNwY3zHqfgnLi4wHEZ5Qf8AUDCr6ymQ1xFR85j3d+WANpKeitb/AOBKNzq9WpTbe1zKbYhxYAy4kOORdeNo2HRdff3Quc/4d6NzdM8uNxdWeZMyQGsaPlsun9iO9VCALj0TFx7lMsPiolp6FMnH8VpE1ah/mKz30crsNRw5jjJDgTvB+hCqO4PTmZce4x9Ao0vuYFJ0CElvDhFLq71/oknpG2sxnUD0CTXwSB8k7QNiZhSZQb3+pTB/au5Z+C5vis+1J5k588fRdOGxsMKlq+GNebjcDzU1UcnXZBOVSqNx15+Y8foVpagx4yVSr57/AK+SlTmeK7Zz188Z7oxIPki/g3jOpotdSoacVrn3HsPcQbWtiWnAho3UeLNMSMdkny7o6/Twtx+HUa9SWURVcJy2neROMkNxOBk9FpxzynK+Hr/BdVqajv3+kZSbG/tAXd0MAPxI+i3AGjl/lXlHDvwNrakOdbSHV78+jJ+MLs+A/hP9ncHv1NV5H5Q4tpnuc2Td6qspP2nGumqU8S39JQrnjf5qdPun4pB84Wa1dr3TuSFJlUT7rlOppwfv6lQGmH2QkFappGuMsJae/I9R+iz6vC6rjO4B25dVuCh3H1/opNpu6EIPbmXfh6s6YA3xLuUk59VWrfgSpVi+oxguaXWyTaDmMRMYBK7djiOU+korao7/ADTiax9B+GdNRiygyR+Z3bdPWXTB8IWtlFA7k6e9+x6DEqNTYoshZ3EOLNpm0NuI3zAHwymHnhYYg5Hlny5ocDqemCflKvN0UTEHHIb+ah7AHDz6yIjkeqnR9ynlvM+pVHWMcf8ArG2QS0xmCDErVrtHd6BVnVIHvDyIRYJY5bUucTFxtGACT2R0AOyGyo5uxI8ETU1Je7nk7eKiyTAAJJ2A3PgF6OEnbHLlfLb/AA9qdZVqCnRrVAdzL3BrQNyQTBHkvWtES1jW1Hmo8DL4Dbj/AHW4C5j8AcOqUadT21EUySLXGPaOBGQ7mAMQMc11cj7C5eXLd1GmE8bFa4H7+qiQDyQ/VQcO/wCqzUIaI6JkO/xSQELx1ymGpnYITGt3hEo1ht6KTEp1znf0/RMdQTuPmigKYCNGz36Ck/JZ6GPkmbwLT82n/EVp2qTWpaDLPAdK3/07Xf3hf/qlX6Za0WhsAcg2APJHhNCegE7uBUfax+VWmBRNMSjRqrqhn3fqmDgeSO5o5qDXtGzSUtA5OMY+KC5s/mPkCjh5OzB6hNc7oB6pgEUc/mPwRi9w6pBjju70wis04O8nx/ogAg+SQM9/grrNO3lCl7AfxfBGgpipHVTdVV6mxsRuiN07eQ9cpkwuJ6gtpmzfG2DvmFyz3znYzmeU+PNd9W0bCcmD1B+izNbwsE7B07xufFIOXpvI2jxKrVqwJgZ+5H33laes4OJMGB0O/wAh38ll1OGvjHIz0Hfv94TJTuAz4lV6lZ2BMeX0BW4zhLzmO/Ynv5I2n4BuXhzhBiC1ufj8kg86/wDDq2o1DmUmPqOJmANh1cTgDbJgL0n8JfgxmlDatUB9fOQZayZEN743J74xvo8I4b7BzjTY1vtCLpLnElogZ5Y6fOVtBp5jxWt5LZqJmM3uoOYPBRjvCfHIp4CzUjaVB7AES7vUHuTAZaOqdNd3pIJRYMq5TYOgTJIpj00VqSSAec+SkkkgGKfkkkkZckEFJJAJpU27ef0SSQZifvyTjZJJAH5JHmnSQACj0kkkApUSUklIJiI8fVJJAU6ondQp0wHDA9EkkyorGjoiNpidh6JJIhLVMIWpaI2SSVEo1D8lAbJ0kGYfVJ6dJBAJJJI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xMSEhUSExIWFRUWFxYWFxcYGBcYGBUXFRcYFxcWGBUYHiggGBolHRgYITEhJSkrLi4uFx8zODMtNygtLisBCgoKDg0OGhAQGy0lHx0tKy0tLS0tLS0tLS0tLS0tLS0tLS0tLS0tLS0tLS0tLS0tLS0tLS0tLS0tLS0tLSstLf/AABEIAMIBAwMBIgACEQEDEQH/xAAbAAABBQEBAAAAAAAAAAAAAAADAAECBAUGB//EAEMQAAEDAwIDBQYDBQYEBwAAAAEAAhEDEiEEMQVBUSJhcYGREzKhscHwBkLRFCNSYuEkcpKisvEHM0OCFRZEU4PCw//EABkBAAMBAQEAAAAAAAAAAAAAAAABAgMEBf/EACURAQEAAgEEAgICAwAAAAAAAAABAhEDBBIhMSJBMlETgTNxkf/aAAwDAQACEQMRAD8A48NRA1TaxEFNe+8oMNThqMKaViYCtT2otqVqAHantRLU9qAHantRLU9qAFantRLU9qAFalai2pWoAdqa1FtStTAVqVqLalagBWp7UW1K1ACtStRbUrUgDait0rjmPWB81oUqYbIgExM88EbdAnqMMnnk/Nefyddq6xjrw6bxvKs86N3Qeo/XvQnUiNwrzh8x8kTTU7mPP8IHxeVGPXZfcVeln1WXamtVio3P39MFQLV38XLOTHujlzwuF1QS1QLVYLVEtWqFctUCxWS1QLUgrWJI9qSNGM1qm0KYYpBqSUQErUQNUrEGEWJWo9imGIGlUNUrUf2Sb2aNjQNqe1EtT2oAVqe1EtT2oMK1K1FtT2oAVqa1GtStTIK1K1FtStQArUrUW1K1ACtStRbUrUtnpoUKcjJjHntCPWDBy6HcdFTZJGZ8Pr9MqZp4+Pn1yvAvm7errQFdoJMNMTyIPd39ynpmgU6re1NvPuI/VAqN+89M5CnpXH2VZsyLMNO2+DB2OSpNSfv6/RNaoaVxJMzPf3x1Vm1ev0U1x/24Op/MC1Naj2pi1dbmALVAtVm1RLUBWtTKxakmYgapBqKGqQao2NBhSRRTCkKSWz0DCkArLaQTmgls9AtanLEZtApOpEJbPSs6koWK41qZ9JPZaVLU9qMWJWqiBtStRrUrUAK1NajWpWoANqe1FtT2IANqVqNalagA2pnEAScAZKPaoVmG0xvBjx5JZeqrH3D0qhOfdjlBd3doDDT4u57ItRh/j8Ozj1mEzdE+xhJLTAENtFpjadvNvyJUqkCDMnYxt6ea8F6itSa+8yWlsZwQZ9SDzQa+oH7xk5cCQIxDXNB+YVnSuMnoIM8ueDPNZTv+Y5wOPZtHm6oSf9CVOC6EYPl4bKzaoaFmPT4SrNq9jpP8Ued1H+Sg2prUa1NaulgAWprUe1MWoJXsSRrU6AJantRbU9qjagw1SCmGqViWzRaUUFRtUg1IxGFS3Qg1Ealo9ptpqZYEmuUwVKlapRHRAdSWgmICcyKxn2JWK4+khmmq7k6VwxRddy+8qzYnqGBGfMn5CFw9blfEldfS4zVZGpc8bEzEDJ5z+oUa1Z4qtYD/AAggid4nPI7nmrOoOengSPr95Qq5/tMR+aP8u08yFy8eWXdPLozxnbfC7YnsR7ErF7O3maAtTHGRuM+isWJFiVu4c9qOkLntIqVG59xoaQBGxuPvTvjbqhV3Rj5rJfxQteaVKk59SY7RLnXeHL1Wvo+DV3AGo5o5xMNz0sDifULxb4emVIgU52GTPfkblY4HaqR/DTj1qFa3GPw02scVHMeB2YLnNx1a+I/7fHxzdBwR1EPa6oHlxEOBgG3BbB7yeY+iWzaXD2YPjH1+qs2oPC2kB7XCC13kQQNjsVdtXr9PZ/HHm80+dV7Ui1HtTWrfbLSvamLFYtTWo2SvakjWpI2BbE4ajWJwxZbXoGxSDEYMT2I2AQ1PajWJ7Edw0DanDUa1PYl3HoINUg1EDVOlSkxEqcspJuqxx3dBgJ3QMlRqvc05bgAkmDy81nVOIiqHC2LXhuSIcbZx3gEY7wue9TjZe323nBZfK3qNSG8idoxjInc4WbR1736oswGgOBAiLm7wYnefGFT1dczLnw2YkkxjJ7hCnwemTqs4JdUcRAOIcNx3uC58OTK5zdb5ceMwuo3aggE9ASqr60yOkiROfIgrTr0oaeeD9wszW6kkZjbkCPHDgHDrBV9Xd2I6aeKpayoWUy+ZMmMcg2SPhuhhwfqWuAPae6J6Wk/IKHFp/Zz/AHah+BUtDTP7Qzue+fD2dQfosOL8o25PxresT2I9iVq9XbzQLE7aeQDiTCNYq77roIFo25kn6fH9cefkuGO414sJlfKdKhQYajqdMXlwDnEZJPWeWNtktfqngNIcfL9AoucTv3KhxHRUnhrjTaZzLZaT3ywiT3rzrd3dd0WtPW9p2g73m3jqQQDt5rMrEH4n79Fe4U6KLAHEtFJm4IBhogzPTluqlYydzyHI7+XgkA9O/wDfEA4LjI69mR8lqWrE0Nx1MQIDnEnaT7Mti3lGPuV0Vi9HpL8HF1P5K9iYsVixKxdW3MrFiYsVksUS1GxpXtSR7EkbGgWcQon/AKrPUfXZWWOBiCDORBGfDqvPnvMggfH7kohxnaPue/4LgnUX9Ov+Cft6CGpw1cIzWuBa4E9nA96QNp7scld0/H6wwHB0b3AT6yD1VTqJ9pvBY68NT2rC034nbMVGWjqDMb5jot/TVW1GhzDIP3kcj3LSckvpFws9mDU4YjWp7U+4tA2I2nNs55dCU9qFqKgaOUnad++PQLLny+Fa8U+UZ2vrAXZElhIwASLmtPKefxWVpT+6JNwHtahkCQbIaZIH8p36eSHxWqHaoNDh+7pkOAIw6aYg9DgrRoaQVNJRh9kgPkQSRUlzhB5m455d+y4+Oe/9OrK+nM8XqXUIP5i4eINjfqtbgD51WdzTqn/PSH1UdTw3Tuax0veGH3S/3zdJDw1ojLdgGp+APY3Vs3ue19MDEZHtSeoxTjxKfHflD5PxrqqoFpnAII9QuZa0yTVgNBMNBiWzALjEjwafPktrjUAs8/osPXhthglsAYFu053acBXz5buv0jgx1N/sLi2mpPtP7xjIi1tR9rhBzD5PTuKnwuvOopSTL3PEYifZvd0mIB8486dg/Z6fOSTM5z1ERz26QpaB4Op0rRM+0ceWQ2lUDh8fgs+O6yjXknxrtrErFYsSLF6Pc87tY2s4jZPYmDGTE5joh073G9xgEYaOUmZLuZ9AhcV0xJdEZd/F39JwqQ4a6o03kgBzcgh5g3ggCTGw5ctlw555ZXVduGGOM3GjU1dNvvPaPFw+W6yuI6jSv7QGckuZ7Rkk5k2EBxPfMq1R4LTGA17upJInMfkAH34TCtwGkYNjRH8xMno6XZHP7zmvaxw6kRSa0AmGMacESAIkjlPRCrRzAyf59x/srtKvUy0udAbntSBsBgHCpnU1phr3nAk3HYDpOf6JALgdI/tFQnmHEeBLCfiSPJdDasjhdd3tyHZFmTGcmPe3/KFvWru6fKdunHzy921exNYrFqa1b9zDSvaolisFqiWp9w0BakjWpI7i080Y09Pvl3SnLTaRz+fXeVY9i4efgpClgz59ZnmvJ29PSXDNP7Ylpx2Z26EDbHX4rbp0G06TqQkzmZgicQAB3bZVTg1Mte4x+Q+eWq1rKmIxnHNHcfa5Su8U3tZnoXkyccyI3/qr2lrVKbrmOI7wSJ7iIg+CztRLtS0dSeo5TuVqiiZ2tz15dxPjseiru0nt26Dhn4onFURyuA+JE7bbLotNqWVAHMcHDuPz6Lz63GQTvM7YRaDXDtN7JjkY38OS0nNZ7Z3in09CCDxGv7NjXBoJLmtzyD3AGDy5egXK0dbqAJbULhtydnpnn+i1qTaleix7niA8G2zBsdPIYJI3U8nJueDw49VX4w9vae50AASesAd3WUXRN/s7IENDXQPdhoc60CItEADlsh8ZpS1/ZkDltJxO/wB7IWqPYFMhpLGNa6Wg5jJBPWeiynptryzKD4pBo/imCboy47yZMHqVDghniFAECW06h2GCQ4fIb96i9x9nZcYBAaJw3fkMAIehH9rbUvLQynMAkTLiMxuIO3cE8cvJ54XWna8boXU7gO0ztNwNz2Yycb7/AAK5yrScWODzTdIHZLLmz39rJzjs8lt1OIBzS2QZEbEfEBZ9WOUY3An6+CvlvlHFLpSpsYKNNsEEDMRAIEAAQIGdlSL20NZpKkOLQajbQBM1GWTvn358itCuMNnaCfiZ9YA81nakf2jTHmDUJ82LPG6u15Tc09GTKlp9V+7Zz7LfkFP9q7viuyZOS4sviW7v7ybhxMVMxmn1/m6I+v0tQguDDBIIgTg7YGULRMc24OYc2kY6XdfFcu/lf7dNnx/4mac5Lp8ugnr9wUqgEfm+GE90Yg775iIPPY/qg1pEwyGz2QLYjlAnHhCCNp6YkxOxQbYnv+Q/3RNNdLpbAAPMfRRqfMn9EBCm8e2HKWugdQA0Sf8AFPqugpZaD3Bczpnn28xgNAnv7RP0XRaKp2G+C14rqsuWbg0JiE9yiXro7mHaYhRIWFqtfUdLSRExsOR8yqZ19VkhpAzJEDc+OyxvUSVrOnunTwmQdBWL6bXHcjKS2mcrC42VytK1xIaQ4YyDMDnMbIFHVUBU9kHgv3FsEYnBdBAPcenqRujay5zGhpDT2sCcSBjf+izOA6hrakWtfe1zwzPYcXgve49SBEdHjaAuCvTwwuUt/TodOQLiTMjkJj03UtRw95bcG4MEbTHWDkefwR6TQ4utDRjkDue9WtRroa1pb7oEmd+X8KSHDt07m6thLYALuYM9l2YBPX5rogA7aJHWM/f0WS7V3apvZAADo5zII5iJzPkterWkAWNAMbhojYHJ2z8/NFEsRfTbJBZHTly6p9PRBjJaY55EDl6+KI0nBiMT70CMdCI9D9EbR0A9tRz5DWNLoGCTcAGyBIy7cZPLqkoD2cOuElpnBBn1C2NG4+waAD+bGNrj1I7vVYXDwTLQC22SWSOxB7QBOSNo6RyW9pwGsZPgWkDnkzI5SEBR4w8QRt2mjYu3dkQN8EhVKlZrw5wdNxmdsEYHOELj1QhkwTLmycY7QHjzwpaWkIcxxy0j3SMCM45mSefLzAJfLNqiAczkd+SCN/OfJVGVLak9Whndlx+nyV/Vad1stLXZyXEtjpG/yWVXua8E2g9kCCSRuCZIETd8kzuToNHVJcB1VmsTPf0gAZztcYHmqXAaZPbPagxBJHLq104BB8Vt1XN/9phOedUnlj/mJ72nG6jI1BMNES52BmBu5xO55BZurrBrmnmy9zvCGyTnpHwW7qqrIA9mG3D8pd2ZxiXeKztZUpstLacESQZO8tM5meU+CWlbXtPWIaMkGBz7shWmah/X4BZuq41V2uccjY9cTA5f7JUOKOIEk+YHxkbq8eTfiMbI7yi0mhTJ5tYfUZWXxDDmjqHf5R/ur2k1DXael2gTYyR5BZfEKoFRmSQA4kDn7oEE/fipntf0iRgZORkYjB6xPxVbUMdv7VwnYfusf4grDwwR26mMRa2CSd7SZnl7ylUoSGuZWcAYBBpjzIIqfBUlU0cyf3jjg4Jpf/USgVxc4HMDbMZ8B57/AMS0BVY0OuqVD+XLWQOc+/JWe32cyaxE7y2A3GNnO5oCk/Vuvc1t0sAwAIcXTAB8vitulWta1s7ADnnCw/ZtNU21PdM5D4Itme7PxCsBhib2xyyfkW5V4WROUta37SOvzTHVjqsh74HvNPgf1Cb2wxkCT1HqcbbLTviO079z4nn3+CFUjknunbI3n64Q3krkvt0xp6HW2sa3pPzKSwKvErCWy3HX1SW05JpjcPIVKi+oCR2mt3tnaO+ZPzVJj206rHFsfu3tMNGSLdthd39V6LR/BlJs21KhxgOLS0n+YBuc5WXpfwI8VSapL6fs/Z9h4a49oPktcPdkbTMxuEYyaux3WegeAuBvgGBYZM9ouBOJ32QuJHefvK3q3Bm0C43PcX5NxBOBH5QBCz3adrg7GQJBmCFnpcyc1o9MGu/aA43NubBtc2IgyHAycz4+CCzjJIcy2A2GxIIcGwRcOYH0XQvMgAE7fH/uwh6fRNYLzY6oYiGsFs75iT59E9bKqek424sEBje+0cwMZB2WvwniIY3UVTYW2suExOYAmezJ9DB5ZWloaE3u1Te3OCHuAttbya4bOvGy2OA6fSVxUZRph1BjgPecZqQCZcTOBbGYz3Ixx8+StrmuFUGtq2PhhBMk8oOMzkHEHYjONhtuADRDZAMZLjt3yJ9Fs1OGUrnX0LgAAwztE9km6f4ep3WfqWsaLWNsAPugSMnMXHz9UZY6qpbpyfHXtLmsJAgguADhIFpj3sznbop6WC59oEAxvuNgZ/UracKZez2sGne0OkAAC4AkuL+yBMk9Ai8VpaMAfsbqd5d27H39mDE5IGY+Kntt8nL5c9WZA7U7g4z1xInouW4tq+2S07TG/JrBtE4h3mF1tem+YkDPdPxQfwpo2GvVGo0lXUstaGPpMLgx7Zua5we0CQ4dU5N+DyWOFNZTZhol0EuBMlxgc9sx3K5WrteCWnsyWz1LSQQO4ERPcY6ro6HDaREN4dUbPNz6Y+BrTyHouWZQgbwN43zMkkjnOfNHbcfZY5bQ1ABAPIAYImZPj5rA4o13tKQdYGkuMNJO0Eh133krf1Lw0b8xkiB+byT/AIYpU6mto3NDxZWMOEtGGwQ1wjrt3IOsHVEObkkAjBABgEc8SPhtlR0bA0AbkfmugHJ6r2enoKQ2pUx4MaPoiexZyaB5BTOKz1UWOCptPsafQtZ/pUaQIfPK12fTn6re4lonFxhjoLzs2cSdoVCrfTa5hpVA15a41CCAyzYGd5LvgVUi7fAD9hjr1+wnAcRj/bdAOtJeKVoBtLroFsAgdkdc7OOO8bx1DyBEk+Jkme9MtK9cmAD1J+WdgqsZ3HrlWnMDxkkZwRgjHIqNWniLnbbyJ+SCZZr21cjYAx/ev39FZq6knEfLx3CHwehpadeoNS95Dm07HC5znPl12Gg/ygCF2H/k7TvAIdXaDmJDfVrmSPAp9t9l3fTiwXE5YY8OgnzCjqKRsLmtNgPaduIMY7jldVqfwEx3u6io3uLQ7ywQqWp/AVU7aoEcwWOHlh30U2ZFtW02qqCmwXugNEC4iMdxhKrrap/6lTl+d22e9EdpTS/dnJZDSRtIxjuVctSaz0zdfUqPeXEgkxkwTgAfRJXX6BzjIbIPPCSCelNnofgFN743B+CE588z5YUbRzLj5lasmdxqrdb4fVY4HZJ6yPiuh1GjY7+IctwfmsfX0w3sDME/RRVRkVmfc/qFSqtjIxz3aIyDPw+K0qsjGfmBy8PRUK/cCd46SATseWPD5KVsHjDscxvGeR74M7/Dqtr/AIccUNGjVYNPXqzVn922Q3sNEOPI4+SxeI8zBJM5yYGRvy23zvvOB1H/AAoaDp6xgn97/wDm1Ximur0fEq7jB0tVjTzc6l8W3T8FpNt/gE/3R+ig18dfVDdBMnPiSU6US1tBjqbh7Km8xs5gcPMEfNc9V0hb7lLeZtAA9B/RdCHbQfRSg7yfNSbheIadxc4eydAO4c4Y9U/AfxE/Se007NK+s8v9oGtcSQHNa2SA1xOWn0Xehh+x+iYjx8m/oU8fFFcx/wCN8VqH93omsHR4IPmXvb8gsh12S4AEk3AGQHTkDJjPIFdjq9VBAZ2v5v6c1z+q0ExY+CPTOeQTzy39DGaYmrrENEAHfnHdvmeXRW/wFQdU1RLyRZSJFri2SXMBBI3EclW1vtAPfHiSq2m4y7TVDVaWPcWOYGlzzlxabotEgW7SPFLGXZ309dDuoSdVYBJMDqYgeZXjuo/FWrqAg1SAf4WsYf8AE0B3xVfScOr6kyym+rP5oJHm84HmV0fw/usf5J9PYDxTS89RRH/ys/VUOPV6VTT1BTrU3OhpFr2uOHNOzT0XIcH/AADVeZ1B9k3oC1z3eYJDfHPgumd+EtPSpP8AZ0Q59roc4uc6QDtJtB8AFGWOM9VUtcx2oxBjoQc+SE5074Pei09QHCJHhsfTcKZdjB+/DmsdL2EwYB71DUNwY3zHqfgnLi4wHEZ5Qf8AUDCr6ymQ1xFR85j3d+WANpKeitb/AOBKNzq9WpTbe1zKbYhxYAy4kOORdeNo2HRdff3Quc/4d6NzdM8uNxdWeZMyQGsaPlsun9iO9VCALj0TFx7lMsPiolp6FMnH8VpE1ah/mKz30crsNRw5jjJDgTvB+hCqO4PTmZce4x9Ao0vuYFJ0CElvDhFLq71/oknpG2sxnUD0CTXwSB8k7QNiZhSZQb3+pTB/au5Z+C5vis+1J5k588fRdOGxsMKlq+GNebjcDzU1UcnXZBOVSqNx15+Y8foVpagx4yVSr57/AK+SlTmeK7Zz188Z7oxIPki/g3jOpotdSoacVrn3HsPcQbWtiWnAho3UeLNMSMdkny7o6/Twtx+HUa9SWURVcJy2neROMkNxOBk9FpxzynK+Hr/BdVqajv3+kZSbG/tAXd0MAPxI+i3AGjl/lXlHDvwNrakOdbSHV78+jJ+MLs+A/hP9ncHv1NV5H5Q4tpnuc2Td6qspP2nGumqU8S39JQrnjf5qdPun4pB84Wa1dr3TuSFJlUT7rlOppwfv6lQGmH2QkFappGuMsJae/I9R+iz6vC6rjO4B25dVuCh3H1/opNpu6EIPbmXfh6s6YA3xLuUk59VWrfgSpVi+oxguaXWyTaDmMRMYBK7djiOU+korao7/ADTiax9B+GdNRiygyR+Z3bdPWXTB8IWtlFA7k6e9+x6DEqNTYoshZ3EOLNpm0NuI3zAHwymHnhYYg5Hlny5ocDqemCflKvN0UTEHHIb+ah7AHDz6yIjkeqnR9ynlvM+pVHWMcf8ArG2QS0xmCDErVrtHd6BVnVIHvDyIRYJY5bUucTFxtGACT2R0AOyGyo5uxI8ETU1Je7nk7eKiyTAAJJ2A3PgF6OEnbHLlfLb/AA9qdZVqCnRrVAdzL3BrQNyQTBHkvWtES1jW1Hmo8DL4Dbj/AHW4C5j8AcOqUadT21EUySLXGPaOBGQ7mAMQMc11cj7C5eXLd1GmE8bFa4H7+qiQDyQ/VQcO/wCqzUIaI6JkO/xSQELx1ymGpnYITGt3hEo1ht6KTEp1znf0/RMdQTuPmigKYCNGz36Ck/JZ6GPkmbwLT82n/EVp2qTWpaDLPAdK3/07Xf3hf/qlX6Za0WhsAcg2APJHhNCegE7uBUfax+VWmBRNMSjRqrqhn3fqmDgeSO5o5qDXtGzSUtA5OMY+KC5s/mPkCjh5OzB6hNc7oB6pgEUc/mPwRi9w6pBjju70wis04O8nx/ogAg+SQM9/grrNO3lCl7AfxfBGgpipHVTdVV6mxsRuiN07eQ9cpkwuJ6gtpmzfG2DvmFyz3znYzmeU+PNd9W0bCcmD1B+izNbwsE7B07xufFIOXpvI2jxKrVqwJgZ+5H33laes4OJMGB0O/wAh38ll1OGvjHIz0Hfv94TJTuAz4lV6lZ2BMeX0BW4zhLzmO/Ynv5I2n4BuXhzhBiC1ufj8kg86/wDDq2o1DmUmPqOJmANh1cTgDbJgL0n8JfgxmlDatUB9fOQZayZEN743J74xvo8I4b7BzjTY1vtCLpLnElogZ5Y6fOVtBp5jxWt5LZqJmM3uoOYPBRjvCfHIp4CzUjaVB7AES7vUHuTAZaOqdNd3pIJRYMq5TYOgTJIpj00VqSSAec+SkkkgGKfkkkkZckEFJJAJpU27ef0SSQZifvyTjZJJAH5JHmnSQACj0kkkApUSUklIJiI8fVJJAU6ondQp0wHDA9EkkyorGjoiNpidh6JJIhLVMIWpaI2SSVEo1D8lAbJ0kGYfVJ6dJBAJJJID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jpeg;base64,/9j/4AAQSkZJRgABAQAAAQABAAD/2wCEAAkGBxMSEhUSExIWFRUWFxYWFxcYGBcYGBUXFRcYFxcWGBUYHiggGBolHRgYITEhJSkrLi4uFx8zODMtNygtLisBCgoKDg0OGhAQGy0lHx0tKy0tLS0tLS0tLS0tLS0tLS0tLS0tLS0tLS0tLS0tLS0tLS0tLS0tLS0tLS0tLSstLf/AABEIAMIBAwMBIgACEQEDEQH/xAAbAAABBQEBAAAAAAAAAAAAAAADAAECBAUGB//EAEMQAAEDAwIDBQYDBQYEBwAAAAEAAhEDEiEEMQVBUSJhcYGREzKhscHwBkLRFCNSYuEkcpKisvEHM0OCFRZEU4PCw//EABkBAAMBAQEAAAAAAAAAAAAAAAABAgMEBf/EACURAQEAAgEEAgICAwAAAAAAAAABAhEDBBIhMSJBMlETgTNxkf/aAAwDAQACEQMRAD8A48NRA1TaxEFNe+8oMNThqMKaViYCtT2otqVqAHantRLU9qAHantRLU9qAFantRLU9qAFalai2pWoAdqa1FtStTAVqVqLalagBWp7UW1K1ACtStRbUrUgDait0rjmPWB81oUqYbIgExM88EbdAnqMMnnk/Nefyddq6xjrw6bxvKs86N3Qeo/XvQnUiNwrzh8x8kTTU7mPP8IHxeVGPXZfcVeln1WXamtVio3P39MFQLV38XLOTHujlzwuF1QS1QLVYLVEtWqFctUCxWS1QLUgrWJI9qSNGM1qm0KYYpBqSUQErUQNUrEGEWJWo9imGIGlUNUrUf2Sb2aNjQNqe1EtT2oAVqe1EtT2oMK1K1FtT2oAVqa1GtStTIK1K1FtStQArUrUW1K1ACtStRbUrUtnpoUKcjJjHntCPWDBy6HcdFTZJGZ8Pr9MqZp4+Pn1yvAvm7errQFdoJMNMTyIPd39ynpmgU6re1NvPuI/VAqN+89M5CnpXH2VZsyLMNO2+DB2OSpNSfv6/RNaoaVxJMzPf3x1Vm1ev0U1x/24Op/MC1Naj2pi1dbmALVAtVm1RLUBWtTKxakmYgapBqKGqQao2NBhSRRTCkKSWz0DCkArLaQTmgls9AtanLEZtApOpEJbPSs6koWK41qZ9JPZaVLU9qMWJWqiBtStRrUrUAK1NajWpWoANqe1FtT2IANqVqNalagA2pnEAScAZKPaoVmG0xvBjx5JZeqrH3D0qhOfdjlBd3doDDT4u57ItRh/j8Ozj1mEzdE+xhJLTAENtFpjadvNvyJUqkCDMnYxt6ea8F6itSa+8yWlsZwQZ9SDzQa+oH7xk5cCQIxDXNB+YVnSuMnoIM8ueDPNZTv+Y5wOPZtHm6oSf9CVOC6EYPl4bKzaoaFmPT4SrNq9jpP8Ued1H+Sg2prUa1NaulgAWprUe1MWoJXsSRrU6AJantRbU9qjagw1SCmGqViWzRaUUFRtUg1IxGFS3Qg1Ealo9ptpqZYEmuUwVKlapRHRAdSWgmICcyKxn2JWK4+khmmq7k6VwxRddy+8qzYnqGBGfMn5CFw9blfEldfS4zVZGpc8bEzEDJ5z+oUa1Z4qtYD/AAggid4nPI7nmrOoOengSPr95Qq5/tMR+aP8u08yFy8eWXdPLozxnbfC7YnsR7ErF7O3maAtTHGRuM+isWJFiVu4c9qOkLntIqVG59xoaQBGxuPvTvjbqhV3Rj5rJfxQteaVKk59SY7RLnXeHL1Wvo+DV3AGo5o5xMNz0sDifULxb4emVIgU52GTPfkblY4HaqR/DTj1qFa3GPw02scVHMeB2YLnNx1a+I/7fHxzdBwR1EPa6oHlxEOBgG3BbB7yeY+iWzaXD2YPjH1+qs2oPC2kB7XCC13kQQNjsVdtXr9PZ/HHm80+dV7Ui1HtTWrfbLSvamLFYtTWo2SvakjWpI2BbE4ajWJwxZbXoGxSDEYMT2I2AQ1PajWJ7Edw0DanDUa1PYl3HoINUg1EDVOlSkxEqcspJuqxx3dBgJ3QMlRqvc05bgAkmDy81nVOIiqHC2LXhuSIcbZx3gEY7wue9TjZe323nBZfK3qNSG8idoxjInc4WbR1736oswGgOBAiLm7wYnefGFT1dczLnw2YkkxjJ7hCnwemTqs4JdUcRAOIcNx3uC58OTK5zdb5ceMwuo3aggE9ASqr60yOkiROfIgrTr0oaeeD9wszW6kkZjbkCPHDgHDrBV9Xd2I6aeKpayoWUy+ZMmMcg2SPhuhhwfqWuAPae6J6Wk/IKHFp/Zz/AHah+BUtDTP7Qzue+fD2dQfosOL8o25PxresT2I9iVq9XbzQLE7aeQDiTCNYq77roIFo25kn6fH9cefkuGO414sJlfKdKhQYajqdMXlwDnEZJPWeWNtktfqngNIcfL9AoucTv3KhxHRUnhrjTaZzLZaT3ywiT3rzrd3dd0WtPW9p2g73m3jqQQDt5rMrEH4n79Fe4U6KLAHEtFJm4IBhogzPTluqlYydzyHI7+XgkA9O/wDfEA4LjI69mR8lqWrE0Nx1MQIDnEnaT7Mti3lGPuV0Vi9HpL8HF1P5K9iYsVixKxdW3MrFiYsVksUS1GxpXtSR7EkbGgWcQon/AKrPUfXZWWOBiCDORBGfDqvPnvMggfH7kohxnaPue/4LgnUX9Ov+Cft6CGpw1cIzWuBa4E9nA96QNp7scld0/H6wwHB0b3AT6yD1VTqJ9pvBY68NT2rC034nbMVGWjqDMb5jot/TVW1GhzDIP3kcj3LSckvpFws9mDU4YjWp7U+4tA2I2nNs55dCU9qFqKgaOUnad++PQLLny+Fa8U+UZ2vrAXZElhIwASLmtPKefxWVpT+6JNwHtahkCQbIaZIH8p36eSHxWqHaoNDh+7pkOAIw6aYg9DgrRoaQVNJRh9kgPkQSRUlzhB5m455d+y4+Oe/9OrK+nM8XqXUIP5i4eINjfqtbgD51WdzTqn/PSH1UdTw3Tuax0veGH3S/3zdJDw1ojLdgGp+APY3Vs3ue19MDEZHtSeoxTjxKfHflD5PxrqqoFpnAII9QuZa0yTVgNBMNBiWzALjEjwafPktrjUAs8/osPXhthglsAYFu053acBXz5buv0jgx1N/sLi2mpPtP7xjIi1tR9rhBzD5PTuKnwuvOopSTL3PEYifZvd0mIB8486dg/Z6fOSTM5z1ERz26QpaB4Op0rRM+0ceWQ2lUDh8fgs+O6yjXknxrtrErFYsSLF6Pc87tY2s4jZPYmDGTE5joh073G9xgEYaOUmZLuZ9AhcV0xJdEZd/F39JwqQ4a6o03kgBzcgh5g3ggCTGw5ctlw555ZXVduGGOM3GjU1dNvvPaPFw+W6yuI6jSv7QGckuZ7Rkk5k2EBxPfMq1R4LTGA17upJInMfkAH34TCtwGkYNjRH8xMno6XZHP7zmvaxw6kRSa0AmGMacESAIkjlPRCrRzAyf59x/srtKvUy0udAbntSBsBgHCpnU1phr3nAk3HYDpOf6JALgdI/tFQnmHEeBLCfiSPJdDasjhdd3tyHZFmTGcmPe3/KFvWru6fKdunHzy921exNYrFqa1b9zDSvaolisFqiWp9w0BakjWpI7i080Y09Pvl3SnLTaRz+fXeVY9i4efgpClgz59ZnmvJ29PSXDNP7Ylpx2Z26EDbHX4rbp0G06TqQkzmZgicQAB3bZVTg1Mte4x+Q+eWq1rKmIxnHNHcfa5Su8U3tZnoXkyccyI3/qr2lrVKbrmOI7wSJ7iIg+CztRLtS0dSeo5TuVqiiZ2tz15dxPjseiru0nt26Dhn4onFURyuA+JE7bbLotNqWVAHMcHDuPz6Lz63GQTvM7YRaDXDtN7JjkY38OS0nNZ7Z3in09CCDxGv7NjXBoJLmtzyD3AGDy5egXK0dbqAJbULhtydnpnn+i1qTaleix7niA8G2zBsdPIYJI3U8nJueDw49VX4w9vae50AASesAd3WUXRN/s7IENDXQPdhoc60CItEADlsh8ZpS1/ZkDltJxO/wB7IWqPYFMhpLGNa6Wg5jJBPWeiynptryzKD4pBo/imCboy47yZMHqVDghniFAECW06h2GCQ4fIb96i9x9nZcYBAaJw3fkMAIehH9rbUvLQynMAkTLiMxuIO3cE8cvJ54XWna8boXU7gO0ztNwNz2Yycb7/AAK5yrScWODzTdIHZLLmz39rJzjs8lt1OIBzS2QZEbEfEBZ9WOUY3An6+CvlvlHFLpSpsYKNNsEEDMRAIEAAQIGdlSL20NZpKkOLQajbQBM1GWTvn358itCuMNnaCfiZ9YA81nakf2jTHmDUJ82LPG6u15Tc09GTKlp9V+7Zz7LfkFP9q7viuyZOS4sviW7v7ybhxMVMxmn1/m6I+v0tQguDDBIIgTg7YGULRMc24OYc2kY6XdfFcu/lf7dNnx/4mac5Lp8ugnr9wUqgEfm+GE90Yg775iIPPY/qg1pEwyGz2QLYjlAnHhCCNp6YkxOxQbYnv+Q/3RNNdLpbAAPMfRRqfMn9EBCm8e2HKWugdQA0Sf8AFPqugpZaD3Bczpnn28xgNAnv7RP0XRaKp2G+C14rqsuWbg0JiE9yiXro7mHaYhRIWFqtfUdLSRExsOR8yqZ19VkhpAzJEDc+OyxvUSVrOnunTwmQdBWL6bXHcjKS2mcrC42VytK1xIaQ4YyDMDnMbIFHVUBU9kHgv3FsEYnBdBAPcenqRujay5zGhpDT2sCcSBjf+izOA6hrakWtfe1zwzPYcXgve49SBEdHjaAuCvTwwuUt/TodOQLiTMjkJj03UtRw95bcG4MEbTHWDkefwR6TQ4utDRjkDue9WtRroa1pb7oEmd+X8KSHDt07m6thLYALuYM9l2YBPX5rogA7aJHWM/f0WS7V3apvZAADo5zII5iJzPkterWkAWNAMbhojYHJ2z8/NFEsRfTbJBZHTly6p9PRBjJaY55EDl6+KI0nBiMT70CMdCI9D9EbR0A9tRz5DWNLoGCTcAGyBIy7cZPLqkoD2cOuElpnBBn1C2NG4+waAD+bGNrj1I7vVYXDwTLQC22SWSOxB7QBOSNo6RyW9pwGsZPgWkDnkzI5SEBR4w8QRt2mjYu3dkQN8EhVKlZrw5wdNxmdsEYHOELj1QhkwTLmycY7QHjzwpaWkIcxxy0j3SMCM45mSefLzAJfLNqiAczkd+SCN/OfJVGVLak9Whndlx+nyV/Vad1stLXZyXEtjpG/yWVXua8E2g9kCCSRuCZIETd8kzuToNHVJcB1VmsTPf0gAZztcYHmqXAaZPbPagxBJHLq104BB8Vt1XN/9phOedUnlj/mJ72nG6jI1BMNES52BmBu5xO55BZurrBrmnmy9zvCGyTnpHwW7qqrIA9mG3D8pd2ZxiXeKztZUpstLacESQZO8tM5meU+CWlbXtPWIaMkGBz7shWmah/X4BZuq41V2uccjY9cTA5f7JUOKOIEk+YHxkbq8eTfiMbI7yi0mhTJ5tYfUZWXxDDmjqHf5R/ur2k1DXael2gTYyR5BZfEKoFRmSQA4kDn7oEE/fipntf0iRgZORkYjB6xPxVbUMdv7VwnYfusf4grDwwR26mMRa2CSd7SZnl7ylUoSGuZWcAYBBpjzIIqfBUlU0cyf3jjg4Jpf/USgVxc4HMDbMZ8B57/AMS0BVY0OuqVD+XLWQOc+/JWe32cyaxE7y2A3GNnO5oCk/Vuvc1t0sAwAIcXTAB8vitulWta1s7ADnnCw/ZtNU21PdM5D4Itme7PxCsBhib2xyyfkW5V4WROUta37SOvzTHVjqsh74HvNPgf1Cb2wxkCT1HqcbbLTviO079z4nn3+CFUjknunbI3n64Q3krkvt0xp6HW2sa3pPzKSwKvErCWy3HX1SW05JpjcPIVKi+oCR2mt3tnaO+ZPzVJj206rHFsfu3tMNGSLdthd39V6LR/BlJs21KhxgOLS0n+YBuc5WXpfwI8VSapL6fs/Z9h4a49oPktcPdkbTMxuEYyaux3WegeAuBvgGBYZM9ouBOJ32QuJHefvK3q3Bm0C43PcX5NxBOBH5QBCz3adrg7GQJBmCFnpcyc1o9MGu/aA43NubBtc2IgyHAycz4+CCzjJIcy2A2GxIIcGwRcOYH0XQvMgAE7fH/uwh6fRNYLzY6oYiGsFs75iT59E9bKqek424sEBje+0cwMZB2WvwniIY3UVTYW2suExOYAmezJ9DB5ZWloaE3u1Te3OCHuAttbya4bOvGy2OA6fSVxUZRph1BjgPecZqQCZcTOBbGYz3Ixx8+StrmuFUGtq2PhhBMk8oOMzkHEHYjONhtuADRDZAMZLjt3yJ9Fs1OGUrnX0LgAAwztE9km6f4ep3WfqWsaLWNsAPugSMnMXHz9UZY6qpbpyfHXtLmsJAgguADhIFpj3sznbop6WC59oEAxvuNgZ/UracKZez2sGne0OkAAC4AkuL+yBMk9Ai8VpaMAfsbqd5d27H39mDE5IGY+Kntt8nL5c9WZA7U7g4z1xInouW4tq+2S07TG/JrBtE4h3mF1tem+YkDPdPxQfwpo2GvVGo0lXUstaGPpMLgx7Zua5we0CQ4dU5N+DyWOFNZTZhol0EuBMlxgc9sx3K5WrteCWnsyWz1LSQQO4ERPcY6ro6HDaREN4dUbPNz6Y+BrTyHouWZQgbwN43zMkkjnOfNHbcfZY5bQ1ABAPIAYImZPj5rA4o13tKQdYGkuMNJO0Eh133krf1Lw0b8xkiB+byT/AIYpU6mto3NDxZWMOEtGGwQ1wjrt3IOsHVEObkkAjBABgEc8SPhtlR0bA0AbkfmugHJ6r2enoKQ2pUx4MaPoiexZyaB5BTOKz1UWOCptPsafQtZ/pUaQIfPK12fTn6re4lonFxhjoLzs2cSdoVCrfTa5hpVA15a41CCAyzYGd5LvgVUi7fAD9hjr1+wnAcRj/bdAOtJeKVoBtLroFsAgdkdc7OOO8bx1DyBEk+Jkme9MtK9cmAD1J+WdgqsZ3HrlWnMDxkkZwRgjHIqNWniLnbbyJ+SCZZr21cjYAx/ev39FZq6knEfLx3CHwehpadeoNS95Dm07HC5znPl12Gg/ygCF2H/k7TvAIdXaDmJDfVrmSPAp9t9l3fTiwXE5YY8OgnzCjqKRsLmtNgPaduIMY7jldVqfwEx3u6io3uLQ7ywQqWp/AVU7aoEcwWOHlh30U2ZFtW02qqCmwXugNEC4iMdxhKrrap/6lTl+d22e9EdpTS/dnJZDSRtIxjuVctSaz0zdfUqPeXEgkxkwTgAfRJXX6BzjIbIPPCSCelNnofgFN743B+CE588z5YUbRzLj5lasmdxqrdb4fVY4HZJ6yPiuh1GjY7+IctwfmsfX0w3sDME/RRVRkVmfc/qFSqtjIxz3aIyDPw+K0qsjGfmBy8PRUK/cCd46SATseWPD5KVsHjDscxvGeR74M7/Dqtr/AIccUNGjVYNPXqzVn922Q3sNEOPI4+SxeI8zBJM5yYGRvy23zvvOB1H/AAoaDp6xgn97/wDm1Ximur0fEq7jB0tVjTzc6l8W3T8FpNt/gE/3R+ig18dfVDdBMnPiSU6US1tBjqbh7Km8xs5gcPMEfNc9V0hb7lLeZtAA9B/RdCHbQfRSg7yfNSbheIadxc4eydAO4c4Y9U/AfxE/Se007NK+s8v9oGtcSQHNa2SA1xOWn0Xehh+x+iYjx8m/oU8fFFcx/wCN8VqH93omsHR4IPmXvb8gsh12S4AEk3AGQHTkDJjPIFdjq9VBAZ2v5v6c1z+q0ExY+CPTOeQTzy39DGaYmrrENEAHfnHdvmeXRW/wFQdU1RLyRZSJFri2SXMBBI3EclW1vtAPfHiSq2m4y7TVDVaWPcWOYGlzzlxabotEgW7SPFLGXZ309dDuoSdVYBJMDqYgeZXjuo/FWrqAg1SAf4WsYf8AE0B3xVfScOr6kyym+rP5oJHm84HmV0fw/usf5J9PYDxTS89RRH/ys/VUOPV6VTT1BTrU3OhpFr2uOHNOzT0XIcH/AADVeZ1B9k3oC1z3eYJDfHPgumd+EtPSpP8AZ0Q59roc4uc6QDtJtB8AFGWOM9VUtcx2oxBjoQc+SE5074Pei09QHCJHhsfTcKZdjB+/DmsdL2EwYB71DUNwY3zHqfgnLi4wHEZ5Qf8AUDCr6ymQ1xFR85j3d+WANpKeitb/AOBKNzq9WpTbe1zKbYhxYAy4kOORdeNo2HRdff3Quc/4d6NzdM8uNxdWeZMyQGsaPlsun9iO9VCALj0TFx7lMsPiolp6FMnH8VpE1ah/mKz30crsNRw5jjJDgTvB+hCqO4PTmZce4x9Ao0vuYFJ0CElvDhFLq71/oknpG2sxnUD0CTXwSB8k7QNiZhSZQb3+pTB/au5Z+C5vis+1J5k588fRdOGxsMKlq+GNebjcDzU1UcnXZBOVSqNx15+Y8foVpagx4yVSr57/AK+SlTmeK7Zz188Z7oxIPki/g3jOpotdSoacVrn3HsPcQbWtiWnAho3UeLNMSMdkny7o6/Twtx+HUa9SWURVcJy2neROMkNxOBk9FpxzynK+Hr/BdVqajv3+kZSbG/tAXd0MAPxI+i3AGjl/lXlHDvwNrakOdbSHV78+jJ+MLs+A/hP9ncHv1NV5H5Q4tpnuc2Td6qspP2nGumqU8S39JQrnjf5qdPun4pB84Wa1dr3TuSFJlUT7rlOppwfv6lQGmH2QkFappGuMsJae/I9R+iz6vC6rjO4B25dVuCh3H1/opNpu6EIPbmXfh6s6YA3xLuUk59VWrfgSpVi+oxguaXWyTaDmMRMYBK7djiOU+korao7/ADTiax9B+GdNRiygyR+Z3bdPWXTB8IWtlFA7k6e9+x6DEqNTYoshZ3EOLNpm0NuI3zAHwymHnhYYg5Hlny5ocDqemCflKvN0UTEHHIb+ah7AHDz6yIjkeqnR9ynlvM+pVHWMcf8ArG2QS0xmCDErVrtHd6BVnVIHvDyIRYJY5bUucTFxtGACT2R0AOyGyo5uxI8ETU1Je7nk7eKiyTAAJJ2A3PgF6OEnbHLlfLb/AA9qdZVqCnRrVAdzL3BrQNyQTBHkvWtES1jW1Hmo8DL4Dbj/AHW4C5j8AcOqUadT21EUySLXGPaOBGQ7mAMQMc11cj7C5eXLd1GmE8bFa4H7+qiQDyQ/VQcO/wCqzUIaI6JkO/xSQELx1ymGpnYITGt3hEo1ht6KTEp1znf0/RMdQTuPmigKYCNGz36Ck/JZ6GPkmbwLT82n/EVp2qTWpaDLPAdK3/07Xf3hf/qlX6Za0WhsAcg2APJHhNCegE7uBUfax+VWmBRNMSjRqrqhn3fqmDgeSO5o5qDXtGzSUtA5OMY+KC5s/mPkCjh5OzB6hNc7oB6pgEUc/mPwRi9w6pBjju70wis04O8nx/ogAg+SQM9/grrNO3lCl7AfxfBGgpipHVTdVV6mxsRuiN07eQ9cpkwuJ6gtpmzfG2DvmFyz3znYzmeU+PNd9W0bCcmD1B+izNbwsE7B07xufFIOXpvI2jxKrVqwJgZ+5H33laes4OJMGB0O/wAh38ll1OGvjHIz0Hfv94TJTuAz4lV6lZ2BMeX0BW4zhLzmO/Ynv5I2n4BuXhzhBiC1ufj8kg86/wDDq2o1DmUmPqOJmANh1cTgDbJgL0n8JfgxmlDatUB9fOQZayZEN743J74xvo8I4b7BzjTY1vtCLpLnElogZ5Y6fOVtBp5jxWt5LZqJmM3uoOYPBRjvCfHIp4CzUjaVB7AES7vUHuTAZaOqdNd3pIJRYMq5TYOgTJIpj00VqSSAec+SkkkgGKfkkkkZckEFJJAJpU27ef0SSQZifvyTjZJJAH5JHmnSQACj0kkkApUSUklIJiI8fVJJAU6ondQp0wHDA9EkkyorGjoiNpidh6JJIhLVMIWpaI2SSVEo1D8lAbJ0kGYfVJ6dJBAJJJID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ata:image/jpeg;base64,/9j/4AAQSkZJRgABAQAAAQABAAD/2wCEAAkGBxMSEhUSExIWFRUWFxYWFxcYGBcYGBUXFRcYFxcWGBUYHiggGBolHRgYITEhJSkrLi4uFx8zODMtNygtLisBCgoKDg0OGhAQGy0lHx0tKy0tLS0tLS0tLS0tLS0tLS0tLS0tLS0tLS0tLS0tLS0tLS0tLS0tLS0tLS0tLSstLf/AABEIAMIBAwMBIgACEQEDEQH/xAAbAAABBQEBAAAAAAAAAAAAAAADAAECBAUGB//EAEMQAAEDAwIDBQYDBQYEBwAAAAEAAhEDEiEEMQVBUSJhcYGREzKhscHwBkLRFCNSYuEkcpKisvEHM0OCFRZEU4PCw//EABkBAAMBAQEAAAAAAAAAAAAAAAABAgMEBf/EACURAQEAAgEEAgICAwAAAAAAAAABAhEDBBIhMSJBMlETgTNxkf/aAAwDAQACEQMRAD8A48NRA1TaxEFNe+8oMNThqMKaViYCtT2otqVqAHantRLU9qAHantRLU9qAFantRLU9qAFalai2pWoAdqa1FtStTAVqVqLalagBWp7UW1K1ACtStRbUrUgDait0rjmPWB81oUqYbIgExM88EbdAnqMMnnk/Nefyddq6xjrw6bxvKs86N3Qeo/XvQnUiNwrzh8x8kTTU7mPP8IHxeVGPXZfcVeln1WXamtVio3P39MFQLV38XLOTHujlzwuF1QS1QLVYLVEtWqFctUCxWS1QLUgrWJI9qSNGM1qm0KYYpBqSUQErUQNUrEGEWJWo9imGIGlUNUrUf2Sb2aNjQNqe1EtT2oAVqe1EtT2oMK1K1FtT2oAVqa1GtStTIK1K1FtStQArUrUW1K1ACtStRbUrUtnpoUKcjJjHntCPWDBy6HcdFTZJGZ8Pr9MqZp4+Pn1yvAvm7errQFdoJMNMTyIPd39ynpmgU6re1NvPuI/VAqN+89M5CnpXH2VZsyLMNO2+DB2OSpNSfv6/RNaoaVxJMzPf3x1Vm1ev0U1x/24Op/MC1Naj2pi1dbmALVAtVm1RLUBWtTKxakmYgapBqKGqQao2NBhSRRTCkKSWz0DCkArLaQTmgls9AtanLEZtApOpEJbPSs6koWK41qZ9JPZaVLU9qMWJWqiBtStRrUrUAK1NajWpWoANqe1FtT2IANqVqNalagA2pnEAScAZKPaoVmG0xvBjx5JZeqrH3D0qhOfdjlBd3doDDT4u57ItRh/j8Ozj1mEzdE+xhJLTAENtFpjadvNvyJUqkCDMnYxt6ea8F6itSa+8yWlsZwQZ9SDzQa+oH7xk5cCQIxDXNB+YVnSuMnoIM8ueDPNZTv+Y5wOPZtHm6oSf9CVOC6EYPl4bKzaoaFmPT4SrNq9jpP8Ued1H+Sg2prUa1NaulgAWprUe1MWoJXsSRrU6AJantRbU9qjagw1SCmGqViWzRaUUFRtUg1IxGFS3Qg1Ealo9ptpqZYEmuUwVKlapRHRAdSWgmICcyKxn2JWK4+khmmq7k6VwxRddy+8qzYnqGBGfMn5CFw9blfEldfS4zVZGpc8bEzEDJ5z+oUa1Z4qtYD/AAggid4nPI7nmrOoOengSPr95Qq5/tMR+aP8u08yFy8eWXdPLozxnbfC7YnsR7ErF7O3maAtTHGRuM+isWJFiVu4c9qOkLntIqVG59xoaQBGxuPvTvjbqhV3Rj5rJfxQteaVKk59SY7RLnXeHL1Wvo+DV3AGo5o5xMNz0sDifULxb4emVIgU52GTPfkblY4HaqR/DTj1qFa3GPw02scVHMeB2YLnNx1a+I/7fHxzdBwR1EPa6oHlxEOBgG3BbB7yeY+iWzaXD2YPjH1+qs2oPC2kB7XCC13kQQNjsVdtXr9PZ/HHm80+dV7Ui1HtTWrfbLSvamLFYtTWo2SvakjWpI2BbE4ajWJwxZbXoGxSDEYMT2I2AQ1PajWJ7Edw0DanDUa1PYl3HoINUg1EDVOlSkxEqcspJuqxx3dBgJ3QMlRqvc05bgAkmDy81nVOIiqHC2LXhuSIcbZx3gEY7wue9TjZe323nBZfK3qNSG8idoxjInc4WbR1736oswGgOBAiLm7wYnefGFT1dczLnw2YkkxjJ7hCnwemTqs4JdUcRAOIcNx3uC58OTK5zdb5ceMwuo3aggE9ASqr60yOkiROfIgrTr0oaeeD9wszW6kkZjbkCPHDgHDrBV9Xd2I6aeKpayoWUy+ZMmMcg2SPhuhhwfqWuAPae6J6Wk/IKHFp/Zz/AHah+BUtDTP7Qzue+fD2dQfosOL8o25PxresT2I9iVq9XbzQLE7aeQDiTCNYq77roIFo25kn6fH9cefkuGO414sJlfKdKhQYajqdMXlwDnEZJPWeWNtktfqngNIcfL9AoucTv3KhxHRUnhrjTaZzLZaT3ywiT3rzrd3dd0WtPW9p2g73m3jqQQDt5rMrEH4n79Fe4U6KLAHEtFJm4IBhogzPTluqlYydzyHI7+XgkA9O/wDfEA4LjI69mR8lqWrE0Nx1MQIDnEnaT7Mti3lGPuV0Vi9HpL8HF1P5K9iYsVixKxdW3MrFiYsVksUS1GxpXtSR7EkbGgWcQon/AKrPUfXZWWOBiCDORBGfDqvPnvMggfH7kohxnaPue/4LgnUX9Ov+Cft6CGpw1cIzWuBa4E9nA96QNp7scld0/H6wwHB0b3AT6yD1VTqJ9pvBY68NT2rC034nbMVGWjqDMb5jot/TVW1GhzDIP3kcj3LSckvpFws9mDU4YjWp7U+4tA2I2nNs55dCU9qFqKgaOUnad++PQLLny+Fa8U+UZ2vrAXZElhIwASLmtPKefxWVpT+6JNwHtahkCQbIaZIH8p36eSHxWqHaoNDh+7pkOAIw6aYg9DgrRoaQVNJRh9kgPkQSRUlzhB5m455d+y4+Oe/9OrK+nM8XqXUIP5i4eINjfqtbgD51WdzTqn/PSH1UdTw3Tuax0veGH3S/3zdJDw1ojLdgGp+APY3Vs3ue19MDEZHtSeoxTjxKfHflD5PxrqqoFpnAII9QuZa0yTVgNBMNBiWzALjEjwafPktrjUAs8/osPXhthglsAYFu053acBXz5buv0jgx1N/sLi2mpPtP7xjIi1tR9rhBzD5PTuKnwuvOopSTL3PEYifZvd0mIB8486dg/Z6fOSTM5z1ERz26QpaB4Op0rRM+0ceWQ2lUDh8fgs+O6yjXknxrtrErFYsSLF6Pc87tY2s4jZPYmDGTE5joh073G9xgEYaOUmZLuZ9AhcV0xJdEZd/F39JwqQ4a6o03kgBzcgh5g3ggCTGw5ctlw555ZXVduGGOM3GjU1dNvvPaPFw+W6yuI6jSv7QGckuZ7Rkk5k2EBxPfMq1R4LTGA17upJInMfkAH34TCtwGkYNjRH8xMno6XZHP7zmvaxw6kRSa0AmGMacESAIkjlPRCrRzAyf59x/srtKvUy0udAbntSBsBgHCpnU1phr3nAk3HYDpOf6JALgdI/tFQnmHEeBLCfiSPJdDasjhdd3tyHZFmTGcmPe3/KFvWru6fKdunHzy921exNYrFqa1b9zDSvaolisFqiWp9w0BakjWpI7i080Y09Pvl3SnLTaRz+fXeVY9i4efgpClgz59ZnmvJ29PSXDNP7Ylpx2Z26EDbHX4rbp0G06TqQkzmZgicQAB3bZVTg1Mte4x+Q+eWq1rKmIxnHNHcfa5Su8U3tZnoXkyccyI3/qr2lrVKbrmOI7wSJ7iIg+CztRLtS0dSeo5TuVqiiZ2tz15dxPjseiru0nt26Dhn4onFURyuA+JE7bbLotNqWVAHMcHDuPz6Lz63GQTvM7YRaDXDtN7JjkY38OS0nNZ7Z3in09CCDxGv7NjXBoJLmtzyD3AGDy5egXK0dbqAJbULhtydnpnn+i1qTaleix7niA8G2zBsdPIYJI3U8nJueDw49VX4w9vae50AASesAd3WUXRN/s7IENDXQPdhoc60CItEADlsh8ZpS1/ZkDltJxO/wB7IWqPYFMhpLGNa6Wg5jJBPWeiynptryzKD4pBo/imCboy47yZMHqVDghniFAECW06h2GCQ4fIb96i9x9nZcYBAaJw3fkMAIehH9rbUvLQynMAkTLiMxuIO3cE8cvJ54XWna8boXU7gO0ztNwNz2Yycb7/AAK5yrScWODzTdIHZLLmz39rJzjs8lt1OIBzS2QZEbEfEBZ9WOUY3An6+CvlvlHFLpSpsYKNNsEEDMRAIEAAQIGdlSL20NZpKkOLQajbQBM1GWTvn358itCuMNnaCfiZ9YA81nakf2jTHmDUJ82LPG6u15Tc09GTKlp9V+7Zz7LfkFP9q7viuyZOS4sviW7v7ybhxMVMxmn1/m6I+v0tQguDDBIIgTg7YGULRMc24OYc2kY6XdfFcu/lf7dNnx/4mac5Lp8ugnr9wUqgEfm+GE90Yg775iIPPY/qg1pEwyGz2QLYjlAnHhCCNp6YkxOxQbYnv+Q/3RNNdLpbAAPMfRRqfMn9EBCm8e2HKWugdQA0Sf8AFPqugpZaD3Bczpnn28xgNAnv7RP0XRaKp2G+C14rqsuWbg0JiE9yiXro7mHaYhRIWFqtfUdLSRExsOR8yqZ19VkhpAzJEDc+OyxvUSVrOnunTwmQdBWL6bXHcjKS2mcrC42VytK1xIaQ4YyDMDnMbIFHVUBU9kHgv3FsEYnBdBAPcenqRujay5zGhpDT2sCcSBjf+izOA6hrakWtfe1zwzPYcXgve49SBEdHjaAuCvTwwuUt/TodOQLiTMjkJj03UtRw95bcG4MEbTHWDkefwR6TQ4utDRjkDue9WtRroa1pb7oEmd+X8KSHDt07m6thLYALuYM9l2YBPX5rogA7aJHWM/f0WS7V3apvZAADo5zII5iJzPkterWkAWNAMbhojYHJ2z8/NFEsRfTbJBZHTly6p9PRBjJaY55EDl6+KI0nBiMT70CMdCI9D9EbR0A9tRz5DWNLoGCTcAGyBIy7cZPLqkoD2cOuElpnBBn1C2NG4+waAD+bGNrj1I7vVYXDwTLQC22SWSOxB7QBOSNo6RyW9pwGsZPgWkDnkzI5SEBR4w8QRt2mjYu3dkQN8EhVKlZrw5wdNxmdsEYHOELj1QhkwTLmycY7QHjzwpaWkIcxxy0j3SMCM45mSefLzAJfLNqiAczkd+SCN/OfJVGVLak9Whndlx+nyV/Vad1stLXZyXEtjpG/yWVXua8E2g9kCCSRuCZIETd8kzuToNHVJcB1VmsTPf0gAZztcYHmqXAaZPbPagxBJHLq104BB8Vt1XN/9phOedUnlj/mJ72nG6jI1BMNES52BmBu5xO55BZurrBrmnmy9zvCGyTnpHwW7qqrIA9mG3D8pd2ZxiXeKztZUpstLacESQZO8tM5meU+CWlbXtPWIaMkGBz7shWmah/X4BZuq41V2uccjY9cTA5f7JUOKOIEk+YHxkbq8eTfiMbI7yi0mhTJ5tYfUZWXxDDmjqHf5R/ur2k1DXael2gTYyR5BZfEKoFRmSQA4kDn7oEE/fipntf0iRgZORkYjB6xPxVbUMdv7VwnYfusf4grDwwR26mMRa2CSd7SZnl7ylUoSGuZWcAYBBpjzIIqfBUlU0cyf3jjg4Jpf/USgVxc4HMDbMZ8B57/AMS0BVY0OuqVD+XLWQOc+/JWe32cyaxE7y2A3GNnO5oCk/Vuvc1t0sAwAIcXTAB8vitulWta1s7ADnnCw/ZtNU21PdM5D4Itme7PxCsBhib2xyyfkW5V4WROUta37SOvzTHVjqsh74HvNPgf1Cb2wxkCT1HqcbbLTviO079z4nn3+CFUjknunbI3n64Q3krkvt0xp6HW2sa3pPzKSwKvErCWy3HX1SW05JpjcPIVKi+oCR2mt3tnaO+ZPzVJj206rHFsfu3tMNGSLdthd39V6LR/BlJs21KhxgOLS0n+YBuc5WXpfwI8VSapL6fs/Z9h4a49oPktcPdkbTMxuEYyaux3WegeAuBvgGBYZM9ouBOJ32QuJHefvK3q3Bm0C43PcX5NxBOBH5QBCz3adrg7GQJBmCFnpcyc1o9MGu/aA43NubBtc2IgyHAycz4+CCzjJIcy2A2GxIIcGwRcOYH0XQvMgAE7fH/uwh6fRNYLzY6oYiGsFs75iT59E9bKqek424sEBje+0cwMZB2WvwniIY3UVTYW2suExOYAmezJ9DB5ZWloaE3u1Te3OCHuAttbya4bOvGy2OA6fSVxUZRph1BjgPecZqQCZcTOBbGYz3Ixx8+StrmuFUGtq2PhhBMk8oOMzkHEHYjONhtuADRDZAMZLjt3yJ9Fs1OGUrnX0LgAAwztE9km6f4ep3WfqWsaLWNsAPugSMnMXHz9UZY6qpbpyfHXtLmsJAgguADhIFpj3sznbop6WC59oEAxvuNgZ/UracKZez2sGne0OkAAC4AkuL+yBMk9Ai8VpaMAfsbqd5d27H39mDE5IGY+Kntt8nL5c9WZA7U7g4z1xInouW4tq+2S07TG/JrBtE4h3mF1tem+YkDPdPxQfwpo2GvVGo0lXUstaGPpMLgx7Zua5we0CQ4dU5N+DyWOFNZTZhol0EuBMlxgc9sx3K5WrteCWnsyWz1LSQQO4ERPcY6ro6HDaREN4dUbPNz6Y+BrTyHouWZQgbwN43zMkkjnOfNHbcfZY5bQ1ABAPIAYImZPj5rA4o13tKQdYGkuMNJO0Eh133krf1Lw0b8xkiB+byT/AIYpU6mto3NDxZWMOEtGGwQ1wjrt3IOsHVEObkkAjBABgEc8SPhtlR0bA0AbkfmugHJ6r2enoKQ2pUx4MaPoiexZyaB5BTOKz1UWOCptPsafQtZ/pUaQIfPK12fTn6re4lonFxhjoLzs2cSdoVCrfTa5hpVA15a41CCAyzYGd5LvgVUi7fAD9hjr1+wnAcRj/bdAOtJeKVoBtLroFsAgdkdc7OOO8bx1DyBEk+Jkme9MtK9cmAD1J+WdgqsZ3HrlWnMDxkkZwRgjHIqNWniLnbbyJ+SCZZr21cjYAx/ev39FZq6knEfLx3CHwehpadeoNS95Dm07HC5znPl12Gg/ygCF2H/k7TvAIdXaDmJDfVrmSPAp9t9l3fTiwXE5YY8OgnzCjqKRsLmtNgPaduIMY7jldVqfwEx3u6io3uLQ7ywQqWp/AVU7aoEcwWOHlh30U2ZFtW02qqCmwXugNEC4iMdxhKrrap/6lTl+d22e9EdpTS/dnJZDSRtIxjuVctSaz0zdfUqPeXEgkxkwTgAfRJXX6BzjIbIPPCSCelNnofgFN743B+CE588z5YUbRzLj5lasmdxqrdb4fVY4HZJ6yPiuh1GjY7+IctwfmsfX0w3sDME/RRVRkVmfc/qFSqtjIxz3aIyDPw+K0qsjGfmBy8PRUK/cCd46SATseWPD5KVsHjDscxvGeR74M7/Dqtr/AIccUNGjVYNPXqzVn922Q3sNEOPI4+SxeI8zBJM5yYGRvy23zvvOB1H/AAoaDp6xgn97/wDm1Ximur0fEq7jB0tVjTzc6l8W3T8FpNt/gE/3R+ig18dfVDdBMnPiSU6US1tBjqbh7Km8xs5gcPMEfNc9V0hb7lLeZtAA9B/RdCHbQfRSg7yfNSbheIadxc4eydAO4c4Y9U/AfxE/Se007NK+s8v9oGtcSQHNa2SA1xOWn0Xehh+x+iYjx8m/oU8fFFcx/wCN8VqH93omsHR4IPmXvb8gsh12S4AEk3AGQHTkDJjPIFdjq9VBAZ2v5v6c1z+q0ExY+CPTOeQTzy39DGaYmrrENEAHfnHdvmeXRW/wFQdU1RLyRZSJFri2SXMBBI3EclW1vtAPfHiSq2m4y7TVDVaWPcWOYGlzzlxabotEgW7SPFLGXZ309dDuoSdVYBJMDqYgeZXjuo/FWrqAg1SAf4WsYf8AE0B3xVfScOr6kyym+rP5oJHm84HmV0fw/usf5J9PYDxTS89RRH/ys/VUOPV6VTT1BTrU3OhpFr2uOHNOzT0XIcH/AADVeZ1B9k3oC1z3eYJDfHPgumd+EtPSpP8AZ0Q59roc4uc6QDtJtB8AFGWOM9VUtcx2oxBjoQc+SE5074Pei09QHCJHhsfTcKZdjB+/DmsdL2EwYB71DUNwY3zHqfgnLi4wHEZ5Qf8AUDCr6ymQ1xFR85j3d+WANpKeitb/AOBKNzq9WpTbe1zKbYhxYAy4kOORdeNo2HRdff3Quc/4d6NzdM8uNxdWeZMyQGsaPlsun9iO9VCALj0TFx7lMsPiolp6FMnH8VpE1ah/mKz30crsNRw5jjJDgTvB+hCqO4PTmZce4x9Ao0vuYFJ0CElvDhFLq71/oknpG2sxnUD0CTXwSB8k7QNiZhSZQb3+pTB/au5Z+C5vis+1J5k588fRdOGxsMKlq+GNebjcDzU1UcnXZBOVSqNx15+Y8foVpagx4yVSr57/AK+SlTmeK7Zz188Z7oxIPki/g3jOpotdSoacVrn3HsPcQbWtiWnAho3UeLNMSMdkny7o6/Twtx+HUa9SWURVcJy2neROMkNxOBk9FpxzynK+Hr/BdVqajv3+kZSbG/tAXd0MAPxI+i3AGjl/lXlHDvwNrakOdbSHV78+jJ+MLs+A/hP9ncHv1NV5H5Q4tpnuc2Td6qspP2nGumqU8S39JQrnjf5qdPun4pB84Wa1dr3TuSFJlUT7rlOppwfv6lQGmH2QkFappGuMsJae/I9R+iz6vC6rjO4B25dVuCh3H1/opNpu6EIPbmXfh6s6YA3xLuUk59VWrfgSpVi+oxguaXWyTaDmMRMYBK7djiOU+korao7/ADTiax9B+GdNRiygyR+Z3bdPWXTB8IWtlFA7k6e9+x6DEqNTYoshZ3EOLNpm0NuI3zAHwymHnhYYg5Hlny5ocDqemCflKvN0UTEHHIb+ah7AHDz6yIjkeqnR9ynlvM+pVHWMcf8ArG2QS0xmCDErVrtHd6BVnVIHvDyIRYJY5bUucTFxtGACT2R0AOyGyo5uxI8ETU1Je7nk7eKiyTAAJJ2A3PgF6OEnbHLlfLb/AA9qdZVqCnRrVAdzL3BrQNyQTBHkvWtES1jW1Hmo8DL4Dbj/AHW4C5j8AcOqUadT21EUySLXGPaOBGQ7mAMQMc11cj7C5eXLd1GmE8bFa4H7+qiQDyQ/VQcO/wCqzUIaI6JkO/xSQELx1ymGpnYITGt3hEo1ht6KTEp1znf0/RMdQTuPmigKYCNGz36Ck/JZ6GPkmbwLT82n/EVp2qTWpaDLPAdK3/07Xf3hf/qlX6Za0WhsAcg2APJHhNCegE7uBUfax+VWmBRNMSjRqrqhn3fqmDgeSO5o5qDXtGzSUtA5OMY+KC5s/mPkCjh5OzB6hNc7oB6pgEUc/mPwRi9w6pBjju70wis04O8nx/ogAg+SQM9/grrNO3lCl7AfxfBGgpipHVTdVV6mxsRuiN07eQ9cpkwuJ6gtpmzfG2DvmFyz3znYzmeU+PNd9W0bCcmD1B+izNbwsE7B07xufFIOXpvI2jxKrVqwJgZ+5H33laes4OJMGB0O/wAh38ll1OGvjHIz0Hfv94TJTuAz4lV6lZ2BMeX0BW4zhLzmO/Ynv5I2n4BuXhzhBiC1ufj8kg86/wDDq2o1DmUmPqOJmANh1cTgDbJgL0n8JfgxmlDatUB9fOQZayZEN743J74xvo8I4b7BzjTY1vtCLpLnElogZ5Y6fOVtBp5jxWt5LZqJmM3uoOYPBRjvCfHIp4CzUjaVB7AES7vUHuTAZaOqdNd3pIJRYMq5TYOgTJIpj00VqSSAec+SkkkgGKfkkkkZckEFJJAJpU27ef0SSQZifvyTjZJJAH5JHmnSQACj0kkkApUSUklIJiI8fVJJAU6ondQp0wHDA9EkkyorGjoiNpidh6JJIhLVMIWpaI2SSVEo1D8lAbJ0kGYfVJ6dJBAJJJID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106" name="Picture 2" descr="https://people.wku.edu/darlene.applegate/newworld/webnotes/unit_3/images_civilizations/toltec_column_pa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14" y="7938"/>
            <a:ext cx="4828942" cy="68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853294" y="6642556"/>
            <a:ext cx="57099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0649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TSOM D056 Column from Tul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311" y="509846"/>
            <a:ext cx="1579418" cy="57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16217" y="6282454"/>
            <a:ext cx="2393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Column, Tula, Hidalgo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7603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  <p:sp>
        <p:nvSpPr>
          <p:cNvPr id="3" name="AutoShape 2" descr="data:image/jpeg;base64,/9j/4AAQSkZJRgABAQAAAQABAAD/2wCEAAkGBxMSEhUSExIWFRUWFxYWFxcYGBcYGBUXFRcYFxcWGBUYHiggGBolHRgYITEhJSkrLi4uFx8zODMtNygtLisBCgoKDg0OGhAQGy0lHx0tKy0tLS0tLS0tLS0tLS0tLS0tLS0tLS0tLS0tLS0tLS0tLS0tLS0tLS0tLS0tLSstLf/AABEIAMIBAwMBIgACEQEDEQH/xAAbAAABBQEBAAAAAAAAAAAAAAADAAECBAUGB//EAEMQAAEDAwIDBQYDBQYEBwAAAAEAAhEDEiEEMQVBUSJhcYGREzKhscHwBkLRFCNSYuEkcpKisvEHM0OCFRZEU4PCw//EABkBAAMBAQEAAAAAAAAAAAAAAAABAgMEBf/EACURAQEAAgEEAgICAwAAAAAAAAABAhEDBBIhMSJBMlETgTNxkf/aAAwDAQACEQMRAD8A48NRA1TaxEFNe+8oMNThqMKaViYCtT2otqVqAHantRLU9qAHantRLU9qAFantRLU9qAFalai2pWoAdqa1FtStTAVqVqLalagBWp7UW1K1ACtStRbUrUgDait0rjmPWB81oUqYbIgExM88EbdAnqMMnnk/Nefyddq6xjrw6bxvKs86N3Qeo/XvQnUiNwrzh8x8kTTU7mPP8IHxeVGPXZfcVeln1WXamtVio3P39MFQLV38XLOTHujlzwuF1QS1QLVYLVEtWqFctUCxWS1QLUgrWJI9qSNGM1qm0KYYpBqSUQErUQNUrEGEWJWo9imGIGlUNUrUf2Sb2aNjQNqe1EtT2oAVqe1EtT2oMK1K1FtT2oAVqa1GtStTIK1K1FtStQArUrUW1K1ACtStRbUrUtnpoUKcjJjHntCPWDBy6HcdFTZJGZ8Pr9MqZp4+Pn1yvAvm7errQFdoJMNMTyIPd39ynpmgU6re1NvPuI/VAqN+89M5CnpXH2VZsyLMNO2+DB2OSpNSfv6/RNaoaVxJMzPf3x1Vm1ev0U1x/24Op/MC1Naj2pi1dbmALVAtVm1RLUBWtTKxakmYgapBqKGqQao2NBhSRRTCkKSWz0DCkArLaQTmgls9AtanLEZtApOpEJbPSs6koWK41qZ9JPZaVLU9qMWJWqiBtStRrUrUAK1NajWpWoANqe1FtT2IANqVqNalagA2pnEAScAZKPaoVmG0xvBjx5JZeqrH3D0qhOfdjlBd3doDDT4u57ItRh/j8Ozj1mEzdE+xhJLTAENtFpjadvNvyJUqkCDMnYxt6ea8F6itSa+8yWlsZwQZ9SDzQa+oH7xk5cCQIxDXNB+YVnSuMnoIM8ueDPNZTv+Y5wOPZtHm6oSf9CVOC6EYPl4bKzaoaFmPT4SrNq9jpP8Ued1H+Sg2prUa1NaulgAWprUe1MWoJXsSRrU6AJantRbU9qjagw1SCmGqViWzRaUUFRtUg1IxGFS3Qg1Ealo9ptpqZYEmuUwVKlapRHRAdSWgmICcyKxn2JWK4+khmmq7k6VwxRddy+8qzYnqGBGfMn5CFw9blfEldfS4zVZGpc8bEzEDJ5z+oUa1Z4qtYD/AAggid4nPI7nmrOoOengSPr95Qq5/tMR+aP8u08yFy8eWXdPLozxnbfC7YnsR7ErF7O3maAtTHGRuM+isWJFiVu4c9qOkLntIqVG59xoaQBGxuPvTvjbqhV3Rj5rJfxQteaVKk59SY7RLnXeHL1Wvo+DV3AGo5o5xMNz0sDifULxb4emVIgU52GTPfkblY4HaqR/DTj1qFa3GPw02scVHMeB2YLnNx1a+I/7fHxzdBwR1EPa6oHlxEOBgG3BbB7yeY+iWzaXD2YPjH1+qs2oPC2kB7XCC13kQQNjsVdtXr9PZ/HHm80+dV7Ui1HtTWrfbLSvamLFYtTWo2SvakjWpI2BbE4ajWJwxZbXoGxSDEYMT2I2AQ1PajWJ7Edw0DanDUa1PYl3HoINUg1EDVOlSkxEqcspJuqxx3dBgJ3QMlRqvc05bgAkmDy81nVOIiqHC2LXhuSIcbZx3gEY7wue9TjZe323nBZfK3qNSG8idoxjInc4WbR1736oswGgOBAiLm7wYnefGFT1dczLnw2YkkxjJ7hCnwemTqs4JdUcRAOIcNx3uC58OTK5zdb5ceMwuo3aggE9ASqr60yOkiROfIgrTr0oaeeD9wszW6kkZjbkCPHDgHDrBV9Xd2I6aeKpayoWUy+ZMmMcg2SPhuhhwfqWuAPae6J6Wk/IKHFp/Zz/AHah+BUtDTP7Qzue+fD2dQfosOL8o25PxresT2I9iVq9XbzQLE7aeQDiTCNYq77roIFo25kn6fH9cefkuGO414sJlfKdKhQYajqdMXlwDnEZJPWeWNtktfqngNIcfL9AoucTv3KhxHRUnhrjTaZzLZaT3ywiT3rzrd3dd0WtPW9p2g73m3jqQQDt5rMrEH4n79Fe4U6KLAHEtFJm4IBhogzPTluqlYydzyHI7+XgkA9O/wDfEA4LjI69mR8lqWrE0Nx1MQIDnEnaT7Mti3lGPuV0Vi9HpL8HF1P5K9iYsVixKxdW3MrFiYsVksUS1GxpXtSR7EkbGgWcQon/AKrPUfXZWWOBiCDORBGfDqvPnvMggfH7kohxnaPue/4LgnUX9Ov+Cft6CGpw1cIzWuBa4E9nA96QNp7scld0/H6wwHB0b3AT6yD1VTqJ9pvBY68NT2rC034nbMVGWjqDMb5jot/TVW1GhzDIP3kcj3LSckvpFws9mDU4YjWp7U+4tA2I2nNs55dCU9qFqKgaOUnad++PQLLny+Fa8U+UZ2vrAXZElhIwASLmtPKefxWVpT+6JNwHtahkCQbIaZIH8p36eSHxWqHaoNDh+7pkOAIw6aYg9DgrRoaQVNJRh9kgPkQSRUlzhB5m455d+y4+Oe/9OrK+nM8XqXUIP5i4eINjfqtbgD51WdzTqn/PSH1UdTw3Tuax0veGH3S/3zdJDw1ojLdgGp+APY3Vs3ue19MDEZHtSeoxTjxKfHflD5PxrqqoFpnAII9QuZa0yTVgNBMNBiWzALjEjwafPktrjUAs8/osPXhthglsAYFu053acBXz5buv0jgx1N/sLi2mpPtP7xjIi1tR9rhBzD5PTuKnwuvOopSTL3PEYifZvd0mIB8486dg/Z6fOSTM5z1ERz26QpaB4Op0rRM+0ceWQ2lUDh8fgs+O6yjXknxrtrErFYsSLF6Pc87tY2s4jZPYmDGTE5joh073G9xgEYaOUmZLuZ9AhcV0xJdEZd/F39JwqQ4a6o03kgBzcgh5g3ggCTGw5ctlw555ZXVduGGOM3GjU1dNvvPaPFw+W6yuI6jSv7QGckuZ7Rkk5k2EBxPfMq1R4LTGA17upJInMfkAH34TCtwGkYNjRH8xMno6XZHP7zmvaxw6kRSa0AmGMacESAIkjlPRCrRzAyf59x/srtKvUy0udAbntSBsBgHCpnU1phr3nAk3HYDpOf6JALgdI/tFQnmHEeBLCfiSPJdDasjhdd3tyHZFmTGcmPe3/KFvWru6fKdunHzy921exNYrFqa1b9zDSvaolisFqiWp9w0BakjWpI7i080Y09Pvl3SnLTaRz+fXeVY9i4efgpClgz59ZnmvJ29PSXDNP7Ylpx2Z26EDbHX4rbp0G06TqQkzmZgicQAB3bZVTg1Mte4x+Q+eWq1rKmIxnHNHcfa5Su8U3tZnoXkyccyI3/qr2lrVKbrmOI7wSJ7iIg+CztRLtS0dSeo5TuVqiiZ2tz15dxPjseiru0nt26Dhn4onFURyuA+JE7bbLotNqWVAHMcHDuPz6Lz63GQTvM7YRaDXDtN7JjkY38OS0nNZ7Z3in09CCDxGv7NjXBoJLmtzyD3AGDy5egXK0dbqAJbULhtydnpnn+i1qTaleix7niA8G2zBsdPIYJI3U8nJueDw49VX4w9vae50AASesAd3WUXRN/s7IENDXQPdhoc60CItEADlsh8ZpS1/ZkDltJxO/wB7IWqPYFMhpLGNa6Wg5jJBPWeiynptryzKD4pBo/imCboy47yZMHqVDghniFAECW06h2GCQ4fIb96i9x9nZcYBAaJw3fkMAIehH9rbUvLQynMAkTLiMxuIO3cE8cvJ54XWna8boXU7gO0ztNwNz2Yycb7/AAK5yrScWODzTdIHZLLmz39rJzjs8lt1OIBzS2QZEbEfEBZ9WOUY3An6+CvlvlHFLpSpsYKNNsEEDMRAIEAAQIGdlSL20NZpKkOLQajbQBM1GWTvn358itCuMNnaCfiZ9YA81nakf2jTHmDUJ82LPG6u15Tc09GTKlp9V+7Zz7LfkFP9q7viuyZOS4sviW7v7ybhxMVMxmn1/m6I+v0tQguDDBIIgTg7YGULRMc24OYc2kY6XdfFcu/lf7dNnx/4mac5Lp8ugnr9wUqgEfm+GE90Yg775iIPPY/qg1pEwyGz2QLYjlAnHhCCNp6YkxOxQbYnv+Q/3RNNdLpbAAPMfRRqfMn9EBCm8e2HKWugdQA0Sf8AFPqugpZaD3Bczpnn28xgNAnv7RP0XRaKp2G+C14rqsuWbg0JiE9yiXro7mHaYhRIWFqtfUdLSRExsOR8yqZ19VkhpAzJEDc+OyxvUSVrOnunTwmQdBWL6bXHcjKS2mcrC42VytK1xIaQ4YyDMDnMbIFHVUBU9kHgv3FsEYnBdBAPcenqRujay5zGhpDT2sCcSBjf+izOA6hrakWtfe1zwzPYcXgve49SBEdHjaAuCvTwwuUt/TodOQLiTMjkJj03UtRw95bcG4MEbTHWDkefwR6TQ4utDRjkDue9WtRroa1pb7oEmd+X8KSHDt07m6thLYALuYM9l2YBPX5rogA7aJHWM/f0WS7V3apvZAADo5zII5iJzPkterWkAWNAMbhojYHJ2z8/NFEsRfTbJBZHTly6p9PRBjJaY55EDl6+KI0nBiMT70CMdCI9D9EbR0A9tRz5DWNLoGCTcAGyBIy7cZPLqkoD2cOuElpnBBn1C2NG4+waAD+bGNrj1I7vVYXDwTLQC22SWSOxB7QBOSNo6RyW9pwGsZPgWkDnkzI5SEBR4w8QRt2mjYu3dkQN8EhVKlZrw5wdNxmdsEYHOELj1QhkwTLmycY7QHjzwpaWkIcxxy0j3SMCM45mSefLzAJfLNqiAczkd+SCN/OfJVGVLak9Whndlx+nyV/Vad1stLXZyXEtjpG/yWVXua8E2g9kCCSRuCZIETd8kzuToNHVJcB1VmsTPf0gAZztcYHmqXAaZPbPagxBJHLq104BB8Vt1XN/9phOedUnlj/mJ72nG6jI1BMNES52BmBu5xO55BZurrBrmnmy9zvCGyTnpHwW7qqrIA9mG3D8pd2ZxiXeKztZUpstLacESQZO8tM5meU+CWlbXtPWIaMkGBz7shWmah/X4BZuq41V2uccjY9cTA5f7JUOKOIEk+YHxkbq8eTfiMbI7yi0mhTJ5tYfUZWXxDDmjqHf5R/ur2k1DXael2gTYyR5BZfEKoFRmSQA4kDn7oEE/fipntf0iRgZORkYjB6xPxVbUMdv7VwnYfusf4grDwwR26mMRa2CSd7SZnl7ylUoSGuZWcAYBBpjzIIqfBUlU0cyf3jjg4Jpf/USgVxc4HMDbMZ8B57/AMS0BVY0OuqVD+XLWQOc+/JWe32cyaxE7y2A3GNnO5oCk/Vuvc1t0sAwAIcXTAB8vitulWta1s7ADnnCw/ZtNU21PdM5D4Itme7PxCsBhib2xyyfkW5V4WROUta37SOvzTHVjqsh74HvNPgf1Cb2wxkCT1HqcbbLTviO079z4nn3+CFUjknunbI3n64Q3krkvt0xp6HW2sa3pPzKSwKvErCWy3HX1SW05JpjcPIVKi+oCR2mt3tnaO+ZPzVJj206rHFsfu3tMNGSLdthd39V6LR/BlJs21KhxgOLS0n+YBuc5WXpfwI8VSapL6fs/Z9h4a49oPktcPdkbTMxuEYyaux3WegeAuBvgGBYZM9ouBOJ32QuJHefvK3q3Bm0C43PcX5NxBOBH5QBCz3adrg7GQJBmCFnpcyc1o9MGu/aA43NubBtc2IgyHAycz4+CCzjJIcy2A2GxIIcGwRcOYH0XQvMgAE7fH/uwh6fRNYLzY6oYiGsFs75iT59E9bKqek424sEBje+0cwMZB2WvwniIY3UVTYW2suExOYAmezJ9DB5ZWloaE3u1Te3OCHuAttbya4bOvGy2OA6fSVxUZRph1BjgPecZqQCZcTOBbGYz3Ixx8+StrmuFUGtq2PhhBMk8oOMzkHEHYjONhtuADRDZAMZLjt3yJ9Fs1OGUrnX0LgAAwztE9km6f4ep3WfqWsaLWNsAPugSMnMXHz9UZY6qpbpyfHXtLmsJAgguADhIFpj3sznbop6WC59oEAxvuNgZ/UracKZez2sGne0OkAAC4AkuL+yBMk9Ai8VpaMAfsbqd5d27H39mDE5IGY+Kntt8nL5c9WZA7U7g4z1xInouW4tq+2S07TG/JrBtE4h3mF1tem+YkDPdPxQfwpo2GvVGo0lXUstaGPpMLgx7Zua5we0CQ4dU5N+DyWOFNZTZhol0EuBMlxgc9sx3K5WrteCWnsyWz1LSQQO4ERPcY6ro6HDaREN4dUbPNz6Y+BrTyHouWZQgbwN43zMkkjnOfNHbcfZY5bQ1ABAPIAYImZPj5rA4o13tKQdYGkuMNJO0Eh133krf1Lw0b8xkiB+byT/AIYpU6mto3NDxZWMOEtGGwQ1wjrt3IOsHVEObkkAjBABgEc8SPhtlR0bA0AbkfmugHJ6r2enoKQ2pUx4MaPoiexZyaB5BTOKz1UWOCptPsafQtZ/pUaQIfPK12fTn6re4lonFxhjoLzs2cSdoVCrfTa5hpVA15a41CCAyzYGd5LvgVUi7fAD9hjr1+wnAcRj/bdAOtJeKVoBtLroFsAgdkdc7OOO8bx1DyBEk+Jkme9MtK9cmAD1J+WdgqsZ3HrlWnMDxkkZwRgjHIqNWniLnbbyJ+SCZZr21cjYAx/ev39FZq6knEfLx3CHwehpadeoNS95Dm07HC5znPl12Gg/ygCF2H/k7TvAIdXaDmJDfVrmSPAp9t9l3fTiwXE5YY8OgnzCjqKRsLmtNgPaduIMY7jldVqfwEx3u6io3uLQ7ywQqWp/AVU7aoEcwWOHlh30U2ZFtW02qqCmwXugNEC4iMdxhKrrap/6lTl+d22e9EdpTS/dnJZDSRtIxjuVctSaz0zdfUqPeXEgkxkwTgAfRJXX6BzjIbIPPCSCelNnofgFN743B+CE588z5YUbRzLj5lasmdxqrdb4fVY4HZJ6yPiuh1GjY7+IctwfmsfX0w3sDME/RRVRkVmfc/qFSqtjIxz3aIyDPw+K0qsjGfmBy8PRUK/cCd46SATseWPD5KVsHjDscxvGeR74M7/Dqtr/AIccUNGjVYNPXqzVn922Q3sNEOPI4+SxeI8zBJM5yYGRvy23zvvOB1H/AAoaDp6xgn97/wDm1Ximur0fEq7jB0tVjTzc6l8W3T8FpNt/gE/3R+ig18dfVDdBMnPiSU6US1tBjqbh7Km8xs5gcPMEfNc9V0hb7lLeZtAA9B/RdCHbQfRSg7yfNSbheIadxc4eydAO4c4Y9U/AfxE/Se007NK+s8v9oGtcSQHNa2SA1xOWn0Xehh+x+iYjx8m/oU8fFFcx/wCN8VqH93omsHR4IPmXvb8gsh12S4AEk3AGQHTkDJjPIFdjq9VBAZ2v5v6c1z+q0ExY+CPTOeQTzy39DGaYmrrENEAHfnHdvmeXRW/wFQdU1RLyRZSJFri2SXMBBI3EclW1vtAPfHiSq2m4y7TVDVaWPcWOYGlzzlxabotEgW7SPFLGXZ309dDuoSdVYBJMDqYgeZXjuo/FWrqAg1SAf4WsYf8AE0B3xVfScOr6kyym+rP5oJHm84HmV0fw/usf5J9PYDxTS89RRH/ys/VUOPV6VTT1BTrU3OhpFr2uOHNOzT0XIcH/AADVeZ1B9k3oC1z3eYJDfHPgumd+EtPSpP8AZ0Q59roc4uc6QDtJtB8AFGWOM9VUtcx2oxBjoQc+SE5074Pei09QHCJHhsfTcKZdjB+/DmsdL2EwYB71DUNwY3zHqfgnLi4wHEZ5Qf8AUDCr6ymQ1xFR85j3d+WANpKeitb/AOBKNzq9WpTbe1zKbYhxYAy4kOORdeNo2HRdff3Quc/4d6NzdM8uNxdWeZMyQGsaPlsun9iO9VCALj0TFx7lMsPiolp6FMnH8VpE1ah/mKz30crsNRw5jjJDgTvB+hCqO4PTmZce4x9Ao0vuYFJ0CElvDhFLq71/oknpG2sxnUD0CTXwSB8k7QNiZhSZQb3+pTB/au5Z+C5vis+1J5k588fRdOGxsMKlq+GNebjcDzU1UcnXZBOVSqNx15+Y8foVpagx4yVSr57/AK+SlTmeK7Zz188Z7oxIPki/g3jOpotdSoacVrn3HsPcQbWtiWnAho3UeLNMSMdkny7o6/Twtx+HUa9SWURVcJy2neROMkNxOBk9FpxzynK+Hr/BdVqajv3+kZSbG/tAXd0MAPxI+i3AGjl/lXlHDvwNrakOdbSHV78+jJ+MLs+A/hP9ncHv1NV5H5Q4tpnuc2Td6qspP2nGumqU8S39JQrnjf5qdPun4pB84Wa1dr3TuSFJlUT7rlOppwfv6lQGmH2QkFappGuMsJae/I9R+iz6vC6rjO4B25dVuCh3H1/opNpu6EIPbmXfh6s6YA3xLuUk59VWrfgSpVi+oxguaXWyTaDmMRMYBK7djiOU+korao7/ADTiax9B+GdNRiygyR+Z3bdPWXTB8IWtlFA7k6e9+x6DEqNTYoshZ3EOLNpm0NuI3zAHwymHnhYYg5Hlny5ocDqemCflKvN0UTEHHIb+ah7AHDz6yIjkeqnR9ynlvM+pVHWMcf8ArG2QS0xmCDErVrtHd6BVnVIHvDyIRYJY5bUucTFxtGACT2R0AOyGyo5uxI8ETU1Je7nk7eKiyTAAJJ2A3PgF6OEnbHLlfLb/AA9qdZVqCnRrVAdzL3BrQNyQTBHkvWtES1jW1Hmo8DL4Dbj/AHW4C5j8AcOqUadT21EUySLXGPaOBGQ7mAMQMc11cj7C5eXLd1GmE8bFa4H7+qiQDyQ/VQcO/wCqzUIaI6JkO/xSQELx1ymGpnYITGt3hEo1ht6KTEp1znf0/RMdQTuPmigKYCNGz36Ck/JZ6GPkmbwLT82n/EVp2qTWpaDLPAdK3/07Xf3hf/qlX6Za0WhsAcg2APJHhNCegE7uBUfax+VWmBRNMSjRqrqhn3fqmDgeSO5o5qDXtGzSUtA5OMY+KC5s/mPkCjh5OzB6hNc7oB6pgEUc/mPwRi9w6pBjju70wis04O8nx/ogAg+SQM9/grrNO3lCl7AfxfBGgpipHVTdVV6mxsRuiN07eQ9cpkwuJ6gtpmzfG2DvmFyz3znYzmeU+PNd9W0bCcmD1B+izNbwsE7B07xufFIOXpvI2jxKrVqwJgZ+5H33laes4OJMGB0O/wAh38ll1OGvjHIz0Hfv94TJTuAz4lV6lZ2BMeX0BW4zhLzmO/Ynv5I2n4BuXhzhBiC1ufj8kg86/wDDq2o1DmUmPqOJmANh1cTgDbJgL0n8JfgxmlDatUB9fOQZayZEN743J74xvo8I4b7BzjTY1vtCLpLnElogZ5Y6fOVtBp5jxWt5LZqJmM3uoOYPBRjvCfHIp4CzUjaVB7AES7vUHuTAZaOqdNd3pIJRYMq5TYOgTJIpj00VqSSAec+SkkkgGKfkkkkZckEFJJAJpU27ef0SSQZifvyTjZJJAH5JHmnSQACj0kkkApUSUklIJiI8fVJJAU6ondQp0wHDA9EkkyorGjoiNpidh6JJIhLVMIWpaI2SSVEo1D8lAbJ0kGYfVJ6dJBAJJJI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MSEhUSExIWFRUWFxYWFxcYGBcYGBUXFRcYFxcWGBUYHiggGBolHRgYITEhJSkrLi4uFx8zODMtNygtLisBCgoKDg0OGhAQGy0lHx0tKy0tLS0tLS0tLS0tLS0tLS0tLS0tLS0tLS0tLS0tLS0tLS0tLS0tLS0tLS0tLSstLf/AABEIAMIBAwMBIgACEQEDEQH/xAAbAAABBQEBAAAAAAAAAAAAAAADAAECBAUGB//EAEMQAAEDAwIDBQYDBQYEBwAAAAEAAhEDEiEEMQVBUSJhcYGREzKhscHwBkLRFCNSYuEkcpKisvEHM0OCFRZEU4PCw//EABkBAAMBAQEAAAAAAAAAAAAAAAABAgMEBf/EACURAQEAAgEEAgICAwAAAAAAAAABAhEDBBIhMSJBMlETgTNxkf/aAAwDAQACEQMRAD8A48NRA1TaxEFNe+8oMNThqMKaViYCtT2otqVqAHantRLU9qAHantRLU9qAFantRLU9qAFalai2pWoAdqa1FtStTAVqVqLalagBWp7UW1K1ACtStRbUrUgDait0rjmPWB81oUqYbIgExM88EbdAnqMMnnk/Nefyddq6xjrw6bxvKs86N3Qeo/XvQnUiNwrzh8x8kTTU7mPP8IHxeVGPXZfcVeln1WXamtVio3P39MFQLV38XLOTHujlzwuF1QS1QLVYLVEtWqFctUCxWS1QLUgrWJI9qSNGM1qm0KYYpBqSUQErUQNUrEGEWJWo9imGIGlUNUrUf2Sb2aNjQNqe1EtT2oAVqe1EtT2oMK1K1FtT2oAVqa1GtStTIK1K1FtStQArUrUW1K1ACtStRbUrUtnpoUKcjJjHntCPWDBy6HcdFTZJGZ8Pr9MqZp4+Pn1yvAvm7errQFdoJMNMTyIPd39ynpmgU6re1NvPuI/VAqN+89M5CnpXH2VZsyLMNO2+DB2OSpNSfv6/RNaoaVxJMzPf3x1Vm1ev0U1x/24Op/MC1Naj2pi1dbmALVAtVm1RLUBWtTKxakmYgapBqKGqQao2NBhSRRTCkKSWz0DCkArLaQTmgls9AtanLEZtApOpEJbPSs6koWK41qZ9JPZaVLU9qMWJWqiBtStRrUrUAK1NajWpWoANqe1FtT2IANqVqNalagA2pnEAScAZKPaoVmG0xvBjx5JZeqrH3D0qhOfdjlBd3doDDT4u57ItRh/j8Ozj1mEzdE+xhJLTAENtFpjadvNvyJUqkCDMnYxt6ea8F6itSa+8yWlsZwQZ9SDzQa+oH7xk5cCQIxDXNB+YVnSuMnoIM8ueDPNZTv+Y5wOPZtHm6oSf9CVOC6EYPl4bKzaoaFmPT4SrNq9jpP8Ued1H+Sg2prUa1NaulgAWprUe1MWoJXsSRrU6AJantRbU9qjagw1SCmGqViWzRaUUFRtUg1IxGFS3Qg1Ealo9ptpqZYEmuUwVKlapRHRAdSWgmICcyKxn2JWK4+khmmq7k6VwxRddy+8qzYnqGBGfMn5CFw9blfEldfS4zVZGpc8bEzEDJ5z+oUa1Z4qtYD/AAggid4nPI7nmrOoOengSPr95Qq5/tMR+aP8u08yFy8eWXdPLozxnbfC7YnsR7ErF7O3maAtTHGRuM+isWJFiVu4c9qOkLntIqVG59xoaQBGxuPvTvjbqhV3Rj5rJfxQteaVKk59SY7RLnXeHL1Wvo+DV3AGo5o5xMNz0sDifULxb4emVIgU52GTPfkblY4HaqR/DTj1qFa3GPw02scVHMeB2YLnNx1a+I/7fHxzdBwR1EPa6oHlxEOBgG3BbB7yeY+iWzaXD2YPjH1+qs2oPC2kB7XCC13kQQNjsVdtXr9PZ/HHm80+dV7Ui1HtTWrfbLSvamLFYtTWo2SvakjWpI2BbE4ajWJwxZbXoGxSDEYMT2I2AQ1PajWJ7Edw0DanDUa1PYl3HoINUg1EDVOlSkxEqcspJuqxx3dBgJ3QMlRqvc05bgAkmDy81nVOIiqHC2LXhuSIcbZx3gEY7wue9TjZe323nBZfK3qNSG8idoxjInc4WbR1736oswGgOBAiLm7wYnefGFT1dczLnw2YkkxjJ7hCnwemTqs4JdUcRAOIcNx3uC58OTK5zdb5ceMwuo3aggE9ASqr60yOkiROfIgrTr0oaeeD9wszW6kkZjbkCPHDgHDrBV9Xd2I6aeKpayoWUy+ZMmMcg2SPhuhhwfqWuAPae6J6Wk/IKHFp/Zz/AHah+BUtDTP7Qzue+fD2dQfosOL8o25PxresT2I9iVq9XbzQLE7aeQDiTCNYq77roIFo25kn6fH9cefkuGO414sJlfKdKhQYajqdMXlwDnEZJPWeWNtktfqngNIcfL9AoucTv3KhxHRUnhrjTaZzLZaT3ywiT3rzrd3dd0WtPW9p2g73m3jqQQDt5rMrEH4n79Fe4U6KLAHEtFJm4IBhogzPTluqlYydzyHI7+XgkA9O/wDfEA4LjI69mR8lqWrE0Nx1MQIDnEnaT7Mti3lGPuV0Vi9HpL8HF1P5K9iYsVixKxdW3MrFiYsVksUS1GxpXtSR7EkbGgWcQon/AKrPUfXZWWOBiCDORBGfDqvPnvMggfH7kohxnaPue/4LgnUX9Ov+Cft6CGpw1cIzWuBa4E9nA96QNp7scld0/H6wwHB0b3AT6yD1VTqJ9pvBY68NT2rC034nbMVGWjqDMb5jot/TVW1GhzDIP3kcj3LSckvpFws9mDU4YjWp7U+4tA2I2nNs55dCU9qFqKgaOUnad++PQLLny+Fa8U+UZ2vrAXZElhIwASLmtPKefxWVpT+6JNwHtahkCQbIaZIH8p36eSHxWqHaoNDh+7pkOAIw6aYg9DgrRoaQVNJRh9kgPkQSRUlzhB5m455d+y4+Oe/9OrK+nM8XqXUIP5i4eINjfqtbgD51WdzTqn/PSH1UdTw3Tuax0veGH3S/3zdJDw1ojLdgGp+APY3Vs3ue19MDEZHtSeoxTjxKfHflD5PxrqqoFpnAII9QuZa0yTVgNBMNBiWzALjEjwafPktrjUAs8/osPXhthglsAYFu053acBXz5buv0jgx1N/sLi2mpPtP7xjIi1tR9rhBzD5PTuKnwuvOopSTL3PEYifZvd0mIB8486dg/Z6fOSTM5z1ERz26QpaB4Op0rRM+0ceWQ2lUDh8fgs+O6yjXknxrtrErFYsSLF6Pc87tY2s4jZPYmDGTE5joh073G9xgEYaOUmZLuZ9AhcV0xJdEZd/F39JwqQ4a6o03kgBzcgh5g3ggCTGw5ctlw555ZXVduGGOM3GjU1dNvvPaPFw+W6yuI6jSv7QGckuZ7Rkk5k2EBxPfMq1R4LTGA17upJInMfkAH34TCtwGkYNjRH8xMno6XZHP7zmvaxw6kRSa0AmGMacESAIkjlPRCrRzAyf59x/srtKvUy0udAbntSBsBgHCpnU1phr3nAk3HYDpOf6JALgdI/tFQnmHEeBLCfiSPJdDasjhdd3tyHZFmTGcmPe3/KFvWru6fKdunHzy921exNYrFqa1b9zDSvaolisFqiWp9w0BakjWpI7i080Y09Pvl3SnLTaRz+fXeVY9i4efgpClgz59ZnmvJ29PSXDNP7Ylpx2Z26EDbHX4rbp0G06TqQkzmZgicQAB3bZVTg1Mte4x+Q+eWq1rKmIxnHNHcfa5Su8U3tZnoXkyccyI3/qr2lrVKbrmOI7wSJ7iIg+CztRLtS0dSeo5TuVqiiZ2tz15dxPjseiru0nt26Dhn4onFURyuA+JE7bbLotNqWVAHMcHDuPz6Lz63GQTvM7YRaDXDtN7JjkY38OS0nNZ7Z3in09CCDxGv7NjXBoJLmtzyD3AGDy5egXK0dbqAJbULhtydnpnn+i1qTaleix7niA8G2zBsdPIYJI3U8nJueDw49VX4w9vae50AASesAd3WUXRN/s7IENDXQPdhoc60CItEADlsh8ZpS1/ZkDltJxO/wB7IWqPYFMhpLGNa6Wg5jJBPWeiynptryzKD4pBo/imCboy47yZMHqVDghniFAECW06h2GCQ4fIb96i9x9nZcYBAaJw3fkMAIehH9rbUvLQynMAkTLiMxuIO3cE8cvJ54XWna8boXU7gO0ztNwNz2Yycb7/AAK5yrScWODzTdIHZLLmz39rJzjs8lt1OIBzS2QZEbEfEBZ9WOUY3An6+CvlvlHFLpSpsYKNNsEEDMRAIEAAQIGdlSL20NZpKkOLQajbQBM1GWTvn358itCuMNnaCfiZ9YA81nakf2jTHmDUJ82LPG6u15Tc09GTKlp9V+7Zz7LfkFP9q7viuyZOS4sviW7v7ybhxMVMxmn1/m6I+v0tQguDDBIIgTg7YGULRMc24OYc2kY6XdfFcu/lf7dNnx/4mac5Lp8ugnr9wUqgEfm+GE90Yg775iIPPY/qg1pEwyGz2QLYjlAnHhCCNp6YkxOxQbYnv+Q/3RNNdLpbAAPMfRRqfMn9EBCm8e2HKWugdQA0Sf8AFPqugpZaD3Bczpnn28xgNAnv7RP0XRaKp2G+C14rqsuWbg0JiE9yiXro7mHaYhRIWFqtfUdLSRExsOR8yqZ19VkhpAzJEDc+OyxvUSVrOnunTwmQdBWL6bXHcjKS2mcrC42VytK1xIaQ4YyDMDnMbIFHVUBU9kHgv3FsEYnBdBAPcenqRujay5zGhpDT2sCcSBjf+izOA6hrakWtfe1zwzPYcXgve49SBEdHjaAuCvTwwuUt/TodOQLiTMjkJj03UtRw95bcG4MEbTHWDkefwR6TQ4utDRjkDue9WtRroa1pb7oEmd+X8KSHDt07m6thLYALuYM9l2YBPX5rogA7aJHWM/f0WS7V3apvZAADo5zII5iJzPkterWkAWNAMbhojYHJ2z8/NFEsRfTbJBZHTly6p9PRBjJaY55EDl6+KI0nBiMT70CMdCI9D9EbR0A9tRz5DWNLoGCTcAGyBIy7cZPLqkoD2cOuElpnBBn1C2NG4+waAD+bGNrj1I7vVYXDwTLQC22SWSOxB7QBOSNo6RyW9pwGsZPgWkDnkzI5SEBR4w8QRt2mjYu3dkQN8EhVKlZrw5wdNxmdsEYHOELj1QhkwTLmycY7QHjzwpaWkIcxxy0j3SMCM45mSefLzAJfLNqiAczkd+SCN/OfJVGVLak9Whndlx+nyV/Vad1stLXZyXEtjpG/yWVXua8E2g9kCCSRuCZIETd8kzuToNHVJcB1VmsTPf0gAZztcYHmqXAaZPbPagxBJHLq104BB8Vt1XN/9phOedUnlj/mJ72nG6jI1BMNES52BmBu5xO55BZurrBrmnmy9zvCGyTnpHwW7qqrIA9mG3D8pd2ZxiXeKztZUpstLacESQZO8tM5meU+CWlbXtPWIaMkGBz7shWmah/X4BZuq41V2uccjY9cTA5f7JUOKOIEk+YHxkbq8eTfiMbI7yi0mhTJ5tYfUZWXxDDmjqHf5R/ur2k1DXael2gTYyR5BZfEKoFRmSQA4kDn7oEE/fipntf0iRgZORkYjB6xPxVbUMdv7VwnYfusf4grDwwR26mMRa2CSd7SZnl7ylUoSGuZWcAYBBpjzIIqfBUlU0cyf3jjg4Jpf/USgVxc4HMDbMZ8B57/AMS0BVY0OuqVD+XLWQOc+/JWe32cyaxE7y2A3GNnO5oCk/Vuvc1t0sAwAIcXTAB8vitulWta1s7ADnnCw/ZtNU21PdM5D4Itme7PxCsBhib2xyyfkW5V4WROUta37SOvzTHVjqsh74HvNPgf1Cb2wxkCT1HqcbbLTviO079z4nn3+CFUjknunbI3n64Q3krkvt0xp6HW2sa3pPzKSwKvErCWy3HX1SW05JpjcPIVKi+oCR2mt3tnaO+ZPzVJj206rHFsfu3tMNGSLdthd39V6LR/BlJs21KhxgOLS0n+YBuc5WXpfwI8VSapL6fs/Z9h4a49oPktcPdkbTMxuEYyaux3WegeAuBvgGBYZM9ouBOJ32QuJHefvK3q3Bm0C43PcX5NxBOBH5QBCz3adrg7GQJBmCFnpcyc1o9MGu/aA43NubBtc2IgyHAycz4+CCzjJIcy2A2GxIIcGwRcOYH0XQvMgAE7fH/uwh6fRNYLzY6oYiGsFs75iT59E9bKqek424sEBje+0cwMZB2WvwniIY3UVTYW2suExOYAmezJ9DB5ZWloaE3u1Te3OCHuAttbya4bOvGy2OA6fSVxUZRph1BjgPecZqQCZcTOBbGYz3Ixx8+StrmuFUGtq2PhhBMk8oOMzkHEHYjONhtuADRDZAMZLjt3yJ9Fs1OGUrnX0LgAAwztE9km6f4ep3WfqWsaLWNsAPugSMnMXHz9UZY6qpbpyfHXtLmsJAgguADhIFpj3sznbop6WC59oEAxvuNgZ/UracKZez2sGne0OkAAC4AkuL+yBMk9Ai8VpaMAfsbqd5d27H39mDE5IGY+Kntt8nL5c9WZA7U7g4z1xInouW4tq+2S07TG/JrBtE4h3mF1tem+YkDPdPxQfwpo2GvVGo0lXUstaGPpMLgx7Zua5we0CQ4dU5N+DyWOFNZTZhol0EuBMlxgc9sx3K5WrteCWnsyWz1LSQQO4ERPcY6ro6HDaREN4dUbPNz6Y+BrTyHouWZQgbwN43zMkkjnOfNHbcfZY5bQ1ABAPIAYImZPj5rA4o13tKQdYGkuMNJO0Eh133krf1Lw0b8xkiB+byT/AIYpU6mto3NDxZWMOEtGGwQ1wjrt3IOsHVEObkkAjBABgEc8SPhtlR0bA0AbkfmugHJ6r2enoKQ2pUx4MaPoiexZyaB5BTOKz1UWOCptPsafQtZ/pUaQIfPK12fTn6re4lonFxhjoLzs2cSdoVCrfTa5hpVA15a41CCAyzYGd5LvgVUi7fAD9hjr1+wnAcRj/bdAOtJeKVoBtLroFsAgdkdc7OOO8bx1DyBEk+Jkme9MtK9cmAD1J+WdgqsZ3HrlWnMDxkkZwRgjHIqNWniLnbbyJ+SCZZr21cjYAx/ev39FZq6knEfLx3CHwehpadeoNS95Dm07HC5znPl12Gg/ygCF2H/k7TvAIdXaDmJDfVrmSPAp9t9l3fTiwXE5YY8OgnzCjqKRsLmtNgPaduIMY7jldVqfwEx3u6io3uLQ7ywQqWp/AVU7aoEcwWOHlh30U2ZFtW02qqCmwXugNEC4iMdxhKrrap/6lTl+d22e9EdpTS/dnJZDSRtIxjuVctSaz0zdfUqPeXEgkxkwTgAfRJXX6BzjIbIPPCSCelNnofgFN743B+CE588z5YUbRzLj5lasmdxqrdb4fVY4HZJ6yPiuh1GjY7+IctwfmsfX0w3sDME/RRVRkVmfc/qFSqtjIxz3aIyDPw+K0qsjGfmBy8PRUK/cCd46SATseWPD5KVsHjDscxvGeR74M7/Dqtr/AIccUNGjVYNPXqzVn922Q3sNEOPI4+SxeI8zBJM5yYGRvy23zvvOB1H/AAoaDp6xgn97/wDm1Ximur0fEq7jB0tVjTzc6l8W3T8FpNt/gE/3R+ig18dfVDdBMnPiSU6US1tBjqbh7Km8xs5gcPMEfNc9V0hb7lLeZtAA9B/RdCHbQfRSg7yfNSbheIadxc4eydAO4c4Y9U/AfxE/Se007NK+s8v9oGtcSQHNa2SA1xOWn0Xehh+x+iYjx8m/oU8fFFcx/wCN8VqH93omsHR4IPmXvb8gsh12S4AEk3AGQHTkDJjPIFdjq9VBAZ2v5v6c1z+q0ExY+CPTOeQTzy39DGaYmrrENEAHfnHdvmeXRW/wFQdU1RLyRZSJFri2SXMBBI3EclW1vtAPfHiSq2m4y7TVDVaWPcWOYGlzzlxabotEgW7SPFLGXZ309dDuoSdVYBJMDqYgeZXjuo/FWrqAg1SAf4WsYf8AE0B3xVfScOr6kyym+rP5oJHm84HmV0fw/usf5J9PYDxTS89RRH/ys/VUOPV6VTT1BTrU3OhpFr2uOHNOzT0XIcH/AADVeZ1B9k3oC1z3eYJDfHPgumd+EtPSpP8AZ0Q59roc4uc6QDtJtB8AFGWOM9VUtcx2oxBjoQc+SE5074Pei09QHCJHhsfTcKZdjB+/DmsdL2EwYB71DUNwY3zHqfgnLi4wHEZ5Qf8AUDCr6ymQ1xFR85j3d+WANpKeitb/AOBKNzq9WpTbe1zKbYhxYAy4kOORdeNo2HRdff3Quc/4d6NzdM8uNxdWeZMyQGsaPlsun9iO9VCALj0TFx7lMsPiolp6FMnH8VpE1ah/mKz30crsNRw5jjJDgTvB+hCqO4PTmZce4x9Ao0vuYFJ0CElvDhFLq71/oknpG2sxnUD0CTXwSB8k7QNiZhSZQb3+pTB/au5Z+C5vis+1J5k588fRdOGxsMKlq+GNebjcDzU1UcnXZBOVSqNx15+Y8foVpagx4yVSr57/AK+SlTmeK7Zz188Z7oxIPki/g3jOpotdSoacVrn3HsPcQbWtiWnAho3UeLNMSMdkny7o6/Twtx+HUa9SWURVcJy2neROMkNxOBk9FpxzynK+Hr/BdVqajv3+kZSbG/tAXd0MAPxI+i3AGjl/lXlHDvwNrakOdbSHV78+jJ+MLs+A/hP9ncHv1NV5H5Q4tpnuc2Td6qspP2nGumqU8S39JQrnjf5qdPun4pB84Wa1dr3TuSFJlUT7rlOppwfv6lQGmH2QkFappGuMsJae/I9R+iz6vC6rjO4B25dVuCh3H1/opNpu6EIPbmXfh6s6YA3xLuUk59VWrfgSpVi+oxguaXWyTaDmMRMYBK7djiOU+korao7/ADTiax9B+GdNRiygyR+Z3bdPWXTB8IWtlFA7k6e9+x6DEqNTYoshZ3EOLNpm0NuI3zAHwymHnhYYg5Hlny5ocDqemCflKvN0UTEHHIb+ah7AHDz6yIjkeqnR9ynlvM+pVHWMcf8ArG2QS0xmCDErVrtHd6BVnVIHvDyIRYJY5bUucTFxtGACT2R0AOyGyo5uxI8ETU1Je7nk7eKiyTAAJJ2A3PgF6OEnbHLlfLb/AA9qdZVqCnRrVAdzL3BrQNyQTBHkvWtES1jW1Hmo8DL4Dbj/AHW4C5j8AcOqUadT21EUySLXGPaOBGQ7mAMQMc11cj7C5eXLd1GmE8bFa4H7+qiQDyQ/VQcO/wCqzUIaI6JkO/xSQELx1ymGpnYITGt3hEo1ht6KTEp1znf0/RMdQTuPmigKYCNGz36Ck/JZ6GPkmbwLT82n/EVp2qTWpaDLPAdK3/07Xf3hf/qlX6Za0WhsAcg2APJHhNCegE7uBUfax+VWmBRNMSjRqrqhn3fqmDgeSO5o5qDXtGzSUtA5OMY+KC5s/mPkCjh5OzB6hNc7oB6pgEUc/mPwRi9w6pBjju70wis04O8nx/ogAg+SQM9/grrNO3lCl7AfxfBGgpipHVTdVV6mxsRuiN07eQ9cpkwuJ6gtpmzfG2DvmFyz3znYzmeU+PNd9W0bCcmD1B+izNbwsE7B07xufFIOXpvI2jxKrVqwJgZ+5H33laes4OJMGB0O/wAh38ll1OGvjHIz0Hfv94TJTuAz4lV6lZ2BMeX0BW4zhLzmO/Ynv5I2n4BuXhzhBiC1ufj8kg86/wDDq2o1DmUmPqOJmANh1cTgDbJgL0n8JfgxmlDatUB9fOQZayZEN743J74xvo8I4b7BzjTY1vtCLpLnElogZ5Y6fOVtBp5jxWt5LZqJmM3uoOYPBRjvCfHIp4CzUjaVB7AES7vUHuTAZaOqdNd3pIJRYMq5TYOgTJIpj00VqSSAec+SkkkgGKfkkkkZckEFJJAJpU27ef0SSQZifvyTjZJJAH5JHmnSQACj0kkkApUSUklIJiI8fVJJAU6ondQp0wHDA9EkkyorGjoiNpidh6JJIhLVMIWpaI2SSVEo1D8lAbJ0kGYfVJ6dJBAJJJID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MSEhUSExIWFRUWFxYWFxcYGBcYGBUXFRcYFxcWGBUYHiggGBolHRgYITEhJSkrLi4uFx8zODMtNygtLisBCgoKDg0OGhAQGy0lHx0tKy0tLS0tLS0tLS0tLS0tLS0tLS0tLS0tLS0tLS0tLS0tLS0tLS0tLS0tLS0tLSstLf/AABEIAMIBAwMBIgACEQEDEQH/xAAbAAABBQEBAAAAAAAAAAAAAAADAAECBAUGB//EAEMQAAEDAwIDBQYDBQYEBwAAAAEAAhEDEiEEMQVBUSJhcYGREzKhscHwBkLRFCNSYuEkcpKisvEHM0OCFRZEU4PCw//EABkBAAMBAQEAAAAAAAAAAAAAAAABAgMEBf/EACURAQEAAgEEAgICAwAAAAAAAAABAhEDBBIhMSJBMlETgTNxkf/aAAwDAQACEQMRAD8A48NRA1TaxEFNe+8oMNThqMKaViYCtT2otqVqAHantRLU9qAHantRLU9qAFantRLU9qAFalai2pWoAdqa1FtStTAVqVqLalagBWp7UW1K1ACtStRbUrUgDait0rjmPWB81oUqYbIgExM88EbdAnqMMnnk/Nefyddq6xjrw6bxvKs86N3Qeo/XvQnUiNwrzh8x8kTTU7mPP8IHxeVGPXZfcVeln1WXamtVio3P39MFQLV38XLOTHujlzwuF1QS1QLVYLVEtWqFctUCxWS1QLUgrWJI9qSNGM1qm0KYYpBqSUQErUQNUrEGEWJWo9imGIGlUNUrUf2Sb2aNjQNqe1EtT2oAVqe1EtT2oMK1K1FtT2oAVqa1GtStTIK1K1FtStQArUrUW1K1ACtStRbUrUtnpoUKcjJjHntCPWDBy6HcdFTZJGZ8Pr9MqZp4+Pn1yvAvm7errQFdoJMNMTyIPd39ynpmgU6re1NvPuI/VAqN+89M5CnpXH2VZsyLMNO2+DB2OSpNSfv6/RNaoaVxJMzPf3x1Vm1ev0U1x/24Op/MC1Naj2pi1dbmALVAtVm1RLUBWtTKxakmYgapBqKGqQao2NBhSRRTCkKSWz0DCkArLaQTmgls9AtanLEZtApOpEJbPSs6koWK41qZ9JPZaVLU9qMWJWqiBtStRrUrUAK1NajWpWoANqe1FtT2IANqVqNalagA2pnEAScAZKPaoVmG0xvBjx5JZeqrH3D0qhOfdjlBd3doDDT4u57ItRh/j8Ozj1mEzdE+xhJLTAENtFpjadvNvyJUqkCDMnYxt6ea8F6itSa+8yWlsZwQZ9SDzQa+oH7xk5cCQIxDXNB+YVnSuMnoIM8ueDPNZTv+Y5wOPZtHm6oSf9CVOC6EYPl4bKzaoaFmPT4SrNq9jpP8Ued1H+Sg2prUa1NaulgAWprUe1MWoJXsSRrU6AJantRbU9qjagw1SCmGqViWzRaUUFRtUg1IxGFS3Qg1Ealo9ptpqZYEmuUwVKlapRHRAdSWgmICcyKxn2JWK4+khmmq7k6VwxRddy+8qzYnqGBGfMn5CFw9blfEldfS4zVZGpc8bEzEDJ5z+oUa1Z4qtYD/AAggid4nPI7nmrOoOengSPr95Qq5/tMR+aP8u08yFy8eWXdPLozxnbfC7YnsR7ErF7O3maAtTHGRuM+isWJFiVu4c9qOkLntIqVG59xoaQBGxuPvTvjbqhV3Rj5rJfxQteaVKk59SY7RLnXeHL1Wvo+DV3AGo5o5xMNz0sDifULxb4emVIgU52GTPfkblY4HaqR/DTj1qFa3GPw02scVHMeB2YLnNx1a+I/7fHxzdBwR1EPa6oHlxEOBgG3BbB7yeY+iWzaXD2YPjH1+qs2oPC2kB7XCC13kQQNjsVdtXr9PZ/HHm80+dV7Ui1HtTWrfbLSvamLFYtTWo2SvakjWpI2BbE4ajWJwxZbXoGxSDEYMT2I2AQ1PajWJ7Edw0DanDUa1PYl3HoINUg1EDVOlSkxEqcspJuqxx3dBgJ3QMlRqvc05bgAkmDy81nVOIiqHC2LXhuSIcbZx3gEY7wue9TjZe323nBZfK3qNSG8idoxjInc4WbR1736oswGgOBAiLm7wYnefGFT1dczLnw2YkkxjJ7hCnwemTqs4JdUcRAOIcNx3uC58OTK5zdb5ceMwuo3aggE9ASqr60yOkiROfIgrTr0oaeeD9wszW6kkZjbkCPHDgHDrBV9Xd2I6aeKpayoWUy+ZMmMcg2SPhuhhwfqWuAPae6J6Wk/IKHFp/Zz/AHah+BUtDTP7Qzue+fD2dQfosOL8o25PxresT2I9iVq9XbzQLE7aeQDiTCNYq77roIFo25kn6fH9cefkuGO414sJlfKdKhQYajqdMXlwDnEZJPWeWNtktfqngNIcfL9AoucTv3KhxHRUnhrjTaZzLZaT3ywiT3rzrd3dd0WtPW9p2g73m3jqQQDt5rMrEH4n79Fe4U6KLAHEtFJm4IBhogzPTluqlYydzyHI7+XgkA9O/wDfEA4LjI69mR8lqWrE0Nx1MQIDnEnaT7Mti3lGPuV0Vi9HpL8HF1P5K9iYsVixKxdW3MrFiYsVksUS1GxpXtSR7EkbGgWcQon/AKrPUfXZWWOBiCDORBGfDqvPnvMggfH7kohxnaPue/4LgnUX9Ov+Cft6CGpw1cIzWuBa4E9nA96QNp7scld0/H6wwHB0b3AT6yD1VTqJ9pvBY68NT2rC034nbMVGWjqDMb5jot/TVW1GhzDIP3kcj3LSckvpFws9mDU4YjWp7U+4tA2I2nNs55dCU9qFqKgaOUnad++PQLLny+Fa8U+UZ2vrAXZElhIwASLmtPKefxWVpT+6JNwHtahkCQbIaZIH8p36eSHxWqHaoNDh+7pkOAIw6aYg9DgrRoaQVNJRh9kgPkQSRUlzhB5m455d+y4+Oe/9OrK+nM8XqXUIP5i4eINjfqtbgD51WdzTqn/PSH1UdTw3Tuax0veGH3S/3zdJDw1ojLdgGp+APY3Vs3ue19MDEZHtSeoxTjxKfHflD5PxrqqoFpnAII9QuZa0yTVgNBMNBiWzALjEjwafPktrjUAs8/osPXhthglsAYFu053acBXz5buv0jgx1N/sLi2mpPtP7xjIi1tR9rhBzD5PTuKnwuvOopSTL3PEYifZvd0mIB8486dg/Z6fOSTM5z1ERz26QpaB4Op0rRM+0ceWQ2lUDh8fgs+O6yjXknxrtrErFYsSLF6Pc87tY2s4jZPYmDGTE5joh073G9xgEYaOUmZLuZ9AhcV0xJdEZd/F39JwqQ4a6o03kgBzcgh5g3ggCTGw5ctlw555ZXVduGGOM3GjU1dNvvPaPFw+W6yuI6jSv7QGckuZ7Rkk5k2EBxPfMq1R4LTGA17upJInMfkAH34TCtwGkYNjRH8xMno6XZHP7zmvaxw6kRSa0AmGMacESAIkjlPRCrRzAyf59x/srtKvUy0udAbntSBsBgHCpnU1phr3nAk3HYDpOf6JALgdI/tFQnmHEeBLCfiSPJdDasjhdd3tyHZFmTGcmPe3/KFvWru6fKdunHzy921exNYrFqa1b9zDSvaolisFqiWp9w0BakjWpI7i080Y09Pvl3SnLTaRz+fXeVY9i4efgpClgz59ZnmvJ29PSXDNP7Ylpx2Z26EDbHX4rbp0G06TqQkzmZgicQAB3bZVTg1Mte4x+Q+eWq1rKmIxnHNHcfa5Su8U3tZnoXkyccyI3/qr2lrVKbrmOI7wSJ7iIg+CztRLtS0dSeo5TuVqiiZ2tz15dxPjseiru0nt26Dhn4onFURyuA+JE7bbLotNqWVAHMcHDuPz6Lz63GQTvM7YRaDXDtN7JjkY38OS0nNZ7Z3in09CCDxGv7NjXBoJLmtzyD3AGDy5egXK0dbqAJbULhtydnpnn+i1qTaleix7niA8G2zBsdPIYJI3U8nJueDw49VX4w9vae50AASesAd3WUXRN/s7IENDXQPdhoc60CItEADlsh8ZpS1/ZkDltJxO/wB7IWqPYFMhpLGNa6Wg5jJBPWeiynptryzKD4pBo/imCboy47yZMHqVDghniFAECW06h2GCQ4fIb96i9x9nZcYBAaJw3fkMAIehH9rbUvLQynMAkTLiMxuIO3cE8cvJ54XWna8boXU7gO0ztNwNz2Yycb7/AAK5yrScWODzTdIHZLLmz39rJzjs8lt1OIBzS2QZEbEfEBZ9WOUY3An6+CvlvlHFLpSpsYKNNsEEDMRAIEAAQIGdlSL20NZpKkOLQajbQBM1GWTvn358itCuMNnaCfiZ9YA81nakf2jTHmDUJ82LPG6u15Tc09GTKlp9V+7Zz7LfkFP9q7viuyZOS4sviW7v7ybhxMVMxmn1/m6I+v0tQguDDBIIgTg7YGULRMc24OYc2kY6XdfFcu/lf7dNnx/4mac5Lp8ugnr9wUqgEfm+GE90Yg775iIPPY/qg1pEwyGz2QLYjlAnHhCCNp6YkxOxQbYnv+Q/3RNNdLpbAAPMfRRqfMn9EBCm8e2HKWugdQA0Sf8AFPqugpZaD3Bczpnn28xgNAnv7RP0XRaKp2G+C14rqsuWbg0JiE9yiXro7mHaYhRIWFqtfUdLSRExsOR8yqZ19VkhpAzJEDc+OyxvUSVrOnunTwmQdBWL6bXHcjKS2mcrC42VytK1xIaQ4YyDMDnMbIFHVUBU9kHgv3FsEYnBdBAPcenqRujay5zGhpDT2sCcSBjf+izOA6hrakWtfe1zwzPYcXgve49SBEdHjaAuCvTwwuUt/TodOQLiTMjkJj03UtRw95bcG4MEbTHWDkefwR6TQ4utDRjkDue9WtRroa1pb7oEmd+X8KSHDt07m6thLYALuYM9l2YBPX5rogA7aJHWM/f0WS7V3apvZAADo5zII5iJzPkterWkAWNAMbhojYHJ2z8/NFEsRfTbJBZHTly6p9PRBjJaY55EDl6+KI0nBiMT70CMdCI9D9EbR0A9tRz5DWNLoGCTcAGyBIy7cZPLqkoD2cOuElpnBBn1C2NG4+waAD+bGNrj1I7vVYXDwTLQC22SWSOxB7QBOSNo6RyW9pwGsZPgWkDnkzI5SEBR4w8QRt2mjYu3dkQN8EhVKlZrw5wdNxmdsEYHOELj1QhkwTLmycY7QHjzwpaWkIcxxy0j3SMCM45mSefLzAJfLNqiAczkd+SCN/OfJVGVLak9Whndlx+nyV/Vad1stLXZyXEtjpG/yWVXua8E2g9kCCSRuCZIETd8kzuToNHVJcB1VmsTPf0gAZztcYHmqXAaZPbPagxBJHLq104BB8Vt1XN/9phOedUnlj/mJ72nG6jI1BMNES52BmBu5xO55BZurrBrmnmy9zvCGyTnpHwW7qqrIA9mG3D8pd2ZxiXeKztZUpstLacESQZO8tM5meU+CWlbXtPWIaMkGBz7shWmah/X4BZuq41V2uccjY9cTA5f7JUOKOIEk+YHxkbq8eTfiMbI7yi0mhTJ5tYfUZWXxDDmjqHf5R/ur2k1DXael2gTYyR5BZfEKoFRmSQA4kDn7oEE/fipntf0iRgZORkYjB6xPxVbUMdv7VwnYfusf4grDwwR26mMRa2CSd7SZnl7ylUoSGuZWcAYBBpjzIIqfBUlU0cyf3jjg4Jpf/USgVxc4HMDbMZ8B57/AMS0BVY0OuqVD+XLWQOc+/JWe32cyaxE7y2A3GNnO5oCk/Vuvc1t0sAwAIcXTAB8vitulWta1s7ADnnCw/ZtNU21PdM5D4Itme7PxCsBhib2xyyfkW5V4WROUta37SOvzTHVjqsh74HvNPgf1Cb2wxkCT1HqcbbLTviO079z4nn3+CFUjknunbI3n64Q3krkvt0xp6HW2sa3pPzKSwKvErCWy3HX1SW05JpjcPIVKi+oCR2mt3tnaO+ZPzVJj206rHFsfu3tMNGSLdthd39V6LR/BlJs21KhxgOLS0n+YBuc5WXpfwI8VSapL6fs/Z9h4a49oPktcPdkbTMxuEYyaux3WegeAuBvgGBYZM9ouBOJ32QuJHefvK3q3Bm0C43PcX5NxBOBH5QBCz3adrg7GQJBmCFnpcyc1o9MGu/aA43NubBtc2IgyHAycz4+CCzjJIcy2A2GxIIcGwRcOYH0XQvMgAE7fH/uwh6fRNYLzY6oYiGsFs75iT59E9bKqek424sEBje+0cwMZB2WvwniIY3UVTYW2suExOYAmezJ9DB5ZWloaE3u1Te3OCHuAttbya4bOvGy2OA6fSVxUZRph1BjgPecZqQCZcTOBbGYz3Ixx8+StrmuFUGtq2PhhBMk8oOMzkHEHYjONhtuADRDZAMZLjt3yJ9Fs1OGUrnX0LgAAwztE9km6f4ep3WfqWsaLWNsAPugSMnMXHz9UZY6qpbpyfHXtLmsJAgguADhIFpj3sznbop6WC59oEAxvuNgZ/UracKZez2sGne0OkAAC4AkuL+yBMk9Ai8VpaMAfsbqd5d27H39mDE5IGY+Kntt8nL5c9WZA7U7g4z1xInouW4tq+2S07TG/JrBtE4h3mF1tem+YkDPdPxQfwpo2GvVGo0lXUstaGPpMLgx7Zua5we0CQ4dU5N+DyWOFNZTZhol0EuBMlxgc9sx3K5WrteCWnsyWz1LSQQO4ERPcY6ro6HDaREN4dUbPNz6Y+BrTyHouWZQgbwN43zMkkjnOfNHbcfZY5bQ1ABAPIAYImZPj5rA4o13tKQdYGkuMNJO0Eh133krf1Lw0b8xkiB+byT/AIYpU6mto3NDxZWMOEtGGwQ1wjrt3IOsHVEObkkAjBABgEc8SPhtlR0bA0AbkfmugHJ6r2enoKQ2pUx4MaPoiexZyaB5BTOKz1UWOCptPsafQtZ/pUaQIfPK12fTn6re4lonFxhjoLzs2cSdoVCrfTa5hpVA15a41CCAyzYGd5LvgVUi7fAD9hjr1+wnAcRj/bdAOtJeKVoBtLroFsAgdkdc7OOO8bx1DyBEk+Jkme9MtK9cmAD1J+WdgqsZ3HrlWnMDxkkZwRgjHIqNWniLnbbyJ+SCZZr21cjYAx/ev39FZq6knEfLx3CHwehpadeoNS95Dm07HC5znPl12Gg/ygCF2H/k7TvAIdXaDmJDfVrmSPAp9t9l3fTiwXE5YY8OgnzCjqKRsLmtNgPaduIMY7jldVqfwEx3u6io3uLQ7ywQqWp/AVU7aoEcwWOHlh30U2ZFtW02qqCmwXugNEC4iMdxhKrrap/6lTl+d22e9EdpTS/dnJZDSRtIxjuVctSaz0zdfUqPeXEgkxkwTgAfRJXX6BzjIbIPPCSCelNnofgFN743B+CE588z5YUbRzLj5lasmdxqrdb4fVY4HZJ6yPiuh1GjY7+IctwfmsfX0w3sDME/RRVRkVmfc/qFSqtjIxz3aIyDPw+K0qsjGfmBy8PRUK/cCd46SATseWPD5KVsHjDscxvGeR74M7/Dqtr/AIccUNGjVYNPXqzVn922Q3sNEOPI4+SxeI8zBJM5yYGRvy23zvvOB1H/AAoaDp6xgn97/wDm1Ximur0fEq7jB0tVjTzc6l8W3T8FpNt/gE/3R+ig18dfVDdBMnPiSU6US1tBjqbh7Km8xs5gcPMEfNc9V0hb7lLeZtAA9B/RdCHbQfRSg7yfNSbheIadxc4eydAO4c4Y9U/AfxE/Se007NK+s8v9oGtcSQHNa2SA1xOWn0Xehh+x+iYjx8m/oU8fFFcx/wCN8VqH93omsHR4IPmXvb8gsh12S4AEk3AGQHTkDJjPIFdjq9VBAZ2v5v6c1z+q0ExY+CPTOeQTzy39DGaYmrrENEAHfnHdvmeXRW/wFQdU1RLyRZSJFri2SXMBBI3EclW1vtAPfHiSq2m4y7TVDVaWPcWOYGlzzlxabotEgW7SPFLGXZ309dDuoSdVYBJMDqYgeZXjuo/FWrqAg1SAf4WsYf8AE0B3xVfScOr6kyym+rP5oJHm84HmV0fw/usf5J9PYDxTS89RRH/ys/VUOPV6VTT1BTrU3OhpFr2uOHNOzT0XIcH/AADVeZ1B9k3oC1z3eYJDfHPgumd+EtPSpP8AZ0Q59roc4uc6QDtJtB8AFGWOM9VUtcx2oxBjoQc+SE5074Pei09QHCJHhsfTcKZdjB+/DmsdL2EwYB71DUNwY3zHqfgnLi4wHEZ5Qf8AUDCr6ymQ1xFR85j3d+WANpKeitb/AOBKNzq9WpTbe1zKbYhxYAy4kOORdeNo2HRdff3Quc/4d6NzdM8uNxdWeZMyQGsaPlsun9iO9VCALj0TFx7lMsPiolp6FMnH8VpE1ah/mKz30crsNRw5jjJDgTvB+hCqO4PTmZce4x9Ao0vuYFJ0CElvDhFLq71/oknpG2sxnUD0CTXwSB8k7QNiZhSZQb3+pTB/au5Z+C5vis+1J5k588fRdOGxsMKlq+GNebjcDzU1UcnXZBOVSqNx15+Y8foVpagx4yVSr57/AK+SlTmeK7Zz188Z7oxIPki/g3jOpotdSoacVrn3HsPcQbWtiWnAho3UeLNMSMdkny7o6/Twtx+HUa9SWURVcJy2neROMkNxOBk9FpxzynK+Hr/BdVqajv3+kZSbG/tAXd0MAPxI+i3AGjl/lXlHDvwNrakOdbSHV78+jJ+MLs+A/hP9ncHv1NV5H5Q4tpnuc2Td6qspP2nGumqU8S39JQrnjf5qdPun4pB84Wa1dr3TuSFJlUT7rlOppwfv6lQGmH2QkFappGuMsJae/I9R+iz6vC6rjO4B25dVuCh3H1/opNpu6EIPbmXfh6s6YA3xLuUk59VWrfgSpVi+oxguaXWyTaDmMRMYBK7djiOU+korao7/ADTiax9B+GdNRiygyR+Z3bdPWXTB8IWtlFA7k6e9+x6DEqNTYoshZ3EOLNpm0NuI3zAHwymHnhYYg5Hlny5ocDqemCflKvN0UTEHHIb+ah7AHDz6yIjkeqnR9ynlvM+pVHWMcf8ArG2QS0xmCDErVrtHd6BVnVIHvDyIRYJY5bUucTFxtGACT2R0AOyGyo5uxI8ETU1Je7nk7eKiyTAAJJ2A3PgF6OEnbHLlfLb/AA9qdZVqCnRrVAdzL3BrQNyQTBHkvWtES1jW1Hmo8DL4Dbj/AHW4C5j8AcOqUadT21EUySLXGPaOBGQ7mAMQMc11cj7C5eXLd1GmE8bFa4H7+qiQDyQ/VQcO/wCqzUIaI6JkO/xSQELx1ymGpnYITGt3hEo1ht6KTEp1znf0/RMdQTuPmigKYCNGz36Ck/JZ6GPkmbwLT82n/EVp2qTWpaDLPAdK3/07Xf3hf/qlX6Za0WhsAcg2APJHhNCegE7uBUfax+VWmBRNMSjRqrqhn3fqmDgeSO5o5qDXtGzSUtA5OMY+KC5s/mPkCjh5OzB6hNc7oB6pgEUc/mPwRi9w6pBjju70wis04O8nx/ogAg+SQM9/grrNO3lCl7AfxfBGgpipHVTdVV6mxsRuiN07eQ9cpkwuJ6gtpmzfG2DvmFyz3znYzmeU+PNd9W0bCcmD1B+izNbwsE7B07xufFIOXpvI2jxKrVqwJgZ+5H33laes4OJMGB0O/wAh38ll1OGvjHIz0Hfv94TJTuAz4lV6lZ2BMeX0BW4zhLzmO/Ynv5I2n4BuXhzhBiC1ufj8kg86/wDDq2o1DmUmPqOJmANh1cTgDbJgL0n8JfgxmlDatUB9fOQZayZEN743J74xvo8I4b7BzjTY1vtCLpLnElogZ5Y6fOVtBp5jxWt5LZqJmM3uoOYPBRjvCfHIp4CzUjaVB7AES7vUHuTAZaOqdNd3pIJRYMq5TYOgTJIpj00VqSSAec+SkkkgGKfkkkkZckEFJJAJpU27ef0SSQZifvyTjZJJAH5JHmnSQACj0kkkApUSUklIJiI8fVJJAU6ondQp0wHDA9EkkyorGjoiNpidh6JJIhLVMIWpaI2SSVEo1D8lAbJ0kGYfVJ6dJBAJJJID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90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alacioQuemado Tollan-Xicocotitlan-Hidalgo Mex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"/>
            <a:ext cx="9129484" cy="684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33700" y="5867400"/>
            <a:ext cx="43829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Place of </a:t>
            </a:r>
            <a:r>
              <a:rPr lang="en-US" sz="1400" dirty="0" err="1" smtClean="0"/>
              <a:t>Tollan-Xicocotitlan</a:t>
            </a:r>
            <a:r>
              <a:rPr lang="en-US" sz="1400" dirty="0" smtClean="0"/>
              <a:t>, Tula, Hidalgo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47603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33957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25684" y="6337911"/>
            <a:ext cx="64066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/>
                <a:hlinkClick r:id="rId4"/>
              </a:rPr>
              <a:t>http://www.d.umn.edu/cla/faculty/troufs/anth3618/ma_timeline.html#Late_Postclassic</a:t>
            </a:r>
            <a:endParaRPr lang="en-US" sz="12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4443187" y="3644898"/>
            <a:ext cx="2131788" cy="51435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2019300" y="3900714"/>
            <a:ext cx="2209800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Oval 23"/>
          <p:cNvSpPr>
            <a:spLocks noChangeArrowheads="1"/>
          </p:cNvSpPr>
          <p:nvPr/>
        </p:nvSpPr>
        <p:spPr bwMode="auto">
          <a:xfrm>
            <a:off x="6925128" y="2265590"/>
            <a:ext cx="1194708" cy="70621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21"/>
          <p:cNvSpPr>
            <a:spLocks noChangeArrowheads="1"/>
          </p:cNvSpPr>
          <p:nvPr/>
        </p:nvSpPr>
        <p:spPr bwMode="auto">
          <a:xfrm>
            <a:off x="2200728" y="2057400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20"/>
          <p:cNvSpPr>
            <a:spLocks noChangeArrowheads="1"/>
          </p:cNvSpPr>
          <p:nvPr/>
        </p:nvSpPr>
        <p:spPr bwMode="auto">
          <a:xfrm>
            <a:off x="5419272" y="2119086"/>
            <a:ext cx="1112161" cy="193676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20"/>
          <p:cNvSpPr>
            <a:spLocks noChangeArrowheads="1"/>
          </p:cNvSpPr>
          <p:nvPr/>
        </p:nvSpPr>
        <p:spPr bwMode="auto">
          <a:xfrm>
            <a:off x="5419272" y="2224314"/>
            <a:ext cx="1112161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alacioQuemado-columnas1-Tollan-Xicocotitlan-Hidalgo Mex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2" y="1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33700" y="6172200"/>
            <a:ext cx="43829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Place of </a:t>
            </a:r>
            <a:r>
              <a:rPr lang="en-US" sz="1400" dirty="0" err="1" smtClean="0"/>
              <a:t>Tollan-Xicocotitlan</a:t>
            </a:r>
            <a:r>
              <a:rPr lang="en-US" sz="1400" dirty="0" smtClean="0"/>
              <a:t>, Tula, Hidalgo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7603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01015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alacioQuemado-columnas3-Tollan-Xicocotitlan-Hidalgo Mex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8" y="57149"/>
            <a:ext cx="9067800" cy="68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7603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  <p:sp>
        <p:nvSpPr>
          <p:cNvPr id="10" name="Rectangle 9"/>
          <p:cNvSpPr/>
          <p:nvPr/>
        </p:nvSpPr>
        <p:spPr>
          <a:xfrm>
            <a:off x="2933700" y="6172200"/>
            <a:ext cx="43829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Place of </a:t>
            </a:r>
            <a:r>
              <a:rPr lang="en-US" sz="1400" dirty="0" err="1" smtClean="0"/>
              <a:t>Tollan-Xicocotitlan</a:t>
            </a:r>
            <a:r>
              <a:rPr lang="en-US" sz="1400" dirty="0" smtClean="0"/>
              <a:t>, Tula, Hidalgo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75575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Zona Arqueológica de Tu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72" y="664845"/>
            <a:ext cx="10332720" cy="581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33700" y="6096000"/>
            <a:ext cx="43829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Place of </a:t>
            </a:r>
            <a:r>
              <a:rPr lang="en-US" sz="1400" dirty="0" err="1" smtClean="0"/>
              <a:t>Tollan-Xicocotitlan</a:t>
            </a:r>
            <a:r>
              <a:rPr lang="en-US" sz="1400" dirty="0" smtClean="0"/>
              <a:t>, Tula, Hidalgo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7730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84721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hacmol-Tollan-Xicocotitlan-Hidalgo Mex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603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  <p:sp>
        <p:nvSpPr>
          <p:cNvPr id="4" name="Rectangle 3"/>
          <p:cNvSpPr/>
          <p:nvPr/>
        </p:nvSpPr>
        <p:spPr>
          <a:xfrm>
            <a:off x="2571750" y="6096000"/>
            <a:ext cx="51435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err="1" smtClean="0"/>
              <a:t>Chac</a:t>
            </a:r>
            <a:r>
              <a:rPr lang="en-US" sz="1800" dirty="0" smtClean="0"/>
              <a:t> </a:t>
            </a:r>
            <a:r>
              <a:rPr lang="en-US" sz="1800" dirty="0" err="1" smtClean="0"/>
              <a:t>Mool</a:t>
            </a:r>
            <a:r>
              <a:rPr lang="en-US" sz="1800" dirty="0" smtClean="0"/>
              <a:t>, Place </a:t>
            </a:r>
            <a:r>
              <a:rPr lang="en-US" sz="1800" dirty="0" err="1"/>
              <a:t>Tollan-Xicocotitlan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64464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ulaSite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99" y="895349"/>
            <a:ext cx="7800975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71750" y="6096000"/>
            <a:ext cx="51435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err="1" smtClean="0">
                <a:solidFill>
                  <a:srgbClr val="FFFFFF"/>
                </a:solidFill>
              </a:rPr>
              <a:t>Chac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Mool</a:t>
            </a:r>
            <a:r>
              <a:rPr lang="en-US" sz="1800" dirty="0" smtClean="0">
                <a:solidFill>
                  <a:srgbClr val="FFFFFF"/>
                </a:solidFill>
              </a:rPr>
              <a:t>, Tula, Hidalgo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603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48199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ulaSite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0"/>
            <a:ext cx="4533900" cy="68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71750" y="6201228"/>
            <a:ext cx="51435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Standard Bearer, Tula, Hidalgo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03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95478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ulaSite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986" y="33337"/>
            <a:ext cx="4549775" cy="682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71750" y="6201228"/>
            <a:ext cx="51435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Standard Bearer, Tula, Hidalgo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603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42963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uildingsBandC-Tollan-Xicocotitlan-Hidalgo Mex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9" y="-826296"/>
            <a:ext cx="10245725" cy="768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603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  <p:sp>
        <p:nvSpPr>
          <p:cNvPr id="9" name="Rectangle 8"/>
          <p:cNvSpPr/>
          <p:nvPr/>
        </p:nvSpPr>
        <p:spPr>
          <a:xfrm>
            <a:off x="571500" y="4646711"/>
            <a:ext cx="43829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Place of </a:t>
            </a:r>
            <a:r>
              <a:rPr lang="en-US" sz="1400" dirty="0" err="1" smtClean="0"/>
              <a:t>Tollan-Xicocotitlan</a:t>
            </a:r>
            <a:r>
              <a:rPr lang="en-US" sz="1400" dirty="0" smtClean="0"/>
              <a:t>, Tula, Hidalgo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5058242" y="4800600"/>
            <a:ext cx="51435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400" i="1" dirty="0"/>
              <a:t>Pirámide de </a:t>
            </a:r>
            <a:r>
              <a:rPr lang="es-ES" sz="1400" i="1" dirty="0" err="1"/>
              <a:t>Tlahuizcalpantecuhtli</a:t>
            </a:r>
            <a:r>
              <a:rPr lang="es-ES" sz="1400" dirty="0"/>
              <a:t>, </a:t>
            </a:r>
            <a:r>
              <a:rPr lang="es-ES" sz="1400" dirty="0" smtClean="0"/>
              <a:t>Tula</a:t>
            </a:r>
            <a:r>
              <a:rPr lang="es-ES" sz="1400" dirty="0"/>
              <a:t>, Hidalgo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5045555" y="5146450"/>
            <a:ext cx="51435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(“House </a:t>
            </a:r>
            <a:r>
              <a:rPr lang="en-US" sz="1400" dirty="0"/>
              <a:t>of the Morning </a:t>
            </a:r>
            <a:r>
              <a:rPr lang="en-US" sz="1400" dirty="0" smtClean="0"/>
              <a:t>Star”)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95566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c/cd/Pir%C3%A1mide_tula.jpg/800px-Pir%C3%A1mide_tu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8" y="18727"/>
            <a:ext cx="10241280" cy="68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08965" y="6397823"/>
            <a:ext cx="12522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Tula</a:t>
            </a:r>
            <a:r>
              <a:rPr lang="en-US" sz="1000" dirty="0" smtClean="0"/>
              <a:t>, Hidalgo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4760318" y="6629400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52413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anorámica de la zona arqueologica de Tu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14" y="57149"/>
            <a:ext cx="9067800" cy="68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08965" y="6397823"/>
            <a:ext cx="12522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Tula</a:t>
            </a:r>
            <a:r>
              <a:rPr lang="en-US" sz="1000" dirty="0" smtClean="0"/>
              <a:t>, Hidalgo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4760318" y="6629400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8542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25684" y="6337911"/>
            <a:ext cx="64066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/>
                <a:hlinkClick r:id="rId4"/>
              </a:rPr>
              <a:t>http://www.d.umn.edu/cla/faculty/troufs/anth3618/ma_timeline.html#Late_Postclassic</a:t>
            </a:r>
            <a:endParaRPr lang="en-US" sz="12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4443187" y="3644898"/>
            <a:ext cx="2131788" cy="51435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2019300" y="3900714"/>
            <a:ext cx="2209800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Oval 20"/>
          <p:cNvSpPr>
            <a:spLocks noChangeArrowheads="1"/>
          </p:cNvSpPr>
          <p:nvPr/>
        </p:nvSpPr>
        <p:spPr bwMode="auto">
          <a:xfrm>
            <a:off x="5419272" y="2010228"/>
            <a:ext cx="1112161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9"/>
          <p:cNvSpPr>
            <a:spLocks noChangeArrowheads="1"/>
          </p:cNvSpPr>
          <p:nvPr/>
        </p:nvSpPr>
        <p:spPr bwMode="auto">
          <a:xfrm>
            <a:off x="3897085" y="2018393"/>
            <a:ext cx="1322615" cy="52886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20"/>
          <p:cNvSpPr>
            <a:spLocks noChangeArrowheads="1"/>
          </p:cNvSpPr>
          <p:nvPr/>
        </p:nvSpPr>
        <p:spPr bwMode="auto">
          <a:xfrm>
            <a:off x="6988625" y="1600200"/>
            <a:ext cx="1112161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21"/>
          <p:cNvSpPr>
            <a:spLocks noChangeArrowheads="1"/>
          </p:cNvSpPr>
          <p:nvPr/>
        </p:nvSpPr>
        <p:spPr bwMode="auto">
          <a:xfrm>
            <a:off x="2200728" y="2057400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3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Tula Pyramide 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-1088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08965" y="6397823"/>
            <a:ext cx="12522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Tula</a:t>
            </a:r>
            <a:r>
              <a:rPr lang="en-US" sz="1000" dirty="0" smtClean="0"/>
              <a:t>, Hidalgo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4760318" y="6629400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247745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6" y="47150"/>
            <a:ext cx="10241280" cy="681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67328" y="6157686"/>
            <a:ext cx="69151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Tula, Hidalgo, Mexico: </a:t>
            </a:r>
            <a:r>
              <a:rPr lang="en-US" sz="1600" dirty="0" err="1"/>
              <a:t>Coatepantli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47603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89247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ula Coatepantl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76200"/>
            <a:ext cx="10058400" cy="645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603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  <p:sp>
        <p:nvSpPr>
          <p:cNvPr id="4" name="Rectangle 3"/>
          <p:cNvSpPr/>
          <p:nvPr/>
        </p:nvSpPr>
        <p:spPr>
          <a:xfrm>
            <a:off x="1667328" y="6157686"/>
            <a:ext cx="69151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Tula, Hidalgo, Mexico: </a:t>
            </a:r>
            <a:r>
              <a:rPr lang="en-US" sz="1600" dirty="0" err="1"/>
              <a:t>Coatepantli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35854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10424160" cy="781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67328" y="6157686"/>
            <a:ext cx="69151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Tula, Hidalgo, Mexico: </a:t>
            </a:r>
            <a:r>
              <a:rPr lang="en-US" sz="1600" dirty="0" err="1"/>
              <a:t>Coatepantli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47603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66574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" y="304800"/>
            <a:ext cx="10241280" cy="630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5778" y="6248400"/>
            <a:ext cx="7218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Tula, Hidalgo, Mexico: Pyramid of </a:t>
            </a:r>
            <a:r>
              <a:rPr lang="en-US" sz="1800" dirty="0" err="1" smtClean="0">
                <a:solidFill>
                  <a:srgbClr val="FFFFFF"/>
                </a:solidFill>
              </a:rPr>
              <a:t>Tlahuizcalpanteuctli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603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2/25/Tula_Pyramid_Jaguar.jpg/800px-Tula_Pyramid_Jagu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3218"/>
            <a:ext cx="10058400" cy="683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5778" y="6248400"/>
            <a:ext cx="7218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Tula, Hidalgo, Mexico: Pyramid of </a:t>
            </a:r>
            <a:r>
              <a:rPr lang="en-US" sz="1800" dirty="0" err="1" smtClean="0"/>
              <a:t>Tlahuizcalpanteuctli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57971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ula bird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-67837"/>
            <a:ext cx="10515600" cy="692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67328" y="6157686"/>
            <a:ext cx="69151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Tula, Hidalgo, Mexico: </a:t>
            </a:r>
            <a:r>
              <a:rPr lang="en-US" sz="1600" dirty="0" err="1"/>
              <a:t>Coatepantli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47603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239677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upload.wikimedia.org/wikipedia/commons/f/f3/Detail-Tollan-Xicocotitlan-Hidalgo_Mexi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0"/>
            <a:ext cx="9144000" cy="685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05528" y="5638800"/>
            <a:ext cx="5256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Place </a:t>
            </a:r>
            <a:r>
              <a:rPr lang="en-US" sz="1800" dirty="0" err="1" smtClean="0"/>
              <a:t>Tollan-Xicocotitlan</a:t>
            </a:r>
            <a:r>
              <a:rPr lang="en-US" sz="1800" dirty="0" smtClean="0"/>
              <a:t>, Tula, Hidalgo</a:t>
            </a:r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47603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28578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-191110"/>
            <a:ext cx="9509760" cy="704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78575" y="6096000"/>
            <a:ext cx="5513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Toltec influence in the </a:t>
            </a:r>
            <a:r>
              <a:rPr lang="en-US" sz="1800" dirty="0" smtClean="0"/>
              <a:t>mid-tenth century</a:t>
            </a:r>
          </a:p>
        </p:txBody>
      </p:sp>
      <p:sp>
        <p:nvSpPr>
          <p:cNvPr id="4" name="Rectangle 3"/>
          <p:cNvSpPr/>
          <p:nvPr/>
        </p:nvSpPr>
        <p:spPr>
          <a:xfrm>
            <a:off x="47603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94163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76200"/>
            <a:ext cx="7772400" cy="669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60318" y="6477000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89925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25684" y="6337911"/>
            <a:ext cx="64066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/>
                <a:hlinkClick r:id="rId4"/>
              </a:rPr>
              <a:t>http://www.d.umn.edu/cla/faculty/troufs/anth3618/ma_timeline.html#Late_Postclassic</a:t>
            </a:r>
            <a:endParaRPr lang="en-US" sz="12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4443187" y="3644898"/>
            <a:ext cx="2131788" cy="51435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2019300" y="3900714"/>
            <a:ext cx="2209800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Oval 20"/>
          <p:cNvSpPr>
            <a:spLocks noChangeArrowheads="1"/>
          </p:cNvSpPr>
          <p:nvPr/>
        </p:nvSpPr>
        <p:spPr bwMode="auto">
          <a:xfrm>
            <a:off x="5419272" y="2010228"/>
            <a:ext cx="1112161" cy="457200"/>
          </a:xfrm>
          <a:prstGeom prst="ellipse">
            <a:avLst/>
          </a:prstGeom>
          <a:noFill/>
          <a:ln w="76200">
            <a:solidFill>
              <a:srgbClr val="FFC58B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9"/>
          <p:cNvSpPr>
            <a:spLocks noChangeArrowheads="1"/>
          </p:cNvSpPr>
          <p:nvPr/>
        </p:nvSpPr>
        <p:spPr bwMode="auto">
          <a:xfrm>
            <a:off x="3897085" y="2018393"/>
            <a:ext cx="1322615" cy="528865"/>
          </a:xfrm>
          <a:prstGeom prst="ellipse">
            <a:avLst/>
          </a:prstGeom>
          <a:noFill/>
          <a:ln w="76200">
            <a:solidFill>
              <a:srgbClr val="FFC58B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20"/>
          <p:cNvSpPr>
            <a:spLocks noChangeArrowheads="1"/>
          </p:cNvSpPr>
          <p:nvPr/>
        </p:nvSpPr>
        <p:spPr bwMode="auto">
          <a:xfrm>
            <a:off x="6988625" y="1600200"/>
            <a:ext cx="1112161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21"/>
          <p:cNvSpPr>
            <a:spLocks noChangeArrowheads="1"/>
          </p:cNvSpPr>
          <p:nvPr/>
        </p:nvSpPr>
        <p:spPr bwMode="auto">
          <a:xfrm>
            <a:off x="2200728" y="2057400"/>
            <a:ext cx="1143000" cy="457200"/>
          </a:xfrm>
          <a:prstGeom prst="ellipse">
            <a:avLst/>
          </a:prstGeom>
          <a:noFill/>
          <a:ln w="76200">
            <a:solidFill>
              <a:srgbClr val="FFC58B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76500" y="2433935"/>
            <a:ext cx="6131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 smtClean="0"/>
              <a:t>Tenochtitlán</a:t>
            </a:r>
            <a:r>
              <a:rPr lang="en-US" dirty="0" smtClean="0"/>
              <a:t>  founded in 1325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PotteryTulaFeriaHidalgo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287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7603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  <p:sp>
        <p:nvSpPr>
          <p:cNvPr id="5" name="Rectangle 4"/>
          <p:cNvSpPr/>
          <p:nvPr/>
        </p:nvSpPr>
        <p:spPr>
          <a:xfrm>
            <a:off x="2552700" y="6169223"/>
            <a:ext cx="51435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Pottery, Tula </a:t>
            </a:r>
            <a:r>
              <a:rPr lang="en-US" sz="1400" dirty="0">
                <a:solidFill>
                  <a:srgbClr val="FFFFFF"/>
                </a:solidFill>
              </a:rPr>
              <a:t>in Hidalgo</a:t>
            </a:r>
          </a:p>
        </p:txBody>
      </p:sp>
    </p:spTree>
    <p:extLst>
      <p:ext uri="{BB962C8B-B14F-4D97-AF65-F5344CB8AC3E}">
        <p14:creationId xmlns:p14="http://schemas.microsoft.com/office/powerpoint/2010/main" val="1781965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El descubrimiento del pulque, por José María Obregó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72" y="-7257"/>
            <a:ext cx="9944100" cy="688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603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  <p:sp>
        <p:nvSpPr>
          <p:cNvPr id="4" name="Rectangle 3"/>
          <p:cNvSpPr/>
          <p:nvPr/>
        </p:nvSpPr>
        <p:spPr>
          <a:xfrm>
            <a:off x="152400" y="6172200"/>
            <a:ext cx="99441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</a:rPr>
              <a:t>"</a:t>
            </a:r>
            <a:r>
              <a:rPr lang="es-ES" sz="1400" i="1" dirty="0">
                <a:solidFill>
                  <a:srgbClr val="FFFFFF"/>
                </a:solidFill>
              </a:rPr>
              <a:t>El descubrimiento del pulque</a:t>
            </a:r>
            <a:r>
              <a:rPr lang="es-ES" sz="1400" dirty="0">
                <a:solidFill>
                  <a:srgbClr val="FFFFFF"/>
                </a:solidFill>
              </a:rPr>
              <a:t>" </a:t>
            </a:r>
            <a:r>
              <a:rPr lang="es-ES" sz="1400" dirty="0" err="1">
                <a:solidFill>
                  <a:srgbClr val="FFFFFF"/>
                </a:solidFill>
              </a:rPr>
              <a:t>by</a:t>
            </a:r>
            <a:r>
              <a:rPr lang="es-ES" sz="1400" dirty="0">
                <a:solidFill>
                  <a:srgbClr val="FFFFFF"/>
                </a:solidFill>
              </a:rPr>
              <a:t> José María </a:t>
            </a:r>
            <a:r>
              <a:rPr lang="es-ES" sz="1400" dirty="0" smtClean="0">
                <a:solidFill>
                  <a:srgbClr val="FFFFFF"/>
                </a:solidFill>
              </a:rPr>
              <a:t>Obregón,1869 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49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97" y="152400"/>
            <a:ext cx="577950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71750" y="6096000"/>
            <a:ext cx="51435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/>
              <a:t>A Toltec Woman Spinning Cotton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7603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81804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3946250" y="5835653"/>
            <a:ext cx="24865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FFFFFF"/>
                </a:solidFill>
              </a:rPr>
              <a:t>Atlantean</a:t>
            </a:r>
            <a:r>
              <a:rPr lang="en-US" sz="1800" dirty="0">
                <a:solidFill>
                  <a:srgbClr val="FFFFFF"/>
                </a:solidFill>
              </a:rPr>
              <a:t> Figures</a:t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Tula, Hidalgo</a:t>
            </a:r>
          </a:p>
        </p:txBody>
      </p:sp>
      <p:pic>
        <p:nvPicPr>
          <p:cNvPr id="53251" name="Picture 4" descr="Tula_atlantes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900" y="990604"/>
            <a:ext cx="7315200" cy="483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9062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1573293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Oval 12"/>
          <p:cNvSpPr>
            <a:spLocks noChangeArrowheads="1"/>
          </p:cNvSpPr>
          <p:nvPr/>
        </p:nvSpPr>
        <p:spPr bwMode="auto">
          <a:xfrm>
            <a:off x="3510415" y="2928489"/>
            <a:ext cx="747713" cy="228373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2637763" y="2909891"/>
            <a:ext cx="9252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Tula</a:t>
            </a:r>
          </a:p>
        </p:txBody>
      </p:sp>
      <p:sp>
        <p:nvSpPr>
          <p:cNvPr id="19473" name="Text Box 22"/>
          <p:cNvSpPr txBox="1">
            <a:spLocks noChangeArrowheads="1"/>
          </p:cNvSpPr>
          <p:nvPr/>
        </p:nvSpPr>
        <p:spPr bwMode="auto">
          <a:xfrm>
            <a:off x="6463835" y="1462091"/>
            <a:ext cx="23615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Chichén Itzá</a:t>
            </a: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 rot="20870140">
            <a:off x="5811685" y="2995591"/>
            <a:ext cx="2560903" cy="1552159"/>
          </a:xfrm>
          <a:prstGeom prst="ellipse">
            <a:avLst/>
          </a:prstGeom>
          <a:solidFill>
            <a:schemeClr val="bg1">
              <a:lumMod val="85000"/>
              <a:alpha val="72000"/>
            </a:schemeClr>
          </a:solidFill>
          <a:ln w="762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7549244" y="1890486"/>
            <a:ext cx="746125" cy="3048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26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9999FF"/>
            </a:gs>
            <a:gs pos="100000">
              <a:srgbClr val="47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5622134" y="5105406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4400" i="1" kern="1200">
              <a:solidFill>
                <a:srgbClr val="FF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647701" y="499244"/>
            <a:ext cx="8945762" cy="125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400300" indent="-2400300" rtl="0" fontAlgn="base">
              <a:spcBef>
                <a:spcPct val="0"/>
              </a:spcBef>
              <a:spcAft>
                <a:spcPct val="0"/>
              </a:spcAft>
            </a:pPr>
            <a:endParaRPr lang="en-US" sz="4400" b="1" i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marL="2400300" indent="-2400300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b="1" i="1" kern="1200" dirty="0" err="1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Chichén</a:t>
            </a:r>
            <a:r>
              <a:rPr lang="en-US" sz="4400" b="1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4400" b="1" i="1" kern="1200" dirty="0" err="1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Itzá</a:t>
            </a:r>
            <a:endParaRPr lang="en-US" sz="4400" b="1" i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6995523" y="2590806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4400" i="1" kern="1200">
              <a:solidFill>
                <a:srgbClr val="FF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1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57400"/>
            <a:ext cx="10303074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428672" y="6277428"/>
            <a:ext cx="1414170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>
              <a:lnSpc>
                <a:spcPct val="150000"/>
              </a:lnSpc>
              <a:defRPr/>
            </a:pPr>
            <a:r>
              <a:rPr lang="en-US" sz="1200" b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©Edward Dawson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1027"/>
          <p:cNvSpPr txBox="1">
            <a:spLocks noChangeArrowheads="1"/>
          </p:cNvSpPr>
          <p:nvPr/>
        </p:nvSpPr>
        <p:spPr bwMode="auto">
          <a:xfrm>
            <a:off x="1485900" y="2057401"/>
            <a:ext cx="73152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The middle Post-Classic varies regionally in total time range, </a:t>
            </a:r>
            <a:endParaRPr lang="en-US" sz="2800" dirty="0" smtClean="0"/>
          </a:p>
          <a:p>
            <a:r>
              <a:rPr lang="en-US" sz="2800" dirty="0" smtClean="0"/>
              <a:t>as </a:t>
            </a:r>
            <a:r>
              <a:rPr lang="en-US" sz="2800" dirty="0"/>
              <a:t>did the Classic</a:t>
            </a:r>
          </a:p>
          <a:p>
            <a:pPr algn="l">
              <a:lnSpc>
                <a:spcPct val="50000"/>
              </a:lnSpc>
            </a:pPr>
            <a:endParaRPr lang="en-US" sz="2000" dirty="0"/>
          </a:p>
          <a:p>
            <a:pPr marL="857250" lvl="1" indent="-285750" algn="l">
              <a:buFontTx/>
              <a:buChar char="•"/>
            </a:pPr>
            <a:r>
              <a:rPr lang="en-US" sz="2000" dirty="0"/>
              <a:t>in the central Mexican highlands its beginnings may be considered coincident with the fall of Teotihuacán IV culture</a:t>
            </a:r>
          </a:p>
          <a:p>
            <a:pPr marL="857250" lvl="1" indent="-285750" algn="l">
              <a:lnSpc>
                <a:spcPct val="50000"/>
              </a:lnSpc>
              <a:buFontTx/>
              <a:buChar char="•"/>
            </a:pPr>
            <a:endParaRPr lang="en-US" sz="2000" dirty="0"/>
          </a:p>
          <a:p>
            <a:pPr marL="857250" lvl="1" indent="-285750" algn="l">
              <a:buFontTx/>
              <a:buChar char="•"/>
            </a:pPr>
            <a:r>
              <a:rPr lang="en-US" sz="2000" dirty="0"/>
              <a:t>and the concomitant rise of </a:t>
            </a:r>
            <a:r>
              <a:rPr lang="en-US" sz="2000" dirty="0" smtClean="0"/>
              <a:t>Tula</a:t>
            </a:r>
          </a:p>
          <a:p>
            <a:pPr marL="857250" lvl="1" indent="-285750" algn="l"/>
            <a:r>
              <a:rPr lang="en-US" sz="2000" dirty="0"/>
              <a:t>	</a:t>
            </a:r>
            <a:r>
              <a:rPr lang="en-US" sz="2000" dirty="0" smtClean="0"/>
              <a:t>(</a:t>
            </a:r>
            <a:r>
              <a:rPr lang="en-US" sz="2000" i="1" dirty="0" smtClean="0"/>
              <a:t>ca</a:t>
            </a:r>
            <a:r>
              <a:rPr lang="en-US" sz="2000" dirty="0"/>
              <a:t>., A.D. 800 or 900)</a:t>
            </a:r>
          </a:p>
          <a:p>
            <a:pPr marL="857250" lvl="1" indent="-285750" algn="l">
              <a:lnSpc>
                <a:spcPct val="50000"/>
              </a:lnSpc>
              <a:buFontTx/>
              <a:buChar char="•"/>
            </a:pPr>
            <a:endParaRPr lang="en-US" sz="2000" dirty="0"/>
          </a:p>
          <a:p>
            <a:pPr marL="857250" lvl="1" indent="-285750" algn="l">
              <a:buFontTx/>
              <a:buChar char="•"/>
            </a:pPr>
            <a:r>
              <a:rPr lang="en-US" sz="2000" dirty="0"/>
              <a:t>elsewhere it may be a century or two later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1027"/>
          <p:cNvSpPr txBox="1">
            <a:spLocks noChangeArrowheads="1"/>
          </p:cNvSpPr>
          <p:nvPr/>
        </p:nvSpPr>
        <p:spPr bwMode="auto">
          <a:xfrm>
            <a:off x="1485900" y="2057401"/>
            <a:ext cx="73152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The middle Post-Classic </a:t>
            </a:r>
            <a:r>
              <a:rPr lang="en-US" sz="2800" dirty="0">
                <a:solidFill>
                  <a:srgbClr val="FFC000"/>
                </a:solidFill>
              </a:rPr>
              <a:t>varies regionally in total time range, </a:t>
            </a:r>
            <a:endParaRPr lang="en-US" sz="2800" dirty="0" smtClean="0">
              <a:solidFill>
                <a:srgbClr val="FFC000"/>
              </a:solidFill>
            </a:endParaRPr>
          </a:p>
          <a:p>
            <a:r>
              <a:rPr lang="en-US" sz="2800" dirty="0" smtClean="0">
                <a:solidFill>
                  <a:srgbClr val="FFC000"/>
                </a:solidFill>
              </a:rPr>
              <a:t>as </a:t>
            </a:r>
            <a:r>
              <a:rPr lang="en-US" sz="2800" dirty="0">
                <a:solidFill>
                  <a:srgbClr val="FFC000"/>
                </a:solidFill>
              </a:rPr>
              <a:t>did the Classic</a:t>
            </a:r>
          </a:p>
          <a:p>
            <a:pPr algn="l">
              <a:lnSpc>
                <a:spcPct val="50000"/>
              </a:lnSpc>
            </a:pPr>
            <a:endParaRPr lang="en-US" sz="2000" dirty="0">
              <a:solidFill>
                <a:srgbClr val="FFC000"/>
              </a:solidFill>
            </a:endParaRPr>
          </a:p>
          <a:p>
            <a:pPr marL="857250" lvl="1" indent="-285750" algn="l">
              <a:buFontTx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in the central Mexican highlands its beginnings may be considered </a:t>
            </a:r>
            <a:r>
              <a:rPr lang="en-US" sz="2000" dirty="0"/>
              <a:t>coincident with the fall of Teotihuacán IV culture</a:t>
            </a:r>
          </a:p>
          <a:p>
            <a:pPr marL="857250" lvl="1" indent="-285750" algn="l">
              <a:lnSpc>
                <a:spcPct val="50000"/>
              </a:lnSpc>
              <a:buFontTx/>
              <a:buChar char="•"/>
            </a:pPr>
            <a:endParaRPr lang="en-US" sz="2000" dirty="0"/>
          </a:p>
          <a:p>
            <a:pPr marL="857250" lvl="1" indent="-285750" algn="l">
              <a:buFontTx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and the concomitant </a:t>
            </a:r>
            <a:r>
              <a:rPr lang="en-US" sz="2000" dirty="0"/>
              <a:t>rise of </a:t>
            </a:r>
            <a:r>
              <a:rPr lang="en-US" sz="2000" dirty="0" smtClean="0"/>
              <a:t>Tula</a:t>
            </a:r>
          </a:p>
          <a:p>
            <a:pPr marL="857250" lvl="1" indent="-285750" algn="l"/>
            <a:r>
              <a:rPr lang="en-US" sz="2000" dirty="0"/>
              <a:t>	</a:t>
            </a:r>
            <a:r>
              <a:rPr lang="en-US" sz="2000" dirty="0" smtClean="0"/>
              <a:t>(</a:t>
            </a:r>
            <a:r>
              <a:rPr lang="en-US" sz="2000" i="1" dirty="0" smtClean="0"/>
              <a:t>ca</a:t>
            </a:r>
            <a:r>
              <a:rPr lang="en-US" sz="2000" dirty="0"/>
              <a:t>., A.D. 800 or 900)</a:t>
            </a:r>
          </a:p>
          <a:p>
            <a:pPr marL="857250" lvl="1" indent="-285750" algn="l">
              <a:lnSpc>
                <a:spcPct val="50000"/>
              </a:lnSpc>
              <a:buFontTx/>
              <a:buChar char="•"/>
            </a:pPr>
            <a:endParaRPr lang="en-US" sz="2000" dirty="0"/>
          </a:p>
          <a:p>
            <a:pPr marL="857250" lvl="1" indent="-285750" algn="l">
              <a:buFontTx/>
              <a:buChar char="•"/>
            </a:pPr>
            <a:r>
              <a:rPr lang="en-US" sz="2000" dirty="0"/>
              <a:t>elsewhere it may be a century or two later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25684" y="6337911"/>
            <a:ext cx="64066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/>
                <a:hlinkClick r:id="rId4"/>
              </a:rPr>
              <a:t>http://www.d.umn.edu/cla/faculty/troufs/anth3618/ma_timeline.html#Late_Postclassic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Oval 21"/>
          <p:cNvSpPr>
            <a:spLocks noChangeArrowheads="1"/>
          </p:cNvSpPr>
          <p:nvPr/>
        </p:nvSpPr>
        <p:spPr bwMode="auto">
          <a:xfrm>
            <a:off x="2171700" y="4448628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15"/>
          <p:cNvSpPr>
            <a:spLocks noChangeArrowheads="1"/>
          </p:cNvSpPr>
          <p:nvPr/>
        </p:nvSpPr>
        <p:spPr bwMode="auto">
          <a:xfrm>
            <a:off x="7048500" y="4209142"/>
            <a:ext cx="1524000" cy="863599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21"/>
          <p:cNvSpPr>
            <a:spLocks noChangeArrowheads="1"/>
          </p:cNvSpPr>
          <p:nvPr/>
        </p:nvSpPr>
        <p:spPr bwMode="auto">
          <a:xfrm>
            <a:off x="3938814" y="4390572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485900" y="2286000"/>
            <a:ext cx="73152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The end of the Post-Classic is marked by the early 16</a:t>
            </a:r>
            <a:r>
              <a:rPr lang="en-US" sz="2800" baseline="30000" dirty="0"/>
              <a:t>th</a:t>
            </a:r>
            <a:r>
              <a:rPr lang="en-US" sz="2800" dirty="0"/>
              <a:t> century arrival of the Spanish, who found </a:t>
            </a:r>
            <a:r>
              <a:rPr lang="en-US" sz="2800" dirty="0" err="1"/>
              <a:t>Tenochtitlán</a:t>
            </a:r>
            <a:r>
              <a:rPr lang="en-US" sz="2800" dirty="0"/>
              <a:t> full of vigor and </a:t>
            </a:r>
            <a:r>
              <a:rPr lang="en-US" sz="2800" dirty="0" err="1"/>
              <a:t>Mayapán</a:t>
            </a:r>
            <a:r>
              <a:rPr lang="en-US" sz="2800" dirty="0"/>
              <a:t> abandoned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25684" y="6337911"/>
            <a:ext cx="64066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/>
                <a:hlinkClick r:id="rId4"/>
              </a:rPr>
              <a:t>http://www.d.umn.edu/cla/faculty/troufs/anth3618/ma_timeline.html#Late_Postclassic</a:t>
            </a:r>
            <a:endParaRPr lang="en-US" sz="12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Oval 21"/>
          <p:cNvSpPr>
            <a:spLocks noChangeArrowheads="1"/>
          </p:cNvSpPr>
          <p:nvPr/>
        </p:nvSpPr>
        <p:spPr bwMode="auto">
          <a:xfrm>
            <a:off x="2171700" y="4448628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15"/>
          <p:cNvSpPr>
            <a:spLocks noChangeArrowheads="1"/>
          </p:cNvSpPr>
          <p:nvPr/>
        </p:nvSpPr>
        <p:spPr bwMode="auto">
          <a:xfrm>
            <a:off x="7048500" y="4209142"/>
            <a:ext cx="1524000" cy="863599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21"/>
          <p:cNvSpPr>
            <a:spLocks noChangeArrowheads="1"/>
          </p:cNvSpPr>
          <p:nvPr/>
        </p:nvSpPr>
        <p:spPr bwMode="auto">
          <a:xfrm>
            <a:off x="3938814" y="4390572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4443187" y="3644898"/>
            <a:ext cx="2131788" cy="5143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2019300" y="3900714"/>
            <a:ext cx="2209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Oval 21"/>
          <p:cNvSpPr>
            <a:spLocks noChangeArrowheads="1"/>
          </p:cNvSpPr>
          <p:nvPr/>
        </p:nvSpPr>
        <p:spPr bwMode="auto">
          <a:xfrm>
            <a:off x="2142672" y="3000828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18"/>
          <p:cNvSpPr>
            <a:spLocks noChangeArrowheads="1"/>
          </p:cNvSpPr>
          <p:nvPr/>
        </p:nvSpPr>
        <p:spPr bwMode="auto">
          <a:xfrm>
            <a:off x="3877128" y="3038928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3909786" y="2833914"/>
            <a:ext cx="1524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21"/>
          <p:cNvSpPr>
            <a:spLocks noChangeArrowheads="1"/>
          </p:cNvSpPr>
          <p:nvPr/>
        </p:nvSpPr>
        <p:spPr bwMode="auto">
          <a:xfrm>
            <a:off x="2157186" y="2086428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9"/>
          <p:cNvSpPr>
            <a:spLocks noChangeArrowheads="1"/>
          </p:cNvSpPr>
          <p:nvPr/>
        </p:nvSpPr>
        <p:spPr bwMode="auto">
          <a:xfrm>
            <a:off x="3897085" y="2018393"/>
            <a:ext cx="1322615" cy="52886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20"/>
          <p:cNvSpPr>
            <a:spLocks noChangeArrowheads="1"/>
          </p:cNvSpPr>
          <p:nvPr/>
        </p:nvSpPr>
        <p:spPr bwMode="auto">
          <a:xfrm>
            <a:off x="5419272" y="2224314"/>
            <a:ext cx="1112161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20"/>
          <p:cNvSpPr>
            <a:spLocks noChangeArrowheads="1"/>
          </p:cNvSpPr>
          <p:nvPr/>
        </p:nvSpPr>
        <p:spPr bwMode="auto">
          <a:xfrm>
            <a:off x="5401128" y="2028372"/>
            <a:ext cx="1112161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23"/>
          <p:cNvSpPr>
            <a:spLocks noChangeArrowheads="1"/>
          </p:cNvSpPr>
          <p:nvPr/>
        </p:nvSpPr>
        <p:spPr bwMode="auto">
          <a:xfrm>
            <a:off x="6925128" y="2265590"/>
            <a:ext cx="1194708" cy="70621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22"/>
          <p:cNvSpPr>
            <a:spLocks noChangeArrowheads="1"/>
          </p:cNvSpPr>
          <p:nvPr/>
        </p:nvSpPr>
        <p:spPr bwMode="auto">
          <a:xfrm>
            <a:off x="6968676" y="1600200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1801889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Oval 4"/>
          <p:cNvSpPr>
            <a:spLocks noChangeArrowheads="1"/>
          </p:cNvSpPr>
          <p:nvPr/>
        </p:nvSpPr>
        <p:spPr bwMode="auto">
          <a:xfrm>
            <a:off x="3285445" y="3360057"/>
            <a:ext cx="943655" cy="373743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1854598" y="3805535"/>
            <a:ext cx="23471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Tenochtitlán</a:t>
            </a:r>
            <a:endParaRPr kumimoji="1" lang="en-US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472" name="Oval 21"/>
          <p:cNvSpPr>
            <a:spLocks noChangeArrowheads="1"/>
          </p:cNvSpPr>
          <p:nvPr/>
        </p:nvSpPr>
        <p:spPr bwMode="auto">
          <a:xfrm>
            <a:off x="7396842" y="2376714"/>
            <a:ext cx="606425" cy="290286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474" name="Text Box 23"/>
          <p:cNvSpPr txBox="1">
            <a:spLocks noChangeArrowheads="1"/>
          </p:cNvSpPr>
          <p:nvPr/>
        </p:nvSpPr>
        <p:spPr bwMode="auto">
          <a:xfrm>
            <a:off x="6012087" y="2586335"/>
            <a:ext cx="17267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Mayapán</a:t>
            </a:r>
            <a:endParaRPr kumimoji="1" lang="en-US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 rot="20870140">
            <a:off x="5811685" y="3300854"/>
            <a:ext cx="2560903" cy="1552159"/>
          </a:xfrm>
          <a:prstGeom prst="ellipse">
            <a:avLst/>
          </a:prstGeom>
          <a:solidFill>
            <a:schemeClr val="bg1">
              <a:lumMod val="85000"/>
              <a:alpha val="72000"/>
            </a:schemeClr>
          </a:solidFill>
          <a:ln w="762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485900" y="1709442"/>
            <a:ext cx="731520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The Aztec city of </a:t>
            </a:r>
            <a:r>
              <a:rPr lang="en-US" sz="2800" dirty="0" err="1"/>
              <a:t>Tenochtitlán</a:t>
            </a:r>
            <a:r>
              <a:rPr lang="en-US" sz="2800" dirty="0"/>
              <a:t> was a flourishing </a:t>
            </a:r>
            <a:r>
              <a:rPr lang="en-US" sz="2800" dirty="0" err="1" smtClean="0"/>
              <a:t>Postclassic</a:t>
            </a:r>
            <a:r>
              <a:rPr lang="en-US" sz="2800" dirty="0" smtClean="0"/>
              <a:t> </a:t>
            </a:r>
            <a:r>
              <a:rPr lang="en-US" sz="2800" dirty="0"/>
              <a:t>city of 50,000 – 150,000 people at the time of the Conquest</a:t>
            </a:r>
          </a:p>
          <a:p>
            <a:pPr algn="l"/>
            <a:endParaRPr lang="en-US" sz="1800" dirty="0"/>
          </a:p>
          <a:p>
            <a:pPr marL="857250" lvl="1" indent="-285750" algn="l">
              <a:buFontTx/>
              <a:buChar char="•"/>
            </a:pPr>
            <a:r>
              <a:rPr lang="en-US" dirty="0"/>
              <a:t>it was supported by a thick fringe of </a:t>
            </a:r>
            <a:r>
              <a:rPr lang="en-US" i="1" dirty="0" err="1"/>
              <a:t>chinampa</a:t>
            </a:r>
            <a:r>
              <a:rPr lang="en-US" dirty="0"/>
              <a:t> farmers on its margins and around the shores of Lake </a:t>
            </a:r>
            <a:r>
              <a:rPr lang="en-US" dirty="0" err="1"/>
              <a:t>Texcoco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485900" y="1709442"/>
            <a:ext cx="731520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C000"/>
                </a:solidFill>
              </a:rPr>
              <a:t>The Aztec city of </a:t>
            </a:r>
            <a:r>
              <a:rPr lang="en-US" sz="2800" dirty="0" err="1">
                <a:solidFill>
                  <a:srgbClr val="FFC000"/>
                </a:solidFill>
              </a:rPr>
              <a:t>Tenochtitlán</a:t>
            </a:r>
            <a:r>
              <a:rPr lang="en-US" sz="2800" dirty="0">
                <a:solidFill>
                  <a:srgbClr val="FFC000"/>
                </a:solidFill>
              </a:rPr>
              <a:t> was a flourishing </a:t>
            </a:r>
            <a:r>
              <a:rPr lang="en-US" sz="2800" dirty="0" err="1">
                <a:solidFill>
                  <a:srgbClr val="FFC000"/>
                </a:solidFill>
              </a:rPr>
              <a:t>Postclasssic</a:t>
            </a:r>
            <a:r>
              <a:rPr lang="en-US" sz="2800" dirty="0">
                <a:solidFill>
                  <a:srgbClr val="FFC000"/>
                </a:solidFill>
              </a:rPr>
              <a:t> city of 50,000 – 150,000 people at the time of the Conquest</a:t>
            </a:r>
          </a:p>
          <a:p>
            <a:pPr algn="l"/>
            <a:endParaRPr lang="en-US" sz="1800" dirty="0">
              <a:solidFill>
                <a:srgbClr val="FFC000"/>
              </a:solidFill>
            </a:endParaRPr>
          </a:p>
          <a:p>
            <a:pPr marL="857250" lvl="1" indent="-285750" algn="l">
              <a:buFontTx/>
              <a:buChar char="•"/>
            </a:pPr>
            <a:r>
              <a:rPr lang="en-US" dirty="0">
                <a:solidFill>
                  <a:srgbClr val="FFC000"/>
                </a:solidFill>
              </a:rPr>
              <a:t>it was supported by a thick fringe of </a:t>
            </a:r>
            <a:r>
              <a:rPr lang="en-US" i="1" dirty="0" err="1"/>
              <a:t>chinampa</a:t>
            </a:r>
            <a:r>
              <a:rPr lang="en-US" dirty="0"/>
              <a:t> farmers </a:t>
            </a:r>
            <a:r>
              <a:rPr lang="en-US" dirty="0">
                <a:solidFill>
                  <a:srgbClr val="FFC000"/>
                </a:solidFill>
              </a:rPr>
              <a:t>on its margins and around the shores of Lake </a:t>
            </a:r>
            <a:r>
              <a:rPr lang="en-US" dirty="0" err="1">
                <a:solidFill>
                  <a:srgbClr val="FFC000"/>
                </a:solidFill>
              </a:rPr>
              <a:t>Texcoco</a:t>
            </a:r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3426023" y="5646007"/>
            <a:ext cx="33938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Azte</a:t>
            </a:r>
            <a:r>
              <a:rPr lang="en-US" sz="1600" dirty="0" smtClean="0">
                <a:solidFill>
                  <a:srgbClr val="FFFFFF"/>
                </a:solidFill>
              </a:rPr>
              <a:t>c </a:t>
            </a:r>
            <a:r>
              <a:rPr kumimoji="1" lang="en-US" sz="1600" b="1" kern="1200" dirty="0" err="1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Chinampa</a:t>
            </a:r>
            <a:r>
              <a:rPr kumimoji="1" lang="en-US" sz="16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Agriculture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b="1" kern="1200" dirty="0" err="1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Tenochtilán</a:t>
            </a:r>
            <a:endParaRPr kumimoji="1" lang="en-US" sz="1200" b="1" kern="1200" dirty="0" smtClean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1519</a:t>
            </a:r>
            <a:endParaRPr kumimoji="1" lang="en-US" sz="12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962728" y="6281058"/>
            <a:ext cx="4347216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hlinkClick r:id="rId2"/>
              </a:rPr>
              <a:t>www.su.edu/faculty/steabo/twolford555/aztec_agriculture.htm</a:t>
            </a:r>
            <a:endParaRPr kumimoji="1" lang="en-US" sz="1200" b="0" kern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lum bright="14000" contrast="-8000"/>
          </a:blip>
          <a:srcRect/>
          <a:stretch>
            <a:fillRect/>
          </a:stretch>
        </p:blipFill>
        <p:spPr bwMode="auto">
          <a:xfrm>
            <a:off x="1242786" y="916766"/>
            <a:ext cx="7772400" cy="461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729232" y="6248400"/>
            <a:ext cx="28003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0" dirty="0">
                <a:solidFill>
                  <a:srgbClr val="FFFFFF"/>
                </a:solidFill>
                <a:latin typeface="Tahoma" pitchFamily="34" charset="0"/>
                <a:hlinkClick r:id="rId2"/>
              </a:rPr>
              <a:t>http://en.wikipedia.org/wiki/Chinampa</a:t>
            </a:r>
            <a:endParaRPr kumimoji="1" lang="en-US" sz="1200" b="0" kern="1200" dirty="0">
              <a:solidFill>
                <a:srgbClr val="FFFFFF"/>
              </a:solidFill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3702" y="228600"/>
            <a:ext cx="4405607" cy="59436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381004"/>
            <a:ext cx="7315200" cy="518117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962542" y="6281058"/>
            <a:ext cx="4347216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hlinkClick r:id="rId3"/>
              </a:rPr>
              <a:t>www.su.edu/faculty/steabo/twolford555/aztec_agriculture.htm</a:t>
            </a:r>
            <a:endParaRPr kumimoji="1" lang="en-US" sz="1200" b="0" kern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426023" y="5646007"/>
            <a:ext cx="33938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Azte</a:t>
            </a:r>
            <a:r>
              <a:rPr lang="en-US" sz="1600" dirty="0" smtClean="0">
                <a:solidFill>
                  <a:srgbClr val="FFFFFF"/>
                </a:solidFill>
              </a:rPr>
              <a:t>c </a:t>
            </a:r>
            <a:r>
              <a:rPr kumimoji="1" lang="en-US" sz="1600" b="1" kern="1200" dirty="0" err="1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Chinampa</a:t>
            </a:r>
            <a:r>
              <a:rPr kumimoji="1" lang="en-US" sz="16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Agriculture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b="1" kern="1200" dirty="0" err="1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Tenochtilán</a:t>
            </a:r>
            <a:endParaRPr kumimoji="1" lang="en-US" sz="1200" b="1" kern="1200" dirty="0" smtClean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1519</a:t>
            </a:r>
            <a:endParaRPr kumimoji="1" lang="en-US" sz="12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3771900" y="5816025"/>
            <a:ext cx="27799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Modern-day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kumimoji="1" lang="en-US" sz="1600" b="1" kern="1200" dirty="0" err="1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Chinampa</a:t>
            </a:r>
            <a:endParaRPr kumimoji="1" lang="en-US" sz="1600" b="1" kern="1200" dirty="0" smtClean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0" dirty="0" smtClean="0">
                <a:solidFill>
                  <a:srgbClr val="FFFFFF"/>
                </a:solidFill>
              </a:rPr>
              <a:t>2007</a:t>
            </a:r>
            <a:endParaRPr kumimoji="1" lang="en-US" sz="1200" b="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729232" y="6244770"/>
            <a:ext cx="28003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0" dirty="0">
                <a:solidFill>
                  <a:srgbClr val="FFFFFF"/>
                </a:solidFill>
                <a:latin typeface="Tahoma" pitchFamily="34" charset="0"/>
                <a:hlinkClick r:id="rId2"/>
              </a:rPr>
              <a:t>http://en.wikipedia.org/wiki/Chinampa</a:t>
            </a:r>
            <a:endParaRPr kumimoji="1" lang="en-US" sz="1200" b="0" kern="1200" dirty="0">
              <a:solidFill>
                <a:srgbClr val="FFFFFF"/>
              </a:solidFill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100" y="152400"/>
            <a:ext cx="7315200" cy="54864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3684366" y="5906216"/>
            <a:ext cx="28985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kern="1200" dirty="0" err="1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Xochimilco</a:t>
            </a:r>
            <a:r>
              <a:rPr kumimoji="1" lang="en-US" sz="16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Mexico City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895060" y="6237516"/>
            <a:ext cx="24821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0" dirty="0">
                <a:solidFill>
                  <a:srgbClr val="FFFFFF"/>
                </a:solidFill>
                <a:latin typeface="Tahoma" pitchFamily="34" charset="0"/>
                <a:hlinkClick r:id="rId2"/>
              </a:rPr>
              <a:t>http://wyntonsworld.com/mx.htm</a:t>
            </a:r>
            <a:endParaRPr kumimoji="1" lang="en-US" sz="1200" b="0" kern="1200" dirty="0">
              <a:solidFill>
                <a:srgbClr val="FFFFFF"/>
              </a:solidFill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900" y="222250"/>
            <a:ext cx="7315200" cy="549275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3669852" y="5909846"/>
            <a:ext cx="28985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kern="1200" dirty="0" err="1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Xochimilco</a:t>
            </a:r>
            <a:r>
              <a:rPr kumimoji="1" lang="en-US" sz="16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Mexico City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724730" y="6244770"/>
            <a:ext cx="28403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0" dirty="0">
                <a:solidFill>
                  <a:srgbClr val="FFFFFF"/>
                </a:solidFill>
                <a:latin typeface="Tahoma" pitchFamily="34" charset="0"/>
                <a:hlinkClick r:id="rId2"/>
              </a:rPr>
              <a:t>http://en.wikipedia.org/wiki/Xochimilco</a:t>
            </a:r>
            <a:endParaRPr kumimoji="1" lang="en-US" sz="1200" b="0" kern="1200" dirty="0">
              <a:solidFill>
                <a:srgbClr val="FFFFFF"/>
              </a:solidFill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2786" y="1592698"/>
            <a:ext cx="7772400" cy="4245674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485900" y="2809389"/>
            <a:ext cx="7315200" cy="229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"/>
              </a:lnSpc>
            </a:pPr>
            <a:endParaRPr lang="en-US" sz="3200" dirty="0"/>
          </a:p>
          <a:p>
            <a:pPr marL="857250" lvl="1" indent="-285750" algn="l">
              <a:buFontTx/>
              <a:buChar char="•"/>
            </a:pPr>
            <a:r>
              <a:rPr lang="en-US" sz="2800" dirty="0"/>
              <a:t>water transportation </a:t>
            </a:r>
            <a:endParaRPr lang="en-US" sz="2800" dirty="0" smtClean="0"/>
          </a:p>
          <a:p>
            <a:pPr marL="857250" lvl="1" indent="-285750" algn="l"/>
            <a:r>
              <a:rPr lang="en-US" sz="2800" dirty="0" smtClean="0"/>
              <a:t>	-- </a:t>
            </a:r>
            <a:r>
              <a:rPr lang="en-US" sz="2800" dirty="0"/>
              <a:t>a mobility factor </a:t>
            </a:r>
            <a:r>
              <a:rPr lang="en-US" sz="2800" dirty="0" smtClean="0"/>
              <a:t>– </a:t>
            </a:r>
          </a:p>
          <a:p>
            <a:pPr marL="857250" lvl="1" indent="-285750" algn="l"/>
            <a:r>
              <a:rPr lang="en-US" sz="2800" dirty="0" smtClean="0"/>
              <a:t>	was </a:t>
            </a:r>
            <a:r>
              <a:rPr lang="en-US" sz="2800" dirty="0"/>
              <a:t>almost certainly of importance in the maintenance of a community of such </a:t>
            </a:r>
            <a:r>
              <a:rPr lang="en-US" sz="2800" dirty="0" smtClean="0"/>
              <a:t>size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25684" y="6337911"/>
            <a:ext cx="64066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/>
                <a:hlinkClick r:id="rId4"/>
              </a:rPr>
              <a:t>http://www.d.umn.edu/cla/faculty/troufs/anth3618/ma_timeline.html#Late_Postclassic</a:t>
            </a:r>
            <a:endParaRPr lang="en-US" sz="12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4443187" y="3644898"/>
            <a:ext cx="2131788" cy="51435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2019300" y="3900714"/>
            <a:ext cx="2209800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Oval 20"/>
          <p:cNvSpPr>
            <a:spLocks noChangeArrowheads="1"/>
          </p:cNvSpPr>
          <p:nvPr/>
        </p:nvSpPr>
        <p:spPr bwMode="auto">
          <a:xfrm>
            <a:off x="5419272" y="2010228"/>
            <a:ext cx="1112161" cy="457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485900" y="2809389"/>
            <a:ext cx="7315200" cy="229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"/>
              </a:lnSpc>
            </a:pPr>
            <a:endParaRPr lang="en-US" sz="3200" dirty="0"/>
          </a:p>
          <a:p>
            <a:pPr marL="857250" lvl="1" indent="-285750" algn="l">
              <a:buFontTx/>
              <a:buChar char="•"/>
            </a:pPr>
            <a:r>
              <a:rPr lang="en-US" sz="2800" dirty="0"/>
              <a:t>water transportation </a:t>
            </a:r>
            <a:endParaRPr lang="en-US" sz="2800" dirty="0" smtClean="0"/>
          </a:p>
          <a:p>
            <a:pPr marL="857250" lvl="1" indent="-285750" algn="l"/>
            <a:r>
              <a:rPr lang="en-US" sz="2800" dirty="0" smtClean="0"/>
              <a:t>	</a:t>
            </a:r>
            <a:r>
              <a:rPr lang="en-US" sz="2800" dirty="0" smtClean="0">
                <a:solidFill>
                  <a:srgbClr val="FFC000"/>
                </a:solidFill>
              </a:rPr>
              <a:t>-- </a:t>
            </a:r>
            <a:r>
              <a:rPr lang="en-US" sz="2800" dirty="0">
                <a:solidFill>
                  <a:srgbClr val="FFC000"/>
                </a:solidFill>
              </a:rPr>
              <a:t>a mobility factor </a:t>
            </a:r>
            <a:r>
              <a:rPr lang="en-US" sz="2800" dirty="0" smtClean="0">
                <a:solidFill>
                  <a:srgbClr val="FFC000"/>
                </a:solidFill>
              </a:rPr>
              <a:t>– </a:t>
            </a:r>
          </a:p>
          <a:p>
            <a:pPr marL="857250" lvl="1" indent="-285750" algn="l"/>
            <a:r>
              <a:rPr lang="en-US" sz="2800" dirty="0" smtClean="0">
                <a:solidFill>
                  <a:srgbClr val="FFC000"/>
                </a:solidFill>
              </a:rPr>
              <a:t>	was </a:t>
            </a:r>
            <a:r>
              <a:rPr lang="en-US" sz="2800" dirty="0">
                <a:solidFill>
                  <a:srgbClr val="FFC000"/>
                </a:solidFill>
              </a:rPr>
              <a:t>almost certainly of importance in the maintenance of a community of such </a:t>
            </a:r>
            <a:r>
              <a:rPr lang="en-US" sz="2800" dirty="0" smtClean="0">
                <a:solidFill>
                  <a:srgbClr val="FFC000"/>
                </a:solidFill>
              </a:rPr>
              <a:t>size</a:t>
            </a:r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485900" y="2971800"/>
            <a:ext cx="731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0" lvl="1" indent="-285750" algn="l">
              <a:buFontTx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the </a:t>
            </a:r>
            <a:r>
              <a:rPr lang="en-US" sz="2800" dirty="0">
                <a:solidFill>
                  <a:schemeClr val="tx1"/>
                </a:solidFill>
              </a:rPr>
              <a:t>temple pyramids were dwarfed by the large and elaborate cities surrounding </a:t>
            </a:r>
            <a:r>
              <a:rPr lang="en-US" sz="2800" dirty="0" smtClean="0">
                <a:solidFill>
                  <a:schemeClr val="tx1"/>
                </a:solidFill>
              </a:rPr>
              <a:t>them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485900" y="2971800"/>
            <a:ext cx="731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0" lvl="1" indent="-285750" algn="l">
              <a:buFontTx/>
              <a:buChar char="•"/>
            </a:pPr>
            <a:r>
              <a:rPr lang="en-US" sz="2800" dirty="0" smtClean="0">
                <a:solidFill>
                  <a:srgbClr val="FFC000"/>
                </a:solidFill>
              </a:rPr>
              <a:t>the </a:t>
            </a:r>
            <a:r>
              <a:rPr lang="en-US" sz="2800" dirty="0">
                <a:solidFill>
                  <a:srgbClr val="FFC000"/>
                </a:solidFill>
              </a:rPr>
              <a:t>temple pyramids were dwarfed by the </a:t>
            </a:r>
            <a:r>
              <a:rPr lang="en-US" sz="2800" dirty="0"/>
              <a:t>large and elaborate cities </a:t>
            </a:r>
            <a:r>
              <a:rPr lang="en-US" sz="2800" dirty="0">
                <a:solidFill>
                  <a:srgbClr val="FFC000"/>
                </a:solidFill>
              </a:rPr>
              <a:t>surrounding </a:t>
            </a:r>
            <a:r>
              <a:rPr lang="en-US" sz="2800" dirty="0" smtClean="0">
                <a:solidFill>
                  <a:srgbClr val="FFC000"/>
                </a:solidFill>
              </a:rPr>
              <a:t>them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485900" y="2580144"/>
            <a:ext cx="7315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0" lvl="1" indent="-285750" algn="l">
              <a:buFontTx/>
              <a:buChar char="•"/>
            </a:pPr>
            <a:r>
              <a:rPr lang="en-US" sz="2800" dirty="0" smtClean="0"/>
              <a:t>the </a:t>
            </a:r>
            <a:r>
              <a:rPr lang="en-US" sz="2800" dirty="0" err="1"/>
              <a:t>Tenochas</a:t>
            </a:r>
            <a:r>
              <a:rPr lang="en-US" sz="2800" dirty="0"/>
              <a:t> rose to dominance in central Mexico during </a:t>
            </a:r>
            <a:r>
              <a:rPr lang="en-US" sz="2800" dirty="0" smtClean="0"/>
              <a:t>bitter </a:t>
            </a:r>
            <a:r>
              <a:rPr lang="en-US" sz="2800" dirty="0"/>
              <a:t>intercity fighting following the collapse of Teotihuacán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485900" y="2580144"/>
            <a:ext cx="7315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0" lvl="1" indent="-285750" algn="l">
              <a:buFontTx/>
              <a:buChar char="•"/>
            </a:pPr>
            <a:r>
              <a:rPr lang="en-US" sz="2800" dirty="0" smtClean="0"/>
              <a:t>the </a:t>
            </a:r>
            <a:r>
              <a:rPr lang="en-US" sz="2800" dirty="0" err="1"/>
              <a:t>Tenochas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C000"/>
                </a:solidFill>
              </a:rPr>
              <a:t>rose to dominance in central Mexico during </a:t>
            </a:r>
            <a:r>
              <a:rPr lang="en-US" sz="2800" dirty="0" smtClean="0">
                <a:solidFill>
                  <a:srgbClr val="FFC000"/>
                </a:solidFill>
              </a:rPr>
              <a:t>bitter </a:t>
            </a:r>
            <a:r>
              <a:rPr lang="en-US" sz="2800" dirty="0">
                <a:solidFill>
                  <a:srgbClr val="FFC000"/>
                </a:solidFill>
              </a:rPr>
              <a:t>intercity fighting following the collapse of Teotihuacán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485900" y="1752602"/>
            <a:ext cx="7315200" cy="419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Militarism, secularism, and urbanism do not exist evenly in all parts of the Mesoamerican area</a:t>
            </a:r>
          </a:p>
          <a:p>
            <a:pPr algn="l">
              <a:lnSpc>
                <a:spcPct val="40000"/>
              </a:lnSpc>
            </a:pPr>
            <a:endParaRPr lang="en-US" sz="3200" dirty="0"/>
          </a:p>
          <a:p>
            <a:pPr marL="857250" lvl="1" indent="-285750" algn="l">
              <a:buFontTx/>
              <a:buChar char="•"/>
            </a:pPr>
            <a:r>
              <a:rPr lang="en-US" sz="2000" dirty="0"/>
              <a:t>there are some indications that the highland basin environments were more favorable for urban growth than the lowlands</a:t>
            </a:r>
          </a:p>
          <a:p>
            <a:pPr marL="857250" lvl="1" indent="-285750" algn="l">
              <a:lnSpc>
                <a:spcPct val="50000"/>
              </a:lnSpc>
              <a:buFontTx/>
              <a:buChar char="•"/>
            </a:pPr>
            <a:endParaRPr lang="en-US" sz="2000" dirty="0"/>
          </a:p>
          <a:p>
            <a:pPr marL="1371600" lvl="2" indent="-285750" algn="l">
              <a:buFontTx/>
              <a:buChar char="•"/>
            </a:pPr>
            <a:r>
              <a:rPr lang="en-US" sz="2000" dirty="0"/>
              <a:t>thus the urban classification seems to fit better in western Mexico, Oaxaca, and the Guatemalan highlands than on the East coast or in the Maya lowlands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485900" y="1752602"/>
            <a:ext cx="7315200" cy="419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Militarism, secularism, and urbanism do not exist evenly </a:t>
            </a:r>
            <a:r>
              <a:rPr lang="en-US" sz="2800" dirty="0">
                <a:solidFill>
                  <a:srgbClr val="FFC000"/>
                </a:solidFill>
              </a:rPr>
              <a:t>in all parts of the Mesoamerican area</a:t>
            </a:r>
          </a:p>
          <a:p>
            <a:pPr algn="l">
              <a:lnSpc>
                <a:spcPct val="40000"/>
              </a:lnSpc>
            </a:pPr>
            <a:endParaRPr lang="en-US" sz="3200" dirty="0">
              <a:solidFill>
                <a:srgbClr val="FFC000"/>
              </a:solidFill>
            </a:endParaRPr>
          </a:p>
          <a:p>
            <a:pPr marL="857250" lvl="1" indent="-285750" algn="l">
              <a:buFontTx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there are some indications that the highland basin environments were more favorable for urban growth than the lowlands</a:t>
            </a:r>
          </a:p>
          <a:p>
            <a:pPr marL="857250" lvl="1" indent="-285750" algn="l">
              <a:lnSpc>
                <a:spcPct val="50000"/>
              </a:lnSpc>
              <a:buFontTx/>
              <a:buChar char="•"/>
            </a:pPr>
            <a:endParaRPr lang="en-US" sz="2000" dirty="0">
              <a:solidFill>
                <a:srgbClr val="FFC000"/>
              </a:solidFill>
            </a:endParaRPr>
          </a:p>
          <a:p>
            <a:pPr marL="1371600" lvl="2" indent="-285750" algn="l">
              <a:buFontTx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thus the urban classification seems to fit better in western Mexico, Oaxaca, and the Guatemalan highlands than on the East coast or in the Maya lowlands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485900" y="1600200"/>
            <a:ext cx="7315200" cy="448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Yet there are some significant variations among the highland regions</a:t>
            </a:r>
          </a:p>
          <a:p>
            <a:pPr algn="l">
              <a:lnSpc>
                <a:spcPct val="60000"/>
              </a:lnSpc>
            </a:pPr>
            <a:endParaRPr lang="en-US" sz="3200" dirty="0"/>
          </a:p>
          <a:p>
            <a:pPr marL="857250" lvl="1" indent="-285750" algn="l">
              <a:buFontTx/>
              <a:buChar char="•"/>
            </a:pPr>
            <a:r>
              <a:rPr lang="en-US" sz="2000" dirty="0"/>
              <a:t>in the Guatemalan highlands some of the largest site zones date from the Formative</a:t>
            </a:r>
          </a:p>
          <a:p>
            <a:pPr marL="857250" lvl="1" indent="-285750" algn="l">
              <a:buFontTx/>
              <a:buChar char="•"/>
            </a:pPr>
            <a:endParaRPr lang="en-US" sz="2000" dirty="0"/>
          </a:p>
          <a:p>
            <a:pPr marL="857250" lvl="1" indent="-285750" algn="l">
              <a:buFontTx/>
              <a:buChar char="•"/>
            </a:pPr>
            <a:r>
              <a:rPr lang="en-US" sz="2000" dirty="0"/>
              <a:t>the </a:t>
            </a:r>
            <a:r>
              <a:rPr lang="en-US" sz="2000" dirty="0" err="1"/>
              <a:t>Kaminaljuyú</a:t>
            </a:r>
            <a:r>
              <a:rPr lang="en-US" sz="2000" dirty="0"/>
              <a:t> site offers evidence of a great occupation zone and politico-religious center outstripping in size anything that came later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485900" y="1600200"/>
            <a:ext cx="7315200" cy="4542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C000"/>
                </a:solidFill>
              </a:rPr>
              <a:t>Yet there are some </a:t>
            </a:r>
            <a:r>
              <a:rPr lang="en-US" sz="2800" dirty="0"/>
              <a:t>significant variations among the highland regions</a:t>
            </a:r>
          </a:p>
          <a:p>
            <a:pPr algn="l">
              <a:lnSpc>
                <a:spcPct val="60000"/>
              </a:lnSpc>
            </a:pPr>
            <a:endParaRPr lang="en-US" sz="3200" dirty="0"/>
          </a:p>
          <a:p>
            <a:pPr marL="857250" lvl="1" indent="-285750" algn="l">
              <a:buFontTx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in the Guatemalan highlands some of the largest site zones date from the Formative</a:t>
            </a:r>
          </a:p>
          <a:p>
            <a:pPr marL="857250" lvl="1" indent="-285750" algn="l">
              <a:buFontTx/>
              <a:buChar char="•"/>
            </a:pPr>
            <a:endParaRPr lang="en-US" sz="2000" dirty="0">
              <a:solidFill>
                <a:srgbClr val="FFC000"/>
              </a:solidFill>
            </a:endParaRPr>
          </a:p>
          <a:p>
            <a:pPr marL="857250" lvl="1" indent="-285750" algn="l">
              <a:buFontTx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the </a:t>
            </a:r>
            <a:r>
              <a:rPr lang="en-US" dirty="0" err="1">
                <a:solidFill>
                  <a:schemeClr val="tx1"/>
                </a:solidFill>
              </a:rPr>
              <a:t>Kaminaljuyú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rgbClr val="FFC000"/>
                </a:solidFill>
              </a:rPr>
              <a:t>site offers evidence of a great occupation zone and politico-religious center outstripping in size anything that came later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485900" y="1984224"/>
            <a:ext cx="73152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7250" lvl="1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/>
              <a:t>Guatemalan </a:t>
            </a:r>
            <a:r>
              <a:rPr lang="en-US" sz="2800" dirty="0"/>
              <a:t>highland late Post-Classic sites are well fortified, however, and attest to a period of widespread warfare and strife linked to the disruptions in Central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1343" name="Oval 15"/>
          <p:cNvSpPr>
            <a:spLocks noChangeArrowheads="1"/>
          </p:cNvSpPr>
          <p:nvPr/>
        </p:nvSpPr>
        <p:spPr bwMode="auto">
          <a:xfrm>
            <a:off x="7128330" y="4630058"/>
            <a:ext cx="1238250" cy="569686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1344" name="Oval 16"/>
          <p:cNvSpPr>
            <a:spLocks noChangeArrowheads="1"/>
          </p:cNvSpPr>
          <p:nvPr/>
        </p:nvSpPr>
        <p:spPr bwMode="auto">
          <a:xfrm>
            <a:off x="4443187" y="3644898"/>
            <a:ext cx="2131788" cy="5143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1345" name="Line 17"/>
          <p:cNvSpPr>
            <a:spLocks noChangeShapeType="1"/>
          </p:cNvSpPr>
          <p:nvPr/>
        </p:nvSpPr>
        <p:spPr bwMode="auto">
          <a:xfrm flipV="1">
            <a:off x="2438402" y="3886200"/>
            <a:ext cx="17907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1346" name="Oval 18"/>
          <p:cNvSpPr>
            <a:spLocks noChangeArrowheads="1"/>
          </p:cNvSpPr>
          <p:nvPr/>
        </p:nvSpPr>
        <p:spPr bwMode="auto">
          <a:xfrm>
            <a:off x="4214586" y="3038928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1347" name="Oval 19"/>
          <p:cNvSpPr>
            <a:spLocks noChangeArrowheads="1"/>
          </p:cNvSpPr>
          <p:nvPr/>
        </p:nvSpPr>
        <p:spPr bwMode="auto">
          <a:xfrm>
            <a:off x="4134758" y="1524002"/>
            <a:ext cx="1322615" cy="52886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1348" name="Oval 20"/>
          <p:cNvSpPr>
            <a:spLocks noChangeArrowheads="1"/>
          </p:cNvSpPr>
          <p:nvPr/>
        </p:nvSpPr>
        <p:spPr bwMode="auto">
          <a:xfrm>
            <a:off x="5690508" y="1690914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1349" name="Oval 21"/>
          <p:cNvSpPr>
            <a:spLocks noChangeArrowheads="1"/>
          </p:cNvSpPr>
          <p:nvPr/>
        </p:nvSpPr>
        <p:spPr bwMode="auto">
          <a:xfrm>
            <a:off x="4196442" y="4891314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1350" name="Oval 22"/>
          <p:cNvSpPr>
            <a:spLocks noChangeArrowheads="1"/>
          </p:cNvSpPr>
          <p:nvPr/>
        </p:nvSpPr>
        <p:spPr bwMode="auto">
          <a:xfrm>
            <a:off x="7171872" y="990600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1351" name="Oval 23"/>
          <p:cNvSpPr>
            <a:spLocks noChangeArrowheads="1"/>
          </p:cNvSpPr>
          <p:nvPr/>
        </p:nvSpPr>
        <p:spPr bwMode="auto">
          <a:xfrm>
            <a:off x="7157360" y="1785257"/>
            <a:ext cx="1194708" cy="70621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21"/>
          <p:cNvSpPr>
            <a:spLocks noChangeArrowheads="1"/>
          </p:cNvSpPr>
          <p:nvPr/>
        </p:nvSpPr>
        <p:spPr bwMode="auto">
          <a:xfrm>
            <a:off x="2726874" y="4804230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21"/>
          <p:cNvSpPr>
            <a:spLocks noChangeArrowheads="1"/>
          </p:cNvSpPr>
          <p:nvPr/>
        </p:nvSpPr>
        <p:spPr bwMode="auto">
          <a:xfrm>
            <a:off x="2737758" y="2866572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21"/>
          <p:cNvSpPr>
            <a:spLocks noChangeArrowheads="1"/>
          </p:cNvSpPr>
          <p:nvPr/>
        </p:nvSpPr>
        <p:spPr bwMode="auto">
          <a:xfrm>
            <a:off x="2734128" y="1585686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43" grpId="0" animBg="1"/>
      <p:bldP spid="611344" grpId="0" animBg="1"/>
      <p:bldP spid="611345" grpId="0" animBg="1"/>
      <p:bldP spid="611346" grpId="0" animBg="1"/>
      <p:bldP spid="611347" grpId="0" animBg="1"/>
      <p:bldP spid="611348" grpId="0" animBg="1"/>
      <p:bldP spid="611349" grpId="0" animBg="1"/>
      <p:bldP spid="611350" grpId="0" animBg="1"/>
      <p:bldP spid="611351" grpId="0" animBg="1"/>
      <p:bldP spid="12" grpId="0" animBg="1"/>
      <p:bldP spid="13" grpId="0" animBg="1"/>
      <p:bldP spid="14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485900" y="1984224"/>
            <a:ext cx="73152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/>
              <a:t>at </a:t>
            </a:r>
            <a:r>
              <a:rPr lang="en-US" sz="2800" dirty="0" err="1"/>
              <a:t>Chichén</a:t>
            </a:r>
            <a:r>
              <a:rPr lang="en-US" sz="2800" dirty="0"/>
              <a:t> </a:t>
            </a:r>
            <a:r>
              <a:rPr lang="en-US" sz="2800" dirty="0" err="1"/>
              <a:t>Itzá</a:t>
            </a:r>
            <a:r>
              <a:rPr lang="en-US" sz="2800" dirty="0"/>
              <a:t>, the Tula-Toltec art and the new constructions at an old Classic ceremonial center suggest that the long-distance conquest was a feature of the early Post-Classic in that </a:t>
            </a:r>
            <a:r>
              <a:rPr lang="en-US" sz="2800" dirty="0" smtClean="0"/>
              <a:t>region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485900" y="1984223"/>
            <a:ext cx="73152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/>
              <a:t>at </a:t>
            </a:r>
            <a:r>
              <a:rPr lang="en-US" sz="2800" dirty="0" err="1"/>
              <a:t>Chichén</a:t>
            </a:r>
            <a:r>
              <a:rPr lang="en-US" sz="2800" dirty="0"/>
              <a:t> </a:t>
            </a:r>
            <a:r>
              <a:rPr lang="en-US" sz="2800" dirty="0" err="1"/>
              <a:t>Itzá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C000"/>
                </a:solidFill>
              </a:rPr>
              <a:t>the Tula-Toltec art and the new constructions at an old Classic ceremonial center suggest that the </a:t>
            </a:r>
            <a:r>
              <a:rPr lang="en-US" sz="2800" dirty="0"/>
              <a:t>long-distance conquest </a:t>
            </a:r>
            <a:r>
              <a:rPr lang="en-US" sz="2800" dirty="0">
                <a:solidFill>
                  <a:srgbClr val="FFC000"/>
                </a:solidFill>
              </a:rPr>
              <a:t>was a feature of the early Post-Classic in that </a:t>
            </a:r>
            <a:r>
              <a:rPr lang="en-US" sz="2800" dirty="0" smtClean="0">
                <a:solidFill>
                  <a:srgbClr val="FFC000"/>
                </a:solidFill>
              </a:rPr>
              <a:t>region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485900" y="2133601"/>
            <a:ext cx="7315200" cy="358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285750" algn="l"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dirty="0" smtClean="0"/>
              <a:t>just </a:t>
            </a:r>
            <a:r>
              <a:rPr lang="en-US" sz="2800" dirty="0"/>
              <a:t>how much of an urban center </a:t>
            </a:r>
            <a:r>
              <a:rPr lang="en-US" sz="2800" dirty="0" err="1"/>
              <a:t>Chichén</a:t>
            </a:r>
            <a:r>
              <a:rPr lang="en-US" sz="2800" dirty="0"/>
              <a:t> </a:t>
            </a:r>
            <a:r>
              <a:rPr lang="en-US" sz="2800" dirty="0" err="1"/>
              <a:t>Itzá</a:t>
            </a:r>
            <a:r>
              <a:rPr lang="en-US" sz="2800" dirty="0"/>
              <a:t> ever became is not </a:t>
            </a:r>
            <a:r>
              <a:rPr lang="en-US" sz="2800" dirty="0" smtClean="0"/>
              <a:t>clear</a:t>
            </a:r>
          </a:p>
          <a:p>
            <a:pPr marL="514350" indent="-285750" algn="l">
              <a:lnSpc>
                <a:spcPct val="90000"/>
              </a:lnSpc>
              <a:buFont typeface="Arial" pitchFamily="34" charset="0"/>
              <a:buChar char="•"/>
            </a:pPr>
            <a:endParaRPr lang="en-US" sz="2800" dirty="0" smtClean="0"/>
          </a:p>
          <a:p>
            <a:pPr marL="514350" indent="-285750" algn="l"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dirty="0" smtClean="0"/>
              <a:t>there </a:t>
            </a:r>
            <a:r>
              <a:rPr lang="en-US" sz="2800" dirty="0"/>
              <a:t>are numerous house mounds around the center, but it is unlikely that the dwelling pattern here was comparable to that of </a:t>
            </a:r>
            <a:r>
              <a:rPr lang="en-US" sz="2800" dirty="0" err="1"/>
              <a:t>Tenochtitlán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1485900" y="2590801"/>
            <a:ext cx="7315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0" lvl="1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/>
              <a:t>later</a:t>
            </a:r>
            <a:r>
              <a:rPr lang="en-US" sz="2800" dirty="0"/>
              <a:t>, however, the </a:t>
            </a:r>
            <a:r>
              <a:rPr lang="en-US" sz="2800" dirty="0" err="1"/>
              <a:t>Yucatecán</a:t>
            </a:r>
            <a:r>
              <a:rPr lang="en-US" sz="2800" dirty="0"/>
              <a:t> Maya attempted an urban center at the walled site of </a:t>
            </a:r>
            <a:r>
              <a:rPr lang="en-US" sz="2800" dirty="0" err="1" smtClean="0"/>
              <a:t>Mayapán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1485900" y="2590800"/>
            <a:ext cx="7315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0" lvl="1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C000"/>
                </a:solidFill>
              </a:rPr>
              <a:t>later</a:t>
            </a:r>
            <a:r>
              <a:rPr lang="en-US" sz="2800" dirty="0">
                <a:solidFill>
                  <a:srgbClr val="FFC000"/>
                </a:solidFill>
              </a:rPr>
              <a:t>, however, the </a:t>
            </a:r>
            <a:r>
              <a:rPr lang="en-US" sz="2800" dirty="0" err="1">
                <a:solidFill>
                  <a:srgbClr val="FFC000"/>
                </a:solidFill>
              </a:rPr>
              <a:t>Yucatecán</a:t>
            </a:r>
            <a:r>
              <a:rPr lang="en-US" sz="2800" dirty="0">
                <a:solidFill>
                  <a:srgbClr val="FFC000"/>
                </a:solidFill>
              </a:rPr>
              <a:t> Maya attempted an urban center at the walled site of </a:t>
            </a:r>
            <a:r>
              <a:rPr lang="en-US" sz="2800" dirty="0" err="1" smtClean="0"/>
              <a:t>Mayapán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1600204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2" name="Oval 21"/>
          <p:cNvSpPr>
            <a:spLocks noChangeArrowheads="1"/>
          </p:cNvSpPr>
          <p:nvPr/>
        </p:nvSpPr>
        <p:spPr bwMode="auto">
          <a:xfrm>
            <a:off x="7434944" y="2171700"/>
            <a:ext cx="606425" cy="347436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474" name="Text Box 23"/>
          <p:cNvSpPr txBox="1">
            <a:spLocks noChangeArrowheads="1"/>
          </p:cNvSpPr>
          <p:nvPr/>
        </p:nvSpPr>
        <p:spPr bwMode="auto">
          <a:xfrm>
            <a:off x="5818908" y="2373871"/>
            <a:ext cx="17267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Mayapán</a:t>
            </a:r>
            <a:endParaRPr kumimoji="1" lang="en-US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 rot="20870140">
            <a:off x="5811685" y="2995591"/>
            <a:ext cx="2560903" cy="1552159"/>
          </a:xfrm>
          <a:prstGeom prst="ellipse">
            <a:avLst/>
          </a:prstGeom>
          <a:solidFill>
            <a:schemeClr val="bg1">
              <a:lumMod val="85000"/>
              <a:alpha val="72000"/>
            </a:schemeClr>
          </a:solidFill>
          <a:ln w="762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1485900" y="1864818"/>
            <a:ext cx="7315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lvl="1" indent="-228600" algn="l">
              <a:buFont typeface="Arial" pitchFamily="34" charset="0"/>
              <a:buChar char="•"/>
            </a:pPr>
            <a:r>
              <a:rPr lang="en-US" dirty="0" smtClean="0"/>
              <a:t>within </a:t>
            </a:r>
            <a:r>
              <a:rPr lang="en-US" dirty="0"/>
              <a:t>the enclosing wall some two thousand household units have been mapped over an area of about two to three kilometers in </a:t>
            </a:r>
            <a:r>
              <a:rPr lang="en-US" dirty="0" smtClean="0"/>
              <a:t>extent</a:t>
            </a:r>
          </a:p>
          <a:p>
            <a:pPr marL="914400" lvl="1" indent="-228600" algn="l">
              <a:buFont typeface="Arial" pitchFamily="34" charset="0"/>
              <a:buChar char="•"/>
            </a:pPr>
            <a:endParaRPr lang="en-US" dirty="0" smtClean="0"/>
          </a:p>
          <a:p>
            <a:pPr marL="914400" lvl="1" indent="-228600" algn="l">
              <a:buFont typeface="Arial" pitchFamily="34" charset="0"/>
              <a:buChar char="•"/>
            </a:pPr>
            <a:r>
              <a:rPr lang="en-US" dirty="0" err="1" smtClean="0"/>
              <a:t>Mayapán</a:t>
            </a:r>
            <a:r>
              <a:rPr lang="en-US" dirty="0" smtClean="0"/>
              <a:t> </a:t>
            </a:r>
            <a:r>
              <a:rPr lang="en-US" dirty="0"/>
              <a:t>is the most urbanized of any known Post-Classic Maya site, but whether the greater part of its inhabitants lived within the walls most of the year following non-farming occupations is not clear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1485900" y="1864818"/>
            <a:ext cx="7315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lvl="1" indent="-2286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within </a:t>
            </a:r>
            <a:r>
              <a:rPr lang="en-US" dirty="0">
                <a:solidFill>
                  <a:srgbClr val="FFC000"/>
                </a:solidFill>
              </a:rPr>
              <a:t>the enclosing wall some </a:t>
            </a:r>
            <a:r>
              <a:rPr lang="en-US" dirty="0"/>
              <a:t>two thousand household units </a:t>
            </a:r>
            <a:r>
              <a:rPr lang="en-US" dirty="0">
                <a:solidFill>
                  <a:srgbClr val="FFC000"/>
                </a:solidFill>
              </a:rPr>
              <a:t>have been mapped over an area of about two to three kilometers in </a:t>
            </a:r>
            <a:r>
              <a:rPr lang="en-US" dirty="0" smtClean="0">
                <a:solidFill>
                  <a:srgbClr val="FFC000"/>
                </a:solidFill>
              </a:rPr>
              <a:t>extent</a:t>
            </a:r>
          </a:p>
          <a:p>
            <a:pPr marL="914400" lvl="1" indent="-228600" algn="l">
              <a:buFont typeface="Arial" pitchFamily="34" charset="0"/>
              <a:buChar char="•"/>
            </a:pPr>
            <a:endParaRPr lang="en-US" dirty="0" smtClean="0"/>
          </a:p>
          <a:p>
            <a:pPr marL="914400" lvl="1" indent="-228600" algn="l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tx1"/>
                </a:solidFill>
              </a:rPr>
              <a:t>Mayapán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>is </a:t>
            </a:r>
            <a:r>
              <a:rPr lang="en-US" dirty="0"/>
              <a:t>the most urbanized of any known Post-Classic Maya site</a:t>
            </a:r>
            <a:r>
              <a:rPr lang="en-US" dirty="0">
                <a:solidFill>
                  <a:srgbClr val="FFC000"/>
                </a:solidFill>
              </a:rPr>
              <a:t>, but whether the greater part of its inhabitants lived within the walls most of the year following non-farming occupations is not clear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485900" y="2249553"/>
            <a:ext cx="73152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0" lvl="1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/>
              <a:t>in </a:t>
            </a:r>
            <a:r>
              <a:rPr lang="en-US" sz="2800" dirty="0"/>
              <a:t>any case, the urbanization was less successful in the Mayan Petén and northern Yucatán than in the Valley of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485900" y="1905002"/>
            <a:ext cx="7315200" cy="390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One important Post-Classic phenomenon that was not significant in the earlier stages . . .</a:t>
            </a:r>
          </a:p>
          <a:p>
            <a:pPr algn="l">
              <a:lnSpc>
                <a:spcPct val="70000"/>
              </a:lnSpc>
            </a:pPr>
            <a:endParaRPr lang="en-US" sz="2800" dirty="0"/>
          </a:p>
          <a:p>
            <a:pPr marL="571500" lvl="1" algn="l"/>
            <a:r>
              <a:rPr lang="en-US" dirty="0"/>
              <a:t>the large-scale exportation and implementation of the Post-Classic features of militarism, secularism and urbanism into and upon other cultural traditions where they had been lacking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25684" y="6337911"/>
            <a:ext cx="64066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/>
                <a:hlinkClick r:id="rId4"/>
              </a:rPr>
              <a:t>http://www.d.umn.edu/cla/faculty/troufs/anth3618/ma_timeline.html#Late_Postclassic</a:t>
            </a:r>
            <a:endParaRPr lang="en-US" sz="12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4443187" y="3644898"/>
            <a:ext cx="2131788" cy="51435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2019300" y="3900714"/>
            <a:ext cx="2209800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Oval 23"/>
          <p:cNvSpPr>
            <a:spLocks noChangeArrowheads="1"/>
          </p:cNvSpPr>
          <p:nvPr/>
        </p:nvSpPr>
        <p:spPr bwMode="auto">
          <a:xfrm>
            <a:off x="6925128" y="2265590"/>
            <a:ext cx="1194708" cy="70621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21"/>
          <p:cNvSpPr>
            <a:spLocks noChangeArrowheads="1"/>
          </p:cNvSpPr>
          <p:nvPr/>
        </p:nvSpPr>
        <p:spPr bwMode="auto">
          <a:xfrm>
            <a:off x="2200728" y="2057400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20"/>
          <p:cNvSpPr>
            <a:spLocks noChangeArrowheads="1"/>
          </p:cNvSpPr>
          <p:nvPr/>
        </p:nvSpPr>
        <p:spPr bwMode="auto">
          <a:xfrm>
            <a:off x="5419272" y="2119086"/>
            <a:ext cx="1112161" cy="193676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20"/>
          <p:cNvSpPr>
            <a:spLocks noChangeArrowheads="1"/>
          </p:cNvSpPr>
          <p:nvPr/>
        </p:nvSpPr>
        <p:spPr bwMode="auto">
          <a:xfrm>
            <a:off x="5419272" y="2224314"/>
            <a:ext cx="1112161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485900" y="1905002"/>
            <a:ext cx="7315200" cy="414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One important Post-Classic phenomenon that was not significant in the earlier stages . . .</a:t>
            </a:r>
          </a:p>
          <a:p>
            <a:pPr algn="l">
              <a:lnSpc>
                <a:spcPct val="70000"/>
              </a:lnSpc>
            </a:pPr>
            <a:endParaRPr lang="en-US" sz="2800" dirty="0">
              <a:solidFill>
                <a:srgbClr val="FFC000"/>
              </a:solidFill>
            </a:endParaRPr>
          </a:p>
          <a:p>
            <a:pPr marL="571500" lvl="1" algn="l"/>
            <a:r>
              <a:rPr lang="en-US" dirty="0">
                <a:solidFill>
                  <a:srgbClr val="FFC000"/>
                </a:solidFill>
              </a:rPr>
              <a:t>the </a:t>
            </a:r>
            <a:r>
              <a:rPr lang="en-US" sz="2800" dirty="0"/>
              <a:t>large-scale exportation and implementation of the Post-Classic features of militarism, secularism and urbanism </a:t>
            </a:r>
            <a:r>
              <a:rPr lang="en-US" dirty="0">
                <a:solidFill>
                  <a:srgbClr val="FFC000"/>
                </a:solidFill>
              </a:rPr>
              <a:t>into and upon other cultural traditions where they had been lacking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1600204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2" name="Oval 21"/>
          <p:cNvSpPr>
            <a:spLocks noChangeArrowheads="1"/>
          </p:cNvSpPr>
          <p:nvPr/>
        </p:nvSpPr>
        <p:spPr bwMode="auto">
          <a:xfrm>
            <a:off x="7434944" y="2171700"/>
            <a:ext cx="606425" cy="347436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474" name="Text Box 23"/>
          <p:cNvSpPr txBox="1">
            <a:spLocks noChangeArrowheads="1"/>
          </p:cNvSpPr>
          <p:nvPr/>
        </p:nvSpPr>
        <p:spPr bwMode="auto">
          <a:xfrm>
            <a:off x="5818908" y="2373871"/>
            <a:ext cx="17267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Mayapán</a:t>
            </a:r>
            <a:endParaRPr kumimoji="1" lang="en-US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1485900" y="4674072"/>
            <a:ext cx="7315200" cy="142192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err="1" smtClean="0"/>
              <a:t>Mayapán</a:t>
            </a:r>
            <a:r>
              <a:rPr lang="en-US" dirty="0"/>
              <a:t>, for example, may have been modified </a:t>
            </a:r>
            <a:r>
              <a:rPr lang="en-US" dirty="0" smtClean="0"/>
              <a:t>by </a:t>
            </a:r>
            <a:r>
              <a:rPr lang="en-US" dirty="0"/>
              <a:t>such an implantation, deriving its </a:t>
            </a:r>
            <a:r>
              <a:rPr lang="en-US" dirty="0" smtClean="0"/>
              <a:t>Post-Classic patterns </a:t>
            </a:r>
            <a:r>
              <a:rPr lang="en-US" dirty="0"/>
              <a:t>from central </a:t>
            </a:r>
            <a:r>
              <a:rPr lang="en-US" dirty="0" smtClean="0"/>
              <a:t>Mexico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685802" y="2224088"/>
            <a:ext cx="90678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4000" dirty="0"/>
              <a:t>Late Post-Classic</a:t>
            </a:r>
          </a:p>
          <a:p>
            <a:pPr marL="342900" indent="-342900"/>
            <a:endParaRPr lang="en-US" sz="4000" dirty="0">
              <a:solidFill>
                <a:srgbClr val="B2B2B2"/>
              </a:solidFill>
            </a:endParaRPr>
          </a:p>
          <a:p>
            <a:pPr marL="342900" indent="-342900"/>
            <a:r>
              <a:rPr lang="en-US" sz="4000" dirty="0"/>
              <a:t>Middle Post-Classic</a:t>
            </a:r>
          </a:p>
          <a:p>
            <a:pPr marL="342900" indent="-342900"/>
            <a:endParaRPr lang="en-US" sz="4000" dirty="0">
              <a:solidFill>
                <a:schemeClr val="folHlink"/>
              </a:solidFill>
            </a:endParaRPr>
          </a:p>
          <a:p>
            <a:pPr marL="342900" indent="-342900"/>
            <a:r>
              <a:rPr lang="en-US" sz="4000" dirty="0"/>
              <a:t>Early Post-Classic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685802" y="2224088"/>
            <a:ext cx="90678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4000" dirty="0">
                <a:solidFill>
                  <a:srgbClr val="FFC000"/>
                </a:solidFill>
              </a:rPr>
              <a:t>Late Post-Classic</a:t>
            </a:r>
          </a:p>
          <a:p>
            <a:pPr marL="342900" indent="-342900"/>
            <a:endParaRPr lang="en-US" sz="4000" dirty="0">
              <a:solidFill>
                <a:srgbClr val="FFC000"/>
              </a:solidFill>
            </a:endParaRPr>
          </a:p>
          <a:p>
            <a:pPr marL="342900" indent="-342900"/>
            <a:r>
              <a:rPr lang="en-US" sz="4000" dirty="0">
                <a:solidFill>
                  <a:srgbClr val="FFC000"/>
                </a:solidFill>
              </a:rPr>
              <a:t>Middle Post-Classic</a:t>
            </a:r>
          </a:p>
          <a:p>
            <a:pPr marL="342900" indent="-342900"/>
            <a:endParaRPr lang="en-US" sz="4000" dirty="0">
              <a:solidFill>
                <a:srgbClr val="B2B2B2"/>
              </a:solidFill>
            </a:endParaRPr>
          </a:p>
          <a:p>
            <a:pPr marL="342900" indent="-342900"/>
            <a:r>
              <a:rPr lang="en-US" sz="4000" dirty="0"/>
              <a:t>Early Post-Classic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685802" y="2686050"/>
            <a:ext cx="9067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A.D. 925 – 1200 </a:t>
            </a:r>
            <a:r>
              <a:rPr lang="en-US" sz="2000" dirty="0"/>
              <a:t>(</a:t>
            </a:r>
            <a:r>
              <a:rPr lang="en-US" sz="2000" i="1" dirty="0">
                <a:hlinkClick r:id="rId2"/>
              </a:rPr>
              <a:t>The Maya</a:t>
            </a:r>
            <a:r>
              <a:rPr lang="en-US" sz="2000" i="1" dirty="0"/>
              <a:t>)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dirty="0"/>
              <a:t>A.D. 900 – 1200 </a:t>
            </a:r>
            <a:r>
              <a:rPr lang="en-US" sz="2000" dirty="0"/>
              <a:t>(</a:t>
            </a:r>
            <a:r>
              <a:rPr lang="en-US" sz="2000" i="1" dirty="0">
                <a:hlinkClick r:id="rId3"/>
              </a:rPr>
              <a:t>Mexico</a:t>
            </a:r>
            <a:r>
              <a:rPr lang="en-US" sz="2000" i="1" dirty="0"/>
              <a:t>)</a:t>
            </a:r>
            <a:endParaRPr lang="en-US" sz="3600" dirty="0"/>
          </a:p>
          <a:p>
            <a:endParaRPr lang="en-US" sz="3600" dirty="0"/>
          </a:p>
          <a:p>
            <a:r>
              <a:rPr lang="en-US" sz="3200" dirty="0"/>
              <a:t>Characterized </a:t>
            </a:r>
            <a:r>
              <a:rPr lang="en-US" sz="3200" dirty="0" smtClean="0"/>
              <a:t>by . </a:t>
            </a:r>
            <a:r>
              <a:rPr lang="en-US" sz="3200" dirty="0"/>
              <a:t>.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25684" y="6337911"/>
            <a:ext cx="64066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/>
                <a:hlinkClick r:id="rId4"/>
              </a:rPr>
              <a:t>http://www.d.umn.edu/cla/faculty/troufs/anth3618/ma_timeline.html#Late_Postclassic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Oval 15"/>
          <p:cNvSpPr>
            <a:spLocks noChangeArrowheads="1"/>
          </p:cNvSpPr>
          <p:nvPr/>
        </p:nvSpPr>
        <p:spPr bwMode="auto">
          <a:xfrm>
            <a:off x="7048500" y="4209142"/>
            <a:ext cx="1524000" cy="863599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21"/>
          <p:cNvSpPr>
            <a:spLocks noChangeArrowheads="1"/>
          </p:cNvSpPr>
          <p:nvPr/>
        </p:nvSpPr>
        <p:spPr bwMode="auto">
          <a:xfrm>
            <a:off x="3938814" y="4390572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4472215" y="3644898"/>
            <a:ext cx="2131788" cy="5143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2095500" y="3886200"/>
            <a:ext cx="2209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2335293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Oval 4"/>
          <p:cNvSpPr>
            <a:spLocks noChangeArrowheads="1"/>
          </p:cNvSpPr>
          <p:nvPr/>
        </p:nvSpPr>
        <p:spPr bwMode="auto">
          <a:xfrm>
            <a:off x="3285445" y="3950609"/>
            <a:ext cx="943655" cy="373743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3190721" y="4343400"/>
            <a:ext cx="195277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Teotihuacán</a:t>
            </a:r>
          </a:p>
          <a:p>
            <a:r>
              <a:rPr lang="en-US" sz="1800" b="0" dirty="0">
                <a:solidFill>
                  <a:srgbClr val="FFFFFF"/>
                </a:solidFill>
              </a:rPr>
              <a:t> (</a:t>
            </a:r>
            <a:r>
              <a:rPr lang="en-US" sz="1800" b="0" dirty="0" err="1">
                <a:solidFill>
                  <a:srgbClr val="FFFFFF"/>
                </a:solidFill>
              </a:rPr>
              <a:t>Mazapán</a:t>
            </a:r>
            <a:r>
              <a:rPr lang="en-US" sz="1800" b="0" dirty="0">
                <a:solidFill>
                  <a:srgbClr val="FFFFFF"/>
                </a:solidFill>
              </a:rPr>
              <a:t>)</a:t>
            </a:r>
            <a:endParaRPr kumimoji="1" lang="en-US" sz="1800" b="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463" name="Oval 12"/>
          <p:cNvSpPr>
            <a:spLocks noChangeArrowheads="1"/>
          </p:cNvSpPr>
          <p:nvPr/>
        </p:nvSpPr>
        <p:spPr bwMode="auto">
          <a:xfrm>
            <a:off x="3510415" y="3695927"/>
            <a:ext cx="747713" cy="228373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3016278" y="3276600"/>
            <a:ext cx="17676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Tula </a:t>
            </a:r>
            <a:r>
              <a:rPr lang="en-US" sz="1800" b="0" dirty="0">
                <a:solidFill>
                  <a:srgbClr val="FFFFFF"/>
                </a:solidFill>
              </a:rPr>
              <a:t>(</a:t>
            </a:r>
            <a:r>
              <a:rPr lang="en-US" sz="1800" b="0" dirty="0" err="1">
                <a:solidFill>
                  <a:srgbClr val="FFFFFF"/>
                </a:solidFill>
              </a:rPr>
              <a:t>Tollán</a:t>
            </a:r>
            <a:r>
              <a:rPr lang="en-US" sz="1800" b="0" dirty="0">
                <a:solidFill>
                  <a:srgbClr val="FFFFFF"/>
                </a:solidFill>
              </a:rPr>
              <a:t>)</a:t>
            </a:r>
            <a:endParaRPr kumimoji="1" lang="en-US" sz="2000" b="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485900" y="1219204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Central Highlands </a:t>
            </a:r>
            <a:r>
              <a:rPr lang="en-US" sz="2800" dirty="0" smtClean="0">
                <a:solidFill>
                  <a:schemeClr val="bg1"/>
                </a:solidFill>
              </a:rPr>
              <a:t>Early Post Classic sites/phases </a:t>
            </a:r>
            <a:r>
              <a:rPr lang="en-US" sz="2800" dirty="0">
                <a:solidFill>
                  <a:schemeClr val="bg1"/>
                </a:solidFill>
              </a:rPr>
              <a:t>include </a:t>
            </a:r>
            <a:endParaRPr lang="en-US" sz="2800" b="0" i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2335293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9" name="Oval 18"/>
          <p:cNvSpPr>
            <a:spLocks noChangeArrowheads="1"/>
          </p:cNvSpPr>
          <p:nvPr/>
        </p:nvSpPr>
        <p:spPr bwMode="auto">
          <a:xfrm>
            <a:off x="4200525" y="3409950"/>
            <a:ext cx="657225" cy="3429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470" name="Text Box 19"/>
          <p:cNvSpPr txBox="1">
            <a:spLocks noChangeArrowheads="1"/>
          </p:cNvSpPr>
          <p:nvPr/>
        </p:nvSpPr>
        <p:spPr bwMode="auto">
          <a:xfrm>
            <a:off x="4889922" y="3619504"/>
            <a:ext cx="152798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El </a:t>
            </a:r>
            <a:r>
              <a:rPr kumimoji="1" lang="en-US" sz="2000" b="1" kern="1200" dirty="0" err="1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Tajín</a:t>
            </a:r>
            <a:endParaRPr kumimoji="1" lang="en-US" sz="2000" b="1" kern="1200" dirty="0" smtClean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r>
              <a:rPr lang="en-US" sz="1800" b="0" dirty="0">
                <a:solidFill>
                  <a:srgbClr val="FFFFFF"/>
                </a:solidFill>
              </a:rPr>
              <a:t>(continued)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485900" y="1219201"/>
            <a:ext cx="7315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North and Central </a:t>
            </a:r>
            <a:r>
              <a:rPr lang="en-US" sz="2800" dirty="0" smtClean="0">
                <a:solidFill>
                  <a:srgbClr val="FFFFFF"/>
                </a:solidFill>
              </a:rPr>
              <a:t>Gulf Early Post Classic sites/phases include </a:t>
            </a:r>
          </a:p>
          <a:p>
            <a:endParaRPr kumimoji="1" lang="en-US" sz="2800" i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2335293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Text Box 17"/>
          <p:cNvSpPr txBox="1">
            <a:spLocks noChangeArrowheads="1"/>
          </p:cNvSpPr>
          <p:nvPr/>
        </p:nvSpPr>
        <p:spPr bwMode="auto">
          <a:xfrm>
            <a:off x="6896102" y="5805488"/>
            <a:ext cx="18069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b="1" kern="1200" dirty="0" err="1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Kamialjuyú</a:t>
            </a:r>
            <a:endParaRPr kumimoji="1"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470" name="Text Box 19"/>
          <p:cNvSpPr txBox="1">
            <a:spLocks noChangeArrowheads="1"/>
          </p:cNvSpPr>
          <p:nvPr/>
        </p:nvSpPr>
        <p:spPr bwMode="auto">
          <a:xfrm>
            <a:off x="4730410" y="3886200"/>
            <a:ext cx="14798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Villa Alta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485900" y="1219201"/>
            <a:ext cx="7315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Southern Gulf </a:t>
            </a:r>
            <a:r>
              <a:rPr lang="en-US" sz="2800" dirty="0" smtClean="0">
                <a:solidFill>
                  <a:srgbClr val="FFFFFF"/>
                </a:solidFill>
              </a:rPr>
              <a:t>Coast Early Post Classic sites/phases include </a:t>
            </a:r>
          </a:p>
          <a:p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Oval 18"/>
          <p:cNvSpPr>
            <a:spLocks noChangeArrowheads="1"/>
          </p:cNvSpPr>
          <p:nvPr/>
        </p:nvSpPr>
        <p:spPr bwMode="auto">
          <a:xfrm rot="1339340">
            <a:off x="7265181" y="5412535"/>
            <a:ext cx="657225" cy="3429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2335293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3657600" y="3962400"/>
            <a:ext cx="14285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Monte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b="1" kern="1200" dirty="0" err="1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Albán</a:t>
            </a:r>
            <a:r>
              <a:rPr kumimoji="1" lang="en-US" sz="20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IV</a:t>
            </a:r>
            <a:endParaRPr kumimoji="1"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465" name="Oval 14"/>
          <p:cNvSpPr>
            <a:spLocks noChangeArrowheads="1"/>
          </p:cNvSpPr>
          <p:nvPr/>
        </p:nvSpPr>
        <p:spPr bwMode="auto">
          <a:xfrm>
            <a:off x="4267202" y="4705350"/>
            <a:ext cx="1219200" cy="4572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476" name="Text Box 25"/>
          <p:cNvSpPr txBox="1">
            <a:spLocks noChangeArrowheads="1"/>
          </p:cNvSpPr>
          <p:nvPr/>
        </p:nvSpPr>
        <p:spPr bwMode="auto">
          <a:xfrm>
            <a:off x="7850501" y="3233737"/>
            <a:ext cx="1083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Tulúm</a:t>
            </a:r>
            <a:endParaRPr kumimoji="1"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485900" y="1219204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Oaxaca Early </a:t>
            </a: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Post Classic sites/phases include </a:t>
            </a:r>
            <a:endParaRPr kumimoji="1" lang="en-US" sz="2800" i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2786" y="547914"/>
            <a:ext cx="7772400" cy="559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2335293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Text Box 17"/>
          <p:cNvSpPr txBox="1">
            <a:spLocks noChangeArrowheads="1"/>
          </p:cNvSpPr>
          <p:nvPr/>
        </p:nvSpPr>
        <p:spPr bwMode="auto">
          <a:xfrm>
            <a:off x="5600700" y="5405378"/>
            <a:ext cx="15520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</a:rPr>
              <a:t>Tohil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 err="1">
                <a:solidFill>
                  <a:srgbClr val="FFFFFF"/>
                </a:solidFill>
              </a:rPr>
              <a:t>Plumbate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485900" y="1219203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Southern Pacific Coast </a:t>
            </a:r>
            <a:r>
              <a:rPr kumimoji="1" lang="en-US" sz="28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Early </a:t>
            </a: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Post Classic sites/phases include </a:t>
            </a:r>
            <a:endParaRPr kumimoji="1" lang="en-US" sz="2800" i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2335293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Oval 10"/>
          <p:cNvSpPr>
            <a:spLocks noChangeArrowheads="1"/>
          </p:cNvSpPr>
          <p:nvPr/>
        </p:nvSpPr>
        <p:spPr bwMode="auto">
          <a:xfrm>
            <a:off x="6997704" y="5334000"/>
            <a:ext cx="609600" cy="4572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467" name="Text Box 16"/>
          <p:cNvSpPr txBox="1">
            <a:spLocks noChangeArrowheads="1"/>
          </p:cNvSpPr>
          <p:nvPr/>
        </p:nvSpPr>
        <p:spPr bwMode="auto">
          <a:xfrm>
            <a:off x="5270870" y="5086290"/>
            <a:ext cx="8931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b="1" kern="1200" dirty="0" err="1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Mitla</a:t>
            </a:r>
            <a:endParaRPr kumimoji="1"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468" name="Text Box 17"/>
          <p:cNvSpPr txBox="1">
            <a:spLocks noChangeArrowheads="1"/>
          </p:cNvSpPr>
          <p:nvPr/>
        </p:nvSpPr>
        <p:spPr bwMode="auto">
          <a:xfrm>
            <a:off x="6896100" y="5805488"/>
            <a:ext cx="15263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Ayampuk</a:t>
            </a:r>
            <a:endParaRPr kumimoji="1"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485900" y="1219203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Southern Maya Highlands Early </a:t>
            </a: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Post Classic sites/phases include </a:t>
            </a:r>
            <a:endParaRPr kumimoji="1" lang="en-US" sz="2800" i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2335293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15"/>
          <p:cNvSpPr>
            <a:spLocks noChangeArrowheads="1"/>
          </p:cNvSpPr>
          <p:nvPr/>
        </p:nvSpPr>
        <p:spPr bwMode="auto">
          <a:xfrm rot="20870140">
            <a:off x="5811685" y="3758058"/>
            <a:ext cx="2560903" cy="1552159"/>
          </a:xfrm>
          <a:prstGeom prst="ellipse">
            <a:avLst/>
          </a:prstGeom>
          <a:solidFill>
            <a:schemeClr val="bg1">
              <a:lumMod val="85000"/>
              <a:alpha val="72000"/>
            </a:schemeClr>
          </a:solidFill>
          <a:ln w="762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485900" y="1219204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Central Maya Early </a:t>
            </a: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Post Classic sites/phases include </a:t>
            </a:r>
            <a:endParaRPr kumimoji="1" lang="en-US" sz="2800" i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2335293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3" name="Text Box 22"/>
          <p:cNvSpPr txBox="1">
            <a:spLocks noChangeArrowheads="1"/>
          </p:cNvSpPr>
          <p:nvPr/>
        </p:nvSpPr>
        <p:spPr bwMode="auto">
          <a:xfrm>
            <a:off x="5642990" y="3028890"/>
            <a:ext cx="29610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Toltec </a:t>
            </a:r>
            <a:r>
              <a:rPr kumimoji="1" lang="en-US" sz="2000" b="1" kern="1200" dirty="0" err="1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Chichén</a:t>
            </a:r>
            <a:r>
              <a:rPr kumimoji="1" lang="en-US" sz="20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2000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Itzá</a:t>
            </a:r>
            <a:endParaRPr kumimoji="1"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7587343" y="2647950"/>
            <a:ext cx="746125" cy="3429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485900" y="1219204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Northern Maya </a:t>
            </a:r>
            <a:r>
              <a:rPr kumimoji="1" lang="en-US" sz="28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Early </a:t>
            </a: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Post Classic sites/phases include </a:t>
            </a:r>
            <a:r>
              <a:rPr kumimoji="1" lang="en-US" sz="28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endParaRPr kumimoji="1" lang="en-US" sz="2800" i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685802" y="2224088"/>
            <a:ext cx="90678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4000" dirty="0">
                <a:solidFill>
                  <a:srgbClr val="FFC000"/>
                </a:solidFill>
              </a:rPr>
              <a:t>Late Post-Classic</a:t>
            </a:r>
          </a:p>
          <a:p>
            <a:pPr marL="342900" indent="-342900"/>
            <a:endParaRPr lang="en-US" sz="4000" dirty="0">
              <a:solidFill>
                <a:srgbClr val="B2B2B2"/>
              </a:solidFill>
            </a:endParaRPr>
          </a:p>
          <a:p>
            <a:pPr marL="342900" indent="-342900"/>
            <a:r>
              <a:rPr lang="en-US" sz="4000" dirty="0"/>
              <a:t>Middle Post-Classic</a:t>
            </a:r>
          </a:p>
          <a:p>
            <a:pPr marL="342900" indent="-342900"/>
            <a:endParaRPr lang="en-US" sz="4000" dirty="0"/>
          </a:p>
          <a:p>
            <a:pPr marL="342900" indent="-342900"/>
            <a:r>
              <a:rPr lang="en-US" sz="4000" dirty="0">
                <a:solidFill>
                  <a:srgbClr val="FFC000"/>
                </a:solidFill>
              </a:rPr>
              <a:t>Early Post-Classic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1485900" y="2224088"/>
            <a:ext cx="7315200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NA</a:t>
            </a:r>
            <a:r>
              <a:rPr lang="en-US" sz="3600" dirty="0"/>
              <a:t> </a:t>
            </a:r>
            <a:r>
              <a:rPr lang="en-US" sz="2000" dirty="0"/>
              <a:t>(</a:t>
            </a:r>
            <a:r>
              <a:rPr lang="en-US" sz="2000" i="1" dirty="0">
                <a:hlinkClick r:id="rId2"/>
              </a:rPr>
              <a:t>The Maya</a:t>
            </a:r>
            <a:r>
              <a:rPr lang="en-US" sz="2000" i="1" dirty="0"/>
              <a:t>)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2800" dirty="0"/>
              <a:t>NA</a:t>
            </a:r>
            <a:r>
              <a:rPr lang="en-US" sz="3600" dirty="0"/>
              <a:t> </a:t>
            </a:r>
            <a:r>
              <a:rPr lang="en-US" sz="2000" dirty="0"/>
              <a:t>(</a:t>
            </a:r>
            <a:r>
              <a:rPr lang="en-US" sz="2000" i="1" dirty="0">
                <a:hlinkClick r:id="rId3"/>
              </a:rPr>
              <a:t>Mexico</a:t>
            </a:r>
            <a:r>
              <a:rPr lang="en-US" sz="2000" i="1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A.D. 1200 - 1400</a:t>
            </a:r>
          </a:p>
          <a:p>
            <a:endParaRPr lang="en-US" sz="2800" dirty="0"/>
          </a:p>
          <a:p>
            <a:r>
              <a:rPr lang="en-US" sz="2800" dirty="0"/>
              <a:t>Characterized by. .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2335293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3238501" y="3556337"/>
            <a:ext cx="165462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Chichimec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“Feudal”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states</a:t>
            </a:r>
            <a:endParaRPr kumimoji="1" lang="en-US" sz="20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485900" y="1219204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Central Highlands </a:t>
            </a:r>
            <a:r>
              <a:rPr kumimoji="1" lang="en-US" sz="28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Middle </a:t>
            </a: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Post Classic sites/phases include </a:t>
            </a:r>
            <a:endParaRPr kumimoji="1" lang="en-US" sz="2800" i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685802" y="2224088"/>
            <a:ext cx="90678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4000" dirty="0"/>
              <a:t>Late Post-Classic</a:t>
            </a:r>
          </a:p>
          <a:p>
            <a:pPr marL="342900" indent="-342900"/>
            <a:endParaRPr lang="en-US" sz="4000" dirty="0">
              <a:solidFill>
                <a:srgbClr val="B2B2B2"/>
              </a:solidFill>
            </a:endParaRPr>
          </a:p>
          <a:p>
            <a:pPr marL="342900" indent="-342900"/>
            <a:r>
              <a:rPr lang="en-US" sz="4000" dirty="0">
                <a:solidFill>
                  <a:srgbClr val="FFC000"/>
                </a:solidFill>
              </a:rPr>
              <a:t>Middle Post-Classic</a:t>
            </a:r>
          </a:p>
          <a:p>
            <a:pPr marL="342900" indent="-342900"/>
            <a:endParaRPr lang="en-US" sz="4000" dirty="0">
              <a:solidFill>
                <a:srgbClr val="FFC000"/>
              </a:solidFill>
            </a:endParaRPr>
          </a:p>
          <a:p>
            <a:pPr marL="342900" indent="-342900"/>
            <a:r>
              <a:rPr lang="en-US" sz="4000" dirty="0">
                <a:solidFill>
                  <a:srgbClr val="FFC000"/>
                </a:solidFill>
              </a:rPr>
              <a:t>Early Post-Classic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1485900" y="2440900"/>
            <a:ext cx="73152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A.D. 1200 -- 1530 </a:t>
            </a:r>
            <a:r>
              <a:rPr lang="en-US" sz="2000" dirty="0"/>
              <a:t>(</a:t>
            </a:r>
            <a:r>
              <a:rPr lang="en-US" sz="2000" i="1" dirty="0">
                <a:hlinkClick r:id="rId2"/>
              </a:rPr>
              <a:t>The Maya</a:t>
            </a:r>
            <a:r>
              <a:rPr lang="en-US" sz="2000" i="1" dirty="0"/>
              <a:t>)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2800" dirty="0"/>
              <a:t>A.D. 1200 -- 1521 </a:t>
            </a:r>
            <a:r>
              <a:rPr lang="en-US" sz="2000" dirty="0"/>
              <a:t>(</a:t>
            </a:r>
            <a:r>
              <a:rPr lang="en-US" sz="2000" i="1" dirty="0">
                <a:hlinkClick r:id="rId3"/>
              </a:rPr>
              <a:t>Mexico</a:t>
            </a:r>
            <a:r>
              <a:rPr lang="en-US" sz="2000" i="1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A.D. 1400 -- 1521</a:t>
            </a:r>
          </a:p>
          <a:p>
            <a:endParaRPr lang="en-US" sz="2800" dirty="0"/>
          </a:p>
          <a:p>
            <a:r>
              <a:rPr lang="en-US" sz="2800" dirty="0"/>
              <a:t>Characterized by. .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533072" y="2529114"/>
            <a:ext cx="7073899" cy="1143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4953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377041" y="3000828"/>
            <a:ext cx="7375073" cy="148045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2538187" y="3933372"/>
            <a:ext cx="595086" cy="4572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2525490" y="3766458"/>
            <a:ext cx="593271" cy="348342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6" name="Rectangle 5"/>
          <p:cNvSpPr/>
          <p:nvPr/>
        </p:nvSpPr>
        <p:spPr>
          <a:xfrm>
            <a:off x="2357458" y="3886200"/>
            <a:ext cx="9499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smtClean="0"/>
              <a:t>Middle</a:t>
            </a:r>
            <a:endParaRPr lang="en-US" sz="1200" dirty="0"/>
          </a:p>
        </p:txBody>
      </p:sp>
      <p:sp>
        <p:nvSpPr>
          <p:cNvPr id="7" name="Line 17"/>
          <p:cNvSpPr>
            <a:spLocks noChangeShapeType="1"/>
          </p:cNvSpPr>
          <p:nvPr/>
        </p:nvSpPr>
        <p:spPr bwMode="auto">
          <a:xfrm flipV="1">
            <a:off x="3198588" y="4038600"/>
            <a:ext cx="2209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6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  <a:prstGeom prst="rect">
            <a:avLst/>
          </a:prstGeom>
        </p:spPr>
        <p:txBody>
          <a:bodyPr/>
          <a:lstStyle/>
          <a:p>
            <a:r>
              <a:rPr lang="en-US" i="1" smtClean="0">
                <a:latin typeface="Arial" pitchFamily="34" charset="0"/>
              </a:rPr>
              <a:t/>
            </a:r>
            <a:br>
              <a:rPr lang="en-US" i="1" smtClean="0">
                <a:latin typeface="Arial" pitchFamily="34" charset="0"/>
              </a:rPr>
            </a:br>
            <a:endParaRPr lang="en-US" i="1" smtClean="0">
              <a:latin typeface="Arial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920752" y="5608642"/>
            <a:ext cx="85201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kumimoji="0" lang="en-US" sz="1800" dirty="0">
                <a:solidFill>
                  <a:schemeClr val="tx1"/>
                </a:solidFill>
              </a:rPr>
              <a:t>After Willey and Phillips, </a:t>
            </a:r>
            <a:r>
              <a:rPr kumimoji="0" lang="en-US" sz="1800" i="1" dirty="0">
                <a:solidFill>
                  <a:schemeClr val="tx1"/>
                </a:solidFill>
              </a:rPr>
              <a:t>Method and Theory in American Archaeology</a:t>
            </a:r>
            <a:r>
              <a:rPr kumimoji="0" lang="en-US" sz="1800" dirty="0">
                <a:solidFill>
                  <a:schemeClr val="tx1"/>
                </a:solidFill>
              </a:rPr>
              <a:t>. Chicago: University of Chicago Press, 1970.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485900" y="2362202"/>
            <a:ext cx="7315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dirty="0"/>
              <a:t>Five Important Points</a:t>
            </a:r>
          </a:p>
          <a:p>
            <a:r>
              <a:rPr lang="en-US" sz="4400" dirty="0"/>
              <a:t>for the </a:t>
            </a:r>
            <a:endParaRPr lang="en-US" sz="4400" dirty="0" smtClean="0"/>
          </a:p>
          <a:p>
            <a:r>
              <a:rPr lang="en-US" sz="4400" dirty="0" smtClean="0"/>
              <a:t>Post-Classic </a:t>
            </a:r>
            <a:r>
              <a:rPr lang="en-US" sz="4400" dirty="0"/>
              <a:t>Stage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4953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377041" y="3000828"/>
            <a:ext cx="7375073" cy="148045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2538187" y="3933372"/>
            <a:ext cx="595086" cy="4572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2525490" y="3766458"/>
            <a:ext cx="593271" cy="348342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25684" y="6337911"/>
            <a:ext cx="64066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/>
                <a:hlinkClick r:id="rId4"/>
              </a:rPr>
              <a:t>http://www.d.umn.edu/cla/faculty/troufs/anth3618/ma_timeline.html#Late_Postclassic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Oval 21"/>
          <p:cNvSpPr>
            <a:spLocks noChangeArrowheads="1"/>
          </p:cNvSpPr>
          <p:nvPr/>
        </p:nvSpPr>
        <p:spPr bwMode="auto">
          <a:xfrm>
            <a:off x="2171700" y="4448628"/>
            <a:ext cx="1143000" cy="457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Oval 15"/>
          <p:cNvSpPr>
            <a:spLocks noChangeArrowheads="1"/>
          </p:cNvSpPr>
          <p:nvPr/>
        </p:nvSpPr>
        <p:spPr bwMode="auto">
          <a:xfrm>
            <a:off x="7048500" y="4209142"/>
            <a:ext cx="1524000" cy="863599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21"/>
          <p:cNvSpPr>
            <a:spLocks noChangeArrowheads="1"/>
          </p:cNvSpPr>
          <p:nvPr/>
        </p:nvSpPr>
        <p:spPr bwMode="auto">
          <a:xfrm>
            <a:off x="3938814" y="4390572"/>
            <a:ext cx="1143000" cy="457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4443187" y="3644898"/>
            <a:ext cx="2131788" cy="51435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2019300" y="3900714"/>
            <a:ext cx="2209800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Oval 21"/>
          <p:cNvSpPr>
            <a:spLocks noChangeArrowheads="1"/>
          </p:cNvSpPr>
          <p:nvPr/>
        </p:nvSpPr>
        <p:spPr bwMode="auto">
          <a:xfrm>
            <a:off x="2142672" y="3000828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18"/>
          <p:cNvSpPr>
            <a:spLocks noChangeArrowheads="1"/>
          </p:cNvSpPr>
          <p:nvPr/>
        </p:nvSpPr>
        <p:spPr bwMode="auto">
          <a:xfrm>
            <a:off x="3877128" y="3038928"/>
            <a:ext cx="1143000" cy="457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3909786" y="2833914"/>
            <a:ext cx="1524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21"/>
          <p:cNvSpPr>
            <a:spLocks noChangeArrowheads="1"/>
          </p:cNvSpPr>
          <p:nvPr/>
        </p:nvSpPr>
        <p:spPr bwMode="auto">
          <a:xfrm>
            <a:off x="2157186" y="2086428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9"/>
          <p:cNvSpPr>
            <a:spLocks noChangeArrowheads="1"/>
          </p:cNvSpPr>
          <p:nvPr/>
        </p:nvSpPr>
        <p:spPr bwMode="auto">
          <a:xfrm>
            <a:off x="3897085" y="2018393"/>
            <a:ext cx="1322615" cy="52886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20"/>
          <p:cNvSpPr>
            <a:spLocks noChangeArrowheads="1"/>
          </p:cNvSpPr>
          <p:nvPr/>
        </p:nvSpPr>
        <p:spPr bwMode="auto">
          <a:xfrm>
            <a:off x="5419272" y="2224314"/>
            <a:ext cx="1112161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20"/>
          <p:cNvSpPr>
            <a:spLocks noChangeArrowheads="1"/>
          </p:cNvSpPr>
          <p:nvPr/>
        </p:nvSpPr>
        <p:spPr bwMode="auto">
          <a:xfrm>
            <a:off x="5401128" y="2028372"/>
            <a:ext cx="1112161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23"/>
          <p:cNvSpPr>
            <a:spLocks noChangeArrowheads="1"/>
          </p:cNvSpPr>
          <p:nvPr/>
        </p:nvSpPr>
        <p:spPr bwMode="auto">
          <a:xfrm>
            <a:off x="6925128" y="2265590"/>
            <a:ext cx="1194708" cy="70621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22"/>
          <p:cNvSpPr>
            <a:spLocks noChangeArrowheads="1"/>
          </p:cNvSpPr>
          <p:nvPr/>
        </p:nvSpPr>
        <p:spPr bwMode="auto">
          <a:xfrm>
            <a:off x="6968676" y="1600200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25684" y="6337911"/>
            <a:ext cx="64066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/>
                <a:hlinkClick r:id="rId4"/>
              </a:rPr>
              <a:t>http://www.d.umn.edu/cla/faculty/troufs/anth3618/ma_timeline.html#Late_Postclassic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Oval 21"/>
          <p:cNvSpPr>
            <a:spLocks noChangeArrowheads="1"/>
          </p:cNvSpPr>
          <p:nvPr/>
        </p:nvSpPr>
        <p:spPr bwMode="auto">
          <a:xfrm>
            <a:off x="2171700" y="4448628"/>
            <a:ext cx="1143000" cy="457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Oval 15"/>
          <p:cNvSpPr>
            <a:spLocks noChangeArrowheads="1"/>
          </p:cNvSpPr>
          <p:nvPr/>
        </p:nvSpPr>
        <p:spPr bwMode="auto">
          <a:xfrm>
            <a:off x="7048500" y="4209142"/>
            <a:ext cx="1524000" cy="863599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21"/>
          <p:cNvSpPr>
            <a:spLocks noChangeArrowheads="1"/>
          </p:cNvSpPr>
          <p:nvPr/>
        </p:nvSpPr>
        <p:spPr bwMode="auto">
          <a:xfrm>
            <a:off x="3938814" y="4390572"/>
            <a:ext cx="1143000" cy="457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4443187" y="3644898"/>
            <a:ext cx="2131788" cy="51435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2019300" y="3900714"/>
            <a:ext cx="2209800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Oval 18"/>
          <p:cNvSpPr>
            <a:spLocks noChangeArrowheads="1"/>
          </p:cNvSpPr>
          <p:nvPr/>
        </p:nvSpPr>
        <p:spPr bwMode="auto">
          <a:xfrm>
            <a:off x="3877128" y="3038928"/>
            <a:ext cx="1143000" cy="457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9"/>
          <p:cNvSpPr>
            <a:spLocks noChangeArrowheads="1"/>
          </p:cNvSpPr>
          <p:nvPr/>
        </p:nvSpPr>
        <p:spPr bwMode="auto">
          <a:xfrm>
            <a:off x="3897085" y="2018393"/>
            <a:ext cx="1322615" cy="52886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20"/>
          <p:cNvSpPr>
            <a:spLocks noChangeArrowheads="1"/>
          </p:cNvSpPr>
          <p:nvPr/>
        </p:nvSpPr>
        <p:spPr bwMode="auto">
          <a:xfrm>
            <a:off x="5401128" y="2209800"/>
            <a:ext cx="1112161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23"/>
          <p:cNvSpPr>
            <a:spLocks noChangeArrowheads="1"/>
          </p:cNvSpPr>
          <p:nvPr/>
        </p:nvSpPr>
        <p:spPr bwMode="auto">
          <a:xfrm>
            <a:off x="6925128" y="2265590"/>
            <a:ext cx="1194708" cy="70621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22"/>
          <p:cNvSpPr>
            <a:spLocks noChangeArrowheads="1"/>
          </p:cNvSpPr>
          <p:nvPr/>
        </p:nvSpPr>
        <p:spPr bwMode="auto">
          <a:xfrm>
            <a:off x="6968676" y="1600200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1346" name="Oval 18"/>
          <p:cNvSpPr>
            <a:spLocks noChangeArrowheads="1"/>
          </p:cNvSpPr>
          <p:nvPr/>
        </p:nvSpPr>
        <p:spPr bwMode="auto">
          <a:xfrm>
            <a:off x="4229102" y="2728689"/>
            <a:ext cx="1141185" cy="56605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11347" name="Oval 19"/>
          <p:cNvSpPr>
            <a:spLocks noChangeArrowheads="1"/>
          </p:cNvSpPr>
          <p:nvPr/>
        </p:nvSpPr>
        <p:spPr bwMode="auto">
          <a:xfrm>
            <a:off x="4134758" y="1596573"/>
            <a:ext cx="2794002" cy="52886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 flipV="1">
            <a:off x="2476500" y="1828800"/>
            <a:ext cx="1371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7184574" y="2166262"/>
            <a:ext cx="1141185" cy="56605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Oval 18"/>
          <p:cNvSpPr>
            <a:spLocks noChangeArrowheads="1"/>
          </p:cNvSpPr>
          <p:nvPr/>
        </p:nvSpPr>
        <p:spPr bwMode="auto">
          <a:xfrm>
            <a:off x="5676903" y="2895604"/>
            <a:ext cx="1141185" cy="56605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Oval 18"/>
          <p:cNvSpPr>
            <a:spLocks noChangeArrowheads="1"/>
          </p:cNvSpPr>
          <p:nvPr/>
        </p:nvSpPr>
        <p:spPr bwMode="auto">
          <a:xfrm>
            <a:off x="7173689" y="3048004"/>
            <a:ext cx="1141185" cy="682171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47" grpId="0" animBg="1"/>
      <p:bldP spid="13" grpId="0" animBg="1"/>
      <p:bldP spid="15" grpId="0" animBg="1"/>
      <p:bldP spid="16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2335293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Oval 4"/>
          <p:cNvSpPr>
            <a:spLocks noChangeArrowheads="1"/>
          </p:cNvSpPr>
          <p:nvPr/>
        </p:nvSpPr>
        <p:spPr bwMode="auto">
          <a:xfrm rot="2340016">
            <a:off x="3727568" y="3532526"/>
            <a:ext cx="2045867" cy="2112848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2552703" y="3810000"/>
            <a:ext cx="11961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Aztec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</a:rPr>
              <a:t>Empire</a:t>
            </a:r>
            <a:endParaRPr kumimoji="1"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485900" y="1219204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Central Highlands </a:t>
            </a:r>
            <a:r>
              <a:rPr kumimoji="1" lang="en-US" sz="28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Late Post </a:t>
            </a: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Classic sites/phases include </a:t>
            </a:r>
            <a:endParaRPr kumimoji="1" lang="en-US" sz="2800" i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3421529" y="5881989"/>
            <a:ext cx="33954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Aztec Empire </a:t>
            </a:r>
            <a:r>
              <a:rPr kumimoji="1" lang="en-US" sz="2000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ca</a:t>
            </a:r>
            <a:r>
              <a:rPr kumimoji="1"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 1519</a:t>
            </a: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5" y="152400"/>
            <a:ext cx="7572375" cy="57150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3282044" y="1447800"/>
            <a:ext cx="1447800" cy="1143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24100" y="6337891"/>
            <a:ext cx="56339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b="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http://commons.wikimedia.org/wiki/Image:Aztec_empire_1519-fr.svg</a:t>
            </a:r>
            <a:endParaRPr kumimoji="1" lang="en-US" sz="1200" b="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2335293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485900" y="1219203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North and Central Gulf Late </a:t>
            </a: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Post Classic sites/phases include </a:t>
            </a:r>
            <a:endParaRPr kumimoji="1" lang="en-US" sz="2800" b="1" i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400300" y="3733800"/>
            <a:ext cx="27478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Isla de </a:t>
            </a:r>
            <a:r>
              <a:rPr kumimoji="1" lang="en-US" sz="2000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Sacrificios</a:t>
            </a:r>
            <a:endParaRPr kumimoji="1"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 rot="7788482">
            <a:off x="5139668" y="3431110"/>
            <a:ext cx="358113" cy="7529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2335293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782165" y="3864114"/>
            <a:ext cx="20377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Independent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states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485900" y="1219204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Southern Gulf </a:t>
            </a:r>
            <a:r>
              <a:rPr lang="en-US" sz="2800" dirty="0">
                <a:solidFill>
                  <a:srgbClr val="FFFFFF"/>
                </a:solidFill>
              </a:rPr>
              <a:t>Late </a:t>
            </a: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Post Classic sites/phases include </a:t>
            </a:r>
            <a:endParaRPr kumimoji="1" lang="en-US" sz="2800" b="1" i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2335293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485900" y="1219204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Oaxaca Late </a:t>
            </a: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Post Classic sites/phases include </a:t>
            </a:r>
            <a:endParaRPr kumimoji="1" lang="en-US" sz="2800" b="1" i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Oval 15"/>
          <p:cNvSpPr>
            <a:spLocks noChangeArrowheads="1"/>
          </p:cNvSpPr>
          <p:nvPr/>
        </p:nvSpPr>
        <p:spPr bwMode="auto">
          <a:xfrm>
            <a:off x="4991101" y="4705350"/>
            <a:ext cx="762000" cy="4572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5297561" y="4800600"/>
            <a:ext cx="20938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2"/>
            <a:r>
              <a:rPr kumimoji="1" lang="en-US" sz="2000" b="1" kern="1200" dirty="0" err="1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Mitla</a:t>
            </a:r>
            <a:r>
              <a:rPr kumimoji="1" lang="en-US" sz="20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/ 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0" lvl="2"/>
            <a:r>
              <a:rPr lang="en-US" sz="2000" dirty="0" err="1" smtClean="0">
                <a:solidFill>
                  <a:srgbClr val="FFFFFF"/>
                </a:solidFill>
              </a:rPr>
              <a:t>Mixtec</a:t>
            </a:r>
            <a:r>
              <a:rPr lang="en-US" sz="2000" dirty="0" smtClean="0">
                <a:solidFill>
                  <a:srgbClr val="FFFFFF"/>
                </a:solidFill>
              </a:rPr>
              <a:t> states</a:t>
            </a:r>
            <a:endParaRPr kumimoji="1"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4229100" y="4724400"/>
            <a:ext cx="1219200" cy="4572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632202" y="3940314"/>
            <a:ext cx="12891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Monte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b="1" kern="1200" dirty="0" err="1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Albán</a:t>
            </a:r>
            <a:r>
              <a:rPr kumimoji="1" lang="en-US" sz="20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V</a:t>
            </a:r>
            <a:endParaRPr kumimoji="1"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2335293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Oval 4"/>
          <p:cNvSpPr>
            <a:spLocks noChangeArrowheads="1"/>
          </p:cNvSpPr>
          <p:nvPr/>
        </p:nvSpPr>
        <p:spPr bwMode="auto">
          <a:xfrm rot="2340016">
            <a:off x="3727568" y="3532526"/>
            <a:ext cx="2045867" cy="2112848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2552703" y="3810000"/>
            <a:ext cx="11961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Aztec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Empire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85900" y="1219204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Southern Pacific Late </a:t>
            </a: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Post Classic sites/phases include </a:t>
            </a:r>
            <a:endParaRPr kumimoji="1" lang="en-US" sz="2800" b="1" i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 rot="1201277">
            <a:off x="5475087" y="4976105"/>
            <a:ext cx="1828800" cy="618051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501844" y="4397514"/>
            <a:ext cx="19944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2"/>
            <a:r>
              <a:rPr lang="en-US" sz="2000" dirty="0" err="1" smtClean="0">
                <a:solidFill>
                  <a:srgbClr val="FFFFFF"/>
                </a:solidFill>
              </a:rPr>
              <a:t>Xoconochco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0" lvl="2"/>
            <a:r>
              <a:rPr lang="en-US" sz="2000" dirty="0" smtClean="0">
                <a:solidFill>
                  <a:srgbClr val="FFFFFF"/>
                </a:solidFill>
              </a:rPr>
              <a:t>(</a:t>
            </a:r>
            <a:r>
              <a:rPr lang="en-US" sz="2000" dirty="0" err="1">
                <a:solidFill>
                  <a:srgbClr val="FFFFFF"/>
                </a:solidFill>
              </a:rPr>
              <a:t>Soconusco</a:t>
            </a:r>
            <a:r>
              <a:rPr lang="en-US" sz="2000" dirty="0">
                <a:solidFill>
                  <a:srgbClr val="FFFFFF"/>
                </a:solidFill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076"/>
          <p:cNvSpPr txBox="1">
            <a:spLocks noChangeArrowheads="1"/>
          </p:cNvSpPr>
          <p:nvPr/>
        </p:nvSpPr>
        <p:spPr bwMode="auto">
          <a:xfrm>
            <a:off x="1485900" y="2107065"/>
            <a:ext cx="7315200" cy="343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algn="l">
              <a:lnSpc>
                <a:spcPct val="150000"/>
              </a:lnSpc>
              <a:buFontTx/>
              <a:buAutoNum type="arabicPeriod"/>
            </a:pPr>
            <a:r>
              <a:rPr lang="en-US" sz="2800" dirty="0"/>
              <a:t>The Post-Classic is characteristically an </a:t>
            </a:r>
            <a:r>
              <a:rPr lang="en-US" sz="2800" i="1" dirty="0"/>
              <a:t>urban</a:t>
            </a:r>
            <a:r>
              <a:rPr lang="en-US" sz="2800" dirty="0"/>
              <a:t> phenomenon which is confined to Middle America and Peru</a:t>
            </a:r>
          </a:p>
          <a:p>
            <a:pPr marL="571500" indent="-571500" algn="l">
              <a:lnSpc>
                <a:spcPct val="150000"/>
              </a:lnSpc>
              <a:buFontTx/>
              <a:buAutoNum type="arabicPeriod"/>
            </a:pPr>
            <a:endParaRPr lang="en-US" sz="500" b="0" i="1" dirty="0">
              <a:solidFill>
                <a:srgbClr val="FF0000"/>
              </a:solidFill>
              <a:latin typeface="Arial" pitchFamily="34" charset="0"/>
            </a:endParaRPr>
          </a:p>
          <a:p>
            <a:pPr marL="1143000" lvl="1" indent="-228600" algn="l">
              <a:lnSpc>
                <a:spcPct val="150000"/>
              </a:lnSpc>
              <a:buFontTx/>
              <a:buChar char="•"/>
            </a:pPr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one exception is Cahokia in Illinois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endParaRPr lang="en-US" sz="4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485900" y="757238"/>
            <a:ext cx="7315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Post Classic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5" y="152400"/>
            <a:ext cx="7572375" cy="57150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3238502" y="1447800"/>
            <a:ext cx="1447800" cy="1143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13703" y="6337891"/>
            <a:ext cx="56339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b="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http://commons.wikimedia.org/wiki/Image:Aztec_empire_1519-fr.svg</a:t>
            </a:r>
            <a:endParaRPr kumimoji="1" lang="en-US" sz="1200" b="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 rot="2187125">
            <a:off x="7205609" y="4564974"/>
            <a:ext cx="1828800" cy="618051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6896102" y="2971800"/>
            <a:ext cx="19944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2"/>
            <a:r>
              <a:rPr lang="en-US" sz="2000" dirty="0" err="1" smtClean="0">
                <a:solidFill>
                  <a:schemeClr val="tx1"/>
                </a:solidFill>
              </a:rPr>
              <a:t>Xoconochco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0" lvl="2"/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en-US" sz="2000" dirty="0" err="1">
                <a:solidFill>
                  <a:schemeClr val="tx1"/>
                </a:solidFill>
              </a:rPr>
              <a:t>Soconusco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421529" y="5881989"/>
            <a:ext cx="33954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Aztec Empire </a:t>
            </a:r>
            <a:r>
              <a:rPr kumimoji="1" lang="en-US" sz="2000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ca</a:t>
            </a:r>
            <a:r>
              <a:rPr kumimoji="1"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 1519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2335293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Oval 10"/>
          <p:cNvSpPr>
            <a:spLocks noChangeArrowheads="1"/>
          </p:cNvSpPr>
          <p:nvPr/>
        </p:nvSpPr>
        <p:spPr bwMode="auto">
          <a:xfrm>
            <a:off x="6997704" y="5334000"/>
            <a:ext cx="609600" cy="4572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468" name="Text Box 17"/>
          <p:cNvSpPr txBox="1">
            <a:spLocks noChangeArrowheads="1"/>
          </p:cNvSpPr>
          <p:nvPr/>
        </p:nvSpPr>
        <p:spPr bwMode="auto">
          <a:xfrm>
            <a:off x="6896100" y="5805488"/>
            <a:ext cx="18357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Mixco</a:t>
            </a:r>
            <a:r>
              <a:rPr lang="en-US" sz="2000" dirty="0">
                <a:solidFill>
                  <a:srgbClr val="FFFFFF"/>
                </a:solidFill>
              </a:rPr>
              <a:t> Viejo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485900" y="1219203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Southern Maya Highlands </a:t>
            </a:r>
            <a:r>
              <a:rPr kumimoji="1" lang="en-US" sz="28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Late Post </a:t>
            </a: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Classic sites/phases include </a:t>
            </a:r>
            <a:endParaRPr kumimoji="1" lang="en-US" sz="2800" b="1" i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2335293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Text Box 17"/>
          <p:cNvSpPr txBox="1">
            <a:spLocks noChangeArrowheads="1"/>
          </p:cNvSpPr>
          <p:nvPr/>
        </p:nvSpPr>
        <p:spPr bwMode="auto">
          <a:xfrm>
            <a:off x="6515100" y="4495800"/>
            <a:ext cx="12811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</a:rPr>
              <a:t>Tayasal</a:t>
            </a:r>
            <a:endParaRPr lang="en-US" sz="2000" dirty="0" smtClean="0">
              <a:solidFill>
                <a:srgbClr val="FFFFFF"/>
              </a:solidFill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485900" y="1219204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Central </a:t>
            </a: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Maya </a:t>
            </a:r>
            <a:r>
              <a:rPr kumimoji="1" lang="en-US" sz="28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Late Post </a:t>
            </a: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Classic sites/phases include </a:t>
            </a:r>
            <a:endParaRPr kumimoji="1" lang="en-US" sz="2800" b="1" i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Text Box 1027"/>
          <p:cNvSpPr txBox="1">
            <a:spLocks noChangeArrowheads="1"/>
          </p:cNvSpPr>
          <p:nvPr/>
        </p:nvSpPr>
        <p:spPr bwMode="auto">
          <a:xfrm>
            <a:off x="1485900" y="3581400"/>
            <a:ext cx="7315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71550" lvl="2" algn="l">
              <a:tabLst>
                <a:tab pos="857250" algn="l"/>
              </a:tabLst>
            </a:pPr>
            <a:r>
              <a:rPr lang="en-US" sz="2800" dirty="0"/>
              <a:t>Independent States</a:t>
            </a:r>
          </a:p>
          <a:p>
            <a:pPr marL="971550" lvl="2" algn="l">
              <a:tabLst>
                <a:tab pos="857250" algn="l"/>
              </a:tabLst>
            </a:pPr>
            <a:endParaRPr lang="en-US" sz="2800" dirty="0"/>
          </a:p>
          <a:p>
            <a:pPr marL="971550" lvl="2" algn="l">
              <a:tabLst>
                <a:tab pos="857250" algn="l"/>
              </a:tabLst>
            </a:pPr>
            <a:r>
              <a:rPr lang="en-US" sz="2800" dirty="0" err="1">
                <a:hlinkClick r:id="rId2"/>
              </a:rPr>
              <a:t>Mayapán</a:t>
            </a:r>
            <a:endParaRPr lang="en-US" sz="2800" dirty="0"/>
          </a:p>
        </p:txBody>
      </p:sp>
      <p:sp>
        <p:nvSpPr>
          <p:cNvPr id="100356" name="Text Box 1028"/>
          <p:cNvSpPr txBox="1">
            <a:spLocks noChangeArrowheads="1"/>
          </p:cNvSpPr>
          <p:nvPr/>
        </p:nvSpPr>
        <p:spPr bwMode="auto">
          <a:xfrm>
            <a:off x="1485900" y="2224088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Northern Maya sites include </a:t>
            </a:r>
            <a:endParaRPr lang="en-US" sz="2800" b="0" i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2335293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Text Box 17"/>
          <p:cNvSpPr txBox="1">
            <a:spLocks noChangeArrowheads="1"/>
          </p:cNvSpPr>
          <p:nvPr/>
        </p:nvSpPr>
        <p:spPr bwMode="auto">
          <a:xfrm>
            <a:off x="7481623" y="3181290"/>
            <a:ext cx="14718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</a:rPr>
              <a:t>Mayapán</a:t>
            </a:r>
            <a:endParaRPr lang="en-US" sz="2000" dirty="0" smtClean="0">
              <a:solidFill>
                <a:srgbClr val="FFFFFF"/>
              </a:solidFill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485900" y="1219204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Northern </a:t>
            </a: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Maya </a:t>
            </a:r>
            <a:r>
              <a:rPr kumimoji="1" lang="en-US" sz="28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Late Post </a:t>
            </a: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Classic sites/phases include </a:t>
            </a:r>
            <a:endParaRPr kumimoji="1" lang="en-US" sz="2800" b="1" i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21"/>
          <p:cNvSpPr>
            <a:spLocks noChangeArrowheads="1"/>
          </p:cNvSpPr>
          <p:nvPr/>
        </p:nvSpPr>
        <p:spPr bwMode="auto">
          <a:xfrm>
            <a:off x="7434944" y="2891064"/>
            <a:ext cx="606425" cy="347436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5829300" y="2514600"/>
            <a:ext cx="20377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Independent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States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8B">
            <a:alpha val="9882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0300" y="16614"/>
            <a:ext cx="5486400" cy="6765186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2473541" y="5449673"/>
            <a:ext cx="5339923" cy="646331"/>
          </a:xfrm>
          <a:prstGeom prst="rect">
            <a:avLst/>
          </a:prstGeom>
          <a:gradFill flip="none" rotWithShape="1">
            <a:gsLst>
              <a:gs pos="50000">
                <a:schemeClr val="accent1">
                  <a:shade val="67500"/>
                  <a:satMod val="115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Arial" pitchFamily="34" charset="0"/>
              </a:rPr>
              <a:t>End of </a:t>
            </a:r>
            <a:r>
              <a:rPr kumimoji="0" lang="en-US" sz="3600" dirty="0" smtClean="0">
                <a:solidFill>
                  <a:schemeClr val="tx1"/>
                </a:solidFill>
                <a:latin typeface="Arial" pitchFamily="34" charset="0"/>
              </a:rPr>
              <a:t>the 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</a:rPr>
              <a:t>Post-Classic</a:t>
            </a:r>
            <a:endParaRPr lang="en-US" sz="6600" dirty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076"/>
          <p:cNvSpPr txBox="1">
            <a:spLocks noChangeArrowheads="1"/>
          </p:cNvSpPr>
          <p:nvPr/>
        </p:nvSpPr>
        <p:spPr bwMode="auto">
          <a:xfrm>
            <a:off x="1485900" y="2107065"/>
            <a:ext cx="7315200" cy="343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algn="l">
              <a:lnSpc>
                <a:spcPct val="150000"/>
              </a:lnSpc>
              <a:buFontTx/>
              <a:buAutoNum type="arabicPeriod"/>
            </a:pP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The Post-Classic is characteristically an </a:t>
            </a:r>
            <a:r>
              <a:rPr lang="en-US" sz="2800" i="1" dirty="0"/>
              <a:t>urban</a:t>
            </a:r>
            <a:r>
              <a:rPr lang="en-US" sz="2800" dirty="0"/>
              <a:t> phenomenon 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which is </a:t>
            </a:r>
            <a:r>
              <a:rPr lang="en-US" sz="2800" dirty="0"/>
              <a:t>confined to Middle America and Peru</a:t>
            </a:r>
          </a:p>
          <a:p>
            <a:pPr marL="571500" indent="-571500" algn="l">
              <a:lnSpc>
                <a:spcPct val="150000"/>
              </a:lnSpc>
              <a:buFontTx/>
              <a:buAutoNum type="arabicPeriod"/>
            </a:pPr>
            <a:endParaRPr lang="en-US" sz="500" b="0" i="1" dirty="0">
              <a:solidFill>
                <a:srgbClr val="FF0000"/>
              </a:solidFill>
              <a:latin typeface="Arial" pitchFamily="34" charset="0"/>
            </a:endParaRPr>
          </a:p>
          <a:p>
            <a:pPr marL="1143000" lvl="1" indent="-228600" algn="l">
              <a:lnSpc>
                <a:spcPct val="150000"/>
              </a:lnSpc>
              <a:buFontTx/>
              <a:buChar char="•"/>
            </a:pPr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one exception is Cahokia in Illinois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endParaRPr lang="en-US" sz="4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485900" y="757238"/>
            <a:ext cx="7315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Post Classic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p_of_ancient_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2" y="0"/>
            <a:ext cx="5400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Freeform 3"/>
          <p:cNvSpPr>
            <a:spLocks/>
          </p:cNvSpPr>
          <p:nvPr/>
        </p:nvSpPr>
        <p:spPr bwMode="auto">
          <a:xfrm>
            <a:off x="5276850" y="2895600"/>
            <a:ext cx="95250" cy="203200"/>
          </a:xfrm>
          <a:custGeom>
            <a:avLst/>
            <a:gdLst>
              <a:gd name="T0" fmla="*/ 0 w 60"/>
              <a:gd name="T1" fmla="*/ 33 h 128"/>
              <a:gd name="T2" fmla="*/ 48 w 60"/>
              <a:gd name="T3" fmla="*/ 105 h 128"/>
              <a:gd name="T4" fmla="*/ 60 w 60"/>
              <a:gd name="T5" fmla="*/ 69 h 128"/>
              <a:gd name="T6" fmla="*/ 0 w 60"/>
              <a:gd name="T7" fmla="*/ 33 h 128"/>
              <a:gd name="T8" fmla="*/ 0 60000 65536"/>
              <a:gd name="T9" fmla="*/ 0 60000 65536"/>
              <a:gd name="T10" fmla="*/ 0 60000 65536"/>
              <a:gd name="T11" fmla="*/ 0 60000 65536"/>
              <a:gd name="T12" fmla="*/ 0 w 60"/>
              <a:gd name="T13" fmla="*/ 0 h 128"/>
              <a:gd name="T14" fmla="*/ 60 w 60"/>
              <a:gd name="T15" fmla="*/ 128 h 1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" h="128">
                <a:moveTo>
                  <a:pt x="0" y="33"/>
                </a:moveTo>
                <a:cubicBezTo>
                  <a:pt x="1" y="38"/>
                  <a:pt x="1" y="128"/>
                  <a:pt x="48" y="105"/>
                </a:cubicBezTo>
                <a:cubicBezTo>
                  <a:pt x="59" y="99"/>
                  <a:pt x="56" y="81"/>
                  <a:pt x="60" y="69"/>
                </a:cubicBezTo>
                <a:cubicBezTo>
                  <a:pt x="51" y="41"/>
                  <a:pt x="33" y="0"/>
                  <a:pt x="0" y="33"/>
                </a:cubicBezTo>
                <a:close/>
              </a:path>
            </a:pathLst>
          </a:custGeom>
          <a:solidFill>
            <a:srgbClr val="E8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6" name="Freeform 4"/>
          <p:cNvSpPr>
            <a:spLocks/>
          </p:cNvSpPr>
          <p:nvPr/>
        </p:nvSpPr>
        <p:spPr bwMode="auto">
          <a:xfrm>
            <a:off x="5600702" y="4343400"/>
            <a:ext cx="152400" cy="381000"/>
          </a:xfrm>
          <a:custGeom>
            <a:avLst/>
            <a:gdLst>
              <a:gd name="T0" fmla="*/ 0 w 116"/>
              <a:gd name="T1" fmla="*/ 84 h 120"/>
              <a:gd name="T2" fmla="*/ 84 w 116"/>
              <a:gd name="T3" fmla="*/ 0 h 120"/>
              <a:gd name="T4" fmla="*/ 48 w 116"/>
              <a:gd name="T5" fmla="*/ 120 h 120"/>
              <a:gd name="T6" fmla="*/ 0 w 116"/>
              <a:gd name="T7" fmla="*/ 84 h 120"/>
              <a:gd name="T8" fmla="*/ 0 60000 65536"/>
              <a:gd name="T9" fmla="*/ 0 60000 65536"/>
              <a:gd name="T10" fmla="*/ 0 60000 65536"/>
              <a:gd name="T11" fmla="*/ 0 60000 65536"/>
              <a:gd name="T12" fmla="*/ 0 w 116"/>
              <a:gd name="T13" fmla="*/ 0 h 120"/>
              <a:gd name="T14" fmla="*/ 116 w 116"/>
              <a:gd name="T15" fmla="*/ 120 h 1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6" h="120">
                <a:moveTo>
                  <a:pt x="0" y="84"/>
                </a:moveTo>
                <a:cubicBezTo>
                  <a:pt x="56" y="47"/>
                  <a:pt x="28" y="37"/>
                  <a:pt x="84" y="0"/>
                </a:cubicBezTo>
                <a:cubicBezTo>
                  <a:pt x="104" y="59"/>
                  <a:pt x="116" y="97"/>
                  <a:pt x="48" y="120"/>
                </a:cubicBezTo>
                <a:cubicBezTo>
                  <a:pt x="20" y="77"/>
                  <a:pt x="38" y="84"/>
                  <a:pt x="0" y="84"/>
                </a:cubicBezTo>
                <a:close/>
              </a:path>
            </a:pathLst>
          </a:custGeom>
          <a:solidFill>
            <a:srgbClr val="E8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258140" y="4327526"/>
            <a:ext cx="1348446" cy="400110"/>
          </a:xfrm>
          <a:prstGeom prst="rect">
            <a:avLst/>
          </a:prstGeom>
          <a:solidFill>
            <a:srgbClr val="0C06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Ecuador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853216" y="4817383"/>
            <a:ext cx="853119" cy="400110"/>
          </a:xfrm>
          <a:prstGeom prst="rect">
            <a:avLst/>
          </a:prstGeom>
          <a:solidFill>
            <a:srgbClr val="0C06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Peru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400303" y="3581400"/>
            <a:ext cx="2400016" cy="400110"/>
          </a:xfrm>
          <a:prstGeom prst="rect">
            <a:avLst/>
          </a:prstGeom>
          <a:solidFill>
            <a:srgbClr val="0C06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Middle America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076"/>
          <p:cNvSpPr txBox="1">
            <a:spLocks noChangeArrowheads="1"/>
          </p:cNvSpPr>
          <p:nvPr/>
        </p:nvSpPr>
        <p:spPr bwMode="auto">
          <a:xfrm>
            <a:off x="1485900" y="2107065"/>
            <a:ext cx="7315200" cy="343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algn="l">
              <a:lnSpc>
                <a:spcPct val="150000"/>
              </a:lnSpc>
              <a:buFontTx/>
              <a:buAutoNum type="arabicPeriod"/>
            </a:pP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The Post-Classic is characteristically an </a:t>
            </a:r>
            <a:r>
              <a:rPr lang="en-US" sz="28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urban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phenomenon which is confined to Middle America and Peru</a:t>
            </a:r>
          </a:p>
          <a:p>
            <a:pPr marL="571500" indent="-571500" algn="l">
              <a:lnSpc>
                <a:spcPct val="150000"/>
              </a:lnSpc>
              <a:buFontTx/>
              <a:buAutoNum type="arabicPeriod"/>
            </a:pPr>
            <a:endParaRPr lang="en-US" sz="500" b="0" i="1" dirty="0">
              <a:solidFill>
                <a:srgbClr val="FF0000"/>
              </a:solidFill>
              <a:latin typeface="Arial" pitchFamily="34" charset="0"/>
            </a:endParaRPr>
          </a:p>
          <a:p>
            <a:pPr marL="1143000" lvl="1" indent="-228600" algn="just">
              <a:lnSpc>
                <a:spcPct val="150000"/>
              </a:lnSpc>
              <a:buFontTx/>
              <a:buChar char="•"/>
            </a:pPr>
            <a:r>
              <a:rPr lang="en-US" sz="2000" dirty="0"/>
              <a:t>one exception is Cahokia in Illinois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485900" y="757238"/>
            <a:ext cx="7315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Post Classic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132575" y="6339134"/>
            <a:ext cx="59827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1200" dirty="0">
                <a:solidFill>
                  <a:srgbClr val="FFFFFF"/>
                </a:solidFill>
                <a:latin typeface="Arial" charset="0"/>
                <a:hlinkClick r:id="rId3"/>
              </a:rPr>
              <a:t>http://commons.wikimedia.org/wiki/Category:Maps_of_the_history_of_Hungary</a:t>
            </a:r>
            <a:endParaRPr kumimoji="0" lang="en-US" sz="12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66094"/>
            <a:ext cx="10287000" cy="528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 rot="10800000" flipV="1">
            <a:off x="685800" y="5815938"/>
            <a:ext cx="8915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Arial" charset="0"/>
              </a:rPr>
              <a:t>St. Louis on Mississippi River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p_of_ancient_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2" y="0"/>
            <a:ext cx="5400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Freeform 3"/>
          <p:cNvSpPr>
            <a:spLocks/>
          </p:cNvSpPr>
          <p:nvPr/>
        </p:nvSpPr>
        <p:spPr bwMode="auto">
          <a:xfrm>
            <a:off x="5276850" y="2895600"/>
            <a:ext cx="95250" cy="203200"/>
          </a:xfrm>
          <a:custGeom>
            <a:avLst/>
            <a:gdLst>
              <a:gd name="T0" fmla="*/ 0 w 60"/>
              <a:gd name="T1" fmla="*/ 33 h 128"/>
              <a:gd name="T2" fmla="*/ 48 w 60"/>
              <a:gd name="T3" fmla="*/ 105 h 128"/>
              <a:gd name="T4" fmla="*/ 60 w 60"/>
              <a:gd name="T5" fmla="*/ 69 h 128"/>
              <a:gd name="T6" fmla="*/ 0 w 60"/>
              <a:gd name="T7" fmla="*/ 33 h 128"/>
              <a:gd name="T8" fmla="*/ 0 60000 65536"/>
              <a:gd name="T9" fmla="*/ 0 60000 65536"/>
              <a:gd name="T10" fmla="*/ 0 60000 65536"/>
              <a:gd name="T11" fmla="*/ 0 60000 65536"/>
              <a:gd name="T12" fmla="*/ 0 w 60"/>
              <a:gd name="T13" fmla="*/ 0 h 128"/>
              <a:gd name="T14" fmla="*/ 60 w 60"/>
              <a:gd name="T15" fmla="*/ 128 h 1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" h="128">
                <a:moveTo>
                  <a:pt x="0" y="33"/>
                </a:moveTo>
                <a:cubicBezTo>
                  <a:pt x="1" y="38"/>
                  <a:pt x="1" y="128"/>
                  <a:pt x="48" y="105"/>
                </a:cubicBezTo>
                <a:cubicBezTo>
                  <a:pt x="59" y="99"/>
                  <a:pt x="56" y="81"/>
                  <a:pt x="60" y="69"/>
                </a:cubicBezTo>
                <a:cubicBezTo>
                  <a:pt x="51" y="41"/>
                  <a:pt x="33" y="0"/>
                  <a:pt x="0" y="33"/>
                </a:cubicBezTo>
                <a:close/>
              </a:path>
            </a:pathLst>
          </a:custGeom>
          <a:solidFill>
            <a:srgbClr val="E8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6" name="Freeform 4"/>
          <p:cNvSpPr>
            <a:spLocks/>
          </p:cNvSpPr>
          <p:nvPr/>
        </p:nvSpPr>
        <p:spPr bwMode="auto">
          <a:xfrm>
            <a:off x="5600702" y="4343400"/>
            <a:ext cx="152400" cy="381000"/>
          </a:xfrm>
          <a:custGeom>
            <a:avLst/>
            <a:gdLst>
              <a:gd name="T0" fmla="*/ 0 w 116"/>
              <a:gd name="T1" fmla="*/ 84 h 120"/>
              <a:gd name="T2" fmla="*/ 84 w 116"/>
              <a:gd name="T3" fmla="*/ 0 h 120"/>
              <a:gd name="T4" fmla="*/ 48 w 116"/>
              <a:gd name="T5" fmla="*/ 120 h 120"/>
              <a:gd name="T6" fmla="*/ 0 w 116"/>
              <a:gd name="T7" fmla="*/ 84 h 120"/>
              <a:gd name="T8" fmla="*/ 0 60000 65536"/>
              <a:gd name="T9" fmla="*/ 0 60000 65536"/>
              <a:gd name="T10" fmla="*/ 0 60000 65536"/>
              <a:gd name="T11" fmla="*/ 0 60000 65536"/>
              <a:gd name="T12" fmla="*/ 0 w 116"/>
              <a:gd name="T13" fmla="*/ 0 h 120"/>
              <a:gd name="T14" fmla="*/ 116 w 116"/>
              <a:gd name="T15" fmla="*/ 120 h 1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6" h="120">
                <a:moveTo>
                  <a:pt x="0" y="84"/>
                </a:moveTo>
                <a:cubicBezTo>
                  <a:pt x="56" y="47"/>
                  <a:pt x="28" y="37"/>
                  <a:pt x="84" y="0"/>
                </a:cubicBezTo>
                <a:cubicBezTo>
                  <a:pt x="104" y="59"/>
                  <a:pt x="116" y="97"/>
                  <a:pt x="48" y="120"/>
                </a:cubicBezTo>
                <a:cubicBezTo>
                  <a:pt x="20" y="77"/>
                  <a:pt x="38" y="84"/>
                  <a:pt x="0" y="84"/>
                </a:cubicBezTo>
                <a:close/>
              </a:path>
            </a:pathLst>
          </a:custGeom>
          <a:solidFill>
            <a:srgbClr val="E8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258140" y="4327526"/>
            <a:ext cx="1348446" cy="400110"/>
          </a:xfrm>
          <a:prstGeom prst="rect">
            <a:avLst/>
          </a:prstGeom>
          <a:solidFill>
            <a:srgbClr val="0C06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Ecuador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872456" y="2781301"/>
            <a:ext cx="13324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Cahokia</a:t>
            </a:r>
          </a:p>
        </p:txBody>
      </p:sp>
      <p:sp>
        <p:nvSpPr>
          <p:cNvPr id="629767" name="Text Box 7"/>
          <p:cNvSpPr txBox="1">
            <a:spLocks noChangeArrowheads="1"/>
          </p:cNvSpPr>
          <p:nvPr/>
        </p:nvSpPr>
        <p:spPr bwMode="auto">
          <a:xfrm>
            <a:off x="5463203" y="2781301"/>
            <a:ext cx="42723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“Mississippi Moundbuilders”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853216" y="4817383"/>
            <a:ext cx="853119" cy="400110"/>
          </a:xfrm>
          <a:prstGeom prst="rect">
            <a:avLst/>
          </a:prstGeom>
          <a:solidFill>
            <a:srgbClr val="0C06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Peru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400303" y="3581400"/>
            <a:ext cx="2400016" cy="400110"/>
          </a:xfrm>
          <a:prstGeom prst="rect">
            <a:avLst/>
          </a:prstGeom>
          <a:solidFill>
            <a:srgbClr val="0C06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Middle America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976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252344" y="6339114"/>
            <a:ext cx="57570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bg1"/>
                </a:solidFill>
                <a:hlinkClick r:id="rId2"/>
              </a:rPr>
              <a:t>www.d.umn.edu/cla/faculty/troufs/anth1602/pcmississippian.html#title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ap_of_ancient_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2" y="0"/>
            <a:ext cx="5400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Freeform 3"/>
          <p:cNvSpPr>
            <a:spLocks/>
          </p:cNvSpPr>
          <p:nvPr/>
        </p:nvSpPr>
        <p:spPr bwMode="auto">
          <a:xfrm>
            <a:off x="5276850" y="2895600"/>
            <a:ext cx="95250" cy="203200"/>
          </a:xfrm>
          <a:custGeom>
            <a:avLst/>
            <a:gdLst>
              <a:gd name="T0" fmla="*/ 0 w 60"/>
              <a:gd name="T1" fmla="*/ 33 h 128"/>
              <a:gd name="T2" fmla="*/ 48 w 60"/>
              <a:gd name="T3" fmla="*/ 105 h 128"/>
              <a:gd name="T4" fmla="*/ 60 w 60"/>
              <a:gd name="T5" fmla="*/ 69 h 128"/>
              <a:gd name="T6" fmla="*/ 0 w 60"/>
              <a:gd name="T7" fmla="*/ 33 h 128"/>
              <a:gd name="T8" fmla="*/ 0 60000 65536"/>
              <a:gd name="T9" fmla="*/ 0 60000 65536"/>
              <a:gd name="T10" fmla="*/ 0 60000 65536"/>
              <a:gd name="T11" fmla="*/ 0 60000 65536"/>
              <a:gd name="T12" fmla="*/ 0 w 60"/>
              <a:gd name="T13" fmla="*/ 0 h 128"/>
              <a:gd name="T14" fmla="*/ 60 w 60"/>
              <a:gd name="T15" fmla="*/ 128 h 1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" h="128">
                <a:moveTo>
                  <a:pt x="0" y="33"/>
                </a:moveTo>
                <a:cubicBezTo>
                  <a:pt x="1" y="38"/>
                  <a:pt x="1" y="128"/>
                  <a:pt x="48" y="105"/>
                </a:cubicBezTo>
                <a:cubicBezTo>
                  <a:pt x="59" y="99"/>
                  <a:pt x="56" y="81"/>
                  <a:pt x="60" y="69"/>
                </a:cubicBezTo>
                <a:cubicBezTo>
                  <a:pt x="51" y="41"/>
                  <a:pt x="33" y="0"/>
                  <a:pt x="0" y="33"/>
                </a:cubicBezTo>
                <a:close/>
              </a:path>
            </a:pathLst>
          </a:custGeom>
          <a:solidFill>
            <a:srgbClr val="E8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4" name="Freeform 4"/>
          <p:cNvSpPr>
            <a:spLocks/>
          </p:cNvSpPr>
          <p:nvPr/>
        </p:nvSpPr>
        <p:spPr bwMode="auto">
          <a:xfrm>
            <a:off x="5600702" y="4343400"/>
            <a:ext cx="152400" cy="381000"/>
          </a:xfrm>
          <a:custGeom>
            <a:avLst/>
            <a:gdLst>
              <a:gd name="T0" fmla="*/ 0 w 116"/>
              <a:gd name="T1" fmla="*/ 84 h 120"/>
              <a:gd name="T2" fmla="*/ 84 w 116"/>
              <a:gd name="T3" fmla="*/ 0 h 120"/>
              <a:gd name="T4" fmla="*/ 48 w 116"/>
              <a:gd name="T5" fmla="*/ 120 h 120"/>
              <a:gd name="T6" fmla="*/ 0 w 116"/>
              <a:gd name="T7" fmla="*/ 84 h 120"/>
              <a:gd name="T8" fmla="*/ 0 60000 65536"/>
              <a:gd name="T9" fmla="*/ 0 60000 65536"/>
              <a:gd name="T10" fmla="*/ 0 60000 65536"/>
              <a:gd name="T11" fmla="*/ 0 60000 65536"/>
              <a:gd name="T12" fmla="*/ 0 w 116"/>
              <a:gd name="T13" fmla="*/ 0 h 120"/>
              <a:gd name="T14" fmla="*/ 116 w 116"/>
              <a:gd name="T15" fmla="*/ 120 h 1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6" h="120">
                <a:moveTo>
                  <a:pt x="0" y="84"/>
                </a:moveTo>
                <a:cubicBezTo>
                  <a:pt x="56" y="47"/>
                  <a:pt x="28" y="37"/>
                  <a:pt x="84" y="0"/>
                </a:cubicBezTo>
                <a:cubicBezTo>
                  <a:pt x="104" y="59"/>
                  <a:pt x="116" y="97"/>
                  <a:pt x="48" y="120"/>
                </a:cubicBezTo>
                <a:cubicBezTo>
                  <a:pt x="20" y="77"/>
                  <a:pt x="38" y="84"/>
                  <a:pt x="0" y="84"/>
                </a:cubicBezTo>
                <a:close/>
              </a:path>
            </a:pathLst>
          </a:custGeom>
          <a:solidFill>
            <a:srgbClr val="E8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258140" y="4327526"/>
            <a:ext cx="1348446" cy="400110"/>
          </a:xfrm>
          <a:prstGeom prst="rect">
            <a:avLst/>
          </a:prstGeom>
          <a:solidFill>
            <a:srgbClr val="0C06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Ecuador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872456" y="2781301"/>
            <a:ext cx="13324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Cahokia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837993" y="3429001"/>
            <a:ext cx="2776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853216" y="4817383"/>
            <a:ext cx="853119" cy="400110"/>
          </a:xfrm>
          <a:prstGeom prst="rect">
            <a:avLst/>
          </a:prstGeom>
          <a:solidFill>
            <a:srgbClr val="0C06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Peru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400303" y="3581400"/>
            <a:ext cx="2400016" cy="400110"/>
          </a:xfrm>
          <a:prstGeom prst="rect">
            <a:avLst/>
          </a:prstGeom>
          <a:solidFill>
            <a:srgbClr val="0C06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Middle America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ap_of_ancient_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2" y="0"/>
            <a:ext cx="5400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Freeform 3"/>
          <p:cNvSpPr>
            <a:spLocks/>
          </p:cNvSpPr>
          <p:nvPr/>
        </p:nvSpPr>
        <p:spPr bwMode="auto">
          <a:xfrm>
            <a:off x="5276850" y="2895600"/>
            <a:ext cx="95250" cy="203200"/>
          </a:xfrm>
          <a:custGeom>
            <a:avLst/>
            <a:gdLst>
              <a:gd name="T0" fmla="*/ 0 w 60"/>
              <a:gd name="T1" fmla="*/ 33 h 128"/>
              <a:gd name="T2" fmla="*/ 48 w 60"/>
              <a:gd name="T3" fmla="*/ 105 h 128"/>
              <a:gd name="T4" fmla="*/ 60 w 60"/>
              <a:gd name="T5" fmla="*/ 69 h 128"/>
              <a:gd name="T6" fmla="*/ 0 w 60"/>
              <a:gd name="T7" fmla="*/ 33 h 128"/>
              <a:gd name="T8" fmla="*/ 0 60000 65536"/>
              <a:gd name="T9" fmla="*/ 0 60000 65536"/>
              <a:gd name="T10" fmla="*/ 0 60000 65536"/>
              <a:gd name="T11" fmla="*/ 0 60000 65536"/>
              <a:gd name="T12" fmla="*/ 0 w 60"/>
              <a:gd name="T13" fmla="*/ 0 h 128"/>
              <a:gd name="T14" fmla="*/ 60 w 60"/>
              <a:gd name="T15" fmla="*/ 128 h 1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" h="128">
                <a:moveTo>
                  <a:pt x="0" y="33"/>
                </a:moveTo>
                <a:cubicBezTo>
                  <a:pt x="1" y="38"/>
                  <a:pt x="1" y="128"/>
                  <a:pt x="48" y="105"/>
                </a:cubicBezTo>
                <a:cubicBezTo>
                  <a:pt x="59" y="99"/>
                  <a:pt x="56" y="81"/>
                  <a:pt x="60" y="69"/>
                </a:cubicBezTo>
                <a:cubicBezTo>
                  <a:pt x="51" y="41"/>
                  <a:pt x="33" y="0"/>
                  <a:pt x="0" y="33"/>
                </a:cubicBezTo>
                <a:close/>
              </a:path>
            </a:pathLst>
          </a:custGeom>
          <a:solidFill>
            <a:srgbClr val="E8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4" name="Freeform 4"/>
          <p:cNvSpPr>
            <a:spLocks/>
          </p:cNvSpPr>
          <p:nvPr/>
        </p:nvSpPr>
        <p:spPr bwMode="auto">
          <a:xfrm>
            <a:off x="5600702" y="4343400"/>
            <a:ext cx="152400" cy="381000"/>
          </a:xfrm>
          <a:custGeom>
            <a:avLst/>
            <a:gdLst>
              <a:gd name="T0" fmla="*/ 0 w 116"/>
              <a:gd name="T1" fmla="*/ 84 h 120"/>
              <a:gd name="T2" fmla="*/ 84 w 116"/>
              <a:gd name="T3" fmla="*/ 0 h 120"/>
              <a:gd name="T4" fmla="*/ 48 w 116"/>
              <a:gd name="T5" fmla="*/ 120 h 120"/>
              <a:gd name="T6" fmla="*/ 0 w 116"/>
              <a:gd name="T7" fmla="*/ 84 h 120"/>
              <a:gd name="T8" fmla="*/ 0 60000 65536"/>
              <a:gd name="T9" fmla="*/ 0 60000 65536"/>
              <a:gd name="T10" fmla="*/ 0 60000 65536"/>
              <a:gd name="T11" fmla="*/ 0 60000 65536"/>
              <a:gd name="T12" fmla="*/ 0 w 116"/>
              <a:gd name="T13" fmla="*/ 0 h 120"/>
              <a:gd name="T14" fmla="*/ 116 w 116"/>
              <a:gd name="T15" fmla="*/ 120 h 1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6" h="120">
                <a:moveTo>
                  <a:pt x="0" y="84"/>
                </a:moveTo>
                <a:cubicBezTo>
                  <a:pt x="56" y="47"/>
                  <a:pt x="28" y="37"/>
                  <a:pt x="84" y="0"/>
                </a:cubicBezTo>
                <a:cubicBezTo>
                  <a:pt x="104" y="59"/>
                  <a:pt x="116" y="97"/>
                  <a:pt x="48" y="120"/>
                </a:cubicBezTo>
                <a:cubicBezTo>
                  <a:pt x="20" y="77"/>
                  <a:pt x="38" y="84"/>
                  <a:pt x="0" y="84"/>
                </a:cubicBezTo>
                <a:close/>
              </a:path>
            </a:pathLst>
          </a:custGeom>
          <a:solidFill>
            <a:srgbClr val="E8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258140" y="4327526"/>
            <a:ext cx="1348446" cy="400110"/>
          </a:xfrm>
          <a:prstGeom prst="rect">
            <a:avLst/>
          </a:prstGeom>
          <a:solidFill>
            <a:srgbClr val="0C06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Ecuador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872456" y="2781301"/>
            <a:ext cx="13324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Cahokia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837993" y="3429001"/>
            <a:ext cx="2776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239192" y="3448050"/>
            <a:ext cx="287610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Aztec </a:t>
            </a:r>
            <a:r>
              <a:rPr lang="en-US" sz="2000" dirty="0" err="1" smtClean="0">
                <a:solidFill>
                  <a:schemeClr val="bg1"/>
                </a:solidFill>
              </a:rPr>
              <a:t>Tenochtitlán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is the major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Mesoamerican site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of the (Late)</a:t>
            </a:r>
          </a:p>
          <a:p>
            <a:r>
              <a:rPr lang="en-US" sz="2000" dirty="0" err="1" smtClean="0">
                <a:solidFill>
                  <a:schemeClr val="bg1"/>
                </a:solidFill>
              </a:rPr>
              <a:t>Postclassic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853216" y="4817383"/>
            <a:ext cx="853119" cy="400110"/>
          </a:xfrm>
          <a:prstGeom prst="rect">
            <a:avLst/>
          </a:prstGeom>
          <a:solidFill>
            <a:srgbClr val="0C06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Peru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400303" y="3581400"/>
            <a:ext cx="2400016" cy="400110"/>
          </a:xfrm>
          <a:prstGeom prst="rect">
            <a:avLst/>
          </a:prstGeom>
          <a:solidFill>
            <a:srgbClr val="0C06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Middle America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Down Arrow 10"/>
          <p:cNvSpPr/>
          <p:nvPr/>
        </p:nvSpPr>
        <p:spPr bwMode="auto">
          <a:xfrm rot="1234608">
            <a:off x="4989400" y="1669992"/>
            <a:ext cx="822538" cy="1982500"/>
          </a:xfrm>
          <a:prstGeom prst="downArrow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1" i="0" u="none" strike="noStrike" cap="none" normalizeH="0" baseline="0" smtClean="0">
              <a:ln>
                <a:noFill/>
              </a:ln>
              <a:solidFill>
                <a:srgbClr val="0C0600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25684" y="6337911"/>
            <a:ext cx="64066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/>
                <a:hlinkClick r:id="rId4"/>
              </a:rPr>
              <a:t>http://www.d.umn.edu/cla/faculty/troufs/anth3618/ma_timeline.html#Late_Postclassic</a:t>
            </a:r>
            <a:endParaRPr lang="en-US" sz="12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4443187" y="3644898"/>
            <a:ext cx="2131788" cy="51435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2019300" y="3900714"/>
            <a:ext cx="2209800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Oval 20"/>
          <p:cNvSpPr>
            <a:spLocks noChangeArrowheads="1"/>
          </p:cNvSpPr>
          <p:nvPr/>
        </p:nvSpPr>
        <p:spPr bwMode="auto">
          <a:xfrm>
            <a:off x="5419272" y="2010228"/>
            <a:ext cx="1112161" cy="457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3568918" y="5881989"/>
            <a:ext cx="3071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Aztec </a:t>
            </a:r>
            <a:r>
              <a:rPr lang="en-US" sz="1800" dirty="0" smtClean="0">
                <a:solidFill>
                  <a:srgbClr val="FFFFFF"/>
                </a:solidFill>
              </a:rPr>
              <a:t>Empire </a:t>
            </a:r>
            <a:r>
              <a:rPr lang="en-US" sz="1800" i="1" dirty="0" smtClean="0">
                <a:solidFill>
                  <a:srgbClr val="FFFFFF"/>
                </a:solidFill>
              </a:rPr>
              <a:t>ca</a:t>
            </a:r>
            <a:r>
              <a:rPr lang="en-US" sz="1800" dirty="0" smtClean="0">
                <a:solidFill>
                  <a:srgbClr val="FFFFFF"/>
                </a:solidFill>
              </a:rPr>
              <a:t>. 1519</a:t>
            </a: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5" y="152400"/>
            <a:ext cx="7572375" cy="57150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3238502" y="1504950"/>
            <a:ext cx="1447800" cy="1049564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13703" y="6337891"/>
            <a:ext cx="56339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rgbClr val="FFFFFF"/>
                </a:solidFill>
                <a:hlinkClick r:id="rId3"/>
              </a:rPr>
              <a:t>http://commons.wikimedia.org/wiki/Image:Aztec_empire_1519-fr.svg</a:t>
            </a:r>
            <a:endParaRPr lang="en-US" sz="1200" b="0" dirty="0">
              <a:solidFill>
                <a:srgbClr val="FFFFFF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070849" y="2647950"/>
            <a:ext cx="66294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Pay some attention to the areas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that the Aztecs do </a:t>
            </a:r>
            <a:r>
              <a:rPr lang="en-US" sz="1800" i="1" dirty="0" smtClean="0">
                <a:solidFill>
                  <a:schemeClr val="tx1"/>
                </a:solidFill>
              </a:rPr>
              <a:t>not</a:t>
            </a:r>
            <a:r>
              <a:rPr lang="en-US" sz="1800" dirty="0" smtClean="0">
                <a:solidFill>
                  <a:schemeClr val="tx1"/>
                </a:solidFill>
              </a:rPr>
              <a:t> have in their “Empire” . . .</a:t>
            </a:r>
          </a:p>
          <a:p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066472" y="3276600"/>
            <a:ext cx="662940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and note that some areas are just “Tributaries”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and “Allied States”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not part of the “Core Empire” </a:t>
            </a:r>
            <a:r>
              <a:rPr lang="en-US" sz="1800" i="1" dirty="0" smtClean="0">
                <a:solidFill>
                  <a:schemeClr val="tx1"/>
                </a:solidFill>
              </a:rPr>
              <a:t>per se</a:t>
            </a:r>
          </a:p>
          <a:p>
            <a:endParaRPr lang="en-US" sz="1800" i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3568918" y="5881989"/>
            <a:ext cx="3071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Aztec </a:t>
            </a:r>
            <a:r>
              <a:rPr lang="en-US" sz="1800" dirty="0" smtClean="0">
                <a:solidFill>
                  <a:srgbClr val="FFFFFF"/>
                </a:solidFill>
              </a:rPr>
              <a:t>Empire </a:t>
            </a:r>
            <a:r>
              <a:rPr lang="en-US" sz="1800" i="1" dirty="0" smtClean="0">
                <a:solidFill>
                  <a:srgbClr val="FFFFFF"/>
                </a:solidFill>
              </a:rPr>
              <a:t>ca</a:t>
            </a:r>
            <a:r>
              <a:rPr lang="en-US" sz="1800" dirty="0" smtClean="0">
                <a:solidFill>
                  <a:srgbClr val="FFFFFF"/>
                </a:solidFill>
              </a:rPr>
              <a:t>. 1519</a:t>
            </a: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5" y="152400"/>
            <a:ext cx="7572375" cy="57150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4152900" y="1828800"/>
            <a:ext cx="1143000" cy="762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13703" y="6337891"/>
            <a:ext cx="56339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rgbClr val="FFFFFF"/>
                </a:solidFill>
                <a:hlinkClick r:id="rId3"/>
              </a:rPr>
              <a:t>http://commons.wikimedia.org/wiki/Image:Aztec_empire_1519-fr.svg</a:t>
            </a:r>
            <a:endParaRPr lang="en-US" sz="1200" b="0" dirty="0">
              <a:solidFill>
                <a:srgbClr val="FFFFFF"/>
              </a:solidFill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3343728" y="3381828"/>
            <a:ext cx="807357" cy="65314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776514" y="-273353"/>
            <a:ext cx="4552648" cy="3928534"/>
          </a:xfrm>
          <a:custGeom>
            <a:avLst/>
            <a:gdLst>
              <a:gd name="connsiteX0" fmla="*/ 602343 w 4552648"/>
              <a:gd name="connsiteY0" fmla="*/ 3132667 h 3928534"/>
              <a:gd name="connsiteX1" fmla="*/ 863600 w 4552648"/>
              <a:gd name="connsiteY1" fmla="*/ 3306839 h 3928534"/>
              <a:gd name="connsiteX2" fmla="*/ 994229 w 4552648"/>
              <a:gd name="connsiteY2" fmla="*/ 3132667 h 3928534"/>
              <a:gd name="connsiteX3" fmla="*/ 2155372 w 4552648"/>
              <a:gd name="connsiteY3" fmla="*/ 3785810 h 3928534"/>
              <a:gd name="connsiteX4" fmla="*/ 2416629 w 4552648"/>
              <a:gd name="connsiteY4" fmla="*/ 3887410 h 3928534"/>
              <a:gd name="connsiteX5" fmla="*/ 2445657 w 4552648"/>
              <a:gd name="connsiteY5" fmla="*/ 3684210 h 3928534"/>
              <a:gd name="connsiteX6" fmla="*/ 2561772 w 4552648"/>
              <a:gd name="connsiteY6" fmla="*/ 2421467 h 3928534"/>
              <a:gd name="connsiteX7" fmla="*/ 2663372 w 4552648"/>
              <a:gd name="connsiteY7" fmla="*/ 1855410 h 3928534"/>
              <a:gd name="connsiteX8" fmla="*/ 3200400 w 4552648"/>
              <a:gd name="connsiteY8" fmla="*/ 1478039 h 3928534"/>
              <a:gd name="connsiteX9" fmla="*/ 3345543 w 4552648"/>
              <a:gd name="connsiteY9" fmla="*/ 1245810 h 3928534"/>
              <a:gd name="connsiteX10" fmla="*/ 3708400 w 4552648"/>
              <a:gd name="connsiteY10" fmla="*/ 1274839 h 3928534"/>
              <a:gd name="connsiteX11" fmla="*/ 4448629 w 4552648"/>
              <a:gd name="connsiteY11" fmla="*/ 1274839 h 3928534"/>
              <a:gd name="connsiteX12" fmla="*/ 4332515 w 4552648"/>
              <a:gd name="connsiteY12" fmla="*/ 476553 h 3928534"/>
              <a:gd name="connsiteX13" fmla="*/ 4318000 w 4552648"/>
              <a:gd name="connsiteY13" fmla="*/ 462039 h 3928534"/>
              <a:gd name="connsiteX14" fmla="*/ 616857 w 4552648"/>
              <a:gd name="connsiteY14" fmla="*/ 447524 h 3928534"/>
              <a:gd name="connsiteX15" fmla="*/ 602343 w 4552648"/>
              <a:gd name="connsiteY15" fmla="*/ 3132667 h 3928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52648" h="3928534">
                <a:moveTo>
                  <a:pt x="602343" y="3132667"/>
                </a:moveTo>
                <a:cubicBezTo>
                  <a:pt x="643467" y="3609220"/>
                  <a:pt x="798286" y="3306839"/>
                  <a:pt x="863600" y="3306839"/>
                </a:cubicBezTo>
                <a:cubicBezTo>
                  <a:pt x="928914" y="3306839"/>
                  <a:pt x="778934" y="3052839"/>
                  <a:pt x="994229" y="3132667"/>
                </a:cubicBezTo>
                <a:cubicBezTo>
                  <a:pt x="1209524" y="3212495"/>
                  <a:pt x="1918305" y="3660020"/>
                  <a:pt x="2155372" y="3785810"/>
                </a:cubicBezTo>
                <a:cubicBezTo>
                  <a:pt x="2392439" y="3911601"/>
                  <a:pt x="2368248" y="3904343"/>
                  <a:pt x="2416629" y="3887410"/>
                </a:cubicBezTo>
                <a:cubicBezTo>
                  <a:pt x="2465010" y="3870477"/>
                  <a:pt x="2421467" y="3928534"/>
                  <a:pt x="2445657" y="3684210"/>
                </a:cubicBezTo>
                <a:cubicBezTo>
                  <a:pt x="2469847" y="3439886"/>
                  <a:pt x="2525486" y="2726267"/>
                  <a:pt x="2561772" y="2421467"/>
                </a:cubicBezTo>
                <a:cubicBezTo>
                  <a:pt x="2598058" y="2116667"/>
                  <a:pt x="2556934" y="2012648"/>
                  <a:pt x="2663372" y="1855410"/>
                </a:cubicBezTo>
                <a:cubicBezTo>
                  <a:pt x="2769810" y="1698172"/>
                  <a:pt x="3086705" y="1579639"/>
                  <a:pt x="3200400" y="1478039"/>
                </a:cubicBezTo>
                <a:cubicBezTo>
                  <a:pt x="3314095" y="1376439"/>
                  <a:pt x="3260876" y="1279677"/>
                  <a:pt x="3345543" y="1245810"/>
                </a:cubicBezTo>
                <a:cubicBezTo>
                  <a:pt x="3430210" y="1211943"/>
                  <a:pt x="3524552" y="1270001"/>
                  <a:pt x="3708400" y="1274839"/>
                </a:cubicBezTo>
                <a:cubicBezTo>
                  <a:pt x="3892248" y="1279677"/>
                  <a:pt x="4344610" y="1407887"/>
                  <a:pt x="4448629" y="1274839"/>
                </a:cubicBezTo>
                <a:cubicBezTo>
                  <a:pt x="4552648" y="1141791"/>
                  <a:pt x="4354286" y="612020"/>
                  <a:pt x="4332515" y="476553"/>
                </a:cubicBezTo>
                <a:cubicBezTo>
                  <a:pt x="4310744" y="341086"/>
                  <a:pt x="4318000" y="462039"/>
                  <a:pt x="4318000" y="462039"/>
                </a:cubicBezTo>
                <a:cubicBezTo>
                  <a:pt x="3698724" y="457201"/>
                  <a:pt x="1233714" y="0"/>
                  <a:pt x="616857" y="447524"/>
                </a:cubicBezTo>
                <a:cubicBezTo>
                  <a:pt x="0" y="895048"/>
                  <a:pt x="561219" y="2656115"/>
                  <a:pt x="602343" y="3132667"/>
                </a:cubicBezTo>
                <a:close/>
              </a:path>
            </a:pathLst>
          </a:cu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1" i="0" u="none" strike="noStrike" cap="none" normalizeH="0" baseline="0" smtClean="0">
              <a:ln>
                <a:noFill/>
              </a:ln>
              <a:solidFill>
                <a:srgbClr val="0C0600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51076" y="2209800"/>
            <a:ext cx="18598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 dirty="0" err="1" smtClean="0">
                <a:solidFill>
                  <a:srgbClr val="000000"/>
                </a:solidFill>
              </a:rPr>
              <a:t>Tzintzuntzan</a:t>
            </a:r>
            <a:endParaRPr lang="en-US" sz="1800" i="1" dirty="0">
              <a:solidFill>
                <a:srgbClr val="000000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5109029" y="1538515"/>
            <a:ext cx="3829352" cy="4724399"/>
          </a:xfrm>
          <a:custGeom>
            <a:avLst/>
            <a:gdLst>
              <a:gd name="connsiteX0" fmla="*/ 0 w 3829352"/>
              <a:gd name="connsiteY0" fmla="*/ 2873828 h 4724399"/>
              <a:gd name="connsiteX1" fmla="*/ 116114 w 3829352"/>
              <a:gd name="connsiteY1" fmla="*/ 2627085 h 4724399"/>
              <a:gd name="connsiteX2" fmla="*/ 319314 w 3829352"/>
              <a:gd name="connsiteY2" fmla="*/ 2554514 h 4724399"/>
              <a:gd name="connsiteX3" fmla="*/ 624114 w 3829352"/>
              <a:gd name="connsiteY3" fmla="*/ 2539999 h 4724399"/>
              <a:gd name="connsiteX4" fmla="*/ 841828 w 3829352"/>
              <a:gd name="connsiteY4" fmla="*/ 2467428 h 4724399"/>
              <a:gd name="connsiteX5" fmla="*/ 812800 w 3829352"/>
              <a:gd name="connsiteY5" fmla="*/ 2293256 h 4724399"/>
              <a:gd name="connsiteX6" fmla="*/ 682171 w 3829352"/>
              <a:gd name="connsiteY6" fmla="*/ 2119085 h 4724399"/>
              <a:gd name="connsiteX7" fmla="*/ 522514 w 3829352"/>
              <a:gd name="connsiteY7" fmla="*/ 1886856 h 4724399"/>
              <a:gd name="connsiteX8" fmla="*/ 595085 w 3829352"/>
              <a:gd name="connsiteY8" fmla="*/ 1669142 h 4724399"/>
              <a:gd name="connsiteX9" fmla="*/ 754742 w 3829352"/>
              <a:gd name="connsiteY9" fmla="*/ 1436914 h 4724399"/>
              <a:gd name="connsiteX10" fmla="*/ 1016000 w 3829352"/>
              <a:gd name="connsiteY10" fmla="*/ 1117599 h 4724399"/>
              <a:gd name="connsiteX11" fmla="*/ 1161142 w 3829352"/>
              <a:gd name="connsiteY11" fmla="*/ 972456 h 4724399"/>
              <a:gd name="connsiteX12" fmla="*/ 1422400 w 3829352"/>
              <a:gd name="connsiteY12" fmla="*/ 870856 h 4724399"/>
              <a:gd name="connsiteX13" fmla="*/ 1799771 w 3829352"/>
              <a:gd name="connsiteY13" fmla="*/ 1030514 h 4724399"/>
              <a:gd name="connsiteX14" fmla="*/ 2119085 w 3829352"/>
              <a:gd name="connsiteY14" fmla="*/ 1030514 h 4724399"/>
              <a:gd name="connsiteX15" fmla="*/ 2685142 w 3829352"/>
              <a:gd name="connsiteY15" fmla="*/ 885371 h 4724399"/>
              <a:gd name="connsiteX16" fmla="*/ 2902857 w 3829352"/>
              <a:gd name="connsiteY16" fmla="*/ 769256 h 4724399"/>
              <a:gd name="connsiteX17" fmla="*/ 3106057 w 3829352"/>
              <a:gd name="connsiteY17" fmla="*/ 783771 h 4724399"/>
              <a:gd name="connsiteX18" fmla="*/ 3309257 w 3829352"/>
              <a:gd name="connsiteY18" fmla="*/ 696685 h 4724399"/>
              <a:gd name="connsiteX19" fmla="*/ 3628571 w 3829352"/>
              <a:gd name="connsiteY19" fmla="*/ 638628 h 4724399"/>
              <a:gd name="connsiteX20" fmla="*/ 3773714 w 3829352"/>
              <a:gd name="connsiteY20" fmla="*/ 580571 h 4724399"/>
              <a:gd name="connsiteX21" fmla="*/ 3802742 w 3829352"/>
              <a:gd name="connsiteY21" fmla="*/ 4122056 h 4724399"/>
              <a:gd name="connsiteX22" fmla="*/ 3788228 w 3829352"/>
              <a:gd name="connsiteY22" fmla="*/ 4194628 h 4724399"/>
              <a:gd name="connsiteX23" fmla="*/ 3556000 w 3829352"/>
              <a:gd name="connsiteY23" fmla="*/ 4093028 h 4724399"/>
              <a:gd name="connsiteX24" fmla="*/ 3280228 w 3829352"/>
              <a:gd name="connsiteY24" fmla="*/ 3744685 h 4724399"/>
              <a:gd name="connsiteX25" fmla="*/ 2902857 w 3829352"/>
              <a:gd name="connsiteY25" fmla="*/ 3410856 h 4724399"/>
              <a:gd name="connsiteX26" fmla="*/ 2438400 w 3829352"/>
              <a:gd name="connsiteY26" fmla="*/ 2989942 h 4724399"/>
              <a:gd name="connsiteX27" fmla="*/ 1973942 w 3829352"/>
              <a:gd name="connsiteY27" fmla="*/ 2772228 h 4724399"/>
              <a:gd name="connsiteX28" fmla="*/ 1407885 w 3829352"/>
              <a:gd name="connsiteY28" fmla="*/ 2801256 h 4724399"/>
              <a:gd name="connsiteX29" fmla="*/ 1088571 w 3829352"/>
              <a:gd name="connsiteY29" fmla="*/ 2946399 h 4724399"/>
              <a:gd name="connsiteX30" fmla="*/ 696685 w 3829352"/>
              <a:gd name="connsiteY30" fmla="*/ 3106056 h 4724399"/>
              <a:gd name="connsiteX31" fmla="*/ 508000 w 3829352"/>
              <a:gd name="connsiteY31" fmla="*/ 3193142 h 4724399"/>
              <a:gd name="connsiteX32" fmla="*/ 130628 w 3829352"/>
              <a:gd name="connsiteY32" fmla="*/ 3004456 h 4724399"/>
              <a:gd name="connsiteX33" fmla="*/ 0 w 3829352"/>
              <a:gd name="connsiteY33" fmla="*/ 2946399 h 4724399"/>
              <a:gd name="connsiteX34" fmla="*/ 0 w 3829352"/>
              <a:gd name="connsiteY34" fmla="*/ 2873828 h 472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829352" h="4724399">
                <a:moveTo>
                  <a:pt x="0" y="2873828"/>
                </a:moveTo>
                <a:cubicBezTo>
                  <a:pt x="19352" y="2820609"/>
                  <a:pt x="62895" y="2680304"/>
                  <a:pt x="116114" y="2627085"/>
                </a:cubicBezTo>
                <a:cubicBezTo>
                  <a:pt x="169333" y="2573866"/>
                  <a:pt x="234647" y="2569028"/>
                  <a:pt x="319314" y="2554514"/>
                </a:cubicBezTo>
                <a:cubicBezTo>
                  <a:pt x="403981" y="2540000"/>
                  <a:pt x="537028" y="2554513"/>
                  <a:pt x="624114" y="2539999"/>
                </a:cubicBezTo>
                <a:cubicBezTo>
                  <a:pt x="711200" y="2525485"/>
                  <a:pt x="810380" y="2508552"/>
                  <a:pt x="841828" y="2467428"/>
                </a:cubicBezTo>
                <a:cubicBezTo>
                  <a:pt x="873276" y="2426304"/>
                  <a:pt x="839410" y="2351313"/>
                  <a:pt x="812800" y="2293256"/>
                </a:cubicBezTo>
                <a:cubicBezTo>
                  <a:pt x="786190" y="2235199"/>
                  <a:pt x="730552" y="2186818"/>
                  <a:pt x="682171" y="2119085"/>
                </a:cubicBezTo>
                <a:cubicBezTo>
                  <a:pt x="633790" y="2051352"/>
                  <a:pt x="537028" y="1961847"/>
                  <a:pt x="522514" y="1886856"/>
                </a:cubicBezTo>
                <a:cubicBezTo>
                  <a:pt x="508000" y="1811865"/>
                  <a:pt x="556380" y="1744132"/>
                  <a:pt x="595085" y="1669142"/>
                </a:cubicBezTo>
                <a:cubicBezTo>
                  <a:pt x="633790" y="1594152"/>
                  <a:pt x="684589" y="1528838"/>
                  <a:pt x="754742" y="1436914"/>
                </a:cubicBezTo>
                <a:cubicBezTo>
                  <a:pt x="824895" y="1344990"/>
                  <a:pt x="948267" y="1195009"/>
                  <a:pt x="1016000" y="1117599"/>
                </a:cubicBezTo>
                <a:cubicBezTo>
                  <a:pt x="1083733" y="1040189"/>
                  <a:pt x="1093409" y="1013580"/>
                  <a:pt x="1161142" y="972456"/>
                </a:cubicBezTo>
                <a:cubicBezTo>
                  <a:pt x="1228875" y="931332"/>
                  <a:pt x="1315962" y="861180"/>
                  <a:pt x="1422400" y="870856"/>
                </a:cubicBezTo>
                <a:cubicBezTo>
                  <a:pt x="1528838" y="880532"/>
                  <a:pt x="1683657" y="1003904"/>
                  <a:pt x="1799771" y="1030514"/>
                </a:cubicBezTo>
                <a:cubicBezTo>
                  <a:pt x="1915885" y="1057124"/>
                  <a:pt x="1971523" y="1054704"/>
                  <a:pt x="2119085" y="1030514"/>
                </a:cubicBezTo>
                <a:cubicBezTo>
                  <a:pt x="2266647" y="1006324"/>
                  <a:pt x="2554513" y="928914"/>
                  <a:pt x="2685142" y="885371"/>
                </a:cubicBezTo>
                <a:cubicBezTo>
                  <a:pt x="2815771" y="841828"/>
                  <a:pt x="2832705" y="786189"/>
                  <a:pt x="2902857" y="769256"/>
                </a:cubicBezTo>
                <a:cubicBezTo>
                  <a:pt x="2973009" y="752323"/>
                  <a:pt x="3038324" y="795866"/>
                  <a:pt x="3106057" y="783771"/>
                </a:cubicBezTo>
                <a:cubicBezTo>
                  <a:pt x="3173790" y="771676"/>
                  <a:pt x="3222171" y="720876"/>
                  <a:pt x="3309257" y="696685"/>
                </a:cubicBezTo>
                <a:cubicBezTo>
                  <a:pt x="3396343" y="672495"/>
                  <a:pt x="3551162" y="657980"/>
                  <a:pt x="3628571" y="638628"/>
                </a:cubicBezTo>
                <a:cubicBezTo>
                  <a:pt x="3705980" y="619276"/>
                  <a:pt x="3744686" y="0"/>
                  <a:pt x="3773714" y="580571"/>
                </a:cubicBezTo>
                <a:cubicBezTo>
                  <a:pt x="3802743" y="1161142"/>
                  <a:pt x="3800323" y="3519713"/>
                  <a:pt x="3802742" y="4122056"/>
                </a:cubicBezTo>
                <a:cubicBezTo>
                  <a:pt x="3805161" y="4724399"/>
                  <a:pt x="3829352" y="4199466"/>
                  <a:pt x="3788228" y="4194628"/>
                </a:cubicBezTo>
                <a:cubicBezTo>
                  <a:pt x="3747104" y="4189790"/>
                  <a:pt x="3640667" y="4168019"/>
                  <a:pt x="3556000" y="4093028"/>
                </a:cubicBezTo>
                <a:cubicBezTo>
                  <a:pt x="3471333" y="4018037"/>
                  <a:pt x="3389085" y="3858380"/>
                  <a:pt x="3280228" y="3744685"/>
                </a:cubicBezTo>
                <a:cubicBezTo>
                  <a:pt x="3171371" y="3630990"/>
                  <a:pt x="2902857" y="3410856"/>
                  <a:pt x="2902857" y="3410856"/>
                </a:cubicBezTo>
                <a:cubicBezTo>
                  <a:pt x="2762552" y="3285066"/>
                  <a:pt x="2593219" y="3096380"/>
                  <a:pt x="2438400" y="2989942"/>
                </a:cubicBezTo>
                <a:cubicBezTo>
                  <a:pt x="2283581" y="2883504"/>
                  <a:pt x="2145694" y="2803676"/>
                  <a:pt x="1973942" y="2772228"/>
                </a:cubicBezTo>
                <a:cubicBezTo>
                  <a:pt x="1802190" y="2740780"/>
                  <a:pt x="1555447" y="2772228"/>
                  <a:pt x="1407885" y="2801256"/>
                </a:cubicBezTo>
                <a:cubicBezTo>
                  <a:pt x="1260323" y="2830285"/>
                  <a:pt x="1207104" y="2895599"/>
                  <a:pt x="1088571" y="2946399"/>
                </a:cubicBezTo>
                <a:cubicBezTo>
                  <a:pt x="970038" y="2997199"/>
                  <a:pt x="793447" y="3064932"/>
                  <a:pt x="696685" y="3106056"/>
                </a:cubicBezTo>
                <a:cubicBezTo>
                  <a:pt x="599923" y="3147180"/>
                  <a:pt x="602343" y="3210075"/>
                  <a:pt x="508000" y="3193142"/>
                </a:cubicBezTo>
                <a:cubicBezTo>
                  <a:pt x="413657" y="3176209"/>
                  <a:pt x="215295" y="3045580"/>
                  <a:pt x="130628" y="3004456"/>
                </a:cubicBezTo>
                <a:cubicBezTo>
                  <a:pt x="45961" y="2963332"/>
                  <a:pt x="21771" y="2968170"/>
                  <a:pt x="0" y="2946399"/>
                </a:cubicBezTo>
                <a:lnTo>
                  <a:pt x="0" y="2873828"/>
                </a:ln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1" i="0" u="none" strike="noStrike" cap="none" normalizeH="0" baseline="0" smtClean="0">
              <a:ln>
                <a:noFill/>
              </a:ln>
              <a:solidFill>
                <a:srgbClr val="0C0600"/>
              </a:solidFill>
              <a:effectLst/>
              <a:latin typeface="Verdana" pitchFamily="34" charset="0"/>
            </a:endParaRP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 rot="2395321">
            <a:off x="7488752" y="4601566"/>
            <a:ext cx="1448238" cy="620192"/>
          </a:xfrm>
          <a:prstGeom prst="ellipse">
            <a:avLst/>
          </a:prstGeom>
          <a:noFill/>
          <a:ln w="76200">
            <a:solidFill>
              <a:srgbClr val="33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7082849" y="3581400"/>
            <a:ext cx="16209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2"/>
            <a:r>
              <a:rPr lang="en-US" sz="1800" i="1" dirty="0" err="1" smtClean="0">
                <a:solidFill>
                  <a:srgbClr val="3333CC"/>
                </a:solidFill>
              </a:rPr>
              <a:t>Xoconosco</a:t>
            </a:r>
            <a:endParaRPr lang="en-US" sz="1800" i="1" dirty="0" smtClean="0">
              <a:solidFill>
                <a:srgbClr val="3333CC"/>
              </a:solidFill>
            </a:endParaRPr>
          </a:p>
          <a:p>
            <a:pPr marL="0" lvl="2"/>
            <a:r>
              <a:rPr lang="en-US" sz="1800" b="0" dirty="0" smtClean="0">
                <a:solidFill>
                  <a:srgbClr val="3333CC"/>
                </a:solidFill>
              </a:rPr>
              <a:t>(</a:t>
            </a:r>
            <a:r>
              <a:rPr lang="en-US" sz="1800" b="0" i="1" dirty="0" err="1">
                <a:solidFill>
                  <a:srgbClr val="3333CC"/>
                </a:solidFill>
              </a:rPr>
              <a:t>Soconusco</a:t>
            </a:r>
            <a:r>
              <a:rPr lang="en-US" sz="1800" b="0" dirty="0">
                <a:solidFill>
                  <a:srgbClr val="3333CC"/>
                </a:solidFill>
              </a:rPr>
              <a:t>)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533666" y="682563"/>
            <a:ext cx="2816239" cy="85595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Excluded are . . .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210300" y="2710934"/>
            <a:ext cx="2590800" cy="85595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rgbClr val="3333CC"/>
                </a:solidFill>
              </a:rPr>
              <a:t>But included is . . .</a:t>
            </a:r>
          </a:p>
          <a:p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009900" y="3490686"/>
            <a:ext cx="13500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2"/>
            <a:r>
              <a:rPr lang="en-US" sz="1800" i="1" dirty="0" smtClean="0">
                <a:solidFill>
                  <a:schemeClr val="tx1"/>
                </a:solidFill>
              </a:rPr>
              <a:t>Guerrero</a:t>
            </a:r>
            <a:endParaRPr lang="en-US" sz="16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/>
      <p:bldP spid="12" grpId="0" animBg="1"/>
      <p:bldP spid="13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aztec_pyramid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103192"/>
            <a:ext cx="9677400" cy="659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3215059" y="5820228"/>
            <a:ext cx="38539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Aztec </a:t>
            </a:r>
            <a:r>
              <a:rPr lang="en-US" dirty="0" err="1">
                <a:solidFill>
                  <a:srgbClr val="FFFFFF"/>
                </a:solidFill>
              </a:rPr>
              <a:t>Tenochtitlán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200" dirty="0">
                <a:solidFill>
                  <a:srgbClr val="FFFFFF"/>
                </a:solidFill>
                <a:hlinkClick r:id="rId3"/>
              </a:rPr>
              <a:t>http://www.crystalinks.com/mexico.html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54476" y="2362200"/>
            <a:ext cx="261802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Temple Mayor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>
            <a:lum bright="9000" contrast="-4000"/>
          </a:blip>
          <a:srcRect/>
          <a:stretch>
            <a:fillRect/>
          </a:stretch>
        </p:blipFill>
        <p:spPr bwMode="auto">
          <a:xfrm>
            <a:off x="2919847" y="428172"/>
            <a:ext cx="4433455" cy="54864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658658" y="5933494"/>
            <a:ext cx="29466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 dirty="0" err="1" smtClean="0">
                <a:solidFill>
                  <a:schemeClr val="tx1"/>
                </a:solidFill>
              </a:rPr>
              <a:t>Templo</a:t>
            </a:r>
            <a:r>
              <a:rPr lang="en-US" sz="1400" i="1" dirty="0" smtClean="0">
                <a:solidFill>
                  <a:schemeClr val="tx1"/>
                </a:solidFill>
              </a:rPr>
              <a:t> Major</a:t>
            </a:r>
            <a:r>
              <a:rPr lang="en-US" sz="1400" dirty="0" smtClean="0">
                <a:solidFill>
                  <a:schemeClr val="tx1"/>
                </a:solidFill>
              </a:rPr>
              <a:t>, </a:t>
            </a:r>
            <a:r>
              <a:rPr lang="en-US" sz="1400" dirty="0" err="1" smtClean="0">
                <a:solidFill>
                  <a:schemeClr val="tx1"/>
                </a:solidFill>
              </a:rPr>
              <a:t>Tenochtitlán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358242" y="6122443"/>
            <a:ext cx="354789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400" b="0" dirty="0" smtClean="0">
              <a:solidFill>
                <a:schemeClr val="tx1"/>
              </a:solidFill>
            </a:endParaRPr>
          </a:p>
          <a:p>
            <a:r>
              <a:rPr lang="en-US" sz="1200" b="0" dirty="0" smtClean="0">
                <a:solidFill>
                  <a:schemeClr val="tx1"/>
                </a:solidFill>
                <a:hlinkClick r:id="rId3"/>
              </a:rPr>
              <a:t>http://en.wikipedia.org/wiki/Templo_Mayor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24100" y="1229249"/>
            <a:ext cx="1204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Tlaloc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21392" y="1229249"/>
            <a:ext cx="269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Huitzilopochtli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0"/>
            <a:ext cx="100584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49933" y="6337887"/>
            <a:ext cx="3364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3"/>
              </a:rPr>
              <a:t>http://en.wikipedia.org/wiki/Tenochtitlan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86077" y="5939970"/>
            <a:ext cx="8691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Model of the temple district of Tenochtitlan at the National Museum of Anthropology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10100" y="1752600"/>
            <a:ext cx="1204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Tlaloc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869734" y="1748135"/>
            <a:ext cx="269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Huitzilopochtli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0"/>
            <a:ext cx="100584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49933" y="6337887"/>
            <a:ext cx="3364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3"/>
              </a:rPr>
              <a:t>http://en.wikipedia.org/wiki/Tenochtitlan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86077" y="5939970"/>
            <a:ext cx="8691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Model of the temple district of Tenochtitlan at the National Museum of Anthropology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87676" y="2362200"/>
            <a:ext cx="2618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Temple Mayor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0"/>
            <a:ext cx="100584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49933" y="6337887"/>
            <a:ext cx="3364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3"/>
              </a:rPr>
              <a:t>http://en.wikipedia.org/wiki/Tenochtitlan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86077" y="5939970"/>
            <a:ext cx="8691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Model of the temple district of Tenochtitlan at the National Museum of Anthropology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87676" y="2362200"/>
            <a:ext cx="2618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Temple Mayor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 bwMode="auto">
          <a:xfrm rot="1649857">
            <a:off x="5960527" y="2053877"/>
            <a:ext cx="442865" cy="1268326"/>
          </a:xfrm>
          <a:prstGeom prst="down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1" i="0" u="none" strike="noStrike" cap="none" normalizeH="0" baseline="0" smtClean="0">
              <a:ln>
                <a:noFill/>
              </a:ln>
              <a:solidFill>
                <a:srgbClr val="0C0600"/>
              </a:solidFill>
              <a:effectLst/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rot="20257752">
            <a:off x="4228646" y="3533290"/>
            <a:ext cx="2106667" cy="461665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Tzompantli</a:t>
            </a:r>
            <a:endParaRPr lang="en-US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9100" y="2057400"/>
            <a:ext cx="2361629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0"/>
            <a:ext cx="100584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49933" y="6337887"/>
            <a:ext cx="3364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3"/>
              </a:rPr>
              <a:t>http://en.wikipedia.org/wiki/Tenochtitlan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86077" y="5939970"/>
            <a:ext cx="8691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Model of the temple district of Tenochtitlan at the National Museum of Anthropology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87676" y="2362200"/>
            <a:ext cx="2618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Temple Mayor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 bwMode="auto">
          <a:xfrm rot="1649857">
            <a:off x="5960527" y="2053877"/>
            <a:ext cx="442865" cy="1268326"/>
          </a:xfrm>
          <a:prstGeom prst="down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1" i="0" u="none" strike="noStrike" cap="none" normalizeH="0" baseline="0" smtClean="0">
              <a:ln>
                <a:noFill/>
              </a:ln>
              <a:solidFill>
                <a:srgbClr val="0C0600"/>
              </a:solidFill>
              <a:effectLst/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rot="20257752">
            <a:off x="4228646" y="3533290"/>
            <a:ext cx="2106667" cy="461665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Tzompantli</a:t>
            </a:r>
            <a:endParaRPr lang="en-US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9100" y="2057400"/>
            <a:ext cx="2361629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 rot="20257752">
            <a:off x="4381046" y="3685690"/>
            <a:ext cx="2106667" cy="461665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Tzompantli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256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0"/>
            <a:ext cx="100584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49933" y="6337887"/>
            <a:ext cx="3364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3"/>
              </a:rPr>
              <a:t>http://en.wikipedia.org/wiki/Tenochtitlan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86077" y="5939970"/>
            <a:ext cx="8691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Model of the temple district of Tenochtitlan at the National Museum of Anthropology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87676" y="2362200"/>
            <a:ext cx="2618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Temple Mayor</a:t>
            </a:r>
            <a:endParaRPr lang="en-US" dirty="0"/>
          </a:p>
        </p:txBody>
      </p:sp>
      <p:sp>
        <p:nvSpPr>
          <p:cNvPr id="17" name="Freeform 16"/>
          <p:cNvSpPr/>
          <p:nvPr/>
        </p:nvSpPr>
        <p:spPr bwMode="auto">
          <a:xfrm>
            <a:off x="2898019" y="3311676"/>
            <a:ext cx="3304419" cy="1567543"/>
          </a:xfrm>
          <a:custGeom>
            <a:avLst/>
            <a:gdLst>
              <a:gd name="connsiteX0" fmla="*/ 3241524 w 3304419"/>
              <a:gd name="connsiteY0" fmla="*/ 345924 h 1567543"/>
              <a:gd name="connsiteX1" fmla="*/ 2980267 w 3304419"/>
              <a:gd name="connsiteY1" fmla="*/ 534610 h 1567543"/>
              <a:gd name="connsiteX2" fmla="*/ 2733524 w 3304419"/>
              <a:gd name="connsiteY2" fmla="*/ 752324 h 1567543"/>
              <a:gd name="connsiteX3" fmla="*/ 1485295 w 3304419"/>
              <a:gd name="connsiteY3" fmla="*/ 1449010 h 1567543"/>
              <a:gd name="connsiteX4" fmla="*/ 745067 w 3304419"/>
              <a:gd name="connsiteY4" fmla="*/ 1463524 h 1567543"/>
              <a:gd name="connsiteX5" fmla="*/ 440267 w 3304419"/>
              <a:gd name="connsiteY5" fmla="*/ 1376438 h 1567543"/>
              <a:gd name="connsiteX6" fmla="*/ 208038 w 3304419"/>
              <a:gd name="connsiteY6" fmla="*/ 1289353 h 1567543"/>
              <a:gd name="connsiteX7" fmla="*/ 33867 w 3304419"/>
              <a:gd name="connsiteY7" fmla="*/ 1144210 h 1567543"/>
              <a:gd name="connsiteX8" fmla="*/ 411238 w 3304419"/>
              <a:gd name="connsiteY8" fmla="*/ 984553 h 1567543"/>
              <a:gd name="connsiteX9" fmla="*/ 2835124 w 3304419"/>
              <a:gd name="connsiteY9" fmla="*/ 99181 h 1567543"/>
              <a:gd name="connsiteX10" fmla="*/ 3241524 w 3304419"/>
              <a:gd name="connsiteY10" fmla="*/ 345924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04419" h="1567543">
                <a:moveTo>
                  <a:pt x="3241524" y="345924"/>
                </a:moveTo>
                <a:cubicBezTo>
                  <a:pt x="3265715" y="418496"/>
                  <a:pt x="3064934" y="466877"/>
                  <a:pt x="2980267" y="534610"/>
                </a:cubicBezTo>
                <a:cubicBezTo>
                  <a:pt x="2895600" y="602343"/>
                  <a:pt x="2982686" y="599924"/>
                  <a:pt x="2733524" y="752324"/>
                </a:cubicBezTo>
                <a:cubicBezTo>
                  <a:pt x="2484362" y="904724"/>
                  <a:pt x="1816704" y="1330477"/>
                  <a:pt x="1485295" y="1449010"/>
                </a:cubicBezTo>
                <a:cubicBezTo>
                  <a:pt x="1153886" y="1567543"/>
                  <a:pt x="919238" y="1475619"/>
                  <a:pt x="745067" y="1463524"/>
                </a:cubicBezTo>
                <a:cubicBezTo>
                  <a:pt x="570896" y="1451429"/>
                  <a:pt x="529772" y="1405466"/>
                  <a:pt x="440267" y="1376438"/>
                </a:cubicBezTo>
                <a:cubicBezTo>
                  <a:pt x="350762" y="1347410"/>
                  <a:pt x="275771" y="1328058"/>
                  <a:pt x="208038" y="1289353"/>
                </a:cubicBezTo>
                <a:cubicBezTo>
                  <a:pt x="140305" y="1250648"/>
                  <a:pt x="0" y="1195010"/>
                  <a:pt x="33867" y="1144210"/>
                </a:cubicBezTo>
                <a:cubicBezTo>
                  <a:pt x="67734" y="1093410"/>
                  <a:pt x="411238" y="984553"/>
                  <a:pt x="411238" y="984553"/>
                </a:cubicBezTo>
                <a:cubicBezTo>
                  <a:pt x="878114" y="810381"/>
                  <a:pt x="2365829" y="198362"/>
                  <a:pt x="2835124" y="99181"/>
                </a:cubicBezTo>
                <a:cubicBezTo>
                  <a:pt x="3304419" y="0"/>
                  <a:pt x="3217334" y="273353"/>
                  <a:pt x="3241524" y="345924"/>
                </a:cubicBez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1" i="0" u="none" strike="noStrike" cap="none" normalizeH="0" baseline="0" smtClean="0">
              <a:ln>
                <a:noFill/>
              </a:ln>
              <a:solidFill>
                <a:srgbClr val="0C0600"/>
              </a:solidFill>
              <a:effectLst/>
              <a:latin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51645" y="4586514"/>
            <a:ext cx="1887055" cy="461665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Ball Court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 rot="20257752">
            <a:off x="4228646" y="3533290"/>
            <a:ext cx="2106667" cy="461665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Tzompantli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0"/>
            <a:ext cx="100584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49933" y="6337887"/>
            <a:ext cx="3364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3"/>
              </a:rPr>
              <a:t>http://en.wikipedia.org/wiki/Tenochtitlan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86077" y="5939970"/>
            <a:ext cx="8691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Model of the temple district of Tenochtitlan at the National Museum of Anthropology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87676" y="2362200"/>
            <a:ext cx="2618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Temple Mayor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5177" y="2057400"/>
            <a:ext cx="18165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solidFill>
                  <a:schemeClr val="tx1"/>
                </a:solidFill>
              </a:rPr>
              <a:t>Calmecac</a:t>
            </a:r>
            <a:endParaRPr lang="en-US" i="1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complex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 bwMode="auto">
          <a:xfrm rot="1649857">
            <a:off x="2323347" y="1179662"/>
            <a:ext cx="442865" cy="1755475"/>
          </a:xfrm>
          <a:prstGeom prst="down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1" i="0" u="none" strike="noStrike" cap="none" normalizeH="0" baseline="0" smtClean="0">
              <a:ln>
                <a:noFill/>
              </a:ln>
              <a:solidFill>
                <a:srgbClr val="0C0600"/>
              </a:solidFill>
              <a:effectLst/>
              <a:latin typeface="Verdana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51645" y="4586514"/>
            <a:ext cx="1887055" cy="461665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Ball Court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20257752">
            <a:off x="4228646" y="3533290"/>
            <a:ext cx="2106667" cy="461665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Tzompantli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25684" y="6337911"/>
            <a:ext cx="64066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/>
                <a:hlinkClick r:id="rId4"/>
              </a:rPr>
              <a:t>http://www.d.umn.edu/cla/faculty/troufs/anth3618/ma_timeline.html#Late_Postclassic</a:t>
            </a:r>
            <a:endParaRPr lang="en-US" sz="12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4443187" y="3644898"/>
            <a:ext cx="2131788" cy="5143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2400300" y="3900714"/>
            <a:ext cx="1828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Oval 20"/>
          <p:cNvSpPr>
            <a:spLocks noChangeArrowheads="1"/>
          </p:cNvSpPr>
          <p:nvPr/>
        </p:nvSpPr>
        <p:spPr bwMode="auto">
          <a:xfrm>
            <a:off x="5419272" y="2010228"/>
            <a:ext cx="1112161" cy="457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76500" y="2433935"/>
            <a:ext cx="6131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 smtClean="0"/>
              <a:t>Tenochtitlán</a:t>
            </a:r>
            <a:r>
              <a:rPr lang="en-US" dirty="0" smtClean="0"/>
              <a:t>  founded in 1325</a:t>
            </a:r>
            <a:endParaRPr lang="en-US" dirty="0"/>
          </a:p>
        </p:txBody>
      </p:sp>
      <p:sp>
        <p:nvSpPr>
          <p:cNvPr id="10" name="Oval 20"/>
          <p:cNvSpPr>
            <a:spLocks noChangeArrowheads="1"/>
          </p:cNvSpPr>
          <p:nvPr/>
        </p:nvSpPr>
        <p:spPr bwMode="auto">
          <a:xfrm>
            <a:off x="1148442" y="3643086"/>
            <a:ext cx="1112161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>
            <a:off x="1790700" y="2362201"/>
            <a:ext cx="1054100" cy="26488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0"/>
            <a:ext cx="100584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49933" y="6337887"/>
            <a:ext cx="3364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3"/>
              </a:rPr>
              <a:t>http://en.wikipedia.org/wiki/Tenochtitlan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86077" y="5939970"/>
            <a:ext cx="8691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Model of the temple district of Tenochtitlan at the National Museum of Anthropology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87676" y="2362200"/>
            <a:ext cx="2618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Temple Mayor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5177" y="2057400"/>
            <a:ext cx="18165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solidFill>
                  <a:schemeClr val="tx1"/>
                </a:solidFill>
              </a:rPr>
              <a:t>Calmecac</a:t>
            </a:r>
            <a:endParaRPr lang="en-US" i="1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complex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 bwMode="auto">
          <a:xfrm rot="2483981">
            <a:off x="5289485" y="656444"/>
            <a:ext cx="442865" cy="1755475"/>
          </a:xfrm>
          <a:prstGeom prst="down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1" i="0" u="none" strike="noStrike" cap="none" normalizeH="0" baseline="0" smtClean="0">
              <a:ln>
                <a:noFill/>
              </a:ln>
              <a:solidFill>
                <a:srgbClr val="0C0600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07994" y="1338942"/>
            <a:ext cx="14109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Eagle’s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House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951645" y="4586514"/>
            <a:ext cx="1887055" cy="461665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Ball Court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20257752">
            <a:off x="4228646" y="3533290"/>
            <a:ext cx="2106667" cy="461665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Tzompantli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0"/>
            <a:ext cx="100584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49933" y="6337887"/>
            <a:ext cx="3364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3"/>
              </a:rPr>
              <a:t>http://en.wikipedia.org/wiki/Tenochtitlan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86077" y="5939970"/>
            <a:ext cx="8691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Model of the temple district of Tenochtitlan at the National Museum of Anthropology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87676" y="2362200"/>
            <a:ext cx="2618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Temple Mayor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5177" y="2057400"/>
            <a:ext cx="18165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solidFill>
                  <a:schemeClr val="tx1"/>
                </a:solidFill>
              </a:rPr>
              <a:t>Calmecac</a:t>
            </a:r>
            <a:endParaRPr lang="en-US" i="1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complex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 bwMode="auto">
          <a:xfrm rot="20856500">
            <a:off x="6275427" y="2536514"/>
            <a:ext cx="442865" cy="1755475"/>
          </a:xfrm>
          <a:prstGeom prst="down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1" i="0" u="none" strike="noStrike" cap="none" normalizeH="0" baseline="0" smtClean="0">
              <a:ln>
                <a:noFill/>
              </a:ln>
              <a:solidFill>
                <a:srgbClr val="0C0600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07994" y="1338942"/>
            <a:ext cx="14109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Eagle’s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House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194181" y="5105400"/>
            <a:ext cx="2454519" cy="830997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Quetzalcoatl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Temple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951645" y="4586514"/>
            <a:ext cx="1887055" cy="461665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Ball Court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20257752">
            <a:off x="4228646" y="3533290"/>
            <a:ext cx="2106667" cy="461665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Tzompantli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0"/>
            <a:ext cx="100584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49933" y="6337887"/>
            <a:ext cx="3364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3"/>
              </a:rPr>
              <a:t>http://en.wikipedia.org/wiki/Tenochtitlan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86077" y="5939970"/>
            <a:ext cx="8691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Model of the temple district of Tenochtitlan at the National Museum of Anthropology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87676" y="2362200"/>
            <a:ext cx="2618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Temple Mayor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951645" y="4586514"/>
            <a:ext cx="1887055" cy="461665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Ball Court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5177" y="2057400"/>
            <a:ext cx="18165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solidFill>
                  <a:schemeClr val="tx1"/>
                </a:solidFill>
              </a:rPr>
              <a:t>Calmecac</a:t>
            </a:r>
            <a:endParaRPr lang="en-US" i="1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complex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 bwMode="auto">
          <a:xfrm rot="18749379">
            <a:off x="5983838" y="2051971"/>
            <a:ext cx="442865" cy="1755475"/>
          </a:xfrm>
          <a:prstGeom prst="down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1" i="0" u="none" strike="noStrike" cap="none" normalizeH="0" baseline="0" smtClean="0">
              <a:ln>
                <a:noFill/>
              </a:ln>
              <a:solidFill>
                <a:srgbClr val="0C0600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07994" y="1338942"/>
            <a:ext cx="14109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Eagle’s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House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807262" y="3962400"/>
            <a:ext cx="1451038" cy="830997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Sun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Temple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194181" y="5105400"/>
            <a:ext cx="2454519" cy="830997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Quetzalcoatl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Temple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20257752">
            <a:off x="4228646" y="3533290"/>
            <a:ext cx="2106667" cy="461665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Tzompantli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0"/>
            <a:ext cx="100584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49933" y="6337887"/>
            <a:ext cx="3364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3"/>
              </a:rPr>
              <a:t>http://en.wikipedia.org/wiki/Tenochtitlan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86077" y="5939970"/>
            <a:ext cx="8691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Model of the temple district of Tenochtitlan at the National Museum of Anthropology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87676" y="2362200"/>
            <a:ext cx="2618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Temple Mayor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5177" y="2057400"/>
            <a:ext cx="18165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solidFill>
                  <a:schemeClr val="tx1"/>
                </a:solidFill>
              </a:rPr>
              <a:t>Calmecac</a:t>
            </a:r>
            <a:endParaRPr lang="en-US" i="1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complex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 bwMode="auto">
          <a:xfrm rot="19571681">
            <a:off x="7831122" y="784322"/>
            <a:ext cx="442865" cy="1755475"/>
          </a:xfrm>
          <a:prstGeom prst="down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1" i="0" u="none" strike="noStrike" cap="none" normalizeH="0" baseline="0" smtClean="0">
              <a:ln>
                <a:noFill/>
              </a:ln>
              <a:solidFill>
                <a:srgbClr val="0C0600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07994" y="1338942"/>
            <a:ext cx="14109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Eagle’s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House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807262" y="3962400"/>
            <a:ext cx="1451038" cy="830997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Sun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Temple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194181" y="5105400"/>
            <a:ext cx="2454519" cy="830997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Quetzalcoatl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Temple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658100" y="2819400"/>
            <a:ext cx="2334292" cy="830997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Tezcatlipoca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Pyramid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951645" y="4586514"/>
            <a:ext cx="1887055" cy="461665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Ball Court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 rot="20257752">
            <a:off x="4228646" y="3533290"/>
            <a:ext cx="2106667" cy="461665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Tzompantli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0"/>
            <a:ext cx="100584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49933" y="6337887"/>
            <a:ext cx="3364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3"/>
              </a:rPr>
              <a:t>http://en.wikipedia.org/wiki/Tenochtitlan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86077" y="5939970"/>
            <a:ext cx="8691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Model of the temple district of Tenochtitlan at the National Museum of Anthropology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87676" y="2362200"/>
            <a:ext cx="2618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Temple Mayor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5177" y="2057400"/>
            <a:ext cx="18165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solidFill>
                  <a:schemeClr val="tx1"/>
                </a:solidFill>
              </a:rPr>
              <a:t>Calmecac</a:t>
            </a:r>
            <a:endParaRPr lang="en-US" i="1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complex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07994" y="1338942"/>
            <a:ext cx="14109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Eagle’s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House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807262" y="3962400"/>
            <a:ext cx="1451038" cy="830997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Sun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Temple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194181" y="5105400"/>
            <a:ext cx="2454519" cy="830997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Quetzalcoatl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Temple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658100" y="2819400"/>
            <a:ext cx="2334292" cy="830997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Tezcatlipoca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Pyramid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258658" y="497413"/>
            <a:ext cx="33113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Palace of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Motecuhzoma</a:t>
            </a:r>
            <a:r>
              <a:rPr lang="en-US" dirty="0" smtClean="0">
                <a:solidFill>
                  <a:schemeClr val="tx1"/>
                </a:solidFill>
              </a:rPr>
              <a:t> II</a:t>
            </a:r>
          </a:p>
          <a:p>
            <a:r>
              <a:rPr lang="en-US" sz="1600" b="0" dirty="0" smtClean="0">
                <a:solidFill>
                  <a:schemeClr val="tx1"/>
                </a:solidFill>
              </a:rPr>
              <a:t>(100 rooms, </a:t>
            </a:r>
          </a:p>
          <a:p>
            <a:r>
              <a:rPr lang="en-US" sz="1600" b="0" dirty="0" smtClean="0">
                <a:solidFill>
                  <a:schemeClr val="tx1"/>
                </a:solidFill>
              </a:rPr>
              <a:t>each with its own bath)</a:t>
            </a:r>
            <a:endParaRPr lang="en-US" sz="1600" b="0" dirty="0"/>
          </a:p>
        </p:txBody>
      </p:sp>
      <p:sp>
        <p:nvSpPr>
          <p:cNvPr id="19" name="Down Arrow 18"/>
          <p:cNvSpPr/>
          <p:nvPr/>
        </p:nvSpPr>
        <p:spPr bwMode="auto">
          <a:xfrm rot="17949075">
            <a:off x="9153749" y="1554273"/>
            <a:ext cx="442865" cy="1230350"/>
          </a:xfrm>
          <a:prstGeom prst="down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1" i="0" u="none" strike="noStrike" cap="none" normalizeH="0" baseline="0" smtClean="0">
              <a:ln>
                <a:noFill/>
              </a:ln>
              <a:solidFill>
                <a:srgbClr val="0C0600"/>
              </a:solidFill>
              <a:effectLst/>
              <a:latin typeface="Verdana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51645" y="4586514"/>
            <a:ext cx="1887055" cy="461665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Ball Court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20257752">
            <a:off x="4228646" y="3533290"/>
            <a:ext cx="2106667" cy="461665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Tzompantli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0"/>
            <a:ext cx="100584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49933" y="6337887"/>
            <a:ext cx="3364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3"/>
              </a:rPr>
              <a:t>http://en.wikipedia.org/wiki/Tenochtitlan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86077" y="5939970"/>
            <a:ext cx="8691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Model of the temple district of Tenochtitlan at the National Museum of Anthropology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87676" y="2362200"/>
            <a:ext cx="2618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Temple Mayor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0257752">
            <a:off x="4228646" y="3533290"/>
            <a:ext cx="2106667" cy="461665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Tzompantli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5177" y="2057400"/>
            <a:ext cx="18165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solidFill>
                  <a:schemeClr val="tx1"/>
                </a:solidFill>
              </a:rPr>
              <a:t>Calmecac</a:t>
            </a:r>
            <a:endParaRPr lang="en-US" i="1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complex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07994" y="1338942"/>
            <a:ext cx="14109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Eagle’s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House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807262" y="3962400"/>
            <a:ext cx="1451038" cy="830997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Sun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Temple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194181" y="5105400"/>
            <a:ext cx="2454519" cy="830997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Quetzalcoatl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Temple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658100" y="2819400"/>
            <a:ext cx="2334292" cy="830997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Tezcatlipoca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Pyramid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258658" y="497413"/>
            <a:ext cx="33113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Palace of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Motecuhzoma</a:t>
            </a:r>
            <a:r>
              <a:rPr lang="en-US" dirty="0" smtClean="0">
                <a:solidFill>
                  <a:schemeClr val="tx1"/>
                </a:solidFill>
              </a:rPr>
              <a:t> II</a:t>
            </a:r>
          </a:p>
          <a:p>
            <a:r>
              <a:rPr lang="en-US" sz="1600" b="0" dirty="0" smtClean="0">
                <a:solidFill>
                  <a:schemeClr val="tx1"/>
                </a:solidFill>
              </a:rPr>
              <a:t>(100 rooms, </a:t>
            </a:r>
          </a:p>
          <a:p>
            <a:r>
              <a:rPr lang="en-US" sz="1600" b="0" dirty="0" smtClean="0">
                <a:solidFill>
                  <a:schemeClr val="tx1"/>
                </a:solidFill>
              </a:rPr>
              <a:t>each with its own bath)</a:t>
            </a:r>
            <a:endParaRPr lang="en-US" sz="1600" b="0" dirty="0"/>
          </a:p>
        </p:txBody>
      </p:sp>
      <p:sp>
        <p:nvSpPr>
          <p:cNvPr id="19" name="Down Arrow 18"/>
          <p:cNvSpPr/>
          <p:nvPr/>
        </p:nvSpPr>
        <p:spPr bwMode="auto">
          <a:xfrm rot="17949075">
            <a:off x="9153749" y="1554273"/>
            <a:ext cx="442865" cy="1230350"/>
          </a:xfrm>
          <a:prstGeom prst="downArrow">
            <a:avLst/>
          </a:prstGeom>
          <a:solidFill>
            <a:srgbClr val="FFC58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1" i="0" u="none" strike="noStrike" cap="none" normalizeH="0" baseline="0" smtClean="0">
              <a:ln>
                <a:noFill/>
              </a:ln>
              <a:solidFill>
                <a:srgbClr val="0C0600"/>
              </a:solidFill>
              <a:effectLst/>
              <a:latin typeface="Verdana" pitchFamily="34" charset="0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3837224" y="2477274"/>
            <a:ext cx="1306276" cy="118753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51645" y="4586514"/>
            <a:ext cx="1887055" cy="461665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Ball Court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0"/>
            <a:ext cx="100584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49933" y="6337887"/>
            <a:ext cx="3364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3"/>
              </a:rPr>
              <a:t>http://en.wikipedia.org/wiki/Tenochtitlan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86077" y="5939970"/>
            <a:ext cx="8691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Model of the temple district of Tenochtitlan at the National Museum of Anthropology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87676" y="2362200"/>
            <a:ext cx="2618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Temple Mayor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0257752">
            <a:off x="4228646" y="3533290"/>
            <a:ext cx="2106667" cy="461665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Tzompantli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5177" y="2057400"/>
            <a:ext cx="18165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solidFill>
                  <a:schemeClr val="tx1"/>
                </a:solidFill>
              </a:rPr>
              <a:t>Calmecac</a:t>
            </a:r>
            <a:endParaRPr lang="en-US" i="1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complex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07994" y="1338942"/>
            <a:ext cx="14109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Eagle’s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House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807262" y="3962400"/>
            <a:ext cx="1451038" cy="830997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Sun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Temple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194181" y="5105400"/>
            <a:ext cx="2454519" cy="830997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Quetzalcoatl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Temple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658100" y="2819400"/>
            <a:ext cx="2334292" cy="830997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Tezcatlipoca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Pyramid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258658" y="497413"/>
            <a:ext cx="33113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Palace of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Motecuhzoma</a:t>
            </a:r>
            <a:r>
              <a:rPr lang="en-US" dirty="0" smtClean="0">
                <a:solidFill>
                  <a:schemeClr val="tx1"/>
                </a:solidFill>
              </a:rPr>
              <a:t> II</a:t>
            </a:r>
          </a:p>
          <a:p>
            <a:r>
              <a:rPr lang="en-US" sz="1600" b="0" dirty="0" smtClean="0">
                <a:solidFill>
                  <a:schemeClr val="tx1"/>
                </a:solidFill>
              </a:rPr>
              <a:t>(100 rooms, </a:t>
            </a:r>
          </a:p>
          <a:p>
            <a:r>
              <a:rPr lang="en-US" sz="1600" b="0" dirty="0" smtClean="0">
                <a:solidFill>
                  <a:schemeClr val="tx1"/>
                </a:solidFill>
              </a:rPr>
              <a:t>each with its own bath)</a:t>
            </a:r>
            <a:endParaRPr lang="en-US" sz="1600" b="0" dirty="0"/>
          </a:p>
        </p:txBody>
      </p:sp>
      <p:sp>
        <p:nvSpPr>
          <p:cNvPr id="19" name="Down Arrow 18"/>
          <p:cNvSpPr/>
          <p:nvPr/>
        </p:nvSpPr>
        <p:spPr bwMode="auto">
          <a:xfrm rot="17949075">
            <a:off x="9153749" y="1554273"/>
            <a:ext cx="442865" cy="1230350"/>
          </a:xfrm>
          <a:prstGeom prst="downArrow">
            <a:avLst/>
          </a:prstGeom>
          <a:solidFill>
            <a:srgbClr val="FFC58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1" i="0" u="none" strike="noStrike" cap="none" normalizeH="0" baseline="0" smtClean="0">
              <a:ln>
                <a:noFill/>
              </a:ln>
              <a:solidFill>
                <a:srgbClr val="0C0600"/>
              </a:solidFill>
              <a:effectLst/>
              <a:latin typeface="Verdana" pitchFamily="34" charset="0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3837224" y="2477274"/>
            <a:ext cx="1306276" cy="118753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51645" y="4586514"/>
            <a:ext cx="1887055" cy="461665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Ball Court</a:t>
            </a:r>
            <a:endParaRPr lang="en-US" dirty="0"/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00" y="204330"/>
            <a:ext cx="2203094" cy="185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0186" y="214086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4015620" y="351972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La Venta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0"/>
            <a:ext cx="100584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49933" y="6337887"/>
            <a:ext cx="3364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3"/>
              </a:rPr>
              <a:t>http://en.wikipedia.org/wiki/Tenochtitlan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86077" y="5939970"/>
            <a:ext cx="8691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Model of the temple district of Tenochtitlan at the National Museum of Anthropology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3837224" y="2477274"/>
            <a:ext cx="1306276" cy="118753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87676" y="2357735"/>
            <a:ext cx="2618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Temple Mayor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0257752">
            <a:off x="4320818" y="3533290"/>
            <a:ext cx="1922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Tompantli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676900" y="4655403"/>
            <a:ext cx="24545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Quetzalcoatl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Temple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667500" y="3664803"/>
            <a:ext cx="1451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Sun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Temple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86008" y="2445603"/>
            <a:ext cx="23342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Tezcatlipoca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Pyramid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58658" y="497413"/>
            <a:ext cx="331139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Palace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of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Motecuhzoma</a:t>
            </a:r>
            <a:r>
              <a:rPr lang="en-US" dirty="0" smtClean="0">
                <a:solidFill>
                  <a:schemeClr val="tx1"/>
                </a:solidFill>
              </a:rPr>
              <a:t> II</a:t>
            </a:r>
          </a:p>
          <a:p>
            <a:r>
              <a:rPr lang="en-US" sz="1600" b="0" dirty="0" smtClean="0">
                <a:solidFill>
                  <a:schemeClr val="tx1"/>
                </a:solidFill>
              </a:rPr>
              <a:t>(100 rooms, </a:t>
            </a:r>
          </a:p>
          <a:p>
            <a:pPr algn="l"/>
            <a:r>
              <a:rPr lang="en-US" sz="1600" b="0" dirty="0" smtClean="0">
                <a:solidFill>
                  <a:schemeClr val="tx1"/>
                </a:solidFill>
              </a:rPr>
              <a:t>each with its own bath)</a:t>
            </a:r>
            <a:endParaRPr lang="en-US" sz="1600" b="0" dirty="0"/>
          </a:p>
        </p:txBody>
      </p:sp>
      <p:sp>
        <p:nvSpPr>
          <p:cNvPr id="20" name="Down Arrow 19"/>
          <p:cNvSpPr/>
          <p:nvPr/>
        </p:nvSpPr>
        <p:spPr bwMode="auto">
          <a:xfrm rot="17949075">
            <a:off x="9153749" y="1554273"/>
            <a:ext cx="442865" cy="1230350"/>
          </a:xfrm>
          <a:prstGeom prst="down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1" i="0" u="none" strike="noStrike" cap="none" normalizeH="0" baseline="0" smtClean="0">
              <a:ln>
                <a:noFill/>
              </a:ln>
              <a:solidFill>
                <a:srgbClr val="0C0600"/>
              </a:solidFill>
              <a:effectLst/>
              <a:latin typeface="Verdana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6077" y="457200"/>
            <a:ext cx="1913607" cy="160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3307994" y="1338942"/>
            <a:ext cx="14109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Eagle’s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House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43712" y="2362200"/>
            <a:ext cx="18165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solidFill>
                  <a:schemeClr val="tx1"/>
                </a:solidFill>
              </a:rPr>
              <a:t>Calmecac</a:t>
            </a:r>
            <a:endParaRPr lang="en-US" i="1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complex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951645" y="4586514"/>
            <a:ext cx="1887055" cy="461665"/>
          </a:xfrm>
          <a:prstGeom prst="rect">
            <a:avLst/>
          </a:prstGeom>
          <a:solidFill>
            <a:srgbClr val="FFC58B">
              <a:alpha val="65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Ball Court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940723" y="6337887"/>
            <a:ext cx="43829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2"/>
              </a:rPr>
              <a:t>http://commons.wikimedia.org/wiki/File:Aztecs_ft.jpg</a:t>
            </a:r>
            <a:endParaRPr lang="en-US" sz="1200" b="0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lum bright="16000" contrast="47000"/>
          </a:blip>
          <a:srcRect/>
          <a:stretch>
            <a:fillRect/>
          </a:stretch>
        </p:blipFill>
        <p:spPr bwMode="auto">
          <a:xfrm>
            <a:off x="511648" y="214086"/>
            <a:ext cx="925102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2048328" y="4534728"/>
            <a:ext cx="1790700" cy="64687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0"/>
            <a:ext cx="100584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49933" y="6337887"/>
            <a:ext cx="3364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3"/>
              </a:rPr>
              <a:t>http://en.wikipedia.org/wiki/Tenochtitlan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86077" y="5939970"/>
            <a:ext cx="8691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Model of the temple district of </a:t>
            </a:r>
            <a:r>
              <a:rPr lang="en-US" sz="1400" dirty="0" err="1" smtClean="0">
                <a:solidFill>
                  <a:schemeClr val="tx1"/>
                </a:solidFill>
              </a:rPr>
              <a:t>Tenochtitlán</a:t>
            </a:r>
            <a:r>
              <a:rPr lang="en-US" sz="1400" dirty="0" smtClean="0">
                <a:solidFill>
                  <a:schemeClr val="tx1"/>
                </a:solidFill>
              </a:rPr>
              <a:t> at the National Museum of Anthropology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80844" y="1505021"/>
            <a:ext cx="269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Huitzilopochtli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686300" y="1777163"/>
            <a:ext cx="1204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Tlaloc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686008" y="2445603"/>
            <a:ext cx="23342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Tezcatlipoca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Pyramid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25684" y="6337911"/>
            <a:ext cx="64066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/>
                <a:hlinkClick r:id="rId4"/>
              </a:rPr>
              <a:t>http://www.d.umn.edu/cla/faculty/troufs/anth3618/ma_timeline.html#Late_Postclassic</a:t>
            </a:r>
            <a:endParaRPr lang="en-US" sz="12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4443187" y="3644898"/>
            <a:ext cx="2131788" cy="51435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2019300" y="3900714"/>
            <a:ext cx="2209800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Oval 20"/>
          <p:cNvSpPr>
            <a:spLocks noChangeArrowheads="1"/>
          </p:cNvSpPr>
          <p:nvPr/>
        </p:nvSpPr>
        <p:spPr bwMode="auto">
          <a:xfrm>
            <a:off x="5419272" y="2010228"/>
            <a:ext cx="1112161" cy="457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21"/>
          <p:cNvSpPr>
            <a:spLocks noChangeArrowheads="1"/>
          </p:cNvSpPr>
          <p:nvPr/>
        </p:nvSpPr>
        <p:spPr bwMode="auto">
          <a:xfrm>
            <a:off x="2171700" y="4448628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21"/>
          <p:cNvSpPr>
            <a:spLocks noChangeArrowheads="1"/>
          </p:cNvSpPr>
          <p:nvPr/>
        </p:nvSpPr>
        <p:spPr bwMode="auto">
          <a:xfrm>
            <a:off x="3938814" y="4390572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7048500" y="4209142"/>
            <a:ext cx="1524000" cy="863599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21"/>
          <p:cNvSpPr>
            <a:spLocks noChangeArrowheads="1"/>
          </p:cNvSpPr>
          <p:nvPr/>
        </p:nvSpPr>
        <p:spPr bwMode="auto">
          <a:xfrm>
            <a:off x="1348014" y="4299857"/>
            <a:ext cx="685800" cy="729341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0"/>
            <a:ext cx="100584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49933" y="6337887"/>
            <a:ext cx="3364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3"/>
              </a:rPr>
              <a:t>http://en.wikipedia.org/wiki/Tenochtitlan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86077" y="5939970"/>
            <a:ext cx="8691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Model of the temple district of </a:t>
            </a:r>
            <a:r>
              <a:rPr lang="en-US" sz="1400" dirty="0" err="1" smtClean="0">
                <a:solidFill>
                  <a:schemeClr val="tx1"/>
                </a:solidFill>
              </a:rPr>
              <a:t>Tenochtitlán</a:t>
            </a:r>
            <a:r>
              <a:rPr lang="en-US" sz="1400" dirty="0" smtClean="0">
                <a:solidFill>
                  <a:schemeClr val="tx1"/>
                </a:solidFill>
              </a:rPr>
              <a:t> at the National Museum of Anthropology</a:t>
            </a:r>
            <a:endParaRPr lang="en-US" sz="1050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3414" y="133647"/>
            <a:ext cx="23812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500" y="152400"/>
            <a:ext cx="23812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301014" y="2514600"/>
            <a:ext cx="269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Huitzilopochtli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30779" y="2528279"/>
            <a:ext cx="1204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Tlaloc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49933" y="6337887"/>
            <a:ext cx="3364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2"/>
              </a:rPr>
              <a:t>http://en.wikipedia.org/wiki/Tenochtitlan</a:t>
            </a:r>
            <a:endParaRPr lang="en-US" sz="1200" b="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638622" y="5940623"/>
            <a:ext cx="29867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Temple Mayor, </a:t>
            </a:r>
            <a:r>
              <a:rPr lang="en-US" sz="1400" dirty="0" err="1" smtClean="0">
                <a:solidFill>
                  <a:schemeClr val="tx1"/>
                </a:solidFill>
              </a:rPr>
              <a:t>Tenochtitlán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8500" y="1905000"/>
            <a:ext cx="1204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Tlaloc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676900" y="1371600"/>
            <a:ext cx="269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Huitzilopochtli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458155" y="6337887"/>
            <a:ext cx="53480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2"/>
              </a:rPr>
              <a:t>http://commons.wikimedia.org/wiki/File:Templo_mayor_capas.jpg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638622" y="5940623"/>
            <a:ext cx="29867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Temple Mayor, </a:t>
            </a:r>
            <a:r>
              <a:rPr lang="en-US" sz="1400" dirty="0" err="1" smtClean="0">
                <a:solidFill>
                  <a:schemeClr val="tx1"/>
                </a:solidFill>
              </a:rPr>
              <a:t>Tenochtitlán</a:t>
            </a:r>
            <a:endParaRPr lang="en-US" sz="105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1014413"/>
            <a:ext cx="762000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09594" y="514421"/>
            <a:ext cx="1204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Tlaloc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143500" y="515256"/>
            <a:ext cx="269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Huitzilopochtli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459277" y="6323373"/>
            <a:ext cx="53458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2"/>
              </a:rPr>
              <a:t>http://commons.wikimedia.org/wiki/File:Tenochtitlan-medium.png</a:t>
            </a:r>
            <a:endParaRPr lang="en-US" sz="1200" b="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7925" y="439056"/>
            <a:ext cx="53911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494644" y="5300246"/>
            <a:ext cx="52213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Tenochtitlán</a:t>
            </a:r>
            <a:r>
              <a:rPr lang="de-DE" sz="1600" dirty="0" smtClean="0">
                <a:solidFill>
                  <a:srgbClr val="FFFFFF"/>
                </a:solidFill>
              </a:rPr>
              <a:t> and Tlatelolco in Lake Texcoco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5509986" y="3519714"/>
            <a:ext cx="5334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2324100" y="791028"/>
            <a:ext cx="1023257" cy="52614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6529614" y="279399"/>
            <a:ext cx="990600" cy="711201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224310" y="4114800"/>
            <a:ext cx="1271817" cy="914400"/>
          </a:xfrm>
          <a:prstGeom prst="ellipse">
            <a:avLst/>
          </a:prstGeom>
          <a:noFill/>
          <a:ln w="76200">
            <a:solidFill>
              <a:srgbClr val="33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2549069" y="5638800"/>
            <a:ext cx="990600" cy="547914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2324100" y="2090058"/>
            <a:ext cx="990600" cy="547914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328728" y="3227326"/>
            <a:ext cx="1136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Texcoco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Tlaxcala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8230966" y="3124200"/>
            <a:ext cx="1350278" cy="852714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6" name="Oval 10"/>
          <p:cNvSpPr>
            <a:spLocks noChangeArrowheads="1"/>
          </p:cNvSpPr>
          <p:nvPr/>
        </p:nvSpPr>
        <p:spPr bwMode="auto">
          <a:xfrm>
            <a:off x="4762500" y="2133600"/>
            <a:ext cx="1462314" cy="90714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lum bright="5000" contrast="-2000"/>
          </a:blip>
          <a:srcRect/>
          <a:stretch>
            <a:fillRect/>
          </a:stretch>
        </p:blipFill>
        <p:spPr bwMode="auto">
          <a:xfrm>
            <a:off x="1943100" y="76200"/>
            <a:ext cx="6400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2557236" y="6424971"/>
            <a:ext cx="51435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0" dirty="0" smtClean="0">
                <a:hlinkClick r:id="rId3"/>
              </a:rPr>
              <a:t>http://www.latinamericanstudies.org/aztecs1.htm</a:t>
            </a:r>
            <a:endParaRPr lang="en-US" sz="12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557236" y="6337887"/>
            <a:ext cx="51435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0" dirty="0" smtClean="0">
                <a:hlinkClick r:id="rId2"/>
              </a:rPr>
              <a:t>http://commons.wikimedia.org/wiki/File:Fundacion_Mexico.jpg</a:t>
            </a:r>
            <a:endParaRPr lang="en-US" sz="1200" b="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75" y="119742"/>
            <a:ext cx="3905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571750" y="5910942"/>
            <a:ext cx="51435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0" dirty="0" smtClean="0">
                <a:solidFill>
                  <a:srgbClr val="FFFFFF"/>
                </a:solidFill>
              </a:rPr>
              <a:t>Folio 2r of the Codex Mendoza</a:t>
            </a:r>
            <a:endParaRPr lang="en-US" sz="1600" b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5414" y="-14514"/>
            <a:ext cx="39713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556496" y="6360970"/>
            <a:ext cx="23622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dirty="0" smtClean="0">
                <a:hlinkClick r:id="rId3"/>
              </a:rPr>
              <a:t>source</a:t>
            </a:r>
            <a:r>
              <a:rPr lang="en-US" sz="1050" b="0" dirty="0" smtClean="0"/>
              <a:t>: Wikimedia</a:t>
            </a:r>
            <a:endParaRPr lang="en-US" sz="105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485900" y="2585122"/>
            <a:ext cx="7315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algn="l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2.	The onset of the Post-Classic sees the breakdown of the greater regional art styles of the Classic in each region</a:t>
            </a:r>
            <a:endParaRPr lang="en-US" sz="2800" i="1" dirty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485900" y="2585122"/>
            <a:ext cx="7315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algn="l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2.	The onset of the Post-Classic sees the </a:t>
            </a:r>
            <a:r>
              <a:rPr lang="en-US" sz="2800" dirty="0"/>
              <a:t>breakdown of the greater regional art styles 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of the Classic in each region</a:t>
            </a:r>
            <a:endParaRPr lang="en-US" sz="2800" i="1" dirty="0">
              <a:solidFill>
                <a:schemeClr val="accent6">
                  <a:lumMod val="40000"/>
                  <a:lumOff val="60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1497017"/>
            <a:ext cx="7315200" cy="376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Text Box 13"/>
          <p:cNvSpPr txBox="1">
            <a:spLocks noChangeArrowheads="1"/>
          </p:cNvSpPr>
          <p:nvPr/>
        </p:nvSpPr>
        <p:spPr bwMode="auto">
          <a:xfrm>
            <a:off x="7699666" y="5283204"/>
            <a:ext cx="12202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000" b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• Kaminaljuyú</a:t>
            </a:r>
          </a:p>
        </p:txBody>
      </p:sp>
      <p:sp>
        <p:nvSpPr>
          <p:cNvPr id="128004" name="Oval 7"/>
          <p:cNvSpPr>
            <a:spLocks noChangeArrowheads="1"/>
          </p:cNvSpPr>
          <p:nvPr/>
        </p:nvSpPr>
        <p:spPr bwMode="auto">
          <a:xfrm>
            <a:off x="3848100" y="2819400"/>
            <a:ext cx="1143000" cy="5334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8005" name="Text Box 9"/>
          <p:cNvSpPr txBox="1">
            <a:spLocks noChangeArrowheads="1"/>
          </p:cNvSpPr>
          <p:nvPr/>
        </p:nvSpPr>
        <p:spPr bwMode="auto">
          <a:xfrm>
            <a:off x="2288179" y="3287717"/>
            <a:ext cx="23070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Teotihuacán</a:t>
            </a:r>
          </a:p>
        </p:txBody>
      </p:sp>
      <p:sp>
        <p:nvSpPr>
          <p:cNvPr id="128006" name="Oval 5"/>
          <p:cNvSpPr>
            <a:spLocks noChangeArrowheads="1"/>
          </p:cNvSpPr>
          <p:nvPr/>
        </p:nvSpPr>
        <p:spPr bwMode="auto">
          <a:xfrm rot="1054511">
            <a:off x="4691065" y="3719513"/>
            <a:ext cx="1122362" cy="696912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8007" name="Text Box 10"/>
          <p:cNvSpPr txBox="1">
            <a:spLocks noChangeArrowheads="1"/>
          </p:cNvSpPr>
          <p:nvPr/>
        </p:nvSpPr>
        <p:spPr bwMode="auto">
          <a:xfrm>
            <a:off x="3221298" y="3962400"/>
            <a:ext cx="1555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Zapotec</a:t>
            </a:r>
            <a:endParaRPr kumimoji="1" lang="en-US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8008" name="Oval 5"/>
          <p:cNvSpPr>
            <a:spLocks noChangeArrowheads="1"/>
          </p:cNvSpPr>
          <p:nvPr/>
        </p:nvSpPr>
        <p:spPr bwMode="auto">
          <a:xfrm rot="516643">
            <a:off x="6264278" y="3408366"/>
            <a:ext cx="2017713" cy="744537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8009" name="Text Box 15"/>
          <p:cNvSpPr txBox="1">
            <a:spLocks noChangeArrowheads="1"/>
          </p:cNvSpPr>
          <p:nvPr/>
        </p:nvSpPr>
        <p:spPr bwMode="auto">
          <a:xfrm>
            <a:off x="7439512" y="2667004"/>
            <a:ext cx="11801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Petén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Maya</a:t>
            </a:r>
          </a:p>
        </p:txBody>
      </p:sp>
      <p:sp>
        <p:nvSpPr>
          <p:cNvPr id="128010" name="Oval 10"/>
          <p:cNvSpPr>
            <a:spLocks noChangeArrowheads="1"/>
          </p:cNvSpPr>
          <p:nvPr/>
        </p:nvSpPr>
        <p:spPr bwMode="auto">
          <a:xfrm rot="1991457">
            <a:off x="6919915" y="4576763"/>
            <a:ext cx="698500" cy="277812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8011" name="Text Box 12"/>
          <p:cNvSpPr txBox="1">
            <a:spLocks noChangeArrowheads="1"/>
          </p:cNvSpPr>
          <p:nvPr/>
        </p:nvSpPr>
        <p:spPr bwMode="auto">
          <a:xfrm>
            <a:off x="7341611" y="4306891"/>
            <a:ext cx="17283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Highland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Maya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25684" y="6337911"/>
            <a:ext cx="64066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/>
                <a:hlinkClick r:id="rId4"/>
              </a:rPr>
              <a:t>http://www.d.umn.edu/cla/faculty/troufs/anth3618/ma_timeline.html#Late_Postclassic</a:t>
            </a:r>
            <a:endParaRPr lang="en-US" sz="12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4443187" y="3644898"/>
            <a:ext cx="2131788" cy="5143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2019300" y="3900714"/>
            <a:ext cx="2209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Oval 20"/>
          <p:cNvSpPr>
            <a:spLocks noChangeArrowheads="1"/>
          </p:cNvSpPr>
          <p:nvPr/>
        </p:nvSpPr>
        <p:spPr bwMode="auto">
          <a:xfrm>
            <a:off x="5419272" y="2010228"/>
            <a:ext cx="1112161" cy="457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1573293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Oval 4"/>
          <p:cNvSpPr>
            <a:spLocks noChangeArrowheads="1"/>
          </p:cNvSpPr>
          <p:nvPr/>
        </p:nvSpPr>
        <p:spPr bwMode="auto">
          <a:xfrm>
            <a:off x="3285445" y="3182260"/>
            <a:ext cx="943655" cy="373743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1553990" y="3367088"/>
            <a:ext cx="18085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FFFFFF"/>
                </a:solidFill>
              </a:rPr>
              <a:t>Tenochtitlán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3234367" y="4006853"/>
            <a:ext cx="9861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Monte</a:t>
            </a:r>
          </a:p>
          <a:p>
            <a:r>
              <a:rPr lang="en-US" sz="1800" dirty="0" err="1">
                <a:solidFill>
                  <a:srgbClr val="FFFFFF"/>
                </a:solidFill>
              </a:rPr>
              <a:t>Albán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9462" name="Oval 10"/>
          <p:cNvSpPr>
            <a:spLocks noChangeArrowheads="1"/>
          </p:cNvSpPr>
          <p:nvPr/>
        </p:nvSpPr>
        <p:spPr bwMode="auto">
          <a:xfrm>
            <a:off x="6997704" y="4572000"/>
            <a:ext cx="609600" cy="4572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9463" name="Oval 12"/>
          <p:cNvSpPr>
            <a:spLocks noChangeArrowheads="1"/>
          </p:cNvSpPr>
          <p:nvPr/>
        </p:nvSpPr>
        <p:spPr bwMode="auto">
          <a:xfrm>
            <a:off x="3510415" y="2928489"/>
            <a:ext cx="747713" cy="228373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2730737" y="2909888"/>
            <a:ext cx="7393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Tula</a:t>
            </a:r>
          </a:p>
        </p:txBody>
      </p:sp>
      <p:sp>
        <p:nvSpPr>
          <p:cNvPr id="19465" name="Oval 14"/>
          <p:cNvSpPr>
            <a:spLocks noChangeArrowheads="1"/>
          </p:cNvSpPr>
          <p:nvPr/>
        </p:nvSpPr>
        <p:spPr bwMode="auto">
          <a:xfrm>
            <a:off x="4229100" y="3947886"/>
            <a:ext cx="1219200" cy="4572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9466" name="Oval 15"/>
          <p:cNvSpPr>
            <a:spLocks noChangeArrowheads="1"/>
          </p:cNvSpPr>
          <p:nvPr/>
        </p:nvSpPr>
        <p:spPr bwMode="auto">
          <a:xfrm>
            <a:off x="4991101" y="3900714"/>
            <a:ext cx="762000" cy="4572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9467" name="Text Box 16"/>
          <p:cNvSpPr txBox="1">
            <a:spLocks noChangeArrowheads="1"/>
          </p:cNvSpPr>
          <p:nvPr/>
        </p:nvSpPr>
        <p:spPr bwMode="auto">
          <a:xfrm>
            <a:off x="5140174" y="4433888"/>
            <a:ext cx="819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FFFFFF"/>
                </a:solidFill>
              </a:rPr>
              <a:t>Mitla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9468" name="Text Box 17"/>
          <p:cNvSpPr txBox="1">
            <a:spLocks noChangeArrowheads="1"/>
          </p:cNvSpPr>
          <p:nvPr/>
        </p:nvSpPr>
        <p:spPr bwMode="auto">
          <a:xfrm>
            <a:off x="6887986" y="5119688"/>
            <a:ext cx="18101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FFFFFF"/>
                </a:solidFill>
              </a:rPr>
              <a:t>Kaminaljuyú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9469" name="Oval 18"/>
          <p:cNvSpPr>
            <a:spLocks noChangeArrowheads="1"/>
          </p:cNvSpPr>
          <p:nvPr/>
        </p:nvSpPr>
        <p:spPr bwMode="auto">
          <a:xfrm>
            <a:off x="4181475" y="2590800"/>
            <a:ext cx="657225" cy="4572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9470" name="Text Box 19"/>
          <p:cNvSpPr txBox="1">
            <a:spLocks noChangeArrowheads="1"/>
          </p:cNvSpPr>
          <p:nvPr/>
        </p:nvSpPr>
        <p:spPr bwMode="auto">
          <a:xfrm>
            <a:off x="4535344" y="2209801"/>
            <a:ext cx="11464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El </a:t>
            </a:r>
            <a:r>
              <a:rPr lang="en-US" sz="1800" dirty="0" err="1">
                <a:solidFill>
                  <a:srgbClr val="FFFFFF"/>
                </a:solidFill>
              </a:rPr>
              <a:t>Tajín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9472" name="Oval 21"/>
          <p:cNvSpPr>
            <a:spLocks noChangeArrowheads="1"/>
          </p:cNvSpPr>
          <p:nvPr/>
        </p:nvSpPr>
        <p:spPr bwMode="auto">
          <a:xfrm>
            <a:off x="7353300" y="2148114"/>
            <a:ext cx="606425" cy="290286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9473" name="Text Box 22"/>
          <p:cNvSpPr txBox="1">
            <a:spLocks noChangeArrowheads="1"/>
          </p:cNvSpPr>
          <p:nvPr/>
        </p:nvSpPr>
        <p:spPr bwMode="auto">
          <a:xfrm>
            <a:off x="6735545" y="1462088"/>
            <a:ext cx="1818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Chichén Itzá</a:t>
            </a:r>
          </a:p>
        </p:txBody>
      </p:sp>
      <p:sp>
        <p:nvSpPr>
          <p:cNvPr id="19474" name="Text Box 23"/>
          <p:cNvSpPr txBox="1">
            <a:spLocks noChangeArrowheads="1"/>
          </p:cNvSpPr>
          <p:nvPr/>
        </p:nvSpPr>
        <p:spPr bwMode="auto">
          <a:xfrm>
            <a:off x="6204446" y="2376488"/>
            <a:ext cx="13420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FFFFFF"/>
                </a:solidFill>
              </a:rPr>
              <a:t>Mayapán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9476" name="Text Box 25"/>
          <p:cNvSpPr txBox="1">
            <a:spLocks noChangeArrowheads="1"/>
          </p:cNvSpPr>
          <p:nvPr/>
        </p:nvSpPr>
        <p:spPr bwMode="auto">
          <a:xfrm>
            <a:off x="7811092" y="2529115"/>
            <a:ext cx="994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Tulúm</a:t>
            </a: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 rot="20870140">
            <a:off x="5811685" y="2995591"/>
            <a:ext cx="2560903" cy="1552159"/>
          </a:xfrm>
          <a:prstGeom prst="ellipse">
            <a:avLst/>
          </a:prstGeom>
          <a:solidFill>
            <a:schemeClr val="bg1">
              <a:lumMod val="85000"/>
              <a:alpha val="72000"/>
            </a:schemeClr>
          </a:solidFill>
          <a:ln w="762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7549244" y="1890486"/>
            <a:ext cx="746125" cy="3048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7886700" y="2177146"/>
            <a:ext cx="526596" cy="275771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2" y="1066803"/>
            <a:ext cx="102489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Oval 4"/>
          <p:cNvSpPr>
            <a:spLocks noChangeArrowheads="1"/>
          </p:cNvSpPr>
          <p:nvPr/>
        </p:nvSpPr>
        <p:spPr bwMode="auto">
          <a:xfrm>
            <a:off x="2476502" y="3352800"/>
            <a:ext cx="1509713" cy="4572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639590" y="3352801"/>
            <a:ext cx="18085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Tenochtitlán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3005767" y="4419603"/>
            <a:ext cx="9861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Monte</a:t>
            </a:r>
          </a:p>
          <a:p>
            <a:r>
              <a:rPr lang="en-US" sz="1800">
                <a:solidFill>
                  <a:srgbClr val="FFFFFF"/>
                </a:solidFill>
              </a:rPr>
              <a:t>Albán</a:t>
            </a:r>
          </a:p>
        </p:txBody>
      </p:sp>
      <p:sp>
        <p:nvSpPr>
          <p:cNvPr id="19462" name="Oval 10"/>
          <p:cNvSpPr>
            <a:spLocks noChangeArrowheads="1"/>
          </p:cNvSpPr>
          <p:nvPr/>
        </p:nvSpPr>
        <p:spPr bwMode="auto">
          <a:xfrm>
            <a:off x="7505700" y="5105400"/>
            <a:ext cx="838200" cy="5334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9463" name="Oval 12"/>
          <p:cNvSpPr>
            <a:spLocks noChangeArrowheads="1"/>
          </p:cNvSpPr>
          <p:nvPr/>
        </p:nvSpPr>
        <p:spPr bwMode="auto">
          <a:xfrm>
            <a:off x="2628900" y="2895600"/>
            <a:ext cx="1509713" cy="4572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1863963" y="2909888"/>
            <a:ext cx="7393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Tula</a:t>
            </a:r>
          </a:p>
        </p:txBody>
      </p:sp>
      <p:sp>
        <p:nvSpPr>
          <p:cNvPr id="19465" name="Oval 14"/>
          <p:cNvSpPr>
            <a:spLocks noChangeArrowheads="1"/>
          </p:cNvSpPr>
          <p:nvPr/>
        </p:nvSpPr>
        <p:spPr bwMode="auto">
          <a:xfrm>
            <a:off x="4000500" y="4495800"/>
            <a:ext cx="1219200" cy="4572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9466" name="Oval 15"/>
          <p:cNvSpPr>
            <a:spLocks noChangeArrowheads="1"/>
          </p:cNvSpPr>
          <p:nvPr/>
        </p:nvSpPr>
        <p:spPr bwMode="auto">
          <a:xfrm>
            <a:off x="5181602" y="4476750"/>
            <a:ext cx="762000" cy="4572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9467" name="Text Box 16"/>
          <p:cNvSpPr txBox="1">
            <a:spLocks noChangeArrowheads="1"/>
          </p:cNvSpPr>
          <p:nvPr/>
        </p:nvSpPr>
        <p:spPr bwMode="auto">
          <a:xfrm>
            <a:off x="5546575" y="4052888"/>
            <a:ext cx="819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Mitla</a:t>
            </a:r>
          </a:p>
        </p:txBody>
      </p:sp>
      <p:sp>
        <p:nvSpPr>
          <p:cNvPr id="19468" name="Text Box 17"/>
          <p:cNvSpPr txBox="1">
            <a:spLocks noChangeArrowheads="1"/>
          </p:cNvSpPr>
          <p:nvPr/>
        </p:nvSpPr>
        <p:spPr bwMode="auto">
          <a:xfrm>
            <a:off x="8370710" y="5195888"/>
            <a:ext cx="18101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Kaminaljuyú</a:t>
            </a:r>
          </a:p>
        </p:txBody>
      </p:sp>
      <p:sp>
        <p:nvSpPr>
          <p:cNvPr id="19469" name="Oval 18"/>
          <p:cNvSpPr>
            <a:spLocks noChangeArrowheads="1"/>
          </p:cNvSpPr>
          <p:nvPr/>
        </p:nvSpPr>
        <p:spPr bwMode="auto">
          <a:xfrm>
            <a:off x="3748088" y="2571750"/>
            <a:ext cx="1052512" cy="4572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9470" name="Text Box 19"/>
          <p:cNvSpPr txBox="1">
            <a:spLocks noChangeArrowheads="1"/>
          </p:cNvSpPr>
          <p:nvPr/>
        </p:nvSpPr>
        <p:spPr bwMode="auto">
          <a:xfrm>
            <a:off x="4306744" y="2209801"/>
            <a:ext cx="11464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El Tajín</a:t>
            </a:r>
          </a:p>
        </p:txBody>
      </p:sp>
      <p:sp>
        <p:nvSpPr>
          <p:cNvPr id="19471" name="Oval 20"/>
          <p:cNvSpPr>
            <a:spLocks noChangeArrowheads="1"/>
          </p:cNvSpPr>
          <p:nvPr/>
        </p:nvSpPr>
        <p:spPr bwMode="auto">
          <a:xfrm>
            <a:off x="8648700" y="1504950"/>
            <a:ext cx="914400" cy="47625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9472" name="Oval 21"/>
          <p:cNvSpPr>
            <a:spLocks noChangeArrowheads="1"/>
          </p:cNvSpPr>
          <p:nvPr/>
        </p:nvSpPr>
        <p:spPr bwMode="auto">
          <a:xfrm>
            <a:off x="8359777" y="1871667"/>
            <a:ext cx="746125" cy="490537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9473" name="Text Box 22"/>
          <p:cNvSpPr txBox="1">
            <a:spLocks noChangeArrowheads="1"/>
          </p:cNvSpPr>
          <p:nvPr/>
        </p:nvSpPr>
        <p:spPr bwMode="auto">
          <a:xfrm>
            <a:off x="7905531" y="1081088"/>
            <a:ext cx="1818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Chichén Itzá</a:t>
            </a:r>
          </a:p>
        </p:txBody>
      </p:sp>
      <p:sp>
        <p:nvSpPr>
          <p:cNvPr id="19474" name="Text Box 23"/>
          <p:cNvSpPr txBox="1">
            <a:spLocks noChangeArrowheads="1"/>
          </p:cNvSpPr>
          <p:nvPr/>
        </p:nvSpPr>
        <p:spPr bwMode="auto">
          <a:xfrm>
            <a:off x="7118846" y="2209801"/>
            <a:ext cx="13420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Mayapán</a:t>
            </a:r>
          </a:p>
        </p:txBody>
      </p:sp>
      <p:sp>
        <p:nvSpPr>
          <p:cNvPr id="19475" name="Oval 24"/>
          <p:cNvSpPr>
            <a:spLocks noChangeArrowheads="1"/>
          </p:cNvSpPr>
          <p:nvPr/>
        </p:nvSpPr>
        <p:spPr bwMode="auto">
          <a:xfrm>
            <a:off x="9045577" y="1905000"/>
            <a:ext cx="746125" cy="490538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9476" name="Text Box 25"/>
          <p:cNvSpPr txBox="1">
            <a:spLocks noChangeArrowheads="1"/>
          </p:cNvSpPr>
          <p:nvPr/>
        </p:nvSpPr>
        <p:spPr bwMode="auto">
          <a:xfrm>
            <a:off x="9177929" y="2514601"/>
            <a:ext cx="994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Tulúm</a:t>
            </a: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 rot="20870140">
            <a:off x="5862638" y="2552700"/>
            <a:ext cx="4595812" cy="2497138"/>
          </a:xfrm>
          <a:prstGeom prst="ellipse">
            <a:avLst/>
          </a:prstGeom>
          <a:solidFill>
            <a:schemeClr val="bg1">
              <a:lumMod val="85000"/>
              <a:alpha val="72000"/>
            </a:schemeClr>
          </a:solidFill>
          <a:ln w="762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1027"/>
          <p:cNvSpPr txBox="1">
            <a:spLocks noChangeArrowheads="1"/>
          </p:cNvSpPr>
          <p:nvPr/>
        </p:nvSpPr>
        <p:spPr bwMode="auto">
          <a:xfrm>
            <a:off x="1485900" y="2133600"/>
            <a:ext cx="7315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algn="l">
              <a:lnSpc>
                <a:spcPct val="200000"/>
              </a:lnSpc>
              <a:buFontTx/>
              <a:buAutoNum type="arabicPeriod" startAt="3"/>
            </a:pPr>
            <a:r>
              <a:rPr lang="en-US" sz="2800" dirty="0">
                <a:solidFill>
                  <a:schemeClr val="tx1"/>
                </a:solidFill>
              </a:rPr>
              <a:t>There are evidences of population </a:t>
            </a:r>
            <a:r>
              <a:rPr lang="en-US" sz="2800" dirty="0" err="1">
                <a:solidFill>
                  <a:schemeClr val="tx1"/>
                </a:solidFill>
              </a:rPr>
              <a:t>shiftings</a:t>
            </a:r>
            <a:r>
              <a:rPr lang="en-US" sz="2800" dirty="0">
                <a:solidFill>
                  <a:schemeClr val="tx1"/>
                </a:solidFill>
              </a:rPr>
              <a:t> and migrations, and of war and troubled times </a:t>
            </a:r>
            <a:endParaRPr lang="en-US" sz="2800" b="0" dirty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1027"/>
          <p:cNvSpPr txBox="1">
            <a:spLocks noChangeArrowheads="1"/>
          </p:cNvSpPr>
          <p:nvPr/>
        </p:nvSpPr>
        <p:spPr bwMode="auto">
          <a:xfrm>
            <a:off x="1485900" y="2133600"/>
            <a:ext cx="7315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algn="l">
              <a:lnSpc>
                <a:spcPct val="200000"/>
              </a:lnSpc>
              <a:buFontTx/>
              <a:buAutoNum type="arabicPeriod" startAt="3"/>
            </a:pP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There are evidences of </a:t>
            </a:r>
            <a:r>
              <a:rPr lang="en-US" sz="2800" dirty="0"/>
              <a:t>population </a:t>
            </a:r>
            <a:r>
              <a:rPr lang="en-US" sz="2800" dirty="0" err="1"/>
              <a:t>shiftings</a:t>
            </a:r>
            <a:r>
              <a:rPr lang="en-US" sz="2800" dirty="0"/>
              <a:t> and migrations, 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 of </a:t>
            </a:r>
            <a:r>
              <a:rPr lang="en-US" sz="2800" dirty="0"/>
              <a:t>war and troubled times </a:t>
            </a:r>
            <a:endParaRPr lang="en-US" sz="2800" b="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019046" y="6360970"/>
            <a:ext cx="6224781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 b="0" dirty="0">
                <a:solidFill>
                  <a:schemeClr val="tx2"/>
                </a:solidFill>
                <a:hlinkClick r:id="rId3"/>
              </a:rPr>
              <a:t>http://news.nationalgeographic.com/news/2005/11/1117_051117_maya_massacre.html</a:t>
            </a:r>
            <a:endParaRPr lang="en-US" sz="1050" b="0" dirty="0">
              <a:solidFill>
                <a:schemeClr val="tx2"/>
              </a:solidFill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5900" y="9906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33550" y="2209800"/>
            <a:ext cx="6686550" cy="341632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“The apparent executions—along with the discovery of unfinished defensive walls and houses—suggest that the city was wiped out by an invading force around A.D. 800, a critical moment at the beginning of the mysterious collapse of the great Maya empire</a:t>
            </a:r>
            <a:r>
              <a:rPr lang="en-US" dirty="0" smtClean="0"/>
              <a:t>.”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1027"/>
          <p:cNvSpPr txBox="1">
            <a:spLocks noChangeArrowheads="1"/>
          </p:cNvSpPr>
          <p:nvPr/>
        </p:nvSpPr>
        <p:spPr bwMode="auto">
          <a:xfrm>
            <a:off x="1485900" y="1694799"/>
            <a:ext cx="73152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algn="l">
              <a:lnSpc>
                <a:spcPct val="150000"/>
              </a:lnSpc>
            </a:pPr>
            <a:r>
              <a:rPr lang="en-US" sz="2800" dirty="0"/>
              <a:t>4.	A decline in the aesthetic level of the Classic and in religious architecture suggests an increasing secularization of the society</a:t>
            </a:r>
          </a:p>
          <a:p>
            <a:pPr marL="571500" indent="-571500">
              <a:lnSpc>
                <a:spcPct val="50000"/>
              </a:lnSpc>
            </a:pPr>
            <a:endParaRPr lang="en-US" sz="2000" dirty="0"/>
          </a:p>
          <a:p>
            <a:pPr marL="1143000" lvl="1" indent="-228600" algn="l">
              <a:buFontTx/>
              <a:buChar char="•"/>
            </a:pPr>
            <a:r>
              <a:rPr lang="en-US" sz="2000" dirty="0"/>
              <a:t>an increase in fortifications and fortified cities or towns gives a militaristic cast to many of the Post-Classic cultures</a:t>
            </a:r>
            <a:endParaRPr lang="en-US" sz="2000" b="0" i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1027"/>
          <p:cNvSpPr txBox="1">
            <a:spLocks noChangeArrowheads="1"/>
          </p:cNvSpPr>
          <p:nvPr/>
        </p:nvSpPr>
        <p:spPr bwMode="auto">
          <a:xfrm>
            <a:off x="1485900" y="1694799"/>
            <a:ext cx="73152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algn="l">
              <a:lnSpc>
                <a:spcPct val="150000"/>
              </a:lnSpc>
            </a:pPr>
            <a:r>
              <a:rPr lang="en-US" sz="2800" dirty="0">
                <a:solidFill>
                  <a:srgbClr val="FFC000"/>
                </a:solidFill>
              </a:rPr>
              <a:t>4.	A decline in the aesthetic level of the Classic and in religious architecture suggests an </a:t>
            </a:r>
            <a:r>
              <a:rPr lang="en-US" sz="2800" dirty="0"/>
              <a:t>increasing secularization </a:t>
            </a:r>
            <a:r>
              <a:rPr lang="en-US" sz="2800" dirty="0">
                <a:solidFill>
                  <a:srgbClr val="FFC000"/>
                </a:solidFill>
              </a:rPr>
              <a:t>of the society</a:t>
            </a:r>
          </a:p>
          <a:p>
            <a:pPr marL="571500" indent="-571500">
              <a:lnSpc>
                <a:spcPct val="50000"/>
              </a:lnSpc>
            </a:pPr>
            <a:endParaRPr lang="en-US" sz="2000" dirty="0">
              <a:solidFill>
                <a:srgbClr val="FFC000"/>
              </a:solidFill>
            </a:endParaRPr>
          </a:p>
          <a:p>
            <a:pPr marL="1143000" lvl="1" indent="-228600" algn="l">
              <a:buFontTx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an increase in fortifications and fortified cities or towns gives a militaristic cast to many of the Post-Classic cultures</a:t>
            </a:r>
            <a:endParaRPr lang="en-US" sz="2000" b="0" i="1" dirty="0">
              <a:solidFill>
                <a:srgbClr val="FFC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485900" y="1980928"/>
            <a:ext cx="7315200" cy="381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algn="l">
              <a:lnSpc>
                <a:spcPct val="150000"/>
              </a:lnSpc>
              <a:buFontTx/>
              <a:buAutoNum type="arabicPeriod" startAt="5"/>
            </a:pPr>
            <a:r>
              <a:rPr lang="en-US" sz="2800" dirty="0">
                <a:solidFill>
                  <a:schemeClr val="tx1"/>
                </a:solidFill>
              </a:rPr>
              <a:t>The Post-Classic civilizations are generally dated in the last 600 years or so preceding the Spanish Conquest</a:t>
            </a:r>
          </a:p>
          <a:p>
            <a:pPr marL="571500" indent="-571500" algn="l">
              <a:lnSpc>
                <a:spcPct val="20000"/>
              </a:lnSpc>
              <a:buFontTx/>
              <a:buAutoNum type="arabicPeriod" startAt="5"/>
            </a:pPr>
            <a:endParaRPr lang="en-US" sz="3200" dirty="0">
              <a:solidFill>
                <a:schemeClr val="tx1"/>
              </a:solidFill>
            </a:endParaRPr>
          </a:p>
          <a:p>
            <a:pPr marL="1143000" lvl="1" indent="-342900" algn="l">
              <a:lnSpc>
                <a:spcPct val="140000"/>
              </a:lnSpc>
              <a:buFontTx/>
              <a:buChar char="•"/>
            </a:pPr>
            <a:r>
              <a:rPr lang="en-US" dirty="0">
                <a:solidFill>
                  <a:schemeClr val="tx1"/>
                </a:solidFill>
              </a:rPr>
              <a:t>A.D. 925 -- 1530 (</a:t>
            </a:r>
            <a:r>
              <a:rPr lang="en-US" i="1" dirty="0">
                <a:solidFill>
                  <a:schemeClr val="tx1"/>
                </a:solidFill>
              </a:rPr>
              <a:t>The Maya)</a:t>
            </a:r>
          </a:p>
          <a:p>
            <a:pPr marL="1143000" lvl="1" indent="-342900" algn="l">
              <a:lnSpc>
                <a:spcPct val="140000"/>
              </a:lnSpc>
              <a:buFontTx/>
              <a:buChar char="•"/>
            </a:pPr>
            <a:r>
              <a:rPr lang="en-US" dirty="0">
                <a:solidFill>
                  <a:schemeClr val="tx1"/>
                </a:solidFill>
              </a:rPr>
              <a:t>A.D. 900 -- 1521 (</a:t>
            </a:r>
            <a:r>
              <a:rPr lang="en-US" i="1" dirty="0">
                <a:solidFill>
                  <a:schemeClr val="tx1"/>
                </a:solidFill>
              </a:rPr>
              <a:t>Mexico)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485900" y="1980928"/>
            <a:ext cx="7315200" cy="381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algn="l">
              <a:lnSpc>
                <a:spcPct val="150000"/>
              </a:lnSpc>
              <a:buFontTx/>
              <a:buAutoNum type="arabicPeriod" startAt="5"/>
            </a:pPr>
            <a:r>
              <a:rPr lang="en-US" sz="2800" dirty="0">
                <a:solidFill>
                  <a:srgbClr val="FFC000"/>
                </a:solidFill>
              </a:rPr>
              <a:t>The Post-Classic civilizations are generally dated in the </a:t>
            </a:r>
            <a:r>
              <a:rPr lang="en-US" sz="2800" dirty="0"/>
              <a:t>last 600 years or so preceding the Spanish Conquest</a:t>
            </a:r>
          </a:p>
          <a:p>
            <a:pPr marL="571500" indent="-571500" algn="l">
              <a:lnSpc>
                <a:spcPct val="20000"/>
              </a:lnSpc>
              <a:buFontTx/>
              <a:buAutoNum type="arabicPeriod" startAt="5"/>
            </a:pPr>
            <a:endParaRPr lang="en-US" sz="3200" dirty="0"/>
          </a:p>
          <a:p>
            <a:pPr marL="1143000" lvl="1" indent="-342900" algn="l">
              <a:lnSpc>
                <a:spcPct val="140000"/>
              </a:lnSpc>
              <a:buFontTx/>
              <a:buChar char="•"/>
            </a:pPr>
            <a:r>
              <a:rPr lang="en-US" dirty="0">
                <a:solidFill>
                  <a:srgbClr val="FFC000"/>
                </a:solidFill>
              </a:rPr>
              <a:t>A.D. 925 -- 1530 (</a:t>
            </a:r>
            <a:r>
              <a:rPr lang="en-US" i="1" dirty="0">
                <a:solidFill>
                  <a:srgbClr val="FFC000"/>
                </a:solidFill>
              </a:rPr>
              <a:t>The Maya)</a:t>
            </a:r>
          </a:p>
          <a:p>
            <a:pPr marL="1143000" lvl="1" indent="-342900" algn="l">
              <a:lnSpc>
                <a:spcPct val="140000"/>
              </a:lnSpc>
              <a:buFontTx/>
              <a:buChar char="•"/>
            </a:pPr>
            <a:r>
              <a:rPr lang="en-US" dirty="0">
                <a:solidFill>
                  <a:srgbClr val="FFC000"/>
                </a:solidFill>
              </a:rPr>
              <a:t>A.D. 900 -- 1521 (</a:t>
            </a:r>
            <a:r>
              <a:rPr lang="en-US" i="1" dirty="0">
                <a:solidFill>
                  <a:srgbClr val="FFC000"/>
                </a:solidFill>
              </a:rPr>
              <a:t>Mexico)</a:t>
            </a:r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 Box 9"/>
          <p:cNvSpPr txBox="1">
            <a:spLocks noChangeArrowheads="1"/>
          </p:cNvSpPr>
          <p:nvPr/>
        </p:nvSpPr>
        <p:spPr bwMode="auto">
          <a:xfrm>
            <a:off x="2663120" y="6259284"/>
            <a:ext cx="4922758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b="0" i="1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Understanding Physical Anthropology and Archaeology, 8</a:t>
            </a:r>
            <a:r>
              <a:rPr kumimoji="1" lang="en-US" sz="1200" b="0" i="1" kern="1200" baseline="30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 </a:t>
            </a:r>
            <a:r>
              <a:rPr kumimoji="1" lang="en-US" sz="1200" b="0" i="1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ed</a:t>
            </a:r>
            <a:r>
              <a:rPr kumimoji="1" lang="en-US" sz="1200" b="0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., p. </a:t>
            </a:r>
            <a:r>
              <a:rPr kumimoji="1" lang="en-US" sz="1200" b="0" kern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479</a:t>
            </a:r>
            <a:endParaRPr kumimoji="1" lang="en-US" sz="1200" b="0" kern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3715" name="Picture 4" descr="Turn818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945394"/>
            <a:ext cx="7315200" cy="492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14950" y="914400"/>
            <a:ext cx="1521279" cy="4953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948714" y="911352"/>
            <a:ext cx="1028700" cy="4956048"/>
          </a:xfrm>
          <a:prstGeom prst="rect">
            <a:avLst/>
          </a:prstGeom>
          <a:noFill/>
          <a:ln w="762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1128" y="4005946"/>
            <a:ext cx="1370888" cy="461665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US" dirty="0" smtClean="0"/>
              <a:t>Classic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35869" y="2895604"/>
            <a:ext cx="2089033" cy="461665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Postclassic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25684" y="6337911"/>
            <a:ext cx="64066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/>
                <a:hlinkClick r:id="rId4"/>
              </a:rPr>
              <a:t>http://www.d.umn.edu/cla/faculty/troufs/anth3618/ma_timeline.html#Late_Postclassic</a:t>
            </a:r>
            <a:endParaRPr lang="en-US" sz="12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4443187" y="3644898"/>
            <a:ext cx="2131788" cy="51435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2019300" y="3900714"/>
            <a:ext cx="2209800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Oval 20"/>
          <p:cNvSpPr>
            <a:spLocks noChangeArrowheads="1"/>
          </p:cNvSpPr>
          <p:nvPr/>
        </p:nvSpPr>
        <p:spPr bwMode="auto">
          <a:xfrm>
            <a:off x="5419272" y="2010228"/>
            <a:ext cx="1112161" cy="457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21"/>
          <p:cNvSpPr>
            <a:spLocks noChangeArrowheads="1"/>
          </p:cNvSpPr>
          <p:nvPr/>
        </p:nvSpPr>
        <p:spPr bwMode="auto">
          <a:xfrm>
            <a:off x="2142672" y="3000828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18"/>
          <p:cNvSpPr>
            <a:spLocks noChangeArrowheads="1"/>
          </p:cNvSpPr>
          <p:nvPr/>
        </p:nvSpPr>
        <p:spPr bwMode="auto">
          <a:xfrm>
            <a:off x="3877128" y="3038928"/>
            <a:ext cx="1143000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5" name="Picture 4" descr="Turn818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945394"/>
            <a:ext cx="7315200" cy="492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40351" y="3390900"/>
            <a:ext cx="1521279" cy="6477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919688" y="3390900"/>
            <a:ext cx="540656" cy="6477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444014" y="3390900"/>
            <a:ext cx="540656" cy="6477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93784" y="2895540"/>
            <a:ext cx="1173718" cy="400110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Classic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96100" y="2876490"/>
            <a:ext cx="1771639" cy="400110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Postclassic</a:t>
            </a:r>
            <a:endParaRPr lang="en-US" dirty="0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663120" y="6259284"/>
            <a:ext cx="4922758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b="0" i="1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Understanding Physical Anthropology and Archaeology, 8</a:t>
            </a:r>
            <a:r>
              <a:rPr kumimoji="1" lang="en-US" sz="1200" b="0" i="1" kern="1200" baseline="30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 </a:t>
            </a:r>
            <a:r>
              <a:rPr kumimoji="1" lang="en-US" sz="1200" b="0" i="1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ed</a:t>
            </a:r>
            <a:r>
              <a:rPr kumimoji="1" lang="en-US" sz="1200" b="0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., p. </a:t>
            </a:r>
            <a:r>
              <a:rPr kumimoji="1" lang="en-US" sz="1200" b="0" kern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479</a:t>
            </a:r>
            <a:endParaRPr kumimoji="1" lang="en-US" sz="1200" b="0" kern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  <p:bldP spid="1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5" name="Picture 4" descr="Turn818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945394"/>
            <a:ext cx="7315200" cy="492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438902" y="3390900"/>
            <a:ext cx="540656" cy="6477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277100" y="3390900"/>
            <a:ext cx="228600" cy="6477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663120" y="6259284"/>
            <a:ext cx="4922758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b="0" i="1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Understanding Physical Anthropology and Archaeology, 8</a:t>
            </a:r>
            <a:r>
              <a:rPr kumimoji="1" lang="en-US" sz="1200" b="0" i="1" kern="1200" baseline="30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 </a:t>
            </a:r>
            <a:r>
              <a:rPr kumimoji="1" lang="en-US" sz="1200" b="0" i="1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ed</a:t>
            </a:r>
            <a:r>
              <a:rPr kumimoji="1" lang="en-US" sz="1200" b="0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., p. </a:t>
            </a:r>
            <a:r>
              <a:rPr kumimoji="1" lang="en-US" sz="1200" b="0" kern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479</a:t>
            </a:r>
            <a:endParaRPr kumimoji="1" lang="en-US" sz="1200" b="0" kern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 Box 9"/>
          <p:cNvSpPr txBox="1">
            <a:spLocks noChangeArrowheads="1"/>
          </p:cNvSpPr>
          <p:nvPr/>
        </p:nvSpPr>
        <p:spPr bwMode="auto">
          <a:xfrm>
            <a:off x="2291159" y="6324600"/>
            <a:ext cx="56717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b="1" i="1" kern="12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Understanding Physical Anthropology and Archaeology, 8th ed</a:t>
            </a:r>
            <a:r>
              <a:rPr kumimoji="1" lang="en-US" sz="1200" b="1" kern="12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., p. 479.</a:t>
            </a:r>
          </a:p>
        </p:txBody>
      </p:sp>
      <p:pic>
        <p:nvPicPr>
          <p:cNvPr id="243715" name="Picture 4" descr="Turn818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945394"/>
            <a:ext cx="7315200" cy="492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948714" y="911352"/>
            <a:ext cx="1028700" cy="4956048"/>
          </a:xfrm>
          <a:prstGeom prst="rect">
            <a:avLst/>
          </a:prstGeom>
          <a:noFill/>
          <a:ln w="762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35869" y="2895604"/>
            <a:ext cx="2089033" cy="461665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Postclassic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1028"/>
          <p:cNvSpPr txBox="1">
            <a:spLocks noChangeArrowheads="1"/>
          </p:cNvSpPr>
          <p:nvPr/>
        </p:nvSpPr>
        <p:spPr bwMode="auto">
          <a:xfrm>
            <a:off x="1485900" y="2667000"/>
            <a:ext cx="7315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/>
              <a:t>Discussion</a:t>
            </a:r>
            <a:endParaRPr lang="en-US" sz="8800" b="0" i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9" name="Text Box 3"/>
          <p:cNvSpPr txBox="1">
            <a:spLocks noChangeArrowheads="1"/>
          </p:cNvSpPr>
          <p:nvPr/>
        </p:nvSpPr>
        <p:spPr bwMode="auto">
          <a:xfrm>
            <a:off x="1485900" y="1752600"/>
            <a:ext cx="7315200" cy="4512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The Post-Classic stage is marked chiefly by three things</a:t>
            </a:r>
          </a:p>
          <a:p>
            <a:pPr algn="l">
              <a:lnSpc>
                <a:spcPct val="80000"/>
              </a:lnSpc>
            </a:pPr>
            <a:endParaRPr lang="en-US" sz="1400" dirty="0"/>
          </a:p>
          <a:p>
            <a:pPr marL="1028700" lvl="1" indent="-457200" algn="l">
              <a:buFontTx/>
              <a:buAutoNum type="arabicPeriod"/>
            </a:pPr>
            <a:r>
              <a:rPr lang="en-US" dirty="0"/>
              <a:t>the breakdown of the old regional styles of the Classic stage</a:t>
            </a:r>
          </a:p>
          <a:p>
            <a:pPr marL="1028700" lvl="1" indent="-457200" algn="l">
              <a:buFontTx/>
              <a:buAutoNum type="arabicPeriod"/>
            </a:pPr>
            <a:endParaRPr lang="en-US" dirty="0"/>
          </a:p>
          <a:p>
            <a:pPr marL="1028700" lvl="1" indent="-457200" algn="l">
              <a:buFontTx/>
              <a:buAutoNum type="arabicPeriod"/>
            </a:pPr>
            <a:r>
              <a:rPr lang="en-US" dirty="0"/>
              <a:t>by a continued or increased emphasis on urban living</a:t>
            </a:r>
          </a:p>
          <a:p>
            <a:pPr marL="1028700" lvl="1" indent="-457200" algn="l">
              <a:buFontTx/>
              <a:buAutoNum type="arabicPeriod"/>
            </a:pPr>
            <a:endParaRPr lang="en-US" dirty="0"/>
          </a:p>
          <a:p>
            <a:pPr marL="1028700" lvl="1" indent="-457200" algn="l">
              <a:buFontTx/>
              <a:buAutoNum type="arabicPeriod"/>
            </a:pPr>
            <a:r>
              <a:rPr lang="en-US" dirty="0"/>
              <a:t>by tendencies toward increasing militarism and secularism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9" name="Text Box 3"/>
          <p:cNvSpPr txBox="1">
            <a:spLocks noChangeArrowheads="1"/>
          </p:cNvSpPr>
          <p:nvPr/>
        </p:nvSpPr>
        <p:spPr bwMode="auto">
          <a:xfrm>
            <a:off x="1485900" y="1752600"/>
            <a:ext cx="7315200" cy="4512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The Post-Classic stage is marked chiefly by three things</a:t>
            </a:r>
          </a:p>
          <a:p>
            <a:pPr algn="l">
              <a:lnSpc>
                <a:spcPct val="80000"/>
              </a:lnSpc>
            </a:pPr>
            <a:endParaRPr lang="en-US" sz="1400" dirty="0"/>
          </a:p>
          <a:p>
            <a:pPr marL="1028700" lvl="1" indent="-457200" algn="l">
              <a:buFontTx/>
              <a:buAutoNum type="arabicPeriod"/>
            </a:pPr>
            <a:r>
              <a:rPr lang="en-US" dirty="0">
                <a:solidFill>
                  <a:srgbClr val="FFC000"/>
                </a:solidFill>
              </a:rPr>
              <a:t>the</a:t>
            </a:r>
            <a:r>
              <a:rPr lang="en-US" dirty="0"/>
              <a:t> breakdown of the old regional styles </a:t>
            </a:r>
            <a:r>
              <a:rPr lang="en-US" dirty="0">
                <a:solidFill>
                  <a:srgbClr val="FFC000"/>
                </a:solidFill>
              </a:rPr>
              <a:t>of the Classic stage</a:t>
            </a:r>
          </a:p>
          <a:p>
            <a:pPr marL="1028700" lvl="1" indent="-457200" algn="l">
              <a:buFontTx/>
              <a:buAutoNum type="arabicPeriod"/>
            </a:pPr>
            <a:endParaRPr lang="en-US" dirty="0"/>
          </a:p>
          <a:p>
            <a:pPr marL="1028700" lvl="1" indent="-457200" algn="l">
              <a:buFontTx/>
              <a:buAutoNum type="arabicPeriod"/>
            </a:pPr>
            <a:r>
              <a:rPr lang="en-US" dirty="0">
                <a:solidFill>
                  <a:srgbClr val="FFC000"/>
                </a:solidFill>
              </a:rPr>
              <a:t>by a continued or increased emphasis on </a:t>
            </a:r>
            <a:r>
              <a:rPr lang="en-US" dirty="0"/>
              <a:t>urban living</a:t>
            </a:r>
          </a:p>
          <a:p>
            <a:pPr marL="1028700" lvl="1" indent="-457200" algn="l">
              <a:buFontTx/>
              <a:buAutoNum type="arabicPeriod"/>
            </a:pPr>
            <a:endParaRPr lang="en-US" dirty="0"/>
          </a:p>
          <a:p>
            <a:pPr marL="1028700" lvl="1" indent="-457200" algn="l">
              <a:buFontTx/>
              <a:buAutoNum type="arabicPeriod"/>
            </a:pPr>
            <a:r>
              <a:rPr lang="en-US" dirty="0">
                <a:solidFill>
                  <a:srgbClr val="FFC000"/>
                </a:solidFill>
              </a:rPr>
              <a:t>by tendencies toward increasing </a:t>
            </a:r>
            <a:r>
              <a:rPr lang="en-US" dirty="0"/>
              <a:t>militarism and secularism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1485900" y="2644944"/>
            <a:ext cx="7315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Diffusion occurred in Classic Mesoamerica, but it was not always easily detected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485900" y="1834043"/>
            <a:ext cx="7315200" cy="443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In the Post-Classic stage there occurred wide, interregional transferences of </a:t>
            </a:r>
            <a:r>
              <a:rPr lang="en-US" sz="2800" i="1" dirty="0"/>
              <a:t>total art and  </a:t>
            </a:r>
            <a:r>
              <a:rPr lang="en-US" i="1" dirty="0"/>
              <a:t>architectural </a:t>
            </a:r>
            <a:r>
              <a:rPr lang="en-US" i="1" dirty="0" smtClean="0"/>
              <a:t>styles</a:t>
            </a:r>
          </a:p>
          <a:p>
            <a:pPr>
              <a:lnSpc>
                <a:spcPct val="150000"/>
              </a:lnSpc>
            </a:pPr>
            <a:endParaRPr lang="en-US" sz="1100" i="1" dirty="0"/>
          </a:p>
          <a:p>
            <a:pPr algn="l"/>
            <a:endParaRPr lang="en-US" sz="400" i="1" dirty="0"/>
          </a:p>
          <a:p>
            <a:pPr marL="800100" lvl="1" indent="-285750" algn="l">
              <a:buFontTx/>
              <a:buChar char="•"/>
            </a:pPr>
            <a:r>
              <a:rPr lang="en-US" sz="2000" dirty="0"/>
              <a:t>the mechanisms behind these transferences are debatable, but it is reasonable to interpret many of them as actual movements of large groups of people and often accompanied by military force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485900" y="1834043"/>
            <a:ext cx="7315200" cy="443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C000"/>
                </a:solidFill>
              </a:rPr>
              <a:t>In the Post-Classic stage there occurred </a:t>
            </a:r>
            <a:r>
              <a:rPr lang="en-US" sz="2800" dirty="0"/>
              <a:t>wide, interregional transferences of </a:t>
            </a:r>
            <a:r>
              <a:rPr lang="en-US" sz="2800" i="1" dirty="0"/>
              <a:t>total art and  </a:t>
            </a:r>
            <a:r>
              <a:rPr lang="en-US" i="1" dirty="0"/>
              <a:t>architectural </a:t>
            </a:r>
            <a:r>
              <a:rPr lang="en-US" i="1" dirty="0" smtClean="0"/>
              <a:t>styles</a:t>
            </a:r>
          </a:p>
          <a:p>
            <a:pPr>
              <a:lnSpc>
                <a:spcPct val="150000"/>
              </a:lnSpc>
            </a:pPr>
            <a:endParaRPr lang="en-US" sz="1100" i="1" dirty="0"/>
          </a:p>
          <a:p>
            <a:pPr algn="l"/>
            <a:endParaRPr lang="en-US" sz="400" i="1" dirty="0">
              <a:solidFill>
                <a:srgbClr val="FFC000"/>
              </a:solidFill>
            </a:endParaRPr>
          </a:p>
          <a:p>
            <a:pPr marL="800100" lvl="1" indent="-285750" algn="l">
              <a:buFontTx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the mechanisms behind these transferences are debatable, but it is reasonable to interpret many of them as </a:t>
            </a:r>
            <a:r>
              <a:rPr lang="en-US" sz="2000" dirty="0"/>
              <a:t>actual movements of large groups of people </a:t>
            </a:r>
            <a:r>
              <a:rPr lang="en-US" sz="2000" dirty="0">
                <a:solidFill>
                  <a:srgbClr val="FFC000"/>
                </a:solidFill>
              </a:rPr>
              <a:t>and often accompanied by </a:t>
            </a:r>
            <a:r>
              <a:rPr lang="en-US" sz="2000" dirty="0"/>
              <a:t>military force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485900" y="1905000"/>
            <a:ext cx="73152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Trends toward increasing militarism and large-scale warfare are reflected in fortifications and fortified communities in the Late Post-Classic stages in many Mesoamerican regions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 Box 9"/>
          <p:cNvSpPr txBox="1">
            <a:spLocks noChangeArrowheads="1"/>
          </p:cNvSpPr>
          <p:nvPr/>
        </p:nvSpPr>
        <p:spPr bwMode="auto">
          <a:xfrm>
            <a:off x="2663120" y="6259284"/>
            <a:ext cx="4922758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Understanding Physical Anthropology and Archaeology, 8</a:t>
            </a:r>
            <a:r>
              <a:rPr lang="en-US" sz="1200" b="0" i="1" baseline="30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 </a:t>
            </a:r>
            <a:r>
              <a:rPr lang="en-US" sz="1200" b="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ed</a:t>
            </a:r>
            <a:r>
              <a:rPr lang="en-US" sz="1200" b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., p. </a:t>
            </a:r>
            <a:r>
              <a:rPr lang="en-US" sz="12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479</a:t>
            </a:r>
            <a:endParaRPr lang="en-US" sz="12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3715" name="Picture 4" descr="Turn818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942569"/>
            <a:ext cx="7772400" cy="522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53100" y="4157507"/>
            <a:ext cx="1357085" cy="400110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Classic</a:t>
            </a:r>
            <a:endParaRPr lang="en-US" sz="2000" dirty="0"/>
          </a:p>
        </p:txBody>
      </p:sp>
      <p:sp>
        <p:nvSpPr>
          <p:cNvPr id="9" name="Oval 21"/>
          <p:cNvSpPr>
            <a:spLocks noChangeArrowheads="1"/>
          </p:cNvSpPr>
          <p:nvPr/>
        </p:nvSpPr>
        <p:spPr bwMode="auto">
          <a:xfrm>
            <a:off x="7342764" y="3733800"/>
            <a:ext cx="391536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21"/>
          <p:cNvSpPr>
            <a:spLocks noChangeArrowheads="1"/>
          </p:cNvSpPr>
          <p:nvPr/>
        </p:nvSpPr>
        <p:spPr bwMode="auto">
          <a:xfrm>
            <a:off x="5187041" y="2086428"/>
            <a:ext cx="2607129" cy="605971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110186" y="914400"/>
            <a:ext cx="945243" cy="5243286"/>
          </a:xfrm>
          <a:prstGeom prst="rect">
            <a:avLst/>
          </a:prstGeom>
          <a:noFill/>
          <a:ln w="76200">
            <a:solidFill>
              <a:srgbClr val="FFC58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52833" y="3153228"/>
            <a:ext cx="1771639" cy="400110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Postclassic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8104416" y="1581090"/>
            <a:ext cx="1358898" cy="400110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Colonial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311070" y="4157376"/>
            <a:ext cx="2438400" cy="400110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Pre-Classic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52614" y="4157376"/>
            <a:ext cx="3253014" cy="400110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      Archaic</a:t>
            </a:r>
            <a:endParaRPr lang="en-US" sz="2000" dirty="0"/>
          </a:p>
        </p:txBody>
      </p:sp>
      <p:cxnSp>
        <p:nvCxnSpPr>
          <p:cNvPr id="30" name="Straight Connector 29"/>
          <p:cNvCxnSpPr/>
          <p:nvPr/>
        </p:nvCxnSpPr>
        <p:spPr bwMode="auto">
          <a:xfrm rot="16260000" flipH="1">
            <a:off x="3104459" y="4367202"/>
            <a:ext cx="402336" cy="72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6260000" flipH="1">
            <a:off x="5555562" y="4352687"/>
            <a:ext cx="402336" cy="72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Oval 21"/>
          <p:cNvSpPr>
            <a:spLocks noChangeArrowheads="1"/>
          </p:cNvSpPr>
          <p:nvPr/>
        </p:nvSpPr>
        <p:spPr bwMode="auto">
          <a:xfrm>
            <a:off x="6605814" y="3733800"/>
            <a:ext cx="509814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3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485900" y="1905000"/>
            <a:ext cx="73152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C000"/>
                </a:solidFill>
              </a:rPr>
              <a:t>Trends toward </a:t>
            </a:r>
            <a:r>
              <a:rPr lang="en-US" sz="2800" dirty="0"/>
              <a:t>increasing militarism and large-scale warfare </a:t>
            </a:r>
            <a:r>
              <a:rPr lang="en-US" sz="2800" dirty="0">
                <a:solidFill>
                  <a:srgbClr val="FFC000"/>
                </a:solidFill>
              </a:rPr>
              <a:t>are reflected in </a:t>
            </a:r>
            <a:r>
              <a:rPr lang="en-US" sz="2800" dirty="0"/>
              <a:t>fortifications and fortified communities </a:t>
            </a:r>
            <a:r>
              <a:rPr lang="en-US" sz="2800" dirty="0">
                <a:solidFill>
                  <a:srgbClr val="FFC000"/>
                </a:solidFill>
              </a:rPr>
              <a:t>in the Late Post-Classic stages in many Mesoamerican regions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485900" y="2057401"/>
            <a:ext cx="73152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914400" algn="l"/>
              </a:tabLst>
            </a:pPr>
            <a:r>
              <a:rPr lang="en-US" sz="2800" dirty="0"/>
              <a:t>The implications for a gradually increasing secularization of the culture and society are less direct</a:t>
            </a:r>
          </a:p>
          <a:p>
            <a:pPr algn="l">
              <a:tabLst>
                <a:tab pos="914400" algn="l"/>
              </a:tabLst>
            </a:pPr>
            <a:endParaRPr lang="en-US" sz="2800" dirty="0"/>
          </a:p>
          <a:p>
            <a:pPr marL="857250" lvl="1" indent="-285750" algn="l">
              <a:buFontTx/>
              <a:buChar char="•"/>
              <a:tabLst>
                <a:tab pos="914400" algn="l"/>
              </a:tabLst>
            </a:pPr>
            <a:r>
              <a:rPr lang="en-US" dirty="0"/>
              <a:t>the decrease in the number, size, and elaboration of pyramid mounds and other kinds of religious structures, however, suggests a waning of religious authority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485900" y="2057401"/>
            <a:ext cx="73152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914400" algn="l"/>
              </a:tabLst>
            </a:pPr>
            <a:r>
              <a:rPr lang="en-US" sz="2800" dirty="0">
                <a:solidFill>
                  <a:srgbClr val="FFC000"/>
                </a:solidFill>
              </a:rPr>
              <a:t>The implications for a gradually </a:t>
            </a:r>
            <a:r>
              <a:rPr lang="en-US" sz="2800" dirty="0"/>
              <a:t>increasing secularization </a:t>
            </a:r>
            <a:r>
              <a:rPr lang="en-US" sz="2800" dirty="0">
                <a:solidFill>
                  <a:srgbClr val="FFC000"/>
                </a:solidFill>
              </a:rPr>
              <a:t>of the culture and society are</a:t>
            </a:r>
            <a:r>
              <a:rPr lang="en-US" sz="2800" dirty="0"/>
              <a:t> less direct</a:t>
            </a:r>
          </a:p>
          <a:p>
            <a:pPr algn="l">
              <a:tabLst>
                <a:tab pos="914400" algn="l"/>
              </a:tabLst>
            </a:pPr>
            <a:endParaRPr lang="en-US" sz="2800" dirty="0"/>
          </a:p>
          <a:p>
            <a:pPr marL="857250" lvl="1" indent="-285750" algn="l">
              <a:buFontTx/>
              <a:buChar char="•"/>
              <a:tabLst>
                <a:tab pos="914400" algn="l"/>
              </a:tabLst>
            </a:pPr>
            <a:r>
              <a:rPr lang="en-US" dirty="0">
                <a:solidFill>
                  <a:srgbClr val="FFC000"/>
                </a:solidFill>
              </a:rPr>
              <a:t>the</a:t>
            </a:r>
            <a:r>
              <a:rPr lang="en-US" dirty="0"/>
              <a:t> decrease in the number, size, and elaboration of </a:t>
            </a:r>
            <a:r>
              <a:rPr lang="en-US" dirty="0">
                <a:solidFill>
                  <a:srgbClr val="FFC000"/>
                </a:solidFill>
              </a:rPr>
              <a:t>pyramid mounds and other kinds of</a:t>
            </a:r>
            <a:r>
              <a:rPr lang="en-US" dirty="0"/>
              <a:t> religious structures</a:t>
            </a:r>
            <a:r>
              <a:rPr lang="en-US" dirty="0">
                <a:solidFill>
                  <a:srgbClr val="FFC000"/>
                </a:solidFill>
              </a:rPr>
              <a:t>, however, suggests a waning of religious authority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485900" y="1828802"/>
            <a:ext cx="7315200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5888" indent="-1588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also</a:t>
            </a:r>
            <a:r>
              <a:rPr lang="en-US" sz="2800" dirty="0">
                <a:solidFill>
                  <a:schemeClr val="tx1"/>
                </a:solidFill>
              </a:rPr>
              <a:t>, the aesthetic decline from high Classic standards suggests a loss of enthusiasm in the area of religious art and architectures</a:t>
            </a:r>
          </a:p>
          <a:p>
            <a:pPr marL="914400" lvl="1" indent="-342900" algn="l">
              <a:buFontTx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1371600" lvl="2" indent="-342900" algn="l">
              <a:buFontTx/>
              <a:buChar char="•"/>
            </a:pPr>
            <a:r>
              <a:rPr lang="en-US" dirty="0">
                <a:solidFill>
                  <a:schemeClr val="tx1"/>
                </a:solidFill>
              </a:rPr>
              <a:t>in some regions this tendency is seen in standardization and mass production of objects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485900" y="1828802"/>
            <a:ext cx="7315200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5888" indent="-1588">
              <a:lnSpc>
                <a:spcPct val="150000"/>
              </a:lnSpc>
            </a:pPr>
            <a:r>
              <a:rPr lang="en-US" sz="2800" dirty="0" smtClean="0">
                <a:solidFill>
                  <a:srgbClr val="FFC000"/>
                </a:solidFill>
              </a:rPr>
              <a:t>also</a:t>
            </a:r>
            <a:r>
              <a:rPr lang="en-US" sz="2800" dirty="0">
                <a:solidFill>
                  <a:srgbClr val="FFC000"/>
                </a:solidFill>
              </a:rPr>
              <a:t>, the </a:t>
            </a:r>
            <a:r>
              <a:rPr lang="en-US" sz="2800" dirty="0"/>
              <a:t>aesthetic decline </a:t>
            </a:r>
            <a:r>
              <a:rPr lang="en-US" sz="2800" dirty="0">
                <a:solidFill>
                  <a:srgbClr val="FFC000"/>
                </a:solidFill>
              </a:rPr>
              <a:t>from high Classic standards suggests a </a:t>
            </a:r>
            <a:r>
              <a:rPr lang="en-US" sz="2800" dirty="0"/>
              <a:t>loss of enthusiasm in the area of religious art and architectures</a:t>
            </a:r>
          </a:p>
          <a:p>
            <a:pPr marL="914400" lvl="1" indent="-342900" algn="l">
              <a:buFontTx/>
              <a:buChar char="•"/>
            </a:pPr>
            <a:endParaRPr lang="en-US" sz="1400" dirty="0"/>
          </a:p>
          <a:p>
            <a:pPr marL="1371600" lvl="2" indent="-342900" algn="l">
              <a:buFontTx/>
              <a:buChar char="•"/>
            </a:pPr>
            <a:r>
              <a:rPr lang="en-US" dirty="0">
                <a:solidFill>
                  <a:srgbClr val="FFC000"/>
                </a:solidFill>
              </a:rPr>
              <a:t>in some regions this tendency is seen in standardization and </a:t>
            </a:r>
            <a:r>
              <a:rPr lang="en-US" dirty="0"/>
              <a:t>mass production </a:t>
            </a:r>
            <a:r>
              <a:rPr lang="en-US" dirty="0">
                <a:solidFill>
                  <a:srgbClr val="FFC000"/>
                </a:solidFill>
              </a:rPr>
              <a:t>of objects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485900" y="1905000"/>
            <a:ext cx="73152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Warfare and non-religious authority were not absent from Mesoamerica in the Classic and Formative stages, but in the Post-Classic stage both militarism and secularism increased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485900" y="1905000"/>
            <a:ext cx="73152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C000"/>
                </a:solidFill>
              </a:rPr>
              <a:t>Warfare and non-religious authority were not absent from Mesoamerica in the Classic and Formative stages, but in the Post-Classic stage both </a:t>
            </a:r>
            <a:r>
              <a:rPr lang="en-US" sz="2800" dirty="0"/>
              <a:t>militarism and secularism increased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485900" y="1490176"/>
            <a:ext cx="7315200" cy="475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It is the Post-Classic stage which gives us both archaeological and ethnohistorical information about the native American city</a:t>
            </a:r>
          </a:p>
          <a:p>
            <a:pPr algn="l">
              <a:lnSpc>
                <a:spcPct val="60000"/>
              </a:lnSpc>
            </a:pPr>
            <a:endParaRPr lang="en-US" sz="800" dirty="0"/>
          </a:p>
          <a:p>
            <a:pPr algn="l">
              <a:lnSpc>
                <a:spcPct val="10000"/>
              </a:lnSpc>
            </a:pPr>
            <a:endParaRPr lang="en-US" sz="3200" dirty="0"/>
          </a:p>
          <a:p>
            <a:pPr marL="857250" lvl="1" indent="-285750" algn="l">
              <a:lnSpc>
                <a:spcPct val="90000"/>
              </a:lnSpc>
              <a:buFontTx/>
              <a:buChar char="•"/>
            </a:pPr>
            <a:r>
              <a:rPr lang="en-US" dirty="0"/>
              <a:t>these cities were formed around politico-religious nuclei including</a:t>
            </a:r>
          </a:p>
          <a:p>
            <a:pPr marL="857250" lvl="1" indent="-285750" algn="l">
              <a:lnSpc>
                <a:spcPct val="40000"/>
              </a:lnSpc>
              <a:buFontTx/>
              <a:buChar char="•"/>
            </a:pPr>
            <a:endParaRPr lang="en-US" dirty="0"/>
          </a:p>
          <a:p>
            <a:pPr marL="857250" lvl="1" indent="-285750" algn="l">
              <a:lnSpc>
                <a:spcPct val="10000"/>
              </a:lnSpc>
              <a:buFontTx/>
              <a:buChar char="•"/>
            </a:pPr>
            <a:endParaRPr lang="en-US" dirty="0"/>
          </a:p>
          <a:p>
            <a:pPr marL="2571750" lvl="4" indent="-285750" algn="l">
              <a:buFontTx/>
              <a:buChar char="•"/>
            </a:pPr>
            <a:r>
              <a:rPr lang="en-US" dirty="0"/>
              <a:t>pyramids</a:t>
            </a:r>
          </a:p>
          <a:p>
            <a:pPr marL="2571750" lvl="4" indent="-285750" algn="l">
              <a:buFontTx/>
              <a:buChar char="•"/>
            </a:pPr>
            <a:r>
              <a:rPr lang="en-US" dirty="0"/>
              <a:t>temples</a:t>
            </a:r>
          </a:p>
          <a:p>
            <a:pPr marL="2571750" lvl="4" indent="-285750" algn="l">
              <a:buFontTx/>
              <a:buChar char="•"/>
            </a:pPr>
            <a:r>
              <a:rPr lang="en-US" dirty="0"/>
              <a:t>palaces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485900" y="1490176"/>
            <a:ext cx="7315200" cy="475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C000"/>
                </a:solidFill>
              </a:rPr>
              <a:t>It is the </a:t>
            </a:r>
            <a:r>
              <a:rPr lang="en-US" sz="2800" dirty="0"/>
              <a:t>Post-Classic </a:t>
            </a:r>
            <a:r>
              <a:rPr lang="en-US" sz="2800" dirty="0">
                <a:solidFill>
                  <a:srgbClr val="FFC000"/>
                </a:solidFill>
              </a:rPr>
              <a:t>stage which gives us both</a:t>
            </a:r>
            <a:r>
              <a:rPr lang="en-US" sz="2800" dirty="0"/>
              <a:t> archaeological and ethnohistorical information </a:t>
            </a:r>
            <a:r>
              <a:rPr lang="en-US" sz="2800" dirty="0">
                <a:solidFill>
                  <a:srgbClr val="FFC000"/>
                </a:solidFill>
              </a:rPr>
              <a:t>about the native American city</a:t>
            </a:r>
          </a:p>
          <a:p>
            <a:pPr algn="l">
              <a:lnSpc>
                <a:spcPct val="60000"/>
              </a:lnSpc>
            </a:pPr>
            <a:endParaRPr lang="en-US" sz="800" dirty="0">
              <a:solidFill>
                <a:srgbClr val="FFC000"/>
              </a:solidFill>
            </a:endParaRPr>
          </a:p>
          <a:p>
            <a:pPr algn="l">
              <a:lnSpc>
                <a:spcPct val="10000"/>
              </a:lnSpc>
            </a:pPr>
            <a:endParaRPr lang="en-US" sz="3200" dirty="0">
              <a:solidFill>
                <a:srgbClr val="FFC000"/>
              </a:solidFill>
            </a:endParaRPr>
          </a:p>
          <a:p>
            <a:pPr marL="857250" lvl="1" indent="-285750" algn="l">
              <a:lnSpc>
                <a:spcPct val="90000"/>
              </a:lnSpc>
              <a:buFontTx/>
              <a:buChar char="•"/>
            </a:pPr>
            <a:r>
              <a:rPr lang="en-US" dirty="0">
                <a:solidFill>
                  <a:srgbClr val="FFC000"/>
                </a:solidFill>
              </a:rPr>
              <a:t>these cities were formed around politico-religious nuclei including</a:t>
            </a:r>
          </a:p>
          <a:p>
            <a:pPr marL="857250" lvl="1" indent="-285750" algn="l">
              <a:lnSpc>
                <a:spcPct val="40000"/>
              </a:lnSpc>
              <a:buFontTx/>
              <a:buChar char="•"/>
            </a:pPr>
            <a:endParaRPr lang="en-US" dirty="0">
              <a:solidFill>
                <a:srgbClr val="FFC000"/>
              </a:solidFill>
            </a:endParaRPr>
          </a:p>
          <a:p>
            <a:pPr marL="857250" lvl="1" indent="-285750" algn="l">
              <a:lnSpc>
                <a:spcPct val="10000"/>
              </a:lnSpc>
              <a:buFontTx/>
              <a:buChar char="•"/>
            </a:pPr>
            <a:endParaRPr lang="en-US" dirty="0">
              <a:solidFill>
                <a:srgbClr val="FFC000"/>
              </a:solidFill>
            </a:endParaRPr>
          </a:p>
          <a:p>
            <a:pPr marL="2571750" lvl="4" indent="-285750" algn="l">
              <a:buFontTx/>
              <a:buChar char="•"/>
            </a:pPr>
            <a:r>
              <a:rPr lang="en-US" dirty="0">
                <a:solidFill>
                  <a:srgbClr val="FFC000"/>
                </a:solidFill>
              </a:rPr>
              <a:t>pyramids</a:t>
            </a:r>
          </a:p>
          <a:p>
            <a:pPr marL="2571750" lvl="4" indent="-285750" algn="l">
              <a:buFontTx/>
              <a:buChar char="•"/>
            </a:pPr>
            <a:r>
              <a:rPr lang="en-US" dirty="0">
                <a:solidFill>
                  <a:srgbClr val="FFC000"/>
                </a:solidFill>
              </a:rPr>
              <a:t>temples</a:t>
            </a:r>
          </a:p>
          <a:p>
            <a:pPr marL="2571750" lvl="4" indent="-285750" algn="l">
              <a:buFontTx/>
              <a:buChar char="•"/>
            </a:pPr>
            <a:r>
              <a:rPr lang="en-US" dirty="0">
                <a:solidFill>
                  <a:srgbClr val="FFC000"/>
                </a:solidFill>
              </a:rPr>
              <a:t>palaces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485900" y="2438401"/>
            <a:ext cx="7315200" cy="272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714500" algn="l"/>
              </a:tabLst>
            </a:pPr>
            <a:r>
              <a:rPr lang="en-US" sz="2800" dirty="0"/>
              <a:t>The urban zones contained</a:t>
            </a:r>
          </a:p>
          <a:p>
            <a:pPr algn="l">
              <a:tabLst>
                <a:tab pos="1714500" algn="l"/>
              </a:tabLst>
            </a:pPr>
            <a:endParaRPr lang="en-US" sz="1800" dirty="0"/>
          </a:p>
          <a:p>
            <a:pPr marL="1771650" lvl="3" indent="-285750" algn="l">
              <a:lnSpc>
                <a:spcPct val="130000"/>
              </a:lnSpc>
              <a:buFontTx/>
              <a:buChar char="•"/>
              <a:tabLst>
                <a:tab pos="1714500" algn="l"/>
              </a:tabLst>
            </a:pPr>
            <a:r>
              <a:rPr lang="en-US" dirty="0"/>
              <a:t>rulers</a:t>
            </a:r>
          </a:p>
          <a:p>
            <a:pPr marL="1771650" lvl="3" indent="-285750" algn="l">
              <a:lnSpc>
                <a:spcPct val="130000"/>
              </a:lnSpc>
              <a:buFontTx/>
              <a:buChar char="•"/>
              <a:tabLst>
                <a:tab pos="1714500" algn="l"/>
              </a:tabLst>
            </a:pPr>
            <a:r>
              <a:rPr lang="en-US" dirty="0"/>
              <a:t>priests and their entourages</a:t>
            </a:r>
          </a:p>
          <a:p>
            <a:pPr marL="1771650" lvl="3" indent="-285750" algn="l">
              <a:lnSpc>
                <a:spcPct val="130000"/>
              </a:lnSpc>
              <a:buFontTx/>
              <a:buChar char="•"/>
              <a:tabLst>
                <a:tab pos="1714500" algn="l"/>
              </a:tabLst>
            </a:pPr>
            <a:r>
              <a:rPr lang="en-US" dirty="0"/>
              <a:t>various craftspeople</a:t>
            </a:r>
          </a:p>
          <a:p>
            <a:pPr marL="1771650" lvl="3" indent="-285750" algn="l">
              <a:lnSpc>
                <a:spcPct val="130000"/>
              </a:lnSpc>
              <a:buFontTx/>
              <a:buChar char="•"/>
              <a:tabLst>
                <a:tab pos="1714500" algn="l"/>
              </a:tabLst>
            </a:pPr>
            <a:r>
              <a:rPr lang="en-US" dirty="0"/>
              <a:t>handlers of produce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 Box 9"/>
          <p:cNvSpPr txBox="1">
            <a:spLocks noChangeArrowheads="1"/>
          </p:cNvSpPr>
          <p:nvPr/>
        </p:nvSpPr>
        <p:spPr bwMode="auto">
          <a:xfrm>
            <a:off x="2663120" y="6259284"/>
            <a:ext cx="4922758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Understanding Physical Anthropology and Archaeology, 8</a:t>
            </a:r>
            <a:r>
              <a:rPr lang="en-US" sz="1200" b="0" i="1" baseline="30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 </a:t>
            </a:r>
            <a:r>
              <a:rPr lang="en-US" sz="1200" b="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ed</a:t>
            </a:r>
            <a:r>
              <a:rPr lang="en-US" sz="1200" b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., p. </a:t>
            </a:r>
            <a:r>
              <a:rPr lang="en-US" sz="12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479</a:t>
            </a:r>
            <a:endParaRPr lang="en-US" sz="12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3715" name="Picture 4" descr="Turn818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942569"/>
            <a:ext cx="7772400" cy="522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53100" y="4157507"/>
            <a:ext cx="1357085" cy="400110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Classic</a:t>
            </a:r>
            <a:endParaRPr lang="en-US" sz="2000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110186" y="914400"/>
            <a:ext cx="945243" cy="5243286"/>
          </a:xfrm>
          <a:prstGeom prst="rect">
            <a:avLst/>
          </a:prstGeom>
          <a:noFill/>
          <a:ln w="76200">
            <a:solidFill>
              <a:srgbClr val="FFC58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43700" y="2895600"/>
            <a:ext cx="1771639" cy="707886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Middle</a:t>
            </a:r>
          </a:p>
          <a:p>
            <a:r>
              <a:rPr lang="en-US" sz="2000" dirty="0" err="1" smtClean="0"/>
              <a:t>Postclassic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8104416" y="1581090"/>
            <a:ext cx="1358898" cy="400110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Colonial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311070" y="4157376"/>
            <a:ext cx="2438400" cy="400110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Pre-Classic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52614" y="4157376"/>
            <a:ext cx="3253014" cy="400110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      Archaic</a:t>
            </a:r>
            <a:endParaRPr lang="en-US" sz="2000" dirty="0"/>
          </a:p>
        </p:txBody>
      </p:sp>
      <p:cxnSp>
        <p:nvCxnSpPr>
          <p:cNvPr id="30" name="Straight Connector 29"/>
          <p:cNvCxnSpPr/>
          <p:nvPr/>
        </p:nvCxnSpPr>
        <p:spPr bwMode="auto">
          <a:xfrm rot="16260000" flipH="1">
            <a:off x="3104459" y="4367202"/>
            <a:ext cx="402336" cy="72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6260000" flipH="1">
            <a:off x="5555562" y="4352687"/>
            <a:ext cx="402336" cy="72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Down Arrow 18"/>
          <p:cNvSpPr/>
          <p:nvPr/>
        </p:nvSpPr>
        <p:spPr bwMode="auto">
          <a:xfrm rot="10800000">
            <a:off x="7342764" y="4172856"/>
            <a:ext cx="391536" cy="185686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rgbClr val="0C0600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9" name="Text Box 3"/>
          <p:cNvSpPr txBox="1">
            <a:spLocks noChangeArrowheads="1"/>
          </p:cNvSpPr>
          <p:nvPr/>
        </p:nvSpPr>
        <p:spPr bwMode="auto">
          <a:xfrm>
            <a:off x="1485900" y="1658709"/>
            <a:ext cx="7315200" cy="466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In </a:t>
            </a:r>
            <a:r>
              <a:rPr lang="en-US" dirty="0" smtClean="0"/>
              <a:t>sum, the </a:t>
            </a:r>
            <a:r>
              <a:rPr lang="en-US" dirty="0"/>
              <a:t>native city in the New World</a:t>
            </a:r>
          </a:p>
          <a:p>
            <a:pPr algn="l">
              <a:lnSpc>
                <a:spcPct val="50000"/>
              </a:lnSpc>
            </a:pPr>
            <a:endParaRPr lang="en-US" sz="2800" dirty="0"/>
          </a:p>
          <a:p>
            <a:pPr marL="857250" lvl="1" indent="-285750" algn="l">
              <a:buFontTx/>
              <a:buChar char="•"/>
            </a:pPr>
            <a:r>
              <a:rPr lang="en-US" dirty="0"/>
              <a:t>had large population aggregates either within the city itself or within reach of the city</a:t>
            </a:r>
          </a:p>
          <a:p>
            <a:pPr marL="857250" lvl="1" indent="-285750" algn="l">
              <a:lnSpc>
                <a:spcPct val="80000"/>
              </a:lnSpc>
              <a:buFontTx/>
              <a:buChar char="•"/>
            </a:pPr>
            <a:endParaRPr lang="en-US" sz="1800" dirty="0"/>
          </a:p>
          <a:p>
            <a:pPr marL="857250" lvl="1" indent="-285750" algn="l">
              <a:buFontTx/>
              <a:buChar char="•"/>
            </a:pPr>
            <a:r>
              <a:rPr lang="en-US" dirty="0"/>
              <a:t>was the seat of political and religious power</a:t>
            </a:r>
          </a:p>
          <a:p>
            <a:pPr marL="857250" lvl="1" indent="-285750" algn="l">
              <a:lnSpc>
                <a:spcPct val="80000"/>
              </a:lnSpc>
              <a:buFontTx/>
              <a:buChar char="•"/>
            </a:pPr>
            <a:endParaRPr lang="en-US" sz="1800" dirty="0"/>
          </a:p>
          <a:p>
            <a:pPr marL="857250" lvl="1" indent="-285750" algn="l">
              <a:buFontTx/>
              <a:buChar char="•"/>
            </a:pPr>
            <a:r>
              <a:rPr lang="en-US" dirty="0"/>
              <a:t>served as an economic and social center</a:t>
            </a:r>
          </a:p>
          <a:p>
            <a:pPr marL="857250" lvl="1" indent="-285750" algn="l">
              <a:lnSpc>
                <a:spcPct val="80000"/>
              </a:lnSpc>
              <a:buFontTx/>
              <a:buChar char="•"/>
            </a:pPr>
            <a:endParaRPr lang="en-US" sz="1800" dirty="0"/>
          </a:p>
          <a:p>
            <a:pPr marL="857250" lvl="1" indent="-285750" algn="l">
              <a:buFontTx/>
              <a:buChar char="•"/>
            </a:pPr>
            <a:r>
              <a:rPr lang="en-US" dirty="0"/>
              <a:t>maintained complex and diverse divisions of labor among its citizens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485900" y="1909395"/>
            <a:ext cx="7315200" cy="4419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The Post-Classic centers of Middle America are those well known in the literature of the ethnohistorical period</a:t>
            </a:r>
          </a:p>
          <a:p>
            <a:pPr algn="l">
              <a:lnSpc>
                <a:spcPct val="60000"/>
              </a:lnSpc>
            </a:pPr>
            <a:endParaRPr lang="en-US" sz="3200" dirty="0"/>
          </a:p>
          <a:p>
            <a:pPr marL="800100" lvl="1" indent="-228600" algn="l">
              <a:lnSpc>
                <a:spcPct val="150000"/>
              </a:lnSpc>
              <a:buFontTx/>
              <a:buChar char="•"/>
            </a:pPr>
            <a:r>
              <a:rPr lang="en-US" sz="2000" dirty="0" err="1"/>
              <a:t>Tenochtitlán</a:t>
            </a:r>
            <a:r>
              <a:rPr lang="en-US" sz="2000" dirty="0"/>
              <a:t> (Aztec) in the Valley of Mexico</a:t>
            </a:r>
          </a:p>
          <a:p>
            <a:pPr marL="800100" lvl="1" indent="-228600" algn="l">
              <a:lnSpc>
                <a:spcPct val="150000"/>
              </a:lnSpc>
              <a:buFontTx/>
              <a:buChar char="•"/>
            </a:pPr>
            <a:r>
              <a:rPr lang="en-US" sz="2000" dirty="0" err="1"/>
              <a:t>Mitla</a:t>
            </a:r>
            <a:r>
              <a:rPr lang="en-US" sz="2000" dirty="0"/>
              <a:t> (</a:t>
            </a:r>
            <a:r>
              <a:rPr lang="en-US" sz="2000" dirty="0" err="1"/>
              <a:t>Mixtec</a:t>
            </a:r>
            <a:r>
              <a:rPr lang="en-US" sz="2000" dirty="0"/>
              <a:t>) in Oaxaca</a:t>
            </a:r>
          </a:p>
          <a:p>
            <a:pPr marL="800100" lvl="1" indent="-228600" algn="l">
              <a:lnSpc>
                <a:spcPct val="150000"/>
              </a:lnSpc>
              <a:buFontTx/>
              <a:buChar char="•"/>
            </a:pPr>
            <a:r>
              <a:rPr lang="en-US" sz="2000" dirty="0" err="1"/>
              <a:t>Cempoala</a:t>
            </a:r>
            <a:r>
              <a:rPr lang="en-US" sz="2000" dirty="0"/>
              <a:t> (</a:t>
            </a:r>
            <a:r>
              <a:rPr lang="en-US" sz="2000" dirty="0" err="1"/>
              <a:t>Totonac</a:t>
            </a:r>
            <a:r>
              <a:rPr lang="en-US" sz="2000" dirty="0"/>
              <a:t>) in Veracruz</a:t>
            </a:r>
          </a:p>
          <a:p>
            <a:pPr marL="800100" lvl="1" indent="-228600" algn="l">
              <a:lnSpc>
                <a:spcPct val="150000"/>
              </a:lnSpc>
              <a:buFontTx/>
              <a:buChar char="•"/>
            </a:pPr>
            <a:r>
              <a:rPr lang="en-US" sz="2000" dirty="0" err="1"/>
              <a:t>Mayapán</a:t>
            </a:r>
            <a:r>
              <a:rPr lang="en-US" sz="2000" dirty="0"/>
              <a:t> (Maya) in Yucatán</a:t>
            </a:r>
          </a:p>
          <a:p>
            <a:pPr marL="800100" lvl="1" indent="-228600" algn="l">
              <a:lnSpc>
                <a:spcPct val="150000"/>
              </a:lnSpc>
              <a:buFontTx/>
              <a:buChar char="•"/>
            </a:pPr>
            <a:r>
              <a:rPr lang="en-US" sz="2000" dirty="0" err="1"/>
              <a:t>Tzintzúntzan</a:t>
            </a:r>
            <a:r>
              <a:rPr lang="en-US" sz="2000" dirty="0"/>
              <a:t> (</a:t>
            </a:r>
            <a:r>
              <a:rPr lang="en-US" sz="2000" dirty="0" err="1"/>
              <a:t>Tarascan</a:t>
            </a:r>
            <a:r>
              <a:rPr lang="en-US" sz="2000" dirty="0"/>
              <a:t>) in Western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2335293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Oval 4"/>
          <p:cNvSpPr>
            <a:spLocks noChangeArrowheads="1"/>
          </p:cNvSpPr>
          <p:nvPr/>
        </p:nvSpPr>
        <p:spPr bwMode="auto">
          <a:xfrm>
            <a:off x="3437847" y="3915228"/>
            <a:ext cx="943655" cy="373743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466" name="Oval 15"/>
          <p:cNvSpPr>
            <a:spLocks noChangeArrowheads="1"/>
          </p:cNvSpPr>
          <p:nvPr/>
        </p:nvSpPr>
        <p:spPr bwMode="auto">
          <a:xfrm>
            <a:off x="4991101" y="4756150"/>
            <a:ext cx="762000" cy="4572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469" name="Oval 18"/>
          <p:cNvSpPr>
            <a:spLocks noChangeArrowheads="1"/>
          </p:cNvSpPr>
          <p:nvPr/>
        </p:nvSpPr>
        <p:spPr bwMode="auto">
          <a:xfrm>
            <a:off x="4838700" y="3810000"/>
            <a:ext cx="657225" cy="4572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472" name="Oval 21"/>
          <p:cNvSpPr>
            <a:spLocks noChangeArrowheads="1"/>
          </p:cNvSpPr>
          <p:nvPr/>
        </p:nvSpPr>
        <p:spPr bwMode="auto">
          <a:xfrm>
            <a:off x="7396842" y="2939142"/>
            <a:ext cx="606425" cy="290286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474" name="Text Box 23"/>
          <p:cNvSpPr txBox="1">
            <a:spLocks noChangeArrowheads="1"/>
          </p:cNvSpPr>
          <p:nvPr/>
        </p:nvSpPr>
        <p:spPr bwMode="auto">
          <a:xfrm>
            <a:off x="5981700" y="2869168"/>
            <a:ext cx="13420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800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Mayapán</a:t>
            </a:r>
            <a:endParaRPr kumimoji="1" lang="en-US" sz="1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 rot="20870140">
            <a:off x="5811685" y="3757591"/>
            <a:ext cx="2560903" cy="1552159"/>
          </a:xfrm>
          <a:prstGeom prst="ellipse">
            <a:avLst/>
          </a:prstGeom>
          <a:solidFill>
            <a:schemeClr val="bg1">
              <a:lumMod val="85000"/>
              <a:alpha val="72000"/>
            </a:schemeClr>
          </a:solidFill>
          <a:ln w="762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1485900" y="965203"/>
            <a:ext cx="7315200" cy="1643527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</a:pPr>
            <a:endParaRPr lang="en-US" dirty="0"/>
          </a:p>
          <a:p>
            <a:r>
              <a:rPr lang="en-US" dirty="0"/>
              <a:t>Post-Classic centers of Middle America</a:t>
            </a:r>
          </a:p>
          <a:p>
            <a:r>
              <a:rPr lang="en-US" dirty="0"/>
              <a:t>well known in the literature </a:t>
            </a:r>
          </a:p>
          <a:p>
            <a:r>
              <a:rPr lang="en-US" dirty="0"/>
              <a:t>of the ethnohistorical period</a:t>
            </a:r>
          </a:p>
          <a:p>
            <a:pPr>
              <a:lnSpc>
                <a:spcPct val="60000"/>
              </a:lnSpc>
            </a:pPr>
            <a:endParaRPr lang="en-US" dirty="0"/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3229220" y="4235453"/>
            <a:ext cx="20505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FFFFFF"/>
                </a:solidFill>
              </a:rPr>
              <a:t>Tenochtitlán</a:t>
            </a:r>
            <a:r>
              <a:rPr lang="en-US" sz="1800" dirty="0">
                <a:solidFill>
                  <a:srgbClr val="FFFFFF"/>
                </a:solidFill>
              </a:rPr>
              <a:t> –</a:t>
            </a:r>
          </a:p>
          <a:p>
            <a:r>
              <a:rPr lang="en-US" sz="1800" dirty="0">
                <a:solidFill>
                  <a:srgbClr val="FFFFFF"/>
                </a:solidFill>
              </a:rPr>
              <a:t>Aztec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5227522" y="5226053"/>
            <a:ext cx="11400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FFFFFF"/>
                </a:solidFill>
              </a:rPr>
              <a:t>Mitla</a:t>
            </a:r>
            <a:r>
              <a:rPr lang="en-US" sz="1800" dirty="0">
                <a:solidFill>
                  <a:srgbClr val="FFFFFF"/>
                </a:solidFill>
              </a:rPr>
              <a:t> – </a:t>
            </a:r>
          </a:p>
          <a:p>
            <a:r>
              <a:rPr lang="en-US" sz="1800" dirty="0" err="1">
                <a:solidFill>
                  <a:srgbClr val="FFFFFF"/>
                </a:solidFill>
              </a:rPr>
              <a:t>Mixtec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5356208" y="3321053"/>
            <a:ext cx="17764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FFFFFF"/>
                </a:solidFill>
              </a:rPr>
              <a:t>Cempoala</a:t>
            </a:r>
            <a:r>
              <a:rPr lang="en-US" sz="1800" dirty="0">
                <a:solidFill>
                  <a:srgbClr val="FFFFFF"/>
                </a:solidFill>
              </a:rPr>
              <a:t> – </a:t>
            </a:r>
          </a:p>
          <a:p>
            <a:r>
              <a:rPr lang="en-US" sz="1800" dirty="0" err="1">
                <a:solidFill>
                  <a:srgbClr val="FFFFFF"/>
                </a:solidFill>
              </a:rPr>
              <a:t>Totonac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1400174" y="3276601"/>
            <a:ext cx="21018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FFFFFF"/>
                </a:solidFill>
              </a:rPr>
              <a:t>Tzintzúntzan</a:t>
            </a:r>
            <a:r>
              <a:rPr lang="en-US" sz="1800" dirty="0">
                <a:solidFill>
                  <a:srgbClr val="FFFFFF"/>
                </a:solidFill>
              </a:rPr>
              <a:t> –</a:t>
            </a:r>
          </a:p>
          <a:p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Tarascan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0" name="Oval 22"/>
          <p:cNvSpPr>
            <a:spLocks noChangeArrowheads="1"/>
          </p:cNvSpPr>
          <p:nvPr/>
        </p:nvSpPr>
        <p:spPr bwMode="auto">
          <a:xfrm>
            <a:off x="2247900" y="3962400"/>
            <a:ext cx="914400" cy="4572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485900" y="2932616"/>
            <a:ext cx="7315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Most of these cities were seats of power in the later centuries up to the Spanish conquest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562100" y="1676400"/>
            <a:ext cx="73152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Somewhat earlier – in the centuries between A.D. 800 and 1200 – there was another set of such centers</a:t>
            </a:r>
          </a:p>
          <a:p>
            <a:pPr algn="l"/>
            <a:endParaRPr lang="en-US" sz="2000" dirty="0"/>
          </a:p>
          <a:p>
            <a:pPr marL="857250" lvl="1" indent="-285750" algn="l">
              <a:buFontTx/>
              <a:buChar char="•"/>
            </a:pPr>
            <a:r>
              <a:rPr lang="en-US" sz="2000" dirty="0"/>
              <a:t>Tula (Toltec) in Hidalgo</a:t>
            </a:r>
          </a:p>
          <a:p>
            <a:pPr marL="857250" lvl="1" indent="-285750" algn="l">
              <a:buFontTx/>
              <a:buChar char="•"/>
            </a:pPr>
            <a:endParaRPr lang="en-US" sz="2000" dirty="0"/>
          </a:p>
          <a:p>
            <a:pPr marL="857250" lvl="1" indent="-285750" algn="l">
              <a:lnSpc>
                <a:spcPct val="120000"/>
              </a:lnSpc>
              <a:buFontTx/>
              <a:buChar char="•"/>
            </a:pPr>
            <a:r>
              <a:rPr lang="en-US" sz="2000" dirty="0" err="1"/>
              <a:t>Chichén</a:t>
            </a:r>
            <a:r>
              <a:rPr lang="en-US" sz="2000" dirty="0"/>
              <a:t> </a:t>
            </a:r>
            <a:r>
              <a:rPr lang="en-US" sz="2000" dirty="0" err="1"/>
              <a:t>Itzá</a:t>
            </a:r>
            <a:r>
              <a:rPr lang="en-US" sz="2000" dirty="0"/>
              <a:t> (“</a:t>
            </a:r>
            <a:r>
              <a:rPr lang="en-US" sz="2000" dirty="0" err="1"/>
              <a:t>Toltecized</a:t>
            </a:r>
            <a:r>
              <a:rPr lang="en-US" sz="2000" dirty="0"/>
              <a:t>” Maya) in </a:t>
            </a:r>
            <a:r>
              <a:rPr lang="en-US" sz="2000" dirty="0" smtClean="0"/>
              <a:t>Yucatán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1573293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Oval 12"/>
          <p:cNvSpPr>
            <a:spLocks noChangeArrowheads="1"/>
          </p:cNvSpPr>
          <p:nvPr/>
        </p:nvSpPr>
        <p:spPr bwMode="auto">
          <a:xfrm>
            <a:off x="3510415" y="2928489"/>
            <a:ext cx="747713" cy="228373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2637763" y="2909891"/>
            <a:ext cx="9252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Tula</a:t>
            </a:r>
          </a:p>
        </p:txBody>
      </p:sp>
      <p:sp>
        <p:nvSpPr>
          <p:cNvPr id="19473" name="Text Box 22"/>
          <p:cNvSpPr txBox="1">
            <a:spLocks noChangeArrowheads="1"/>
          </p:cNvSpPr>
          <p:nvPr/>
        </p:nvSpPr>
        <p:spPr bwMode="auto">
          <a:xfrm>
            <a:off x="6463835" y="1462091"/>
            <a:ext cx="23615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Chichén Itzá</a:t>
            </a: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 rot="20870140">
            <a:off x="5811685" y="2995591"/>
            <a:ext cx="2560903" cy="1552159"/>
          </a:xfrm>
          <a:prstGeom prst="ellipse">
            <a:avLst/>
          </a:prstGeom>
          <a:solidFill>
            <a:schemeClr val="bg1">
              <a:lumMod val="85000"/>
              <a:alpha val="72000"/>
            </a:schemeClr>
          </a:solidFill>
          <a:ln w="762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7549244" y="1890486"/>
            <a:ext cx="746125" cy="3048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lum bright="7000" contrast="20000"/>
          </a:blip>
          <a:srcRect/>
          <a:stretch>
            <a:fillRect/>
          </a:stretch>
        </p:blipFill>
        <p:spPr bwMode="auto">
          <a:xfrm>
            <a:off x="571500" y="-76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314522" y="5449669"/>
            <a:ext cx="24865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</a:rPr>
              <a:t>Atlantean</a:t>
            </a:r>
            <a:r>
              <a:rPr lang="en-US" sz="1800" dirty="0">
                <a:solidFill>
                  <a:srgbClr val="000000"/>
                </a:solidFill>
              </a:rPr>
              <a:t> Figures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Tula, Hidalgo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3946250" y="5835653"/>
            <a:ext cx="24865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FFFFFF"/>
                </a:solidFill>
              </a:rPr>
              <a:t>Atlantean</a:t>
            </a:r>
            <a:r>
              <a:rPr lang="en-US" sz="1800" dirty="0">
                <a:solidFill>
                  <a:srgbClr val="FFFFFF"/>
                </a:solidFill>
              </a:rPr>
              <a:t> Figures</a:t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Tula, Hidalgo</a:t>
            </a:r>
          </a:p>
        </p:txBody>
      </p:sp>
      <p:pic>
        <p:nvPicPr>
          <p:cNvPr id="53251" name="Picture 4" descr="Tula_atlantes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900" y="990604"/>
            <a:ext cx="7315200" cy="483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1573293"/>
            <a:ext cx="73152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Oval 12"/>
          <p:cNvSpPr>
            <a:spLocks noChangeArrowheads="1"/>
          </p:cNvSpPr>
          <p:nvPr/>
        </p:nvSpPr>
        <p:spPr bwMode="auto">
          <a:xfrm>
            <a:off x="3510415" y="2928489"/>
            <a:ext cx="747713" cy="228373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2637763" y="2909891"/>
            <a:ext cx="9252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Tula</a:t>
            </a:r>
          </a:p>
        </p:txBody>
      </p:sp>
      <p:sp>
        <p:nvSpPr>
          <p:cNvPr id="19473" name="Text Box 22"/>
          <p:cNvSpPr txBox="1">
            <a:spLocks noChangeArrowheads="1"/>
          </p:cNvSpPr>
          <p:nvPr/>
        </p:nvSpPr>
        <p:spPr bwMode="auto">
          <a:xfrm>
            <a:off x="6463835" y="1462091"/>
            <a:ext cx="23615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Chichén Itzá</a:t>
            </a: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 rot="20870140">
            <a:off x="5811685" y="2995591"/>
            <a:ext cx="2560903" cy="1552159"/>
          </a:xfrm>
          <a:prstGeom prst="ellipse">
            <a:avLst/>
          </a:prstGeom>
          <a:solidFill>
            <a:schemeClr val="bg1">
              <a:lumMod val="85000"/>
              <a:alpha val="72000"/>
            </a:schemeClr>
          </a:solidFill>
          <a:ln w="762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7549244" y="1890486"/>
            <a:ext cx="746125" cy="3048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84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667000"/>
            <a:ext cx="10332720" cy="269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04950" y="5833646"/>
            <a:ext cx="7219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</a:rPr>
              <a:t>Vista </a:t>
            </a:r>
            <a:r>
              <a:rPr lang="en-US" sz="1600" i="1" dirty="0" err="1">
                <a:solidFill>
                  <a:srgbClr val="FFFFFF"/>
                </a:solidFill>
              </a:rPr>
              <a:t>panorámica</a:t>
            </a:r>
            <a:r>
              <a:rPr lang="en-US" sz="1600" i="1" dirty="0">
                <a:solidFill>
                  <a:srgbClr val="FFFFFF"/>
                </a:solidFill>
              </a:rPr>
              <a:t> de la Zona </a:t>
            </a:r>
            <a:r>
              <a:rPr lang="en-US" sz="1600" i="1" dirty="0" err="1">
                <a:solidFill>
                  <a:srgbClr val="FFFFFF"/>
                </a:solidFill>
              </a:rPr>
              <a:t>Arqueológica</a:t>
            </a:r>
            <a:r>
              <a:rPr lang="en-US" sz="1600" i="1" dirty="0">
                <a:solidFill>
                  <a:srgbClr val="FFFFFF"/>
                </a:solidFill>
              </a:rPr>
              <a:t> de Tula, Hidalgo</a:t>
            </a:r>
          </a:p>
        </p:txBody>
      </p:sp>
      <p:sp>
        <p:nvSpPr>
          <p:cNvPr id="4" name="Rectangle 3"/>
          <p:cNvSpPr/>
          <p:nvPr/>
        </p:nvSpPr>
        <p:spPr>
          <a:xfrm>
            <a:off x="4760318" y="6551842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Wikipedia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64900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5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6699FF"/>
    </a:lt1>
    <a:dk2>
      <a:srgbClr val="000000"/>
    </a:dk2>
    <a:lt2>
      <a:srgbClr val="5E574E"/>
    </a:lt2>
    <a:accent1>
      <a:srgbClr val="FF6600"/>
    </a:accent1>
    <a:accent2>
      <a:srgbClr val="FFCC00"/>
    </a:accent2>
    <a:accent3>
      <a:srgbClr val="B8CAFF"/>
    </a:accent3>
    <a:accent4>
      <a:srgbClr val="000000"/>
    </a:accent4>
    <a:accent5>
      <a:srgbClr val="FFB8AA"/>
    </a:accent5>
    <a:accent6>
      <a:srgbClr val="E7B900"/>
    </a:accent6>
    <a:hlink>
      <a:srgbClr val="996633"/>
    </a:hlink>
    <a:folHlink>
      <a:srgbClr val="808000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6699FF"/>
    </a:lt1>
    <a:dk2>
      <a:srgbClr val="000000"/>
    </a:dk2>
    <a:lt2>
      <a:srgbClr val="5E574E"/>
    </a:lt2>
    <a:accent1>
      <a:srgbClr val="FF6600"/>
    </a:accent1>
    <a:accent2>
      <a:srgbClr val="FFCC00"/>
    </a:accent2>
    <a:accent3>
      <a:srgbClr val="B8CAFF"/>
    </a:accent3>
    <a:accent4>
      <a:srgbClr val="000000"/>
    </a:accent4>
    <a:accent5>
      <a:srgbClr val="FFB8AA"/>
    </a:accent5>
    <a:accent6>
      <a:srgbClr val="E7B900"/>
    </a:accent6>
    <a:hlink>
      <a:srgbClr val="996633"/>
    </a:hlink>
    <a:folHlink>
      <a:srgbClr val="808000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6699FF"/>
    </a:lt1>
    <a:dk2>
      <a:srgbClr val="000000"/>
    </a:dk2>
    <a:lt2>
      <a:srgbClr val="5E574E"/>
    </a:lt2>
    <a:accent1>
      <a:srgbClr val="FF6600"/>
    </a:accent1>
    <a:accent2>
      <a:srgbClr val="FFCC00"/>
    </a:accent2>
    <a:accent3>
      <a:srgbClr val="B8CAFF"/>
    </a:accent3>
    <a:accent4>
      <a:srgbClr val="000000"/>
    </a:accent4>
    <a:accent5>
      <a:srgbClr val="FFB8AA"/>
    </a:accent5>
    <a:accent6>
      <a:srgbClr val="E7B900"/>
    </a:accent6>
    <a:hlink>
      <a:srgbClr val="996633"/>
    </a:hlink>
    <a:folHlink>
      <a:srgbClr val="808000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6699FF"/>
    </a:lt1>
    <a:dk2>
      <a:srgbClr val="000000"/>
    </a:dk2>
    <a:lt2>
      <a:srgbClr val="5E574E"/>
    </a:lt2>
    <a:accent1>
      <a:srgbClr val="FF6600"/>
    </a:accent1>
    <a:accent2>
      <a:srgbClr val="FFCC00"/>
    </a:accent2>
    <a:accent3>
      <a:srgbClr val="B8CAFF"/>
    </a:accent3>
    <a:accent4>
      <a:srgbClr val="000000"/>
    </a:accent4>
    <a:accent5>
      <a:srgbClr val="FFB8AA"/>
    </a:accent5>
    <a:accent6>
      <a:srgbClr val="E7B900"/>
    </a:accent6>
    <a:hlink>
      <a:srgbClr val="996633"/>
    </a:hlink>
    <a:folHlink>
      <a:srgbClr val="808000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000000"/>
    </a:dk1>
    <a:lt1>
      <a:srgbClr val="6699FF"/>
    </a:lt1>
    <a:dk2>
      <a:srgbClr val="000000"/>
    </a:dk2>
    <a:lt2>
      <a:srgbClr val="5E574E"/>
    </a:lt2>
    <a:accent1>
      <a:srgbClr val="FF6600"/>
    </a:accent1>
    <a:accent2>
      <a:srgbClr val="FFCC00"/>
    </a:accent2>
    <a:accent3>
      <a:srgbClr val="B8CAFF"/>
    </a:accent3>
    <a:accent4>
      <a:srgbClr val="000000"/>
    </a:accent4>
    <a:accent5>
      <a:srgbClr val="FFB8AA"/>
    </a:accent5>
    <a:accent6>
      <a:srgbClr val="E7B900"/>
    </a:accent6>
    <a:hlink>
      <a:srgbClr val="996633"/>
    </a:hlink>
    <a:folHlink>
      <a:srgbClr val="808000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000000"/>
    </a:dk1>
    <a:lt1>
      <a:srgbClr val="6699FF"/>
    </a:lt1>
    <a:dk2>
      <a:srgbClr val="000000"/>
    </a:dk2>
    <a:lt2>
      <a:srgbClr val="5E574E"/>
    </a:lt2>
    <a:accent1>
      <a:srgbClr val="FF6600"/>
    </a:accent1>
    <a:accent2>
      <a:srgbClr val="FFCC00"/>
    </a:accent2>
    <a:accent3>
      <a:srgbClr val="B8CAFF"/>
    </a:accent3>
    <a:accent4>
      <a:srgbClr val="000000"/>
    </a:accent4>
    <a:accent5>
      <a:srgbClr val="FFB8AA"/>
    </a:accent5>
    <a:accent6>
      <a:srgbClr val="E7B900"/>
    </a:accent6>
    <a:hlink>
      <a:srgbClr val="996633"/>
    </a:hlink>
    <a:folHlink>
      <a:srgbClr val="808000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000000"/>
    </a:dk1>
    <a:lt1>
      <a:srgbClr val="6699FF"/>
    </a:lt1>
    <a:dk2>
      <a:srgbClr val="000000"/>
    </a:dk2>
    <a:lt2>
      <a:srgbClr val="5E574E"/>
    </a:lt2>
    <a:accent1>
      <a:srgbClr val="FF6600"/>
    </a:accent1>
    <a:accent2>
      <a:srgbClr val="FFCC00"/>
    </a:accent2>
    <a:accent3>
      <a:srgbClr val="B8CAFF"/>
    </a:accent3>
    <a:accent4>
      <a:srgbClr val="000000"/>
    </a:accent4>
    <a:accent5>
      <a:srgbClr val="FFB8AA"/>
    </a:accent5>
    <a:accent6>
      <a:srgbClr val="E7B900"/>
    </a:accent6>
    <a:hlink>
      <a:srgbClr val="996633"/>
    </a:hlink>
    <a:folHlink>
      <a:srgbClr val="808000"/>
    </a:folHlink>
  </a:clrScheme>
</a:themeOverride>
</file>

<file path=ppt/theme/themeOverride16.xml><?xml version="1.0" encoding="utf-8"?>
<a:themeOverride xmlns:a="http://schemas.openxmlformats.org/drawingml/2006/main">
  <a:clrScheme name="">
    <a:dk1>
      <a:srgbClr val="000000"/>
    </a:dk1>
    <a:lt1>
      <a:srgbClr val="6699FF"/>
    </a:lt1>
    <a:dk2>
      <a:srgbClr val="000000"/>
    </a:dk2>
    <a:lt2>
      <a:srgbClr val="5E574E"/>
    </a:lt2>
    <a:accent1>
      <a:srgbClr val="FF6600"/>
    </a:accent1>
    <a:accent2>
      <a:srgbClr val="FFCC00"/>
    </a:accent2>
    <a:accent3>
      <a:srgbClr val="B8CAFF"/>
    </a:accent3>
    <a:accent4>
      <a:srgbClr val="000000"/>
    </a:accent4>
    <a:accent5>
      <a:srgbClr val="FFB8AA"/>
    </a:accent5>
    <a:accent6>
      <a:srgbClr val="E7B900"/>
    </a:accent6>
    <a:hlink>
      <a:srgbClr val="996633"/>
    </a:hlink>
    <a:folHlink>
      <a:srgbClr val="808000"/>
    </a:folHlink>
  </a:clrScheme>
</a:themeOverride>
</file>

<file path=ppt/theme/themeOverride17.xml><?xml version="1.0" encoding="utf-8"?>
<a:themeOverride xmlns:a="http://schemas.openxmlformats.org/drawingml/2006/main">
  <a:clrScheme name="">
    <a:dk1>
      <a:srgbClr val="000000"/>
    </a:dk1>
    <a:lt1>
      <a:srgbClr val="6699FF"/>
    </a:lt1>
    <a:dk2>
      <a:srgbClr val="000000"/>
    </a:dk2>
    <a:lt2>
      <a:srgbClr val="5E574E"/>
    </a:lt2>
    <a:accent1>
      <a:srgbClr val="FF6600"/>
    </a:accent1>
    <a:accent2>
      <a:srgbClr val="FFCC00"/>
    </a:accent2>
    <a:accent3>
      <a:srgbClr val="B8CAFF"/>
    </a:accent3>
    <a:accent4>
      <a:srgbClr val="000000"/>
    </a:accent4>
    <a:accent5>
      <a:srgbClr val="FFB8AA"/>
    </a:accent5>
    <a:accent6>
      <a:srgbClr val="E7B900"/>
    </a:accent6>
    <a:hlink>
      <a:srgbClr val="996633"/>
    </a:hlink>
    <a:folHlink>
      <a:srgbClr val="808000"/>
    </a:folHlink>
  </a:clrScheme>
</a:themeOverride>
</file>

<file path=ppt/theme/themeOverride18.xml><?xml version="1.0" encoding="utf-8"?>
<a:themeOverride xmlns:a="http://schemas.openxmlformats.org/drawingml/2006/main">
  <a:clrScheme name="">
    <a:dk1>
      <a:srgbClr val="000000"/>
    </a:dk1>
    <a:lt1>
      <a:srgbClr val="6699FF"/>
    </a:lt1>
    <a:dk2>
      <a:srgbClr val="000000"/>
    </a:dk2>
    <a:lt2>
      <a:srgbClr val="5E574E"/>
    </a:lt2>
    <a:accent1>
      <a:srgbClr val="FF6600"/>
    </a:accent1>
    <a:accent2>
      <a:srgbClr val="FFCC00"/>
    </a:accent2>
    <a:accent3>
      <a:srgbClr val="B8CAFF"/>
    </a:accent3>
    <a:accent4>
      <a:srgbClr val="000000"/>
    </a:accent4>
    <a:accent5>
      <a:srgbClr val="FFB8AA"/>
    </a:accent5>
    <a:accent6>
      <a:srgbClr val="E7B900"/>
    </a:accent6>
    <a:hlink>
      <a:srgbClr val="996633"/>
    </a:hlink>
    <a:folHlink>
      <a:srgbClr val="808000"/>
    </a:folHlink>
  </a:clrScheme>
</a:themeOverride>
</file>

<file path=ppt/theme/themeOverride19.xml><?xml version="1.0" encoding="utf-8"?>
<a:themeOverride xmlns:a="http://schemas.openxmlformats.org/drawingml/2006/main">
  <a:clrScheme name="">
    <a:dk1>
      <a:srgbClr val="000000"/>
    </a:dk1>
    <a:lt1>
      <a:srgbClr val="6699FF"/>
    </a:lt1>
    <a:dk2>
      <a:srgbClr val="000000"/>
    </a:dk2>
    <a:lt2>
      <a:srgbClr val="5E574E"/>
    </a:lt2>
    <a:accent1>
      <a:srgbClr val="FF6600"/>
    </a:accent1>
    <a:accent2>
      <a:srgbClr val="FFCC00"/>
    </a:accent2>
    <a:accent3>
      <a:srgbClr val="B8CAFF"/>
    </a:accent3>
    <a:accent4>
      <a:srgbClr val="000000"/>
    </a:accent4>
    <a:accent5>
      <a:srgbClr val="FFB8AA"/>
    </a:accent5>
    <a:accent6>
      <a:srgbClr val="E7B900"/>
    </a:accent6>
    <a:hlink>
      <a:srgbClr val="996633"/>
    </a:hlink>
    <a:folHlink>
      <a:srgbClr val="8080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6699FF"/>
    </a:lt1>
    <a:dk2>
      <a:srgbClr val="000000"/>
    </a:dk2>
    <a:lt2>
      <a:srgbClr val="5E574E"/>
    </a:lt2>
    <a:accent1>
      <a:srgbClr val="FF6600"/>
    </a:accent1>
    <a:accent2>
      <a:srgbClr val="FFCC00"/>
    </a:accent2>
    <a:accent3>
      <a:srgbClr val="B8CAFF"/>
    </a:accent3>
    <a:accent4>
      <a:srgbClr val="000000"/>
    </a:accent4>
    <a:accent5>
      <a:srgbClr val="FFB8AA"/>
    </a:accent5>
    <a:accent6>
      <a:srgbClr val="E7B900"/>
    </a:accent6>
    <a:hlink>
      <a:srgbClr val="996633"/>
    </a:hlink>
    <a:folHlink>
      <a:srgbClr val="8080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6699FF"/>
    </a:lt1>
    <a:dk2>
      <a:srgbClr val="000000"/>
    </a:dk2>
    <a:lt2>
      <a:srgbClr val="5E574E"/>
    </a:lt2>
    <a:accent1>
      <a:srgbClr val="FF6600"/>
    </a:accent1>
    <a:accent2>
      <a:srgbClr val="FFCC00"/>
    </a:accent2>
    <a:accent3>
      <a:srgbClr val="B8CAFF"/>
    </a:accent3>
    <a:accent4>
      <a:srgbClr val="000000"/>
    </a:accent4>
    <a:accent5>
      <a:srgbClr val="FFB8AA"/>
    </a:accent5>
    <a:accent6>
      <a:srgbClr val="E7B900"/>
    </a:accent6>
    <a:hlink>
      <a:srgbClr val="996633"/>
    </a:hlink>
    <a:folHlink>
      <a:srgbClr val="80800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6699FF"/>
    </a:lt1>
    <a:dk2>
      <a:srgbClr val="000000"/>
    </a:dk2>
    <a:lt2>
      <a:srgbClr val="5E574E"/>
    </a:lt2>
    <a:accent1>
      <a:srgbClr val="FF6600"/>
    </a:accent1>
    <a:accent2>
      <a:srgbClr val="FFCC00"/>
    </a:accent2>
    <a:accent3>
      <a:srgbClr val="B8CAFF"/>
    </a:accent3>
    <a:accent4>
      <a:srgbClr val="000000"/>
    </a:accent4>
    <a:accent5>
      <a:srgbClr val="FFB8AA"/>
    </a:accent5>
    <a:accent6>
      <a:srgbClr val="E7B900"/>
    </a:accent6>
    <a:hlink>
      <a:srgbClr val="996633"/>
    </a:hlink>
    <a:folHlink>
      <a:srgbClr val="80800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6699FF"/>
    </a:lt1>
    <a:dk2>
      <a:srgbClr val="000000"/>
    </a:dk2>
    <a:lt2>
      <a:srgbClr val="5E574E"/>
    </a:lt2>
    <a:accent1>
      <a:srgbClr val="FF6600"/>
    </a:accent1>
    <a:accent2>
      <a:srgbClr val="FFCC00"/>
    </a:accent2>
    <a:accent3>
      <a:srgbClr val="B8CAFF"/>
    </a:accent3>
    <a:accent4>
      <a:srgbClr val="000000"/>
    </a:accent4>
    <a:accent5>
      <a:srgbClr val="FFB8AA"/>
    </a:accent5>
    <a:accent6>
      <a:srgbClr val="E7B900"/>
    </a:accent6>
    <a:hlink>
      <a:srgbClr val="996633"/>
    </a:hlink>
    <a:folHlink>
      <a:srgbClr val="80800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6699FF"/>
    </a:lt1>
    <a:dk2>
      <a:srgbClr val="000000"/>
    </a:dk2>
    <a:lt2>
      <a:srgbClr val="5E574E"/>
    </a:lt2>
    <a:accent1>
      <a:srgbClr val="FF6600"/>
    </a:accent1>
    <a:accent2>
      <a:srgbClr val="FFCC00"/>
    </a:accent2>
    <a:accent3>
      <a:srgbClr val="B8CAFF"/>
    </a:accent3>
    <a:accent4>
      <a:srgbClr val="000000"/>
    </a:accent4>
    <a:accent5>
      <a:srgbClr val="FFB8AA"/>
    </a:accent5>
    <a:accent6>
      <a:srgbClr val="E7B900"/>
    </a:accent6>
    <a:hlink>
      <a:srgbClr val="996633"/>
    </a:hlink>
    <a:folHlink>
      <a:srgbClr val="808000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6699FF"/>
    </a:lt1>
    <a:dk2>
      <a:srgbClr val="000000"/>
    </a:dk2>
    <a:lt2>
      <a:srgbClr val="5E574E"/>
    </a:lt2>
    <a:accent1>
      <a:srgbClr val="FF6600"/>
    </a:accent1>
    <a:accent2>
      <a:srgbClr val="FFCC00"/>
    </a:accent2>
    <a:accent3>
      <a:srgbClr val="B8CAFF"/>
    </a:accent3>
    <a:accent4>
      <a:srgbClr val="000000"/>
    </a:accent4>
    <a:accent5>
      <a:srgbClr val="FFB8AA"/>
    </a:accent5>
    <a:accent6>
      <a:srgbClr val="E7B900"/>
    </a:accent6>
    <a:hlink>
      <a:srgbClr val="996633"/>
    </a:hlink>
    <a:folHlink>
      <a:srgbClr val="808000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6699FF"/>
    </a:lt1>
    <a:dk2>
      <a:srgbClr val="000000"/>
    </a:dk2>
    <a:lt2>
      <a:srgbClr val="5E574E"/>
    </a:lt2>
    <a:accent1>
      <a:srgbClr val="FF6600"/>
    </a:accent1>
    <a:accent2>
      <a:srgbClr val="FFCC00"/>
    </a:accent2>
    <a:accent3>
      <a:srgbClr val="B8CAFF"/>
    </a:accent3>
    <a:accent4>
      <a:srgbClr val="000000"/>
    </a:accent4>
    <a:accent5>
      <a:srgbClr val="FFB8AA"/>
    </a:accent5>
    <a:accent6>
      <a:srgbClr val="E7B900"/>
    </a:accent6>
    <a:hlink>
      <a:srgbClr val="996633"/>
    </a:hlink>
    <a:folHlink>
      <a:srgbClr val="808000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6699FF"/>
    </a:lt1>
    <a:dk2>
      <a:srgbClr val="000000"/>
    </a:dk2>
    <a:lt2>
      <a:srgbClr val="5E574E"/>
    </a:lt2>
    <a:accent1>
      <a:srgbClr val="FF6600"/>
    </a:accent1>
    <a:accent2>
      <a:srgbClr val="FFCC00"/>
    </a:accent2>
    <a:accent3>
      <a:srgbClr val="B8CAFF"/>
    </a:accent3>
    <a:accent4>
      <a:srgbClr val="000000"/>
    </a:accent4>
    <a:accent5>
      <a:srgbClr val="FFB8AA"/>
    </a:accent5>
    <a:accent6>
      <a:srgbClr val="E7B900"/>
    </a:accent6>
    <a:hlink>
      <a:srgbClr val="996633"/>
    </a:hlink>
    <a:folHlink>
      <a:srgbClr val="808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5078</TotalTime>
  <Words>3513</Words>
  <Application>Microsoft Office PowerPoint</Application>
  <PresentationFormat>35mm Slides</PresentationFormat>
  <Paragraphs>793</Paragraphs>
  <Slides>215</Slides>
  <Notes>2</Notes>
  <HiddenSlides>12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215</vt:i4>
      </vt:variant>
    </vt:vector>
  </HeadingPairs>
  <TitlesOfParts>
    <vt:vector size="225" baseType="lpstr">
      <vt:lpstr>Contemporary Portrait</vt:lpstr>
      <vt:lpstr>1_Contemporary Portrait</vt:lpstr>
      <vt:lpstr>Default Design</vt:lpstr>
      <vt:lpstr>4_Contemporary Portrait</vt:lpstr>
      <vt:lpstr>5_Contemporary Portrait</vt:lpstr>
      <vt:lpstr>10_Contemporary Portrait</vt:lpstr>
      <vt:lpstr>6_Contemporary Portrait</vt:lpstr>
      <vt:lpstr>7_Contemporary Portrait</vt:lpstr>
      <vt:lpstr>25_Contemporary Portrait</vt:lpstr>
      <vt:lpstr>1_Meadow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677</cp:revision>
  <cp:lastPrinted>2000-04-12T17:52:36Z</cp:lastPrinted>
  <dcterms:created xsi:type="dcterms:W3CDTF">2000-03-27T14:48:03Z</dcterms:created>
  <dcterms:modified xsi:type="dcterms:W3CDTF">2019-04-23T05:25:13Z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