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  <p:sldMasterId id="2147483675" r:id="rId2"/>
    <p:sldMasterId id="2147483677" r:id="rId3"/>
    <p:sldMasterId id="2147483679" r:id="rId4"/>
    <p:sldMasterId id="2147483768" r:id="rId5"/>
    <p:sldMasterId id="2147483851" r:id="rId6"/>
    <p:sldMasterId id="2147483863" r:id="rId7"/>
    <p:sldMasterId id="2147483875" r:id="rId8"/>
  </p:sldMasterIdLst>
  <p:notesMasterIdLst>
    <p:notesMasterId r:id="rId101"/>
  </p:notesMasterIdLst>
  <p:sldIdLst>
    <p:sldId id="635" r:id="rId9"/>
    <p:sldId id="640" r:id="rId10"/>
    <p:sldId id="641" r:id="rId11"/>
    <p:sldId id="642" r:id="rId12"/>
    <p:sldId id="605" r:id="rId13"/>
    <p:sldId id="619" r:id="rId14"/>
    <p:sldId id="638" r:id="rId15"/>
    <p:sldId id="550" r:id="rId16"/>
    <p:sldId id="551" r:id="rId17"/>
    <p:sldId id="552" r:id="rId18"/>
    <p:sldId id="600" r:id="rId19"/>
    <p:sldId id="553" r:id="rId20"/>
    <p:sldId id="554" r:id="rId21"/>
    <p:sldId id="601" r:id="rId22"/>
    <p:sldId id="555" r:id="rId23"/>
    <p:sldId id="556" r:id="rId24"/>
    <p:sldId id="643" r:id="rId25"/>
    <p:sldId id="644" r:id="rId26"/>
    <p:sldId id="627" r:id="rId27"/>
    <p:sldId id="557" r:id="rId28"/>
    <p:sldId id="558" r:id="rId29"/>
    <p:sldId id="645" r:id="rId30"/>
    <p:sldId id="607" r:id="rId31"/>
    <p:sldId id="559" r:id="rId32"/>
    <p:sldId id="560" r:id="rId33"/>
    <p:sldId id="620" r:id="rId34"/>
    <p:sldId id="621" r:id="rId35"/>
    <p:sldId id="561" r:id="rId36"/>
    <p:sldId id="562" r:id="rId37"/>
    <p:sldId id="563" r:id="rId38"/>
    <p:sldId id="564" r:id="rId39"/>
    <p:sldId id="565" r:id="rId40"/>
    <p:sldId id="569" r:id="rId41"/>
    <p:sldId id="426" r:id="rId42"/>
    <p:sldId id="646" r:id="rId43"/>
    <p:sldId id="427" r:id="rId44"/>
    <p:sldId id="647" r:id="rId45"/>
    <p:sldId id="648" r:id="rId46"/>
    <p:sldId id="544" r:id="rId47"/>
    <p:sldId id="578" r:id="rId48"/>
    <p:sldId id="545" r:id="rId49"/>
    <p:sldId id="577" r:id="rId50"/>
    <p:sldId id="576" r:id="rId51"/>
    <p:sldId id="546" r:id="rId52"/>
    <p:sldId id="572" r:id="rId53"/>
    <p:sldId id="461" r:id="rId54"/>
    <p:sldId id="456" r:id="rId55"/>
    <p:sldId id="457" r:id="rId56"/>
    <p:sldId id="458" r:id="rId57"/>
    <p:sldId id="459" r:id="rId58"/>
    <p:sldId id="629" r:id="rId59"/>
    <p:sldId id="649" r:id="rId60"/>
    <p:sldId id="547" r:id="rId61"/>
    <p:sldId id="548" r:id="rId62"/>
    <p:sldId id="549" r:id="rId63"/>
    <p:sldId id="630" r:id="rId64"/>
    <p:sldId id="636" r:id="rId65"/>
    <p:sldId id="637" r:id="rId66"/>
    <p:sldId id="460" r:id="rId67"/>
    <p:sldId id="602" r:id="rId68"/>
    <p:sldId id="571" r:id="rId69"/>
    <p:sldId id="570" r:id="rId70"/>
    <p:sldId id="631" r:id="rId71"/>
    <p:sldId id="614" r:id="rId72"/>
    <p:sldId id="491" r:id="rId73"/>
    <p:sldId id="498" r:id="rId74"/>
    <p:sldId id="497" r:id="rId75"/>
    <p:sldId id="499" r:id="rId76"/>
    <p:sldId id="632" r:id="rId77"/>
    <p:sldId id="615" r:id="rId78"/>
    <p:sldId id="502" r:id="rId79"/>
    <p:sldId id="603" r:id="rId80"/>
    <p:sldId id="508" r:id="rId81"/>
    <p:sldId id="509" r:id="rId82"/>
    <p:sldId id="594" r:id="rId83"/>
    <p:sldId id="633" r:id="rId84"/>
    <p:sldId id="616" r:id="rId85"/>
    <p:sldId id="529" r:id="rId86"/>
    <p:sldId id="526" r:id="rId87"/>
    <p:sldId id="527" r:id="rId88"/>
    <p:sldId id="595" r:id="rId89"/>
    <p:sldId id="537" r:id="rId90"/>
    <p:sldId id="617" r:id="rId91"/>
    <p:sldId id="618" r:id="rId92"/>
    <p:sldId id="634" r:id="rId93"/>
    <p:sldId id="540" r:id="rId94"/>
    <p:sldId id="599" r:id="rId95"/>
    <p:sldId id="622" r:id="rId96"/>
    <p:sldId id="626" r:id="rId97"/>
    <p:sldId id="624" r:id="rId98"/>
    <p:sldId id="625" r:id="rId99"/>
    <p:sldId id="372" r:id="rId100"/>
  </p:sldIdLst>
  <p:sldSz cx="10287000" cy="6858000" type="35mm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umimoji="1" sz="3200" kern="1200">
        <a:solidFill>
          <a:srgbClr val="0C0600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umimoji="1" sz="3200" kern="1200">
        <a:solidFill>
          <a:srgbClr val="0C0600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umimoji="1" sz="3200" kern="1200">
        <a:solidFill>
          <a:srgbClr val="0C0600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umimoji="1" sz="3200" kern="1200">
        <a:solidFill>
          <a:srgbClr val="0C0600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umimoji="1" sz="3200" kern="1200">
        <a:solidFill>
          <a:srgbClr val="0C06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3200" kern="1200">
        <a:solidFill>
          <a:srgbClr val="0C06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3200" kern="1200">
        <a:solidFill>
          <a:srgbClr val="0C06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3200" kern="1200">
        <a:solidFill>
          <a:srgbClr val="0C06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3200" kern="1200">
        <a:solidFill>
          <a:srgbClr val="0C06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600"/>
    <a:srgbClr val="FFFFFF"/>
    <a:srgbClr val="FF0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97" autoAdjust="0"/>
    <p:restoredTop sz="94667" autoAdjust="0"/>
  </p:normalViewPr>
  <p:slideViewPr>
    <p:cSldViewPr snapToObjects="1">
      <p:cViewPr>
        <p:scale>
          <a:sx n="66" d="100"/>
          <a:sy n="66" d="100"/>
        </p:scale>
        <p:origin x="-990" y="-270"/>
      </p:cViewPr>
      <p:guideLst>
        <p:guide orient="horz" pos="2256"/>
        <p:guide pos="3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37" d="100"/>
          <a:sy n="37" d="100"/>
        </p:scale>
        <p:origin x="-147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10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2.xml"/><Relationship Id="rId95" Type="http://schemas.openxmlformats.org/officeDocument/2006/relationships/slide" Target="slides/slide87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59" Type="http://schemas.openxmlformats.org/officeDocument/2006/relationships/slide" Target="slides/slide51.xml"/><Relationship Id="rId103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0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100" Type="http://schemas.openxmlformats.org/officeDocument/2006/relationships/slide" Target="slides/slide92.xml"/><Relationship Id="rId105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7.xml"/><Relationship Id="rId46" Type="http://schemas.openxmlformats.org/officeDocument/2006/relationships/slide" Target="slides/slide38.xml"/><Relationship Id="rId67" Type="http://schemas.openxmlformats.org/officeDocument/2006/relationships/slide" Target="slides/slide5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D7E4F688-9985-41CC-8323-7628A2AB8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92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A69A88-8278-4907-8DF8-2E8C0A2FDEA6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4659A3-085D-4962-8862-739D1F60AB35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553400-25DF-479D-9CC2-88ECF04B31ED}" type="slidenum">
              <a:rPr lang="en-US" smtClean="0">
                <a:solidFill>
                  <a:srgbClr val="0C0600"/>
                </a:solidFill>
              </a:rPr>
              <a:pPr/>
              <a:t>57</a:t>
            </a:fld>
            <a:endParaRPr lang="en-US" smtClean="0">
              <a:solidFill>
                <a:srgbClr val="0C06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447FF-2D21-4035-85B6-EAC48045CC64}" type="slidenum">
              <a:rPr lang="en-US" smtClean="0">
                <a:solidFill>
                  <a:srgbClr val="0C0600"/>
                </a:solidFill>
              </a:rPr>
              <a:pPr/>
              <a:t>58</a:t>
            </a:fld>
            <a:endParaRPr lang="en-US" smtClean="0">
              <a:solidFill>
                <a:srgbClr val="0C06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C66BA3-4F3B-4ADC-97CD-ED712BA29F70}" type="slidenum">
              <a:rPr lang="en-US" smtClean="0"/>
              <a:pPr/>
              <a:t>60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32007F-3A93-4381-A88E-8FD42D38902E}" type="slidenum">
              <a:rPr lang="en-US" smtClean="0"/>
              <a:pPr/>
              <a:t>91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8E032B30-0369-474E-B4EC-397C1D97D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1657A-88AF-461A-8A32-8E08CBF33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B004B-5D2F-4291-BCD2-3D6F7FFD6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51435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771525" y="990600"/>
            <a:ext cx="58293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086225" y="4889500"/>
            <a:ext cx="5486400" cy="319088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669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2927350"/>
            <a:ext cx="41148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6955" name="Rectangle 11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054100" y="1425575"/>
            <a:ext cx="87439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3000375" y="6553200"/>
            <a:ext cx="2143125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5845175" y="6553200"/>
            <a:ext cx="3689350" cy="3048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113" y="6359525"/>
            <a:ext cx="660400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ED9727D6-6BE3-4B12-BE2C-28C7C3CF9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5E5FE-EAF5-4BE0-933A-3D82D20D0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C35E2-F8FD-42EC-AE50-4A561A42C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1066800"/>
            <a:ext cx="4424363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5463" y="1066800"/>
            <a:ext cx="442436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98C00-4ECA-401A-A599-E2E2E568F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42206-7611-41BF-B278-B9493828C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0BF0D-21F4-4EFB-AB91-A8E8A11AF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876F7-4B4F-4200-BBDA-67165422C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F4C2D-C7DD-48BC-B4D6-CC0CE2B60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E0292-1B4B-4F07-8ECA-7DC0E27D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C317E-1876-47A6-831C-C2F778EBB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137CE-819D-4B81-B69A-2EEE957DA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750" y="274638"/>
            <a:ext cx="2378075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9850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76449-7D16-47BA-B9DD-4488CE8D7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D01E55D5-D9D4-4AAC-AC6D-94757A267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AF789-00FC-4C00-BBB4-FDA141ACC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A2686-F4FA-44FA-90A7-E44395E16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25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9D2E2-3817-41E2-BEA5-2CC289964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6A94B-C3F8-4FB2-A66A-C9B944BAE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E448D-5582-4CCB-927C-541F48E20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14D3F-7F16-47EB-B85F-F5DB52E3D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DC501-D9AA-4275-8DAF-551BF6F5D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347E0-9B8A-4C46-9F2A-17BFB6E9A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2DB7D-B3AE-4C43-A53E-E58F50D6F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E9C44-6563-49A9-9544-9497A09BA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FE41E-E6B2-4AAB-9AF2-FA5AC0261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F678C-5AD1-4D19-AAFE-78A02CEBA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16476-C09D-41A6-B3DC-7BE002419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AE0B6-76AC-433E-9488-4438BDE7D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B9604-67F5-4B6B-A6F0-7629F593E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4F2EF-1129-4BDA-9AAF-31674EB59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71D3C-0B81-4CC3-A26B-0EAD012E7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25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780DA-1083-4252-AC5B-CE11C7A1A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ED4D5-DFD7-4EA9-9868-8B72CE4F8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28661-6D5E-4D41-9DD8-AF500CB8A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B8A11-38AD-4A70-9F77-6818BDF3A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3F6EF-7123-49D4-8608-FADA3A937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61431-4107-4F76-BD2A-5D88B8A42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51435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771525" y="990600"/>
            <a:ext cx="58293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086225" y="4889500"/>
            <a:ext cx="5486400" cy="319088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669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2927350"/>
            <a:ext cx="41148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6955" name="Rectangle 11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054100" y="1425575"/>
            <a:ext cx="87439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3000375" y="6553200"/>
            <a:ext cx="2143125" cy="3048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5845175" y="6553200"/>
            <a:ext cx="3689350" cy="304800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113" y="6359525"/>
            <a:ext cx="660400" cy="48895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C6722729-23BF-4436-9C55-85ADF071F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6D40C-4932-4994-AD89-7F3B7D527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72C17-28F1-44E6-B82B-D44F85A2A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1066800"/>
            <a:ext cx="4424363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5463" y="1066800"/>
            <a:ext cx="442436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4CA98-F1FD-4A59-B676-51E80A551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35881-6115-4FB3-9805-04F364CEA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E5171-E586-47C1-90F0-20CB1540C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D8059-B7AD-4F1B-A9D3-3267F5CB5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1293C-0EA8-422D-AC37-C2D4222F3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E47A8-E462-406B-9B08-6AC79D7DA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3DACF-161D-4309-9CBB-F154F6375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4297A-F57B-43CC-B2D3-0A193D776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750" y="274638"/>
            <a:ext cx="2378075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9850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56413-2917-4CFD-9F75-126CF21C4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2990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44D2733D-8598-4415-AE4A-000A2D178F3C}" type="slidenum">
              <a:rPr lang="en-US" sz="1400" kern="1200"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latin typeface="Arial" charset="0"/>
              <a:ea typeface="+mn-ea"/>
              <a:cs typeface="+mn-cs"/>
            </a:endParaRPr>
          </a:p>
        </p:txBody>
      </p:sp>
      <p:pic>
        <p:nvPicPr>
          <p:cNvPr id="299015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5C0B6A47-5988-4EE9-9218-767B6FDADA4D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3F38541F-3843-40D5-96B7-0223D9ADEE1C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25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65D39B9B-B308-4C05-9FA0-0DEB2542E72C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ED59E-132A-4750-B8E4-74739594A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5A3E4399-0BD6-4B21-AB43-D57BB1F51624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E7ACE7A7-647D-4576-A334-DC2A7820F34B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34AD1835-7FBB-4212-B9D1-840C87FA8671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F60990DC-E9BC-4195-B4A3-055C6E94DBD2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BB3F7B94-F8BC-43E2-86D4-A0098E996B5C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BBC81C52-165E-41C0-8EBB-804BFFE7FD7E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80D63105-CB19-4AA1-A51B-63C55BF499CB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DB950E7-A562-477E-8D32-449A527978E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86F10DE-278E-475E-8AE6-623110E435E0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5A05DA6-8BF7-4775-95CC-9A9E7D5E237F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E2AC1-1736-4028-A0EA-6EC48B95C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532527A-765A-4A06-8A9D-6698170EBBC0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631B8D1-98C3-461B-8C4D-8D4ECA30E9A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CE77D81-8F08-454F-9558-64A12E6FD919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0DB5D84-DFFB-41C5-82B0-A8923F477DAA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7BE7F23-8280-4CF9-8371-87A2487BB71F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1D470E0-C389-48EA-A53B-40F3179A6108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6D82121-5232-4ACD-A0DF-A70742120699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7B23D57-A9A2-4820-A395-C36ED304A05F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0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DF74B3B-5668-4E17-A432-0416351AAA4E}" type="slidenum">
              <a:rPr lang="en-US" sz="1400" kern="1200"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49D62E0C-CED9-4C68-87C0-053C19E11DB8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ACD73-9849-4E89-9D40-968EA1E8F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97010AD-5A0F-4D33-90AA-B80C455F73A9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25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4DE80EB7-6079-41E4-AB94-1ABFCF09E91A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77772970-454F-4A9F-AD85-882DBE5E6101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B3BE505E-B7B9-482F-B88D-BFDE8C40ACD2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2EE9DB96-3B2E-42B6-984A-3B9EA700435D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94184200-5650-4E7A-91DC-EA9528D7B6E5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0E434A6A-B023-4844-8466-0057DDE44856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93F43FDA-D66C-4477-94BA-8045C0A635E5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7D0806B-AE8B-4F29-A295-614104CA39B3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BC288-C434-4CC7-97C9-F5D7C4751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kumimoji="0"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91AF5C6-3B00-4BEC-8BBC-C056D2E26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5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3600450" cy="6858000"/>
            <a:chOff x="0" y="0"/>
            <a:chExt cx="2016" cy="4320"/>
          </a:xfrm>
        </p:grpSpPr>
        <p:sp>
          <p:nvSpPr>
            <p:cNvPr id="4659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5924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65925" name="AutoShape 5"/>
          <p:cNvSpPr>
            <a:spLocks noChangeArrowheads="1"/>
          </p:cNvSpPr>
          <p:nvPr/>
        </p:nvSpPr>
        <p:spPr bwMode="auto">
          <a:xfrm>
            <a:off x="857250" y="762000"/>
            <a:ext cx="57435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8700" y="1066800"/>
            <a:ext cx="90011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endParaRPr lang="en-US" smtClean="0"/>
          </a:p>
        </p:txBody>
      </p:sp>
      <p:sp>
        <p:nvSpPr>
          <p:cNvPr id="4659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86700" y="6553200"/>
            <a:ext cx="2143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kumimoji="0"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59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03588" y="6529388"/>
            <a:ext cx="3257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kumimoji="0"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59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250" y="6343650"/>
            <a:ext cx="660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 algn="l" eaLnBrk="1" hangingPunct="1">
              <a:defRPr kumimoji="0"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13A11F5-2391-4570-8951-32381EEF1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0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kumimoji="0"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0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0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0717E6F-33D0-49B8-8C93-5B35FDF85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5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2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4533535-2A92-4E14-80C0-71A68B479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3600450" cy="6858000"/>
            <a:chOff x="0" y="0"/>
            <a:chExt cx="2016" cy="4320"/>
          </a:xfrm>
        </p:grpSpPr>
        <p:sp>
          <p:nvSpPr>
            <p:cNvPr id="4659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5924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65925" name="AutoShape 5"/>
          <p:cNvSpPr>
            <a:spLocks noChangeArrowheads="1"/>
          </p:cNvSpPr>
          <p:nvPr/>
        </p:nvSpPr>
        <p:spPr bwMode="auto">
          <a:xfrm>
            <a:off x="857250" y="762000"/>
            <a:ext cx="57435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8700" y="1066800"/>
            <a:ext cx="90011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endParaRPr lang="en-US" smtClean="0"/>
          </a:p>
        </p:txBody>
      </p:sp>
      <p:sp>
        <p:nvSpPr>
          <p:cNvPr id="4659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86700" y="6553200"/>
            <a:ext cx="2143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kumimoji="0"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59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03588" y="6529388"/>
            <a:ext cx="3257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kumimoji="0"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59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250" y="6343650"/>
            <a:ext cx="660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 algn="l" eaLnBrk="1" hangingPunct="1">
              <a:defRPr kumimoji="0" sz="26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1BEC881-B18A-492A-A0BA-20E23EF25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kumimoji="0" sz="1400" i="0">
                <a:solidFill>
                  <a:schemeClr val="bg2"/>
                </a:solidFill>
                <a:latin typeface="Arial" charset="0"/>
              </a:defRPr>
            </a:lvl1pPr>
          </a:lstStyle>
          <a:p>
            <a:pPr rtl="0" eaLnBrk="0" fontAlgn="base" hangingPunct="0">
              <a:spcAft>
                <a:spcPct val="0"/>
              </a:spcAft>
            </a:pPr>
            <a:endParaRPr lang="en-US" kern="1200">
              <a:solidFill>
                <a:srgbClr val="5E574E"/>
              </a:solidFill>
              <a:ea typeface="+mn-ea"/>
              <a:cs typeface="+mn-cs"/>
            </a:endParaRPr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 i="0">
                <a:solidFill>
                  <a:schemeClr val="bg2"/>
                </a:solidFill>
                <a:latin typeface="Arial" charset="0"/>
              </a:defRPr>
            </a:lvl1pPr>
          </a:lstStyle>
          <a:p>
            <a:pPr algn="ctr" rtl="0" eaLnBrk="0" fontAlgn="base" hangingPunct="0">
              <a:spcAft>
                <a:spcPct val="0"/>
              </a:spcAft>
            </a:pPr>
            <a:endParaRPr lang="en-US" kern="1200">
              <a:solidFill>
                <a:srgbClr val="5E574E"/>
              </a:solidFill>
              <a:ea typeface="+mn-ea"/>
              <a:cs typeface="+mn-cs"/>
            </a:endParaRPr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 i="0">
                <a:solidFill>
                  <a:schemeClr val="bg2"/>
                </a:solidFill>
                <a:latin typeface="Arial" charset="0"/>
              </a:defRPr>
            </a:lvl1pPr>
          </a:lstStyle>
          <a:p>
            <a:pPr rtl="0" eaLnBrk="0" fontAlgn="base" hangingPunct="0">
              <a:spcAft>
                <a:spcPct val="0"/>
              </a:spcAft>
            </a:pPr>
            <a:fld id="{938A908F-22E2-44A3-8C53-0C148EA654BD}" type="slidenum">
              <a:rPr lang="en-US" kern="1200">
                <a:solidFill>
                  <a:srgbClr val="5E574E"/>
                </a:solidFill>
                <a:ea typeface="+mn-ea"/>
                <a:cs typeface="+mn-cs"/>
              </a:rPr>
              <a:pPr rtl="0" eaLnBrk="0" fontAlgn="base" hangingPunct="0"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5E574E"/>
              </a:solidFill>
              <a:ea typeface="+mn-ea"/>
              <a:cs typeface="+mn-cs"/>
            </a:endParaRPr>
          </a:p>
        </p:txBody>
      </p:sp>
      <p:pic>
        <p:nvPicPr>
          <p:cNvPr id="297991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5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8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8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B913291B-85D6-41BF-A692-B7CB6412B0C8}" type="slidenum">
              <a:rPr lang="en-US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kumimoji="0" sz="1400" i="0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endParaRPr lang="en-US" kern="1200">
              <a:solidFill>
                <a:srgbClr val="5E574E"/>
              </a:solidFill>
              <a:ea typeface="+mn-ea"/>
              <a:cs typeface="+mn-cs"/>
            </a:endParaRPr>
          </a:p>
        </p:txBody>
      </p:sp>
      <p:sp>
        <p:nvSpPr>
          <p:cNvPr id="349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 i="0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algn="ctr" rtl="0" eaLnBrk="0" fontAlgn="base" hangingPunct="0">
              <a:spcAft>
                <a:spcPct val="0"/>
              </a:spcAft>
              <a:defRPr/>
            </a:pPr>
            <a:endParaRPr lang="en-US" kern="1200">
              <a:solidFill>
                <a:srgbClr val="5E574E"/>
              </a:solidFill>
              <a:ea typeface="+mn-ea"/>
              <a:cs typeface="+mn-cs"/>
            </a:endParaRPr>
          </a:p>
        </p:txBody>
      </p:sp>
      <p:sp>
        <p:nvSpPr>
          <p:cNvPr id="349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 i="0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fld id="{B4E0BFB6-4B3C-4408-A201-B7BA225B6BFD}" type="slidenum">
              <a:rPr lang="en-US" kern="1200">
                <a:solidFill>
                  <a:srgbClr val="5E574E"/>
                </a:solidFill>
                <a:ea typeface="+mn-ea"/>
                <a:cs typeface="+mn-cs"/>
              </a:rPr>
              <a:pPr rtl="0"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5E574E"/>
              </a:solidFill>
              <a:ea typeface="+mn-ea"/>
              <a:cs typeface="+mn-cs"/>
            </a:endParaRPr>
          </a:p>
        </p:txBody>
      </p:sp>
      <p:pic>
        <p:nvPicPr>
          <p:cNvPr id="1031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5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d.umn.edu/cla/faculty/troufs/anth3618/video/Lost_Cave_People.html" TargetMode="Externa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travelchiapas.com/huipils/huipils-history.php" TargetMode="Externa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e-hulman.edu/~delacova/fish-effigy-vessels.htm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e-hulman.edu/~delacova/fish-effigy-vessels.htm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e-hulman.edu/~delacova/fish-effigy-vessels.htm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rose-hulman.edu/~delacova/everyday-use.htm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eber.ucsd.edu/~anthclub/olmecs.htm" TargetMode="Externa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soweb.com/features/jpl/08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soweb.com/features/jpl/14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d.umn.edu/cla/faculty/troufs/anth3618/ma_timeline.html" TargetMode="External"/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eber.ucsd.edu/~dkjordan/arch/mexchron.html" TargetMode="Externa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7.jpe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18/PowerPoint/Classic.ppt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622925" y="5105400"/>
            <a:ext cx="182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4400" i="1">
              <a:solidFill>
                <a:srgbClr val="FF0000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994525" y="2590800"/>
            <a:ext cx="185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4400" i="1">
              <a:solidFill>
                <a:srgbClr val="FF0000"/>
              </a:solidFill>
            </a:endParaRPr>
          </a:p>
        </p:txBody>
      </p:sp>
      <p:pic>
        <p:nvPicPr>
          <p:cNvPr id="10245" name="Picture 6" descr="olmech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2608942"/>
            <a:ext cx="323215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4457700" y="1761863"/>
            <a:ext cx="4503156" cy="471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400300" indent="-2400300"/>
            <a:r>
              <a:rPr lang="en-US" sz="2000" b="1" dirty="0">
                <a:solidFill>
                  <a:srgbClr val="FFFFFF"/>
                </a:solidFill>
              </a:rPr>
              <a:t>Ancient Middle America</a:t>
            </a:r>
            <a:br>
              <a:rPr lang="en-US" sz="2000" b="1" dirty="0">
                <a:solidFill>
                  <a:srgbClr val="FFFFFF"/>
                </a:solidFill>
              </a:rPr>
            </a:br>
            <a:endParaRPr lang="en-US" sz="2000" b="1" dirty="0">
              <a:solidFill>
                <a:srgbClr val="FFFFFF"/>
              </a:solidFill>
            </a:endParaRPr>
          </a:p>
          <a:p>
            <a:pPr marL="2400300" indent="-2400300"/>
            <a:endParaRPr lang="en-US" sz="1200" b="1" dirty="0">
              <a:solidFill>
                <a:srgbClr val="FFFFFF"/>
              </a:solidFill>
            </a:endParaRPr>
          </a:p>
          <a:p>
            <a:pPr marL="2400300" indent="-2400300">
              <a:lnSpc>
                <a:spcPct val="130000"/>
              </a:lnSpc>
            </a:pPr>
            <a:r>
              <a:rPr lang="en-US" sz="4800" b="1" i="1" dirty="0">
                <a:solidFill>
                  <a:srgbClr val="FFFFFF"/>
                </a:solidFill>
              </a:rPr>
              <a:t>The Preclassic</a:t>
            </a:r>
          </a:p>
          <a:p>
            <a:pPr marL="2400300" indent="-2400300">
              <a:lnSpc>
                <a:spcPct val="150000"/>
              </a:lnSpc>
            </a:pPr>
            <a:endParaRPr lang="en-US" sz="1200" b="1" dirty="0">
              <a:solidFill>
                <a:srgbClr val="FFFFFF"/>
              </a:solidFill>
            </a:endParaRPr>
          </a:p>
          <a:p>
            <a:pPr marL="2400300" indent="-2400300">
              <a:lnSpc>
                <a:spcPct val="150000"/>
              </a:lnSpc>
            </a:pPr>
            <a:r>
              <a:rPr lang="en-US" sz="2800" b="1" dirty="0" smtClean="0">
                <a:solidFill>
                  <a:srgbClr val="FFFFFF"/>
                </a:solidFill>
              </a:rPr>
              <a:t>“Early Formative”</a:t>
            </a:r>
          </a:p>
          <a:p>
            <a:pPr marL="2400300" indent="-2400300">
              <a:lnSpc>
                <a:spcPct val="150000"/>
              </a:lnSpc>
            </a:pPr>
            <a:r>
              <a:rPr lang="en-US" sz="2000" b="1" dirty="0" smtClean="0">
                <a:solidFill>
                  <a:srgbClr val="FFFFFF"/>
                </a:solidFill>
              </a:rPr>
              <a:t>an introduction</a:t>
            </a:r>
            <a:endParaRPr lang="en-US" sz="2000" b="1" dirty="0">
              <a:solidFill>
                <a:srgbClr val="FFFFFF"/>
              </a:solidFill>
            </a:endParaRPr>
          </a:p>
          <a:p>
            <a:pPr marL="2400300" indent="-2400300">
              <a:lnSpc>
                <a:spcPct val="15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 marL="2400300" indent="-2400300">
              <a:lnSpc>
                <a:spcPct val="150000"/>
              </a:lnSpc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47" name="Rectangle 4"/>
          <p:cNvSpPr>
            <a:spLocks noChangeArrowheads="1"/>
          </p:cNvSpPr>
          <p:nvPr/>
        </p:nvSpPr>
        <p:spPr bwMode="auto">
          <a:xfrm>
            <a:off x="5553528" y="5424714"/>
            <a:ext cx="28167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University of Minnesota Duluth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257300" y="6280414"/>
            <a:ext cx="7772400" cy="3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Tim Roufs  ©</a:t>
            </a:r>
            <a:r>
              <a:rPr kumimoji="0" lang="en-US" sz="120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2009-2019</a:t>
            </a:r>
            <a:endParaRPr kumimoji="0" lang="en-US" sz="1200" i="0" u="none" strike="noStrike" kern="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409700" y="1846263"/>
            <a:ext cx="73914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 algn="l">
              <a:lnSpc>
                <a:spcPct val="150000"/>
              </a:lnSpc>
            </a:pPr>
            <a:r>
              <a:rPr lang="en-US" b="1" dirty="0">
                <a:latin typeface="Verdana" pitchFamily="34" charset="0"/>
              </a:rPr>
              <a:t>2.	The geographical focus moves from North America to Middle America, and, perhaps, even farther south to the central Andes</a:t>
            </a:r>
          </a:p>
          <a:p>
            <a:pPr marL="571500" indent="-571500" algn="l"/>
            <a:endParaRPr lang="en-US" sz="1600" b="1" dirty="0">
              <a:latin typeface="Verdana" pitchFamily="34" charset="0"/>
            </a:endParaRPr>
          </a:p>
          <a:p>
            <a:pPr marL="914400" lvl="1" indent="-231775" algn="l">
              <a:lnSpc>
                <a:spcPct val="90000"/>
              </a:lnSpc>
              <a:buFontTx/>
              <a:buChar char="•"/>
            </a:pPr>
            <a:r>
              <a:rPr lang="en-US" sz="2800" dirty="0"/>
              <a:t>one exception is Cahokia in Illinois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84350" y="6248400"/>
            <a:ext cx="6359753" cy="35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0" lang="en-US" sz="2000" i="1" baseline="30000" dirty="0">
                <a:solidFill>
                  <a:schemeClr val="tx2"/>
                </a:solidFill>
                <a:latin typeface="Verdana" pitchFamily="34" charset="0"/>
              </a:rPr>
              <a:t>Understanding Physical Anthropology and Archaeology, 8th ed</a:t>
            </a:r>
            <a:r>
              <a:rPr kumimoji="0" lang="en-US" sz="2000" baseline="30000" dirty="0">
                <a:solidFill>
                  <a:schemeClr val="tx2"/>
                </a:solidFill>
                <a:latin typeface="Verdana" pitchFamily="34" charset="0"/>
              </a:rPr>
              <a:t>., p. 481.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819400" y="5943600"/>
            <a:ext cx="474186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kumimoji="0" lang="en-US" sz="1800" b="1">
                <a:solidFill>
                  <a:schemeClr val="tx2"/>
                </a:solidFill>
                <a:latin typeface="Verdana" pitchFamily="34" charset="0"/>
              </a:rPr>
              <a:t>Mesoamerican archaeological sites.</a:t>
            </a:r>
          </a:p>
        </p:txBody>
      </p:sp>
      <p:pic>
        <p:nvPicPr>
          <p:cNvPr id="19460" name="Picture 4" descr="Turn818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01600"/>
            <a:ext cx="7086600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4572000" y="2895600"/>
            <a:ext cx="1828800" cy="914400"/>
          </a:xfrm>
          <a:prstGeom prst="ellips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kumimoji="0"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085850" y="2879725"/>
            <a:ext cx="3257550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kumimoji="0" lang="en-US" sz="3600" b="1">
                <a:solidFill>
                  <a:schemeClr val="tx1"/>
                </a:solidFill>
              </a:rPr>
              <a:t>Olmec Region</a:t>
            </a:r>
          </a:p>
          <a:p>
            <a:pPr marL="685800" lvl="1" indent="-228600" algn="l" eaLnBrk="1" hangingPunct="1">
              <a:buFontTx/>
              <a:buChar char="•"/>
            </a:pPr>
            <a:r>
              <a:rPr kumimoji="0" lang="en-US" sz="2400" b="1">
                <a:solidFill>
                  <a:schemeClr val="tx1"/>
                </a:solidFill>
              </a:rPr>
              <a:t>La Venta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485900" y="2438400"/>
            <a:ext cx="7315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 algn="l">
              <a:lnSpc>
                <a:spcPct val="150000"/>
              </a:lnSpc>
              <a:buFontTx/>
              <a:buAutoNum type="arabicPeriod" startAt="3"/>
            </a:pPr>
            <a:r>
              <a:rPr lang="en-US" b="1" dirty="0">
                <a:latin typeface="Verdana" pitchFamily="34" charset="0"/>
              </a:rPr>
              <a:t>The gradual steps by which a sedentary, village, “Formative” way of life was achieved are not yet clear </a:t>
            </a:r>
          </a:p>
          <a:p>
            <a:pPr marL="571500" indent="-571500" algn="l">
              <a:lnSpc>
                <a:spcPct val="150000"/>
              </a:lnSpc>
            </a:pPr>
            <a:r>
              <a:rPr lang="en-US" b="1" dirty="0">
                <a:latin typeface="Verdana" pitchFamily="34" charset="0"/>
              </a:rPr>
              <a:t>	. . 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1027"/>
          <p:cNvSpPr txBox="1">
            <a:spLocks noChangeArrowheads="1"/>
          </p:cNvSpPr>
          <p:nvPr/>
        </p:nvSpPr>
        <p:spPr bwMode="auto">
          <a:xfrm>
            <a:off x="1485900" y="1828800"/>
            <a:ext cx="73152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tabLst>
                <a:tab pos="1143000" algn="l"/>
              </a:tabLst>
            </a:pPr>
            <a:r>
              <a:rPr lang="en-US" sz="2800" b="1" dirty="0">
                <a:latin typeface="Verdana" pitchFamily="34" charset="0"/>
              </a:rPr>
              <a:t>. . . but it is likely that slow, steady experimentation by Archaic gathering peoples led to village life in which the primary dependence was upon crops like maize and beans</a:t>
            </a:r>
          </a:p>
          <a:p>
            <a:pPr>
              <a:tabLst>
                <a:tab pos="1143000" algn="l"/>
              </a:tabLst>
            </a:pPr>
            <a:endParaRPr lang="en-US" sz="1600" b="1" dirty="0">
              <a:latin typeface="Verdana" pitchFamily="34" charset="0"/>
            </a:endParaRPr>
          </a:p>
          <a:p>
            <a:pPr marL="800100" lvl="1" indent="-228600" algn="l">
              <a:buFontTx/>
              <a:buChar char="•"/>
              <a:tabLst>
                <a:tab pos="1143000" algn="l"/>
              </a:tabLst>
            </a:pPr>
            <a:r>
              <a:rPr lang="en-US" sz="2800" b="1" dirty="0"/>
              <a:t>e.g., Tehuac</a:t>
            </a:r>
            <a:r>
              <a:rPr lang="en-US" sz="2800" b="1" dirty="0">
                <a:cs typeface="Arial" charset="0"/>
              </a:rPr>
              <a:t>án</a:t>
            </a:r>
            <a:endParaRPr lang="en-US" sz="28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ehuacan_seriatio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9300" y="0"/>
            <a:ext cx="6234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6210300" y="4249738"/>
            <a:ext cx="1960563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latin typeface="Verdana" pitchFamily="34" charset="0"/>
              </a:rPr>
              <a:t>Tehuacán,</a:t>
            </a:r>
            <a:br>
              <a:rPr lang="en-US" sz="2400" b="1">
                <a:latin typeface="Verdana" pitchFamily="34" charset="0"/>
              </a:rPr>
            </a:br>
            <a:r>
              <a:rPr lang="en-US" sz="2400" b="1">
                <a:latin typeface="Verdana" pitchFamily="34" charset="0"/>
              </a:rPr>
              <a:t>Puebla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075"/>
          <p:cNvSpPr txBox="1">
            <a:spLocks noChangeArrowheads="1"/>
          </p:cNvSpPr>
          <p:nvPr/>
        </p:nvSpPr>
        <p:spPr bwMode="auto">
          <a:xfrm>
            <a:off x="1409700" y="2171700"/>
            <a:ext cx="73914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 algn="l">
              <a:lnSpc>
                <a:spcPct val="150000"/>
              </a:lnSpc>
              <a:buFontTx/>
              <a:buAutoNum type="arabicPeriod" startAt="4"/>
            </a:pPr>
            <a:r>
              <a:rPr lang="en-US" sz="2800" b="1" dirty="0">
                <a:latin typeface="Verdana" pitchFamily="34" charset="0"/>
              </a:rPr>
              <a:t>Agricultural villages and towns appear in Middle America in the earliest phases of “Formative” sequences</a:t>
            </a:r>
          </a:p>
          <a:p>
            <a:pPr marL="571500" indent="-571500" algn="l">
              <a:lnSpc>
                <a:spcPct val="70000"/>
              </a:lnSpc>
              <a:buFontTx/>
              <a:buAutoNum type="arabicPeriod" startAt="4"/>
            </a:pPr>
            <a:endParaRPr lang="en-US" sz="2400" b="1" dirty="0">
              <a:latin typeface="Verdana" pitchFamily="34" charset="0"/>
            </a:endParaRPr>
          </a:p>
          <a:p>
            <a:pPr marL="914400" lvl="1" indent="-231775" algn="l">
              <a:lnSpc>
                <a:spcPct val="140000"/>
              </a:lnSpc>
              <a:buFontTx/>
              <a:buChar char="•"/>
            </a:pPr>
            <a:r>
              <a:rPr lang="en-US" sz="2000" b="1" dirty="0">
                <a:latin typeface="Verdana" pitchFamily="34" charset="0"/>
              </a:rPr>
              <a:t>in several regions of Middle America</a:t>
            </a:r>
          </a:p>
          <a:p>
            <a:pPr marL="914400" lvl="1" indent="-231775" algn="l">
              <a:lnSpc>
                <a:spcPct val="140000"/>
              </a:lnSpc>
              <a:buFontTx/>
              <a:buChar char="•"/>
            </a:pPr>
            <a:r>
              <a:rPr lang="en-US" sz="2000" b="1" dirty="0">
                <a:latin typeface="Verdana" pitchFamily="34" charset="0"/>
              </a:rPr>
              <a:t>villages probably date back to as early as the middle of the second millennium  B.C.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1027"/>
          <p:cNvSpPr txBox="1">
            <a:spLocks noChangeArrowheads="1"/>
          </p:cNvSpPr>
          <p:nvPr/>
        </p:nvSpPr>
        <p:spPr bwMode="auto">
          <a:xfrm>
            <a:off x="1485900" y="2209800"/>
            <a:ext cx="73152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 algn="l">
              <a:lnSpc>
                <a:spcPct val="150000"/>
              </a:lnSpc>
            </a:pPr>
            <a:r>
              <a:rPr lang="en-US" sz="2800" b="1">
                <a:latin typeface="Verdana" pitchFamily="34" charset="0"/>
              </a:rPr>
              <a:t>5.	A stable village or town life, with its potentialities for cultural and social development </a:t>
            </a:r>
            <a:r>
              <a:rPr lang="en-US" sz="2800" b="1" i="1">
                <a:latin typeface="Verdana" pitchFamily="34" charset="0"/>
              </a:rPr>
              <a:t>may be made possible by economics other than the agricultural</a:t>
            </a:r>
            <a:r>
              <a:rPr lang="en-US" sz="2800" b="1">
                <a:latin typeface="Verdana" pitchFamily="34" charset="0"/>
              </a:rPr>
              <a:t> . . .</a:t>
            </a:r>
            <a:endParaRPr lang="en-US" sz="2800" i="1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1027"/>
          <p:cNvSpPr txBox="1">
            <a:spLocks noChangeArrowheads="1"/>
          </p:cNvSpPr>
          <p:nvPr/>
        </p:nvSpPr>
        <p:spPr bwMode="auto">
          <a:xfrm>
            <a:off x="1485900" y="2209800"/>
            <a:ext cx="73152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 algn="l">
              <a:lnSpc>
                <a:spcPct val="150000"/>
              </a:lnSpc>
            </a:pPr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</a:rPr>
              <a:t>5.	A stable village or town life, with its potentialities for cultural and social development </a:t>
            </a:r>
            <a:r>
              <a:rPr lang="en-US" sz="2800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</a:rPr>
              <a:t>may be made possible by </a:t>
            </a:r>
            <a:r>
              <a:rPr lang="en-US" sz="3600" b="1" i="1" dirty="0">
                <a:latin typeface="Verdana" pitchFamily="34" charset="0"/>
              </a:rPr>
              <a:t>economics other than the agricultural</a:t>
            </a:r>
            <a:r>
              <a:rPr lang="en-US" sz="3600" b="1" dirty="0">
                <a:latin typeface="Verdana" pitchFamily="34" charset="0"/>
              </a:rPr>
              <a:t> </a:t>
            </a:r>
            <a:r>
              <a:rPr lang="en-US" sz="2800" b="1" dirty="0">
                <a:latin typeface="Verdana" pitchFamily="34" charset="0"/>
              </a:rPr>
              <a:t>. . .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_fisheries_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206" y="0"/>
            <a:ext cx="6454588" cy="6858000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67249" y="6290846"/>
            <a:ext cx="53098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400300" indent="-240030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6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The Continental Shelf and Areas of Certain Fisheries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257300" y="6157686"/>
            <a:ext cx="7800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400300" indent="-2400300"/>
            <a:r>
              <a:rPr lang="en-US" sz="2400" b="1">
                <a:solidFill>
                  <a:srgbClr val="FFFFFF"/>
                </a:solidFill>
              </a:rPr>
              <a:t>The Continental Shelf and Areas of Certain Fisheries</a:t>
            </a:r>
          </a:p>
        </p:txBody>
      </p:sp>
      <p:pic>
        <p:nvPicPr>
          <p:cNvPr id="25603" name="Picture 3" descr="fisher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4725" y="33338"/>
            <a:ext cx="5775325" cy="613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2786" y="500742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8323" name="Rectangle 3"/>
          <p:cNvSpPr>
            <a:spLocks noChangeArrowheads="1"/>
          </p:cNvSpPr>
          <p:nvPr/>
        </p:nvSpPr>
        <p:spPr bwMode="auto">
          <a:xfrm>
            <a:off x="1485900" y="1756229"/>
            <a:ext cx="7162800" cy="1748971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3200" i="1" kern="1200">
              <a:solidFill>
                <a:srgbClr val="0C06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68324" name="Oval 4"/>
          <p:cNvSpPr>
            <a:spLocks noChangeArrowheads="1"/>
          </p:cNvSpPr>
          <p:nvPr/>
        </p:nvSpPr>
        <p:spPr bwMode="auto">
          <a:xfrm>
            <a:off x="2461986" y="2830284"/>
            <a:ext cx="731157" cy="348343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400" i="1" kern="1200">
              <a:solidFill>
                <a:srgbClr val="0C06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2461986" y="2619828"/>
            <a:ext cx="731157" cy="348343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400" i="1" kern="1200">
              <a:solidFill>
                <a:srgbClr val="0C06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2474685" y="2394857"/>
            <a:ext cx="731157" cy="348343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400" i="1" kern="1200">
              <a:solidFill>
                <a:srgbClr val="0C06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4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1027"/>
          <p:cNvSpPr txBox="1">
            <a:spLocks noChangeArrowheads="1"/>
          </p:cNvSpPr>
          <p:nvPr/>
        </p:nvSpPr>
        <p:spPr bwMode="auto">
          <a:xfrm>
            <a:off x="1485900" y="2246313"/>
            <a:ext cx="73152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tabLst>
                <a:tab pos="1028700" algn="l"/>
              </a:tabLst>
            </a:pPr>
            <a:r>
              <a:rPr lang="en-US" sz="2800" b="1" dirty="0">
                <a:latin typeface="Verdana" pitchFamily="34" charset="0"/>
              </a:rPr>
              <a:t>. . . therefore, the emphasis on the Preclassic Stage definition is upon</a:t>
            </a:r>
          </a:p>
          <a:p>
            <a:pPr marL="231775" lvl="1" indent="233363" algn="l">
              <a:lnSpc>
                <a:spcPct val="150000"/>
              </a:lnSpc>
              <a:buFontTx/>
              <a:buChar char="•"/>
              <a:tabLst>
                <a:tab pos="1028700" algn="l"/>
              </a:tabLst>
            </a:pPr>
            <a:r>
              <a:rPr lang="en-US" sz="2400" b="1" dirty="0">
                <a:latin typeface="Verdana" pitchFamily="34" charset="0"/>
              </a:rPr>
              <a:t>settlement size</a:t>
            </a:r>
          </a:p>
          <a:p>
            <a:pPr marL="231775" lvl="1" indent="233363" algn="l">
              <a:lnSpc>
                <a:spcPct val="150000"/>
              </a:lnSpc>
              <a:buFontTx/>
              <a:buChar char="•"/>
              <a:tabLst>
                <a:tab pos="1028700" algn="l"/>
              </a:tabLst>
            </a:pPr>
            <a:r>
              <a:rPr lang="en-US" sz="2400" b="1" dirty="0">
                <a:latin typeface="Verdana" pitchFamily="34" charset="0"/>
              </a:rPr>
              <a:t>stability</a:t>
            </a:r>
          </a:p>
          <a:p>
            <a:pPr marL="231775" lvl="1" indent="233363" algn="l">
              <a:lnSpc>
                <a:spcPct val="150000"/>
              </a:lnSpc>
              <a:buFontTx/>
              <a:buChar char="•"/>
              <a:tabLst>
                <a:tab pos="508000" algn="l"/>
              </a:tabLst>
            </a:pPr>
            <a:r>
              <a:rPr lang="en-US" sz="2400" b="1" dirty="0">
                <a:latin typeface="Verdana" pitchFamily="34" charset="0"/>
              </a:rPr>
              <a:t>the social and </a:t>
            </a:r>
            <a:r>
              <a:rPr lang="en-US" sz="2400" b="1" dirty="0" smtClean="0">
                <a:latin typeface="Verdana" pitchFamily="34" charset="0"/>
              </a:rPr>
              <a:t>cultural implications 	which </a:t>
            </a:r>
            <a:r>
              <a:rPr lang="en-US" sz="2400" b="1" dirty="0">
                <a:latin typeface="Verdana" pitchFamily="34" charset="0"/>
              </a:rPr>
              <a:t>these carry</a:t>
            </a:r>
          </a:p>
          <a:p>
            <a:pPr marL="231775" lvl="1" indent="233363" algn="l">
              <a:lnSpc>
                <a:spcPct val="150000"/>
              </a:lnSpc>
              <a:buFontTx/>
              <a:buChar char="•"/>
              <a:tabLst>
                <a:tab pos="1028700" algn="l"/>
              </a:tabLst>
            </a:pPr>
            <a:r>
              <a:rPr lang="en-US" sz="2400" b="1" dirty="0">
                <a:latin typeface="Verdana" pitchFamily="34" charset="0"/>
              </a:rPr>
              <a:t>rather than upon agriculture </a:t>
            </a:r>
            <a:r>
              <a:rPr lang="en-US" sz="2400" b="1" i="1" dirty="0">
                <a:latin typeface="Verdana" pitchFamily="34" charset="0"/>
              </a:rPr>
              <a:t>per se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1027"/>
          <p:cNvSpPr txBox="1">
            <a:spLocks noChangeArrowheads="1"/>
          </p:cNvSpPr>
          <p:nvPr/>
        </p:nvSpPr>
        <p:spPr bwMode="auto">
          <a:xfrm>
            <a:off x="1485900" y="2133600"/>
            <a:ext cx="78486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b="1">
                <a:latin typeface="Verdana" pitchFamily="34" charset="0"/>
              </a:rPr>
              <a:t>. . . the Preclassic is therefore defined</a:t>
            </a:r>
          </a:p>
          <a:p>
            <a:pPr algn="l">
              <a:lnSpc>
                <a:spcPct val="70000"/>
              </a:lnSpc>
            </a:pPr>
            <a:endParaRPr lang="en-US" b="1">
              <a:latin typeface="Verdana" pitchFamily="34" charset="0"/>
            </a:endParaRPr>
          </a:p>
          <a:p>
            <a:pPr lvl="1" algn="l">
              <a:lnSpc>
                <a:spcPct val="140000"/>
              </a:lnSpc>
            </a:pPr>
            <a:r>
              <a:rPr lang="en-US" sz="2400" b="1">
                <a:latin typeface="Verdana" pitchFamily="34" charset="0"/>
              </a:rPr>
              <a:t>“By the presence of agriculture, </a:t>
            </a:r>
            <a:r>
              <a:rPr lang="en-US" sz="2400" b="1" i="1">
                <a:latin typeface="Verdana" pitchFamily="34" charset="0"/>
              </a:rPr>
              <a:t>or any other subsistence economy of comparable effectiveness</a:t>
            </a:r>
            <a:r>
              <a:rPr lang="en-US" sz="2400" b="1">
                <a:latin typeface="Verdana" pitchFamily="34" charset="0"/>
              </a:rPr>
              <a:t>, and by the successful integration of such an economy into well-established sedentary village life”</a:t>
            </a:r>
            <a:endParaRPr lang="en-US" sz="2400" i="1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1027"/>
          <p:cNvSpPr txBox="1">
            <a:spLocks noChangeArrowheads="1"/>
          </p:cNvSpPr>
          <p:nvPr/>
        </p:nvSpPr>
        <p:spPr bwMode="auto">
          <a:xfrm>
            <a:off x="1485900" y="2133600"/>
            <a:ext cx="7848600" cy="438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</a:rPr>
              <a:t>. . . the </a:t>
            </a:r>
            <a:r>
              <a:rPr lang="en-US" sz="2800" b="1" dirty="0">
                <a:latin typeface="Verdana" pitchFamily="34" charset="0"/>
              </a:rPr>
              <a:t>Preclassic </a:t>
            </a:r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</a:rPr>
              <a:t>is therefore defined</a:t>
            </a:r>
          </a:p>
          <a:p>
            <a:pPr algn="l">
              <a:lnSpc>
                <a:spcPct val="70000"/>
              </a:lnSpc>
            </a:pPr>
            <a:endParaRPr lang="en-US" b="1" dirty="0">
              <a:solidFill>
                <a:schemeClr val="bg2">
                  <a:lumMod val="20000"/>
                  <a:lumOff val="80000"/>
                </a:schemeClr>
              </a:solidFill>
              <a:latin typeface="Verdana" pitchFamily="34" charset="0"/>
            </a:endParaRPr>
          </a:p>
          <a:p>
            <a:pPr lvl="1" algn="l">
              <a:lnSpc>
                <a:spcPct val="140000"/>
              </a:lnSpc>
            </a:pPr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</a:rPr>
              <a:t>“By the presence of </a:t>
            </a:r>
            <a:r>
              <a:rPr lang="en-US" sz="2800" b="1" dirty="0">
                <a:latin typeface="Verdana" pitchFamily="34" charset="0"/>
              </a:rPr>
              <a:t>agriculture, </a:t>
            </a:r>
            <a:r>
              <a:rPr lang="en-US" sz="2800" b="1" i="1" dirty="0">
                <a:latin typeface="Verdana" pitchFamily="34" charset="0"/>
              </a:rPr>
              <a:t>or any other subsistence economy of comparable effectiveness</a:t>
            </a:r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</a:rPr>
              <a:t>, and by the successful integration of such an economy into well-established sedentary village life”</a:t>
            </a:r>
            <a:endParaRPr lang="en-US" sz="2400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485900" y="1871663"/>
            <a:ext cx="7315200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tabLst>
                <a:tab pos="1143000" algn="l"/>
              </a:tabLst>
            </a:pPr>
            <a:r>
              <a:rPr lang="en-US" sz="2800" b="1">
                <a:latin typeface="Verdana" pitchFamily="34" charset="0"/>
              </a:rPr>
              <a:t>. . . this definition emphasizes the fact that the economic potential for even the richest of the hunting-gathering societies was definitely limited in such a way that further development to the “New World Classic” stage was precluded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409700" y="2619375"/>
            <a:ext cx="73914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tabLst>
                <a:tab pos="1143000" algn="l"/>
              </a:tabLst>
            </a:pPr>
            <a:r>
              <a:rPr lang="en-US" sz="2800" b="1">
                <a:latin typeface="Verdana" pitchFamily="34" charset="0"/>
              </a:rPr>
              <a:t>development to the “New World Classic” stage was possible only with agriculture, or its equivalent, and only in certain natural environmental settings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409700" y="4854575"/>
            <a:ext cx="7391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 algn="l">
              <a:lnSpc>
                <a:spcPct val="150000"/>
              </a:lnSpc>
            </a:pPr>
            <a:r>
              <a:rPr lang="en-US" b="1">
                <a:latin typeface="Verdana" pitchFamily="34" charset="0"/>
              </a:rPr>
              <a:t>	and weaving is usually also well-developed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409700" y="2057400"/>
            <a:ext cx="73914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 algn="l">
              <a:lnSpc>
                <a:spcPct val="150000"/>
              </a:lnSpc>
            </a:pPr>
            <a:r>
              <a:rPr lang="en-US" b="1">
                <a:latin typeface="Verdana" pitchFamily="34" charset="0"/>
              </a:rPr>
              <a:t>6.	The agricultural-based cultures are characterized by the abundant use of ceramics  . . .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357688" y="5867400"/>
            <a:ext cx="162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400300" indent="-2400300"/>
            <a:r>
              <a:rPr lang="en-US" sz="2000" b="1" dirty="0" err="1">
                <a:solidFill>
                  <a:schemeClr val="bg1"/>
                </a:solidFill>
              </a:rPr>
              <a:t>Zoque</a:t>
            </a:r>
            <a:r>
              <a:rPr lang="en-US" sz="2000" b="1" dirty="0">
                <a:solidFill>
                  <a:schemeClr val="bg1"/>
                </a:solidFill>
              </a:rPr>
              <a:t> cloth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1924050" y="6339114"/>
            <a:ext cx="6394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en-US" sz="1200" dirty="0">
                <a:latin typeface="Verdana" pitchFamily="34" charset="0"/>
                <a:hlinkClick r:id="rId2"/>
              </a:rPr>
              <a:t>www.d.umn.edu/cla/faculty/troufs/anth3618/video/Lost_Cave_People.html#title</a:t>
            </a:r>
            <a:endParaRPr kumimoji="0" lang="en-US" sz="1200" dirty="0">
              <a:latin typeface="Verdana" pitchFamily="34" charset="0"/>
            </a:endParaRP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91440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3333750"/>
            <a:ext cx="21431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5319" name="Oval 7"/>
          <p:cNvSpPr>
            <a:spLocks noChangeArrowheads="1"/>
          </p:cNvSpPr>
          <p:nvPr/>
        </p:nvSpPr>
        <p:spPr bwMode="auto">
          <a:xfrm>
            <a:off x="3590925" y="2805113"/>
            <a:ext cx="3062288" cy="2590800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3086100" y="6339114"/>
            <a:ext cx="4068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en-US" sz="1200">
                <a:latin typeface="Verdana" pitchFamily="34" charset="0"/>
                <a:hlinkClick r:id="rId2"/>
              </a:rPr>
              <a:t>www.travelchiapas.com/huipils/huipils-history.php</a:t>
            </a:r>
            <a:endParaRPr kumimoji="0" lang="en-US" sz="1200">
              <a:latin typeface="Verdana" pitchFamily="34" charset="0"/>
            </a:endParaRPr>
          </a:p>
        </p:txBody>
      </p:sp>
      <p:pic>
        <p:nvPicPr>
          <p:cNvPr id="3277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400" y="687388"/>
            <a:ext cx="8775700" cy="548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7372" name="Freeform 12"/>
          <p:cNvSpPr>
            <a:spLocks/>
          </p:cNvSpPr>
          <p:nvPr/>
        </p:nvSpPr>
        <p:spPr bwMode="auto">
          <a:xfrm>
            <a:off x="5891213" y="1200150"/>
            <a:ext cx="519112" cy="457200"/>
          </a:xfrm>
          <a:custGeom>
            <a:avLst/>
            <a:gdLst>
              <a:gd name="T0" fmla="*/ 173037 w 288"/>
              <a:gd name="T1" fmla="*/ 0 h 240"/>
              <a:gd name="T2" fmla="*/ 346075 w 288"/>
              <a:gd name="T3" fmla="*/ 0 h 240"/>
              <a:gd name="T4" fmla="*/ 519112 w 288"/>
              <a:gd name="T5" fmla="*/ 91440 h 240"/>
              <a:gd name="T6" fmla="*/ 432593 w 288"/>
              <a:gd name="T7" fmla="*/ 182880 h 240"/>
              <a:gd name="T8" fmla="*/ 519112 w 288"/>
              <a:gd name="T9" fmla="*/ 274320 h 240"/>
              <a:gd name="T10" fmla="*/ 432593 w 288"/>
              <a:gd name="T11" fmla="*/ 457200 h 240"/>
              <a:gd name="T12" fmla="*/ 259556 w 288"/>
              <a:gd name="T13" fmla="*/ 457200 h 240"/>
              <a:gd name="T14" fmla="*/ 86519 w 288"/>
              <a:gd name="T15" fmla="*/ 365760 h 240"/>
              <a:gd name="T16" fmla="*/ 0 w 288"/>
              <a:gd name="T17" fmla="*/ 274320 h 240"/>
              <a:gd name="T18" fmla="*/ 86519 w 288"/>
              <a:gd name="T19" fmla="*/ 182880 h 240"/>
              <a:gd name="T20" fmla="*/ 0 w 288"/>
              <a:gd name="T21" fmla="*/ 91440 h 240"/>
              <a:gd name="T22" fmla="*/ 173037 w 288"/>
              <a:gd name="T23" fmla="*/ 0 h 24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88"/>
              <a:gd name="T37" fmla="*/ 0 h 240"/>
              <a:gd name="T38" fmla="*/ 288 w 288"/>
              <a:gd name="T39" fmla="*/ 240 h 24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88" h="240">
                <a:moveTo>
                  <a:pt x="96" y="0"/>
                </a:moveTo>
                <a:lnTo>
                  <a:pt x="192" y="0"/>
                </a:lnTo>
                <a:lnTo>
                  <a:pt x="288" y="48"/>
                </a:lnTo>
                <a:lnTo>
                  <a:pt x="240" y="96"/>
                </a:lnTo>
                <a:lnTo>
                  <a:pt x="288" y="144"/>
                </a:lnTo>
                <a:lnTo>
                  <a:pt x="240" y="240"/>
                </a:lnTo>
                <a:lnTo>
                  <a:pt x="144" y="240"/>
                </a:lnTo>
                <a:lnTo>
                  <a:pt x="48" y="192"/>
                </a:lnTo>
                <a:lnTo>
                  <a:pt x="0" y="144"/>
                </a:lnTo>
                <a:lnTo>
                  <a:pt x="48" y="96"/>
                </a:lnTo>
                <a:lnTo>
                  <a:pt x="0" y="48"/>
                </a:lnTo>
                <a:lnTo>
                  <a:pt x="96" y="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373" name="Freeform 13"/>
          <p:cNvSpPr>
            <a:spLocks/>
          </p:cNvSpPr>
          <p:nvPr/>
        </p:nvSpPr>
        <p:spPr bwMode="auto">
          <a:xfrm>
            <a:off x="4714875" y="3990975"/>
            <a:ext cx="730250" cy="690563"/>
          </a:xfrm>
          <a:custGeom>
            <a:avLst/>
            <a:gdLst>
              <a:gd name="T0" fmla="*/ 243417 w 288"/>
              <a:gd name="T1" fmla="*/ 0 h 240"/>
              <a:gd name="T2" fmla="*/ 486833 w 288"/>
              <a:gd name="T3" fmla="*/ 0 h 240"/>
              <a:gd name="T4" fmla="*/ 730250 w 288"/>
              <a:gd name="T5" fmla="*/ 138113 h 240"/>
              <a:gd name="T6" fmla="*/ 608542 w 288"/>
              <a:gd name="T7" fmla="*/ 276225 h 240"/>
              <a:gd name="T8" fmla="*/ 730250 w 288"/>
              <a:gd name="T9" fmla="*/ 414338 h 240"/>
              <a:gd name="T10" fmla="*/ 608542 w 288"/>
              <a:gd name="T11" fmla="*/ 690563 h 240"/>
              <a:gd name="T12" fmla="*/ 365125 w 288"/>
              <a:gd name="T13" fmla="*/ 690563 h 240"/>
              <a:gd name="T14" fmla="*/ 121708 w 288"/>
              <a:gd name="T15" fmla="*/ 552450 h 240"/>
              <a:gd name="T16" fmla="*/ 0 w 288"/>
              <a:gd name="T17" fmla="*/ 414338 h 240"/>
              <a:gd name="T18" fmla="*/ 121708 w 288"/>
              <a:gd name="T19" fmla="*/ 276225 h 240"/>
              <a:gd name="T20" fmla="*/ 0 w 288"/>
              <a:gd name="T21" fmla="*/ 138113 h 240"/>
              <a:gd name="T22" fmla="*/ 243417 w 288"/>
              <a:gd name="T23" fmla="*/ 0 h 24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88"/>
              <a:gd name="T37" fmla="*/ 0 h 240"/>
              <a:gd name="T38" fmla="*/ 288 w 288"/>
              <a:gd name="T39" fmla="*/ 240 h 24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88" h="240">
                <a:moveTo>
                  <a:pt x="96" y="0"/>
                </a:moveTo>
                <a:lnTo>
                  <a:pt x="192" y="0"/>
                </a:lnTo>
                <a:lnTo>
                  <a:pt x="288" y="48"/>
                </a:lnTo>
                <a:lnTo>
                  <a:pt x="240" y="96"/>
                </a:lnTo>
                <a:lnTo>
                  <a:pt x="288" y="144"/>
                </a:lnTo>
                <a:lnTo>
                  <a:pt x="240" y="240"/>
                </a:lnTo>
                <a:lnTo>
                  <a:pt x="144" y="240"/>
                </a:lnTo>
                <a:lnTo>
                  <a:pt x="48" y="192"/>
                </a:lnTo>
                <a:lnTo>
                  <a:pt x="0" y="144"/>
                </a:lnTo>
                <a:lnTo>
                  <a:pt x="48" y="96"/>
                </a:lnTo>
                <a:lnTo>
                  <a:pt x="0" y="48"/>
                </a:lnTo>
                <a:lnTo>
                  <a:pt x="96" y="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374" name="Text Box 14"/>
          <p:cNvSpPr txBox="1">
            <a:spLocks noChangeArrowheads="1"/>
          </p:cNvSpPr>
          <p:nvPr/>
        </p:nvSpPr>
        <p:spPr bwMode="auto">
          <a:xfrm>
            <a:off x="1598613" y="2855913"/>
            <a:ext cx="209708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textiles</a:t>
            </a:r>
          </a:p>
          <a:p>
            <a:r>
              <a:rPr lang="en-US" b="1">
                <a:solidFill>
                  <a:srgbClr val="FF0000"/>
                </a:solidFill>
              </a:rPr>
              <a:t>take on</a:t>
            </a:r>
          </a:p>
          <a:p>
            <a:r>
              <a:rPr lang="en-US" b="1">
                <a:solidFill>
                  <a:srgbClr val="FF0000"/>
                </a:solidFill>
              </a:rPr>
              <a:t>important</a:t>
            </a:r>
          </a:p>
          <a:p>
            <a:r>
              <a:rPr lang="en-US" b="1">
                <a:solidFill>
                  <a:srgbClr val="FF0000"/>
                </a:solidFill>
              </a:rPr>
              <a:t>symbolic</a:t>
            </a:r>
          </a:p>
          <a:p>
            <a:r>
              <a:rPr lang="en-US" b="1">
                <a:solidFill>
                  <a:srgbClr val="FF0000"/>
                </a:solidFill>
              </a:rPr>
              <a:t>meanings</a:t>
            </a:r>
          </a:p>
        </p:txBody>
      </p:sp>
      <p:sp>
        <p:nvSpPr>
          <p:cNvPr id="32775" name="Rectangle 15"/>
          <p:cNvSpPr>
            <a:spLocks noChangeArrowheads="1"/>
          </p:cNvSpPr>
          <p:nvPr/>
        </p:nvSpPr>
        <p:spPr bwMode="auto">
          <a:xfrm>
            <a:off x="3771900" y="1200150"/>
            <a:ext cx="76200" cy="95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7377" name="Line 17"/>
          <p:cNvSpPr>
            <a:spLocks noChangeShapeType="1"/>
          </p:cNvSpPr>
          <p:nvPr/>
        </p:nvSpPr>
        <p:spPr bwMode="auto">
          <a:xfrm>
            <a:off x="3805238" y="1704975"/>
            <a:ext cx="8667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379" name="Line 19"/>
          <p:cNvSpPr>
            <a:spLocks noChangeShapeType="1"/>
          </p:cNvSpPr>
          <p:nvPr/>
        </p:nvSpPr>
        <p:spPr bwMode="auto">
          <a:xfrm>
            <a:off x="3829050" y="1947863"/>
            <a:ext cx="8667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380" name="Line 20"/>
          <p:cNvSpPr>
            <a:spLocks noChangeShapeType="1"/>
          </p:cNvSpPr>
          <p:nvPr/>
        </p:nvSpPr>
        <p:spPr bwMode="auto">
          <a:xfrm>
            <a:off x="3848100" y="2195513"/>
            <a:ext cx="304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381" name="Line 21"/>
          <p:cNvSpPr>
            <a:spLocks noChangeShapeType="1"/>
          </p:cNvSpPr>
          <p:nvPr/>
        </p:nvSpPr>
        <p:spPr bwMode="auto">
          <a:xfrm>
            <a:off x="4700588" y="2195513"/>
            <a:ext cx="120491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382" name="Line 22"/>
          <p:cNvSpPr>
            <a:spLocks noChangeShapeType="1"/>
          </p:cNvSpPr>
          <p:nvPr/>
        </p:nvSpPr>
        <p:spPr bwMode="auto">
          <a:xfrm>
            <a:off x="3848100" y="2438400"/>
            <a:ext cx="609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72" grpId="0" animBg="1"/>
      <p:bldP spid="527373" grpId="0" animBg="1"/>
      <p:bldP spid="527374" grpId="0"/>
      <p:bldP spid="527377" grpId="0" animBg="1"/>
      <p:bldP spid="527379" grpId="0" animBg="1"/>
      <p:bldP spid="527380" grpId="0" animBg="1"/>
      <p:bldP spid="527381" grpId="0" animBg="1"/>
      <p:bldP spid="52738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1027"/>
          <p:cNvSpPr txBox="1">
            <a:spLocks noChangeArrowheads="1"/>
          </p:cNvSpPr>
          <p:nvPr/>
        </p:nvSpPr>
        <p:spPr bwMode="auto">
          <a:xfrm>
            <a:off x="1485900" y="1857375"/>
            <a:ext cx="7315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 algn="l">
              <a:lnSpc>
                <a:spcPct val="150000"/>
              </a:lnSpc>
            </a:pPr>
            <a:r>
              <a:rPr lang="en-US" b="1" dirty="0">
                <a:latin typeface="Verdana" pitchFamily="34" charset="0"/>
              </a:rPr>
              <a:t>7.	The competencies of the Lithic and Archaic stages in the chipping, grinding, and the polishing of stone are carried on into the Preclassic Stage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485900" y="2528888"/>
            <a:ext cx="7315200" cy="34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 algn="l">
              <a:lnSpc>
                <a:spcPct val="150000"/>
              </a:lnSpc>
            </a:pPr>
            <a:r>
              <a:rPr lang="en-US" b="1" dirty="0">
                <a:latin typeface="Verdana" pitchFamily="34" charset="0"/>
              </a:rPr>
              <a:t>8.	Site occupation tends to be stable and of long duration</a:t>
            </a:r>
          </a:p>
          <a:p>
            <a:pPr marL="571500" indent="-571500"/>
            <a:endParaRPr lang="en-US" sz="2400" b="1" dirty="0">
              <a:latin typeface="Verdana" pitchFamily="34" charset="0"/>
            </a:endParaRPr>
          </a:p>
          <a:p>
            <a:pPr marL="914400" lvl="1" indent="-231775" algn="l">
              <a:lnSpc>
                <a:spcPct val="140000"/>
              </a:lnSpc>
              <a:buFontTx/>
              <a:buChar char="•"/>
            </a:pPr>
            <a:r>
              <a:rPr lang="en-US" sz="2400" b="1" dirty="0">
                <a:latin typeface="Verdana" pitchFamily="34" charset="0"/>
              </a:rPr>
              <a:t>houses and other buildings are of permanent or “semi-permanent” quality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6" name="Picture 2" descr="chronology_Co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4175" y="36513"/>
            <a:ext cx="4524375" cy="6440487"/>
          </a:xfrm>
          <a:prstGeom prst="rect">
            <a:avLst/>
          </a:prstGeom>
          <a:noFill/>
        </p:spPr>
      </p:pic>
      <p:sp>
        <p:nvSpPr>
          <p:cNvPr id="318470" name="Text Box 6"/>
          <p:cNvSpPr txBox="1">
            <a:spLocks noChangeArrowheads="1"/>
          </p:cNvSpPr>
          <p:nvPr/>
        </p:nvSpPr>
        <p:spPr bwMode="auto">
          <a:xfrm>
            <a:off x="1119410" y="4388454"/>
            <a:ext cx="1585690" cy="156966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800" b="1" i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Mexico</a:t>
            </a:r>
            <a:r>
              <a:rPr kumimoji="1" lang="en-US" sz="28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/>
            </a:r>
            <a:br>
              <a:rPr kumimoji="1" lang="en-US" sz="28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</a:br>
            <a:r>
              <a:rPr kumimoji="1" lang="en-US" sz="2400" b="1" kern="1200" dirty="0" smtClean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(7</a:t>
            </a:r>
            <a:r>
              <a:rPr kumimoji="1" lang="en-US" sz="2400" b="1" kern="1200" baseline="30000" dirty="0" smtClean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th</a:t>
            </a:r>
            <a:r>
              <a:rPr kumimoji="1" lang="en-US" sz="2400" b="1" kern="1200" dirty="0" smtClean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 </a:t>
            </a:r>
            <a:r>
              <a:rPr kumimoji="1" lang="en-US" sz="2400" b="1" kern="1200" dirty="0" err="1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ed</a:t>
            </a:r>
            <a:r>
              <a:rPr kumimoji="1" lang="en-US" sz="24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)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400" b="1" kern="1200" dirty="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Page </a:t>
            </a:r>
            <a:r>
              <a:rPr kumimoji="1" lang="en-US" sz="2000" b="1" kern="1200" dirty="0" smtClean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244</a:t>
            </a:r>
            <a:endParaRPr kumimoji="1" lang="en-US" sz="2000" b="1" kern="1200" dirty="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00" y="2627086"/>
            <a:ext cx="4252686" cy="2935514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08000"/>
              </a:solidFill>
              <a:effectLst/>
              <a:uLnTx/>
              <a:uFillTx/>
            </a:endParaRP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3256644" y="4920342"/>
            <a:ext cx="738188" cy="381000"/>
          </a:xfrm>
          <a:prstGeom prst="ellips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247798" y="3882570"/>
            <a:ext cx="738188" cy="381000"/>
          </a:xfrm>
          <a:prstGeom prst="ellips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3253014" y="2924628"/>
            <a:ext cx="738188" cy="381000"/>
          </a:xfrm>
          <a:prstGeom prst="ellips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98613" y="6529388"/>
            <a:ext cx="74203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400" i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Mexico </a:t>
            </a:r>
            <a:r>
              <a:rPr kumimoji="1" lang="en-US" sz="1400" i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(7</a:t>
            </a:r>
            <a:r>
              <a:rPr kumimoji="1" lang="en-US" sz="1400" i="1" kern="1200" baseline="300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kumimoji="1" lang="en-US" sz="1400" i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kumimoji="1" lang="en-US" sz="1400" i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ed.). </a:t>
            </a:r>
            <a:r>
              <a:rPr kumimoji="1" lang="en-US" sz="600" i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   </a:t>
            </a:r>
            <a:r>
              <a:rPr kumimoji="1" lang="en-US" sz="14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Michael D. Coe and Rex Koontz.  </a:t>
            </a:r>
            <a:r>
              <a:rPr kumimoji="1" lang="en-US" sz="1400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NY: Thames </a:t>
            </a:r>
            <a:r>
              <a:rPr kumimoji="1" lang="en-US" sz="14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and Hudson, </a:t>
            </a:r>
            <a:r>
              <a:rPr kumimoji="1" lang="en-US" sz="1400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2008, </a:t>
            </a:r>
            <a:r>
              <a:rPr kumimoji="1" lang="en-US" sz="14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p. </a:t>
            </a:r>
            <a:r>
              <a:rPr kumimoji="1" lang="en-US" sz="1400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236.</a:t>
            </a:r>
            <a:endParaRPr kumimoji="1" lang="en-US" sz="1400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485900" y="2815770"/>
            <a:ext cx="731520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 algn="l">
              <a:lnSpc>
                <a:spcPct val="150000"/>
              </a:lnSpc>
              <a:buFontTx/>
              <a:buAutoNum type="arabicPeriod" startAt="9"/>
            </a:pPr>
            <a:r>
              <a:rPr lang="en-US" b="1" dirty="0">
                <a:latin typeface="Verdana" pitchFamily="34" charset="0"/>
              </a:rPr>
              <a:t>The village is the basic sociopolitical unit</a:t>
            </a:r>
          </a:p>
          <a:p>
            <a:pPr marL="571500" indent="-571500" algn="l">
              <a:lnSpc>
                <a:spcPct val="80000"/>
              </a:lnSpc>
              <a:buFontTx/>
              <a:buAutoNum type="arabicPeriod" startAt="9"/>
            </a:pPr>
            <a:endParaRPr lang="en-US" b="1" dirty="0">
              <a:latin typeface="Verdana" pitchFamily="34" charset="0"/>
            </a:endParaRPr>
          </a:p>
          <a:p>
            <a:pPr lvl="2" indent="-231775" algn="l">
              <a:lnSpc>
                <a:spcPct val="150000"/>
              </a:lnSpc>
              <a:buFontTx/>
              <a:buChar char="•"/>
            </a:pPr>
            <a:r>
              <a:rPr lang="en-US" sz="2400" b="1" dirty="0">
                <a:latin typeface="Verdana" pitchFamily="34" charset="0"/>
              </a:rPr>
              <a:t>in some regions it is of town size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485900" y="1825625"/>
            <a:ext cx="7315200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Verdana" pitchFamily="34" charset="0"/>
              </a:rPr>
              <a:t>specialized politico-religious architecture and/or sites are frequently features of the Preclassic Stage</a:t>
            </a:r>
          </a:p>
          <a:p>
            <a:endParaRPr lang="en-US" sz="1800" b="1" dirty="0">
              <a:latin typeface="Verdana" pitchFamily="34" charset="0"/>
            </a:endParaRPr>
          </a:p>
          <a:p>
            <a:pPr marL="914400" lvl="1" indent="-231775" algn="l">
              <a:lnSpc>
                <a:spcPct val="120000"/>
              </a:lnSpc>
              <a:buFontTx/>
              <a:buChar char="•"/>
            </a:pPr>
            <a:r>
              <a:rPr lang="en-US" sz="2400" b="1" dirty="0">
                <a:latin typeface="Verdana" pitchFamily="34" charset="0"/>
              </a:rPr>
              <a:t>these take the form of pyramidal mound-based temples within, or apart from, the village or town communities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485900" y="2354263"/>
            <a:ext cx="73152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latin typeface="Verdana" pitchFamily="34" charset="0"/>
              </a:rPr>
              <a:t>in many places these special buildings or sites imply a politico-religious organization and authority reaching beyond the confines of a single site or community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685800" y="3886200"/>
            <a:ext cx="906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latin typeface="Verdana" pitchFamily="34" charset="0"/>
              </a:rPr>
              <a:t>Discussion</a:t>
            </a:r>
            <a:endParaRPr lang="en-US" sz="8800" i="1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485900" y="2438400"/>
            <a:ext cx="7315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Verdana" pitchFamily="34" charset="0"/>
              </a:rPr>
              <a:t>REM: the </a:t>
            </a:r>
            <a:r>
              <a:rPr lang="en-US" b="1" i="1" dirty="0">
                <a:latin typeface="Verdana" pitchFamily="34" charset="0"/>
              </a:rPr>
              <a:t>settlement patterns</a:t>
            </a:r>
            <a:r>
              <a:rPr lang="en-US" b="1" dirty="0">
                <a:latin typeface="Verdana" pitchFamily="34" charset="0"/>
              </a:rPr>
              <a:t>, </a:t>
            </a:r>
            <a:r>
              <a:rPr lang="en-US" b="1" i="1" dirty="0">
                <a:latin typeface="Verdana" pitchFamily="34" charset="0"/>
              </a:rPr>
              <a:t>etc.</a:t>
            </a:r>
            <a:r>
              <a:rPr lang="en-US" b="1" dirty="0">
                <a:latin typeface="Verdana" pitchFamily="34" charset="0"/>
              </a:rPr>
              <a:t>, </a:t>
            </a:r>
            <a:r>
              <a:rPr lang="en-US" b="1" i="1" dirty="0">
                <a:latin typeface="Verdana" pitchFamily="34" charset="0"/>
              </a:rPr>
              <a:t>not</a:t>
            </a:r>
            <a:r>
              <a:rPr lang="en-US" b="1" dirty="0">
                <a:latin typeface="Verdana" pitchFamily="34" charset="0"/>
              </a:rPr>
              <a:t> the simple presence of agriculture, are the effective criteria for classification . . 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485900" y="2438400"/>
            <a:ext cx="7315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Verdana" pitchFamily="34" charset="0"/>
              </a:rPr>
              <a:t>REM: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</a:rPr>
              <a:t> the </a:t>
            </a:r>
            <a:r>
              <a:rPr lang="en-US" b="1" i="1" dirty="0">
                <a:latin typeface="Verdana" pitchFamily="34" charset="0"/>
              </a:rPr>
              <a:t>settlement </a:t>
            </a:r>
            <a:r>
              <a:rPr lang="en-US" b="1" i="1" dirty="0" smtClean="0">
                <a:latin typeface="Verdana" pitchFamily="34" charset="0"/>
              </a:rPr>
              <a:t>patterns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</a:rPr>
              <a:t>,</a:t>
            </a:r>
            <a:r>
              <a:rPr lang="en-US" b="1" dirty="0" smtClean="0">
                <a:latin typeface="Verdana" pitchFamily="34" charset="0"/>
              </a:rPr>
              <a:t> </a:t>
            </a:r>
            <a:r>
              <a:rPr lang="en-US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</a:rPr>
              <a:t>etc.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</a:rPr>
              <a:t>, </a:t>
            </a:r>
            <a:r>
              <a:rPr lang="en-US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</a:rPr>
              <a:t>not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</a:rPr>
              <a:t> the simple presence of agriculture, </a:t>
            </a:r>
            <a:r>
              <a:rPr lang="en-US" b="1" dirty="0">
                <a:latin typeface="Verdana" pitchFamily="34" charset="0"/>
              </a:rPr>
              <a:t>are the effective criteria 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</a:rPr>
              <a:t>for classification . . .</a:t>
            </a:r>
            <a:endParaRPr lang="en-US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1485900" y="1828800"/>
            <a:ext cx="73152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en-US" sz="2800" b="1">
                <a:latin typeface="Verdana" pitchFamily="34" charset="0"/>
              </a:rPr>
              <a:t>. . . that is why the Preclassic Stage is defined by the presence of agriculture, </a:t>
            </a:r>
            <a:r>
              <a:rPr lang="en-US" sz="2800" b="1" i="1">
                <a:latin typeface="Verdana" pitchFamily="34" charset="0"/>
              </a:rPr>
              <a:t>or</a:t>
            </a:r>
            <a:r>
              <a:rPr lang="en-US" sz="2800" b="1">
                <a:latin typeface="Verdana" pitchFamily="34" charset="0"/>
              </a:rPr>
              <a:t> </a:t>
            </a:r>
            <a:r>
              <a:rPr lang="en-US" sz="2800" b="1" i="1">
                <a:latin typeface="Verdana" pitchFamily="34" charset="0"/>
              </a:rPr>
              <a:t>any other subsistence economy of comparable effectiveness</a:t>
            </a:r>
            <a:r>
              <a:rPr lang="en-US" sz="2800" b="1">
                <a:latin typeface="Verdana" pitchFamily="34" charset="0"/>
              </a:rPr>
              <a:t>, and by the successful integration of such an economy into well-established, sedentary village life</a:t>
            </a:r>
            <a:endParaRPr lang="en-US" sz="2800" i="1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1485900" y="1828800"/>
            <a:ext cx="73152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</a:rPr>
              <a:t>. . . that is why the Preclassic Stage is defined by the </a:t>
            </a:r>
            <a:r>
              <a:rPr lang="en-US" sz="2800" b="1" dirty="0">
                <a:latin typeface="Verdana" pitchFamily="34" charset="0"/>
              </a:rPr>
              <a:t>presence of agriculture, </a:t>
            </a:r>
            <a:r>
              <a:rPr lang="en-US" sz="2800" b="1" i="1" dirty="0">
                <a:latin typeface="Verdana" pitchFamily="34" charset="0"/>
              </a:rPr>
              <a:t>or</a:t>
            </a:r>
            <a:r>
              <a:rPr lang="en-US" sz="2800" b="1" dirty="0">
                <a:latin typeface="Verdana" pitchFamily="34" charset="0"/>
              </a:rPr>
              <a:t> </a:t>
            </a:r>
            <a:r>
              <a:rPr lang="en-US" sz="2800" b="1" i="1" dirty="0">
                <a:latin typeface="Verdana" pitchFamily="34" charset="0"/>
              </a:rPr>
              <a:t>any other subsistence economy of comparable effectiveness</a:t>
            </a:r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</a:rPr>
              <a:t>, and by the successful integration of such an economy into well-established, sedentary village life</a:t>
            </a:r>
            <a:endParaRPr lang="en-US" sz="2800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_fisheries_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206" y="0"/>
            <a:ext cx="6454588" cy="6858000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67249" y="6290846"/>
            <a:ext cx="53098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400300" indent="-240030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6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The Continental Shelf and Areas of Certain Fisheries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075"/>
          <p:cNvSpPr txBox="1">
            <a:spLocks noChangeArrowheads="1"/>
          </p:cNvSpPr>
          <p:nvPr/>
        </p:nvSpPr>
        <p:spPr bwMode="auto">
          <a:xfrm>
            <a:off x="1485900" y="2012950"/>
            <a:ext cx="73152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b="1">
                <a:latin typeface="Verdana" pitchFamily="34" charset="0"/>
              </a:rPr>
              <a:t>but usually the basic sustenance came from the agriculture production of</a:t>
            </a:r>
          </a:p>
          <a:p>
            <a:pPr lvl="4" indent="342900" algn="l">
              <a:lnSpc>
                <a:spcPct val="150000"/>
              </a:lnSpc>
              <a:buFontTx/>
              <a:buChar char="•"/>
            </a:pPr>
            <a:r>
              <a:rPr lang="en-US" sz="2800" b="1">
                <a:latin typeface="Verdana" pitchFamily="34" charset="0"/>
              </a:rPr>
              <a:t>maize</a:t>
            </a:r>
          </a:p>
          <a:p>
            <a:pPr lvl="4" indent="342900" algn="l">
              <a:lnSpc>
                <a:spcPct val="150000"/>
              </a:lnSpc>
              <a:buFontTx/>
              <a:buChar char="•"/>
            </a:pPr>
            <a:r>
              <a:rPr lang="en-US" sz="2800" b="1">
                <a:latin typeface="Verdana" pitchFamily="34" charset="0"/>
              </a:rPr>
              <a:t>squash</a:t>
            </a:r>
          </a:p>
          <a:p>
            <a:pPr lvl="4" indent="342900" algn="l">
              <a:lnSpc>
                <a:spcPct val="150000"/>
              </a:lnSpc>
              <a:buFontTx/>
              <a:buChar char="•"/>
            </a:pPr>
            <a:r>
              <a:rPr lang="en-US" sz="2800" b="1">
                <a:latin typeface="Verdana" pitchFamily="34" charset="0"/>
              </a:rPr>
              <a:t>beans</a:t>
            </a:r>
          </a:p>
          <a:p>
            <a:pPr lvl="4" indent="342900" algn="l">
              <a:lnSpc>
                <a:spcPct val="150000"/>
              </a:lnSpc>
              <a:buFontTx/>
              <a:buChar char="•"/>
            </a:pPr>
            <a:r>
              <a:rPr lang="en-US" sz="2800" b="1">
                <a:latin typeface="Verdana" pitchFamily="34" charset="0"/>
              </a:rPr>
              <a:t>chili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6" name="Picture 2" descr="chronology_Co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4175" y="36513"/>
            <a:ext cx="4524375" cy="6440487"/>
          </a:xfrm>
          <a:prstGeom prst="rect">
            <a:avLst/>
          </a:prstGeom>
          <a:noFill/>
        </p:spPr>
      </p:pic>
      <p:sp>
        <p:nvSpPr>
          <p:cNvPr id="318467" name="Text Box 3"/>
          <p:cNvSpPr txBox="1">
            <a:spLocks noChangeArrowheads="1"/>
          </p:cNvSpPr>
          <p:nvPr/>
        </p:nvSpPr>
        <p:spPr bwMode="auto">
          <a:xfrm>
            <a:off x="1598613" y="6529388"/>
            <a:ext cx="74203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400" i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Mexico </a:t>
            </a:r>
            <a:r>
              <a:rPr kumimoji="1" lang="en-US" sz="1400" i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(7</a:t>
            </a:r>
            <a:r>
              <a:rPr kumimoji="1" lang="en-US" sz="1400" i="1" kern="1200" baseline="300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kumimoji="1" lang="en-US" sz="1400" i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kumimoji="1" lang="en-US" sz="1400" i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ed.). </a:t>
            </a:r>
            <a:r>
              <a:rPr kumimoji="1" lang="en-US" sz="600" i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   </a:t>
            </a:r>
            <a:r>
              <a:rPr kumimoji="1" lang="en-US" sz="14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Michael D. Coe and Rex Koontz.  NY: Thames and Hudson, 2008, p. 236.</a:t>
            </a:r>
          </a:p>
        </p:txBody>
      </p:sp>
      <p:sp>
        <p:nvSpPr>
          <p:cNvPr id="318470" name="Text Box 6"/>
          <p:cNvSpPr txBox="1">
            <a:spLocks noChangeArrowheads="1"/>
          </p:cNvSpPr>
          <p:nvPr/>
        </p:nvSpPr>
        <p:spPr bwMode="auto">
          <a:xfrm>
            <a:off x="1119410" y="4388454"/>
            <a:ext cx="1585690" cy="156966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800" b="1" i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Mexico</a:t>
            </a:r>
            <a:r>
              <a:rPr kumimoji="1" lang="en-US" sz="28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/>
            </a:r>
            <a:br>
              <a:rPr kumimoji="1" lang="en-US" sz="28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</a:br>
            <a:r>
              <a:rPr kumimoji="1" lang="en-US" sz="2400" b="1" kern="1200" dirty="0" smtClean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(7</a:t>
            </a:r>
            <a:r>
              <a:rPr kumimoji="1" lang="en-US" sz="2400" b="1" kern="1200" baseline="30000" dirty="0" smtClean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th</a:t>
            </a:r>
            <a:r>
              <a:rPr kumimoji="1" lang="en-US" sz="2400" b="1" kern="1200" dirty="0" smtClean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 </a:t>
            </a:r>
            <a:r>
              <a:rPr kumimoji="1" lang="en-US" sz="2400" b="1" kern="1200" dirty="0" err="1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ed</a:t>
            </a:r>
            <a:r>
              <a:rPr kumimoji="1" lang="en-US" sz="24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)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400" b="1" kern="1200" dirty="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Page </a:t>
            </a:r>
            <a:r>
              <a:rPr kumimoji="1" lang="en-US" sz="2000" b="1" kern="1200" dirty="0" smtClean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244</a:t>
            </a:r>
            <a:endParaRPr kumimoji="1" lang="en-US" sz="2000" b="1" kern="1200" dirty="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210300" y="2627086"/>
            <a:ext cx="1090386" cy="2935514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08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7300" y="547914"/>
            <a:ext cx="7772400" cy="559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 Box 1028"/>
          <p:cNvSpPr txBox="1">
            <a:spLocks noChangeArrowheads="1"/>
          </p:cNvSpPr>
          <p:nvPr/>
        </p:nvSpPr>
        <p:spPr bwMode="auto">
          <a:xfrm>
            <a:off x="2948214" y="6340249"/>
            <a:ext cx="4362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hlinkClick r:id="rId3"/>
              </a:rPr>
              <a:t>http://www.rose-hulman.edu/~delacova/fish-effigy-vessels.htm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1027"/>
          <p:cNvSpPr txBox="1">
            <a:spLocks noChangeArrowheads="1"/>
          </p:cNvSpPr>
          <p:nvPr/>
        </p:nvSpPr>
        <p:spPr bwMode="auto">
          <a:xfrm>
            <a:off x="1485900" y="2012950"/>
            <a:ext cx="73152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dirty="0">
                <a:latin typeface="Verdana" pitchFamily="34" charset="0"/>
              </a:rPr>
              <a:t>their vessels represent many of the important plants and animals of these people:</a:t>
            </a:r>
          </a:p>
          <a:p>
            <a:pPr algn="l">
              <a:lnSpc>
                <a:spcPct val="150000"/>
              </a:lnSpc>
            </a:pPr>
            <a:r>
              <a:rPr lang="en-US" sz="2800" b="1" dirty="0">
                <a:latin typeface="Verdana" pitchFamily="34" charset="0"/>
              </a:rPr>
              <a:t>	</a:t>
            </a:r>
            <a:r>
              <a:rPr lang="en-US" sz="2400" b="1" dirty="0"/>
              <a:t>squashes		rabbits</a:t>
            </a:r>
          </a:p>
          <a:p>
            <a:pPr algn="l">
              <a:lnSpc>
                <a:spcPct val="150000"/>
              </a:lnSpc>
            </a:pPr>
            <a:r>
              <a:rPr lang="en-US" sz="2400" b="1" dirty="0"/>
              <a:t>	ducks		</a:t>
            </a:r>
            <a:r>
              <a:rPr lang="en-US" sz="2400" b="1" dirty="0" smtClean="0"/>
              <a:t>	frogs</a:t>
            </a:r>
            <a:endParaRPr lang="en-US" sz="2400" b="1" dirty="0"/>
          </a:p>
          <a:p>
            <a:pPr algn="l">
              <a:lnSpc>
                <a:spcPct val="150000"/>
              </a:lnSpc>
            </a:pPr>
            <a:r>
              <a:rPr lang="en-US" sz="2400" b="1" dirty="0"/>
              <a:t>	turtles		birds</a:t>
            </a:r>
          </a:p>
          <a:p>
            <a:pPr algn="l">
              <a:lnSpc>
                <a:spcPct val="150000"/>
              </a:lnSpc>
            </a:pPr>
            <a:r>
              <a:rPr lang="en-US" sz="2400" b="1" dirty="0"/>
              <a:t>	fish		and other animals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2786" y="547914"/>
            <a:ext cx="7772400" cy="559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2933700" y="6342744"/>
            <a:ext cx="4362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hlinkClick r:id="rId3"/>
              </a:rPr>
              <a:t>http://www.rose-hulman.edu/~delacova/fish-effigy-vessels.htm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2786" y="547914"/>
            <a:ext cx="7772400" cy="559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2933700" y="6339114"/>
            <a:ext cx="4362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hlinkClick r:id="rId3"/>
              </a:rPr>
              <a:t>http://www.rose-hulman.edu/~delacova/fish-effigy-vessels.htm</a:t>
            </a:r>
            <a:endParaRPr 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485900" y="1885950"/>
            <a:ext cx="75438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dirty="0">
                <a:latin typeface="Verdana" pitchFamily="34" charset="0"/>
              </a:rPr>
              <a:t>Because of their technologies these groups adapted themselves well to their environments.  They had:</a:t>
            </a:r>
          </a:p>
          <a:p>
            <a:pPr algn="l">
              <a:lnSpc>
                <a:spcPct val="50000"/>
              </a:lnSpc>
            </a:pPr>
            <a:endParaRPr lang="en-US" sz="600" b="1" dirty="0">
              <a:latin typeface="Verdana" pitchFamily="34" charset="0"/>
            </a:endParaRPr>
          </a:p>
          <a:p>
            <a:pPr>
              <a:lnSpc>
                <a:spcPct val="0"/>
              </a:lnSpc>
            </a:pPr>
            <a:endParaRPr lang="en-US" b="1" dirty="0">
              <a:latin typeface="Verdana" pitchFamily="34" charset="0"/>
            </a:endParaRPr>
          </a:p>
          <a:p>
            <a:pPr marL="682625" lvl="1" indent="-217488" algn="l">
              <a:buFontTx/>
              <a:buChar char="•"/>
            </a:pPr>
            <a:r>
              <a:rPr lang="en-US" sz="2400" b="1" dirty="0"/>
              <a:t>stone mortars, and </a:t>
            </a:r>
            <a:r>
              <a:rPr lang="en-US" sz="2400" b="1" i="1" dirty="0" err="1"/>
              <a:t>manos</a:t>
            </a:r>
            <a:r>
              <a:rPr lang="en-US" sz="2400" b="1" dirty="0"/>
              <a:t> and </a:t>
            </a:r>
            <a:r>
              <a:rPr lang="en-US" sz="2400" b="1" i="1" dirty="0" err="1"/>
              <a:t>metates</a:t>
            </a:r>
            <a:r>
              <a:rPr lang="en-US" sz="2400" b="1" dirty="0"/>
              <a:t> for pounding seeds and grinding maize</a:t>
            </a:r>
          </a:p>
          <a:p>
            <a:pPr marL="682625" lvl="1" indent="-217488" algn="l">
              <a:buFontTx/>
              <a:buChar char="•"/>
            </a:pPr>
            <a:r>
              <a:rPr lang="en-US" sz="2400" b="1" dirty="0"/>
              <a:t>projectile points for hunting</a:t>
            </a:r>
          </a:p>
          <a:p>
            <a:pPr marL="682625" lvl="1" indent="-217488" algn="l">
              <a:buFontTx/>
              <a:buChar char="•"/>
            </a:pPr>
            <a:r>
              <a:rPr lang="en-US" sz="2400" b="1" dirty="0"/>
              <a:t>bone awls and needles for making clothing</a:t>
            </a:r>
          </a:p>
          <a:p>
            <a:pPr marL="682625" lvl="1" indent="-217488" algn="l">
              <a:buFontTx/>
              <a:buChar char="•"/>
            </a:pPr>
            <a:r>
              <a:rPr lang="en-US" sz="2400" b="1" dirty="0"/>
              <a:t>stone axes for clearing forests and working wood</a:t>
            </a:r>
          </a:p>
          <a:p>
            <a:pPr marL="682625" lvl="1" indent="-217488" algn="l">
              <a:buFontTx/>
              <a:buChar char="•"/>
            </a:pPr>
            <a:r>
              <a:rPr lang="en-US" sz="2400" b="1" dirty="0"/>
              <a:t>scrapers and polishers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547914"/>
            <a:ext cx="7772400" cy="559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2776538" y="6310086"/>
            <a:ext cx="4710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hlinkClick r:id="rId2"/>
              </a:rPr>
              <a:t>http://www.rose-hulman.edu/~delacova/everyday-use.htm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485900" y="1676400"/>
            <a:ext cx="7315200" cy="423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Verdana" pitchFamily="34" charset="0"/>
              </a:rPr>
              <a:t>the name “Formative” implies the </a:t>
            </a:r>
            <a:r>
              <a:rPr lang="en-US" sz="2800" b="1" i="1" dirty="0">
                <a:latin typeface="Verdana" pitchFamily="34" charset="0"/>
              </a:rPr>
              <a:t>formation</a:t>
            </a:r>
            <a:r>
              <a:rPr lang="en-US" sz="2800" b="1" dirty="0">
                <a:latin typeface="Verdana" pitchFamily="34" charset="0"/>
              </a:rPr>
              <a:t> of the New World agricultural village pattern</a:t>
            </a:r>
          </a:p>
          <a:p>
            <a:endParaRPr lang="en-US" sz="2800" b="1" dirty="0">
              <a:latin typeface="Verdana" pitchFamily="34" charset="0"/>
            </a:endParaRPr>
          </a:p>
          <a:p>
            <a:pPr marL="465138" lvl="1" indent="-233363" algn="l">
              <a:lnSpc>
                <a:spcPct val="120000"/>
              </a:lnSpc>
              <a:buFontTx/>
              <a:buChar char="•"/>
            </a:pPr>
            <a:r>
              <a:rPr lang="en-US" sz="2400" b="1" dirty="0">
                <a:latin typeface="Verdana" pitchFamily="34" charset="0"/>
              </a:rPr>
              <a:t>at the same time, it carries with it the connotation that this pattern was basic to and </a:t>
            </a:r>
            <a:r>
              <a:rPr lang="en-US" sz="2400" b="1" i="1" dirty="0">
                <a:latin typeface="Verdana" pitchFamily="34" charset="0"/>
              </a:rPr>
              <a:t>formational</a:t>
            </a:r>
            <a:r>
              <a:rPr lang="en-US" sz="2400" b="1" dirty="0">
                <a:latin typeface="Verdana" pitchFamily="34" charset="0"/>
              </a:rPr>
              <a:t> toward later and more advanced developments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485900" y="1989138"/>
            <a:ext cx="7315200" cy="430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latin typeface="Verdana" pitchFamily="34" charset="0"/>
              </a:rPr>
              <a:t>1800 B.C. – A.D. 250 </a:t>
            </a:r>
            <a:r>
              <a:rPr lang="en-US" sz="2000" b="1" dirty="0">
                <a:latin typeface="Verdana" pitchFamily="34" charset="0"/>
              </a:rPr>
              <a:t>(</a:t>
            </a:r>
            <a:r>
              <a:rPr lang="en-US" sz="2000" b="1" i="1" dirty="0">
                <a:latin typeface="Verdana" pitchFamily="34" charset="0"/>
              </a:rPr>
              <a:t>The Maya)</a:t>
            </a:r>
            <a:endParaRPr lang="en-US" sz="3600" b="1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Verdana" pitchFamily="34" charset="0"/>
              </a:rPr>
              <a:t>1800 B.C. – A.D. 150 </a:t>
            </a:r>
            <a:r>
              <a:rPr lang="en-US" sz="2000" b="1" dirty="0">
                <a:latin typeface="Verdana" pitchFamily="34" charset="0"/>
              </a:rPr>
              <a:t>(</a:t>
            </a:r>
            <a:r>
              <a:rPr lang="en-US" sz="2000" b="1" i="1" dirty="0">
                <a:latin typeface="Verdana" pitchFamily="34" charset="0"/>
              </a:rPr>
              <a:t>Mexico)</a:t>
            </a:r>
            <a:endParaRPr lang="en-US" sz="2000" b="1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Verdana" pitchFamily="34" charset="0"/>
              </a:rPr>
              <a:t>1600 – 200 (300) B.C.</a:t>
            </a:r>
          </a:p>
          <a:p>
            <a:endParaRPr lang="en-US" sz="2800" b="1" dirty="0">
              <a:latin typeface="Verdana" pitchFamily="34" charset="0"/>
            </a:endParaRPr>
          </a:p>
          <a:p>
            <a:pPr marL="465138" lvl="1" indent="-233363" algn="l">
              <a:buFontTx/>
              <a:buChar char="•"/>
            </a:pPr>
            <a:r>
              <a:rPr lang="en-US" sz="2400" b="1" dirty="0">
                <a:latin typeface="Verdana" pitchFamily="34" charset="0"/>
              </a:rPr>
              <a:t>but probably developed as early as 2000 B.C. in some areas . . .</a:t>
            </a:r>
          </a:p>
          <a:p>
            <a:pPr marL="465138" lvl="1" indent="-233363" algn="l">
              <a:buFontTx/>
              <a:buChar char="•"/>
            </a:pPr>
            <a:endParaRPr lang="en-US" sz="1600" b="1" dirty="0">
              <a:latin typeface="Verdana" pitchFamily="34" charset="0"/>
            </a:endParaRPr>
          </a:p>
          <a:p>
            <a:pPr marL="465138" lvl="1" indent="-233363" algn="l">
              <a:buFontTx/>
              <a:buChar char="•"/>
            </a:pPr>
            <a:r>
              <a:rPr lang="en-US" sz="2400" b="1" dirty="0">
                <a:latin typeface="Verdana" pitchFamily="34" charset="0"/>
              </a:rPr>
              <a:t>and by 1500 farming villages were common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485900" y="2386013"/>
            <a:ext cx="73152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Verdana" pitchFamily="34" charset="0"/>
              </a:rPr>
              <a:t>the origins of the Preclassic Stage cultures are extremely complex and diverse</a:t>
            </a:r>
          </a:p>
          <a:p>
            <a:pPr algn="l"/>
            <a:endParaRPr lang="en-US" sz="2400" b="1" dirty="0"/>
          </a:p>
          <a:p>
            <a:pPr marL="465138" lvl="1" indent="-233363" algn="l">
              <a:buFontTx/>
              <a:buChar char="•"/>
            </a:pPr>
            <a:r>
              <a:rPr lang="en-US" sz="2400" b="1" dirty="0"/>
              <a:t>include the gradual assemblage of elements over considerable periods of time and over wide areas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485900" y="2122706"/>
            <a:ext cx="73152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Verdana" pitchFamily="34" charset="0"/>
              </a:rPr>
              <a:t>in Mesoamerica </a:t>
            </a:r>
            <a:r>
              <a:rPr lang="en-US" b="1" i="1" dirty="0">
                <a:latin typeface="Verdana" pitchFamily="34" charset="0"/>
              </a:rPr>
              <a:t>several</a:t>
            </a:r>
            <a:r>
              <a:rPr lang="en-US" b="1" dirty="0">
                <a:latin typeface="Verdana" pitchFamily="34" charset="0"/>
              </a:rPr>
              <a:t> different archaeological regions have Preclassic </a:t>
            </a:r>
            <a:r>
              <a:rPr lang="en-US" b="1" dirty="0" smtClean="0">
                <a:latin typeface="Verdana" pitchFamily="34" charset="0"/>
              </a:rPr>
              <a:t>cultures</a:t>
            </a:r>
          </a:p>
          <a:p>
            <a:pPr algn="l"/>
            <a:endParaRPr lang="en-US" sz="1600" b="1" dirty="0">
              <a:latin typeface="Verdana" pitchFamily="34" charset="0"/>
            </a:endParaRPr>
          </a:p>
          <a:p>
            <a:pPr marL="465138" lvl="2" indent="-233363" algn="l">
              <a:buFontTx/>
              <a:buChar char="•"/>
            </a:pPr>
            <a:r>
              <a:rPr lang="en-US" b="1" dirty="0"/>
              <a:t>these include the earliest known pottery-and-agriculture phases</a:t>
            </a:r>
            <a:r>
              <a:rPr lang="en-US" dirty="0"/>
              <a:t>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27" descr="chronology_Preclassic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5900" y="914400"/>
            <a:ext cx="731520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029"/>
          <p:cNvSpPr>
            <a:spLocks noChangeArrowheads="1"/>
          </p:cNvSpPr>
          <p:nvPr/>
        </p:nvSpPr>
        <p:spPr bwMode="auto">
          <a:xfrm>
            <a:off x="6819900" y="914400"/>
            <a:ext cx="1981200" cy="5072063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folHlink"/>
              </a:solidFill>
            </a:endParaRPr>
          </a:p>
        </p:txBody>
      </p:sp>
      <p:sp>
        <p:nvSpPr>
          <p:cNvPr id="484358" name="Oval 1030"/>
          <p:cNvSpPr>
            <a:spLocks noChangeArrowheads="1"/>
          </p:cNvSpPr>
          <p:nvPr/>
        </p:nvSpPr>
        <p:spPr bwMode="auto">
          <a:xfrm>
            <a:off x="2185988" y="4630738"/>
            <a:ext cx="1143000" cy="7620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030"/>
          <p:cNvSpPr>
            <a:spLocks noChangeArrowheads="1"/>
          </p:cNvSpPr>
          <p:nvPr/>
        </p:nvSpPr>
        <p:spPr bwMode="auto">
          <a:xfrm>
            <a:off x="2171700" y="1447800"/>
            <a:ext cx="1143000" cy="7620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030"/>
          <p:cNvSpPr>
            <a:spLocks noChangeArrowheads="1"/>
          </p:cNvSpPr>
          <p:nvPr/>
        </p:nvSpPr>
        <p:spPr bwMode="auto">
          <a:xfrm>
            <a:off x="2171700" y="2971800"/>
            <a:ext cx="1143000" cy="7620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409700" y="6307109"/>
            <a:ext cx="74203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400" i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Mexico </a:t>
            </a:r>
            <a:r>
              <a:rPr kumimoji="1" lang="en-US" sz="1400" i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(7</a:t>
            </a:r>
            <a:r>
              <a:rPr kumimoji="1" lang="en-US" sz="1400" i="1" kern="1200" baseline="300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kumimoji="1" lang="en-US" sz="1400" i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kumimoji="1" lang="en-US" sz="1400" i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ed.). </a:t>
            </a:r>
            <a:r>
              <a:rPr kumimoji="1" lang="en-US" sz="600" i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   </a:t>
            </a:r>
            <a:r>
              <a:rPr kumimoji="1" lang="en-US" sz="14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Michael D. Coe and Rex Koontz.  NY: Thames and Hudson, 2008, p. 236.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58" grpId="0" animBg="1"/>
      <p:bldP spid="8" grpId="0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485900" y="2128838"/>
            <a:ext cx="7315200" cy="442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latin typeface="Verdana" pitchFamily="34" charset="0"/>
              </a:rPr>
              <a:t>the distinction between a purely village life and a village-life-plus- ceremonial-center-participation poses a problem in stage classification . . 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485900" y="2096393"/>
            <a:ext cx="73152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endParaRPr lang="en-US" sz="4000" b="1" dirty="0">
              <a:latin typeface="Verdana" pitchFamily="34" charset="0"/>
            </a:endParaRPr>
          </a:p>
          <a:p>
            <a:pPr marL="465138" lvl="1" indent="-233363" algn="l">
              <a:buFontTx/>
              <a:buChar char="•"/>
            </a:pPr>
            <a:r>
              <a:rPr lang="en-US" sz="3600" b="1" dirty="0"/>
              <a:t>the ceremonial center with its public works generally stands for multi-village cooperation and for the beginning of a relatively large-scale politico-religious organization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485900" y="2096393"/>
            <a:ext cx="73152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endParaRPr lang="en-US" sz="4000" b="1" dirty="0">
              <a:latin typeface="Verdana" pitchFamily="34" charset="0"/>
            </a:endParaRPr>
          </a:p>
          <a:p>
            <a:pPr marL="465138" lvl="1" indent="-233363" algn="l">
              <a:buFontTx/>
              <a:buChar char="•"/>
            </a:pPr>
            <a:r>
              <a:rPr lang="en-US" sz="3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the</a:t>
            </a:r>
            <a:r>
              <a:rPr lang="en-US" sz="3600" b="1" dirty="0"/>
              <a:t> ceremonial center </a:t>
            </a:r>
            <a:r>
              <a:rPr lang="en-US" sz="3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with its public works generally stands for </a:t>
            </a:r>
            <a:r>
              <a:rPr lang="en-US" sz="3600" b="1" dirty="0"/>
              <a:t>multi-village cooperation </a:t>
            </a:r>
            <a:r>
              <a:rPr lang="en-US" sz="3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and for the beginning of a relatively</a:t>
            </a:r>
            <a:r>
              <a:rPr lang="en-US" sz="3600" b="1" dirty="0"/>
              <a:t> large-scale politico-religious organization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1027"/>
          <p:cNvSpPr txBox="1">
            <a:spLocks noChangeArrowheads="1"/>
          </p:cNvSpPr>
          <p:nvPr/>
        </p:nvSpPr>
        <p:spPr bwMode="auto">
          <a:xfrm>
            <a:off x="1485900" y="1977570"/>
            <a:ext cx="7315200" cy="435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Verdana" pitchFamily="34" charset="0"/>
              </a:rPr>
              <a:t>the groups in the Valley of Mexico practiced a fertility cult</a:t>
            </a:r>
          </a:p>
          <a:p>
            <a:endParaRPr lang="en-US" sz="1600" dirty="0">
              <a:latin typeface="Verdana" pitchFamily="34" charset="0"/>
            </a:endParaRPr>
          </a:p>
          <a:p>
            <a:pPr marL="800100" lvl="1" indent="-228600" algn="l">
              <a:buFontTx/>
              <a:buChar char="•"/>
            </a:pPr>
            <a:r>
              <a:rPr lang="en-US" sz="2800" b="1" dirty="0"/>
              <a:t>related to natural phenomena and fecundity</a:t>
            </a:r>
          </a:p>
          <a:p>
            <a:pPr marL="800100" lvl="1" indent="-228600" algn="l">
              <a:buFontTx/>
              <a:buChar char="•"/>
            </a:pPr>
            <a:endParaRPr lang="en-US" sz="1600" b="1" dirty="0"/>
          </a:p>
          <a:p>
            <a:pPr marL="800100" lvl="1" indent="-228600" algn="l">
              <a:lnSpc>
                <a:spcPct val="120000"/>
              </a:lnSpc>
              <a:buFontTx/>
              <a:buChar char="•"/>
            </a:pPr>
            <a:r>
              <a:rPr lang="en-US" sz="2800" b="1" dirty="0"/>
              <a:t>female figurines were modeled in clay with a view to propitiating gods who controlled harvests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409700" y="2209800"/>
            <a:ext cx="7391400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b="1" dirty="0" smtClean="0">
                <a:latin typeface="Verdana" pitchFamily="34" charset="0"/>
              </a:rPr>
              <a:t>Under </a:t>
            </a:r>
            <a:r>
              <a:rPr lang="en-US" b="1" dirty="0">
                <a:latin typeface="Verdana" pitchFamily="34" charset="0"/>
              </a:rPr>
              <a:t>Olmec influences Central Mexico adopted a jaguar deity related to the rain</a:t>
            </a:r>
          </a:p>
          <a:p>
            <a:pPr>
              <a:lnSpc>
                <a:spcPct val="70000"/>
              </a:lnSpc>
            </a:pPr>
            <a:endParaRPr lang="en-US" sz="2800" b="1" dirty="0">
              <a:latin typeface="Verdana" pitchFamily="34" charset="0"/>
            </a:endParaRPr>
          </a:p>
          <a:p>
            <a:pPr marL="465138" lvl="1" indent="-233363" algn="l">
              <a:buFontTx/>
              <a:buChar char="•"/>
            </a:pPr>
            <a:r>
              <a:rPr lang="en-US" sz="2400" b="1" dirty="0"/>
              <a:t>this soon became fused with an</a:t>
            </a:r>
          </a:p>
          <a:p>
            <a:pPr marL="465138" lvl="1" indent="-233363" algn="l"/>
            <a:r>
              <a:rPr lang="en-US" sz="2400" b="1" dirty="0"/>
              <a:t>	aquatic serpent and resulted in sort</a:t>
            </a:r>
          </a:p>
          <a:p>
            <a:pPr marL="465138" lvl="1" indent="-233363" algn="l"/>
            <a:r>
              <a:rPr lang="en-US" sz="2400" b="1" dirty="0"/>
              <a:t>	of a celestial dragon that was later to</a:t>
            </a:r>
          </a:p>
          <a:p>
            <a:pPr marL="465138" lvl="1" indent="-233363" algn="l"/>
            <a:r>
              <a:rPr lang="en-US" sz="2400" b="1" dirty="0"/>
              <a:t>	evolve into the god of water</a:t>
            </a:r>
          </a:p>
        </p:txBody>
      </p:sp>
      <p:pic>
        <p:nvPicPr>
          <p:cNvPr id="57348" name="Picture 7" descr="Quetzalcoatl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3300" y="1295400"/>
            <a:ext cx="1973262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1027"/>
          <p:cNvSpPr txBox="1">
            <a:spLocks noChangeArrowheads="1"/>
          </p:cNvSpPr>
          <p:nvPr/>
        </p:nvSpPr>
        <p:spPr bwMode="auto">
          <a:xfrm>
            <a:off x="1485900" y="3048000"/>
            <a:ext cx="73152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latin typeface="Verdana" pitchFamily="34" charset="0"/>
              </a:rPr>
              <a:t>a burial at Tlatilco indicates that a cult of the dead was also being practiced . . .</a:t>
            </a:r>
          </a:p>
          <a:p>
            <a:pPr algn="l">
              <a:lnSpc>
                <a:spcPct val="20000"/>
              </a:lnSpc>
            </a:pPr>
            <a:r>
              <a:rPr lang="en-US" b="1">
                <a:latin typeface="Verdana" pitchFamily="34" charset="0"/>
              </a:rPr>
              <a:t/>
            </a:r>
            <a:br>
              <a:rPr lang="en-US" b="1">
                <a:latin typeface="Verdana" pitchFamily="34" charset="0"/>
              </a:rPr>
            </a:br>
            <a:endParaRPr lang="en-US" b="1">
              <a:latin typeface="Verdan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1027"/>
          <p:cNvSpPr txBox="1">
            <a:spLocks noChangeArrowheads="1"/>
          </p:cNvSpPr>
          <p:nvPr/>
        </p:nvSpPr>
        <p:spPr bwMode="auto">
          <a:xfrm>
            <a:off x="1485900" y="2376488"/>
            <a:ext cx="7315200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20000"/>
              </a:lnSpc>
            </a:pPr>
            <a:r>
              <a:rPr lang="en-US" b="1" dirty="0">
                <a:latin typeface="Verdana" pitchFamily="34" charset="0"/>
              </a:rPr>
              <a:t/>
            </a:r>
            <a:br>
              <a:rPr lang="en-US" b="1" dirty="0">
                <a:latin typeface="Verdana" pitchFamily="34" charset="0"/>
              </a:rPr>
            </a:br>
            <a:endParaRPr lang="en-US" b="1" dirty="0">
              <a:latin typeface="Verdana" pitchFamily="34" charset="0"/>
            </a:endParaRPr>
          </a:p>
          <a:p>
            <a:pPr marL="465138" lvl="1" indent="-233363" algn="l">
              <a:buFontTx/>
              <a:buChar char="•"/>
            </a:pPr>
            <a:r>
              <a:rPr lang="en-US" sz="2400" b="1" dirty="0"/>
              <a:t>they wrapped the deceased in mats or blankets and placed them, in either an extended or flexed position, inside pits dug in the ground</a:t>
            </a:r>
          </a:p>
          <a:p>
            <a:pPr marL="465138" lvl="1" indent="-233363" algn="l">
              <a:lnSpc>
                <a:spcPct val="50000"/>
              </a:lnSpc>
              <a:buFontTx/>
              <a:buChar char="•"/>
            </a:pPr>
            <a:endParaRPr lang="en-US" sz="2400" b="1" dirty="0"/>
          </a:p>
          <a:p>
            <a:pPr marL="465138" lvl="1" indent="-233363" algn="l">
              <a:lnSpc>
                <a:spcPct val="40000"/>
              </a:lnSpc>
              <a:buFontTx/>
              <a:buChar char="•"/>
            </a:pPr>
            <a:endParaRPr lang="en-US" sz="2400" b="1" dirty="0"/>
          </a:p>
          <a:p>
            <a:pPr marL="465138" lvl="1" indent="-233363" algn="l">
              <a:buFontTx/>
              <a:buChar char="•"/>
            </a:pPr>
            <a:r>
              <a:rPr lang="en-US" sz="2400" b="1" dirty="0"/>
              <a:t>they sprinkled the bodies with red ochre</a:t>
            </a:r>
          </a:p>
          <a:p>
            <a:pPr marL="465138" lvl="1" indent="-233363" algn="l">
              <a:lnSpc>
                <a:spcPct val="50000"/>
              </a:lnSpc>
              <a:buFontTx/>
              <a:buChar char="•"/>
            </a:pPr>
            <a:endParaRPr lang="en-US" sz="2400" b="1" dirty="0"/>
          </a:p>
          <a:p>
            <a:pPr marL="465138" lvl="1" indent="-233363" algn="l">
              <a:lnSpc>
                <a:spcPct val="30000"/>
              </a:lnSpc>
              <a:buFontTx/>
              <a:buChar char="•"/>
            </a:pPr>
            <a:endParaRPr lang="en-US" sz="2400" b="1" dirty="0"/>
          </a:p>
          <a:p>
            <a:pPr marL="465138" lvl="1" indent="-233363" algn="l">
              <a:buFontTx/>
              <a:buChar char="•"/>
            </a:pPr>
            <a:r>
              <a:rPr lang="en-US" sz="2400" b="1" dirty="0"/>
              <a:t>bodies were accompanied with offerings of food and personal objects for use in the hereafter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533525" y="6286500"/>
            <a:ext cx="7191375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0419" name="Rectangle 5"/>
          <p:cNvSpPr>
            <a:spLocks noChangeArrowheads="1"/>
          </p:cNvSpPr>
          <p:nvPr/>
        </p:nvSpPr>
        <p:spPr bwMode="auto">
          <a:xfrm>
            <a:off x="3505200" y="914400"/>
            <a:ext cx="228600" cy="5562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0420" name="Picture 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7300" y="49530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1419225" y="6477000"/>
            <a:ext cx="7191375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505200" y="914400"/>
            <a:ext cx="228600" cy="5562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444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2786" y="49530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485900" y="3611563"/>
            <a:ext cx="7239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/>
            <a:r>
              <a:rPr lang="en-US" b="1">
                <a:latin typeface="Verdana" pitchFamily="34" charset="0"/>
              </a:rPr>
              <a:t>Ceramics appear in abundance</a:t>
            </a:r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1685925" y="6339114"/>
            <a:ext cx="6862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Verdana" pitchFamily="34" charset="0"/>
                <a:hlinkClick r:id="rId2"/>
              </a:rPr>
              <a:t>http://www.d.umn.edu/cla/faculty/troufs/anth3618/ma_timeline.html#Late_Preclassic</a:t>
            </a:r>
            <a:endParaRPr lang="en-US" sz="120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5900" y="6858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7224713" y="3519488"/>
            <a:ext cx="1042987" cy="3810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7229475" y="1828800"/>
            <a:ext cx="1042988" cy="3810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7224713" y="1658938"/>
            <a:ext cx="1042987" cy="3810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7229475" y="1462088"/>
            <a:ext cx="1042988" cy="3810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7215188" y="1125538"/>
            <a:ext cx="1042987" cy="3810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ChangeArrowheads="1"/>
          </p:cNvSpPr>
          <p:nvPr/>
        </p:nvSpPr>
        <p:spPr bwMode="auto">
          <a:xfrm>
            <a:off x="1419225" y="6477000"/>
            <a:ext cx="7191375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2552700" y="5867400"/>
            <a:ext cx="5295900" cy="396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2000" b="1" dirty="0">
                <a:solidFill>
                  <a:schemeClr val="bg1"/>
                </a:solidFill>
                <a:latin typeface="Verdana" pitchFamily="34" charset="0"/>
              </a:rPr>
              <a:t>Olmec Figurine</a:t>
            </a:r>
          </a:p>
        </p:txBody>
      </p:sp>
      <p:pic>
        <p:nvPicPr>
          <p:cNvPr id="63492" name="Picture 5" descr="Turn81802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0925" y="457200"/>
            <a:ext cx="31908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Rectangle 6"/>
          <p:cNvSpPr>
            <a:spLocks noChangeArrowheads="1"/>
          </p:cNvSpPr>
          <p:nvPr/>
        </p:nvSpPr>
        <p:spPr bwMode="auto">
          <a:xfrm>
            <a:off x="3505200" y="381000"/>
            <a:ext cx="228600" cy="5562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485900" y="3178175"/>
            <a:ext cx="72771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latin typeface="Verdana" pitchFamily="34" charset="0"/>
              </a:rPr>
              <a:t>the Preclassic Stage can be broken down into three sub-stages . . .</a:t>
            </a:r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1" name="Text Box 3"/>
          <p:cNvSpPr txBox="1">
            <a:spLocks noChangeArrowheads="1"/>
          </p:cNvSpPr>
          <p:nvPr/>
        </p:nvSpPr>
        <p:spPr bwMode="auto">
          <a:xfrm>
            <a:off x="685800" y="2743200"/>
            <a:ext cx="9067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4000" b="1">
                <a:latin typeface="Verdana" pitchFamily="34" charset="0"/>
              </a:rPr>
              <a:t>Late Preclassic</a:t>
            </a:r>
          </a:p>
          <a:p>
            <a:pPr marL="342900" indent="-342900"/>
            <a:endParaRPr lang="en-US" sz="4000" b="1">
              <a:solidFill>
                <a:srgbClr val="B2B2B2"/>
              </a:solidFill>
              <a:latin typeface="Verdana" pitchFamily="34" charset="0"/>
            </a:endParaRPr>
          </a:p>
          <a:p>
            <a:pPr marL="342900" indent="-342900"/>
            <a:r>
              <a:rPr lang="en-US" sz="4000" b="1">
                <a:latin typeface="Verdana" pitchFamily="34" charset="0"/>
              </a:rPr>
              <a:t>Middle Preclassic</a:t>
            </a:r>
          </a:p>
          <a:p>
            <a:pPr marL="342900" indent="-342900"/>
            <a:endParaRPr lang="en-US" sz="4000" b="1">
              <a:solidFill>
                <a:schemeClr val="folHlink"/>
              </a:solidFill>
              <a:latin typeface="Verdana" pitchFamily="34" charset="0"/>
            </a:endParaRPr>
          </a:p>
          <a:p>
            <a:pPr marL="342900" indent="-342900"/>
            <a:r>
              <a:rPr lang="en-US" sz="4000" b="1">
                <a:latin typeface="Verdana" pitchFamily="34" charset="0"/>
              </a:rPr>
              <a:t>Early Preclassic</a:t>
            </a:r>
            <a:endParaRPr lang="en-US" b="1">
              <a:latin typeface="Verdan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1" grpId="0" build="p" autoUpdateAnimBg="0" rev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1" name="Text Box 3"/>
          <p:cNvSpPr txBox="1">
            <a:spLocks noChangeArrowheads="1"/>
          </p:cNvSpPr>
          <p:nvPr/>
        </p:nvSpPr>
        <p:spPr bwMode="auto">
          <a:xfrm>
            <a:off x="685800" y="2743200"/>
            <a:ext cx="9067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itchFamily="34" charset="0"/>
              </a:rPr>
              <a:t>Late </a:t>
            </a:r>
            <a:r>
              <a:rPr 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Verdana" pitchFamily="34" charset="0"/>
              </a:rPr>
              <a:t>Preclassic</a:t>
            </a:r>
            <a:endParaRPr lang="en-US" sz="4000" b="1" dirty="0">
              <a:solidFill>
                <a:schemeClr val="accent2">
                  <a:lumMod val="40000"/>
                  <a:lumOff val="60000"/>
                </a:schemeClr>
              </a:solidFill>
              <a:latin typeface="Verdana" pitchFamily="34" charset="0"/>
            </a:endParaRPr>
          </a:p>
          <a:p>
            <a:pPr marL="342900" indent="-342900">
              <a:defRPr/>
            </a:pPr>
            <a:endParaRPr lang="en-US" sz="4000" b="1" dirty="0">
              <a:solidFill>
                <a:schemeClr val="accent2">
                  <a:lumMod val="40000"/>
                  <a:lumOff val="60000"/>
                </a:schemeClr>
              </a:solidFill>
              <a:latin typeface="Verdana" pitchFamily="34" charset="0"/>
            </a:endParaRPr>
          </a:p>
          <a:p>
            <a:pPr marL="342900" indent="-342900">
              <a:defRPr/>
            </a:pPr>
            <a:r>
              <a:rPr 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itchFamily="34" charset="0"/>
              </a:rPr>
              <a:t>Middle </a:t>
            </a:r>
            <a:r>
              <a:rPr 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Verdana" pitchFamily="34" charset="0"/>
              </a:rPr>
              <a:t>Preclassic</a:t>
            </a:r>
            <a:endParaRPr lang="en-US" sz="4000" b="1" dirty="0">
              <a:solidFill>
                <a:schemeClr val="accent2">
                  <a:lumMod val="40000"/>
                  <a:lumOff val="60000"/>
                </a:schemeClr>
              </a:solidFill>
              <a:latin typeface="Verdana" pitchFamily="34" charset="0"/>
            </a:endParaRPr>
          </a:p>
          <a:p>
            <a:pPr marL="342900" indent="-342900">
              <a:defRPr/>
            </a:pPr>
            <a:endParaRPr lang="en-US" sz="4000" b="1" dirty="0">
              <a:solidFill>
                <a:schemeClr val="folHlink"/>
              </a:solidFill>
              <a:latin typeface="Verdana" pitchFamily="34" charset="0"/>
            </a:endParaRPr>
          </a:p>
          <a:p>
            <a:pPr marL="342900" indent="-342900">
              <a:defRPr/>
            </a:pPr>
            <a:r>
              <a:rPr lang="en-US" sz="4000" b="1" dirty="0">
                <a:latin typeface="Verdana" pitchFamily="34" charset="0"/>
              </a:rPr>
              <a:t>Early </a:t>
            </a:r>
            <a:r>
              <a:rPr lang="en-US" sz="4000" b="1" dirty="0" err="1">
                <a:latin typeface="Verdana" pitchFamily="34" charset="0"/>
              </a:rPr>
              <a:t>Preclassic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Early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2786" y="45720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485900" y="2406650"/>
            <a:ext cx="7315200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2"/>
                </a:solidFill>
              </a:rPr>
              <a:t>Early Preclassic Stage</a:t>
            </a:r>
          </a:p>
          <a:p>
            <a:pPr>
              <a:lnSpc>
                <a:spcPct val="120000"/>
              </a:lnSpc>
            </a:pPr>
            <a:endParaRPr lang="en-US" sz="3600" b="1" dirty="0"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Verdana" pitchFamily="34" charset="0"/>
              </a:rPr>
              <a:t>1800 – 1000 B.C. </a:t>
            </a:r>
            <a:r>
              <a:rPr lang="en-US" sz="2000" b="1" dirty="0">
                <a:latin typeface="Verdana" pitchFamily="34" charset="0"/>
              </a:rPr>
              <a:t>(</a:t>
            </a:r>
            <a:r>
              <a:rPr lang="en-US" sz="2000" b="1" i="1" dirty="0">
                <a:latin typeface="Verdana" pitchFamily="34" charset="0"/>
              </a:rPr>
              <a:t>The Maya)</a:t>
            </a:r>
            <a:endParaRPr lang="en-US" sz="3600" b="1" dirty="0"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Verdana" pitchFamily="34" charset="0"/>
              </a:rPr>
              <a:t>1800 – 1200 B.C. </a:t>
            </a:r>
            <a:r>
              <a:rPr lang="en-US" sz="2000" b="1" dirty="0">
                <a:latin typeface="Verdana" pitchFamily="34" charset="0"/>
              </a:rPr>
              <a:t>(</a:t>
            </a:r>
            <a:r>
              <a:rPr lang="en-US" sz="2000" b="1" i="1" dirty="0">
                <a:latin typeface="Verdana" pitchFamily="34" charset="0"/>
              </a:rPr>
              <a:t>Mexico)</a:t>
            </a:r>
            <a:endParaRPr lang="en-US" sz="3600" b="1" dirty="0"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Verdana" pitchFamily="34" charset="0"/>
              </a:rPr>
              <a:t>2500 – 1250 B.C.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Early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485900" y="2989263"/>
            <a:ext cx="73152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71550" lvl="2" algn="l">
              <a:lnSpc>
                <a:spcPct val="130000"/>
              </a:lnSpc>
              <a:tabLst>
                <a:tab pos="857250" algn="l"/>
              </a:tabLst>
            </a:pPr>
            <a:r>
              <a:rPr lang="en-US" b="1" dirty="0">
                <a:latin typeface="Verdana" pitchFamily="34" charset="0"/>
              </a:rPr>
              <a:t>San Lorenzo</a:t>
            </a:r>
          </a:p>
          <a:p>
            <a:pPr marL="971550" lvl="2" algn="l">
              <a:lnSpc>
                <a:spcPct val="130000"/>
              </a:lnSpc>
              <a:tabLst>
                <a:tab pos="857250" algn="l"/>
              </a:tabLst>
            </a:pPr>
            <a:r>
              <a:rPr lang="en-US" b="1" dirty="0" err="1">
                <a:latin typeface="Verdana" pitchFamily="34" charset="0"/>
              </a:rPr>
              <a:t>Chiapa</a:t>
            </a:r>
            <a:r>
              <a:rPr lang="en-US" b="1" dirty="0">
                <a:latin typeface="Verdana" pitchFamily="34" charset="0"/>
              </a:rPr>
              <a:t> de </a:t>
            </a:r>
            <a:r>
              <a:rPr lang="en-US" b="1" dirty="0" err="1">
                <a:latin typeface="Verdana" pitchFamily="34" charset="0"/>
              </a:rPr>
              <a:t>Corzo</a:t>
            </a:r>
            <a:endParaRPr lang="en-US" b="1" dirty="0">
              <a:latin typeface="Verdana" pitchFamily="34" charset="0"/>
            </a:endParaRPr>
          </a:p>
          <a:p>
            <a:pPr marL="971550" lvl="2" algn="l">
              <a:lnSpc>
                <a:spcPct val="130000"/>
              </a:lnSpc>
              <a:tabLst>
                <a:tab pos="857250" algn="l"/>
              </a:tabLst>
            </a:pPr>
            <a:r>
              <a:rPr lang="en-US" b="1" dirty="0" err="1">
                <a:latin typeface="Verdana" pitchFamily="34" charset="0"/>
              </a:rPr>
              <a:t>Cerros</a:t>
            </a:r>
            <a:endParaRPr lang="en-US" b="1" dirty="0">
              <a:latin typeface="Verdana" pitchFamily="34" charset="0"/>
            </a:endParaRPr>
          </a:p>
          <a:p>
            <a:pPr marL="971550" lvl="2" algn="l">
              <a:lnSpc>
                <a:spcPct val="130000"/>
              </a:lnSpc>
              <a:tabLst>
                <a:tab pos="857250" algn="l"/>
              </a:tabLst>
            </a:pPr>
            <a:r>
              <a:rPr lang="en-US" b="1" dirty="0" err="1">
                <a:latin typeface="Verdana" pitchFamily="34" charset="0"/>
              </a:rPr>
              <a:t>Ocós</a:t>
            </a:r>
            <a:endParaRPr lang="en-US" b="1" dirty="0">
              <a:latin typeface="Verdana" pitchFamily="34" charset="0"/>
            </a:endParaRPr>
          </a:p>
          <a:p>
            <a:pPr marL="971550" lvl="2" algn="l">
              <a:lnSpc>
                <a:spcPct val="130000"/>
              </a:lnSpc>
              <a:tabLst>
                <a:tab pos="857250" algn="l"/>
              </a:tabLst>
            </a:pPr>
            <a:r>
              <a:rPr lang="en-US" b="1" dirty="0" err="1">
                <a:latin typeface="Verdana" pitchFamily="34" charset="0"/>
              </a:rPr>
              <a:t>Cuello</a:t>
            </a:r>
            <a:endParaRPr lang="en-US" b="1" i="1" dirty="0">
              <a:latin typeface="Verdana" pitchFamily="34" charset="0"/>
            </a:endParaRP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485900" y="20574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>
                <a:latin typeface="Verdana" pitchFamily="34" charset="0"/>
              </a:rPr>
              <a:t>Early Preclassic Sites include: </a:t>
            </a:r>
            <a:endParaRPr lang="en-US" i="1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Early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485900" y="2819400"/>
            <a:ext cx="73152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71550" lvl="2" algn="l">
              <a:lnSpc>
                <a:spcPct val="120000"/>
              </a:lnSpc>
              <a:tabLst>
                <a:tab pos="857250" algn="l"/>
              </a:tabLst>
            </a:pPr>
            <a:r>
              <a:rPr lang="en-US" b="1" dirty="0">
                <a:latin typeface="Verdana" pitchFamily="34" charset="0"/>
              </a:rPr>
              <a:t>El </a:t>
            </a:r>
            <a:r>
              <a:rPr lang="en-US" b="1" dirty="0" err="1">
                <a:latin typeface="Verdana" pitchFamily="34" charset="0"/>
              </a:rPr>
              <a:t>Arbolillo</a:t>
            </a:r>
            <a:r>
              <a:rPr lang="en-US" b="1" dirty="0">
                <a:latin typeface="Verdana" pitchFamily="34" charset="0"/>
              </a:rPr>
              <a:t>			</a:t>
            </a:r>
          </a:p>
          <a:p>
            <a:pPr marL="971550" lvl="2" algn="l">
              <a:lnSpc>
                <a:spcPct val="120000"/>
              </a:lnSpc>
              <a:tabLst>
                <a:tab pos="857250" algn="l"/>
              </a:tabLst>
            </a:pPr>
            <a:r>
              <a:rPr lang="en-US" b="1" dirty="0" err="1">
                <a:latin typeface="Verdana" pitchFamily="34" charset="0"/>
              </a:rPr>
              <a:t>Zacatenco</a:t>
            </a:r>
            <a:endParaRPr lang="en-US" b="1" dirty="0">
              <a:latin typeface="Verdana" pitchFamily="34" charset="0"/>
            </a:endParaRPr>
          </a:p>
          <a:p>
            <a:pPr marL="971550" lvl="2" algn="l">
              <a:lnSpc>
                <a:spcPct val="120000"/>
              </a:lnSpc>
              <a:tabLst>
                <a:tab pos="857250" algn="l"/>
              </a:tabLst>
            </a:pPr>
            <a:r>
              <a:rPr lang="en-US" b="1" dirty="0" err="1">
                <a:latin typeface="Verdana" pitchFamily="34" charset="0"/>
              </a:rPr>
              <a:t>Tlatilco</a:t>
            </a:r>
            <a:endParaRPr lang="en-US" b="1" dirty="0">
              <a:latin typeface="Verdana" pitchFamily="34" charset="0"/>
            </a:endParaRPr>
          </a:p>
          <a:p>
            <a:pPr marL="971550" lvl="2" algn="l">
              <a:lnSpc>
                <a:spcPct val="120000"/>
              </a:lnSpc>
              <a:tabLst>
                <a:tab pos="857250" algn="l"/>
              </a:tabLst>
            </a:pPr>
            <a:r>
              <a:rPr lang="en-US" b="1" dirty="0" err="1">
                <a:latin typeface="Verdana" pitchFamily="34" charset="0"/>
              </a:rPr>
              <a:t>Barra</a:t>
            </a:r>
            <a:endParaRPr lang="en-US" b="1" dirty="0">
              <a:latin typeface="Verdana" pitchFamily="34" charset="0"/>
            </a:endParaRPr>
          </a:p>
          <a:p>
            <a:pPr marL="971550" lvl="2" algn="l">
              <a:lnSpc>
                <a:spcPct val="120000"/>
              </a:lnSpc>
              <a:tabLst>
                <a:tab pos="857250" algn="l"/>
              </a:tabLst>
            </a:pPr>
            <a:r>
              <a:rPr lang="en-US" b="1" dirty="0" err="1">
                <a:latin typeface="Verdana" pitchFamily="34" charset="0"/>
              </a:rPr>
              <a:t>Cuadros</a:t>
            </a:r>
            <a:endParaRPr lang="en-US" b="1" dirty="0">
              <a:latin typeface="Verdana" pitchFamily="34" charset="0"/>
            </a:endParaRPr>
          </a:p>
          <a:p>
            <a:pPr marL="971550" lvl="2" algn="l">
              <a:lnSpc>
                <a:spcPct val="120000"/>
              </a:lnSpc>
              <a:tabLst>
                <a:tab pos="857250" algn="l"/>
              </a:tabLst>
            </a:pPr>
            <a:r>
              <a:rPr lang="en-US" b="1" dirty="0">
                <a:latin typeface="Verdana" pitchFamily="34" charset="0"/>
              </a:rPr>
              <a:t>San José </a:t>
            </a:r>
            <a:r>
              <a:rPr lang="en-US" b="1" dirty="0" err="1">
                <a:latin typeface="Verdana" pitchFamily="34" charset="0"/>
              </a:rPr>
              <a:t>Mogote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485900" y="20574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>
                <a:latin typeface="Verdana" pitchFamily="34" charset="0"/>
              </a:rPr>
              <a:t>Early Preclassic Sites include: </a:t>
            </a:r>
            <a:endParaRPr lang="en-US" i="1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Early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485900" y="2971800"/>
            <a:ext cx="7315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71550" lvl="2" algn="l">
              <a:lnSpc>
                <a:spcPct val="130000"/>
              </a:lnSpc>
              <a:tabLst>
                <a:tab pos="857250" algn="l"/>
              </a:tabLst>
            </a:pPr>
            <a:r>
              <a:rPr lang="en-US" b="1">
                <a:latin typeface="Verdana" pitchFamily="34" charset="0"/>
              </a:rPr>
              <a:t>Ajalpan</a:t>
            </a:r>
          </a:p>
          <a:p>
            <a:pPr marL="971550" lvl="2" algn="l">
              <a:lnSpc>
                <a:spcPct val="130000"/>
              </a:lnSpc>
              <a:tabLst>
                <a:tab pos="857250" algn="l"/>
              </a:tabLst>
            </a:pPr>
            <a:r>
              <a:rPr lang="en-US" b="1">
                <a:latin typeface="Verdana" pitchFamily="34" charset="0"/>
              </a:rPr>
              <a:t>Izucar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1485900" y="20574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>
                <a:latin typeface="Verdana" pitchFamily="34" charset="0"/>
              </a:rPr>
              <a:t>Early Preclassic Sites include: </a:t>
            </a:r>
            <a:endParaRPr lang="en-US" i="1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Early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1" name="Text Box 3"/>
          <p:cNvSpPr txBox="1">
            <a:spLocks noChangeArrowheads="1"/>
          </p:cNvSpPr>
          <p:nvPr/>
        </p:nvSpPr>
        <p:spPr bwMode="auto">
          <a:xfrm>
            <a:off x="685800" y="2743200"/>
            <a:ext cx="9067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itchFamily="34" charset="0"/>
              </a:rPr>
              <a:t>Late </a:t>
            </a:r>
            <a:r>
              <a:rPr 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Verdana" pitchFamily="34" charset="0"/>
              </a:rPr>
              <a:t>Preclassic</a:t>
            </a:r>
            <a:endParaRPr lang="en-US" sz="4000" b="1" dirty="0">
              <a:solidFill>
                <a:schemeClr val="accent2">
                  <a:lumMod val="40000"/>
                  <a:lumOff val="60000"/>
                </a:schemeClr>
              </a:solidFill>
              <a:latin typeface="Verdana" pitchFamily="34" charset="0"/>
            </a:endParaRPr>
          </a:p>
          <a:p>
            <a:pPr marL="342900" indent="-342900">
              <a:defRPr/>
            </a:pPr>
            <a:endParaRPr lang="en-US" sz="4000" b="1" dirty="0">
              <a:solidFill>
                <a:srgbClr val="B2B2B2"/>
              </a:solidFill>
              <a:latin typeface="Verdana" pitchFamily="34" charset="0"/>
            </a:endParaRPr>
          </a:p>
          <a:p>
            <a:pPr marL="342900" indent="-342900">
              <a:defRPr/>
            </a:pPr>
            <a:r>
              <a:rPr lang="en-US" sz="4000" b="1" dirty="0">
                <a:latin typeface="Verdana" pitchFamily="34" charset="0"/>
              </a:rPr>
              <a:t>Middle </a:t>
            </a:r>
            <a:r>
              <a:rPr lang="en-US" sz="4000" b="1" dirty="0" err="1">
                <a:latin typeface="Verdana" pitchFamily="34" charset="0"/>
              </a:rPr>
              <a:t>Preclassic</a:t>
            </a:r>
            <a:endParaRPr lang="en-US" sz="4000" b="1" dirty="0">
              <a:latin typeface="Verdana" pitchFamily="34" charset="0"/>
            </a:endParaRPr>
          </a:p>
          <a:p>
            <a:pPr marL="342900" indent="-342900">
              <a:defRPr/>
            </a:pPr>
            <a:endParaRPr lang="en-US" sz="4000" b="1" dirty="0">
              <a:solidFill>
                <a:schemeClr val="folHlink"/>
              </a:solidFill>
              <a:latin typeface="Verdana" pitchFamily="34" charset="0"/>
            </a:endParaRPr>
          </a:p>
          <a:p>
            <a:pPr marL="342900" indent="-342900">
              <a:defRPr/>
            </a:pPr>
            <a:r>
              <a:rPr 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itchFamily="34" charset="0"/>
              </a:rPr>
              <a:t>Early </a:t>
            </a:r>
            <a:r>
              <a:rPr 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Verdana" pitchFamily="34" charset="0"/>
              </a:rPr>
              <a:t>Preclassic</a:t>
            </a: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  <a:latin typeface="Verdan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Early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2320470" y="6306456"/>
            <a:ext cx="56462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4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hlinkClick r:id="rId2"/>
              </a:rPr>
              <a:t>http://weber.ucsd.edu/~dkjordan/arch/mexchron.html#EPC</a:t>
            </a:r>
            <a:endParaRPr kumimoji="1" lang="en-US" sz="1400" kern="1200" dirty="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1066800"/>
            <a:ext cx="7772400" cy="48577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7300" y="45720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485900" y="3462338"/>
            <a:ext cx="73152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Verdana" pitchFamily="34" charset="0"/>
              </a:rPr>
              <a:t>1000 - 300 B.C. </a:t>
            </a:r>
            <a:r>
              <a:rPr lang="en-US" sz="2000" b="1" dirty="0">
                <a:latin typeface="Verdana" pitchFamily="34" charset="0"/>
              </a:rPr>
              <a:t>(</a:t>
            </a:r>
            <a:r>
              <a:rPr lang="en-US" sz="2000" b="1" i="1" dirty="0">
                <a:latin typeface="Verdana" pitchFamily="34" charset="0"/>
              </a:rPr>
              <a:t>The Maya)</a:t>
            </a:r>
            <a:endParaRPr lang="en-US" sz="3600" b="1" dirty="0"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Verdana" pitchFamily="34" charset="0"/>
              </a:rPr>
              <a:t>1200 - 400 B.C. </a:t>
            </a:r>
            <a:r>
              <a:rPr lang="en-US" sz="2000" b="1" dirty="0">
                <a:latin typeface="Verdana" pitchFamily="34" charset="0"/>
              </a:rPr>
              <a:t>(</a:t>
            </a:r>
            <a:r>
              <a:rPr lang="en-US" sz="2000" b="1" i="1" dirty="0">
                <a:latin typeface="Verdana" pitchFamily="34" charset="0"/>
              </a:rPr>
              <a:t>Mexico)</a:t>
            </a:r>
            <a:endParaRPr lang="en-US" sz="3600" b="1" dirty="0">
              <a:latin typeface="Verdan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Middle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28700" y="762000"/>
            <a:ext cx="3886200" cy="68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smtClean="0"/>
              <a:t>Olmec</a:t>
            </a:r>
            <a:r>
              <a:rPr lang="en-US" sz="2000" b="1" smtClean="0"/>
              <a:t> </a:t>
            </a:r>
            <a:br>
              <a:rPr lang="en-US" sz="2000" b="1" smtClean="0"/>
            </a:br>
            <a:endParaRPr lang="en-US" sz="2000" smtClean="0"/>
          </a:p>
        </p:txBody>
      </p:sp>
      <p:pic>
        <p:nvPicPr>
          <p:cNvPr id="75779" name="Picture 3" descr="Turn818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812925"/>
            <a:ext cx="6115050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955118" y="6248400"/>
            <a:ext cx="6359754" cy="35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0" lang="en-US" sz="2000" i="1" baseline="30000" dirty="0">
                <a:solidFill>
                  <a:schemeClr val="tx2"/>
                </a:solidFill>
                <a:latin typeface="Verdana" pitchFamily="34" charset="0"/>
              </a:rPr>
              <a:t>Understanding Physical Anthropology and Archaeology, 8th ed</a:t>
            </a:r>
            <a:r>
              <a:rPr kumimoji="0" lang="en-US" sz="2000" baseline="30000" dirty="0">
                <a:solidFill>
                  <a:schemeClr val="tx2"/>
                </a:solidFill>
                <a:latin typeface="Verdana" pitchFamily="34" charset="0"/>
              </a:rPr>
              <a:t>., p. 481.</a:t>
            </a:r>
          </a:p>
        </p:txBody>
      </p:sp>
      <p:sp>
        <p:nvSpPr>
          <p:cNvPr id="75781" name="Oval 5"/>
          <p:cNvSpPr>
            <a:spLocks noChangeArrowheads="1"/>
          </p:cNvSpPr>
          <p:nvPr/>
        </p:nvSpPr>
        <p:spPr bwMode="auto">
          <a:xfrm>
            <a:off x="5057775" y="3962400"/>
            <a:ext cx="1543050" cy="685800"/>
          </a:xfrm>
          <a:prstGeom prst="ellipse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kumimoji="0" lang="en-US" sz="2400">
              <a:solidFill>
                <a:schemeClr val="accent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485900" y="2794000"/>
            <a:ext cx="73152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3" algn="l">
              <a:lnSpc>
                <a:spcPct val="140000"/>
              </a:lnSpc>
              <a:tabLst>
                <a:tab pos="857250" algn="l"/>
              </a:tabLst>
            </a:pPr>
            <a:r>
              <a:rPr lang="en-US" sz="2800" b="1" dirty="0">
                <a:latin typeface="Verdana" pitchFamily="34" charset="0"/>
              </a:rPr>
              <a:t>La Venta</a:t>
            </a:r>
          </a:p>
          <a:p>
            <a:pPr lvl="3" algn="l">
              <a:lnSpc>
                <a:spcPct val="140000"/>
              </a:lnSpc>
              <a:tabLst>
                <a:tab pos="857250" algn="l"/>
              </a:tabLst>
            </a:pPr>
            <a:r>
              <a:rPr lang="en-US" sz="2800" b="1" dirty="0" err="1">
                <a:latin typeface="Verdana" pitchFamily="34" charset="0"/>
              </a:rPr>
              <a:t>Chalcatzingo</a:t>
            </a:r>
            <a:endParaRPr lang="en-US" sz="2800" b="1" dirty="0">
              <a:latin typeface="Verdana" pitchFamily="34" charset="0"/>
            </a:endParaRPr>
          </a:p>
          <a:p>
            <a:pPr lvl="3" algn="l">
              <a:lnSpc>
                <a:spcPct val="140000"/>
              </a:lnSpc>
              <a:tabLst>
                <a:tab pos="857250" algn="l"/>
              </a:tabLst>
            </a:pPr>
            <a:r>
              <a:rPr lang="en-US" sz="2800" b="1" dirty="0">
                <a:latin typeface="Verdana" pitchFamily="34" charset="0"/>
              </a:rPr>
              <a:t>Monte Alban I</a:t>
            </a:r>
          </a:p>
          <a:p>
            <a:pPr lvl="3" algn="l">
              <a:lnSpc>
                <a:spcPct val="140000"/>
              </a:lnSpc>
              <a:tabLst>
                <a:tab pos="857250" algn="l"/>
              </a:tabLst>
            </a:pPr>
            <a:r>
              <a:rPr lang="en-US" sz="2800" b="1" dirty="0" err="1">
                <a:latin typeface="Verdana" pitchFamily="34" charset="0"/>
              </a:rPr>
              <a:t>Copilco</a:t>
            </a:r>
            <a:endParaRPr lang="en-US" sz="2800" b="1" dirty="0">
              <a:latin typeface="Verdana" pitchFamily="34" charset="0"/>
            </a:endParaRPr>
          </a:p>
          <a:p>
            <a:pPr lvl="3" algn="l">
              <a:lnSpc>
                <a:spcPct val="140000"/>
              </a:lnSpc>
              <a:tabLst>
                <a:tab pos="857250" algn="l"/>
              </a:tabLst>
            </a:pPr>
            <a:r>
              <a:rPr lang="en-US" sz="2800" b="1" dirty="0" err="1">
                <a:latin typeface="Verdana" pitchFamily="34" charset="0"/>
              </a:rPr>
              <a:t>Kaminaljuyú</a:t>
            </a:r>
            <a:endParaRPr lang="en-US" sz="2800" b="1" dirty="0">
              <a:latin typeface="Verdana" pitchFamily="34" charset="0"/>
            </a:endParaRPr>
          </a:p>
          <a:p>
            <a:pPr lvl="3" algn="l">
              <a:lnSpc>
                <a:spcPct val="140000"/>
              </a:lnSpc>
              <a:tabLst>
                <a:tab pos="857250" algn="l"/>
              </a:tabLst>
            </a:pPr>
            <a:r>
              <a:rPr lang="en-US" sz="2800" b="1" dirty="0" err="1">
                <a:latin typeface="Verdana" pitchFamily="34" charset="0"/>
              </a:rPr>
              <a:t>Uaxactún</a:t>
            </a:r>
            <a:endParaRPr lang="en-US" sz="2800" b="1" dirty="0">
              <a:latin typeface="Verdana" pitchFamily="34" charset="0"/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485900" y="2057400"/>
            <a:ext cx="731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 b="1">
                <a:latin typeface="Verdana" pitchFamily="34" charset="0"/>
              </a:rPr>
              <a:t>Middle Preclassic Sites include: </a:t>
            </a:r>
            <a:endParaRPr lang="en-US" sz="2800" i="1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Middle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1027"/>
          <p:cNvSpPr txBox="1">
            <a:spLocks noChangeArrowheads="1"/>
          </p:cNvSpPr>
          <p:nvPr/>
        </p:nvSpPr>
        <p:spPr bwMode="auto">
          <a:xfrm>
            <a:off x="1485900" y="2743200"/>
            <a:ext cx="73152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3" algn="l">
              <a:lnSpc>
                <a:spcPct val="140000"/>
              </a:lnSpc>
              <a:tabLst>
                <a:tab pos="857250" algn="l"/>
              </a:tabLst>
            </a:pPr>
            <a:r>
              <a:rPr lang="en-US" sz="2800" b="1">
                <a:latin typeface="Verdana" pitchFamily="34" charset="0"/>
              </a:rPr>
              <a:t>Gualupita</a:t>
            </a:r>
          </a:p>
          <a:p>
            <a:pPr lvl="3" algn="l">
              <a:lnSpc>
                <a:spcPct val="140000"/>
              </a:lnSpc>
              <a:tabLst>
                <a:tab pos="857250" algn="l"/>
              </a:tabLst>
            </a:pPr>
            <a:r>
              <a:rPr lang="en-US" sz="2800" b="1">
                <a:latin typeface="Verdana" pitchFamily="34" charset="0"/>
              </a:rPr>
              <a:t>Mamon</a:t>
            </a:r>
          </a:p>
          <a:p>
            <a:pPr lvl="3" algn="l">
              <a:lnSpc>
                <a:spcPct val="140000"/>
              </a:lnSpc>
              <a:tabLst>
                <a:tab pos="857250" algn="l"/>
              </a:tabLst>
            </a:pPr>
            <a:r>
              <a:rPr lang="en-US" sz="2800" b="1">
                <a:latin typeface="Verdana" pitchFamily="34" charset="0"/>
              </a:rPr>
              <a:t>Xe</a:t>
            </a:r>
          </a:p>
          <a:p>
            <a:pPr lvl="3" algn="l">
              <a:lnSpc>
                <a:spcPct val="140000"/>
              </a:lnSpc>
              <a:tabLst>
                <a:tab pos="857250" algn="l"/>
              </a:tabLst>
            </a:pPr>
            <a:r>
              <a:rPr lang="en-US" sz="2800" b="1">
                <a:latin typeface="Verdana" pitchFamily="34" charset="0"/>
              </a:rPr>
              <a:t>El Arbolillo</a:t>
            </a:r>
          </a:p>
          <a:p>
            <a:pPr lvl="3" algn="l">
              <a:lnSpc>
                <a:spcPct val="140000"/>
              </a:lnSpc>
              <a:tabLst>
                <a:tab pos="857250" algn="l"/>
              </a:tabLst>
            </a:pPr>
            <a:r>
              <a:rPr lang="en-US" sz="2800" b="1">
                <a:latin typeface="Verdana" pitchFamily="34" charset="0"/>
              </a:rPr>
              <a:t>Conchas</a:t>
            </a:r>
          </a:p>
          <a:p>
            <a:pPr lvl="3" algn="l">
              <a:lnSpc>
                <a:spcPct val="140000"/>
              </a:lnSpc>
              <a:tabLst>
                <a:tab pos="857250" algn="l"/>
              </a:tabLst>
            </a:pPr>
            <a:r>
              <a:rPr lang="en-US" sz="2800" b="1">
                <a:latin typeface="Verdana" pitchFamily="34" charset="0"/>
              </a:rPr>
              <a:t>Mazatán</a:t>
            </a:r>
          </a:p>
        </p:txBody>
      </p:sp>
      <p:sp>
        <p:nvSpPr>
          <p:cNvPr id="77828" name="Text Box 1028"/>
          <p:cNvSpPr txBox="1">
            <a:spLocks noChangeArrowheads="1"/>
          </p:cNvSpPr>
          <p:nvPr/>
        </p:nvSpPr>
        <p:spPr bwMode="auto">
          <a:xfrm>
            <a:off x="1485900" y="2057400"/>
            <a:ext cx="731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 b="1">
                <a:latin typeface="Verdana" pitchFamily="34" charset="0"/>
              </a:rPr>
              <a:t>Middle Preclassic Sites include: </a:t>
            </a:r>
            <a:endParaRPr lang="en-US" sz="2800" i="1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Middle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485900" y="2971800"/>
            <a:ext cx="73152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3" algn="l">
              <a:lnSpc>
                <a:spcPct val="140000"/>
              </a:lnSpc>
              <a:tabLst>
                <a:tab pos="857250" algn="l"/>
              </a:tabLst>
            </a:pPr>
            <a:r>
              <a:rPr lang="en-US" b="1">
                <a:latin typeface="Verdana" pitchFamily="34" charset="0"/>
              </a:rPr>
              <a:t>El Opeño</a:t>
            </a:r>
          </a:p>
          <a:p>
            <a:pPr lvl="3" algn="l">
              <a:lnSpc>
                <a:spcPct val="140000"/>
              </a:lnSpc>
              <a:tabLst>
                <a:tab pos="857250" algn="l"/>
              </a:tabLst>
            </a:pPr>
            <a:r>
              <a:rPr lang="en-US" b="1">
                <a:latin typeface="Verdana" pitchFamily="34" charset="0"/>
              </a:rPr>
              <a:t>Zacatenco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1485900" y="2057400"/>
            <a:ext cx="731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 b="1">
                <a:latin typeface="Verdana" pitchFamily="34" charset="0"/>
              </a:rPr>
              <a:t>Middle Preclassic Sites include: </a:t>
            </a:r>
            <a:endParaRPr lang="en-US" sz="2800" i="1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Middle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1" name="Text Box 3"/>
          <p:cNvSpPr txBox="1">
            <a:spLocks noChangeArrowheads="1"/>
          </p:cNvSpPr>
          <p:nvPr/>
        </p:nvSpPr>
        <p:spPr bwMode="auto">
          <a:xfrm>
            <a:off x="685800" y="2743200"/>
            <a:ext cx="9067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4000" b="1" dirty="0">
                <a:latin typeface="Verdana" pitchFamily="34" charset="0"/>
              </a:rPr>
              <a:t>Late </a:t>
            </a:r>
            <a:r>
              <a:rPr lang="en-US" sz="4000" b="1" dirty="0" err="1">
                <a:latin typeface="Verdana" pitchFamily="34" charset="0"/>
              </a:rPr>
              <a:t>Preclassic</a:t>
            </a:r>
            <a:endParaRPr lang="en-US" sz="4000" b="1" dirty="0">
              <a:latin typeface="Verdana" pitchFamily="34" charset="0"/>
            </a:endParaRPr>
          </a:p>
          <a:p>
            <a:pPr marL="342900" indent="-342900">
              <a:defRPr/>
            </a:pPr>
            <a:endParaRPr lang="en-US" sz="4000" b="1" dirty="0">
              <a:solidFill>
                <a:srgbClr val="B2B2B2"/>
              </a:solidFill>
              <a:latin typeface="Verdana" pitchFamily="34" charset="0"/>
            </a:endParaRPr>
          </a:p>
          <a:p>
            <a:pPr marL="342900" indent="-342900">
              <a:defRPr/>
            </a:pPr>
            <a:r>
              <a:rPr 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itchFamily="34" charset="0"/>
              </a:rPr>
              <a:t>Middle </a:t>
            </a:r>
            <a:r>
              <a:rPr 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Verdana" pitchFamily="34" charset="0"/>
              </a:rPr>
              <a:t>Preclassic</a:t>
            </a:r>
            <a:endParaRPr lang="en-US" sz="4000" b="1" dirty="0">
              <a:solidFill>
                <a:schemeClr val="accent2">
                  <a:lumMod val="40000"/>
                  <a:lumOff val="60000"/>
                </a:schemeClr>
              </a:solidFill>
              <a:latin typeface="Verdana" pitchFamily="34" charset="0"/>
            </a:endParaRPr>
          </a:p>
          <a:p>
            <a:pPr marL="342900" indent="-342900">
              <a:defRPr/>
            </a:pPr>
            <a:endParaRPr lang="en-US" sz="4000" b="1" dirty="0">
              <a:solidFill>
                <a:schemeClr val="accent2">
                  <a:lumMod val="40000"/>
                  <a:lumOff val="60000"/>
                </a:schemeClr>
              </a:solidFill>
              <a:latin typeface="Verdana" pitchFamily="34" charset="0"/>
            </a:endParaRPr>
          </a:p>
          <a:p>
            <a:pPr marL="342900" indent="-342900">
              <a:defRPr/>
            </a:pPr>
            <a:r>
              <a:rPr 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itchFamily="34" charset="0"/>
              </a:rPr>
              <a:t>Early </a:t>
            </a:r>
            <a:r>
              <a:rPr 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Verdana" pitchFamily="34" charset="0"/>
              </a:rPr>
              <a:t>Preclassic</a:t>
            </a: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  <a:latin typeface="Verdan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Late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7300" y="45720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685800" y="3089275"/>
            <a:ext cx="90678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Verdana" pitchFamily="34" charset="0"/>
              </a:rPr>
              <a:t>300 B.C. - A.D. 250 </a:t>
            </a:r>
            <a:r>
              <a:rPr lang="en-US" sz="2000" b="1" dirty="0">
                <a:latin typeface="Verdana" pitchFamily="34" charset="0"/>
              </a:rPr>
              <a:t>(</a:t>
            </a:r>
            <a:r>
              <a:rPr lang="en-US" sz="2000" b="1" i="1" dirty="0">
                <a:latin typeface="Verdana" pitchFamily="34" charset="0"/>
              </a:rPr>
              <a:t>The Maya)</a:t>
            </a:r>
            <a:endParaRPr lang="en-US" sz="3600" b="1" dirty="0"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Verdana" pitchFamily="34" charset="0"/>
              </a:rPr>
              <a:t>400 B.C. – A.D. 150 </a:t>
            </a:r>
            <a:r>
              <a:rPr lang="en-US" sz="2000" b="1" dirty="0">
                <a:latin typeface="Verdana" pitchFamily="34" charset="0"/>
              </a:rPr>
              <a:t>(</a:t>
            </a:r>
            <a:r>
              <a:rPr lang="en-US" sz="2000" b="1" i="1" dirty="0">
                <a:latin typeface="Verdana" pitchFamily="34" charset="0"/>
              </a:rPr>
              <a:t>Mexico)</a:t>
            </a:r>
            <a:endParaRPr lang="en-US" sz="3600" b="1" dirty="0"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Verdana" pitchFamily="34" charset="0"/>
              </a:rPr>
              <a:t>300 B.C. – A.D. 1 / 150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Late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485900" y="3282950"/>
            <a:ext cx="731520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71550" lvl="2" algn="l">
              <a:lnSpc>
                <a:spcPct val="120000"/>
              </a:lnSpc>
              <a:tabLst>
                <a:tab pos="857250" algn="l"/>
              </a:tabLst>
            </a:pPr>
            <a:r>
              <a:rPr lang="en-US" sz="2400" b="1" dirty="0">
                <a:latin typeface="Verdana" pitchFamily="34" charset="0"/>
              </a:rPr>
              <a:t>Teotihuacán I (</a:t>
            </a:r>
            <a:r>
              <a:rPr lang="en-US" sz="2400" b="1" i="1" dirty="0" err="1">
                <a:latin typeface="Verdana" pitchFamily="34" charset="0"/>
              </a:rPr>
              <a:t>Tzacualli</a:t>
            </a:r>
            <a:r>
              <a:rPr lang="en-US" sz="2400" b="1" dirty="0">
                <a:latin typeface="Verdana" pitchFamily="34" charset="0"/>
              </a:rPr>
              <a:t> phase)</a:t>
            </a:r>
          </a:p>
          <a:p>
            <a:pPr marL="971550" lvl="2" algn="l">
              <a:lnSpc>
                <a:spcPct val="120000"/>
              </a:lnSpc>
              <a:tabLst>
                <a:tab pos="857250" algn="l"/>
              </a:tabLst>
            </a:pPr>
            <a:r>
              <a:rPr lang="en-US" sz="2400" b="1" dirty="0">
                <a:latin typeface="Verdana" pitchFamily="34" charset="0"/>
              </a:rPr>
              <a:t>Monte </a:t>
            </a:r>
            <a:r>
              <a:rPr lang="en-US" sz="2400" b="1" dirty="0" err="1">
                <a:latin typeface="Verdana" pitchFamily="34" charset="0"/>
              </a:rPr>
              <a:t>Albán</a:t>
            </a:r>
            <a:r>
              <a:rPr lang="en-US" sz="2400" b="1" dirty="0">
                <a:latin typeface="Verdana" pitchFamily="34" charset="0"/>
              </a:rPr>
              <a:t> II</a:t>
            </a:r>
          </a:p>
          <a:p>
            <a:pPr marL="971550" lvl="2" algn="l">
              <a:lnSpc>
                <a:spcPct val="120000"/>
              </a:lnSpc>
              <a:tabLst>
                <a:tab pos="857250" algn="l"/>
              </a:tabLst>
            </a:pPr>
            <a:r>
              <a:rPr lang="en-US" sz="2400" b="1" dirty="0" err="1">
                <a:latin typeface="Verdana" pitchFamily="34" charset="0"/>
              </a:rPr>
              <a:t>Chupicuaro</a:t>
            </a:r>
            <a:endParaRPr lang="en-US" sz="2400" b="1" dirty="0">
              <a:latin typeface="Verdana" pitchFamily="34" charset="0"/>
            </a:endParaRPr>
          </a:p>
          <a:p>
            <a:pPr marL="971550" lvl="2" algn="l">
              <a:lnSpc>
                <a:spcPct val="120000"/>
              </a:lnSpc>
              <a:tabLst>
                <a:tab pos="857250" algn="l"/>
              </a:tabLst>
            </a:pPr>
            <a:r>
              <a:rPr lang="en-US" sz="2400" b="1" dirty="0" err="1">
                <a:latin typeface="Verdana" pitchFamily="34" charset="0"/>
              </a:rPr>
              <a:t>Cuicuilco</a:t>
            </a:r>
            <a:r>
              <a:rPr lang="en-US" sz="2400" b="1" dirty="0">
                <a:latin typeface="Verdana" pitchFamily="34" charset="0"/>
              </a:rPr>
              <a:t> </a:t>
            </a:r>
          </a:p>
          <a:p>
            <a:pPr marL="971550" lvl="2" algn="l">
              <a:lnSpc>
                <a:spcPct val="120000"/>
              </a:lnSpc>
              <a:tabLst>
                <a:tab pos="857250" algn="l"/>
              </a:tabLst>
            </a:pPr>
            <a:r>
              <a:rPr lang="en-US" sz="2400" b="1" dirty="0">
                <a:latin typeface="Verdana" pitchFamily="34" charset="0"/>
              </a:rPr>
              <a:t>Early </a:t>
            </a:r>
            <a:r>
              <a:rPr lang="en-US" sz="2400" b="1" dirty="0" err="1">
                <a:latin typeface="Verdana" pitchFamily="34" charset="0"/>
              </a:rPr>
              <a:t>Tres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Zapotes</a:t>
            </a:r>
            <a:endParaRPr lang="en-US" sz="2400" b="1" dirty="0">
              <a:latin typeface="Verdana" pitchFamily="34" charset="0"/>
            </a:endParaRPr>
          </a:p>
          <a:p>
            <a:pPr marL="971550" lvl="2" algn="l">
              <a:lnSpc>
                <a:spcPct val="120000"/>
              </a:lnSpc>
              <a:tabLst>
                <a:tab pos="857250" algn="l"/>
              </a:tabLst>
            </a:pPr>
            <a:r>
              <a:rPr lang="en-US" sz="2400" b="1" dirty="0" err="1">
                <a:latin typeface="Verdana" pitchFamily="34" charset="0"/>
              </a:rPr>
              <a:t>Tikál</a:t>
            </a:r>
            <a:endParaRPr lang="en-US" sz="2400" b="1" dirty="0">
              <a:latin typeface="Verdana" pitchFamily="34" charset="0"/>
            </a:endParaRPr>
          </a:p>
          <a:p>
            <a:pPr marL="971550" lvl="2" algn="l">
              <a:lnSpc>
                <a:spcPct val="120000"/>
              </a:lnSpc>
              <a:tabLst>
                <a:tab pos="857250" algn="l"/>
              </a:tabLst>
            </a:pPr>
            <a:r>
              <a:rPr lang="en-US" sz="2400" b="1" dirty="0" err="1">
                <a:latin typeface="Verdana" pitchFamily="34" charset="0"/>
              </a:rPr>
              <a:t>Dzibilchaltún</a:t>
            </a:r>
            <a:endParaRPr lang="en-US" sz="2400" b="1" dirty="0">
              <a:latin typeface="Verdana" pitchFamily="34" charset="0"/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485900" y="1873250"/>
            <a:ext cx="7315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b="1">
                <a:latin typeface="Verdana" pitchFamily="34" charset="0"/>
              </a:rPr>
              <a:t>Late Preclassic Sites begin to multiply rapidly and include </a:t>
            </a:r>
            <a:endParaRPr lang="en-US" sz="2800" i="1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Late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00150" y="2857500"/>
            <a:ext cx="8743950" cy="1143000"/>
          </a:xfrm>
        </p:spPr>
        <p:txBody>
          <a:bodyPr/>
          <a:lstStyle/>
          <a:p>
            <a:r>
              <a:rPr lang="en-US" i="1" smtClean="0">
                <a:latin typeface="Arial" charset="0"/>
              </a:rPr>
              <a:t/>
            </a:r>
            <a:br>
              <a:rPr lang="en-US" i="1" smtClean="0">
                <a:latin typeface="Arial" charset="0"/>
              </a:rPr>
            </a:br>
            <a:endParaRPr lang="en-US" i="1" smtClean="0">
              <a:latin typeface="Arial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485900" y="5246914"/>
            <a:ext cx="7315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kumimoji="0" lang="en-US" sz="2000" b="1" dirty="0">
                <a:solidFill>
                  <a:schemeClr val="tx1"/>
                </a:solidFill>
                <a:latin typeface="Verdana" pitchFamily="34" charset="0"/>
              </a:rPr>
              <a:t>After Willey and Phillips, </a:t>
            </a:r>
            <a:r>
              <a:rPr kumimoji="0" lang="en-US" sz="2000" b="1" i="1" dirty="0">
                <a:solidFill>
                  <a:schemeClr val="tx1"/>
                </a:solidFill>
                <a:latin typeface="Verdana" pitchFamily="34" charset="0"/>
              </a:rPr>
              <a:t>Method and Theory in American Archaeology</a:t>
            </a:r>
            <a:r>
              <a:rPr kumimoji="0" lang="en-US" sz="2000" b="1" dirty="0">
                <a:solidFill>
                  <a:schemeClr val="tx1"/>
                </a:solidFill>
                <a:latin typeface="Verdana" pitchFamily="34" charset="0"/>
              </a:rPr>
              <a:t>. Chicago: University of Chicago Press, 1970.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485900" y="2016125"/>
            <a:ext cx="731520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sz="4400" b="1" dirty="0">
                <a:latin typeface="Verdana" pitchFamily="34" charset="0"/>
              </a:rPr>
              <a:t>Nine Important Points</a:t>
            </a:r>
          </a:p>
          <a:p>
            <a:pPr>
              <a:lnSpc>
                <a:spcPct val="140000"/>
              </a:lnSpc>
            </a:pPr>
            <a:r>
              <a:rPr lang="en-US" sz="4400" b="1" dirty="0">
                <a:latin typeface="Verdana" pitchFamily="34" charset="0"/>
              </a:rPr>
              <a:t>for the</a:t>
            </a:r>
          </a:p>
          <a:p>
            <a:pPr>
              <a:lnSpc>
                <a:spcPct val="140000"/>
              </a:lnSpc>
            </a:pPr>
            <a:r>
              <a:rPr lang="en-US" sz="4400" b="1" dirty="0">
                <a:latin typeface="Verdana" pitchFamily="34" charset="0"/>
              </a:rPr>
              <a:t>Preclassic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1485900" y="2743200"/>
            <a:ext cx="731520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71550" lvl="2" algn="l">
              <a:lnSpc>
                <a:spcPct val="140000"/>
              </a:lnSpc>
              <a:tabLst>
                <a:tab pos="857250" algn="l"/>
              </a:tabLst>
            </a:pPr>
            <a:r>
              <a:rPr lang="en-US" sz="2400" b="1" dirty="0">
                <a:latin typeface="Verdana" pitchFamily="34" charset="0"/>
              </a:rPr>
              <a:t>La </a:t>
            </a:r>
            <a:r>
              <a:rPr lang="en-US" sz="2400" b="1" dirty="0" err="1">
                <a:latin typeface="Verdana" pitchFamily="34" charset="0"/>
              </a:rPr>
              <a:t>Mojarra</a:t>
            </a:r>
            <a:endParaRPr lang="en-US" sz="2400" b="1" dirty="0">
              <a:latin typeface="Verdana" pitchFamily="34" charset="0"/>
            </a:endParaRPr>
          </a:p>
          <a:p>
            <a:pPr marL="971550" lvl="2" algn="l">
              <a:lnSpc>
                <a:spcPct val="140000"/>
              </a:lnSpc>
              <a:tabLst>
                <a:tab pos="857250" algn="l"/>
              </a:tabLst>
            </a:pPr>
            <a:r>
              <a:rPr lang="en-US" sz="2400" b="1" dirty="0" err="1">
                <a:latin typeface="Verdana" pitchFamily="34" charset="0"/>
              </a:rPr>
              <a:t>Tlapacoya</a:t>
            </a:r>
            <a:endParaRPr lang="en-US" sz="2400" b="1" dirty="0">
              <a:latin typeface="Verdana" pitchFamily="34" charset="0"/>
            </a:endParaRPr>
          </a:p>
          <a:p>
            <a:pPr marL="971550" lvl="2" algn="l">
              <a:lnSpc>
                <a:spcPct val="140000"/>
              </a:lnSpc>
              <a:tabLst>
                <a:tab pos="857250" algn="l"/>
              </a:tabLst>
            </a:pPr>
            <a:r>
              <a:rPr lang="en-US" sz="2400" b="1" dirty="0" err="1">
                <a:latin typeface="Verdana" pitchFamily="34" charset="0"/>
              </a:rPr>
              <a:t>Izapan</a:t>
            </a:r>
            <a:r>
              <a:rPr lang="en-US" sz="2400" b="1" dirty="0">
                <a:latin typeface="Verdana" pitchFamily="34" charset="0"/>
              </a:rPr>
              <a:t> styles </a:t>
            </a:r>
          </a:p>
          <a:p>
            <a:pPr marL="971550" lvl="2" algn="l">
              <a:lnSpc>
                <a:spcPct val="140000"/>
              </a:lnSpc>
              <a:tabLst>
                <a:tab pos="857250" algn="l"/>
              </a:tabLst>
            </a:pPr>
            <a:r>
              <a:rPr lang="en-US" sz="2400" b="1" dirty="0" err="1">
                <a:latin typeface="Verdana" pitchFamily="34" charset="0"/>
              </a:rPr>
              <a:t>Edzná</a:t>
            </a:r>
            <a:endParaRPr lang="en-US" sz="2400" b="1" dirty="0">
              <a:latin typeface="Verdana" pitchFamily="34" charset="0"/>
            </a:endParaRPr>
          </a:p>
          <a:p>
            <a:pPr marL="971550" lvl="2" algn="l">
              <a:lnSpc>
                <a:spcPct val="140000"/>
              </a:lnSpc>
              <a:tabLst>
                <a:tab pos="857250" algn="l"/>
              </a:tabLst>
            </a:pPr>
            <a:r>
              <a:rPr lang="en-US" sz="2400" b="1" dirty="0">
                <a:latin typeface="Verdana" pitchFamily="34" charset="0"/>
              </a:rPr>
              <a:t>Early </a:t>
            </a:r>
            <a:r>
              <a:rPr lang="en-US" sz="2400" b="1" dirty="0" err="1">
                <a:latin typeface="Verdana" pitchFamily="34" charset="0"/>
              </a:rPr>
              <a:t>Remojadas</a:t>
            </a:r>
            <a:endParaRPr lang="en-US" sz="2400" b="1" dirty="0">
              <a:latin typeface="Verdana" pitchFamily="34" charset="0"/>
            </a:endParaRPr>
          </a:p>
          <a:p>
            <a:pPr marL="971550" lvl="2" algn="l">
              <a:lnSpc>
                <a:spcPct val="140000"/>
              </a:lnSpc>
              <a:tabLst>
                <a:tab pos="857250" algn="l"/>
              </a:tabLst>
            </a:pPr>
            <a:r>
              <a:rPr lang="en-US" sz="2400" b="1" dirty="0" err="1">
                <a:latin typeface="Verdana" pitchFamily="34" charset="0"/>
              </a:rPr>
              <a:t>Ticomán</a:t>
            </a:r>
            <a:endParaRPr lang="en-US" sz="2400" b="1" dirty="0">
              <a:latin typeface="Verdana" pitchFamily="34" charset="0"/>
            </a:endParaRPr>
          </a:p>
          <a:p>
            <a:pPr marL="971550" lvl="2" algn="l">
              <a:lnSpc>
                <a:spcPct val="140000"/>
              </a:lnSpc>
              <a:tabLst>
                <a:tab pos="857250" algn="l"/>
              </a:tabLst>
            </a:pPr>
            <a:r>
              <a:rPr lang="en-US" sz="2400" b="1" dirty="0" err="1">
                <a:latin typeface="Verdana" pitchFamily="34" charset="0"/>
              </a:rPr>
              <a:t>Miraflores</a:t>
            </a:r>
            <a:endParaRPr lang="en-US" sz="1600" b="1" dirty="0">
              <a:latin typeface="Verdana" pitchFamily="34" charset="0"/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485900" y="20574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>
                <a:latin typeface="Verdana" pitchFamily="34" charset="0"/>
              </a:rPr>
              <a:t>Late Preclassic Sites include </a:t>
            </a:r>
            <a:endParaRPr lang="en-US" i="1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Late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485900" y="3065463"/>
            <a:ext cx="7239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71550" lvl="2" algn="l">
              <a:lnSpc>
                <a:spcPct val="150000"/>
              </a:lnSpc>
              <a:tabLst>
                <a:tab pos="857250" algn="l"/>
              </a:tabLst>
            </a:pPr>
            <a:r>
              <a:rPr lang="en-US" sz="2400" b="1">
                <a:latin typeface="Verdana" pitchFamily="34" charset="0"/>
              </a:rPr>
              <a:t>Miraflores</a:t>
            </a:r>
          </a:p>
          <a:p>
            <a:pPr marL="971550" lvl="2" algn="l">
              <a:lnSpc>
                <a:spcPct val="150000"/>
              </a:lnSpc>
              <a:tabLst>
                <a:tab pos="857250" algn="l"/>
              </a:tabLst>
            </a:pPr>
            <a:r>
              <a:rPr lang="en-US" sz="2400" b="1">
                <a:latin typeface="Verdana" pitchFamily="34" charset="0"/>
              </a:rPr>
              <a:t>Chikanel</a:t>
            </a:r>
          </a:p>
          <a:p>
            <a:pPr marL="971550" lvl="2" algn="l">
              <a:lnSpc>
                <a:spcPct val="150000"/>
              </a:lnSpc>
              <a:tabLst>
                <a:tab pos="857250" algn="l"/>
              </a:tabLst>
            </a:pPr>
            <a:r>
              <a:rPr lang="en-US" sz="2400" b="1">
                <a:latin typeface="Verdana" pitchFamily="34" charset="0"/>
              </a:rPr>
              <a:t>Santa Clara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485900" y="2057400"/>
            <a:ext cx="723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>
                <a:latin typeface="Verdana" pitchFamily="34" charset="0"/>
              </a:rPr>
              <a:t>Late Preclassic Sites include: </a:t>
            </a:r>
            <a:endParaRPr lang="en-US" i="1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Late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685800" y="1965325"/>
            <a:ext cx="90678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4000" b="1" dirty="0" err="1">
                <a:latin typeface="Verdana" pitchFamily="34" charset="0"/>
              </a:rPr>
              <a:t>Protoclassic</a:t>
            </a:r>
            <a:r>
              <a:rPr lang="en-US" sz="4000" b="1" dirty="0">
                <a:solidFill>
                  <a:srgbClr val="B2B2B2"/>
                </a:solidFill>
                <a:latin typeface="Verdana" pitchFamily="34" charset="0"/>
              </a:rPr>
              <a:t> </a:t>
            </a:r>
            <a:r>
              <a:rPr lang="en-US" sz="4000" b="1" dirty="0">
                <a:latin typeface="Verdana" pitchFamily="34" charset="0"/>
              </a:rPr>
              <a:t>?</a:t>
            </a:r>
          </a:p>
          <a:p>
            <a:pPr marL="342900" indent="-342900">
              <a:defRPr/>
            </a:pPr>
            <a:endParaRPr lang="en-US" sz="4000" b="1" dirty="0">
              <a:solidFill>
                <a:srgbClr val="B2B2B2"/>
              </a:solidFill>
              <a:latin typeface="Verdana" pitchFamily="34" charset="0"/>
            </a:endParaRPr>
          </a:p>
          <a:p>
            <a:pPr marL="342900" indent="-342900">
              <a:defRPr/>
            </a:pPr>
            <a:r>
              <a:rPr 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itchFamily="34" charset="0"/>
              </a:rPr>
              <a:t>Late </a:t>
            </a:r>
            <a:r>
              <a:rPr 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Verdana" pitchFamily="34" charset="0"/>
              </a:rPr>
              <a:t>Preclassic</a:t>
            </a:r>
            <a:endParaRPr lang="en-US" sz="4000" b="1" dirty="0">
              <a:solidFill>
                <a:schemeClr val="accent2">
                  <a:lumMod val="40000"/>
                  <a:lumOff val="60000"/>
                </a:schemeClr>
              </a:solidFill>
              <a:latin typeface="Verdana" pitchFamily="34" charset="0"/>
            </a:endParaRPr>
          </a:p>
          <a:p>
            <a:pPr marL="342900" indent="-342900">
              <a:defRPr/>
            </a:pPr>
            <a:endParaRPr lang="en-US" sz="4000" b="1" dirty="0">
              <a:solidFill>
                <a:schemeClr val="accent2">
                  <a:lumMod val="40000"/>
                  <a:lumOff val="60000"/>
                </a:schemeClr>
              </a:solidFill>
              <a:latin typeface="Verdana" pitchFamily="34" charset="0"/>
            </a:endParaRPr>
          </a:p>
          <a:p>
            <a:pPr marL="342900" indent="-342900">
              <a:defRPr/>
            </a:pPr>
            <a:r>
              <a:rPr 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itchFamily="34" charset="0"/>
              </a:rPr>
              <a:t>Middle </a:t>
            </a:r>
            <a:r>
              <a:rPr 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Verdana" pitchFamily="34" charset="0"/>
              </a:rPr>
              <a:t>Preclassic</a:t>
            </a:r>
            <a:endParaRPr lang="en-US" sz="4000" b="1" dirty="0">
              <a:solidFill>
                <a:schemeClr val="accent2">
                  <a:lumMod val="40000"/>
                  <a:lumOff val="60000"/>
                </a:schemeClr>
              </a:solidFill>
              <a:latin typeface="Verdana" pitchFamily="34" charset="0"/>
            </a:endParaRPr>
          </a:p>
          <a:p>
            <a:pPr marL="342900" indent="-342900">
              <a:defRPr/>
            </a:pPr>
            <a:endParaRPr lang="en-US" sz="4000" b="1" dirty="0">
              <a:solidFill>
                <a:schemeClr val="accent2">
                  <a:lumMod val="40000"/>
                  <a:lumOff val="60000"/>
                </a:schemeClr>
              </a:solidFill>
              <a:latin typeface="Verdana" pitchFamily="34" charset="0"/>
            </a:endParaRPr>
          </a:p>
          <a:p>
            <a:pPr marL="342900" indent="-342900">
              <a:defRPr/>
            </a:pPr>
            <a:r>
              <a:rPr 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itchFamily="34" charset="0"/>
              </a:rPr>
              <a:t>Early </a:t>
            </a:r>
            <a:r>
              <a:rPr 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Verdana" pitchFamily="34" charset="0"/>
              </a:rPr>
              <a:t>Preclassic</a:t>
            </a: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  <a:latin typeface="Verdan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Protoclassic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485900" y="1933575"/>
            <a:ext cx="73152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Verdana" pitchFamily="34" charset="0"/>
              </a:rPr>
              <a:t>200 B.C. – A.D. 200</a:t>
            </a:r>
          </a:p>
          <a:p>
            <a:pPr>
              <a:lnSpc>
                <a:spcPct val="50000"/>
              </a:lnSpc>
            </a:pPr>
            <a:endParaRPr lang="en-US" sz="3600" b="1">
              <a:latin typeface="Verdana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800" b="1">
                <a:latin typeface="Verdana" pitchFamily="34" charset="0"/>
              </a:rPr>
              <a:t>In the stage which some call the “Protoclassic” a number of features which will later distinguish the major Mexoamerican civilizations can already be recognized . . 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Protoclassic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485900" y="2057400"/>
            <a:ext cx="73152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Verdana" pitchFamily="34" charset="0"/>
              </a:rPr>
              <a:t>200 B.C. – A.D. 200</a:t>
            </a:r>
          </a:p>
          <a:p>
            <a:pPr>
              <a:lnSpc>
                <a:spcPct val="50000"/>
              </a:lnSpc>
            </a:pPr>
            <a:endParaRPr lang="en-US" sz="3600" b="1" dirty="0">
              <a:latin typeface="Verdana" pitchFamily="34" charset="0"/>
            </a:endParaRPr>
          </a:p>
          <a:p>
            <a:pPr algn="l">
              <a:lnSpc>
                <a:spcPct val="140000"/>
              </a:lnSpc>
            </a:pPr>
            <a:r>
              <a:rPr lang="en-US" sz="2400" b="1" dirty="0">
                <a:latin typeface="Verdana" pitchFamily="34" charset="0"/>
              </a:rPr>
              <a:t>These civilizations include . . .  </a:t>
            </a:r>
          </a:p>
          <a:p>
            <a:pPr lvl="3" algn="l">
              <a:lnSpc>
                <a:spcPct val="140000"/>
              </a:lnSpc>
            </a:pPr>
            <a:r>
              <a:rPr lang="en-US" sz="2400" b="1" dirty="0">
                <a:latin typeface="Verdana" pitchFamily="34" charset="0"/>
              </a:rPr>
              <a:t>Maya </a:t>
            </a:r>
          </a:p>
          <a:p>
            <a:pPr lvl="3" algn="l">
              <a:lnSpc>
                <a:spcPct val="140000"/>
              </a:lnSpc>
            </a:pPr>
            <a:r>
              <a:rPr lang="en-US" sz="2400" b="1" dirty="0" err="1">
                <a:latin typeface="Verdana" pitchFamily="34" charset="0"/>
              </a:rPr>
              <a:t>Zapotec</a:t>
            </a:r>
            <a:r>
              <a:rPr lang="en-US" sz="2400" b="1" dirty="0">
                <a:latin typeface="Verdana" pitchFamily="34" charset="0"/>
              </a:rPr>
              <a:t> </a:t>
            </a:r>
          </a:p>
          <a:p>
            <a:pPr lvl="3" algn="l">
              <a:lnSpc>
                <a:spcPct val="140000"/>
              </a:lnSpc>
            </a:pPr>
            <a:r>
              <a:rPr lang="en-US" sz="2400" b="1" dirty="0">
                <a:latin typeface="Verdana" pitchFamily="34" charset="0"/>
              </a:rPr>
              <a:t>Central Veracruz cultures </a:t>
            </a:r>
            <a:r>
              <a:rPr lang="en-US" sz="2400" b="1" dirty="0" smtClean="0">
                <a:latin typeface="Verdana" pitchFamily="34" charset="0"/>
              </a:rPr>
              <a:t>	(</a:t>
            </a:r>
            <a:r>
              <a:rPr lang="en-US" sz="2400" b="1" dirty="0" err="1">
                <a:latin typeface="Verdana" pitchFamily="34" charset="0"/>
              </a:rPr>
              <a:t>Totonac</a:t>
            </a:r>
            <a:r>
              <a:rPr lang="en-US" sz="2400" b="1" dirty="0">
                <a:latin typeface="Verdana" pitchFamily="34" charset="0"/>
              </a:rPr>
              <a:t>)</a:t>
            </a:r>
          </a:p>
          <a:p>
            <a:pPr lvl="3" algn="l">
              <a:lnSpc>
                <a:spcPct val="140000"/>
              </a:lnSpc>
            </a:pPr>
            <a:r>
              <a:rPr lang="en-US" sz="2400" b="1" dirty="0" smtClean="0">
                <a:latin typeface="Verdana" pitchFamily="34" charset="0"/>
              </a:rPr>
              <a:t>	and </a:t>
            </a:r>
            <a:r>
              <a:rPr lang="en-US" sz="2400" b="1" dirty="0">
                <a:latin typeface="Verdana" pitchFamily="34" charset="0"/>
              </a:rPr>
              <a:t>perhaps the </a:t>
            </a:r>
            <a:r>
              <a:rPr lang="en-US" sz="2400" b="1" dirty="0" err="1">
                <a:latin typeface="Verdana" pitchFamily="34" charset="0"/>
              </a:rPr>
              <a:t>Huastec</a:t>
            </a:r>
            <a:r>
              <a:rPr lang="en-US" sz="2400" b="1" dirty="0">
                <a:latin typeface="Verdana" pitchFamily="34" charset="0"/>
              </a:rPr>
              <a:t> </a:t>
            </a:r>
          </a:p>
          <a:p>
            <a:pPr lvl="3" algn="l">
              <a:lnSpc>
                <a:spcPct val="140000"/>
              </a:lnSpc>
            </a:pPr>
            <a:r>
              <a:rPr lang="en-US" sz="2400" b="1" dirty="0">
                <a:latin typeface="Verdana" pitchFamily="34" charset="0"/>
              </a:rPr>
              <a:t>and Teotihuacán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Protoclassic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409700" y="2544763"/>
            <a:ext cx="7467600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b="1" dirty="0">
                <a:latin typeface="Verdana" pitchFamily="34" charset="0"/>
              </a:rPr>
              <a:t>. . . among these are:</a:t>
            </a:r>
          </a:p>
          <a:p>
            <a:pPr>
              <a:lnSpc>
                <a:spcPct val="80000"/>
              </a:lnSpc>
              <a:defRPr/>
            </a:pPr>
            <a:endParaRPr lang="en-US" sz="3600" b="1" dirty="0">
              <a:latin typeface="Verdana" pitchFamily="34" charset="0"/>
            </a:endParaRPr>
          </a:p>
          <a:p>
            <a:pPr marL="566738" lvl="1" indent="-334963" algn="l">
              <a:buFontTx/>
              <a:buChar char="•"/>
              <a:defRPr/>
            </a:pPr>
            <a:r>
              <a:rPr lang="en-US" sz="2800" b="1" dirty="0">
                <a:latin typeface="Verdana" pitchFamily="34" charset="0"/>
              </a:rPr>
              <a:t>a precise technique of working stone</a:t>
            </a:r>
          </a:p>
          <a:p>
            <a:pPr marL="566738" lvl="1" indent="-334963" algn="l">
              <a:lnSpc>
                <a:spcPct val="70000"/>
              </a:lnSpc>
              <a:buFontTx/>
              <a:buChar char="•"/>
              <a:defRPr/>
            </a:pPr>
            <a:endParaRPr lang="en-US" sz="2800" b="1" dirty="0">
              <a:latin typeface="Verdana" pitchFamily="34" charset="0"/>
            </a:endParaRPr>
          </a:p>
          <a:p>
            <a:pPr marL="566738" lvl="1" indent="-334963" algn="l">
              <a:lnSpc>
                <a:spcPct val="30000"/>
              </a:lnSpc>
              <a:buFontTx/>
              <a:buChar char="•"/>
              <a:defRPr/>
            </a:pPr>
            <a:endParaRPr lang="en-US" sz="2800" b="1" dirty="0">
              <a:latin typeface="Verdana" pitchFamily="34" charset="0"/>
            </a:endParaRPr>
          </a:p>
          <a:p>
            <a:pPr marL="566738" lvl="1" indent="-334963" algn="l">
              <a:buFontTx/>
              <a:buChar char="•"/>
              <a:defRPr/>
            </a:pPr>
            <a:r>
              <a:rPr lang="en-US" sz="2800" b="1" dirty="0">
                <a:latin typeface="Verdana" pitchFamily="34" charset="0"/>
              </a:rPr>
              <a:t>the erection of </a:t>
            </a:r>
            <a:r>
              <a:rPr lang="en-US" sz="2800" b="1" dirty="0" err="1">
                <a:latin typeface="Verdana" pitchFamily="34" charset="0"/>
              </a:rPr>
              <a:t>stelae</a:t>
            </a:r>
            <a:r>
              <a:rPr lang="en-US" sz="2800" b="1" dirty="0">
                <a:latin typeface="Verdana" pitchFamily="34" charset="0"/>
              </a:rPr>
              <a:t> and altars associated with them . . .</a:t>
            </a:r>
          </a:p>
          <a:p>
            <a:pPr marL="800100" lvl="1" indent="-228600" algn="l">
              <a:lnSpc>
                <a:spcPct val="70000"/>
              </a:lnSpc>
              <a:buFontTx/>
              <a:buChar char="•"/>
              <a:defRPr/>
            </a:pPr>
            <a:endParaRPr lang="en-US" sz="2400" b="1" dirty="0">
              <a:latin typeface="Verdana" pitchFamily="34" charset="0"/>
            </a:endParaRPr>
          </a:p>
          <a:p>
            <a:pPr marL="800100" lvl="1" indent="-228600" algn="l">
              <a:lnSpc>
                <a:spcPct val="30000"/>
              </a:lnSpc>
              <a:defRPr/>
            </a:pPr>
            <a:endParaRPr lang="en-US" sz="2400" b="1" dirty="0">
              <a:latin typeface="Verdan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Protoclassic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409700" y="2541588"/>
            <a:ext cx="7315200" cy="31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</a:rPr>
              <a:t>. . . among these are:</a:t>
            </a:r>
          </a:p>
          <a:p>
            <a:pPr>
              <a:lnSpc>
                <a:spcPct val="80000"/>
              </a:lnSpc>
              <a:defRPr/>
            </a:pPr>
            <a:endParaRPr lang="en-US" sz="2800" b="1" dirty="0">
              <a:latin typeface="Verdana" pitchFamily="34" charset="0"/>
            </a:endParaRPr>
          </a:p>
          <a:p>
            <a:pPr marL="800100" lvl="1" indent="-228600" algn="l">
              <a:lnSpc>
                <a:spcPct val="30000"/>
              </a:lnSpc>
              <a:buFontTx/>
              <a:buChar char="•"/>
              <a:defRPr/>
            </a:pPr>
            <a:endParaRPr lang="en-US" sz="2400" b="1" dirty="0">
              <a:latin typeface="Verdana" pitchFamily="34" charset="0"/>
            </a:endParaRPr>
          </a:p>
          <a:p>
            <a:pPr marL="566738" lvl="1" indent="-334963" algn="l">
              <a:buFontTx/>
              <a:buChar char="•"/>
              <a:defRPr/>
            </a:pPr>
            <a:r>
              <a:rPr lang="en-US" sz="2800" b="1" dirty="0">
                <a:latin typeface="Verdana" pitchFamily="34" charset="0"/>
              </a:rPr>
              <a:t>the calendar and a system of numbering using dots and bars</a:t>
            </a:r>
          </a:p>
          <a:p>
            <a:pPr marL="566738" lvl="1" indent="-334963" algn="l">
              <a:lnSpc>
                <a:spcPct val="70000"/>
              </a:lnSpc>
              <a:buFontTx/>
              <a:buChar char="•"/>
              <a:defRPr/>
            </a:pPr>
            <a:endParaRPr lang="en-US" sz="2800" b="1" dirty="0">
              <a:latin typeface="Verdana" pitchFamily="34" charset="0"/>
            </a:endParaRPr>
          </a:p>
          <a:p>
            <a:pPr marL="566738" lvl="1" indent="-334963" algn="l">
              <a:lnSpc>
                <a:spcPct val="30000"/>
              </a:lnSpc>
              <a:buFontTx/>
              <a:buChar char="•"/>
              <a:defRPr/>
            </a:pPr>
            <a:endParaRPr lang="en-US" sz="2800" b="1" dirty="0">
              <a:latin typeface="Verdana" pitchFamily="34" charset="0"/>
            </a:endParaRPr>
          </a:p>
          <a:p>
            <a:pPr marL="566738" lvl="1" indent="-334963" algn="l">
              <a:buFontTx/>
              <a:buChar char="•"/>
              <a:defRPr/>
            </a:pPr>
            <a:r>
              <a:rPr lang="en-US" sz="2800" b="1" dirty="0">
                <a:latin typeface="Verdana" pitchFamily="34" charset="0"/>
              </a:rPr>
              <a:t>the god of rain with recognizable attributes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Protoclassic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485900" y="1905000"/>
            <a:ext cx="7772400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</a:rPr>
              <a:t>. . . among these are:</a:t>
            </a:r>
          </a:p>
          <a:p>
            <a:endParaRPr lang="en-US" sz="2800" b="1" dirty="0">
              <a:latin typeface="Verdana" pitchFamily="34" charset="0"/>
            </a:endParaRPr>
          </a:p>
          <a:p>
            <a:pPr marL="566738" lvl="1" indent="-334963" algn="l">
              <a:buFontTx/>
              <a:buChar char="•"/>
            </a:pPr>
            <a:r>
              <a:rPr lang="en-US" sz="2800" b="1" dirty="0">
                <a:latin typeface="Verdana" pitchFamily="34" charset="0"/>
              </a:rPr>
              <a:t>fresco-type painting on vessels and tombs</a:t>
            </a:r>
          </a:p>
          <a:p>
            <a:pPr marL="566738" lvl="1" indent="-334963" algn="l">
              <a:lnSpc>
                <a:spcPct val="60000"/>
              </a:lnSpc>
              <a:buFontTx/>
              <a:buChar char="•"/>
            </a:pPr>
            <a:endParaRPr lang="en-US" sz="2800" b="1" dirty="0">
              <a:latin typeface="Verdana" pitchFamily="34" charset="0"/>
            </a:endParaRPr>
          </a:p>
          <a:p>
            <a:pPr marL="566738" lvl="1" indent="-334963" algn="l">
              <a:lnSpc>
                <a:spcPct val="30000"/>
              </a:lnSpc>
              <a:buFontTx/>
              <a:buChar char="•"/>
            </a:pPr>
            <a:endParaRPr lang="en-US" sz="2800" b="1" dirty="0">
              <a:latin typeface="Verdana" pitchFamily="34" charset="0"/>
            </a:endParaRPr>
          </a:p>
          <a:p>
            <a:pPr marL="566738" lvl="1" indent="-334963" algn="l">
              <a:buFontTx/>
              <a:buChar char="•"/>
            </a:pPr>
            <a:r>
              <a:rPr lang="en-US" sz="2800" b="1" dirty="0" err="1">
                <a:latin typeface="Verdana" pitchFamily="34" charset="0"/>
              </a:rPr>
              <a:t>tetrapod</a:t>
            </a:r>
            <a:r>
              <a:rPr lang="en-US" sz="2800" b="1" dirty="0">
                <a:latin typeface="Verdana" pitchFamily="34" charset="0"/>
              </a:rPr>
              <a:t> vessels with </a:t>
            </a:r>
            <a:r>
              <a:rPr lang="en-US" sz="2800" b="1" dirty="0" err="1" smtClean="0">
                <a:latin typeface="Verdana" pitchFamily="34" charset="0"/>
              </a:rPr>
              <a:t>mammiform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b="1" dirty="0">
                <a:latin typeface="Verdana" pitchFamily="34" charset="0"/>
              </a:rPr>
              <a:t>legs</a:t>
            </a:r>
          </a:p>
          <a:p>
            <a:pPr marL="566738" lvl="1" indent="-334963" algn="l">
              <a:buFontTx/>
              <a:buChar char="•"/>
            </a:pPr>
            <a:endParaRPr lang="en-US" sz="2800" b="1" dirty="0">
              <a:latin typeface="Verdana" pitchFamily="34" charset="0"/>
            </a:endParaRPr>
          </a:p>
          <a:p>
            <a:pPr marL="566738" lvl="1" indent="-334963" algn="l">
              <a:lnSpc>
                <a:spcPct val="0"/>
              </a:lnSpc>
              <a:buFontTx/>
              <a:buChar char="•"/>
            </a:pPr>
            <a:endParaRPr lang="en-US" sz="2800" b="1" dirty="0">
              <a:latin typeface="Verdana" pitchFamily="34" charset="0"/>
            </a:endParaRPr>
          </a:p>
          <a:p>
            <a:pPr marL="566738" lvl="1" indent="-334963" algn="l">
              <a:buFontTx/>
              <a:buChar char="•"/>
            </a:pPr>
            <a:r>
              <a:rPr lang="en-US" sz="2800" b="1" dirty="0">
                <a:latin typeface="Verdana" pitchFamily="34" charset="0"/>
              </a:rPr>
              <a:t>labial and basal moldings on pottery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Protoclassic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701800" y="3581400"/>
            <a:ext cx="6889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chemeClr val="tx1"/>
                </a:solidFill>
              </a:rPr>
              <a:t>What happens next?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7300" y="45720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1348014" y="2017486"/>
            <a:ext cx="7453086" cy="2420711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1">
              <a:latin typeface="Verdana" pitchFamily="34" charset="0"/>
            </a:endParaRPr>
          </a:p>
        </p:txBody>
      </p:sp>
      <p:sp>
        <p:nvSpPr>
          <p:cNvPr id="538631" name="Oval 7"/>
          <p:cNvSpPr>
            <a:spLocks noChangeArrowheads="1"/>
          </p:cNvSpPr>
          <p:nvPr/>
        </p:nvSpPr>
        <p:spPr bwMode="auto">
          <a:xfrm>
            <a:off x="2480130" y="3668484"/>
            <a:ext cx="838200" cy="257628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2476500" y="3425370"/>
            <a:ext cx="838200" cy="286656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76500" y="3062514"/>
            <a:ext cx="838200" cy="4572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476500" y="3410856"/>
            <a:ext cx="838200" cy="551544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31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485900" y="5867400"/>
            <a:ext cx="7315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231775" algn="l">
              <a:buFontTx/>
              <a:buChar char="•"/>
            </a:pPr>
            <a:r>
              <a:rPr lang="en-US" sz="2000" b="1" dirty="0">
                <a:latin typeface="Verdana" pitchFamily="34" charset="0"/>
              </a:rPr>
              <a:t>this is the most profound change in the scheme of changes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485900" y="1828800"/>
            <a:ext cx="7315200" cy="39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 algn="l">
              <a:lnSpc>
                <a:spcPct val="150000"/>
              </a:lnSpc>
            </a:pPr>
            <a:r>
              <a:rPr lang="en-US" b="1" dirty="0">
                <a:latin typeface="Verdana" pitchFamily="34" charset="0"/>
              </a:rPr>
              <a:t>1.	</a:t>
            </a:r>
            <a:r>
              <a:rPr lang="en-US" sz="2800" b="1" dirty="0">
                <a:latin typeface="Verdana" pitchFamily="34" charset="0"/>
              </a:rPr>
              <a:t>With the advent of the Preclassic there is, for most American areas, a fundamental economic shift from hunting-and-gathering to agricultural food production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2616200" y="3581400"/>
            <a:ext cx="50609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chemeClr val="tx1"/>
                </a:solidFill>
              </a:rPr>
              <a:t>And after that?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435100" y="6334125"/>
            <a:ext cx="7583550" cy="41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0" lang="en-US" sz="1600" i="1" dirty="0">
                <a:solidFill>
                  <a:srgbClr val="FFFFFF"/>
                </a:solidFill>
                <a:latin typeface="Verdana" pitchFamily="34" charset="0"/>
              </a:rPr>
              <a:t>Understanding Physical Anthropology and Archaeology, 8th ed</a:t>
            </a:r>
            <a:r>
              <a:rPr kumimoji="0" lang="en-US" sz="1600" dirty="0">
                <a:solidFill>
                  <a:srgbClr val="FFFFFF"/>
                </a:solidFill>
                <a:latin typeface="Verdana" pitchFamily="34" charset="0"/>
              </a:rPr>
              <a:t>., p. 479.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2605088" y="5943600"/>
            <a:ext cx="5216493" cy="36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kumimoji="0" lang="en-US" sz="1800" b="1" dirty="0">
                <a:solidFill>
                  <a:srgbClr val="FFFFFF"/>
                </a:solidFill>
                <a:latin typeface="Verdana" pitchFamily="34" charset="0"/>
              </a:rPr>
              <a:t>Time line of “New World Civilizations.”</a:t>
            </a:r>
          </a:p>
        </p:txBody>
      </p:sp>
      <p:pic>
        <p:nvPicPr>
          <p:cNvPr id="95236" name="Picture 4" descr="Turn818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49225"/>
            <a:ext cx="8477250" cy="570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581" name="Oval 5"/>
          <p:cNvSpPr>
            <a:spLocks noChangeArrowheads="1"/>
          </p:cNvSpPr>
          <p:nvPr/>
        </p:nvSpPr>
        <p:spPr bwMode="auto">
          <a:xfrm>
            <a:off x="990600" y="0"/>
            <a:ext cx="1295400" cy="922338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6600" i="1">
              <a:solidFill>
                <a:srgbClr val="006666"/>
              </a:solidFill>
            </a:endParaRPr>
          </a:p>
        </p:txBody>
      </p:sp>
      <p:sp>
        <p:nvSpPr>
          <p:cNvPr id="536582" name="Oval 6"/>
          <p:cNvSpPr>
            <a:spLocks noChangeArrowheads="1"/>
          </p:cNvSpPr>
          <p:nvPr/>
        </p:nvSpPr>
        <p:spPr bwMode="auto">
          <a:xfrm>
            <a:off x="1600200" y="533400"/>
            <a:ext cx="3962400" cy="1600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6600" i="1">
              <a:solidFill>
                <a:srgbClr val="006666"/>
              </a:solidFill>
            </a:endParaRPr>
          </a:p>
        </p:txBody>
      </p:sp>
      <p:sp>
        <p:nvSpPr>
          <p:cNvPr id="536583" name="Oval 7"/>
          <p:cNvSpPr>
            <a:spLocks noChangeArrowheads="1"/>
          </p:cNvSpPr>
          <p:nvPr/>
        </p:nvSpPr>
        <p:spPr bwMode="auto">
          <a:xfrm>
            <a:off x="5029200" y="1066800"/>
            <a:ext cx="3810000" cy="14478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6600" i="1">
              <a:solidFill>
                <a:srgbClr val="006666"/>
              </a:solidFill>
            </a:endParaRPr>
          </a:p>
        </p:txBody>
      </p:sp>
      <p:sp>
        <p:nvSpPr>
          <p:cNvPr id="536584" name="Oval 8"/>
          <p:cNvSpPr>
            <a:spLocks noChangeArrowheads="1"/>
          </p:cNvSpPr>
          <p:nvPr/>
        </p:nvSpPr>
        <p:spPr bwMode="auto">
          <a:xfrm>
            <a:off x="5181600" y="2895600"/>
            <a:ext cx="1828800" cy="9144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6600" i="1">
              <a:solidFill>
                <a:srgbClr val="006666"/>
              </a:solidFill>
            </a:endParaRPr>
          </a:p>
        </p:txBody>
      </p:sp>
      <p:sp>
        <p:nvSpPr>
          <p:cNvPr id="536585" name="Oval 9"/>
          <p:cNvSpPr>
            <a:spLocks noChangeArrowheads="1"/>
          </p:cNvSpPr>
          <p:nvPr/>
        </p:nvSpPr>
        <p:spPr bwMode="auto">
          <a:xfrm>
            <a:off x="7086600" y="2895600"/>
            <a:ext cx="838200" cy="990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6600" i="1">
              <a:solidFill>
                <a:srgbClr val="006666"/>
              </a:solidFill>
            </a:endParaRPr>
          </a:p>
        </p:txBody>
      </p:sp>
      <p:sp>
        <p:nvSpPr>
          <p:cNvPr id="536586" name="Oval 10"/>
          <p:cNvSpPr>
            <a:spLocks noChangeArrowheads="1"/>
          </p:cNvSpPr>
          <p:nvPr/>
        </p:nvSpPr>
        <p:spPr bwMode="auto">
          <a:xfrm>
            <a:off x="7696200" y="2895600"/>
            <a:ext cx="838200" cy="990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6600" i="1">
              <a:solidFill>
                <a:srgbClr val="006666"/>
              </a:solidFill>
            </a:endParaRPr>
          </a:p>
        </p:txBody>
      </p:sp>
      <p:sp>
        <p:nvSpPr>
          <p:cNvPr id="536587" name="Oval 11"/>
          <p:cNvSpPr>
            <a:spLocks noChangeArrowheads="1"/>
          </p:cNvSpPr>
          <p:nvPr/>
        </p:nvSpPr>
        <p:spPr bwMode="auto">
          <a:xfrm>
            <a:off x="6858000" y="4724400"/>
            <a:ext cx="1905000" cy="12954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6600" i="1">
              <a:solidFill>
                <a:srgbClr val="006666"/>
              </a:solidFill>
            </a:endParaRPr>
          </a:p>
        </p:txBody>
      </p:sp>
      <p:sp>
        <p:nvSpPr>
          <p:cNvPr id="536588" name="Oval 12"/>
          <p:cNvSpPr>
            <a:spLocks noChangeArrowheads="1"/>
          </p:cNvSpPr>
          <p:nvPr/>
        </p:nvSpPr>
        <p:spPr bwMode="auto">
          <a:xfrm>
            <a:off x="7543800" y="3048000"/>
            <a:ext cx="419100" cy="762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6600" i="1">
              <a:solidFill>
                <a:srgbClr val="006666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82" grpId="0" animBg="1" autoUpdateAnimBg="0"/>
      <p:bldP spid="536583" grpId="0" animBg="1" autoUpdateAnimBg="0"/>
      <p:bldP spid="536584" grpId="0" animBg="1" autoUpdateAnimBg="0"/>
      <p:bldP spid="536585" grpId="0" animBg="1" autoUpdateAnimBg="0"/>
      <p:bldP spid="536586" grpId="0" animBg="1" autoUpdateAnimBg="0"/>
      <p:bldP spid="536587" grpId="0" animBg="1" autoUpdateAnimBg="0"/>
      <p:bldP spid="536588" grpId="0" animBg="1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2211388" y="2743200"/>
            <a:ext cx="58832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End of</a:t>
            </a:r>
            <a:r>
              <a:rPr kumimoji="0" lang="en-US" sz="2800">
                <a:solidFill>
                  <a:schemeClr val="tx1"/>
                </a:solidFill>
              </a:rPr>
              <a:t> Introduction to the Preclassic</a:t>
            </a:r>
            <a:endParaRPr lang="en-US" sz="2800" i="1">
              <a:solidFill>
                <a:schemeClr val="tx1"/>
              </a:solidFill>
            </a:endParaRPr>
          </a:p>
          <a:p>
            <a:endParaRPr lang="en-US" sz="2800" i="1">
              <a:solidFill>
                <a:schemeClr val="tx1"/>
              </a:solidFill>
            </a:endParaRPr>
          </a:p>
          <a:p>
            <a:r>
              <a:rPr lang="en-US" sz="2800" i="1">
                <a:solidFill>
                  <a:schemeClr val="tx1"/>
                </a:solidFill>
                <a:hlinkClick r:id="rId2"/>
              </a:rPr>
              <a:t>Continue on to The Classic</a:t>
            </a:r>
            <a:endParaRPr lang="en-US" sz="5400" i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8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CC"/>
      </a:lt2>
      <a:accent1>
        <a:srgbClr val="996633"/>
      </a:accent1>
      <a:accent2>
        <a:srgbClr val="33CC33"/>
      </a:accent2>
      <a:accent3>
        <a:srgbClr val="FFFFFF"/>
      </a:accent3>
      <a:accent4>
        <a:srgbClr val="000000"/>
      </a:accent4>
      <a:accent5>
        <a:srgbClr val="CAB8AD"/>
      </a:accent5>
      <a:accent6>
        <a:srgbClr val="2DB92D"/>
      </a:accent6>
      <a:hlink>
        <a:srgbClr val="9900CC"/>
      </a:hlink>
      <a:folHlink>
        <a:srgbClr val="9900CC"/>
      </a:folHlink>
    </a:clrScheme>
    <a:fontScheme name="T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8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8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8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8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8 5">
        <a:dk1>
          <a:srgbClr val="000000"/>
        </a:dk1>
        <a:lt1>
          <a:srgbClr val="FFFFFF"/>
        </a:lt1>
        <a:dk2>
          <a:srgbClr val="000000"/>
        </a:dk2>
        <a:lt2>
          <a:srgbClr val="FF6600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ntemporary Portrait">
  <a:themeElements>
    <a:clrScheme name="3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3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white3">
  <a:themeElements>
    <a:clrScheme name="white3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white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8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CC"/>
      </a:lt2>
      <a:accent1>
        <a:srgbClr val="996633"/>
      </a:accent1>
      <a:accent2>
        <a:srgbClr val="33CC33"/>
      </a:accent2>
      <a:accent3>
        <a:srgbClr val="FFFFFF"/>
      </a:accent3>
      <a:accent4>
        <a:srgbClr val="000000"/>
      </a:accent4>
      <a:accent5>
        <a:srgbClr val="CAB8AD"/>
      </a:accent5>
      <a:accent6>
        <a:srgbClr val="2DB92D"/>
      </a:accent6>
      <a:hlink>
        <a:srgbClr val="9900CC"/>
      </a:hlink>
      <a:folHlink>
        <a:srgbClr val="9900CC"/>
      </a:folHlink>
    </a:clrScheme>
    <a:fontScheme name="T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8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8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8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8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8 5">
        <a:dk1>
          <a:srgbClr val="000000"/>
        </a:dk1>
        <a:lt1>
          <a:srgbClr val="FFFFFF"/>
        </a:lt1>
        <a:dk2>
          <a:srgbClr val="000000"/>
        </a:dk2>
        <a:lt2>
          <a:srgbClr val="FF6600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1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1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white3">
  <a:themeElements>
    <a:clrScheme name="white3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white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ite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1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1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FFFFFF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FFFFFF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FFFFCC"/>
    </a:lt2>
    <a:accent1>
      <a:srgbClr val="996633"/>
    </a:accent1>
    <a:accent2>
      <a:srgbClr val="33CC33"/>
    </a:accent2>
    <a:accent3>
      <a:srgbClr val="FFFFFF"/>
    </a:accent3>
    <a:accent4>
      <a:srgbClr val="000000"/>
    </a:accent4>
    <a:accent5>
      <a:srgbClr val="CAB8AD"/>
    </a:accent5>
    <a:accent6>
      <a:srgbClr val="2DB92D"/>
    </a:accent6>
    <a:hlink>
      <a:srgbClr val="800000"/>
    </a:hlink>
    <a:folHlink>
      <a:srgbClr val="8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5881</TotalTime>
  <Words>1593</Words>
  <Application>Microsoft Office PowerPoint</Application>
  <PresentationFormat>35mm Slides</PresentationFormat>
  <Paragraphs>353</Paragraphs>
  <Slides>92</Slides>
  <Notes>6</Notes>
  <HiddenSlides>4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92</vt:i4>
      </vt:variant>
    </vt:vector>
  </HeadingPairs>
  <TitlesOfParts>
    <vt:vector size="100" baseType="lpstr">
      <vt:lpstr>Contemporary Portrait</vt:lpstr>
      <vt:lpstr>T8</vt:lpstr>
      <vt:lpstr>3_Contemporary Portrait</vt:lpstr>
      <vt:lpstr>white3</vt:lpstr>
      <vt:lpstr>1_T8</vt:lpstr>
      <vt:lpstr>1_Contemporary Portrait</vt:lpstr>
      <vt:lpstr>9_white3</vt:lpstr>
      <vt:lpstr>2_Contemporary Portrait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I already know about Prehistoric Cultures?</dc:title>
  <dc:creator>CLA</dc:creator>
  <cp:lastModifiedBy>Tim Roufs</cp:lastModifiedBy>
  <cp:revision>528</cp:revision>
  <cp:lastPrinted>2000-04-12T17:52:36Z</cp:lastPrinted>
  <dcterms:created xsi:type="dcterms:W3CDTF">2000-03-27T14:48:03Z</dcterms:created>
  <dcterms:modified xsi:type="dcterms:W3CDTF">2019-02-18T17:07:32Z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troufs@d.umn.edu</vt:lpwstr>
  </property>
  <property fmtid="{D5CDD505-2E9C-101B-9397-08002B2CF9AE}" pid="8" name="HomePage">
    <vt:lpwstr>http://www.d.umn.edu/~troufs/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2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C:\www\anth1602\PowerPoint</vt:lpwstr>
  </property>
</Properties>
</file>