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29" r:id="rId1"/>
    <p:sldMasterId id="2147484922" r:id="rId2"/>
    <p:sldMasterId id="2147486127" r:id="rId3"/>
    <p:sldMasterId id="2147486163" r:id="rId4"/>
    <p:sldMasterId id="2147486247" r:id="rId5"/>
  </p:sldMasterIdLst>
  <p:notesMasterIdLst>
    <p:notesMasterId r:id="rId22"/>
  </p:notesMasterIdLst>
  <p:handoutMasterIdLst>
    <p:handoutMasterId r:id="rId23"/>
  </p:handoutMasterIdLst>
  <p:sldIdLst>
    <p:sldId id="1677" r:id="rId6"/>
    <p:sldId id="3320" r:id="rId7"/>
    <p:sldId id="1679" r:id="rId8"/>
    <p:sldId id="1903" r:id="rId9"/>
    <p:sldId id="3114" r:id="rId10"/>
    <p:sldId id="3324" r:id="rId11"/>
    <p:sldId id="3325" r:id="rId12"/>
    <p:sldId id="2307" r:id="rId13"/>
    <p:sldId id="2308" r:id="rId14"/>
    <p:sldId id="2309" r:id="rId15"/>
    <p:sldId id="3132" r:id="rId16"/>
    <p:sldId id="3327" r:id="rId17"/>
    <p:sldId id="3328" r:id="rId18"/>
    <p:sldId id="3330" r:id="rId19"/>
    <p:sldId id="3331" r:id="rId20"/>
    <p:sldId id="3321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583"/>
    <a:srgbClr val="000000"/>
    <a:srgbClr val="FFFFFF"/>
    <a:srgbClr val="0070C0"/>
    <a:srgbClr val="FFD961"/>
    <a:srgbClr val="BADDE1"/>
    <a:srgbClr val="FFFFCD"/>
    <a:srgbClr val="FFFFAF"/>
    <a:srgbClr val="000600"/>
    <a:srgbClr val="91E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80" y="44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8FEB9EEB-AC0C-41B8-84E9-0373B1DA9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91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0C47849C-5A47-4F1B-8347-87C15C111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9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414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200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416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86CF96-D1CB-4D41-82D0-8389C51CBEB0}" type="slidenum">
              <a:rPr kumimoji="1" lang="en-US" sz="13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sz="13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4822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5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13B2-1104-40C1-A3DF-E4CA1C9F9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1FB0C-3862-421B-A059-DF544CA6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7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7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FD8-3282-4E9F-9A5C-E74BE7D5B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5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A1FFA3F-0529-47EE-AF88-438232F16B2F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A6C6797D-333A-4C39-B5D1-96373ADC4292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FCA95195-6071-4C8F-85D5-A9298C7D7ED4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A4292821-B1E5-4D3E-ABF9-D495292D4186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8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8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22532446-A9E8-4F0F-A87F-856B24F33D88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B51BE6C5-F862-431A-A625-9D1A8DC307DE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0C2E96AE-28E5-4C2B-814A-AC280434BAE7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7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94B4F53-C1EF-4049-9C80-91A8783D320A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4AEB6-FAD4-4E02-834A-F9F0F5BBE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3063A11C-B25D-46F8-B798-36A813BEB910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04ECC4B-5B79-4AE2-AF62-15C7F2F1D6B9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6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6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0C7806D5-08C1-41C8-BE9F-898D222DB952}" type="slidenum">
              <a:rPr lang="en-US" sz="1400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13B2-1104-40C1-A3DF-E4CA1C9F9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78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4AEB6-FAD4-4E02-834A-F9F0F5BBE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876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4D809-7AB2-4B37-8B84-246B0EC10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5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5829-95B1-4346-BD21-D91C4A7F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05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1FF50-5117-4456-A946-5722B6974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4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401B-7D02-4BD4-9E48-E2971190C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78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D0E87-6BE3-43E6-876F-020C78AB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4D809-7AB2-4B37-8B84-246B0EC10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9929-2F28-40E8-BB8D-CC56ED239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22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95E2D-1F8B-4D04-8931-62B1D08C4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51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1FB0C-3862-421B-A059-DF544CA6F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35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FD8-3282-4E9F-9A5C-E74BE7D5B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07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D5A15-DD98-4E06-84A4-CC8985EED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90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2CCBB-B48C-4688-AA99-401A53C4BF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199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2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26867-E981-479C-B990-1C00008F96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2716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7067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733" y="1600206"/>
            <a:ext cx="4047067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63DA-9758-4977-9A58-FCAC9CABD4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86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9779-67C1-45C2-BCA9-C99A5D6DCE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85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A063-A919-4412-A0B8-603E388762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5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5829-95B1-4346-BD21-D91C4A7F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D87F-5718-472C-969E-198112277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8605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489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7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F5D3-0594-4D90-8AFF-B8BB576B8A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406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058C3-CB48-408C-ABE9-3868B06DC5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71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F76E6-6999-4AF9-B9E9-6DAB290D2F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2400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1" y="274659"/>
            <a:ext cx="603673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C201C-3D4C-47EC-825F-FA435D916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7386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4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3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85A28EB6-E1E6-4901-9BFC-9593594DB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6774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F4E95-4030-4B13-95ED-B7DE7D230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4639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440692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E3EF-EB0C-4190-B113-4ECC8EECF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05517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0" y="1885950"/>
            <a:ext cx="4021667" cy="417195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344" y="1885950"/>
            <a:ext cx="4021667" cy="417195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12E7-FB6A-41B7-9634-E4FACA7A7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578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434C8-76C7-4C34-8942-32F932303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734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9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9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1FF50-5117-4456-A946-5722B6974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E05AC-D992-4A4E-8133-C26187880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3688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C0180-7176-4CA4-86C8-30CCA4019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3425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489" cy="1162050"/>
          </a:xfrm>
        </p:spPr>
        <p:txBody>
          <a:bodyPr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756" y="27307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1615A-30C7-42F7-A5EF-BCAEB279C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733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DAEE-5402-49CB-B223-536FA1C99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4178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0842-A27C-4F93-8640-4F03BEB55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35815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11" y="228600"/>
            <a:ext cx="6036733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D5420-EEED-4EB7-878F-9FB375E4F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68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8401B-7D02-4BD4-9E48-E2971190C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D0E87-6BE3-43E6-876F-020C78AB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8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9929-2F28-40E8-BB8D-CC56ED239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95E2D-1F8B-4D04-8931-62B1D08C4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03F1196D-6E90-4168-86F8-F84964D13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9" r:id="rId1"/>
    <p:sldLayoutId id="2147484630" r:id="rId2"/>
    <p:sldLayoutId id="2147484631" r:id="rId3"/>
    <p:sldLayoutId id="2147484632" r:id="rId4"/>
    <p:sldLayoutId id="2147484633" r:id="rId5"/>
    <p:sldLayoutId id="2147484634" r:id="rId6"/>
    <p:sldLayoutId id="2147484635" r:id="rId7"/>
    <p:sldLayoutId id="2147484636" r:id="rId8"/>
    <p:sldLayoutId id="2147484637" r:id="rId9"/>
    <p:sldLayoutId id="2147484638" r:id="rId10"/>
    <p:sldLayoutId id="21474846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+mn-lt"/>
              </a:defRPr>
            </a:lvl1pPr>
          </a:lstStyle>
          <a:p>
            <a:pPr algn="ctr" rtl="0" fontAlgn="base">
              <a:spcAft>
                <a:spcPct val="0"/>
              </a:spcAft>
              <a:defRPr/>
            </a:pPr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+mn-lt"/>
              </a:defRPr>
            </a:lvl1pPr>
          </a:lstStyle>
          <a:p>
            <a:pPr rtl="0" fontAlgn="base">
              <a:spcAft>
                <a:spcPct val="0"/>
              </a:spcAft>
              <a:defRPr/>
            </a:pPr>
            <a:fld id="{0F60B05A-8A16-494C-9CA8-394F783BFA15}" type="slidenum">
              <a:rPr lang="en-US" kern="1200">
                <a:solidFill>
                  <a:srgbClr val="000000"/>
                </a:solidFill>
                <a:latin typeface="Arial"/>
                <a:ea typeface="+mn-ea"/>
                <a:cs typeface="+mn-cs"/>
              </a:rPr>
              <a:pPr rtl="0" fontAlgn="base">
                <a:spcAft>
                  <a:spcPct val="0"/>
                </a:spcAft>
                <a:defRPr/>
              </a:pPr>
              <a:t>‹#›</a:t>
            </a:fld>
            <a:endParaRPr lang="en-US" kern="120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3" r:id="rId1"/>
    <p:sldLayoutId id="2147484924" r:id="rId2"/>
    <p:sldLayoutId id="2147484925" r:id="rId3"/>
    <p:sldLayoutId id="2147484926" r:id="rId4"/>
    <p:sldLayoutId id="2147484927" r:id="rId5"/>
    <p:sldLayoutId id="2147484928" r:id="rId6"/>
    <p:sldLayoutId id="2147484929" r:id="rId7"/>
    <p:sldLayoutId id="2147484930" r:id="rId8"/>
    <p:sldLayoutId id="2147484931" r:id="rId9"/>
    <p:sldLayoutId id="2147484932" r:id="rId10"/>
    <p:sldLayoutId id="21474849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8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44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03F1196D-6E90-4168-86F8-F84964D13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5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28" r:id="rId1"/>
    <p:sldLayoutId id="2147486129" r:id="rId2"/>
    <p:sldLayoutId id="2147486130" r:id="rId3"/>
    <p:sldLayoutId id="2147486131" r:id="rId4"/>
    <p:sldLayoutId id="2147486132" r:id="rId5"/>
    <p:sldLayoutId id="2147486133" r:id="rId6"/>
    <p:sldLayoutId id="2147486134" r:id="rId7"/>
    <p:sldLayoutId id="2147486135" r:id="rId8"/>
    <p:sldLayoutId id="2147486136" r:id="rId9"/>
    <p:sldLayoutId id="2147486137" r:id="rId10"/>
    <p:sldLayoutId id="21474861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5pPr>
      <a:lvl6pPr marL="40640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6pPr>
      <a:lvl7pPr marL="81281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7pPr>
      <a:lvl8pPr marL="121921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8pPr>
      <a:lvl9pPr marL="162562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har char="•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har char="–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har char="–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44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44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44"/>
            </a:lvl1pPr>
          </a:lstStyle>
          <a:p>
            <a:pPr>
              <a:defRPr/>
            </a:pPr>
            <a:fld id="{9E51E057-6A53-4F59-9C55-C20B5AE82C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8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64" r:id="rId1"/>
    <p:sldLayoutId id="2147486165" r:id="rId2"/>
    <p:sldLayoutId id="2147486166" r:id="rId3"/>
    <p:sldLayoutId id="2147486167" r:id="rId4"/>
    <p:sldLayoutId id="2147486168" r:id="rId5"/>
    <p:sldLayoutId id="2147486169" r:id="rId6"/>
    <p:sldLayoutId id="2147486170" r:id="rId7"/>
    <p:sldLayoutId id="2147486171" r:id="rId8"/>
    <p:sldLayoutId id="2147486172" r:id="rId9"/>
    <p:sldLayoutId id="2147486173" r:id="rId10"/>
    <p:sldLayoutId id="21474861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5pPr>
      <a:lvl6pPr marL="40640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6pPr>
      <a:lvl7pPr marL="81281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7pPr>
      <a:lvl8pPr marL="121921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8pPr>
      <a:lvl9pPr marL="162562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har char="•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har char="–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har char="–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50000"/>
              </a:spcBef>
              <a:defRPr kumimoji="0" sz="1244" i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kumimoji="0" sz="1244" i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2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kumimoji="0" sz="1244" i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CCF87610-BFC6-4AAB-A42E-C1AF2231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4759" name="Picture 7" descr="paint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71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103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48" r:id="rId1"/>
    <p:sldLayoutId id="2147486249" r:id="rId2"/>
    <p:sldLayoutId id="2147486250" r:id="rId3"/>
    <p:sldLayoutId id="2147486251" r:id="rId4"/>
    <p:sldLayoutId id="2147486252" r:id="rId5"/>
    <p:sldLayoutId id="2147486253" r:id="rId6"/>
    <p:sldLayoutId id="2147486254" r:id="rId7"/>
    <p:sldLayoutId id="2147486255" r:id="rId8"/>
    <p:sldLayoutId id="2147486256" r:id="rId9"/>
    <p:sldLayoutId id="2147486257" r:id="rId10"/>
    <p:sldLayoutId id="2147486258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5pPr>
      <a:lvl6pPr marL="406405" algn="l" rtl="0" fontAlgn="base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6pPr>
      <a:lvl7pPr marL="812810" algn="l" rtl="0" fontAlgn="base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7pPr>
      <a:lvl8pPr marL="1219215" algn="l" rtl="0" fontAlgn="base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8pPr>
      <a:lvl9pPr marL="1625620" algn="l" rtl="0" fontAlgn="base">
        <a:spcBef>
          <a:spcPct val="0"/>
        </a:spcBef>
        <a:spcAft>
          <a:spcPct val="0"/>
        </a:spcAft>
        <a:defRPr kumimoji="1" sz="3556">
          <a:solidFill>
            <a:schemeClr val="tx2"/>
          </a:solidFill>
          <a:latin typeface="Arial Black" pitchFamily="34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/>
        <a:buChar char="z"/>
        <a:defRPr kumimoji="1"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/>
        <a:buChar char="y"/>
        <a:defRPr kumimoji="1"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/>
        <a:buChar char="x"/>
        <a:defRPr kumimoji="1"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.umn.edu/cla/faculty/troufs/anth3635/ceproject.html#tit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.umn.edu/cla/faculty/troufs/anth3635/ceproject.html#tit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.umn.edu/~troufs/#titl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.umn.edu/cla/faculty/troufs/anth3635/ceproject.html#tit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.umn.edu/cla/faculty/troufs/anth3635/ceproject.html#titl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5805" y="4075519"/>
            <a:ext cx="8265404" cy="1569660"/>
          </a:xfrm>
          <a:prstGeom prst="rect">
            <a:avLst/>
          </a:prstGeom>
          <a:solidFill>
            <a:srgbClr val="D7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Start deck in “Slide Show” mode, </a:t>
            </a:r>
          </a:p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and use your up/down arrow keys and/or </a:t>
            </a:r>
          </a:p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your space bar to advance the slides</a:t>
            </a:r>
          </a:p>
        </p:txBody>
      </p:sp>
    </p:spTree>
    <p:extLst>
      <p:ext uri="{BB962C8B-B14F-4D97-AF65-F5344CB8AC3E}">
        <p14:creationId xmlns:p14="http://schemas.microsoft.com/office/powerpoint/2010/main" val="396821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3635 Anthropology of Europe 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7F7F7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FFFFFF"/>
                </a:solidFill>
                <a:latin typeface="Arial" charset="0"/>
              </a:rPr>
              <a:t>    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E4DF60-CC1C-068C-3E43-667777B17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  <a:hlinkClick r:id="rId3"/>
              </a:rPr>
              <a:t>https://www.d.umn.edu/cla/faculty/troufs/anth3635/ceproject.html#title</a:t>
            </a:r>
            <a:endParaRPr lang="en-US" sz="1067" kern="0" dirty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4524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chemeClr val="bg1"/>
                </a:solidFill>
                <a:latin typeface="Arial" charset="0"/>
              </a:rPr>
              <a:t>In a nutshell, ANTH 3635 Anthropology of Europe 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chemeClr val="bg1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chemeClr val="bg1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chemeClr val="bg1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chemeClr val="bg1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chemeClr val="bg1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chemeClr val="bg1"/>
                </a:solidFill>
                <a:latin typeface="Arial" charset="0"/>
              </a:rPr>
              <a:t>    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1994938-687E-7B53-76CD-21A12AEB9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  <a:hlinkClick r:id="rId3"/>
              </a:rPr>
              <a:t>https://www.d.umn.edu/cla/faculty/troufs/anth3635/ceproject.html#title</a:t>
            </a:r>
            <a:endParaRPr lang="en-US" sz="1067" kern="0" dirty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3953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63C78-3314-4714-5B42-1EBC92969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70" y="754097"/>
            <a:ext cx="6629400" cy="539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35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63C78-3314-4714-5B42-1EBC92969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70" y="754097"/>
            <a:ext cx="6629400" cy="539406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452492-D0DE-633C-87F3-027872131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3738686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FFFF">
                    <a:lumMod val="65000"/>
                  </a:srgbClr>
                </a:solidFill>
                <a:latin typeface="Arial" charset="0"/>
              </a:rPr>
              <a:t>The Course Outline in a Nutshell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FFFF">
                    <a:lumMod val="65000"/>
                  </a:srgbClr>
                </a:solidFill>
                <a:latin typeface="Arial" charset="0"/>
              </a:rPr>
              <a:t>Course Structure . . .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90019"/>
                </a:solidFill>
                <a:latin typeface="Arial" charset="0"/>
              </a:rPr>
              <a:t>Course Content . . .</a:t>
            </a:r>
          </a:p>
        </p:txBody>
      </p:sp>
    </p:spTree>
    <p:extLst>
      <p:ext uri="{BB962C8B-B14F-4D97-AF65-F5344CB8AC3E}">
        <p14:creationId xmlns:p14="http://schemas.microsoft.com/office/powerpoint/2010/main" val="139675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63C78-3314-4714-5B42-1EBC92969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70" y="754097"/>
            <a:ext cx="6629400" cy="539406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532CA9-0B15-0B03-7055-B262C7998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867" y="3738686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A0019"/>
                </a:solidFill>
                <a:latin typeface="Arial" charset="0"/>
              </a:rPr>
              <a:t>This is the way your 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A0019"/>
                </a:solidFill>
                <a:latin typeface="Arial" charset="0"/>
              </a:rPr>
              <a:t>Canvas Modules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A0019"/>
                </a:solidFill>
                <a:latin typeface="Arial" charset="0"/>
              </a:rPr>
              <a:t>are organized . . .</a:t>
            </a:r>
          </a:p>
        </p:txBody>
      </p:sp>
    </p:spTree>
    <p:extLst>
      <p:ext uri="{BB962C8B-B14F-4D97-AF65-F5344CB8AC3E}">
        <p14:creationId xmlns:p14="http://schemas.microsoft.com/office/powerpoint/2010/main" val="158794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63C78-3314-4714-5B42-1EBC92969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70" y="754097"/>
            <a:ext cx="6629400" cy="539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35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400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2010-2024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2"/>
              </a:rPr>
              <a:t>Timothy G. Roufs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University of Minnesota Duluth</a:t>
            </a:r>
            <a:endParaRPr kumimoji="1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510976" y="365511"/>
            <a:ext cx="4169664" cy="5943600"/>
          </a:xfrm>
          <a:prstGeom prst="rect">
            <a:avLst/>
          </a:prstGeom>
          <a:solidFill>
            <a:srgbClr val="FFFFFF">
              <a:alpha val="84706"/>
            </a:srgb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4800" b="1" i="1" u="none" strike="noStrike" kern="0" cap="none" spc="0" normalizeH="0" baseline="0" noProof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129613"/>
            <a:ext cx="78486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 Very Brief Outline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of the Course Structure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036A15-667A-D8C2-805D-820087F85E6D}"/>
              </a:ext>
            </a:extLst>
          </p:cNvPr>
          <p:cNvSpPr/>
          <p:nvPr/>
        </p:nvSpPr>
        <p:spPr>
          <a:xfrm>
            <a:off x="3808783" y="946257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+mn-cs"/>
              </a:rPr>
              <a:t>The End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81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Text Box 2"/>
          <p:cNvSpPr txBox="1">
            <a:spLocks noChangeArrowheads="1"/>
          </p:cNvSpPr>
          <p:nvPr/>
        </p:nvSpPr>
        <p:spPr bwMode="auto">
          <a:xfrm>
            <a:off x="4986931" y="4910719"/>
            <a:ext cx="184731" cy="69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3911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43" name="Text Box 3"/>
          <p:cNvSpPr txBox="1">
            <a:spLocks noChangeArrowheads="1"/>
          </p:cNvSpPr>
          <p:nvPr/>
        </p:nvSpPr>
        <p:spPr bwMode="auto">
          <a:xfrm>
            <a:off x="6207541" y="2675519"/>
            <a:ext cx="184731" cy="69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3911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5733" y="2480733"/>
            <a:ext cx="8128000" cy="27095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8128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indicates that the materials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are a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9001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REMinder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ctr" defTabSz="81281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and are thus being repeated . . 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3C6527F-1964-4A22-D591-6E8D7E896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755" y="2353822"/>
            <a:ext cx="1746820" cy="639534"/>
          </a:xfrm>
          <a:prstGeom prst="rect">
            <a:avLst/>
          </a:prstGeom>
          <a:solidFill>
            <a:srgbClr val="FFFF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56" b="1" i="0" u="none" strike="noStrike" kern="1200" cap="none" spc="0" normalizeH="0" baseline="0" noProof="0" dirty="0">
                <a:ln>
                  <a:noFill/>
                </a:ln>
                <a:solidFill>
                  <a:srgbClr val="79001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REM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1BA5425-8647-15E7-F5D2-50032CB5D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3883501"/>
            <a:ext cx="2555076" cy="639534"/>
          </a:xfrm>
          <a:prstGeom prst="rect">
            <a:avLst/>
          </a:prstGeom>
          <a:solidFill>
            <a:srgbClr val="FFFF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56" b="1" i="0" u="none" strike="noStrike" kern="1200" cap="none" spc="0" normalizeH="0" baseline="0" noProof="0" dirty="0" err="1">
                <a:ln>
                  <a:noFill/>
                </a:ln>
                <a:solidFill>
                  <a:srgbClr val="79001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REM</a:t>
            </a:r>
            <a:r>
              <a:rPr kumimoji="0" lang="en-US" sz="3556" b="1" i="0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inder</a:t>
            </a:r>
            <a:endParaRPr kumimoji="0" lang="en-US" sz="3556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9272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5E9F4A0-D236-B99F-2162-175CD6F71AC2}"/>
              </a:ext>
            </a:extLst>
          </p:cNvPr>
          <p:cNvSpPr/>
          <p:nvPr/>
        </p:nvSpPr>
        <p:spPr>
          <a:xfrm>
            <a:off x="1320800" y="3564467"/>
            <a:ext cx="6502400" cy="2488053"/>
          </a:xfrm>
          <a:prstGeom prst="rect">
            <a:avLst/>
          </a:prstGeom>
        </p:spPr>
        <p:txBody>
          <a:bodyPr lIns="81280" tIns="40640" rIns="81280">
            <a:spAutoFit/>
          </a:bodyPr>
          <a:lstStyle/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ANTH 3635 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267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Anthropology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267" b="1" i="1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</a:rPr>
              <a:t>of</a:t>
            </a:r>
          </a:p>
          <a:p>
            <a:pPr marL="2133627" marR="0" lvl="0" indent="-2133627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267" b="1" i="1" u="none" strike="noStrike" kern="120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Europe</a:t>
            </a:r>
          </a:p>
        </p:txBody>
      </p:sp>
    </p:spTree>
    <p:extLst>
      <p:ext uri="{BB962C8B-B14F-4D97-AF65-F5344CB8AC3E}">
        <p14:creationId xmlns:p14="http://schemas.microsoft.com/office/powerpoint/2010/main" val="215828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Text Box 7"/>
          <p:cNvSpPr txBox="1">
            <a:spLocks noChangeArrowheads="1"/>
          </p:cNvSpPr>
          <p:nvPr/>
        </p:nvSpPr>
        <p:spPr bwMode="auto">
          <a:xfrm>
            <a:off x="6207541" y="2587148"/>
            <a:ext cx="1847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kumimoji="1" lang="en-US" sz="4400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56933" y="6509275"/>
            <a:ext cx="399626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© 2010-2024 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  <a:hlinkClick r:id="rId2"/>
              </a:rPr>
              <a:t>Timothy G. Roufs</a:t>
            </a: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, University of Minnesota Duluth</a:t>
            </a:r>
            <a:endParaRPr kumimoji="1" 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6" name="Picture 2" descr="http://ecx.images-amazon.com/images/I/51I-gWmAkTL._SX348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64" y="379844"/>
            <a:ext cx="4169668" cy="594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510976" y="365511"/>
            <a:ext cx="4169664" cy="5943600"/>
          </a:xfrm>
          <a:prstGeom prst="rect">
            <a:avLst/>
          </a:prstGeom>
          <a:solidFill>
            <a:srgbClr val="FFFFFF">
              <a:alpha val="84706"/>
            </a:srgbClr>
          </a:solidFill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  <a:p>
            <a:pPr algn="ctr">
              <a:spcBef>
                <a:spcPct val="20000"/>
              </a:spcBef>
            </a:pPr>
            <a:endParaRPr kumimoji="1" lang="en-US" sz="4800" b="1" i="1" kern="0" dirty="0">
              <a:ln w="6350">
                <a:solidFill>
                  <a:srgbClr val="0C0600"/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50800" dist="165100" dir="18900000" algn="b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3129613"/>
            <a:ext cx="78486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A Very Brief Outline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800" b="1" i="1" u="none" strike="noStrike" kern="0" cap="none" spc="0" normalizeH="0" baseline="0" noProof="0" dirty="0">
                <a:ln w="6350">
                  <a:solidFill>
                    <a:srgbClr val="0C0600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dist="165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of the Course Structure</a:t>
            </a:r>
          </a:p>
        </p:txBody>
      </p:sp>
    </p:spTree>
    <p:extLst>
      <p:ext uri="{BB962C8B-B14F-4D97-AF65-F5344CB8AC3E}">
        <p14:creationId xmlns:p14="http://schemas.microsoft.com/office/powerpoint/2010/main" val="82979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5A0D43-EAA0-DB07-8D81-9BE87F64A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377" y="562370"/>
            <a:ext cx="6629400" cy="58026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C46C36-DF2A-9974-7C28-6A302984E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2740374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90019"/>
                </a:solidFill>
                <a:latin typeface="Arial" charset="0"/>
              </a:rPr>
              <a:t>The Course Outline in a Nutshell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Structure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Structure</a:t>
            </a:r>
          </a:p>
        </p:txBody>
      </p:sp>
    </p:spTree>
    <p:extLst>
      <p:ext uri="{BB962C8B-B14F-4D97-AF65-F5344CB8AC3E}">
        <p14:creationId xmlns:p14="http://schemas.microsoft.com/office/powerpoint/2010/main" val="37016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5A0D43-EAA0-DB07-8D81-9BE87F64A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377" y="562370"/>
            <a:ext cx="6629400" cy="58026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F7C26A-078A-5C7E-4719-D6DA0D57F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4" y="2740374"/>
            <a:ext cx="7126514" cy="2535118"/>
          </a:xfrm>
          <a:prstGeom prst="rect">
            <a:avLst/>
          </a:prstGeom>
          <a:solidFill>
            <a:srgbClr val="FFC000"/>
          </a:solidFill>
          <a:ln w="76200">
            <a:solidFill>
              <a:srgbClr val="790019"/>
            </a:solidFill>
            <a:miter lim="800000"/>
            <a:headEnd/>
            <a:tailEnd/>
          </a:ln>
        </p:spPr>
        <p:txBody>
          <a:bodyPr wrap="square" lIns="203200" tIns="203200" rIns="203200" bIns="203200" anchor="ctr">
            <a:spAutoFit/>
          </a:bodyPr>
          <a:lstStyle/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FFFF">
                    <a:lumMod val="65000"/>
                  </a:srgbClr>
                </a:solidFill>
                <a:latin typeface="Arial" charset="0"/>
              </a:rPr>
              <a:t>The Course Outline in a Nutshell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790019"/>
                </a:solidFill>
                <a:latin typeface="Arial" charset="0"/>
              </a:rPr>
              <a:t>Course Structure . . .</a:t>
            </a:r>
          </a:p>
          <a:p>
            <a:pPr algn="ctr" defTabSz="812810">
              <a:lnSpc>
                <a:spcPct val="150000"/>
              </a:lnSpc>
              <a:defRPr/>
            </a:pPr>
            <a:r>
              <a:rPr lang="en-US" sz="3200" b="1" dirty="0">
                <a:solidFill>
                  <a:srgbClr val="FFC000"/>
                </a:solidFill>
                <a:latin typeface="Arial" charset="0"/>
              </a:rPr>
              <a:t>Course Content</a:t>
            </a:r>
          </a:p>
        </p:txBody>
      </p:sp>
    </p:spTree>
    <p:extLst>
      <p:ext uri="{BB962C8B-B14F-4D97-AF65-F5344CB8AC3E}">
        <p14:creationId xmlns:p14="http://schemas.microsoft.com/office/powerpoint/2010/main" val="2888918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5A0D43-EAA0-DB07-8D81-9BE87F64A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377" y="562370"/>
            <a:ext cx="6629400" cy="580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7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  <a:hlinkClick r:id="rId3"/>
              </a:rPr>
              <a:t>https://www.d.umn.edu/cla/faculty/troufs/anth3635/ceproject.html#title</a:t>
            </a:r>
            <a:endParaRPr lang="en-US" sz="1067" kern="0" dirty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3635 Anthropology of Europe 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</a:t>
            </a: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FFFFF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7F7F7F"/>
                </a:solidFill>
                <a:latin typeface="Arial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4269482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914653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533653" y="3876053"/>
            <a:ext cx="1795463" cy="672525"/>
          </a:xfrm>
          <a:prstGeom prst="leftArrow">
            <a:avLst>
              <a:gd name="adj1" fmla="val 50000"/>
              <a:gd name="adj2" fmla="val 4027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flipV="1">
            <a:off x="1847852" y="4697319"/>
            <a:ext cx="976313" cy="672525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847852" y="6212812"/>
            <a:ext cx="976313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495550" y="44687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181350" y="4824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38501" y="5078319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724150" y="5112186"/>
            <a:ext cx="245474" cy="672525"/>
          </a:xfrm>
          <a:prstGeom prst="leftArrow">
            <a:avLst>
              <a:gd name="adj1" fmla="val 50000"/>
              <a:gd name="adj2" fmla="val 5024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81281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6368" y="787408"/>
            <a:ext cx="7844165" cy="539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In a nutshell, ANTH 3635 Anthropology of Europe  </a:t>
            </a:r>
          </a:p>
          <a:p>
            <a:pPr algn="ctr" defTabSz="812810">
              <a:defRPr/>
            </a:pPr>
            <a:r>
              <a:rPr lang="en-US" sz="2489" b="1" dirty="0">
                <a:solidFill>
                  <a:srgbClr val="7F7F7F"/>
                </a:solidFill>
                <a:latin typeface="Arial" charset="0"/>
              </a:rPr>
              <a:t>consists of three main segments: </a:t>
            </a:r>
          </a:p>
          <a:p>
            <a:pPr defTabSz="812810">
              <a:defRPr/>
            </a:pPr>
            <a:endParaRPr lang="en-US" sz="1778" b="1" dirty="0">
              <a:solidFill>
                <a:srgbClr val="7F7F7F"/>
              </a:solidFill>
              <a:latin typeface="Arial" charset="0"/>
            </a:endParaRP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 Orientation and Background</a:t>
            </a:r>
          </a:p>
          <a:p>
            <a:pPr defTabSz="812810">
              <a:defRPr/>
            </a:pPr>
            <a:endParaRPr lang="en-US" sz="1600" b="1" dirty="0">
              <a:solidFill>
                <a:srgbClr val="7F7F7F"/>
              </a:solidFill>
              <a:latin typeface="Arial" charset="0"/>
            </a:endParaRPr>
          </a:p>
          <a:p>
            <a:pPr marL="612430" lvl="1" indent="-206025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Introduction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Basic Concepts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History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Theory</a:t>
            </a:r>
          </a:p>
          <a:p>
            <a:pPr marL="612430" lvl="1" indent="-206025" defTabSz="812810">
              <a:buFont typeface="Arial" panose="020B0604020202020204" pitchFamily="34" charset="0"/>
              <a:buChar char="•"/>
              <a:tabLst>
                <a:tab pos="206025" algn="l"/>
              </a:tabLst>
              <a:defRPr/>
            </a:pPr>
            <a:r>
              <a:rPr lang="en-US" sz="1600" b="1" dirty="0">
                <a:solidFill>
                  <a:srgbClr val="7F7F7F"/>
                </a:solidFill>
                <a:latin typeface="Arial" charset="0"/>
              </a:rPr>
              <a:t>Methods and Techniques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</a:t>
            </a:r>
            <a:r>
              <a:rPr lang="en-US" sz="2133" b="1" dirty="0">
                <a:solidFill>
                  <a:srgbClr val="FFFFFF"/>
                </a:solidFill>
                <a:latin typeface="Arial" charset="0"/>
              </a:rPr>
              <a:t>II  Explorations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FFFFFF"/>
                </a:solidFill>
                <a:latin typeface="Arial" charset="0"/>
              </a:rPr>
              <a:t>          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Comparative / Cross-Cultural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Holistic</a:t>
            </a:r>
          </a:p>
          <a:p>
            <a:pPr marL="606785" indent="-194736" defTabSz="81281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FFFF"/>
                </a:solidFill>
                <a:latin typeface="Arial" charset="0"/>
              </a:rPr>
              <a:t>Ethnographic Case Studies from the Real World: Real People . . . Real Places from Around the Globe   </a:t>
            </a:r>
          </a:p>
          <a:p>
            <a:pPr defTabSz="812810">
              <a:defRPr/>
            </a:pPr>
            <a:r>
              <a:rPr lang="en-US" sz="1778" b="1" dirty="0">
                <a:solidFill>
                  <a:srgbClr val="7F7F7F"/>
                </a:solidFill>
                <a:latin typeface="Arial" charset="0"/>
              </a:rPr>
              <a:t>      </a:t>
            </a:r>
          </a:p>
          <a:p>
            <a:pPr defTabSz="812810">
              <a:defRPr/>
            </a:pPr>
            <a:r>
              <a:rPr lang="en-US" sz="2133" b="1" dirty="0">
                <a:solidFill>
                  <a:srgbClr val="7F7F7F"/>
                </a:solidFill>
                <a:latin typeface="Arial" charset="0"/>
              </a:rPr>
              <a:t>  III  Student Presentations on Term Research Project </a:t>
            </a:r>
            <a:r>
              <a:rPr lang="en-US" sz="2133" dirty="0">
                <a:solidFill>
                  <a:srgbClr val="7F7F7F"/>
                </a:solidFill>
                <a:latin typeface="Arial" charset="0"/>
              </a:rPr>
              <a:t>    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27EB46B-05A9-D53E-3831-BF7DBAE26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99" y="6027811"/>
            <a:ext cx="6908800" cy="35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noAutofit/>
          </a:bodyPr>
          <a:lstStyle/>
          <a:p>
            <a:pPr defTabSz="8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67" kern="0" dirty="0">
                <a:solidFill>
                  <a:srgbClr val="7F7F7F"/>
                </a:solidFill>
                <a:latin typeface="Arial" charset="0"/>
                <a:hlinkClick r:id="rId3"/>
              </a:rPr>
              <a:t>https://www.d.umn.edu/cla/faculty/troufs/anth3635/ceproject.html#title</a:t>
            </a:r>
            <a:endParaRPr lang="en-US" sz="1067" kern="0" dirty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943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ontemporary Portrait">
  <a:themeElements>
    <a:clrScheme name="1_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1_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6600" b="0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6600" b="0" i="1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17627</TotalTime>
  <Words>519</Words>
  <Application>Microsoft Office PowerPoint</Application>
  <PresentationFormat>On-screen Show (4:3)</PresentationFormat>
  <Paragraphs>116</Paragraphs>
  <Slides>16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Monotype Sorts</vt:lpstr>
      <vt:lpstr>Tahoma</vt:lpstr>
      <vt:lpstr>1_Default Design</vt:lpstr>
      <vt:lpstr>22_Default Design</vt:lpstr>
      <vt:lpstr>47_Default Design</vt:lpstr>
      <vt:lpstr>3_Default Design</vt:lpstr>
      <vt:lpstr>3_Contemporary Portrait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Distincitve Qualities of Anthropology Concept of Culture Comparative Method Wholistic Approach</dc:title>
  <dc:creator>CLA</dc:creator>
  <cp:lastModifiedBy>Tim Roufs</cp:lastModifiedBy>
  <cp:revision>1130</cp:revision>
  <cp:lastPrinted>2000-04-06T19:51:41Z</cp:lastPrinted>
  <dcterms:created xsi:type="dcterms:W3CDTF">2000-03-27T15:46:35Z</dcterms:created>
  <dcterms:modified xsi:type="dcterms:W3CDTF">2023-11-19T06:54:59Z</dcterms:modified>
</cp:coreProperties>
</file>