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theme/theme2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3" r:id="rId1"/>
    <p:sldMasterId id="2147483932" r:id="rId2"/>
    <p:sldMasterId id="2147483968" r:id="rId3"/>
    <p:sldMasterId id="2147484181" r:id="rId4"/>
    <p:sldMasterId id="2147484241" r:id="rId5"/>
    <p:sldMasterId id="2147484313" r:id="rId6"/>
    <p:sldMasterId id="2147484421" r:id="rId7"/>
    <p:sldMasterId id="2147484445" r:id="rId8"/>
    <p:sldMasterId id="2147484469" r:id="rId9"/>
    <p:sldMasterId id="2147484529" r:id="rId10"/>
    <p:sldMasterId id="2147484565" r:id="rId11"/>
    <p:sldMasterId id="2147484577" r:id="rId12"/>
    <p:sldMasterId id="2147484589" r:id="rId13"/>
    <p:sldMasterId id="2147484601" r:id="rId14"/>
    <p:sldMasterId id="2147484637" r:id="rId15"/>
    <p:sldMasterId id="2147484661" r:id="rId16"/>
    <p:sldMasterId id="2147484685" r:id="rId17"/>
    <p:sldMasterId id="2147484709" r:id="rId18"/>
    <p:sldMasterId id="2147484721" r:id="rId19"/>
    <p:sldMasterId id="2147484733" r:id="rId20"/>
    <p:sldMasterId id="2147484745" r:id="rId21"/>
    <p:sldMasterId id="2147484757" r:id="rId22"/>
    <p:sldMasterId id="2147484769" r:id="rId23"/>
    <p:sldMasterId id="2147484781" r:id="rId24"/>
    <p:sldMasterId id="2147484793" r:id="rId25"/>
    <p:sldMasterId id="2147484805" r:id="rId26"/>
    <p:sldMasterId id="2147484817" r:id="rId27"/>
  </p:sldMasterIdLst>
  <p:notesMasterIdLst>
    <p:notesMasterId r:id="rId163"/>
  </p:notesMasterIdLst>
  <p:sldIdLst>
    <p:sldId id="1080" r:id="rId28"/>
    <p:sldId id="1243" r:id="rId29"/>
    <p:sldId id="1313" r:id="rId30"/>
    <p:sldId id="978" r:id="rId31"/>
    <p:sldId id="979" r:id="rId32"/>
    <p:sldId id="852" r:id="rId33"/>
    <p:sldId id="1194" r:id="rId34"/>
    <p:sldId id="1112" r:id="rId35"/>
    <p:sldId id="1113" r:id="rId36"/>
    <p:sldId id="1114" r:id="rId37"/>
    <p:sldId id="1115" r:id="rId38"/>
    <p:sldId id="1116" r:id="rId39"/>
    <p:sldId id="1236" r:id="rId40"/>
    <p:sldId id="1240" r:id="rId41"/>
    <p:sldId id="1238" r:id="rId42"/>
    <p:sldId id="1239" r:id="rId43"/>
    <p:sldId id="1202" r:id="rId44"/>
    <p:sldId id="1203" r:id="rId45"/>
    <p:sldId id="1204" r:id="rId46"/>
    <p:sldId id="1205" r:id="rId47"/>
    <p:sldId id="1206" r:id="rId48"/>
    <p:sldId id="1207" r:id="rId49"/>
    <p:sldId id="1208" r:id="rId50"/>
    <p:sldId id="1209" r:id="rId51"/>
    <p:sldId id="1210" r:id="rId52"/>
    <p:sldId id="1234" r:id="rId53"/>
    <p:sldId id="1235" r:id="rId54"/>
    <p:sldId id="1213" r:id="rId55"/>
    <p:sldId id="1233" r:id="rId56"/>
    <p:sldId id="1215" r:id="rId57"/>
    <p:sldId id="1216" r:id="rId58"/>
    <p:sldId id="1117" r:id="rId59"/>
    <p:sldId id="855" r:id="rId60"/>
    <p:sldId id="1244" r:id="rId61"/>
    <p:sldId id="1125" r:id="rId62"/>
    <p:sldId id="1245" r:id="rId63"/>
    <p:sldId id="1246" r:id="rId64"/>
    <p:sldId id="1247" r:id="rId65"/>
    <p:sldId id="1248" r:id="rId66"/>
    <p:sldId id="1249" r:id="rId67"/>
    <p:sldId id="1250" r:id="rId68"/>
    <p:sldId id="987" r:id="rId69"/>
    <p:sldId id="947" r:id="rId70"/>
    <p:sldId id="1253" r:id="rId71"/>
    <p:sldId id="1251" r:id="rId72"/>
    <p:sldId id="1252" r:id="rId73"/>
    <p:sldId id="1255" r:id="rId74"/>
    <p:sldId id="1254" r:id="rId75"/>
    <p:sldId id="1256" r:id="rId76"/>
    <p:sldId id="1257" r:id="rId77"/>
    <p:sldId id="1258" r:id="rId78"/>
    <p:sldId id="996" r:id="rId79"/>
    <p:sldId id="1259" r:id="rId80"/>
    <p:sldId id="1260" r:id="rId81"/>
    <p:sldId id="1000" r:id="rId82"/>
    <p:sldId id="1003" r:id="rId83"/>
    <p:sldId id="1261" r:id="rId84"/>
    <p:sldId id="1265" r:id="rId85"/>
    <p:sldId id="1266" r:id="rId86"/>
    <p:sldId id="1264" r:id="rId87"/>
    <p:sldId id="1024" r:id="rId88"/>
    <p:sldId id="887" r:id="rId89"/>
    <p:sldId id="1268" r:id="rId90"/>
    <p:sldId id="889" r:id="rId91"/>
    <p:sldId id="1269" r:id="rId92"/>
    <p:sldId id="1155" r:id="rId93"/>
    <p:sldId id="1031" r:id="rId94"/>
    <p:sldId id="893" r:id="rId95"/>
    <p:sldId id="1270" r:id="rId96"/>
    <p:sldId id="1271" r:id="rId97"/>
    <p:sldId id="942" r:id="rId98"/>
    <p:sldId id="1273" r:id="rId99"/>
    <p:sldId id="1032" r:id="rId100"/>
    <p:sldId id="1274" r:id="rId101"/>
    <p:sldId id="1156" r:id="rId102"/>
    <p:sldId id="1275" r:id="rId103"/>
    <p:sldId id="1037" r:id="rId104"/>
    <p:sldId id="1038" r:id="rId105"/>
    <p:sldId id="1044" r:id="rId106"/>
    <p:sldId id="1045" r:id="rId107"/>
    <p:sldId id="1046" r:id="rId108"/>
    <p:sldId id="1047" r:id="rId109"/>
    <p:sldId id="1276" r:id="rId110"/>
    <p:sldId id="1277" r:id="rId111"/>
    <p:sldId id="1278" r:id="rId112"/>
    <p:sldId id="1279" r:id="rId113"/>
    <p:sldId id="1055" r:id="rId114"/>
    <p:sldId id="1280" r:id="rId115"/>
    <p:sldId id="1281" r:id="rId116"/>
    <p:sldId id="1282" r:id="rId117"/>
    <p:sldId id="1168" r:id="rId118"/>
    <p:sldId id="1283" r:id="rId119"/>
    <p:sldId id="1285" r:id="rId120"/>
    <p:sldId id="1286" r:id="rId121"/>
    <p:sldId id="1284" r:id="rId122"/>
    <p:sldId id="1287" r:id="rId123"/>
    <p:sldId id="1174" r:id="rId124"/>
    <p:sldId id="1288" r:id="rId125"/>
    <p:sldId id="1289" r:id="rId126"/>
    <p:sldId id="950" r:id="rId127"/>
    <p:sldId id="1290" r:id="rId128"/>
    <p:sldId id="1312" r:id="rId129"/>
    <p:sldId id="1200" r:id="rId130"/>
    <p:sldId id="1292" r:id="rId131"/>
    <p:sldId id="1293" r:id="rId132"/>
    <p:sldId id="1294" r:id="rId133"/>
    <p:sldId id="904" r:id="rId134"/>
    <p:sldId id="951" r:id="rId135"/>
    <p:sldId id="952" r:id="rId136"/>
    <p:sldId id="953" r:id="rId137"/>
    <p:sldId id="954" r:id="rId138"/>
    <p:sldId id="955" r:id="rId139"/>
    <p:sldId id="957" r:id="rId140"/>
    <p:sldId id="1295" r:id="rId141"/>
    <p:sldId id="1297" r:id="rId142"/>
    <p:sldId id="1298" r:id="rId143"/>
    <p:sldId id="1299" r:id="rId144"/>
    <p:sldId id="1300" r:id="rId145"/>
    <p:sldId id="1301" r:id="rId146"/>
    <p:sldId id="1303" r:id="rId147"/>
    <p:sldId id="1304" r:id="rId148"/>
    <p:sldId id="965" r:id="rId149"/>
    <p:sldId id="1188" r:id="rId150"/>
    <p:sldId id="967" r:id="rId151"/>
    <p:sldId id="969" r:id="rId152"/>
    <p:sldId id="1310" r:id="rId153"/>
    <p:sldId id="1084" r:id="rId154"/>
    <p:sldId id="1305" r:id="rId155"/>
    <p:sldId id="1308" r:id="rId156"/>
    <p:sldId id="1309" r:id="rId157"/>
    <p:sldId id="1311" r:id="rId158"/>
    <p:sldId id="1306" r:id="rId159"/>
    <p:sldId id="1307" r:id="rId160"/>
    <p:sldId id="715" r:id="rId161"/>
    <p:sldId id="1082" r:id="rId162"/>
  </p:sldIdLst>
  <p:sldSz cx="10287000" cy="6858000" type="35mm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A6A6A6"/>
    <a:srgbClr val="FF9900"/>
    <a:srgbClr val="FF0000"/>
    <a:srgbClr val="FFCC00"/>
    <a:srgbClr val="FFFFFF"/>
    <a:srgbClr val="FFFFCC"/>
    <a:srgbClr val="0C0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387" autoAdjust="0"/>
    <p:restoredTop sz="94658" autoAdjust="0"/>
  </p:normalViewPr>
  <p:slideViewPr>
    <p:cSldViewPr snapToObjects="1">
      <p:cViewPr>
        <p:scale>
          <a:sx n="50" d="100"/>
          <a:sy n="50" d="100"/>
        </p:scale>
        <p:origin x="-782" y="-638"/>
      </p:cViewPr>
      <p:guideLst>
        <p:guide orient="horz" pos="2256"/>
        <p:guide pos="32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90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5.xml"/><Relationship Id="rId47" Type="http://schemas.openxmlformats.org/officeDocument/2006/relationships/slide" Target="slides/slide20.xml"/><Relationship Id="rId63" Type="http://schemas.openxmlformats.org/officeDocument/2006/relationships/slide" Target="slides/slide36.xml"/><Relationship Id="rId68" Type="http://schemas.openxmlformats.org/officeDocument/2006/relationships/slide" Target="slides/slide41.xml"/><Relationship Id="rId84" Type="http://schemas.openxmlformats.org/officeDocument/2006/relationships/slide" Target="slides/slide57.xml"/><Relationship Id="rId89" Type="http://schemas.openxmlformats.org/officeDocument/2006/relationships/slide" Target="slides/slide62.xml"/><Relationship Id="rId112" Type="http://schemas.openxmlformats.org/officeDocument/2006/relationships/slide" Target="slides/slide85.xml"/><Relationship Id="rId133" Type="http://schemas.openxmlformats.org/officeDocument/2006/relationships/slide" Target="slides/slide106.xml"/><Relationship Id="rId138" Type="http://schemas.openxmlformats.org/officeDocument/2006/relationships/slide" Target="slides/slide111.xml"/><Relationship Id="rId154" Type="http://schemas.openxmlformats.org/officeDocument/2006/relationships/slide" Target="slides/slide127.xml"/><Relationship Id="rId159" Type="http://schemas.openxmlformats.org/officeDocument/2006/relationships/slide" Target="slides/slide132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0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53" Type="http://schemas.openxmlformats.org/officeDocument/2006/relationships/slide" Target="slides/slide26.xml"/><Relationship Id="rId58" Type="http://schemas.openxmlformats.org/officeDocument/2006/relationships/slide" Target="slides/slide31.xml"/><Relationship Id="rId74" Type="http://schemas.openxmlformats.org/officeDocument/2006/relationships/slide" Target="slides/slide47.xml"/><Relationship Id="rId79" Type="http://schemas.openxmlformats.org/officeDocument/2006/relationships/slide" Target="slides/slide52.xml"/><Relationship Id="rId102" Type="http://schemas.openxmlformats.org/officeDocument/2006/relationships/slide" Target="slides/slide75.xml"/><Relationship Id="rId123" Type="http://schemas.openxmlformats.org/officeDocument/2006/relationships/slide" Target="slides/slide96.xml"/><Relationship Id="rId128" Type="http://schemas.openxmlformats.org/officeDocument/2006/relationships/slide" Target="slides/slide101.xml"/><Relationship Id="rId144" Type="http://schemas.openxmlformats.org/officeDocument/2006/relationships/slide" Target="slides/slide117.xml"/><Relationship Id="rId149" Type="http://schemas.openxmlformats.org/officeDocument/2006/relationships/slide" Target="slides/slide12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3.xml"/><Relationship Id="rId95" Type="http://schemas.openxmlformats.org/officeDocument/2006/relationships/slide" Target="slides/slide68.xml"/><Relationship Id="rId160" Type="http://schemas.openxmlformats.org/officeDocument/2006/relationships/slide" Target="slides/slide133.xml"/><Relationship Id="rId165" Type="http://schemas.openxmlformats.org/officeDocument/2006/relationships/viewProps" Target="viewProps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6.xml"/><Relationship Id="rId48" Type="http://schemas.openxmlformats.org/officeDocument/2006/relationships/slide" Target="slides/slide21.xml"/><Relationship Id="rId64" Type="http://schemas.openxmlformats.org/officeDocument/2006/relationships/slide" Target="slides/slide37.xml"/><Relationship Id="rId69" Type="http://schemas.openxmlformats.org/officeDocument/2006/relationships/slide" Target="slides/slide42.xml"/><Relationship Id="rId113" Type="http://schemas.openxmlformats.org/officeDocument/2006/relationships/slide" Target="slides/slide86.xml"/><Relationship Id="rId118" Type="http://schemas.openxmlformats.org/officeDocument/2006/relationships/slide" Target="slides/slide91.xml"/><Relationship Id="rId134" Type="http://schemas.openxmlformats.org/officeDocument/2006/relationships/slide" Target="slides/slide107.xml"/><Relationship Id="rId139" Type="http://schemas.openxmlformats.org/officeDocument/2006/relationships/slide" Target="slides/slide112.xml"/><Relationship Id="rId80" Type="http://schemas.openxmlformats.org/officeDocument/2006/relationships/slide" Target="slides/slide53.xml"/><Relationship Id="rId85" Type="http://schemas.openxmlformats.org/officeDocument/2006/relationships/slide" Target="slides/slide58.xml"/><Relationship Id="rId150" Type="http://schemas.openxmlformats.org/officeDocument/2006/relationships/slide" Target="slides/slide123.xml"/><Relationship Id="rId155" Type="http://schemas.openxmlformats.org/officeDocument/2006/relationships/slide" Target="slides/slide128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59" Type="http://schemas.openxmlformats.org/officeDocument/2006/relationships/slide" Target="slides/slide32.xml"/><Relationship Id="rId103" Type="http://schemas.openxmlformats.org/officeDocument/2006/relationships/slide" Target="slides/slide76.xml"/><Relationship Id="rId108" Type="http://schemas.openxmlformats.org/officeDocument/2006/relationships/slide" Target="slides/slide81.xml"/><Relationship Id="rId124" Type="http://schemas.openxmlformats.org/officeDocument/2006/relationships/slide" Target="slides/slide97.xml"/><Relationship Id="rId129" Type="http://schemas.openxmlformats.org/officeDocument/2006/relationships/slide" Target="slides/slide102.xml"/><Relationship Id="rId54" Type="http://schemas.openxmlformats.org/officeDocument/2006/relationships/slide" Target="slides/slide27.xml"/><Relationship Id="rId70" Type="http://schemas.openxmlformats.org/officeDocument/2006/relationships/slide" Target="slides/slide43.xml"/><Relationship Id="rId75" Type="http://schemas.openxmlformats.org/officeDocument/2006/relationships/slide" Target="slides/slide48.xml"/><Relationship Id="rId91" Type="http://schemas.openxmlformats.org/officeDocument/2006/relationships/slide" Target="slides/slide64.xml"/><Relationship Id="rId96" Type="http://schemas.openxmlformats.org/officeDocument/2006/relationships/slide" Target="slides/slide69.xml"/><Relationship Id="rId140" Type="http://schemas.openxmlformats.org/officeDocument/2006/relationships/slide" Target="slides/slide113.xml"/><Relationship Id="rId145" Type="http://schemas.openxmlformats.org/officeDocument/2006/relationships/slide" Target="slides/slide118.xml"/><Relationship Id="rId161" Type="http://schemas.openxmlformats.org/officeDocument/2006/relationships/slide" Target="slides/slide134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49" Type="http://schemas.openxmlformats.org/officeDocument/2006/relationships/slide" Target="slides/slide22.xml"/><Relationship Id="rId57" Type="http://schemas.openxmlformats.org/officeDocument/2006/relationships/slide" Target="slides/slide30.xml"/><Relationship Id="rId106" Type="http://schemas.openxmlformats.org/officeDocument/2006/relationships/slide" Target="slides/slide79.xml"/><Relationship Id="rId114" Type="http://schemas.openxmlformats.org/officeDocument/2006/relationships/slide" Target="slides/slide87.xml"/><Relationship Id="rId119" Type="http://schemas.openxmlformats.org/officeDocument/2006/relationships/slide" Target="slides/slide92.xml"/><Relationship Id="rId127" Type="http://schemas.openxmlformats.org/officeDocument/2006/relationships/slide" Target="slides/slide10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4.xml"/><Relationship Id="rId44" Type="http://schemas.openxmlformats.org/officeDocument/2006/relationships/slide" Target="slides/slide17.xml"/><Relationship Id="rId52" Type="http://schemas.openxmlformats.org/officeDocument/2006/relationships/slide" Target="slides/slide25.xml"/><Relationship Id="rId60" Type="http://schemas.openxmlformats.org/officeDocument/2006/relationships/slide" Target="slides/slide33.xml"/><Relationship Id="rId65" Type="http://schemas.openxmlformats.org/officeDocument/2006/relationships/slide" Target="slides/slide38.xml"/><Relationship Id="rId73" Type="http://schemas.openxmlformats.org/officeDocument/2006/relationships/slide" Target="slides/slide46.xml"/><Relationship Id="rId78" Type="http://schemas.openxmlformats.org/officeDocument/2006/relationships/slide" Target="slides/slide51.xml"/><Relationship Id="rId81" Type="http://schemas.openxmlformats.org/officeDocument/2006/relationships/slide" Target="slides/slide54.xml"/><Relationship Id="rId86" Type="http://schemas.openxmlformats.org/officeDocument/2006/relationships/slide" Target="slides/slide59.xml"/><Relationship Id="rId94" Type="http://schemas.openxmlformats.org/officeDocument/2006/relationships/slide" Target="slides/slide67.xml"/><Relationship Id="rId99" Type="http://schemas.openxmlformats.org/officeDocument/2006/relationships/slide" Target="slides/slide72.xml"/><Relationship Id="rId101" Type="http://schemas.openxmlformats.org/officeDocument/2006/relationships/slide" Target="slides/slide74.xml"/><Relationship Id="rId122" Type="http://schemas.openxmlformats.org/officeDocument/2006/relationships/slide" Target="slides/slide95.xml"/><Relationship Id="rId130" Type="http://schemas.openxmlformats.org/officeDocument/2006/relationships/slide" Target="slides/slide103.xml"/><Relationship Id="rId135" Type="http://schemas.openxmlformats.org/officeDocument/2006/relationships/slide" Target="slides/slide108.xml"/><Relationship Id="rId143" Type="http://schemas.openxmlformats.org/officeDocument/2006/relationships/slide" Target="slides/slide116.xml"/><Relationship Id="rId148" Type="http://schemas.openxmlformats.org/officeDocument/2006/relationships/slide" Target="slides/slide121.xml"/><Relationship Id="rId151" Type="http://schemas.openxmlformats.org/officeDocument/2006/relationships/slide" Target="slides/slide124.xml"/><Relationship Id="rId156" Type="http://schemas.openxmlformats.org/officeDocument/2006/relationships/slide" Target="slides/slide129.xml"/><Relationship Id="rId16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2.xml"/><Relationship Id="rId109" Type="http://schemas.openxmlformats.org/officeDocument/2006/relationships/slide" Target="slides/slide82.xml"/><Relationship Id="rId34" Type="http://schemas.openxmlformats.org/officeDocument/2006/relationships/slide" Target="slides/slide7.xml"/><Relationship Id="rId50" Type="http://schemas.openxmlformats.org/officeDocument/2006/relationships/slide" Target="slides/slide23.xml"/><Relationship Id="rId55" Type="http://schemas.openxmlformats.org/officeDocument/2006/relationships/slide" Target="slides/slide28.xml"/><Relationship Id="rId76" Type="http://schemas.openxmlformats.org/officeDocument/2006/relationships/slide" Target="slides/slide49.xml"/><Relationship Id="rId97" Type="http://schemas.openxmlformats.org/officeDocument/2006/relationships/slide" Target="slides/slide70.xml"/><Relationship Id="rId104" Type="http://schemas.openxmlformats.org/officeDocument/2006/relationships/slide" Target="slides/slide77.xml"/><Relationship Id="rId120" Type="http://schemas.openxmlformats.org/officeDocument/2006/relationships/slide" Target="slides/slide93.xml"/><Relationship Id="rId125" Type="http://schemas.openxmlformats.org/officeDocument/2006/relationships/slide" Target="slides/slide98.xml"/><Relationship Id="rId141" Type="http://schemas.openxmlformats.org/officeDocument/2006/relationships/slide" Target="slides/slide114.xml"/><Relationship Id="rId146" Type="http://schemas.openxmlformats.org/officeDocument/2006/relationships/slide" Target="slides/slide119.xml"/><Relationship Id="rId16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4.xml"/><Relationship Id="rId92" Type="http://schemas.openxmlformats.org/officeDocument/2006/relationships/slide" Target="slides/slide65.xml"/><Relationship Id="rId162" Type="http://schemas.openxmlformats.org/officeDocument/2006/relationships/slide" Target="slides/slide13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3.xml"/><Relationship Id="rId45" Type="http://schemas.openxmlformats.org/officeDocument/2006/relationships/slide" Target="slides/slide18.xml"/><Relationship Id="rId66" Type="http://schemas.openxmlformats.org/officeDocument/2006/relationships/slide" Target="slides/slide39.xml"/><Relationship Id="rId87" Type="http://schemas.openxmlformats.org/officeDocument/2006/relationships/slide" Target="slides/slide60.xml"/><Relationship Id="rId110" Type="http://schemas.openxmlformats.org/officeDocument/2006/relationships/slide" Target="slides/slide83.xml"/><Relationship Id="rId115" Type="http://schemas.openxmlformats.org/officeDocument/2006/relationships/slide" Target="slides/slide88.xml"/><Relationship Id="rId131" Type="http://schemas.openxmlformats.org/officeDocument/2006/relationships/slide" Target="slides/slide104.xml"/><Relationship Id="rId136" Type="http://schemas.openxmlformats.org/officeDocument/2006/relationships/slide" Target="slides/slide109.xml"/><Relationship Id="rId157" Type="http://schemas.openxmlformats.org/officeDocument/2006/relationships/slide" Target="slides/slide130.xml"/><Relationship Id="rId61" Type="http://schemas.openxmlformats.org/officeDocument/2006/relationships/slide" Target="slides/slide34.xml"/><Relationship Id="rId82" Type="http://schemas.openxmlformats.org/officeDocument/2006/relationships/slide" Target="slides/slide55.xml"/><Relationship Id="rId152" Type="http://schemas.openxmlformats.org/officeDocument/2006/relationships/slide" Target="slides/slide12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56" Type="http://schemas.openxmlformats.org/officeDocument/2006/relationships/slide" Target="slides/slide29.xml"/><Relationship Id="rId77" Type="http://schemas.openxmlformats.org/officeDocument/2006/relationships/slide" Target="slides/slide50.xml"/><Relationship Id="rId100" Type="http://schemas.openxmlformats.org/officeDocument/2006/relationships/slide" Target="slides/slide73.xml"/><Relationship Id="rId105" Type="http://schemas.openxmlformats.org/officeDocument/2006/relationships/slide" Target="slides/slide78.xml"/><Relationship Id="rId126" Type="http://schemas.openxmlformats.org/officeDocument/2006/relationships/slide" Target="slides/slide99.xml"/><Relationship Id="rId147" Type="http://schemas.openxmlformats.org/officeDocument/2006/relationships/slide" Target="slides/slide12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4.xml"/><Relationship Id="rId72" Type="http://schemas.openxmlformats.org/officeDocument/2006/relationships/slide" Target="slides/slide45.xml"/><Relationship Id="rId93" Type="http://schemas.openxmlformats.org/officeDocument/2006/relationships/slide" Target="slides/slide66.xml"/><Relationship Id="rId98" Type="http://schemas.openxmlformats.org/officeDocument/2006/relationships/slide" Target="slides/slide71.xml"/><Relationship Id="rId121" Type="http://schemas.openxmlformats.org/officeDocument/2006/relationships/slide" Target="slides/slide94.xml"/><Relationship Id="rId142" Type="http://schemas.openxmlformats.org/officeDocument/2006/relationships/slide" Target="slides/slide115.xml"/><Relationship Id="rId16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9.xml"/><Relationship Id="rId67" Type="http://schemas.openxmlformats.org/officeDocument/2006/relationships/slide" Target="slides/slide40.xml"/><Relationship Id="rId116" Type="http://schemas.openxmlformats.org/officeDocument/2006/relationships/slide" Target="slides/slide89.xml"/><Relationship Id="rId137" Type="http://schemas.openxmlformats.org/officeDocument/2006/relationships/slide" Target="slides/slide110.xml"/><Relationship Id="rId158" Type="http://schemas.openxmlformats.org/officeDocument/2006/relationships/slide" Target="slides/slide13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4.xml"/><Relationship Id="rId62" Type="http://schemas.openxmlformats.org/officeDocument/2006/relationships/slide" Target="slides/slide35.xml"/><Relationship Id="rId83" Type="http://schemas.openxmlformats.org/officeDocument/2006/relationships/slide" Target="slides/slide56.xml"/><Relationship Id="rId88" Type="http://schemas.openxmlformats.org/officeDocument/2006/relationships/slide" Target="slides/slide61.xml"/><Relationship Id="rId111" Type="http://schemas.openxmlformats.org/officeDocument/2006/relationships/slide" Target="slides/slide84.xml"/><Relationship Id="rId132" Type="http://schemas.openxmlformats.org/officeDocument/2006/relationships/slide" Target="slides/slide105.xml"/><Relationship Id="rId153" Type="http://schemas.openxmlformats.org/officeDocument/2006/relationships/slide" Target="slides/slide1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fld id="{27A9B9CF-B5FB-47EA-8C55-7DD63B3A6F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842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6AE15BDC-6451-4F34-B0B6-2C99CCD77DD1}" type="slidenum">
              <a:rPr kumimoji="1" lang="en-US" b="1" i="1">
                <a:solidFill>
                  <a:srgbClr val="FF0000"/>
                </a:solidFill>
              </a:rPr>
              <a:pPr eaLnBrk="0" hangingPunct="0"/>
              <a:t>1</a:t>
            </a:fld>
            <a:endParaRPr kumimoji="1" lang="en-US" b="1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6AE15BDC-6451-4F34-B0B6-2C99CCD77DD1}" type="slidenum">
              <a:rPr kumimoji="1" lang="en-US" b="1" i="1">
                <a:solidFill>
                  <a:srgbClr val="FF0000"/>
                </a:solidFill>
              </a:rPr>
              <a:pPr eaLnBrk="0" hangingPunct="0"/>
              <a:t>2</a:t>
            </a:fld>
            <a:endParaRPr kumimoji="1" lang="en-US" b="1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6AE15BDC-6451-4F34-B0B6-2C99CCD77DD1}" type="slidenum">
              <a:rPr kumimoji="1" lang="en-US" b="1" i="1">
                <a:solidFill>
                  <a:srgbClr val="FF0000"/>
                </a:solidFill>
              </a:rPr>
              <a:pPr eaLnBrk="0" hangingPunct="0"/>
              <a:t>135</a:t>
            </a:fld>
            <a:endParaRPr kumimoji="1" lang="en-US" b="1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3072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02680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1277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82006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7892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241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38980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4766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20312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473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0857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524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4552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237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99660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14237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4001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1237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441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465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5A28EB6-E1E6-4901-9BFC-9593594DB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8266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4250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5131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06174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60462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14508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96806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63658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89239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702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F4E95-4030-4B13-95ED-B7DE7D230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28313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420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21428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12529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2101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60086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38115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44406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23808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593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E3EF-EB0C-4190-B113-4ECC8EECF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23433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5028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37000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72783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36337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5259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21092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0522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83365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608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5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812E7-FB6A-41B7-9634-E4FACA7A7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5622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83402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70449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61001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044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76908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168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60006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64446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0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434C8-76C7-4C34-8942-32F932303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43194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44288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61529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5479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69512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39069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2296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90210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54735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715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E05AC-D992-4A4E-8133-C26187880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94413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6883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01760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87425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55521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68111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4893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77396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35362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164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C0180-7176-4CA4-86C8-30CCA4019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47867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48287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19022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7859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01613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20487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65028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2834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2227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25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1615A-30C7-42F7-A5EF-BCAEB279C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17119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03885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600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96514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28047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14225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7410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14888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804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514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BDAEE-5402-49CB-B223-536FA1C99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81241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2146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25385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29487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98121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65791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13870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77662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09647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207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80842-A27C-4F93-8640-4F03BEB55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7799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7608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77303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39742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56204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95958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9909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89104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99462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761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D5420-EEED-4EB7-878F-9FB375E4F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33500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5543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7522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34681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3595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05232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6651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1179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37032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534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5B67C-F8F6-462F-A506-2074EFE39C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05146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00608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04529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91723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1139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49735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6371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29957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31570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243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B6728-1185-4466-B991-AD5226C95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0307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14539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45116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76897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07523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785658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17278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11900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3858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5160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92339-FDDA-4C1C-8CA5-68A0A56FF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6651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33556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93119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01810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9299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12586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25678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844269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62648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7645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360BF-03C8-4BD9-BBF4-2887B51C2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4088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70150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9523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24592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77789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3077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75173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18053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77608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198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18827-592A-4A9D-986A-56EED39EA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86641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9447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87059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2909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45885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17430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46709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97744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5413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5434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131E2-F227-47B2-908C-06476C263F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4915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48823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04078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82278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873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34348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24481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73270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975433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423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3BD00-1B25-4E07-AF95-4C66EF7AF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097562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84193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69845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214580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28635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988035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72377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7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2D5EF-684E-4A20-AF02-FFC0851804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B3DB9-CB23-4248-8518-5AB38B4389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CC347-48DF-4CF5-BF83-0475F84059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0D1EC-7B31-47A6-B43C-59C4AA79C8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B96D9960-2001-4462-831F-D4178AA47F5B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A56CC16D-A2AB-4D02-98A0-117402C90A0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E5941AB-5DDE-48C1-9AF6-44EE0B85B05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5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2B1A4B2-83F7-40D2-84F6-EAC2E8C7B36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4E6A485C-2946-420D-9EA6-4ED5CC1CDD0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0839782-48F3-40CA-8B2D-1DA2E781BBC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A65F4CC-269F-4555-86E3-241E07413A5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8C37763A-5A29-4987-9FC4-ADD9B8E78AC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E4D7D529-2FEE-472F-9838-8232855A6056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3BD7225-3F07-40DB-930F-7D9D935297E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ABB3B796-0D04-449E-AAF0-D32952D6B30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lt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 userDrawn="1"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9" name="Rectangle 7" descr="Green marble"/>
            <p:cNvSpPr>
              <a:spLocks noChangeArrowheads="1"/>
            </p:cNvSpPr>
            <p:nvPr userDrawn="1"/>
          </p:nvSpPr>
          <p:spPr bwMode="lt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85800" y="3324225"/>
            <a:ext cx="9001125" cy="374650"/>
            <a:chOff x="384" y="2094"/>
            <a:chExt cx="5040" cy="236"/>
          </a:xfrm>
        </p:grpSpPr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84" y="2186"/>
              <a:ext cx="5040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388" y="2094"/>
              <a:ext cx="4940" cy="175"/>
            </a:xfrm>
            <a:prstGeom prst="rect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392" y="2138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392" y="2186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392" y="2234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392" y="2129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392" y="2177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392" y="2225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</p:grpSp>
      <p:sp>
        <p:nvSpPr>
          <p:cNvPr id="239624" name="Rectangle 8"/>
          <p:cNvSpPr>
            <a:spLocks noGrp="1" noChangeArrowheads="1"/>
          </p:cNvSpPr>
          <p:nvPr>
            <p:ph type="ctrTitle"/>
          </p:nvPr>
        </p:nvSpPr>
        <p:spPr>
          <a:xfrm>
            <a:off x="771525" y="18288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9625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85813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B6B01-919E-4219-901D-30D4AC1E8BAE}" type="datetimeFigureOut">
              <a:rPr lang="en-US"/>
              <a:pPr>
                <a:defRPr/>
              </a:pPr>
              <a:t>1/28/2013</a:t>
            </a:fld>
            <a:endParaRPr lang="en-US"/>
          </a:p>
        </p:txBody>
      </p:sp>
      <p:sp>
        <p:nvSpPr>
          <p:cNvPr id="20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529013" y="6154738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86638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22651-241F-48A2-B2AC-65A3E0F8F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55B7E-4941-45A9-8989-628E66720C47}" type="datetimeFigureOut">
              <a:rPr lang="en-US"/>
              <a:pPr>
                <a:defRPr/>
              </a:pPr>
              <a:t>1/28/2013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937A2-92B7-450E-85D3-05460F807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15C63-E5FD-4664-9BC1-DD968F9B1DB1}" type="datetimeFigureOut">
              <a:rPr lang="en-US"/>
              <a:pPr>
                <a:defRPr/>
              </a:pPr>
              <a:t>1/28/2013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00A32-2A90-436C-9344-40C647CBF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3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3988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BD99C-20C0-4EA9-9F8B-F2F5A9A66F02}" type="datetimeFigureOut">
              <a:rPr lang="en-US"/>
              <a:pPr>
                <a:defRPr/>
              </a:pPr>
              <a:t>1/28/2013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BD7A5-9E42-49B9-B544-07911F8DFA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A63F0-7212-4A62-94BA-83FA67720026}" type="datetimeFigureOut">
              <a:rPr lang="en-US"/>
              <a:pPr>
                <a:defRPr/>
              </a:pPr>
              <a:t>1/28/2013</a:t>
            </a:fld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E6481-3C39-4496-9314-80BD12566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20CB8-ABA9-419E-A553-C948989BFFDC}" type="datetimeFigureOut">
              <a:rPr lang="en-US"/>
              <a:pPr>
                <a:defRPr/>
              </a:pPr>
              <a:t>1/28/2013</a:t>
            </a:fld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422D1-9D20-487F-978C-371F5102A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7B4E1-D0DB-42B4-9CED-A1CD46BC161B}" type="datetimeFigureOut">
              <a:rPr lang="en-US"/>
              <a:pPr>
                <a:defRPr/>
              </a:pPr>
              <a:t>1/28/2013</a:t>
            </a:fld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EC58D-C8CA-44D1-81F9-2A4B6699F5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3B77B-9421-4C1B-95F5-BCB0C5CEAD80}" type="datetimeFigureOut">
              <a:rPr lang="en-US"/>
              <a:pPr>
                <a:defRPr/>
              </a:pPr>
              <a:t>1/28/2013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045F3-26C2-4B55-BE45-1D1DF0C45F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E3BCA-1D58-4331-BDF0-7723619C7259}" type="datetimeFigureOut">
              <a:rPr lang="en-US"/>
              <a:pPr>
                <a:defRPr/>
              </a:pPr>
              <a:t>1/28/2013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9F1C0-FA53-497B-A23E-5287C4821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08FF5-922A-4EBC-A1C8-E705DEEE537F}" type="datetimeFigureOut">
              <a:rPr lang="en-US"/>
              <a:pPr>
                <a:defRPr/>
              </a:pPr>
              <a:t>1/28/2013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6A133-D7DE-4C97-9719-51810DA19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40600" y="350838"/>
            <a:ext cx="2189163" cy="5429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350838"/>
            <a:ext cx="6416675" cy="5429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83D42-FAED-4694-B5FF-8A746AB5D564}" type="datetimeFigureOut">
              <a:rPr lang="en-US"/>
              <a:pPr>
                <a:defRPr/>
              </a:pPr>
              <a:t>1/28/2013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5EF88-2695-49B3-ABC4-23F884C24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lt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 userDrawn="1"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9" name="Rectangle 7" descr="Green marble"/>
            <p:cNvSpPr>
              <a:spLocks noChangeArrowheads="1"/>
            </p:cNvSpPr>
            <p:nvPr userDrawn="1"/>
          </p:nvSpPr>
          <p:spPr bwMode="lt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85800" y="3324225"/>
            <a:ext cx="9001125" cy="374650"/>
            <a:chOff x="384" y="2094"/>
            <a:chExt cx="5040" cy="236"/>
          </a:xfrm>
        </p:grpSpPr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84" y="2186"/>
              <a:ext cx="5040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388" y="2094"/>
              <a:ext cx="4940" cy="175"/>
            </a:xfrm>
            <a:prstGeom prst="rect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392" y="2138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392" y="2186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392" y="2234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392" y="2129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392" y="2177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392" y="2225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</p:grpSp>
      <p:sp>
        <p:nvSpPr>
          <p:cNvPr id="40756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771525" y="18288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756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85813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0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529013" y="6154738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1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86638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F8DAF-DA88-4FCF-B26C-100637FCC099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56CBA-6FCC-4342-B0D8-E38410EA8364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5365D-AEAB-44EA-88F1-2CF3CDB47BB2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3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3988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1CB62-71E9-4FF1-B7C3-7C3A59B72031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A75CF-D11B-4FF0-BE3C-A02D09EC9D45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8AB34-731B-45D0-BD37-7E3906BAA6A5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46A76-E063-4EF8-A696-CEE5F70BADA9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209A8-46FB-4877-A5E6-774E739920C7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24F8F-BE33-480D-8925-4D1336089C48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0DBE7-5C6B-4954-9558-8220CEB3AF96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40600" y="350838"/>
            <a:ext cx="2189163" cy="5429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350838"/>
            <a:ext cx="6416675" cy="5429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52F85-C552-4945-8F42-BB4A95E190ED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8F498-72D7-4B19-AAF8-79C7FEF24F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F454E-8BAC-463E-A4A2-9704122057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23255-4178-4058-9226-A9E1D37963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527DA-E9D9-4AA6-B5AE-C06F952AFF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75823-6322-4E6E-ABBF-94111E32C0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44E8D-5F65-4696-85C4-9198C179B0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2B46F-8CA0-4FB3-B5E1-1F3E0A03DF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891B6-676A-4C57-8285-97114F8A87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28AF5-AC43-4AAB-A5FE-348472606E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828C6-FA59-4162-ADD1-CDD8E636F3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57706-5ED9-4B73-9F60-DBE6706161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0287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b="1" i="1">
                <a:solidFill>
                  <a:srgbClr val="FF0000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b="1" i="1">
                <a:solidFill>
                  <a:srgbClr val="FF0000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b="1" i="1">
                <a:solidFill>
                  <a:srgbClr val="FF0000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b="1" i="1">
                <a:solidFill>
                  <a:srgbClr val="FF0000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b="1" i="1">
                <a:solidFill>
                  <a:srgbClr val="FF0000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b="1" i="1">
                <a:solidFill>
                  <a:srgbClr val="FF0000"/>
                </a:solidFill>
              </a:endParaRPr>
            </a:p>
          </p:txBody>
        </p:sp>
      </p:grpSp>
      <p:sp>
        <p:nvSpPr>
          <p:cNvPr id="27136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37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1910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B251ABDD-15F0-48F7-ACAE-E18B59B108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427BB-CB34-462C-A966-5ECA1D43233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08780-6C74-445A-BC10-10CC38305D8D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AE088-C58E-4DFA-B0A5-C9A4D043F70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99181-4281-482D-B4DF-E04104F022C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07B1C-709E-447A-BB3D-BF4325764DD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B01C8-9B9A-437C-89C7-E6B2A908C2B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581C3-C637-4AAC-B4E8-FDB6DB6325A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E4891-B74B-4CB7-AF2F-EFD5BE84F8D1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D1B34-A8BA-4403-987E-7478D3B61F4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304800"/>
            <a:ext cx="2185987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304800"/>
            <a:ext cx="6405563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6256A-E740-4EE6-9C05-EBD0BC92CB54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A826DA6-4A22-460E-9EFF-275DD80132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449413C-392B-40CC-B4C0-7ABFEC551F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84EB82-8C97-4C7E-9F47-016217DE20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CB9911-6403-4A98-97FA-17B941FE6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17E855-D4FA-4260-9AAD-AB6AFC6D9A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D1D438-7E5E-4099-B097-9536F019E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469D11-552E-4935-8FF7-A0E9D2FEB5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1239C4-AD9B-464D-8E0D-DAFD98F9C1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FA654F-CE2A-4288-BABF-A432F89D62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26A120-B4BE-48CD-AEED-3E3D7C3B00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C45BCC-8140-4CA5-AF97-F1DE40EDEB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67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0" r:id="rId1"/>
    <p:sldLayoutId id="2147484531" r:id="rId2"/>
    <p:sldLayoutId id="2147484532" r:id="rId3"/>
    <p:sldLayoutId id="2147484533" r:id="rId4"/>
    <p:sldLayoutId id="2147484534" r:id="rId5"/>
    <p:sldLayoutId id="2147484535" r:id="rId6"/>
    <p:sldLayoutId id="2147484536" r:id="rId7"/>
    <p:sldLayoutId id="2147484537" r:id="rId8"/>
    <p:sldLayoutId id="2147484538" r:id="rId9"/>
    <p:sldLayoutId id="2147484539" r:id="rId10"/>
    <p:sldLayoutId id="21474845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36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6" r:id="rId1"/>
    <p:sldLayoutId id="2147484567" r:id="rId2"/>
    <p:sldLayoutId id="2147484568" r:id="rId3"/>
    <p:sldLayoutId id="2147484569" r:id="rId4"/>
    <p:sldLayoutId id="2147484570" r:id="rId5"/>
    <p:sldLayoutId id="2147484571" r:id="rId6"/>
    <p:sldLayoutId id="2147484572" r:id="rId7"/>
    <p:sldLayoutId id="2147484573" r:id="rId8"/>
    <p:sldLayoutId id="2147484574" r:id="rId9"/>
    <p:sldLayoutId id="2147484575" r:id="rId10"/>
    <p:sldLayoutId id="21474845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8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8" r:id="rId1"/>
    <p:sldLayoutId id="2147484579" r:id="rId2"/>
    <p:sldLayoutId id="2147484580" r:id="rId3"/>
    <p:sldLayoutId id="2147484581" r:id="rId4"/>
    <p:sldLayoutId id="2147484582" r:id="rId5"/>
    <p:sldLayoutId id="2147484583" r:id="rId6"/>
    <p:sldLayoutId id="2147484584" r:id="rId7"/>
    <p:sldLayoutId id="2147484585" r:id="rId8"/>
    <p:sldLayoutId id="2147484586" r:id="rId9"/>
    <p:sldLayoutId id="2147484587" r:id="rId10"/>
    <p:sldLayoutId id="21474845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383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0" r:id="rId1"/>
    <p:sldLayoutId id="2147484591" r:id="rId2"/>
    <p:sldLayoutId id="2147484592" r:id="rId3"/>
    <p:sldLayoutId id="2147484593" r:id="rId4"/>
    <p:sldLayoutId id="2147484594" r:id="rId5"/>
    <p:sldLayoutId id="2147484595" r:id="rId6"/>
    <p:sldLayoutId id="2147484596" r:id="rId7"/>
    <p:sldLayoutId id="2147484597" r:id="rId8"/>
    <p:sldLayoutId id="2147484598" r:id="rId9"/>
    <p:sldLayoutId id="2147484599" r:id="rId10"/>
    <p:sldLayoutId id="21474846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66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2" r:id="rId1"/>
    <p:sldLayoutId id="2147484603" r:id="rId2"/>
    <p:sldLayoutId id="2147484604" r:id="rId3"/>
    <p:sldLayoutId id="2147484605" r:id="rId4"/>
    <p:sldLayoutId id="2147484606" r:id="rId5"/>
    <p:sldLayoutId id="2147484607" r:id="rId6"/>
    <p:sldLayoutId id="2147484608" r:id="rId7"/>
    <p:sldLayoutId id="2147484609" r:id="rId8"/>
    <p:sldLayoutId id="2147484610" r:id="rId9"/>
    <p:sldLayoutId id="2147484611" r:id="rId10"/>
    <p:sldLayoutId id="21474846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11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8" r:id="rId1"/>
    <p:sldLayoutId id="2147484639" r:id="rId2"/>
    <p:sldLayoutId id="2147484640" r:id="rId3"/>
    <p:sldLayoutId id="2147484641" r:id="rId4"/>
    <p:sldLayoutId id="2147484642" r:id="rId5"/>
    <p:sldLayoutId id="2147484643" r:id="rId6"/>
    <p:sldLayoutId id="2147484644" r:id="rId7"/>
    <p:sldLayoutId id="2147484645" r:id="rId8"/>
    <p:sldLayoutId id="2147484646" r:id="rId9"/>
    <p:sldLayoutId id="2147484647" r:id="rId10"/>
    <p:sldLayoutId id="21474846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16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2" r:id="rId1"/>
    <p:sldLayoutId id="2147484663" r:id="rId2"/>
    <p:sldLayoutId id="2147484664" r:id="rId3"/>
    <p:sldLayoutId id="2147484665" r:id="rId4"/>
    <p:sldLayoutId id="2147484666" r:id="rId5"/>
    <p:sldLayoutId id="2147484667" r:id="rId6"/>
    <p:sldLayoutId id="2147484668" r:id="rId7"/>
    <p:sldLayoutId id="2147484669" r:id="rId8"/>
    <p:sldLayoutId id="2147484670" r:id="rId9"/>
    <p:sldLayoutId id="2147484671" r:id="rId10"/>
    <p:sldLayoutId id="2147484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41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6" r:id="rId1"/>
    <p:sldLayoutId id="2147484687" r:id="rId2"/>
    <p:sldLayoutId id="2147484688" r:id="rId3"/>
    <p:sldLayoutId id="2147484689" r:id="rId4"/>
    <p:sldLayoutId id="2147484690" r:id="rId5"/>
    <p:sldLayoutId id="2147484691" r:id="rId6"/>
    <p:sldLayoutId id="2147484692" r:id="rId7"/>
    <p:sldLayoutId id="2147484693" r:id="rId8"/>
    <p:sldLayoutId id="2147484694" r:id="rId9"/>
    <p:sldLayoutId id="2147484695" r:id="rId10"/>
    <p:sldLayoutId id="2147484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71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0" r:id="rId1"/>
    <p:sldLayoutId id="2147484711" r:id="rId2"/>
    <p:sldLayoutId id="2147484712" r:id="rId3"/>
    <p:sldLayoutId id="2147484713" r:id="rId4"/>
    <p:sldLayoutId id="2147484714" r:id="rId5"/>
    <p:sldLayoutId id="2147484715" r:id="rId6"/>
    <p:sldLayoutId id="2147484716" r:id="rId7"/>
    <p:sldLayoutId id="2147484717" r:id="rId8"/>
    <p:sldLayoutId id="2147484718" r:id="rId9"/>
    <p:sldLayoutId id="2147484719" r:id="rId10"/>
    <p:sldLayoutId id="21474847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17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2" r:id="rId1"/>
    <p:sldLayoutId id="2147484723" r:id="rId2"/>
    <p:sldLayoutId id="2147484724" r:id="rId3"/>
    <p:sldLayoutId id="2147484725" r:id="rId4"/>
    <p:sldLayoutId id="2147484726" r:id="rId5"/>
    <p:sldLayoutId id="2147484727" r:id="rId6"/>
    <p:sldLayoutId id="2147484728" r:id="rId7"/>
    <p:sldLayoutId id="2147484729" r:id="rId8"/>
    <p:sldLayoutId id="2147484730" r:id="rId9"/>
    <p:sldLayoutId id="2147484731" r:id="rId10"/>
    <p:sldLayoutId id="2147484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CCF87610-BFC6-4AAB-A42E-C1AF223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64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4" r:id="rId1"/>
    <p:sldLayoutId id="2147484735" r:id="rId2"/>
    <p:sldLayoutId id="2147484736" r:id="rId3"/>
    <p:sldLayoutId id="2147484737" r:id="rId4"/>
    <p:sldLayoutId id="2147484738" r:id="rId5"/>
    <p:sldLayoutId id="2147484739" r:id="rId6"/>
    <p:sldLayoutId id="2147484740" r:id="rId7"/>
    <p:sldLayoutId id="2147484741" r:id="rId8"/>
    <p:sldLayoutId id="2147484742" r:id="rId9"/>
    <p:sldLayoutId id="2147484743" r:id="rId10"/>
    <p:sldLayoutId id="21474847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8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6" r:id="rId1"/>
    <p:sldLayoutId id="2147484747" r:id="rId2"/>
    <p:sldLayoutId id="2147484748" r:id="rId3"/>
    <p:sldLayoutId id="2147484749" r:id="rId4"/>
    <p:sldLayoutId id="2147484750" r:id="rId5"/>
    <p:sldLayoutId id="2147484751" r:id="rId6"/>
    <p:sldLayoutId id="2147484752" r:id="rId7"/>
    <p:sldLayoutId id="2147484753" r:id="rId8"/>
    <p:sldLayoutId id="2147484754" r:id="rId9"/>
    <p:sldLayoutId id="2147484755" r:id="rId10"/>
    <p:sldLayoutId id="21474847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5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8" r:id="rId1"/>
    <p:sldLayoutId id="2147484759" r:id="rId2"/>
    <p:sldLayoutId id="2147484760" r:id="rId3"/>
    <p:sldLayoutId id="2147484761" r:id="rId4"/>
    <p:sldLayoutId id="2147484762" r:id="rId5"/>
    <p:sldLayoutId id="2147484763" r:id="rId6"/>
    <p:sldLayoutId id="2147484764" r:id="rId7"/>
    <p:sldLayoutId id="2147484765" r:id="rId8"/>
    <p:sldLayoutId id="2147484766" r:id="rId9"/>
    <p:sldLayoutId id="2147484767" r:id="rId10"/>
    <p:sldLayoutId id="21474847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9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0" r:id="rId1"/>
    <p:sldLayoutId id="2147484771" r:id="rId2"/>
    <p:sldLayoutId id="2147484772" r:id="rId3"/>
    <p:sldLayoutId id="2147484773" r:id="rId4"/>
    <p:sldLayoutId id="2147484774" r:id="rId5"/>
    <p:sldLayoutId id="2147484775" r:id="rId6"/>
    <p:sldLayoutId id="2147484776" r:id="rId7"/>
    <p:sldLayoutId id="2147484777" r:id="rId8"/>
    <p:sldLayoutId id="2147484778" r:id="rId9"/>
    <p:sldLayoutId id="2147484779" r:id="rId10"/>
    <p:sldLayoutId id="21474847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42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2" r:id="rId1"/>
    <p:sldLayoutId id="2147484783" r:id="rId2"/>
    <p:sldLayoutId id="2147484784" r:id="rId3"/>
    <p:sldLayoutId id="2147484785" r:id="rId4"/>
    <p:sldLayoutId id="2147484786" r:id="rId5"/>
    <p:sldLayoutId id="2147484787" r:id="rId6"/>
    <p:sldLayoutId id="2147484788" r:id="rId7"/>
    <p:sldLayoutId id="2147484789" r:id="rId8"/>
    <p:sldLayoutId id="2147484790" r:id="rId9"/>
    <p:sldLayoutId id="2147484791" r:id="rId10"/>
    <p:sldLayoutId id="21474847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80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4" r:id="rId1"/>
    <p:sldLayoutId id="2147484795" r:id="rId2"/>
    <p:sldLayoutId id="2147484796" r:id="rId3"/>
    <p:sldLayoutId id="2147484797" r:id="rId4"/>
    <p:sldLayoutId id="2147484798" r:id="rId5"/>
    <p:sldLayoutId id="2147484799" r:id="rId6"/>
    <p:sldLayoutId id="2147484800" r:id="rId7"/>
    <p:sldLayoutId id="2147484801" r:id="rId8"/>
    <p:sldLayoutId id="2147484802" r:id="rId9"/>
    <p:sldLayoutId id="2147484803" r:id="rId10"/>
    <p:sldLayoutId id="21474848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95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6" r:id="rId1"/>
    <p:sldLayoutId id="2147484807" r:id="rId2"/>
    <p:sldLayoutId id="2147484808" r:id="rId3"/>
    <p:sldLayoutId id="2147484809" r:id="rId4"/>
    <p:sldLayoutId id="2147484810" r:id="rId5"/>
    <p:sldLayoutId id="2147484811" r:id="rId6"/>
    <p:sldLayoutId id="2147484812" r:id="rId7"/>
    <p:sldLayoutId id="2147484813" r:id="rId8"/>
    <p:sldLayoutId id="2147484814" r:id="rId9"/>
    <p:sldLayoutId id="2147484815" r:id="rId10"/>
    <p:sldLayoutId id="21474848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89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8" r:id="rId1"/>
    <p:sldLayoutId id="2147484819" r:id="rId2"/>
    <p:sldLayoutId id="2147484820" r:id="rId3"/>
    <p:sldLayoutId id="2147484821" r:id="rId4"/>
    <p:sldLayoutId id="2147484822" r:id="rId5"/>
    <p:sldLayoutId id="2147484823" r:id="rId6"/>
    <p:sldLayoutId id="2147484824" r:id="rId7"/>
    <p:sldLayoutId id="2147484825" r:id="rId8"/>
    <p:sldLayoutId id="2147484826" r:id="rId9"/>
    <p:sldLayoutId id="2147484827" r:id="rId10"/>
    <p:sldLayoutId id="21474848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9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9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9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DB37110-43E8-48E2-A868-9CB8C9B53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 b="0" i="0">
                <a:solidFill>
                  <a:schemeClr val="bg2"/>
                </a:solidFill>
              </a:defRPr>
            </a:lvl1pPr>
          </a:lstStyle>
          <a:p>
            <a:pPr rtl="0" eaLnBrk="0" fontAlgn="base" hangingPunct="0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 b="0" i="0">
                <a:solidFill>
                  <a:schemeClr val="bg2"/>
                </a:solidFill>
              </a:defRPr>
            </a:lvl1pPr>
          </a:lstStyle>
          <a:p>
            <a:pPr algn="ctr" rtl="0" eaLnBrk="0" fontAlgn="base" hangingPunct="0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 b="0" i="0">
                <a:solidFill>
                  <a:schemeClr val="bg2"/>
                </a:solidFill>
              </a:defRPr>
            </a:lvl1pPr>
          </a:lstStyle>
          <a:p>
            <a:pPr rtl="0" eaLnBrk="0" fontAlgn="base" hangingPunct="0">
              <a:spcAft>
                <a:spcPct val="0"/>
              </a:spcAft>
              <a:defRPr/>
            </a:pPr>
            <a:fld id="{3209AE08-69DE-4877-8D6D-089CBD788482}" type="slidenum">
              <a:rPr lang="en-US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rtl="0"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055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238595" name="Rectangle 3"/>
            <p:cNvSpPr>
              <a:spLocks noChangeArrowheads="1"/>
            </p:cNvSpPr>
            <p:nvPr userDrawn="1"/>
          </p:nvSpPr>
          <p:spPr bwMode="inv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238596" name="Rectangle 4"/>
            <p:cNvSpPr>
              <a:spLocks noChangeArrowheads="1"/>
            </p:cNvSpPr>
            <p:nvPr userDrawn="1"/>
          </p:nvSpPr>
          <p:spPr bwMode="inv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238597" name="AutoShape 5"/>
            <p:cNvSpPr>
              <a:spLocks noChangeArrowheads="1"/>
            </p:cNvSpPr>
            <p:nvPr userDrawn="1"/>
          </p:nvSpPr>
          <p:spPr bwMode="inv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238598" name="AutoShape 6"/>
            <p:cNvSpPr>
              <a:spLocks noChangeArrowheads="1"/>
            </p:cNvSpPr>
            <p:nvPr userDrawn="1"/>
          </p:nvSpPr>
          <p:spPr bwMode="inv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238599" name="Rectangle 7" descr="Green marble"/>
            <p:cNvSpPr>
              <a:spLocks noChangeArrowheads="1"/>
            </p:cNvSpPr>
            <p:nvPr userDrawn="1"/>
          </p:nvSpPr>
          <p:spPr bwMode="inv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</p:grpSp>
      <p:sp>
        <p:nvSpPr>
          <p:cNvPr id="148483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50838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4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5813" y="166528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860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EAEAEA"/>
                </a:solidFill>
                <a:latin typeface="+mn-lt"/>
              </a:defRPr>
            </a:lvl1pPr>
          </a:lstStyle>
          <a:p>
            <a:pPr>
              <a:defRPr/>
            </a:pPr>
            <a:fld id="{BDA1192D-5BD4-44F3-8E51-9FF4A207BBD8}" type="datetimeFigureOut">
              <a:rPr lang="en-US"/>
              <a:pPr>
                <a:defRPr/>
              </a:pPr>
              <a:t>1/28/2013</a:t>
            </a:fld>
            <a:endParaRPr lang="en-US"/>
          </a:p>
        </p:txBody>
      </p:sp>
      <p:sp>
        <p:nvSpPr>
          <p:cNvPr id="23860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1658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EAEAEA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860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EAEAEA"/>
                </a:solidFill>
                <a:latin typeface="+mn-lt"/>
              </a:defRPr>
            </a:lvl1pPr>
          </a:lstStyle>
          <a:p>
            <a:pPr>
              <a:defRPr/>
            </a:pPr>
            <a:fld id="{F795002E-051B-410E-BC25-B9516C7C5A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42" r:id="rId1"/>
    <p:sldLayoutId id="2147484243" r:id="rId2"/>
    <p:sldLayoutId id="2147484244" r:id="rId3"/>
    <p:sldLayoutId id="2147484245" r:id="rId4"/>
    <p:sldLayoutId id="2147484246" r:id="rId5"/>
    <p:sldLayoutId id="2147484247" r:id="rId6"/>
    <p:sldLayoutId id="2147484248" r:id="rId7"/>
    <p:sldLayoutId id="2147484249" r:id="rId8"/>
    <p:sldLayoutId id="2147484250" r:id="rId9"/>
    <p:sldLayoutId id="2147484251" r:id="rId10"/>
    <p:sldLayoutId id="21474842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406531" name="Rectangle 3"/>
            <p:cNvSpPr>
              <a:spLocks noChangeArrowheads="1"/>
            </p:cNvSpPr>
            <p:nvPr userDrawn="1"/>
          </p:nvSpPr>
          <p:spPr bwMode="inv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406532" name="Rectangle 4"/>
            <p:cNvSpPr>
              <a:spLocks noChangeArrowheads="1"/>
            </p:cNvSpPr>
            <p:nvPr userDrawn="1"/>
          </p:nvSpPr>
          <p:spPr bwMode="inv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406533" name="AutoShape 5"/>
            <p:cNvSpPr>
              <a:spLocks noChangeArrowheads="1"/>
            </p:cNvSpPr>
            <p:nvPr userDrawn="1"/>
          </p:nvSpPr>
          <p:spPr bwMode="inv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406534" name="AutoShape 6"/>
            <p:cNvSpPr>
              <a:spLocks noChangeArrowheads="1"/>
            </p:cNvSpPr>
            <p:nvPr userDrawn="1"/>
          </p:nvSpPr>
          <p:spPr bwMode="inv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406535" name="Rectangle 7" descr="Green marble"/>
            <p:cNvSpPr>
              <a:spLocks noChangeArrowheads="1"/>
            </p:cNvSpPr>
            <p:nvPr userDrawn="1"/>
          </p:nvSpPr>
          <p:spPr bwMode="inv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</p:grpSp>
      <p:sp>
        <p:nvSpPr>
          <p:cNvPr id="614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50838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5813" y="166528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65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065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1658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065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F9D1AE3E-F7C8-4442-B9BA-7F12D5DB9C42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14" r:id="rId1"/>
    <p:sldLayoutId id="2147484315" r:id="rId2"/>
    <p:sldLayoutId id="2147484316" r:id="rId3"/>
    <p:sldLayoutId id="2147484317" r:id="rId4"/>
    <p:sldLayoutId id="2147484318" r:id="rId5"/>
    <p:sldLayoutId id="2147484319" r:id="rId6"/>
    <p:sldLayoutId id="2147484320" r:id="rId7"/>
    <p:sldLayoutId id="2147484321" r:id="rId8"/>
    <p:sldLayoutId id="2147484322" r:id="rId9"/>
    <p:sldLayoutId id="2147484323" r:id="rId10"/>
    <p:sldLayoutId id="21474843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F22EC87-4304-4CB8-8AB9-CC5C4A1A06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23" r:id="rId2"/>
    <p:sldLayoutId id="2147484424" r:id="rId3"/>
    <p:sldLayoutId id="2147484425" r:id="rId4"/>
    <p:sldLayoutId id="2147484426" r:id="rId5"/>
    <p:sldLayoutId id="2147484427" r:id="rId6"/>
    <p:sldLayoutId id="2147484428" r:id="rId7"/>
    <p:sldLayoutId id="2147484429" r:id="rId8"/>
    <p:sldLayoutId id="2147484430" r:id="rId9"/>
    <p:sldLayoutId id="2147484431" r:id="rId10"/>
    <p:sldLayoutId id="21474844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b="1" i="1">
              <a:solidFill>
                <a:srgbClr val="FF0000"/>
              </a:solidFill>
            </a:endParaRPr>
          </a:p>
        </p:txBody>
      </p:sp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b="1" i="1">
              <a:solidFill>
                <a:srgbClr val="FF0000"/>
              </a:solidFill>
            </a:endParaRPr>
          </a:p>
        </p:txBody>
      </p:sp>
      <p:sp>
        <p:nvSpPr>
          <p:cNvPr id="27034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b="1" i="1">
              <a:solidFill>
                <a:srgbClr val="FF0000"/>
              </a:solidFill>
            </a:endParaRPr>
          </a:p>
        </p:txBody>
      </p:sp>
      <p:sp>
        <p:nvSpPr>
          <p:cNvPr id="27034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b="1" i="1">
              <a:solidFill>
                <a:srgbClr val="FF0000"/>
              </a:solidFill>
            </a:endParaRPr>
          </a:p>
        </p:txBody>
      </p:sp>
      <p:sp>
        <p:nvSpPr>
          <p:cNvPr id="270342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b="1" i="1">
              <a:solidFill>
                <a:srgbClr val="FF0000"/>
              </a:solidFill>
            </a:endParaRPr>
          </a:p>
        </p:txBody>
      </p:sp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b="1" i="1">
              <a:solidFill>
                <a:srgbClr val="FF0000"/>
              </a:solidFill>
            </a:endParaRPr>
          </a:p>
        </p:txBody>
      </p:sp>
      <p:sp>
        <p:nvSpPr>
          <p:cNvPr id="2703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0"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A2AA87A-1A64-41A0-92EE-07237E001BA4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6" r:id="rId1"/>
    <p:sldLayoutId id="2147484447" r:id="rId2"/>
    <p:sldLayoutId id="2147484448" r:id="rId3"/>
    <p:sldLayoutId id="2147484449" r:id="rId4"/>
    <p:sldLayoutId id="2147484450" r:id="rId5"/>
    <p:sldLayoutId id="2147484451" r:id="rId6"/>
    <p:sldLayoutId id="2147484452" r:id="rId7"/>
    <p:sldLayoutId id="2147484453" r:id="rId8"/>
    <p:sldLayoutId id="2147484454" r:id="rId9"/>
    <p:sldLayoutId id="2147484455" r:id="rId10"/>
    <p:sldLayoutId id="214748445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1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1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1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FAF7DC8-839D-4192-A2EE-7A564402FA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0" r:id="rId1"/>
    <p:sldLayoutId id="2147484471" r:id="rId2"/>
    <p:sldLayoutId id="2147484472" r:id="rId3"/>
    <p:sldLayoutId id="2147484473" r:id="rId4"/>
    <p:sldLayoutId id="2147484474" r:id="rId5"/>
    <p:sldLayoutId id="2147484475" r:id="rId6"/>
    <p:sldLayoutId id="2147484476" r:id="rId7"/>
    <p:sldLayoutId id="2147484477" r:id="rId8"/>
    <p:sldLayoutId id="2147484478" r:id="rId9"/>
    <p:sldLayoutId id="2147484479" r:id="rId10"/>
    <p:sldLayoutId id="214748448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4653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0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quidoo.com/optical-illusion-images" TargetMode="External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quidoo.com/optical-illusion-images" TargetMode="External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18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hyperlink" Target="http://www.moillusions.com/2006/05/count-people.html" TargetMode="External"/><Relationship Id="rId1" Type="http://schemas.openxmlformats.org/officeDocument/2006/relationships/slideLayout" Target="../slideLayouts/slideLayout18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7knnO4vKgXg&amp;NR=1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4616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4.xml"/><Relationship Id="rId6" Type="http://schemas.openxmlformats.org/officeDocument/2006/relationships/hyperlink" Target="http://www.dogbreedinfo.com/greatpyrenees.htm" TargetMode="Externa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4653/index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4.png"/><Relationship Id="rId4" Type="http://schemas.openxmlformats.org/officeDocument/2006/relationships/hyperlink" Target="http://www.d.umn.edu/students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20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15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www.d.umn.edu/cla/faculty/troufs/anth1602/pctext.html" TargetMode="External"/><Relationship Id="rId1" Type="http://schemas.openxmlformats.org/officeDocument/2006/relationships/slideLayout" Target="../slideLayouts/slideLayout4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.umn.edu/cla/faculty/troufs/anth3635/cehandout_first-day.html" TargetMode="External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www.d.umn.edu/cla/faculty/troufs/anth3635/cehandout_first-day.html" TargetMode="Externa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www.d.umn.edu/cla/faculty/troufs/anth3635/cehandout_first-day.html" TargetMode="External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www.d.umn.edu/cla/faculty/troufs/anth3635/cehandout_first-day.html" TargetMode="External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www.d.umn.edu/cla/faculty/troufs/anth3635/cehandout_first-day.html" TargetMode="External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379413" y="6490287"/>
            <a:ext cx="55070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http://www.d.umn.edu/cla/faculty/troufs/anth4653/index.html#title</a:t>
            </a:r>
            <a:endParaRPr lang="en-US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4345" name="Rectangle 5"/>
          <p:cNvSpPr>
            <a:spLocks noChangeArrowheads="1"/>
          </p:cNvSpPr>
          <p:nvPr/>
        </p:nvSpPr>
        <p:spPr bwMode="auto">
          <a:xfrm>
            <a:off x="3167062" y="5281136"/>
            <a:ext cx="39581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kumimoji="1" lang="en-US" sz="2000" b="1" dirty="0">
                <a:solidFill>
                  <a:srgbClr val="0C0600"/>
                </a:solidFill>
              </a:rPr>
              <a:t>University</a:t>
            </a:r>
            <a:r>
              <a:rPr kumimoji="1" lang="en-US" sz="2000" b="1" dirty="0">
                <a:solidFill>
                  <a:srgbClr val="FFFFFF"/>
                </a:solidFill>
              </a:rPr>
              <a:t> </a:t>
            </a:r>
            <a:r>
              <a:rPr kumimoji="1" lang="en-US" sz="2000" b="1" dirty="0">
                <a:solidFill>
                  <a:srgbClr val="0C0600"/>
                </a:solidFill>
              </a:rPr>
              <a:t>of Minnesota</a:t>
            </a:r>
            <a:r>
              <a:rPr kumimoji="1" lang="en-US" sz="2000" b="1" dirty="0">
                <a:solidFill>
                  <a:srgbClr val="FFFFFF"/>
                </a:solidFill>
              </a:rPr>
              <a:t> </a:t>
            </a:r>
            <a:r>
              <a:rPr kumimoji="1" lang="en-US" sz="2000" b="1" dirty="0" smtClean="0">
                <a:solidFill>
                  <a:srgbClr val="0C0600"/>
                </a:solidFill>
              </a:rPr>
              <a:t>Duluth</a:t>
            </a:r>
            <a:endParaRPr kumimoji="1" lang="en-US" sz="2000" b="1" dirty="0">
              <a:solidFill>
                <a:srgbClr val="0C06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71386" y="1371600"/>
            <a:ext cx="73152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48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Welcome to 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The Anthropology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Senior Seminar</a:t>
            </a:r>
            <a:endParaRPr kumimoji="1" lang="en-US" sz="3200" b="1" i="1" dirty="0">
              <a:ln w="18000">
                <a:solidFill>
                  <a:srgbClr val="E75CE7">
                    <a:lumMod val="75000"/>
                  </a:srgbClr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09610" y="5715000"/>
            <a:ext cx="183877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dirty="0" smtClean="0">
                <a:solidFill>
                  <a:srgbClr val="0C0600"/>
                </a:solidFill>
                <a:latin typeface="Arial"/>
              </a:rPr>
              <a:t>Tim </a:t>
            </a:r>
            <a:r>
              <a:rPr lang="en-US" sz="1200" dirty="0">
                <a:solidFill>
                  <a:srgbClr val="0C0600"/>
                </a:solidFill>
                <a:latin typeface="Arial"/>
              </a:rPr>
              <a:t>Roufs</a:t>
            </a:r>
            <a:r>
              <a:rPr lang="en-US" sz="1200" dirty="0" smtClean="0">
                <a:solidFill>
                  <a:srgbClr val="0C0600"/>
                </a:solidFill>
                <a:latin typeface="Arial"/>
              </a:rPr>
              <a:t>’ © 2009-2013</a:t>
            </a:r>
            <a:endParaRPr lang="en-US" sz="1200" dirty="0">
              <a:solidFill>
                <a:srgbClr val="0C06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5029200"/>
            <a:ext cx="857250" cy="1143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779" y="5029200"/>
            <a:ext cx="1150671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6369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028700" y="68580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If you get this screen, go to “University of Minnesota Login” . . 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62742"/>
            <a:ext cx="8686800" cy="475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09900" y="4495800"/>
            <a:ext cx="42017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Be sure to log in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Freeform 4"/>
          <p:cNvSpPr/>
          <p:nvPr/>
        </p:nvSpPr>
        <p:spPr bwMode="auto">
          <a:xfrm>
            <a:off x="8034405" y="1509486"/>
            <a:ext cx="1528695" cy="493786"/>
          </a:xfrm>
          <a:custGeom>
            <a:avLst/>
            <a:gdLst>
              <a:gd name="connsiteX0" fmla="*/ 1364343 w 1528695"/>
              <a:gd name="connsiteY0" fmla="*/ 391885 h 493786"/>
              <a:gd name="connsiteX1" fmla="*/ 1436914 w 1528695"/>
              <a:gd name="connsiteY1" fmla="*/ 377371 h 493786"/>
              <a:gd name="connsiteX2" fmla="*/ 1451428 w 1528695"/>
              <a:gd name="connsiteY2" fmla="*/ 333828 h 493786"/>
              <a:gd name="connsiteX3" fmla="*/ 1480457 w 1528695"/>
              <a:gd name="connsiteY3" fmla="*/ 290285 h 493786"/>
              <a:gd name="connsiteX4" fmla="*/ 1494971 w 1528695"/>
              <a:gd name="connsiteY4" fmla="*/ 246743 h 493786"/>
              <a:gd name="connsiteX5" fmla="*/ 1509485 w 1528695"/>
              <a:gd name="connsiteY5" fmla="*/ 145143 h 493786"/>
              <a:gd name="connsiteX6" fmla="*/ 1465943 w 1528695"/>
              <a:gd name="connsiteY6" fmla="*/ 130628 h 493786"/>
              <a:gd name="connsiteX7" fmla="*/ 1422400 w 1528695"/>
              <a:gd name="connsiteY7" fmla="*/ 101600 h 493786"/>
              <a:gd name="connsiteX8" fmla="*/ 1378857 w 1528695"/>
              <a:gd name="connsiteY8" fmla="*/ 87085 h 493786"/>
              <a:gd name="connsiteX9" fmla="*/ 1335314 w 1528695"/>
              <a:gd name="connsiteY9" fmla="*/ 58057 h 493786"/>
              <a:gd name="connsiteX10" fmla="*/ 1277257 w 1528695"/>
              <a:gd name="connsiteY10" fmla="*/ 43543 h 493786"/>
              <a:gd name="connsiteX11" fmla="*/ 1233714 w 1528695"/>
              <a:gd name="connsiteY11" fmla="*/ 29028 h 493786"/>
              <a:gd name="connsiteX12" fmla="*/ 1103085 w 1528695"/>
              <a:gd name="connsiteY12" fmla="*/ 0 h 493786"/>
              <a:gd name="connsiteX13" fmla="*/ 464457 w 1528695"/>
              <a:gd name="connsiteY13" fmla="*/ 14514 h 493786"/>
              <a:gd name="connsiteX14" fmla="*/ 333828 w 1528695"/>
              <a:gd name="connsiteY14" fmla="*/ 43543 h 493786"/>
              <a:gd name="connsiteX15" fmla="*/ 232228 w 1528695"/>
              <a:gd name="connsiteY15" fmla="*/ 72571 h 493786"/>
              <a:gd name="connsiteX16" fmla="*/ 174171 w 1528695"/>
              <a:gd name="connsiteY16" fmla="*/ 101600 h 493786"/>
              <a:gd name="connsiteX17" fmla="*/ 116114 w 1528695"/>
              <a:gd name="connsiteY17" fmla="*/ 116114 h 493786"/>
              <a:gd name="connsiteX18" fmla="*/ 72571 w 1528695"/>
              <a:gd name="connsiteY18" fmla="*/ 130628 h 493786"/>
              <a:gd name="connsiteX19" fmla="*/ 14514 w 1528695"/>
              <a:gd name="connsiteY19" fmla="*/ 261257 h 493786"/>
              <a:gd name="connsiteX20" fmla="*/ 0 w 1528695"/>
              <a:gd name="connsiteY20" fmla="*/ 304800 h 493786"/>
              <a:gd name="connsiteX21" fmla="*/ 29028 w 1528695"/>
              <a:gd name="connsiteY21" fmla="*/ 391885 h 493786"/>
              <a:gd name="connsiteX22" fmla="*/ 72571 w 1528695"/>
              <a:gd name="connsiteY22" fmla="*/ 406400 h 493786"/>
              <a:gd name="connsiteX23" fmla="*/ 159657 w 1528695"/>
              <a:gd name="connsiteY23" fmla="*/ 449943 h 493786"/>
              <a:gd name="connsiteX24" fmla="*/ 682171 w 1528695"/>
              <a:gd name="connsiteY24" fmla="*/ 464457 h 493786"/>
              <a:gd name="connsiteX25" fmla="*/ 1291771 w 1528695"/>
              <a:gd name="connsiteY25" fmla="*/ 478971 h 493786"/>
              <a:gd name="connsiteX26" fmla="*/ 1320800 w 1528695"/>
              <a:gd name="connsiteY26" fmla="*/ 435428 h 493786"/>
              <a:gd name="connsiteX27" fmla="*/ 1364343 w 1528695"/>
              <a:gd name="connsiteY27" fmla="*/ 391885 h 493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28695" h="493786">
                <a:moveTo>
                  <a:pt x="1364343" y="391885"/>
                </a:moveTo>
                <a:cubicBezTo>
                  <a:pt x="1383695" y="382209"/>
                  <a:pt x="1416388" y="391055"/>
                  <a:pt x="1436914" y="377371"/>
                </a:cubicBezTo>
                <a:cubicBezTo>
                  <a:pt x="1449644" y="368884"/>
                  <a:pt x="1444586" y="347512"/>
                  <a:pt x="1451428" y="333828"/>
                </a:cubicBezTo>
                <a:cubicBezTo>
                  <a:pt x="1459229" y="318226"/>
                  <a:pt x="1470781" y="304799"/>
                  <a:pt x="1480457" y="290285"/>
                </a:cubicBezTo>
                <a:cubicBezTo>
                  <a:pt x="1485295" y="275771"/>
                  <a:pt x="1488129" y="260427"/>
                  <a:pt x="1494971" y="246743"/>
                </a:cubicBezTo>
                <a:cubicBezTo>
                  <a:pt x="1515027" y="206631"/>
                  <a:pt x="1551145" y="197219"/>
                  <a:pt x="1509485" y="145143"/>
                </a:cubicBezTo>
                <a:cubicBezTo>
                  <a:pt x="1499928" y="133196"/>
                  <a:pt x="1479627" y="137470"/>
                  <a:pt x="1465943" y="130628"/>
                </a:cubicBezTo>
                <a:cubicBezTo>
                  <a:pt x="1450341" y="122827"/>
                  <a:pt x="1438002" y="109401"/>
                  <a:pt x="1422400" y="101600"/>
                </a:cubicBezTo>
                <a:cubicBezTo>
                  <a:pt x="1408716" y="94758"/>
                  <a:pt x="1392541" y="93927"/>
                  <a:pt x="1378857" y="87085"/>
                </a:cubicBezTo>
                <a:cubicBezTo>
                  <a:pt x="1363255" y="79284"/>
                  <a:pt x="1351348" y="64928"/>
                  <a:pt x="1335314" y="58057"/>
                </a:cubicBezTo>
                <a:cubicBezTo>
                  <a:pt x="1316979" y="50199"/>
                  <a:pt x="1296437" y="49023"/>
                  <a:pt x="1277257" y="43543"/>
                </a:cubicBezTo>
                <a:cubicBezTo>
                  <a:pt x="1262546" y="39340"/>
                  <a:pt x="1248425" y="33231"/>
                  <a:pt x="1233714" y="29028"/>
                </a:cubicBezTo>
                <a:cubicBezTo>
                  <a:pt x="1185891" y="15364"/>
                  <a:pt x="1152963" y="9975"/>
                  <a:pt x="1103085" y="0"/>
                </a:cubicBezTo>
                <a:lnTo>
                  <a:pt x="464457" y="14514"/>
                </a:lnTo>
                <a:cubicBezTo>
                  <a:pt x="388305" y="17560"/>
                  <a:pt x="391760" y="26991"/>
                  <a:pt x="333828" y="43543"/>
                </a:cubicBezTo>
                <a:cubicBezTo>
                  <a:pt x="297003" y="54065"/>
                  <a:pt x="267027" y="57657"/>
                  <a:pt x="232228" y="72571"/>
                </a:cubicBezTo>
                <a:cubicBezTo>
                  <a:pt x="212341" y="81094"/>
                  <a:pt x="194430" y="94003"/>
                  <a:pt x="174171" y="101600"/>
                </a:cubicBezTo>
                <a:cubicBezTo>
                  <a:pt x="155493" y="108604"/>
                  <a:pt x="135294" y="110634"/>
                  <a:pt x="116114" y="116114"/>
                </a:cubicBezTo>
                <a:cubicBezTo>
                  <a:pt x="101403" y="120317"/>
                  <a:pt x="87085" y="125790"/>
                  <a:pt x="72571" y="130628"/>
                </a:cubicBezTo>
                <a:cubicBezTo>
                  <a:pt x="26570" y="199630"/>
                  <a:pt x="49059" y="157623"/>
                  <a:pt x="14514" y="261257"/>
                </a:cubicBezTo>
                <a:lnTo>
                  <a:pt x="0" y="304800"/>
                </a:lnTo>
                <a:cubicBezTo>
                  <a:pt x="9676" y="333828"/>
                  <a:pt x="0" y="382209"/>
                  <a:pt x="29028" y="391885"/>
                </a:cubicBezTo>
                <a:cubicBezTo>
                  <a:pt x="43542" y="396723"/>
                  <a:pt x="58887" y="399558"/>
                  <a:pt x="72571" y="406400"/>
                </a:cubicBezTo>
                <a:cubicBezTo>
                  <a:pt x="106675" y="423452"/>
                  <a:pt x="119009" y="447858"/>
                  <a:pt x="159657" y="449943"/>
                </a:cubicBezTo>
                <a:cubicBezTo>
                  <a:pt x="333667" y="458867"/>
                  <a:pt x="508000" y="459619"/>
                  <a:pt x="682171" y="464457"/>
                </a:cubicBezTo>
                <a:cubicBezTo>
                  <a:pt x="1078476" y="504087"/>
                  <a:pt x="875313" y="497901"/>
                  <a:pt x="1291771" y="478971"/>
                </a:cubicBezTo>
                <a:cubicBezTo>
                  <a:pt x="1301447" y="464457"/>
                  <a:pt x="1307672" y="446915"/>
                  <a:pt x="1320800" y="435428"/>
                </a:cubicBezTo>
                <a:cubicBezTo>
                  <a:pt x="1347056" y="412454"/>
                  <a:pt x="1344991" y="401561"/>
                  <a:pt x="1364343" y="391885"/>
                </a:cubicBezTo>
                <a:close/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Striped Right Arrow 5"/>
          <p:cNvSpPr/>
          <p:nvPr/>
        </p:nvSpPr>
        <p:spPr bwMode="auto">
          <a:xfrm rot="10252838">
            <a:off x="3875053" y="2985777"/>
            <a:ext cx="2148114" cy="609600"/>
          </a:xfrm>
          <a:prstGeom prst="stripedRightArrow">
            <a:avLst/>
          </a:prstGeom>
          <a:solidFill>
            <a:srgbClr val="FF99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2459638" y="3338286"/>
            <a:ext cx="1221548" cy="341386"/>
          </a:xfrm>
          <a:custGeom>
            <a:avLst/>
            <a:gdLst>
              <a:gd name="connsiteX0" fmla="*/ 1364343 w 1528695"/>
              <a:gd name="connsiteY0" fmla="*/ 391885 h 493786"/>
              <a:gd name="connsiteX1" fmla="*/ 1436914 w 1528695"/>
              <a:gd name="connsiteY1" fmla="*/ 377371 h 493786"/>
              <a:gd name="connsiteX2" fmla="*/ 1451428 w 1528695"/>
              <a:gd name="connsiteY2" fmla="*/ 333828 h 493786"/>
              <a:gd name="connsiteX3" fmla="*/ 1480457 w 1528695"/>
              <a:gd name="connsiteY3" fmla="*/ 290285 h 493786"/>
              <a:gd name="connsiteX4" fmla="*/ 1494971 w 1528695"/>
              <a:gd name="connsiteY4" fmla="*/ 246743 h 493786"/>
              <a:gd name="connsiteX5" fmla="*/ 1509485 w 1528695"/>
              <a:gd name="connsiteY5" fmla="*/ 145143 h 493786"/>
              <a:gd name="connsiteX6" fmla="*/ 1465943 w 1528695"/>
              <a:gd name="connsiteY6" fmla="*/ 130628 h 493786"/>
              <a:gd name="connsiteX7" fmla="*/ 1422400 w 1528695"/>
              <a:gd name="connsiteY7" fmla="*/ 101600 h 493786"/>
              <a:gd name="connsiteX8" fmla="*/ 1378857 w 1528695"/>
              <a:gd name="connsiteY8" fmla="*/ 87085 h 493786"/>
              <a:gd name="connsiteX9" fmla="*/ 1335314 w 1528695"/>
              <a:gd name="connsiteY9" fmla="*/ 58057 h 493786"/>
              <a:gd name="connsiteX10" fmla="*/ 1277257 w 1528695"/>
              <a:gd name="connsiteY10" fmla="*/ 43543 h 493786"/>
              <a:gd name="connsiteX11" fmla="*/ 1233714 w 1528695"/>
              <a:gd name="connsiteY11" fmla="*/ 29028 h 493786"/>
              <a:gd name="connsiteX12" fmla="*/ 1103085 w 1528695"/>
              <a:gd name="connsiteY12" fmla="*/ 0 h 493786"/>
              <a:gd name="connsiteX13" fmla="*/ 464457 w 1528695"/>
              <a:gd name="connsiteY13" fmla="*/ 14514 h 493786"/>
              <a:gd name="connsiteX14" fmla="*/ 333828 w 1528695"/>
              <a:gd name="connsiteY14" fmla="*/ 43543 h 493786"/>
              <a:gd name="connsiteX15" fmla="*/ 232228 w 1528695"/>
              <a:gd name="connsiteY15" fmla="*/ 72571 h 493786"/>
              <a:gd name="connsiteX16" fmla="*/ 174171 w 1528695"/>
              <a:gd name="connsiteY16" fmla="*/ 101600 h 493786"/>
              <a:gd name="connsiteX17" fmla="*/ 116114 w 1528695"/>
              <a:gd name="connsiteY17" fmla="*/ 116114 h 493786"/>
              <a:gd name="connsiteX18" fmla="*/ 72571 w 1528695"/>
              <a:gd name="connsiteY18" fmla="*/ 130628 h 493786"/>
              <a:gd name="connsiteX19" fmla="*/ 14514 w 1528695"/>
              <a:gd name="connsiteY19" fmla="*/ 261257 h 493786"/>
              <a:gd name="connsiteX20" fmla="*/ 0 w 1528695"/>
              <a:gd name="connsiteY20" fmla="*/ 304800 h 493786"/>
              <a:gd name="connsiteX21" fmla="*/ 29028 w 1528695"/>
              <a:gd name="connsiteY21" fmla="*/ 391885 h 493786"/>
              <a:gd name="connsiteX22" fmla="*/ 72571 w 1528695"/>
              <a:gd name="connsiteY22" fmla="*/ 406400 h 493786"/>
              <a:gd name="connsiteX23" fmla="*/ 159657 w 1528695"/>
              <a:gd name="connsiteY23" fmla="*/ 449943 h 493786"/>
              <a:gd name="connsiteX24" fmla="*/ 682171 w 1528695"/>
              <a:gd name="connsiteY24" fmla="*/ 464457 h 493786"/>
              <a:gd name="connsiteX25" fmla="*/ 1291771 w 1528695"/>
              <a:gd name="connsiteY25" fmla="*/ 478971 h 493786"/>
              <a:gd name="connsiteX26" fmla="*/ 1320800 w 1528695"/>
              <a:gd name="connsiteY26" fmla="*/ 435428 h 493786"/>
              <a:gd name="connsiteX27" fmla="*/ 1364343 w 1528695"/>
              <a:gd name="connsiteY27" fmla="*/ 391885 h 493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28695" h="493786">
                <a:moveTo>
                  <a:pt x="1364343" y="391885"/>
                </a:moveTo>
                <a:cubicBezTo>
                  <a:pt x="1383695" y="382209"/>
                  <a:pt x="1416388" y="391055"/>
                  <a:pt x="1436914" y="377371"/>
                </a:cubicBezTo>
                <a:cubicBezTo>
                  <a:pt x="1449644" y="368884"/>
                  <a:pt x="1444586" y="347512"/>
                  <a:pt x="1451428" y="333828"/>
                </a:cubicBezTo>
                <a:cubicBezTo>
                  <a:pt x="1459229" y="318226"/>
                  <a:pt x="1470781" y="304799"/>
                  <a:pt x="1480457" y="290285"/>
                </a:cubicBezTo>
                <a:cubicBezTo>
                  <a:pt x="1485295" y="275771"/>
                  <a:pt x="1488129" y="260427"/>
                  <a:pt x="1494971" y="246743"/>
                </a:cubicBezTo>
                <a:cubicBezTo>
                  <a:pt x="1515027" y="206631"/>
                  <a:pt x="1551145" y="197219"/>
                  <a:pt x="1509485" y="145143"/>
                </a:cubicBezTo>
                <a:cubicBezTo>
                  <a:pt x="1499928" y="133196"/>
                  <a:pt x="1479627" y="137470"/>
                  <a:pt x="1465943" y="130628"/>
                </a:cubicBezTo>
                <a:cubicBezTo>
                  <a:pt x="1450341" y="122827"/>
                  <a:pt x="1438002" y="109401"/>
                  <a:pt x="1422400" y="101600"/>
                </a:cubicBezTo>
                <a:cubicBezTo>
                  <a:pt x="1408716" y="94758"/>
                  <a:pt x="1392541" y="93927"/>
                  <a:pt x="1378857" y="87085"/>
                </a:cubicBezTo>
                <a:cubicBezTo>
                  <a:pt x="1363255" y="79284"/>
                  <a:pt x="1351348" y="64928"/>
                  <a:pt x="1335314" y="58057"/>
                </a:cubicBezTo>
                <a:cubicBezTo>
                  <a:pt x="1316979" y="50199"/>
                  <a:pt x="1296437" y="49023"/>
                  <a:pt x="1277257" y="43543"/>
                </a:cubicBezTo>
                <a:cubicBezTo>
                  <a:pt x="1262546" y="39340"/>
                  <a:pt x="1248425" y="33231"/>
                  <a:pt x="1233714" y="29028"/>
                </a:cubicBezTo>
                <a:cubicBezTo>
                  <a:pt x="1185891" y="15364"/>
                  <a:pt x="1152963" y="9975"/>
                  <a:pt x="1103085" y="0"/>
                </a:cubicBezTo>
                <a:lnTo>
                  <a:pt x="464457" y="14514"/>
                </a:lnTo>
                <a:cubicBezTo>
                  <a:pt x="388305" y="17560"/>
                  <a:pt x="391760" y="26991"/>
                  <a:pt x="333828" y="43543"/>
                </a:cubicBezTo>
                <a:cubicBezTo>
                  <a:pt x="297003" y="54065"/>
                  <a:pt x="267027" y="57657"/>
                  <a:pt x="232228" y="72571"/>
                </a:cubicBezTo>
                <a:cubicBezTo>
                  <a:pt x="212341" y="81094"/>
                  <a:pt x="194430" y="94003"/>
                  <a:pt x="174171" y="101600"/>
                </a:cubicBezTo>
                <a:cubicBezTo>
                  <a:pt x="155493" y="108604"/>
                  <a:pt x="135294" y="110634"/>
                  <a:pt x="116114" y="116114"/>
                </a:cubicBezTo>
                <a:cubicBezTo>
                  <a:pt x="101403" y="120317"/>
                  <a:pt x="87085" y="125790"/>
                  <a:pt x="72571" y="130628"/>
                </a:cubicBezTo>
                <a:cubicBezTo>
                  <a:pt x="26570" y="199630"/>
                  <a:pt x="49059" y="157623"/>
                  <a:pt x="14514" y="261257"/>
                </a:cubicBezTo>
                <a:lnTo>
                  <a:pt x="0" y="304800"/>
                </a:lnTo>
                <a:cubicBezTo>
                  <a:pt x="9676" y="333828"/>
                  <a:pt x="0" y="382209"/>
                  <a:pt x="29028" y="391885"/>
                </a:cubicBezTo>
                <a:cubicBezTo>
                  <a:pt x="43542" y="396723"/>
                  <a:pt x="58887" y="399558"/>
                  <a:pt x="72571" y="406400"/>
                </a:cubicBezTo>
                <a:cubicBezTo>
                  <a:pt x="106675" y="423452"/>
                  <a:pt x="119009" y="447858"/>
                  <a:pt x="159657" y="449943"/>
                </a:cubicBezTo>
                <a:cubicBezTo>
                  <a:pt x="333667" y="458867"/>
                  <a:pt x="508000" y="459619"/>
                  <a:pt x="682171" y="464457"/>
                </a:cubicBezTo>
                <a:cubicBezTo>
                  <a:pt x="1078476" y="504087"/>
                  <a:pt x="875313" y="497901"/>
                  <a:pt x="1291771" y="478971"/>
                </a:cubicBezTo>
                <a:cubicBezTo>
                  <a:pt x="1301447" y="464457"/>
                  <a:pt x="1307672" y="446915"/>
                  <a:pt x="1320800" y="435428"/>
                </a:cubicBezTo>
                <a:cubicBezTo>
                  <a:pt x="1347056" y="412454"/>
                  <a:pt x="1344991" y="401561"/>
                  <a:pt x="1364343" y="391885"/>
                </a:cubicBezTo>
                <a:close/>
              </a:path>
            </a:pathLst>
          </a:cu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4553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39156" y="228600"/>
            <a:ext cx="7772400" cy="646331"/>
          </a:xfrm>
          <a:prstGeom prst="rect">
            <a:avLst/>
          </a:prstGeom>
          <a:solidFill>
            <a:srgbClr val="FFCC00"/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/>
              </a:rPr>
              <a:t>Reading Assignments for Week 1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And the listing for Week 1 will look something like this . . 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09711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 bwMode="auto">
          <a:xfrm>
            <a:off x="1424214" y="3662218"/>
            <a:ext cx="6538686" cy="1762496"/>
          </a:xfrm>
          <a:prstGeom prst="round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67442" y="2819400"/>
            <a:ext cx="8719458" cy="646331"/>
          </a:xfrm>
          <a:prstGeom prst="rect">
            <a:avLst/>
          </a:prstGeom>
          <a:gradFill>
            <a:gsLst>
              <a:gs pos="37000">
                <a:srgbClr val="FFC000"/>
              </a:gs>
              <a:gs pos="50000">
                <a:srgbClr val="FFCC00"/>
              </a:gs>
              <a:gs pos="71000">
                <a:srgbClr val="FFCC00"/>
              </a:gs>
            </a:gsLst>
            <a:lin ang="5400000" scaled="0"/>
          </a:gra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/>
              </a:rPr>
              <a:t>REM: Don’t‘ forget the Activities . . . </a:t>
            </a:r>
          </a:p>
        </p:txBody>
      </p:sp>
    </p:spTree>
    <p:extLst>
      <p:ext uri="{BB962C8B-B14F-4D97-AF65-F5344CB8AC3E}">
        <p14:creationId xmlns:p14="http://schemas.microsoft.com/office/powerpoint/2010/main" val="5121067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" y="243840"/>
            <a:ext cx="9144000" cy="6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77850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05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4572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14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072" y="0"/>
            <a:ext cx="10259568" cy="685800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none" rtlCol="0">
            <a:noAutofit/>
          </a:bodyPr>
          <a:lstStyle/>
          <a:p>
            <a:endParaRPr lang="en-US" dirty="0">
              <a:solidFill>
                <a:srgbClr val="EAEAEA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300" y="4038600"/>
            <a:ext cx="10058399" cy="2605314"/>
          </a:xfrm>
          <a:prstGeom prst="rect">
            <a:avLst/>
          </a:prstGeom>
          <a:noFill/>
        </p:spPr>
        <p:txBody>
          <a:bodyPr wrap="none" lIns="91440" tIns="45720" rIns="91440" anchor="ctr" anchorCtr="1">
            <a:no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32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And, if you haven’t already done so,</a:t>
            </a:r>
          </a:p>
          <a:p>
            <a:pPr marL="2400300" indent="-2400300" algn="ctr" eaLnBrk="0" hangingPunct="0">
              <a:defRPr/>
            </a:pPr>
            <a:r>
              <a:rPr kumimoji="1" lang="en-US" sz="32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have a look at the</a:t>
            </a:r>
          </a:p>
          <a:p>
            <a:pPr marL="2400300" indent="-2400300" algn="ctr" eaLnBrk="0" hangingPunct="0">
              <a:defRPr/>
            </a:pPr>
            <a:r>
              <a:rPr kumimoji="1" lang="en-US" sz="32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Orientation Materials</a:t>
            </a:r>
            <a:endParaRPr kumimoji="1" lang="en-US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3387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4572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9628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9549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4572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9628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909888"/>
            <a:ext cx="9296400" cy="1038225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8356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lang="en-US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7613" y="4206526"/>
            <a:ext cx="9646487" cy="2437388"/>
          </a:xfrm>
          <a:prstGeom prst="rect">
            <a:avLst/>
          </a:prstGeom>
          <a:noFill/>
        </p:spPr>
        <p:txBody>
          <a:bodyPr wrap="none" lIns="91440" tIns="45720" rIns="91440" anchor="ctr" anchorCtr="1">
            <a:no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And, for the fun of it,</a:t>
            </a:r>
          </a:p>
          <a:p>
            <a:pPr marL="2400300" indent="-2400300"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have a look at the</a:t>
            </a:r>
          </a:p>
          <a:p>
            <a:pPr marL="2400300" indent="-2400300"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“Meet Your Professor” Materials</a:t>
            </a:r>
            <a:endParaRPr kumimoji="1" lang="en-US" sz="2000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lang="en-US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7613" y="4206526"/>
            <a:ext cx="9646487" cy="2437388"/>
          </a:xfrm>
          <a:prstGeom prst="rect">
            <a:avLst/>
          </a:prstGeom>
          <a:noFill/>
        </p:spPr>
        <p:txBody>
          <a:bodyPr wrap="none" lIns="91440" tIns="45720" rIns="91440" anchor="ctr" anchorCtr="1">
            <a:no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60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Why?</a:t>
            </a:r>
            <a:endParaRPr kumimoji="1" lang="en-US" sz="4000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lang="en-US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8700" y="1752600"/>
            <a:ext cx="8229600" cy="2437388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noAutofit/>
          </a:bodyPr>
          <a:lstStyle/>
          <a:p>
            <a:pPr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Research shows that people who know a little about their teachers . . . </a:t>
            </a:r>
            <a:endParaRPr kumimoji="1" lang="en-US" sz="2000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42900" y="3105090"/>
            <a:ext cx="9583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Your log-in page will then look something like the following . . .</a:t>
            </a:r>
          </a:p>
        </p:txBody>
      </p:sp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41678" y="6272702"/>
            <a:ext cx="25699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kumimoji="1" lang="en-US" sz="1600" b="1" dirty="0" smtClean="0">
                <a:solidFill>
                  <a:srgbClr val="FFFFFF"/>
                </a:solidFill>
              </a:rPr>
              <a:t>https://moodle.umn.edu/</a:t>
            </a:r>
            <a:endParaRPr kumimoji="1" lang="en-US" sz="1600" b="1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57300" y="3976914"/>
            <a:ext cx="77724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Log in using your “x.500” information . . .</a:t>
            </a:r>
          </a:p>
          <a:p>
            <a:pPr algn="ctr"/>
            <a:endParaRPr lang="en-US" sz="1200" b="1" dirty="0" smtClean="0">
              <a:solidFill>
                <a:srgbClr val="FFFFFF"/>
              </a:solidFill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(that’s the log-in information you use for your e-mail)</a:t>
            </a:r>
          </a:p>
        </p:txBody>
      </p:sp>
    </p:spTree>
    <p:extLst>
      <p:ext uri="{BB962C8B-B14F-4D97-AF65-F5344CB8AC3E}">
        <p14:creationId xmlns:p14="http://schemas.microsoft.com/office/powerpoint/2010/main" val="420222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14513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lang="en-US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8700" y="1752600"/>
            <a:ext cx="8229600" cy="2437388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noAutofit/>
          </a:bodyPr>
          <a:lstStyle/>
          <a:p>
            <a:pPr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Research shows that people who know a little about their teachers . . . </a:t>
            </a:r>
            <a:endParaRPr kumimoji="1" lang="en-US" sz="2000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8700" y="3987355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Learn more . . .</a:t>
            </a:r>
            <a:endParaRPr kumimoji="1" lang="en-US" sz="1200" b="1" dirty="0" smtClean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14513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lang="en-US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8700" y="1752600"/>
            <a:ext cx="8229600" cy="2437388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noAutofit/>
          </a:bodyPr>
          <a:lstStyle/>
          <a:p>
            <a:pPr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Research shows that people who know a little about their teachers . . . </a:t>
            </a:r>
            <a:endParaRPr kumimoji="1" lang="en-US" sz="2000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8700" y="3987355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Learn more . . .</a:t>
            </a:r>
            <a:endParaRPr kumimoji="1" lang="en-US" sz="1200" b="1" dirty="0" smtClean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8700" y="4872727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Remember it better 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14513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lang="en-US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8700" y="1752600"/>
            <a:ext cx="8229600" cy="2437388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noAutofit/>
          </a:bodyPr>
          <a:lstStyle/>
          <a:p>
            <a:pPr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Research shows that people who know a little about their teachers . . . </a:t>
            </a:r>
            <a:endParaRPr kumimoji="1" lang="en-US" sz="2000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8700" y="3987355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Learn more . . .</a:t>
            </a:r>
            <a:endParaRPr kumimoji="1" lang="en-US" sz="1200" b="1" dirty="0" smtClean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8700" y="4872727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Remember it better . . .</a:t>
            </a:r>
          </a:p>
        </p:txBody>
      </p:sp>
      <p:sp>
        <p:nvSpPr>
          <p:cNvPr id="8" name="Rectangle 7"/>
          <p:cNvSpPr/>
          <p:nvPr/>
        </p:nvSpPr>
        <p:spPr>
          <a:xfrm>
            <a:off x="1028700" y="5685972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Have more fun learning . . . </a:t>
            </a:r>
            <a:endParaRPr kumimoji="1" lang="en-US" sz="2000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Text Box 2"/>
          <p:cNvSpPr txBox="1">
            <a:spLocks noChangeArrowheads="1"/>
          </p:cNvSpPr>
          <p:nvPr/>
        </p:nvSpPr>
        <p:spPr bwMode="auto">
          <a:xfrm>
            <a:off x="1245500" y="2484965"/>
            <a:ext cx="77724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</a:rPr>
              <a:t>one more piece</a:t>
            </a:r>
          </a:p>
          <a:p>
            <a:pPr algn="ctr"/>
            <a:r>
              <a:rPr lang="en-US" sz="6600" b="1" dirty="0" smtClean="0">
                <a:solidFill>
                  <a:srgbClr val="FF0000"/>
                </a:solidFill>
              </a:rPr>
              <a:t>of useful information </a:t>
            </a:r>
            <a:r>
              <a:rPr lang="en-US" sz="6600" b="1" dirty="0">
                <a:solidFill>
                  <a:srgbClr val="FF0000"/>
                </a:solidFill>
              </a:rPr>
              <a:t>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4572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9628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987233" y="2861608"/>
            <a:ext cx="4289956" cy="1938992"/>
          </a:xfrm>
          <a:prstGeom prst="rect">
            <a:avLst/>
          </a:prstGeom>
          <a:solidFill>
            <a:srgbClr val="FFCC00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Back to the main</a:t>
            </a:r>
          </a:p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Moodle page</a:t>
            </a:r>
            <a:endParaRPr lang="en-US" sz="4000" b="1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Block 1</a:t>
            </a:r>
          </a:p>
        </p:txBody>
      </p:sp>
    </p:spTree>
    <p:extLst>
      <p:ext uri="{BB962C8B-B14F-4D97-AF65-F5344CB8AC3E}">
        <p14:creationId xmlns:p14="http://schemas.microsoft.com/office/powerpoint/2010/main" val="3970163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4572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523672" y="1338942"/>
            <a:ext cx="3581400" cy="549729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Striped Right Arrow 4"/>
          <p:cNvSpPr/>
          <p:nvPr/>
        </p:nvSpPr>
        <p:spPr bwMode="auto">
          <a:xfrm rot="10800000">
            <a:off x="6286500" y="1400629"/>
            <a:ext cx="1775301" cy="416365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28700" y="3507700"/>
            <a:ext cx="8229600" cy="2308324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2400" b="1" i="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</a:rPr>
              <a:t>At the very top of “Block 1” you will see an alphabet.</a:t>
            </a:r>
          </a:p>
          <a:p>
            <a:pPr algn="ctr"/>
            <a:endParaRPr kumimoji="0" lang="en-US" sz="2400" b="1" i="0" dirty="0" smtClean="0">
              <a:solidFill>
                <a:srgbClr val="FFFFFF"/>
              </a:solidFill>
              <a:effectLst>
                <a:outerShdw blurRad="50800" dist="38100" dir="18900000" algn="bl" rotWithShape="0">
                  <a:prstClr val="black"/>
                </a:outerShdw>
              </a:effectLst>
            </a:endParaRPr>
          </a:p>
          <a:p>
            <a:pPr algn="ctr"/>
            <a:r>
              <a:rPr kumimoji="0" lang="en-US" sz="2400" b="1" i="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</a:rPr>
              <a:t>  Clicking on a letter will bring you to a page that indexes course WebPages for virtually all of the scheduled topics and items in the course. </a:t>
            </a:r>
          </a:p>
        </p:txBody>
      </p:sp>
    </p:spTree>
    <p:extLst>
      <p:ext uri="{BB962C8B-B14F-4D97-AF65-F5344CB8AC3E}">
        <p14:creationId xmlns:p14="http://schemas.microsoft.com/office/powerpoint/2010/main" val="2209389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4572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9628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2523672" y="1338942"/>
            <a:ext cx="3581400" cy="549729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Striped Right Arrow 4"/>
          <p:cNvSpPr/>
          <p:nvPr/>
        </p:nvSpPr>
        <p:spPr bwMode="auto">
          <a:xfrm rot="10800000">
            <a:off x="6286500" y="1400629"/>
            <a:ext cx="1775301" cy="416365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213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4572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9628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323703"/>
            <a:ext cx="9144000" cy="50509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0825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4572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9628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323703"/>
            <a:ext cx="9144000" cy="50509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28700" y="3581400"/>
            <a:ext cx="8229600" cy="892552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This information is very  useful</a:t>
            </a:r>
          </a:p>
        </p:txBody>
      </p:sp>
    </p:spTree>
    <p:extLst>
      <p:ext uri="{BB962C8B-B14F-4D97-AF65-F5344CB8AC3E}">
        <p14:creationId xmlns:p14="http://schemas.microsoft.com/office/powerpoint/2010/main" val="21921322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4572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9628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323703"/>
            <a:ext cx="9144000" cy="50509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28700" y="3581400"/>
            <a:ext cx="8229600" cy="892552"/>
          </a:xfrm>
          <a:prstGeom prst="rect">
            <a:avLst/>
          </a:prstGeom>
          <a:solidFill>
            <a:schemeClr val="accent1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useful?</a:t>
            </a:r>
          </a:p>
        </p:txBody>
      </p:sp>
    </p:spTree>
    <p:extLst>
      <p:ext uri="{BB962C8B-B14F-4D97-AF65-F5344CB8AC3E}">
        <p14:creationId xmlns:p14="http://schemas.microsoft.com/office/powerpoint/2010/main" val="10072760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6858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Log in using your “x.500” information . . 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" y="1577918"/>
            <a:ext cx="8686800" cy="4441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1183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4572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9628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323703"/>
            <a:ext cx="9144000" cy="50509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28700" y="2955668"/>
            <a:ext cx="8229600" cy="236988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 recent years there have been over</a:t>
            </a:r>
          </a:p>
          <a:p>
            <a:pPr algn="ctr"/>
            <a:r>
              <a:rPr lang="en-US" sz="4000" b="1" dirty="0" smtClean="0"/>
              <a:t>8,000,000</a:t>
            </a:r>
            <a:r>
              <a:rPr kumimoji="0" lang="en-US" sz="40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page visits to the </a:t>
            </a:r>
          </a:p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UMD anthropology course web pages . . .</a:t>
            </a:r>
          </a:p>
        </p:txBody>
      </p:sp>
    </p:spTree>
    <p:extLst>
      <p:ext uri="{BB962C8B-B14F-4D97-AF65-F5344CB8AC3E}">
        <p14:creationId xmlns:p14="http://schemas.microsoft.com/office/powerpoint/2010/main" val="26973333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4572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9628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323703"/>
            <a:ext cx="9144000" cy="50509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10556" y="3276600"/>
            <a:ext cx="8229600" cy="1938992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32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 access a topic simply click on a letter to go to an index page . . .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504872" y="1357086"/>
            <a:ext cx="533400" cy="443411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6600"/>
          </a:p>
        </p:txBody>
      </p:sp>
      <p:sp>
        <p:nvSpPr>
          <p:cNvPr id="11" name="Striped Right Arrow 10"/>
          <p:cNvSpPr/>
          <p:nvPr/>
        </p:nvSpPr>
        <p:spPr bwMode="auto">
          <a:xfrm rot="12456668">
            <a:off x="4998788" y="1917740"/>
            <a:ext cx="1855486" cy="636430"/>
          </a:xfrm>
          <a:prstGeom prst="stripedRightArrow">
            <a:avLst/>
          </a:prstGeom>
          <a:solidFill>
            <a:srgbClr val="FF0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224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4572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14186" y="1677650"/>
            <a:ext cx="8229600" cy="144655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and from the index page click on the item you want . . 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4572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14186" y="1677650"/>
            <a:ext cx="8229600" cy="144655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and from the index page click on the item you want . . . 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261758" y="539109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scroll down for more items</a:t>
            </a:r>
          </a:p>
        </p:txBody>
      </p:sp>
      <p:sp>
        <p:nvSpPr>
          <p:cNvPr id="8" name="Striped Right Arrow 7"/>
          <p:cNvSpPr/>
          <p:nvPr/>
        </p:nvSpPr>
        <p:spPr bwMode="auto">
          <a:xfrm rot="5400000">
            <a:off x="8594271" y="4510317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03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762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718958" y="2010228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click on item . . . and . . .</a:t>
            </a:r>
          </a:p>
        </p:txBody>
      </p:sp>
      <p:sp>
        <p:nvSpPr>
          <p:cNvPr id="9" name="Freeform 8"/>
          <p:cNvSpPr/>
          <p:nvPr/>
        </p:nvSpPr>
        <p:spPr bwMode="auto">
          <a:xfrm>
            <a:off x="1895928" y="1957976"/>
            <a:ext cx="2286000" cy="437848"/>
          </a:xfrm>
          <a:custGeom>
            <a:avLst/>
            <a:gdLst>
              <a:gd name="connsiteX0" fmla="*/ 798286 w 1978781"/>
              <a:gd name="connsiteY0" fmla="*/ 45962 h 437848"/>
              <a:gd name="connsiteX1" fmla="*/ 304800 w 1978781"/>
              <a:gd name="connsiteY1" fmla="*/ 2419 h 437848"/>
              <a:gd name="connsiteX2" fmla="*/ 58057 w 1978781"/>
              <a:gd name="connsiteY2" fmla="*/ 60476 h 437848"/>
              <a:gd name="connsiteX3" fmla="*/ 29029 w 1978781"/>
              <a:gd name="connsiteY3" fmla="*/ 249162 h 437848"/>
              <a:gd name="connsiteX4" fmla="*/ 232229 w 1978781"/>
              <a:gd name="connsiteY4" fmla="*/ 408819 h 437848"/>
              <a:gd name="connsiteX5" fmla="*/ 638629 w 1978781"/>
              <a:gd name="connsiteY5" fmla="*/ 423333 h 437848"/>
              <a:gd name="connsiteX6" fmla="*/ 943429 w 1978781"/>
              <a:gd name="connsiteY6" fmla="*/ 408819 h 437848"/>
              <a:gd name="connsiteX7" fmla="*/ 1233715 w 1978781"/>
              <a:gd name="connsiteY7" fmla="*/ 394305 h 437848"/>
              <a:gd name="connsiteX8" fmla="*/ 1436915 w 1978781"/>
              <a:gd name="connsiteY8" fmla="*/ 365276 h 437848"/>
              <a:gd name="connsiteX9" fmla="*/ 1669143 w 1978781"/>
              <a:gd name="connsiteY9" fmla="*/ 379790 h 437848"/>
              <a:gd name="connsiteX10" fmla="*/ 1756229 w 1978781"/>
              <a:gd name="connsiteY10" fmla="*/ 379790 h 437848"/>
              <a:gd name="connsiteX11" fmla="*/ 1828800 w 1978781"/>
              <a:gd name="connsiteY11" fmla="*/ 350762 h 437848"/>
              <a:gd name="connsiteX12" fmla="*/ 1872343 w 1978781"/>
              <a:gd name="connsiteY12" fmla="*/ 307219 h 437848"/>
              <a:gd name="connsiteX13" fmla="*/ 1959429 w 1978781"/>
              <a:gd name="connsiteY13" fmla="*/ 220133 h 437848"/>
              <a:gd name="connsiteX14" fmla="*/ 1756229 w 1978781"/>
              <a:gd name="connsiteY14" fmla="*/ 60476 h 437848"/>
              <a:gd name="connsiteX15" fmla="*/ 1611086 w 1978781"/>
              <a:gd name="connsiteY15" fmla="*/ 74990 h 437848"/>
              <a:gd name="connsiteX16" fmla="*/ 1465943 w 1978781"/>
              <a:gd name="connsiteY16" fmla="*/ 89505 h 437848"/>
              <a:gd name="connsiteX17" fmla="*/ 1277257 w 1978781"/>
              <a:gd name="connsiteY17" fmla="*/ 74990 h 437848"/>
              <a:gd name="connsiteX18" fmla="*/ 1161143 w 1978781"/>
              <a:gd name="connsiteY18" fmla="*/ 74990 h 437848"/>
              <a:gd name="connsiteX19" fmla="*/ 1059543 w 1978781"/>
              <a:gd name="connsiteY19" fmla="*/ 60476 h 437848"/>
              <a:gd name="connsiteX20" fmla="*/ 1016000 w 1978781"/>
              <a:gd name="connsiteY20" fmla="*/ 31447 h 437848"/>
              <a:gd name="connsiteX21" fmla="*/ 870857 w 1978781"/>
              <a:gd name="connsiteY21" fmla="*/ 60476 h 437848"/>
              <a:gd name="connsiteX22" fmla="*/ 798286 w 1978781"/>
              <a:gd name="connsiteY22" fmla="*/ 45962 h 43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978781" h="437848">
                <a:moveTo>
                  <a:pt x="798286" y="45962"/>
                </a:moveTo>
                <a:cubicBezTo>
                  <a:pt x="703943" y="36286"/>
                  <a:pt x="428171" y="0"/>
                  <a:pt x="304800" y="2419"/>
                </a:cubicBezTo>
                <a:cubicBezTo>
                  <a:pt x="181429" y="4838"/>
                  <a:pt x="104019" y="19352"/>
                  <a:pt x="58057" y="60476"/>
                </a:cubicBezTo>
                <a:cubicBezTo>
                  <a:pt x="12095" y="101600"/>
                  <a:pt x="0" y="191105"/>
                  <a:pt x="29029" y="249162"/>
                </a:cubicBezTo>
                <a:cubicBezTo>
                  <a:pt x="58058" y="307219"/>
                  <a:pt x="130629" y="379791"/>
                  <a:pt x="232229" y="408819"/>
                </a:cubicBezTo>
                <a:cubicBezTo>
                  <a:pt x="333829" y="437848"/>
                  <a:pt x="520096" y="423333"/>
                  <a:pt x="638629" y="423333"/>
                </a:cubicBezTo>
                <a:cubicBezTo>
                  <a:pt x="757162" y="423333"/>
                  <a:pt x="943429" y="408819"/>
                  <a:pt x="943429" y="408819"/>
                </a:cubicBezTo>
                <a:cubicBezTo>
                  <a:pt x="1042610" y="403981"/>
                  <a:pt x="1151467" y="401562"/>
                  <a:pt x="1233715" y="394305"/>
                </a:cubicBezTo>
                <a:cubicBezTo>
                  <a:pt x="1315963" y="387048"/>
                  <a:pt x="1364344" y="367695"/>
                  <a:pt x="1436915" y="365276"/>
                </a:cubicBezTo>
                <a:cubicBezTo>
                  <a:pt x="1509486" y="362857"/>
                  <a:pt x="1615924" y="377371"/>
                  <a:pt x="1669143" y="379790"/>
                </a:cubicBezTo>
                <a:cubicBezTo>
                  <a:pt x="1722362" y="382209"/>
                  <a:pt x="1729620" y="384628"/>
                  <a:pt x="1756229" y="379790"/>
                </a:cubicBezTo>
                <a:cubicBezTo>
                  <a:pt x="1782839" y="374952"/>
                  <a:pt x="1809448" y="362857"/>
                  <a:pt x="1828800" y="350762"/>
                </a:cubicBezTo>
                <a:cubicBezTo>
                  <a:pt x="1848152" y="338667"/>
                  <a:pt x="1872343" y="307219"/>
                  <a:pt x="1872343" y="307219"/>
                </a:cubicBezTo>
                <a:cubicBezTo>
                  <a:pt x="1894114" y="285448"/>
                  <a:pt x="1978781" y="261257"/>
                  <a:pt x="1959429" y="220133"/>
                </a:cubicBezTo>
                <a:cubicBezTo>
                  <a:pt x="1940077" y="179009"/>
                  <a:pt x="1814286" y="84666"/>
                  <a:pt x="1756229" y="60476"/>
                </a:cubicBezTo>
                <a:cubicBezTo>
                  <a:pt x="1698172" y="36286"/>
                  <a:pt x="1611086" y="74990"/>
                  <a:pt x="1611086" y="74990"/>
                </a:cubicBezTo>
                <a:cubicBezTo>
                  <a:pt x="1562705" y="79828"/>
                  <a:pt x="1521581" y="89505"/>
                  <a:pt x="1465943" y="89505"/>
                </a:cubicBezTo>
                <a:cubicBezTo>
                  <a:pt x="1410305" y="89505"/>
                  <a:pt x="1328057" y="77409"/>
                  <a:pt x="1277257" y="74990"/>
                </a:cubicBezTo>
                <a:cubicBezTo>
                  <a:pt x="1226457" y="72571"/>
                  <a:pt x="1197429" y="77409"/>
                  <a:pt x="1161143" y="74990"/>
                </a:cubicBezTo>
                <a:cubicBezTo>
                  <a:pt x="1124857" y="72571"/>
                  <a:pt x="1083733" y="67733"/>
                  <a:pt x="1059543" y="60476"/>
                </a:cubicBezTo>
                <a:cubicBezTo>
                  <a:pt x="1035353" y="53219"/>
                  <a:pt x="1047448" y="31447"/>
                  <a:pt x="1016000" y="31447"/>
                </a:cubicBezTo>
                <a:cubicBezTo>
                  <a:pt x="984552" y="31447"/>
                  <a:pt x="907143" y="60476"/>
                  <a:pt x="870857" y="60476"/>
                </a:cubicBezTo>
                <a:cubicBezTo>
                  <a:pt x="834571" y="60476"/>
                  <a:pt x="892629" y="55638"/>
                  <a:pt x="798286" y="45962"/>
                </a:cubicBezTo>
                <a:close/>
              </a:path>
            </a:pathLst>
          </a:custGeom>
          <a:noFill/>
          <a:ln w="762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6600" b="0" i="1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729342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57072" y="736937"/>
            <a:ext cx="4158342" cy="1015663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FFFF"/>
                </a:solidFill>
              </a:rPr>
              <a:t>voilà</a:t>
            </a:r>
            <a:endParaRPr lang="en-US" sz="3600" b="1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3181290"/>
            <a:ext cx="7772400" cy="192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4000" b="1" dirty="0" smtClean="0">
                <a:solidFill>
                  <a:srgbClr val="FFFFFF"/>
                </a:solidFill>
              </a:rPr>
              <a:t>Speaking of  optical illusions,</a:t>
            </a:r>
          </a:p>
          <a:p>
            <a:pPr algn="ctr"/>
            <a:r>
              <a:rPr lang="en-US" sz="4000" b="1" dirty="0">
                <a:solidFill>
                  <a:srgbClr val="FFFFFF"/>
                </a:solidFill>
              </a:rPr>
              <a:t>w</a:t>
            </a:r>
            <a:r>
              <a:rPr lang="en-US" sz="4000" b="1" dirty="0" smtClean="0">
                <a:solidFill>
                  <a:srgbClr val="FFFFFF"/>
                </a:solidFill>
              </a:rPr>
              <a:t>hat do you see </a:t>
            </a:r>
          </a:p>
          <a:p>
            <a:pPr algn="ctr"/>
            <a:r>
              <a:rPr lang="en-US" sz="4000" b="1" dirty="0" smtClean="0">
                <a:solidFill>
                  <a:srgbClr val="FFFFFF"/>
                </a:solidFill>
              </a:rPr>
              <a:t>in the next picture?</a:t>
            </a:r>
          </a:p>
        </p:txBody>
      </p:sp>
    </p:spTree>
    <p:extLst>
      <p:ext uri="{BB962C8B-B14F-4D97-AF65-F5344CB8AC3E}">
        <p14:creationId xmlns:p14="http://schemas.microsoft.com/office/powerpoint/2010/main" val="19897346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933450"/>
            <a:ext cx="6562725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2260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14338"/>
            <a:ext cx="6781800" cy="602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41680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75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7349" y="6019800"/>
            <a:ext cx="4366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Which way is she spinning? </a:t>
            </a:r>
          </a:p>
        </p:txBody>
      </p:sp>
      <p:sp>
        <p:nvSpPr>
          <p:cNvPr id="4" name="Rectangle 3"/>
          <p:cNvSpPr/>
          <p:nvPr/>
        </p:nvSpPr>
        <p:spPr>
          <a:xfrm>
            <a:off x="3983566" y="6553200"/>
            <a:ext cx="23198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http://www.squidoo.com/optical-illusion-images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8442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25070" y="2667000"/>
            <a:ext cx="8229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Times New Roman"/>
              </a:rPr>
              <a:t>You may also access your Moodle folder from any of the many </a:t>
            </a:r>
          </a:p>
          <a:p>
            <a:pPr algn="ctr"/>
            <a:r>
              <a:rPr lang="en-US" sz="6000" b="1" i="1" dirty="0" smtClean="0">
                <a:solidFill>
                  <a:srgbClr val="FFFFFF"/>
                </a:solidFill>
                <a:latin typeface="Times New Roman"/>
              </a:rPr>
              <a:t>course index and content </a:t>
            </a: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Times New Roman"/>
              </a:rPr>
              <a:t>web pages  . . .</a:t>
            </a:r>
          </a:p>
        </p:txBody>
      </p:sp>
    </p:spTree>
    <p:extLst>
      <p:ext uri="{BB962C8B-B14F-4D97-AF65-F5344CB8AC3E}">
        <p14:creationId xmlns:p14="http://schemas.microsoft.com/office/powerpoint/2010/main" val="426949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01" y="941832"/>
            <a:ext cx="9720649" cy="43159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40084" y="5410200"/>
            <a:ext cx="618951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Which way is she spinning</a:t>
            </a:r>
            <a:r>
              <a:rPr lang="en-US" sz="2400" b="1" dirty="0" smtClean="0">
                <a:solidFill>
                  <a:schemeClr val="bg1"/>
                </a:solidFill>
              </a:rPr>
              <a:t>?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Clockwise </a:t>
            </a:r>
            <a:r>
              <a:rPr lang="en-US" sz="2400" b="1" dirty="0">
                <a:solidFill>
                  <a:schemeClr val="bg1"/>
                </a:solidFill>
              </a:rPr>
              <a:t>= right brain </a:t>
            </a:r>
            <a:r>
              <a:rPr lang="en-US" sz="2400" b="1" dirty="0" smtClean="0">
                <a:solidFill>
                  <a:schemeClr val="bg1"/>
                </a:solidFill>
              </a:rPr>
              <a:t>dominant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Counterclockwise </a:t>
            </a:r>
            <a:r>
              <a:rPr lang="en-US" sz="2400" b="1" dirty="0">
                <a:solidFill>
                  <a:schemeClr val="bg1"/>
                </a:solidFill>
              </a:rPr>
              <a:t>= left brain </a:t>
            </a:r>
            <a:r>
              <a:rPr lang="en-US" sz="2400" b="1" dirty="0" smtClean="0">
                <a:solidFill>
                  <a:schemeClr val="bg1"/>
                </a:solidFill>
              </a:rPr>
              <a:t>dominant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83566" y="6553200"/>
            <a:ext cx="23198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http://www.squidoo.com/optical-illusion-images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808434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04029" y="6553200"/>
            <a:ext cx="267894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hlinkClick r:id="rId2"/>
              </a:rPr>
              <a:t>http://www.moillusions.com/2006/05/count-people.html</a:t>
            </a:r>
            <a:endParaRPr lang="en-US" sz="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770" y="609600"/>
            <a:ext cx="6200930" cy="45932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61054" y="5493603"/>
            <a:ext cx="7564891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Count the people . . . wait . . . 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Then count them again after they switch positions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7058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0"/>
            <a:ext cx="9842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28700" y="3090208"/>
            <a:ext cx="8229600" cy="193899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Just stare at the dot in</a:t>
            </a:r>
          </a:p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the center of the image</a:t>
            </a:r>
          </a:p>
          <a:p>
            <a:pPr algn="ctr"/>
            <a:r>
              <a:rPr lang="en-US" sz="3200" dirty="0">
                <a:solidFill>
                  <a:srgbClr val="FFFFFF"/>
                </a:solidFill>
              </a:rPr>
              <a:t>o</a:t>
            </a:r>
            <a:r>
              <a:rPr lang="en-US" sz="3200" dirty="0" smtClean="0">
                <a:solidFill>
                  <a:srgbClr val="FFFFFF"/>
                </a:solidFill>
              </a:rPr>
              <a:t>n the next slide</a:t>
            </a:r>
          </a:p>
        </p:txBody>
      </p:sp>
      <p:sp>
        <p:nvSpPr>
          <p:cNvPr id="2" name="Rectangle 1"/>
          <p:cNvSpPr/>
          <p:nvPr/>
        </p:nvSpPr>
        <p:spPr>
          <a:xfrm>
            <a:off x="1581150" y="6096000"/>
            <a:ext cx="7143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http://www.youtube.com/watch?v=7knnO4vKgXg&amp;NR=1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532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0"/>
            <a:ext cx="9842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1521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r>
              <a:rPr lang="en-US" i="1" smtClean="0"/>
              <a:t/>
            </a:r>
            <a:br>
              <a:rPr lang="en-US" i="1" smtClean="0"/>
            </a:br>
            <a:endParaRPr lang="en-US" i="1" smtClean="0"/>
          </a:p>
        </p:txBody>
      </p:sp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0"/>
            <a:ext cx="10058400" cy="668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 rot="19925762">
            <a:off x="1685420" y="1058736"/>
            <a:ext cx="3670266" cy="2090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SlantUp">
              <a:avLst>
                <a:gd name="adj" fmla="val 27356"/>
              </a:avLst>
            </a:prstTxWarp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defRPr/>
            </a:pP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Laptops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Welcome</a:t>
            </a:r>
          </a:p>
        </p:txBody>
      </p:sp>
      <p:sp>
        <p:nvSpPr>
          <p:cNvPr id="200708" name="Rectangle 3"/>
          <p:cNvSpPr>
            <a:spLocks noChangeArrowheads="1"/>
          </p:cNvSpPr>
          <p:nvPr/>
        </p:nvSpPr>
        <p:spPr bwMode="auto">
          <a:xfrm>
            <a:off x="814388" y="5988050"/>
            <a:ext cx="852011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dirty="0" smtClean="0">
                <a:solidFill>
                  <a:srgbClr val="000000"/>
                </a:solidFill>
                <a:latin typeface="Verdana" pitchFamily="34" charset="0"/>
              </a:rPr>
              <a:t>Bring your laptop to class</a:t>
            </a:r>
            <a:endParaRPr lang="en-US" sz="24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988747" y="6229029"/>
            <a:ext cx="42883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FF"/>
                </a:solidFill>
                <a:latin typeface="Verdana" pitchFamily="34" charset="0"/>
                <a:hlinkClick r:id="rId3"/>
              </a:rPr>
              <a:t>www.d.umn.edu/cla/faculty/troufs/anth4616</a:t>
            </a:r>
            <a:r>
              <a:rPr lang="en-US" sz="12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/</a:t>
            </a:r>
            <a:endParaRPr lang="en-US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4341" name="Rectangle 8"/>
          <p:cNvSpPr>
            <a:spLocks noChangeArrowheads="1"/>
          </p:cNvSpPr>
          <p:nvPr/>
        </p:nvSpPr>
        <p:spPr bwMode="auto">
          <a:xfrm>
            <a:off x="1389063" y="5941105"/>
            <a:ext cx="15446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kumimoji="1" lang="en-US" sz="1200" dirty="0">
                <a:solidFill>
                  <a:srgbClr val="0C0600"/>
                </a:solidFill>
              </a:rPr>
              <a:t>Venus of </a:t>
            </a:r>
            <a:r>
              <a:rPr kumimoji="1" lang="en-US" sz="1200" dirty="0" err="1">
                <a:solidFill>
                  <a:srgbClr val="0C0600"/>
                </a:solidFill>
              </a:rPr>
              <a:t>Willendorf</a:t>
            </a:r>
            <a:r>
              <a:rPr kumimoji="1" lang="en-US" sz="1200" dirty="0">
                <a:solidFill>
                  <a:srgbClr val="0C0600"/>
                </a:solidFill>
              </a:rPr>
              <a:t> </a:t>
            </a:r>
          </a:p>
        </p:txBody>
      </p:sp>
      <p:pic>
        <p:nvPicPr>
          <p:cNvPr id="14342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1211" y="4644794"/>
            <a:ext cx="1095375" cy="10953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14343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66900" y="4800600"/>
            <a:ext cx="609600" cy="1143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4344" name="Rectangle 13"/>
          <p:cNvSpPr>
            <a:spLocks noChangeArrowheads="1"/>
          </p:cNvSpPr>
          <p:nvPr/>
        </p:nvSpPr>
        <p:spPr bwMode="auto">
          <a:xfrm>
            <a:off x="7610928" y="5744028"/>
            <a:ext cx="1257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kumimoji="1" lang="en-US" sz="1200" dirty="0">
                <a:solidFill>
                  <a:srgbClr val="0C0600"/>
                </a:solidFill>
                <a:hlinkClick r:id="rId6"/>
              </a:rPr>
              <a:t>Great Pyrenean</a:t>
            </a:r>
            <a:br>
              <a:rPr kumimoji="1" lang="en-US" sz="1200" dirty="0">
                <a:solidFill>
                  <a:srgbClr val="0C0600"/>
                </a:solidFill>
                <a:hlinkClick r:id="rId6"/>
              </a:rPr>
            </a:br>
            <a:r>
              <a:rPr kumimoji="1" lang="en-US" sz="1200" dirty="0">
                <a:solidFill>
                  <a:srgbClr val="0C0600"/>
                </a:solidFill>
                <a:hlinkClick r:id="rId6"/>
              </a:rPr>
              <a:t>Mountain Dog</a:t>
            </a:r>
            <a:endParaRPr kumimoji="1" lang="en-US" sz="1200" dirty="0">
              <a:solidFill>
                <a:srgbClr val="0C0600"/>
              </a:solidFill>
            </a:endParaRPr>
          </a:p>
        </p:txBody>
      </p:sp>
      <p:sp>
        <p:nvSpPr>
          <p:cNvPr id="14345" name="Rectangle 5"/>
          <p:cNvSpPr>
            <a:spLocks noChangeArrowheads="1"/>
          </p:cNvSpPr>
          <p:nvPr/>
        </p:nvSpPr>
        <p:spPr bwMode="auto">
          <a:xfrm>
            <a:off x="3167062" y="5281136"/>
            <a:ext cx="39581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kumimoji="1" lang="en-US" sz="2000" b="1" dirty="0">
                <a:solidFill>
                  <a:srgbClr val="0C0600"/>
                </a:solidFill>
              </a:rPr>
              <a:t>University</a:t>
            </a:r>
            <a:r>
              <a:rPr kumimoji="1" lang="en-US" sz="2000" b="1" dirty="0">
                <a:solidFill>
                  <a:srgbClr val="FFFFFF"/>
                </a:solidFill>
              </a:rPr>
              <a:t> </a:t>
            </a:r>
            <a:r>
              <a:rPr kumimoji="1" lang="en-US" sz="2000" b="1" dirty="0">
                <a:solidFill>
                  <a:srgbClr val="0C0600"/>
                </a:solidFill>
              </a:rPr>
              <a:t>of Minnesota</a:t>
            </a:r>
            <a:r>
              <a:rPr kumimoji="1" lang="en-US" sz="2000" b="1" dirty="0">
                <a:solidFill>
                  <a:srgbClr val="FFFFFF"/>
                </a:solidFill>
              </a:rPr>
              <a:t> </a:t>
            </a:r>
            <a:r>
              <a:rPr kumimoji="1" lang="en-US" sz="2000" b="1" dirty="0" smtClean="0">
                <a:solidFill>
                  <a:srgbClr val="0C0600"/>
                </a:solidFill>
              </a:rPr>
              <a:t>Duluth</a:t>
            </a:r>
            <a:endParaRPr kumimoji="1" lang="en-US" sz="2000" b="1" dirty="0">
              <a:solidFill>
                <a:srgbClr val="0C06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71386" y="2057400"/>
            <a:ext cx="73152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48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Welcome to 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Senior Seminar</a:t>
            </a:r>
            <a:endParaRPr kumimoji="1" lang="en-US" sz="3200" b="1" i="1" dirty="0">
              <a:ln w="18000">
                <a:solidFill>
                  <a:srgbClr val="E75CE7">
                    <a:lumMod val="75000"/>
                  </a:srgbClr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09610" y="5715000"/>
            <a:ext cx="183877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dirty="0" smtClean="0">
                <a:solidFill>
                  <a:srgbClr val="0C0600"/>
                </a:solidFill>
                <a:latin typeface="Arial"/>
              </a:rPr>
              <a:t>Tim </a:t>
            </a:r>
            <a:r>
              <a:rPr lang="en-US" sz="1200" dirty="0">
                <a:solidFill>
                  <a:srgbClr val="0C0600"/>
                </a:solidFill>
                <a:latin typeface="Arial"/>
              </a:rPr>
              <a:t>Roufs</a:t>
            </a:r>
            <a:r>
              <a:rPr lang="en-US" sz="1200" dirty="0" smtClean="0">
                <a:solidFill>
                  <a:srgbClr val="0C0600"/>
                </a:solidFill>
                <a:latin typeface="Arial"/>
              </a:rPr>
              <a:t>’ © 2009-2013</a:t>
            </a:r>
            <a:endParaRPr lang="en-US" sz="1200" dirty="0">
              <a:solidFill>
                <a:srgbClr val="0C0600"/>
              </a:solidFill>
              <a:latin typeface="Arial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271814" y="3877270"/>
            <a:ext cx="7696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1" lang="en-US" sz="36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Enjoy your stay . . . </a:t>
            </a:r>
          </a:p>
        </p:txBody>
      </p:sp>
    </p:spTree>
    <p:extLst>
      <p:ext uri="{BB962C8B-B14F-4D97-AF65-F5344CB8AC3E}">
        <p14:creationId xmlns:p14="http://schemas.microsoft.com/office/powerpoint/2010/main" val="31142589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triped Right Arrow 6"/>
          <p:cNvSpPr/>
          <p:nvPr/>
        </p:nvSpPr>
        <p:spPr bwMode="auto">
          <a:xfrm rot="13129851">
            <a:off x="5245827" y="3216890"/>
            <a:ext cx="2609605" cy="55418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1205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6" y="1019628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triped Right Arrow 4"/>
          <p:cNvSpPr/>
          <p:nvPr/>
        </p:nvSpPr>
        <p:spPr bwMode="auto">
          <a:xfrm rot="20745032">
            <a:off x="2118014" y="2216792"/>
            <a:ext cx="2609605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185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25070" y="3406260"/>
            <a:ext cx="8229600" cy="980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Times New Roman"/>
              </a:rPr>
              <a:t>Or you may also access your Moodle folder </a:t>
            </a:r>
            <a:r>
              <a:rPr lang="en-US" sz="3600" b="1" i="1" dirty="0" smtClean="0">
                <a:solidFill>
                  <a:srgbClr val="FFFFFF"/>
                </a:solidFill>
                <a:latin typeface="Times New Roman"/>
              </a:rPr>
              <a:t>via</a:t>
            </a:r>
            <a:r>
              <a:rPr lang="en-US" sz="3600" b="1" dirty="0" smtClean="0">
                <a:solidFill>
                  <a:srgbClr val="FFFFFF"/>
                </a:solidFill>
                <a:latin typeface="Times New Roman"/>
              </a:rPr>
              <a:t> the  Main UMD WebPage  . . .</a:t>
            </a:r>
          </a:p>
        </p:txBody>
      </p:sp>
    </p:spTree>
    <p:extLst>
      <p:ext uri="{BB962C8B-B14F-4D97-AF65-F5344CB8AC3E}">
        <p14:creationId xmlns:p14="http://schemas.microsoft.com/office/powerpoint/2010/main" val="314668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4250252" y="6272702"/>
            <a:ext cx="17527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EAEAEA"/>
                </a:solidFill>
              </a:rPr>
              <a:t>www.d.umn.edu</a:t>
            </a:r>
            <a:endParaRPr kumimoji="1" lang="en-US" sz="1600" b="1" dirty="0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04900" y="152400"/>
            <a:ext cx="8229600" cy="85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 New Roman"/>
              </a:rPr>
              <a:t>Main UMD WebPage  . . .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Times New Roman"/>
              </a:rPr>
              <a:t>(this image changes)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46" y="1009710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075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4250252" y="6272702"/>
            <a:ext cx="17527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EAEAEA"/>
                </a:solidFill>
              </a:rPr>
              <a:t>www.d.umn.edu</a:t>
            </a:r>
            <a:endParaRPr kumimoji="1" lang="en-US" sz="1600" b="1" dirty="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14186" y="388257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endParaRPr lang="en-US" sz="2800" b="1" dirty="0" smtClean="0">
              <a:solidFill>
                <a:srgbClr val="FFFFFF"/>
              </a:solidFill>
              <a:latin typeface="Times New Roman"/>
            </a:endParaRPr>
          </a:p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 New Roman"/>
              </a:rPr>
              <a:t>click on “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/>
              </a:rPr>
              <a:t>OneStop</a:t>
            </a:r>
            <a:r>
              <a:rPr lang="en-US" sz="2800" b="1" dirty="0" smtClean="0">
                <a:solidFill>
                  <a:srgbClr val="FFFFFF"/>
                </a:solidFill>
                <a:latin typeface="Times New Roman"/>
              </a:rPr>
              <a:t> For Current Students” . . .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Times New Roman"/>
              </a:rPr>
              <a:t>(not the image that will appear)</a:t>
            </a:r>
          </a:p>
          <a:p>
            <a:pPr algn="ctr"/>
            <a:endParaRPr lang="en-US" sz="2800" b="1" dirty="0" smtClean="0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8198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4250252" y="6272702"/>
            <a:ext cx="17527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EAEAEA"/>
                </a:solidFill>
              </a:rPr>
              <a:t>www.d.umn.edu</a:t>
            </a:r>
            <a:endParaRPr kumimoji="1" lang="en-US" sz="1600" b="1" dirty="0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04900" y="152400"/>
            <a:ext cx="8229600" cy="85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 New Roman"/>
              </a:rPr>
              <a:t>Main UMD WebPage  . . .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Times New Roman"/>
              </a:rPr>
              <a:t>(this image changes)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46" y="1009710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triped Right Arrow 4"/>
          <p:cNvSpPr/>
          <p:nvPr/>
        </p:nvSpPr>
        <p:spPr bwMode="auto">
          <a:xfrm rot="8326727">
            <a:off x="3305227" y="4364627"/>
            <a:ext cx="2148114" cy="503802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880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379413" y="6490287"/>
            <a:ext cx="55070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http://www.d.umn.edu/cla/faculty/troufs/anth4653/index.html#title</a:t>
            </a:r>
            <a:endParaRPr lang="en-US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4345" name="Rectangle 5"/>
          <p:cNvSpPr>
            <a:spLocks noChangeArrowheads="1"/>
          </p:cNvSpPr>
          <p:nvPr/>
        </p:nvSpPr>
        <p:spPr bwMode="auto">
          <a:xfrm>
            <a:off x="3167062" y="5281136"/>
            <a:ext cx="39581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kumimoji="1" lang="en-US" sz="2000" b="1" dirty="0">
                <a:solidFill>
                  <a:srgbClr val="0C0600"/>
                </a:solidFill>
              </a:rPr>
              <a:t>University</a:t>
            </a:r>
            <a:r>
              <a:rPr kumimoji="1" lang="en-US" sz="2000" b="1" dirty="0">
                <a:solidFill>
                  <a:srgbClr val="FFFFFF"/>
                </a:solidFill>
              </a:rPr>
              <a:t> </a:t>
            </a:r>
            <a:r>
              <a:rPr kumimoji="1" lang="en-US" sz="2000" b="1" dirty="0">
                <a:solidFill>
                  <a:srgbClr val="0C0600"/>
                </a:solidFill>
              </a:rPr>
              <a:t>of Minnesota</a:t>
            </a:r>
            <a:r>
              <a:rPr kumimoji="1" lang="en-US" sz="2000" b="1" dirty="0">
                <a:solidFill>
                  <a:srgbClr val="FFFFFF"/>
                </a:solidFill>
              </a:rPr>
              <a:t> </a:t>
            </a:r>
            <a:r>
              <a:rPr kumimoji="1" lang="en-US" sz="2000" b="1" dirty="0" smtClean="0">
                <a:solidFill>
                  <a:srgbClr val="0C0600"/>
                </a:solidFill>
              </a:rPr>
              <a:t>Duluth</a:t>
            </a:r>
            <a:endParaRPr kumimoji="1" lang="en-US" sz="2000" b="1" dirty="0">
              <a:solidFill>
                <a:srgbClr val="0C06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71386" y="1371600"/>
            <a:ext cx="73152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48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Welcome to 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The Anthropology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Senior Seminar</a:t>
            </a:r>
            <a:endParaRPr kumimoji="1" lang="en-US" sz="3200" b="1" i="1" dirty="0">
              <a:ln w="18000">
                <a:solidFill>
                  <a:srgbClr val="E75CE7">
                    <a:lumMod val="75000"/>
                  </a:srgbClr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09610" y="5715000"/>
            <a:ext cx="183877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dirty="0" smtClean="0">
                <a:solidFill>
                  <a:srgbClr val="0C0600"/>
                </a:solidFill>
                <a:latin typeface="Arial"/>
              </a:rPr>
              <a:t>Tim </a:t>
            </a:r>
            <a:r>
              <a:rPr lang="en-US" sz="1200" dirty="0">
                <a:solidFill>
                  <a:srgbClr val="0C0600"/>
                </a:solidFill>
                <a:latin typeface="Arial"/>
              </a:rPr>
              <a:t>Roufs</a:t>
            </a:r>
            <a:r>
              <a:rPr lang="en-US" sz="1200" dirty="0" smtClean="0">
                <a:solidFill>
                  <a:srgbClr val="0C0600"/>
                </a:solidFill>
                <a:latin typeface="Arial"/>
              </a:rPr>
              <a:t>’ © 2009-2013</a:t>
            </a:r>
            <a:endParaRPr lang="en-US" sz="1200" dirty="0">
              <a:solidFill>
                <a:srgbClr val="0C0600"/>
              </a:solidFill>
              <a:latin typeface="Arial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271814" y="3600271"/>
            <a:ext cx="7696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1" lang="en-US" sz="36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This will be a great course . . . </a:t>
            </a:r>
          </a:p>
          <a:p>
            <a:pPr algn="ctr"/>
            <a:r>
              <a:rPr kumimoji="1" lang="en-US" sz="36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you will see . . .</a:t>
            </a:r>
            <a:endParaRPr kumimoji="1" lang="en-US" sz="3600" b="1" i="1" dirty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5029200"/>
            <a:ext cx="857250" cy="1143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779" y="5029200"/>
            <a:ext cx="1150671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229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479208" y="6272702"/>
            <a:ext cx="32948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000000"/>
                </a:solidFill>
                <a:hlinkClick r:id="rId4"/>
              </a:rPr>
              <a:t>http://www.d.umn.edu/students/</a:t>
            </a:r>
            <a:endParaRPr kumimoji="1" lang="en-US" sz="1600" b="1" dirty="0">
              <a:solidFill>
                <a:srgbClr val="0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6" y="852714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933700" y="348609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scroll down</a:t>
            </a:r>
          </a:p>
        </p:txBody>
      </p:sp>
      <p:sp>
        <p:nvSpPr>
          <p:cNvPr id="9" name="Striped Right Arrow 8"/>
          <p:cNvSpPr/>
          <p:nvPr/>
        </p:nvSpPr>
        <p:spPr bwMode="auto">
          <a:xfrm rot="5400000">
            <a:off x="4256313" y="4827813"/>
            <a:ext cx="162197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352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796019"/>
            <a:ext cx="8686800" cy="552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2491740" y="4130040"/>
            <a:ext cx="2209800" cy="1371600"/>
          </a:xfrm>
          <a:prstGeom prst="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23900" y="3304662"/>
            <a:ext cx="8396514" cy="6577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 New Roman"/>
              </a:rPr>
              <a:t>click on “Technology Resources for Students” . . .</a:t>
            </a:r>
          </a:p>
        </p:txBody>
      </p:sp>
    </p:spTree>
    <p:extLst>
      <p:ext uri="{BB962C8B-B14F-4D97-AF65-F5344CB8AC3E}">
        <p14:creationId xmlns:p14="http://schemas.microsoft.com/office/powerpoint/2010/main" val="3984730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273222" y="6272702"/>
            <a:ext cx="37068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EAEAEA"/>
                </a:solidFill>
              </a:rPr>
              <a:t>http://www.d.umn.edu/itss/students/</a:t>
            </a:r>
            <a:endParaRPr kumimoji="1" lang="en-US" sz="1600" b="1" dirty="0">
              <a:solidFill>
                <a:srgbClr val="00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798320"/>
            <a:ext cx="6710516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23900" y="3304662"/>
            <a:ext cx="8396514" cy="6577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 New Roman"/>
              </a:rPr>
              <a:t>click on “Technology Resources for Students” . . .</a:t>
            </a:r>
          </a:p>
        </p:txBody>
      </p:sp>
      <p:sp>
        <p:nvSpPr>
          <p:cNvPr id="10" name="Striped Right Arrow 9"/>
          <p:cNvSpPr/>
          <p:nvPr/>
        </p:nvSpPr>
        <p:spPr bwMode="auto">
          <a:xfrm rot="10800000">
            <a:off x="7125426" y="4480560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036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999672" y="3976914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 New Roman"/>
              </a:rPr>
              <a:t>then click on “Moodle Support” . . .</a:t>
            </a:r>
          </a:p>
        </p:txBody>
      </p:sp>
      <p:sp>
        <p:nvSpPr>
          <p:cNvPr id="9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273222" y="6272702"/>
            <a:ext cx="37068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EAEAEA"/>
                </a:solidFill>
              </a:rPr>
              <a:t>http://www.d.umn.edu/itss/students/</a:t>
            </a:r>
            <a:endParaRPr kumimoji="1" lang="en-US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509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25070" y="74289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 New Roman"/>
              </a:rPr>
              <a:t>click on “Moodle Support” . . .</a:t>
            </a:r>
          </a:p>
        </p:txBody>
      </p:sp>
      <p:sp>
        <p:nvSpPr>
          <p:cNvPr id="9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273222" y="6272702"/>
            <a:ext cx="37068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EAEAEA"/>
                </a:solidFill>
              </a:rPr>
              <a:t>http://www.d.umn.edu/itss/students/</a:t>
            </a:r>
            <a:endParaRPr kumimoji="1" lang="en-US" sz="1600" b="1" dirty="0">
              <a:solidFill>
                <a:srgbClr val="00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701675"/>
            <a:ext cx="8121650" cy="545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triped Right Arrow 7"/>
          <p:cNvSpPr/>
          <p:nvPr/>
        </p:nvSpPr>
        <p:spPr bwMode="auto">
          <a:xfrm rot="10800000">
            <a:off x="5219701" y="3383281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621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25070" y="74289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 New Roman"/>
              </a:rPr>
              <a:t>click on “Moodle Support” . . .</a:t>
            </a:r>
          </a:p>
        </p:txBody>
      </p:sp>
      <p:sp>
        <p:nvSpPr>
          <p:cNvPr id="9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273222" y="6272702"/>
            <a:ext cx="37068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EAEAEA"/>
                </a:solidFill>
              </a:rPr>
              <a:t>http://www.d.umn.edu/itss/students/</a:t>
            </a:r>
            <a:endParaRPr kumimoji="1" lang="en-US" sz="1600" b="1" dirty="0">
              <a:solidFill>
                <a:srgbClr val="00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701675"/>
            <a:ext cx="8121650" cy="545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3124200"/>
            <a:ext cx="4410075" cy="11811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triped Right Arrow 9"/>
          <p:cNvSpPr/>
          <p:nvPr/>
        </p:nvSpPr>
        <p:spPr bwMode="auto">
          <a:xfrm rot="10800000">
            <a:off x="5219701" y="3383281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5468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42900" y="3105090"/>
            <a:ext cx="9583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Your log-in page will then look something like the following . . .</a:t>
            </a:r>
          </a:p>
        </p:txBody>
      </p:sp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41678" y="6272702"/>
            <a:ext cx="25699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kumimoji="1" lang="en-US" sz="1600" b="1" dirty="0" smtClean="0">
                <a:solidFill>
                  <a:srgbClr val="FFFFFF"/>
                </a:solidFill>
              </a:rPr>
              <a:t>https://moodle.umn.edu/</a:t>
            </a:r>
            <a:endParaRPr kumimoji="1" lang="en-US" sz="1600" b="1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57300" y="3976914"/>
            <a:ext cx="77724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Log in using your “x.500” information . . .</a:t>
            </a:r>
          </a:p>
          <a:p>
            <a:pPr algn="ctr"/>
            <a:endParaRPr lang="en-US" sz="1200" b="1" dirty="0" smtClean="0">
              <a:solidFill>
                <a:srgbClr val="FFFFFF"/>
              </a:solidFill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(that’s the log-in information you use for your e-mail)</a:t>
            </a:r>
          </a:p>
        </p:txBody>
      </p:sp>
    </p:spTree>
    <p:extLst>
      <p:ext uri="{BB962C8B-B14F-4D97-AF65-F5344CB8AC3E}">
        <p14:creationId xmlns:p14="http://schemas.microsoft.com/office/powerpoint/2010/main" val="1003898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6858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Log in using your “x.500” information . . 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" y="1577918"/>
            <a:ext cx="8686800" cy="4441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6877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27958" y="4004976"/>
            <a:ext cx="922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Your Moodle “home” will look something like the following . . .</a:t>
            </a:r>
          </a:p>
        </p:txBody>
      </p:sp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41678" y="6272702"/>
            <a:ext cx="25699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kumimoji="1" lang="en-US" sz="1600" b="1" dirty="0" smtClean="0">
                <a:solidFill>
                  <a:srgbClr val="FFFFFF"/>
                </a:solidFill>
              </a:rPr>
              <a:t>https://moodle.umn.edu/</a:t>
            </a:r>
            <a:endParaRPr kumimoji="1" lang="en-US" sz="1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465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8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119414" y="438090"/>
            <a:ext cx="80010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Your Moodle “home” will look something like this . . .</a:t>
            </a:r>
          </a:p>
        </p:txBody>
      </p:sp>
    </p:spTree>
    <p:extLst>
      <p:ext uri="{BB962C8B-B14F-4D97-AF65-F5344CB8AC3E}">
        <p14:creationId xmlns:p14="http://schemas.microsoft.com/office/powerpoint/2010/main" val="8069724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" y="243840"/>
            <a:ext cx="9144000" cy="6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79306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401949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Select  Senior Seminar . . . </a:t>
            </a:r>
          </a:p>
        </p:txBody>
      </p:sp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41678" y="6272702"/>
            <a:ext cx="25699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kumimoji="1" lang="en-US" sz="1600" b="1" dirty="0" smtClean="0">
                <a:solidFill>
                  <a:srgbClr val="FFFFFF"/>
                </a:solidFill>
              </a:rPr>
              <a:t>https://moodle.umn.edu/</a:t>
            </a:r>
            <a:endParaRPr kumimoji="1" lang="en-US" sz="1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360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119414" y="438090"/>
            <a:ext cx="80010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Your Moodle “home” will look something like this . . 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6" y="1019628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2324100" y="4495800"/>
            <a:ext cx="5334000" cy="990600"/>
          </a:xfrm>
          <a:prstGeom prst="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" name="Striped Right Arrow 10"/>
          <p:cNvSpPr/>
          <p:nvPr/>
        </p:nvSpPr>
        <p:spPr bwMode="auto">
          <a:xfrm rot="8019667">
            <a:off x="4345667" y="3279757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855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42786" y="3124140"/>
            <a:ext cx="7772400" cy="108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Your Moodle screen </a:t>
            </a:r>
          </a:p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will look </a:t>
            </a:r>
          </a:p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something like the following . . .</a:t>
            </a:r>
          </a:p>
        </p:txBody>
      </p:sp>
    </p:spTree>
    <p:extLst>
      <p:ext uri="{BB962C8B-B14F-4D97-AF65-F5344CB8AC3E}">
        <p14:creationId xmlns:p14="http://schemas.microsoft.com/office/powerpoint/2010/main" val="3231499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4572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4572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38928" y="516249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scroll down</a:t>
            </a:r>
          </a:p>
        </p:txBody>
      </p:sp>
      <p:sp>
        <p:nvSpPr>
          <p:cNvPr id="5" name="Striped Right Arrow 4"/>
          <p:cNvSpPr/>
          <p:nvPr/>
        </p:nvSpPr>
        <p:spPr bwMode="auto">
          <a:xfrm rot="5400000">
            <a:off x="8565243" y="4183743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9117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 contains the basic information on the course . . 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70" y="1009710"/>
            <a:ext cx="9144000" cy="514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042558" y="190500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</a:t>
            </a:r>
          </a:p>
        </p:txBody>
      </p:sp>
    </p:spTree>
    <p:extLst>
      <p:ext uri="{BB962C8B-B14F-4D97-AF65-F5344CB8AC3E}">
        <p14:creationId xmlns:p14="http://schemas.microsoft.com/office/powerpoint/2010/main" val="854180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 contains the basic information on the course . . 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70" y="1009710"/>
            <a:ext cx="9144000" cy="514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995386" y="3048000"/>
            <a:ext cx="4158342" cy="114300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</a:rPr>
              <a:t>c</a:t>
            </a:r>
            <a:r>
              <a:rPr lang="en-US" sz="2000" b="1" dirty="0" smtClean="0">
                <a:solidFill>
                  <a:srgbClr val="FFFFFF"/>
                </a:solidFill>
              </a:rPr>
              <a:t>ontains the basic information for the course</a:t>
            </a:r>
          </a:p>
        </p:txBody>
      </p:sp>
    </p:spTree>
    <p:extLst>
      <p:ext uri="{BB962C8B-B14F-4D97-AF65-F5344CB8AC3E}">
        <p14:creationId xmlns:p14="http://schemas.microsoft.com/office/powerpoint/2010/main" val="27069639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 contains the basic information on the course . . 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70" y="1009710"/>
            <a:ext cx="9144000" cy="514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90700" y="5448180"/>
            <a:ext cx="6705600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scroll down for more “Block 1” information</a:t>
            </a:r>
          </a:p>
        </p:txBody>
      </p:sp>
      <p:sp>
        <p:nvSpPr>
          <p:cNvPr id="8" name="Striped Right Arrow 7"/>
          <p:cNvSpPr/>
          <p:nvPr/>
        </p:nvSpPr>
        <p:spPr bwMode="auto">
          <a:xfrm rot="5400000">
            <a:off x="8565243" y="4193661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8925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 contains the basic information on the course . . 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535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 contains the basic information on the course . . 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6" y="1002182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47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odle_logo_2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67100" y="3810000"/>
            <a:ext cx="2286000" cy="571500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57300" y="1828800"/>
            <a:ext cx="7772400" cy="2046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1">
            <a:no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44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First thing . . . </a:t>
            </a:r>
          </a:p>
          <a:p>
            <a:pPr marL="2400300" indent="-2400300" algn="ctr" eaLnBrk="0" hangingPunct="0">
              <a:defRPr/>
            </a:pPr>
            <a:r>
              <a:rPr kumimoji="1" lang="en-US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</a:rPr>
              <a:t>(if you are not already in Moodle)</a:t>
            </a:r>
          </a:p>
          <a:p>
            <a:pPr marL="2400300" indent="-2400300" algn="ctr" eaLnBrk="0" hangingPunct="0">
              <a:defRPr/>
            </a:pPr>
            <a:r>
              <a:rPr kumimoji="1" lang="en-US" sz="44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go to your </a:t>
            </a:r>
            <a:endParaRPr kumimoji="1" lang="en-US" sz="4400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85900" y="1143000"/>
            <a:ext cx="7315200" cy="2308324"/>
          </a:xfrm>
          <a:prstGeom prst="rect">
            <a:avLst/>
          </a:prstGeom>
        </p:spPr>
        <p:txBody>
          <a:bodyPr lIns="91440" tIns="45720" rIns="91440" anchor="ctr" anchorCtr="0">
            <a:noAutofit/>
          </a:bodyPr>
          <a:lstStyle/>
          <a:p>
            <a:pPr marL="2400300" indent="-2400300" algn="ctr" eaLnBrk="0" hangingPunct="0">
              <a:defRPr/>
            </a:pPr>
            <a:endParaRPr kumimoji="1" lang="en-US" sz="48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3670" y="4638043"/>
            <a:ext cx="7772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1">
            <a:no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44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course management site</a:t>
            </a:r>
          </a:p>
          <a:p>
            <a:pPr marL="2400300" indent="-2400300" algn="ctr" eaLnBrk="0" hangingPunct="0">
              <a:defRPr/>
            </a:pPr>
            <a:r>
              <a:rPr kumimoji="1" lang="en-US" sz="44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and check it out . . .</a:t>
            </a:r>
            <a:endParaRPr kumimoji="1" lang="en-US" sz="4400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76900" y="3762828"/>
            <a:ext cx="511679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Left"/>
              <a:lightRig rig="threePt" dir="t"/>
            </a:scene3d>
          </a:bodyPr>
          <a:lstStyle/>
          <a:p>
            <a:r>
              <a:rPr kumimoji="1" lang="en-US" sz="5400" b="1" dirty="0" smtClean="0">
                <a:ln w="2540" cap="rnd">
                  <a:gradFill flip="none" rotWithShape="1">
                    <a:gsLst>
                      <a:gs pos="18000">
                        <a:srgbClr val="BBE0E3">
                          <a:shade val="30000"/>
                          <a:satMod val="115000"/>
                        </a:srgbClr>
                      </a:gs>
                      <a:gs pos="50000">
                        <a:srgbClr val="BBE0E3">
                          <a:shade val="67500"/>
                          <a:satMod val="115000"/>
                        </a:srgbClr>
                      </a:gs>
                      <a:gs pos="100000">
                        <a:srgbClr val="BBE0E3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prstDash val="solid"/>
                  <a:round/>
                </a:ln>
                <a:solidFill>
                  <a:srgbClr val="FF9900"/>
                </a:solidFill>
                <a:effectLst>
                  <a:glow>
                    <a:srgbClr val="BBE0E3">
                      <a:alpha val="40000"/>
                    </a:srgbClr>
                  </a:glow>
                  <a:outerShdw blurRad="50800" dist="38100" dir="2700000" sx="99000" sy="99000" algn="tl" rotWithShape="0">
                    <a:prstClr val="black">
                      <a:alpha val="77000"/>
                    </a:prstClr>
                  </a:outerShdw>
                </a:effectLst>
                <a:latin typeface="Tunga" pitchFamily="34" charset="0"/>
                <a:cs typeface="Tunga" pitchFamily="34" charset="0"/>
              </a:rPr>
              <a:t>2</a:t>
            </a:r>
            <a:endParaRPr lang="en-US" sz="5400" dirty="0">
              <a:ln w="2540" cap="rnd">
                <a:gradFill flip="none" rotWithShape="1">
                  <a:gsLst>
                    <a:gs pos="18000">
                      <a:srgbClr val="BBE0E3">
                        <a:shade val="30000"/>
                        <a:satMod val="115000"/>
                      </a:srgbClr>
                    </a:gs>
                    <a:gs pos="50000">
                      <a:srgbClr val="BBE0E3">
                        <a:shade val="67500"/>
                        <a:satMod val="115000"/>
                      </a:srgbClr>
                    </a:gs>
                    <a:gs pos="100000">
                      <a:srgbClr val="BBE0E3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solid"/>
                <a:round/>
              </a:ln>
              <a:solidFill>
                <a:srgbClr val="FF9900"/>
              </a:solidFill>
              <a:effectLst>
                <a:glow>
                  <a:srgbClr val="BBE0E3">
                    <a:alpha val="40000"/>
                  </a:srgbClr>
                </a:glow>
                <a:outerShdw blurRad="50800" dist="38100" dir="2700000" sx="99000" sy="99000" algn="tl" rotWithShape="0">
                  <a:prstClr val="black">
                    <a:alpha val="77000"/>
                  </a:prstClr>
                </a:outerShdw>
              </a:effectLst>
              <a:latin typeface="Tunga" pitchFamily="34" charset="0"/>
              <a:cs typeface="Tung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069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 contains the basic information on the course . . 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6" y="1019628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8466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 contains the basic information on the course . . 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06" y="1068106"/>
            <a:ext cx="9052560" cy="508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9263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42786" y="3486090"/>
            <a:ext cx="7772400" cy="85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And the listing for Week 1 </a:t>
            </a:r>
          </a:p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will look something like this . . .</a:t>
            </a:r>
          </a:p>
        </p:txBody>
      </p:sp>
    </p:spTree>
    <p:extLst>
      <p:ext uri="{BB962C8B-B14F-4D97-AF65-F5344CB8AC3E}">
        <p14:creationId xmlns:p14="http://schemas.microsoft.com/office/powerpoint/2010/main" val="4419375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And the listing for Week 1 will look something like this . . .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And the listing for Week 1 will look something like this . . 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6" y="1016968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9729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And the listing for Week 1 will look something like this . . 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6" y="1009710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457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And the listing for Week 1 will look something like this . . 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09711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563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And the listing for Week 1 will look something like this . . .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42786" y="3676471"/>
            <a:ext cx="7772400" cy="1200329"/>
          </a:xfrm>
          <a:prstGeom prst="rect">
            <a:avLst/>
          </a:prstGeom>
          <a:solidFill>
            <a:srgbClr val="FFCC00"/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There are usually three main parts to the listing of a week . . . </a:t>
            </a:r>
          </a:p>
        </p:txBody>
      </p:sp>
    </p:spTree>
    <p:extLst>
      <p:ext uri="{BB962C8B-B14F-4D97-AF65-F5344CB8AC3E}">
        <p14:creationId xmlns:p14="http://schemas.microsoft.com/office/powerpoint/2010/main" val="2858852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And the listing for Week 1 will look something like this . . 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6" y="1009710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 bwMode="auto">
          <a:xfrm>
            <a:off x="1714500" y="2286000"/>
            <a:ext cx="6553200" cy="4060371"/>
          </a:xfrm>
          <a:prstGeom prst="round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47322" y="4800600"/>
            <a:ext cx="7772400" cy="646331"/>
          </a:xfrm>
          <a:prstGeom prst="rect">
            <a:avLst/>
          </a:prstGeom>
          <a:solidFill>
            <a:srgbClr val="FFCC00"/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1. Topics for the Week . . .</a:t>
            </a:r>
          </a:p>
        </p:txBody>
      </p:sp>
    </p:spTree>
    <p:extLst>
      <p:ext uri="{BB962C8B-B14F-4D97-AF65-F5344CB8AC3E}">
        <p14:creationId xmlns:p14="http://schemas.microsoft.com/office/powerpoint/2010/main" val="78456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And the listing for Week 1 will look something like this . . 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09711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 bwMode="auto">
          <a:xfrm>
            <a:off x="1562100" y="2971800"/>
            <a:ext cx="5486400" cy="762000"/>
          </a:xfrm>
          <a:prstGeom prst="round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247322" y="4114800"/>
            <a:ext cx="7772400" cy="646331"/>
          </a:xfrm>
          <a:prstGeom prst="rect">
            <a:avLst/>
          </a:prstGeom>
          <a:solidFill>
            <a:srgbClr val="FFCC00"/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2</a:t>
            </a:r>
            <a:r>
              <a:rPr lang="en-US" sz="36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. Readings for the Week . . .</a:t>
            </a:r>
          </a:p>
        </p:txBody>
      </p:sp>
    </p:spTree>
    <p:extLst>
      <p:ext uri="{BB962C8B-B14F-4D97-AF65-F5344CB8AC3E}">
        <p14:creationId xmlns:p14="http://schemas.microsoft.com/office/powerpoint/2010/main" val="21189869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2743200"/>
            <a:ext cx="7315200" cy="830997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48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How do you find </a:t>
            </a:r>
            <a:endParaRPr kumimoji="1" lang="en-US" sz="48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96784" y="4593717"/>
            <a:ext cx="7315200" cy="830997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48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in the first place?</a:t>
            </a:r>
            <a:endParaRPr kumimoji="1" lang="en-US" sz="48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Picture 7" descr="Moodle_logo_2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67100" y="3810000"/>
            <a:ext cx="2286000" cy="571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76900" y="3762828"/>
            <a:ext cx="511679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Left"/>
              <a:lightRig rig="threePt" dir="t"/>
            </a:scene3d>
          </a:bodyPr>
          <a:lstStyle/>
          <a:p>
            <a:r>
              <a:rPr kumimoji="1" lang="en-US" sz="5400" b="1" dirty="0" smtClean="0">
                <a:ln w="2540" cap="rnd">
                  <a:gradFill flip="none" rotWithShape="1">
                    <a:gsLst>
                      <a:gs pos="18000">
                        <a:srgbClr val="BBE0E3">
                          <a:shade val="30000"/>
                          <a:satMod val="115000"/>
                        </a:srgbClr>
                      </a:gs>
                      <a:gs pos="50000">
                        <a:srgbClr val="BBE0E3">
                          <a:shade val="67500"/>
                          <a:satMod val="115000"/>
                        </a:srgbClr>
                      </a:gs>
                      <a:gs pos="100000">
                        <a:srgbClr val="BBE0E3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prstDash val="solid"/>
                  <a:round/>
                </a:ln>
                <a:solidFill>
                  <a:srgbClr val="FF9900"/>
                </a:solidFill>
                <a:effectLst>
                  <a:glow>
                    <a:srgbClr val="BBE0E3">
                      <a:alpha val="40000"/>
                    </a:srgbClr>
                  </a:glow>
                  <a:outerShdw blurRad="50800" dist="38100" dir="2700000" sx="99000" sy="99000" algn="tl" rotWithShape="0">
                    <a:prstClr val="black">
                      <a:alpha val="77000"/>
                    </a:prstClr>
                  </a:outerShdw>
                </a:effectLst>
                <a:latin typeface="Tunga" pitchFamily="34" charset="0"/>
                <a:cs typeface="Tunga" pitchFamily="34" charset="0"/>
              </a:rPr>
              <a:t>2</a:t>
            </a:r>
            <a:endParaRPr lang="en-US" sz="5400" dirty="0">
              <a:ln w="2540" cap="rnd">
                <a:gradFill flip="none" rotWithShape="1">
                  <a:gsLst>
                    <a:gs pos="18000">
                      <a:srgbClr val="BBE0E3">
                        <a:shade val="30000"/>
                        <a:satMod val="115000"/>
                      </a:srgbClr>
                    </a:gs>
                    <a:gs pos="50000">
                      <a:srgbClr val="BBE0E3">
                        <a:shade val="67500"/>
                        <a:satMod val="115000"/>
                      </a:srgbClr>
                    </a:gs>
                    <a:gs pos="100000">
                      <a:srgbClr val="BBE0E3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solid"/>
                <a:round/>
              </a:ln>
              <a:solidFill>
                <a:srgbClr val="FF9900"/>
              </a:solidFill>
              <a:effectLst>
                <a:glow>
                  <a:srgbClr val="BBE0E3">
                    <a:alpha val="40000"/>
                  </a:srgbClr>
                </a:glow>
                <a:outerShdw blurRad="50800" dist="38100" dir="2700000" sx="99000" sy="99000" algn="tl" rotWithShape="0">
                  <a:prstClr val="black">
                    <a:alpha val="77000"/>
                  </a:prstClr>
                </a:outerShdw>
              </a:effectLst>
              <a:latin typeface="Tunga" pitchFamily="34" charset="0"/>
              <a:cs typeface="Tung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295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And the listing for Week 1 will look something like this . . 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09711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 bwMode="auto">
          <a:xfrm>
            <a:off x="1424214" y="3662218"/>
            <a:ext cx="6538686" cy="1762496"/>
          </a:xfrm>
          <a:prstGeom prst="round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57300" y="2819400"/>
            <a:ext cx="7772400" cy="646331"/>
          </a:xfrm>
          <a:prstGeom prst="rect">
            <a:avLst/>
          </a:prstGeom>
          <a:gradFill>
            <a:gsLst>
              <a:gs pos="37000">
                <a:srgbClr val="FFC000"/>
              </a:gs>
              <a:gs pos="50000">
                <a:srgbClr val="FFCC00"/>
              </a:gs>
              <a:gs pos="71000">
                <a:srgbClr val="FFCC00"/>
              </a:gs>
            </a:gsLst>
            <a:lin ang="5400000" scaled="0"/>
          </a:gra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and 3. Activities for the week . . . </a:t>
            </a:r>
          </a:p>
        </p:txBody>
      </p:sp>
    </p:spTree>
    <p:extLst>
      <p:ext uri="{BB962C8B-B14F-4D97-AF65-F5344CB8AC3E}">
        <p14:creationId xmlns:p14="http://schemas.microsoft.com/office/powerpoint/2010/main" val="21189869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And the listing for Week 1 will look something like this . . 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09711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71500" y="1019628"/>
            <a:ext cx="9144000" cy="4815114"/>
          </a:xfrm>
          <a:prstGeom prst="rect">
            <a:avLst/>
          </a:prstGeom>
          <a:solidFill>
            <a:srgbClr val="FFCC00">
              <a:alpha val="75000"/>
            </a:srgbClr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endParaRPr lang="en-US" sz="3600" b="1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The first week . . . 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introduce yourself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2400" b="1" dirty="0" smtClean="0">
                <a:solidFill>
                  <a:srgbClr val="FFFFFF">
                    <a:lumMod val="6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and, just for the fun of it, have a look around at the rest of the materials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488666"/>
            <a:ext cx="9144000" cy="2835934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2815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952500" y="53340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latin typeface="Arial"/>
              </a:rPr>
              <a:t>And the  Introduction</a:t>
            </a:r>
            <a:r>
              <a:rPr lang="en-US" b="1" i="1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en-US" b="1" dirty="0" smtClean="0">
                <a:solidFill>
                  <a:srgbClr val="FFFFFF"/>
                </a:solidFill>
                <a:latin typeface="Arial"/>
              </a:rPr>
              <a:t>Page will look something like this . . 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9628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649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4572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And the listing for Week 1 will look something like this . . 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09711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71500" y="1019628"/>
            <a:ext cx="9144000" cy="4815114"/>
          </a:xfrm>
          <a:prstGeom prst="rect">
            <a:avLst/>
          </a:prstGeom>
          <a:solidFill>
            <a:srgbClr val="FFCC00">
              <a:alpha val="75000"/>
            </a:srgbClr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endParaRPr lang="en-US" sz="3600" b="1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The first week . . . 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introduce yourself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2400" b="1" dirty="0" smtClean="0">
                <a:solidFill>
                  <a:srgbClr val="FFFFFF">
                    <a:lumMod val="6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and, just for the fun of it, have a look around at the rest of the materials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488666"/>
            <a:ext cx="9144000" cy="2835934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226464" y="3658850"/>
            <a:ext cx="7772400" cy="83099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2400" b="1" dirty="0" smtClean="0">
                <a:solidFill>
                  <a:srgbClr val="000000"/>
                </a:solidFill>
                <a:latin typeface="Arial"/>
              </a:rPr>
              <a:t>be sure to Update Your Moodle Profile </a:t>
            </a:r>
            <a:r>
              <a:rPr lang="en-US" sz="3200" b="1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32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2400" b="1" dirty="0" smtClean="0">
                <a:solidFill>
                  <a:srgbClr val="000000"/>
                </a:solidFill>
                <a:latin typeface="Arial"/>
              </a:rPr>
              <a:t>as part of your introduction</a:t>
            </a:r>
            <a:endParaRPr lang="en-US" sz="3200" b="1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7064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And the listing for Week 1 will look something like this . . 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09711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71500" y="450852"/>
            <a:ext cx="9144000" cy="5699849"/>
          </a:xfrm>
          <a:prstGeom prst="rect">
            <a:avLst/>
          </a:prstGeom>
          <a:solidFill>
            <a:srgbClr val="FFCC00">
              <a:alpha val="75000"/>
            </a:srgbClr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endParaRPr lang="en-US" sz="3600" b="1" dirty="0" smtClean="0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/>
              </a:rPr>
              <a:t>The first week . . . 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2400" b="1" dirty="0" smtClean="0">
                <a:solidFill>
                  <a:srgbClr val="FFFFFF">
                    <a:lumMod val="65000"/>
                  </a:srgbClr>
                </a:solidFill>
                <a:latin typeface="Arial"/>
              </a:rPr>
              <a:t>introduce yourself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3200" b="1" dirty="0" smtClean="0">
                <a:solidFill>
                  <a:srgbClr val="000000"/>
                </a:solidFill>
                <a:latin typeface="Arial"/>
              </a:rPr>
              <a:t>do the Pre-Assessment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2400" b="1" dirty="0" smtClean="0">
                <a:solidFill>
                  <a:srgbClr val="FFFFFF">
                    <a:lumMod val="65000"/>
                  </a:srgbClr>
                </a:solidFill>
                <a:latin typeface="Arial"/>
              </a:rPr>
              <a:t>join in on the Forum Discussion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2400" b="1" dirty="0" smtClean="0">
                <a:solidFill>
                  <a:srgbClr val="FFFFFF">
                    <a:lumMod val="65000"/>
                  </a:srgbClr>
                </a:solidFill>
                <a:latin typeface="Arial"/>
              </a:rPr>
              <a:t>and, just for the fun of it, have a look round at the rest of the materials    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488666"/>
            <a:ext cx="9144000" cy="2835934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 bwMode="auto">
          <a:xfrm>
            <a:off x="800100" y="5562600"/>
            <a:ext cx="8229600" cy="695696"/>
          </a:xfrm>
          <a:prstGeom prst="round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3058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05756" y="3362718"/>
            <a:ext cx="8839200" cy="1285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rial"/>
              </a:rPr>
              <a:t>And the  “Pre Assessment” Materials </a:t>
            </a:r>
          </a:p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rial"/>
              </a:rPr>
              <a:t>will look something like the following . . .</a:t>
            </a:r>
          </a:p>
        </p:txBody>
      </p:sp>
    </p:spTree>
    <p:extLst>
      <p:ext uri="{BB962C8B-B14F-4D97-AF65-F5344CB8AC3E}">
        <p14:creationId xmlns:p14="http://schemas.microsoft.com/office/powerpoint/2010/main" val="748919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28700" y="43809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latin typeface="Arial"/>
              </a:rPr>
              <a:t>And the  “Pre Assessment” Materials will look something like this . . 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9628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3310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And the listing for Week 1 will look something like this . . 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09711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71500" y="573314"/>
            <a:ext cx="9144000" cy="5577387"/>
          </a:xfrm>
          <a:prstGeom prst="rect">
            <a:avLst/>
          </a:prstGeom>
          <a:solidFill>
            <a:srgbClr val="FFCC00">
              <a:alpha val="75000"/>
            </a:srgbClr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endParaRPr lang="en-US" sz="3600" b="1" dirty="0" smtClean="0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/>
              </a:rPr>
              <a:t>The first week . . . 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2400" b="1" dirty="0" smtClean="0">
                <a:solidFill>
                  <a:srgbClr val="FFFFFF">
                    <a:lumMod val="65000"/>
                  </a:srgbClr>
                </a:solidFill>
                <a:latin typeface="Arial"/>
              </a:rPr>
              <a:t>introduce yourself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2800" dirty="0" smtClean="0">
                <a:solidFill>
                  <a:srgbClr val="A6A6A6"/>
                </a:solidFill>
                <a:latin typeface="Arial"/>
              </a:rPr>
              <a:t>do the Pre-Assessment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2400" b="1" dirty="0" smtClean="0">
                <a:solidFill>
                  <a:srgbClr val="FFFFFF">
                    <a:lumMod val="65000"/>
                  </a:srgbClr>
                </a:solidFill>
                <a:latin typeface="Arial"/>
              </a:rPr>
              <a:t>join in on the Forum Discussion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3200" b="1" dirty="0" smtClean="0">
                <a:solidFill>
                  <a:srgbClr val="000000"/>
                </a:solidFill>
                <a:latin typeface="Arial"/>
              </a:rPr>
              <a:t>and, just for the fun of it, have a look round at the rest of he materials     </a:t>
            </a:r>
          </a:p>
        </p:txBody>
      </p:sp>
    </p:spTree>
    <p:extLst>
      <p:ext uri="{BB962C8B-B14F-4D97-AF65-F5344CB8AC3E}">
        <p14:creationId xmlns:p14="http://schemas.microsoft.com/office/powerpoint/2010/main" val="2281602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4572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987233" y="2861608"/>
            <a:ext cx="4289956" cy="1938992"/>
          </a:xfrm>
          <a:prstGeom prst="rect">
            <a:avLst/>
          </a:prstGeom>
          <a:solidFill>
            <a:srgbClr val="FFCC00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Back to the main</a:t>
            </a:r>
          </a:p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Moodle page</a:t>
            </a:r>
            <a:endParaRPr lang="en-US" sz="4000" b="1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Block 1</a:t>
            </a:r>
          </a:p>
        </p:txBody>
      </p:sp>
    </p:spTree>
    <p:extLst>
      <p:ext uri="{BB962C8B-B14F-4D97-AF65-F5344CB8AC3E}">
        <p14:creationId xmlns:p14="http://schemas.microsoft.com/office/powerpoint/2010/main" val="27672013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4572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38928" y="516249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scroll down</a:t>
            </a:r>
          </a:p>
        </p:txBody>
      </p:sp>
      <p:sp>
        <p:nvSpPr>
          <p:cNvPr id="6" name="Striped Right Arrow 5"/>
          <p:cNvSpPr/>
          <p:nvPr/>
        </p:nvSpPr>
        <p:spPr bwMode="auto">
          <a:xfrm rot="5400000">
            <a:off x="8565243" y="4183743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33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028700" y="1493474"/>
            <a:ext cx="82296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Times New Roman"/>
              </a:rPr>
              <a:t>Further instructions follow, </a:t>
            </a: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Times New Roman"/>
              </a:rPr>
              <a:t>but if you want, </a:t>
            </a: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Times New Roman"/>
              </a:rPr>
              <a:t>and your browser permits,  </a:t>
            </a: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Times New Roman"/>
              </a:rPr>
              <a:t>clicking on the URL  that follows </a:t>
            </a: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Times New Roman"/>
              </a:rPr>
              <a:t>in the next slide </a:t>
            </a: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Times New Roman"/>
              </a:rPr>
              <a:t>will take you to your Moodle  home . . .</a:t>
            </a:r>
          </a:p>
          <a:p>
            <a:pPr algn="ctr"/>
            <a:endParaRPr lang="en-US" b="1" dirty="0" smtClean="0">
              <a:solidFill>
                <a:srgbClr val="FFFFFF"/>
              </a:solidFill>
              <a:latin typeface="Times New Roman"/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Times New Roman"/>
              </a:rPr>
              <a:t>(your browser may require that you double-click)</a:t>
            </a:r>
          </a:p>
          <a:p>
            <a:pPr algn="ctr"/>
            <a:endParaRPr lang="en-US" sz="2400" dirty="0" smtClean="0">
              <a:solidFill>
                <a:srgbClr val="FFFFFF"/>
              </a:solidFill>
              <a:latin typeface="Times New Roman"/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Times New Roman"/>
              </a:rPr>
              <a:t>There is another link at the end of this program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3651843" y="4738914"/>
            <a:ext cx="1448431" cy="410029"/>
          </a:xfrm>
          <a:prstGeom prst="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" name="Striped Right Arrow 7"/>
          <p:cNvSpPr/>
          <p:nvPr/>
        </p:nvSpPr>
        <p:spPr bwMode="auto">
          <a:xfrm rot="10800000">
            <a:off x="5219701" y="4729441"/>
            <a:ext cx="1952831" cy="45800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695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41678" y="6272702"/>
            <a:ext cx="25699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kumimoji="1" lang="en-US" sz="1600" b="1" dirty="0" smtClean="0">
                <a:solidFill>
                  <a:srgbClr val="FFFFFF"/>
                </a:solidFill>
              </a:rPr>
              <a:t>https://moodle.umn.edu/</a:t>
            </a:r>
            <a:endParaRPr kumimoji="1" lang="en-US" sz="1600" b="1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57300" y="2949476"/>
            <a:ext cx="7772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“First-Day” Handout information contains the basic information . . . </a:t>
            </a:r>
          </a:p>
          <a:p>
            <a:pPr algn="ctr"/>
            <a:endParaRPr lang="en-US" sz="3200" b="1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It look something like the following . . .</a:t>
            </a:r>
          </a:p>
        </p:txBody>
      </p:sp>
    </p:spTree>
    <p:extLst>
      <p:ext uri="{BB962C8B-B14F-4D97-AF65-F5344CB8AC3E}">
        <p14:creationId xmlns:p14="http://schemas.microsoft.com/office/powerpoint/2010/main" val="1362602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11950" y="467249"/>
            <a:ext cx="5445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“First-Day” Handout information . . .</a:t>
            </a:r>
            <a:endParaRPr lang="en-US" sz="24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6697"/>
            <a:ext cx="9144000" cy="514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11950" y="467249"/>
            <a:ext cx="5445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“First-Day” Handout information . . .</a:t>
            </a:r>
            <a:endParaRPr lang="en-US" sz="24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6697"/>
            <a:ext cx="9144000" cy="514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38928" y="516249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scroll down</a:t>
            </a:r>
          </a:p>
        </p:txBody>
      </p:sp>
      <p:sp>
        <p:nvSpPr>
          <p:cNvPr id="9" name="Striped Right Arrow 8"/>
          <p:cNvSpPr/>
          <p:nvPr/>
        </p:nvSpPr>
        <p:spPr bwMode="auto">
          <a:xfrm rot="5400000">
            <a:off x="8597901" y="4183743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7330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11950" y="304800"/>
            <a:ext cx="5445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“First-Day” Handout information . . .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2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422095" y="1806714"/>
            <a:ext cx="7425431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Basic Contact information . . .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11950" y="304800"/>
            <a:ext cx="5445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“First-Day” Handout information . . .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2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422095" y="1806714"/>
            <a:ext cx="7425431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Basic Contact information . . .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038928" y="516249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scroll down</a:t>
            </a:r>
          </a:p>
        </p:txBody>
      </p:sp>
      <p:sp>
        <p:nvSpPr>
          <p:cNvPr id="10" name="Striped Right Arrow 9"/>
          <p:cNvSpPr/>
          <p:nvPr/>
        </p:nvSpPr>
        <p:spPr bwMode="auto">
          <a:xfrm rot="5400000">
            <a:off x="8565243" y="4183743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823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11950" y="304800"/>
            <a:ext cx="5445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“First-Day” Handout information . . .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9628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763696" y="2257961"/>
            <a:ext cx="4742004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Moodle Home and </a:t>
            </a:r>
          </a:p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“Block 1”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938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11950" y="304800"/>
            <a:ext cx="5445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“First-Day” Handout information . . .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50" y="1008744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238500" y="3178314"/>
            <a:ext cx="3804247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Moodle Grader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270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11950" y="304800"/>
            <a:ext cx="5445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“First-Day” Handout information . . .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9628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929294" y="5159514"/>
            <a:ext cx="6390276" cy="707886"/>
          </a:xfrm>
          <a:prstGeom prst="rect">
            <a:avLst/>
          </a:prstGeom>
          <a:solidFill>
            <a:schemeClr val="bg1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000000"/>
                </a:solidFill>
              </a:rPr>
              <a:t>Basic Text Information #1</a:t>
            </a:r>
            <a:endParaRPr kumimoji="1" lang="en-US" sz="40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11950" y="304800"/>
            <a:ext cx="5445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“First-Day” Handout information . . .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97" y="1019628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929294" y="5159514"/>
            <a:ext cx="6390276" cy="707886"/>
          </a:xfrm>
          <a:prstGeom prst="rect">
            <a:avLst/>
          </a:prstGeom>
          <a:solidFill>
            <a:schemeClr val="bg1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000000"/>
                </a:solidFill>
              </a:rPr>
              <a:t>Basic Text Information #2</a:t>
            </a:r>
            <a:endParaRPr kumimoji="1" lang="en-US" sz="4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351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28700" y="4353318"/>
            <a:ext cx="8229600" cy="82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 New Roman"/>
              </a:rPr>
              <a:t>If your browser does not allow you to click on the above URL just enter it in your browser window . . .</a:t>
            </a:r>
          </a:p>
        </p:txBody>
      </p:sp>
      <p:sp>
        <p:nvSpPr>
          <p:cNvPr id="7" name="Rectangle 6"/>
          <p:cNvSpPr/>
          <p:nvPr/>
        </p:nvSpPr>
        <p:spPr>
          <a:xfrm>
            <a:off x="2356106" y="2837544"/>
            <a:ext cx="5801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9900"/>
                </a:solidFill>
              </a:rPr>
              <a:t>https://moodle2.umn.edu/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25070" y="5105400"/>
            <a:ext cx="8229600" cy="93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/>
              </a:rPr>
              <a:t>Continue on here for further instructions . . 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17368" y="3593068"/>
            <a:ext cx="4750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Times New Roman"/>
              </a:rPr>
              <a:t>(your browser may require that you double-click)</a:t>
            </a:r>
          </a:p>
        </p:txBody>
      </p:sp>
      <p:sp>
        <p:nvSpPr>
          <p:cNvPr id="11" name="Striped Right Arrow 10"/>
          <p:cNvSpPr/>
          <p:nvPr/>
        </p:nvSpPr>
        <p:spPr bwMode="auto">
          <a:xfrm rot="7252470">
            <a:off x="6482414" y="1535467"/>
            <a:ext cx="2148114" cy="609600"/>
          </a:xfrm>
          <a:prstGeom prst="stripedRightArrow">
            <a:avLst/>
          </a:prstGeom>
          <a:solidFill>
            <a:srgbClr val="FF99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48688" y="5820228"/>
            <a:ext cx="59811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Times New Roman"/>
              </a:rPr>
              <a:t>There is another link at the end of this program</a:t>
            </a:r>
          </a:p>
        </p:txBody>
      </p:sp>
    </p:spTree>
    <p:extLst>
      <p:ext uri="{BB962C8B-B14F-4D97-AF65-F5344CB8AC3E}">
        <p14:creationId xmlns:p14="http://schemas.microsoft.com/office/powerpoint/2010/main" val="1174541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11950" y="304800"/>
            <a:ext cx="5445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“First-Day” Handout information . . .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97" y="1019628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045027" y="3505199"/>
            <a:ext cx="6196946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0C0600"/>
                </a:solidFill>
              </a:rPr>
              <a:t>including information on purchasing texts . . .</a:t>
            </a:r>
            <a:endParaRPr kumimoji="1" lang="en-US" sz="4000" b="1" dirty="0">
              <a:solidFill>
                <a:srgbClr val="0C0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140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90900" y="3886200"/>
            <a:ext cx="6194324" cy="461665"/>
          </a:xfrm>
          <a:prstGeom prst="rect">
            <a:avLst/>
          </a:prstGeom>
          <a:solidFill>
            <a:schemeClr val="bg1"/>
          </a:solidFill>
          <a:ln w="76200">
            <a:solidFill>
              <a:srgbClr val="FF9900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Author information is available online . . .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9628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90900" y="3886200"/>
            <a:ext cx="6194324" cy="461665"/>
          </a:xfrm>
          <a:prstGeom prst="rect">
            <a:avLst/>
          </a:prstGeom>
          <a:solidFill>
            <a:schemeClr val="bg1"/>
          </a:solidFill>
          <a:ln w="76200">
            <a:solidFill>
              <a:srgbClr val="FF9900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Author information is available online . . .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8234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475649" y="342900"/>
            <a:ext cx="100085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2800" dirty="0">
                <a:solidFill>
                  <a:srgbClr val="000000"/>
                </a:solidFill>
                <a:hlinkClick r:id="rId2"/>
              </a:rPr>
              <a:t>Text</a:t>
            </a:r>
            <a:r>
              <a:rPr kumimoji="1" lang="en-US" sz="4400" dirty="0">
                <a:solidFill>
                  <a:srgbClr val="000000"/>
                </a:solidFill>
              </a:rPr>
              <a:t>:</a:t>
            </a:r>
            <a:endParaRPr kumimoji="1" lang="en-US" sz="4400" i="1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3799" y="533400"/>
            <a:ext cx="6810375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529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4572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987233" y="2861608"/>
            <a:ext cx="4289956" cy="1938992"/>
          </a:xfrm>
          <a:prstGeom prst="rect">
            <a:avLst/>
          </a:prstGeom>
          <a:solidFill>
            <a:srgbClr val="FFCC00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Back to the main</a:t>
            </a:r>
          </a:p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Moodle page</a:t>
            </a:r>
            <a:endParaRPr lang="en-US" sz="4000" b="1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Block 1</a:t>
            </a:r>
          </a:p>
        </p:txBody>
      </p:sp>
    </p:spTree>
    <p:extLst>
      <p:ext uri="{BB962C8B-B14F-4D97-AF65-F5344CB8AC3E}">
        <p14:creationId xmlns:p14="http://schemas.microsoft.com/office/powerpoint/2010/main" val="11877570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3048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792357"/>
            <a:ext cx="9144000" cy="4075043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71289" y="3581400"/>
            <a:ext cx="2521844" cy="707886"/>
          </a:xfrm>
          <a:prstGeom prst="rect">
            <a:avLst/>
          </a:prstGeom>
          <a:solidFill>
            <a:srgbClr val="FFCC00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“Block 1”</a:t>
            </a:r>
            <a:endParaRPr lang="en-US" sz="4000" b="1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8889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3048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792357"/>
            <a:ext cx="9144000" cy="4075043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triped Right Arrow 4"/>
          <p:cNvSpPr/>
          <p:nvPr/>
        </p:nvSpPr>
        <p:spPr bwMode="auto">
          <a:xfrm rot="10800000">
            <a:off x="4366986" y="2275115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9897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6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8975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522217" y="6339114"/>
            <a:ext cx="52094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200" dirty="0" smtClean="0">
                <a:solidFill>
                  <a:srgbClr val="FF0000"/>
                </a:solidFill>
                <a:hlinkClick r:id="rId2"/>
              </a:rPr>
              <a:t>http://www.d.umn.edu/cla/faculty/troufs/anth3635/cehandout_first-day.html</a:t>
            </a:r>
            <a:endParaRPr kumimoji="1" lang="en-US" sz="1200" dirty="0">
              <a:solidFill>
                <a:srgbClr val="FF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76733" y="418190"/>
            <a:ext cx="57118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Governing Procedures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224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522217" y="6339114"/>
            <a:ext cx="52094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200" dirty="0" smtClean="0">
                <a:solidFill>
                  <a:srgbClr val="FF0000"/>
                </a:solidFill>
                <a:hlinkClick r:id="rId2"/>
              </a:rPr>
              <a:t>http://www.d.umn.edu/cla/faculty/troufs/anth3635/cehandout_first-day.html</a:t>
            </a:r>
            <a:endParaRPr kumimoji="1" lang="en-US" sz="1200" dirty="0">
              <a:solidFill>
                <a:srgbClr val="FF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76733" y="418190"/>
            <a:ext cx="57118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Governing Procedures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285422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8806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62742"/>
            <a:ext cx="8686800" cy="475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57300" y="6858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may look something like this . . .</a:t>
            </a:r>
          </a:p>
        </p:txBody>
      </p:sp>
    </p:spTree>
    <p:extLst>
      <p:ext uri="{BB962C8B-B14F-4D97-AF65-F5344CB8AC3E}">
        <p14:creationId xmlns:p14="http://schemas.microsoft.com/office/powerpoint/2010/main" val="2506825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522217" y="6339114"/>
            <a:ext cx="52094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200" dirty="0" smtClean="0">
                <a:solidFill>
                  <a:srgbClr val="FF0000"/>
                </a:solidFill>
                <a:hlinkClick r:id="rId2"/>
              </a:rPr>
              <a:t>http://www.d.umn.edu/cla/faculty/troufs/anth3635/cehandout_first-day.html</a:t>
            </a:r>
            <a:endParaRPr kumimoji="1" lang="en-US" sz="1200" dirty="0">
              <a:solidFill>
                <a:srgbClr val="FF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76733" y="418190"/>
            <a:ext cx="57118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Governing Procedures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2786" y="1281792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41324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522217" y="6339114"/>
            <a:ext cx="52094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200" dirty="0" smtClean="0">
                <a:solidFill>
                  <a:srgbClr val="FF0000"/>
                </a:solidFill>
                <a:hlinkClick r:id="rId2"/>
              </a:rPr>
              <a:t>http://www.d.umn.edu/cla/faculty/troufs/anth3635/cehandout_first-day.html</a:t>
            </a:r>
            <a:endParaRPr kumimoji="1" lang="en-US" sz="1200" dirty="0">
              <a:solidFill>
                <a:srgbClr val="FF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76733" y="418190"/>
            <a:ext cx="57118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Governing Procedures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2786" y="1281792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4927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522217" y="6339114"/>
            <a:ext cx="52094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200" dirty="0" smtClean="0">
                <a:solidFill>
                  <a:srgbClr val="FF0000"/>
                </a:solidFill>
                <a:hlinkClick r:id="rId2"/>
              </a:rPr>
              <a:t>http://www.d.umn.edu/cla/faculty/troufs/anth3635/cehandout_first-day.html</a:t>
            </a:r>
            <a:endParaRPr kumimoji="1" lang="en-US" sz="1200" dirty="0">
              <a:solidFill>
                <a:srgbClr val="FF000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2786" y="129993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580244" y="1495961"/>
            <a:ext cx="7086600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0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Special Facilities</a:t>
            </a:r>
          </a:p>
          <a:p>
            <a:pPr algn="ctr" eaLnBrk="0" hangingPunct="0"/>
            <a:r>
              <a:rPr lang="en-US" sz="40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Information</a:t>
            </a:r>
            <a:endParaRPr lang="en-US" sz="40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85900" y="5388114"/>
            <a:ext cx="7086600" cy="707886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endParaRPr lang="en-US" sz="40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1499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4572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987233" y="2861608"/>
            <a:ext cx="4289956" cy="1938992"/>
          </a:xfrm>
          <a:prstGeom prst="rect">
            <a:avLst/>
          </a:prstGeom>
          <a:solidFill>
            <a:srgbClr val="FFCC00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Back to the main</a:t>
            </a:r>
          </a:p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Moodle page</a:t>
            </a:r>
            <a:endParaRPr lang="en-US" sz="4000" b="1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Block 1</a:t>
            </a:r>
          </a:p>
        </p:txBody>
      </p:sp>
    </p:spTree>
    <p:extLst>
      <p:ext uri="{BB962C8B-B14F-4D97-AF65-F5344CB8AC3E}">
        <p14:creationId xmlns:p14="http://schemas.microsoft.com/office/powerpoint/2010/main" val="30702561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4572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94758" y="3048000"/>
            <a:ext cx="7086600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0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requirements, due dates, options, and grades</a:t>
            </a:r>
            <a:endParaRPr lang="en-US" sz="40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9413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4572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triped Right Arrow 3"/>
          <p:cNvSpPr/>
          <p:nvPr/>
        </p:nvSpPr>
        <p:spPr bwMode="auto">
          <a:xfrm rot="12774394">
            <a:off x="510368" y="1891496"/>
            <a:ext cx="2932551" cy="55418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104900" y="3172361"/>
            <a:ext cx="4419600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  <a:r>
              <a:rPr lang="en-US" sz="40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lick here for grades link</a:t>
            </a:r>
            <a:endParaRPr lang="en-US" sz="40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609272" y="4953000"/>
            <a:ext cx="7086600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000" b="1" i="0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requirements, due dates, options, and grades</a:t>
            </a:r>
            <a:endParaRPr lang="en-US" sz="4000" b="1" i="0" dirty="0"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3353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4572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reeform 7"/>
          <p:cNvSpPr/>
          <p:nvPr/>
        </p:nvSpPr>
        <p:spPr bwMode="auto">
          <a:xfrm>
            <a:off x="921682" y="1251858"/>
            <a:ext cx="1768904" cy="773551"/>
          </a:xfrm>
          <a:custGeom>
            <a:avLst/>
            <a:gdLst>
              <a:gd name="connsiteX0" fmla="*/ 1064 w 930704"/>
              <a:gd name="connsiteY0" fmla="*/ 42031 h 773551"/>
              <a:gd name="connsiteX1" fmla="*/ 549704 w 930704"/>
              <a:gd name="connsiteY1" fmla="*/ 26791 h 773551"/>
              <a:gd name="connsiteX2" fmla="*/ 763064 w 930704"/>
              <a:gd name="connsiteY2" fmla="*/ 26791 h 773551"/>
              <a:gd name="connsiteX3" fmla="*/ 793544 w 930704"/>
              <a:gd name="connsiteY3" fmla="*/ 72511 h 773551"/>
              <a:gd name="connsiteX4" fmla="*/ 808784 w 930704"/>
              <a:gd name="connsiteY4" fmla="*/ 118231 h 773551"/>
              <a:gd name="connsiteX5" fmla="*/ 854504 w 930704"/>
              <a:gd name="connsiteY5" fmla="*/ 179191 h 773551"/>
              <a:gd name="connsiteX6" fmla="*/ 900224 w 930704"/>
              <a:gd name="connsiteY6" fmla="*/ 346831 h 773551"/>
              <a:gd name="connsiteX7" fmla="*/ 930704 w 930704"/>
              <a:gd name="connsiteY7" fmla="*/ 529711 h 773551"/>
              <a:gd name="connsiteX8" fmla="*/ 915464 w 930704"/>
              <a:gd name="connsiteY8" fmla="*/ 712591 h 773551"/>
              <a:gd name="connsiteX9" fmla="*/ 808784 w 930704"/>
              <a:gd name="connsiteY9" fmla="*/ 758311 h 773551"/>
              <a:gd name="connsiteX10" fmla="*/ 625904 w 930704"/>
              <a:gd name="connsiteY10" fmla="*/ 773551 h 773551"/>
              <a:gd name="connsiteX11" fmla="*/ 336344 w 930704"/>
              <a:gd name="connsiteY11" fmla="*/ 758311 h 773551"/>
              <a:gd name="connsiteX12" fmla="*/ 244904 w 930704"/>
              <a:gd name="connsiteY12" fmla="*/ 727831 h 773551"/>
              <a:gd name="connsiteX13" fmla="*/ 183944 w 930704"/>
              <a:gd name="connsiteY13" fmla="*/ 712591 h 773551"/>
              <a:gd name="connsiteX14" fmla="*/ 122984 w 930704"/>
              <a:gd name="connsiteY14" fmla="*/ 636391 h 773551"/>
              <a:gd name="connsiteX15" fmla="*/ 46784 w 930704"/>
              <a:gd name="connsiteY15" fmla="*/ 575431 h 773551"/>
              <a:gd name="connsiteX16" fmla="*/ 1064 w 930704"/>
              <a:gd name="connsiteY16" fmla="*/ 377311 h 773551"/>
              <a:gd name="connsiteX17" fmla="*/ 46784 w 930704"/>
              <a:gd name="connsiteY17" fmla="*/ 133471 h 773551"/>
              <a:gd name="connsiteX18" fmla="*/ 92504 w 930704"/>
              <a:gd name="connsiteY18" fmla="*/ 118231 h 773551"/>
              <a:gd name="connsiteX19" fmla="*/ 138224 w 930704"/>
              <a:gd name="connsiteY19" fmla="*/ 87751 h 773551"/>
              <a:gd name="connsiteX20" fmla="*/ 199184 w 930704"/>
              <a:gd name="connsiteY20" fmla="*/ 42031 h 77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30704" h="773551">
                <a:moveTo>
                  <a:pt x="1064" y="42031"/>
                </a:moveTo>
                <a:cubicBezTo>
                  <a:pt x="183944" y="36951"/>
                  <a:pt x="366982" y="35927"/>
                  <a:pt x="549704" y="26791"/>
                </a:cubicBezTo>
                <a:cubicBezTo>
                  <a:pt x="807512" y="13901"/>
                  <a:pt x="230740" y="-26441"/>
                  <a:pt x="763064" y="26791"/>
                </a:cubicBezTo>
                <a:cubicBezTo>
                  <a:pt x="773224" y="42031"/>
                  <a:pt x="785353" y="56128"/>
                  <a:pt x="793544" y="72511"/>
                </a:cubicBezTo>
                <a:cubicBezTo>
                  <a:pt x="800728" y="86879"/>
                  <a:pt x="800814" y="104283"/>
                  <a:pt x="808784" y="118231"/>
                </a:cubicBezTo>
                <a:cubicBezTo>
                  <a:pt x="821386" y="140284"/>
                  <a:pt x="839264" y="158871"/>
                  <a:pt x="854504" y="179191"/>
                </a:cubicBezTo>
                <a:cubicBezTo>
                  <a:pt x="886496" y="275166"/>
                  <a:pt x="884068" y="255282"/>
                  <a:pt x="900224" y="346831"/>
                </a:cubicBezTo>
                <a:cubicBezTo>
                  <a:pt x="910964" y="407691"/>
                  <a:pt x="930704" y="529711"/>
                  <a:pt x="930704" y="529711"/>
                </a:cubicBezTo>
                <a:cubicBezTo>
                  <a:pt x="925624" y="590671"/>
                  <a:pt x="932269" y="653773"/>
                  <a:pt x="915464" y="712591"/>
                </a:cubicBezTo>
                <a:cubicBezTo>
                  <a:pt x="907879" y="739138"/>
                  <a:pt x="823975" y="756412"/>
                  <a:pt x="808784" y="758311"/>
                </a:cubicBezTo>
                <a:cubicBezTo>
                  <a:pt x="748085" y="765898"/>
                  <a:pt x="686864" y="768471"/>
                  <a:pt x="625904" y="773551"/>
                </a:cubicBezTo>
                <a:cubicBezTo>
                  <a:pt x="529384" y="768471"/>
                  <a:pt x="432309" y="769827"/>
                  <a:pt x="336344" y="758311"/>
                </a:cubicBezTo>
                <a:cubicBezTo>
                  <a:pt x="304444" y="754483"/>
                  <a:pt x="276073" y="735623"/>
                  <a:pt x="244904" y="727831"/>
                </a:cubicBezTo>
                <a:lnTo>
                  <a:pt x="183944" y="712591"/>
                </a:lnTo>
                <a:cubicBezTo>
                  <a:pt x="154275" y="623584"/>
                  <a:pt x="191918" y="705325"/>
                  <a:pt x="122984" y="636391"/>
                </a:cubicBezTo>
                <a:cubicBezTo>
                  <a:pt x="54050" y="567457"/>
                  <a:pt x="135791" y="605100"/>
                  <a:pt x="46784" y="575431"/>
                </a:cubicBezTo>
                <a:cubicBezTo>
                  <a:pt x="4945" y="449913"/>
                  <a:pt x="20848" y="515797"/>
                  <a:pt x="1064" y="377311"/>
                </a:cubicBezTo>
                <a:cubicBezTo>
                  <a:pt x="3761" y="342245"/>
                  <a:pt x="-16580" y="184162"/>
                  <a:pt x="46784" y="133471"/>
                </a:cubicBezTo>
                <a:cubicBezTo>
                  <a:pt x="59328" y="123436"/>
                  <a:pt x="78136" y="125415"/>
                  <a:pt x="92504" y="118231"/>
                </a:cubicBezTo>
                <a:cubicBezTo>
                  <a:pt x="108887" y="110040"/>
                  <a:pt x="124153" y="99477"/>
                  <a:pt x="138224" y="87751"/>
                </a:cubicBezTo>
                <a:cubicBezTo>
                  <a:pt x="197399" y="38439"/>
                  <a:pt x="160067" y="42031"/>
                  <a:pt x="199184" y="42031"/>
                </a:cubicBezTo>
              </a:path>
            </a:pathLst>
          </a:cu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6600" b="0" i="1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556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2" y="1019628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634740" y="152400"/>
            <a:ext cx="6995826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Your                  Gradebook</a:t>
            </a:r>
          </a:p>
          <a:p>
            <a:pPr algn="ctr" eaLnBrk="0" hangingPunct="0"/>
            <a:r>
              <a:rPr kumimoji="1"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will look something like this</a:t>
            </a:r>
            <a:endParaRPr kumimoji="1" lang="en-US" sz="4000" b="1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2" name="Picture 11" descr="Moodle_logo_24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8500" y="199572"/>
            <a:ext cx="22860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3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2" y="1019628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634740" y="152400"/>
            <a:ext cx="6995826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Your                  Gradebook</a:t>
            </a:r>
          </a:p>
          <a:p>
            <a:pPr algn="ctr" eaLnBrk="0" hangingPunct="0"/>
            <a:r>
              <a:rPr kumimoji="1"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will look something like this</a:t>
            </a:r>
            <a:endParaRPr kumimoji="1" lang="en-US" sz="4000" b="1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2" name="Picture 11" descr="Moodle_logo_24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8500" y="199572"/>
            <a:ext cx="2286000" cy="571500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823348" y="3505200"/>
            <a:ext cx="6596752" cy="1938992"/>
          </a:xfrm>
          <a:prstGeom prst="rect">
            <a:avLst/>
          </a:prstGeom>
          <a:solidFill>
            <a:srgbClr val="FFFFFF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000000"/>
                </a:solidFill>
              </a:rPr>
              <a:t>it lists course requirements, due dates, options, and grades . . .</a:t>
            </a:r>
            <a:endParaRPr kumimoji="1" lang="en-US" sz="4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022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4572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987233" y="2861608"/>
            <a:ext cx="4289956" cy="1938992"/>
          </a:xfrm>
          <a:prstGeom prst="rect">
            <a:avLst/>
          </a:prstGeom>
          <a:solidFill>
            <a:srgbClr val="FFCC00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Back to the main</a:t>
            </a:r>
          </a:p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Moodle page</a:t>
            </a:r>
            <a:endParaRPr lang="en-US" sz="4000" b="1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Block 1</a:t>
            </a:r>
          </a:p>
        </p:txBody>
      </p:sp>
    </p:spTree>
    <p:extLst>
      <p:ext uri="{BB962C8B-B14F-4D97-AF65-F5344CB8AC3E}">
        <p14:creationId xmlns:p14="http://schemas.microsoft.com/office/powerpoint/2010/main" val="42728781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62742"/>
            <a:ext cx="8686800" cy="475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eeform 4"/>
          <p:cNvSpPr/>
          <p:nvPr/>
        </p:nvSpPr>
        <p:spPr bwMode="auto">
          <a:xfrm>
            <a:off x="8034405" y="1509486"/>
            <a:ext cx="1528695" cy="493786"/>
          </a:xfrm>
          <a:custGeom>
            <a:avLst/>
            <a:gdLst>
              <a:gd name="connsiteX0" fmla="*/ 1364343 w 1528695"/>
              <a:gd name="connsiteY0" fmla="*/ 391885 h 493786"/>
              <a:gd name="connsiteX1" fmla="*/ 1436914 w 1528695"/>
              <a:gd name="connsiteY1" fmla="*/ 377371 h 493786"/>
              <a:gd name="connsiteX2" fmla="*/ 1451428 w 1528695"/>
              <a:gd name="connsiteY2" fmla="*/ 333828 h 493786"/>
              <a:gd name="connsiteX3" fmla="*/ 1480457 w 1528695"/>
              <a:gd name="connsiteY3" fmla="*/ 290285 h 493786"/>
              <a:gd name="connsiteX4" fmla="*/ 1494971 w 1528695"/>
              <a:gd name="connsiteY4" fmla="*/ 246743 h 493786"/>
              <a:gd name="connsiteX5" fmla="*/ 1509485 w 1528695"/>
              <a:gd name="connsiteY5" fmla="*/ 145143 h 493786"/>
              <a:gd name="connsiteX6" fmla="*/ 1465943 w 1528695"/>
              <a:gd name="connsiteY6" fmla="*/ 130628 h 493786"/>
              <a:gd name="connsiteX7" fmla="*/ 1422400 w 1528695"/>
              <a:gd name="connsiteY7" fmla="*/ 101600 h 493786"/>
              <a:gd name="connsiteX8" fmla="*/ 1378857 w 1528695"/>
              <a:gd name="connsiteY8" fmla="*/ 87085 h 493786"/>
              <a:gd name="connsiteX9" fmla="*/ 1335314 w 1528695"/>
              <a:gd name="connsiteY9" fmla="*/ 58057 h 493786"/>
              <a:gd name="connsiteX10" fmla="*/ 1277257 w 1528695"/>
              <a:gd name="connsiteY10" fmla="*/ 43543 h 493786"/>
              <a:gd name="connsiteX11" fmla="*/ 1233714 w 1528695"/>
              <a:gd name="connsiteY11" fmla="*/ 29028 h 493786"/>
              <a:gd name="connsiteX12" fmla="*/ 1103085 w 1528695"/>
              <a:gd name="connsiteY12" fmla="*/ 0 h 493786"/>
              <a:gd name="connsiteX13" fmla="*/ 464457 w 1528695"/>
              <a:gd name="connsiteY13" fmla="*/ 14514 h 493786"/>
              <a:gd name="connsiteX14" fmla="*/ 333828 w 1528695"/>
              <a:gd name="connsiteY14" fmla="*/ 43543 h 493786"/>
              <a:gd name="connsiteX15" fmla="*/ 232228 w 1528695"/>
              <a:gd name="connsiteY15" fmla="*/ 72571 h 493786"/>
              <a:gd name="connsiteX16" fmla="*/ 174171 w 1528695"/>
              <a:gd name="connsiteY16" fmla="*/ 101600 h 493786"/>
              <a:gd name="connsiteX17" fmla="*/ 116114 w 1528695"/>
              <a:gd name="connsiteY17" fmla="*/ 116114 h 493786"/>
              <a:gd name="connsiteX18" fmla="*/ 72571 w 1528695"/>
              <a:gd name="connsiteY18" fmla="*/ 130628 h 493786"/>
              <a:gd name="connsiteX19" fmla="*/ 14514 w 1528695"/>
              <a:gd name="connsiteY19" fmla="*/ 261257 h 493786"/>
              <a:gd name="connsiteX20" fmla="*/ 0 w 1528695"/>
              <a:gd name="connsiteY20" fmla="*/ 304800 h 493786"/>
              <a:gd name="connsiteX21" fmla="*/ 29028 w 1528695"/>
              <a:gd name="connsiteY21" fmla="*/ 391885 h 493786"/>
              <a:gd name="connsiteX22" fmla="*/ 72571 w 1528695"/>
              <a:gd name="connsiteY22" fmla="*/ 406400 h 493786"/>
              <a:gd name="connsiteX23" fmla="*/ 159657 w 1528695"/>
              <a:gd name="connsiteY23" fmla="*/ 449943 h 493786"/>
              <a:gd name="connsiteX24" fmla="*/ 682171 w 1528695"/>
              <a:gd name="connsiteY24" fmla="*/ 464457 h 493786"/>
              <a:gd name="connsiteX25" fmla="*/ 1291771 w 1528695"/>
              <a:gd name="connsiteY25" fmla="*/ 478971 h 493786"/>
              <a:gd name="connsiteX26" fmla="*/ 1320800 w 1528695"/>
              <a:gd name="connsiteY26" fmla="*/ 435428 h 493786"/>
              <a:gd name="connsiteX27" fmla="*/ 1364343 w 1528695"/>
              <a:gd name="connsiteY27" fmla="*/ 391885 h 493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28695" h="493786">
                <a:moveTo>
                  <a:pt x="1364343" y="391885"/>
                </a:moveTo>
                <a:cubicBezTo>
                  <a:pt x="1383695" y="382209"/>
                  <a:pt x="1416388" y="391055"/>
                  <a:pt x="1436914" y="377371"/>
                </a:cubicBezTo>
                <a:cubicBezTo>
                  <a:pt x="1449644" y="368884"/>
                  <a:pt x="1444586" y="347512"/>
                  <a:pt x="1451428" y="333828"/>
                </a:cubicBezTo>
                <a:cubicBezTo>
                  <a:pt x="1459229" y="318226"/>
                  <a:pt x="1470781" y="304799"/>
                  <a:pt x="1480457" y="290285"/>
                </a:cubicBezTo>
                <a:cubicBezTo>
                  <a:pt x="1485295" y="275771"/>
                  <a:pt x="1488129" y="260427"/>
                  <a:pt x="1494971" y="246743"/>
                </a:cubicBezTo>
                <a:cubicBezTo>
                  <a:pt x="1515027" y="206631"/>
                  <a:pt x="1551145" y="197219"/>
                  <a:pt x="1509485" y="145143"/>
                </a:cubicBezTo>
                <a:cubicBezTo>
                  <a:pt x="1499928" y="133196"/>
                  <a:pt x="1479627" y="137470"/>
                  <a:pt x="1465943" y="130628"/>
                </a:cubicBezTo>
                <a:cubicBezTo>
                  <a:pt x="1450341" y="122827"/>
                  <a:pt x="1438002" y="109401"/>
                  <a:pt x="1422400" y="101600"/>
                </a:cubicBezTo>
                <a:cubicBezTo>
                  <a:pt x="1408716" y="94758"/>
                  <a:pt x="1392541" y="93927"/>
                  <a:pt x="1378857" y="87085"/>
                </a:cubicBezTo>
                <a:cubicBezTo>
                  <a:pt x="1363255" y="79284"/>
                  <a:pt x="1351348" y="64928"/>
                  <a:pt x="1335314" y="58057"/>
                </a:cubicBezTo>
                <a:cubicBezTo>
                  <a:pt x="1316979" y="50199"/>
                  <a:pt x="1296437" y="49023"/>
                  <a:pt x="1277257" y="43543"/>
                </a:cubicBezTo>
                <a:cubicBezTo>
                  <a:pt x="1262546" y="39340"/>
                  <a:pt x="1248425" y="33231"/>
                  <a:pt x="1233714" y="29028"/>
                </a:cubicBezTo>
                <a:cubicBezTo>
                  <a:pt x="1185891" y="15364"/>
                  <a:pt x="1152963" y="9975"/>
                  <a:pt x="1103085" y="0"/>
                </a:cubicBezTo>
                <a:lnTo>
                  <a:pt x="464457" y="14514"/>
                </a:lnTo>
                <a:cubicBezTo>
                  <a:pt x="388305" y="17560"/>
                  <a:pt x="391760" y="26991"/>
                  <a:pt x="333828" y="43543"/>
                </a:cubicBezTo>
                <a:cubicBezTo>
                  <a:pt x="297003" y="54065"/>
                  <a:pt x="267027" y="57657"/>
                  <a:pt x="232228" y="72571"/>
                </a:cubicBezTo>
                <a:cubicBezTo>
                  <a:pt x="212341" y="81094"/>
                  <a:pt x="194430" y="94003"/>
                  <a:pt x="174171" y="101600"/>
                </a:cubicBezTo>
                <a:cubicBezTo>
                  <a:pt x="155493" y="108604"/>
                  <a:pt x="135294" y="110634"/>
                  <a:pt x="116114" y="116114"/>
                </a:cubicBezTo>
                <a:cubicBezTo>
                  <a:pt x="101403" y="120317"/>
                  <a:pt x="87085" y="125790"/>
                  <a:pt x="72571" y="130628"/>
                </a:cubicBezTo>
                <a:cubicBezTo>
                  <a:pt x="26570" y="199630"/>
                  <a:pt x="49059" y="157623"/>
                  <a:pt x="14514" y="261257"/>
                </a:cubicBezTo>
                <a:lnTo>
                  <a:pt x="0" y="304800"/>
                </a:lnTo>
                <a:cubicBezTo>
                  <a:pt x="9676" y="333828"/>
                  <a:pt x="0" y="382209"/>
                  <a:pt x="29028" y="391885"/>
                </a:cubicBezTo>
                <a:cubicBezTo>
                  <a:pt x="43542" y="396723"/>
                  <a:pt x="58887" y="399558"/>
                  <a:pt x="72571" y="406400"/>
                </a:cubicBezTo>
                <a:cubicBezTo>
                  <a:pt x="106675" y="423452"/>
                  <a:pt x="119009" y="447858"/>
                  <a:pt x="159657" y="449943"/>
                </a:cubicBezTo>
                <a:cubicBezTo>
                  <a:pt x="333667" y="458867"/>
                  <a:pt x="508000" y="459619"/>
                  <a:pt x="682171" y="464457"/>
                </a:cubicBezTo>
                <a:cubicBezTo>
                  <a:pt x="1078476" y="504087"/>
                  <a:pt x="875313" y="497901"/>
                  <a:pt x="1291771" y="478971"/>
                </a:cubicBezTo>
                <a:cubicBezTo>
                  <a:pt x="1301447" y="464457"/>
                  <a:pt x="1307672" y="446915"/>
                  <a:pt x="1320800" y="435428"/>
                </a:cubicBezTo>
                <a:cubicBezTo>
                  <a:pt x="1347056" y="412454"/>
                  <a:pt x="1344991" y="401561"/>
                  <a:pt x="1364343" y="391885"/>
                </a:cubicBezTo>
                <a:close/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57300" y="6858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may look something like this . . .</a:t>
            </a:r>
          </a:p>
        </p:txBody>
      </p:sp>
      <p:sp>
        <p:nvSpPr>
          <p:cNvPr id="6" name="Striped Right Arrow 5"/>
          <p:cNvSpPr/>
          <p:nvPr/>
        </p:nvSpPr>
        <p:spPr bwMode="auto">
          <a:xfrm rot="17710699">
            <a:off x="7146659" y="2860718"/>
            <a:ext cx="2148114" cy="609600"/>
          </a:xfrm>
          <a:prstGeom prst="stripedRightArrow">
            <a:avLst/>
          </a:prstGeom>
          <a:solidFill>
            <a:srgbClr val="FF0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4107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3048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792357"/>
            <a:ext cx="9144000" cy="4075043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triped Right Arrow 4"/>
          <p:cNvSpPr/>
          <p:nvPr/>
        </p:nvSpPr>
        <p:spPr bwMode="auto">
          <a:xfrm rot="10800000">
            <a:off x="3009901" y="3338285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3343" y="4124980"/>
            <a:ext cx="8416086" cy="523220"/>
          </a:xfrm>
          <a:prstGeom prst="rect">
            <a:avLst/>
          </a:prstGeom>
          <a:solidFill>
            <a:schemeClr val="bg1"/>
          </a:solidFill>
          <a:ln w="76200">
            <a:solidFill>
              <a:srgbClr val="FF99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ysClr val="windowText" lastClr="000000"/>
                </a:solidFill>
              </a:rPr>
              <a:t>The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“Major Due Dates” web page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is a handy site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56470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9628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96239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 contains the basic information on the course . . 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330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 contains the basic information on the course . . 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287278"/>
            <a:ext cx="9144000" cy="1970522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8546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 contains the basic information on the course . . .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284456"/>
            <a:ext cx="9144000" cy="4873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028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 contains the basic information on the course . . 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6" y="1002182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155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 contains the basic information on the course . . 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6" y="1002182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43" y="3334150"/>
            <a:ext cx="9144000" cy="268565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586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 contains the basic information on the course . . .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6697"/>
            <a:ext cx="9144000" cy="514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 bwMode="auto">
          <a:xfrm>
            <a:off x="1790700" y="2209800"/>
            <a:ext cx="6477000" cy="2362200"/>
          </a:xfrm>
          <a:prstGeom prst="round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174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4572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14" y="1016696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38928" y="510540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REM</a:t>
            </a:r>
          </a:p>
        </p:txBody>
      </p:sp>
      <p:sp>
        <p:nvSpPr>
          <p:cNvPr id="6" name="Striped Right Arrow 5"/>
          <p:cNvSpPr/>
          <p:nvPr/>
        </p:nvSpPr>
        <p:spPr bwMode="auto">
          <a:xfrm rot="5400000">
            <a:off x="8565243" y="4183743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388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And the listing for Week 1 will look something like this . . 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09711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 bwMode="auto">
          <a:xfrm>
            <a:off x="1562100" y="2971800"/>
            <a:ext cx="5486400" cy="762000"/>
          </a:xfrm>
          <a:prstGeom prst="round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247322" y="4145578"/>
            <a:ext cx="7772400" cy="584775"/>
          </a:xfrm>
          <a:prstGeom prst="rect">
            <a:avLst/>
          </a:prstGeom>
          <a:solidFill>
            <a:srgbClr val="FFCC00"/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Reading Assignments for the Week . . .</a:t>
            </a:r>
          </a:p>
        </p:txBody>
      </p:sp>
    </p:spTree>
    <p:extLst>
      <p:ext uri="{BB962C8B-B14F-4D97-AF65-F5344CB8AC3E}">
        <p14:creationId xmlns:p14="http://schemas.microsoft.com/office/powerpoint/2010/main" val="42529370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1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1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Marble">
  <a:themeElements>
    <a:clrScheme name="4_Marble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4_Marb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Marble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arble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arbl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Marble">
  <a:themeElements>
    <a:clrScheme name="1_Marble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1_Marb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arble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rble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rbl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1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1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12130</TotalTime>
  <Words>2192</Words>
  <Application>Microsoft Office PowerPoint</Application>
  <PresentationFormat>35mm Slides</PresentationFormat>
  <Paragraphs>324</Paragraphs>
  <Slides>135</Slides>
  <Notes>24</Notes>
  <HiddenSlides>1</HiddenSlides>
  <MMClips>0</MMClips>
  <ScaleCrop>false</ScaleCrop>
  <HeadingPairs>
    <vt:vector size="4" baseType="variant">
      <vt:variant>
        <vt:lpstr>Theme</vt:lpstr>
      </vt:variant>
      <vt:variant>
        <vt:i4>27</vt:i4>
      </vt:variant>
      <vt:variant>
        <vt:lpstr>Slide Titles</vt:lpstr>
      </vt:variant>
      <vt:variant>
        <vt:i4>135</vt:i4>
      </vt:variant>
    </vt:vector>
  </HeadingPairs>
  <TitlesOfParts>
    <vt:vector size="162" baseType="lpstr">
      <vt:lpstr>Default Design</vt:lpstr>
      <vt:lpstr>3_Contemporary Portrait</vt:lpstr>
      <vt:lpstr>3_Default Design</vt:lpstr>
      <vt:lpstr>7_Contemporary Portrait</vt:lpstr>
      <vt:lpstr>5_Marble</vt:lpstr>
      <vt:lpstr>6_Marble</vt:lpstr>
      <vt:lpstr>12_Default Design</vt:lpstr>
      <vt:lpstr>3_Meadow</vt:lpstr>
      <vt:lpstr>8_Default Design</vt:lpstr>
      <vt:lpstr>2_Default Design</vt:lpstr>
      <vt:lpstr>7_Default Design</vt:lpstr>
      <vt:lpstr>10_Default Design</vt:lpstr>
      <vt:lpstr>11_Default Design</vt:lpstr>
      <vt:lpstr>13_Default Design</vt:lpstr>
      <vt:lpstr>1_Default Design</vt:lpstr>
      <vt:lpstr>5_Default Design</vt:lpstr>
      <vt:lpstr>14_Default Design</vt:lpstr>
      <vt:lpstr>4_Default Design</vt:lpstr>
      <vt:lpstr>6_Default Design</vt:lpstr>
      <vt:lpstr>15_Default Design</vt:lpstr>
      <vt:lpstr>18_Default Design</vt:lpstr>
      <vt:lpstr>19_Default Design</vt:lpstr>
      <vt:lpstr>16_Default Design</vt:lpstr>
      <vt:lpstr>20_Default Design</vt:lpstr>
      <vt:lpstr>21_Default Design</vt:lpstr>
      <vt:lpstr>9_Default Design</vt:lpstr>
      <vt:lpstr>17_Default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</vt:vector>
  </TitlesOfParts>
  <Company>UMD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I already know about Prehistoric Cultures?</dc:title>
  <dc:creator>CLA</dc:creator>
  <cp:lastModifiedBy>Tim Roufs</cp:lastModifiedBy>
  <cp:revision>648</cp:revision>
  <cp:lastPrinted>2000-04-12T17:52:36Z</cp:lastPrinted>
  <dcterms:created xsi:type="dcterms:W3CDTF">2000-03-27T14:48:03Z</dcterms:created>
  <dcterms:modified xsi:type="dcterms:W3CDTF">2013-01-28T20:21:25Z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troufs@d.umn.edu</vt:lpwstr>
  </property>
  <property fmtid="{D5CDD505-2E9C-101B-9397-08002B2CF9AE}" pid="8" name="HomePage">
    <vt:lpwstr>http://www.d.umn.edu/~troufs/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C:\www\anth1602\PowerPoint</vt:lpwstr>
  </property>
</Properties>
</file>