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2.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603" r:id="rId1"/>
    <p:sldMasterId id="2147485398" r:id="rId2"/>
    <p:sldMasterId id="2147485422" r:id="rId3"/>
    <p:sldMasterId id="2147486107" r:id="rId4"/>
    <p:sldMasterId id="2147486168" r:id="rId5"/>
    <p:sldMasterId id="2147486180" r:id="rId6"/>
    <p:sldMasterId id="2147486208" r:id="rId7"/>
    <p:sldMasterId id="2147486246" r:id="rId8"/>
    <p:sldMasterId id="2147486258" r:id="rId9"/>
    <p:sldMasterId id="2147486282" r:id="rId10"/>
    <p:sldMasterId id="2147486366" r:id="rId11"/>
    <p:sldMasterId id="2147486378" r:id="rId12"/>
    <p:sldMasterId id="2147486390" r:id="rId13"/>
    <p:sldMasterId id="2147486402" r:id="rId14"/>
    <p:sldMasterId id="2147486414" r:id="rId15"/>
    <p:sldMasterId id="2147486426" r:id="rId16"/>
    <p:sldMasterId id="2147486438" r:id="rId17"/>
    <p:sldMasterId id="2147486450" r:id="rId18"/>
    <p:sldMasterId id="2147486462" r:id="rId19"/>
    <p:sldMasterId id="2147486474" r:id="rId20"/>
    <p:sldMasterId id="2147486486" r:id="rId21"/>
    <p:sldMasterId id="2147486498" r:id="rId22"/>
    <p:sldMasterId id="2147486510" r:id="rId23"/>
  </p:sldMasterIdLst>
  <p:notesMasterIdLst>
    <p:notesMasterId r:id="rId192"/>
  </p:notesMasterIdLst>
  <p:handoutMasterIdLst>
    <p:handoutMasterId r:id="rId193"/>
  </p:handoutMasterIdLst>
  <p:sldIdLst>
    <p:sldId id="1213" r:id="rId24"/>
    <p:sldId id="1282" r:id="rId25"/>
    <p:sldId id="1295" r:id="rId26"/>
    <p:sldId id="1081" r:id="rId27"/>
    <p:sldId id="1082" r:id="rId28"/>
    <p:sldId id="1083" r:id="rId29"/>
    <p:sldId id="1084" r:id="rId30"/>
    <p:sldId id="1085" r:id="rId31"/>
    <p:sldId id="1086" r:id="rId32"/>
    <p:sldId id="1087" r:id="rId33"/>
    <p:sldId id="1088" r:id="rId34"/>
    <p:sldId id="1089" r:id="rId35"/>
    <p:sldId id="1091" r:id="rId36"/>
    <p:sldId id="1219" r:id="rId37"/>
    <p:sldId id="1092" r:id="rId38"/>
    <p:sldId id="1093" r:id="rId39"/>
    <p:sldId id="1094" r:id="rId40"/>
    <p:sldId id="1296" r:id="rId41"/>
    <p:sldId id="1095" r:id="rId42"/>
    <p:sldId id="1096" r:id="rId43"/>
    <p:sldId id="1239" r:id="rId44"/>
    <p:sldId id="1283" r:id="rId45"/>
    <p:sldId id="1231" r:id="rId46"/>
    <p:sldId id="1272" r:id="rId47"/>
    <p:sldId id="1232" r:id="rId48"/>
    <p:sldId id="1233" r:id="rId49"/>
    <p:sldId id="1100" r:id="rId50"/>
    <p:sldId id="1223" r:id="rId51"/>
    <p:sldId id="1098" r:id="rId52"/>
    <p:sldId id="1099" r:id="rId53"/>
    <p:sldId id="1226" r:id="rId54"/>
    <p:sldId id="1101" r:id="rId55"/>
    <p:sldId id="1284" r:id="rId56"/>
    <p:sldId id="1102" r:id="rId57"/>
    <p:sldId id="1103" r:id="rId58"/>
    <p:sldId id="1104" r:id="rId59"/>
    <p:sldId id="1105" r:id="rId60"/>
    <p:sldId id="1229" r:id="rId61"/>
    <p:sldId id="1273" r:id="rId62"/>
    <p:sldId id="1274" r:id="rId63"/>
    <p:sldId id="1230" r:id="rId64"/>
    <p:sldId id="1275" r:id="rId65"/>
    <p:sldId id="1106" r:id="rId66"/>
    <p:sldId id="1107" r:id="rId67"/>
    <p:sldId id="1108" r:id="rId68"/>
    <p:sldId id="1240" r:id="rId69"/>
    <p:sldId id="1241" r:id="rId70"/>
    <p:sldId id="1244" r:id="rId71"/>
    <p:sldId id="1242" r:id="rId72"/>
    <p:sldId id="1245" r:id="rId73"/>
    <p:sldId id="1109" r:id="rId74"/>
    <p:sldId id="1110" r:id="rId75"/>
    <p:sldId id="1115" r:id="rId76"/>
    <p:sldId id="1116" r:id="rId77"/>
    <p:sldId id="1117" r:id="rId78"/>
    <p:sldId id="1294" r:id="rId79"/>
    <p:sldId id="1118" r:id="rId80"/>
    <p:sldId id="1119" r:id="rId81"/>
    <p:sldId id="1120" r:id="rId82"/>
    <p:sldId id="1121" r:id="rId83"/>
    <p:sldId id="1122" r:id="rId84"/>
    <p:sldId id="1123" r:id="rId85"/>
    <p:sldId id="1124" r:id="rId86"/>
    <p:sldId id="1125" r:id="rId87"/>
    <p:sldId id="1126" r:id="rId88"/>
    <p:sldId id="1127" r:id="rId89"/>
    <p:sldId id="1128" r:id="rId90"/>
    <p:sldId id="1129" r:id="rId91"/>
    <p:sldId id="1130" r:id="rId92"/>
    <p:sldId id="1131" r:id="rId93"/>
    <p:sldId id="1132" r:id="rId94"/>
    <p:sldId id="1252" r:id="rId95"/>
    <p:sldId id="1133" r:id="rId96"/>
    <p:sldId id="1134" r:id="rId97"/>
    <p:sldId id="1135" r:id="rId98"/>
    <p:sldId id="1136" r:id="rId99"/>
    <p:sldId id="1137" r:id="rId100"/>
    <p:sldId id="1138" r:id="rId101"/>
    <p:sldId id="1139" r:id="rId102"/>
    <p:sldId id="1227" r:id="rId103"/>
    <p:sldId id="1140" r:id="rId104"/>
    <p:sldId id="1141" r:id="rId105"/>
    <p:sldId id="1142" r:id="rId106"/>
    <p:sldId id="1143" r:id="rId107"/>
    <p:sldId id="1144" r:id="rId108"/>
    <p:sldId id="1145" r:id="rId109"/>
    <p:sldId id="1146" r:id="rId110"/>
    <p:sldId id="1147" r:id="rId111"/>
    <p:sldId id="1149" r:id="rId112"/>
    <p:sldId id="1150" r:id="rId113"/>
    <p:sldId id="1151" r:id="rId114"/>
    <p:sldId id="1152" r:id="rId115"/>
    <p:sldId id="1153" r:id="rId116"/>
    <p:sldId id="1154" r:id="rId117"/>
    <p:sldId id="1155" r:id="rId118"/>
    <p:sldId id="1156" r:id="rId119"/>
    <p:sldId id="1157" r:id="rId120"/>
    <p:sldId id="1158" r:id="rId121"/>
    <p:sldId id="1285" r:id="rId122"/>
    <p:sldId id="1286" r:id="rId123"/>
    <p:sldId id="1287" r:id="rId124"/>
    <p:sldId id="1288" r:id="rId125"/>
    <p:sldId id="1289" r:id="rId126"/>
    <p:sldId id="1290" r:id="rId127"/>
    <p:sldId id="1291" r:id="rId128"/>
    <p:sldId id="1161" r:id="rId129"/>
    <p:sldId id="1162" r:id="rId130"/>
    <p:sldId id="1222" r:id="rId131"/>
    <p:sldId id="1163" r:id="rId132"/>
    <p:sldId id="1164" r:id="rId133"/>
    <p:sldId id="1253" r:id="rId134"/>
    <p:sldId id="1254" r:id="rId135"/>
    <p:sldId id="1255" r:id="rId136"/>
    <p:sldId id="1256" r:id="rId137"/>
    <p:sldId id="1257" r:id="rId138"/>
    <p:sldId id="1258" r:id="rId139"/>
    <p:sldId id="1259" r:id="rId140"/>
    <p:sldId id="1260" r:id="rId141"/>
    <p:sldId id="1261" r:id="rId142"/>
    <p:sldId id="1262" r:id="rId143"/>
    <p:sldId id="1263" r:id="rId144"/>
    <p:sldId id="1264" r:id="rId145"/>
    <p:sldId id="1265" r:id="rId146"/>
    <p:sldId id="1266" r:id="rId147"/>
    <p:sldId id="1267" r:id="rId148"/>
    <p:sldId id="1280" r:id="rId149"/>
    <p:sldId id="1268" r:id="rId150"/>
    <p:sldId id="1269" r:id="rId151"/>
    <p:sldId id="1271" r:id="rId152"/>
    <p:sldId id="1270" r:id="rId153"/>
    <p:sldId id="1166" r:id="rId154"/>
    <p:sldId id="1170" r:id="rId155"/>
    <p:sldId id="1171" r:id="rId156"/>
    <p:sldId id="1172" r:id="rId157"/>
    <p:sldId id="1173" r:id="rId158"/>
    <p:sldId id="1182" r:id="rId159"/>
    <p:sldId id="1183" r:id="rId160"/>
    <p:sldId id="1185" r:id="rId161"/>
    <p:sldId id="1228" r:id="rId162"/>
    <p:sldId id="1225" r:id="rId163"/>
    <p:sldId id="1184" r:id="rId164"/>
    <p:sldId id="1281" r:id="rId165"/>
    <p:sldId id="1224" r:id="rId166"/>
    <p:sldId id="1186" r:id="rId167"/>
    <p:sldId id="1187" r:id="rId168"/>
    <p:sldId id="1188" r:id="rId169"/>
    <p:sldId id="1276" r:id="rId170"/>
    <p:sldId id="1277" r:id="rId171"/>
    <p:sldId id="1278" r:id="rId172"/>
    <p:sldId id="1279" r:id="rId173"/>
    <p:sldId id="1189" r:id="rId174"/>
    <p:sldId id="1190" r:id="rId175"/>
    <p:sldId id="1191" r:id="rId176"/>
    <p:sldId id="1192" r:id="rId177"/>
    <p:sldId id="1193" r:id="rId178"/>
    <p:sldId id="1194" r:id="rId179"/>
    <p:sldId id="1195" r:id="rId180"/>
    <p:sldId id="1198" r:id="rId181"/>
    <p:sldId id="1238" r:id="rId182"/>
    <p:sldId id="1199" r:id="rId183"/>
    <p:sldId id="1234" r:id="rId184"/>
    <p:sldId id="1235" r:id="rId185"/>
    <p:sldId id="1293" r:id="rId186"/>
    <p:sldId id="1236" r:id="rId187"/>
    <p:sldId id="1200" r:id="rId188"/>
    <p:sldId id="1201" r:id="rId189"/>
    <p:sldId id="1237" r:id="rId190"/>
    <p:sldId id="1292" r:id="rId19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F1B36"/>
    <a:srgbClr val="000600"/>
    <a:srgbClr val="91E3B0"/>
    <a:srgbClr val="64D8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398" autoAdjust="0"/>
    <p:restoredTop sz="94658" autoAdjust="0"/>
  </p:normalViewPr>
  <p:slideViewPr>
    <p:cSldViewPr snapToGrid="0">
      <p:cViewPr>
        <p:scale>
          <a:sx n="66" d="100"/>
          <a:sy n="66" d="100"/>
        </p:scale>
        <p:origin x="-1212" y="-96"/>
      </p:cViewPr>
      <p:guideLst>
        <p:guide orient="horz" pos="2112"/>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3804"/>
    </p:cViewPr>
  </p:sorterViewPr>
  <p:notesViewPr>
    <p:cSldViewPr snapToGrid="0">
      <p:cViewPr varScale="1">
        <p:scale>
          <a:sx n="37" d="100"/>
          <a:sy n="37" d="100"/>
        </p:scale>
        <p:origin x="-147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63" Type="http://schemas.openxmlformats.org/officeDocument/2006/relationships/slide" Target="slides/slide40.xml"/><Relationship Id="rId84" Type="http://schemas.openxmlformats.org/officeDocument/2006/relationships/slide" Target="slides/slide61.xml"/><Relationship Id="rId138" Type="http://schemas.openxmlformats.org/officeDocument/2006/relationships/slide" Target="slides/slide115.xml"/><Relationship Id="rId159" Type="http://schemas.openxmlformats.org/officeDocument/2006/relationships/slide" Target="slides/slide136.xml"/><Relationship Id="rId170" Type="http://schemas.openxmlformats.org/officeDocument/2006/relationships/slide" Target="slides/slide147.xml"/><Relationship Id="rId191" Type="http://schemas.openxmlformats.org/officeDocument/2006/relationships/slide" Target="slides/slide168.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53" Type="http://schemas.openxmlformats.org/officeDocument/2006/relationships/slide" Target="slides/slide30.xml"/><Relationship Id="rId74" Type="http://schemas.openxmlformats.org/officeDocument/2006/relationships/slide" Target="slides/slide51.xml"/><Relationship Id="rId128" Type="http://schemas.openxmlformats.org/officeDocument/2006/relationships/slide" Target="slides/slide105.xml"/><Relationship Id="rId149" Type="http://schemas.openxmlformats.org/officeDocument/2006/relationships/slide" Target="slides/slide126.xml"/><Relationship Id="rId5" Type="http://schemas.openxmlformats.org/officeDocument/2006/relationships/slideMaster" Target="slideMasters/slideMaster5.xml"/><Relationship Id="rId95" Type="http://schemas.openxmlformats.org/officeDocument/2006/relationships/slide" Target="slides/slide72.xml"/><Relationship Id="rId160" Type="http://schemas.openxmlformats.org/officeDocument/2006/relationships/slide" Target="slides/slide137.xml"/><Relationship Id="rId181" Type="http://schemas.openxmlformats.org/officeDocument/2006/relationships/slide" Target="slides/slide158.xml"/><Relationship Id="rId22" Type="http://schemas.openxmlformats.org/officeDocument/2006/relationships/slideMaster" Target="slideMasters/slideMaster22.xml"/><Relationship Id="rId43" Type="http://schemas.openxmlformats.org/officeDocument/2006/relationships/slide" Target="slides/slide20.xml"/><Relationship Id="rId64" Type="http://schemas.openxmlformats.org/officeDocument/2006/relationships/slide" Target="slides/slide41.xml"/><Relationship Id="rId118" Type="http://schemas.openxmlformats.org/officeDocument/2006/relationships/slide" Target="slides/slide95.xml"/><Relationship Id="rId139" Type="http://schemas.openxmlformats.org/officeDocument/2006/relationships/slide" Target="slides/slide116.xml"/><Relationship Id="rId85" Type="http://schemas.openxmlformats.org/officeDocument/2006/relationships/slide" Target="slides/slide62.xml"/><Relationship Id="rId150" Type="http://schemas.openxmlformats.org/officeDocument/2006/relationships/slide" Target="slides/slide127.xml"/><Relationship Id="rId171" Type="http://schemas.openxmlformats.org/officeDocument/2006/relationships/slide" Target="slides/slide148.xml"/><Relationship Id="rId192"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 Target="slides/slide10.xml"/><Relationship Id="rId108" Type="http://schemas.openxmlformats.org/officeDocument/2006/relationships/slide" Target="slides/slide85.xml"/><Relationship Id="rId129" Type="http://schemas.openxmlformats.org/officeDocument/2006/relationships/slide" Target="slides/slide106.xml"/><Relationship Id="rId54" Type="http://schemas.openxmlformats.org/officeDocument/2006/relationships/slide" Target="slides/slide31.xml"/><Relationship Id="rId75" Type="http://schemas.openxmlformats.org/officeDocument/2006/relationships/slide" Target="slides/slide52.xml"/><Relationship Id="rId96" Type="http://schemas.openxmlformats.org/officeDocument/2006/relationships/slide" Target="slides/slide73.xml"/><Relationship Id="rId140" Type="http://schemas.openxmlformats.org/officeDocument/2006/relationships/slide" Target="slides/slide117.xml"/><Relationship Id="rId161" Type="http://schemas.openxmlformats.org/officeDocument/2006/relationships/slide" Target="slides/slide138.xml"/><Relationship Id="rId182" Type="http://schemas.openxmlformats.org/officeDocument/2006/relationships/slide" Target="slides/slide159.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96.xml"/><Relationship Id="rId44" Type="http://schemas.openxmlformats.org/officeDocument/2006/relationships/slide" Target="slides/slide21.xml"/><Relationship Id="rId65" Type="http://schemas.openxmlformats.org/officeDocument/2006/relationships/slide" Target="slides/slide42.xml"/><Relationship Id="rId86" Type="http://schemas.openxmlformats.org/officeDocument/2006/relationships/slide" Target="slides/slide63.xml"/><Relationship Id="rId130" Type="http://schemas.openxmlformats.org/officeDocument/2006/relationships/slide" Target="slides/slide107.xml"/><Relationship Id="rId151" Type="http://schemas.openxmlformats.org/officeDocument/2006/relationships/slide" Target="slides/slide128.xml"/><Relationship Id="rId172" Type="http://schemas.openxmlformats.org/officeDocument/2006/relationships/slide" Target="slides/slide149.xml"/><Relationship Id="rId193" Type="http://schemas.openxmlformats.org/officeDocument/2006/relationships/handoutMaster" Target="handoutMasters/handoutMaster1.xml"/><Relationship Id="rId13" Type="http://schemas.openxmlformats.org/officeDocument/2006/relationships/slideMaster" Target="slideMasters/slideMaster13.xml"/><Relationship Id="rId109" Type="http://schemas.openxmlformats.org/officeDocument/2006/relationships/slide" Target="slides/slide86.xml"/><Relationship Id="rId34" Type="http://schemas.openxmlformats.org/officeDocument/2006/relationships/slide" Target="slides/slide11.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20" Type="http://schemas.openxmlformats.org/officeDocument/2006/relationships/slide" Target="slides/slide97.xml"/><Relationship Id="rId141" Type="http://schemas.openxmlformats.org/officeDocument/2006/relationships/slide" Target="slides/slide118.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162" Type="http://schemas.openxmlformats.org/officeDocument/2006/relationships/slide" Target="slides/slide139.xml"/><Relationship Id="rId183"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131" Type="http://schemas.openxmlformats.org/officeDocument/2006/relationships/slide" Target="slides/slide108.xml"/><Relationship Id="rId136" Type="http://schemas.openxmlformats.org/officeDocument/2006/relationships/slide" Target="slides/slide113.xml"/><Relationship Id="rId157" Type="http://schemas.openxmlformats.org/officeDocument/2006/relationships/slide" Target="slides/slide134.xml"/><Relationship Id="rId178" Type="http://schemas.openxmlformats.org/officeDocument/2006/relationships/slide" Target="slides/slide155.xml"/><Relationship Id="rId61" Type="http://schemas.openxmlformats.org/officeDocument/2006/relationships/slide" Target="slides/slide38.xml"/><Relationship Id="rId82" Type="http://schemas.openxmlformats.org/officeDocument/2006/relationships/slide" Target="slides/slide59.xml"/><Relationship Id="rId152" Type="http://schemas.openxmlformats.org/officeDocument/2006/relationships/slide" Target="slides/slide129.xml"/><Relationship Id="rId173" Type="http://schemas.openxmlformats.org/officeDocument/2006/relationships/slide" Target="slides/slide150.xml"/><Relationship Id="rId194"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slide" Target="slides/slide124.xml"/><Relationship Id="rId168" Type="http://schemas.openxmlformats.org/officeDocument/2006/relationships/slide" Target="slides/slide145.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142" Type="http://schemas.openxmlformats.org/officeDocument/2006/relationships/slide" Target="slides/slide119.xml"/><Relationship Id="rId163" Type="http://schemas.openxmlformats.org/officeDocument/2006/relationships/slide" Target="slides/slide140.xml"/><Relationship Id="rId184" Type="http://schemas.openxmlformats.org/officeDocument/2006/relationships/slide" Target="slides/slide161.xml"/><Relationship Id="rId189" Type="http://schemas.openxmlformats.org/officeDocument/2006/relationships/slide" Target="slides/slide166.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137" Type="http://schemas.openxmlformats.org/officeDocument/2006/relationships/slide" Target="slides/slide114.xml"/><Relationship Id="rId158" Type="http://schemas.openxmlformats.org/officeDocument/2006/relationships/slide" Target="slides/slide135.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32" Type="http://schemas.openxmlformats.org/officeDocument/2006/relationships/slide" Target="slides/slide109.xml"/><Relationship Id="rId153" Type="http://schemas.openxmlformats.org/officeDocument/2006/relationships/slide" Target="slides/slide130.xml"/><Relationship Id="rId174" Type="http://schemas.openxmlformats.org/officeDocument/2006/relationships/slide" Target="slides/slide151.xml"/><Relationship Id="rId179" Type="http://schemas.openxmlformats.org/officeDocument/2006/relationships/slide" Target="slides/slide156.xml"/><Relationship Id="rId195" Type="http://schemas.openxmlformats.org/officeDocument/2006/relationships/viewProps" Target="viewProps.xml"/><Relationship Id="rId190" Type="http://schemas.openxmlformats.org/officeDocument/2006/relationships/slide" Target="slides/slide167.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 Id="rId127"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slide" Target="slides/slide55.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43" Type="http://schemas.openxmlformats.org/officeDocument/2006/relationships/slide" Target="slides/slide120.xml"/><Relationship Id="rId148" Type="http://schemas.openxmlformats.org/officeDocument/2006/relationships/slide" Target="slides/slide125.xml"/><Relationship Id="rId164" Type="http://schemas.openxmlformats.org/officeDocument/2006/relationships/slide" Target="slides/slide141.xml"/><Relationship Id="rId169" Type="http://schemas.openxmlformats.org/officeDocument/2006/relationships/slide" Target="slides/slide146.xml"/><Relationship Id="rId185" Type="http://schemas.openxmlformats.org/officeDocument/2006/relationships/slide" Target="slides/slide16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7.xml"/><Relationship Id="rId26" Type="http://schemas.openxmlformats.org/officeDocument/2006/relationships/slide" Target="slides/slide3.xml"/><Relationship Id="rId47" Type="http://schemas.openxmlformats.org/officeDocument/2006/relationships/slide" Target="slides/slide24.xml"/><Relationship Id="rId68" Type="http://schemas.openxmlformats.org/officeDocument/2006/relationships/slide" Target="slides/slide45.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54" Type="http://schemas.openxmlformats.org/officeDocument/2006/relationships/slide" Target="slides/slide131.xml"/><Relationship Id="rId175" Type="http://schemas.openxmlformats.org/officeDocument/2006/relationships/slide" Target="slides/slide152.xml"/><Relationship Id="rId196" Type="http://schemas.openxmlformats.org/officeDocument/2006/relationships/theme" Target="theme/theme1.xml"/><Relationship Id="rId16" Type="http://schemas.openxmlformats.org/officeDocument/2006/relationships/slideMaster" Target="slideMasters/slideMaster16.xml"/><Relationship Id="rId37" Type="http://schemas.openxmlformats.org/officeDocument/2006/relationships/slide" Target="slides/slide14.xml"/><Relationship Id="rId58" Type="http://schemas.openxmlformats.org/officeDocument/2006/relationships/slide" Target="slides/slide35.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44" Type="http://schemas.openxmlformats.org/officeDocument/2006/relationships/slide" Target="slides/slide121.xml"/><Relationship Id="rId90" Type="http://schemas.openxmlformats.org/officeDocument/2006/relationships/slide" Target="slides/slide67.xml"/><Relationship Id="rId165" Type="http://schemas.openxmlformats.org/officeDocument/2006/relationships/slide" Target="slides/slide142.xml"/><Relationship Id="rId186" Type="http://schemas.openxmlformats.org/officeDocument/2006/relationships/slide" Target="slides/slide163.xml"/><Relationship Id="rId27" Type="http://schemas.openxmlformats.org/officeDocument/2006/relationships/slide" Target="slides/slide4.xml"/><Relationship Id="rId48" Type="http://schemas.openxmlformats.org/officeDocument/2006/relationships/slide" Target="slides/slide25.xml"/><Relationship Id="rId69" Type="http://schemas.openxmlformats.org/officeDocument/2006/relationships/slide" Target="slides/slide46.xml"/><Relationship Id="rId113" Type="http://schemas.openxmlformats.org/officeDocument/2006/relationships/slide" Target="slides/slide90.xml"/><Relationship Id="rId134" Type="http://schemas.openxmlformats.org/officeDocument/2006/relationships/slide" Target="slides/slide111.xml"/><Relationship Id="rId80" Type="http://schemas.openxmlformats.org/officeDocument/2006/relationships/slide" Target="slides/slide57.xml"/><Relationship Id="rId155" Type="http://schemas.openxmlformats.org/officeDocument/2006/relationships/slide" Target="slides/slide132.xml"/><Relationship Id="rId176" Type="http://schemas.openxmlformats.org/officeDocument/2006/relationships/slide" Target="slides/slide153.xml"/><Relationship Id="rId197"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24" Type="http://schemas.openxmlformats.org/officeDocument/2006/relationships/slide" Target="slides/slide101.xml"/><Relationship Id="rId70" Type="http://schemas.openxmlformats.org/officeDocument/2006/relationships/slide" Target="slides/slide47.xml"/><Relationship Id="rId91" Type="http://schemas.openxmlformats.org/officeDocument/2006/relationships/slide" Target="slides/slide68.xml"/><Relationship Id="rId145" Type="http://schemas.openxmlformats.org/officeDocument/2006/relationships/slide" Target="slides/slide122.xml"/><Relationship Id="rId166" Type="http://schemas.openxmlformats.org/officeDocument/2006/relationships/slide" Target="slides/slide143.xml"/><Relationship Id="rId187" Type="http://schemas.openxmlformats.org/officeDocument/2006/relationships/slide" Target="slides/slide164.xml"/><Relationship Id="rId1" Type="http://schemas.openxmlformats.org/officeDocument/2006/relationships/slideMaster" Target="slideMasters/slideMaster1.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60" Type="http://schemas.openxmlformats.org/officeDocument/2006/relationships/slide" Target="slides/slide37.xml"/><Relationship Id="rId81" Type="http://schemas.openxmlformats.org/officeDocument/2006/relationships/slide" Target="slides/slide58.xml"/><Relationship Id="rId135" Type="http://schemas.openxmlformats.org/officeDocument/2006/relationships/slide" Target="slides/slide112.xml"/><Relationship Id="rId156" Type="http://schemas.openxmlformats.org/officeDocument/2006/relationships/slide" Target="slides/slide133.xml"/><Relationship Id="rId177" Type="http://schemas.openxmlformats.org/officeDocument/2006/relationships/slide" Target="slides/slide154.xml"/><Relationship Id="rId18" Type="http://schemas.openxmlformats.org/officeDocument/2006/relationships/slideMaster" Target="slideMasters/slideMaster18.xml"/><Relationship Id="rId39" Type="http://schemas.openxmlformats.org/officeDocument/2006/relationships/slide" Target="slides/slide16.xml"/><Relationship Id="rId50" Type="http://schemas.openxmlformats.org/officeDocument/2006/relationships/slide" Target="slides/slide27.xml"/><Relationship Id="rId104" Type="http://schemas.openxmlformats.org/officeDocument/2006/relationships/slide" Target="slides/slide81.xml"/><Relationship Id="rId125" Type="http://schemas.openxmlformats.org/officeDocument/2006/relationships/slide" Target="slides/slide102.xml"/><Relationship Id="rId146" Type="http://schemas.openxmlformats.org/officeDocument/2006/relationships/slide" Target="slides/slide123.xml"/><Relationship Id="rId167" Type="http://schemas.openxmlformats.org/officeDocument/2006/relationships/slide" Target="slides/slide144.xml"/><Relationship Id="rId188" Type="http://schemas.openxmlformats.org/officeDocument/2006/relationships/slide" Target="slides/slide165.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a:p>
        </p:txBody>
      </p:sp>
      <p:sp>
        <p:nvSpPr>
          <p:cNvPr id="7885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endParaRPr lang="en-US"/>
          </a:p>
        </p:txBody>
      </p:sp>
      <p:sp>
        <p:nvSpPr>
          <p:cNvPr id="7885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p>
        </p:txBody>
      </p:sp>
      <p:sp>
        <p:nvSpPr>
          <p:cNvPr id="7885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EF63DBF6-10CC-46BC-83B7-7F71AA01E079}" type="slidenum">
              <a:rPr lang="en-US"/>
              <a:pPr>
                <a:defRPr/>
              </a:pPr>
              <a:t>‹#›</a:t>
            </a:fld>
            <a:endParaRPr lang="en-US"/>
          </a:p>
        </p:txBody>
      </p:sp>
    </p:spTree>
    <p:extLst>
      <p:ext uri="{BB962C8B-B14F-4D97-AF65-F5344CB8AC3E}">
        <p14:creationId xmlns:p14="http://schemas.microsoft.com/office/powerpoint/2010/main" val="841240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a:p>
        </p:txBody>
      </p:sp>
      <p:sp>
        <p:nvSpPr>
          <p:cNvPr id="808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endParaRPr lang="en-US"/>
          </a:p>
        </p:txBody>
      </p:sp>
      <p:sp>
        <p:nvSpPr>
          <p:cNvPr id="522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09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p>
        </p:txBody>
      </p:sp>
      <p:sp>
        <p:nvSpPr>
          <p:cNvPr id="809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F4E9139E-C2C3-4FB1-9313-2F56F12046EF}" type="slidenum">
              <a:rPr lang="en-US"/>
              <a:pPr>
                <a:defRPr/>
              </a:pPr>
              <a:t>‹#›</a:t>
            </a:fld>
            <a:endParaRPr lang="en-US"/>
          </a:p>
        </p:txBody>
      </p:sp>
    </p:spTree>
    <p:extLst>
      <p:ext uri="{BB962C8B-B14F-4D97-AF65-F5344CB8AC3E}">
        <p14:creationId xmlns:p14="http://schemas.microsoft.com/office/powerpoint/2010/main" val="1073047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pPr eaLnBrk="0" hangingPunct="0"/>
            <a:fld id="{6AE15BDC-6451-4F34-B0B6-2C99CCD77DD1}" type="slidenum">
              <a:rPr kumimoji="1" lang="en-US" b="1" i="1">
                <a:solidFill>
                  <a:srgbClr val="FF0000"/>
                </a:solidFill>
              </a:rPr>
              <a:pPr eaLnBrk="0" hangingPunct="0"/>
              <a:t>2</a:t>
            </a:fld>
            <a:endParaRPr kumimoji="1" lang="en-US" b="1" i="1">
              <a:solidFill>
                <a:srgbClr val="FF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29</a:t>
            </a:fld>
            <a:endParaRPr lang="en-US" sz="1200">
              <a:solidFill>
                <a:srgbClr val="000000"/>
              </a:solidFill>
              <a:latin typeface="Verdana"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163</a:t>
            </a:fld>
            <a:endParaRPr kumimoji="1" lang="en-US" b="1" i="1" smtClean="0">
              <a:solidFill>
                <a:srgbClr val="FF0000"/>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164</a:t>
            </a:fld>
            <a:endParaRPr kumimoji="1" lang="en-US" b="1" i="1" smtClean="0">
              <a:solidFill>
                <a:srgbClr val="FF0000"/>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165</a:t>
            </a:fld>
            <a:endParaRPr lang="en-US">
              <a:solidFill>
                <a:prstClr val="black"/>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166</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30</a:t>
            </a:fld>
            <a:endParaRPr lang="en-US" sz="1200">
              <a:solidFill>
                <a:srgbClr val="000000"/>
              </a:solidFill>
              <a:latin typeface="Verdana"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31</a:t>
            </a:fld>
            <a:endParaRPr lang="en-US" sz="1200">
              <a:solidFill>
                <a:srgbClr val="000000"/>
              </a:solidFill>
              <a:latin typeface="Verdana"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01F0FE0D-2450-4F97-A0C5-8224E7B2C392}" type="slidenum">
              <a:rPr lang="en-US" sz="1200">
                <a:solidFill>
                  <a:srgbClr val="000000"/>
                </a:solidFill>
              </a:rPr>
              <a:pPr algn="r" eaLnBrk="0" hangingPunct="0"/>
              <a:t>33</a:t>
            </a:fld>
            <a:endParaRPr lang="en-US"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34</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35</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36</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38</a:t>
            </a:fld>
            <a:endParaRPr lang="en-US" sz="1200">
              <a:solidFill>
                <a:srgbClr val="000000"/>
              </a:solidFill>
              <a:latin typeface="Verdana"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39</a:t>
            </a:fld>
            <a:endParaRPr lang="en-US" sz="1200">
              <a:solidFill>
                <a:srgbClr val="000000"/>
              </a:solidFill>
              <a:latin typeface="Verdana"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40</a:t>
            </a:fld>
            <a:endParaRPr lang="en-US" sz="1200">
              <a:solidFill>
                <a:srgbClr val="000000"/>
              </a:solidFill>
              <a:latin typeface="Verdana"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4</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41</a:t>
            </a:fld>
            <a:endParaRPr lang="en-US" sz="1200">
              <a:solidFill>
                <a:srgbClr val="000000"/>
              </a:solidFill>
              <a:latin typeface="Verdana"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42</a:t>
            </a:fld>
            <a:endParaRPr lang="en-US" sz="1200">
              <a:solidFill>
                <a:srgbClr val="000000"/>
              </a:solidFill>
              <a:latin typeface="Verdana"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46</a:t>
            </a:fld>
            <a:endParaRPr lang="en-US" sz="1200">
              <a:solidFill>
                <a:srgbClr val="000000"/>
              </a:solidFill>
              <a:latin typeface="Verdana"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47</a:t>
            </a:fld>
            <a:endParaRPr lang="en-US" sz="1200">
              <a:solidFill>
                <a:srgbClr val="000000"/>
              </a:solidFill>
              <a:latin typeface="Verdana"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48</a:t>
            </a:fld>
            <a:endParaRPr lang="en-US" sz="1200">
              <a:solidFill>
                <a:srgbClr val="000000"/>
              </a:solidFill>
              <a:latin typeface="Verdana"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49</a:t>
            </a:fld>
            <a:endParaRPr lang="en-US" sz="1200">
              <a:solidFill>
                <a:srgbClr val="000000"/>
              </a:solidFill>
              <a:latin typeface="Verdana"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50</a:t>
            </a:fld>
            <a:endParaRPr lang="en-US" sz="1200">
              <a:solidFill>
                <a:srgbClr val="000000"/>
              </a:solidFill>
              <a:latin typeface="Verdana"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F384D3F-06E6-48A4-9642-F50A5334E154}" type="slidenum">
              <a:rPr lang="en-US" sz="1200">
                <a:solidFill>
                  <a:srgbClr val="000000"/>
                </a:solidFill>
                <a:latin typeface="Verdana" pitchFamily="34" charset="0"/>
              </a:rPr>
              <a:pPr algn="r"/>
              <a:t>53</a:t>
            </a:fld>
            <a:endParaRPr lang="en-US" sz="1200">
              <a:solidFill>
                <a:srgbClr val="000000"/>
              </a:solidFill>
              <a:latin typeface="Verdana"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F384D3F-06E6-48A4-9642-F50A5334E154}" type="slidenum">
              <a:rPr lang="en-US" sz="1200">
                <a:solidFill>
                  <a:srgbClr val="000000"/>
                </a:solidFill>
                <a:latin typeface="Verdana" pitchFamily="34" charset="0"/>
              </a:rPr>
              <a:pPr algn="r"/>
              <a:t>54</a:t>
            </a:fld>
            <a:endParaRPr lang="en-US" sz="1200">
              <a:solidFill>
                <a:srgbClr val="000000"/>
              </a:solidFill>
              <a:latin typeface="Verdana"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F384D3F-06E6-48A4-9642-F50A5334E154}" type="slidenum">
              <a:rPr lang="en-US" sz="1200">
                <a:solidFill>
                  <a:srgbClr val="000000"/>
                </a:solidFill>
                <a:latin typeface="Verdana" pitchFamily="34" charset="0"/>
              </a:rPr>
              <a:pPr algn="r"/>
              <a:t>55</a:t>
            </a:fld>
            <a:endParaRPr lang="en-US" sz="1200">
              <a:solidFill>
                <a:srgbClr val="000000"/>
              </a:solidFill>
              <a:latin typeface="Verdana"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5</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56</a:t>
            </a:fld>
            <a:endParaRPr lang="en-US" sz="1200">
              <a:solidFill>
                <a:srgbClr val="000000"/>
              </a:solidFill>
              <a:latin typeface="Verdana"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58</a:t>
            </a:fld>
            <a:endParaRPr lang="en-US" sz="1200">
              <a:solidFill>
                <a:srgbClr val="000000"/>
              </a:solidFill>
              <a:latin typeface="Verdana"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59</a:t>
            </a:fld>
            <a:endParaRPr lang="en-US" sz="1200">
              <a:solidFill>
                <a:srgbClr val="000000"/>
              </a:solidFill>
              <a:latin typeface="Verdana"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60</a:t>
            </a:fld>
            <a:endParaRPr lang="en-US" sz="1200">
              <a:solidFill>
                <a:srgbClr val="000000"/>
              </a:solidFill>
              <a:latin typeface="Verdana"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61</a:t>
            </a:fld>
            <a:endParaRPr lang="en-US" sz="1200">
              <a:solidFill>
                <a:srgbClr val="000000"/>
              </a:solidFill>
              <a:latin typeface="Verdana"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A0ADA9-DA15-4876-BBB9-1406C28D3511}" type="slidenum">
              <a:rPr lang="en-US" sz="1200">
                <a:solidFill>
                  <a:srgbClr val="000000"/>
                </a:solidFill>
                <a:latin typeface="Verdana" pitchFamily="34" charset="0"/>
              </a:rPr>
              <a:pPr algn="r"/>
              <a:t>62</a:t>
            </a:fld>
            <a:endParaRPr lang="en-US" sz="1200">
              <a:solidFill>
                <a:srgbClr val="000000"/>
              </a:solidFill>
              <a:latin typeface="Verdana"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A0ADA9-DA15-4876-BBB9-1406C28D3511}" type="slidenum">
              <a:rPr lang="en-US" sz="1200">
                <a:solidFill>
                  <a:srgbClr val="000000"/>
                </a:solidFill>
                <a:latin typeface="Verdana" pitchFamily="34" charset="0"/>
              </a:rPr>
              <a:pPr algn="r"/>
              <a:t>63</a:t>
            </a:fld>
            <a:endParaRPr lang="en-US" sz="1200">
              <a:solidFill>
                <a:srgbClr val="000000"/>
              </a:solidFill>
              <a:latin typeface="Verdana"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A0ADA9-DA15-4876-BBB9-1406C28D3511}" type="slidenum">
              <a:rPr lang="en-US" sz="1200">
                <a:solidFill>
                  <a:srgbClr val="000000"/>
                </a:solidFill>
                <a:latin typeface="Verdana" pitchFamily="34" charset="0"/>
              </a:rPr>
              <a:pPr algn="r"/>
              <a:t>64</a:t>
            </a:fld>
            <a:endParaRPr lang="en-US" sz="1200">
              <a:solidFill>
                <a:srgbClr val="000000"/>
              </a:solidFill>
              <a:latin typeface="Verdana"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65</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66</a:t>
            </a:fld>
            <a:endParaRPr lang="en-US" sz="1200">
              <a:solidFill>
                <a:srgbClr val="000000"/>
              </a:solidFill>
              <a:latin typeface="Verdana"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6</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67</a:t>
            </a:fld>
            <a:endParaRPr lang="en-US" sz="1200">
              <a:solidFill>
                <a:srgbClr val="000000"/>
              </a:solidFill>
              <a:latin typeface="Verdana"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68</a:t>
            </a:fld>
            <a:endParaRPr lang="en-US" sz="1200">
              <a:solidFill>
                <a:srgbClr val="000000"/>
              </a:solidFill>
              <a:latin typeface="Verdana"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69</a:t>
            </a:fld>
            <a:endParaRPr lang="en-US" sz="1200">
              <a:solidFill>
                <a:srgbClr val="000000"/>
              </a:solidFill>
              <a:latin typeface="Verdana"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70</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71</a:t>
            </a:fld>
            <a:endParaRPr lang="en-US" sz="1200">
              <a:solidFill>
                <a:srgbClr val="000000"/>
              </a:solidFill>
              <a:latin typeface="Verdana"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72</a:t>
            </a:fld>
            <a:endParaRPr lang="en-US" sz="1200">
              <a:solidFill>
                <a:srgbClr val="000000"/>
              </a:solidFill>
              <a:latin typeface="Verdana"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73</a:t>
            </a:fld>
            <a:endParaRPr lang="en-US" sz="1200">
              <a:solidFill>
                <a:srgbClr val="000000"/>
              </a:solidFill>
              <a:latin typeface="Verdana"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A00D881-7227-47ED-BFBA-9FFED55514C8}" type="slidenum">
              <a:rPr lang="en-US" sz="1200">
                <a:solidFill>
                  <a:srgbClr val="000000"/>
                </a:solidFill>
                <a:latin typeface="Verdana" pitchFamily="34" charset="0"/>
              </a:rPr>
              <a:pPr algn="r"/>
              <a:t>74</a:t>
            </a:fld>
            <a:endParaRPr lang="en-US" sz="1200">
              <a:solidFill>
                <a:srgbClr val="000000"/>
              </a:solidFill>
              <a:latin typeface="Verdana"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75</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71E37DA-5999-40DD-BD06-B4C1A9CD29FF}" type="slidenum">
              <a:rPr lang="en-US" sz="1200">
                <a:solidFill>
                  <a:srgbClr val="000000"/>
                </a:solidFill>
                <a:latin typeface="Verdana" pitchFamily="34" charset="0"/>
              </a:rPr>
              <a:pPr algn="r"/>
              <a:t>77</a:t>
            </a:fld>
            <a:endParaRPr lang="en-US" sz="1200">
              <a:solidFill>
                <a:srgbClr val="000000"/>
              </a:solidFill>
              <a:latin typeface="Verdana"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7</a:t>
            </a:fld>
            <a:endParaRPr 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71E37DA-5999-40DD-BD06-B4C1A9CD29FF}" type="slidenum">
              <a:rPr lang="en-US" sz="1200">
                <a:solidFill>
                  <a:srgbClr val="000000"/>
                </a:solidFill>
                <a:latin typeface="Verdana" pitchFamily="34" charset="0"/>
              </a:rPr>
              <a:pPr algn="r"/>
              <a:t>78</a:t>
            </a:fld>
            <a:endParaRPr lang="en-US" sz="1200">
              <a:solidFill>
                <a:srgbClr val="000000"/>
              </a:solidFill>
              <a:latin typeface="Verdana"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80</a:t>
            </a:fld>
            <a:endParaRPr lang="en-US" sz="1200">
              <a:solidFill>
                <a:srgbClr val="000000"/>
              </a:solidFill>
              <a:latin typeface="Verdana"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82</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B6F4478-E6A3-4C26-8C81-0B78A4BD27D2}" type="slidenum">
              <a:rPr lang="en-US" sz="1200">
                <a:solidFill>
                  <a:srgbClr val="000000"/>
                </a:solidFill>
                <a:latin typeface="Verdana" pitchFamily="34" charset="0"/>
              </a:rPr>
              <a:pPr algn="r"/>
              <a:t>86</a:t>
            </a:fld>
            <a:endParaRPr lang="en-US" sz="1200">
              <a:solidFill>
                <a:srgbClr val="000000"/>
              </a:solidFill>
              <a:latin typeface="Verdana"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98</a:t>
            </a:fld>
            <a:endParaRPr lang="en-US" sz="1200" baseline="30000">
              <a:solidFill>
                <a:srgbClr val="000000"/>
              </a:solidFill>
              <a:latin typeface="Verdana"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99</a:t>
            </a:fld>
            <a:endParaRPr lang="en-US" sz="1200" baseline="30000">
              <a:solidFill>
                <a:srgbClr val="000000"/>
              </a:solidFill>
              <a:latin typeface="Verdana"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100</a:t>
            </a:fld>
            <a:endParaRPr lang="en-US" sz="1200" baseline="30000">
              <a:solidFill>
                <a:srgbClr val="000000"/>
              </a:solidFill>
              <a:latin typeface="Verdana"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102</a:t>
            </a:fld>
            <a:endParaRPr lang="en-US" sz="1200" baseline="30000">
              <a:solidFill>
                <a:srgbClr val="000000"/>
              </a:solidFill>
              <a:latin typeface="Verdana"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103</a:t>
            </a:fld>
            <a:endParaRPr lang="en-US" sz="1200" baseline="30000">
              <a:solidFill>
                <a:srgbClr val="000000"/>
              </a:solidFill>
              <a:latin typeface="Verdana"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104</a:t>
            </a:fld>
            <a:endParaRPr lang="en-US" sz="1200" baseline="30000">
              <a:solidFill>
                <a:srgbClr val="000000"/>
              </a:solidFill>
              <a:latin typeface="Verdana"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19</a:t>
            </a:fld>
            <a:endParaRPr lang="en-US">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105</a:t>
            </a:fld>
            <a:endParaRPr lang="en-US" sz="1200" baseline="30000">
              <a:solidFill>
                <a:srgbClr val="000000"/>
              </a:solidFill>
              <a:latin typeface="Verdana"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110</a:t>
            </a:fld>
            <a:endParaRPr lang="en-US" sz="1200" baseline="30000">
              <a:solidFill>
                <a:srgbClr val="000000"/>
              </a:solidFill>
              <a:latin typeface="Verdana"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111</a:t>
            </a:fld>
            <a:endParaRPr lang="en-US">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116</a:t>
            </a:fld>
            <a:endParaRPr lang="en-US" sz="1200">
              <a:solidFill>
                <a:srgbClr val="000000"/>
              </a:solidFill>
              <a:latin typeface="Verdana"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117</a:t>
            </a:fld>
            <a:endParaRPr lang="en-US" sz="1200">
              <a:solidFill>
                <a:srgbClr val="000000"/>
              </a:solidFill>
              <a:latin typeface="Verdana"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118</a:t>
            </a:fld>
            <a:endParaRPr lang="en-US" sz="1200">
              <a:solidFill>
                <a:srgbClr val="000000"/>
              </a:solidFill>
              <a:latin typeface="Verdana"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119</a:t>
            </a:fld>
            <a:endParaRPr lang="en-US" sz="1200">
              <a:solidFill>
                <a:srgbClr val="000000"/>
              </a:solidFill>
              <a:latin typeface="Verdana"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120</a:t>
            </a:fld>
            <a:endParaRPr lang="en-US" sz="1200">
              <a:solidFill>
                <a:srgbClr val="000000"/>
              </a:solidFill>
              <a:latin typeface="Verdana"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121</a:t>
            </a:fld>
            <a:endParaRPr lang="en-US" sz="1200">
              <a:solidFill>
                <a:srgbClr val="000000"/>
              </a:solidFill>
              <a:latin typeface="Verdana"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122</a:t>
            </a:fld>
            <a:endParaRPr lang="en-US" sz="1200">
              <a:solidFill>
                <a:srgbClr val="000000"/>
              </a:solidFill>
              <a:latin typeface="Verdana"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F3AF5F8-0C86-4EB2-AA12-A689D1A3F052}" type="slidenum">
              <a:rPr lang="en-US" sz="1200" baseline="30000">
                <a:solidFill>
                  <a:srgbClr val="000000"/>
                </a:solidFill>
                <a:latin typeface="Verdana" pitchFamily="34" charset="0"/>
              </a:rPr>
              <a:pPr algn="r"/>
              <a:t>22</a:t>
            </a:fld>
            <a:endParaRPr lang="en-US" sz="1200" baseline="30000">
              <a:solidFill>
                <a:srgbClr val="000000"/>
              </a:solidFill>
              <a:latin typeface="Verdana"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123</a:t>
            </a:fld>
            <a:endParaRPr lang="en-US" sz="1200">
              <a:solidFill>
                <a:srgbClr val="000000"/>
              </a:solidFill>
              <a:latin typeface="Verdana"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124</a:t>
            </a:fld>
            <a:endParaRPr lang="en-US" sz="1200">
              <a:solidFill>
                <a:srgbClr val="000000"/>
              </a:solidFill>
              <a:latin typeface="Verdana"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125</a:t>
            </a:fld>
            <a:endParaRPr lang="en-US" sz="1200">
              <a:solidFill>
                <a:srgbClr val="000000"/>
              </a:solidFill>
              <a:latin typeface="Verdana"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126</a:t>
            </a:fld>
            <a:endParaRPr lang="en-US" sz="1200">
              <a:solidFill>
                <a:srgbClr val="000000"/>
              </a:solidFill>
              <a:latin typeface="Verdana"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127</a:t>
            </a:fld>
            <a:endParaRPr lang="en-US">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42E2D08-3A54-4803-971F-CA455DA08B25}" type="slidenum">
              <a:rPr lang="en-US" sz="1200">
                <a:solidFill>
                  <a:prstClr val="black"/>
                </a:solidFill>
              </a:rPr>
              <a:pPr algn="r"/>
              <a:t>128</a:t>
            </a:fld>
            <a:endParaRPr lang="en-US" sz="1200">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42E2D08-3A54-4803-971F-CA455DA08B25}" type="slidenum">
              <a:rPr lang="en-US" sz="1200">
                <a:solidFill>
                  <a:prstClr val="black"/>
                </a:solidFill>
              </a:rPr>
              <a:pPr algn="r"/>
              <a:t>129</a:t>
            </a:fld>
            <a:endParaRPr lang="en-US" sz="1200">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CEA7926-D1F2-43A2-AC0E-81ADBC4EF7AC}" type="slidenum">
              <a:rPr lang="en-US" sz="1200">
                <a:solidFill>
                  <a:srgbClr val="000000"/>
                </a:solidFill>
                <a:latin typeface="Verdana" pitchFamily="34" charset="0"/>
              </a:rPr>
              <a:pPr algn="r"/>
              <a:t>132</a:t>
            </a:fld>
            <a:endParaRPr lang="en-US" sz="1200">
              <a:solidFill>
                <a:srgbClr val="000000"/>
              </a:solidFill>
              <a:latin typeface="Verdana"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CEA7926-D1F2-43A2-AC0E-81ADBC4EF7AC}" type="slidenum">
              <a:rPr lang="en-US" sz="1200">
                <a:solidFill>
                  <a:srgbClr val="000000"/>
                </a:solidFill>
                <a:latin typeface="Verdana" pitchFamily="34" charset="0"/>
              </a:rPr>
              <a:pPr algn="r"/>
              <a:t>133</a:t>
            </a:fld>
            <a:endParaRPr lang="en-US" sz="1200">
              <a:solidFill>
                <a:srgbClr val="000000"/>
              </a:solidFill>
              <a:latin typeface="Verdana"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C4BF666-18D6-4827-875A-DA253F328E7F}" type="slidenum">
              <a:rPr lang="en-US" sz="1200">
                <a:solidFill>
                  <a:srgbClr val="000000"/>
                </a:solidFill>
                <a:latin typeface="Verdana" pitchFamily="34" charset="0"/>
              </a:rPr>
              <a:pPr algn="r"/>
              <a:t>134</a:t>
            </a:fld>
            <a:endParaRPr lang="en-US" sz="1200">
              <a:solidFill>
                <a:srgbClr val="000000"/>
              </a:solidFill>
              <a:latin typeface="Verdana"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2C148FEF-DB8D-421E-B696-A5A74C8F24F7}" type="slidenum">
              <a:rPr lang="en-US" smtClean="0">
                <a:solidFill>
                  <a:prstClr val="black"/>
                </a:solidFill>
              </a:rPr>
              <a:pPr/>
              <a:t>27</a:t>
            </a:fld>
            <a:endParaRPr lang="en-US" smtClean="0">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BD5B351-4C1E-4561-9AB8-6642141AF4D5}" type="slidenum">
              <a:rPr lang="en-US" sz="1200">
                <a:solidFill>
                  <a:srgbClr val="000000"/>
                </a:solidFill>
                <a:latin typeface="Verdana" pitchFamily="34" charset="0"/>
              </a:rPr>
              <a:pPr algn="r"/>
              <a:t>135</a:t>
            </a:fld>
            <a:endParaRPr lang="en-US" sz="1200">
              <a:solidFill>
                <a:srgbClr val="000000"/>
              </a:solidFill>
              <a:latin typeface="Verdana"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8F232A1-71BF-4E28-A8D2-4FAAFCDD6114}" type="slidenum">
              <a:rPr lang="en-US" sz="1200">
                <a:solidFill>
                  <a:srgbClr val="000000"/>
                </a:solidFill>
                <a:latin typeface="Verdana" pitchFamily="34" charset="0"/>
              </a:rPr>
              <a:pPr algn="r"/>
              <a:t>138</a:t>
            </a:fld>
            <a:endParaRPr lang="en-US" sz="1200">
              <a:solidFill>
                <a:srgbClr val="000000"/>
              </a:solidFill>
              <a:latin typeface="Verdana"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8F232A1-71BF-4E28-A8D2-4FAAFCDD6114}" type="slidenum">
              <a:rPr lang="en-US" sz="1200">
                <a:solidFill>
                  <a:srgbClr val="000000"/>
                </a:solidFill>
                <a:latin typeface="Verdana" pitchFamily="34" charset="0"/>
              </a:rPr>
              <a:pPr algn="r"/>
              <a:t>139</a:t>
            </a:fld>
            <a:endParaRPr lang="en-US" sz="1200">
              <a:solidFill>
                <a:srgbClr val="000000"/>
              </a:solidFill>
              <a:latin typeface="Verdana"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8F232A1-71BF-4E28-A8D2-4FAAFCDD6114}" type="slidenum">
              <a:rPr lang="en-US" sz="1200">
                <a:solidFill>
                  <a:srgbClr val="000000"/>
                </a:solidFill>
                <a:latin typeface="Verdana" pitchFamily="34" charset="0"/>
              </a:rPr>
              <a:pPr algn="r"/>
              <a:t>140</a:t>
            </a:fld>
            <a:endParaRPr lang="en-US" sz="1200">
              <a:solidFill>
                <a:srgbClr val="000000"/>
              </a:solidFill>
              <a:latin typeface="Verdana"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8F232A1-71BF-4E28-A8D2-4FAAFCDD6114}" type="slidenum">
              <a:rPr lang="en-US" sz="1200">
                <a:solidFill>
                  <a:srgbClr val="000000"/>
                </a:solidFill>
                <a:latin typeface="Verdana" pitchFamily="34" charset="0"/>
              </a:rPr>
              <a:pPr algn="r"/>
              <a:t>143</a:t>
            </a:fld>
            <a:endParaRPr lang="en-US" sz="1200">
              <a:solidFill>
                <a:srgbClr val="000000"/>
              </a:solidFill>
              <a:latin typeface="Verdana"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8F232A1-71BF-4E28-A8D2-4FAAFCDD6114}" type="slidenum">
              <a:rPr lang="en-US" sz="1200">
                <a:solidFill>
                  <a:srgbClr val="000000"/>
                </a:solidFill>
                <a:latin typeface="Verdana" pitchFamily="34" charset="0"/>
              </a:rPr>
              <a:pPr algn="r"/>
              <a:t>144</a:t>
            </a:fld>
            <a:endParaRPr lang="en-US" sz="1200">
              <a:solidFill>
                <a:srgbClr val="000000"/>
              </a:solidFill>
              <a:latin typeface="Verdana"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5FBFE8C-FF1B-4927-9A1E-D188D0DEA2F4}" type="slidenum">
              <a:rPr lang="en-US" sz="1200">
                <a:solidFill>
                  <a:srgbClr val="000000"/>
                </a:solidFill>
                <a:latin typeface="Verdana" pitchFamily="34" charset="0"/>
              </a:rPr>
              <a:pPr algn="r"/>
              <a:t>145</a:t>
            </a:fld>
            <a:endParaRPr lang="en-US" sz="1200">
              <a:solidFill>
                <a:srgbClr val="000000"/>
              </a:solidFill>
              <a:latin typeface="Verdana"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5FBFE8C-FF1B-4927-9A1E-D188D0DEA2F4}" type="slidenum">
              <a:rPr lang="en-US" sz="1200">
                <a:solidFill>
                  <a:srgbClr val="000000"/>
                </a:solidFill>
                <a:latin typeface="Verdana" pitchFamily="34" charset="0"/>
              </a:rPr>
              <a:pPr algn="r"/>
              <a:t>146</a:t>
            </a:fld>
            <a:endParaRPr lang="en-US" sz="1200">
              <a:solidFill>
                <a:srgbClr val="000000"/>
              </a:solidFill>
              <a:latin typeface="Verdana"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EA1860-45DC-437D-B871-AE7F474300B4}" type="slidenum">
              <a:rPr lang="en-US" sz="1200">
                <a:solidFill>
                  <a:srgbClr val="000000"/>
                </a:solidFill>
                <a:latin typeface="Verdana" pitchFamily="34" charset="0"/>
              </a:rPr>
              <a:pPr algn="r"/>
              <a:t>151</a:t>
            </a:fld>
            <a:endParaRPr lang="en-US" sz="1200">
              <a:solidFill>
                <a:srgbClr val="000000"/>
              </a:solidFill>
              <a:latin typeface="Verdana"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EA1860-45DC-437D-B871-AE7F474300B4}" type="slidenum">
              <a:rPr lang="en-US" sz="1200">
                <a:solidFill>
                  <a:srgbClr val="000000"/>
                </a:solidFill>
                <a:latin typeface="Verdana" pitchFamily="34" charset="0"/>
              </a:rPr>
              <a:pPr algn="r"/>
              <a:t>152</a:t>
            </a:fld>
            <a:endParaRPr lang="en-US" sz="1200">
              <a:solidFill>
                <a:srgbClr val="000000"/>
              </a:solidFill>
              <a:latin typeface="Verdana"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2C148FEF-DB8D-421E-B696-A5A74C8F24F7}" type="slidenum">
              <a:rPr lang="en-US" smtClean="0">
                <a:solidFill>
                  <a:prstClr val="black"/>
                </a:solidFill>
              </a:rPr>
              <a:pPr/>
              <a:t>28</a:t>
            </a:fld>
            <a:endParaRPr lang="en-US" smtClean="0">
              <a:solidFill>
                <a:prstClr val="black"/>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153</a:t>
            </a:fld>
            <a:endParaRPr lang="en-US" sz="1200">
              <a:solidFill>
                <a:srgbClr val="000000"/>
              </a:solidFill>
              <a:latin typeface="Verdana"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7BF5D5C-E683-47E0-A23A-919257B52E90}" type="slidenum">
              <a:rPr lang="en-US" sz="1200">
                <a:solidFill>
                  <a:srgbClr val="000000"/>
                </a:solidFill>
                <a:latin typeface="Verdana" pitchFamily="34" charset="0"/>
              </a:rPr>
              <a:pPr algn="r"/>
              <a:t>154</a:t>
            </a:fld>
            <a:endParaRPr lang="en-US" sz="1200">
              <a:solidFill>
                <a:srgbClr val="000000"/>
              </a:solidFill>
              <a:latin typeface="Verdana"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155</a:t>
            </a:fld>
            <a:endParaRPr kumimoji="1" lang="en-US" b="1" i="1" smtClean="0">
              <a:solidFill>
                <a:srgbClr val="FF0000"/>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156</a:t>
            </a:fld>
            <a:endParaRPr kumimoji="1" lang="en-US" b="1" i="1" smtClean="0">
              <a:solidFill>
                <a:srgbClr val="FF0000"/>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157</a:t>
            </a:fld>
            <a:endParaRPr kumimoji="1" lang="en-US" b="1" i="1" smtClean="0">
              <a:solidFill>
                <a:srgbClr val="FF0000"/>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158</a:t>
            </a:fld>
            <a:endParaRPr kumimoji="1" lang="en-US" b="1" i="1" smtClean="0">
              <a:solidFill>
                <a:srgbClr val="FF0000"/>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159</a:t>
            </a:fld>
            <a:endParaRPr kumimoji="1" lang="en-US" b="1" i="1" smtClean="0">
              <a:solidFill>
                <a:srgbClr val="FF0000"/>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160</a:t>
            </a:fld>
            <a:endParaRPr kumimoji="1" lang="en-US" b="1" i="1" smtClean="0">
              <a:solidFill>
                <a:srgbClr val="FF0000"/>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161</a:t>
            </a:fld>
            <a:endParaRPr kumimoji="1" lang="en-US" b="1" i="1" smtClean="0">
              <a:solidFill>
                <a:srgbClr val="FF0000"/>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162</a:t>
            </a:fld>
            <a:endParaRPr kumimoji="1" lang="en-US" b="1" i="1" smtClean="0">
              <a:solidFill>
                <a:srgbClr val="FF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b="1" i="1">
                <a:solidFill>
                  <a:srgbClr val="FF00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b="1" i="1">
                <a:solidFill>
                  <a:srgbClr val="FF0000"/>
                </a:solidFill>
              </a:endParaRPr>
            </a:p>
          </p:txBody>
        </p:sp>
      </p:grpSp>
      <p:sp>
        <p:nvSpPr>
          <p:cNvPr id="26317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6317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7CF1BF8B-0441-4D00-8E56-811F8B2F8148}"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4BA2FA1-A8E0-49A7-9A0A-7CD2A20205AF}"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CAF142-A38E-4BB6-A7F6-6D8CDBA18C0D}"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6E40DD-1EBF-4C93-BB8A-378B704FA8F0}"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50F0AB-7835-4352-9DA8-4C62CDD121F5}"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B03259-B8FE-4BF5-936B-DD7C67750EE9}"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71C8C85-7E1A-4043-BA25-1A8E44D9399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7DC10AA9-6ACD-4A8E-BE58-21F2CD8C8E0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CED40190-E2A2-4221-A9F0-88B63CFF7FB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2BC163F3-D0B1-433E-B990-54AFFD53AC9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26AC1816-47BA-4F43-B910-41FDDA0E8F8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52E091C3-3455-431C-A39C-8E1D20351B2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93834"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8589D6F3-46DD-4AA6-BFDB-7B6AC73BD639}"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7A359B46-D726-404E-93AF-E3A87D4F1A7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F8F7066D-A20E-40F1-B0A7-385F8F0B5AC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BC49A673-9B5D-4B81-94B1-3A7F26990DE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BB93F838-73D6-43AF-B61A-5DAC8811447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2D0A012F-B950-4185-9C94-7AF6A558798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5"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4339"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1AA25F-C4A9-4F21-9254-53E99689AB37}"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6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6406" y="228600"/>
            <a:ext cx="6036733"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6"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4340"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A00C33-383D-4475-A1D7-BB3FBB68A541}"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6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6407" y="228600"/>
            <a:ext cx="6036733"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AB02A4-4807-4538-972B-0678BBBFD864}"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433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489"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5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6404" y="228600"/>
            <a:ext cx="6036733"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685E7-A79F-4DD8-A540-35659360553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9B02B9-A875-4CC6-9C4B-A14CD091AB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9FBDEA-1987-4FBC-9ECC-C1F3A81D5C28}"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9ECA7-C0AD-4CC6-A802-93370399D1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FCF228-EC68-4391-B0E6-020D6880F3B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B408FD-69EA-4F34-8409-67A3BBC4834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98A792-E9F4-4804-BE74-6F109F4AB47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504B8-70A4-408E-B8C9-2B0995B92B9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97D10-103C-4E1F-8ACE-83FC99A4771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5112E-5963-4B12-9B0E-109E078E46B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3ADDA3-DA6F-4171-9719-09DA80252F3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63DA4-C921-40D4-8DE6-AE6DA5704BA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72D200-C28B-4A95-96C5-786CFAC466B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9A0B877-7234-47FE-81C8-4107C06ADE09}"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8D749D-CBDB-4F86-8786-3CAD79F2882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947A49-E2C9-453C-A8C5-43CDA4A6952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799E4A-6905-4FC0-90AA-382083C526A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87EAE27-A178-45BB-8131-796936F5426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B245B4-4F14-4BDE-9651-695C646D238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D117F2-955F-439C-A2C6-A5FC37D2935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F44ACB-7C53-4AB3-A6C7-3FD83D2196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C31176-ED17-4222-A71C-C0C5910CC33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6C5125-5324-445B-AB67-8EE491820B1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F50A70-9FDB-4637-8BDB-CFC4955D2A4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DB18CE1-2E40-44E2-A04B-0B6496DC14FC}"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1FB3A6-67D6-4960-87AA-7A9C99F5680B}" type="slidenum">
              <a:rPr lang="en-US"/>
              <a:pPr>
                <a:defRPr/>
              </a:pPr>
              <a:t>‹#›</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BF3683-DF1B-4CFE-A2E2-FC72DBE4A792}" type="slidenum">
              <a:rPr lang="en-US"/>
              <a:pPr>
                <a:defRPr/>
              </a:pPr>
              <a:t>‹#›</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16757E-4B4A-493D-99E5-AA73CCCD6BA4}" type="slidenum">
              <a:rPr lang="en-US"/>
              <a:pPr>
                <a:defRPr/>
              </a:pPr>
              <a:t>‹#›</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BD348F-A50D-4279-89A8-C485933A4915}" type="slidenum">
              <a:rPr lang="en-US"/>
              <a:pPr>
                <a:defRPr/>
              </a:pPr>
              <a:t>‹#›</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2C5AEE-B4E6-4A7D-B24B-5985FBB09DDC}" type="slidenum">
              <a:rPr lang="en-US"/>
              <a:pPr>
                <a:defRPr/>
              </a:pPr>
              <a:t>‹#›</a:t>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FA1302-E675-4795-8632-7E91099A83BD}" type="slidenum">
              <a:rPr lang="en-US"/>
              <a:pPr>
                <a:defRPr/>
              </a:pPr>
              <a:t>‹#›</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CA41E1-6C63-43EF-A5C9-5E7999365104}" type="slidenum">
              <a:rPr lang="en-US"/>
              <a:pPr>
                <a:defRPr/>
              </a:pPr>
              <a:t>‹#›</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C2FCEC-DF8B-48CB-B998-0975CECED01B}" type="slidenum">
              <a:rPr lang="en-US"/>
              <a:pPr>
                <a:defRPr/>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521A77-C03D-47B4-A907-59D2101B2849}" type="slidenum">
              <a:rPr lang="en-US"/>
              <a:pPr>
                <a:defRPr/>
              </a:pPr>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FB70ED-A95A-41A1-AEFB-8974F409685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B91C1D7-A80F-4E11-AA20-646768ED6278}"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C5027-5A09-453E-83A0-67687DB74666}" type="slidenum">
              <a:rPr lang="en-US"/>
              <a:pPr>
                <a:defRPr/>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D10EB9E-5FFA-4848-944D-850645920911}" type="datetimeFigureOut">
              <a:rPr lang="en-US">
                <a:solidFill>
                  <a:prstClr val="black">
                    <a:tint val="75000"/>
                  </a:prstClr>
                </a:solidFill>
              </a:rPr>
              <a:pPr>
                <a:defRPr/>
              </a:pPr>
              <a:t>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2C05F3-45E1-4684-AE57-5BFB76B2BE6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5903665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4789F7D-FB78-43DD-8169-465C363DA903}" type="datetimeFigureOut">
              <a:rPr lang="en-US">
                <a:solidFill>
                  <a:prstClr val="black">
                    <a:tint val="75000"/>
                  </a:prstClr>
                </a:solidFill>
              </a:rPr>
              <a:pPr>
                <a:defRPr/>
              </a:pPr>
              <a:t>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E5C1B2-A08E-4C6C-A090-C62158A5732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6354339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62B30E8-7D50-4D14-A938-F42687B67F2D}" type="datetimeFigureOut">
              <a:rPr lang="en-US">
                <a:solidFill>
                  <a:prstClr val="black">
                    <a:tint val="75000"/>
                  </a:prstClr>
                </a:solidFill>
              </a:rPr>
              <a:pPr>
                <a:defRPr/>
              </a:pPr>
              <a:t>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A01A533-2C90-4A53-821A-599F2ADAB8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0083832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BCBC5B9-0BDC-4E72-8D96-79C64D2DA305}" type="datetimeFigureOut">
              <a:rPr lang="en-US">
                <a:solidFill>
                  <a:prstClr val="black">
                    <a:tint val="75000"/>
                  </a:prstClr>
                </a:solidFill>
              </a:rPr>
              <a:pPr>
                <a:defRPr/>
              </a:pPr>
              <a:t>2/8/2018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A49FE88-D00D-4597-BE27-2B5AD65418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6921282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6659EB3-05B5-4CF6-8B53-08CDB437929A}" type="datetimeFigureOut">
              <a:rPr lang="en-US">
                <a:solidFill>
                  <a:prstClr val="black">
                    <a:tint val="75000"/>
                  </a:prstClr>
                </a:solidFill>
              </a:rPr>
              <a:pPr>
                <a:defRPr/>
              </a:pPr>
              <a:t>2/8/2018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7DCFF81-253F-4D57-AB7A-560FC5C90FC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5404894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1D9E2FD-3C24-4A95-92C3-42F0C7A8A1BE}" type="datetimeFigureOut">
              <a:rPr lang="en-US">
                <a:solidFill>
                  <a:prstClr val="black">
                    <a:tint val="75000"/>
                  </a:prstClr>
                </a:solidFill>
              </a:rPr>
              <a:pPr>
                <a:defRPr/>
              </a:pPr>
              <a:t>2/8/2018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EE6438F-CE14-43F8-9C9F-76E988DB0EB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7510366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6B790AF-9444-4C6B-97EF-2D4BEC3E134D}" type="datetimeFigureOut">
              <a:rPr lang="en-US">
                <a:solidFill>
                  <a:prstClr val="black">
                    <a:tint val="75000"/>
                  </a:prstClr>
                </a:solidFill>
              </a:rPr>
              <a:pPr>
                <a:defRPr/>
              </a:pPr>
              <a:t>2/8/2018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0017EBA-EBB6-4E15-B43B-9BC78B7116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16618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C9BC431-BA33-4329-BC91-6F6BEE9B033B}" type="datetimeFigureOut">
              <a:rPr lang="en-US">
                <a:solidFill>
                  <a:prstClr val="black">
                    <a:tint val="75000"/>
                  </a:prstClr>
                </a:solidFill>
              </a:rPr>
              <a:pPr>
                <a:defRPr/>
              </a:pPr>
              <a:t>2/8/2018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3F2C2EB-581C-43A0-97D2-5FB94CB3655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5180812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3BE9EC9-9DEA-4B6D-BFCB-5E774D2CBF5F}" type="datetimeFigureOut">
              <a:rPr lang="en-US">
                <a:solidFill>
                  <a:prstClr val="black">
                    <a:tint val="75000"/>
                  </a:prstClr>
                </a:solidFill>
              </a:rPr>
              <a:pPr>
                <a:defRPr/>
              </a:pPr>
              <a:t>2/8/2018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FB2AE3-648E-4B1E-AAC8-68D4DC88D9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09328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CBD8EB-9B44-4965-B928-6DE688513DF5}"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959617E-1458-4DD6-9375-66D73BCE407F}" type="datetimeFigureOut">
              <a:rPr lang="en-US">
                <a:solidFill>
                  <a:prstClr val="black">
                    <a:tint val="75000"/>
                  </a:prstClr>
                </a:solidFill>
              </a:rPr>
              <a:pPr>
                <a:defRPr/>
              </a:pPr>
              <a:t>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DCD120-61D6-47F8-8432-E1BF9C98F3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86274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3C5EC19-F3F1-42C5-BB27-776883745553}" type="datetimeFigureOut">
              <a:rPr lang="en-US">
                <a:solidFill>
                  <a:prstClr val="black">
                    <a:tint val="75000"/>
                  </a:prstClr>
                </a:solidFill>
              </a:rPr>
              <a:pPr>
                <a:defRPr/>
              </a:pPr>
              <a:t>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E33F66-4A1D-48EC-AD05-35DDA32141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5702571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B5585B-BEAB-413E-9FC2-697FAF9ACC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893275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05BF9C-3B96-4C0F-8E54-56846F9E3F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91238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8363B5-EAC2-4793-BB53-73333277A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568003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8D25B8-C041-4C05-9784-7FEADDB7E2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59297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09CB2D-F0F7-4C6C-87BE-F8B37AB09C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1732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0905A1-3AC8-4439-BB61-B4F20E972C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517731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3846A02-9354-473A-A4B7-5C75A0233C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931419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80E215-4140-4455-8996-BED6ED0256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3375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216D78C-B330-44B7-B01A-0B1DB26FE2F7}"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38BF8F-9733-47C9-A1FC-804A35D6826B}"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FE9D83-BFCF-4EC8-80E3-F25C74A2EA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073906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C059FC-A7AC-4711-8A2E-EC321F804C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06782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91EA40-1A34-438A-9A55-E72B03BEAE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88955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685E7-A79F-4DD8-A540-356593605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526852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9B02B9-A875-4CC6-9C4B-A14CD091A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080923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9ECA7-C0AD-4CC6-A802-93370399D1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974111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FCF228-EC68-4391-B0E6-020D6880F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380793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B408FD-69EA-4F34-8409-67A3BBC483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918636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98A792-E9F4-4804-BE74-6F109F4A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231714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504B8-70A4-408E-B8C9-2B0995B92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3204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803306-F201-46A7-BB06-24BADFED3DA7}"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97D10-103C-4E1F-8ACE-83FC99A477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573524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5112E-5963-4B12-9B0E-109E078E46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736453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3ADDA3-DA6F-4171-9719-09DA80252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39578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63DA4-C921-40D4-8DE6-AE6DA5704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836057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b="1" i="1">
                <a:solidFill>
                  <a:srgbClr val="FF00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b="1" i="1">
                <a:solidFill>
                  <a:srgbClr val="FF0000"/>
                </a:solidFill>
              </a:endParaRPr>
            </a:p>
          </p:txBody>
        </p:sp>
      </p:grpSp>
      <p:sp>
        <p:nvSpPr>
          <p:cNvPr id="271369"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71370"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lgn="ct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251ABDD-15F0-48F7-ACAE-E18B59B10864}" type="slidenum">
              <a:rPr lang="en-US"/>
              <a:pPr>
                <a:defRPr/>
              </a:pPr>
              <a:t>‹#›</a:t>
            </a:fld>
            <a:endParaRPr lang="en-US"/>
          </a:p>
        </p:txBody>
      </p:sp>
    </p:spTree>
    <p:extLst>
      <p:ext uri="{BB962C8B-B14F-4D97-AF65-F5344CB8AC3E}">
        <p14:creationId xmlns:p14="http://schemas.microsoft.com/office/powerpoint/2010/main" val="3801736121"/>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D7427BB-CB34-462C-A966-5ECA1D43233C}"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503057948"/>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C1408780-6C74-445A-BC10-10CC38305D8D}"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29926590"/>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4"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BF8AE088-C58E-4DFA-B0A5-C9A4D043F70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410711193"/>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D0599181-4281-482D-B4DF-E04104F022C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740414737"/>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0E507B1C-709E-447A-BB3D-BF4325764DD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14944344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FD1834-0564-47FF-907C-9C4AA9584890}"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DDB01C8-9B9A-437C-89C7-E6B2A908C2B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640486019"/>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5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B8581C3-C637-4AAC-B4E8-FDB6DB6325A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355670334"/>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AEDE4891-B74B-4CB7-AF2F-EFD5BE84F8D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258675669"/>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C6D1B34-A8BA-4403-987E-7478D3B61F4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06078077"/>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93834"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0E6256A-E740-4EE6-9C05-EBD0BC92CB5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199947015"/>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1FB3A6-67D6-4960-87AA-7A9C99F5680B}" type="slidenum">
              <a:rPr lang="en-US"/>
              <a:pPr>
                <a:defRPr/>
              </a:pPr>
              <a:t>‹#›</a:t>
            </a:fld>
            <a:endParaRPr lang="en-US"/>
          </a:p>
        </p:txBody>
      </p:sp>
    </p:spTree>
    <p:extLst>
      <p:ext uri="{BB962C8B-B14F-4D97-AF65-F5344CB8AC3E}">
        <p14:creationId xmlns:p14="http://schemas.microsoft.com/office/powerpoint/2010/main" val="260506529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BF3683-DF1B-4CFE-A2E2-FC72DBE4A792}" type="slidenum">
              <a:rPr lang="en-US"/>
              <a:pPr>
                <a:defRPr/>
              </a:pPr>
              <a:t>‹#›</a:t>
            </a:fld>
            <a:endParaRPr lang="en-US"/>
          </a:p>
        </p:txBody>
      </p:sp>
    </p:spTree>
    <p:extLst>
      <p:ext uri="{BB962C8B-B14F-4D97-AF65-F5344CB8AC3E}">
        <p14:creationId xmlns:p14="http://schemas.microsoft.com/office/powerpoint/2010/main" val="229842585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16757E-4B4A-493D-99E5-AA73CCCD6BA4}" type="slidenum">
              <a:rPr lang="en-US"/>
              <a:pPr>
                <a:defRPr/>
              </a:pPr>
              <a:t>‹#›</a:t>
            </a:fld>
            <a:endParaRPr lang="en-US"/>
          </a:p>
        </p:txBody>
      </p:sp>
    </p:spTree>
    <p:extLst>
      <p:ext uri="{BB962C8B-B14F-4D97-AF65-F5344CB8AC3E}">
        <p14:creationId xmlns:p14="http://schemas.microsoft.com/office/powerpoint/2010/main" val="176019606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BD348F-A50D-4279-89A8-C485933A4915}" type="slidenum">
              <a:rPr lang="en-US"/>
              <a:pPr>
                <a:defRPr/>
              </a:pPr>
              <a:t>‹#›</a:t>
            </a:fld>
            <a:endParaRPr lang="en-US"/>
          </a:p>
        </p:txBody>
      </p:sp>
    </p:spTree>
    <p:extLst>
      <p:ext uri="{BB962C8B-B14F-4D97-AF65-F5344CB8AC3E}">
        <p14:creationId xmlns:p14="http://schemas.microsoft.com/office/powerpoint/2010/main" val="402509604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2C5AEE-B4E6-4A7D-B24B-5985FBB09DDC}" type="slidenum">
              <a:rPr lang="en-US"/>
              <a:pPr>
                <a:defRPr/>
              </a:pPr>
              <a:t>‹#›</a:t>
            </a:fld>
            <a:endParaRPr lang="en-US"/>
          </a:p>
        </p:txBody>
      </p:sp>
    </p:spTree>
    <p:extLst>
      <p:ext uri="{BB962C8B-B14F-4D97-AF65-F5344CB8AC3E}">
        <p14:creationId xmlns:p14="http://schemas.microsoft.com/office/powerpoint/2010/main" val="42026661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3522D6-6896-4F1B-899B-54EFA09137C0}" type="slidenum">
              <a:rPr lang="en-US"/>
              <a:pPr>
                <a:defRPr/>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FA1302-E675-4795-8632-7E91099A83BD}" type="slidenum">
              <a:rPr lang="en-US"/>
              <a:pPr>
                <a:defRPr/>
              </a:pPr>
              <a:t>‹#›</a:t>
            </a:fld>
            <a:endParaRPr lang="en-US"/>
          </a:p>
        </p:txBody>
      </p:sp>
    </p:spTree>
    <p:extLst>
      <p:ext uri="{BB962C8B-B14F-4D97-AF65-F5344CB8AC3E}">
        <p14:creationId xmlns:p14="http://schemas.microsoft.com/office/powerpoint/2010/main" val="126540767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CA41E1-6C63-43EF-A5C9-5E7999365104}" type="slidenum">
              <a:rPr lang="en-US"/>
              <a:pPr>
                <a:defRPr/>
              </a:pPr>
              <a:t>‹#›</a:t>
            </a:fld>
            <a:endParaRPr lang="en-US"/>
          </a:p>
        </p:txBody>
      </p:sp>
    </p:spTree>
    <p:extLst>
      <p:ext uri="{BB962C8B-B14F-4D97-AF65-F5344CB8AC3E}">
        <p14:creationId xmlns:p14="http://schemas.microsoft.com/office/powerpoint/2010/main" val="84812129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C2FCEC-DF8B-48CB-B998-0975CECED01B}" type="slidenum">
              <a:rPr lang="en-US"/>
              <a:pPr>
                <a:defRPr/>
              </a:pPr>
              <a:t>‹#›</a:t>
            </a:fld>
            <a:endParaRPr lang="en-US"/>
          </a:p>
        </p:txBody>
      </p:sp>
    </p:spTree>
    <p:extLst>
      <p:ext uri="{BB962C8B-B14F-4D97-AF65-F5344CB8AC3E}">
        <p14:creationId xmlns:p14="http://schemas.microsoft.com/office/powerpoint/2010/main" val="15369892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521A77-C03D-47B4-A907-59D2101B2849}" type="slidenum">
              <a:rPr lang="en-US"/>
              <a:pPr>
                <a:defRPr/>
              </a:pPr>
              <a:t>‹#›</a:t>
            </a:fld>
            <a:endParaRPr lang="en-US"/>
          </a:p>
        </p:txBody>
      </p:sp>
    </p:spTree>
    <p:extLst>
      <p:ext uri="{BB962C8B-B14F-4D97-AF65-F5344CB8AC3E}">
        <p14:creationId xmlns:p14="http://schemas.microsoft.com/office/powerpoint/2010/main" val="220933106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FB70ED-A95A-41A1-AEFB-8974F4096859}" type="slidenum">
              <a:rPr lang="en-US"/>
              <a:pPr>
                <a:defRPr/>
              </a:pPr>
              <a:t>‹#›</a:t>
            </a:fld>
            <a:endParaRPr lang="en-US"/>
          </a:p>
        </p:txBody>
      </p:sp>
    </p:spTree>
    <p:extLst>
      <p:ext uri="{BB962C8B-B14F-4D97-AF65-F5344CB8AC3E}">
        <p14:creationId xmlns:p14="http://schemas.microsoft.com/office/powerpoint/2010/main" val="75723204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C5027-5A09-453E-83A0-67687DB74666}" type="slidenum">
              <a:rPr lang="en-US"/>
              <a:pPr>
                <a:defRPr/>
              </a:pPr>
              <a:t>‹#›</a:t>
            </a:fld>
            <a:endParaRPr lang="en-US"/>
          </a:p>
        </p:txBody>
      </p:sp>
    </p:spTree>
    <p:extLst>
      <p:ext uri="{BB962C8B-B14F-4D97-AF65-F5344CB8AC3E}">
        <p14:creationId xmlns:p14="http://schemas.microsoft.com/office/powerpoint/2010/main" val="412113673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79B5FC-C08A-419E-8C91-528644119FD6}" type="slidenum">
              <a:rPr lang="en-US"/>
              <a:pPr>
                <a:defRPr/>
              </a:pPr>
              <a:t>‹#›</a:t>
            </a:fld>
            <a:endParaRPr lang="en-US"/>
          </a:p>
        </p:txBody>
      </p:sp>
    </p:spTree>
    <p:extLst>
      <p:ext uri="{BB962C8B-B14F-4D97-AF65-F5344CB8AC3E}">
        <p14:creationId xmlns:p14="http://schemas.microsoft.com/office/powerpoint/2010/main" val="41942414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44C606-A7E7-431B-A594-008789F5647C}" type="slidenum">
              <a:rPr lang="en-US"/>
              <a:pPr>
                <a:defRPr/>
              </a:pPr>
              <a:t>‹#›</a:t>
            </a:fld>
            <a:endParaRPr lang="en-US"/>
          </a:p>
        </p:txBody>
      </p:sp>
    </p:spTree>
    <p:extLst>
      <p:ext uri="{BB962C8B-B14F-4D97-AF65-F5344CB8AC3E}">
        <p14:creationId xmlns:p14="http://schemas.microsoft.com/office/powerpoint/2010/main" val="227195037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5B40F3-42D7-4783-9918-BEC34CEE0651}" type="slidenum">
              <a:rPr lang="en-US"/>
              <a:pPr>
                <a:defRPr/>
              </a:pPr>
              <a:t>‹#›</a:t>
            </a:fld>
            <a:endParaRPr lang="en-US"/>
          </a:p>
        </p:txBody>
      </p:sp>
    </p:spTree>
    <p:extLst>
      <p:ext uri="{BB962C8B-B14F-4D97-AF65-F5344CB8AC3E}">
        <p14:creationId xmlns:p14="http://schemas.microsoft.com/office/powerpoint/2010/main" val="403464082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5A748C-0995-4763-A77F-BEBC60FA3E0D}" type="slidenum">
              <a:rPr lang="en-US"/>
              <a:pPr>
                <a:defRPr/>
              </a:pPr>
              <a:t>‹#›</a:t>
            </a:fld>
            <a:endParaRPr lang="en-US"/>
          </a:p>
        </p:txBody>
      </p:sp>
    </p:spTree>
    <p:extLst>
      <p:ext uri="{BB962C8B-B14F-4D97-AF65-F5344CB8AC3E}">
        <p14:creationId xmlns:p14="http://schemas.microsoft.com/office/powerpoint/2010/main" val="2869668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769851-6DB8-4500-8E0A-4B355F4250EC}"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F8C5DBA-1C7A-44A6-BE47-CF42EFE74589}" type="slidenum">
              <a:rPr lang="en-US"/>
              <a:pPr>
                <a:defRPr/>
              </a:pPr>
              <a:t>‹#›</a:t>
            </a:fld>
            <a:endParaRPr lang="en-US"/>
          </a:p>
        </p:txBody>
      </p:sp>
    </p:spTree>
    <p:extLst>
      <p:ext uri="{BB962C8B-B14F-4D97-AF65-F5344CB8AC3E}">
        <p14:creationId xmlns:p14="http://schemas.microsoft.com/office/powerpoint/2010/main" val="215222312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7038DDA-61B9-422C-841B-3A49E7EA9896}" type="slidenum">
              <a:rPr lang="en-US"/>
              <a:pPr>
                <a:defRPr/>
              </a:pPr>
              <a:t>‹#›</a:t>
            </a:fld>
            <a:endParaRPr lang="en-US"/>
          </a:p>
        </p:txBody>
      </p:sp>
    </p:spTree>
    <p:extLst>
      <p:ext uri="{BB962C8B-B14F-4D97-AF65-F5344CB8AC3E}">
        <p14:creationId xmlns:p14="http://schemas.microsoft.com/office/powerpoint/2010/main" val="9760317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962581D-7F32-4CE3-86D6-720F6CA239AC}" type="slidenum">
              <a:rPr lang="en-US"/>
              <a:pPr>
                <a:defRPr/>
              </a:pPr>
              <a:t>‹#›</a:t>
            </a:fld>
            <a:endParaRPr lang="en-US"/>
          </a:p>
        </p:txBody>
      </p:sp>
    </p:spTree>
    <p:extLst>
      <p:ext uri="{BB962C8B-B14F-4D97-AF65-F5344CB8AC3E}">
        <p14:creationId xmlns:p14="http://schemas.microsoft.com/office/powerpoint/2010/main" val="224217850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575103-CA42-4A05-B428-5E038E314A5F}" type="slidenum">
              <a:rPr lang="en-US"/>
              <a:pPr>
                <a:defRPr/>
              </a:pPr>
              <a:t>‹#›</a:t>
            </a:fld>
            <a:endParaRPr lang="en-US"/>
          </a:p>
        </p:txBody>
      </p:sp>
    </p:spTree>
    <p:extLst>
      <p:ext uri="{BB962C8B-B14F-4D97-AF65-F5344CB8AC3E}">
        <p14:creationId xmlns:p14="http://schemas.microsoft.com/office/powerpoint/2010/main" val="390113431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6B7701-220D-46EA-8BED-7C7261A5E644}" type="slidenum">
              <a:rPr lang="en-US"/>
              <a:pPr>
                <a:defRPr/>
              </a:pPr>
              <a:t>‹#›</a:t>
            </a:fld>
            <a:endParaRPr lang="en-US"/>
          </a:p>
        </p:txBody>
      </p:sp>
    </p:spTree>
    <p:extLst>
      <p:ext uri="{BB962C8B-B14F-4D97-AF65-F5344CB8AC3E}">
        <p14:creationId xmlns:p14="http://schemas.microsoft.com/office/powerpoint/2010/main" val="274208178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8A3F4D-AD4C-467B-A62D-F8134F845858}" type="slidenum">
              <a:rPr lang="en-US"/>
              <a:pPr>
                <a:defRPr/>
              </a:pPr>
              <a:t>‹#›</a:t>
            </a:fld>
            <a:endParaRPr lang="en-US"/>
          </a:p>
        </p:txBody>
      </p:sp>
    </p:spTree>
    <p:extLst>
      <p:ext uri="{BB962C8B-B14F-4D97-AF65-F5344CB8AC3E}">
        <p14:creationId xmlns:p14="http://schemas.microsoft.com/office/powerpoint/2010/main" val="30827644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07AF93-11C5-4DA2-B334-89ADB844A4E7}" type="slidenum">
              <a:rPr lang="en-US"/>
              <a:pPr>
                <a:defRPr/>
              </a:pPr>
              <a:t>‹#›</a:t>
            </a:fld>
            <a:endParaRPr lang="en-US"/>
          </a:p>
        </p:txBody>
      </p:sp>
    </p:spTree>
    <p:extLst>
      <p:ext uri="{BB962C8B-B14F-4D97-AF65-F5344CB8AC3E}">
        <p14:creationId xmlns:p14="http://schemas.microsoft.com/office/powerpoint/2010/main" val="20495701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CFDE66-0E29-45F4-813C-C80E0FA35275}" type="slidenum">
              <a:rPr lang="en-US"/>
              <a:pPr>
                <a:defRPr/>
              </a:pPr>
              <a:t>‹#›</a:t>
            </a:fld>
            <a:endParaRPr lang="en-US"/>
          </a:p>
        </p:txBody>
      </p:sp>
    </p:spTree>
    <p:extLst>
      <p:ext uri="{BB962C8B-B14F-4D97-AF65-F5344CB8AC3E}">
        <p14:creationId xmlns:p14="http://schemas.microsoft.com/office/powerpoint/2010/main" val="206768638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6988DA-493C-4160-A8D5-CA0600A6BB3F}" type="slidenum">
              <a:rPr lang="en-US"/>
              <a:pPr>
                <a:defRPr/>
              </a:pPr>
              <a:t>‹#›</a:t>
            </a:fld>
            <a:endParaRPr lang="en-US"/>
          </a:p>
        </p:txBody>
      </p:sp>
    </p:spTree>
    <p:extLst>
      <p:ext uri="{BB962C8B-B14F-4D97-AF65-F5344CB8AC3E}">
        <p14:creationId xmlns:p14="http://schemas.microsoft.com/office/powerpoint/2010/main" val="192470939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6EA33-D003-435A-82A0-DF3A7732C503}" type="slidenum">
              <a:rPr lang="en-US"/>
              <a:pPr>
                <a:defRPr/>
              </a:pPr>
              <a:t>‹#›</a:t>
            </a:fld>
            <a:endParaRPr lang="en-US"/>
          </a:p>
        </p:txBody>
      </p:sp>
    </p:spTree>
    <p:extLst>
      <p:ext uri="{BB962C8B-B14F-4D97-AF65-F5344CB8AC3E}">
        <p14:creationId xmlns:p14="http://schemas.microsoft.com/office/powerpoint/2010/main" val="10256949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37F31A-5F6E-4CF4-AD8D-389C9AA8471E}" type="slidenum">
              <a:rPr lang="en-US"/>
              <a:pPr>
                <a:defRPr/>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8EA8DD-56F9-4985-A93C-EF1F078ED03A}" type="slidenum">
              <a:rPr lang="en-US"/>
              <a:pPr>
                <a:defRPr/>
              </a:pPr>
              <a:t>‹#›</a:t>
            </a:fld>
            <a:endParaRPr lang="en-US"/>
          </a:p>
        </p:txBody>
      </p:sp>
    </p:spTree>
    <p:extLst>
      <p:ext uri="{BB962C8B-B14F-4D97-AF65-F5344CB8AC3E}">
        <p14:creationId xmlns:p14="http://schemas.microsoft.com/office/powerpoint/2010/main" val="155647000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F8535D-6635-4E1C-B7E0-66CAD01F8A6D}" type="slidenum">
              <a:rPr lang="en-US"/>
              <a:pPr>
                <a:defRPr/>
              </a:pPr>
              <a:t>‹#›</a:t>
            </a:fld>
            <a:endParaRPr lang="en-US"/>
          </a:p>
        </p:txBody>
      </p:sp>
    </p:spTree>
    <p:extLst>
      <p:ext uri="{BB962C8B-B14F-4D97-AF65-F5344CB8AC3E}">
        <p14:creationId xmlns:p14="http://schemas.microsoft.com/office/powerpoint/2010/main" val="150191211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32E331-3866-416C-9E66-63870BFC2316}" type="slidenum">
              <a:rPr lang="en-US"/>
              <a:pPr>
                <a:defRPr/>
              </a:pPr>
              <a:t>‹#›</a:t>
            </a:fld>
            <a:endParaRPr lang="en-US"/>
          </a:p>
        </p:txBody>
      </p:sp>
    </p:spTree>
    <p:extLst>
      <p:ext uri="{BB962C8B-B14F-4D97-AF65-F5344CB8AC3E}">
        <p14:creationId xmlns:p14="http://schemas.microsoft.com/office/powerpoint/2010/main" val="348840820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88022A-9D9B-4AC4-93F9-D1C63F4D4B54}" type="slidenum">
              <a:rPr lang="en-US"/>
              <a:pPr>
                <a:defRPr/>
              </a:pPr>
              <a:t>‹#›</a:t>
            </a:fld>
            <a:endParaRPr lang="en-US"/>
          </a:p>
        </p:txBody>
      </p:sp>
    </p:spTree>
    <p:extLst>
      <p:ext uri="{BB962C8B-B14F-4D97-AF65-F5344CB8AC3E}">
        <p14:creationId xmlns:p14="http://schemas.microsoft.com/office/powerpoint/2010/main" val="134162734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01FB44-B2EC-44A3-8E7C-311BA009EB46}" type="slidenum">
              <a:rPr lang="en-US"/>
              <a:pPr>
                <a:defRPr/>
              </a:pPr>
              <a:t>‹#›</a:t>
            </a:fld>
            <a:endParaRPr lang="en-US"/>
          </a:p>
        </p:txBody>
      </p:sp>
    </p:spTree>
    <p:extLst>
      <p:ext uri="{BB962C8B-B14F-4D97-AF65-F5344CB8AC3E}">
        <p14:creationId xmlns:p14="http://schemas.microsoft.com/office/powerpoint/2010/main" val="375812012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5FC686-E176-40A4-A884-06B7D9255314}" type="slidenum">
              <a:rPr lang="en-US"/>
              <a:pPr>
                <a:defRPr/>
              </a:pPr>
              <a:t>‹#›</a:t>
            </a:fld>
            <a:endParaRPr lang="en-US"/>
          </a:p>
        </p:txBody>
      </p:sp>
    </p:spTree>
    <p:extLst>
      <p:ext uri="{BB962C8B-B14F-4D97-AF65-F5344CB8AC3E}">
        <p14:creationId xmlns:p14="http://schemas.microsoft.com/office/powerpoint/2010/main" val="142214793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311DE7-E7D7-4FBF-AD3B-B57758D1452C}" type="slidenum">
              <a:rPr lang="en-US"/>
              <a:pPr>
                <a:defRPr/>
              </a:pPr>
              <a:t>‹#›</a:t>
            </a:fld>
            <a:endParaRPr lang="en-US"/>
          </a:p>
        </p:txBody>
      </p:sp>
    </p:spTree>
    <p:extLst>
      <p:ext uri="{BB962C8B-B14F-4D97-AF65-F5344CB8AC3E}">
        <p14:creationId xmlns:p14="http://schemas.microsoft.com/office/powerpoint/2010/main" val="357361553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45F2C5-C97A-4EF9-8208-910D72A231F9}" type="slidenum">
              <a:rPr lang="en-US"/>
              <a:pPr>
                <a:defRPr/>
              </a:pPr>
              <a:t>‹#›</a:t>
            </a:fld>
            <a:endParaRPr lang="en-US"/>
          </a:p>
        </p:txBody>
      </p:sp>
    </p:spTree>
    <p:extLst>
      <p:ext uri="{BB962C8B-B14F-4D97-AF65-F5344CB8AC3E}">
        <p14:creationId xmlns:p14="http://schemas.microsoft.com/office/powerpoint/2010/main" val="36990045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29A6F9-79E8-4CDA-ACA1-76C6B4D376BF}"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35B431-B109-44D5-9597-02EAD40168D9}"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6FD5E21-1C0D-49E9-BE4E-9B4E7F67327A}"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276D44C-E29A-46F6-9371-047C47B61F4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415C6E2-B9A8-40CD-AFCB-AC5FF8A97724}"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8E6C58-1C8D-4BCC-9390-2A0451BD5513}"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2C9610-AD2C-48F8-B4AF-FF8A1CB0BCFD}"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336CA4-2452-4F21-ACF5-D1725E0513BD}"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7243BD-D798-471D-849C-7DC2A9DEA8BB}"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EE2BF-602C-4EF1-B57E-0894C582F5F4}"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DED45-4783-4F44-9FDF-2BA0ADBC707D}"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10623-321A-4C9F-AEA6-AE0E5F01CAE0}"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132263-7EE4-4B31-BE95-F71DEA0FC422}"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1939BC9-58D7-4C01-B32F-69878B258C5E}"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6EE37E-14DE-4248-A841-1963EE165AB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6"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40"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55B8D45F-B935-42F2-A82B-BD2BF55FFB7D}"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EF5C0A-9EC9-4CB4-9E9A-45A951368388}"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18AABC-A77B-4F0F-B829-1B51F39AA886}"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76DB1C-1AAF-4B10-9B76-C29F582B96EA}"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FA60C6-5372-466F-A9A0-04E793B8BD9B}"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F59D49-7279-4540-9453-41C57592D27E}"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79CE90-F038-478D-80D5-AECC21AD2C91}"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F13B2-1104-40C1-A3DF-E4CA1C9F99E7}"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B4AEB6-FAD4-4E02-834A-F9F0F5BBED9B}"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4D809-7AB2-4B37-8B84-246B0EC101E2}"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65829-95B1-4346-BD21-D91C4A7FC25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65D2B4C1-912C-4D19-A0F0-3116436C2D77}"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1FF50-5117-4456-A946-5722B6974BD3}"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C8401B-7D02-4BD4-9E48-E2971190C379}"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4D0E87-6BE3-43E6-876F-020C78AB8C5F}"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CF9929-2F28-40E8-BB8D-CC56ED2390F7}"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695E2D-1F8B-4D04-8931-62B1D08C4B38}"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F1FB0C-3862-421B-A059-DF544CA6F2A1}"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14FD8-3282-4E9F-9A5C-E74BE7D5B819}"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231CEA-4DE0-43FE-AF41-92DECFF1C0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4D4F9-AF1A-4ADD-BE97-21DE5BDAAD6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4406900"/>
            <a:ext cx="7315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14400" y="2906713"/>
            <a:ext cx="7315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A86BDC-8580-49E8-AFA6-620D6EA9796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5F4ECAE3-8EC4-4556-B95D-5C7BDC9B2EDC}"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2735B-1A24-4B4C-8B2B-6164ACF5492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11B4278-252B-4C66-BC67-0C52843DD80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DCA4B05-325A-4AD1-87D6-E1D6FE1AD58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0DC1E4-319A-4BC8-A460-9376788587A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98464E-B09D-4623-ABD3-1116026006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91DD67-DFAC-4055-93ED-443FA4276D2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61ED33-C13E-44FB-9DE8-7A8273E8365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ABE2F-DB0A-4C67-A3BE-95FFCE482AF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274638"/>
            <a:ext cx="73152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EB208C7-7DD4-4532-901A-CEC436518E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600200"/>
            <a:ext cx="73152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F18723-9167-41D7-9B8D-6463F5AC36C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74D491F3-F3A6-42A3-85EA-303D6D8B6D70}"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627223-F383-43A1-AB64-AFA3285981B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EEE8C4-B240-4F83-AEF9-B491C401DCD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D77C871-3AEA-48B9-9A5B-17793977FBC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2B10FF2-01B4-4E92-ADFE-50A39725B22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23F2033-9D5B-4271-8746-4C8E507A8F0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252A4DE-EDBA-4412-A021-D28002F4641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7D29330-8758-495E-96DB-4094A822CA9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32D19C6-60D1-4B5B-8A5C-5EA8A1D7553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3B87D4-D875-4E15-9B81-F0F102FE609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AA9AD3-16FE-4410-A2D2-24CFADE14DC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6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BEF723D-2A30-455C-8A87-64B1CCA20573}"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5831FB-55B1-4233-A008-3F9926FEBE7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7C15102-842A-4A15-8521-97C00CE3768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sz="2000" baseline="30000">
                <a:solidFill>
                  <a:srgbClr val="003300"/>
                </a:solidFill>
                <a:latin typeface="Verdana" pitchFamily="34"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grpSp>
      <p:sp>
        <p:nvSpPr>
          <p:cNvPr id="11284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284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883187EF-2B5A-40F5-8568-3A2190FAEB99}" type="slidenum">
              <a:rPr lang="en-US"/>
              <a:pPr>
                <a:defRPr/>
              </a:pPr>
              <a:t>‹#›</a:t>
            </a:fld>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793A01B-55B9-4C46-B314-83C3050133B9}"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31C8D9F-CC6B-45BE-83FB-0DE6B8E0402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D4E54C4-5BCD-4B08-918F-C438062D534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6DB82E69-11BB-4253-AD8A-1B6AC5B2375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A04CA85-5AFC-48E8-ADAE-DAE756A128D3}"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105C51B-5146-4147-BD8E-28B8C576A801}"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48F1B6-67C3-40E3-9311-BD14E77BDE7F}"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7673CF55-73BA-4E6A-BC90-275E299A8C37}"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1BC6DDC-22A1-4FE4-B423-A22FA67D8B62}"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43FB67D-86B1-42A3-AD7B-601567F8B679}"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FE66669-B1AC-4D54-AAC9-16C05C9F4E01}"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7387CA-3132-4D26-B1D4-C197F4932648}"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E163E-1D5C-4D8D-8E03-6E5E726C62D7}"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57C4BB-36BE-43BD-B584-366A628B985D}"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FE13A9-C948-4465-93F8-58F1E689AB58}"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D35F5D0-8359-41E9-88A6-981D248FC03C}"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66760BC-A33F-4311-9E79-D42F35E3879C}"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62F5DEE-0DE8-419B-9AB6-72C3AAF3C47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3.pn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3.pn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3.pn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1.pn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1.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2.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3.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62146"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endParaRPr>
          </a:p>
        </p:txBody>
      </p:sp>
      <p:sp>
        <p:nvSpPr>
          <p:cNvPr id="26214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b="1" i="1">
              <a:solidFill>
                <a:srgbClr val="FF0000"/>
              </a:solidFill>
            </a:endParaRPr>
          </a:p>
        </p:txBody>
      </p:sp>
      <p:sp>
        <p:nvSpPr>
          <p:cNvPr id="262148"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endParaRPr>
          </a:p>
        </p:txBody>
      </p:sp>
      <p:sp>
        <p:nvSpPr>
          <p:cNvPr id="262149"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endParaRPr>
          </a:p>
        </p:txBody>
      </p:sp>
      <p:sp>
        <p:nvSpPr>
          <p:cNvPr id="262150"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endParaRPr>
          </a:p>
        </p:txBody>
      </p:sp>
      <p:sp>
        <p:nvSpPr>
          <p:cNvPr id="262151"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b="1" i="1">
              <a:solidFill>
                <a:srgbClr val="FF0000"/>
              </a:solidFill>
            </a:endParaRPr>
          </a:p>
        </p:txBody>
      </p:sp>
      <p:sp>
        <p:nvSpPr>
          <p:cNvPr id="262152"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6985"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54"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kumimoji="0" sz="1400" b="0" i="0">
                <a:solidFill>
                  <a:srgbClr val="003300"/>
                </a:solidFill>
                <a:latin typeface="+mn-lt"/>
              </a:defRPr>
            </a:lvl1pPr>
          </a:lstStyle>
          <a:p>
            <a:pPr>
              <a:defRPr/>
            </a:pPr>
            <a:endParaRPr lang="en-US"/>
          </a:p>
        </p:txBody>
      </p:sp>
      <p:sp>
        <p:nvSpPr>
          <p:cNvPr id="262155"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kumimoji="0" sz="1400" b="0" i="0">
                <a:solidFill>
                  <a:srgbClr val="003300"/>
                </a:solidFill>
                <a:latin typeface="+mn-lt"/>
              </a:defRPr>
            </a:lvl1pPr>
          </a:lstStyle>
          <a:p>
            <a:pPr>
              <a:defRPr/>
            </a:pPr>
            <a:endParaRPr lang="en-US"/>
          </a:p>
        </p:txBody>
      </p:sp>
      <p:sp>
        <p:nvSpPr>
          <p:cNvPr id="262156"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kumimoji="0" sz="1400" b="0" i="0">
                <a:solidFill>
                  <a:srgbClr val="003300"/>
                </a:solidFill>
                <a:latin typeface="+mn-lt"/>
              </a:defRPr>
            </a:lvl1pPr>
          </a:lstStyle>
          <a:p>
            <a:pPr>
              <a:defRPr/>
            </a:pPr>
            <a:fld id="{E7031C1A-E34E-4C1B-8ADB-99D9A66314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46" r:id="rId1"/>
    <p:sldLayoutId id="2147485705" r:id="rId2"/>
    <p:sldLayoutId id="2147485706" r:id="rId3"/>
    <p:sldLayoutId id="2147485707" r:id="rId4"/>
    <p:sldLayoutId id="2147485708" r:id="rId5"/>
    <p:sldLayoutId id="2147485709" r:id="rId6"/>
    <p:sldLayoutId id="2147485710" r:id="rId7"/>
    <p:sldLayoutId id="2147485711" r:id="rId8"/>
    <p:sldLayoutId id="2147485712" r:id="rId9"/>
    <p:sldLayoutId id="2147485713" r:id="rId10"/>
    <p:sldLayoutId id="2147485714"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25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9257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05EA95B1-9EED-4938-BC29-94BD578297D1}"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283" r:id="rId1"/>
    <p:sldLayoutId id="2147486284" r:id="rId2"/>
    <p:sldLayoutId id="2147486285" r:id="rId3"/>
    <p:sldLayoutId id="2147486286" r:id="rId4"/>
    <p:sldLayoutId id="2147486287" r:id="rId5"/>
    <p:sldLayoutId id="2147486288" r:id="rId6"/>
    <p:sldLayoutId id="2147486289" r:id="rId7"/>
    <p:sldLayoutId id="2147486290" r:id="rId8"/>
    <p:sldLayoutId id="2147486291" r:id="rId9"/>
    <p:sldLayoutId id="2147486292" r:id="rId10"/>
    <p:sldLayoutId id="214748629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1"/>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367" r:id="rId1"/>
    <p:sldLayoutId id="2147486368" r:id="rId2"/>
    <p:sldLayoutId id="2147486369" r:id="rId3"/>
    <p:sldLayoutId id="2147486370" r:id="rId4"/>
    <p:sldLayoutId id="2147486371" r:id="rId5"/>
    <p:sldLayoutId id="2147486372" r:id="rId6"/>
    <p:sldLayoutId id="2147486373" r:id="rId7"/>
    <p:sldLayoutId id="2147486374" r:id="rId8"/>
    <p:sldLayoutId id="2147486375" r:id="rId9"/>
    <p:sldLayoutId id="2147486376" r:id="rId10"/>
    <p:sldLayoutId id="2147486377"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3"/>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379" r:id="rId1"/>
    <p:sldLayoutId id="2147486380" r:id="rId2"/>
    <p:sldLayoutId id="2147486381" r:id="rId3"/>
    <p:sldLayoutId id="2147486382" r:id="rId4"/>
    <p:sldLayoutId id="2147486383" r:id="rId5"/>
    <p:sldLayoutId id="2147486384" r:id="rId6"/>
    <p:sldLayoutId id="2147486385" r:id="rId7"/>
    <p:sldLayoutId id="2147486386" r:id="rId8"/>
    <p:sldLayoutId id="2147486387" r:id="rId9"/>
    <p:sldLayoutId id="2147486388" r:id="rId10"/>
    <p:sldLayoutId id="2147486389"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57"/>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391" r:id="rId1"/>
    <p:sldLayoutId id="2147486392" r:id="rId2"/>
    <p:sldLayoutId id="2147486393" r:id="rId3"/>
    <p:sldLayoutId id="2147486394" r:id="rId4"/>
    <p:sldLayoutId id="2147486395" r:id="rId5"/>
    <p:sldLayoutId id="2147486396" r:id="rId6"/>
    <p:sldLayoutId id="2147486397" r:id="rId7"/>
    <p:sldLayoutId id="2147486398" r:id="rId8"/>
    <p:sldLayoutId id="2147486399" r:id="rId9"/>
    <p:sldLayoutId id="2147486400" r:id="rId10"/>
    <p:sldLayoutId id="2147486401"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EE8C2D59-AAE9-4FC3-9DE8-139537A56C40}"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403" r:id="rId1"/>
    <p:sldLayoutId id="2147486404" r:id="rId2"/>
    <p:sldLayoutId id="2147486405" r:id="rId3"/>
    <p:sldLayoutId id="2147486406" r:id="rId4"/>
    <p:sldLayoutId id="2147486407" r:id="rId5"/>
    <p:sldLayoutId id="2147486408" r:id="rId6"/>
    <p:sldLayoutId id="2147486409" r:id="rId7"/>
    <p:sldLayoutId id="2147486410" r:id="rId8"/>
    <p:sldLayoutId id="2147486411" r:id="rId9"/>
    <p:sldLayoutId id="2147486412" r:id="rId10"/>
    <p:sldLayoutId id="21474864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4A4BF4F-6812-40C3-901E-DA1CB166CD82}"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415" r:id="rId1"/>
    <p:sldLayoutId id="2147486416" r:id="rId2"/>
    <p:sldLayoutId id="2147486417" r:id="rId3"/>
    <p:sldLayoutId id="2147486418" r:id="rId4"/>
    <p:sldLayoutId id="2147486419" r:id="rId5"/>
    <p:sldLayoutId id="2147486420" r:id="rId6"/>
    <p:sldLayoutId id="2147486421" r:id="rId7"/>
    <p:sldLayoutId id="2147486422" r:id="rId8"/>
    <p:sldLayoutId id="2147486423" r:id="rId9"/>
    <p:sldLayoutId id="2147486424" r:id="rId10"/>
    <p:sldLayoutId id="21474864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a:defRPr/>
            </a:pPr>
            <a:endParaRPr lang="en-US" baseline="30000"/>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lgn="ctr">
              <a:defRPr/>
            </a:pPr>
            <a:endParaRPr lang="en-US" baseline="30000"/>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4BE1205C-4669-4199-87DA-5B3144CF62D7}" type="slidenum">
              <a:rPr lang="en-US" baseline="30000"/>
              <a:pPr>
                <a:defRPr/>
              </a:pPr>
              <a:t>‹#›</a:t>
            </a:fld>
            <a:endParaRPr lang="en-US" baseline="30000"/>
          </a:p>
        </p:txBody>
      </p:sp>
    </p:spTree>
  </p:cSld>
  <p:clrMap bg1="lt1" tx1="dk1" bg2="lt2" tx2="dk2" accent1="accent1" accent2="accent2" accent3="accent3" accent4="accent4" accent5="accent5" accent6="accent6" hlink="hlink" folHlink="folHlink"/>
  <p:sldLayoutIdLst>
    <p:sldLayoutId id="2147486427" r:id="rId1"/>
    <p:sldLayoutId id="2147486428" r:id="rId2"/>
    <p:sldLayoutId id="2147486429" r:id="rId3"/>
    <p:sldLayoutId id="2147486430" r:id="rId4"/>
    <p:sldLayoutId id="2147486431" r:id="rId5"/>
    <p:sldLayoutId id="2147486432" r:id="rId6"/>
    <p:sldLayoutId id="2147486433" r:id="rId7"/>
    <p:sldLayoutId id="2147486434" r:id="rId8"/>
    <p:sldLayoutId id="2147486435" r:id="rId9"/>
    <p:sldLayoutId id="2147486436" r:id="rId10"/>
    <p:sldLayoutId id="21474864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1F98C2F-E42E-48BF-8AB7-6FC18EFB2B05}" type="datetimeFigureOut">
              <a:rPr lang="en-US">
                <a:solidFill>
                  <a:prstClr val="black">
                    <a:tint val="75000"/>
                  </a:prstClr>
                </a:solidFill>
              </a:rPr>
              <a:pPr>
                <a:defRPr/>
              </a:pPr>
              <a:t>2/8/2018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97F0A22-D2C0-4F90-AEED-ED236F150D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9886130"/>
      </p:ext>
    </p:extLst>
  </p:cSld>
  <p:clrMap bg1="lt1" tx1="dk1" bg2="lt2" tx2="dk2" accent1="accent1" accent2="accent2" accent3="accent3" accent4="accent4" accent5="accent5" accent6="accent6" hlink="hlink" folHlink="folHlink"/>
  <p:sldLayoutIdLst>
    <p:sldLayoutId id="2147486439" r:id="rId1"/>
    <p:sldLayoutId id="2147486440" r:id="rId2"/>
    <p:sldLayoutId id="2147486441" r:id="rId3"/>
    <p:sldLayoutId id="2147486442" r:id="rId4"/>
    <p:sldLayoutId id="2147486443" r:id="rId5"/>
    <p:sldLayoutId id="2147486444" r:id="rId6"/>
    <p:sldLayoutId id="2147486445" r:id="rId7"/>
    <p:sldLayoutId id="2147486446" r:id="rId8"/>
    <p:sldLayoutId id="2147486447" r:id="rId9"/>
    <p:sldLayoutId id="2147486448" r:id="rId10"/>
    <p:sldLayoutId id="21474864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246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5DFF22A0-51A6-4E05-A3DD-02F6850D50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2285234"/>
      </p:ext>
    </p:extLst>
  </p:cSld>
  <p:clrMap bg1="lt1" tx1="dk1" bg2="lt2" tx2="dk2" accent1="accent1" accent2="accent2" accent3="accent3" accent4="accent4" accent5="accent5" accent6="accent6" hlink="hlink" folHlink="folHlink"/>
  <p:sldLayoutIdLst>
    <p:sldLayoutId id="2147486451" r:id="rId1"/>
    <p:sldLayoutId id="2147486452" r:id="rId2"/>
    <p:sldLayoutId id="2147486453" r:id="rId3"/>
    <p:sldLayoutId id="2147486454" r:id="rId4"/>
    <p:sldLayoutId id="2147486455" r:id="rId5"/>
    <p:sldLayoutId id="2147486456" r:id="rId6"/>
    <p:sldLayoutId id="2147486457" r:id="rId7"/>
    <p:sldLayoutId id="2147486458" r:id="rId8"/>
    <p:sldLayoutId id="2147486459" r:id="rId9"/>
    <p:sldLayoutId id="2147486460" r:id="rId10"/>
    <p:sldLayoutId id="21474864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EE8C2D59-AAE9-4FC3-9DE8-139537A56C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3298932"/>
      </p:ext>
    </p:extLst>
  </p:cSld>
  <p:clrMap bg1="lt1" tx1="dk1" bg2="lt2" tx2="dk2" accent1="accent1" accent2="accent2" accent3="accent3" accent4="accent4" accent5="accent5" accent6="accent6" hlink="hlink" folHlink="folHlink"/>
  <p:sldLayoutIdLst>
    <p:sldLayoutId id="2147486463" r:id="rId1"/>
    <p:sldLayoutId id="2147486464" r:id="rId2"/>
    <p:sldLayoutId id="2147486465" r:id="rId3"/>
    <p:sldLayoutId id="2147486466" r:id="rId4"/>
    <p:sldLayoutId id="2147486467" r:id="rId5"/>
    <p:sldLayoutId id="2147486468" r:id="rId6"/>
    <p:sldLayoutId id="2147486469" r:id="rId7"/>
    <p:sldLayoutId id="2147486470" r:id="rId8"/>
    <p:sldLayoutId id="2147486471" r:id="rId9"/>
    <p:sldLayoutId id="2147486472" r:id="rId10"/>
    <p:sldLayoutId id="21474864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379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mn-lt"/>
              </a:defRPr>
            </a:lvl1pPr>
          </a:lstStyle>
          <a:p>
            <a:pPr>
              <a:defRPr/>
            </a:pPr>
            <a:endParaRPr lang="en-US"/>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F512A971-521A-47A8-B66E-F15BF5503F2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70" r:id="rId1"/>
    <p:sldLayoutId id="2147485871" r:id="rId2"/>
    <p:sldLayoutId id="2147485872" r:id="rId3"/>
    <p:sldLayoutId id="2147485873" r:id="rId4"/>
    <p:sldLayoutId id="2147485874" r:id="rId5"/>
    <p:sldLayoutId id="2147485875" r:id="rId6"/>
    <p:sldLayoutId id="2147485876" r:id="rId7"/>
    <p:sldLayoutId id="2147485877" r:id="rId8"/>
    <p:sldLayoutId id="2147485878" r:id="rId9"/>
    <p:sldLayoutId id="2147485879" r:id="rId10"/>
    <p:sldLayoutId id="21474858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70338"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endParaRPr>
          </a:p>
        </p:txBody>
      </p:sp>
      <p:sp>
        <p:nvSpPr>
          <p:cNvPr id="27033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b="1" i="1">
              <a:solidFill>
                <a:srgbClr val="FF0000"/>
              </a:solidFill>
            </a:endParaRPr>
          </a:p>
        </p:txBody>
      </p:sp>
      <p:sp>
        <p:nvSpPr>
          <p:cNvPr id="270340"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endParaRPr>
          </a:p>
        </p:txBody>
      </p:sp>
      <p:sp>
        <p:nvSpPr>
          <p:cNvPr id="270341"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endParaRPr>
          </a:p>
        </p:txBody>
      </p:sp>
      <p:sp>
        <p:nvSpPr>
          <p:cNvPr id="270342"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endParaRPr>
          </a:p>
        </p:txBody>
      </p:sp>
      <p:sp>
        <p:nvSpPr>
          <p:cNvPr id="270343"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b="1" i="1">
              <a:solidFill>
                <a:srgbClr val="FF0000"/>
              </a:solidFill>
            </a:endParaRPr>
          </a:p>
        </p:txBody>
      </p:sp>
      <p:sp>
        <p:nvSpPr>
          <p:cNvPr id="270344"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81"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0346"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kumimoji="0" sz="1400" b="0" i="0">
                <a:solidFill>
                  <a:schemeClr val="tx1"/>
                </a:solidFill>
                <a:latin typeface="+mn-lt"/>
              </a:defRPr>
            </a:lvl1pPr>
          </a:lstStyle>
          <a:p>
            <a:pPr>
              <a:defRPr/>
            </a:pPr>
            <a:endParaRPr lang="en-US">
              <a:solidFill>
                <a:srgbClr val="003300"/>
              </a:solidFill>
            </a:endParaRPr>
          </a:p>
        </p:txBody>
      </p:sp>
      <p:sp>
        <p:nvSpPr>
          <p:cNvPr id="270347"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kumimoji="0" sz="1400" b="0" i="0">
                <a:solidFill>
                  <a:schemeClr val="tx1"/>
                </a:solidFill>
                <a:latin typeface="+mn-lt"/>
              </a:defRPr>
            </a:lvl1pPr>
          </a:lstStyle>
          <a:p>
            <a:pPr algn="ctr">
              <a:defRPr/>
            </a:pPr>
            <a:endParaRPr lang="en-US">
              <a:solidFill>
                <a:srgbClr val="003300"/>
              </a:solidFill>
            </a:endParaRPr>
          </a:p>
        </p:txBody>
      </p:sp>
      <p:sp>
        <p:nvSpPr>
          <p:cNvPr id="270348"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kumimoji="0" sz="1400" b="0" i="0">
                <a:solidFill>
                  <a:schemeClr val="tx1"/>
                </a:solidFill>
                <a:latin typeface="+mn-lt"/>
              </a:defRPr>
            </a:lvl1pPr>
          </a:lstStyle>
          <a:p>
            <a:pPr>
              <a:defRPr/>
            </a:pPr>
            <a:fld id="{AA2AA87A-1A64-41A0-92EE-07237E001BA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230064889"/>
      </p:ext>
    </p:extLst>
  </p:cSld>
  <p:clrMap bg1="lt1" tx1="dk1" bg2="lt2" tx2="dk2" accent1="accent1" accent2="accent2" accent3="accent3" accent4="accent4" accent5="accent5" accent6="accent6" hlink="hlink" folHlink="folHlink"/>
  <p:sldLayoutIdLst>
    <p:sldLayoutId id="2147486475" r:id="rId1"/>
    <p:sldLayoutId id="2147486476" r:id="rId2"/>
    <p:sldLayoutId id="2147486477" r:id="rId3"/>
    <p:sldLayoutId id="2147486478" r:id="rId4"/>
    <p:sldLayoutId id="2147486479" r:id="rId5"/>
    <p:sldLayoutId id="2147486480" r:id="rId6"/>
    <p:sldLayoutId id="2147486481" r:id="rId7"/>
    <p:sldLayoutId id="2147486482" r:id="rId8"/>
    <p:sldLayoutId id="2147486483" r:id="rId9"/>
    <p:sldLayoutId id="2147486484" r:id="rId10"/>
    <p:sldLayoutId id="2147486485"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a:defRPr/>
            </a:pPr>
            <a:endParaRPr lang="en-US" baseline="30000"/>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lgn="ctr">
              <a:defRPr/>
            </a:pPr>
            <a:endParaRPr lang="en-US" baseline="30000"/>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4BE1205C-4669-4199-87DA-5B3144CF62D7}" type="slidenum">
              <a:rPr lang="en-US" baseline="30000"/>
              <a:pPr>
                <a:defRPr/>
              </a:pPr>
              <a:t>‹#›</a:t>
            </a:fld>
            <a:endParaRPr lang="en-US" baseline="30000"/>
          </a:p>
        </p:txBody>
      </p:sp>
    </p:spTree>
    <p:extLst>
      <p:ext uri="{BB962C8B-B14F-4D97-AF65-F5344CB8AC3E}">
        <p14:creationId xmlns:p14="http://schemas.microsoft.com/office/powerpoint/2010/main" val="464042341"/>
      </p:ext>
    </p:extLst>
  </p:cSld>
  <p:clrMap bg1="lt1" tx1="dk1" bg2="lt2" tx2="dk2" accent1="accent1" accent2="accent2" accent3="accent3" accent4="accent4" accent5="accent5" accent6="accent6" hlink="hlink" folHlink="folHlink"/>
  <p:sldLayoutIdLst>
    <p:sldLayoutId id="2147486487" r:id="rId1"/>
    <p:sldLayoutId id="2147486488" r:id="rId2"/>
    <p:sldLayoutId id="2147486489" r:id="rId3"/>
    <p:sldLayoutId id="2147486490" r:id="rId4"/>
    <p:sldLayoutId id="2147486491" r:id="rId5"/>
    <p:sldLayoutId id="2147486492" r:id="rId6"/>
    <p:sldLayoutId id="2147486493" r:id="rId7"/>
    <p:sldLayoutId id="2147486494" r:id="rId8"/>
    <p:sldLayoutId id="2147486495" r:id="rId9"/>
    <p:sldLayoutId id="2147486496" r:id="rId10"/>
    <p:sldLayoutId id="21474864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B4EDAC0A-1BF6-4125-BCAE-AB110E5FEDBA}" type="slidenum">
              <a:rPr lang="en-US"/>
              <a:pPr>
                <a:defRPr/>
              </a:pPr>
              <a:t>‹#›</a:t>
            </a:fld>
            <a:endParaRPr lang="en-US"/>
          </a:p>
        </p:txBody>
      </p:sp>
    </p:spTree>
    <p:extLst>
      <p:ext uri="{BB962C8B-B14F-4D97-AF65-F5344CB8AC3E}">
        <p14:creationId xmlns:p14="http://schemas.microsoft.com/office/powerpoint/2010/main" val="2184581143"/>
      </p:ext>
    </p:extLst>
  </p:cSld>
  <p:clrMap bg1="lt1" tx1="dk1" bg2="lt2" tx2="dk2" accent1="accent1" accent2="accent2" accent3="accent3" accent4="accent4" accent5="accent5" accent6="accent6" hlink="hlink" folHlink="folHlink"/>
  <p:sldLayoutIdLst>
    <p:sldLayoutId id="2147486499" r:id="rId1"/>
    <p:sldLayoutId id="2147486500" r:id="rId2"/>
    <p:sldLayoutId id="2147486501" r:id="rId3"/>
    <p:sldLayoutId id="2147486502" r:id="rId4"/>
    <p:sldLayoutId id="2147486503" r:id="rId5"/>
    <p:sldLayoutId id="2147486504" r:id="rId6"/>
    <p:sldLayoutId id="2147486505" r:id="rId7"/>
    <p:sldLayoutId id="2147486506" r:id="rId8"/>
    <p:sldLayoutId id="2147486507" r:id="rId9"/>
    <p:sldLayoutId id="2147486508" r:id="rId10"/>
    <p:sldLayoutId id="21474865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809812D4-9873-4911-82F1-ACF7D3B19555}" type="slidenum">
              <a:rPr lang="en-US"/>
              <a:pPr>
                <a:defRPr/>
              </a:pPr>
              <a:t>‹#›</a:t>
            </a:fld>
            <a:endParaRPr lang="en-US"/>
          </a:p>
        </p:txBody>
      </p:sp>
    </p:spTree>
    <p:extLst>
      <p:ext uri="{BB962C8B-B14F-4D97-AF65-F5344CB8AC3E}">
        <p14:creationId xmlns:p14="http://schemas.microsoft.com/office/powerpoint/2010/main" val="198321419"/>
      </p:ext>
    </p:extLst>
  </p:cSld>
  <p:clrMap bg1="lt1" tx1="dk1" bg2="lt2" tx2="dk2" accent1="accent1" accent2="accent2" accent3="accent3" accent4="accent4" accent5="accent5" accent6="accent6" hlink="hlink" folHlink="folHlink"/>
  <p:sldLayoutIdLst>
    <p:sldLayoutId id="2147486511" r:id="rId1"/>
    <p:sldLayoutId id="2147486512" r:id="rId2"/>
    <p:sldLayoutId id="2147486513" r:id="rId3"/>
    <p:sldLayoutId id="2147486514" r:id="rId4"/>
    <p:sldLayoutId id="2147486515" r:id="rId5"/>
    <p:sldLayoutId id="2147486516" r:id="rId6"/>
    <p:sldLayoutId id="2147486517" r:id="rId7"/>
    <p:sldLayoutId id="2147486518" r:id="rId8"/>
    <p:sldLayoutId id="2147486519" r:id="rId9"/>
    <p:sldLayoutId id="2147486520" r:id="rId10"/>
    <p:sldLayoutId id="21474865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624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4D140C40-495B-426C-BB5A-2A4A0A841D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92" r:id="rId1"/>
    <p:sldLayoutId id="2147485893" r:id="rId2"/>
    <p:sldLayoutId id="2147485894" r:id="rId3"/>
    <p:sldLayoutId id="2147485895" r:id="rId4"/>
    <p:sldLayoutId id="2147485896" r:id="rId5"/>
    <p:sldLayoutId id="2147485897" r:id="rId6"/>
    <p:sldLayoutId id="2147485898" r:id="rId7"/>
    <p:sldLayoutId id="2147485899" r:id="rId8"/>
    <p:sldLayoutId id="2147485900" r:id="rId9"/>
    <p:sldLayoutId id="2147485901" r:id="rId10"/>
    <p:sldLayoutId id="21474859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9AC0793B-2A51-42BA-975B-09B40FB2C8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08" r:id="rId1"/>
    <p:sldLayoutId id="2147486109" r:id="rId2"/>
    <p:sldLayoutId id="2147486110" r:id="rId3"/>
    <p:sldLayoutId id="2147486111" r:id="rId4"/>
    <p:sldLayoutId id="2147486112" r:id="rId5"/>
    <p:sldLayoutId id="2147486113" r:id="rId6"/>
    <p:sldLayoutId id="2147486114" r:id="rId7"/>
    <p:sldLayoutId id="2147486115" r:id="rId8"/>
    <p:sldLayoutId id="2147486116" r:id="rId9"/>
    <p:sldLayoutId id="2147486117" r:id="rId10"/>
    <p:sldLayoutId id="2147486118" r:id="rId11"/>
    <p:sldLayoutId id="214748611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3F1196D-6E90-4168-86F8-F84964D139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69" r:id="rId1"/>
    <p:sldLayoutId id="2147486170" r:id="rId2"/>
    <p:sldLayoutId id="2147486171" r:id="rId3"/>
    <p:sldLayoutId id="2147486172" r:id="rId4"/>
    <p:sldLayoutId id="2147486173" r:id="rId5"/>
    <p:sldLayoutId id="2147486174" r:id="rId6"/>
    <p:sldLayoutId id="2147486175" r:id="rId7"/>
    <p:sldLayoutId id="2147486176" r:id="rId8"/>
    <p:sldLayoutId id="2147486177" r:id="rId9"/>
    <p:sldLayoutId id="2147486178" r:id="rId10"/>
    <p:sldLayoutId id="21474861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vl1pPr>
          </a:lstStyle>
          <a:p>
            <a:pPr>
              <a:defRPr/>
            </a:pPr>
            <a:endParaRPr lang="en-US">
              <a:solidFill>
                <a:srgbClr val="000000"/>
              </a:solidFill>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lgn="ctr">
              <a:defRPr/>
            </a:pPr>
            <a:endParaRPr lang="en-US">
              <a:solidFill>
                <a:srgbClr val="000000"/>
              </a:solidFill>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5DAF1876-A19F-411E-9038-8D1FC0F263C1}"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181" r:id="rId1"/>
    <p:sldLayoutId id="2147486182" r:id="rId2"/>
    <p:sldLayoutId id="2147486183" r:id="rId3"/>
    <p:sldLayoutId id="2147486184" r:id="rId4"/>
    <p:sldLayoutId id="2147486185" r:id="rId5"/>
    <p:sldLayoutId id="2147486186" r:id="rId6"/>
    <p:sldLayoutId id="2147486187" r:id="rId7"/>
    <p:sldLayoutId id="2147486188" r:id="rId8"/>
    <p:sldLayoutId id="2147486189" r:id="rId9"/>
    <p:sldLayoutId id="2147486190" r:id="rId10"/>
    <p:sldLayoutId id="2147486191" r:id="rId11"/>
    <p:sldLayoutId id="2147486192" r:id="rId12"/>
    <p:sldLayoutId id="214748619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5219"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vl1pPr>
          </a:lstStyle>
          <a:p>
            <a:endParaRPr lang="en-US">
              <a:solidFill>
                <a:srgbClr val="000000"/>
              </a:solidFill>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lgn="ctr"/>
            <a:endParaRPr lang="en-US">
              <a:solidFill>
                <a:srgbClr val="000000"/>
              </a:solidFill>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2C83D2D5-1042-4BFC-AB57-AB3444782CF9}"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209" r:id="rId1"/>
    <p:sldLayoutId id="2147486210" r:id="rId2"/>
    <p:sldLayoutId id="2147486211" r:id="rId3"/>
    <p:sldLayoutId id="2147486212" r:id="rId4"/>
    <p:sldLayoutId id="2147486213" r:id="rId5"/>
    <p:sldLayoutId id="2147486214" r:id="rId6"/>
    <p:sldLayoutId id="2147486215" r:id="rId7"/>
    <p:sldLayoutId id="2147486216" r:id="rId8"/>
    <p:sldLayoutId id="2147486217" r:id="rId9"/>
    <p:sldLayoutId id="2147486218" r:id="rId10"/>
    <p:sldLayoutId id="2147486219" r:id="rId11"/>
    <p:sldLayoutId id="214748622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127426"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sz="2000" baseline="30000">
              <a:solidFill>
                <a:srgbClr val="003300"/>
              </a:solidFill>
              <a:latin typeface="Verdana" pitchFamily="34" charset="0"/>
            </a:endParaRPr>
          </a:p>
        </p:txBody>
      </p:sp>
      <p:sp>
        <p:nvSpPr>
          <p:cNvPr id="1127428"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29"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30"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31"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32"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7434"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lvl1pPr>
          </a:lstStyle>
          <a:p>
            <a:pPr>
              <a:defRPr/>
            </a:pPr>
            <a:endParaRPr lang="en-US">
              <a:solidFill>
                <a:srgbClr val="003300"/>
              </a:solidFill>
              <a:latin typeface="Verdana" pitchFamily="34" charset="0"/>
            </a:endParaRPr>
          </a:p>
        </p:txBody>
      </p:sp>
      <p:sp>
        <p:nvSpPr>
          <p:cNvPr id="1127435"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aseline="0"/>
            </a:lvl1pPr>
          </a:lstStyle>
          <a:p>
            <a:pPr algn="ctr">
              <a:defRPr/>
            </a:pPr>
            <a:endParaRPr lang="en-US">
              <a:solidFill>
                <a:srgbClr val="003300"/>
              </a:solidFill>
              <a:latin typeface="Verdana" pitchFamily="34" charset="0"/>
            </a:endParaRPr>
          </a:p>
        </p:txBody>
      </p:sp>
      <p:sp>
        <p:nvSpPr>
          <p:cNvPr id="1127436"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lvl1pPr>
          </a:lstStyle>
          <a:p>
            <a:pPr>
              <a:defRPr/>
            </a:pPr>
            <a:fld id="{E5757740-855E-494B-B46A-8479212BE63B}" type="slidenum">
              <a:rPr lang="en-US">
                <a:solidFill>
                  <a:srgbClr val="003300"/>
                </a:solidFill>
                <a:latin typeface="Verdana" pitchFamily="34" charset="0"/>
              </a:rPr>
              <a:pPr>
                <a:defRPr/>
              </a:pPr>
              <a:t>‹#›</a:t>
            </a:fld>
            <a:endParaRPr lang="en-US">
              <a:solidFill>
                <a:srgbClr val="003300"/>
              </a:solidFill>
              <a:latin typeface="Verdana" pitchFamily="34" charset="0"/>
            </a:endParaRPr>
          </a:p>
        </p:txBody>
      </p:sp>
    </p:spTree>
  </p:cSld>
  <p:clrMap bg1="lt1" tx1="dk1" bg2="lt2" tx2="dk2" accent1="accent1" accent2="accent2" accent3="accent3" accent4="accent4" accent5="accent5" accent6="accent6" hlink="hlink" folHlink="folHlink"/>
  <p:sldLayoutIdLst>
    <p:sldLayoutId id="2147486247" r:id="rId1"/>
    <p:sldLayoutId id="2147486248" r:id="rId2"/>
    <p:sldLayoutId id="2147486249" r:id="rId3"/>
    <p:sldLayoutId id="2147486250" r:id="rId4"/>
    <p:sldLayoutId id="2147486251" r:id="rId5"/>
    <p:sldLayoutId id="2147486252" r:id="rId6"/>
    <p:sldLayoutId id="2147486253" r:id="rId7"/>
    <p:sldLayoutId id="2147486254" r:id="rId8"/>
    <p:sldLayoutId id="2147486255" r:id="rId9"/>
    <p:sldLayoutId id="2147486256" r:id="rId10"/>
    <p:sldLayoutId id="2147486257"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ABA79C02-B57F-4A26-9EAE-DFFD424854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59" r:id="rId1"/>
    <p:sldLayoutId id="2147486260" r:id="rId2"/>
    <p:sldLayoutId id="2147486261" r:id="rId3"/>
    <p:sldLayoutId id="2147486262" r:id="rId4"/>
    <p:sldLayoutId id="2147486263" r:id="rId5"/>
    <p:sldLayoutId id="2147486264" r:id="rId6"/>
    <p:sldLayoutId id="2147486265" r:id="rId7"/>
    <p:sldLayoutId id="2147486266" r:id="rId8"/>
    <p:sldLayoutId id="2147486267" r:id="rId9"/>
    <p:sldLayoutId id="2147486268" r:id="rId10"/>
    <p:sldLayoutId id="21474862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ezilon.com/european_maps.htm" TargetMode="External"/><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0.xml.rels><?xml version="1.0" encoding="UTF-8" standalone="yes"?>
<Relationships xmlns="http://schemas.openxmlformats.org/package/2006/relationships"><Relationship Id="rId3" Type="http://schemas.openxmlformats.org/officeDocument/2006/relationships/hyperlink" Target="http://www.reverbnation.com/data_public/artist/userfiles/97034/shine04.09.jpg" TargetMode="External"/><Relationship Id="rId2" Type="http://schemas.openxmlformats.org/officeDocument/2006/relationships/notesSlide" Target="../notesSlides/notesSlide56.xml"/><Relationship Id="rId1" Type="http://schemas.openxmlformats.org/officeDocument/2006/relationships/slideLayout" Target="../slideLayouts/slideLayout231.xml"/><Relationship Id="rId4" Type="http://schemas.openxmlformats.org/officeDocument/2006/relationships/image" Target="../media/image62.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231.xml"/></Relationships>
</file>

<file path=ppt/slides/_rels/slide10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231.xml"/></Relationships>
</file>

<file path=ppt/slides/_rels/slide10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231.xml"/></Relationships>
</file>

<file path=ppt/slides/_rels/slide10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23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0.xml.rels><?xml version="1.0" encoding="UTF-8" standalone="yes"?>
<Relationships xmlns="http://schemas.openxmlformats.org/package/2006/relationships"><Relationship Id="rId3" Type="http://schemas.openxmlformats.org/officeDocument/2006/relationships/hyperlink" Target="http://www.foxnews.com/story/0,2933,405765,00.html" TargetMode="External"/><Relationship Id="rId2" Type="http://schemas.openxmlformats.org/officeDocument/2006/relationships/notesSlide" Target="../notesSlides/notesSlide61.xml"/><Relationship Id="rId1" Type="http://schemas.openxmlformats.org/officeDocument/2006/relationships/slideLayout" Target="../slideLayouts/slideLayout176.xml"/><Relationship Id="rId4" Type="http://schemas.openxmlformats.org/officeDocument/2006/relationships/image" Target="../media/image64.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3.xml"/></Relationships>
</file>

<file path=ppt/slides/_rels/slide1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bluenationreview.com/two-anti-science-senators-now-lead-two-science-committees/" TargetMode="External"/><Relationship Id="rId1" Type="http://schemas.openxmlformats.org/officeDocument/2006/relationships/slideLayout" Target="../slideLayouts/slideLayout110.xml"/><Relationship Id="rId4" Type="http://schemas.openxmlformats.org/officeDocument/2006/relationships/image" Target="../media/image66.png"/></Relationships>
</file>

<file path=ppt/slides/_rels/slide1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bluenationreview.com/two-anti-science-senators-now-lead-two-science-committees/" TargetMode="External"/><Relationship Id="rId1" Type="http://schemas.openxmlformats.org/officeDocument/2006/relationships/slideLayout" Target="../slideLayouts/slideLayout1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0.xml"/></Relationships>
</file>

<file path=ppt/slides/_rels/slide11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63.xml"/><Relationship Id="rId1" Type="http://schemas.openxmlformats.org/officeDocument/2006/relationships/slideLayout" Target="../slideLayouts/slideLayout9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hyperlink" Target="http://www.bbc.com/news/world-us-canada-34341009"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99.xml"/><Relationship Id="rId6" Type="http://schemas.openxmlformats.org/officeDocument/2006/relationships/image" Target="../media/image69.png"/><Relationship Id="rId5" Type="http://schemas.openxmlformats.org/officeDocument/2006/relationships/hyperlink" Target="http://www.bbc.com/news/science-environment-34342808" TargetMode="External"/><Relationship Id="rId4" Type="http://schemas.openxmlformats.org/officeDocument/2006/relationships/hyperlink" Target="http://news.bbc.co.uk/2/hi/science/nature/7144337.stm"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99.xml"/><Relationship Id="rId5" Type="http://schemas.openxmlformats.org/officeDocument/2006/relationships/hyperlink" Target="http://www.bbc.com/news/science-environment-34342808" TargetMode="External"/><Relationship Id="rId4" Type="http://schemas.openxmlformats.org/officeDocument/2006/relationships/hyperlink" Target="http://news.bbc.co.uk/2/hi/science/nature/7144337.stm"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99.xml"/><Relationship Id="rId5" Type="http://schemas.openxmlformats.org/officeDocument/2006/relationships/hyperlink" Target="http://www.bbc.com/news/science-environment-34342808" TargetMode="External"/><Relationship Id="rId4" Type="http://schemas.openxmlformats.org/officeDocument/2006/relationships/hyperlink" Target="http://news.bbc.co.uk/2/hi/science/nature/7144337.st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67.xml"/><Relationship Id="rId1" Type="http://schemas.openxmlformats.org/officeDocument/2006/relationships/slideLayout" Target="../slideLayouts/slideLayout99.xml"/><Relationship Id="rId5" Type="http://schemas.openxmlformats.org/officeDocument/2006/relationships/image" Target="../media/image72.png"/><Relationship Id="rId4" Type="http://schemas.openxmlformats.org/officeDocument/2006/relationships/hyperlink" Target="http://www.bbc.com/news/science-environment-34342808"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68.xml"/><Relationship Id="rId1" Type="http://schemas.openxmlformats.org/officeDocument/2006/relationships/slideLayout" Target="../slideLayouts/slideLayout99.xml"/><Relationship Id="rId6" Type="http://schemas.openxmlformats.org/officeDocument/2006/relationships/image" Target="../media/image69.png"/><Relationship Id="rId5" Type="http://schemas.openxmlformats.org/officeDocument/2006/relationships/image" Target="../media/image73.png"/><Relationship Id="rId4" Type="http://schemas.openxmlformats.org/officeDocument/2006/relationships/hyperlink" Target="http://www.bbc.com/news/world-us-canada-34337942"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69.xml"/><Relationship Id="rId1" Type="http://schemas.openxmlformats.org/officeDocument/2006/relationships/slideLayout" Target="../slideLayouts/slideLayout99.xml"/><Relationship Id="rId6" Type="http://schemas.openxmlformats.org/officeDocument/2006/relationships/image" Target="../media/image73.png"/><Relationship Id="rId5" Type="http://schemas.openxmlformats.org/officeDocument/2006/relationships/image" Target="../media/image70.png"/><Relationship Id="rId4" Type="http://schemas.openxmlformats.org/officeDocument/2006/relationships/hyperlink" Target="http://www.bbc.com/news/world-us-canada-34337942"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70.xml"/><Relationship Id="rId1" Type="http://schemas.openxmlformats.org/officeDocument/2006/relationships/slideLayout" Target="../slideLayouts/slideLayout9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r.search.yahoo.com/_ylt=A0LEVj42EwZWlxgA4K4PxQt.;_ylu=X3oDMTByNXM5bzY5BGNvbG8DYmYxBHBvcwMzBHZ0aWQDBHNlYwNzcg--/RV=2/RE=1443267510/RO=10/RU=http:/www.washingtonpost.com/blogs/post-partisan/wp/2015/09/24/the-insiders-republicans-shouldnt-pick-a-fight-with-pope-francis/RK=0/RS=NHD5XMMIgV2go87HVRrK.dr7wx4-"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1.xml"/><Relationship Id="rId1" Type="http://schemas.openxmlformats.org/officeDocument/2006/relationships/slideLayout" Target="../slideLayouts/slideLayout99.xml"/></Relationships>
</file>

<file path=ppt/slides/_rels/slide1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2.xml"/><Relationship Id="rId1" Type="http://schemas.openxmlformats.org/officeDocument/2006/relationships/slideLayout" Target="../slideLayouts/slideLayout99.xml"/><Relationship Id="rId4" Type="http://schemas.openxmlformats.org/officeDocument/2006/relationships/image" Target="../media/image77.jpeg"/></Relationships>
</file>

<file path=ppt/slides/_rels/slide12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73.xml"/><Relationship Id="rId1" Type="http://schemas.openxmlformats.org/officeDocument/2006/relationships/slideLayout" Target="../slideLayouts/slideLayout99.xml"/><Relationship Id="rId5" Type="http://schemas.openxmlformats.org/officeDocument/2006/relationships/image" Target="../media/image78.png"/><Relationship Id="rId4" Type="http://schemas.openxmlformats.org/officeDocument/2006/relationships/hyperlink" Target="http://www.nationofchange.org/2015/10/31/ted-cruz-climate-change-is-not-science-its-religion/" TargetMode="Externa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3.xml"/></Relationships>
</file>

<file path=ppt/slides/_rels/slide128.xml.rels><?xml version="1.0" encoding="UTF-8" standalone="yes"?>
<Relationships xmlns="http://schemas.openxmlformats.org/package/2006/relationships"><Relationship Id="rId3" Type="http://schemas.openxmlformats.org/officeDocument/2006/relationships/hyperlink" Target="http://www.dailypress.com/business/dp-biz_endangered_wheat_0528may28,0,3094328.story" TargetMode="External"/><Relationship Id="rId2" Type="http://schemas.openxmlformats.org/officeDocument/2006/relationships/notesSlide" Target="../notesSlides/notesSlide75.xml"/><Relationship Id="rId1" Type="http://schemas.openxmlformats.org/officeDocument/2006/relationships/slideLayout" Target="../slideLayouts/slideLayout198.xml"/><Relationship Id="rId4" Type="http://schemas.openxmlformats.org/officeDocument/2006/relationships/image" Target="../media/image79.png"/></Relationships>
</file>

<file path=ppt/slides/_rels/slide129.xml.rels><?xml version="1.0" encoding="UTF-8" standalone="yes"?>
<Relationships xmlns="http://schemas.openxmlformats.org/package/2006/relationships"><Relationship Id="rId3" Type="http://schemas.openxmlformats.org/officeDocument/2006/relationships/hyperlink" Target="http://www.theguardian.com/world/2015/sep/26/blood-moon-mormon-church-apocalypse-warning" TargetMode="External"/><Relationship Id="rId2" Type="http://schemas.openxmlformats.org/officeDocument/2006/relationships/notesSlide" Target="../notesSlides/notesSlide76.xml"/><Relationship Id="rId1" Type="http://schemas.openxmlformats.org/officeDocument/2006/relationships/slideLayout" Target="../slideLayouts/slideLayout198.xml"/><Relationship Id="rId5" Type="http://schemas.openxmlformats.org/officeDocument/2006/relationships/image" Target="../media/image81.png"/><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en.wikipedia.org/wiki/Psychological_nativism" TargetMode="External"/><Relationship Id="rId1" Type="http://schemas.openxmlformats.org/officeDocument/2006/relationships/slideLayout" Target="../slideLayouts/slideLayout4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9.xml"/></Relationships>
</file>

<file path=ppt/slides/_rels/slide1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8.xml"/><Relationship Id="rId1" Type="http://schemas.openxmlformats.org/officeDocument/2006/relationships/slideLayout" Target="../slideLayouts/slideLayout99.xml"/></Relationships>
</file>

<file path=ppt/slides/_rels/slide1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9.xml"/><Relationship Id="rId1" Type="http://schemas.openxmlformats.org/officeDocument/2006/relationships/slideLayout" Target="../slideLayouts/slideLayout99.xml"/><Relationship Id="rId5" Type="http://schemas.openxmlformats.org/officeDocument/2006/relationships/hyperlink" Target="http://en.wikipedia.org/wiki/Cultural_materialism_(anthropology)" TargetMode="External"/><Relationship Id="rId4" Type="http://schemas.openxmlformats.org/officeDocument/2006/relationships/hyperlink" Target="http://news.bbc.co.uk/2/hi/science/nature/7144337.stm"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0.xml"/><Relationship Id="rId1" Type="http://schemas.openxmlformats.org/officeDocument/2006/relationships/slideLayout" Target="../slideLayouts/slideLayout99.xml"/><Relationship Id="rId5" Type="http://schemas.openxmlformats.org/officeDocument/2006/relationships/image" Target="../media/image84.png"/><Relationship Id="rId4" Type="http://schemas.openxmlformats.org/officeDocument/2006/relationships/hyperlink" Target="http://www.cultural-materialism.org/cultural-materialism/" TargetMode="Externa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1.xml"/><Relationship Id="rId1" Type="http://schemas.openxmlformats.org/officeDocument/2006/relationships/slideLayout" Target="../slideLayouts/slideLayout99.xml"/></Relationships>
</file>

<file path=ppt/slides/_rels/slide13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2.xml"/><Relationship Id="rId1" Type="http://schemas.openxmlformats.org/officeDocument/2006/relationships/slideLayout" Target="../slideLayouts/slideLayout99.xml"/><Relationship Id="rId5" Type="http://schemas.openxmlformats.org/officeDocument/2006/relationships/image" Target="../media/image86.png"/><Relationship Id="rId4" Type="http://schemas.openxmlformats.org/officeDocument/2006/relationships/hyperlink" Target="http://www.bbc.co.uk/news/science-environment-11998687"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en.wikipedia.org/wiki/Psychological_nativism" TargetMode="External"/><Relationship Id="rId1" Type="http://schemas.openxmlformats.org/officeDocument/2006/relationships/slideLayout" Target="../slideLayouts/slideLayout40.xml"/></Relationships>
</file>

<file path=ppt/slides/_rels/slide14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3.xml"/><Relationship Id="rId1" Type="http://schemas.openxmlformats.org/officeDocument/2006/relationships/slideLayout" Target="../slideLayouts/slideLayout99.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hyperlink" Target="http://www.bbc.co.uk/news/science-environment-11998687"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www.bbc.com/news/world-us-canada-35808627?ocid=global_bbccom_email_15032016_top+news+stories" TargetMode="External"/><Relationship Id="rId1" Type="http://schemas.openxmlformats.org/officeDocument/2006/relationships/slideLayout" Target="../slideLayouts/slideLayout187.xml"/><Relationship Id="rId4" Type="http://schemas.openxmlformats.org/officeDocument/2006/relationships/image" Target="../media/image89.jpg"/></Relationships>
</file>

<file path=ppt/slides/_rels/slide14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4.xml"/><Relationship Id="rId1" Type="http://schemas.openxmlformats.org/officeDocument/2006/relationships/slideLayout" Target="../slideLayouts/slideLayout99.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hyperlink" Target="http://www.wenatcheeworld.com/apps/pbcs.dll/article?AID=/20080122/FOOD/373497927/1030/rss1030"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5.xml"/><Relationship Id="rId1" Type="http://schemas.openxmlformats.org/officeDocument/2006/relationships/slideLayout" Target="../slideLayouts/slideLayout99.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hyperlink" Target="http://www.wenatcheeworld.com/apps/pbcs.dll/article?AID=/20080122/FOOD/373497927/1030/rss1030"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6.xml"/><Relationship Id="rId1" Type="http://schemas.openxmlformats.org/officeDocument/2006/relationships/slideLayout" Target="../slideLayouts/slideLayout99.xml"/><Relationship Id="rId5" Type="http://schemas.openxmlformats.org/officeDocument/2006/relationships/hyperlink" Target="http://www.wenatcheeworld.com/apps/pbcs.dll/article?AID=/20080122/FOOD/373497927/1030/rss1030" TargetMode="External"/><Relationship Id="rId4" Type="http://schemas.openxmlformats.org/officeDocument/2006/relationships/hyperlink" Target="http://news.bbc.co.uk/2/hi/science/nature/7144337.stm"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7.xml"/><Relationship Id="rId1" Type="http://schemas.openxmlformats.org/officeDocument/2006/relationships/slideLayout" Target="../slideLayouts/slideLayout99.xml"/><Relationship Id="rId5" Type="http://schemas.openxmlformats.org/officeDocument/2006/relationships/hyperlink" Target="http://www.wenatcheeworld.com/apps/pbcs.dll/article?AID=/20080122/FOOD/373497927/1030/rss1030" TargetMode="External"/><Relationship Id="rId4" Type="http://schemas.openxmlformats.org/officeDocument/2006/relationships/hyperlink" Target="http://news.bbc.co.uk/2/hi/science/nature/7144337.stm"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hyperlink" Target="http://www.nydailynews.com/news/politics/track-palin-sarah-palin-adult-son-arrested-alaska-article-1.2502319" TargetMode="External"/><Relationship Id="rId1" Type="http://schemas.openxmlformats.org/officeDocument/2006/relationships/slideLayout" Target="../slideLayouts/slideLayout187.xml"/><Relationship Id="rId4" Type="http://schemas.openxmlformats.org/officeDocument/2006/relationships/image" Target="../media/image93.png"/></Relationships>
</file>

<file path=ppt/slides/_rels/slide14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hyperlink" Target="http://www.politico.com/story/2016/01/track-palin-domestic-violence-arrest-218028" TargetMode="External"/><Relationship Id="rId1" Type="http://schemas.openxmlformats.org/officeDocument/2006/relationships/slideLayout" Target="../slideLayouts/slideLayout187.xml"/><Relationship Id="rId4" Type="http://schemas.openxmlformats.org/officeDocument/2006/relationships/image" Target="../media/image94.png"/></Relationships>
</file>

<file path=ppt/slides/_rels/slide14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hyperlink" Target="https://www.google.com/url?sa=t&amp;rct=j&amp;q=&amp;esrc=s&amp;source=web&amp;cd=28&amp;cad=rja&amp;uact=8&amp;ved=0ahUKEwjB36bX0-jKAhUN7mMKHY-fCDc4FBAWCEgwBw&amp;url=http://time.com/4187437/sarah-palin-track-ptsd-obama-trump/&amp;usg=AFQjCNHcAfP9wsWKKemTCVoqu0YLcEdwxg&amp;sig2=FhDCIu5ivhdXeU2V3JWzVA&amp;bvm=bv.113370389,d.cGc'" TargetMode="External"/><Relationship Id="rId1" Type="http://schemas.openxmlformats.org/officeDocument/2006/relationships/slideLayout" Target="../slideLayouts/slideLayout187.xml"/><Relationship Id="rId4" Type="http://schemas.openxmlformats.org/officeDocument/2006/relationships/image" Target="../media/image95.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0.xml"/><Relationship Id="rId4" Type="http://schemas.openxmlformats.org/officeDocument/2006/relationships/hyperlink" Target="http://en.wikipedia.org/wiki/Aristotle" TargetMode="External"/></Relationships>
</file>

<file path=ppt/slides/_rels/slide15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hyperlink" Target="https://www.google.com/url?sa=t&amp;rct=j&amp;q=&amp;esrc=s&amp;source=web&amp;cd=28&amp;cad=rja&amp;uact=8&amp;ved=0ahUKEwjB36bX0-jKAhUN7mMKHY-fCDc4FBAWCEgwBw&amp;url=http://time.com/4187437/sarah-palin-track-ptsd-obama-trump/&amp;usg=AFQjCNHcAfP9wsWKKemTCVoqu0YLcEdwxg&amp;sig2=FhDCIu5ivhdXeU2V3JWzVA&amp;bvm=bv.113370389,d.cGc'" TargetMode="External"/><Relationship Id="rId1" Type="http://schemas.openxmlformats.org/officeDocument/2006/relationships/slideLayout" Target="../slideLayouts/slideLayout187.xml"/><Relationship Id="rId4" Type="http://schemas.openxmlformats.org/officeDocument/2006/relationships/image" Target="../media/image95.png"/></Relationships>
</file>

<file path=ppt/slides/_rels/slide15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8.xml"/><Relationship Id="rId1" Type="http://schemas.openxmlformats.org/officeDocument/2006/relationships/slideLayout" Target="../slideLayouts/slideLayout99.xml"/><Relationship Id="rId5" Type="http://schemas.openxmlformats.org/officeDocument/2006/relationships/image" Target="../media/image96.png"/><Relationship Id="rId4" Type="http://schemas.openxmlformats.org/officeDocument/2006/relationships/hyperlink" Target="http://www.cafepress.com/metalstar.71120928" TargetMode="External"/></Relationships>
</file>

<file path=ppt/slides/_rels/slide15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9.xml"/><Relationship Id="rId1" Type="http://schemas.openxmlformats.org/officeDocument/2006/relationships/slideLayout" Target="../slideLayouts/slideLayout99.xml"/><Relationship Id="rId5" Type="http://schemas.openxmlformats.org/officeDocument/2006/relationships/image" Target="../media/image96.png"/><Relationship Id="rId4" Type="http://schemas.openxmlformats.org/officeDocument/2006/relationships/hyperlink" Target="http://www.cafepress.com/metalstar.71120928" TargetMode="External"/></Relationships>
</file>

<file path=ppt/slides/_rels/slide15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0.xml"/><Relationship Id="rId1" Type="http://schemas.openxmlformats.org/officeDocument/2006/relationships/slideLayout" Target="../slideLayouts/slideLayout99.xml"/><Relationship Id="rId5" Type="http://schemas.openxmlformats.org/officeDocument/2006/relationships/image" Target="../media/image97.png"/><Relationship Id="rId4" Type="http://schemas.openxmlformats.org/officeDocument/2006/relationships/hyperlink" Target="http://en.wikipedia.org/wiki/Exorcism" TargetMode="External"/></Relationships>
</file>

<file path=ppt/slides/_rels/slide15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1.xml"/><Relationship Id="rId1" Type="http://schemas.openxmlformats.org/officeDocument/2006/relationships/slideLayout" Target="../slideLayouts/slideLayout99.xml"/><Relationship Id="rId5" Type="http://schemas.openxmlformats.org/officeDocument/2006/relationships/image" Target="../media/image98.png"/><Relationship Id="rId4" Type="http://schemas.openxmlformats.org/officeDocument/2006/relationships/hyperlink" Target="http://en.wikipedia.org/wiki/Exorcism" TargetMode="External"/></Relationships>
</file>

<file path=ppt/slides/_rels/slide155.xml.rels><?xml version="1.0" encoding="UTF-8" standalone="yes"?>
<Relationships xmlns="http://schemas.openxmlformats.org/package/2006/relationships"><Relationship Id="rId3" Type="http://schemas.openxmlformats.org/officeDocument/2006/relationships/hyperlink" Target="http://news.bbc.co.uk/2/hi/uk_news/7999000.stm" TargetMode="External"/><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156.xml.rels><?xml version="1.0" encoding="UTF-8" standalone="yes"?>
<Relationships xmlns="http://schemas.openxmlformats.org/package/2006/relationships"><Relationship Id="rId3" Type="http://schemas.openxmlformats.org/officeDocument/2006/relationships/hyperlink" Target="http://news.bbc.co.uk/2/hi/uk_news/7999000.stm" TargetMode="External"/><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157.xml.rels><?xml version="1.0" encoding="UTF-8" standalone="yes"?>
<Relationships xmlns="http://schemas.openxmlformats.org/package/2006/relationships"><Relationship Id="rId3" Type="http://schemas.openxmlformats.org/officeDocument/2006/relationships/hyperlink" Target="http://news.bbc.co.uk/2/hi/uk_news/7999000.stm" TargetMode="External"/><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158.xml.rels><?xml version="1.0" encoding="UTF-8" standalone="yes"?>
<Relationships xmlns="http://schemas.openxmlformats.org/package/2006/relationships"><Relationship Id="rId3" Type="http://schemas.openxmlformats.org/officeDocument/2006/relationships/hyperlink" Target="http://news.bbc.co.uk/1/hi/world/europe/4272689.stm" TargetMode="External"/><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159.xml.rels><?xml version="1.0" encoding="UTF-8" standalone="yes"?>
<Relationships xmlns="http://schemas.openxmlformats.org/package/2006/relationships"><Relationship Id="rId3" Type="http://schemas.openxmlformats.org/officeDocument/2006/relationships/hyperlink" Target="http://www.salon.com/2013/02/26/pat_robertson_there_could_be_demons_attached_to_your_thrift_store_finds/" TargetMode="External"/><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101.JP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40.xml"/><Relationship Id="rId5" Type="http://schemas.openxmlformats.org/officeDocument/2006/relationships/hyperlink" Target="http://en.wikipedia.org/wiki/Aristotle" TargetMode="External"/><Relationship Id="rId4" Type="http://schemas.openxmlformats.org/officeDocument/2006/relationships/hyperlink" Target="http://en.wikipedia.org/wiki/Plato" TargetMode="External"/></Relationships>
</file>

<file path=ppt/slides/_rels/slide160.xml.rels><?xml version="1.0" encoding="UTF-8" standalone="yes"?>
<Relationships xmlns="http://schemas.openxmlformats.org/package/2006/relationships"><Relationship Id="rId3" Type="http://schemas.openxmlformats.org/officeDocument/2006/relationships/hyperlink" Target="http://www.dioceseduluth.org/index.php" TargetMode="External"/><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161.xml.rels><?xml version="1.0" encoding="UTF-8" standalone="yes"?>
<Relationships xmlns="http://schemas.openxmlformats.org/package/2006/relationships"><Relationship Id="rId3" Type="http://schemas.openxmlformats.org/officeDocument/2006/relationships/hyperlink" Target="http://www.dioceseduluth.org/index.php" TargetMode="External"/><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162.xml.rels><?xml version="1.0" encoding="UTF-8" standalone="yes"?>
<Relationships xmlns="http://schemas.openxmlformats.org/package/2006/relationships"><Relationship Id="rId3" Type="http://schemas.openxmlformats.org/officeDocument/2006/relationships/hyperlink" Target="http://www.dioceseduluth.org/index.php" TargetMode="External"/><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163.xml.rels><?xml version="1.0" encoding="UTF-8" standalone="yes"?>
<Relationships xmlns="http://schemas.openxmlformats.org/package/2006/relationships"><Relationship Id="rId3" Type="http://schemas.openxmlformats.org/officeDocument/2006/relationships/hyperlink" Target="http://www.minnesotamonthly.com/Lifestyle/People-Profiles/Meet-Mother-Mary-Clare-RoufsOne-of-the-Youngest-Nuns-in-America/#.WLOo9bkDvTF.facebook" TargetMode="External"/><Relationship Id="rId2" Type="http://schemas.openxmlformats.org/officeDocument/2006/relationships/notesSlide" Target="../notesSlides/notesSlide100.xml"/><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164.xml.rels><?xml version="1.0" encoding="UTF-8" standalone="yes"?>
<Relationships xmlns="http://schemas.openxmlformats.org/package/2006/relationships"><Relationship Id="rId3" Type="http://schemas.openxmlformats.org/officeDocument/2006/relationships/hyperlink" Target="http://news.bbc.co.uk/2/hi/uk_news/7999000.stm" TargetMode="External"/><Relationship Id="rId2" Type="http://schemas.openxmlformats.org/officeDocument/2006/relationships/notesSlide" Target="../notesSlides/notesSlide101.xml"/><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png"/></Relationships>
</file>

<file path=ppt/slides/_rels/slide16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2.xml"/><Relationship Id="rId1" Type="http://schemas.openxmlformats.org/officeDocument/2006/relationships/slideLayout" Target="../slideLayouts/slideLayout121.xml"/><Relationship Id="rId4" Type="http://schemas.openxmlformats.org/officeDocument/2006/relationships/hyperlink" Target="http://en.wikipedia.org/wiki/Plato"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3.xml"/><Relationship Id="rId1" Type="http://schemas.openxmlformats.org/officeDocument/2006/relationships/slideLayout" Target="../slideLayouts/slideLayout121.xml"/><Relationship Id="rId4" Type="http://schemas.openxmlformats.org/officeDocument/2006/relationships/hyperlink" Target="http://en.wikipedia.org/wiki/Plato" TargetMode="External"/></Relationships>
</file>

<file path=ppt/slides/_rels/slide167.xml.rels><?xml version="1.0" encoding="UTF-8" standalone="yes"?>
<Relationships xmlns="http://schemas.openxmlformats.org/package/2006/relationships"><Relationship Id="rId3" Type="http://schemas.openxmlformats.org/officeDocument/2006/relationships/hyperlink" Target="http://www.ezilon.com/european_maps.htm" TargetMode="External"/><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en.wikipedia.org/wiki/Nature_versus_nurture" TargetMode="Externa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3.xml"/></Relationships>
</file>

<file path=ppt/slides/_rels/slide2.xml.rels><?xml version="1.0" encoding="UTF-8" standalone="yes"?>
<Relationships xmlns="http://schemas.openxmlformats.org/package/2006/relationships"><Relationship Id="rId3" Type="http://schemas.openxmlformats.org/officeDocument/2006/relationships/hyperlink" Target="http://www.d.umn.edu/cla/faculty/troufs/anth4653/index.html" TargetMode="External"/><Relationship Id="rId2" Type="http://schemas.openxmlformats.org/officeDocument/2006/relationships/notesSlide" Target="../notesSlides/notesSlide1.xml"/><Relationship Id="rId1" Type="http://schemas.openxmlformats.org/officeDocument/2006/relationships/slideLayout" Target="../slideLayouts/slideLayout220.xml"/><Relationship Id="rId5" Type="http://schemas.openxmlformats.org/officeDocument/2006/relationships/image" Target="../media/image6.gif"/><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hyperlink" Target="http://www.science20.com/the_conversation/my_genes_made_me_do_it_the_problem_of_determinism_and_diminished_culpability-161174" TargetMode="External"/><Relationship Id="rId1" Type="http://schemas.openxmlformats.org/officeDocument/2006/relationships/slideLayout" Target="../slideLayouts/slideLayout187.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hyperlink" Target="http://sciencenordic.com/are-leaders-born-or-bred" TargetMode="External"/><Relationship Id="rId2" Type="http://schemas.openxmlformats.org/officeDocument/2006/relationships/notesSlide" Target="../notesSlides/notesSlide7.xml"/><Relationship Id="rId1" Type="http://schemas.openxmlformats.org/officeDocument/2006/relationships/slideLayout" Target="../slideLayouts/slideLayout23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m.bbc.com/news/magazine-31714853" TargetMode="External"/><Relationship Id="rId1" Type="http://schemas.openxmlformats.org/officeDocument/2006/relationships/slideLayout" Target="../slideLayouts/slideLayout187.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nytimes.com/2012/09/05/world/middleeast/05iht-letter05.html?pagewanted=all" TargetMode="External"/><Relationship Id="rId1" Type="http://schemas.openxmlformats.org/officeDocument/2006/relationships/slideLayout" Target="../slideLayouts/slideLayout187.xml"/><Relationship Id="rId4" Type="http://schemas.openxmlformats.org/officeDocument/2006/relationships/image" Target="../media/image16.gif"/></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nytimes.com/2012/09/05/world/middleeast/05iht-letter05.html?pagewanted=all" TargetMode="External"/><Relationship Id="rId1" Type="http://schemas.openxmlformats.org/officeDocument/2006/relationships/slideLayout" Target="../slideLayouts/slideLayout187.xml"/><Relationship Id="rId5" Type="http://schemas.openxmlformats.org/officeDocument/2006/relationships/image" Target="../media/image22.png"/><Relationship Id="rId4" Type="http://schemas.openxmlformats.org/officeDocument/2006/relationships/image" Target="../media/image16.gif"/></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nytimes.com/2012/09/05/world/middleeast/05iht-letter05.html?pagewanted=all" TargetMode="External"/><Relationship Id="rId1" Type="http://schemas.openxmlformats.org/officeDocument/2006/relationships/slideLayout" Target="../slideLayouts/slideLayout187.xml"/><Relationship Id="rId5" Type="http://schemas.openxmlformats.org/officeDocument/2006/relationships/image" Target="../media/image23.png"/><Relationship Id="rId4" Type="http://schemas.openxmlformats.org/officeDocument/2006/relationships/image" Target="../media/image16.gif"/></Relationships>
</file>

<file path=ppt/slides/_rels/slide27.xml.rels><?xml version="1.0" encoding="UTF-8" standalone="yes"?>
<Relationships xmlns="http://schemas.openxmlformats.org/package/2006/relationships"><Relationship Id="rId3" Type="http://schemas.openxmlformats.org/officeDocument/2006/relationships/hyperlink" Target="http://www.bbc.co.uk/news/science-environment-12207954" TargetMode="External"/><Relationship Id="rId2" Type="http://schemas.openxmlformats.org/officeDocument/2006/relationships/notesSlide" Target="../notesSlides/notesSlide8.xml"/><Relationship Id="rId1" Type="http://schemas.openxmlformats.org/officeDocument/2006/relationships/slideLayout" Target="../slideLayouts/slideLayout88.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88.xml"/><Relationship Id="rId4" Type="http://schemas.openxmlformats.org/officeDocument/2006/relationships/hyperlink" Target="http://www.bbc.co.uk/news/health-11727707"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54.xml"/><Relationship Id="rId4" Type="http://schemas.openxmlformats.org/officeDocument/2006/relationships/hyperlink" Target="http://news.bbc.co.uk/2/hi/health/7278853.st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8.xml"/></Relationships>
</file>

<file path=ppt/slides/_rels/slide30.xml.rels><?xml version="1.0" encoding="UTF-8" standalone="yes"?>
<Relationships xmlns="http://schemas.openxmlformats.org/package/2006/relationships"><Relationship Id="rId3" Type="http://schemas.openxmlformats.org/officeDocument/2006/relationships/hyperlink" Target="http://news.bbc.co.uk/2/hi/health/7798687.stm" TargetMode="External"/><Relationship Id="rId2" Type="http://schemas.openxmlformats.org/officeDocument/2006/relationships/notesSlide" Target="../notesSlides/notesSlide11.xml"/><Relationship Id="rId1" Type="http://schemas.openxmlformats.org/officeDocument/2006/relationships/slideLayout" Target="../slideLayouts/slideLayout154.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5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4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54.xml"/></Relationships>
</file>

<file path=ppt/slides/_rels/slide39.xml.rels><?xml version="1.0" encoding="UTF-8" standalone="yes"?>
<Relationships xmlns="http://schemas.openxmlformats.org/package/2006/relationships"><Relationship Id="rId3" Type="http://schemas.openxmlformats.org/officeDocument/2006/relationships/hyperlink" Target="https://www.newscientist.com/article/dn28582-scans-prove-theres-no-such-thing-as-a-male-or-female-brain/" TargetMode="External"/><Relationship Id="rId2" Type="http://schemas.openxmlformats.org/officeDocument/2006/relationships/notesSlide" Target="../notesSlides/notesSlide18.xml"/><Relationship Id="rId1" Type="http://schemas.openxmlformats.org/officeDocument/2006/relationships/slideLayout" Target="../slideLayouts/slideLayout209.xml"/><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1.xml"/><Relationship Id="rId4" Type="http://schemas.openxmlformats.org/officeDocument/2006/relationships/hyperlink" Target="http://en.wikipedia.org/wiki/Plato"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newscientist.com/article/dn28582-scans-prove-theres-no-such-thing-as-a-male-or-female-brain/" TargetMode="External"/><Relationship Id="rId2" Type="http://schemas.openxmlformats.org/officeDocument/2006/relationships/notesSlide" Target="../notesSlides/notesSlide19.xml"/><Relationship Id="rId1" Type="http://schemas.openxmlformats.org/officeDocument/2006/relationships/slideLayout" Target="../slideLayouts/slideLayout209.xml"/><Relationship Id="rId5" Type="http://schemas.openxmlformats.org/officeDocument/2006/relationships/image" Target="../media/image32.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54.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54.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3.interscience.wiley.com/journal/123232350/abstract" TargetMode="Externa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en.wikipedia.org/wiki/Nature_versus_nurture" TargetMode="Externa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22.xml"/><Relationship Id="rId1" Type="http://schemas.openxmlformats.org/officeDocument/2006/relationships/slideLayout" Target="../slideLayouts/slideLayout154.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54.xml"/><Relationship Id="rId4" Type="http://schemas.openxmlformats.org/officeDocument/2006/relationships/hyperlink" Target="http://www.d.umn.edu/cla/faculty/troufs/anth4616/cpgender.html#titl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54.xml"/><Relationship Id="rId4" Type="http://schemas.openxmlformats.org/officeDocument/2006/relationships/hyperlink" Target="http://www.d.umn.edu/cla/faculty/troufs/anth4616/cpgender.html#title"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25.xml"/><Relationship Id="rId1" Type="http://schemas.openxmlformats.org/officeDocument/2006/relationships/slideLayout" Target="../slideLayouts/slideLayout154.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1.xml"/><Relationship Id="rId4" Type="http://schemas.openxmlformats.org/officeDocument/2006/relationships/hyperlink" Target="http://news.bbc.co.uk/2/hi/science/nature/3023685.stm"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www.bbc.com/news/magazine-34290981" TargetMode="External"/><Relationship Id="rId2" Type="http://schemas.openxmlformats.org/officeDocument/2006/relationships/notesSlide" Target="../notesSlides/notesSlide26.xml"/><Relationship Id="rId1" Type="http://schemas.openxmlformats.org/officeDocument/2006/relationships/slideLayout" Target="../slideLayouts/slideLayout154.xml"/><Relationship Id="rId5" Type="http://schemas.openxmlformats.org/officeDocument/2006/relationships/image" Target="../media/image42.jp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7.xml"/><Relationship Id="rId1" Type="http://schemas.openxmlformats.org/officeDocument/2006/relationships/slideLayout" Target="../slideLayouts/slideLayout99.xml"/><Relationship Id="rId5" Type="http://schemas.openxmlformats.org/officeDocument/2006/relationships/image" Target="../media/image43.png"/><Relationship Id="rId4" Type="http://schemas.openxmlformats.org/officeDocument/2006/relationships/hyperlink" Target="http://rawstory.com/news/afp/Bush_says_Iraq_war_about_al_Qaeda_07242007.html"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8.xml"/><Relationship Id="rId1" Type="http://schemas.openxmlformats.org/officeDocument/2006/relationships/slideLayout" Target="../slideLayouts/slideLayout99.xml"/><Relationship Id="rId5" Type="http://schemas.openxmlformats.org/officeDocument/2006/relationships/image" Target="../media/image43.png"/><Relationship Id="rId4" Type="http://schemas.openxmlformats.org/officeDocument/2006/relationships/hyperlink" Target="http://rawstory.com/news/afp/Bush_says_Iraq_war_about_al_Qaeda_07242007.html"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9.xml"/><Relationship Id="rId1" Type="http://schemas.openxmlformats.org/officeDocument/2006/relationships/slideLayout" Target="../slideLayouts/slideLayout99.xml"/><Relationship Id="rId5" Type="http://schemas.openxmlformats.org/officeDocument/2006/relationships/image" Target="../media/image43.png"/><Relationship Id="rId4" Type="http://schemas.openxmlformats.org/officeDocument/2006/relationships/hyperlink" Target="http://rawstory.com/news/afp/Bush_says_Iraq_war_about_al_Qaeda_07242007.html"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99.xml"/><Relationship Id="rId5" Type="http://schemas.openxmlformats.org/officeDocument/2006/relationships/hyperlink" Target="https://www.mprnews.org/story/2018/02/05/michele-bachmann-not-running-for-franken-senate-seat" TargetMode="External"/><Relationship Id="rId4" Type="http://schemas.openxmlformats.org/officeDocument/2006/relationships/hyperlink" Target="http://news.bbc.co.uk/2/hi/science/nature/7144337.stm"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31.xml"/><Relationship Id="rId1" Type="http://schemas.openxmlformats.org/officeDocument/2006/relationships/slideLayout" Target="../slideLayouts/slideLayout99.xml"/><Relationship Id="rId5" Type="http://schemas.openxmlformats.org/officeDocument/2006/relationships/image" Target="../media/image45.png"/><Relationship Id="rId4" Type="http://schemas.openxmlformats.org/officeDocument/2006/relationships/hyperlink" Target="http://news.aol.com/political-machine/2008/09/02/sarah-palin-iraq-war-gods-plan/"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32.xml"/><Relationship Id="rId1" Type="http://schemas.openxmlformats.org/officeDocument/2006/relationships/slideLayout" Target="../slideLayouts/slideLayout99.xml"/><Relationship Id="rId5" Type="http://schemas.openxmlformats.org/officeDocument/2006/relationships/image" Target="../media/image45.png"/><Relationship Id="rId4" Type="http://schemas.openxmlformats.org/officeDocument/2006/relationships/hyperlink" Target="http://news.aol.com/political-machine/2008/09/02/sarah-palin-iraq-war-gods-pla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1.xml"/><Relationship Id="rId4" Type="http://schemas.openxmlformats.org/officeDocument/2006/relationships/hyperlink" Target="http://news.bbc.co.uk/2/hi/science/nature/3023685.stm"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33.xml"/><Relationship Id="rId1" Type="http://schemas.openxmlformats.org/officeDocument/2006/relationships/slideLayout" Target="../slideLayouts/slideLayout99.xml"/><Relationship Id="rId5" Type="http://schemas.openxmlformats.org/officeDocument/2006/relationships/image" Target="../media/image46.png"/><Relationship Id="rId4" Type="http://schemas.openxmlformats.org/officeDocument/2006/relationships/hyperlink" Target="http://news.aol.com/political-machine/2008/09/02/sarah-palin-iraq-war-gods-plan/"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34.xml"/><Relationship Id="rId1" Type="http://schemas.openxmlformats.org/officeDocument/2006/relationships/slideLayout" Target="../slideLayouts/slideLayout99.xml"/><Relationship Id="rId5" Type="http://schemas.openxmlformats.org/officeDocument/2006/relationships/image" Target="../media/image46.png"/><Relationship Id="rId4" Type="http://schemas.openxmlformats.org/officeDocument/2006/relationships/hyperlink" Target="http://news.aol.com/political-machine/2008/09/02/sarah-palin-iraq-war-gods-plan/"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35.xml"/><Relationship Id="rId1" Type="http://schemas.openxmlformats.org/officeDocument/2006/relationships/slideLayout" Target="../slideLayouts/slideLayout165.xml"/><Relationship Id="rId5" Type="http://schemas.openxmlformats.org/officeDocument/2006/relationships/image" Target="../media/image47.png"/><Relationship Id="rId4" Type="http://schemas.openxmlformats.org/officeDocument/2006/relationships/hyperlink" Target="http://news.aol.com/political-machine/2008/09/02/sarah-palin-iraq-war-gods-plan/"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36.xml"/><Relationship Id="rId1" Type="http://schemas.openxmlformats.org/officeDocument/2006/relationships/slideLayout" Target="../slideLayouts/slideLayout16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news.aol.com/political-machine/2008/09/02/sarah-palin-iraq-war-gods-plan/"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37.xml"/><Relationship Id="rId1" Type="http://schemas.openxmlformats.org/officeDocument/2006/relationships/slideLayout" Target="../slideLayouts/slideLayout16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news.aol.com/political-machine/2008/09/02/sarah-palin-iraq-war-gods-plan/"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3.xml"/></Relationships>
</file>

<file path=ppt/slides/_rels/slide6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39.xml"/><Relationship Id="rId1" Type="http://schemas.openxmlformats.org/officeDocument/2006/relationships/slideLayout" Target="../slideLayouts/slideLayout165.xml"/><Relationship Id="rId5" Type="http://schemas.openxmlformats.org/officeDocument/2006/relationships/image" Target="../media/image49.png"/><Relationship Id="rId4" Type="http://schemas.openxmlformats.org/officeDocument/2006/relationships/hyperlink" Target="http://en.wikipedia.org/wiki/Crusade"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40.xml"/><Relationship Id="rId1" Type="http://schemas.openxmlformats.org/officeDocument/2006/relationships/slideLayout" Target="../slideLayouts/slideLayout165.xml"/><Relationship Id="rId5" Type="http://schemas.openxmlformats.org/officeDocument/2006/relationships/image" Target="../media/image49.png"/><Relationship Id="rId4" Type="http://schemas.openxmlformats.org/officeDocument/2006/relationships/hyperlink" Target="http://en.wikipedia.org/wiki/Crusade"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41.xml"/><Relationship Id="rId1" Type="http://schemas.openxmlformats.org/officeDocument/2006/relationships/slideLayout" Target="../slideLayouts/slideLayout165.xml"/><Relationship Id="rId5" Type="http://schemas.openxmlformats.org/officeDocument/2006/relationships/image" Target="../media/image50.png"/><Relationship Id="rId4" Type="http://schemas.openxmlformats.org/officeDocument/2006/relationships/hyperlink" Target="http://en.wikipedia.org/wiki/Joan_of_arc"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42.xml"/><Relationship Id="rId1" Type="http://schemas.openxmlformats.org/officeDocument/2006/relationships/slideLayout" Target="../slideLayouts/slideLayout165.xml"/><Relationship Id="rId5" Type="http://schemas.openxmlformats.org/officeDocument/2006/relationships/image" Target="../media/image50.png"/><Relationship Id="rId4" Type="http://schemas.openxmlformats.org/officeDocument/2006/relationships/hyperlink" Target="http://en.wikipedia.org/wiki/Joan_of_arc"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3.xml"/></Relationships>
</file>

<file path=ppt/slides/_rels/slide7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44.xml"/><Relationship Id="rId1" Type="http://schemas.openxmlformats.org/officeDocument/2006/relationships/slideLayout" Target="../slideLayouts/slideLayout16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thecaucus.blogs.nytimes.com/2010/02/19/pawlentys-principles-gods-in-charge/"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99.xml"/><Relationship Id="rId5" Type="http://schemas.openxmlformats.org/officeDocument/2006/relationships/hyperlink" Target="http://www.bbc.com/news/world-us-canada-34145941" TargetMode="External"/><Relationship Id="rId4" Type="http://schemas.openxmlformats.org/officeDocument/2006/relationships/hyperlink" Target="http://news.bbc.co.uk/2/hi/science/nature/7144337.stm"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165.xml"/></Relationships>
</file>

<file path=ppt/slides/_rels/slide7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47.xml"/><Relationship Id="rId1" Type="http://schemas.openxmlformats.org/officeDocument/2006/relationships/slideLayout" Target="../slideLayouts/slideLayout165.xml"/><Relationship Id="rId4" Type="http://schemas.openxmlformats.org/officeDocument/2006/relationships/hyperlink" Target="http://en.wikipedia.org/wiki/Crusade"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49.xml"/><Relationship Id="rId1" Type="http://schemas.openxmlformats.org/officeDocument/2006/relationships/slideLayout" Target="../slideLayouts/slideLayout99.xml"/><Relationship Id="rId5" Type="http://schemas.openxmlformats.org/officeDocument/2006/relationships/image" Target="../media/image55.png"/><Relationship Id="rId4" Type="http://schemas.openxmlformats.org/officeDocument/2006/relationships/hyperlink" Target="http://www.abc.net.au/news/stories/2007/09/17/2034283.htm"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50.xml"/><Relationship Id="rId1" Type="http://schemas.openxmlformats.org/officeDocument/2006/relationships/slideLayout" Target="../slideLayouts/slideLayout99.xml"/><Relationship Id="rId5" Type="http://schemas.openxmlformats.org/officeDocument/2006/relationships/image" Target="../media/image55.png"/><Relationship Id="rId4" Type="http://schemas.openxmlformats.org/officeDocument/2006/relationships/hyperlink" Target="http://www.abc.net.au/news/stories/2007/09/17/2034283.htm"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16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3.xml"/></Relationships>
</file>

<file path=ppt/slides/_rels/slide8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8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53.xml"/><Relationship Id="rId1" Type="http://schemas.openxmlformats.org/officeDocument/2006/relationships/slideLayout" Target="../slideLayouts/slideLayout52.xml"/><Relationship Id="rId5" Type="http://schemas.openxmlformats.org/officeDocument/2006/relationships/image" Target="../media/image58.png"/><Relationship Id="rId4" Type="http://schemas.openxmlformats.org/officeDocument/2006/relationships/hyperlink" Target="http://en.wikipedia.org/wiki/The_Two_Cultures"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8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59.png"/><Relationship Id="rId1" Type="http://schemas.openxmlformats.org/officeDocument/2006/relationships/slideLayout" Target="../slideLayouts/slideLayout110.xml"/><Relationship Id="rId4" Type="http://schemas.openxmlformats.org/officeDocument/2006/relationships/hyperlink" Target="http://en.wikipedia.org/wiki/Multivitamin"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9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176.xml"/><Relationship Id="rId4" Type="http://schemas.openxmlformats.org/officeDocument/2006/relationships/hyperlink" Target="02varvara.wordpress.com"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www.mocpages.com/moc.php/30406" TargetMode="External"/><Relationship Id="rId2" Type="http://schemas.openxmlformats.org/officeDocument/2006/relationships/notesSlide" Target="../notesSlides/notesSlide55.xml"/><Relationship Id="rId1" Type="http://schemas.openxmlformats.org/officeDocument/2006/relationships/slideLayout" Target="../slideLayouts/slideLayout231.xml"/><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rrowheads="1"/>
          </p:cNvPicPr>
          <p:nvPr/>
        </p:nvPicPr>
        <p:blipFill>
          <a:blip r:embed="rId2" cstate="print"/>
          <a:srcRect/>
          <a:stretch>
            <a:fillRect/>
          </a:stretch>
        </p:blipFill>
        <p:spPr bwMode="auto">
          <a:xfrm>
            <a:off x="4" y="5"/>
            <a:ext cx="9144000" cy="6858000"/>
          </a:xfrm>
          <a:prstGeom prst="rect">
            <a:avLst/>
          </a:prstGeom>
          <a:noFill/>
          <a:ln w="9525">
            <a:noFill/>
            <a:miter lim="800000"/>
            <a:headEnd/>
            <a:tailEnd/>
          </a:ln>
        </p:spPr>
      </p:pic>
      <p:sp>
        <p:nvSpPr>
          <p:cNvPr id="6" name="Rectangle 3"/>
          <p:cNvSpPr>
            <a:spLocks noGrp="1" noChangeArrowheads="1"/>
          </p:cNvSpPr>
          <p:nvPr>
            <p:ph type="subTitle" idx="1"/>
          </p:nvPr>
        </p:nvSpPr>
        <p:spPr>
          <a:xfrm>
            <a:off x="685800" y="2229745"/>
            <a:ext cx="7848600" cy="3890296"/>
          </a:xfrm>
        </p:spPr>
        <p:txBody>
          <a:bodyPr>
            <a:spAutoFit/>
          </a:bodyPr>
          <a:lstStyle/>
          <a:p>
            <a:pPr eaLnBrk="1" hangingPunct="1">
              <a:spcBef>
                <a:spcPts val="0"/>
              </a:spcBef>
              <a:defRPr/>
            </a:pPr>
            <a:r>
              <a:rPr kumimoji="1" lang="en-US" sz="66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Three Major</a:t>
            </a:r>
          </a:p>
          <a:p>
            <a:pPr eaLnBrk="1" hangingPunct="1">
              <a:spcBef>
                <a:spcPts val="0"/>
              </a:spcBef>
              <a:defRPr/>
            </a:pPr>
            <a:r>
              <a:rPr kumimoji="1" lang="en-US" sz="66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Perennial</a:t>
            </a:r>
          </a:p>
          <a:p>
            <a:pPr eaLnBrk="1" hangingPunct="1">
              <a:spcBef>
                <a:spcPts val="0"/>
              </a:spcBef>
              <a:defRPr/>
            </a:pPr>
            <a:r>
              <a:rPr kumimoji="1" lang="en-US" sz="66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Debates</a:t>
            </a:r>
            <a:endParaRPr kumimoji="1" lang="en-US" sz="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a:p>
            <a:pPr eaLnBrk="1" hangingPunct="1">
              <a:lnSpc>
                <a:spcPct val="150000"/>
              </a:lnSpc>
              <a:defRPr/>
            </a:pPr>
            <a:r>
              <a:rPr kumimoji="1" lang="en-US" sz="24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Peoples and Cultures of Europe</a:t>
            </a:r>
            <a:endParaRPr lang="en-US" sz="2400" b="1" i="1" dirty="0" smtClean="0"/>
          </a:p>
        </p:txBody>
      </p:sp>
      <p:sp>
        <p:nvSpPr>
          <p:cNvPr id="7" name="Rectangle 11"/>
          <p:cNvSpPr>
            <a:spLocks noChangeArrowheads="1"/>
          </p:cNvSpPr>
          <p:nvPr/>
        </p:nvSpPr>
        <p:spPr bwMode="auto">
          <a:xfrm>
            <a:off x="3739255" y="5912122"/>
            <a:ext cx="1644650" cy="507831"/>
          </a:xfrm>
          <a:prstGeom prst="rect">
            <a:avLst/>
          </a:prstGeom>
          <a:noFill/>
          <a:ln w="9525">
            <a:noFill/>
            <a:miter lim="800000"/>
            <a:headEnd/>
            <a:tailEnd/>
          </a:ln>
        </p:spPr>
        <p:txBody>
          <a:bodyPr>
            <a:spAutoFit/>
          </a:bodyPr>
          <a:lstStyle/>
          <a:p>
            <a:pPr algn="ctr" eaLnBrk="0" hangingPunct="0">
              <a:defRPr/>
            </a:pPr>
            <a:r>
              <a:rPr kumimoji="1" lang="en-US"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pitchFamily="34" charset="0"/>
              </a:rPr>
              <a:t>Tim </a:t>
            </a:r>
            <a:r>
              <a:rPr kumimoji="1" lang="en-US"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pitchFamily="34" charset="0"/>
              </a:rPr>
              <a:t>Roufs</a:t>
            </a:r>
            <a:endParaRPr kumimoji="1" lang="en-US"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pitchFamily="34" charset="0"/>
            </a:endParaRPr>
          </a:p>
          <a:p>
            <a:pPr algn="ctr" eaLnBrk="0" hangingPunct="0">
              <a:defRPr/>
            </a:pPr>
            <a:r>
              <a:rPr lang="en-US" sz="900" b="1" dirty="0">
                <a:solidFill>
                  <a:srgbClr val="000000"/>
                </a:solidFill>
                <a:latin typeface="Arial" pitchFamily="34" charset="0"/>
              </a:rPr>
              <a:t>© </a:t>
            </a:r>
            <a:r>
              <a:rPr lang="en-US" sz="900" b="1" dirty="0" smtClean="0">
                <a:solidFill>
                  <a:srgbClr val="000000"/>
                </a:solidFill>
                <a:latin typeface="Arial" pitchFamily="34" charset="0"/>
              </a:rPr>
              <a:t>2010-2017</a:t>
            </a:r>
            <a:endParaRPr kumimoji="1" lang="en-US" sz="900" dirty="0">
              <a:solidFill>
                <a:srgbClr val="FFFFFF"/>
              </a:solidFill>
              <a:latin typeface="Arial" pitchFamily="34" charset="0"/>
            </a:endParaRPr>
          </a:p>
        </p:txBody>
      </p:sp>
      <p:sp>
        <p:nvSpPr>
          <p:cNvPr id="8" name="Rectangle 7"/>
          <p:cNvSpPr/>
          <p:nvPr/>
        </p:nvSpPr>
        <p:spPr>
          <a:xfrm>
            <a:off x="3493082" y="6393930"/>
            <a:ext cx="2162772" cy="215444"/>
          </a:xfrm>
          <a:prstGeom prst="rect">
            <a:avLst/>
          </a:prstGeom>
        </p:spPr>
        <p:txBody>
          <a:bodyPr wrap="none">
            <a:spAutoFit/>
          </a:bodyPr>
          <a:lstStyle/>
          <a:p>
            <a:r>
              <a:rPr lang="en-US" sz="800" dirty="0" smtClean="0">
                <a:hlinkClick r:id="rId3"/>
              </a:rPr>
              <a:t>http://www.ezilon.com/european_maps.htm</a:t>
            </a:r>
            <a:endParaRPr lang="en-US" sz="8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smtClean="0">
                <a:solidFill>
                  <a:srgbClr val="BADDE1"/>
                </a:solidFill>
              </a:rPr>
              <a:t>three major contemporary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smtClean="0">
                <a:solidFill>
                  <a:srgbClr val="FF0000"/>
                </a:solidFill>
              </a:rPr>
              <a:t>Biological Determinism </a:t>
            </a:r>
            <a:br>
              <a:rPr lang="en-US" sz="2800" b="1" i="1" dirty="0" smtClean="0">
                <a:solidFill>
                  <a:srgbClr val="FF0000"/>
                </a:solidFill>
              </a:rPr>
            </a:br>
            <a:r>
              <a:rPr lang="en-US" sz="2800" b="1" i="1" dirty="0" smtClean="0">
                <a:solidFill>
                  <a:srgbClr val="FF0000"/>
                </a:solidFill>
              </a:rPr>
              <a:t>	vs. Cultural </a:t>
            </a:r>
            <a:r>
              <a:rPr lang="en-US" sz="2800" b="1" i="1" dirty="0" err="1" smtClean="0">
                <a:solidFill>
                  <a:srgbClr val="FF0000"/>
                </a:solidFill>
              </a:rPr>
              <a:t>Constructionism</a:t>
            </a:r>
            <a:r>
              <a:rPr lang="en-US" sz="2800" b="1" i="1" dirty="0" smtClean="0"/>
              <a:t/>
            </a:r>
            <a:br>
              <a:rPr lang="en-US" sz="2800" b="1" i="1" dirty="0" smtClean="0"/>
            </a:br>
            <a:r>
              <a:rPr lang="en-US" sz="2800" b="1" dirty="0" smtClean="0"/>
              <a:t> 		</a:t>
            </a:r>
            <a:r>
              <a:rPr lang="en-US" sz="2400" dirty="0" smtClean="0">
                <a:solidFill>
                  <a:schemeClr val="bg1"/>
                </a:solidFill>
              </a:rPr>
              <a:t>(“nature” vs. “nurture”)</a:t>
            </a:r>
            <a:r>
              <a:rPr lang="en-US" sz="2400" b="1" dirty="0" smtClean="0"/>
              <a:t/>
            </a:r>
            <a:br>
              <a:rPr lang="en-US" sz="2400" b="1" dirty="0" smtClean="0"/>
            </a:br>
            <a:endParaRPr lang="en-US" sz="2800" b="1" dirty="0" smtClean="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smtClean="0">
                <a:solidFill>
                  <a:srgbClr val="000000"/>
                </a:solidFill>
              </a:rPr>
              <a:t>Ideationism</a:t>
            </a:r>
            <a:r>
              <a:rPr lang="en-US" sz="2800" b="1" i="1" dirty="0" smtClean="0">
                <a:solidFill>
                  <a:srgbClr val="000000"/>
                </a:solidFill>
              </a:rPr>
              <a:t> vs. Cultural Materialism</a:t>
            </a:r>
            <a:br>
              <a:rPr lang="en-US" sz="2800" b="1" i="1" dirty="0" smtClean="0">
                <a:solidFill>
                  <a:srgbClr val="000000"/>
                </a:solidFill>
              </a:rPr>
            </a:br>
            <a:r>
              <a:rPr lang="en-US" sz="2400" b="1" dirty="0" smtClean="0">
                <a:solidFill>
                  <a:srgbClr val="000000"/>
                </a:solidFill>
              </a:rPr>
              <a:t> 		    (ideas vs. things)</a:t>
            </a:r>
            <a:br>
              <a:rPr lang="en-US" sz="2400" b="1" dirty="0" smtClean="0">
                <a:solidFill>
                  <a:srgbClr val="000000"/>
                </a:solidFill>
              </a:rPr>
            </a:br>
            <a:endParaRPr lang="en-US" sz="2800" b="1" i="1" dirty="0" smtClean="0">
              <a:solidFill>
                <a:srgbClr val="000000"/>
              </a:solidFill>
            </a:endParaRPr>
          </a:p>
          <a:p>
            <a:pPr marL="508000" indent="-508000" eaLnBrk="1" hangingPunct="1">
              <a:spcAft>
                <a:spcPts val="500"/>
              </a:spcAft>
              <a:buFont typeface="+mj-lt"/>
              <a:buAutoNum type="arabicPeriod"/>
              <a:tabLst>
                <a:tab pos="0" algn="l"/>
              </a:tabLst>
              <a:defRPr/>
            </a:pPr>
            <a:r>
              <a:rPr lang="en-US" sz="2800" b="1" i="1" dirty="0" smtClean="0">
                <a:solidFill>
                  <a:srgbClr val="000000"/>
                </a:solidFill>
              </a:rPr>
              <a:t>Individual Agency vs. Structuralism</a:t>
            </a:r>
            <a:br>
              <a:rPr lang="en-US" sz="2800" b="1" i="1" dirty="0" smtClean="0">
                <a:solidFill>
                  <a:srgbClr val="000000"/>
                </a:solidFill>
              </a:rPr>
            </a:br>
            <a:r>
              <a:rPr lang="en-US" sz="2800" b="1" i="1" dirty="0" smtClean="0">
                <a:solidFill>
                  <a:srgbClr val="000000"/>
                </a:solidFill>
              </a:rPr>
              <a:t>	</a:t>
            </a:r>
            <a:r>
              <a:rPr lang="en-US" sz="2400" b="1" dirty="0" smtClean="0">
                <a:solidFill>
                  <a:srgbClr val="000000"/>
                </a:solidFill>
              </a:rPr>
              <a:t>(“free will” vs. “power structures”)</a:t>
            </a:r>
            <a:endParaRPr lang="en-US" sz="2800" b="1" i="1" dirty="0" smtClean="0">
              <a:solidFill>
                <a:srgbClr val="000000"/>
              </a:solidFill>
            </a:endParaRPr>
          </a:p>
        </p:txBody>
      </p:sp>
      <p:sp>
        <p:nvSpPr>
          <p:cNvPr id="4" name="Rectangle 3"/>
          <p:cNvSpPr/>
          <p:nvPr/>
        </p:nvSpPr>
        <p:spPr>
          <a:xfrm>
            <a:off x="651261" y="3625334"/>
            <a:ext cx="7772400" cy="2785378"/>
          </a:xfrm>
          <a:prstGeom prst="rect">
            <a:avLst/>
          </a:prstGeom>
        </p:spPr>
        <p:txBody>
          <a:bodyPr wrap="square">
            <a:spAutoFit/>
          </a:bodyPr>
          <a:lstStyle/>
          <a:p>
            <a:pPr algn="ctr"/>
            <a:r>
              <a:rPr lang="en-US" sz="2800" b="1" kern="0" dirty="0" smtClean="0">
                <a:solidFill>
                  <a:srgbClr val="FFFFFF"/>
                </a:solidFill>
                <a:latin typeface="Arial"/>
              </a:rPr>
              <a:t>This is the classical debate on whether something is so because  it is inherited </a:t>
            </a:r>
          </a:p>
          <a:p>
            <a:pPr algn="ctr"/>
            <a:r>
              <a:rPr lang="en-US" sz="2800" b="1" kern="0" dirty="0" smtClean="0">
                <a:solidFill>
                  <a:srgbClr val="FFFFFF"/>
                </a:solidFill>
                <a:latin typeface="Arial"/>
              </a:rPr>
              <a:t>or because it is learned.</a:t>
            </a:r>
          </a:p>
          <a:p>
            <a:pPr algn="ctr"/>
            <a:r>
              <a:rPr lang="en-US" sz="2800" b="1" kern="0" dirty="0" smtClean="0">
                <a:solidFill>
                  <a:srgbClr val="FFFFFF"/>
                </a:solidFill>
                <a:latin typeface="Arial"/>
              </a:rPr>
              <a:t>  </a:t>
            </a:r>
          </a:p>
          <a:p>
            <a:pPr algn="ctr"/>
            <a:r>
              <a:rPr lang="en-US" sz="2800" b="1" kern="0" dirty="0" smtClean="0">
                <a:solidFill>
                  <a:srgbClr val="FFFFFF"/>
                </a:solidFill>
                <a:latin typeface="Arial"/>
              </a:rPr>
              <a:t>You know the argument.</a:t>
            </a:r>
          </a:p>
          <a:p>
            <a:pPr algn="ctr"/>
            <a:endParaRPr lang="en-US" sz="700" b="1" kern="0" dirty="0" smtClean="0">
              <a:solidFill>
                <a:srgbClr val="FFFFFF"/>
              </a:solidFill>
              <a:latin typeface="Arial"/>
            </a:endParaRPr>
          </a:p>
          <a:p>
            <a:pPr algn="ctr"/>
            <a:r>
              <a:rPr lang="en-US" sz="2800" b="1" kern="0" dirty="0" smtClean="0">
                <a:solidFill>
                  <a:srgbClr val="FFFFFF"/>
                </a:solidFill>
                <a:latin typeface="Arial"/>
              </a:rPr>
              <a:t>And it goes by different names . . .</a:t>
            </a:r>
            <a:endParaRPr lang="en-US"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381258" y="6399442"/>
            <a:ext cx="4358886" cy="215444"/>
          </a:xfrm>
          <a:prstGeom prst="rect">
            <a:avLst/>
          </a:prstGeom>
          <a:noFill/>
          <a:ln w="9525">
            <a:noFill/>
            <a:miter lim="800000"/>
            <a:headEnd/>
            <a:tailEnd/>
          </a:ln>
        </p:spPr>
        <p:txBody>
          <a:bodyPr wrap="none">
            <a:spAutoFit/>
          </a:bodyPr>
          <a:lstStyle/>
          <a:p>
            <a:r>
              <a:rPr lang="en-US" sz="800" dirty="0" smtClean="0">
                <a:solidFill>
                  <a:srgbClr val="000000"/>
                </a:solidFill>
                <a:latin typeface="Verdana" pitchFamily="34" charset="0"/>
                <a:hlinkClick r:id="rId3"/>
              </a:rPr>
              <a:t>http://www.reverbnation.com/data_public/artist/userfiles/97034/shine04.09.jpg</a:t>
            </a:r>
            <a:endParaRPr lang="en-US" sz="800" dirty="0">
              <a:solidFill>
                <a:srgbClr val="000000"/>
              </a:solidFill>
              <a:latin typeface="Verdana" pitchFamily="34" charset="0"/>
            </a:endParaRPr>
          </a:p>
        </p:txBody>
      </p:sp>
      <p:pic>
        <p:nvPicPr>
          <p:cNvPr id="4" name="Picture 3" descr="AF temp scans_c_500.jpg"/>
          <p:cNvPicPr>
            <a:picLocks noChangeAspect="1"/>
          </p:cNvPicPr>
          <p:nvPr/>
        </p:nvPicPr>
        <p:blipFill>
          <a:blip r:embed="rId4" cstate="print"/>
          <a:stretch>
            <a:fillRect/>
          </a:stretch>
        </p:blipFill>
        <p:spPr>
          <a:xfrm>
            <a:off x="2466272" y="232224"/>
            <a:ext cx="4203395" cy="5943600"/>
          </a:xfrm>
          <a:prstGeom prst="rect">
            <a:avLst/>
          </a:prstGeom>
        </p:spPr>
      </p:pic>
    </p:spTree>
    <p:extLst>
      <p:ext uri="{BB962C8B-B14F-4D97-AF65-F5344CB8AC3E}">
        <p14:creationId xmlns:p14="http://schemas.microsoft.com/office/powerpoint/2010/main" val="2916038337"/>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show="0">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ctrTitle" idx="4294967295"/>
          </p:nvPr>
        </p:nvSpPr>
        <p:spPr>
          <a:xfrm>
            <a:off x="857041" y="2615210"/>
            <a:ext cx="7431087" cy="2171428"/>
          </a:xfrm>
        </p:spPr>
        <p:txBody>
          <a:bodyPr>
            <a:spAutoFit/>
          </a:bodyPr>
          <a:lstStyle/>
          <a:p>
            <a:pPr eaLnBrk="1" hangingPunct="1">
              <a:lnSpc>
                <a:spcPct val="150000"/>
              </a:lnSpc>
            </a:pPr>
            <a:r>
              <a:rPr lang="en-US" sz="4800" b="1" dirty="0">
                <a:solidFill>
                  <a:srgbClr val="FF0000"/>
                </a:solidFill>
              </a:rPr>
              <a:t>a</a:t>
            </a:r>
            <a:r>
              <a:rPr lang="en-US" sz="4800" b="1" dirty="0" smtClean="0">
                <a:solidFill>
                  <a:srgbClr val="FF0000"/>
                </a:solidFill>
              </a:rPr>
              <a:t>nd, of course, </a:t>
            </a:r>
            <a:br>
              <a:rPr lang="en-US" sz="4800" b="1" dirty="0" smtClean="0">
                <a:solidFill>
                  <a:srgbClr val="FF0000"/>
                </a:solidFill>
              </a:rPr>
            </a:br>
            <a:r>
              <a:rPr lang="en-US" sz="4800" b="1" dirty="0" smtClean="0">
                <a:solidFill>
                  <a:srgbClr val="FF0000"/>
                </a:solidFill>
              </a:rPr>
              <a:t>there’s always the . . . </a:t>
            </a:r>
          </a:p>
        </p:txBody>
      </p:sp>
    </p:spTree>
    <p:extLst>
      <p:ext uri="{BB962C8B-B14F-4D97-AF65-F5344CB8AC3E}">
        <p14:creationId xmlns:p14="http://schemas.microsoft.com/office/powerpoint/2010/main" val="387068910"/>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512445"/>
            <a:ext cx="8229600" cy="581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25240" y="3977640"/>
            <a:ext cx="1463040"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108548734"/>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512445"/>
            <a:ext cx="8229600" cy="581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25240" y="3977640"/>
            <a:ext cx="1463040"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2"/>
          <p:cNvSpPr txBox="1">
            <a:spLocks noChangeArrowheads="1"/>
          </p:cNvSpPr>
          <p:nvPr/>
        </p:nvSpPr>
        <p:spPr bwMode="auto">
          <a:xfrm>
            <a:off x="857041" y="1453947"/>
            <a:ext cx="7431087" cy="13849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396875" indent="-396875" algn="l" eaLnBrk="1" hangingPunct="1">
              <a:buFont typeface="Arial" pitchFamily="34" charset="0"/>
              <a:buChar char="•"/>
            </a:pPr>
            <a:r>
              <a:rPr lang="en-US" sz="3600" b="1" dirty="0">
                <a:solidFill>
                  <a:srgbClr val="FF0000"/>
                </a:solidFill>
              </a:rPr>
              <a:t>h</a:t>
            </a:r>
            <a:r>
              <a:rPr lang="en-US" sz="3600" b="1" dirty="0" smtClean="0">
                <a:solidFill>
                  <a:srgbClr val="FF0000"/>
                </a:solidFill>
              </a:rPr>
              <a:t>igh priced placebos works better than the cheaper ones</a:t>
            </a:r>
          </a:p>
          <a:p>
            <a:pPr marL="396875" indent="-396875" algn="l" eaLnBrk="1" hangingPunct="1">
              <a:buFont typeface="Arial" pitchFamily="34" charset="0"/>
              <a:buChar char="•"/>
            </a:pPr>
            <a:endParaRPr lang="en-US" sz="1200" b="1" dirty="0" smtClean="0">
              <a:solidFill>
                <a:srgbClr val="FF0000"/>
              </a:solidFill>
            </a:endParaRPr>
          </a:p>
        </p:txBody>
      </p:sp>
    </p:spTree>
    <p:extLst>
      <p:ext uri="{BB962C8B-B14F-4D97-AF65-F5344CB8AC3E}">
        <p14:creationId xmlns:p14="http://schemas.microsoft.com/office/powerpoint/2010/main" val="198418116"/>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512445"/>
            <a:ext cx="8229600" cy="581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25240" y="3977640"/>
            <a:ext cx="1463040"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2"/>
          <p:cNvSpPr txBox="1">
            <a:spLocks noChangeArrowheads="1"/>
          </p:cNvSpPr>
          <p:nvPr/>
        </p:nvSpPr>
        <p:spPr bwMode="auto">
          <a:xfrm>
            <a:off x="857041" y="1442339"/>
            <a:ext cx="7431087" cy="3785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396875" indent="-396875" algn="l" eaLnBrk="1" hangingPunct="1">
              <a:buFont typeface="Arial" pitchFamily="34" charset="0"/>
              <a:buChar char="•"/>
            </a:pPr>
            <a:r>
              <a:rPr lang="en-US" sz="3600" b="1" dirty="0">
                <a:solidFill>
                  <a:srgbClr val="FF0000"/>
                </a:solidFill>
              </a:rPr>
              <a:t>h</a:t>
            </a:r>
            <a:r>
              <a:rPr lang="en-US" sz="3600" b="1" dirty="0" smtClean="0">
                <a:solidFill>
                  <a:srgbClr val="FF0000"/>
                </a:solidFill>
              </a:rPr>
              <a:t>igh priced placebos works better than the cheaper ones</a:t>
            </a:r>
          </a:p>
          <a:p>
            <a:pPr marL="396875" indent="-396875" algn="l" eaLnBrk="1" hangingPunct="1">
              <a:buFont typeface="Arial" pitchFamily="34" charset="0"/>
              <a:buChar char="•"/>
            </a:pPr>
            <a:endParaRPr lang="en-US" sz="1200" b="1" dirty="0" smtClean="0">
              <a:solidFill>
                <a:srgbClr val="FF0000"/>
              </a:solidFill>
            </a:endParaRPr>
          </a:p>
          <a:p>
            <a:pPr marL="396875" indent="-396875" algn="l" eaLnBrk="1" hangingPunct="1">
              <a:buFont typeface="Arial" pitchFamily="34" charset="0"/>
              <a:buChar char="•"/>
            </a:pPr>
            <a:r>
              <a:rPr lang="en-US" sz="3600" b="1" dirty="0">
                <a:solidFill>
                  <a:srgbClr val="FF0000"/>
                </a:solidFill>
              </a:rPr>
              <a:t>r</a:t>
            </a:r>
            <a:r>
              <a:rPr lang="en-US" sz="3600" b="1" dirty="0" smtClean="0">
                <a:solidFill>
                  <a:srgbClr val="FF0000"/>
                </a:solidFill>
              </a:rPr>
              <a:t>ed ones work better than green ones</a:t>
            </a:r>
          </a:p>
          <a:p>
            <a:pPr marL="396875" indent="-396875" algn="l" eaLnBrk="1" hangingPunct="1">
              <a:buFont typeface="Arial" pitchFamily="34" charset="0"/>
              <a:buChar char="•"/>
            </a:pPr>
            <a:endParaRPr lang="en-US" sz="1200" b="1" dirty="0" smtClean="0">
              <a:solidFill>
                <a:srgbClr val="FFFFFF"/>
              </a:solidFill>
            </a:endParaRPr>
          </a:p>
          <a:p>
            <a:pPr marL="396875" indent="-396875" algn="l" eaLnBrk="1" hangingPunct="1">
              <a:buFont typeface="Arial" pitchFamily="34" charset="0"/>
              <a:buChar char="•"/>
            </a:pPr>
            <a:r>
              <a:rPr lang="en-US" sz="3600" b="1" dirty="0">
                <a:solidFill>
                  <a:srgbClr val="FFFFFF"/>
                </a:solidFill>
              </a:rPr>
              <a:t>a</a:t>
            </a:r>
            <a:r>
              <a:rPr lang="en-US" sz="3600" b="1" dirty="0" smtClean="0">
                <a:solidFill>
                  <a:srgbClr val="FFFFFF"/>
                </a:solidFill>
              </a:rPr>
              <a:t>nd they work </a:t>
            </a:r>
            <a:r>
              <a:rPr lang="en-US" sz="3600" b="1" i="1" dirty="0" smtClean="0">
                <a:solidFill>
                  <a:srgbClr val="FFFFFF"/>
                </a:solidFill>
              </a:rPr>
              <a:t>even when</a:t>
            </a:r>
            <a:r>
              <a:rPr lang="en-US" sz="3600" b="1" dirty="0" smtClean="0">
                <a:solidFill>
                  <a:srgbClr val="FFFFFF"/>
                </a:solidFill>
              </a:rPr>
              <a:t> people know they are placebos</a:t>
            </a:r>
          </a:p>
        </p:txBody>
      </p:sp>
    </p:spTree>
    <p:extLst>
      <p:ext uri="{BB962C8B-B14F-4D97-AF65-F5344CB8AC3E}">
        <p14:creationId xmlns:p14="http://schemas.microsoft.com/office/powerpoint/2010/main" val="273035214"/>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512445"/>
            <a:ext cx="8229600" cy="581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25240" y="3977640"/>
            <a:ext cx="1463040"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2"/>
          <p:cNvSpPr txBox="1">
            <a:spLocks noChangeArrowheads="1"/>
          </p:cNvSpPr>
          <p:nvPr/>
        </p:nvSpPr>
        <p:spPr bwMode="auto">
          <a:xfrm>
            <a:off x="857041" y="1442339"/>
            <a:ext cx="7431087" cy="3785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396875" indent="-396875" algn="l" eaLnBrk="1" hangingPunct="1">
              <a:buFont typeface="Arial" pitchFamily="34" charset="0"/>
              <a:buChar char="•"/>
            </a:pPr>
            <a:r>
              <a:rPr lang="en-US" sz="3600" b="1" dirty="0">
                <a:solidFill>
                  <a:srgbClr val="FF0000"/>
                </a:solidFill>
              </a:rPr>
              <a:t>h</a:t>
            </a:r>
            <a:r>
              <a:rPr lang="en-US" sz="3600" b="1" dirty="0" smtClean="0">
                <a:solidFill>
                  <a:srgbClr val="FF0000"/>
                </a:solidFill>
              </a:rPr>
              <a:t>igh priced placebos works better than the cheaper ones</a:t>
            </a:r>
          </a:p>
          <a:p>
            <a:pPr marL="396875" indent="-396875" algn="l" eaLnBrk="1" hangingPunct="1">
              <a:buFont typeface="Arial" pitchFamily="34" charset="0"/>
              <a:buChar char="•"/>
            </a:pPr>
            <a:endParaRPr lang="en-US" sz="1200" b="1" dirty="0" smtClean="0">
              <a:solidFill>
                <a:srgbClr val="FF0000"/>
              </a:solidFill>
            </a:endParaRPr>
          </a:p>
          <a:p>
            <a:pPr marL="396875" indent="-396875" algn="l" eaLnBrk="1" hangingPunct="1">
              <a:buFont typeface="Arial" pitchFamily="34" charset="0"/>
              <a:buChar char="•"/>
            </a:pPr>
            <a:r>
              <a:rPr lang="en-US" sz="3600" b="1" dirty="0">
                <a:solidFill>
                  <a:srgbClr val="FF0000"/>
                </a:solidFill>
              </a:rPr>
              <a:t>r</a:t>
            </a:r>
            <a:r>
              <a:rPr lang="en-US" sz="3600" b="1" dirty="0" smtClean="0">
                <a:solidFill>
                  <a:srgbClr val="FF0000"/>
                </a:solidFill>
              </a:rPr>
              <a:t>ed ones work better than green ones</a:t>
            </a:r>
          </a:p>
          <a:p>
            <a:pPr marL="396875" indent="-396875" algn="l" eaLnBrk="1" hangingPunct="1">
              <a:buFont typeface="Arial" pitchFamily="34" charset="0"/>
              <a:buChar char="•"/>
            </a:pPr>
            <a:endParaRPr lang="en-US" sz="1200" b="1" dirty="0" smtClean="0">
              <a:solidFill>
                <a:srgbClr val="FF0000"/>
              </a:solidFill>
            </a:endParaRPr>
          </a:p>
          <a:p>
            <a:pPr marL="396875" indent="-396875" algn="l" eaLnBrk="1" hangingPunct="1">
              <a:buFont typeface="Arial" pitchFamily="34" charset="0"/>
              <a:buChar char="•"/>
            </a:pPr>
            <a:r>
              <a:rPr lang="en-US" sz="3600" b="1" dirty="0">
                <a:solidFill>
                  <a:srgbClr val="FF0000"/>
                </a:solidFill>
              </a:rPr>
              <a:t>a</a:t>
            </a:r>
            <a:r>
              <a:rPr lang="en-US" sz="3600" b="1" dirty="0" smtClean="0">
                <a:solidFill>
                  <a:srgbClr val="FF0000"/>
                </a:solidFill>
              </a:rPr>
              <a:t>nd they work </a:t>
            </a:r>
            <a:r>
              <a:rPr lang="en-US" sz="3600" b="1" i="1" dirty="0" smtClean="0">
                <a:solidFill>
                  <a:srgbClr val="FF0000"/>
                </a:solidFill>
              </a:rPr>
              <a:t>even when</a:t>
            </a:r>
            <a:r>
              <a:rPr lang="en-US" sz="3600" b="1" dirty="0" smtClean="0">
                <a:solidFill>
                  <a:srgbClr val="FF0000"/>
                </a:solidFill>
              </a:rPr>
              <a:t> people know they are placebos</a:t>
            </a:r>
          </a:p>
        </p:txBody>
      </p:sp>
    </p:spTree>
    <p:extLst>
      <p:ext uri="{BB962C8B-B14F-4D97-AF65-F5344CB8AC3E}">
        <p14:creationId xmlns:p14="http://schemas.microsoft.com/office/powerpoint/2010/main" val="2815518247"/>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smtClean="0">
                <a:solidFill>
                  <a:srgbClr val="000000"/>
                </a:solidFill>
                <a:latin typeface="Arial"/>
              </a:rPr>
              <a:t>DIETARY SUPPLEMENTS</a:t>
            </a:r>
            <a:endParaRPr lang="en-US" sz="4000" b="1" kern="0" dirty="0">
              <a:solidFill>
                <a:srgbClr val="000000"/>
              </a:solidFill>
              <a:latin typeface="Arial"/>
            </a:endParaRPr>
          </a:p>
        </p:txBody>
      </p:sp>
      <p:sp>
        <p:nvSpPr>
          <p:cNvPr id="9" name="Rectangle 8"/>
          <p:cNvSpPr>
            <a:spLocks noChangeArrowheads="1"/>
          </p:cNvSpPr>
          <p:nvPr/>
        </p:nvSpPr>
        <p:spPr bwMode="auto">
          <a:xfrm>
            <a:off x="907598" y="2424793"/>
            <a:ext cx="7329488" cy="3170099"/>
          </a:xfrm>
          <a:prstGeom prst="rect">
            <a:avLst/>
          </a:prstGeom>
          <a:noFill/>
          <a:ln w="9525">
            <a:noFill/>
            <a:miter lim="800000"/>
            <a:headEnd/>
            <a:tailEnd/>
          </a:ln>
        </p:spPr>
        <p:txBody>
          <a:bodyPr>
            <a:spAutoFit/>
          </a:bodyPr>
          <a:lstStyle/>
          <a:p>
            <a:pPr lvl="1">
              <a:buFont typeface="Arial" charset="0"/>
              <a:buChar char="•"/>
            </a:pPr>
            <a:endParaRPr lang="en-US" sz="2000" b="1" dirty="0" smtClean="0">
              <a:solidFill>
                <a:srgbClr val="000000"/>
              </a:solidFill>
            </a:endParaRPr>
          </a:p>
          <a:p>
            <a:pPr marL="0" lvl="1" algn="ctr"/>
            <a:r>
              <a:rPr lang="en-US" sz="3600" b="1" dirty="0" smtClean="0">
                <a:solidFill>
                  <a:srgbClr val="000000"/>
                </a:solidFill>
              </a:rPr>
              <a:t>Question:</a:t>
            </a:r>
          </a:p>
          <a:p>
            <a:pPr marL="0" lvl="1" algn="ctr"/>
            <a:endParaRPr lang="en-US" sz="3600" b="1" dirty="0" smtClean="0">
              <a:solidFill>
                <a:srgbClr val="000000"/>
              </a:solidFill>
            </a:endParaRPr>
          </a:p>
          <a:p>
            <a:pPr marL="0" lvl="1" algn="ctr"/>
            <a:r>
              <a:rPr lang="en-US" sz="3600" b="1" dirty="0" smtClean="0">
                <a:solidFill>
                  <a:srgbClr val="000000"/>
                </a:solidFill>
              </a:rPr>
              <a:t>What percentage of Americans</a:t>
            </a:r>
          </a:p>
          <a:p>
            <a:pPr marL="0" lvl="1" algn="ctr"/>
            <a:r>
              <a:rPr lang="en-US" sz="3600" b="1" dirty="0" smtClean="0">
                <a:solidFill>
                  <a:srgbClr val="000000"/>
                </a:solidFill>
              </a:rPr>
              <a:t>regularly take </a:t>
            </a:r>
          </a:p>
          <a:p>
            <a:pPr marL="0" lvl="1" algn="ctr"/>
            <a:r>
              <a:rPr lang="en-US" sz="3600" b="1" dirty="0" smtClean="0">
                <a:solidFill>
                  <a:srgbClr val="000000"/>
                </a:solidFill>
              </a:rPr>
              <a:t>dietary supplements?</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rPr>
              <a:t>after Marion Nestle, </a:t>
            </a:r>
            <a:r>
              <a:rPr lang="en-US" sz="1200" i="1" dirty="0" smtClean="0">
                <a:solidFill>
                  <a:srgbClr val="000000"/>
                </a:solidFill>
              </a:rPr>
              <a:t>Food Politics, Rev. Ed., </a:t>
            </a:r>
            <a:r>
              <a:rPr lang="en-US" sz="1200" dirty="0" smtClean="0">
                <a:solidFill>
                  <a:srgbClr val="000000"/>
                </a:solidFill>
              </a:rPr>
              <a:t>2007,  pp. 232</a:t>
            </a:r>
            <a:endParaRPr lang="en-US" sz="1200" dirty="0">
              <a:solidFill>
                <a:srgbClr val="000000"/>
              </a:solidFill>
            </a:endParaRP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smtClean="0">
                <a:solidFill>
                  <a:srgbClr val="000000"/>
                </a:solidFill>
                <a:latin typeface="Arial"/>
              </a:rPr>
              <a:t>DIETARY SUPPLEMENTS</a:t>
            </a:r>
            <a:endParaRPr lang="en-US" sz="4000" b="1" kern="0" dirty="0">
              <a:solidFill>
                <a:srgbClr val="000000"/>
              </a:solidFill>
              <a:latin typeface="Arial"/>
            </a:endParaRPr>
          </a:p>
        </p:txBody>
      </p:sp>
      <p:sp>
        <p:nvSpPr>
          <p:cNvPr id="9" name="Rectangle 8"/>
          <p:cNvSpPr>
            <a:spLocks noChangeArrowheads="1"/>
          </p:cNvSpPr>
          <p:nvPr/>
        </p:nvSpPr>
        <p:spPr bwMode="auto">
          <a:xfrm>
            <a:off x="907598" y="2424793"/>
            <a:ext cx="7329488" cy="2800767"/>
          </a:xfrm>
          <a:prstGeom prst="rect">
            <a:avLst/>
          </a:prstGeom>
          <a:noFill/>
          <a:ln w="9525">
            <a:noFill/>
            <a:miter lim="800000"/>
            <a:headEnd/>
            <a:tailEnd/>
          </a:ln>
        </p:spPr>
        <p:txBody>
          <a:bodyPr>
            <a:spAutoFit/>
          </a:bodyPr>
          <a:lstStyle/>
          <a:p>
            <a:pPr lvl="1">
              <a:buFont typeface="Arial" charset="0"/>
              <a:buChar char="•"/>
            </a:pPr>
            <a:endParaRPr lang="en-US" sz="2000" b="1" dirty="0" smtClean="0">
              <a:solidFill>
                <a:srgbClr val="000000"/>
              </a:solidFill>
            </a:endParaRPr>
          </a:p>
          <a:p>
            <a:pPr marL="0" lvl="1" algn="ctr"/>
            <a:r>
              <a:rPr lang="en-US" sz="3600" b="1" dirty="0" smtClean="0">
                <a:solidFill>
                  <a:srgbClr val="000000"/>
                </a:solidFill>
              </a:rPr>
              <a:t>And the </a:t>
            </a:r>
            <a:r>
              <a:rPr lang="en-US" sz="3600" b="1" i="1" dirty="0" smtClean="0">
                <a:solidFill>
                  <a:srgbClr val="000000"/>
                </a:solidFill>
              </a:rPr>
              <a:t>really</a:t>
            </a:r>
            <a:r>
              <a:rPr lang="en-US" sz="3600" b="1" dirty="0" smtClean="0">
                <a:solidFill>
                  <a:srgbClr val="000000"/>
                </a:solidFill>
              </a:rPr>
              <a:t> good question is:</a:t>
            </a:r>
          </a:p>
          <a:p>
            <a:pPr marL="0" lvl="1" algn="ctr"/>
            <a:endParaRPr lang="en-US" sz="3600" b="1" dirty="0" smtClean="0">
              <a:solidFill>
                <a:srgbClr val="000000"/>
              </a:solidFill>
            </a:endParaRPr>
          </a:p>
          <a:p>
            <a:pPr marL="0" lvl="1" algn="ctr"/>
            <a:r>
              <a:rPr lang="en-US" sz="3600" b="1" dirty="0" smtClean="0">
                <a:solidFill>
                  <a:srgbClr val="000000"/>
                </a:solidFill>
              </a:rPr>
              <a:t>Why do the </a:t>
            </a:r>
            <a:r>
              <a:rPr lang="en-US" sz="4800" b="1" i="1" dirty="0" smtClean="0">
                <a:solidFill>
                  <a:srgbClr val="FF0000"/>
                </a:solidFill>
              </a:rPr>
              <a:t>science-based</a:t>
            </a:r>
            <a:r>
              <a:rPr lang="en-US" sz="3600" b="1" i="1" dirty="0" smtClean="0">
                <a:solidFill>
                  <a:srgbClr val="000000"/>
                </a:solidFill>
              </a:rPr>
              <a:t> </a:t>
            </a:r>
            <a:r>
              <a:rPr lang="en-US" sz="3600" b="1" dirty="0" smtClean="0">
                <a:solidFill>
                  <a:srgbClr val="000000"/>
                </a:solidFill>
              </a:rPr>
              <a:t>“people” take them?</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rPr>
              <a:t>after Marion Nestle, </a:t>
            </a:r>
            <a:r>
              <a:rPr lang="en-US" sz="1200" i="1" dirty="0" smtClean="0">
                <a:solidFill>
                  <a:srgbClr val="000000"/>
                </a:solidFill>
              </a:rPr>
              <a:t>Food Politics, Rev. Ed., </a:t>
            </a:r>
            <a:r>
              <a:rPr lang="en-US" sz="1200" dirty="0" smtClean="0">
                <a:solidFill>
                  <a:srgbClr val="000000"/>
                </a:solidFill>
              </a:rPr>
              <a:t>2007,  pp. 232</a:t>
            </a:r>
            <a:endParaRPr lang="en-US" sz="1200" dirty="0">
              <a:solidFill>
                <a:srgbClr val="000000"/>
              </a:solidFill>
            </a:endParaRP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smtClean="0">
                <a:solidFill>
                  <a:srgbClr val="000000"/>
                </a:solidFill>
                <a:latin typeface="Arial"/>
              </a:rPr>
              <a:t>DIETARY SUPPLEMENTS</a:t>
            </a:r>
            <a:endParaRPr lang="en-US" sz="4000" b="1" kern="0" dirty="0">
              <a:solidFill>
                <a:srgbClr val="000000"/>
              </a:solidFill>
              <a:latin typeface="Arial"/>
            </a:endParaRPr>
          </a:p>
        </p:txBody>
      </p:sp>
      <p:sp>
        <p:nvSpPr>
          <p:cNvPr id="7" name="Rectangle 6"/>
          <p:cNvSpPr>
            <a:spLocks noChangeArrowheads="1"/>
          </p:cNvSpPr>
          <p:nvPr/>
        </p:nvSpPr>
        <p:spPr bwMode="auto">
          <a:xfrm>
            <a:off x="2540464" y="2141736"/>
            <a:ext cx="2205718" cy="1077218"/>
          </a:xfrm>
          <a:prstGeom prst="rect">
            <a:avLst/>
          </a:prstGeom>
          <a:noFill/>
          <a:ln w="9525">
            <a:noFill/>
            <a:miter lim="800000"/>
            <a:headEnd/>
            <a:tailEnd/>
          </a:ln>
        </p:spPr>
        <p:txBody>
          <a:bodyPr wrap="square">
            <a:spAutoFit/>
          </a:bodyPr>
          <a:lstStyle/>
          <a:p>
            <a:pPr marL="6350" lvl="1" algn="ctr"/>
            <a:r>
              <a:rPr lang="en-US" sz="3200" b="1" dirty="0" smtClean="0">
                <a:solidFill>
                  <a:srgbClr val="000000"/>
                </a:solidFill>
                <a:latin typeface="Arial" pitchFamily="34" charset="0"/>
              </a:rPr>
              <a:t>“science-</a:t>
            </a:r>
          </a:p>
          <a:p>
            <a:pPr marL="6350" lvl="1" algn="ctr"/>
            <a:r>
              <a:rPr lang="en-US" sz="3200" b="1" dirty="0" smtClean="0">
                <a:solidFill>
                  <a:srgbClr val="000000"/>
                </a:solidFill>
                <a:latin typeface="Arial" pitchFamily="34" charset="0"/>
              </a:rPr>
              <a:t>based”</a:t>
            </a:r>
            <a:endParaRPr lang="en-US" sz="3600" b="1" dirty="0" smtClean="0">
              <a:solidFill>
                <a:srgbClr val="000000"/>
              </a:solidFill>
              <a:latin typeface="Arial" pitchFamily="34" charset="0"/>
            </a:endParaRPr>
          </a:p>
        </p:txBody>
      </p:sp>
      <p:sp>
        <p:nvSpPr>
          <p:cNvPr id="9" name="Rectangle 8"/>
          <p:cNvSpPr>
            <a:spLocks noChangeArrowheads="1"/>
          </p:cNvSpPr>
          <p:nvPr/>
        </p:nvSpPr>
        <p:spPr bwMode="auto">
          <a:xfrm>
            <a:off x="1023709" y="3011674"/>
            <a:ext cx="7329488" cy="3216265"/>
          </a:xfrm>
          <a:prstGeom prst="rect">
            <a:avLst/>
          </a:prstGeom>
          <a:noFill/>
          <a:ln w="9525">
            <a:noFill/>
            <a:miter lim="800000"/>
            <a:headEnd/>
            <a:tailEnd/>
          </a:ln>
        </p:spPr>
        <p:txBody>
          <a:bodyPr>
            <a:spAutoFit/>
          </a:bodyPr>
          <a:lstStyle/>
          <a:p>
            <a:pPr lvl="1">
              <a:buFont typeface="Arial" charset="0"/>
              <a:buChar char="•"/>
            </a:pPr>
            <a:endParaRPr lang="en-US" b="1" dirty="0" smtClean="0">
              <a:solidFill>
                <a:srgbClr val="000000"/>
              </a:solidFill>
              <a:latin typeface="Arial" pitchFamily="34" charset="0"/>
            </a:endParaRPr>
          </a:p>
          <a:p>
            <a:pPr marL="0" lvl="1">
              <a:tabLst>
                <a:tab pos="2293938" algn="l"/>
              </a:tabLst>
            </a:pPr>
            <a:r>
              <a:rPr lang="en-US" sz="2800" b="1" dirty="0" smtClean="0">
                <a:solidFill>
                  <a:srgbClr val="000000"/>
                </a:solidFill>
                <a:latin typeface="Arial" pitchFamily="34" charset="0"/>
              </a:rPr>
              <a:t>Safe	</a:t>
            </a:r>
            <a:r>
              <a:rPr lang="en-US" sz="2400" b="1" dirty="0" smtClean="0">
                <a:solidFill>
                  <a:srgbClr val="808080"/>
                </a:solidFill>
                <a:latin typeface="Arial" pitchFamily="34" charset="0"/>
              </a:rPr>
              <a:t>No/</a:t>
            </a:r>
            <a:r>
              <a:rPr lang="en-US" sz="2800" b="1" dirty="0" smtClean="0">
                <a:solidFill>
                  <a:srgbClr val="808080"/>
                </a:solidFill>
                <a:latin typeface="Arial" pitchFamily="34" charset="0"/>
              </a:rPr>
              <a:t>		</a:t>
            </a:r>
            <a:r>
              <a:rPr lang="en-US" sz="2400" b="1" dirty="0" smtClean="0">
                <a:solidFill>
                  <a:srgbClr val="808080"/>
                </a:solidFill>
                <a:latin typeface="Arial" pitchFamily="34" charset="0"/>
              </a:rPr>
              <a:t>Yes</a:t>
            </a:r>
            <a:endParaRPr lang="en-US" sz="2800" b="1" dirty="0" smtClean="0">
              <a:solidFill>
                <a:srgbClr val="808080"/>
              </a:solidFill>
              <a:latin typeface="Arial" pitchFamily="34" charset="0"/>
            </a:endParaRPr>
          </a:p>
          <a:p>
            <a:pPr marL="0" lvl="1">
              <a:tabLst>
                <a:tab pos="2060575" algn="l"/>
              </a:tabLst>
            </a:pPr>
            <a:r>
              <a:rPr lang="en-US" sz="1200" b="1" dirty="0" smtClean="0">
                <a:solidFill>
                  <a:srgbClr val="808080"/>
                </a:solidFill>
                <a:latin typeface="Arial" pitchFamily="34" charset="0"/>
              </a:rPr>
              <a:t>	</a:t>
            </a:r>
            <a:r>
              <a:rPr lang="en-US" b="1" dirty="0" smtClean="0">
                <a:solidFill>
                  <a:srgbClr val="808080"/>
                </a:solidFill>
                <a:latin typeface="Arial" pitchFamily="34" charset="0"/>
              </a:rPr>
              <a:t>Unknown</a:t>
            </a:r>
            <a:endParaRPr lang="en-US" sz="2800" b="1" dirty="0" smtClean="0">
              <a:solidFill>
                <a:srgbClr val="808080"/>
              </a:solidFill>
              <a:latin typeface="Arial" pitchFamily="34" charset="0"/>
            </a:endParaRPr>
          </a:p>
          <a:p>
            <a:pPr marL="0" lvl="1"/>
            <a:endParaRPr lang="en-US" sz="200" b="1" dirty="0" smtClean="0">
              <a:solidFill>
                <a:srgbClr val="000000"/>
              </a:solidFill>
              <a:latin typeface="Arial" pitchFamily="34" charset="0"/>
            </a:endParaRPr>
          </a:p>
          <a:p>
            <a:pPr marL="0" lvl="1">
              <a:tabLst>
                <a:tab pos="2293938" algn="l"/>
              </a:tabLst>
            </a:pPr>
            <a:r>
              <a:rPr lang="en-US" sz="2800" b="1" dirty="0" smtClean="0">
                <a:solidFill>
                  <a:srgbClr val="000000"/>
                </a:solidFill>
                <a:latin typeface="Arial" pitchFamily="34" charset="0"/>
              </a:rPr>
              <a:t>Need	</a:t>
            </a:r>
            <a:r>
              <a:rPr lang="en-US" sz="2400" b="1" dirty="0" smtClean="0">
                <a:solidFill>
                  <a:srgbClr val="808080"/>
                </a:solidFill>
                <a:latin typeface="Arial" pitchFamily="34" charset="0"/>
              </a:rPr>
              <a:t>No</a:t>
            </a:r>
            <a:r>
              <a:rPr lang="en-US" sz="2800" b="1" dirty="0" smtClean="0">
                <a:solidFill>
                  <a:srgbClr val="808080"/>
                </a:solidFill>
                <a:latin typeface="Arial" pitchFamily="34" charset="0"/>
              </a:rPr>
              <a:t>		 	</a:t>
            </a:r>
            <a:r>
              <a:rPr lang="en-US" sz="2400" b="1" dirty="0" smtClean="0">
                <a:solidFill>
                  <a:srgbClr val="808080"/>
                </a:solidFill>
                <a:latin typeface="Arial" pitchFamily="34" charset="0"/>
              </a:rPr>
              <a:t>Yes</a:t>
            </a:r>
            <a:endParaRPr lang="en-US" sz="2800" b="1" dirty="0" smtClean="0">
              <a:solidFill>
                <a:srgbClr val="808080"/>
              </a:solidFill>
              <a:latin typeface="Arial" pitchFamily="34" charset="0"/>
            </a:endParaRPr>
          </a:p>
          <a:p>
            <a:pPr marL="0" lvl="1">
              <a:tabLst>
                <a:tab pos="2060575" algn="l"/>
              </a:tabLst>
            </a:pPr>
            <a:endParaRPr lang="en-US" sz="200" b="1" dirty="0" smtClean="0">
              <a:solidFill>
                <a:srgbClr val="000000"/>
              </a:solidFill>
              <a:latin typeface="Arial" pitchFamily="34" charset="0"/>
            </a:endParaRPr>
          </a:p>
          <a:p>
            <a:pPr marL="0" lvl="1">
              <a:tabLst>
                <a:tab pos="2293938" algn="l"/>
              </a:tabLst>
            </a:pPr>
            <a:r>
              <a:rPr lang="en-US" sz="2800" b="1" dirty="0" smtClean="0">
                <a:solidFill>
                  <a:srgbClr val="000000"/>
                </a:solidFill>
                <a:latin typeface="Arial" pitchFamily="34" charset="0"/>
              </a:rPr>
              <a:t>Efficacy	</a:t>
            </a:r>
            <a:r>
              <a:rPr lang="en-US" sz="2400" b="1" dirty="0" smtClean="0">
                <a:solidFill>
                  <a:srgbClr val="808080"/>
                </a:solidFill>
                <a:latin typeface="Arial" pitchFamily="34" charset="0"/>
              </a:rPr>
              <a:t>No/</a:t>
            </a:r>
            <a:r>
              <a:rPr lang="en-US" sz="3600" b="1" dirty="0" smtClean="0">
                <a:solidFill>
                  <a:srgbClr val="808080"/>
                </a:solidFill>
                <a:latin typeface="Arial" pitchFamily="34" charset="0"/>
              </a:rPr>
              <a:t>		</a:t>
            </a:r>
            <a:r>
              <a:rPr lang="en-US" sz="2400" b="1" dirty="0" smtClean="0">
                <a:solidFill>
                  <a:srgbClr val="808080"/>
                </a:solidFill>
                <a:latin typeface="Arial" pitchFamily="34" charset="0"/>
              </a:rPr>
              <a:t>Yes</a:t>
            </a:r>
          </a:p>
          <a:p>
            <a:pPr marL="0" lvl="1">
              <a:tabLst>
                <a:tab pos="2060575" algn="l"/>
              </a:tabLst>
            </a:pPr>
            <a:r>
              <a:rPr lang="en-US" sz="2400" b="1" dirty="0" smtClean="0">
                <a:solidFill>
                  <a:srgbClr val="808080"/>
                </a:solidFill>
                <a:latin typeface="Arial" pitchFamily="34" charset="0"/>
              </a:rPr>
              <a:t>	</a:t>
            </a:r>
            <a:r>
              <a:rPr lang="en-US" b="1" dirty="0" smtClean="0">
                <a:solidFill>
                  <a:srgbClr val="808080"/>
                </a:solidFill>
                <a:latin typeface="Arial" pitchFamily="34" charset="0"/>
              </a:rPr>
              <a:t>Unknown</a:t>
            </a:r>
          </a:p>
          <a:p>
            <a:pPr marL="0" lvl="1">
              <a:tabLst>
                <a:tab pos="2060575" algn="l"/>
              </a:tabLst>
            </a:pPr>
            <a:endParaRPr lang="en-US" sz="200" b="1" dirty="0" smtClean="0">
              <a:solidFill>
                <a:srgbClr val="000000"/>
              </a:solidFill>
              <a:latin typeface="Arial" pitchFamily="34" charset="0"/>
            </a:endParaRPr>
          </a:p>
          <a:p>
            <a:pPr marL="0" lvl="1">
              <a:tabLst>
                <a:tab pos="2293938" algn="l"/>
              </a:tabLst>
            </a:pPr>
            <a:r>
              <a:rPr lang="en-US" sz="2800" b="1" dirty="0" smtClean="0">
                <a:solidFill>
                  <a:srgbClr val="000000"/>
                </a:solidFill>
                <a:latin typeface="Arial" pitchFamily="34" charset="0"/>
              </a:rPr>
              <a:t>Take	</a:t>
            </a:r>
            <a:r>
              <a:rPr lang="en-US" sz="2400" b="1" dirty="0" smtClean="0">
                <a:solidFill>
                  <a:srgbClr val="808080"/>
                </a:solidFill>
                <a:latin typeface="Arial" pitchFamily="34" charset="0"/>
              </a:rPr>
              <a:t>No		 	Yes</a:t>
            </a:r>
          </a:p>
        </p:txBody>
      </p:sp>
      <p:sp>
        <p:nvSpPr>
          <p:cNvPr id="10" name="Rectangle 9"/>
          <p:cNvSpPr>
            <a:spLocks noChangeArrowheads="1"/>
          </p:cNvSpPr>
          <p:nvPr/>
        </p:nvSpPr>
        <p:spPr bwMode="auto">
          <a:xfrm>
            <a:off x="4739378" y="2149003"/>
            <a:ext cx="2358116" cy="1077218"/>
          </a:xfrm>
          <a:prstGeom prst="rect">
            <a:avLst/>
          </a:prstGeom>
          <a:noFill/>
          <a:ln w="9525">
            <a:noFill/>
            <a:miter lim="800000"/>
            <a:headEnd/>
            <a:tailEnd/>
          </a:ln>
        </p:spPr>
        <p:txBody>
          <a:bodyPr wrap="square">
            <a:spAutoFit/>
          </a:bodyPr>
          <a:lstStyle/>
          <a:p>
            <a:pPr marL="6350" lvl="1" algn="ctr"/>
            <a:r>
              <a:rPr lang="en-US" sz="3200" b="1" dirty="0" smtClean="0">
                <a:solidFill>
                  <a:srgbClr val="000000"/>
                </a:solidFill>
                <a:latin typeface="Arial" pitchFamily="34" charset="0"/>
              </a:rPr>
              <a:t>“faith-</a:t>
            </a:r>
          </a:p>
          <a:p>
            <a:pPr marL="6350" lvl="1" algn="ctr"/>
            <a:r>
              <a:rPr lang="en-US" sz="3200" b="1" dirty="0" smtClean="0">
                <a:solidFill>
                  <a:srgbClr val="000000"/>
                </a:solidFill>
                <a:latin typeface="Arial" pitchFamily="34" charset="0"/>
              </a:rPr>
              <a:t>     based”</a:t>
            </a:r>
            <a:endParaRPr lang="en-US" sz="3600" b="1" dirty="0" smtClean="0">
              <a:solidFill>
                <a:srgbClr val="000000"/>
              </a:solidFill>
              <a:latin typeface="Arial" pitchFamily="34" charset="0"/>
            </a:endParaRPr>
          </a:p>
        </p:txBody>
      </p:sp>
      <p:sp>
        <p:nvSpPr>
          <p:cNvPr id="11" name="Rectangle 10"/>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latin typeface="Arial" pitchFamily="34" charset="0"/>
              </a:rPr>
              <a:t>after Marion Nestle, </a:t>
            </a:r>
            <a:r>
              <a:rPr lang="en-US" sz="1200" i="1" dirty="0" smtClean="0">
                <a:solidFill>
                  <a:srgbClr val="000000"/>
                </a:solidFill>
                <a:latin typeface="Arial" pitchFamily="34" charset="0"/>
              </a:rPr>
              <a:t>Food Politics, Rev. Ed., </a:t>
            </a:r>
            <a:r>
              <a:rPr lang="en-US" sz="1200" dirty="0" smtClean="0">
                <a:solidFill>
                  <a:srgbClr val="000000"/>
                </a:solidFill>
                <a:latin typeface="Arial" pitchFamily="34" charset="0"/>
              </a:rPr>
              <a:t>2007,  pp. 232</a:t>
            </a:r>
            <a:endParaRPr lang="en-US" sz="1200" dirty="0">
              <a:solidFill>
                <a:srgbClr val="000000"/>
              </a:solidFill>
              <a:latin typeface="Arial" pitchFamily="34" charset="0"/>
            </a:endParaRPr>
          </a:p>
        </p:txBody>
      </p:sp>
      <p:sp>
        <p:nvSpPr>
          <p:cNvPr id="8" name="Flowchart: Summing Junction 7"/>
          <p:cNvSpPr/>
          <p:nvPr/>
        </p:nvSpPr>
        <p:spPr>
          <a:xfrm>
            <a:off x="3309258" y="5573486"/>
            <a:ext cx="612648" cy="598134"/>
          </a:xfrm>
          <a:prstGeom prst="flowChartSummingJunction">
            <a:avLst/>
          </a:prstGeom>
          <a:noFill/>
          <a:ln w="76200">
            <a:solidFill>
              <a:srgbClr val="FF1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09236" y="5622053"/>
            <a:ext cx="715902" cy="461665"/>
          </a:xfrm>
          <a:prstGeom prst="rect">
            <a:avLst/>
          </a:prstGeom>
        </p:spPr>
        <p:txBody>
          <a:bodyPr wrap="none">
            <a:spAutoFit/>
          </a:bodyPr>
          <a:lstStyle/>
          <a:p>
            <a:pPr marL="0" lvl="1">
              <a:tabLst>
                <a:tab pos="2293938" algn="l"/>
              </a:tabLst>
            </a:pPr>
            <a:r>
              <a:rPr lang="en-US" sz="2400" b="1" dirty="0" smtClean="0">
                <a:solidFill>
                  <a:srgbClr val="FF1B36"/>
                </a:solidFill>
                <a:latin typeface="Arial" pitchFamily="34" charset="0"/>
              </a:rPr>
              <a:t>Yes</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666751" y="2969988"/>
            <a:ext cx="7772400" cy="2062103"/>
          </a:xfrm>
          <a:prstGeom prst="rect">
            <a:avLst/>
          </a:prstGeom>
          <a:noFill/>
          <a:ln w="9525">
            <a:noFill/>
            <a:miter lim="800000"/>
            <a:headEnd/>
            <a:tailEnd/>
          </a:ln>
        </p:spPr>
        <p:txBody>
          <a:bodyPr wrap="square">
            <a:spAutoFit/>
          </a:bodyPr>
          <a:lstStyle/>
          <a:p>
            <a:pPr marL="0" lvl="1" algn="ctr"/>
            <a:r>
              <a:rPr lang="en-US" sz="3200" b="1" dirty="0" smtClean="0">
                <a:solidFill>
                  <a:srgbClr val="000000"/>
                </a:solidFill>
              </a:rPr>
              <a:t>In the end, some people accomplish the same thing without supplements.  The either eat a healthy, balanced diet, or . . .</a:t>
            </a:r>
            <a:endParaRPr lang="en-US" sz="3200" b="1" dirty="0">
              <a:solidFill>
                <a:srgbClr val="000000"/>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6"/>
            <a:ext cx="7358062" cy="3687163"/>
          </a:xfrm>
        </p:spPr>
        <p:txBody>
          <a:bodyPr>
            <a:spAutoFit/>
          </a:bodyPr>
          <a:lstStyle/>
          <a:p>
            <a:pPr marL="514350" indent="-514350" eaLnBrk="1" hangingPunct="1">
              <a:lnSpc>
                <a:spcPct val="150000"/>
              </a:lnSpc>
              <a:buFont typeface="+mj-lt"/>
              <a:buAutoNum type="arabicPeriod"/>
              <a:tabLst>
                <a:tab pos="0" algn="l"/>
              </a:tabLst>
              <a:defRPr/>
            </a:pPr>
            <a:r>
              <a:rPr lang="en-US" b="1" i="1" dirty="0" smtClean="0">
                <a:solidFill>
                  <a:srgbClr val="FF0000"/>
                </a:solidFill>
              </a:rPr>
              <a:t>Biological Determinism </a:t>
            </a:r>
            <a:br>
              <a:rPr lang="en-US" b="1" i="1" dirty="0" smtClean="0">
                <a:solidFill>
                  <a:srgbClr val="FF0000"/>
                </a:solidFill>
              </a:rPr>
            </a:br>
            <a:r>
              <a:rPr lang="en-US" b="1" i="1" dirty="0" smtClean="0">
                <a:solidFill>
                  <a:srgbClr val="FF0000"/>
                </a:solidFill>
              </a:rPr>
              <a:t>	vs. Cultural </a:t>
            </a:r>
            <a:r>
              <a:rPr lang="en-US" b="1" i="1" dirty="0" err="1" smtClean="0">
                <a:solidFill>
                  <a:srgbClr val="FF0000"/>
                </a:solidFill>
              </a:rPr>
              <a:t>Constructionism</a:t>
            </a:r>
            <a:r>
              <a:rPr lang="en-US" sz="2800" b="1" i="1" dirty="0" smtClean="0">
                <a:solidFill>
                  <a:schemeClr val="accent1">
                    <a:lumMod val="90000"/>
                  </a:schemeClr>
                </a:solidFill>
              </a:rPr>
              <a:t/>
            </a:r>
            <a:br>
              <a:rPr lang="en-US" sz="2800" b="1" i="1" dirty="0" smtClean="0">
                <a:solidFill>
                  <a:schemeClr val="accent1">
                    <a:lumMod val="90000"/>
                  </a:schemeClr>
                </a:solidFill>
              </a:rPr>
            </a:br>
            <a:r>
              <a:rPr lang="en-US" b="1" i="1" dirty="0" smtClean="0">
                <a:solidFill>
                  <a:schemeClr val="accent1">
                    <a:lumMod val="90000"/>
                  </a:schemeClr>
                </a:solidFill>
              </a:rPr>
              <a:t>	</a:t>
            </a:r>
            <a:r>
              <a:rPr lang="en-US" sz="2800" b="1" dirty="0" smtClean="0"/>
              <a:t>(“nature vs. nurture”)</a:t>
            </a:r>
            <a:br>
              <a:rPr lang="en-US" sz="2800" b="1" dirty="0" smtClean="0"/>
            </a:br>
            <a:r>
              <a:rPr lang="en-US" sz="2800" b="1" dirty="0" smtClean="0"/>
              <a:t>	(“inherited vs. learned”)</a:t>
            </a:r>
          </a:p>
          <a:p>
            <a:pPr marL="285750" lvl="0" indent="-285750" eaLnBrk="1" hangingPunct="1">
              <a:lnSpc>
                <a:spcPct val="150000"/>
              </a:lnSpc>
              <a:buNone/>
              <a:tabLst>
                <a:tab pos="0" algn="l"/>
              </a:tabLst>
              <a:defRPr/>
            </a:pPr>
            <a:r>
              <a:rPr lang="en-US" sz="2800" b="1" dirty="0" smtClean="0"/>
              <a:t>			(“</a:t>
            </a:r>
            <a:r>
              <a:rPr lang="en-US" sz="2800" b="1" dirty="0" err="1" smtClean="0"/>
              <a:t>nativism</a:t>
            </a:r>
            <a:r>
              <a:rPr lang="en-US" sz="2800" b="1" dirty="0" smtClean="0"/>
              <a:t>” vs. “empiricism”)</a:t>
            </a:r>
            <a:endParaRPr lang="en-US" sz="2400" b="1" dirty="0" smtClean="0">
              <a:solidFill>
                <a:schemeClr val="accent3"/>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smtClean="0">
                <a:solidFill>
                  <a:srgbClr val="BADDE1"/>
                </a:solidFill>
                <a:latin typeface="Arial"/>
              </a:rPr>
              <a:t>three major contemporary debates</a:t>
            </a:r>
            <a:endParaRPr lang="en-US" sz="2800" b="1" kern="0" dirty="0" smtClean="0">
              <a:solidFill>
                <a:srgbClr val="BADDE1"/>
              </a:solidFill>
              <a:latin typeface="Arial"/>
            </a:endParaRP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208556" y="6399442"/>
            <a:ext cx="2735044"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3"/>
              </a:rPr>
              <a:t>www.foxnews.com/story/0,2933,405765,00.html</a:t>
            </a:r>
            <a:endParaRPr lang="en-US" sz="800" dirty="0">
              <a:solidFill>
                <a:srgbClr val="000000"/>
              </a:solidFill>
              <a:latin typeface="Verdana" pitchFamily="34" charset="0"/>
            </a:endParaRPr>
          </a:p>
        </p:txBody>
      </p:sp>
      <p:pic>
        <p:nvPicPr>
          <p:cNvPr id="13315" name="Picture 2"/>
          <p:cNvPicPr>
            <a:picLocks noChangeAspect="1" noChangeArrowheads="1"/>
          </p:cNvPicPr>
          <p:nvPr/>
        </p:nvPicPr>
        <p:blipFill>
          <a:blip r:embed="rId4" cstate="print"/>
          <a:srcRect/>
          <a:stretch>
            <a:fillRect/>
          </a:stretch>
        </p:blipFill>
        <p:spPr bwMode="auto">
          <a:xfrm>
            <a:off x="943431" y="362856"/>
            <a:ext cx="7248525" cy="594360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51541" y="1538815"/>
            <a:ext cx="8026400" cy="4247317"/>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600" b="1" dirty="0">
                <a:solidFill>
                  <a:srgbClr val="FFFFFF"/>
                </a:solidFill>
              </a:rPr>
              <a:t>d</a:t>
            </a:r>
            <a:r>
              <a:rPr kumimoji="1" lang="en-US" sz="3600" b="1" dirty="0" smtClean="0">
                <a:solidFill>
                  <a:srgbClr val="FFFFFF"/>
                </a:solidFill>
              </a:rPr>
              <a:t>oes </a:t>
            </a:r>
          </a:p>
          <a:p>
            <a:pPr algn="ctr" eaLnBrk="0" hangingPunct="0">
              <a:lnSpc>
                <a:spcPct val="150000"/>
              </a:lnSpc>
            </a:pPr>
            <a:r>
              <a:rPr kumimoji="1" lang="en-US" sz="3600" b="1" dirty="0" smtClean="0">
                <a:solidFill>
                  <a:srgbClr val="FFFFFF"/>
                </a:solidFill>
              </a:rPr>
              <a:t>“science based” </a:t>
            </a:r>
            <a:r>
              <a:rPr kumimoji="1" lang="en-US" sz="3600" b="1" i="1" dirty="0" smtClean="0">
                <a:solidFill>
                  <a:srgbClr val="FFFFFF"/>
                </a:solidFill>
              </a:rPr>
              <a:t>vs</a:t>
            </a:r>
            <a:r>
              <a:rPr kumimoji="1" lang="en-US" sz="3600" b="1" dirty="0" smtClean="0">
                <a:solidFill>
                  <a:srgbClr val="FFFFFF"/>
                </a:solidFill>
              </a:rPr>
              <a:t>. “belief based” decision making make any difference</a:t>
            </a:r>
            <a:br>
              <a:rPr kumimoji="1" lang="en-US" sz="3600" b="1" dirty="0" smtClean="0">
                <a:solidFill>
                  <a:srgbClr val="FFFFFF"/>
                </a:solidFill>
              </a:rPr>
            </a:br>
            <a:r>
              <a:rPr kumimoji="1" lang="en-US" sz="3600" b="1" dirty="0" smtClean="0">
                <a:solidFill>
                  <a:srgbClr val="FFFFFF"/>
                </a:solidFill>
              </a:rPr>
              <a:t>in the “real” world ?</a:t>
            </a:r>
            <a:endParaRPr kumimoji="1" lang="en-US" sz="3600" b="1" dirty="0">
              <a:solidFill>
                <a:srgbClr val="FFFFFF"/>
              </a:solidFill>
            </a:endParaRPr>
          </a:p>
        </p:txBody>
      </p:sp>
    </p:spTree>
    <p:extLst>
      <p:ext uri="{BB962C8B-B14F-4D97-AF65-F5344CB8AC3E}">
        <p14:creationId xmlns:p14="http://schemas.microsoft.com/office/powerpoint/2010/main" val="3350603140"/>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p:cNvSpPr>
            <a:spLocks noChangeArrowheads="1"/>
          </p:cNvSpPr>
          <p:nvPr/>
        </p:nvSpPr>
        <p:spPr bwMode="auto">
          <a:xfrm>
            <a:off x="1059330" y="6626560"/>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rPr>
              <a:t>after Marion Nestle, </a:t>
            </a:r>
            <a:r>
              <a:rPr lang="en-US" sz="1200" i="1" dirty="0" smtClean="0">
                <a:solidFill>
                  <a:srgbClr val="000000"/>
                </a:solidFill>
              </a:rPr>
              <a:t>Food Politics, Rev. Ed., </a:t>
            </a:r>
            <a:r>
              <a:rPr lang="en-US" sz="1200" dirty="0" smtClean="0">
                <a:solidFill>
                  <a:srgbClr val="000000"/>
                </a:solidFill>
              </a:rPr>
              <a:t>2007,  pp. 232</a:t>
            </a:r>
            <a:endParaRPr lang="en-US" sz="1200" dirty="0">
              <a:solidFill>
                <a:srgbClr val="000000"/>
              </a:solidFill>
            </a:endParaRPr>
          </a:p>
        </p:txBody>
      </p:sp>
      <p:sp>
        <p:nvSpPr>
          <p:cNvPr id="10" name="Rectangle 9"/>
          <p:cNvSpPr>
            <a:spLocks noChangeArrowheads="1"/>
          </p:cNvSpPr>
          <p:nvPr/>
        </p:nvSpPr>
        <p:spPr bwMode="auto">
          <a:xfrm>
            <a:off x="906936" y="6546736"/>
            <a:ext cx="7329487" cy="215444"/>
          </a:xfrm>
          <a:prstGeom prst="rect">
            <a:avLst/>
          </a:prstGeom>
          <a:noFill/>
          <a:ln w="9525">
            <a:noFill/>
            <a:miter lim="800000"/>
            <a:headEnd/>
            <a:tailEnd/>
          </a:ln>
        </p:spPr>
        <p:txBody>
          <a:bodyPr>
            <a:spAutoFit/>
          </a:bodyPr>
          <a:lstStyle/>
          <a:p>
            <a:pPr lvl="1" algn="ctr"/>
            <a:r>
              <a:rPr lang="en-US" sz="800" dirty="0">
                <a:solidFill>
                  <a:srgbClr val="000000"/>
                </a:solidFill>
                <a:hlinkClick r:id="rId2"/>
              </a:rPr>
              <a:t>http://bluenationreview.com/two-anti-science-senators-now-lead-two-science-committees/</a:t>
            </a:r>
            <a:endParaRPr lang="en-US" sz="800" dirty="0">
              <a:solidFill>
                <a:srgbClr val="000000"/>
              </a:solidFill>
            </a:endParaRP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97133"/>
            <a:ext cx="8229600" cy="4801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5199483" y="5465018"/>
            <a:ext cx="1903085" cy="369332"/>
          </a:xfrm>
          <a:prstGeom prst="rect">
            <a:avLst/>
          </a:prstGeom>
        </p:spPr>
        <p:txBody>
          <a:bodyPr wrap="none">
            <a:spAutoFit/>
          </a:bodyPr>
          <a:lstStyle/>
          <a:p>
            <a:r>
              <a:rPr lang="en-US" dirty="0" smtClean="0">
                <a:solidFill>
                  <a:srgbClr val="FFFFFF"/>
                </a:solidFill>
                <a:latin typeface="Arial" pitchFamily="34" charset="0"/>
              </a:rPr>
              <a:t>13 January 2015</a:t>
            </a:r>
            <a:endParaRPr lang="en-US" dirty="0">
              <a:solidFill>
                <a:srgbClr val="FFFFFF"/>
              </a:solidFill>
              <a:latin typeface="Arial" pitchFamily="34" charset="0"/>
            </a:endParaRPr>
          </a:p>
        </p:txBody>
      </p:sp>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01" y="362855"/>
            <a:ext cx="3242500" cy="2467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816817" y="773221"/>
            <a:ext cx="4572000" cy="646331"/>
          </a:xfrm>
          <a:prstGeom prst="rect">
            <a:avLst/>
          </a:prstGeom>
        </p:spPr>
        <p:txBody>
          <a:bodyPr>
            <a:spAutoFit/>
          </a:bodyPr>
          <a:lstStyle/>
          <a:p>
            <a:pPr algn="ctr"/>
            <a:r>
              <a:rPr lang="en-US" dirty="0">
                <a:solidFill>
                  <a:srgbClr val="FFFFFF"/>
                </a:solidFill>
                <a:latin typeface="Arial" pitchFamily="34" charset="0"/>
              </a:rPr>
              <a:t>James Inhofe is in charge of the Senate Environment and Public Works </a:t>
            </a:r>
            <a:r>
              <a:rPr lang="en-US" dirty="0" smtClean="0">
                <a:solidFill>
                  <a:srgbClr val="FFFFFF"/>
                </a:solidFill>
                <a:latin typeface="Arial" pitchFamily="34" charset="0"/>
              </a:rPr>
              <a:t>Committee</a:t>
            </a:r>
            <a:endParaRPr lang="en-US" dirty="0">
              <a:solidFill>
                <a:srgbClr val="FFFFFF"/>
              </a:solidFill>
              <a:latin typeface="Arial" pitchFamily="34" charset="0"/>
            </a:endParaRPr>
          </a:p>
        </p:txBody>
      </p:sp>
      <p:sp>
        <p:nvSpPr>
          <p:cNvPr id="4" name="Rectangle 3"/>
          <p:cNvSpPr/>
          <p:nvPr/>
        </p:nvSpPr>
        <p:spPr>
          <a:xfrm>
            <a:off x="192055" y="3149600"/>
            <a:ext cx="2928517" cy="1754326"/>
          </a:xfrm>
          <a:prstGeom prst="rect">
            <a:avLst/>
          </a:prstGeom>
        </p:spPr>
        <p:txBody>
          <a:bodyPr wrap="square">
            <a:spAutoFit/>
          </a:bodyPr>
          <a:lstStyle/>
          <a:p>
            <a:pPr algn="ctr"/>
            <a:r>
              <a:rPr lang="en-US" dirty="0">
                <a:solidFill>
                  <a:srgbClr val="FFFFFF"/>
                </a:solidFill>
                <a:latin typeface="Arial" pitchFamily="34" charset="0"/>
              </a:rPr>
              <a:t>Ted Cruz is the chair of the Subcommittee on Space, Science and Competitiveness which is in charge of NASA</a:t>
            </a:r>
            <a:br>
              <a:rPr lang="en-US" dirty="0">
                <a:solidFill>
                  <a:srgbClr val="FFFFFF"/>
                </a:solidFill>
                <a:latin typeface="Arial" pitchFamily="34" charset="0"/>
              </a:rPr>
            </a:br>
            <a:endParaRPr lang="en-US" dirty="0">
              <a:solidFill>
                <a:srgbClr val="FFFFFF"/>
              </a:solidFill>
              <a:latin typeface="Arial" pitchFamily="34" charset="0"/>
            </a:endParaRPr>
          </a:p>
        </p:txBody>
      </p:sp>
    </p:spTree>
    <p:extLst>
      <p:ext uri="{BB962C8B-B14F-4D97-AF65-F5344CB8AC3E}">
        <p14:creationId xmlns:p14="http://schemas.microsoft.com/office/powerpoint/2010/main" val="2473921419"/>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p:cNvSpPr>
            <a:spLocks noChangeArrowheads="1"/>
          </p:cNvSpPr>
          <p:nvPr/>
        </p:nvSpPr>
        <p:spPr bwMode="auto">
          <a:xfrm>
            <a:off x="1059330" y="6626560"/>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rPr>
              <a:t>after Marion Nestle, </a:t>
            </a:r>
            <a:r>
              <a:rPr lang="en-US" sz="1200" i="1" dirty="0" smtClean="0">
                <a:solidFill>
                  <a:srgbClr val="000000"/>
                </a:solidFill>
              </a:rPr>
              <a:t>Food Politics, Rev. Ed., </a:t>
            </a:r>
            <a:r>
              <a:rPr lang="en-US" sz="1200" dirty="0" smtClean="0">
                <a:solidFill>
                  <a:srgbClr val="000000"/>
                </a:solidFill>
              </a:rPr>
              <a:t>2007,  pp. 232</a:t>
            </a:r>
            <a:endParaRPr lang="en-US" sz="1200" dirty="0">
              <a:solidFill>
                <a:srgbClr val="000000"/>
              </a:solidFill>
            </a:endParaRPr>
          </a:p>
        </p:txBody>
      </p:sp>
      <p:sp>
        <p:nvSpPr>
          <p:cNvPr id="10" name="Rectangle 9"/>
          <p:cNvSpPr>
            <a:spLocks noChangeArrowheads="1"/>
          </p:cNvSpPr>
          <p:nvPr/>
        </p:nvSpPr>
        <p:spPr bwMode="auto">
          <a:xfrm>
            <a:off x="906936" y="6546736"/>
            <a:ext cx="7329487" cy="215444"/>
          </a:xfrm>
          <a:prstGeom prst="rect">
            <a:avLst/>
          </a:prstGeom>
          <a:noFill/>
          <a:ln w="9525">
            <a:noFill/>
            <a:miter lim="800000"/>
            <a:headEnd/>
            <a:tailEnd/>
          </a:ln>
        </p:spPr>
        <p:txBody>
          <a:bodyPr>
            <a:spAutoFit/>
          </a:bodyPr>
          <a:lstStyle/>
          <a:p>
            <a:pPr lvl="1" algn="ctr"/>
            <a:r>
              <a:rPr lang="en-US" sz="800" dirty="0">
                <a:solidFill>
                  <a:srgbClr val="000000"/>
                </a:solidFill>
                <a:hlinkClick r:id="rId2"/>
              </a:rPr>
              <a:t>http://bluenationreview.com/two-anti-science-senators-now-lead-two-science-committees/</a:t>
            </a:r>
            <a:endParaRPr lang="en-US" sz="800" dirty="0">
              <a:solidFill>
                <a:srgbClr val="000000"/>
              </a:solidFill>
            </a:endParaRPr>
          </a:p>
        </p:txBody>
      </p:sp>
      <p:sp>
        <p:nvSpPr>
          <p:cNvPr id="11" name="Rectangle 10"/>
          <p:cNvSpPr/>
          <p:nvPr/>
        </p:nvSpPr>
        <p:spPr>
          <a:xfrm>
            <a:off x="5199483" y="5465018"/>
            <a:ext cx="1903085" cy="369332"/>
          </a:xfrm>
          <a:prstGeom prst="rect">
            <a:avLst/>
          </a:prstGeom>
        </p:spPr>
        <p:txBody>
          <a:bodyPr wrap="none">
            <a:spAutoFit/>
          </a:bodyPr>
          <a:lstStyle/>
          <a:p>
            <a:r>
              <a:rPr lang="en-US" dirty="0" smtClean="0">
                <a:solidFill>
                  <a:srgbClr val="FFFFFF"/>
                </a:solidFill>
                <a:latin typeface="Arial" pitchFamily="34" charset="0"/>
              </a:rPr>
              <a:t>13 January 2015</a:t>
            </a:r>
            <a:endParaRPr lang="en-US" dirty="0">
              <a:solidFill>
                <a:srgbClr val="FFFFFF"/>
              </a:solidFill>
              <a:latin typeface="Arial" pitchFamily="34" charset="0"/>
            </a:endParaRPr>
          </a:p>
        </p:txBody>
      </p:sp>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01" y="362855"/>
            <a:ext cx="3242500" cy="2467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816817" y="773221"/>
            <a:ext cx="4572000" cy="646331"/>
          </a:xfrm>
          <a:prstGeom prst="rect">
            <a:avLst/>
          </a:prstGeom>
        </p:spPr>
        <p:txBody>
          <a:bodyPr>
            <a:spAutoFit/>
          </a:bodyPr>
          <a:lstStyle/>
          <a:p>
            <a:pPr algn="ctr"/>
            <a:r>
              <a:rPr lang="en-US" dirty="0">
                <a:solidFill>
                  <a:srgbClr val="FFFFFF"/>
                </a:solidFill>
                <a:latin typeface="Arial" pitchFamily="34" charset="0"/>
              </a:rPr>
              <a:t>James Inhofe is in charge of the Senate Environment and Public Works </a:t>
            </a:r>
            <a:r>
              <a:rPr lang="en-US" dirty="0" smtClean="0">
                <a:solidFill>
                  <a:srgbClr val="FFFFFF"/>
                </a:solidFill>
                <a:latin typeface="Arial" pitchFamily="34" charset="0"/>
              </a:rPr>
              <a:t>Committee</a:t>
            </a:r>
            <a:endParaRPr lang="en-US" dirty="0">
              <a:solidFill>
                <a:srgbClr val="FFFFFF"/>
              </a:solidFill>
              <a:latin typeface="Arial" pitchFamily="34" charset="0"/>
            </a:endParaRPr>
          </a:p>
        </p:txBody>
      </p:sp>
    </p:spTree>
    <p:extLst>
      <p:ext uri="{BB962C8B-B14F-4D97-AF65-F5344CB8AC3E}">
        <p14:creationId xmlns:p14="http://schemas.microsoft.com/office/powerpoint/2010/main" val="3945529208"/>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7461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smtClean="0">
                <a:solidFill>
                  <a:srgbClr val="FF0000"/>
                </a:solidFill>
                <a:latin typeface="Arial"/>
              </a:rPr>
              <a:t>Global Warming</a:t>
            </a:r>
            <a:endParaRPr lang="en-US" sz="4000" b="1" kern="0" dirty="0">
              <a:solidFill>
                <a:srgbClr val="FF0000"/>
              </a:solidFill>
              <a:latin typeface="Arial"/>
            </a:endParaRPr>
          </a:p>
        </p:txBody>
      </p:sp>
      <p:sp>
        <p:nvSpPr>
          <p:cNvPr id="7" name="Rectangle 6"/>
          <p:cNvSpPr>
            <a:spLocks noChangeArrowheads="1"/>
          </p:cNvSpPr>
          <p:nvPr/>
        </p:nvSpPr>
        <p:spPr bwMode="auto">
          <a:xfrm>
            <a:off x="2540464" y="1570236"/>
            <a:ext cx="2205718" cy="1077218"/>
          </a:xfrm>
          <a:prstGeom prst="rect">
            <a:avLst/>
          </a:prstGeom>
          <a:noFill/>
          <a:ln w="9525">
            <a:noFill/>
            <a:miter lim="800000"/>
            <a:headEnd/>
            <a:tailEnd/>
          </a:ln>
        </p:spPr>
        <p:txBody>
          <a:bodyPr wrap="square">
            <a:spAutoFit/>
          </a:bodyPr>
          <a:lstStyle/>
          <a:p>
            <a:pPr marL="6350" lvl="1" algn="ctr"/>
            <a:r>
              <a:rPr lang="en-US" sz="3200" b="1" dirty="0" smtClean="0">
                <a:solidFill>
                  <a:srgbClr val="FF0000"/>
                </a:solidFill>
                <a:latin typeface="Arial" pitchFamily="34" charset="0"/>
              </a:rPr>
              <a:t>“science-</a:t>
            </a:r>
          </a:p>
          <a:p>
            <a:pPr marL="6350" lvl="1" algn="ctr"/>
            <a:r>
              <a:rPr lang="en-US" sz="3200" b="1" dirty="0" smtClean="0">
                <a:solidFill>
                  <a:srgbClr val="FF0000"/>
                </a:solidFill>
                <a:latin typeface="Arial" pitchFamily="34" charset="0"/>
              </a:rPr>
              <a:t>based”</a:t>
            </a:r>
            <a:endParaRPr lang="en-US" sz="3600" b="1" dirty="0" smtClean="0">
              <a:solidFill>
                <a:srgbClr val="FF0000"/>
              </a:solidFill>
              <a:latin typeface="Arial" pitchFamily="34" charset="0"/>
            </a:endParaRPr>
          </a:p>
        </p:txBody>
      </p:sp>
      <p:sp>
        <p:nvSpPr>
          <p:cNvPr id="9" name="Rectangle 8"/>
          <p:cNvSpPr>
            <a:spLocks noChangeArrowheads="1"/>
          </p:cNvSpPr>
          <p:nvPr/>
        </p:nvSpPr>
        <p:spPr bwMode="auto">
          <a:xfrm>
            <a:off x="1023709" y="2481898"/>
            <a:ext cx="7329488" cy="3939540"/>
          </a:xfrm>
          <a:prstGeom prst="rect">
            <a:avLst/>
          </a:prstGeom>
          <a:noFill/>
          <a:ln w="9525">
            <a:noFill/>
            <a:miter lim="800000"/>
            <a:headEnd/>
            <a:tailEnd/>
          </a:ln>
        </p:spPr>
        <p:txBody>
          <a:bodyPr>
            <a:spAutoFit/>
          </a:bodyPr>
          <a:lstStyle/>
          <a:p>
            <a:pPr lvl="1">
              <a:buFont typeface="Arial" charset="0"/>
              <a:buChar char="•"/>
            </a:pPr>
            <a:endParaRPr lang="en-US" b="1" dirty="0" smtClean="0">
              <a:solidFill>
                <a:srgbClr val="000000"/>
              </a:solidFill>
              <a:latin typeface="Arial" pitchFamily="34" charset="0"/>
            </a:endParaRPr>
          </a:p>
          <a:p>
            <a:pPr marL="0" lvl="1">
              <a:tabLst>
                <a:tab pos="2060575" algn="l"/>
              </a:tabLst>
            </a:pPr>
            <a:r>
              <a:rPr lang="en-US" sz="2400" b="1" dirty="0" smtClean="0">
                <a:solidFill>
                  <a:srgbClr val="000000"/>
                </a:solidFill>
                <a:latin typeface="Arial" pitchFamily="34" charset="0"/>
              </a:rPr>
              <a:t>Real</a:t>
            </a:r>
            <a:r>
              <a:rPr lang="en-US" sz="2800" b="1" dirty="0" smtClean="0">
                <a:solidFill>
                  <a:srgbClr val="000000"/>
                </a:solidFill>
                <a:latin typeface="Arial" pitchFamily="34" charset="0"/>
              </a:rPr>
              <a:t>	</a:t>
            </a:r>
            <a:r>
              <a:rPr lang="en-US" sz="2400" b="1" dirty="0">
                <a:solidFill>
                  <a:srgbClr val="808080"/>
                </a:solidFill>
                <a:latin typeface="Arial" pitchFamily="34" charset="0"/>
              </a:rPr>
              <a:t> </a:t>
            </a:r>
            <a:r>
              <a:rPr lang="en-US" sz="2400" b="1" dirty="0" smtClean="0">
                <a:solidFill>
                  <a:srgbClr val="808080"/>
                </a:solidFill>
                <a:latin typeface="Arial" pitchFamily="34" charset="0"/>
              </a:rPr>
              <a:t>   Yes </a:t>
            </a:r>
            <a:r>
              <a:rPr lang="en-US" sz="2800" b="1" dirty="0" smtClean="0">
                <a:solidFill>
                  <a:srgbClr val="808080"/>
                </a:solidFill>
                <a:latin typeface="Arial" pitchFamily="34" charset="0"/>
              </a:rPr>
              <a:t>		</a:t>
            </a:r>
            <a:r>
              <a:rPr lang="en-US" sz="2400" b="1" dirty="0" smtClean="0">
                <a:solidFill>
                  <a:srgbClr val="808080"/>
                </a:solidFill>
                <a:latin typeface="Arial" pitchFamily="34" charset="0"/>
              </a:rPr>
              <a:t>No</a:t>
            </a:r>
            <a:br>
              <a:rPr lang="en-US" sz="2400" b="1" dirty="0" smtClean="0">
                <a:solidFill>
                  <a:srgbClr val="808080"/>
                </a:solidFill>
                <a:latin typeface="Arial" pitchFamily="34" charset="0"/>
              </a:rPr>
            </a:br>
            <a:r>
              <a:rPr lang="en-US" sz="2400" b="1" dirty="0" smtClean="0">
                <a:solidFill>
                  <a:srgbClr val="808080"/>
                </a:solidFill>
                <a:latin typeface="Arial" pitchFamily="34" charset="0"/>
              </a:rPr>
              <a:t>                                                  </a:t>
            </a:r>
            <a:endParaRPr lang="en-US" sz="200" b="1" dirty="0" smtClean="0">
              <a:solidFill>
                <a:srgbClr val="000000"/>
              </a:solidFill>
              <a:latin typeface="Arial" pitchFamily="34" charset="0"/>
            </a:endParaRPr>
          </a:p>
          <a:p>
            <a:pPr marL="0" lvl="1">
              <a:tabLst>
                <a:tab pos="2293938" algn="l"/>
              </a:tabLst>
            </a:pPr>
            <a:r>
              <a:rPr lang="en-US" sz="2400" b="1" dirty="0" smtClean="0">
                <a:solidFill>
                  <a:srgbClr val="000000"/>
                </a:solidFill>
                <a:latin typeface="Arial" pitchFamily="34" charset="0"/>
              </a:rPr>
              <a:t>Mostly now</a:t>
            </a:r>
            <a:br>
              <a:rPr lang="en-US" sz="2400" b="1" dirty="0" smtClean="0">
                <a:solidFill>
                  <a:srgbClr val="000000"/>
                </a:solidFill>
                <a:latin typeface="Arial" pitchFamily="34" charset="0"/>
              </a:rPr>
            </a:br>
            <a:r>
              <a:rPr lang="en-US" sz="2400" b="1" dirty="0" smtClean="0">
                <a:solidFill>
                  <a:srgbClr val="000000"/>
                </a:solidFill>
                <a:latin typeface="Arial" pitchFamily="34" charset="0"/>
              </a:rPr>
              <a:t>caused by	</a:t>
            </a:r>
            <a:r>
              <a:rPr lang="en-US" sz="2400" b="1" dirty="0">
                <a:solidFill>
                  <a:srgbClr val="808080"/>
                </a:solidFill>
                <a:latin typeface="Arial" pitchFamily="34" charset="0"/>
              </a:rPr>
              <a:t> </a:t>
            </a:r>
            <a:r>
              <a:rPr lang="en-US" sz="2400" b="1" dirty="0" smtClean="0">
                <a:solidFill>
                  <a:srgbClr val="808080"/>
                </a:solidFill>
                <a:latin typeface="Arial" pitchFamily="34" charset="0"/>
              </a:rPr>
              <a:t>Yes		No</a:t>
            </a:r>
            <a:endParaRPr lang="en-US" sz="2400" b="1" dirty="0" smtClean="0">
              <a:solidFill>
                <a:srgbClr val="000000"/>
              </a:solidFill>
              <a:latin typeface="Arial" pitchFamily="34" charset="0"/>
            </a:endParaRPr>
          </a:p>
          <a:p>
            <a:pPr marL="0" lvl="1">
              <a:tabLst>
                <a:tab pos="2293938" algn="l"/>
              </a:tabLst>
            </a:pPr>
            <a:r>
              <a:rPr lang="en-US" sz="2400" b="1" dirty="0" smtClean="0">
                <a:solidFill>
                  <a:srgbClr val="000000"/>
                </a:solidFill>
                <a:latin typeface="Arial" pitchFamily="34" charset="0"/>
              </a:rPr>
              <a:t>humans</a:t>
            </a:r>
            <a:r>
              <a:rPr lang="en-US" sz="2400" b="1" dirty="0" smtClean="0">
                <a:solidFill>
                  <a:srgbClr val="808080"/>
                </a:solidFill>
                <a:latin typeface="Arial" pitchFamily="34" charset="0"/>
              </a:rPr>
              <a:t/>
            </a:r>
            <a:br>
              <a:rPr lang="en-US" sz="2400" b="1" dirty="0" smtClean="0">
                <a:solidFill>
                  <a:srgbClr val="808080"/>
                </a:solidFill>
                <a:latin typeface="Arial" pitchFamily="34" charset="0"/>
              </a:rPr>
            </a:br>
            <a:endParaRPr lang="en-US" sz="2800" b="1" dirty="0" smtClean="0">
              <a:solidFill>
                <a:srgbClr val="808080"/>
              </a:solidFill>
              <a:latin typeface="Arial" pitchFamily="34" charset="0"/>
            </a:endParaRPr>
          </a:p>
          <a:p>
            <a:pPr marL="0" lvl="1">
              <a:tabLst>
                <a:tab pos="2060575" algn="l"/>
              </a:tabLst>
            </a:pPr>
            <a:endParaRPr lang="en-US" sz="200" b="1" dirty="0" smtClean="0">
              <a:solidFill>
                <a:srgbClr val="000000"/>
              </a:solidFill>
              <a:latin typeface="Arial" pitchFamily="34" charset="0"/>
            </a:endParaRPr>
          </a:p>
          <a:p>
            <a:pPr marL="0" lvl="1">
              <a:tabLst>
                <a:tab pos="2293938" algn="l"/>
              </a:tabLst>
            </a:pPr>
            <a:r>
              <a:rPr lang="en-US" sz="2400" b="1" dirty="0" smtClean="0">
                <a:solidFill>
                  <a:srgbClr val="000000"/>
                </a:solidFill>
                <a:latin typeface="Arial" pitchFamily="34" charset="0"/>
              </a:rPr>
              <a:t>Action needed	</a:t>
            </a:r>
            <a:r>
              <a:rPr lang="en-US" sz="2400" b="1" dirty="0">
                <a:solidFill>
                  <a:srgbClr val="808080"/>
                </a:solidFill>
                <a:latin typeface="Arial" pitchFamily="34" charset="0"/>
              </a:rPr>
              <a:t> </a:t>
            </a:r>
            <a:r>
              <a:rPr lang="en-US" sz="2400" b="1" dirty="0" smtClean="0">
                <a:solidFill>
                  <a:srgbClr val="FF1B36"/>
                </a:solidFill>
                <a:latin typeface="Arial" pitchFamily="34" charset="0"/>
              </a:rPr>
              <a:t>Yes</a:t>
            </a:r>
            <a:r>
              <a:rPr lang="en-US" sz="2400" b="1" dirty="0" smtClean="0">
                <a:solidFill>
                  <a:srgbClr val="808080"/>
                </a:solidFill>
                <a:latin typeface="Arial" pitchFamily="34" charset="0"/>
              </a:rPr>
              <a:t> 		</a:t>
            </a:r>
            <a:r>
              <a:rPr lang="en-US" sz="2400" b="1" dirty="0" smtClean="0">
                <a:solidFill>
                  <a:srgbClr val="FF1B36"/>
                </a:solidFill>
                <a:latin typeface="Arial" pitchFamily="34" charset="0"/>
              </a:rPr>
              <a:t>No</a:t>
            </a:r>
          </a:p>
          <a:p>
            <a:pPr marL="0" lvl="1">
              <a:tabLst>
                <a:tab pos="2060575" algn="l"/>
              </a:tabLst>
            </a:pPr>
            <a:r>
              <a:rPr lang="en-US" sz="2400" b="1" dirty="0" smtClean="0">
                <a:solidFill>
                  <a:srgbClr val="000000"/>
                </a:solidFill>
                <a:latin typeface="Arial" pitchFamily="34" charset="0"/>
              </a:rPr>
              <a:t>now</a:t>
            </a:r>
            <a:r>
              <a:rPr lang="en-US" sz="2400" b="1" dirty="0" smtClean="0">
                <a:solidFill>
                  <a:srgbClr val="808080"/>
                </a:solidFill>
                <a:latin typeface="Arial" pitchFamily="34" charset="0"/>
              </a:rPr>
              <a:t>	</a:t>
            </a:r>
            <a:br>
              <a:rPr lang="en-US" sz="2400" b="1" dirty="0" smtClean="0">
                <a:solidFill>
                  <a:srgbClr val="808080"/>
                </a:solidFill>
                <a:latin typeface="Arial" pitchFamily="34" charset="0"/>
              </a:rPr>
            </a:br>
            <a:endParaRPr lang="en-US" sz="2400" b="1" dirty="0">
              <a:solidFill>
                <a:srgbClr val="000000"/>
              </a:solidFill>
              <a:latin typeface="Arial" pitchFamily="34" charset="0"/>
            </a:endParaRPr>
          </a:p>
        </p:txBody>
      </p:sp>
      <p:sp>
        <p:nvSpPr>
          <p:cNvPr id="10" name="Rectangle 9"/>
          <p:cNvSpPr>
            <a:spLocks noChangeArrowheads="1"/>
          </p:cNvSpPr>
          <p:nvPr/>
        </p:nvSpPr>
        <p:spPr bwMode="auto">
          <a:xfrm>
            <a:off x="4739378" y="1577503"/>
            <a:ext cx="2358116" cy="1077218"/>
          </a:xfrm>
          <a:prstGeom prst="rect">
            <a:avLst/>
          </a:prstGeom>
          <a:noFill/>
          <a:ln w="9525">
            <a:noFill/>
            <a:miter lim="800000"/>
            <a:headEnd/>
            <a:tailEnd/>
          </a:ln>
        </p:spPr>
        <p:txBody>
          <a:bodyPr wrap="square">
            <a:spAutoFit/>
          </a:bodyPr>
          <a:lstStyle/>
          <a:p>
            <a:pPr marL="6350" lvl="1" algn="ctr"/>
            <a:r>
              <a:rPr lang="en-US" sz="3200" b="1" dirty="0" smtClean="0">
                <a:solidFill>
                  <a:srgbClr val="FF0000"/>
                </a:solidFill>
                <a:latin typeface="Arial" pitchFamily="34" charset="0"/>
              </a:rPr>
              <a:t>“faith-</a:t>
            </a:r>
          </a:p>
          <a:p>
            <a:pPr marL="6350" lvl="1" algn="ctr"/>
            <a:r>
              <a:rPr lang="en-US" sz="3200" b="1" dirty="0" smtClean="0">
                <a:solidFill>
                  <a:srgbClr val="FF0000"/>
                </a:solidFill>
                <a:latin typeface="Arial" pitchFamily="34" charset="0"/>
              </a:rPr>
              <a:t>     based”</a:t>
            </a:r>
            <a:endParaRPr lang="en-US" sz="3600" b="1" dirty="0" smtClean="0">
              <a:solidFill>
                <a:srgbClr val="FF0000"/>
              </a:solidFill>
              <a:latin typeface="Arial" pitchFamily="34" charset="0"/>
            </a:endParaRPr>
          </a:p>
        </p:txBody>
      </p:sp>
    </p:spTree>
    <p:extLst>
      <p:ext uri="{BB962C8B-B14F-4D97-AF65-F5344CB8AC3E}">
        <p14:creationId xmlns:p14="http://schemas.microsoft.com/office/powerpoint/2010/main" val="2149181928"/>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696"/>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460803" name="Text Box 3"/>
          <p:cNvSpPr txBox="1">
            <a:spLocks noChangeArrowheads="1"/>
          </p:cNvSpPr>
          <p:nvPr/>
        </p:nvSpPr>
        <p:spPr bwMode="auto">
          <a:xfrm>
            <a:off x="6207541" y="2587096"/>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8" name="Rectangle 7"/>
          <p:cNvSpPr/>
          <p:nvPr/>
        </p:nvSpPr>
        <p:spPr>
          <a:xfrm>
            <a:off x="2286000" y="6328011"/>
            <a:ext cx="4572000" cy="276999"/>
          </a:xfrm>
          <a:prstGeom prst="rect">
            <a:avLst/>
          </a:prstGeom>
        </p:spPr>
        <p:txBody>
          <a:bodyPr>
            <a:spAutoFit/>
          </a:bodyPr>
          <a:lstStyle/>
          <a:p>
            <a:pPr algn="ctr"/>
            <a:r>
              <a:rPr lang="en-US" sz="1200" dirty="0" smtClean="0">
                <a:solidFill>
                  <a:srgbClr val="FFFFFF"/>
                </a:solidFill>
                <a:latin typeface="Arial" pitchFamily="34" charset="0"/>
              </a:rPr>
              <a:t>NY: Simon </a:t>
            </a:r>
            <a:r>
              <a:rPr lang="en-US" sz="1200" dirty="0">
                <a:solidFill>
                  <a:srgbClr val="FFFFFF"/>
                </a:solidFill>
                <a:latin typeface="Arial" pitchFamily="34" charset="0"/>
              </a:rPr>
              <a:t>&amp; </a:t>
            </a:r>
            <a:r>
              <a:rPr lang="en-US" sz="1200" dirty="0" smtClean="0">
                <a:solidFill>
                  <a:srgbClr val="FFFFFF"/>
                </a:solidFill>
                <a:latin typeface="Arial" pitchFamily="34" charset="0"/>
              </a:rPr>
              <a:t>Schuster, 2015.</a:t>
            </a:r>
            <a:endParaRPr lang="en-US" sz="1200" dirty="0">
              <a:solidFill>
                <a:srgbClr val="FFFFFF"/>
              </a:solidFill>
              <a:latin typeface="Arial"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1569" y="203212"/>
            <a:ext cx="390681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92397" y="2301124"/>
            <a:ext cx="2064989" cy="1200329"/>
          </a:xfrm>
          <a:prstGeom prst="rect">
            <a:avLst/>
          </a:prstGeom>
        </p:spPr>
        <p:txBody>
          <a:bodyPr wrap="none">
            <a:spAutoFit/>
          </a:bodyPr>
          <a:lstStyle/>
          <a:p>
            <a:pPr algn="ctr"/>
            <a:r>
              <a:rPr lang="en-US" sz="2400" b="1" dirty="0">
                <a:solidFill>
                  <a:srgbClr val="FFFFFF"/>
                </a:solidFill>
                <a:latin typeface="Arial" pitchFamily="34" charset="0"/>
              </a:rPr>
              <a:t>a</a:t>
            </a:r>
            <a:r>
              <a:rPr lang="en-US" sz="2400" b="1" dirty="0" smtClean="0">
                <a:solidFill>
                  <a:srgbClr val="FFFFFF"/>
                </a:solidFill>
                <a:latin typeface="Arial" pitchFamily="34" charset="0"/>
              </a:rPr>
              <a:t>n excellent </a:t>
            </a:r>
          </a:p>
          <a:p>
            <a:pPr algn="ctr"/>
            <a:r>
              <a:rPr lang="en-US" sz="2400" b="1" dirty="0">
                <a:solidFill>
                  <a:srgbClr val="FFFFFF"/>
                </a:solidFill>
                <a:latin typeface="Arial" pitchFamily="34" charset="0"/>
              </a:rPr>
              <a:t>r</a:t>
            </a:r>
            <a:r>
              <a:rPr lang="en-US" sz="2400" b="1" dirty="0" smtClean="0">
                <a:solidFill>
                  <a:srgbClr val="FFFFFF"/>
                </a:solidFill>
                <a:latin typeface="Arial" pitchFamily="34" charset="0"/>
              </a:rPr>
              <a:t>eview of the</a:t>
            </a:r>
          </a:p>
          <a:p>
            <a:pPr algn="ctr"/>
            <a:r>
              <a:rPr lang="en-US" sz="2400" b="1" dirty="0" smtClean="0">
                <a:solidFill>
                  <a:srgbClr val="FFFFFF"/>
                </a:solidFill>
                <a:latin typeface="Arial" pitchFamily="34" charset="0"/>
              </a:rPr>
              <a:t>problem</a:t>
            </a:r>
            <a:endParaRPr lang="en-US" sz="2400" b="1" dirty="0">
              <a:solidFill>
                <a:srgbClr val="FFFFFF"/>
              </a:solidFill>
              <a:latin typeface="Arial" pitchFamily="34" charset="0"/>
            </a:endParaRPr>
          </a:p>
        </p:txBody>
      </p:sp>
    </p:spTree>
    <p:extLst>
      <p:ext uri="{BB962C8B-B14F-4D97-AF65-F5344CB8AC3E}">
        <p14:creationId xmlns:p14="http://schemas.microsoft.com/office/powerpoint/2010/main" val="3187426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Text Box 2">
            <a:hlinkClick r:id="rId3"/>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http://www.bbc.com/news/world-us-canada-34341009</a:t>
            </a:r>
            <a:endParaRPr lang="en-US" sz="800" dirty="0">
              <a:solidFill>
                <a:srgbClr val="FFFFFF"/>
              </a:solidFill>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3830" y="183711"/>
            <a:ext cx="6096579"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https://encrypted-tbn3.gstatic.com/images?q=tbn:ANd9GcRou-EA1EfjXvjRUW5lQldyameXAutI_26oWaZphPHJSTD1I34nrAFcfSu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8029" y="182571"/>
            <a:ext cx="1285875" cy="890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40827"/>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118" y="136306"/>
            <a:ext cx="5806364"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a:hlinkClick r:id="rId4"/>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5"/>
              </a:rPr>
              <a:t>http://www.bbc.com/news/science-environment-34342808</a:t>
            </a:r>
            <a:endParaRPr lang="en-US" sz="800" dirty="0">
              <a:solidFill>
                <a:srgbClr val="FFFFFF"/>
              </a:solidFill>
            </a:endParaRPr>
          </a:p>
        </p:txBody>
      </p:sp>
      <p:sp>
        <p:nvSpPr>
          <p:cNvPr id="4" name="Rectangle 3"/>
          <p:cNvSpPr/>
          <p:nvPr/>
        </p:nvSpPr>
        <p:spPr>
          <a:xfrm>
            <a:off x="1741715" y="5936342"/>
            <a:ext cx="5370286" cy="537029"/>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Picture 4" descr="https://encrypted-tbn3.gstatic.com/images?q=tbn:ANd9GcRou-EA1EfjXvjRUW5lQldyameXAutI_26oWaZphPHJSTD1I34nrAFcfSu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1637" y="821187"/>
            <a:ext cx="1285875" cy="890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415324"/>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48" y="688305"/>
            <a:ext cx="8686800" cy="5344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a:hlinkClick r:id="rId4"/>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5"/>
              </a:rPr>
              <a:t>http://www.bbc.com/news/science-environment-34342808</a:t>
            </a:r>
            <a:endParaRPr lang="en-US" sz="800" dirty="0">
              <a:solidFill>
                <a:srgbClr val="FFFFFF"/>
              </a:solidFill>
            </a:endParaRPr>
          </a:p>
        </p:txBody>
      </p:sp>
      <p:sp>
        <p:nvSpPr>
          <p:cNvPr id="8" name="Rectangle 7"/>
          <p:cNvSpPr/>
          <p:nvPr/>
        </p:nvSpPr>
        <p:spPr>
          <a:xfrm>
            <a:off x="263288" y="2291457"/>
            <a:ext cx="8430769" cy="71478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175481673"/>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48" y="688305"/>
            <a:ext cx="8686800" cy="5344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a:hlinkClick r:id="rId4"/>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5"/>
              </a:rPr>
              <a:t>http://www.bbc.com/news/science-environment-34342808</a:t>
            </a:r>
            <a:endParaRPr lang="en-US" sz="800" dirty="0">
              <a:solidFill>
                <a:srgbClr val="FFFFFF"/>
              </a:solidFill>
            </a:endParaRPr>
          </a:p>
        </p:txBody>
      </p:sp>
      <p:sp>
        <p:nvSpPr>
          <p:cNvPr id="8" name="Rectangle 7"/>
          <p:cNvSpPr/>
          <p:nvPr/>
        </p:nvSpPr>
        <p:spPr>
          <a:xfrm>
            <a:off x="263288" y="1464159"/>
            <a:ext cx="7862637" cy="71478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24856614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8"/>
            <a:ext cx="7358062" cy="3791807"/>
          </a:xfrm>
        </p:spPr>
        <p:txBody>
          <a:bodyPr>
            <a:spAutoFit/>
          </a:bodyPr>
          <a:lstStyle/>
          <a:p>
            <a:pPr marL="514350" indent="-514350" eaLnBrk="1" hangingPunct="1">
              <a:lnSpc>
                <a:spcPct val="150000"/>
              </a:lnSpc>
              <a:buFont typeface="+mj-lt"/>
              <a:buAutoNum type="arabicPeriod"/>
              <a:tabLst>
                <a:tab pos="0" algn="l"/>
              </a:tabLst>
              <a:defRPr/>
            </a:pPr>
            <a:r>
              <a:rPr lang="en-US" b="1" i="1" dirty="0" smtClean="0">
                <a:solidFill>
                  <a:schemeClr val="accent1"/>
                </a:solidFill>
              </a:rPr>
              <a:t>Biological</a:t>
            </a:r>
            <a:r>
              <a:rPr lang="en-US" b="1" i="1" dirty="0" smtClean="0">
                <a:solidFill>
                  <a:schemeClr val="accent1">
                    <a:lumMod val="90000"/>
                  </a:schemeClr>
                </a:solidFill>
              </a:rPr>
              <a:t> Determinism </a:t>
            </a:r>
            <a:br>
              <a:rPr lang="en-US" b="1" i="1" dirty="0" smtClean="0">
                <a:solidFill>
                  <a:schemeClr val="accent1">
                    <a:lumMod val="90000"/>
                  </a:schemeClr>
                </a:solidFill>
              </a:rPr>
            </a:br>
            <a:r>
              <a:rPr lang="en-US" b="1" i="1" dirty="0" smtClean="0">
                <a:solidFill>
                  <a:schemeClr val="accent1">
                    <a:lumMod val="90000"/>
                  </a:schemeClr>
                </a:solidFill>
              </a:rPr>
              <a:t>	vs. Cultural </a:t>
            </a:r>
            <a:r>
              <a:rPr lang="en-US" b="1" i="1" dirty="0" err="1" smtClean="0">
                <a:solidFill>
                  <a:schemeClr val="accent1">
                    <a:lumMod val="90000"/>
                  </a:schemeClr>
                </a:solidFill>
              </a:rPr>
              <a:t>Constructionism</a:t>
            </a:r>
            <a:r>
              <a:rPr lang="en-US" sz="2800" b="1" i="1" dirty="0" smtClean="0">
                <a:solidFill>
                  <a:schemeClr val="accent1">
                    <a:lumMod val="90000"/>
                  </a:schemeClr>
                </a:solidFill>
              </a:rPr>
              <a:t/>
            </a:r>
            <a:br>
              <a:rPr lang="en-US" sz="2800" b="1" i="1" dirty="0" smtClean="0">
                <a:solidFill>
                  <a:schemeClr val="accent1">
                    <a:lumMod val="90000"/>
                  </a:schemeClr>
                </a:solidFill>
              </a:rPr>
            </a:br>
            <a:r>
              <a:rPr lang="en-US" b="1" i="1" dirty="0" smtClean="0">
                <a:solidFill>
                  <a:schemeClr val="accent1">
                    <a:lumMod val="90000"/>
                  </a:schemeClr>
                </a:solidFill>
              </a:rPr>
              <a:t>	</a:t>
            </a:r>
            <a:r>
              <a:rPr lang="en-US" sz="2800" b="1" dirty="0" smtClean="0">
                <a:solidFill>
                  <a:schemeClr val="accent1">
                    <a:lumMod val="90000"/>
                  </a:schemeClr>
                </a:solidFill>
              </a:rPr>
              <a:t>(“</a:t>
            </a:r>
            <a:r>
              <a:rPr lang="en-US" sz="2800" b="1" dirty="0" smtClean="0">
                <a:solidFill>
                  <a:schemeClr val="accent1"/>
                </a:solidFill>
              </a:rPr>
              <a:t>nature</a:t>
            </a:r>
            <a:r>
              <a:rPr lang="en-US" sz="2800" b="1" dirty="0" smtClean="0">
                <a:solidFill>
                  <a:srgbClr val="000000"/>
                </a:solidFill>
              </a:rPr>
              <a:t> </a:t>
            </a:r>
            <a:r>
              <a:rPr lang="en-US" sz="2800" b="1" dirty="0" smtClean="0">
                <a:solidFill>
                  <a:schemeClr val="accent1">
                    <a:lumMod val="90000"/>
                  </a:schemeClr>
                </a:solidFill>
              </a:rPr>
              <a:t>vs. nurture”)</a:t>
            </a:r>
            <a:br>
              <a:rPr lang="en-US" sz="2800" b="1" dirty="0" smtClean="0">
                <a:solidFill>
                  <a:schemeClr val="accent1">
                    <a:lumMod val="90000"/>
                  </a:schemeClr>
                </a:solidFill>
              </a:rPr>
            </a:br>
            <a:r>
              <a:rPr lang="en-US" sz="2800" b="1" dirty="0" smtClean="0">
                <a:solidFill>
                  <a:schemeClr val="accent1">
                    <a:lumMod val="90000"/>
                  </a:schemeClr>
                </a:solidFill>
              </a:rPr>
              <a:t>	(“inherited vs. learned”)</a:t>
            </a:r>
          </a:p>
          <a:p>
            <a:pPr marL="285750" lvl="0" indent="-285750" eaLnBrk="1" hangingPunct="1">
              <a:lnSpc>
                <a:spcPct val="150000"/>
              </a:lnSpc>
              <a:buNone/>
              <a:tabLst>
                <a:tab pos="0" algn="l"/>
              </a:tabLst>
              <a:defRPr/>
            </a:pPr>
            <a:r>
              <a:rPr lang="en-US" sz="2800" b="1" dirty="0" smtClean="0">
                <a:solidFill>
                  <a:schemeClr val="accent1">
                    <a:lumMod val="90000"/>
                  </a:schemeClr>
                </a:solidFill>
              </a:rPr>
              <a:t>			</a:t>
            </a:r>
            <a:r>
              <a:rPr lang="en-US" b="1" dirty="0" smtClean="0">
                <a:solidFill>
                  <a:srgbClr val="000000"/>
                </a:solidFill>
              </a:rPr>
              <a:t>(“</a:t>
            </a:r>
            <a:r>
              <a:rPr lang="en-US" b="1" dirty="0" err="1" smtClean="0">
                <a:solidFill>
                  <a:srgbClr val="000000"/>
                </a:solidFill>
              </a:rPr>
              <a:t>nativism</a:t>
            </a:r>
            <a:r>
              <a:rPr lang="en-US" b="1" dirty="0" smtClean="0">
                <a:solidFill>
                  <a:srgbClr val="000000"/>
                </a:solidFill>
              </a:rPr>
              <a:t>” vs. “empiricism”)</a:t>
            </a:r>
            <a:endParaRPr lang="en-US" sz="2400" b="1" dirty="0" smtClean="0">
              <a:solidFill>
                <a:srgbClr val="000000"/>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smtClean="0">
                <a:solidFill>
                  <a:srgbClr val="BADDE1"/>
                </a:solidFill>
                <a:latin typeface="Arial"/>
              </a:rPr>
              <a:t>three major contemporary debates</a:t>
            </a:r>
            <a:endParaRPr lang="en-US" sz="2800" b="1" kern="0" dirty="0" smtClean="0">
              <a:solidFill>
                <a:srgbClr val="BADDE1"/>
              </a:solidFill>
              <a:latin typeface="Arial"/>
            </a:endParaRP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http://www.bbc.com/news/science-environment-34342808</a:t>
            </a:r>
            <a:endParaRPr lang="en-US" sz="800" dirty="0">
              <a:solidFill>
                <a:srgbClr val="FFFFFF"/>
              </a:solidFill>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958" y="197539"/>
            <a:ext cx="586097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675500" y="5266827"/>
            <a:ext cx="5748530" cy="56791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723620585"/>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http://www.bbc.com/news/world-us-canada-34337942</a:t>
            </a:r>
            <a:endParaRPr lang="en-US" sz="800" dirty="0">
              <a:solidFill>
                <a:srgbClr val="FFFFFF"/>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2939" y="158307"/>
            <a:ext cx="612202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descr="https://encrypted-tbn3.gstatic.com/images?q=tbn:ANd9GcRou-EA1EfjXvjRUW5lQldyameXAutI_26oWaZphPHJSTD1I34nrAFcfSu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1637" y="821187"/>
            <a:ext cx="1285875" cy="890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033252"/>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http://www.bbc.com/news/world-us-canada-34337942</a:t>
            </a:r>
            <a:endParaRPr lang="en-US" sz="800" dirty="0">
              <a:solidFill>
                <a:srgbClr val="FFFFFF"/>
              </a:solidFill>
            </a:endParaRP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1037" y="182581"/>
            <a:ext cx="5806364"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273" y="172821"/>
            <a:ext cx="612202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txBox="1">
            <a:spLocks noChangeArrowheads="1"/>
          </p:cNvSpPr>
          <p:nvPr/>
        </p:nvSpPr>
        <p:spPr bwMode="auto">
          <a:xfrm>
            <a:off x="1016678" y="4981985"/>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smtClean="0">
                <a:solidFill>
                  <a:srgbClr val="FF0000"/>
                </a:solidFill>
                <a:latin typeface="Arial"/>
              </a:rPr>
              <a:t>Science Based</a:t>
            </a:r>
          </a:p>
        </p:txBody>
      </p:sp>
      <p:sp>
        <p:nvSpPr>
          <p:cNvPr id="9" name="Rectangle 3"/>
          <p:cNvSpPr txBox="1">
            <a:spLocks noChangeArrowheads="1"/>
          </p:cNvSpPr>
          <p:nvPr/>
        </p:nvSpPr>
        <p:spPr bwMode="auto">
          <a:xfrm>
            <a:off x="5668418" y="497473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smtClean="0">
                <a:solidFill>
                  <a:srgbClr val="FF0000"/>
                </a:solidFill>
                <a:latin typeface="Arial"/>
              </a:rPr>
              <a:t>Faith Based</a:t>
            </a:r>
          </a:p>
        </p:txBody>
      </p:sp>
    </p:spTree>
    <p:extLst>
      <p:ext uri="{BB962C8B-B14F-4D97-AF65-F5344CB8AC3E}">
        <p14:creationId xmlns:p14="http://schemas.microsoft.com/office/powerpoint/2010/main" val="1539310803"/>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4309904" y="6583381"/>
            <a:ext cx="494046" cy="215444"/>
          </a:xfrm>
          <a:prstGeom prst="rect">
            <a:avLst/>
          </a:prstGeom>
          <a:noFill/>
          <a:ln w="9525">
            <a:noFill/>
            <a:miter lim="800000"/>
            <a:headEnd/>
            <a:tailEnd/>
          </a:ln>
        </p:spPr>
        <p:txBody>
          <a:bodyPr wrap="none">
            <a:spAutoFit/>
          </a:bodyPr>
          <a:lstStyle/>
          <a:p>
            <a:pPr algn="ctr"/>
            <a:r>
              <a:rPr lang="en-US" sz="800" dirty="0" smtClean="0">
                <a:solidFill>
                  <a:srgbClr val="FFFFFF"/>
                </a:solidFill>
                <a:hlinkClick r:id="rId4"/>
              </a:rPr>
              <a:t>source</a:t>
            </a:r>
            <a:endParaRPr lang="en-US" sz="800" dirty="0">
              <a:solidFill>
                <a:srgbClr val="FFFFFF"/>
              </a:solidFill>
            </a:endParaRPr>
          </a:p>
        </p:txBody>
      </p:sp>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854" y="180528"/>
            <a:ext cx="718521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073" y="1284751"/>
            <a:ext cx="2354260" cy="427286"/>
          </a:xfrm>
          <a:prstGeom prst="rect">
            <a:avLst/>
          </a:prstGeom>
          <a:solidFill>
            <a:srgbClr val="FFFFFF"/>
          </a:solidFill>
          <a:ln>
            <a:noFill/>
          </a:ln>
        </p:spPr>
      </p:pic>
    </p:spTree>
    <p:extLst>
      <p:ext uri="{BB962C8B-B14F-4D97-AF65-F5344CB8AC3E}">
        <p14:creationId xmlns:p14="http://schemas.microsoft.com/office/powerpoint/2010/main" val="2965103608"/>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7014754"/>
          </a:xfrm>
          <a:prstGeom prst="rect">
            <a:avLst/>
          </a:prstGeom>
        </p:spPr>
      </p:pic>
      <p:sp>
        <p:nvSpPr>
          <p:cNvPr id="4" name="Rectangle 3"/>
          <p:cNvSpPr txBox="1">
            <a:spLocks noChangeArrowheads="1"/>
          </p:cNvSpPr>
          <p:nvPr/>
        </p:nvSpPr>
        <p:spPr bwMode="auto">
          <a:xfrm>
            <a:off x="5893463" y="5838336"/>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smtClean="0">
                <a:solidFill>
                  <a:srgbClr val="FF0000"/>
                </a:solidFill>
                <a:latin typeface="Arial"/>
              </a:rPr>
              <a:t>Science Based</a:t>
            </a:r>
          </a:p>
        </p:txBody>
      </p:sp>
      <p:sp>
        <p:nvSpPr>
          <p:cNvPr id="5" name="Rectangle 4"/>
          <p:cNvSpPr/>
          <p:nvPr/>
        </p:nvSpPr>
        <p:spPr>
          <a:xfrm>
            <a:off x="2102743" y="5827826"/>
            <a:ext cx="3063659" cy="830997"/>
          </a:xfrm>
          <a:prstGeom prst="rect">
            <a:avLst/>
          </a:prstGeom>
        </p:spPr>
        <p:txBody>
          <a:bodyPr wrap="none">
            <a:spAutoFit/>
          </a:bodyPr>
          <a:lstStyle/>
          <a:p>
            <a:pPr algn="ctr"/>
            <a:r>
              <a:rPr lang="en-US" sz="2400" b="1" dirty="0">
                <a:solidFill>
                  <a:srgbClr val="000000"/>
                </a:solidFill>
                <a:latin typeface="Arial" pitchFamily="34" charset="0"/>
              </a:rPr>
              <a:t>Tenzin </a:t>
            </a:r>
            <a:r>
              <a:rPr lang="en-US" sz="2400" b="1" dirty="0" err="1" smtClean="0">
                <a:solidFill>
                  <a:srgbClr val="000000"/>
                </a:solidFill>
                <a:latin typeface="Arial" pitchFamily="34" charset="0"/>
              </a:rPr>
              <a:t>Gyatso</a:t>
            </a:r>
            <a:endParaRPr lang="en-US" sz="2400" b="1" dirty="0" smtClean="0">
              <a:solidFill>
                <a:srgbClr val="000000"/>
              </a:solidFill>
              <a:latin typeface="Arial" pitchFamily="34" charset="0"/>
            </a:endParaRPr>
          </a:p>
          <a:p>
            <a:pPr algn="ctr"/>
            <a:r>
              <a:rPr lang="en-US" sz="2400" b="1" i="1" dirty="0">
                <a:solidFill>
                  <a:srgbClr val="000000"/>
                </a:solidFill>
                <a:latin typeface="Arial" pitchFamily="34" charset="0"/>
              </a:rPr>
              <a:t>The 14</a:t>
            </a:r>
            <a:r>
              <a:rPr lang="en-US" sz="2400" b="1" i="1" baseline="30000" dirty="0">
                <a:solidFill>
                  <a:srgbClr val="000000"/>
                </a:solidFill>
                <a:latin typeface="Arial" pitchFamily="34" charset="0"/>
              </a:rPr>
              <a:t>th</a:t>
            </a:r>
            <a:r>
              <a:rPr lang="en-US" sz="2400" b="1" i="1" dirty="0">
                <a:solidFill>
                  <a:srgbClr val="000000"/>
                </a:solidFill>
                <a:latin typeface="Arial" pitchFamily="34" charset="0"/>
              </a:rPr>
              <a:t> Dalai Lama</a:t>
            </a:r>
            <a:endParaRPr lang="en-US" sz="2400" b="1" dirty="0">
              <a:solidFill>
                <a:srgbClr val="000000"/>
              </a:solidFill>
              <a:latin typeface="Arial" pitchFamily="34" charset="0"/>
            </a:endParaRPr>
          </a:p>
        </p:txBody>
      </p:sp>
    </p:spTree>
    <p:extLst>
      <p:ext uri="{BB962C8B-B14F-4D97-AF65-F5344CB8AC3E}">
        <p14:creationId xmlns:p14="http://schemas.microsoft.com/office/powerpoint/2010/main" val="3264854204"/>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7014754"/>
          </a:xfrm>
          <a:prstGeom prst="rect">
            <a:avLst/>
          </a:prstGeom>
        </p:spPr>
      </p:pic>
      <p:sp>
        <p:nvSpPr>
          <p:cNvPr id="3" name="Rectangle 3"/>
          <p:cNvSpPr txBox="1">
            <a:spLocks noChangeArrowheads="1"/>
          </p:cNvSpPr>
          <p:nvPr/>
        </p:nvSpPr>
        <p:spPr bwMode="auto">
          <a:xfrm>
            <a:off x="5893463" y="5838336"/>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smtClean="0">
                <a:solidFill>
                  <a:srgbClr val="FF0000"/>
                </a:solidFill>
                <a:latin typeface="Arial"/>
              </a:rPr>
              <a:t>Science Based</a:t>
            </a:r>
          </a:p>
        </p:txBody>
      </p:sp>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11" name="Rectangle 10"/>
          <p:cNvSpPr/>
          <p:nvPr/>
        </p:nvSpPr>
        <p:spPr>
          <a:xfrm>
            <a:off x="2102743" y="5827826"/>
            <a:ext cx="3063659" cy="830997"/>
          </a:xfrm>
          <a:prstGeom prst="rect">
            <a:avLst/>
          </a:prstGeom>
        </p:spPr>
        <p:txBody>
          <a:bodyPr wrap="none">
            <a:spAutoFit/>
          </a:bodyPr>
          <a:lstStyle/>
          <a:p>
            <a:pPr algn="ctr"/>
            <a:r>
              <a:rPr lang="en-US" sz="2400" b="1" dirty="0">
                <a:solidFill>
                  <a:srgbClr val="000000"/>
                </a:solidFill>
                <a:latin typeface="Arial" pitchFamily="34" charset="0"/>
              </a:rPr>
              <a:t>Tenzin </a:t>
            </a:r>
            <a:r>
              <a:rPr lang="en-US" sz="2400" b="1" dirty="0" err="1" smtClean="0">
                <a:solidFill>
                  <a:srgbClr val="000000"/>
                </a:solidFill>
                <a:latin typeface="Arial" pitchFamily="34" charset="0"/>
              </a:rPr>
              <a:t>Gyatso</a:t>
            </a:r>
            <a:endParaRPr lang="en-US" sz="2400" b="1" dirty="0" smtClean="0">
              <a:solidFill>
                <a:srgbClr val="000000"/>
              </a:solidFill>
              <a:latin typeface="Arial" pitchFamily="34" charset="0"/>
            </a:endParaRPr>
          </a:p>
          <a:p>
            <a:pPr algn="ctr"/>
            <a:r>
              <a:rPr lang="en-US" sz="2400" b="1" i="1" dirty="0">
                <a:solidFill>
                  <a:srgbClr val="000000"/>
                </a:solidFill>
                <a:latin typeface="Arial" pitchFamily="34" charset="0"/>
              </a:rPr>
              <a:t>The 14</a:t>
            </a:r>
            <a:r>
              <a:rPr lang="en-US" sz="2400" b="1" i="1" baseline="30000" dirty="0">
                <a:solidFill>
                  <a:srgbClr val="000000"/>
                </a:solidFill>
                <a:latin typeface="Arial" pitchFamily="34" charset="0"/>
              </a:rPr>
              <a:t>th</a:t>
            </a:r>
            <a:r>
              <a:rPr lang="en-US" sz="2400" b="1" i="1" dirty="0">
                <a:solidFill>
                  <a:srgbClr val="000000"/>
                </a:solidFill>
                <a:latin typeface="Arial" pitchFamily="34" charset="0"/>
              </a:rPr>
              <a:t> Dalai Lama</a:t>
            </a:r>
            <a:endParaRPr lang="en-US" sz="2400" b="1" dirty="0">
              <a:solidFill>
                <a:srgbClr val="000000"/>
              </a:solidFill>
              <a:latin typeface="Arial" pitchFamily="34" charset="0"/>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pic>
        <p:nvPicPr>
          <p:cNvPr id="3094" name="Picture 22" descr="http://www.williampetruzzo.com/wp-content/uploads/2014/08/The-universe-in-a-single-atom-dalai-lama-book-co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2123" y="1413694"/>
            <a:ext cx="2816352" cy="4340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481527"/>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2326187" y="6583381"/>
            <a:ext cx="4461479"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http://www.nationofchange.org/2015/10/31/ted-cruz-climate-change-is-not-science-its-religion/</a:t>
            </a:r>
            <a:endParaRPr lang="en-US" sz="800" dirty="0">
              <a:solidFill>
                <a:srgbClr val="FFFFFF"/>
              </a:solidFill>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7312" y="434073"/>
            <a:ext cx="575721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0314164"/>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813105"/>
            <a:ext cx="6908800" cy="2308324"/>
          </a:xfrm>
          <a:prstGeom prst="rect">
            <a:avLst/>
          </a:prstGeom>
          <a:noFill/>
          <a:ln w="28575">
            <a:noFill/>
            <a:miter lim="800000"/>
            <a:headEnd/>
            <a:tailEnd/>
          </a:ln>
        </p:spPr>
        <p:txBody>
          <a:bodyPr wrap="square" anchor="ctr">
            <a:spAutoFit/>
          </a:bodyPr>
          <a:lstStyle/>
          <a:p>
            <a:pPr algn="ctr" eaLnBrk="0" hangingPunct="0"/>
            <a:r>
              <a:rPr kumimoji="1" lang="en-US" sz="3600" b="1" dirty="0" smtClean="0">
                <a:solidFill>
                  <a:srgbClr val="FFFFFF"/>
                </a:solidFill>
              </a:rPr>
              <a:t>and there are lots of other issues at stake . . .</a:t>
            </a:r>
          </a:p>
          <a:p>
            <a:pPr algn="ctr" eaLnBrk="0" hangingPunct="0"/>
            <a:endParaRPr kumimoji="1" lang="en-US" sz="3600" b="1" dirty="0" smtClean="0">
              <a:solidFill>
                <a:srgbClr val="FFFFFF"/>
              </a:solidFill>
            </a:endParaRPr>
          </a:p>
          <a:p>
            <a:pPr algn="ctr" eaLnBrk="0" hangingPunct="0"/>
            <a:r>
              <a:rPr kumimoji="1" lang="en-US" sz="3600" b="1" dirty="0" smtClean="0">
                <a:solidFill>
                  <a:srgbClr val="FFFFFF"/>
                </a:solidFill>
              </a:rPr>
              <a:t>for </a:t>
            </a:r>
            <a:r>
              <a:rPr kumimoji="1" lang="en-US" sz="3600" b="1" i="1" dirty="0" smtClean="0">
                <a:solidFill>
                  <a:srgbClr val="FFFFFF"/>
                </a:solidFill>
              </a:rPr>
              <a:t>example</a:t>
            </a:r>
            <a:r>
              <a:rPr kumimoji="1" lang="en-US" sz="3600" b="1" dirty="0" smtClean="0">
                <a:solidFill>
                  <a:srgbClr val="FFFFFF"/>
                </a:solidFill>
              </a:rPr>
              <a:t> . . .</a:t>
            </a:r>
            <a:endParaRPr kumimoji="1" lang="en-US" sz="3600" b="1" dirty="0">
              <a:solidFill>
                <a:srgbClr val="FFFFFF"/>
              </a:solidFill>
            </a:endParaRPr>
          </a:p>
        </p:txBody>
      </p:sp>
    </p:spTree>
    <p:extLst>
      <p:ext uri="{BB962C8B-B14F-4D97-AF65-F5344CB8AC3E}">
        <p14:creationId xmlns:p14="http://schemas.microsoft.com/office/powerpoint/2010/main" val="3718817783"/>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31138" name="Text Box 2"/>
          <p:cNvSpPr txBox="1">
            <a:spLocks noChangeArrowheads="1"/>
          </p:cNvSpPr>
          <p:nvPr/>
        </p:nvSpPr>
        <p:spPr bwMode="auto">
          <a:xfrm>
            <a:off x="2482712" y="6399442"/>
            <a:ext cx="4179349" cy="215444"/>
          </a:xfrm>
          <a:prstGeom prst="rect">
            <a:avLst/>
          </a:prstGeom>
          <a:noFill/>
          <a:ln w="9525">
            <a:noFill/>
            <a:miter lim="800000"/>
            <a:headEnd/>
            <a:tailEnd/>
          </a:ln>
        </p:spPr>
        <p:txBody>
          <a:bodyPr wrap="none">
            <a:spAutoFit/>
          </a:bodyPr>
          <a:lstStyle/>
          <a:p>
            <a:r>
              <a:rPr lang="en-US" sz="800" dirty="0">
                <a:solidFill>
                  <a:srgbClr val="000000"/>
                </a:solidFill>
                <a:hlinkClick r:id="rId3"/>
              </a:rPr>
              <a:t>www.dailypress.com/business/dp-biz_endangered_wheat_0528may28,0,3094328.story</a:t>
            </a:r>
            <a:endParaRPr lang="en-US" sz="800" dirty="0">
              <a:solidFill>
                <a:srgbClr val="000000"/>
              </a:solidFill>
            </a:endParaRPr>
          </a:p>
        </p:txBody>
      </p:sp>
      <p:pic>
        <p:nvPicPr>
          <p:cNvPr id="731139" name="Picture 2"/>
          <p:cNvPicPr>
            <a:picLocks noChangeAspect="1" noChangeArrowheads="1"/>
          </p:cNvPicPr>
          <p:nvPr/>
        </p:nvPicPr>
        <p:blipFill>
          <a:blip r:embed="rId4" cstate="print"/>
          <a:srcRect/>
          <a:stretch>
            <a:fillRect/>
          </a:stretch>
        </p:blipFill>
        <p:spPr bwMode="auto">
          <a:xfrm>
            <a:off x="685800" y="381000"/>
            <a:ext cx="7772400" cy="6040438"/>
          </a:xfrm>
          <a:prstGeom prst="rect">
            <a:avLst/>
          </a:prstGeom>
          <a:noFill/>
          <a:ln w="9525">
            <a:noFill/>
            <a:miter lim="800000"/>
            <a:headEnd/>
            <a:tailEnd/>
          </a:ln>
        </p:spPr>
      </p:pic>
      <p:sp>
        <p:nvSpPr>
          <p:cNvPr id="4" name="AutoShape 8"/>
          <p:cNvSpPr>
            <a:spLocks noChangeArrowheads="1"/>
          </p:cNvSpPr>
          <p:nvPr/>
        </p:nvSpPr>
        <p:spPr bwMode="auto">
          <a:xfrm rot="7415146">
            <a:off x="6419173" y="1227815"/>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algn="ctr">
              <a:defRPr/>
            </a:pPr>
            <a:endParaRPr kumimoji="1" lang="en-US" sz="4800" i="1">
              <a:solidFill>
                <a:srgbClr val="FF0000"/>
              </a:solidFill>
              <a:latin typeface="Arial" pitchFamily="34" charset="0"/>
            </a:endParaRPr>
          </a:p>
        </p:txBody>
      </p:sp>
    </p:spTree>
    <p:extLst>
      <p:ext uri="{BB962C8B-B14F-4D97-AF65-F5344CB8AC3E}">
        <p14:creationId xmlns:p14="http://schemas.microsoft.com/office/powerpoint/2010/main" val="1924292763"/>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31138" name="Text Box 2"/>
          <p:cNvSpPr txBox="1">
            <a:spLocks noChangeArrowheads="1"/>
          </p:cNvSpPr>
          <p:nvPr/>
        </p:nvSpPr>
        <p:spPr bwMode="auto">
          <a:xfrm>
            <a:off x="2482712" y="6544582"/>
            <a:ext cx="4615366" cy="215444"/>
          </a:xfrm>
          <a:prstGeom prst="rect">
            <a:avLst/>
          </a:prstGeom>
          <a:noFill/>
          <a:ln w="9525">
            <a:noFill/>
            <a:miter lim="800000"/>
            <a:headEnd/>
            <a:tailEnd/>
          </a:ln>
        </p:spPr>
        <p:txBody>
          <a:bodyPr wrap="none">
            <a:spAutoFit/>
          </a:bodyPr>
          <a:lstStyle/>
          <a:p>
            <a:r>
              <a:rPr lang="en-US" sz="800" dirty="0">
                <a:solidFill>
                  <a:srgbClr val="000000"/>
                </a:solidFill>
                <a:hlinkClick r:id="rId3"/>
              </a:rPr>
              <a:t>http://www.theguardian.com/world/2015/sep/26/blood-moon-mormon-church-apocalypse-warning</a:t>
            </a:r>
            <a:endParaRPr lang="en-US" sz="800" dirty="0">
              <a:solidFill>
                <a:srgbClr val="000000"/>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357" y="415929"/>
            <a:ext cx="8686800" cy="5837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847" y="878384"/>
            <a:ext cx="1803702" cy="472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014282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88" y="6394010"/>
            <a:ext cx="2481770"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hlinkClick r:id="rId2"/>
              </a:rPr>
              <a:t>http://en.wikipedia.org/wiki/Psychological_nativism</a:t>
            </a:r>
            <a:endParaRPr kumimoji="1" lang="en-US" sz="800" dirty="0">
              <a:solidFill>
                <a:srgbClr val="99CC00"/>
              </a:solidFill>
            </a:endParaRPr>
          </a:p>
        </p:txBody>
      </p:sp>
      <p:pic>
        <p:nvPicPr>
          <p:cNvPr id="2052" name="Picture 4"/>
          <p:cNvPicPr>
            <a:picLocks noChangeAspect="1" noChangeArrowheads="1"/>
          </p:cNvPicPr>
          <p:nvPr/>
        </p:nvPicPr>
        <p:blipFill>
          <a:blip r:embed="rId3" cstate="print"/>
          <a:srcRect/>
          <a:stretch>
            <a:fillRect/>
          </a:stretch>
        </p:blipFill>
        <p:spPr bwMode="auto">
          <a:xfrm>
            <a:off x="679673" y="2160588"/>
            <a:ext cx="7772400" cy="2782933"/>
          </a:xfrm>
          <a:prstGeom prst="rect">
            <a:avLst/>
          </a:prstGeom>
          <a:noFill/>
          <a:ln w="9525">
            <a:noFill/>
            <a:miter lim="800000"/>
            <a:headEnd/>
            <a:tailEnd/>
          </a:ln>
        </p:spPr>
      </p:pic>
      <p:sp>
        <p:nvSpPr>
          <p:cNvPr id="9" name="Rounded Rectangle 8"/>
          <p:cNvSpPr/>
          <p:nvPr/>
        </p:nvSpPr>
        <p:spPr bwMode="auto">
          <a:xfrm>
            <a:off x="4180116" y="2293262"/>
            <a:ext cx="1248229"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smtClean="0">
              <a:solidFill>
                <a:srgbClr val="000000"/>
              </a:solidFill>
              <a:latin typeface="Verdana" pitchFamily="34" charset="0"/>
            </a:endParaRPr>
          </a:p>
        </p:txBody>
      </p:sp>
      <p:sp>
        <p:nvSpPr>
          <p:cNvPr id="8" name="Rounded Rectangle 7"/>
          <p:cNvSpPr/>
          <p:nvPr/>
        </p:nvSpPr>
        <p:spPr bwMode="auto">
          <a:xfrm>
            <a:off x="4332516" y="2721428"/>
            <a:ext cx="2750455"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smtClean="0">
              <a:solidFill>
                <a:srgbClr val="000000"/>
              </a:solidFill>
              <a:latin typeface="Verdana" pitchFamily="34" charset="0"/>
            </a:endParaRP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7461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smtClean="0">
                <a:solidFill>
                  <a:srgbClr val="FF0000"/>
                </a:solidFill>
                <a:latin typeface="Arial"/>
              </a:rPr>
              <a:t>Death Penalty</a:t>
            </a:r>
            <a:endParaRPr lang="en-US" sz="4000" b="1" kern="0" dirty="0">
              <a:solidFill>
                <a:srgbClr val="FF0000"/>
              </a:solidFill>
              <a:latin typeface="Arial"/>
            </a:endParaRPr>
          </a:p>
        </p:txBody>
      </p:sp>
      <p:sp>
        <p:nvSpPr>
          <p:cNvPr id="7" name="Rectangle 6"/>
          <p:cNvSpPr>
            <a:spLocks noChangeArrowheads="1"/>
          </p:cNvSpPr>
          <p:nvPr/>
        </p:nvSpPr>
        <p:spPr bwMode="auto">
          <a:xfrm>
            <a:off x="2540464" y="1570236"/>
            <a:ext cx="2205718" cy="1077218"/>
          </a:xfrm>
          <a:prstGeom prst="rect">
            <a:avLst/>
          </a:prstGeom>
          <a:noFill/>
          <a:ln w="9525">
            <a:noFill/>
            <a:miter lim="800000"/>
            <a:headEnd/>
            <a:tailEnd/>
          </a:ln>
        </p:spPr>
        <p:txBody>
          <a:bodyPr wrap="square">
            <a:spAutoFit/>
          </a:bodyPr>
          <a:lstStyle/>
          <a:p>
            <a:pPr marL="6350" lvl="1" algn="ctr"/>
            <a:r>
              <a:rPr lang="en-US" sz="3200" b="1" dirty="0" smtClean="0">
                <a:solidFill>
                  <a:srgbClr val="FF0000"/>
                </a:solidFill>
                <a:latin typeface="Arial" pitchFamily="34" charset="0"/>
              </a:rPr>
              <a:t>“science-</a:t>
            </a:r>
          </a:p>
          <a:p>
            <a:pPr marL="6350" lvl="1" algn="ctr"/>
            <a:r>
              <a:rPr lang="en-US" sz="3200" b="1" dirty="0" smtClean="0">
                <a:solidFill>
                  <a:srgbClr val="FF0000"/>
                </a:solidFill>
                <a:latin typeface="Arial" pitchFamily="34" charset="0"/>
              </a:rPr>
              <a:t>based”</a:t>
            </a:r>
            <a:endParaRPr lang="en-US" sz="3600" b="1" dirty="0" smtClean="0">
              <a:solidFill>
                <a:srgbClr val="FF0000"/>
              </a:solidFill>
              <a:latin typeface="Arial" pitchFamily="34" charset="0"/>
            </a:endParaRPr>
          </a:p>
        </p:txBody>
      </p:sp>
      <p:sp>
        <p:nvSpPr>
          <p:cNvPr id="9" name="Rectangle 8"/>
          <p:cNvSpPr>
            <a:spLocks noChangeArrowheads="1"/>
          </p:cNvSpPr>
          <p:nvPr/>
        </p:nvSpPr>
        <p:spPr bwMode="auto">
          <a:xfrm>
            <a:off x="1023709" y="2249674"/>
            <a:ext cx="7329488" cy="3985706"/>
          </a:xfrm>
          <a:prstGeom prst="rect">
            <a:avLst/>
          </a:prstGeom>
          <a:noFill/>
          <a:ln w="9525">
            <a:noFill/>
            <a:miter lim="800000"/>
            <a:headEnd/>
            <a:tailEnd/>
          </a:ln>
        </p:spPr>
        <p:txBody>
          <a:bodyPr>
            <a:spAutoFit/>
          </a:bodyPr>
          <a:lstStyle/>
          <a:p>
            <a:pPr lvl="1">
              <a:buFont typeface="Arial" charset="0"/>
              <a:buChar char="•"/>
            </a:pPr>
            <a:endParaRPr lang="en-US" b="1" dirty="0" smtClean="0">
              <a:solidFill>
                <a:srgbClr val="000000"/>
              </a:solidFill>
              <a:latin typeface="Arial" pitchFamily="34" charset="0"/>
            </a:endParaRPr>
          </a:p>
          <a:p>
            <a:pPr marL="0" lvl="1">
              <a:tabLst>
                <a:tab pos="2060575" algn="l"/>
              </a:tabLst>
            </a:pPr>
            <a:endParaRPr lang="en-US" sz="2400" b="1" dirty="0" smtClean="0">
              <a:solidFill>
                <a:srgbClr val="000000"/>
              </a:solidFill>
              <a:latin typeface="Arial" pitchFamily="34" charset="0"/>
            </a:endParaRPr>
          </a:p>
          <a:p>
            <a:pPr marL="0" lvl="1">
              <a:tabLst>
                <a:tab pos="2060575" algn="l"/>
              </a:tabLst>
            </a:pPr>
            <a:r>
              <a:rPr lang="en-US" sz="2400" b="1" dirty="0" smtClean="0">
                <a:solidFill>
                  <a:srgbClr val="000000"/>
                </a:solidFill>
                <a:latin typeface="Arial" pitchFamily="34" charset="0"/>
              </a:rPr>
              <a:t>Failed</a:t>
            </a:r>
            <a:br>
              <a:rPr lang="en-US" sz="2400" b="1" dirty="0" smtClean="0">
                <a:solidFill>
                  <a:srgbClr val="000000"/>
                </a:solidFill>
                <a:latin typeface="Arial" pitchFamily="34" charset="0"/>
              </a:rPr>
            </a:br>
            <a:r>
              <a:rPr lang="en-US" sz="2400" b="1" dirty="0" smtClean="0">
                <a:solidFill>
                  <a:srgbClr val="000000"/>
                </a:solidFill>
                <a:latin typeface="Arial" pitchFamily="34" charset="0"/>
              </a:rPr>
              <a:t>Policy</a:t>
            </a:r>
            <a:r>
              <a:rPr lang="en-US" sz="2800" b="1" dirty="0" smtClean="0">
                <a:solidFill>
                  <a:srgbClr val="000000"/>
                </a:solidFill>
                <a:latin typeface="Arial" pitchFamily="34" charset="0"/>
              </a:rPr>
              <a:t>	</a:t>
            </a:r>
            <a:r>
              <a:rPr lang="en-US" sz="2400" b="1" dirty="0">
                <a:solidFill>
                  <a:srgbClr val="000000"/>
                </a:solidFill>
                <a:latin typeface="Arial" pitchFamily="34" charset="0"/>
              </a:rPr>
              <a:t> </a:t>
            </a:r>
            <a:r>
              <a:rPr lang="en-US" sz="2400" b="1" dirty="0" smtClean="0">
                <a:solidFill>
                  <a:srgbClr val="000000"/>
                </a:solidFill>
                <a:latin typeface="Arial" pitchFamily="34" charset="0"/>
              </a:rPr>
              <a:t>  Yes</a:t>
            </a:r>
            <a:r>
              <a:rPr lang="en-US" sz="2800" b="1" dirty="0" smtClean="0">
                <a:solidFill>
                  <a:srgbClr val="000000"/>
                </a:solidFill>
                <a:latin typeface="Arial" pitchFamily="34" charset="0"/>
              </a:rPr>
              <a:t>		</a:t>
            </a:r>
            <a:r>
              <a:rPr lang="en-US" sz="2400" b="1" dirty="0" smtClean="0">
                <a:solidFill>
                  <a:srgbClr val="000000"/>
                </a:solidFill>
                <a:latin typeface="Arial" pitchFamily="34" charset="0"/>
              </a:rPr>
              <a:t>No</a:t>
            </a:r>
            <a:br>
              <a:rPr lang="en-US" sz="2400" b="1" dirty="0" smtClean="0">
                <a:solidFill>
                  <a:srgbClr val="000000"/>
                </a:solidFill>
                <a:latin typeface="Arial" pitchFamily="34" charset="0"/>
              </a:rPr>
            </a:br>
            <a:endParaRPr lang="en-US" sz="2400" b="1" dirty="0" smtClean="0">
              <a:solidFill>
                <a:srgbClr val="000000"/>
              </a:solidFill>
              <a:latin typeface="Arial" pitchFamily="34" charset="0"/>
            </a:endParaRPr>
          </a:p>
          <a:p>
            <a:pPr marL="0" lvl="1">
              <a:tabLst>
                <a:tab pos="2060575" algn="l"/>
              </a:tabLst>
            </a:pPr>
            <a:endParaRPr lang="en-US" sz="200" b="1" dirty="0" smtClean="0">
              <a:solidFill>
                <a:srgbClr val="000000"/>
              </a:solidFill>
              <a:latin typeface="Arial" pitchFamily="34" charset="0"/>
            </a:endParaRPr>
          </a:p>
          <a:p>
            <a:pPr marL="0" lvl="1">
              <a:tabLst>
                <a:tab pos="2060575" algn="l"/>
              </a:tabLst>
            </a:pPr>
            <a:r>
              <a:rPr lang="en-US" sz="2400" b="1" dirty="0" smtClean="0">
                <a:solidFill>
                  <a:srgbClr val="000000"/>
                </a:solidFill>
                <a:latin typeface="Arial" pitchFamily="34" charset="0"/>
              </a:rPr>
              <a:t>Confidence</a:t>
            </a:r>
          </a:p>
          <a:p>
            <a:pPr marL="0" lvl="1">
              <a:tabLst>
                <a:tab pos="2060575" algn="l"/>
              </a:tabLst>
            </a:pPr>
            <a:r>
              <a:rPr lang="en-US" sz="2400" b="1" dirty="0" smtClean="0">
                <a:solidFill>
                  <a:srgbClr val="000000"/>
                </a:solidFill>
                <a:latin typeface="Arial" pitchFamily="34" charset="0"/>
              </a:rPr>
              <a:t>In the System</a:t>
            </a:r>
            <a:r>
              <a:rPr lang="en-US" sz="2800" b="1" dirty="0" smtClean="0">
                <a:solidFill>
                  <a:srgbClr val="000000"/>
                </a:solidFill>
                <a:latin typeface="Arial" pitchFamily="34" charset="0"/>
              </a:rPr>
              <a:t>	   </a:t>
            </a:r>
            <a:r>
              <a:rPr lang="en-US" sz="2400" b="1" dirty="0" smtClean="0">
                <a:solidFill>
                  <a:srgbClr val="000000"/>
                </a:solidFill>
                <a:latin typeface="Arial" pitchFamily="34" charset="0"/>
              </a:rPr>
              <a:t>No</a:t>
            </a:r>
            <a:r>
              <a:rPr lang="en-US" sz="2800" b="1" dirty="0" smtClean="0">
                <a:solidFill>
                  <a:srgbClr val="000000"/>
                </a:solidFill>
                <a:latin typeface="Arial" pitchFamily="34" charset="0"/>
              </a:rPr>
              <a:t>	 	</a:t>
            </a:r>
            <a:r>
              <a:rPr lang="en-US" sz="2400" b="1" dirty="0" smtClean="0">
                <a:solidFill>
                  <a:srgbClr val="000000"/>
                </a:solidFill>
                <a:latin typeface="Arial" pitchFamily="34" charset="0"/>
              </a:rPr>
              <a:t>No</a:t>
            </a:r>
            <a:br>
              <a:rPr lang="en-US" sz="2400" b="1" dirty="0" smtClean="0">
                <a:solidFill>
                  <a:srgbClr val="000000"/>
                </a:solidFill>
                <a:latin typeface="Arial" pitchFamily="34" charset="0"/>
              </a:rPr>
            </a:br>
            <a:endParaRPr lang="en-US" sz="2800" b="1" dirty="0">
              <a:solidFill>
                <a:srgbClr val="000000"/>
              </a:solidFill>
              <a:latin typeface="Arial" pitchFamily="34" charset="0"/>
            </a:endParaRPr>
          </a:p>
          <a:p>
            <a:pPr marL="0" lvl="1">
              <a:tabLst>
                <a:tab pos="2060575" algn="l"/>
              </a:tabLst>
            </a:pPr>
            <a:endParaRPr lang="en-US" sz="300" b="1" dirty="0">
              <a:solidFill>
                <a:srgbClr val="000000"/>
              </a:solidFill>
              <a:latin typeface="Arial" pitchFamily="34" charset="0"/>
            </a:endParaRPr>
          </a:p>
          <a:p>
            <a:pPr marL="0" lvl="1">
              <a:tabLst>
                <a:tab pos="2293938" algn="l"/>
              </a:tabLst>
            </a:pPr>
            <a:r>
              <a:rPr lang="en-US" sz="2400" b="1" dirty="0">
                <a:solidFill>
                  <a:srgbClr val="000000"/>
                </a:solidFill>
                <a:latin typeface="Arial" pitchFamily="34" charset="0"/>
              </a:rPr>
              <a:t>Support	</a:t>
            </a:r>
            <a:r>
              <a:rPr lang="en-US" sz="2400" b="1" dirty="0" smtClean="0">
                <a:solidFill>
                  <a:srgbClr val="000000"/>
                </a:solidFill>
                <a:latin typeface="Arial" pitchFamily="34" charset="0"/>
              </a:rPr>
              <a:t> No</a:t>
            </a:r>
            <a:r>
              <a:rPr lang="en-US" sz="2400" b="1" dirty="0">
                <a:solidFill>
                  <a:srgbClr val="000000"/>
                </a:solidFill>
                <a:latin typeface="Arial" pitchFamily="34" charset="0"/>
              </a:rPr>
              <a:t>	 	</a:t>
            </a:r>
            <a:r>
              <a:rPr lang="en-US" sz="2400" b="1" dirty="0" smtClean="0">
                <a:solidFill>
                  <a:srgbClr val="FF0000"/>
                </a:solidFill>
                <a:latin typeface="Arial" pitchFamily="34" charset="0"/>
              </a:rPr>
              <a:t>Yes</a:t>
            </a:r>
            <a:r>
              <a:rPr lang="en-US" sz="2400" b="1" dirty="0">
                <a:solidFill>
                  <a:srgbClr val="000000"/>
                </a:solidFill>
                <a:latin typeface="Arial" pitchFamily="34" charset="0"/>
              </a:rPr>
              <a:t/>
            </a:r>
            <a:br>
              <a:rPr lang="en-US" sz="2400" b="1" dirty="0">
                <a:solidFill>
                  <a:srgbClr val="000000"/>
                </a:solidFill>
                <a:latin typeface="Arial" pitchFamily="34" charset="0"/>
              </a:rPr>
            </a:br>
            <a:endParaRPr lang="en-US" sz="2400" b="1" dirty="0" smtClean="0">
              <a:solidFill>
                <a:srgbClr val="000000"/>
              </a:solidFill>
              <a:latin typeface="Arial" pitchFamily="34" charset="0"/>
            </a:endParaRPr>
          </a:p>
          <a:p>
            <a:pPr marL="0" lvl="1">
              <a:tabLst>
                <a:tab pos="2060575" algn="l"/>
              </a:tabLst>
            </a:pPr>
            <a:endParaRPr lang="en-US" sz="200" b="1" dirty="0" smtClean="0">
              <a:solidFill>
                <a:srgbClr val="000000"/>
              </a:solidFill>
              <a:latin typeface="Arial" pitchFamily="34" charset="0"/>
            </a:endParaRPr>
          </a:p>
        </p:txBody>
      </p:sp>
      <p:sp>
        <p:nvSpPr>
          <p:cNvPr id="10" name="Rectangle 9"/>
          <p:cNvSpPr>
            <a:spLocks noChangeArrowheads="1"/>
          </p:cNvSpPr>
          <p:nvPr/>
        </p:nvSpPr>
        <p:spPr bwMode="auto">
          <a:xfrm>
            <a:off x="4739378" y="1577503"/>
            <a:ext cx="2358116" cy="1077218"/>
          </a:xfrm>
          <a:prstGeom prst="rect">
            <a:avLst/>
          </a:prstGeom>
          <a:noFill/>
          <a:ln w="9525">
            <a:noFill/>
            <a:miter lim="800000"/>
            <a:headEnd/>
            <a:tailEnd/>
          </a:ln>
        </p:spPr>
        <p:txBody>
          <a:bodyPr wrap="square">
            <a:spAutoFit/>
          </a:bodyPr>
          <a:lstStyle/>
          <a:p>
            <a:pPr marL="6350" lvl="1" algn="ctr"/>
            <a:r>
              <a:rPr lang="en-US" sz="3200" b="1" dirty="0" smtClean="0">
                <a:solidFill>
                  <a:srgbClr val="FF0000"/>
                </a:solidFill>
                <a:latin typeface="Arial" pitchFamily="34" charset="0"/>
              </a:rPr>
              <a:t>“faith-</a:t>
            </a:r>
          </a:p>
          <a:p>
            <a:pPr marL="6350" lvl="1" algn="ctr"/>
            <a:r>
              <a:rPr lang="en-US" sz="3200" b="1" dirty="0" smtClean="0">
                <a:solidFill>
                  <a:srgbClr val="FF0000"/>
                </a:solidFill>
                <a:latin typeface="Arial" pitchFamily="34" charset="0"/>
              </a:rPr>
              <a:t>     based”</a:t>
            </a:r>
            <a:endParaRPr lang="en-US" sz="3600" b="1" dirty="0" smtClean="0">
              <a:solidFill>
                <a:srgbClr val="FF0000"/>
              </a:solidFill>
              <a:latin typeface="Arial" pitchFamily="34" charset="0"/>
            </a:endParaRPr>
          </a:p>
        </p:txBody>
      </p:sp>
    </p:spTree>
    <p:extLst>
      <p:ext uri="{BB962C8B-B14F-4D97-AF65-F5344CB8AC3E}">
        <p14:creationId xmlns:p14="http://schemas.microsoft.com/office/powerpoint/2010/main" val="2157987362"/>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3"/>
          <p:cNvSpPr>
            <a:spLocks noGrp="1" noChangeArrowheads="1"/>
          </p:cNvSpPr>
          <p:nvPr>
            <p:ph type="subTitle" idx="4294967295"/>
          </p:nvPr>
        </p:nvSpPr>
        <p:spPr>
          <a:xfrm>
            <a:off x="900113" y="2824163"/>
            <a:ext cx="7315200" cy="3440942"/>
          </a:xfrm>
        </p:spPr>
        <p:txBody>
          <a:bodyPr>
            <a:spAutoFit/>
          </a:bodyPr>
          <a:lstStyle/>
          <a:p>
            <a:pPr marL="0" indent="0" algn="ctr">
              <a:buFontTx/>
              <a:buNone/>
            </a:pPr>
            <a:r>
              <a:rPr lang="en-US" b="1" dirty="0"/>
              <a:t>C.P. </a:t>
            </a:r>
            <a:r>
              <a:rPr lang="en-US" b="1" dirty="0" smtClean="0"/>
              <a:t>Snow</a:t>
            </a:r>
            <a:endParaRPr lang="en-US" b="1" dirty="0"/>
          </a:p>
          <a:p>
            <a:pPr marL="0" indent="0" algn="ctr">
              <a:buFontTx/>
              <a:buNone/>
            </a:pPr>
            <a:r>
              <a:rPr lang="en-US" sz="4000" b="1" dirty="0"/>
              <a:t>“Two Cultures and the Scientific Revolution: The </a:t>
            </a:r>
            <a:r>
              <a:rPr lang="en-US" sz="4000" b="1" dirty="0" err="1"/>
              <a:t>Rede</a:t>
            </a:r>
            <a:r>
              <a:rPr lang="en-US" sz="4000" b="1" dirty="0"/>
              <a:t> </a:t>
            </a:r>
            <a:r>
              <a:rPr lang="en-US" sz="4000" b="1" dirty="0" smtClean="0"/>
              <a:t>Lecture”</a:t>
            </a:r>
            <a:endParaRPr lang="en-US" sz="4400" b="1" i="1" dirty="0"/>
          </a:p>
          <a:p>
            <a:pPr marL="0" indent="0" algn="ctr">
              <a:buFontTx/>
              <a:buNone/>
            </a:pPr>
            <a:r>
              <a:rPr lang="en-US" sz="2400" b="1" dirty="0"/>
              <a:t>London, Cambridge University Press</a:t>
            </a:r>
          </a:p>
          <a:p>
            <a:pPr marL="0" indent="0" algn="ctr">
              <a:buFontTx/>
              <a:buNone/>
            </a:pPr>
            <a:r>
              <a:rPr lang="en-US" sz="2400" b="1" dirty="0"/>
              <a:t>1959</a:t>
            </a:r>
          </a:p>
        </p:txBody>
      </p:sp>
      <p:sp>
        <p:nvSpPr>
          <p:cNvPr id="3" name="Rectangle 2"/>
          <p:cNvSpPr/>
          <p:nvPr/>
        </p:nvSpPr>
        <p:spPr>
          <a:xfrm>
            <a:off x="677969" y="1148834"/>
            <a:ext cx="7772400" cy="1471172"/>
          </a:xfrm>
          <a:prstGeom prst="rect">
            <a:avLst/>
          </a:prstGeom>
        </p:spPr>
        <p:txBody>
          <a:bodyPr wrap="square">
            <a:spAutoFit/>
          </a:bodyPr>
          <a:lstStyle/>
          <a:p>
            <a:pPr algn="ctr">
              <a:spcBef>
                <a:spcPct val="20000"/>
              </a:spcBef>
            </a:pPr>
            <a:r>
              <a:rPr lang="en-US" sz="2800" b="1" kern="0" dirty="0" smtClean="0">
                <a:solidFill>
                  <a:srgbClr val="FF0000"/>
                </a:solidFill>
                <a:latin typeface="Arial"/>
              </a:rPr>
              <a:t>According to Nestle and others, this is a really important work,</a:t>
            </a:r>
          </a:p>
          <a:p>
            <a:pPr algn="ctr">
              <a:spcBef>
                <a:spcPct val="20000"/>
              </a:spcBef>
            </a:pPr>
            <a:r>
              <a:rPr lang="en-US" sz="2800" b="1" kern="0" dirty="0" smtClean="0">
                <a:solidFill>
                  <a:srgbClr val="FF0000"/>
                </a:solidFill>
                <a:latin typeface="Arial"/>
              </a:rPr>
              <a:t>so make note of it.</a:t>
            </a:r>
            <a:endParaRPr lang="en-US" sz="2800" b="1" kern="0" dirty="0">
              <a:solidFill>
                <a:srgbClr val="FF0000"/>
              </a:solidFill>
              <a:latin typeface="Arial"/>
            </a:endParaRPr>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4217992" y="1978030"/>
            <a:ext cx="4102405" cy="584775"/>
          </a:xfrm>
          <a:prstGeom prst="rect">
            <a:avLst/>
          </a:prstGeom>
          <a:noFill/>
          <a:ln w="9525">
            <a:noFill/>
            <a:miter lim="800000"/>
            <a:headEnd/>
            <a:tailEnd/>
          </a:ln>
        </p:spPr>
        <p:txBody>
          <a:bodyPr wrap="none">
            <a:spAutoFit/>
          </a:bodyPr>
          <a:lstStyle/>
          <a:p>
            <a:r>
              <a:rPr lang="en-US" sz="3200" b="1" dirty="0">
                <a:solidFill>
                  <a:srgbClr val="000000"/>
                </a:solidFill>
                <a:latin typeface="Arial" pitchFamily="34" charset="0"/>
              </a:rPr>
              <a:t>Cultural </a:t>
            </a:r>
            <a:r>
              <a:rPr lang="en-US" sz="3200" b="1" dirty="0" smtClean="0">
                <a:solidFill>
                  <a:srgbClr val="000000"/>
                </a:solidFill>
                <a:latin typeface="Arial" pitchFamily="34" charset="0"/>
              </a:rPr>
              <a:t>Materialism</a:t>
            </a:r>
            <a:endParaRPr lang="en-US" sz="3200" b="1" dirty="0">
              <a:solidFill>
                <a:srgbClr val="000000"/>
              </a:solidFill>
              <a:latin typeface="Arial" pitchFamily="34" charset="0"/>
            </a:endParaRPr>
          </a:p>
        </p:txBody>
      </p:sp>
      <p:sp>
        <p:nvSpPr>
          <p:cNvPr id="3" name="Rectangle 2"/>
          <p:cNvSpPr/>
          <p:nvPr/>
        </p:nvSpPr>
        <p:spPr>
          <a:xfrm>
            <a:off x="677969" y="1147964"/>
            <a:ext cx="7772400" cy="738664"/>
          </a:xfrm>
          <a:prstGeom prst="rect">
            <a:avLst/>
          </a:prstGeom>
        </p:spPr>
        <p:txBody>
          <a:bodyPr wrap="square">
            <a:spAutoFit/>
          </a:bodyPr>
          <a:lstStyle/>
          <a:p>
            <a:pPr algn="ctr">
              <a:lnSpc>
                <a:spcPct val="150000"/>
              </a:lnSpc>
              <a:spcBef>
                <a:spcPct val="20000"/>
              </a:spcBef>
            </a:pPr>
            <a:r>
              <a:rPr lang="en-US" sz="2800" b="1" kern="0" dirty="0" smtClean="0">
                <a:solidFill>
                  <a:srgbClr val="000000"/>
                </a:solidFill>
                <a:latin typeface="Arial"/>
              </a:rPr>
              <a:t>And in anthropology in general, the guru of</a:t>
            </a:r>
            <a:endParaRPr lang="en-US" sz="2800" b="1" kern="0" dirty="0">
              <a:solidFill>
                <a:srgbClr val="000000"/>
              </a:solidFill>
              <a:latin typeface="Arial"/>
            </a:endParaRPr>
          </a:p>
        </p:txBody>
      </p:sp>
      <p:sp>
        <p:nvSpPr>
          <p:cNvPr id="5" name="Rectangle 4"/>
          <p:cNvSpPr/>
          <p:nvPr/>
        </p:nvSpPr>
        <p:spPr>
          <a:xfrm>
            <a:off x="4879856" y="2693712"/>
            <a:ext cx="2595002" cy="738664"/>
          </a:xfrm>
          <a:prstGeom prst="rect">
            <a:avLst/>
          </a:prstGeom>
        </p:spPr>
        <p:txBody>
          <a:bodyPr wrap="square">
            <a:spAutoFit/>
          </a:bodyPr>
          <a:lstStyle/>
          <a:p>
            <a:pPr algn="ctr">
              <a:lnSpc>
                <a:spcPct val="150000"/>
              </a:lnSpc>
              <a:spcBef>
                <a:spcPct val="20000"/>
              </a:spcBef>
            </a:pPr>
            <a:r>
              <a:rPr lang="en-US" sz="2800" b="1" kern="0" dirty="0" smtClean="0">
                <a:solidFill>
                  <a:srgbClr val="000000"/>
                </a:solidFill>
                <a:latin typeface="Arial"/>
              </a:rPr>
              <a:t>is . . .</a:t>
            </a:r>
            <a:endParaRPr lang="en-US" sz="2800" b="1" kern="0" dirty="0">
              <a:solidFill>
                <a:srgbClr val="000000"/>
              </a:solidFill>
              <a:latin typeface="Arial"/>
            </a:endParaRPr>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cstate="print"/>
          <a:srcRect/>
          <a:stretch>
            <a:fillRect/>
          </a:stretch>
        </p:blipFill>
        <p:spPr bwMode="auto">
          <a:xfrm>
            <a:off x="2" y="1066800"/>
            <a:ext cx="4762500" cy="4762500"/>
          </a:xfrm>
          <a:prstGeom prst="rect">
            <a:avLst/>
          </a:prstGeom>
          <a:noFill/>
          <a:ln w="9525">
            <a:noFill/>
            <a:miter lim="800000"/>
            <a:headEnd/>
            <a:tailEnd/>
          </a:ln>
        </p:spPr>
      </p:pic>
      <p:sp>
        <p:nvSpPr>
          <p:cNvPr id="118787" name="Rectangle 4"/>
          <p:cNvSpPr>
            <a:spLocks noChangeArrowheads="1"/>
          </p:cNvSpPr>
          <p:nvPr/>
        </p:nvSpPr>
        <p:spPr bwMode="auto">
          <a:xfrm>
            <a:off x="4217990" y="1978026"/>
            <a:ext cx="4228465" cy="3508653"/>
          </a:xfrm>
          <a:prstGeom prst="rect">
            <a:avLst/>
          </a:prstGeom>
          <a:noFill/>
          <a:ln w="9525">
            <a:noFill/>
            <a:miter lim="800000"/>
            <a:headEnd/>
            <a:tailEnd/>
          </a:ln>
        </p:spPr>
        <p:txBody>
          <a:bodyPr wrap="none">
            <a:spAutoFit/>
          </a:bodyPr>
          <a:lstStyle/>
          <a:p>
            <a:r>
              <a:rPr lang="en-US" sz="3200" b="1" dirty="0">
                <a:solidFill>
                  <a:srgbClr val="000000"/>
                </a:solidFill>
                <a:latin typeface="Arial" pitchFamily="34" charset="0"/>
              </a:rPr>
              <a:t>Cultural Materialism</a:t>
            </a:r>
          </a:p>
          <a:p>
            <a:endParaRPr lang="en-US" sz="3200" b="1" dirty="0">
              <a:solidFill>
                <a:srgbClr val="000000"/>
              </a:solidFill>
              <a:latin typeface="Arial" pitchFamily="34" charset="0"/>
            </a:endParaRPr>
          </a:p>
          <a:p>
            <a:r>
              <a:rPr lang="en-US" sz="3200" b="1" dirty="0">
                <a:solidFill>
                  <a:srgbClr val="000000"/>
                </a:solidFill>
                <a:latin typeface="Arial" pitchFamily="34" charset="0"/>
              </a:rPr>
              <a:t>Marvin Harris.</a:t>
            </a:r>
          </a:p>
          <a:p>
            <a:endParaRPr lang="en-US" b="1" dirty="0">
              <a:solidFill>
                <a:srgbClr val="000000"/>
              </a:solidFill>
              <a:latin typeface="Arial" pitchFamily="34" charset="0"/>
            </a:endParaRPr>
          </a:p>
          <a:p>
            <a:r>
              <a:rPr lang="en-US" b="1" i="1" dirty="0">
                <a:solidFill>
                  <a:srgbClr val="000000"/>
                </a:solidFill>
                <a:latin typeface="Arial" pitchFamily="34" charset="0"/>
              </a:rPr>
              <a:t>The Rise of Anthropological Theory: </a:t>
            </a:r>
          </a:p>
          <a:p>
            <a:r>
              <a:rPr lang="en-US" b="1" i="1" dirty="0">
                <a:solidFill>
                  <a:srgbClr val="000000"/>
                </a:solidFill>
                <a:latin typeface="Arial" pitchFamily="34" charset="0"/>
              </a:rPr>
              <a:t>A History of Theories of Culture,</a:t>
            </a:r>
          </a:p>
          <a:p>
            <a:r>
              <a:rPr lang="en-US" b="1" i="1" dirty="0">
                <a:solidFill>
                  <a:srgbClr val="000000"/>
                </a:solidFill>
                <a:latin typeface="Arial" pitchFamily="34" charset="0"/>
              </a:rPr>
              <a:t>Updated Edition. </a:t>
            </a:r>
          </a:p>
          <a:p>
            <a:endParaRPr lang="en-US" b="1" dirty="0">
              <a:solidFill>
                <a:srgbClr val="000000"/>
              </a:solidFill>
              <a:latin typeface="Arial" pitchFamily="34" charset="0"/>
            </a:endParaRPr>
          </a:p>
          <a:p>
            <a:endParaRPr lang="en-US" b="1" dirty="0">
              <a:solidFill>
                <a:srgbClr val="000000"/>
              </a:solidFill>
              <a:latin typeface="Arial" pitchFamily="34" charset="0"/>
            </a:endParaRPr>
          </a:p>
          <a:p>
            <a:r>
              <a:rPr lang="en-US" b="1" dirty="0">
                <a:solidFill>
                  <a:srgbClr val="000000"/>
                </a:solidFill>
                <a:latin typeface="Arial" pitchFamily="34" charset="0"/>
              </a:rPr>
              <a:t>Lanham, MD: Altamira Press, 2000.</a:t>
            </a:r>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3" cstate="print"/>
          <a:srcRect/>
          <a:stretch>
            <a:fillRect/>
          </a:stretch>
        </p:blipFill>
        <p:spPr bwMode="auto">
          <a:xfrm>
            <a:off x="762000" y="650875"/>
            <a:ext cx="7589838" cy="5530850"/>
          </a:xfrm>
          <a:prstGeom prst="rect">
            <a:avLst/>
          </a:prstGeom>
          <a:noFill/>
          <a:ln w="9525">
            <a:noFill/>
            <a:miter lim="800000"/>
            <a:headEnd/>
            <a:tailEnd/>
          </a:ln>
        </p:spPr>
      </p:pic>
      <p:sp>
        <p:nvSpPr>
          <p:cNvPr id="214019" name="Text Box 2">
            <a:hlinkClick r:id="rId4"/>
          </p:cNvPr>
          <p:cNvSpPr txBox="1">
            <a:spLocks noChangeArrowheads="1"/>
          </p:cNvSpPr>
          <p:nvPr/>
        </p:nvSpPr>
        <p:spPr bwMode="auto">
          <a:xfrm>
            <a:off x="2851518" y="6394703"/>
            <a:ext cx="3422733"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pitchFamily="34" charset="0"/>
                <a:hlinkClick r:id="rId5"/>
              </a:rPr>
              <a:t>http://en.wikipedia.org/wiki/Cultural_materialism_%28anthropology%29</a:t>
            </a:r>
            <a:endParaRPr lang="en-US" sz="800" dirty="0">
              <a:solidFill>
                <a:srgbClr val="FFFFFF"/>
              </a:solidFill>
              <a:latin typeface="Arial" pitchFamily="34" charset="0"/>
            </a:endParaRPr>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5042" name="Text Box 2">
            <a:hlinkClick r:id="rId3"/>
          </p:cNvPr>
          <p:cNvSpPr txBox="1">
            <a:spLocks noChangeArrowheads="1"/>
          </p:cNvSpPr>
          <p:nvPr/>
        </p:nvSpPr>
        <p:spPr bwMode="auto">
          <a:xfrm>
            <a:off x="3335159" y="6394703"/>
            <a:ext cx="2449710"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pitchFamily="34" charset="0"/>
                <a:hlinkClick r:id="rId4"/>
              </a:rPr>
              <a:t>www.cultural-materialism.org/cultural-materialism/</a:t>
            </a:r>
            <a:endParaRPr lang="en-US" sz="800" dirty="0">
              <a:solidFill>
                <a:srgbClr val="FFFFFF"/>
              </a:solidFill>
              <a:latin typeface="Arial" pitchFamily="34" charset="0"/>
            </a:endParaRPr>
          </a:p>
        </p:txBody>
      </p:sp>
      <p:pic>
        <p:nvPicPr>
          <p:cNvPr id="215043" name="Picture 2"/>
          <p:cNvPicPr>
            <a:picLocks noChangeAspect="1" noChangeArrowheads="1"/>
          </p:cNvPicPr>
          <p:nvPr/>
        </p:nvPicPr>
        <p:blipFill>
          <a:blip r:embed="rId5" cstate="print"/>
          <a:srcRect/>
          <a:stretch>
            <a:fillRect/>
          </a:stretch>
        </p:blipFill>
        <p:spPr bwMode="auto">
          <a:xfrm>
            <a:off x="878355" y="224976"/>
            <a:ext cx="7380287" cy="5943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3624582"/>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smtClean="0">
                <a:solidFill>
                  <a:srgbClr val="BADDE1"/>
                </a:solidFill>
              </a:rPr>
              <a:t>Biological Determinism </a:t>
            </a:r>
            <a:br>
              <a:rPr lang="en-US" sz="2800" b="1" i="1" dirty="0" smtClean="0">
                <a:solidFill>
                  <a:srgbClr val="BADDE1"/>
                </a:solidFill>
              </a:rPr>
            </a:br>
            <a:r>
              <a:rPr lang="en-US" sz="2800" b="1" i="1" dirty="0" smtClean="0">
                <a:solidFill>
                  <a:srgbClr val="BADDE1"/>
                </a:solidFill>
              </a:rPr>
              <a:t>	vs. Cultural </a:t>
            </a:r>
            <a:r>
              <a:rPr lang="en-US" sz="2800" b="1" i="1" dirty="0" err="1" smtClean="0">
                <a:solidFill>
                  <a:srgbClr val="BADDE1"/>
                </a:solidFill>
              </a:rPr>
              <a:t>Constructionism</a:t>
            </a:r>
            <a:endParaRPr lang="en-US" sz="2800" b="1" dirty="0" smtClean="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smtClean="0">
                <a:solidFill>
                  <a:srgbClr val="BADDE1"/>
                </a:solidFill>
              </a:rPr>
              <a:t>Ideationism</a:t>
            </a:r>
            <a:r>
              <a:rPr lang="en-US" sz="2800" b="1" i="1" dirty="0" smtClean="0">
                <a:solidFill>
                  <a:srgbClr val="BADDE1"/>
                </a:solidFill>
              </a:rPr>
              <a:t> 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smtClean="0">
                <a:solidFill>
                  <a:srgbClr val="FF0000"/>
                </a:solidFill>
              </a:rPr>
              <a:t>Individual Agency vs. Structuralism</a:t>
            </a:r>
            <a:r>
              <a:rPr lang="en-US" sz="2800" b="1" i="1" dirty="0" smtClean="0">
                <a:solidFill>
                  <a:srgbClr val="BADDE1"/>
                </a:solidFill>
              </a:rPr>
              <a:t/>
            </a:r>
            <a:br>
              <a:rPr lang="en-US" sz="2800" b="1" i="1" dirty="0" smtClean="0">
                <a:solidFill>
                  <a:srgbClr val="BADDE1"/>
                </a:solidFill>
              </a:rPr>
            </a:br>
            <a:r>
              <a:rPr lang="en-US" sz="2800" b="1" i="1" dirty="0" smtClean="0">
                <a:solidFill>
                  <a:srgbClr val="BADDE1"/>
                </a:solidFill>
              </a:rPr>
              <a:t>	</a:t>
            </a:r>
            <a:r>
              <a:rPr lang="en-US" sz="2400" b="1" dirty="0" smtClean="0">
                <a:solidFill>
                  <a:srgbClr val="000000"/>
                </a:solidFill>
              </a:rPr>
              <a:t>(“free will” vs. “power structures”)</a:t>
            </a:r>
            <a:endParaRPr lang="en-US" sz="2800" b="1" i="1" dirty="0" smtClean="0">
              <a:solidFill>
                <a:srgbClr val="000000"/>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smtClean="0">
                <a:solidFill>
                  <a:srgbClr val="BADDE1"/>
                </a:solidFill>
                <a:latin typeface="Arial"/>
              </a:rPr>
              <a:t>three major contemporary debates</a:t>
            </a:r>
            <a:endParaRPr lang="en-US" sz="2800" b="1" kern="0" dirty="0" smtClean="0">
              <a:solidFill>
                <a:srgbClr val="BADDE1"/>
              </a:solidFill>
              <a:latin typeface="Arial"/>
            </a:endParaRPr>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7"/>
            <a:ext cx="7358062" cy="3716915"/>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smtClean="0">
                <a:solidFill>
                  <a:srgbClr val="BADDE1"/>
                </a:solidFill>
              </a:rPr>
              <a:t>Biological Determinism </a:t>
            </a:r>
            <a:br>
              <a:rPr lang="en-US" sz="2800" b="1" i="1" dirty="0" smtClean="0">
                <a:solidFill>
                  <a:srgbClr val="BADDE1"/>
                </a:solidFill>
              </a:rPr>
            </a:br>
            <a:r>
              <a:rPr lang="en-US" sz="2800" b="1" i="1" dirty="0" smtClean="0">
                <a:solidFill>
                  <a:srgbClr val="BADDE1"/>
                </a:solidFill>
              </a:rPr>
              <a:t>	vs. Cultural </a:t>
            </a:r>
            <a:r>
              <a:rPr lang="en-US" sz="2800" b="1" i="1" dirty="0" err="1" smtClean="0">
                <a:solidFill>
                  <a:srgbClr val="BADDE1"/>
                </a:solidFill>
              </a:rPr>
              <a:t>Constructionism</a:t>
            </a:r>
            <a:endParaRPr lang="en-US" sz="2800" b="1" dirty="0" smtClean="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smtClean="0">
                <a:solidFill>
                  <a:srgbClr val="BADDE1"/>
                </a:solidFill>
              </a:rPr>
              <a:t>Ideationism</a:t>
            </a:r>
            <a:r>
              <a:rPr lang="en-US" sz="2800" b="1" i="1" dirty="0" smtClean="0">
                <a:solidFill>
                  <a:srgbClr val="BADDE1"/>
                </a:solidFill>
              </a:rPr>
              <a:t> 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smtClean="0">
                <a:solidFill>
                  <a:schemeClr val="accent1">
                    <a:lumMod val="90000"/>
                  </a:schemeClr>
                </a:solidFill>
              </a:rPr>
              <a:t>Individual Agency vs. Structuralism</a:t>
            </a:r>
            <a:r>
              <a:rPr lang="en-US" sz="2800" b="1" i="1" dirty="0" smtClean="0">
                <a:solidFill>
                  <a:srgbClr val="BADDE1"/>
                </a:solidFill>
              </a:rPr>
              <a:t/>
            </a:r>
            <a:br>
              <a:rPr lang="en-US" sz="2800" b="1" i="1" dirty="0" smtClean="0">
                <a:solidFill>
                  <a:srgbClr val="BADDE1"/>
                </a:solidFill>
              </a:rPr>
            </a:br>
            <a:r>
              <a:rPr lang="en-US" sz="2800" b="1" i="1" dirty="0" smtClean="0">
                <a:solidFill>
                  <a:srgbClr val="BADDE1"/>
                </a:solidFill>
              </a:rPr>
              <a:t>	</a:t>
            </a:r>
            <a:r>
              <a:rPr lang="en-US" sz="2400" b="1" dirty="0" smtClean="0">
                <a:solidFill>
                  <a:schemeClr val="accent1">
                    <a:lumMod val="90000"/>
                  </a:schemeClr>
                </a:solidFill>
              </a:rPr>
              <a:t>(</a:t>
            </a:r>
            <a:r>
              <a:rPr lang="en-US" b="1" dirty="0" smtClean="0">
                <a:solidFill>
                  <a:srgbClr val="000000"/>
                </a:solidFill>
              </a:rPr>
              <a:t>“free will” </a:t>
            </a:r>
            <a:r>
              <a:rPr lang="en-US" sz="2400" b="1" dirty="0" smtClean="0">
                <a:solidFill>
                  <a:schemeClr val="accent1">
                    <a:lumMod val="90000"/>
                  </a:schemeClr>
                </a:solidFill>
              </a:rPr>
              <a:t>vs. “power structures”)</a:t>
            </a:r>
            <a:endParaRPr lang="en-US" sz="2800" b="1" i="1" dirty="0" smtClean="0">
              <a:solidFill>
                <a:schemeClr val="accent1">
                  <a:lumMod val="90000"/>
                </a:schemeClr>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smtClean="0">
                <a:solidFill>
                  <a:srgbClr val="BADDE1"/>
                </a:solidFill>
                <a:latin typeface="Arial"/>
              </a:rPr>
              <a:t>three major contemporary debates</a:t>
            </a:r>
            <a:endParaRPr lang="en-US" sz="2800" b="1" kern="0" dirty="0" smtClean="0">
              <a:solidFill>
                <a:srgbClr val="BADDE1"/>
              </a:solidFill>
              <a:latin typeface="Arial"/>
            </a:endParaRPr>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40" y="1451429"/>
            <a:ext cx="8229600" cy="4377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49538" name="Text Box 2">
            <a:hlinkClick r:id="rId3"/>
          </p:cNvPr>
          <p:cNvSpPr txBox="1">
            <a:spLocks noChangeArrowheads="1"/>
          </p:cNvSpPr>
          <p:nvPr/>
        </p:nvSpPr>
        <p:spPr bwMode="auto">
          <a:xfrm>
            <a:off x="3130978" y="6409207"/>
            <a:ext cx="2880917" cy="215444"/>
          </a:xfrm>
          <a:prstGeom prst="rect">
            <a:avLst/>
          </a:prstGeom>
          <a:noFill/>
          <a:ln w="9525">
            <a:noFill/>
            <a:miter lim="800000"/>
            <a:headEnd/>
            <a:tailEnd/>
          </a:ln>
        </p:spPr>
        <p:txBody>
          <a:bodyPr wrap="none">
            <a:spAutoFit/>
          </a:bodyPr>
          <a:lstStyle/>
          <a:p>
            <a:pPr algn="ctr"/>
            <a:r>
              <a:rPr lang="en-US" sz="800" dirty="0" smtClean="0">
                <a:solidFill>
                  <a:srgbClr val="FFFFFF"/>
                </a:solidFill>
                <a:hlinkClick r:id="rId4"/>
              </a:rPr>
              <a:t>http://www.bbc.co.uk/news/science-environment-11998687</a:t>
            </a:r>
            <a:endParaRPr lang="en-US" sz="800" dirty="0">
              <a:solidFill>
                <a:srgbClr val="FFFFFF"/>
              </a:solidFill>
            </a:endParaRPr>
          </a:p>
        </p:txBody>
      </p:sp>
      <p:pic>
        <p:nvPicPr>
          <p:cNvPr id="4098" name="Picture 2"/>
          <p:cNvPicPr>
            <a:picLocks noChangeAspect="1" noChangeArrowheads="1"/>
          </p:cNvPicPr>
          <p:nvPr/>
        </p:nvPicPr>
        <p:blipFill>
          <a:blip r:embed="rId5" cstate="print"/>
          <a:srcRect/>
          <a:stretch>
            <a:fillRect/>
          </a:stretch>
        </p:blipFill>
        <p:spPr bwMode="auto">
          <a:xfrm>
            <a:off x="1438275" y="542925"/>
            <a:ext cx="6267450" cy="5772150"/>
          </a:xfrm>
          <a:prstGeom prst="rect">
            <a:avLst/>
          </a:prstGeom>
          <a:noFill/>
          <a:ln w="9525">
            <a:noFill/>
            <a:miter lim="800000"/>
            <a:headEnd/>
            <a:tailEnd/>
          </a:ln>
        </p:spPr>
      </p:pic>
    </p:spTree>
    <p:extLst>
      <p:ext uri="{BB962C8B-B14F-4D97-AF65-F5344CB8AC3E}">
        <p14:creationId xmlns:p14="http://schemas.microsoft.com/office/powerpoint/2010/main" val="19957502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88" y="6394010"/>
            <a:ext cx="2481770"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hlinkClick r:id="rId2"/>
              </a:rPr>
              <a:t>http://en.wikipedia.org/wiki/Psychological_nativism</a:t>
            </a:r>
            <a:endParaRPr kumimoji="1" lang="en-US" sz="800" dirty="0">
              <a:solidFill>
                <a:srgbClr val="99CC00"/>
              </a:solidFill>
            </a:endParaRPr>
          </a:p>
        </p:txBody>
      </p:sp>
      <p:pic>
        <p:nvPicPr>
          <p:cNvPr id="2052" name="Picture 4"/>
          <p:cNvPicPr>
            <a:picLocks noChangeAspect="1" noChangeArrowheads="1"/>
          </p:cNvPicPr>
          <p:nvPr/>
        </p:nvPicPr>
        <p:blipFill>
          <a:blip r:embed="rId3" cstate="print"/>
          <a:srcRect/>
          <a:stretch>
            <a:fillRect/>
          </a:stretch>
        </p:blipFill>
        <p:spPr bwMode="auto">
          <a:xfrm>
            <a:off x="679673" y="2160588"/>
            <a:ext cx="7772400" cy="2782933"/>
          </a:xfrm>
          <a:prstGeom prst="rect">
            <a:avLst/>
          </a:prstGeom>
          <a:noFill/>
          <a:ln w="9525">
            <a:noFill/>
            <a:miter lim="800000"/>
            <a:headEnd/>
            <a:tailEnd/>
          </a:ln>
        </p:spPr>
      </p:pic>
      <p:sp>
        <p:nvSpPr>
          <p:cNvPr id="9" name="Rounded Rectangle 8"/>
          <p:cNvSpPr/>
          <p:nvPr/>
        </p:nvSpPr>
        <p:spPr bwMode="auto">
          <a:xfrm>
            <a:off x="4180116" y="2293262"/>
            <a:ext cx="1248229"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smtClean="0">
              <a:solidFill>
                <a:srgbClr val="000000"/>
              </a:solidFill>
              <a:latin typeface="Verdana" pitchFamily="34" charset="0"/>
            </a:endParaRPr>
          </a:p>
        </p:txBody>
      </p:sp>
      <p:sp>
        <p:nvSpPr>
          <p:cNvPr id="8" name="Rounded Rectangle 7"/>
          <p:cNvSpPr/>
          <p:nvPr/>
        </p:nvSpPr>
        <p:spPr bwMode="auto">
          <a:xfrm>
            <a:off x="4332516" y="2721428"/>
            <a:ext cx="2750455"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smtClean="0">
              <a:solidFill>
                <a:srgbClr val="000000"/>
              </a:solidFill>
              <a:latin typeface="Verdana" pitchFamily="34" charset="0"/>
            </a:endParaRPr>
          </a:p>
        </p:txBody>
      </p:sp>
      <p:sp>
        <p:nvSpPr>
          <p:cNvPr id="6" name="Rounded Rectangle 5"/>
          <p:cNvSpPr/>
          <p:nvPr/>
        </p:nvSpPr>
        <p:spPr bwMode="auto">
          <a:xfrm>
            <a:off x="1973942" y="3585022"/>
            <a:ext cx="2079173"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smtClean="0">
              <a:solidFill>
                <a:srgbClr val="000000"/>
              </a:solidFill>
              <a:latin typeface="Verdana" pitchFamily="34" charset="0"/>
            </a:endParaRPr>
          </a:p>
        </p:txBody>
      </p:sp>
      <p:sp>
        <p:nvSpPr>
          <p:cNvPr id="7" name="Rounded Rectangle 6"/>
          <p:cNvSpPr/>
          <p:nvPr/>
        </p:nvSpPr>
        <p:spPr bwMode="auto">
          <a:xfrm>
            <a:off x="5232339" y="3127834"/>
            <a:ext cx="1618404" cy="413652"/>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smtClean="0">
              <a:solidFill>
                <a:srgbClr val="000000"/>
              </a:solidFill>
              <a:latin typeface="Verdana" pitchFamily="34" charset="0"/>
            </a:endParaRPr>
          </a:p>
        </p:txBody>
      </p:sp>
      <p:sp>
        <p:nvSpPr>
          <p:cNvPr id="10" name="Rounded Rectangle 9"/>
          <p:cNvSpPr/>
          <p:nvPr/>
        </p:nvSpPr>
        <p:spPr bwMode="auto">
          <a:xfrm>
            <a:off x="878138" y="4027702"/>
            <a:ext cx="6683805"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smtClean="0">
              <a:solidFill>
                <a:srgbClr val="000000"/>
              </a:solidFill>
              <a:latin typeface="Verdana" pitchFamily="34" charset="0"/>
            </a:endParaRPr>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49538" name="Text Box 2">
            <a:hlinkClick r:id="rId3"/>
          </p:cNvPr>
          <p:cNvSpPr txBox="1">
            <a:spLocks noChangeArrowheads="1"/>
          </p:cNvSpPr>
          <p:nvPr/>
        </p:nvSpPr>
        <p:spPr bwMode="auto">
          <a:xfrm>
            <a:off x="3130978" y="6409207"/>
            <a:ext cx="2880917" cy="215444"/>
          </a:xfrm>
          <a:prstGeom prst="rect">
            <a:avLst/>
          </a:prstGeom>
          <a:noFill/>
          <a:ln w="9525">
            <a:noFill/>
            <a:miter lim="800000"/>
            <a:headEnd/>
            <a:tailEnd/>
          </a:ln>
        </p:spPr>
        <p:txBody>
          <a:bodyPr wrap="none">
            <a:spAutoFit/>
          </a:bodyPr>
          <a:lstStyle/>
          <a:p>
            <a:pPr algn="ctr"/>
            <a:r>
              <a:rPr lang="en-US" sz="800" dirty="0" smtClean="0">
                <a:solidFill>
                  <a:srgbClr val="FFFFFF"/>
                </a:solidFill>
                <a:hlinkClick r:id="rId4"/>
              </a:rPr>
              <a:t>http://www.bbc.co.uk/news/science-environment-11998687</a:t>
            </a:r>
            <a:endParaRPr lang="en-US" sz="800" dirty="0">
              <a:solidFill>
                <a:srgbClr val="FFFFFF"/>
              </a:solidFill>
            </a:endParaRPr>
          </a:p>
        </p:txBody>
      </p:sp>
      <p:pic>
        <p:nvPicPr>
          <p:cNvPr id="4098" name="Picture 2"/>
          <p:cNvPicPr>
            <a:picLocks noChangeAspect="1" noChangeArrowheads="1"/>
          </p:cNvPicPr>
          <p:nvPr/>
        </p:nvPicPr>
        <p:blipFill>
          <a:blip r:embed="rId5" cstate="print"/>
          <a:srcRect/>
          <a:stretch>
            <a:fillRect/>
          </a:stretch>
        </p:blipFill>
        <p:spPr bwMode="auto">
          <a:xfrm>
            <a:off x="1438275" y="542925"/>
            <a:ext cx="6267450" cy="5772150"/>
          </a:xfrm>
          <a:prstGeom prst="rect">
            <a:avLst/>
          </a:prstGeom>
          <a:noFill/>
          <a:ln w="9525">
            <a:noFill/>
            <a:miter lim="800000"/>
            <a:headEnd/>
            <a:tailEnd/>
          </a:ln>
        </p:spPr>
      </p:pic>
      <p:pic>
        <p:nvPicPr>
          <p:cNvPr id="5122" name="Picture 2"/>
          <p:cNvPicPr>
            <a:picLocks noChangeAspect="1" noChangeArrowheads="1"/>
          </p:cNvPicPr>
          <p:nvPr/>
        </p:nvPicPr>
        <p:blipFill>
          <a:blip r:embed="rId6" cstate="print"/>
          <a:srcRect/>
          <a:stretch>
            <a:fillRect/>
          </a:stretch>
        </p:blipFill>
        <p:spPr bwMode="auto">
          <a:xfrm>
            <a:off x="681813" y="2976563"/>
            <a:ext cx="7772400" cy="3023479"/>
          </a:xfrm>
          <a:prstGeom prst="rect">
            <a:avLst/>
          </a:prstGeom>
          <a:noFill/>
          <a:ln w="76200">
            <a:solidFill>
              <a:srgbClr val="FFC000"/>
            </a:solidFill>
            <a:miter lim="800000"/>
            <a:headEnd/>
            <a:tailEnd/>
          </a:ln>
        </p:spPr>
      </p:pic>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7"/>
            <a:ext cx="7358062" cy="3716915"/>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smtClean="0">
                <a:solidFill>
                  <a:srgbClr val="BADDE1"/>
                </a:solidFill>
              </a:rPr>
              <a:t>Biological Determinism </a:t>
            </a:r>
            <a:br>
              <a:rPr lang="en-US" sz="2800" b="1" i="1" dirty="0" smtClean="0">
                <a:solidFill>
                  <a:srgbClr val="BADDE1"/>
                </a:solidFill>
              </a:rPr>
            </a:br>
            <a:r>
              <a:rPr lang="en-US" sz="2800" b="1" i="1" dirty="0" smtClean="0">
                <a:solidFill>
                  <a:srgbClr val="BADDE1"/>
                </a:solidFill>
              </a:rPr>
              <a:t>	vs. Cultural </a:t>
            </a:r>
            <a:r>
              <a:rPr lang="en-US" sz="2800" b="1" i="1" dirty="0" err="1" smtClean="0">
                <a:solidFill>
                  <a:srgbClr val="BADDE1"/>
                </a:solidFill>
              </a:rPr>
              <a:t>Constructionism</a:t>
            </a:r>
            <a:endParaRPr lang="en-US" sz="2800" b="1" dirty="0" smtClean="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smtClean="0">
                <a:solidFill>
                  <a:srgbClr val="BADDE1"/>
                </a:solidFill>
              </a:rPr>
              <a:t>Ideationism</a:t>
            </a:r>
            <a:r>
              <a:rPr lang="en-US" sz="2800" b="1" i="1" dirty="0" smtClean="0">
                <a:solidFill>
                  <a:srgbClr val="BADDE1"/>
                </a:solidFill>
              </a:rPr>
              <a:t> 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smtClean="0">
                <a:solidFill>
                  <a:schemeClr val="accent1">
                    <a:lumMod val="90000"/>
                  </a:schemeClr>
                </a:solidFill>
              </a:rPr>
              <a:t>Individual Agency vs. Structuralism</a:t>
            </a:r>
            <a:r>
              <a:rPr lang="en-US" sz="2800" b="1" i="1" dirty="0" smtClean="0">
                <a:solidFill>
                  <a:srgbClr val="BADDE1"/>
                </a:solidFill>
              </a:rPr>
              <a:t/>
            </a:r>
            <a:br>
              <a:rPr lang="en-US" sz="2800" b="1" i="1" dirty="0" smtClean="0">
                <a:solidFill>
                  <a:srgbClr val="BADDE1"/>
                </a:solidFill>
              </a:rPr>
            </a:br>
            <a:r>
              <a:rPr lang="en-US" sz="2800" b="1" i="1" dirty="0" smtClean="0">
                <a:solidFill>
                  <a:schemeClr val="accent1">
                    <a:lumMod val="90000"/>
                  </a:schemeClr>
                </a:solidFill>
              </a:rPr>
              <a:t>	</a:t>
            </a:r>
            <a:r>
              <a:rPr lang="en-US" sz="2400" b="1" dirty="0" smtClean="0">
                <a:solidFill>
                  <a:schemeClr val="accent1">
                    <a:lumMod val="90000"/>
                  </a:schemeClr>
                </a:solidFill>
              </a:rPr>
              <a:t>(“free will” vs. </a:t>
            </a:r>
            <a:r>
              <a:rPr lang="en-US" b="1" dirty="0" smtClean="0">
                <a:solidFill>
                  <a:srgbClr val="000000"/>
                </a:solidFill>
              </a:rPr>
              <a:t>“power structures”</a:t>
            </a:r>
            <a:r>
              <a:rPr lang="en-US" sz="2400" b="1" dirty="0" smtClean="0">
                <a:solidFill>
                  <a:schemeClr val="accent1">
                    <a:lumMod val="90000"/>
                  </a:schemeClr>
                </a:solidFill>
              </a:rPr>
              <a:t>)</a:t>
            </a:r>
            <a:endParaRPr lang="en-US" sz="2800" b="1" i="1" dirty="0" smtClean="0">
              <a:solidFill>
                <a:schemeClr val="accent1">
                  <a:lumMod val="90000"/>
                </a:schemeClr>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smtClean="0">
                <a:solidFill>
                  <a:srgbClr val="BADDE1"/>
                </a:solidFill>
                <a:latin typeface="Arial"/>
              </a:rPr>
              <a:t>three major contemporary debates</a:t>
            </a:r>
            <a:endParaRPr lang="en-US" sz="2800" b="1" kern="0" dirty="0" smtClean="0">
              <a:solidFill>
                <a:srgbClr val="BADDE1"/>
              </a:solidFill>
              <a:latin typeface="Arial"/>
            </a:endParaRPr>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1895372" y="6549348"/>
            <a:ext cx="5325497" cy="215444"/>
          </a:xfrm>
          <a:prstGeom prst="rect">
            <a:avLst/>
          </a:prstGeom>
          <a:noFill/>
        </p:spPr>
        <p:txBody>
          <a:bodyPr wrap="none" rtlCol="0">
            <a:spAutoFit/>
          </a:bodyPr>
          <a:lstStyle/>
          <a:p>
            <a:r>
              <a:rPr lang="en-US" sz="800" dirty="0">
                <a:solidFill>
                  <a:srgbClr val="FFFFFF"/>
                </a:solidFill>
                <a:hlinkClick r:id="rId2"/>
              </a:rPr>
              <a:t>http://www.bbc.com/news/world-us-canada-35808627?ocid=global_bbccom_email_15032016_top+news+stories</a:t>
            </a:r>
            <a:endParaRPr lang="en-US" sz="800" dirty="0" smtClean="0">
              <a:solidFill>
                <a:srgbClr val="FFFFFF"/>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101" y="437250"/>
            <a:ext cx="5868228"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375" y="419565"/>
            <a:ext cx="1270000" cy="609600"/>
          </a:xfrm>
          <a:prstGeom prst="rect">
            <a:avLst/>
          </a:prstGeom>
        </p:spPr>
      </p:pic>
    </p:spTree>
    <p:extLst>
      <p:ext uri="{BB962C8B-B14F-4D97-AF65-F5344CB8AC3E}">
        <p14:creationId xmlns:p14="http://schemas.microsoft.com/office/powerpoint/2010/main" val="281453894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49538" name="Text Box 2">
            <a:hlinkClick r:id="rId3"/>
          </p:cNvPr>
          <p:cNvSpPr txBox="1">
            <a:spLocks noChangeArrowheads="1"/>
          </p:cNvSpPr>
          <p:nvPr/>
        </p:nvSpPr>
        <p:spPr bwMode="auto">
          <a:xfrm>
            <a:off x="2248524" y="6409207"/>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www.wenatcheeworld.com/apps/pbcs.dll/article?AID=/20080122/FOOD/373497927/1030/rss1030</a:t>
            </a:r>
            <a:endParaRPr lang="en-US" sz="800" dirty="0">
              <a:solidFill>
                <a:srgbClr val="FFFFFF"/>
              </a:solidFill>
            </a:endParaRPr>
          </a:p>
        </p:txBody>
      </p:sp>
      <p:pic>
        <p:nvPicPr>
          <p:cNvPr id="449539" name="Picture 3"/>
          <p:cNvPicPr>
            <a:picLocks noChangeAspect="1" noChangeArrowheads="1"/>
          </p:cNvPicPr>
          <p:nvPr/>
        </p:nvPicPr>
        <p:blipFill>
          <a:blip r:embed="rId5" cstate="print"/>
          <a:srcRect/>
          <a:stretch>
            <a:fillRect/>
          </a:stretch>
        </p:blipFill>
        <p:spPr bwMode="auto">
          <a:xfrm>
            <a:off x="835025" y="830263"/>
            <a:ext cx="7315200" cy="5268912"/>
          </a:xfrm>
          <a:prstGeom prst="rect">
            <a:avLst/>
          </a:prstGeom>
          <a:noFill/>
          <a:ln w="9525">
            <a:noFill/>
            <a:miter lim="800000"/>
            <a:headEnd/>
            <a:tailEnd/>
          </a:ln>
        </p:spPr>
      </p:pic>
      <p:pic>
        <p:nvPicPr>
          <p:cNvPr id="449540" name="Picture 2"/>
          <p:cNvPicPr>
            <a:picLocks noChangeAspect="1" noChangeArrowheads="1"/>
          </p:cNvPicPr>
          <p:nvPr/>
        </p:nvPicPr>
        <p:blipFill>
          <a:blip r:embed="rId6" cstate="print"/>
          <a:srcRect/>
          <a:stretch>
            <a:fillRect/>
          </a:stretch>
        </p:blipFill>
        <p:spPr bwMode="auto">
          <a:xfrm>
            <a:off x="4035428" y="830270"/>
            <a:ext cx="4684713" cy="52673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49538" name="Text Box 2">
            <a:hlinkClick r:id="rId3"/>
          </p:cNvPr>
          <p:cNvSpPr txBox="1">
            <a:spLocks noChangeArrowheads="1"/>
          </p:cNvSpPr>
          <p:nvPr/>
        </p:nvSpPr>
        <p:spPr bwMode="auto">
          <a:xfrm>
            <a:off x="2248524" y="6409207"/>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www.wenatcheeworld.com/apps/pbcs.dll/article?AID=/20080122/FOOD/373497927/1030/rss1030</a:t>
            </a:r>
            <a:endParaRPr lang="en-US" sz="800" dirty="0">
              <a:solidFill>
                <a:srgbClr val="FFFFFF"/>
              </a:solidFill>
            </a:endParaRPr>
          </a:p>
        </p:txBody>
      </p:sp>
      <p:pic>
        <p:nvPicPr>
          <p:cNvPr id="449539" name="Picture 3"/>
          <p:cNvPicPr>
            <a:picLocks noChangeAspect="1" noChangeArrowheads="1"/>
          </p:cNvPicPr>
          <p:nvPr/>
        </p:nvPicPr>
        <p:blipFill>
          <a:blip r:embed="rId5" cstate="print"/>
          <a:srcRect/>
          <a:stretch>
            <a:fillRect/>
          </a:stretch>
        </p:blipFill>
        <p:spPr bwMode="auto">
          <a:xfrm>
            <a:off x="835025" y="830263"/>
            <a:ext cx="7315200" cy="5268912"/>
          </a:xfrm>
          <a:prstGeom prst="rect">
            <a:avLst/>
          </a:prstGeom>
          <a:noFill/>
          <a:ln w="9525">
            <a:noFill/>
            <a:miter lim="800000"/>
            <a:headEnd/>
            <a:tailEnd/>
          </a:ln>
        </p:spPr>
      </p:pic>
      <p:pic>
        <p:nvPicPr>
          <p:cNvPr id="449540" name="Picture 2"/>
          <p:cNvPicPr>
            <a:picLocks noChangeAspect="1" noChangeArrowheads="1"/>
          </p:cNvPicPr>
          <p:nvPr/>
        </p:nvPicPr>
        <p:blipFill>
          <a:blip r:embed="rId6" cstate="print"/>
          <a:srcRect/>
          <a:stretch>
            <a:fillRect/>
          </a:stretch>
        </p:blipFill>
        <p:spPr bwMode="auto">
          <a:xfrm>
            <a:off x="4035428" y="830270"/>
            <a:ext cx="4684713" cy="5267325"/>
          </a:xfrm>
          <a:prstGeom prst="rect">
            <a:avLst/>
          </a:prstGeom>
          <a:noFill/>
          <a:ln w="9525">
            <a:noFill/>
            <a:miter lim="800000"/>
            <a:headEnd/>
            <a:tailEnd/>
          </a:ln>
        </p:spPr>
      </p:pic>
      <p:sp>
        <p:nvSpPr>
          <p:cNvPr id="5" name="Rectangle 3"/>
          <p:cNvSpPr txBox="1">
            <a:spLocks noChangeArrowheads="1"/>
          </p:cNvSpPr>
          <p:nvPr/>
        </p:nvSpPr>
        <p:spPr bwMode="auto">
          <a:xfrm>
            <a:off x="1118276" y="3225787"/>
            <a:ext cx="7358062" cy="1569660"/>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400" b="1" i="1" dirty="0" smtClean="0">
                <a:solidFill>
                  <a:srgbClr val="BBE0E3">
                    <a:lumMod val="90000"/>
                  </a:srgbClr>
                </a:solidFill>
              </a:rPr>
              <a:t>	</a:t>
            </a:r>
            <a:r>
              <a:rPr lang="en-US" sz="2000" b="1" dirty="0" smtClean="0">
                <a:solidFill>
                  <a:srgbClr val="BBE0E3">
                    <a:lumMod val="90000"/>
                  </a:srgbClr>
                </a:solidFill>
              </a:rPr>
              <a:t>(“free will” vs. </a:t>
            </a:r>
            <a:r>
              <a:rPr lang="en-US" sz="2800" b="1" dirty="0" smtClean="0">
                <a:solidFill>
                  <a:srgbClr val="000000"/>
                </a:solidFill>
              </a:rPr>
              <a:t>“power structures”</a:t>
            </a:r>
            <a:r>
              <a:rPr lang="en-US" sz="2000" b="1" dirty="0" smtClean="0">
                <a:solidFill>
                  <a:srgbClr val="BBE0E3">
                    <a:lumMod val="90000"/>
                  </a:srgbClr>
                </a:solidFill>
              </a:rPr>
              <a:t>)</a:t>
            </a:r>
            <a:endParaRPr lang="en-US" sz="2400" b="1" i="1" dirty="0" smtClean="0">
              <a:solidFill>
                <a:srgbClr val="BBE0E3">
                  <a:lumMod val="90000"/>
                </a:srgbClr>
              </a:solidFill>
            </a:endParaRPr>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51587" name="Picture 4"/>
          <p:cNvPicPr>
            <a:picLocks noChangeAspect="1" noChangeArrowheads="1"/>
          </p:cNvPicPr>
          <p:nvPr/>
        </p:nvPicPr>
        <p:blipFill>
          <a:blip r:embed="rId3" cstate="print"/>
          <a:srcRect/>
          <a:stretch>
            <a:fillRect/>
          </a:stretch>
        </p:blipFill>
        <p:spPr bwMode="auto">
          <a:xfrm>
            <a:off x="931863" y="414344"/>
            <a:ext cx="7315200" cy="6040437"/>
          </a:xfrm>
          <a:prstGeom prst="rect">
            <a:avLst/>
          </a:prstGeom>
          <a:noFill/>
          <a:ln w="9525">
            <a:noFill/>
            <a:miter lim="800000"/>
            <a:headEnd/>
            <a:tailEnd/>
          </a:ln>
        </p:spPr>
      </p:pic>
      <p:sp>
        <p:nvSpPr>
          <p:cNvPr id="6" name="Freeform 5"/>
          <p:cNvSpPr/>
          <p:nvPr/>
        </p:nvSpPr>
        <p:spPr>
          <a:xfrm>
            <a:off x="779472" y="2955927"/>
            <a:ext cx="5894387" cy="1427163"/>
          </a:xfrm>
          <a:custGeom>
            <a:avLst/>
            <a:gdLst>
              <a:gd name="connsiteX0" fmla="*/ 745067 w 5895219"/>
              <a:gd name="connsiteY0" fmla="*/ 120952 h 1427237"/>
              <a:gd name="connsiteX1" fmla="*/ 5084838 w 5895219"/>
              <a:gd name="connsiteY1" fmla="*/ 120952 h 1427237"/>
              <a:gd name="connsiteX2" fmla="*/ 5607353 w 5895219"/>
              <a:gd name="connsiteY2" fmla="*/ 846666 h 1427237"/>
              <a:gd name="connsiteX3" fmla="*/ 5476724 w 5895219"/>
              <a:gd name="connsiteY3" fmla="*/ 1209523 h 1427237"/>
              <a:gd name="connsiteX4" fmla="*/ 4518781 w 5895219"/>
              <a:gd name="connsiteY4" fmla="*/ 1369181 h 1427237"/>
              <a:gd name="connsiteX5" fmla="*/ 2298096 w 5895219"/>
              <a:gd name="connsiteY5" fmla="*/ 1383695 h 1427237"/>
              <a:gd name="connsiteX6" fmla="*/ 759581 w 5895219"/>
              <a:gd name="connsiteY6" fmla="*/ 1311123 h 1427237"/>
              <a:gd name="connsiteX7" fmla="*/ 614438 w 5895219"/>
              <a:gd name="connsiteY7" fmla="*/ 687009 h 1427237"/>
              <a:gd name="connsiteX8" fmla="*/ 745067 w 5895219"/>
              <a:gd name="connsiteY8" fmla="*/ 120952 h 142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5219" h="1427237">
                <a:moveTo>
                  <a:pt x="745067" y="120952"/>
                </a:moveTo>
                <a:cubicBezTo>
                  <a:pt x="1490134" y="26609"/>
                  <a:pt x="4274457" y="0"/>
                  <a:pt x="5084838" y="120952"/>
                </a:cubicBezTo>
                <a:cubicBezTo>
                  <a:pt x="5895219" y="241904"/>
                  <a:pt x="5542039" y="665237"/>
                  <a:pt x="5607353" y="846666"/>
                </a:cubicBezTo>
                <a:cubicBezTo>
                  <a:pt x="5672667" y="1028095"/>
                  <a:pt x="5658153" y="1122437"/>
                  <a:pt x="5476724" y="1209523"/>
                </a:cubicBezTo>
                <a:cubicBezTo>
                  <a:pt x="5295295" y="1296609"/>
                  <a:pt x="5048552" y="1340152"/>
                  <a:pt x="4518781" y="1369181"/>
                </a:cubicBezTo>
                <a:cubicBezTo>
                  <a:pt x="3989010" y="1398210"/>
                  <a:pt x="2924629" y="1393371"/>
                  <a:pt x="2298096" y="1383695"/>
                </a:cubicBezTo>
                <a:cubicBezTo>
                  <a:pt x="1671563" y="1374019"/>
                  <a:pt x="1040191" y="1427237"/>
                  <a:pt x="759581" y="1311123"/>
                </a:cubicBezTo>
                <a:cubicBezTo>
                  <a:pt x="478971" y="1195009"/>
                  <a:pt x="614438" y="887790"/>
                  <a:pt x="614438" y="687009"/>
                </a:cubicBezTo>
                <a:cubicBezTo>
                  <a:pt x="614438" y="486228"/>
                  <a:pt x="0" y="215295"/>
                  <a:pt x="745067" y="120952"/>
                </a:cubicBezTo>
                <a:close/>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Text Box 2">
            <a:hlinkClick r:id="rId4"/>
          </p:cNvPr>
          <p:cNvSpPr txBox="1">
            <a:spLocks noChangeArrowheads="1"/>
          </p:cNvSpPr>
          <p:nvPr/>
        </p:nvSpPr>
        <p:spPr bwMode="auto">
          <a:xfrm>
            <a:off x="2248524" y="6525319"/>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5"/>
              </a:rPr>
              <a:t>www.wenatcheeworld.com/apps/pbcs.dll/article?AID=/20080122/FOOD/373497927/1030/rss1030</a:t>
            </a:r>
            <a:endParaRPr lang="en-US" sz="800" dirty="0">
              <a:solidFill>
                <a:srgbClr val="FFFFFF"/>
              </a:solidFill>
            </a:endParaRP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51587" name="Picture 4"/>
          <p:cNvPicPr>
            <a:picLocks noChangeAspect="1" noChangeArrowheads="1"/>
          </p:cNvPicPr>
          <p:nvPr/>
        </p:nvPicPr>
        <p:blipFill>
          <a:blip r:embed="rId3" cstate="print"/>
          <a:srcRect/>
          <a:stretch>
            <a:fillRect/>
          </a:stretch>
        </p:blipFill>
        <p:spPr bwMode="auto">
          <a:xfrm>
            <a:off x="931863" y="414344"/>
            <a:ext cx="7315200" cy="6040437"/>
          </a:xfrm>
          <a:prstGeom prst="rect">
            <a:avLst/>
          </a:prstGeom>
          <a:noFill/>
          <a:ln w="9525">
            <a:noFill/>
            <a:miter lim="800000"/>
            <a:headEnd/>
            <a:tailEnd/>
          </a:ln>
        </p:spPr>
      </p:pic>
      <p:sp>
        <p:nvSpPr>
          <p:cNvPr id="6" name="Freeform 5"/>
          <p:cNvSpPr/>
          <p:nvPr/>
        </p:nvSpPr>
        <p:spPr>
          <a:xfrm>
            <a:off x="779472" y="2955927"/>
            <a:ext cx="5894387" cy="1427163"/>
          </a:xfrm>
          <a:custGeom>
            <a:avLst/>
            <a:gdLst>
              <a:gd name="connsiteX0" fmla="*/ 745067 w 5895219"/>
              <a:gd name="connsiteY0" fmla="*/ 120952 h 1427237"/>
              <a:gd name="connsiteX1" fmla="*/ 5084838 w 5895219"/>
              <a:gd name="connsiteY1" fmla="*/ 120952 h 1427237"/>
              <a:gd name="connsiteX2" fmla="*/ 5607353 w 5895219"/>
              <a:gd name="connsiteY2" fmla="*/ 846666 h 1427237"/>
              <a:gd name="connsiteX3" fmla="*/ 5476724 w 5895219"/>
              <a:gd name="connsiteY3" fmla="*/ 1209523 h 1427237"/>
              <a:gd name="connsiteX4" fmla="*/ 4518781 w 5895219"/>
              <a:gd name="connsiteY4" fmla="*/ 1369181 h 1427237"/>
              <a:gd name="connsiteX5" fmla="*/ 2298096 w 5895219"/>
              <a:gd name="connsiteY5" fmla="*/ 1383695 h 1427237"/>
              <a:gd name="connsiteX6" fmla="*/ 759581 w 5895219"/>
              <a:gd name="connsiteY6" fmla="*/ 1311123 h 1427237"/>
              <a:gd name="connsiteX7" fmla="*/ 614438 w 5895219"/>
              <a:gd name="connsiteY7" fmla="*/ 687009 h 1427237"/>
              <a:gd name="connsiteX8" fmla="*/ 745067 w 5895219"/>
              <a:gd name="connsiteY8" fmla="*/ 120952 h 142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5219" h="1427237">
                <a:moveTo>
                  <a:pt x="745067" y="120952"/>
                </a:moveTo>
                <a:cubicBezTo>
                  <a:pt x="1490134" y="26609"/>
                  <a:pt x="4274457" y="0"/>
                  <a:pt x="5084838" y="120952"/>
                </a:cubicBezTo>
                <a:cubicBezTo>
                  <a:pt x="5895219" y="241904"/>
                  <a:pt x="5542039" y="665237"/>
                  <a:pt x="5607353" y="846666"/>
                </a:cubicBezTo>
                <a:cubicBezTo>
                  <a:pt x="5672667" y="1028095"/>
                  <a:pt x="5658153" y="1122437"/>
                  <a:pt x="5476724" y="1209523"/>
                </a:cubicBezTo>
                <a:cubicBezTo>
                  <a:pt x="5295295" y="1296609"/>
                  <a:pt x="5048552" y="1340152"/>
                  <a:pt x="4518781" y="1369181"/>
                </a:cubicBezTo>
                <a:cubicBezTo>
                  <a:pt x="3989010" y="1398210"/>
                  <a:pt x="2924629" y="1393371"/>
                  <a:pt x="2298096" y="1383695"/>
                </a:cubicBezTo>
                <a:cubicBezTo>
                  <a:pt x="1671563" y="1374019"/>
                  <a:pt x="1040191" y="1427237"/>
                  <a:pt x="759581" y="1311123"/>
                </a:cubicBezTo>
                <a:cubicBezTo>
                  <a:pt x="478971" y="1195009"/>
                  <a:pt x="614438" y="887790"/>
                  <a:pt x="614438" y="687009"/>
                </a:cubicBezTo>
                <a:cubicBezTo>
                  <a:pt x="614438" y="486228"/>
                  <a:pt x="0" y="215295"/>
                  <a:pt x="745067" y="120952"/>
                </a:cubicBezTo>
                <a:close/>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Text Box 2">
            <a:hlinkClick r:id="rId4"/>
          </p:cNvPr>
          <p:cNvSpPr txBox="1">
            <a:spLocks noChangeArrowheads="1"/>
          </p:cNvSpPr>
          <p:nvPr/>
        </p:nvSpPr>
        <p:spPr bwMode="auto">
          <a:xfrm>
            <a:off x="2248524" y="6525319"/>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5"/>
              </a:rPr>
              <a:t>www.wenatcheeworld.com/apps/pbcs.dll/article?AID=/20080122/FOOD/373497927/1030/rss1030</a:t>
            </a:r>
            <a:endParaRPr lang="en-US" sz="800" dirty="0">
              <a:solidFill>
                <a:srgbClr val="FFFFFF"/>
              </a:solidFill>
            </a:endParaRPr>
          </a:p>
        </p:txBody>
      </p:sp>
      <p:sp>
        <p:nvSpPr>
          <p:cNvPr id="7" name="Rectangle 3"/>
          <p:cNvSpPr txBox="1">
            <a:spLocks noChangeArrowheads="1"/>
          </p:cNvSpPr>
          <p:nvPr/>
        </p:nvSpPr>
        <p:spPr bwMode="auto">
          <a:xfrm>
            <a:off x="900566" y="4517533"/>
            <a:ext cx="7358062" cy="1569660"/>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400" b="1" i="1" dirty="0" smtClean="0">
                <a:solidFill>
                  <a:srgbClr val="BBE0E3">
                    <a:lumMod val="90000"/>
                  </a:srgbClr>
                </a:solidFill>
              </a:rPr>
              <a:t>	</a:t>
            </a:r>
            <a:r>
              <a:rPr lang="en-US" sz="2000" b="1" dirty="0" smtClean="0">
                <a:solidFill>
                  <a:srgbClr val="BBE0E3">
                    <a:lumMod val="90000"/>
                  </a:srgbClr>
                </a:solidFill>
              </a:rPr>
              <a:t>(“free will” vs. </a:t>
            </a:r>
            <a:r>
              <a:rPr lang="en-US" sz="2800" b="1" dirty="0" smtClean="0">
                <a:solidFill>
                  <a:srgbClr val="000000"/>
                </a:solidFill>
              </a:rPr>
              <a:t>“power structures”</a:t>
            </a:r>
            <a:r>
              <a:rPr lang="en-US" sz="2000" b="1" dirty="0" smtClean="0">
                <a:solidFill>
                  <a:srgbClr val="BBE0E3">
                    <a:lumMod val="90000"/>
                  </a:srgbClr>
                </a:solidFill>
              </a:rPr>
              <a:t>)</a:t>
            </a:r>
            <a:endParaRPr lang="en-US" sz="2400" b="1" i="1" dirty="0" smtClean="0">
              <a:solidFill>
                <a:srgbClr val="BBE0E3">
                  <a:lumMod val="90000"/>
                </a:srgbClr>
              </a:solidFill>
            </a:endParaRPr>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1981653" y="6551842"/>
            <a:ext cx="5171609" cy="215444"/>
          </a:xfrm>
          <a:prstGeom prst="rect">
            <a:avLst/>
          </a:prstGeom>
          <a:noFill/>
        </p:spPr>
        <p:txBody>
          <a:bodyPr wrap="none" rtlCol="0">
            <a:spAutoFit/>
          </a:bodyPr>
          <a:lstStyle/>
          <a:p>
            <a:r>
              <a:rPr lang="en-US" sz="800" dirty="0">
                <a:solidFill>
                  <a:prstClr val="black"/>
                </a:solidFill>
                <a:hlinkClick r:id="rId2"/>
              </a:rPr>
              <a:t>http://www.nydailynews.com/news/politics/track-palin-sarah-palin-adult-son-arrested-alaska-article-1.2502319</a:t>
            </a:r>
            <a:endParaRPr lang="en-US" sz="800" dirty="0" smtClean="0">
              <a:solidFill>
                <a:prstClr val="black"/>
              </a:solidFill>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5780" y="437244"/>
            <a:ext cx="520065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046451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2591241" y="6551842"/>
            <a:ext cx="3930884" cy="215444"/>
          </a:xfrm>
          <a:prstGeom prst="rect">
            <a:avLst/>
          </a:prstGeom>
          <a:noFill/>
        </p:spPr>
        <p:txBody>
          <a:bodyPr wrap="none" rtlCol="0">
            <a:spAutoFit/>
          </a:bodyPr>
          <a:lstStyle/>
          <a:p>
            <a:r>
              <a:rPr lang="en-US" sz="800" dirty="0">
                <a:solidFill>
                  <a:prstClr val="black"/>
                </a:solidFill>
                <a:hlinkClick r:id="rId2"/>
              </a:rPr>
              <a:t>http://www.politico.com/story/2016/01/track-palin-domestic-violence-arrest-218028</a:t>
            </a:r>
            <a:endParaRPr lang="en-US" sz="800" dirty="0" smtClean="0">
              <a:solidFill>
                <a:prstClr val="black"/>
              </a:solidFill>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7124" y="432714"/>
            <a:ext cx="663844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4489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4290182" y="6491292"/>
            <a:ext cx="562975" cy="215444"/>
          </a:xfrm>
          <a:prstGeom prst="rect">
            <a:avLst/>
          </a:prstGeom>
          <a:noFill/>
        </p:spPr>
        <p:txBody>
          <a:bodyPr wrap="none" rtlCol="0">
            <a:spAutoFit/>
          </a:bodyPr>
          <a:lstStyle/>
          <a:p>
            <a:r>
              <a:rPr lang="en-US" sz="800" dirty="0" err="1" smtClean="0">
                <a:solidFill>
                  <a:srgbClr val="FFFFFF"/>
                </a:solidFill>
                <a:hlinkClick r:id="rId2"/>
              </a:rPr>
              <a:t>sSource</a:t>
            </a:r>
            <a:endParaRPr lang="en-US" sz="800" dirty="0" smtClean="0">
              <a:solidFill>
                <a:srgbClr val="FFFFFF"/>
              </a:solidFill>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935" y="446101"/>
            <a:ext cx="833599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82443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71130" y="6394010"/>
            <a:ext cx="2367956"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rPr>
              <a:t>http://en.wikipedia.org/wiki/Tabula_rasa#History</a:t>
            </a:r>
            <a:endParaRPr kumimoji="1" lang="en-US" sz="800" dirty="0">
              <a:solidFill>
                <a:srgbClr val="99CC00"/>
              </a:solidFill>
            </a:endParaRPr>
          </a:p>
        </p:txBody>
      </p:sp>
      <p:pic>
        <p:nvPicPr>
          <p:cNvPr id="9218" name="Picture 2"/>
          <p:cNvPicPr>
            <a:picLocks noChangeAspect="1" noChangeArrowheads="1"/>
          </p:cNvPicPr>
          <p:nvPr/>
        </p:nvPicPr>
        <p:blipFill>
          <a:blip r:embed="rId2" cstate="print"/>
          <a:srcRect/>
          <a:stretch>
            <a:fillRect/>
          </a:stretch>
        </p:blipFill>
        <p:spPr bwMode="auto">
          <a:xfrm>
            <a:off x="682167" y="1161143"/>
            <a:ext cx="7772400" cy="4857750"/>
          </a:xfrm>
          <a:prstGeom prst="rect">
            <a:avLst/>
          </a:prstGeom>
          <a:noFill/>
          <a:ln w="9525">
            <a:noFill/>
            <a:miter lim="800000"/>
            <a:headEnd/>
            <a:tailEnd/>
          </a:ln>
        </p:spPr>
      </p:pic>
      <p:sp>
        <p:nvSpPr>
          <p:cNvPr id="5" name="Rounded Rectangle 4"/>
          <p:cNvSpPr/>
          <p:nvPr/>
        </p:nvSpPr>
        <p:spPr bwMode="auto">
          <a:xfrm>
            <a:off x="3614057" y="2815767"/>
            <a:ext cx="1045030"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smtClean="0">
              <a:solidFill>
                <a:srgbClr val="000000"/>
              </a:solidFill>
              <a:latin typeface="Verdana" pitchFamily="34" charset="0"/>
            </a:endParaRPr>
          </a:p>
        </p:txBody>
      </p:sp>
      <p:sp>
        <p:nvSpPr>
          <p:cNvPr id="6" name="Rounded Rectangle 5"/>
          <p:cNvSpPr/>
          <p:nvPr/>
        </p:nvSpPr>
        <p:spPr bwMode="auto">
          <a:xfrm>
            <a:off x="2743202" y="3113307"/>
            <a:ext cx="791055" cy="377371"/>
          </a:xfrm>
          <a:prstGeom prst="roundRect">
            <a:avLst/>
          </a:prstGeom>
          <a:noFill/>
          <a:ln w="38100" cap="flat" cmpd="sng" algn="ctr">
            <a:solidFill>
              <a:srgbClr val="FF1B3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smtClean="0">
              <a:solidFill>
                <a:srgbClr val="000000"/>
              </a:solidFill>
              <a:latin typeface="Verdana" pitchFamily="34" charset="0"/>
            </a:endParaRPr>
          </a:p>
        </p:txBody>
      </p:sp>
      <p:pic>
        <p:nvPicPr>
          <p:cNvPr id="7" name="Picture 2"/>
          <p:cNvPicPr>
            <a:picLocks noChangeAspect="1" noChangeArrowheads="1"/>
          </p:cNvPicPr>
          <p:nvPr/>
        </p:nvPicPr>
        <p:blipFill>
          <a:blip r:embed="rId3" cstate="print"/>
          <a:srcRect/>
          <a:stretch>
            <a:fillRect/>
          </a:stretch>
        </p:blipFill>
        <p:spPr bwMode="auto">
          <a:xfrm>
            <a:off x="432717" y="1937700"/>
            <a:ext cx="2095500" cy="2743200"/>
          </a:xfrm>
          <a:prstGeom prst="rect">
            <a:avLst/>
          </a:prstGeom>
          <a:noFill/>
          <a:ln w="9525">
            <a:noFill/>
            <a:miter lim="800000"/>
            <a:headEnd/>
            <a:tailEnd/>
          </a:ln>
        </p:spPr>
      </p:pic>
      <p:sp>
        <p:nvSpPr>
          <p:cNvPr id="8" name="Rectangle 11"/>
          <p:cNvSpPr>
            <a:spLocks noChangeArrowheads="1"/>
          </p:cNvSpPr>
          <p:nvPr/>
        </p:nvSpPr>
        <p:spPr bwMode="auto">
          <a:xfrm>
            <a:off x="740225" y="4591327"/>
            <a:ext cx="1813390" cy="420628"/>
          </a:xfrm>
          <a:prstGeom prst="rect">
            <a:avLst/>
          </a:prstGeom>
          <a:noFill/>
          <a:ln w="9525">
            <a:noFill/>
            <a:miter lim="800000"/>
            <a:headEnd/>
            <a:tailEnd/>
          </a:ln>
        </p:spPr>
        <p:txBody>
          <a:bodyPr wrap="square">
            <a:spAutoFit/>
          </a:bodyPr>
          <a:lstStyle/>
          <a:p>
            <a:pPr algn="ctr" eaLnBrk="0" hangingPunct="0">
              <a:defRPr/>
            </a:pPr>
            <a:r>
              <a:rPr kumimoji="1" lang="en-US" sz="1600" dirty="0" smtClean="0">
                <a:solidFill>
                  <a:srgbClr val="000000"/>
                </a:solidFill>
                <a:latin typeface="Arial" pitchFamily="34" charset="0"/>
              </a:rPr>
              <a:t>Plato     Aristotle</a:t>
            </a:r>
          </a:p>
          <a:p>
            <a:pPr algn="ctr" eaLnBrk="0" hangingPunct="0">
              <a:defRPr/>
            </a:pPr>
            <a:r>
              <a:rPr kumimoji="1" lang="en-US" sz="800" baseline="-5000" dirty="0" smtClean="0">
                <a:solidFill>
                  <a:srgbClr val="000000"/>
                </a:solidFill>
                <a:latin typeface="Arial" pitchFamily="34" charset="0"/>
                <a:hlinkClick r:id="rId4"/>
              </a:rPr>
              <a:t>http://en.wikipedia.org/wiki/Aristotle</a:t>
            </a:r>
            <a:endParaRPr kumimoji="1" lang="en-US" sz="800" baseline="-5000"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4290182" y="6491292"/>
            <a:ext cx="562975" cy="215444"/>
          </a:xfrm>
          <a:prstGeom prst="rect">
            <a:avLst/>
          </a:prstGeom>
          <a:noFill/>
        </p:spPr>
        <p:txBody>
          <a:bodyPr wrap="none" rtlCol="0">
            <a:spAutoFit/>
          </a:bodyPr>
          <a:lstStyle/>
          <a:p>
            <a:r>
              <a:rPr lang="en-US" sz="800" dirty="0" err="1" smtClean="0">
                <a:solidFill>
                  <a:srgbClr val="FFFFFF"/>
                </a:solidFill>
                <a:hlinkClick r:id="rId2"/>
              </a:rPr>
              <a:t>sSource</a:t>
            </a:r>
            <a:endParaRPr lang="en-US" sz="800" dirty="0" smtClean="0">
              <a:solidFill>
                <a:srgbClr val="FFFFFF"/>
              </a:solidFill>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935" y="446101"/>
            <a:ext cx="833599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005287" y="965593"/>
            <a:ext cx="2989921" cy="461665"/>
          </a:xfrm>
          <a:prstGeom prst="rect">
            <a:avLst/>
          </a:prstGeom>
        </p:spPr>
        <p:txBody>
          <a:bodyPr wrap="none">
            <a:spAutoFit/>
          </a:bodyPr>
          <a:lstStyle/>
          <a:p>
            <a:r>
              <a:rPr lang="en-US" sz="2400" b="1" dirty="0" smtClean="0">
                <a:solidFill>
                  <a:srgbClr val="FF1B36"/>
                </a:solidFill>
              </a:rPr>
              <a:t>“power structures”</a:t>
            </a:r>
            <a:endParaRPr lang="en-US" sz="2400" dirty="0">
              <a:solidFill>
                <a:prstClr val="black"/>
              </a:solidFill>
              <a:latin typeface="Arial" pitchFamily="34" charset="0"/>
            </a:endParaRPr>
          </a:p>
        </p:txBody>
      </p:sp>
      <p:sp>
        <p:nvSpPr>
          <p:cNvPr id="7" name="Rectangle 6"/>
          <p:cNvSpPr/>
          <p:nvPr/>
        </p:nvSpPr>
        <p:spPr>
          <a:xfrm>
            <a:off x="6944375" y="972853"/>
            <a:ext cx="1433406" cy="461665"/>
          </a:xfrm>
          <a:prstGeom prst="rect">
            <a:avLst/>
          </a:prstGeom>
        </p:spPr>
        <p:txBody>
          <a:bodyPr wrap="none">
            <a:spAutoFit/>
          </a:bodyPr>
          <a:lstStyle/>
          <a:p>
            <a:r>
              <a:rPr lang="en-US" sz="2400" b="1" dirty="0" smtClean="0">
                <a:solidFill>
                  <a:srgbClr val="FF1B36"/>
                </a:solidFill>
              </a:rPr>
              <a:t>“nature”</a:t>
            </a:r>
            <a:endParaRPr lang="en-US" sz="2400" dirty="0">
              <a:solidFill>
                <a:prstClr val="black"/>
              </a:solidFill>
              <a:latin typeface="Arial" pitchFamily="34" charset="0"/>
            </a:endParaRPr>
          </a:p>
        </p:txBody>
      </p:sp>
    </p:spTree>
    <p:extLst>
      <p:ext uri="{BB962C8B-B14F-4D97-AF65-F5344CB8AC3E}">
        <p14:creationId xmlns:p14="http://schemas.microsoft.com/office/powerpoint/2010/main" val="232501711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53634" name="Text Box 2">
            <a:hlinkClick r:id="rId3"/>
          </p:cNvPr>
          <p:cNvSpPr txBox="1">
            <a:spLocks noChangeArrowheads="1"/>
          </p:cNvSpPr>
          <p:nvPr/>
        </p:nvSpPr>
        <p:spPr bwMode="auto">
          <a:xfrm>
            <a:off x="3541979" y="6394693"/>
            <a:ext cx="2047356"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www.cafepress.com/metalstar.71120928</a:t>
            </a:r>
            <a:endParaRPr lang="en-US" sz="800" dirty="0">
              <a:solidFill>
                <a:srgbClr val="FFFFFF"/>
              </a:solidFill>
            </a:endParaRPr>
          </a:p>
        </p:txBody>
      </p:sp>
      <p:pic>
        <p:nvPicPr>
          <p:cNvPr id="453635" name="Picture 5"/>
          <p:cNvPicPr>
            <a:picLocks noChangeAspect="1" noChangeArrowheads="1"/>
          </p:cNvPicPr>
          <p:nvPr/>
        </p:nvPicPr>
        <p:blipFill>
          <a:blip r:embed="rId5" cstate="print"/>
          <a:srcRect/>
          <a:stretch>
            <a:fillRect/>
          </a:stretch>
        </p:blipFill>
        <p:spPr bwMode="auto">
          <a:xfrm>
            <a:off x="1735147" y="595316"/>
            <a:ext cx="5667375" cy="5667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53634" name="Text Box 2">
            <a:hlinkClick r:id="rId3"/>
          </p:cNvPr>
          <p:cNvSpPr txBox="1">
            <a:spLocks noChangeArrowheads="1"/>
          </p:cNvSpPr>
          <p:nvPr/>
        </p:nvSpPr>
        <p:spPr bwMode="auto">
          <a:xfrm>
            <a:off x="3541979" y="6394693"/>
            <a:ext cx="2047356"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www.cafepress.com/metalstar.71120928</a:t>
            </a:r>
            <a:endParaRPr lang="en-US" sz="800" dirty="0">
              <a:solidFill>
                <a:srgbClr val="FFFFFF"/>
              </a:solidFill>
            </a:endParaRPr>
          </a:p>
        </p:txBody>
      </p:sp>
      <p:pic>
        <p:nvPicPr>
          <p:cNvPr id="453635" name="Picture 5"/>
          <p:cNvPicPr>
            <a:picLocks noChangeAspect="1" noChangeArrowheads="1"/>
          </p:cNvPicPr>
          <p:nvPr/>
        </p:nvPicPr>
        <p:blipFill>
          <a:blip r:embed="rId5" cstate="print"/>
          <a:srcRect/>
          <a:stretch>
            <a:fillRect/>
          </a:stretch>
        </p:blipFill>
        <p:spPr bwMode="auto">
          <a:xfrm>
            <a:off x="1735147" y="595316"/>
            <a:ext cx="5667375" cy="5667375"/>
          </a:xfrm>
          <a:prstGeom prst="rect">
            <a:avLst/>
          </a:prstGeom>
          <a:noFill/>
          <a:ln w="9525">
            <a:noFill/>
            <a:miter lim="800000"/>
            <a:headEnd/>
            <a:tailEnd/>
          </a:ln>
        </p:spPr>
      </p:pic>
      <p:sp>
        <p:nvSpPr>
          <p:cNvPr id="4" name="Rectangle 3"/>
          <p:cNvSpPr txBox="1">
            <a:spLocks noChangeArrowheads="1"/>
          </p:cNvSpPr>
          <p:nvPr/>
        </p:nvSpPr>
        <p:spPr bwMode="auto">
          <a:xfrm>
            <a:off x="900566" y="3225787"/>
            <a:ext cx="7358062" cy="1569660"/>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400" b="1" i="1" dirty="0" smtClean="0">
                <a:solidFill>
                  <a:srgbClr val="BBE0E3">
                    <a:lumMod val="90000"/>
                  </a:srgbClr>
                </a:solidFill>
              </a:rPr>
              <a:t>	</a:t>
            </a:r>
            <a:r>
              <a:rPr lang="en-US" sz="2000" b="1" dirty="0" smtClean="0">
                <a:solidFill>
                  <a:srgbClr val="BBE0E3">
                    <a:lumMod val="90000"/>
                  </a:srgbClr>
                </a:solidFill>
              </a:rPr>
              <a:t>(“free will” vs. </a:t>
            </a:r>
            <a:r>
              <a:rPr lang="en-US" sz="2800" b="1" dirty="0" smtClean="0">
                <a:solidFill>
                  <a:srgbClr val="000000"/>
                </a:solidFill>
              </a:rPr>
              <a:t>“power structures”</a:t>
            </a:r>
            <a:r>
              <a:rPr lang="en-US" sz="2000" b="1" dirty="0" smtClean="0">
                <a:solidFill>
                  <a:srgbClr val="BBE0E3">
                    <a:lumMod val="90000"/>
                  </a:srgbClr>
                </a:solidFill>
              </a:rPr>
              <a:t>)</a:t>
            </a:r>
            <a:endParaRPr lang="en-US" sz="2400" b="1" i="1" dirty="0" smtClean="0">
              <a:solidFill>
                <a:srgbClr val="BBE0E3">
                  <a:lumMod val="90000"/>
                </a:srgbClr>
              </a:solidFill>
            </a:endParaRPr>
          </a:p>
        </p:txBody>
      </p:sp>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55682" name="Text Box 2">
            <a:hlinkClick r:id="rId3"/>
          </p:cNvPr>
          <p:cNvSpPr txBox="1">
            <a:spLocks noChangeArrowheads="1"/>
          </p:cNvSpPr>
          <p:nvPr/>
        </p:nvSpPr>
        <p:spPr bwMode="auto">
          <a:xfrm>
            <a:off x="3637217" y="6394693"/>
            <a:ext cx="1838966"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http://en.wikipedia.org/wiki/Exorcism</a:t>
            </a:r>
            <a:endParaRPr lang="en-US" sz="800" dirty="0">
              <a:solidFill>
                <a:srgbClr val="FFFFFF"/>
              </a:solidFill>
            </a:endParaRPr>
          </a:p>
        </p:txBody>
      </p:sp>
      <p:pic>
        <p:nvPicPr>
          <p:cNvPr id="455684" name="Picture 2"/>
          <p:cNvPicPr>
            <a:picLocks noChangeAspect="1" noChangeArrowheads="1"/>
          </p:cNvPicPr>
          <p:nvPr/>
        </p:nvPicPr>
        <p:blipFill>
          <a:blip r:embed="rId5" cstate="print"/>
          <a:srcRect/>
          <a:stretch>
            <a:fillRect/>
          </a:stretch>
        </p:blipFill>
        <p:spPr bwMode="auto">
          <a:xfrm>
            <a:off x="2700347" y="205720"/>
            <a:ext cx="3743325" cy="5343525"/>
          </a:xfrm>
          <a:prstGeom prst="rect">
            <a:avLst/>
          </a:prstGeom>
          <a:noFill/>
          <a:ln w="9525">
            <a:noFill/>
            <a:miter lim="800000"/>
            <a:headEnd/>
            <a:tailEnd/>
          </a:ln>
        </p:spPr>
      </p:pic>
      <p:sp>
        <p:nvSpPr>
          <p:cNvPr id="5" name="Text Box 2"/>
          <p:cNvSpPr txBox="1">
            <a:spLocks noChangeArrowheads="1"/>
          </p:cNvSpPr>
          <p:nvPr/>
        </p:nvSpPr>
        <p:spPr bwMode="auto">
          <a:xfrm>
            <a:off x="2117966" y="5690523"/>
            <a:ext cx="4865436" cy="553998"/>
          </a:xfrm>
          <a:prstGeom prst="rect">
            <a:avLst/>
          </a:prstGeom>
          <a:noFill/>
          <a:ln w="9525">
            <a:noFill/>
            <a:miter lim="800000"/>
            <a:headEnd/>
            <a:tailEnd/>
          </a:ln>
        </p:spPr>
        <p:txBody>
          <a:bodyPr wrap="none">
            <a:spAutoFit/>
          </a:bodyPr>
          <a:lstStyle/>
          <a:p>
            <a:pPr algn="ctr" eaLnBrk="0" hangingPunct="0"/>
            <a:r>
              <a:rPr kumimoji="1" lang="en-US" dirty="0" smtClean="0">
                <a:solidFill>
                  <a:srgbClr val="FFFFFF"/>
                </a:solidFill>
              </a:rPr>
              <a:t>Saint </a:t>
            </a:r>
            <a:r>
              <a:rPr kumimoji="1" lang="en-US" dirty="0">
                <a:solidFill>
                  <a:srgbClr val="FFFFFF"/>
                </a:solidFill>
              </a:rPr>
              <a:t>Francis </a:t>
            </a:r>
            <a:r>
              <a:rPr kumimoji="1" lang="en-US" dirty="0" smtClean="0">
                <a:solidFill>
                  <a:srgbClr val="FFFFFF"/>
                </a:solidFill>
              </a:rPr>
              <a:t>Borgia performing </a:t>
            </a:r>
            <a:r>
              <a:rPr kumimoji="1" lang="en-US" dirty="0">
                <a:solidFill>
                  <a:srgbClr val="FFFFFF"/>
                </a:solidFill>
              </a:rPr>
              <a:t>an exorcism</a:t>
            </a:r>
            <a:r>
              <a:rPr kumimoji="1" lang="en-US" dirty="0" smtClean="0">
                <a:solidFill>
                  <a:srgbClr val="FFFFFF"/>
                </a:solidFill>
              </a:rPr>
              <a:t>. </a:t>
            </a:r>
          </a:p>
          <a:p>
            <a:pPr algn="ctr" eaLnBrk="0" hangingPunct="0"/>
            <a:r>
              <a:rPr kumimoji="1" lang="en-US" sz="1200" dirty="0" smtClean="0">
                <a:solidFill>
                  <a:srgbClr val="FFFFFF"/>
                </a:solidFill>
              </a:rPr>
              <a:t>Francisco Goya </a:t>
            </a:r>
            <a:endParaRPr kumimoji="1" lang="en-US" sz="1200" dirty="0">
              <a:solidFill>
                <a:srgbClr val="FFFFFF"/>
              </a:solidFill>
            </a:endParaRPr>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457730" name="Text Box 2">
            <a:hlinkClick r:id="rId3"/>
          </p:cNvPr>
          <p:cNvSpPr txBox="1">
            <a:spLocks noChangeArrowheads="1"/>
          </p:cNvSpPr>
          <p:nvPr/>
        </p:nvSpPr>
        <p:spPr bwMode="auto">
          <a:xfrm>
            <a:off x="3637217" y="6394693"/>
            <a:ext cx="1838966"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http://en.wikipedia.org/wiki/Exorcism</a:t>
            </a:r>
            <a:endParaRPr lang="en-US" sz="800" dirty="0">
              <a:solidFill>
                <a:srgbClr val="FFFFFF"/>
              </a:solidFill>
            </a:endParaRPr>
          </a:p>
        </p:txBody>
      </p:sp>
      <p:pic>
        <p:nvPicPr>
          <p:cNvPr id="457731" name="Picture 2"/>
          <p:cNvPicPr>
            <a:picLocks noChangeAspect="1" noChangeArrowheads="1"/>
          </p:cNvPicPr>
          <p:nvPr/>
        </p:nvPicPr>
        <p:blipFill>
          <a:blip r:embed="rId5" cstate="print"/>
          <a:srcRect/>
          <a:stretch>
            <a:fillRect/>
          </a:stretch>
        </p:blipFill>
        <p:spPr bwMode="auto">
          <a:xfrm>
            <a:off x="2109788" y="-4067"/>
            <a:ext cx="4924425" cy="5705475"/>
          </a:xfrm>
          <a:prstGeom prst="rect">
            <a:avLst/>
          </a:prstGeom>
          <a:noFill/>
          <a:ln w="9525">
            <a:noFill/>
            <a:miter lim="800000"/>
            <a:headEnd/>
            <a:tailEnd/>
          </a:ln>
        </p:spPr>
      </p:pic>
      <p:sp>
        <p:nvSpPr>
          <p:cNvPr id="5" name="Text Box 2"/>
          <p:cNvSpPr txBox="1">
            <a:spLocks noChangeArrowheads="1"/>
          </p:cNvSpPr>
          <p:nvPr/>
        </p:nvSpPr>
        <p:spPr bwMode="auto">
          <a:xfrm>
            <a:off x="2327652" y="5690525"/>
            <a:ext cx="4480778" cy="553998"/>
          </a:xfrm>
          <a:prstGeom prst="rect">
            <a:avLst/>
          </a:prstGeom>
          <a:noFill/>
          <a:ln w="9525">
            <a:noFill/>
            <a:miter lim="800000"/>
            <a:headEnd/>
            <a:tailEnd/>
          </a:ln>
        </p:spPr>
        <p:txBody>
          <a:bodyPr wrap="none">
            <a:spAutoFit/>
          </a:bodyPr>
          <a:lstStyle/>
          <a:p>
            <a:pPr algn="ctr" eaLnBrk="0" hangingPunct="0"/>
            <a:r>
              <a:rPr kumimoji="1" lang="en-US" dirty="0">
                <a:solidFill>
                  <a:srgbClr val="FFFFFF"/>
                </a:solidFill>
              </a:rPr>
              <a:t>Saint Francis exorcised demons in Arezzo</a:t>
            </a:r>
            <a:br>
              <a:rPr kumimoji="1" lang="en-US" dirty="0">
                <a:solidFill>
                  <a:srgbClr val="FFFFFF"/>
                </a:solidFill>
              </a:rPr>
            </a:br>
            <a:r>
              <a:rPr kumimoji="1" lang="en-US" sz="1200" dirty="0">
                <a:solidFill>
                  <a:srgbClr val="FFFFFF"/>
                </a:solidFill>
              </a:rPr>
              <a:t>Giotto</a:t>
            </a:r>
          </a:p>
        </p:txBody>
      </p:sp>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56220" y="6393332"/>
            <a:ext cx="2821606" cy="215444"/>
          </a:xfrm>
          <a:prstGeom prst="rect">
            <a:avLst/>
          </a:prstGeom>
          <a:noFill/>
          <a:ln w="9525">
            <a:noFill/>
            <a:miter lim="800000"/>
            <a:headEnd/>
            <a:tailEnd/>
          </a:ln>
        </p:spPr>
        <p:txBody>
          <a:bodyPr wrap="none">
            <a:spAutoFit/>
          </a:bodyPr>
          <a:lstStyle/>
          <a:p>
            <a:pPr algn="ctr"/>
            <a:r>
              <a:rPr lang="en-US" sz="800" dirty="0" smtClean="0">
                <a:solidFill>
                  <a:srgbClr val="FFFFFF"/>
                </a:solidFill>
                <a:latin typeface="Verdana" pitchFamily="34" charset="0"/>
                <a:hlinkClick r:id="rId3"/>
              </a:rPr>
              <a:t>http://news.bbc.co.uk/2/hi/uk_news/7999000.stm</a:t>
            </a:r>
            <a:endParaRPr lang="en-US" sz="800" dirty="0">
              <a:solidFill>
                <a:srgbClr val="FFFFFF"/>
              </a:solidFill>
              <a:latin typeface="Verdana" pitchFamily="34" charset="0"/>
            </a:endParaRPr>
          </a:p>
        </p:txBody>
      </p:sp>
      <p:pic>
        <p:nvPicPr>
          <p:cNvPr id="10242" name="Picture 2"/>
          <p:cNvPicPr>
            <a:picLocks noChangeAspect="1" noChangeArrowheads="1"/>
          </p:cNvPicPr>
          <p:nvPr/>
        </p:nvPicPr>
        <p:blipFill>
          <a:blip r:embed="rId4" cstate="print"/>
          <a:srcRect/>
          <a:stretch>
            <a:fillRect/>
          </a:stretch>
        </p:blipFill>
        <p:spPr bwMode="auto">
          <a:xfrm>
            <a:off x="682169" y="1146629"/>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56220" y="6393332"/>
            <a:ext cx="2821606" cy="215444"/>
          </a:xfrm>
          <a:prstGeom prst="rect">
            <a:avLst/>
          </a:prstGeom>
          <a:noFill/>
          <a:ln w="9525">
            <a:noFill/>
            <a:miter lim="800000"/>
            <a:headEnd/>
            <a:tailEnd/>
          </a:ln>
        </p:spPr>
        <p:txBody>
          <a:bodyPr wrap="none">
            <a:spAutoFit/>
          </a:bodyPr>
          <a:lstStyle/>
          <a:p>
            <a:pPr algn="ctr"/>
            <a:r>
              <a:rPr lang="en-US" sz="800" dirty="0" smtClean="0">
                <a:solidFill>
                  <a:srgbClr val="FFFFFF"/>
                </a:solidFill>
                <a:latin typeface="Verdana" pitchFamily="34" charset="0"/>
                <a:hlinkClick r:id="rId3"/>
              </a:rPr>
              <a:t>http://news.bbc.co.uk/2/hi/uk_news/7999000.stm</a:t>
            </a:r>
            <a:endParaRPr lang="en-US" sz="800" dirty="0">
              <a:solidFill>
                <a:srgbClr val="FFFFFF"/>
              </a:solidFill>
              <a:latin typeface="Verdana" pitchFamily="34" charset="0"/>
            </a:endParaRPr>
          </a:p>
        </p:txBody>
      </p:sp>
      <p:pic>
        <p:nvPicPr>
          <p:cNvPr id="10242" name="Picture 2"/>
          <p:cNvPicPr>
            <a:picLocks noChangeAspect="1" noChangeArrowheads="1"/>
          </p:cNvPicPr>
          <p:nvPr/>
        </p:nvPicPr>
        <p:blipFill>
          <a:blip r:embed="rId4" cstate="print"/>
          <a:srcRect/>
          <a:stretch>
            <a:fillRect/>
          </a:stretch>
        </p:blipFill>
        <p:spPr bwMode="auto">
          <a:xfrm>
            <a:off x="682169" y="1146629"/>
            <a:ext cx="7772400" cy="4857750"/>
          </a:xfrm>
          <a:prstGeom prst="rect">
            <a:avLst/>
          </a:prstGeom>
          <a:noFill/>
          <a:ln w="9525">
            <a:noFill/>
            <a:miter lim="800000"/>
            <a:headEnd/>
            <a:tailEnd/>
          </a:ln>
        </p:spPr>
      </p:pic>
      <p:sp>
        <p:nvSpPr>
          <p:cNvPr id="7" name="Rounded Rectangle 6"/>
          <p:cNvSpPr/>
          <p:nvPr/>
        </p:nvSpPr>
        <p:spPr bwMode="auto">
          <a:xfrm>
            <a:off x="2039262" y="4550242"/>
            <a:ext cx="3991429" cy="555158"/>
          </a:xfrm>
          <a:prstGeom prst="round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6600" b="1" i="1" smtClean="0">
              <a:solidFill>
                <a:srgbClr val="FF0000"/>
              </a:solidFill>
            </a:endParaRPr>
          </a:p>
        </p:txBody>
      </p:sp>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56220" y="6393332"/>
            <a:ext cx="2821606" cy="215444"/>
          </a:xfrm>
          <a:prstGeom prst="rect">
            <a:avLst/>
          </a:prstGeom>
          <a:noFill/>
          <a:ln w="9525">
            <a:noFill/>
            <a:miter lim="800000"/>
            <a:headEnd/>
            <a:tailEnd/>
          </a:ln>
        </p:spPr>
        <p:txBody>
          <a:bodyPr wrap="none">
            <a:spAutoFit/>
          </a:bodyPr>
          <a:lstStyle/>
          <a:p>
            <a:pPr algn="ctr"/>
            <a:r>
              <a:rPr lang="en-US" sz="800" dirty="0" smtClean="0">
                <a:solidFill>
                  <a:srgbClr val="FFFFFF"/>
                </a:solidFill>
                <a:latin typeface="Verdana" pitchFamily="34" charset="0"/>
                <a:hlinkClick r:id="rId3"/>
              </a:rPr>
              <a:t>http://news.bbc.co.uk/2/hi/uk_news/7999000.stm</a:t>
            </a:r>
            <a:endParaRPr lang="en-US" sz="800" dirty="0">
              <a:solidFill>
                <a:srgbClr val="FFFFFF"/>
              </a:solidFill>
              <a:latin typeface="Verdana" pitchFamily="34" charset="0"/>
            </a:endParaRPr>
          </a:p>
        </p:txBody>
      </p:sp>
      <p:pic>
        <p:nvPicPr>
          <p:cNvPr id="10242" name="Picture 2"/>
          <p:cNvPicPr>
            <a:picLocks noChangeAspect="1" noChangeArrowheads="1"/>
          </p:cNvPicPr>
          <p:nvPr/>
        </p:nvPicPr>
        <p:blipFill>
          <a:blip r:embed="rId4" cstate="print"/>
          <a:srcRect/>
          <a:stretch>
            <a:fillRect/>
          </a:stretch>
        </p:blipFill>
        <p:spPr bwMode="auto">
          <a:xfrm>
            <a:off x="682169" y="1146629"/>
            <a:ext cx="7772400" cy="4857750"/>
          </a:xfrm>
          <a:prstGeom prst="rect">
            <a:avLst/>
          </a:prstGeom>
          <a:noFill/>
          <a:ln w="9525">
            <a:noFill/>
            <a:miter lim="800000"/>
            <a:headEnd/>
            <a:tailEnd/>
          </a:ln>
        </p:spPr>
      </p:pic>
      <p:sp>
        <p:nvSpPr>
          <p:cNvPr id="5" name="Rounded Rectangle 4"/>
          <p:cNvSpPr/>
          <p:nvPr/>
        </p:nvSpPr>
        <p:spPr bwMode="auto">
          <a:xfrm>
            <a:off x="2046517" y="5050972"/>
            <a:ext cx="3991429" cy="508000"/>
          </a:xfrm>
          <a:prstGeom prst="round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6600" b="1" i="1" smtClean="0">
              <a:solidFill>
                <a:srgbClr val="FF0000"/>
              </a:solidFill>
            </a:endParaRPr>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040802" y="6395818"/>
            <a:ext cx="305243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http://news.bbc.co.uk/1/hi/world/europe/4272689.stm</a:t>
            </a:r>
            <a:endParaRPr lang="en-US" sz="800" dirty="0">
              <a:solidFill>
                <a:srgbClr val="FFFFFF"/>
              </a:solidFill>
              <a:latin typeface="Verdana" pitchFamily="34" charset="0"/>
            </a:endParaRPr>
          </a:p>
        </p:txBody>
      </p:sp>
      <p:pic>
        <p:nvPicPr>
          <p:cNvPr id="463875" name="Picture 3"/>
          <p:cNvPicPr>
            <a:picLocks noChangeAspect="1" noChangeArrowheads="1"/>
          </p:cNvPicPr>
          <p:nvPr/>
        </p:nvPicPr>
        <p:blipFill>
          <a:blip r:embed="rId4" cstate="print"/>
          <a:srcRect/>
          <a:stretch>
            <a:fillRect/>
          </a:stretch>
        </p:blipFill>
        <p:spPr bwMode="auto">
          <a:xfrm>
            <a:off x="900113" y="635000"/>
            <a:ext cx="7315200" cy="548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1514744" y="6395818"/>
            <a:ext cx="610455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http://www.salon.com/2013/02/26/pat_robertson_there_could_be_demons_attached_to_your_thrift_store_finds/</a:t>
            </a:r>
            <a:endParaRPr lang="en-US" sz="800" dirty="0">
              <a:solidFill>
                <a:srgbClr val="FFFFFF"/>
              </a:solidFill>
              <a:latin typeface="Verdana"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395" y="109965"/>
            <a:ext cx="7294789" cy="6238162"/>
          </a:xfrm>
          <a:prstGeom prst="rect">
            <a:avLst/>
          </a:prstGeom>
        </p:spPr>
      </p:pic>
    </p:spTree>
    <p:extLst>
      <p:ext uri="{BB962C8B-B14F-4D97-AF65-F5344CB8AC3E}">
        <p14:creationId xmlns:p14="http://schemas.microsoft.com/office/powerpoint/2010/main" val="12422519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71130" y="6394010"/>
            <a:ext cx="2367956"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rPr>
              <a:t>http://en.wikipedia.org/wiki/Tabula_rasa#History</a:t>
            </a:r>
            <a:endParaRPr kumimoji="1" lang="en-US" sz="800" dirty="0">
              <a:solidFill>
                <a:srgbClr val="99CC00"/>
              </a:solidFill>
            </a:endParaRPr>
          </a:p>
        </p:txBody>
      </p:sp>
      <p:pic>
        <p:nvPicPr>
          <p:cNvPr id="9218" name="Picture 2"/>
          <p:cNvPicPr>
            <a:picLocks noChangeAspect="1" noChangeArrowheads="1"/>
          </p:cNvPicPr>
          <p:nvPr/>
        </p:nvPicPr>
        <p:blipFill>
          <a:blip r:embed="rId2" cstate="print"/>
          <a:srcRect/>
          <a:stretch>
            <a:fillRect/>
          </a:stretch>
        </p:blipFill>
        <p:spPr bwMode="auto">
          <a:xfrm>
            <a:off x="682167" y="1161143"/>
            <a:ext cx="7772400" cy="4857750"/>
          </a:xfrm>
          <a:prstGeom prst="rect">
            <a:avLst/>
          </a:prstGeom>
          <a:noFill/>
          <a:ln w="9525">
            <a:noFill/>
            <a:miter lim="800000"/>
            <a:headEnd/>
            <a:tailEnd/>
          </a:ln>
        </p:spPr>
      </p:pic>
      <p:sp>
        <p:nvSpPr>
          <p:cNvPr id="5" name="Rounded Rectangle 4"/>
          <p:cNvSpPr/>
          <p:nvPr/>
        </p:nvSpPr>
        <p:spPr bwMode="auto">
          <a:xfrm>
            <a:off x="3628571" y="2815767"/>
            <a:ext cx="1045030"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smtClean="0">
              <a:solidFill>
                <a:srgbClr val="000000"/>
              </a:solidFill>
              <a:latin typeface="Verdana" pitchFamily="34" charset="0"/>
            </a:endParaRPr>
          </a:p>
        </p:txBody>
      </p:sp>
      <p:sp>
        <p:nvSpPr>
          <p:cNvPr id="6" name="Rounded Rectangle 5"/>
          <p:cNvSpPr/>
          <p:nvPr/>
        </p:nvSpPr>
        <p:spPr bwMode="auto">
          <a:xfrm>
            <a:off x="2743202" y="3113307"/>
            <a:ext cx="791055"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smtClean="0">
              <a:solidFill>
                <a:srgbClr val="000000"/>
              </a:solidFill>
              <a:latin typeface="Verdana"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4912163" y="1162054"/>
            <a:ext cx="3710064" cy="4857749"/>
          </a:xfrm>
          <a:prstGeom prst="rect">
            <a:avLst/>
          </a:prstGeom>
          <a:noFill/>
          <a:ln w="9525">
            <a:noFill/>
            <a:miter lim="800000"/>
            <a:headEnd/>
            <a:tailEnd/>
          </a:ln>
        </p:spPr>
      </p:pic>
      <p:sp>
        <p:nvSpPr>
          <p:cNvPr id="8" name="Rectangle 7"/>
          <p:cNvSpPr/>
          <p:nvPr/>
        </p:nvSpPr>
        <p:spPr>
          <a:xfrm>
            <a:off x="5868086" y="3872984"/>
            <a:ext cx="748923" cy="369332"/>
          </a:xfrm>
          <a:prstGeom prst="rect">
            <a:avLst/>
          </a:prstGeom>
        </p:spPr>
        <p:txBody>
          <a:bodyPr wrap="none">
            <a:spAutoFit/>
          </a:bodyPr>
          <a:lstStyle/>
          <a:p>
            <a:r>
              <a:rPr lang="en-US" b="1" dirty="0" smtClean="0">
                <a:solidFill>
                  <a:srgbClr val="000000"/>
                </a:solidFill>
                <a:latin typeface="Arial" pitchFamily="34" charset="0"/>
                <a:hlinkClick r:id="rId4"/>
              </a:rPr>
              <a:t>Plato</a:t>
            </a:r>
            <a:endParaRPr lang="en-US" dirty="0">
              <a:solidFill>
                <a:srgbClr val="000000"/>
              </a:solidFill>
              <a:latin typeface="Arial" pitchFamily="34" charset="0"/>
            </a:endParaRPr>
          </a:p>
        </p:txBody>
      </p:sp>
      <p:sp>
        <p:nvSpPr>
          <p:cNvPr id="9" name="Rectangle 8"/>
          <p:cNvSpPr/>
          <p:nvPr/>
        </p:nvSpPr>
        <p:spPr>
          <a:xfrm>
            <a:off x="6820584" y="3491984"/>
            <a:ext cx="1120820" cy="369332"/>
          </a:xfrm>
          <a:prstGeom prst="rect">
            <a:avLst/>
          </a:prstGeom>
        </p:spPr>
        <p:txBody>
          <a:bodyPr wrap="none">
            <a:spAutoFit/>
          </a:bodyPr>
          <a:lstStyle/>
          <a:p>
            <a:r>
              <a:rPr lang="en-US" b="1" dirty="0" smtClean="0">
                <a:solidFill>
                  <a:srgbClr val="000000"/>
                </a:solidFill>
                <a:latin typeface="Arial" pitchFamily="34" charset="0"/>
                <a:hlinkClick r:id="rId5"/>
              </a:rPr>
              <a:t>Aristotle</a:t>
            </a:r>
            <a:endParaRPr lang="en-US"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417505" y="6395818"/>
            <a:ext cx="2299027" cy="215444"/>
          </a:xfrm>
          <a:prstGeom prst="rect">
            <a:avLst/>
          </a:prstGeom>
          <a:noFill/>
          <a:ln w="9525">
            <a:noFill/>
            <a:miter lim="800000"/>
            <a:headEnd/>
            <a:tailEnd/>
          </a:ln>
        </p:spPr>
        <p:txBody>
          <a:bodyPr wrap="none">
            <a:spAutoFit/>
          </a:bodyPr>
          <a:lstStyle/>
          <a:p>
            <a:pPr algn="ctr"/>
            <a:r>
              <a:rPr lang="en-US" sz="800" dirty="0" smtClean="0">
                <a:solidFill>
                  <a:srgbClr val="FFFFFF"/>
                </a:solidFill>
                <a:latin typeface="Verdana" pitchFamily="34" charset="0"/>
                <a:hlinkClick r:id="rId3"/>
              </a:rPr>
              <a:t>http://www.dioceseduluth.org/index.php</a:t>
            </a:r>
            <a:endParaRPr lang="en-US" sz="800" dirty="0">
              <a:solidFill>
                <a:srgbClr val="FFFFFF"/>
              </a:solidFill>
              <a:latin typeface="Verdana"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023" y="200719"/>
            <a:ext cx="8059738" cy="6250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417505" y="6395818"/>
            <a:ext cx="2299027" cy="215444"/>
          </a:xfrm>
          <a:prstGeom prst="rect">
            <a:avLst/>
          </a:prstGeom>
          <a:noFill/>
          <a:ln w="9525">
            <a:noFill/>
            <a:miter lim="800000"/>
            <a:headEnd/>
            <a:tailEnd/>
          </a:ln>
        </p:spPr>
        <p:txBody>
          <a:bodyPr wrap="none">
            <a:spAutoFit/>
          </a:bodyPr>
          <a:lstStyle/>
          <a:p>
            <a:pPr algn="ctr"/>
            <a:r>
              <a:rPr lang="en-US" sz="800" dirty="0" smtClean="0">
                <a:solidFill>
                  <a:srgbClr val="FFFFFF"/>
                </a:solidFill>
                <a:latin typeface="Verdana" pitchFamily="34" charset="0"/>
                <a:hlinkClick r:id="rId3"/>
              </a:rPr>
              <a:t>http://www.dioceseduluth.org/index.php</a:t>
            </a:r>
            <a:endParaRPr lang="en-US" sz="800" dirty="0">
              <a:solidFill>
                <a:srgbClr val="FFFFFF"/>
              </a:solidFill>
              <a:latin typeface="Verdana" pitchFamily="34" charset="0"/>
            </a:endParaRPr>
          </a:p>
        </p:txBody>
      </p:sp>
      <p:pic>
        <p:nvPicPr>
          <p:cNvPr id="12290" name="Picture 2"/>
          <p:cNvPicPr>
            <a:picLocks noChangeAspect="1" noChangeArrowheads="1"/>
          </p:cNvPicPr>
          <p:nvPr/>
        </p:nvPicPr>
        <p:blipFill>
          <a:blip r:embed="rId4" cstate="print"/>
          <a:srcRect/>
          <a:stretch>
            <a:fillRect/>
          </a:stretch>
        </p:blipFill>
        <p:spPr bwMode="auto">
          <a:xfrm>
            <a:off x="682170" y="1146626"/>
            <a:ext cx="7772400" cy="4857750"/>
          </a:xfrm>
          <a:prstGeom prst="rect">
            <a:avLst/>
          </a:prstGeom>
          <a:noFill/>
          <a:ln w="9525">
            <a:noFill/>
            <a:miter lim="800000"/>
            <a:headEnd/>
            <a:tailEnd/>
          </a:ln>
        </p:spPr>
      </p:pic>
    </p:spTree>
    <p:extLst>
      <p:ext uri="{BB962C8B-B14F-4D97-AF65-F5344CB8AC3E}">
        <p14:creationId xmlns:p14="http://schemas.microsoft.com/office/powerpoint/2010/main" val="653752460"/>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417505" y="6395818"/>
            <a:ext cx="2299027" cy="215444"/>
          </a:xfrm>
          <a:prstGeom prst="rect">
            <a:avLst/>
          </a:prstGeom>
          <a:noFill/>
          <a:ln w="9525">
            <a:noFill/>
            <a:miter lim="800000"/>
            <a:headEnd/>
            <a:tailEnd/>
          </a:ln>
        </p:spPr>
        <p:txBody>
          <a:bodyPr wrap="none">
            <a:spAutoFit/>
          </a:bodyPr>
          <a:lstStyle/>
          <a:p>
            <a:pPr algn="ctr"/>
            <a:r>
              <a:rPr lang="en-US" sz="800" dirty="0" smtClean="0">
                <a:solidFill>
                  <a:srgbClr val="FFFFFF"/>
                </a:solidFill>
                <a:latin typeface="Verdana" pitchFamily="34" charset="0"/>
                <a:hlinkClick r:id="rId3"/>
              </a:rPr>
              <a:t>http://www.dioceseduluth.org/index.php</a:t>
            </a:r>
            <a:endParaRPr lang="en-US" sz="800" dirty="0">
              <a:solidFill>
                <a:srgbClr val="FFFFFF"/>
              </a:solidFill>
              <a:latin typeface="Verdana" pitchFamily="34" charset="0"/>
            </a:endParaRPr>
          </a:p>
        </p:txBody>
      </p:sp>
      <p:pic>
        <p:nvPicPr>
          <p:cNvPr id="12290" name="Picture 2"/>
          <p:cNvPicPr>
            <a:picLocks noChangeAspect="1" noChangeArrowheads="1"/>
          </p:cNvPicPr>
          <p:nvPr/>
        </p:nvPicPr>
        <p:blipFill>
          <a:blip r:embed="rId4" cstate="print"/>
          <a:srcRect/>
          <a:stretch>
            <a:fillRect/>
          </a:stretch>
        </p:blipFill>
        <p:spPr bwMode="auto">
          <a:xfrm>
            <a:off x="682170" y="1146626"/>
            <a:ext cx="7772400" cy="4857750"/>
          </a:xfrm>
          <a:prstGeom prst="rect">
            <a:avLst/>
          </a:prstGeom>
          <a:noFill/>
          <a:ln w="9525">
            <a:noFill/>
            <a:miter lim="800000"/>
            <a:headEnd/>
            <a:tailEnd/>
          </a:ln>
        </p:spPr>
      </p:pic>
      <p:sp>
        <p:nvSpPr>
          <p:cNvPr id="5" name="Rectangle 3"/>
          <p:cNvSpPr txBox="1">
            <a:spLocks noChangeArrowheads="1"/>
          </p:cNvSpPr>
          <p:nvPr/>
        </p:nvSpPr>
        <p:spPr bwMode="auto">
          <a:xfrm>
            <a:off x="900566" y="4444938"/>
            <a:ext cx="7358062" cy="1723549"/>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algn="ctr"/>
            <a:r>
              <a:rPr lang="en-US" sz="2400" b="1" dirty="0" smtClean="0">
                <a:solidFill>
                  <a:srgbClr val="000000"/>
                </a:solidFill>
              </a:rPr>
              <a:t>and even the Diocese of Duluth </a:t>
            </a:r>
          </a:p>
          <a:p>
            <a:pPr algn="ctr"/>
            <a:r>
              <a:rPr lang="en-US" sz="2400" b="1" dirty="0" smtClean="0">
                <a:solidFill>
                  <a:srgbClr val="000000"/>
                </a:solidFill>
              </a:rPr>
              <a:t>has an exorcist . . .</a:t>
            </a:r>
          </a:p>
          <a:p>
            <a:pPr algn="ctr"/>
            <a:endParaRPr lang="en-US" sz="1400" b="1" dirty="0" smtClean="0">
              <a:solidFill>
                <a:srgbClr val="000000"/>
              </a:solidFill>
            </a:endParaRPr>
          </a:p>
          <a:p>
            <a:pPr algn="ctr"/>
            <a:r>
              <a:rPr lang="en-US" sz="2000" b="1" dirty="0" smtClean="0">
                <a:solidFill>
                  <a:srgbClr val="000000"/>
                </a:solidFill>
              </a:rPr>
              <a:t>although he’s not listed on the Diocesan web page . . .</a:t>
            </a:r>
            <a:endParaRPr lang="en-US" sz="2000" b="1" dirty="0">
              <a:solidFill>
                <a:srgbClr val="003300"/>
              </a:solidFill>
              <a:latin typeface="Arial" pitchFamily="34" charset="0"/>
            </a:endParaRPr>
          </a:p>
        </p:txBody>
      </p:sp>
    </p:spTree>
    <p:extLst>
      <p:ext uri="{BB962C8B-B14F-4D97-AF65-F5344CB8AC3E}">
        <p14:creationId xmlns:p14="http://schemas.microsoft.com/office/powerpoint/2010/main" val="128112906"/>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75807" y="6555472"/>
            <a:ext cx="8382423"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http://www.minnesotamonthly.com/Lifestyle/People-Profiles/Meet-Mother-Mary-Clare-RoufsOne-of-the-Youngest-Nuns-in-America/#.WLOo9bkDvTF.facebook</a:t>
            </a:r>
            <a:endParaRPr lang="en-US" sz="800" dirty="0">
              <a:solidFill>
                <a:srgbClr val="FFFFFF"/>
              </a:solidFill>
              <a:latin typeface="Verdana"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18211"/>
            <a:ext cx="5029200" cy="6343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519" y="346531"/>
            <a:ext cx="1447597" cy="391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1336276"/>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56223" y="6393332"/>
            <a:ext cx="2821606" cy="215444"/>
          </a:xfrm>
          <a:prstGeom prst="rect">
            <a:avLst/>
          </a:prstGeom>
          <a:noFill/>
          <a:ln w="9525">
            <a:noFill/>
            <a:miter lim="800000"/>
            <a:headEnd/>
            <a:tailEnd/>
          </a:ln>
        </p:spPr>
        <p:txBody>
          <a:bodyPr wrap="none">
            <a:spAutoFit/>
          </a:bodyPr>
          <a:lstStyle/>
          <a:p>
            <a:pPr algn="ctr"/>
            <a:r>
              <a:rPr lang="en-US" sz="800" dirty="0" smtClean="0">
                <a:solidFill>
                  <a:srgbClr val="FFFFFF"/>
                </a:solidFill>
                <a:latin typeface="Verdana" pitchFamily="34" charset="0"/>
                <a:hlinkClick r:id="rId3"/>
              </a:rPr>
              <a:t>http://news.bbc.co.uk/2/hi/uk_news/7999000.stm</a:t>
            </a:r>
            <a:endParaRPr lang="en-US" sz="800" dirty="0">
              <a:solidFill>
                <a:srgbClr val="FFFFFF"/>
              </a:solidFill>
              <a:latin typeface="Verdana" pitchFamily="34" charset="0"/>
            </a:endParaRPr>
          </a:p>
        </p:txBody>
      </p:sp>
      <p:pic>
        <p:nvPicPr>
          <p:cNvPr id="11266" name="Picture 2"/>
          <p:cNvPicPr>
            <a:picLocks noChangeAspect="1" noChangeArrowheads="1"/>
          </p:cNvPicPr>
          <p:nvPr/>
        </p:nvPicPr>
        <p:blipFill>
          <a:blip r:embed="rId4" cstate="print"/>
          <a:srcRect/>
          <a:stretch>
            <a:fillRect/>
          </a:stretch>
        </p:blipFill>
        <p:spPr bwMode="auto">
          <a:xfrm>
            <a:off x="682171" y="1146627"/>
            <a:ext cx="7772400" cy="4857750"/>
          </a:xfrm>
          <a:prstGeom prst="rect">
            <a:avLst/>
          </a:prstGeom>
          <a:noFill/>
          <a:ln w="9525">
            <a:noFill/>
            <a:miter lim="800000"/>
            <a:headEnd/>
            <a:tailEnd/>
          </a:ln>
        </p:spPr>
      </p:pic>
      <p:pic>
        <p:nvPicPr>
          <p:cNvPr id="11267" name="Picture 3"/>
          <p:cNvPicPr>
            <a:picLocks noChangeAspect="1" noChangeArrowheads="1"/>
          </p:cNvPicPr>
          <p:nvPr/>
        </p:nvPicPr>
        <p:blipFill>
          <a:blip r:embed="rId5" cstate="print"/>
          <a:srcRect/>
          <a:stretch>
            <a:fillRect/>
          </a:stretch>
        </p:blipFill>
        <p:spPr bwMode="auto">
          <a:xfrm>
            <a:off x="1368882" y="3715197"/>
            <a:ext cx="6400800" cy="1388853"/>
          </a:xfrm>
          <a:prstGeom prst="rect">
            <a:avLst/>
          </a:prstGeom>
          <a:noFill/>
          <a:ln w="76200">
            <a:solidFill>
              <a:srgbClr val="FFC000"/>
            </a:solidFill>
            <a:miter lim="800000"/>
            <a:headEnd/>
            <a:tailEnd/>
          </a:ln>
        </p:spPr>
      </p:pic>
      <p:sp>
        <p:nvSpPr>
          <p:cNvPr id="6" name="Rectangle 3"/>
          <p:cNvSpPr txBox="1">
            <a:spLocks noChangeArrowheads="1"/>
          </p:cNvSpPr>
          <p:nvPr/>
        </p:nvSpPr>
        <p:spPr bwMode="auto">
          <a:xfrm>
            <a:off x="900570" y="2558079"/>
            <a:ext cx="7358062" cy="830997"/>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algn="ctr"/>
            <a:r>
              <a:rPr lang="en-US" sz="2400" b="1" dirty="0" smtClean="0">
                <a:solidFill>
                  <a:srgbClr val="000000"/>
                </a:solidFill>
              </a:rPr>
              <a:t>it’s Official Catholic doctrine </a:t>
            </a:r>
            <a:r>
              <a:rPr lang="en-US" sz="2000" b="1" dirty="0" smtClean="0">
                <a:solidFill>
                  <a:srgbClr val="000000"/>
                </a:solidFill>
              </a:rPr>
              <a:t> . . .</a:t>
            </a:r>
            <a:endParaRPr lang="en-US" sz="2000" b="1" dirty="0">
              <a:solidFill>
                <a:srgbClr val="003300"/>
              </a:solidFill>
              <a:latin typeface="Arial" pitchFamily="34" charset="0"/>
            </a:endParaRPr>
          </a:p>
        </p:txBody>
      </p:sp>
    </p:spTree>
    <p:extLst>
      <p:ext uri="{BB962C8B-B14F-4D97-AF65-F5344CB8AC3E}">
        <p14:creationId xmlns:p14="http://schemas.microsoft.com/office/powerpoint/2010/main" val="1338121226"/>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1355725" y="0"/>
            <a:ext cx="6439831" cy="6858000"/>
          </a:xfrm>
          <a:prstGeom prst="rect">
            <a:avLst/>
          </a:prstGeom>
          <a:noFill/>
          <a:ln w="9525">
            <a:noFill/>
            <a:miter lim="800000"/>
            <a:headEnd/>
            <a:tailEnd/>
          </a:ln>
        </p:spPr>
      </p:pic>
      <p:sp>
        <p:nvSpPr>
          <p:cNvPr id="10" name="Rectangle 9"/>
          <p:cNvSpPr/>
          <p:nvPr/>
        </p:nvSpPr>
        <p:spPr>
          <a:xfrm>
            <a:off x="4185275" y="6235184"/>
            <a:ext cx="748923" cy="369332"/>
          </a:xfrm>
          <a:prstGeom prst="rect">
            <a:avLst/>
          </a:prstGeom>
        </p:spPr>
        <p:txBody>
          <a:bodyPr wrap="none">
            <a:spAutoFit/>
          </a:bodyPr>
          <a:lstStyle/>
          <a:p>
            <a:r>
              <a:rPr kumimoji="1" lang="en-US" b="1" dirty="0" smtClean="0">
                <a:solidFill>
                  <a:srgbClr val="000000"/>
                </a:solidFill>
                <a:hlinkClick r:id="rId4"/>
              </a:rPr>
              <a:t>Plato</a:t>
            </a:r>
            <a:endParaRPr lang="en-US" dirty="0">
              <a:solidFill>
                <a:srgbClr val="000000"/>
              </a:solidFill>
              <a:latin typeface="Arial" pitchFamily="34" charset="0"/>
            </a:endParaRPr>
          </a:p>
        </p:txBody>
      </p:sp>
      <p:sp>
        <p:nvSpPr>
          <p:cNvPr id="11" name="Rectangle 10"/>
          <p:cNvSpPr/>
          <p:nvPr/>
        </p:nvSpPr>
        <p:spPr>
          <a:xfrm>
            <a:off x="1428750" y="3777734"/>
            <a:ext cx="6496734" cy="707886"/>
          </a:xfrm>
          <a:prstGeom prst="rect">
            <a:avLst/>
          </a:prstGeom>
        </p:spPr>
        <p:txBody>
          <a:bodyPr wrap="square">
            <a:spAutoFit/>
          </a:bodyPr>
          <a:lstStyle/>
          <a:p>
            <a:pPr algn="ctr"/>
            <a:r>
              <a:rPr kumimoji="1" lang="en-US" sz="4000" b="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The debates continue . . .</a:t>
            </a:r>
            <a:endParaRPr lang="en-US" sz="4000"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1355725" y="0"/>
            <a:ext cx="6439831" cy="6858000"/>
          </a:xfrm>
          <a:prstGeom prst="rect">
            <a:avLst/>
          </a:prstGeom>
          <a:noFill/>
          <a:ln w="9525">
            <a:noFill/>
            <a:miter lim="800000"/>
            <a:headEnd/>
            <a:tailEnd/>
          </a:ln>
        </p:spPr>
      </p:pic>
      <p:sp>
        <p:nvSpPr>
          <p:cNvPr id="10" name="Rectangle 9"/>
          <p:cNvSpPr/>
          <p:nvPr/>
        </p:nvSpPr>
        <p:spPr>
          <a:xfrm>
            <a:off x="4185275" y="6235184"/>
            <a:ext cx="748923" cy="369332"/>
          </a:xfrm>
          <a:prstGeom prst="rect">
            <a:avLst/>
          </a:prstGeom>
        </p:spPr>
        <p:txBody>
          <a:bodyPr wrap="none">
            <a:spAutoFit/>
          </a:bodyPr>
          <a:lstStyle/>
          <a:p>
            <a:r>
              <a:rPr kumimoji="1" lang="en-US" b="1" dirty="0" smtClean="0">
                <a:solidFill>
                  <a:srgbClr val="000000"/>
                </a:solidFill>
                <a:hlinkClick r:id="rId4"/>
              </a:rPr>
              <a:t>Plato</a:t>
            </a:r>
            <a:endParaRPr lang="en-US" dirty="0">
              <a:solidFill>
                <a:srgbClr val="000000"/>
              </a:solidFill>
              <a:latin typeface="Arial" pitchFamily="34" charset="0"/>
            </a:endParaRPr>
          </a:p>
        </p:txBody>
      </p:sp>
      <p:sp>
        <p:nvSpPr>
          <p:cNvPr id="6" name="Rectangle 5"/>
          <p:cNvSpPr/>
          <p:nvPr/>
        </p:nvSpPr>
        <p:spPr>
          <a:xfrm>
            <a:off x="1695450" y="4558785"/>
            <a:ext cx="6191934" cy="1754326"/>
          </a:xfrm>
          <a:prstGeom prst="rect">
            <a:avLst/>
          </a:prstGeom>
        </p:spPr>
        <p:txBody>
          <a:bodyPr wrap="square">
            <a:spAutoFit/>
          </a:bodyPr>
          <a:lstStyle/>
          <a:p>
            <a:pPr algn="ctr">
              <a:lnSpc>
                <a:spcPct val="150000"/>
              </a:lnSpc>
            </a:pPr>
            <a:r>
              <a:rPr kumimoji="1" lang="en-US" sz="3600" b="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They’re . . .  Well . . .</a:t>
            </a:r>
          </a:p>
          <a:p>
            <a:pPr algn="ctr">
              <a:lnSpc>
                <a:spcPct val="150000"/>
              </a:lnSpc>
            </a:pPr>
            <a:r>
              <a:rPr kumimoji="1" lang="en-US" sz="3600" b="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They’re “perennial”</a:t>
            </a:r>
            <a:endParaRPr lang="en-US" sz="3600" dirty="0">
              <a:solidFill>
                <a:srgbClr val="000000"/>
              </a:solidFill>
              <a:latin typeface="Arial" pitchFamily="34" charset="0"/>
            </a:endParaRPr>
          </a:p>
        </p:txBody>
      </p:sp>
      <p:sp>
        <p:nvSpPr>
          <p:cNvPr id="7" name="Rectangle 6"/>
          <p:cNvSpPr/>
          <p:nvPr/>
        </p:nvSpPr>
        <p:spPr>
          <a:xfrm>
            <a:off x="1428750" y="3777734"/>
            <a:ext cx="6496734" cy="707886"/>
          </a:xfrm>
          <a:prstGeom prst="rect">
            <a:avLst/>
          </a:prstGeom>
        </p:spPr>
        <p:txBody>
          <a:bodyPr wrap="square">
            <a:spAutoFit/>
          </a:bodyPr>
          <a:lstStyle/>
          <a:p>
            <a:pPr algn="ctr"/>
            <a:r>
              <a:rPr kumimoji="1" lang="en-US" sz="4000" b="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The debates continue . . .</a:t>
            </a:r>
            <a:endParaRPr lang="en-US" sz="4000"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rrowheads="1"/>
          </p:cNvPicPr>
          <p:nvPr/>
        </p:nvPicPr>
        <p:blipFill>
          <a:blip r:embed="rId2" cstate="print"/>
          <a:srcRect/>
          <a:stretch>
            <a:fillRect/>
          </a:stretch>
        </p:blipFill>
        <p:spPr bwMode="auto">
          <a:xfrm>
            <a:off x="4" y="5"/>
            <a:ext cx="9144000" cy="6858000"/>
          </a:xfrm>
          <a:prstGeom prst="rect">
            <a:avLst/>
          </a:prstGeom>
          <a:noFill/>
          <a:ln w="9525">
            <a:noFill/>
            <a:miter lim="800000"/>
            <a:headEnd/>
            <a:tailEnd/>
          </a:ln>
        </p:spPr>
      </p:pic>
      <p:sp>
        <p:nvSpPr>
          <p:cNvPr id="6" name="Rectangle 3"/>
          <p:cNvSpPr>
            <a:spLocks noGrp="1" noChangeArrowheads="1"/>
          </p:cNvSpPr>
          <p:nvPr>
            <p:ph type="subTitle" idx="1"/>
          </p:nvPr>
        </p:nvSpPr>
        <p:spPr>
          <a:xfrm>
            <a:off x="685800" y="2229745"/>
            <a:ext cx="7848600" cy="3890296"/>
          </a:xfrm>
        </p:spPr>
        <p:txBody>
          <a:bodyPr>
            <a:spAutoFit/>
          </a:bodyPr>
          <a:lstStyle/>
          <a:p>
            <a:pPr eaLnBrk="1" hangingPunct="1">
              <a:spcBef>
                <a:spcPts val="0"/>
              </a:spcBef>
              <a:defRPr/>
            </a:pPr>
            <a:r>
              <a:rPr kumimoji="1" lang="en-US" sz="66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Three Major</a:t>
            </a:r>
          </a:p>
          <a:p>
            <a:pPr eaLnBrk="1" hangingPunct="1">
              <a:spcBef>
                <a:spcPts val="0"/>
              </a:spcBef>
              <a:defRPr/>
            </a:pPr>
            <a:r>
              <a:rPr kumimoji="1" lang="en-US" sz="66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Perennial</a:t>
            </a:r>
          </a:p>
          <a:p>
            <a:pPr eaLnBrk="1" hangingPunct="1">
              <a:spcBef>
                <a:spcPts val="0"/>
              </a:spcBef>
              <a:defRPr/>
            </a:pPr>
            <a:r>
              <a:rPr kumimoji="1" lang="en-US" sz="66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Debates</a:t>
            </a:r>
            <a:endParaRPr kumimoji="1" lang="en-US" sz="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a:p>
            <a:pPr eaLnBrk="1" hangingPunct="1">
              <a:lnSpc>
                <a:spcPct val="150000"/>
              </a:lnSpc>
              <a:defRPr/>
            </a:pPr>
            <a:r>
              <a:rPr kumimoji="1" lang="en-US" sz="24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Peoples and Cultures of Europe</a:t>
            </a:r>
            <a:endParaRPr lang="en-US" sz="2400" b="1" i="1" dirty="0" smtClean="0"/>
          </a:p>
        </p:txBody>
      </p:sp>
      <p:sp>
        <p:nvSpPr>
          <p:cNvPr id="7" name="Rectangle 11"/>
          <p:cNvSpPr>
            <a:spLocks noChangeArrowheads="1"/>
          </p:cNvSpPr>
          <p:nvPr/>
        </p:nvSpPr>
        <p:spPr bwMode="auto">
          <a:xfrm>
            <a:off x="3739255" y="5883094"/>
            <a:ext cx="1644650" cy="369332"/>
          </a:xfrm>
          <a:prstGeom prst="rect">
            <a:avLst/>
          </a:prstGeom>
          <a:noFill/>
          <a:ln w="9525">
            <a:noFill/>
            <a:miter lim="800000"/>
            <a:headEnd/>
            <a:tailEnd/>
          </a:ln>
        </p:spPr>
        <p:txBody>
          <a:bodyPr>
            <a:spAutoFit/>
          </a:bodyPr>
          <a:lstStyle/>
          <a:p>
            <a:pPr algn="ctr" eaLnBrk="0" hangingPunct="0">
              <a:defRPr/>
            </a:pPr>
            <a:r>
              <a:rPr kumimoji="1" lang="en-US"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pitchFamily="34" charset="0"/>
              </a:rPr>
              <a:t>Tim </a:t>
            </a:r>
            <a:r>
              <a:rPr kumimoji="1" lang="en-US" b="1" i="1" dirty="0" err="1"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pitchFamily="34" charset="0"/>
              </a:rPr>
              <a:t>Roufs</a:t>
            </a:r>
            <a:endParaRPr kumimoji="1" lang="en-US"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pitchFamily="34" charset="0"/>
            </a:endParaRPr>
          </a:p>
        </p:txBody>
      </p:sp>
      <p:sp>
        <p:nvSpPr>
          <p:cNvPr id="8" name="Rectangle 7"/>
          <p:cNvSpPr/>
          <p:nvPr/>
        </p:nvSpPr>
        <p:spPr>
          <a:xfrm>
            <a:off x="3493082" y="6393930"/>
            <a:ext cx="2162772" cy="215444"/>
          </a:xfrm>
          <a:prstGeom prst="rect">
            <a:avLst/>
          </a:prstGeom>
        </p:spPr>
        <p:txBody>
          <a:bodyPr wrap="none">
            <a:spAutoFit/>
          </a:bodyPr>
          <a:lstStyle/>
          <a:p>
            <a:r>
              <a:rPr lang="en-US" sz="800" dirty="0" smtClean="0">
                <a:solidFill>
                  <a:srgbClr val="000000"/>
                </a:solidFill>
                <a:hlinkClick r:id="rId3"/>
              </a:rPr>
              <a:t>http://www.ezilon.com/european_maps.htm</a:t>
            </a:r>
            <a:endParaRPr lang="en-US" sz="800" dirty="0">
              <a:solidFill>
                <a:srgbClr val="000000"/>
              </a:solidFill>
            </a:endParaRPr>
          </a:p>
        </p:txBody>
      </p:sp>
    </p:spTree>
    <p:extLst>
      <p:ext uri="{BB962C8B-B14F-4D97-AF65-F5344CB8AC3E}">
        <p14:creationId xmlns:p14="http://schemas.microsoft.com/office/powerpoint/2010/main" val="1429425029"/>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ctrTitle" idx="4294967295"/>
          </p:nvPr>
        </p:nvSpPr>
        <p:spPr>
          <a:xfrm>
            <a:off x="857041" y="1712873"/>
            <a:ext cx="7431087" cy="3279424"/>
          </a:xfrm>
        </p:spPr>
        <p:txBody>
          <a:bodyPr>
            <a:spAutoFit/>
          </a:bodyPr>
          <a:lstStyle/>
          <a:p>
            <a:pPr eaLnBrk="1" hangingPunct="1">
              <a:lnSpc>
                <a:spcPct val="150000"/>
              </a:lnSpc>
            </a:pPr>
            <a:r>
              <a:rPr lang="en-US" sz="4800" b="1" dirty="0" smtClean="0">
                <a:solidFill>
                  <a:srgbClr val="FF0000"/>
                </a:solidFill>
              </a:rPr>
              <a:t>THE</a:t>
            </a:r>
            <a:br>
              <a:rPr lang="en-US" sz="4800" b="1" dirty="0" smtClean="0">
                <a:solidFill>
                  <a:srgbClr val="FF0000"/>
                </a:solidFill>
              </a:rPr>
            </a:br>
            <a:r>
              <a:rPr lang="en-US" sz="4800" b="1" dirty="0" smtClean="0">
                <a:solidFill>
                  <a:srgbClr val="FF0000"/>
                </a:solidFill>
              </a:rPr>
              <a:t>DEBATES</a:t>
            </a:r>
            <a:br>
              <a:rPr lang="en-US" sz="4800" b="1" dirty="0" smtClean="0">
                <a:solidFill>
                  <a:srgbClr val="FF0000"/>
                </a:solidFill>
              </a:rPr>
            </a:br>
            <a:r>
              <a:rPr lang="en-US" sz="4800" b="1" dirty="0" smtClean="0">
                <a:solidFill>
                  <a:srgbClr val="FF0000"/>
                </a:solidFill>
              </a:rPr>
              <a:t>CONTINUE . . .</a:t>
            </a:r>
          </a:p>
        </p:txBody>
      </p:sp>
      <p:sp>
        <p:nvSpPr>
          <p:cNvPr id="3" name="Rectangle 2"/>
          <p:cNvSpPr txBox="1">
            <a:spLocks noChangeArrowheads="1"/>
          </p:cNvSpPr>
          <p:nvPr/>
        </p:nvSpPr>
        <p:spPr bwMode="auto">
          <a:xfrm>
            <a:off x="849782" y="4951320"/>
            <a:ext cx="7431087" cy="120032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algn="ctr">
              <a:lnSpc>
                <a:spcPct val="150000"/>
              </a:lnSpc>
              <a:defRPr/>
            </a:pPr>
            <a:r>
              <a:rPr lang="en-US" sz="4800" b="1" kern="0" dirty="0" smtClean="0">
                <a:solidFill>
                  <a:srgbClr val="FF0000"/>
                </a:solidFill>
                <a:latin typeface="Arial"/>
              </a:rPr>
              <a:t>they’re “perennial” . . . </a:t>
            </a:r>
          </a:p>
        </p:txBody>
      </p:sp>
    </p:spTree>
    <p:extLst>
      <p:ext uri="{BB962C8B-B14F-4D97-AF65-F5344CB8AC3E}">
        <p14:creationId xmlns:p14="http://schemas.microsoft.com/office/powerpoint/2010/main" val="12279738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90" y="6394010"/>
            <a:ext cx="2472152"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hlinkClick r:id="rId2"/>
              </a:rPr>
              <a:t>http://en.wikipedia.org/wiki/Nature_versus_nurture</a:t>
            </a:r>
            <a:endParaRPr kumimoji="1" lang="en-US" sz="800" dirty="0">
              <a:solidFill>
                <a:srgbClr val="99CC00"/>
              </a:solidFill>
            </a:endParaRPr>
          </a:p>
        </p:txBody>
      </p:sp>
      <p:pic>
        <p:nvPicPr>
          <p:cNvPr id="8194" name="Picture 2"/>
          <p:cNvPicPr>
            <a:picLocks noChangeAspect="1" noChangeArrowheads="1"/>
          </p:cNvPicPr>
          <p:nvPr/>
        </p:nvPicPr>
        <p:blipFill>
          <a:blip r:embed="rId3" cstate="print"/>
          <a:srcRect/>
          <a:stretch>
            <a:fillRect/>
          </a:stretch>
        </p:blipFill>
        <p:spPr bwMode="auto">
          <a:xfrm>
            <a:off x="682172" y="1146629"/>
            <a:ext cx="7772400" cy="4857750"/>
          </a:xfrm>
          <a:prstGeom prst="rect">
            <a:avLst/>
          </a:prstGeom>
          <a:noFill/>
          <a:ln w="9525">
            <a:noFill/>
            <a:miter lim="800000"/>
            <a:headEnd/>
            <a:tailEnd/>
          </a:ln>
        </p:spPr>
      </p:pic>
      <p:sp>
        <p:nvSpPr>
          <p:cNvPr id="6" name="Rectangle 3"/>
          <p:cNvSpPr txBox="1">
            <a:spLocks noChangeArrowheads="1"/>
          </p:cNvSpPr>
          <p:nvPr/>
        </p:nvSpPr>
        <p:spPr bwMode="auto">
          <a:xfrm>
            <a:off x="864278" y="2641645"/>
            <a:ext cx="7358062" cy="258532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tabLst>
                <a:tab pos="0" algn="l"/>
              </a:tabLst>
              <a:defRPr/>
            </a:pPr>
            <a:r>
              <a:rPr lang="en-US" sz="2400" b="1" dirty="0" smtClean="0">
                <a:solidFill>
                  <a:srgbClr val="000000"/>
                </a:solidFill>
              </a:rPr>
              <a:t>(“nature vs. nurture”)</a:t>
            </a:r>
          </a:p>
          <a:p>
            <a:pPr marL="514350" indent="-514350" algn="ctr">
              <a:lnSpc>
                <a:spcPct val="150000"/>
              </a:lnSpc>
              <a:tabLst>
                <a:tab pos="0" algn="l"/>
              </a:tabLst>
              <a:defRPr/>
            </a:pPr>
            <a:r>
              <a:rPr lang="en-US" sz="2400" b="1" dirty="0" smtClean="0">
                <a:solidFill>
                  <a:srgbClr val="000000"/>
                </a:solidFill>
              </a:rPr>
              <a:t>(“inherited vs. learned”)</a:t>
            </a:r>
          </a:p>
          <a:p>
            <a:pPr marL="285750" indent="-285750" algn="ctr">
              <a:lnSpc>
                <a:spcPct val="150000"/>
              </a:lnSpc>
              <a:tabLst>
                <a:tab pos="0" algn="l"/>
              </a:tabLst>
              <a:defRPr/>
            </a:pPr>
            <a:r>
              <a:rPr lang="en-US" sz="2400" b="1" dirty="0" smtClean="0">
                <a:solidFill>
                  <a:srgbClr val="000000"/>
                </a:solidFill>
              </a:rPr>
              <a:t>	(“</a:t>
            </a:r>
            <a:r>
              <a:rPr lang="en-US" sz="2400" b="1" dirty="0" err="1" smtClean="0">
                <a:solidFill>
                  <a:srgbClr val="000000"/>
                </a:solidFill>
              </a:rPr>
              <a:t>nativism</a:t>
            </a:r>
            <a:r>
              <a:rPr lang="en-US" sz="2400" b="1" dirty="0" smtClean="0">
                <a:solidFill>
                  <a:srgbClr val="000000"/>
                </a:solidFill>
              </a:rPr>
              <a:t>” vs. “empiricism”)</a:t>
            </a:r>
            <a:endParaRPr lang="en-US" sz="2000" b="1" dirty="0" smtClean="0">
              <a:solidFill>
                <a:srgbClr val="FFFFFF"/>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show="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smtClean="0">
                <a:solidFill>
                  <a:srgbClr val="BADDE1"/>
                </a:solidFill>
              </a:rPr>
              <a:t>three major contemporary debates</a:t>
            </a:r>
          </a:p>
        </p:txBody>
      </p:sp>
      <p:sp>
        <p:nvSpPr>
          <p:cNvPr id="398339" name="Rectangle 3"/>
          <p:cNvSpPr>
            <a:spLocks noGrp="1" noChangeArrowheads="1"/>
          </p:cNvSpPr>
          <p:nvPr>
            <p:ph type="subTitle" idx="4294967295"/>
          </p:nvPr>
        </p:nvSpPr>
        <p:spPr>
          <a:xfrm>
            <a:off x="871538" y="2354946"/>
            <a:ext cx="7358062" cy="3539430"/>
          </a:xfrm>
        </p:spPr>
        <p:txBody>
          <a:bodyPr>
            <a:spAutoFit/>
          </a:bodyPr>
          <a:lstStyle/>
          <a:p>
            <a:pPr marL="0" indent="0" algn="ctr" eaLnBrk="1" hangingPunct="1">
              <a:spcBef>
                <a:spcPts val="0"/>
              </a:spcBef>
              <a:spcAft>
                <a:spcPts val="0"/>
              </a:spcAft>
              <a:buNone/>
              <a:tabLst>
                <a:tab pos="0" algn="l"/>
              </a:tabLst>
              <a:defRPr/>
            </a:pPr>
            <a:r>
              <a:rPr lang="en-US" b="1" dirty="0" smtClean="0">
                <a:solidFill>
                  <a:srgbClr val="FF0000"/>
                </a:solidFill>
              </a:rPr>
              <a:t>NOTE: several of the following examples come from the U.S.A, and other non-European countries in an attempt to make the following points clearer by using situations and sources with which you may, at the current time, be a bit more familiar</a:t>
            </a:r>
            <a:endParaRPr lang="en-US" b="1" i="1" dirty="0" smtClean="0">
              <a:solidFill>
                <a:srgbClr val="000000"/>
              </a:solidFill>
            </a:endParaRPr>
          </a:p>
        </p:txBody>
      </p:sp>
    </p:spTree>
    <p:extLst>
      <p:ext uri="{BB962C8B-B14F-4D97-AF65-F5344CB8AC3E}">
        <p14:creationId xmlns:p14="http://schemas.microsoft.com/office/powerpoint/2010/main" val="225752395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1791607"/>
            <a:ext cx="6908800" cy="3970318"/>
          </a:xfrm>
          <a:prstGeom prst="rect">
            <a:avLst/>
          </a:prstGeom>
          <a:noFill/>
          <a:ln w="28575">
            <a:noFill/>
            <a:miter lim="800000"/>
            <a:headEnd/>
            <a:tailEnd/>
          </a:ln>
        </p:spPr>
        <p:txBody>
          <a:bodyPr wrap="square" anchor="ctr">
            <a:spAutoFit/>
          </a:bodyPr>
          <a:lstStyle/>
          <a:p>
            <a:pPr algn="ctr" eaLnBrk="0" hangingPunct="0"/>
            <a:r>
              <a:rPr kumimoji="1" lang="en-US" sz="3600" b="1" dirty="0" smtClean="0">
                <a:solidFill>
                  <a:srgbClr val="FFFFFF"/>
                </a:solidFill>
              </a:rPr>
              <a:t>Something else you will see often </a:t>
            </a:r>
            <a:r>
              <a:rPr kumimoji="1" lang="en-US" sz="3600" dirty="0" smtClean="0">
                <a:solidFill>
                  <a:srgbClr val="FFFFFF"/>
                </a:solidFill>
              </a:rPr>
              <a:t>(and often repeated)</a:t>
            </a:r>
            <a:r>
              <a:rPr kumimoji="1" lang="en-US" sz="3600" b="1" dirty="0" smtClean="0">
                <a:solidFill>
                  <a:srgbClr val="FFFFFF"/>
                </a:solidFill>
              </a:rPr>
              <a:t> in American Anthropology are discussions of the relationship between the physical and the cultural aspects of humans . . .</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809088" y="6490290"/>
            <a:ext cx="5507021" cy="276999"/>
          </a:xfrm>
          <a:prstGeom prst="rect">
            <a:avLst/>
          </a:prstGeom>
          <a:noFill/>
          <a:ln w="9525">
            <a:noFill/>
            <a:miter lim="800000"/>
            <a:headEnd/>
            <a:tailEnd/>
          </a:ln>
        </p:spPr>
        <p:txBody>
          <a:bodyPr wrap="none">
            <a:spAutoFit/>
          </a:bodyPr>
          <a:lstStyle/>
          <a:p>
            <a:pPr algn="ctr"/>
            <a:r>
              <a:rPr lang="en-US" sz="1200" dirty="0">
                <a:solidFill>
                  <a:srgbClr val="FFFFFF"/>
                </a:solidFill>
                <a:latin typeface="Verdana" pitchFamily="34" charset="0"/>
                <a:hlinkClick r:id="rId3"/>
              </a:rPr>
              <a:t>http://www.d.umn.edu/cla/faculty/troufs/anth4653/index.html#title</a:t>
            </a:r>
            <a:endParaRPr lang="en-US" sz="1200" dirty="0">
              <a:solidFill>
                <a:srgbClr val="FFFFFF"/>
              </a:solidFill>
              <a:latin typeface="Verdana" pitchFamily="34" charset="0"/>
            </a:endParaRPr>
          </a:p>
        </p:txBody>
      </p:sp>
      <p:sp>
        <p:nvSpPr>
          <p:cNvPr id="14345" name="Rectangle 5"/>
          <p:cNvSpPr>
            <a:spLocks noChangeArrowheads="1"/>
          </p:cNvSpPr>
          <p:nvPr/>
        </p:nvSpPr>
        <p:spPr bwMode="auto">
          <a:xfrm>
            <a:off x="2595272" y="5281136"/>
            <a:ext cx="3958135" cy="400110"/>
          </a:xfrm>
          <a:prstGeom prst="rect">
            <a:avLst/>
          </a:prstGeom>
          <a:noFill/>
          <a:ln w="9525">
            <a:noFill/>
            <a:miter lim="800000"/>
            <a:headEnd/>
            <a:tailEnd/>
          </a:ln>
        </p:spPr>
        <p:txBody>
          <a:bodyPr wrap="none" anchor="ctr">
            <a:spAutoFit/>
          </a:bodyPr>
          <a:lstStyle/>
          <a:p>
            <a:pPr algn="ctr" eaLnBrk="0" hangingPunct="0"/>
            <a:r>
              <a:rPr kumimoji="1" lang="en-US" sz="2000" b="1" dirty="0">
                <a:solidFill>
                  <a:srgbClr val="0C0600"/>
                </a:solidFill>
              </a:rPr>
              <a:t>University</a:t>
            </a:r>
            <a:r>
              <a:rPr kumimoji="1" lang="en-US" sz="2000" b="1" dirty="0">
                <a:solidFill>
                  <a:srgbClr val="FFFFFF"/>
                </a:solidFill>
              </a:rPr>
              <a:t> </a:t>
            </a:r>
            <a:r>
              <a:rPr kumimoji="1" lang="en-US" sz="2000" b="1" dirty="0">
                <a:solidFill>
                  <a:srgbClr val="0C0600"/>
                </a:solidFill>
              </a:rPr>
              <a:t>of Minnesota</a:t>
            </a:r>
            <a:r>
              <a:rPr kumimoji="1" lang="en-US" sz="2000" b="1" dirty="0">
                <a:solidFill>
                  <a:srgbClr val="FFFFFF"/>
                </a:solidFill>
              </a:rPr>
              <a:t> </a:t>
            </a:r>
            <a:r>
              <a:rPr kumimoji="1" lang="en-US" sz="2000" b="1" dirty="0" smtClean="0">
                <a:solidFill>
                  <a:srgbClr val="0C0600"/>
                </a:solidFill>
              </a:rPr>
              <a:t>Duluth</a:t>
            </a:r>
            <a:endParaRPr kumimoji="1" lang="en-US" sz="2000" b="1" dirty="0">
              <a:solidFill>
                <a:srgbClr val="0C0600"/>
              </a:solidFill>
            </a:endParaRPr>
          </a:p>
        </p:txBody>
      </p:sp>
      <p:sp>
        <p:nvSpPr>
          <p:cNvPr id="10" name="Rectangle 9"/>
          <p:cNvSpPr/>
          <p:nvPr/>
        </p:nvSpPr>
        <p:spPr>
          <a:xfrm>
            <a:off x="1307899" y="1162944"/>
            <a:ext cx="6502400" cy="523220"/>
          </a:xfrm>
          <a:prstGeom prst="rect">
            <a:avLst/>
          </a:prstGeom>
        </p:spPr>
        <p:txBody>
          <a:bodyPr>
            <a:spAutoFit/>
          </a:bodyPr>
          <a:lstStyle/>
          <a:p>
            <a:pPr marL="2400300" indent="-2400300" algn="ctr" eaLnBrk="0" hangingPunct="0">
              <a:defRPr/>
            </a:pPr>
            <a:r>
              <a:rPr kumimoji="1" lang="en-US" sz="2800" b="1" i="1" dirty="0" smtClean="0">
                <a:ln w="6350">
                  <a:solidFill>
                    <a:srgbClr val="0C0600"/>
                  </a:solidFill>
                  <a:prstDash val="solid"/>
                  <a:miter lim="800000"/>
                </a:ln>
                <a:solidFill>
                  <a:srgbClr val="FFFFFF"/>
                </a:solidFill>
                <a:effectLst>
                  <a:outerShdw blurRad="50800" dist="38100" dir="18900000" algn="bl" rotWithShape="0">
                    <a:prstClr val="black">
                      <a:alpha val="40000"/>
                    </a:prstClr>
                  </a:outerShdw>
                </a:effectLst>
              </a:rPr>
              <a:t>The Anthropology Senior Seminar</a:t>
            </a:r>
            <a:endParaRPr kumimoji="1" lang="en-US" sz="1600" b="1" i="1" dirty="0">
              <a:ln w="18000">
                <a:solidFill>
                  <a:srgbClr val="E75CE7">
                    <a:lumMod val="75000"/>
                  </a:srgbClr>
                </a:solidFill>
                <a:prstDash val="solid"/>
                <a:miter lim="800000"/>
              </a:ln>
              <a:solidFill>
                <a:srgbClr val="000000"/>
              </a:solidFill>
              <a:effectLst>
                <a:outerShdw blurRad="50800" dist="38100" dir="18900000" algn="bl" rotWithShape="0">
                  <a:prstClr val="black">
                    <a:alpha val="40000"/>
                  </a:prstClr>
                </a:outerShdw>
              </a:effectLst>
            </a:endParaRPr>
          </a:p>
        </p:txBody>
      </p:sp>
      <p:sp>
        <p:nvSpPr>
          <p:cNvPr id="9" name="Rectangle 2"/>
          <p:cNvSpPr txBox="1">
            <a:spLocks noChangeArrowheads="1"/>
          </p:cNvSpPr>
          <p:nvPr/>
        </p:nvSpPr>
        <p:spPr bwMode="auto">
          <a:xfrm>
            <a:off x="3639723" y="5715003"/>
            <a:ext cx="1838773" cy="276999"/>
          </a:xfrm>
          <a:prstGeom prst="rect">
            <a:avLst/>
          </a:prstGeom>
          <a:noFill/>
          <a:ln w="9525">
            <a:noFill/>
            <a:miter lim="800000"/>
            <a:headEnd/>
            <a:tailEnd/>
          </a:ln>
        </p:spPr>
        <p:txBody>
          <a:bodyPr vert="horz" wrap="none" lIns="91440" tIns="45720" rIns="91440" bIns="45720" numCol="1" anchor="ctr" anchorCtr="0" compatLnSpc="1">
            <a:prstTxWarp prst="textNoShape">
              <a:avLst/>
            </a:prstTxWarp>
            <a:spAutoFit/>
          </a:bodyPr>
          <a:lstStyle/>
          <a:p>
            <a:pPr algn="ctr">
              <a:defRPr/>
            </a:pPr>
            <a:r>
              <a:rPr lang="en-US" sz="1200" dirty="0" smtClean="0">
                <a:solidFill>
                  <a:srgbClr val="0C0600"/>
                </a:solidFill>
                <a:latin typeface="Arial"/>
              </a:rPr>
              <a:t>Tim </a:t>
            </a:r>
            <a:r>
              <a:rPr lang="en-US" sz="1200" dirty="0">
                <a:solidFill>
                  <a:srgbClr val="0C0600"/>
                </a:solidFill>
                <a:latin typeface="Arial"/>
              </a:rPr>
              <a:t>Roufs</a:t>
            </a:r>
            <a:r>
              <a:rPr lang="en-US" sz="1200" dirty="0" smtClean="0">
                <a:solidFill>
                  <a:srgbClr val="0C0600"/>
                </a:solidFill>
                <a:latin typeface="Arial"/>
              </a:rPr>
              <a:t>’ © 2009-2017</a:t>
            </a:r>
            <a:endParaRPr lang="en-US" sz="1200" dirty="0">
              <a:solidFill>
                <a:srgbClr val="0C0600"/>
              </a:solidFill>
              <a:latin typeface="Aria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0" y="5029200"/>
            <a:ext cx="762000" cy="1143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6249" y="5029200"/>
            <a:ext cx="1022819" cy="1143000"/>
          </a:xfrm>
          <a:prstGeom prst="rect">
            <a:avLst/>
          </a:prstGeom>
        </p:spPr>
      </p:pic>
      <p:sp>
        <p:nvSpPr>
          <p:cNvPr id="8" name="Rectangle 7"/>
          <p:cNvSpPr/>
          <p:nvPr/>
        </p:nvSpPr>
        <p:spPr>
          <a:xfrm>
            <a:off x="1323139" y="2853854"/>
            <a:ext cx="6502400" cy="1323439"/>
          </a:xfrm>
          <a:prstGeom prst="rect">
            <a:avLst/>
          </a:prstGeom>
        </p:spPr>
        <p:txBody>
          <a:bodyPr lIns="91440" tIns="45720" rIns="91440">
            <a:spAutoFit/>
          </a:bodyPr>
          <a:lstStyle/>
          <a:p>
            <a:pPr marL="2400300" indent="-2400300" algn="ctr" eaLnBrk="0" hangingPunct="0">
              <a:defRPr/>
            </a:pPr>
            <a:r>
              <a:rPr kumimoji="1" lang="en-US" sz="4000" b="1" i="1" dirty="0" smtClean="0">
                <a:ln w="6350">
                  <a:solidFill>
                    <a:srgbClr val="0C0600"/>
                  </a:solidFill>
                  <a:prstDash val="solid"/>
                  <a:miter lim="800000"/>
                </a:ln>
                <a:solidFill>
                  <a:srgbClr val="FFC000"/>
                </a:solidFill>
                <a:effectLst>
                  <a:outerShdw blurRad="50800" dist="38100" dir="18900000" algn="bl" rotWithShape="0">
                    <a:prstClr val="black">
                      <a:alpha val="40000"/>
                    </a:prstClr>
                  </a:outerShdw>
                </a:effectLst>
              </a:rPr>
              <a:t>Three Major Perennial</a:t>
            </a:r>
            <a:endParaRPr kumimoji="1" lang="en-US" sz="4000" b="1" i="1" dirty="0">
              <a:ln w="6350">
                <a:solidFill>
                  <a:srgbClr val="0C0600"/>
                </a:solidFill>
                <a:prstDash val="solid"/>
                <a:miter lim="800000"/>
              </a:ln>
              <a:solidFill>
                <a:srgbClr val="FFC000"/>
              </a:solidFill>
              <a:effectLst>
                <a:outerShdw blurRad="50800" dist="38100" dir="18900000" algn="bl" rotWithShape="0">
                  <a:prstClr val="black">
                    <a:alpha val="40000"/>
                  </a:prstClr>
                </a:outerShdw>
              </a:effectLst>
            </a:endParaRPr>
          </a:p>
          <a:p>
            <a:pPr marL="2400300" indent="-2400300" algn="ctr" eaLnBrk="0" hangingPunct="0">
              <a:defRPr/>
            </a:pPr>
            <a:r>
              <a:rPr kumimoji="1" lang="en-US" sz="4000" b="1" i="1" dirty="0" smtClean="0">
                <a:ln w="6350">
                  <a:solidFill>
                    <a:srgbClr val="0C0600"/>
                  </a:solidFill>
                  <a:prstDash val="solid"/>
                  <a:miter lim="800000"/>
                </a:ln>
                <a:solidFill>
                  <a:srgbClr val="FFC000"/>
                </a:solidFill>
                <a:effectLst>
                  <a:outerShdw blurRad="50800" dist="38100" dir="18900000" algn="bl" rotWithShape="0">
                    <a:prstClr val="black">
                      <a:alpha val="40000"/>
                    </a:prstClr>
                  </a:outerShdw>
                </a:effectLst>
              </a:rPr>
              <a:t>Debates</a:t>
            </a:r>
            <a:endParaRPr kumimoji="1" lang="en-US" sz="4000" b="1" i="1" dirty="0">
              <a:ln w="6350">
                <a:solidFill>
                  <a:srgbClr val="0C0600"/>
                </a:solidFill>
                <a:prstDash val="solid"/>
                <a:miter lim="800000"/>
              </a:ln>
              <a:solidFill>
                <a:srgbClr val="FFC000"/>
              </a:solidFill>
              <a:effectLst>
                <a:outerShdw blurRad="50800" dist="38100" dir="18900000" algn="bl" rotWithShape="0">
                  <a:prstClr val="black">
                    <a:alpha val="40000"/>
                  </a:prstClr>
                </a:outerShdw>
              </a:effectLst>
            </a:endParaRPr>
          </a:p>
        </p:txBody>
      </p:sp>
    </p:spTree>
    <p:extLst>
      <p:ext uri="{BB962C8B-B14F-4D97-AF65-F5344CB8AC3E}">
        <p14:creationId xmlns:p14="http://schemas.microsoft.com/office/powerpoint/2010/main" val="98868316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6"/>
            <a:ext cx="7358062" cy="3687163"/>
          </a:xfrm>
        </p:spPr>
        <p:txBody>
          <a:bodyPr>
            <a:spAutoFit/>
          </a:bodyPr>
          <a:lstStyle/>
          <a:p>
            <a:pPr marL="514350" indent="-514350" eaLnBrk="1" hangingPunct="1">
              <a:lnSpc>
                <a:spcPct val="150000"/>
              </a:lnSpc>
              <a:buFont typeface="+mj-lt"/>
              <a:buAutoNum type="arabicPeriod"/>
              <a:tabLst>
                <a:tab pos="0" algn="l"/>
              </a:tabLst>
              <a:defRPr/>
            </a:pPr>
            <a:r>
              <a:rPr lang="en-US" b="1" i="1" dirty="0" smtClean="0">
                <a:solidFill>
                  <a:srgbClr val="000000"/>
                </a:solidFill>
              </a:rPr>
              <a:t>Biological</a:t>
            </a:r>
            <a:r>
              <a:rPr lang="en-US" b="1" i="1" dirty="0" smtClean="0">
                <a:solidFill>
                  <a:schemeClr val="accent1">
                    <a:lumMod val="90000"/>
                  </a:schemeClr>
                </a:solidFill>
              </a:rPr>
              <a:t> Determinism </a:t>
            </a:r>
            <a:br>
              <a:rPr lang="en-US" b="1" i="1" dirty="0" smtClean="0">
                <a:solidFill>
                  <a:schemeClr val="accent1">
                    <a:lumMod val="90000"/>
                  </a:schemeClr>
                </a:solidFill>
              </a:rPr>
            </a:br>
            <a:r>
              <a:rPr lang="en-US" b="1" i="1" dirty="0" smtClean="0">
                <a:solidFill>
                  <a:schemeClr val="accent1">
                    <a:lumMod val="90000"/>
                  </a:schemeClr>
                </a:solidFill>
              </a:rPr>
              <a:t>	vs. Cultural </a:t>
            </a:r>
            <a:r>
              <a:rPr lang="en-US" b="1" i="1" dirty="0" err="1" smtClean="0">
                <a:solidFill>
                  <a:schemeClr val="accent1">
                    <a:lumMod val="90000"/>
                  </a:schemeClr>
                </a:solidFill>
              </a:rPr>
              <a:t>Constructionism</a:t>
            </a:r>
            <a:r>
              <a:rPr lang="en-US" sz="2800" b="1" i="1" dirty="0" smtClean="0">
                <a:solidFill>
                  <a:schemeClr val="accent1">
                    <a:lumMod val="90000"/>
                  </a:schemeClr>
                </a:solidFill>
              </a:rPr>
              <a:t/>
            </a:r>
            <a:br>
              <a:rPr lang="en-US" sz="2800" b="1" i="1" dirty="0" smtClean="0">
                <a:solidFill>
                  <a:schemeClr val="accent1">
                    <a:lumMod val="90000"/>
                  </a:schemeClr>
                </a:solidFill>
              </a:rPr>
            </a:br>
            <a:r>
              <a:rPr lang="en-US" b="1" i="1" dirty="0" smtClean="0">
                <a:solidFill>
                  <a:schemeClr val="accent1">
                    <a:lumMod val="90000"/>
                  </a:schemeClr>
                </a:solidFill>
              </a:rPr>
              <a:t>	</a:t>
            </a:r>
            <a:r>
              <a:rPr lang="en-US" sz="2800" b="1" dirty="0" smtClean="0">
                <a:solidFill>
                  <a:schemeClr val="accent1">
                    <a:lumMod val="90000"/>
                  </a:schemeClr>
                </a:solidFill>
              </a:rPr>
              <a:t>(“</a:t>
            </a:r>
            <a:r>
              <a:rPr lang="en-US" sz="2800" b="1" dirty="0" smtClean="0">
                <a:solidFill>
                  <a:srgbClr val="000000"/>
                </a:solidFill>
              </a:rPr>
              <a:t>nature </a:t>
            </a:r>
            <a:r>
              <a:rPr lang="en-US" sz="2800" b="1" dirty="0" smtClean="0">
                <a:solidFill>
                  <a:schemeClr val="accent1">
                    <a:lumMod val="90000"/>
                  </a:schemeClr>
                </a:solidFill>
              </a:rPr>
              <a:t>vs. nurture”)</a:t>
            </a:r>
            <a:br>
              <a:rPr lang="en-US" sz="2800" b="1" dirty="0" smtClean="0">
                <a:solidFill>
                  <a:schemeClr val="accent1">
                    <a:lumMod val="90000"/>
                  </a:schemeClr>
                </a:solidFill>
              </a:rPr>
            </a:br>
            <a:r>
              <a:rPr lang="en-US" sz="2800" b="1" dirty="0" smtClean="0">
                <a:solidFill>
                  <a:schemeClr val="accent1">
                    <a:lumMod val="90000"/>
                  </a:schemeClr>
                </a:solidFill>
              </a:rPr>
              <a:t>	(“</a:t>
            </a:r>
            <a:r>
              <a:rPr lang="en-US" sz="2800" b="1" dirty="0" smtClean="0">
                <a:solidFill>
                  <a:srgbClr val="000000"/>
                </a:solidFill>
              </a:rPr>
              <a:t>inherited</a:t>
            </a:r>
            <a:r>
              <a:rPr lang="en-US" sz="2800" b="1" dirty="0" smtClean="0">
                <a:solidFill>
                  <a:schemeClr val="accent1">
                    <a:lumMod val="90000"/>
                  </a:schemeClr>
                </a:solidFill>
              </a:rPr>
              <a:t> vs. learned”)</a:t>
            </a:r>
          </a:p>
          <a:p>
            <a:pPr marL="285750" lvl="0" indent="-285750" eaLnBrk="1" hangingPunct="1">
              <a:lnSpc>
                <a:spcPct val="150000"/>
              </a:lnSpc>
              <a:buNone/>
              <a:tabLst>
                <a:tab pos="0" algn="l"/>
              </a:tabLst>
              <a:defRPr/>
            </a:pPr>
            <a:r>
              <a:rPr lang="en-US" sz="2800" b="1" dirty="0" smtClean="0">
                <a:solidFill>
                  <a:schemeClr val="accent1">
                    <a:lumMod val="90000"/>
                  </a:schemeClr>
                </a:solidFill>
              </a:rPr>
              <a:t>			(“</a:t>
            </a:r>
            <a:r>
              <a:rPr lang="en-US" sz="2800" b="1" dirty="0" err="1" smtClean="0">
                <a:solidFill>
                  <a:srgbClr val="000000"/>
                </a:solidFill>
              </a:rPr>
              <a:t>nativism</a:t>
            </a:r>
            <a:r>
              <a:rPr lang="en-US" sz="2800" b="1" dirty="0" smtClean="0">
                <a:solidFill>
                  <a:schemeClr val="accent1">
                    <a:lumMod val="90000"/>
                  </a:schemeClr>
                </a:solidFill>
              </a:rPr>
              <a:t>” vs. “empiricism”)</a:t>
            </a:r>
            <a:endParaRPr lang="en-US" sz="2400" b="1" dirty="0" smtClean="0">
              <a:solidFill>
                <a:schemeClr val="accent3"/>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smtClean="0">
                <a:solidFill>
                  <a:srgbClr val="BADDE1"/>
                </a:solidFill>
                <a:latin typeface="Arial"/>
              </a:rPr>
              <a:t>three major contemporary debates</a:t>
            </a:r>
            <a:endParaRPr lang="en-US" sz="2800" b="1" kern="0" dirty="0" smtClean="0">
              <a:solidFill>
                <a:srgbClr val="BADDE1"/>
              </a:solidFill>
              <a:latin typeface="Arial"/>
            </a:endParaRPr>
          </a:p>
        </p:txBody>
      </p:sp>
      <p:sp>
        <p:nvSpPr>
          <p:cNvPr id="5" name="AutoShape 8"/>
          <p:cNvSpPr>
            <a:spLocks noChangeArrowheads="1"/>
          </p:cNvSpPr>
          <p:nvPr/>
        </p:nvSpPr>
        <p:spPr bwMode="auto">
          <a:xfrm>
            <a:off x="2296247" y="37148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algn="ctr">
              <a:defRPr/>
            </a:pPr>
            <a:endParaRPr kumimoji="1" lang="en-US" sz="4800" i="1">
              <a:solidFill>
                <a:srgbClr val="FF0000"/>
              </a:solidFill>
              <a:latin typeface="Arial" pitchFamily="34"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1284981" y="6551842"/>
            <a:ext cx="6564618" cy="215444"/>
          </a:xfrm>
          <a:prstGeom prst="rect">
            <a:avLst/>
          </a:prstGeom>
          <a:noFill/>
        </p:spPr>
        <p:txBody>
          <a:bodyPr wrap="none" rtlCol="0">
            <a:spAutoFit/>
          </a:bodyPr>
          <a:lstStyle/>
          <a:p>
            <a:r>
              <a:rPr lang="en-US" sz="800" dirty="0">
                <a:solidFill>
                  <a:prstClr val="black"/>
                </a:solidFill>
                <a:hlinkClick r:id="rId2"/>
              </a:rPr>
              <a:t>http://www.science20.com/the_conversation/my_genes_made_me_do_it_the_problem_of_determinism_and_diminished_culpability-161174</a:t>
            </a:r>
            <a:endParaRPr lang="en-US" sz="800" dirty="0" smtClean="0">
              <a:solidFill>
                <a:prstClr val="black"/>
              </a:solidFill>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23" y="686707"/>
            <a:ext cx="8229600" cy="5461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77227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489201" y="6494684"/>
            <a:ext cx="4149021" cy="276999"/>
          </a:xfrm>
          <a:prstGeom prst="rect">
            <a:avLst/>
          </a:prstGeom>
          <a:noFill/>
          <a:ln w="9525">
            <a:noFill/>
            <a:miter lim="800000"/>
            <a:headEnd/>
            <a:tailEnd/>
          </a:ln>
        </p:spPr>
        <p:txBody>
          <a:bodyPr wrap="none">
            <a:spAutoFit/>
          </a:bodyPr>
          <a:lstStyle/>
          <a:p>
            <a:r>
              <a:rPr lang="en-US" sz="1200" dirty="0">
                <a:solidFill>
                  <a:srgbClr val="000000"/>
                </a:solidFill>
                <a:latin typeface="Verdana" pitchFamily="34" charset="0"/>
                <a:hlinkClick r:id="rId3"/>
              </a:rPr>
              <a:t>http://sciencenordic.com/are-leaders-born-or-bred</a:t>
            </a:r>
            <a:endParaRPr lang="en-US" sz="1200" dirty="0">
              <a:solidFill>
                <a:srgbClr val="000000"/>
              </a:solidFill>
              <a:latin typeface="Verdana" pitchFamily="34" charset="0"/>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474" y="547688"/>
            <a:ext cx="5534025"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726983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3462099" y="6543227"/>
            <a:ext cx="2188420" cy="215444"/>
          </a:xfrm>
          <a:prstGeom prst="rect">
            <a:avLst/>
          </a:prstGeom>
          <a:noFill/>
        </p:spPr>
        <p:txBody>
          <a:bodyPr wrap="none" rtlCol="0">
            <a:spAutoFit/>
          </a:bodyPr>
          <a:lstStyle/>
          <a:p>
            <a:r>
              <a:rPr lang="en-US" sz="800" dirty="0">
                <a:solidFill>
                  <a:prstClr val="black"/>
                </a:solidFill>
                <a:hlinkClick r:id="rId2"/>
              </a:rPr>
              <a:t>http://m.bbc.com/news/magazine-31714853</a:t>
            </a:r>
            <a:endParaRPr lang="en-US" sz="800" dirty="0" smtClean="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25" y="428625"/>
            <a:ext cx="5238750" cy="600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descr="BB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729" y="435429"/>
            <a:ext cx="800100" cy="228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12890" y="875408"/>
            <a:ext cx="963725" cy="246221"/>
          </a:xfrm>
          <a:prstGeom prst="rect">
            <a:avLst/>
          </a:prstGeom>
          <a:noFill/>
        </p:spPr>
        <p:txBody>
          <a:bodyPr wrap="none" rtlCol="0">
            <a:spAutoFit/>
          </a:bodyPr>
          <a:lstStyle/>
          <a:p>
            <a:r>
              <a:rPr lang="en-US" sz="1000" dirty="0" smtClean="0">
                <a:solidFill>
                  <a:prstClr val="black"/>
                </a:solidFill>
              </a:rPr>
              <a:t>9 March 2015</a:t>
            </a:r>
          </a:p>
        </p:txBody>
      </p:sp>
    </p:spTree>
    <p:extLst>
      <p:ext uri="{BB962C8B-B14F-4D97-AF65-F5344CB8AC3E}">
        <p14:creationId xmlns:p14="http://schemas.microsoft.com/office/powerpoint/2010/main" val="26494911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2431587" y="6551842"/>
            <a:ext cx="4259499" cy="215444"/>
          </a:xfrm>
          <a:prstGeom prst="rect">
            <a:avLst/>
          </a:prstGeom>
          <a:noFill/>
        </p:spPr>
        <p:txBody>
          <a:bodyPr wrap="none" rtlCol="0">
            <a:spAutoFit/>
          </a:bodyPr>
          <a:lstStyle/>
          <a:p>
            <a:r>
              <a:rPr lang="en-US" sz="800" dirty="0">
                <a:solidFill>
                  <a:prstClr val="black"/>
                </a:solidFill>
                <a:hlinkClick r:id="rId2"/>
              </a:rPr>
              <a:t>http://www.nytimes.com/2012/09/05/world/middleeast/05iht-letter05.html?pagewanted=all</a:t>
            </a:r>
            <a:endParaRPr lang="en-US" sz="800" dirty="0" smtClean="0">
              <a:solidFill>
                <a:prstClr val="black"/>
              </a:solidFill>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81000"/>
            <a:ext cx="645598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New York Tim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7873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2431587" y="6551842"/>
            <a:ext cx="4259499" cy="215444"/>
          </a:xfrm>
          <a:prstGeom prst="rect">
            <a:avLst/>
          </a:prstGeom>
          <a:noFill/>
        </p:spPr>
        <p:txBody>
          <a:bodyPr wrap="none" rtlCol="0">
            <a:spAutoFit/>
          </a:bodyPr>
          <a:lstStyle/>
          <a:p>
            <a:r>
              <a:rPr lang="en-US" sz="800" dirty="0">
                <a:solidFill>
                  <a:prstClr val="black"/>
                </a:solidFill>
                <a:hlinkClick r:id="rId2"/>
              </a:rPr>
              <a:t>http://www.nytimes.com/2012/09/05/world/middleeast/05iht-letter05.html?pagewanted=all</a:t>
            </a:r>
            <a:endParaRPr lang="en-US" sz="800" dirty="0" smtClean="0">
              <a:solidFill>
                <a:prstClr val="black"/>
              </a:solidFill>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81000"/>
            <a:ext cx="645598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New York Tim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286" y="4095432"/>
            <a:ext cx="7772400" cy="1757454"/>
          </a:xfrm>
          <a:prstGeom prst="rect">
            <a:avLst/>
          </a:prstGeom>
          <a:noFill/>
          <a:ln w="762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601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2431587" y="6551842"/>
            <a:ext cx="4259499" cy="215444"/>
          </a:xfrm>
          <a:prstGeom prst="rect">
            <a:avLst/>
          </a:prstGeom>
          <a:noFill/>
        </p:spPr>
        <p:txBody>
          <a:bodyPr wrap="none" rtlCol="0">
            <a:spAutoFit/>
          </a:bodyPr>
          <a:lstStyle/>
          <a:p>
            <a:r>
              <a:rPr lang="en-US" sz="800" dirty="0">
                <a:solidFill>
                  <a:prstClr val="black"/>
                </a:solidFill>
                <a:hlinkClick r:id="rId2"/>
              </a:rPr>
              <a:t>http://www.nytimes.com/2012/09/05/world/middleeast/05iht-letter05.html?pagewanted=all</a:t>
            </a:r>
            <a:endParaRPr lang="en-US" sz="800" dirty="0" smtClean="0">
              <a:solidFill>
                <a:prstClr val="black"/>
              </a:solidFill>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81000"/>
            <a:ext cx="645598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New York Tim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590800"/>
            <a:ext cx="7772400" cy="3723824"/>
          </a:xfrm>
          <a:prstGeom prst="rect">
            <a:avLst/>
          </a:prstGeom>
          <a:noFill/>
          <a:ln w="762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22879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3115669" y="6400800"/>
            <a:ext cx="2880917" cy="215444"/>
          </a:xfrm>
          <a:prstGeom prst="rect">
            <a:avLst/>
          </a:prstGeom>
          <a:noFill/>
          <a:ln w="9525">
            <a:noFill/>
            <a:miter lim="800000"/>
            <a:headEnd/>
            <a:tailEnd/>
          </a:ln>
        </p:spPr>
        <p:txBody>
          <a:bodyPr wrap="none">
            <a:spAutoFit/>
          </a:bodyPr>
          <a:lstStyle/>
          <a:p>
            <a:pPr algn="ctr"/>
            <a:r>
              <a:rPr lang="en-US" sz="800" dirty="0" smtClean="0">
                <a:solidFill>
                  <a:srgbClr val="FFFFFF"/>
                </a:solidFill>
                <a:hlinkClick r:id="rId3"/>
              </a:rPr>
              <a:t>http://www.bbc.co.uk/news/science-environment-12207954</a:t>
            </a:r>
            <a:endParaRPr lang="en-US" sz="800" dirty="0">
              <a:solidFill>
                <a:srgbClr val="FFFFFF"/>
              </a:solidFill>
            </a:endParaRPr>
          </a:p>
        </p:txBody>
      </p:sp>
      <p:pic>
        <p:nvPicPr>
          <p:cNvPr id="3075" name="Picture 3"/>
          <p:cNvPicPr>
            <a:picLocks noChangeAspect="1" noChangeArrowheads="1"/>
          </p:cNvPicPr>
          <p:nvPr/>
        </p:nvPicPr>
        <p:blipFill>
          <a:blip r:embed="rId4" cstate="print"/>
          <a:srcRect/>
          <a:stretch>
            <a:fillRect/>
          </a:stretch>
        </p:blipFill>
        <p:spPr bwMode="auto">
          <a:xfrm>
            <a:off x="685800" y="514350"/>
            <a:ext cx="7772400" cy="5829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925478" y="69031"/>
            <a:ext cx="7266022" cy="6560369"/>
          </a:xfrm>
          <a:prstGeom prst="rect">
            <a:avLst/>
          </a:prstGeom>
          <a:noFill/>
          <a:ln w="9525">
            <a:noFill/>
            <a:miter lim="800000"/>
            <a:headEnd/>
            <a:tailEnd/>
          </a:ln>
        </p:spPr>
      </p:pic>
      <p:sp>
        <p:nvSpPr>
          <p:cNvPr id="5" name="Text Box 2"/>
          <p:cNvSpPr txBox="1">
            <a:spLocks noChangeArrowheads="1"/>
          </p:cNvSpPr>
          <p:nvPr/>
        </p:nvSpPr>
        <p:spPr bwMode="auto">
          <a:xfrm>
            <a:off x="3449895" y="6400800"/>
            <a:ext cx="2212465" cy="215444"/>
          </a:xfrm>
          <a:prstGeom prst="rect">
            <a:avLst/>
          </a:prstGeom>
          <a:noFill/>
          <a:ln w="9525">
            <a:noFill/>
            <a:miter lim="800000"/>
            <a:headEnd/>
            <a:tailEnd/>
          </a:ln>
        </p:spPr>
        <p:txBody>
          <a:bodyPr wrap="none">
            <a:spAutoFit/>
          </a:bodyPr>
          <a:lstStyle/>
          <a:p>
            <a:pPr algn="ctr"/>
            <a:r>
              <a:rPr lang="en-US" sz="800" dirty="0" smtClean="0">
                <a:solidFill>
                  <a:srgbClr val="FFFFFF"/>
                </a:solidFill>
                <a:hlinkClick r:id="rId4"/>
              </a:rPr>
              <a:t>http://www.bbc.co.uk/news/health-11727707</a:t>
            </a:r>
            <a:endParaRPr lang="en-US" sz="800" dirty="0">
              <a:solidFill>
                <a:srgbClr val="FFFFFF"/>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rPr>
              <a:t>July 19, 2009</a:t>
            </a:r>
          </a:p>
        </p:txBody>
      </p:sp>
      <p:pic>
        <p:nvPicPr>
          <p:cNvPr id="1026" name="Picture 2"/>
          <p:cNvPicPr>
            <a:picLocks noChangeAspect="1" noChangeArrowheads="1"/>
          </p:cNvPicPr>
          <p:nvPr/>
        </p:nvPicPr>
        <p:blipFill>
          <a:blip r:embed="rId3" cstate="print"/>
          <a:srcRect/>
          <a:stretch>
            <a:fillRect/>
          </a:stretch>
        </p:blipFill>
        <p:spPr bwMode="auto">
          <a:xfrm>
            <a:off x="681037" y="381000"/>
            <a:ext cx="7772400" cy="6087188"/>
          </a:xfrm>
          <a:prstGeom prst="rect">
            <a:avLst/>
          </a:prstGeom>
          <a:noFill/>
          <a:ln w="9525">
            <a:noFill/>
            <a:miter lim="800000"/>
            <a:headEnd/>
            <a:tailEnd/>
          </a:ln>
        </p:spPr>
      </p:pic>
      <p:sp>
        <p:nvSpPr>
          <p:cNvPr id="6" name="Text Box 2"/>
          <p:cNvSpPr txBox="1">
            <a:spLocks noChangeArrowheads="1"/>
          </p:cNvSpPr>
          <p:nvPr/>
        </p:nvSpPr>
        <p:spPr bwMode="auto">
          <a:xfrm>
            <a:off x="3413801" y="6530975"/>
            <a:ext cx="2289409" cy="215444"/>
          </a:xfrm>
          <a:prstGeom prst="rect">
            <a:avLst/>
          </a:prstGeom>
          <a:noFill/>
          <a:ln w="28575">
            <a:noFill/>
            <a:miter lim="800000"/>
            <a:headEnd/>
            <a:tailEnd/>
          </a:ln>
        </p:spPr>
        <p:txBody>
          <a:bodyPr wrap="none">
            <a:spAutoFit/>
          </a:bodyPr>
          <a:lstStyle/>
          <a:p>
            <a:pPr algn="ctr"/>
            <a:r>
              <a:rPr lang="en-US" sz="800" dirty="0" smtClean="0">
                <a:solidFill>
                  <a:srgbClr val="000000"/>
                </a:solidFill>
                <a:hlinkClick r:id="rId4"/>
              </a:rPr>
              <a:t>http://news.bbc.co.uk/2/hi/health/7278853.stm</a:t>
            </a:r>
            <a:endParaRPr lang="en-US" sz="800" dirty="0">
              <a:solidFill>
                <a:srgbClr val="000000"/>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957" y="130628"/>
            <a:ext cx="8627819" cy="6683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459913" y="5765467"/>
            <a:ext cx="8219630" cy="1022839"/>
          </a:xfrm>
          <a:prstGeom prst="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6600" i="1" smtClean="0">
              <a:solidFill>
                <a:srgbClr val="FF0000"/>
              </a:solidFill>
            </a:endParaRPr>
          </a:p>
        </p:txBody>
      </p:sp>
    </p:spTree>
    <p:extLst>
      <p:ext uri="{BB962C8B-B14F-4D97-AF65-F5344CB8AC3E}">
        <p14:creationId xmlns:p14="http://schemas.microsoft.com/office/powerpoint/2010/main" val="182866381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algn="ctr"/>
            <a:r>
              <a:rPr lang="en-US" sz="800" dirty="0" smtClean="0">
                <a:solidFill>
                  <a:srgbClr val="000000"/>
                </a:solidFill>
                <a:hlinkClick r:id="rId3"/>
              </a:rPr>
              <a:t>http://news.bbc.co.uk/2/hi/health/7798687.stm</a:t>
            </a:r>
            <a:endParaRPr lang="en-US" sz="800" dirty="0">
              <a:solidFill>
                <a:srgbClr val="000000"/>
              </a:solidFill>
            </a:endParaRPr>
          </a:p>
        </p:txBody>
      </p:sp>
      <p:pic>
        <p:nvPicPr>
          <p:cNvPr id="2050" name="Picture 2"/>
          <p:cNvPicPr>
            <a:picLocks noChangeAspect="1" noChangeArrowheads="1"/>
          </p:cNvPicPr>
          <p:nvPr/>
        </p:nvPicPr>
        <p:blipFill>
          <a:blip r:embed="rId4" cstate="print"/>
          <a:srcRect/>
          <a:stretch>
            <a:fillRect/>
          </a:stretch>
        </p:blipFill>
        <p:spPr bwMode="auto">
          <a:xfrm>
            <a:off x="685800" y="1271588"/>
            <a:ext cx="7772400" cy="489023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54" y="1465942"/>
            <a:ext cx="8229600" cy="4383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217686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6"/>
            <a:ext cx="7358062" cy="3687163"/>
          </a:xfrm>
        </p:spPr>
        <p:txBody>
          <a:bodyPr>
            <a:spAutoFit/>
          </a:bodyPr>
          <a:lstStyle/>
          <a:p>
            <a:pPr marL="514350" indent="-514350" eaLnBrk="1" hangingPunct="1">
              <a:lnSpc>
                <a:spcPct val="150000"/>
              </a:lnSpc>
              <a:buFont typeface="+mj-lt"/>
              <a:buAutoNum type="arabicPeriod"/>
              <a:tabLst>
                <a:tab pos="0" algn="l"/>
              </a:tabLst>
              <a:defRPr/>
            </a:pPr>
            <a:r>
              <a:rPr lang="en-US" b="1" i="1" dirty="0" smtClean="0">
                <a:solidFill>
                  <a:schemeClr val="accent1"/>
                </a:solidFill>
              </a:rPr>
              <a:t>Biological</a:t>
            </a:r>
            <a:r>
              <a:rPr lang="en-US" b="1" i="1" dirty="0" smtClean="0">
                <a:solidFill>
                  <a:schemeClr val="accent1">
                    <a:lumMod val="90000"/>
                  </a:schemeClr>
                </a:solidFill>
              </a:rPr>
              <a:t> Determinism </a:t>
            </a:r>
            <a:br>
              <a:rPr lang="en-US" b="1" i="1" dirty="0" smtClean="0">
                <a:solidFill>
                  <a:schemeClr val="accent1">
                    <a:lumMod val="90000"/>
                  </a:schemeClr>
                </a:solidFill>
              </a:rPr>
            </a:br>
            <a:r>
              <a:rPr lang="en-US" b="1" i="1" dirty="0" smtClean="0">
                <a:solidFill>
                  <a:schemeClr val="accent1">
                    <a:lumMod val="90000"/>
                  </a:schemeClr>
                </a:solidFill>
              </a:rPr>
              <a:t>	vs. </a:t>
            </a:r>
            <a:r>
              <a:rPr lang="en-US" b="1" i="1" dirty="0" smtClean="0">
                <a:solidFill>
                  <a:srgbClr val="000000"/>
                </a:solidFill>
              </a:rPr>
              <a:t>Cultural</a:t>
            </a:r>
            <a:r>
              <a:rPr lang="en-US" b="1" i="1" dirty="0" smtClean="0">
                <a:solidFill>
                  <a:schemeClr val="accent1">
                    <a:lumMod val="90000"/>
                  </a:schemeClr>
                </a:solidFill>
              </a:rPr>
              <a:t> </a:t>
            </a:r>
            <a:r>
              <a:rPr lang="en-US" b="1" i="1" dirty="0" err="1" smtClean="0">
                <a:solidFill>
                  <a:schemeClr val="accent1">
                    <a:lumMod val="90000"/>
                  </a:schemeClr>
                </a:solidFill>
              </a:rPr>
              <a:t>Constructionism</a:t>
            </a:r>
            <a:r>
              <a:rPr lang="en-US" sz="2800" b="1" i="1" dirty="0" smtClean="0">
                <a:solidFill>
                  <a:schemeClr val="accent1">
                    <a:lumMod val="90000"/>
                  </a:schemeClr>
                </a:solidFill>
              </a:rPr>
              <a:t/>
            </a:r>
            <a:br>
              <a:rPr lang="en-US" sz="2800" b="1" i="1" dirty="0" smtClean="0">
                <a:solidFill>
                  <a:schemeClr val="accent1">
                    <a:lumMod val="90000"/>
                  </a:schemeClr>
                </a:solidFill>
              </a:rPr>
            </a:br>
            <a:r>
              <a:rPr lang="en-US" b="1" i="1" dirty="0" smtClean="0">
                <a:solidFill>
                  <a:schemeClr val="accent1">
                    <a:lumMod val="90000"/>
                  </a:schemeClr>
                </a:solidFill>
              </a:rPr>
              <a:t>	</a:t>
            </a:r>
            <a:r>
              <a:rPr lang="en-US" sz="2800" b="1" dirty="0" smtClean="0">
                <a:solidFill>
                  <a:schemeClr val="accent1">
                    <a:lumMod val="90000"/>
                  </a:schemeClr>
                </a:solidFill>
              </a:rPr>
              <a:t>(“</a:t>
            </a:r>
            <a:r>
              <a:rPr lang="en-US" sz="2800" b="1" dirty="0" smtClean="0">
                <a:solidFill>
                  <a:schemeClr val="accent1"/>
                </a:solidFill>
              </a:rPr>
              <a:t>nature</a:t>
            </a:r>
            <a:r>
              <a:rPr lang="en-US" sz="2800" b="1" dirty="0" smtClean="0">
                <a:solidFill>
                  <a:srgbClr val="000000"/>
                </a:solidFill>
              </a:rPr>
              <a:t> </a:t>
            </a:r>
            <a:r>
              <a:rPr lang="en-US" sz="2800" b="1" dirty="0" smtClean="0">
                <a:solidFill>
                  <a:schemeClr val="accent1">
                    <a:lumMod val="90000"/>
                  </a:schemeClr>
                </a:solidFill>
              </a:rPr>
              <a:t>vs. </a:t>
            </a:r>
            <a:r>
              <a:rPr lang="en-US" sz="2800" b="1" dirty="0" smtClean="0">
                <a:solidFill>
                  <a:srgbClr val="000000"/>
                </a:solidFill>
              </a:rPr>
              <a:t>nurture</a:t>
            </a:r>
            <a:r>
              <a:rPr lang="en-US" sz="2800" b="1" dirty="0" smtClean="0">
                <a:solidFill>
                  <a:schemeClr val="accent1">
                    <a:lumMod val="90000"/>
                  </a:schemeClr>
                </a:solidFill>
              </a:rPr>
              <a:t>”)</a:t>
            </a:r>
            <a:br>
              <a:rPr lang="en-US" sz="2800" b="1" dirty="0" smtClean="0">
                <a:solidFill>
                  <a:schemeClr val="accent1">
                    <a:lumMod val="90000"/>
                  </a:schemeClr>
                </a:solidFill>
              </a:rPr>
            </a:br>
            <a:r>
              <a:rPr lang="en-US" sz="2800" b="1" dirty="0" smtClean="0">
                <a:solidFill>
                  <a:schemeClr val="accent1">
                    <a:lumMod val="90000"/>
                  </a:schemeClr>
                </a:solidFill>
              </a:rPr>
              <a:t>	(“inherited vs. </a:t>
            </a:r>
            <a:r>
              <a:rPr lang="en-US" sz="2800" b="1" dirty="0" smtClean="0">
                <a:solidFill>
                  <a:srgbClr val="000000"/>
                </a:solidFill>
              </a:rPr>
              <a:t>learned</a:t>
            </a:r>
            <a:r>
              <a:rPr lang="en-US" sz="2800" b="1" dirty="0" smtClean="0">
                <a:solidFill>
                  <a:schemeClr val="accent1">
                    <a:lumMod val="90000"/>
                  </a:schemeClr>
                </a:solidFill>
              </a:rPr>
              <a:t>”)</a:t>
            </a:r>
          </a:p>
          <a:p>
            <a:pPr marL="285750" lvl="0" indent="-285750" eaLnBrk="1" hangingPunct="1">
              <a:lnSpc>
                <a:spcPct val="150000"/>
              </a:lnSpc>
              <a:buNone/>
              <a:tabLst>
                <a:tab pos="0" algn="l"/>
              </a:tabLst>
              <a:defRPr/>
            </a:pPr>
            <a:r>
              <a:rPr lang="en-US" sz="2800" b="1" dirty="0" smtClean="0">
                <a:solidFill>
                  <a:schemeClr val="accent1">
                    <a:lumMod val="90000"/>
                  </a:schemeClr>
                </a:solidFill>
              </a:rPr>
              <a:t>			(“</a:t>
            </a:r>
            <a:r>
              <a:rPr lang="en-US" sz="2800" b="1" dirty="0" err="1" smtClean="0">
                <a:solidFill>
                  <a:schemeClr val="accent1">
                    <a:lumMod val="90000"/>
                  </a:schemeClr>
                </a:solidFill>
              </a:rPr>
              <a:t>nativism</a:t>
            </a:r>
            <a:r>
              <a:rPr lang="en-US" sz="2800" b="1" dirty="0" smtClean="0">
                <a:solidFill>
                  <a:schemeClr val="accent1">
                    <a:lumMod val="90000"/>
                  </a:schemeClr>
                </a:solidFill>
              </a:rPr>
              <a:t>” vs. “</a:t>
            </a:r>
            <a:r>
              <a:rPr lang="en-US" sz="2800" b="1" dirty="0" smtClean="0">
                <a:solidFill>
                  <a:srgbClr val="000000"/>
                </a:solidFill>
              </a:rPr>
              <a:t>empiricism</a:t>
            </a:r>
            <a:r>
              <a:rPr lang="en-US" sz="2800" b="1" dirty="0" smtClean="0">
                <a:solidFill>
                  <a:schemeClr val="accent1">
                    <a:lumMod val="90000"/>
                  </a:schemeClr>
                </a:solidFill>
              </a:rPr>
              <a:t>”)</a:t>
            </a:r>
            <a:endParaRPr lang="en-US" sz="2400" b="1" dirty="0" smtClean="0">
              <a:solidFill>
                <a:schemeClr val="accent3"/>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smtClean="0">
                <a:solidFill>
                  <a:srgbClr val="BADDE1"/>
                </a:solidFill>
                <a:latin typeface="Arial"/>
              </a:rPr>
              <a:t>three major contemporary debates</a:t>
            </a:r>
            <a:endParaRPr lang="en-US" sz="2800" b="1" kern="0" dirty="0" smtClean="0">
              <a:solidFill>
                <a:srgbClr val="BADDE1"/>
              </a:solidFill>
              <a:latin typeface="Arial"/>
            </a:endParaRPr>
          </a:p>
        </p:txBody>
      </p:sp>
      <p:sp>
        <p:nvSpPr>
          <p:cNvPr id="5" name="AutoShape 8"/>
          <p:cNvSpPr>
            <a:spLocks noChangeArrowheads="1"/>
          </p:cNvSpPr>
          <p:nvPr/>
        </p:nvSpPr>
        <p:spPr bwMode="auto">
          <a:xfrm>
            <a:off x="5184533" y="995584"/>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algn="ctr">
              <a:defRPr/>
            </a:pPr>
            <a:endParaRPr kumimoji="1" lang="en-US" sz="4800" i="1">
              <a:solidFill>
                <a:srgbClr val="FF0000"/>
              </a:solidFill>
              <a:latin typeface="Arial" pitchFamily="34"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47138" name="AutoShape 2"/>
          <p:cNvSpPr>
            <a:spLocks noChangeArrowheads="1"/>
          </p:cNvSpPr>
          <p:nvPr/>
        </p:nvSpPr>
        <p:spPr bwMode="auto">
          <a:xfrm>
            <a:off x="2914653" y="4609993"/>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7139" name="AutoShape 3"/>
          <p:cNvSpPr>
            <a:spLocks noChangeArrowheads="1"/>
          </p:cNvSpPr>
          <p:nvPr/>
        </p:nvSpPr>
        <p:spPr bwMode="auto">
          <a:xfrm>
            <a:off x="2533653" y="3943362"/>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347140" name="AutoShape 4"/>
          <p:cNvSpPr>
            <a:spLocks noChangeArrowheads="1"/>
          </p:cNvSpPr>
          <p:nvPr/>
        </p:nvSpPr>
        <p:spPr bwMode="auto">
          <a:xfrm flipV="1">
            <a:off x="1847852" y="4867287"/>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347141"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347142" name="AutoShape 6"/>
          <p:cNvSpPr>
            <a:spLocks noChangeArrowheads="1"/>
          </p:cNvSpPr>
          <p:nvPr/>
        </p:nvSpPr>
        <p:spPr bwMode="auto">
          <a:xfrm>
            <a:off x="2495550" y="4609993"/>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7143" name="AutoShape 7"/>
          <p:cNvSpPr>
            <a:spLocks noChangeArrowheads="1"/>
          </p:cNvSpPr>
          <p:nvPr/>
        </p:nvSpPr>
        <p:spPr bwMode="auto">
          <a:xfrm>
            <a:off x="3181350" y="5010043"/>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7144" name="AutoShape 8"/>
          <p:cNvSpPr>
            <a:spLocks noChangeArrowheads="1"/>
          </p:cNvSpPr>
          <p:nvPr/>
        </p:nvSpPr>
        <p:spPr bwMode="auto">
          <a:xfrm>
            <a:off x="3238501" y="5295793"/>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7145" name="AutoShape 9"/>
          <p:cNvSpPr>
            <a:spLocks noChangeArrowheads="1"/>
          </p:cNvSpPr>
          <p:nvPr/>
        </p:nvSpPr>
        <p:spPr bwMode="auto">
          <a:xfrm>
            <a:off x="2724150" y="5333893"/>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47146" name="Picture 2"/>
          <p:cNvPicPr>
            <a:picLocks noChangeAspect="1" noChangeArrowheads="1"/>
          </p:cNvPicPr>
          <p:nvPr/>
        </p:nvPicPr>
        <p:blipFill>
          <a:blip r:embed="rId3" cstate="print"/>
          <a:srcRect/>
          <a:stretch>
            <a:fillRect/>
          </a:stretch>
        </p:blipFill>
        <p:spPr bwMode="auto">
          <a:xfrm>
            <a:off x="682629" y="1146177"/>
            <a:ext cx="7772400" cy="4857750"/>
          </a:xfrm>
          <a:prstGeom prst="rect">
            <a:avLst/>
          </a:prstGeom>
          <a:noFill/>
          <a:ln w="9525">
            <a:noFill/>
            <a:miter lim="800000"/>
            <a:headEnd/>
            <a:tailEnd/>
          </a:ln>
        </p:spPr>
      </p:pic>
    </p:spTree>
    <p:extLst>
      <p:ext uri="{BB962C8B-B14F-4D97-AF65-F5344CB8AC3E}">
        <p14:creationId xmlns:p14="http://schemas.microsoft.com/office/powerpoint/2010/main" val="42670996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354356"/>
            <a:ext cx="6908800" cy="3416320"/>
          </a:xfrm>
          <a:prstGeom prst="rect">
            <a:avLst/>
          </a:prstGeom>
          <a:noFill/>
          <a:ln w="28575">
            <a:noFill/>
            <a:miter lim="800000"/>
            <a:headEnd/>
            <a:tailEnd/>
          </a:ln>
        </p:spPr>
        <p:txBody>
          <a:bodyPr wrap="square" anchor="ctr">
            <a:spAutoFit/>
          </a:bodyPr>
          <a:lstStyle/>
          <a:p>
            <a:pPr algn="ctr" eaLnBrk="0" hangingPunct="0"/>
            <a:r>
              <a:rPr kumimoji="1" lang="en-US" sz="3600" b="1" dirty="0" smtClean="0">
                <a:solidFill>
                  <a:srgbClr val="FFFFFF"/>
                </a:solidFill>
              </a:rPr>
              <a:t>And, of course, the question of how they relate to one another in causing or influencing something is at the root of many of the arguments . . .</a:t>
            </a:r>
            <a:endParaRPr kumimoji="1" lang="en-US" sz="3600" b="1" dirty="0">
              <a:solidFill>
                <a:srgbClr val="FFFFFF"/>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320661"/>
            <a:ext cx="6908800" cy="3293209"/>
          </a:xfrm>
          <a:prstGeom prst="rect">
            <a:avLst/>
          </a:prstGeom>
          <a:noFill/>
          <a:ln w="28575">
            <a:noFill/>
            <a:miter lim="800000"/>
            <a:headEnd/>
            <a:tailEnd/>
          </a:ln>
        </p:spPr>
        <p:txBody>
          <a:bodyPr wrap="square" anchor="ctr">
            <a:spAutoFit/>
          </a:bodyPr>
          <a:lstStyle/>
          <a:p>
            <a:pPr algn="ctr" eaLnBrk="0" hangingPunct="0"/>
            <a:r>
              <a:rPr kumimoji="1" lang="en-US" sz="3600" b="1" dirty="0" smtClean="0">
                <a:solidFill>
                  <a:srgbClr val="FFFFFF"/>
                </a:solidFill>
              </a:rPr>
              <a:t>The “correct” answer, </a:t>
            </a:r>
          </a:p>
          <a:p>
            <a:pPr algn="ctr" eaLnBrk="0" hangingPunct="0"/>
            <a:r>
              <a:rPr kumimoji="1" lang="en-US" sz="3600" b="1" dirty="0" smtClean="0">
                <a:solidFill>
                  <a:srgbClr val="FFFFFF"/>
                </a:solidFill>
              </a:rPr>
              <a:t>of course, is . . .</a:t>
            </a:r>
          </a:p>
          <a:p>
            <a:pPr algn="ctr" eaLnBrk="0" hangingPunct="0"/>
            <a:r>
              <a:rPr kumimoji="1" lang="en-US" sz="2400" b="1" dirty="0" smtClean="0">
                <a:solidFill>
                  <a:srgbClr val="000000"/>
                </a:solidFill>
              </a:rPr>
              <a:t>(at least to most serious observers) </a:t>
            </a:r>
          </a:p>
          <a:p>
            <a:pPr algn="ctr" eaLnBrk="0" hangingPunct="0"/>
            <a:r>
              <a:rPr kumimoji="1" lang="en-US" sz="3600" b="1" dirty="0" smtClean="0">
                <a:solidFill>
                  <a:srgbClr val="000000"/>
                </a:solidFill>
              </a:rPr>
              <a:t>that they both contribute.</a:t>
            </a:r>
          </a:p>
          <a:p>
            <a:pPr algn="ctr" eaLnBrk="0" hangingPunct="0"/>
            <a:endParaRPr kumimoji="1" lang="en-US" sz="3600" b="1" dirty="0" smtClean="0">
              <a:solidFill>
                <a:srgbClr val="000000"/>
              </a:solidFill>
            </a:endParaRPr>
          </a:p>
          <a:p>
            <a:pPr algn="ctr" eaLnBrk="0" hangingPunct="0"/>
            <a:r>
              <a:rPr kumimoji="1" lang="en-US" sz="3600" b="1" dirty="0" smtClean="0">
                <a:solidFill>
                  <a:srgbClr val="000000"/>
                </a:solidFill>
              </a:rPr>
              <a:t>So it’s . . . </a:t>
            </a:r>
            <a:endParaRPr kumimoji="1" lang="en-US" sz="3600" b="1" dirty="0">
              <a:solidFill>
                <a:srgbClr val="000000"/>
              </a:solidFill>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320661"/>
            <a:ext cx="6908800" cy="3293209"/>
          </a:xfrm>
          <a:prstGeom prst="rect">
            <a:avLst/>
          </a:prstGeom>
          <a:noFill/>
          <a:ln w="28575">
            <a:noFill/>
            <a:miter lim="800000"/>
            <a:headEnd/>
            <a:tailEnd/>
          </a:ln>
        </p:spPr>
        <p:txBody>
          <a:bodyPr wrap="square" anchor="ctr">
            <a:spAutoFit/>
          </a:bodyPr>
          <a:lstStyle/>
          <a:p>
            <a:pPr algn="ctr" eaLnBrk="0" hangingPunct="0"/>
            <a:r>
              <a:rPr kumimoji="1" lang="en-US" sz="3600" b="1" dirty="0" smtClean="0">
                <a:solidFill>
                  <a:srgbClr val="FFFFFF"/>
                </a:solidFill>
              </a:rPr>
              <a:t>The “correct” answer, </a:t>
            </a:r>
          </a:p>
          <a:p>
            <a:pPr algn="ctr" eaLnBrk="0" hangingPunct="0"/>
            <a:r>
              <a:rPr kumimoji="1" lang="en-US" sz="3600" b="1" dirty="0" smtClean="0">
                <a:solidFill>
                  <a:srgbClr val="FFFFFF"/>
                </a:solidFill>
              </a:rPr>
              <a:t>of course, is . . .</a:t>
            </a:r>
          </a:p>
          <a:p>
            <a:pPr algn="ctr" eaLnBrk="0" hangingPunct="0"/>
            <a:r>
              <a:rPr kumimoji="1" lang="en-US" sz="2400" b="1" dirty="0" smtClean="0">
                <a:solidFill>
                  <a:srgbClr val="FFFFFF"/>
                </a:solidFill>
              </a:rPr>
              <a:t>(</a:t>
            </a:r>
            <a:r>
              <a:rPr kumimoji="1" lang="en-US" sz="2400" dirty="0" smtClean="0">
                <a:solidFill>
                  <a:srgbClr val="FFFFFF"/>
                </a:solidFill>
              </a:rPr>
              <a:t>at least to most serious observers) </a:t>
            </a:r>
          </a:p>
          <a:p>
            <a:pPr algn="ctr" eaLnBrk="0" hangingPunct="0"/>
            <a:r>
              <a:rPr kumimoji="1" lang="en-US" sz="3600" b="1" dirty="0" smtClean="0">
                <a:solidFill>
                  <a:srgbClr val="FFFFFF"/>
                </a:solidFill>
              </a:rPr>
              <a:t>that they both contribute.</a:t>
            </a:r>
          </a:p>
          <a:p>
            <a:pPr algn="ctr" eaLnBrk="0" hangingPunct="0"/>
            <a:endParaRPr kumimoji="1" lang="en-US" sz="3600" b="1" dirty="0" smtClean="0">
              <a:solidFill>
                <a:srgbClr val="FFFFFF"/>
              </a:solidFill>
            </a:endParaRPr>
          </a:p>
          <a:p>
            <a:pPr algn="ctr" eaLnBrk="0" hangingPunct="0"/>
            <a:r>
              <a:rPr kumimoji="1" lang="en-US" sz="3600" b="1" dirty="0" smtClean="0">
                <a:solidFill>
                  <a:srgbClr val="FFFFFF"/>
                </a:solidFill>
              </a:rPr>
              <a:t>So it’s . . . </a:t>
            </a:r>
            <a:endParaRPr kumimoji="1" lang="en-US" sz="3600" b="1" dirty="0">
              <a:solidFill>
                <a:srgbClr val="FFFFFF"/>
              </a:solidFill>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358116"/>
          </a:xfrm>
        </p:spPr>
        <p:txBody>
          <a:bodyPr>
            <a:spAutoFit/>
          </a:bodyPr>
          <a:lstStyle/>
          <a:p>
            <a:pPr marL="514350" indent="-514350" eaLnBrk="1" hangingPunct="1">
              <a:lnSpc>
                <a:spcPct val="150000"/>
              </a:lnSpc>
              <a:buFont typeface="+mj-lt"/>
              <a:buAutoNum type="arabicPeriod"/>
              <a:tabLst>
                <a:tab pos="0" algn="l"/>
              </a:tabLst>
              <a:defRPr/>
            </a:pPr>
            <a:r>
              <a:rPr lang="en-US" b="1" i="1" dirty="0" smtClean="0">
                <a:solidFill>
                  <a:srgbClr val="000000"/>
                </a:solidFill>
              </a:rPr>
              <a:t>Biological</a:t>
            </a:r>
            <a:r>
              <a:rPr lang="en-US" b="1" i="1" dirty="0" smtClean="0">
                <a:solidFill>
                  <a:schemeClr val="accent1">
                    <a:lumMod val="90000"/>
                  </a:schemeClr>
                </a:solidFill>
              </a:rPr>
              <a:t> Determinism </a:t>
            </a:r>
            <a:br>
              <a:rPr lang="en-US" b="1" i="1" dirty="0" smtClean="0">
                <a:solidFill>
                  <a:schemeClr val="accent1">
                    <a:lumMod val="90000"/>
                  </a:schemeClr>
                </a:solidFill>
              </a:rPr>
            </a:br>
            <a:r>
              <a:rPr lang="en-US" b="1" i="1" dirty="0" smtClean="0">
                <a:solidFill>
                  <a:schemeClr val="accent1">
                    <a:lumMod val="90000"/>
                  </a:schemeClr>
                </a:solidFill>
              </a:rPr>
              <a:t>	</a:t>
            </a:r>
            <a:r>
              <a:rPr lang="en-US" b="1" dirty="0" smtClean="0">
                <a:solidFill>
                  <a:srgbClr val="000000"/>
                </a:solidFill>
              </a:rPr>
              <a:t> </a:t>
            </a:r>
            <a:r>
              <a:rPr lang="en-US" sz="4000" b="1" dirty="0" smtClean="0">
                <a:solidFill>
                  <a:srgbClr val="000000"/>
                </a:solidFill>
              </a:rPr>
              <a:t>and</a:t>
            </a:r>
            <a:r>
              <a:rPr lang="en-US" sz="4000" b="1" dirty="0" smtClean="0">
                <a:solidFill>
                  <a:schemeClr val="accent1">
                    <a:lumMod val="90000"/>
                  </a:schemeClr>
                </a:solidFill>
              </a:rPr>
              <a:t> </a:t>
            </a:r>
            <a:r>
              <a:rPr lang="en-US" b="1" i="1" dirty="0" smtClean="0">
                <a:solidFill>
                  <a:srgbClr val="000000"/>
                </a:solidFill>
              </a:rPr>
              <a:t>Cultural</a:t>
            </a:r>
            <a:r>
              <a:rPr lang="en-US" b="1" i="1" dirty="0" smtClean="0">
                <a:solidFill>
                  <a:schemeClr val="accent1">
                    <a:lumMod val="90000"/>
                  </a:schemeClr>
                </a:solidFill>
              </a:rPr>
              <a:t> </a:t>
            </a:r>
            <a:r>
              <a:rPr lang="en-US" b="1" i="1" dirty="0" err="1" smtClean="0">
                <a:solidFill>
                  <a:schemeClr val="accent1">
                    <a:lumMod val="90000"/>
                  </a:schemeClr>
                </a:solidFill>
              </a:rPr>
              <a:t>Constructionism</a:t>
            </a:r>
            <a:r>
              <a:rPr lang="en-US" sz="2800" b="1" i="1" dirty="0" smtClean="0">
                <a:solidFill>
                  <a:schemeClr val="accent1">
                    <a:lumMod val="90000"/>
                  </a:schemeClr>
                </a:solidFill>
              </a:rPr>
              <a:t/>
            </a:r>
            <a:br>
              <a:rPr lang="en-US" sz="2800" b="1" i="1" dirty="0" smtClean="0">
                <a:solidFill>
                  <a:schemeClr val="accent1">
                    <a:lumMod val="90000"/>
                  </a:schemeClr>
                </a:solidFill>
              </a:rPr>
            </a:br>
            <a:r>
              <a:rPr lang="en-US" b="1" i="1" dirty="0" smtClean="0">
                <a:solidFill>
                  <a:schemeClr val="accent1">
                    <a:lumMod val="90000"/>
                  </a:schemeClr>
                </a:solidFill>
              </a:rPr>
              <a:t>	</a:t>
            </a:r>
            <a:r>
              <a:rPr lang="en-US" sz="2800" b="1" dirty="0" smtClean="0">
                <a:solidFill>
                  <a:schemeClr val="accent1">
                    <a:lumMod val="90000"/>
                  </a:schemeClr>
                </a:solidFill>
              </a:rPr>
              <a:t>(“</a:t>
            </a:r>
            <a:r>
              <a:rPr lang="en-US" sz="2800" b="1" dirty="0" smtClean="0">
                <a:solidFill>
                  <a:schemeClr val="accent1"/>
                </a:solidFill>
              </a:rPr>
              <a:t>nature</a:t>
            </a:r>
            <a:r>
              <a:rPr lang="en-US" sz="2800" b="1" dirty="0" smtClean="0">
                <a:solidFill>
                  <a:srgbClr val="000000"/>
                </a:solidFill>
              </a:rPr>
              <a:t> </a:t>
            </a:r>
            <a:r>
              <a:rPr lang="en-US" sz="3600" b="1" dirty="0" smtClean="0">
                <a:solidFill>
                  <a:srgbClr val="000000"/>
                </a:solidFill>
              </a:rPr>
              <a:t>and</a:t>
            </a:r>
            <a:r>
              <a:rPr lang="en-US" sz="3600" b="1" dirty="0" smtClean="0">
                <a:solidFill>
                  <a:schemeClr val="accent1">
                    <a:lumMod val="90000"/>
                  </a:schemeClr>
                </a:solidFill>
              </a:rPr>
              <a:t> </a:t>
            </a:r>
            <a:r>
              <a:rPr lang="en-US" sz="2800" b="1" dirty="0" smtClean="0">
                <a:solidFill>
                  <a:schemeClr val="accent1">
                    <a:lumMod val="90000"/>
                  </a:schemeClr>
                </a:solidFill>
              </a:rPr>
              <a:t>nurture”)</a:t>
            </a:r>
            <a:br>
              <a:rPr lang="en-US" sz="2800" b="1" dirty="0" smtClean="0">
                <a:solidFill>
                  <a:schemeClr val="accent1">
                    <a:lumMod val="90000"/>
                  </a:schemeClr>
                </a:solidFill>
              </a:rPr>
            </a:br>
            <a:r>
              <a:rPr lang="en-US" sz="2800" b="1" dirty="0" smtClean="0">
                <a:solidFill>
                  <a:schemeClr val="accent1">
                    <a:lumMod val="90000"/>
                  </a:schemeClr>
                </a:solidFill>
              </a:rPr>
              <a:t>	(“inherited </a:t>
            </a:r>
            <a:r>
              <a:rPr lang="en-US" sz="3600" b="1" dirty="0" smtClean="0">
                <a:solidFill>
                  <a:srgbClr val="000000"/>
                </a:solidFill>
              </a:rPr>
              <a:t>and</a:t>
            </a:r>
            <a:r>
              <a:rPr lang="en-US" sz="3600" b="1" dirty="0" smtClean="0">
                <a:solidFill>
                  <a:schemeClr val="accent1">
                    <a:lumMod val="90000"/>
                  </a:schemeClr>
                </a:solidFill>
              </a:rPr>
              <a:t> </a:t>
            </a:r>
            <a:r>
              <a:rPr lang="en-US" sz="2800" b="1" dirty="0" smtClean="0">
                <a:solidFill>
                  <a:schemeClr val="accent1">
                    <a:lumMod val="90000"/>
                  </a:schemeClr>
                </a:solidFill>
              </a:rPr>
              <a:t>learned”)</a:t>
            </a:r>
          </a:p>
          <a:p>
            <a:pPr marL="285750" lvl="0" indent="-285750" eaLnBrk="1" hangingPunct="1">
              <a:lnSpc>
                <a:spcPct val="150000"/>
              </a:lnSpc>
              <a:buNone/>
              <a:tabLst>
                <a:tab pos="0" algn="l"/>
              </a:tabLst>
              <a:defRPr/>
            </a:pPr>
            <a:r>
              <a:rPr lang="en-US" sz="2800" b="1" dirty="0" smtClean="0">
                <a:solidFill>
                  <a:schemeClr val="accent1">
                    <a:lumMod val="90000"/>
                  </a:schemeClr>
                </a:solidFill>
              </a:rPr>
              <a:t>			(“</a:t>
            </a:r>
            <a:r>
              <a:rPr lang="en-US" sz="2800" b="1" dirty="0" err="1" smtClean="0">
                <a:solidFill>
                  <a:schemeClr val="accent1">
                    <a:lumMod val="90000"/>
                  </a:schemeClr>
                </a:solidFill>
              </a:rPr>
              <a:t>nativism</a:t>
            </a:r>
            <a:r>
              <a:rPr lang="en-US" sz="2800" b="1" dirty="0" smtClean="0">
                <a:solidFill>
                  <a:schemeClr val="accent1">
                    <a:lumMod val="90000"/>
                  </a:schemeClr>
                </a:solidFill>
              </a:rPr>
              <a:t>” </a:t>
            </a:r>
            <a:r>
              <a:rPr lang="en-US" sz="3600" b="1" dirty="0" smtClean="0">
                <a:solidFill>
                  <a:srgbClr val="000000"/>
                </a:solidFill>
              </a:rPr>
              <a:t>and</a:t>
            </a:r>
            <a:r>
              <a:rPr lang="en-US" sz="3600" b="1" dirty="0" smtClean="0">
                <a:solidFill>
                  <a:schemeClr val="accent1">
                    <a:lumMod val="90000"/>
                  </a:schemeClr>
                </a:solidFill>
              </a:rPr>
              <a:t> </a:t>
            </a:r>
            <a:r>
              <a:rPr lang="en-US" sz="2800" b="1" dirty="0" smtClean="0">
                <a:solidFill>
                  <a:schemeClr val="accent1">
                    <a:lumMod val="90000"/>
                  </a:schemeClr>
                </a:solidFill>
              </a:rPr>
              <a:t>“empiricism”)</a:t>
            </a:r>
            <a:endParaRPr lang="en-US" sz="2400" b="1" dirty="0" smtClean="0">
              <a:solidFill>
                <a:schemeClr val="accent3"/>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smtClean="0">
                <a:solidFill>
                  <a:srgbClr val="BADDE1"/>
                </a:solidFill>
                <a:latin typeface="Arial"/>
              </a:rPr>
              <a:t>three major contemporary debates</a:t>
            </a:r>
            <a:endParaRPr lang="en-US" sz="2800" b="1" kern="0" dirty="0" smtClean="0">
              <a:solidFill>
                <a:srgbClr val="BADDE1"/>
              </a:solidFill>
              <a:latin typeface="Arial"/>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00" y="293425"/>
            <a:ext cx="8229600" cy="626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608028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rPr>
              <a:t>July 19, 2009</a:t>
            </a:r>
          </a:p>
        </p:txBody>
      </p:sp>
      <p:sp>
        <p:nvSpPr>
          <p:cNvPr id="2" name="Rectangle 1"/>
          <p:cNvSpPr/>
          <p:nvPr/>
        </p:nvSpPr>
        <p:spPr>
          <a:xfrm>
            <a:off x="2020574" y="6544295"/>
            <a:ext cx="5089855" cy="215444"/>
          </a:xfrm>
          <a:prstGeom prst="rect">
            <a:avLst/>
          </a:prstGeom>
        </p:spPr>
        <p:txBody>
          <a:bodyPr wrap="none">
            <a:spAutoFit/>
          </a:bodyPr>
          <a:lstStyle/>
          <a:p>
            <a:r>
              <a:rPr lang="en-US" sz="800" dirty="0">
                <a:solidFill>
                  <a:srgbClr val="FFFFFF"/>
                </a:solidFill>
                <a:hlinkClick r:id="rId3"/>
              </a:rPr>
              <a:t>https://www.newscientist.com/article/dn28582-scans-prove-theres-no-such-thing-as-a-male-or-female-brain/</a:t>
            </a:r>
            <a:endParaRPr lang="en-US" sz="800" dirty="0">
              <a:solidFill>
                <a:srgbClr val="FFFFFF"/>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975" y="455614"/>
            <a:ext cx="643643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5955" y="4256314"/>
            <a:ext cx="223837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09956" y="5054205"/>
            <a:ext cx="2146742" cy="369332"/>
          </a:xfrm>
          <a:prstGeom prst="rect">
            <a:avLst/>
          </a:prstGeom>
        </p:spPr>
        <p:txBody>
          <a:bodyPr wrap="none">
            <a:spAutoFit/>
          </a:bodyPr>
          <a:lstStyle/>
          <a:p>
            <a:r>
              <a:rPr lang="en-US" dirty="0">
                <a:solidFill>
                  <a:srgbClr val="000000"/>
                </a:solidFill>
              </a:rPr>
              <a:t>30 November 2015</a:t>
            </a:r>
          </a:p>
        </p:txBody>
      </p:sp>
    </p:spTree>
    <p:extLst>
      <p:ext uri="{BB962C8B-B14F-4D97-AF65-F5344CB8AC3E}">
        <p14:creationId xmlns:p14="http://schemas.microsoft.com/office/powerpoint/2010/main" val="179670777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1355725" y="0"/>
            <a:ext cx="6439831" cy="6858000"/>
          </a:xfrm>
          <a:prstGeom prst="rect">
            <a:avLst/>
          </a:prstGeom>
          <a:noFill/>
          <a:ln w="9525">
            <a:noFill/>
            <a:miter lim="800000"/>
            <a:headEnd/>
            <a:tailEnd/>
          </a:ln>
        </p:spPr>
      </p:pic>
      <p:sp>
        <p:nvSpPr>
          <p:cNvPr id="10" name="Rectangle 9"/>
          <p:cNvSpPr/>
          <p:nvPr/>
        </p:nvSpPr>
        <p:spPr>
          <a:xfrm>
            <a:off x="4185275" y="6235184"/>
            <a:ext cx="748923" cy="369332"/>
          </a:xfrm>
          <a:prstGeom prst="rect">
            <a:avLst/>
          </a:prstGeom>
        </p:spPr>
        <p:txBody>
          <a:bodyPr wrap="none">
            <a:spAutoFit/>
          </a:bodyPr>
          <a:lstStyle/>
          <a:p>
            <a:r>
              <a:rPr kumimoji="1" lang="en-US" b="1" dirty="0" smtClean="0">
                <a:solidFill>
                  <a:srgbClr val="000000"/>
                </a:solidFill>
                <a:hlinkClick r:id="rId4"/>
              </a:rPr>
              <a:t>Plato</a:t>
            </a:r>
            <a:endParaRPr lang="en-US" dirty="0">
              <a:solidFill>
                <a:srgbClr val="000000"/>
              </a:solidFill>
              <a:latin typeface="Arial" pitchFamily="34" charset="0"/>
            </a:endParaRPr>
          </a:p>
        </p:txBody>
      </p:sp>
      <p:sp>
        <p:nvSpPr>
          <p:cNvPr id="11" name="Rectangle 10"/>
          <p:cNvSpPr/>
          <p:nvPr/>
        </p:nvSpPr>
        <p:spPr>
          <a:xfrm>
            <a:off x="1695450" y="3655278"/>
            <a:ext cx="6191934" cy="2554545"/>
          </a:xfrm>
          <a:prstGeom prst="rect">
            <a:avLst/>
          </a:prstGeom>
        </p:spPr>
        <p:txBody>
          <a:bodyPr wrap="square">
            <a:spAutoFit/>
          </a:bodyPr>
          <a:lstStyle/>
          <a:p>
            <a:pPr algn="ctr"/>
            <a:r>
              <a:rPr kumimoji="1" lang="en-US" sz="3200" b="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Some debates going on today have been going on since at least the days of Socrates, Plato, and Aristotle </a:t>
            </a:r>
          </a:p>
          <a:p>
            <a:pPr algn="ctr"/>
            <a:r>
              <a:rPr kumimoji="1" lang="en-US" sz="3200" b="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in Ancient Greece</a:t>
            </a:r>
            <a:endParaRPr lang="en-US" sz="3200"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rPr>
              <a:t>July 19, 2009</a:t>
            </a:r>
          </a:p>
        </p:txBody>
      </p:sp>
      <p:sp>
        <p:nvSpPr>
          <p:cNvPr id="2" name="Rectangle 1"/>
          <p:cNvSpPr/>
          <p:nvPr/>
        </p:nvSpPr>
        <p:spPr>
          <a:xfrm>
            <a:off x="2020574" y="6544295"/>
            <a:ext cx="5089855" cy="215444"/>
          </a:xfrm>
          <a:prstGeom prst="rect">
            <a:avLst/>
          </a:prstGeom>
        </p:spPr>
        <p:txBody>
          <a:bodyPr wrap="none">
            <a:spAutoFit/>
          </a:bodyPr>
          <a:lstStyle/>
          <a:p>
            <a:r>
              <a:rPr lang="en-US" sz="800" dirty="0">
                <a:solidFill>
                  <a:srgbClr val="FFFFFF"/>
                </a:solidFill>
                <a:hlinkClick r:id="rId3"/>
              </a:rPr>
              <a:t>https://www.newscientist.com/article/dn28582-scans-prove-theres-no-such-thing-as-a-male-or-female-brain/</a:t>
            </a:r>
            <a:endParaRPr lang="en-US" sz="800" dirty="0">
              <a:solidFill>
                <a:srgbClr val="FFFFFF"/>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975" y="455614"/>
            <a:ext cx="643643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5955" y="4256314"/>
            <a:ext cx="223837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09956" y="5054205"/>
            <a:ext cx="2146742" cy="369332"/>
          </a:xfrm>
          <a:prstGeom prst="rect">
            <a:avLst/>
          </a:prstGeom>
        </p:spPr>
        <p:txBody>
          <a:bodyPr wrap="none">
            <a:spAutoFit/>
          </a:bodyPr>
          <a:lstStyle/>
          <a:p>
            <a:r>
              <a:rPr lang="en-US" dirty="0">
                <a:solidFill>
                  <a:srgbClr val="000000"/>
                </a:solidFill>
              </a:rPr>
              <a:t>30 November 2015</a:t>
            </a:r>
          </a:p>
        </p:txBody>
      </p:sp>
      <p:sp>
        <p:nvSpPr>
          <p:cNvPr id="7" name="Rectangle 6"/>
          <p:cNvSpPr/>
          <p:nvPr/>
        </p:nvSpPr>
        <p:spPr>
          <a:xfrm>
            <a:off x="1740804" y="2681117"/>
            <a:ext cx="5652509" cy="1384995"/>
          </a:xfrm>
          <a:prstGeom prst="rect">
            <a:avLst/>
          </a:prstGeom>
        </p:spPr>
        <p:txBody>
          <a:bodyPr wrap="none">
            <a:spAutoFit/>
          </a:bodyPr>
          <a:lstStyle/>
          <a:p>
            <a:r>
              <a:rPr lang="en-US" sz="2800" b="1" dirty="0" smtClean="0">
                <a:solidFill>
                  <a:srgbClr val="FF0000"/>
                </a:solidFill>
              </a:rPr>
              <a:t>STRUCTURALLY SPEAKING . . .</a:t>
            </a:r>
          </a:p>
          <a:p>
            <a:endParaRPr lang="en-US" sz="2800" b="1" dirty="0">
              <a:solidFill>
                <a:srgbClr val="FF0000"/>
              </a:solidFill>
            </a:endParaRPr>
          </a:p>
          <a:p>
            <a:r>
              <a:rPr lang="en-US" sz="2800" b="1" dirty="0" smtClean="0">
                <a:solidFill>
                  <a:srgbClr val="FF0000"/>
                </a:solidFill>
              </a:rPr>
              <a:t>But what about FUNCTION ? . . .</a:t>
            </a:r>
            <a:endParaRPr lang="en-US" sz="2800" b="1" dirty="0">
              <a:solidFill>
                <a:srgbClr val="FF0000"/>
              </a:solidFill>
            </a:endParaRPr>
          </a:p>
        </p:txBody>
      </p:sp>
    </p:spTree>
    <p:extLst>
      <p:ext uri="{BB962C8B-B14F-4D97-AF65-F5344CB8AC3E}">
        <p14:creationId xmlns:p14="http://schemas.microsoft.com/office/powerpoint/2010/main" val="40120485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rPr>
              <a:t>July 19, 2009</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688" y="215737"/>
            <a:ext cx="390378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457492" y="6195959"/>
            <a:ext cx="2214068" cy="307777"/>
          </a:xfrm>
          <a:prstGeom prst="rect">
            <a:avLst/>
          </a:prstGeom>
        </p:spPr>
        <p:txBody>
          <a:bodyPr wrap="none">
            <a:spAutoFit/>
          </a:bodyPr>
          <a:lstStyle/>
          <a:p>
            <a:r>
              <a:rPr lang="en-US" sz="1400" dirty="0">
                <a:solidFill>
                  <a:srgbClr val="FFFFFF"/>
                </a:solidFill>
              </a:rPr>
              <a:t>Three Rivers </a:t>
            </a:r>
            <a:r>
              <a:rPr lang="en-US" sz="1400" dirty="0" smtClean="0">
                <a:solidFill>
                  <a:srgbClr val="FFFFFF"/>
                </a:solidFill>
              </a:rPr>
              <a:t>Press, 2006</a:t>
            </a:r>
            <a:endParaRPr lang="en-US" sz="1400" dirty="0">
              <a:solidFill>
                <a:srgbClr val="FFFFFF"/>
              </a:solidFill>
            </a:endParaRPr>
          </a:p>
        </p:txBody>
      </p:sp>
    </p:spTree>
    <p:extLst>
      <p:ext uri="{BB962C8B-B14F-4D97-AF65-F5344CB8AC3E}">
        <p14:creationId xmlns:p14="http://schemas.microsoft.com/office/powerpoint/2010/main" val="1884971455"/>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rPr>
              <a:t>July 19, 2009</a:t>
            </a:r>
          </a:p>
        </p:txBody>
      </p:sp>
      <p:pic>
        <p:nvPicPr>
          <p:cNvPr id="2050" name="Picture 2" descr="http://4.bp.blogspot.com/-TZTHxiAp96s/TWaV9FntggI/AAAAAAAAAIA/NL93UivYY84/s1600/WhyGenderMat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663" y="682402"/>
            <a:ext cx="3548649"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58385" y="6255886"/>
            <a:ext cx="2800767" cy="369332"/>
          </a:xfrm>
          <a:prstGeom prst="rect">
            <a:avLst/>
          </a:prstGeom>
        </p:spPr>
        <p:txBody>
          <a:bodyPr wrap="none">
            <a:spAutoFit/>
          </a:bodyPr>
          <a:lstStyle/>
          <a:p>
            <a:r>
              <a:rPr lang="en-US" dirty="0">
                <a:solidFill>
                  <a:srgbClr val="FFFFFF"/>
                </a:solidFill>
                <a:latin typeface="Arial" pitchFamily="34" charset="0"/>
              </a:rPr>
              <a:t>Three Rivers </a:t>
            </a:r>
            <a:r>
              <a:rPr lang="en-US" dirty="0" smtClean="0">
                <a:solidFill>
                  <a:srgbClr val="FFFFFF"/>
                </a:solidFill>
                <a:latin typeface="Arial" pitchFamily="34" charset="0"/>
              </a:rPr>
              <a:t>Press, 2006</a:t>
            </a:r>
            <a:endParaRPr lang="en-US" dirty="0">
              <a:solidFill>
                <a:srgbClr val="FFFFFF"/>
              </a:solidFill>
              <a:latin typeface="Arial" pitchFamily="34" charset="0"/>
            </a:endParaRPr>
          </a:p>
        </p:txBody>
      </p:sp>
      <p:sp>
        <p:nvSpPr>
          <p:cNvPr id="7" name="Rectangle 6"/>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r>
              <a:rPr lang="en-US" sz="3600" b="1" dirty="0" smtClean="0">
                <a:solidFill>
                  <a:srgbClr val="000000"/>
                </a:solidFill>
                <a:latin typeface="Arial" pitchFamily="34" charset="0"/>
              </a:rPr>
              <a:t>“</a:t>
            </a:r>
            <a:r>
              <a:rPr lang="en-US" sz="3600" b="1" dirty="0">
                <a:solidFill>
                  <a:srgbClr val="000000"/>
                </a:solidFill>
                <a:latin typeface="Arial" pitchFamily="34" charset="0"/>
              </a:rPr>
              <a:t>nature </a:t>
            </a:r>
            <a:r>
              <a:rPr lang="en-US" sz="3600" b="1" dirty="0">
                <a:solidFill>
                  <a:srgbClr val="BADDE1"/>
                </a:solidFill>
                <a:latin typeface="Arial" pitchFamily="34" charset="0"/>
              </a:rPr>
              <a:t>vs. nurture</a:t>
            </a:r>
            <a:r>
              <a:rPr lang="en-US" sz="3600" b="1" dirty="0" smtClean="0">
                <a:solidFill>
                  <a:srgbClr val="000000"/>
                </a:solidFill>
                <a:latin typeface="Arial" pitchFamily="34" charset="0"/>
              </a:rPr>
              <a:t>”</a:t>
            </a:r>
            <a:endParaRPr lang="en-US" sz="3600" b="1" dirty="0">
              <a:solidFill>
                <a:srgbClr val="000000"/>
              </a:solidFill>
              <a:latin typeface="Arial" pitchFamily="34" charset="0"/>
            </a:endParaRPr>
          </a:p>
        </p:txBody>
      </p:sp>
      <p:sp>
        <p:nvSpPr>
          <p:cNvPr id="6" name="Rectangle 5"/>
          <p:cNvSpPr/>
          <p:nvPr/>
        </p:nvSpPr>
        <p:spPr>
          <a:xfrm>
            <a:off x="1081598" y="4884893"/>
            <a:ext cx="6955750" cy="646331"/>
          </a:xfrm>
          <a:prstGeom prst="rect">
            <a:avLst/>
          </a:prstGeom>
          <a:solidFill>
            <a:srgbClr val="FFFFFF"/>
          </a:solidFill>
          <a:ln w="76200">
            <a:solidFill>
              <a:srgbClr val="FFC000"/>
            </a:solidFill>
          </a:ln>
        </p:spPr>
        <p:txBody>
          <a:bodyPr wrap="none">
            <a:spAutoFit/>
          </a:bodyPr>
          <a:lstStyle/>
          <a:p>
            <a:r>
              <a:rPr lang="en-US" sz="3600" b="1" dirty="0" smtClean="0">
                <a:solidFill>
                  <a:srgbClr val="000000"/>
                </a:solidFill>
                <a:latin typeface="Arial" pitchFamily="34" charset="0"/>
              </a:rPr>
              <a:t>boys and girls learn differently</a:t>
            </a:r>
            <a:endParaRPr lang="en-US" sz="3600" b="1" dirty="0">
              <a:solidFill>
                <a:srgbClr val="000000"/>
              </a:solidFill>
              <a:latin typeface="Arial" pitchFamily="34" charset="0"/>
            </a:endParaRPr>
          </a:p>
        </p:txBody>
      </p:sp>
    </p:spTree>
    <p:extLst>
      <p:ext uri="{BB962C8B-B14F-4D97-AF65-F5344CB8AC3E}">
        <p14:creationId xmlns:p14="http://schemas.microsoft.com/office/powerpoint/2010/main" val="2491609620"/>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037344" y="6394007"/>
            <a:ext cx="3063659"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hlinkClick r:id="rId2"/>
              </a:rPr>
              <a:t>http://www3.interscience.wiley.com/journal/123232350/abstract</a:t>
            </a:r>
            <a:endParaRPr kumimoji="1" lang="en-US" sz="800" dirty="0">
              <a:solidFill>
                <a:srgbClr val="99CC00"/>
              </a:solidFill>
            </a:endParaRPr>
          </a:p>
        </p:txBody>
      </p:sp>
      <p:pic>
        <p:nvPicPr>
          <p:cNvPr id="1026" name="Picture 2"/>
          <p:cNvPicPr>
            <a:picLocks noChangeAspect="1" noChangeArrowheads="1"/>
          </p:cNvPicPr>
          <p:nvPr/>
        </p:nvPicPr>
        <p:blipFill>
          <a:blip r:embed="rId3" cstate="print"/>
          <a:srcRect/>
          <a:stretch>
            <a:fillRect/>
          </a:stretch>
        </p:blipFill>
        <p:spPr bwMode="auto">
          <a:xfrm>
            <a:off x="667657" y="1132112"/>
            <a:ext cx="7772400" cy="4857750"/>
          </a:xfrm>
          <a:prstGeom prst="rect">
            <a:avLst/>
          </a:prstGeom>
          <a:noFill/>
          <a:ln w="9525">
            <a:noFill/>
            <a:miter lim="800000"/>
            <a:headEnd/>
            <a:tailEnd/>
          </a:ln>
        </p:spPr>
      </p:pic>
      <p:sp>
        <p:nvSpPr>
          <p:cNvPr id="6" name="Oval 3"/>
          <p:cNvSpPr>
            <a:spLocks noChangeArrowheads="1"/>
          </p:cNvSpPr>
          <p:nvPr/>
        </p:nvSpPr>
        <p:spPr bwMode="auto">
          <a:xfrm>
            <a:off x="1310148" y="2409145"/>
            <a:ext cx="3030537" cy="493712"/>
          </a:xfrm>
          <a:prstGeom prst="ellipse">
            <a:avLst/>
          </a:prstGeom>
          <a:noFill/>
          <a:ln w="76200">
            <a:solidFill>
              <a:schemeClr val="accent1"/>
            </a:solidFill>
            <a:round/>
            <a:headEnd/>
            <a:tailEnd/>
          </a:ln>
        </p:spPr>
        <p:txBody>
          <a:bodyPr anchor="ctr"/>
          <a:lstStyle/>
          <a:p>
            <a:pPr algn="ctr" eaLnBrk="0" hangingPunct="0">
              <a:spcBef>
                <a:spcPct val="20000"/>
              </a:spcBef>
              <a:buClr>
                <a:srgbClr val="009999"/>
              </a:buClr>
            </a:pPr>
            <a:endParaRPr kumimoji="1" lang="en-US" sz="3200" b="1">
              <a:solidFill>
                <a:srgbClr val="BBE0E3"/>
              </a:solidFill>
            </a:endParaRPr>
          </a:p>
        </p:txBody>
      </p:sp>
      <p:sp>
        <p:nvSpPr>
          <p:cNvPr id="7" name="Oval 3"/>
          <p:cNvSpPr>
            <a:spLocks noChangeArrowheads="1"/>
          </p:cNvSpPr>
          <p:nvPr/>
        </p:nvSpPr>
        <p:spPr bwMode="auto">
          <a:xfrm>
            <a:off x="598947" y="5355776"/>
            <a:ext cx="5642198" cy="653143"/>
          </a:xfrm>
          <a:prstGeom prst="ellipse">
            <a:avLst/>
          </a:prstGeom>
          <a:noFill/>
          <a:ln w="76200">
            <a:solidFill>
              <a:schemeClr val="accent1"/>
            </a:solidFill>
            <a:round/>
            <a:headEnd/>
            <a:tailEnd/>
          </a:ln>
        </p:spPr>
        <p:txBody>
          <a:bodyPr anchor="ctr"/>
          <a:lstStyle/>
          <a:p>
            <a:pPr algn="ctr" eaLnBrk="0" hangingPunct="0">
              <a:spcBef>
                <a:spcPct val="20000"/>
              </a:spcBef>
              <a:buClr>
                <a:srgbClr val="009999"/>
              </a:buClr>
            </a:pPr>
            <a:endParaRPr kumimoji="1" lang="en-US" sz="3200" b="1">
              <a:solidFill>
                <a:srgbClr val="BBE0E3"/>
              </a:solidFill>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90" y="6394010"/>
            <a:ext cx="2472152"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hlinkClick r:id="rId2"/>
              </a:rPr>
              <a:t>http://en.wikipedia.org/wiki/Nature_versus_nurture</a:t>
            </a:r>
            <a:endParaRPr kumimoji="1" lang="en-US" sz="800" dirty="0">
              <a:solidFill>
                <a:srgbClr val="99CC00"/>
              </a:solidFill>
            </a:endParaRPr>
          </a:p>
        </p:txBody>
      </p:sp>
      <p:pic>
        <p:nvPicPr>
          <p:cNvPr id="13314" name="Picture 2"/>
          <p:cNvPicPr>
            <a:picLocks noChangeAspect="1" noChangeArrowheads="1"/>
          </p:cNvPicPr>
          <p:nvPr/>
        </p:nvPicPr>
        <p:blipFill>
          <a:blip r:embed="rId3" cstate="print"/>
          <a:srcRect/>
          <a:stretch>
            <a:fillRect/>
          </a:stretch>
        </p:blipFill>
        <p:spPr bwMode="auto">
          <a:xfrm>
            <a:off x="673331" y="726851"/>
            <a:ext cx="7772400" cy="5417732"/>
          </a:xfrm>
          <a:prstGeom prst="rect">
            <a:avLst/>
          </a:prstGeom>
          <a:noFill/>
          <a:ln w="9525">
            <a:noFill/>
            <a:miter lim="800000"/>
            <a:headEnd/>
            <a:tailEnd/>
          </a:ln>
        </p:spPr>
      </p:pic>
      <p:sp>
        <p:nvSpPr>
          <p:cNvPr id="5" name="Rounded Rectangle 4"/>
          <p:cNvSpPr/>
          <p:nvPr/>
        </p:nvSpPr>
        <p:spPr bwMode="auto">
          <a:xfrm>
            <a:off x="914403" y="1299017"/>
            <a:ext cx="2641599" cy="529784"/>
          </a:xfrm>
          <a:prstGeom prst="roundRect">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smtClean="0">
              <a:solidFill>
                <a:srgbClr val="000000"/>
              </a:solidFill>
              <a:latin typeface="Verdana" pitchFamily="34" charset="0"/>
            </a:endParaRPr>
          </a:p>
        </p:txBody>
      </p:sp>
      <p:sp>
        <p:nvSpPr>
          <p:cNvPr id="6" name="Rounded Rectangle 5"/>
          <p:cNvSpPr/>
          <p:nvPr/>
        </p:nvSpPr>
        <p:spPr bwMode="auto">
          <a:xfrm>
            <a:off x="805548" y="4673593"/>
            <a:ext cx="7003143" cy="1233727"/>
          </a:xfrm>
          <a:prstGeom prst="roundRect">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smtClean="0">
              <a:solidFill>
                <a:srgbClr val="000000"/>
              </a:solidFill>
              <a:latin typeface="Verdana" pitchFamily="34"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194562" name="Text Box 2"/>
          <p:cNvSpPr txBox="1">
            <a:spLocks noChangeArrowheads="1"/>
          </p:cNvSpPr>
          <p:nvPr/>
        </p:nvSpPr>
        <p:spPr bwMode="auto">
          <a:xfrm>
            <a:off x="2514812" y="6394020"/>
            <a:ext cx="410080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pitchFamily="34" charset="0"/>
              </a:rPr>
              <a:t>www.washingtonpost.com/wp-dyn/content/article/2008/09/01/AR2008090102087.html</a:t>
            </a:r>
          </a:p>
        </p:txBody>
      </p:sp>
      <p:pic>
        <p:nvPicPr>
          <p:cNvPr id="194563" name="Picture 2"/>
          <p:cNvPicPr>
            <a:picLocks noChangeAspect="1" noChangeArrowheads="1"/>
          </p:cNvPicPr>
          <p:nvPr/>
        </p:nvPicPr>
        <p:blipFill>
          <a:blip r:embed="rId2" cstate="print"/>
          <a:srcRect/>
          <a:stretch>
            <a:fillRect/>
          </a:stretch>
        </p:blipFill>
        <p:spPr bwMode="auto">
          <a:xfrm>
            <a:off x="782652" y="528638"/>
            <a:ext cx="7589837" cy="5757862"/>
          </a:xfrm>
          <a:prstGeom prst="rect">
            <a:avLst/>
          </a:prstGeom>
          <a:noFill/>
          <a:ln w="28575">
            <a:noFill/>
            <a:miter lim="800000"/>
            <a:headEnd/>
            <a:tailEnd/>
          </a:ln>
        </p:spPr>
      </p:pic>
      <p:sp>
        <p:nvSpPr>
          <p:cNvPr id="5" name="Oval 3"/>
          <p:cNvSpPr>
            <a:spLocks noChangeArrowheads="1"/>
          </p:cNvSpPr>
          <p:nvPr/>
        </p:nvSpPr>
        <p:spPr bwMode="auto">
          <a:xfrm>
            <a:off x="714375" y="1320828"/>
            <a:ext cx="3030538" cy="493713"/>
          </a:xfrm>
          <a:prstGeom prst="ellipse">
            <a:avLst/>
          </a:prstGeom>
          <a:noFill/>
          <a:ln w="76200">
            <a:solidFill>
              <a:schemeClr val="accent1"/>
            </a:solidFill>
            <a:round/>
            <a:headEnd/>
            <a:tailEnd/>
          </a:ln>
        </p:spPr>
        <p:txBody>
          <a:bodyPr anchor="ctr"/>
          <a:lstStyle/>
          <a:p>
            <a:pPr algn="ctr" eaLnBrk="0" hangingPunct="0">
              <a:spcBef>
                <a:spcPct val="20000"/>
              </a:spcBef>
              <a:buClr>
                <a:srgbClr val="009999"/>
              </a:buClr>
            </a:pPr>
            <a:endParaRPr kumimoji="1" lang="en-US" sz="3200" b="1">
              <a:solidFill>
                <a:srgbClr val="BBE0E3"/>
              </a:solidFill>
              <a:latin typeface="Arial" pitchFamily="34"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rPr>
              <a:t>July 19, 2009</a:t>
            </a:r>
          </a:p>
        </p:txBody>
      </p:sp>
      <p:sp>
        <p:nvSpPr>
          <p:cNvPr id="5" name="Rectangle 4"/>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r>
              <a:rPr lang="en-US" sz="3600" b="1" dirty="0" smtClean="0">
                <a:solidFill>
                  <a:srgbClr val="000000"/>
                </a:solidFill>
                <a:latin typeface="Arial" pitchFamily="34" charset="0"/>
              </a:rPr>
              <a:t>“</a:t>
            </a:r>
            <a:r>
              <a:rPr lang="en-US" sz="3600" b="1" dirty="0">
                <a:solidFill>
                  <a:srgbClr val="000000"/>
                </a:solidFill>
                <a:latin typeface="Arial" pitchFamily="34" charset="0"/>
              </a:rPr>
              <a:t>nature</a:t>
            </a:r>
            <a:r>
              <a:rPr lang="en-US" sz="3600" b="1" dirty="0">
                <a:solidFill>
                  <a:srgbClr val="BADDE1"/>
                </a:solidFill>
                <a:latin typeface="Arial" pitchFamily="34" charset="0"/>
              </a:rPr>
              <a:t> vs. nurture</a:t>
            </a:r>
            <a:r>
              <a:rPr lang="en-US" sz="3600" b="1" dirty="0" smtClean="0">
                <a:solidFill>
                  <a:srgbClr val="000000"/>
                </a:solidFill>
                <a:latin typeface="Arial" pitchFamily="34" charset="0"/>
              </a:rPr>
              <a:t>”</a:t>
            </a:r>
            <a:endParaRPr lang="en-US" sz="3600" b="1" dirty="0">
              <a:solidFill>
                <a:srgbClr val="000000"/>
              </a:solidFill>
              <a:latin typeface="Arial" pitchFamily="34" charset="0"/>
            </a:endParaRPr>
          </a:p>
        </p:txBody>
      </p:sp>
      <p:sp>
        <p:nvSpPr>
          <p:cNvPr id="6"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hlinkClick r:id="rId3"/>
              </a:rPr>
              <a:t>http://www.d.umn.edu/cla/faculty/troufs/anth4616/cpgender.html#title</a:t>
            </a:r>
            <a:endParaRPr lang="en-US" sz="800" dirty="0">
              <a:solidFill>
                <a:srgbClr val="000000"/>
              </a:solidFill>
            </a:endParaRPr>
          </a:p>
        </p:txBody>
      </p:sp>
    </p:spTree>
    <p:extLst>
      <p:ext uri="{BB962C8B-B14F-4D97-AF65-F5344CB8AC3E}">
        <p14:creationId xmlns:p14="http://schemas.microsoft.com/office/powerpoint/2010/main" val="4170435342"/>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rPr>
              <a:t>July 19, 2009</a:t>
            </a:r>
          </a:p>
        </p:txBody>
      </p:sp>
      <p:sp>
        <p:nvSpPr>
          <p:cNvPr id="6" name="Rectangle 5"/>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r>
              <a:rPr lang="en-US" sz="3600" b="1" dirty="0" smtClean="0">
                <a:solidFill>
                  <a:srgbClr val="000000"/>
                </a:solidFill>
                <a:latin typeface="Arial" pitchFamily="34" charset="0"/>
              </a:rPr>
              <a:t>“</a:t>
            </a:r>
            <a:r>
              <a:rPr lang="en-US" sz="3600" b="1" dirty="0">
                <a:solidFill>
                  <a:srgbClr val="000000"/>
                </a:solidFill>
                <a:latin typeface="Arial" pitchFamily="34" charset="0"/>
              </a:rPr>
              <a:t>nature</a:t>
            </a:r>
            <a:r>
              <a:rPr lang="en-US" sz="3600" b="1" dirty="0">
                <a:solidFill>
                  <a:srgbClr val="BADDE1"/>
                </a:solidFill>
                <a:latin typeface="Arial" pitchFamily="34" charset="0"/>
              </a:rPr>
              <a:t> vs. nurture</a:t>
            </a:r>
            <a:r>
              <a:rPr lang="en-US" sz="3600" b="1" dirty="0" smtClean="0">
                <a:solidFill>
                  <a:srgbClr val="000000"/>
                </a:solidFill>
                <a:latin typeface="Arial" pitchFamily="34" charset="0"/>
              </a:rPr>
              <a:t>”</a:t>
            </a:r>
            <a:endParaRPr lang="en-US" sz="3600" b="1" dirty="0">
              <a:solidFill>
                <a:srgbClr val="000000"/>
              </a:solidFill>
              <a:latin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13" y="1274073"/>
            <a:ext cx="6810375"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hlinkClick r:id="rId4"/>
              </a:rPr>
              <a:t>http://www.d.umn.edu/cla/faculty/troufs/anth4616/cpgender.html#title</a:t>
            </a:r>
            <a:endParaRPr lang="en-US" sz="800" dirty="0">
              <a:solidFill>
                <a:srgbClr val="000000"/>
              </a:solidFill>
            </a:endParaRPr>
          </a:p>
        </p:txBody>
      </p:sp>
    </p:spTree>
    <p:extLst>
      <p:ext uri="{BB962C8B-B14F-4D97-AF65-F5344CB8AC3E}">
        <p14:creationId xmlns:p14="http://schemas.microsoft.com/office/powerpoint/2010/main" val="2678091148"/>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rPr>
              <a:t>July 19, 2009</a:t>
            </a:r>
          </a:p>
        </p:txBody>
      </p:sp>
      <p:sp>
        <p:nvSpPr>
          <p:cNvPr id="6" name="Rectangle 5"/>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r>
              <a:rPr lang="en-US" sz="3600" b="1" dirty="0" smtClean="0">
                <a:solidFill>
                  <a:srgbClr val="000000"/>
                </a:solidFill>
                <a:latin typeface="Arial" pitchFamily="34" charset="0"/>
              </a:rPr>
              <a:t>“</a:t>
            </a:r>
            <a:r>
              <a:rPr lang="en-US" sz="3600" b="1" dirty="0">
                <a:solidFill>
                  <a:srgbClr val="000000"/>
                </a:solidFill>
                <a:latin typeface="Arial" pitchFamily="34" charset="0"/>
              </a:rPr>
              <a:t>nature</a:t>
            </a:r>
            <a:r>
              <a:rPr lang="en-US" sz="3600" b="1" dirty="0">
                <a:solidFill>
                  <a:srgbClr val="BADDE1"/>
                </a:solidFill>
                <a:latin typeface="Arial" pitchFamily="34" charset="0"/>
              </a:rPr>
              <a:t> vs. nurture</a:t>
            </a:r>
            <a:r>
              <a:rPr lang="en-US" sz="3600" b="1" dirty="0" smtClean="0">
                <a:solidFill>
                  <a:srgbClr val="000000"/>
                </a:solidFill>
                <a:latin typeface="Arial" pitchFamily="34" charset="0"/>
              </a:rPr>
              <a:t>”</a:t>
            </a:r>
            <a:endParaRPr lang="en-US" sz="3600" b="1" dirty="0">
              <a:solidFill>
                <a:srgbClr val="000000"/>
              </a:solidFill>
              <a:latin typeface="Arial"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1879" y="1453460"/>
            <a:ext cx="3265714" cy="4996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hlinkClick r:id="rId4"/>
              </a:rPr>
              <a:t>http://www.d.umn.edu/cla/faculty/troufs/anth4616/cpgender.html#title</a:t>
            </a:r>
            <a:endParaRPr lang="en-US" sz="800" dirty="0">
              <a:solidFill>
                <a:srgbClr val="000000"/>
              </a:solidFill>
            </a:endParaRPr>
          </a:p>
        </p:txBody>
      </p:sp>
    </p:spTree>
    <p:extLst>
      <p:ext uri="{BB962C8B-B14F-4D97-AF65-F5344CB8AC3E}">
        <p14:creationId xmlns:p14="http://schemas.microsoft.com/office/powerpoint/2010/main" val="3887065497"/>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rPr>
              <a:t>July 19, 2009</a:t>
            </a:r>
          </a:p>
        </p:txBody>
      </p:sp>
      <p:sp>
        <p:nvSpPr>
          <p:cNvPr id="7"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hlinkClick r:id="rId3"/>
              </a:rPr>
              <a:t>http://www.d.umn.edu/cla/faculty/troufs/anth4616/cpgender.html#title</a:t>
            </a:r>
            <a:endParaRPr lang="en-US" sz="800" dirty="0">
              <a:solidFill>
                <a:srgbClr val="000000"/>
              </a:solidFill>
            </a:endParaRPr>
          </a:p>
        </p:txBody>
      </p:sp>
      <p:sp>
        <p:nvSpPr>
          <p:cNvPr id="5" name="Rectangle 4"/>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r>
              <a:rPr lang="en-US" sz="3600" b="1" dirty="0" smtClean="0">
                <a:solidFill>
                  <a:srgbClr val="000000"/>
                </a:solidFill>
                <a:latin typeface="Arial" pitchFamily="34" charset="0"/>
              </a:rPr>
              <a:t>“</a:t>
            </a:r>
            <a:r>
              <a:rPr lang="en-US" sz="3600" b="1" dirty="0">
                <a:solidFill>
                  <a:srgbClr val="000000"/>
                </a:solidFill>
                <a:latin typeface="Arial" pitchFamily="34" charset="0"/>
              </a:rPr>
              <a:t>nature</a:t>
            </a:r>
            <a:r>
              <a:rPr lang="en-US" sz="3600" b="1" dirty="0">
                <a:solidFill>
                  <a:srgbClr val="BADDE1"/>
                </a:solidFill>
                <a:latin typeface="Arial" pitchFamily="34" charset="0"/>
              </a:rPr>
              <a:t> vs. nurture</a:t>
            </a:r>
            <a:r>
              <a:rPr lang="en-US" sz="3600" b="1" dirty="0" smtClean="0">
                <a:solidFill>
                  <a:srgbClr val="000000"/>
                </a:solidFill>
                <a:latin typeface="Arial" pitchFamily="34" charset="0"/>
              </a:rPr>
              <a:t>”</a:t>
            </a:r>
            <a:endParaRPr lang="en-US" sz="3600" b="1" dirty="0">
              <a:solidFill>
                <a:srgbClr val="000000"/>
              </a:solidFill>
              <a:latin typeface="Arial"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007" y="1166812"/>
            <a:ext cx="8229600" cy="5362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315541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591" y="0"/>
            <a:ext cx="3815219" cy="6858000"/>
          </a:xfrm>
          <a:prstGeom prst="rect">
            <a:avLst/>
          </a:prstGeom>
          <a:noFill/>
          <a:ln w="9525">
            <a:noFill/>
            <a:miter lim="800000"/>
            <a:headEnd/>
            <a:tailEnd/>
          </a:ln>
        </p:spPr>
      </p:pic>
      <p:sp>
        <p:nvSpPr>
          <p:cNvPr id="9" name="Rectangle 8"/>
          <p:cNvSpPr/>
          <p:nvPr/>
        </p:nvSpPr>
        <p:spPr>
          <a:xfrm>
            <a:off x="2305050" y="3853934"/>
            <a:ext cx="6230034" cy="2062103"/>
          </a:xfrm>
          <a:prstGeom prst="rect">
            <a:avLst/>
          </a:prstGeom>
        </p:spPr>
        <p:txBody>
          <a:bodyPr wrap="square">
            <a:spAutoFit/>
          </a:bodyPr>
          <a:lstStyle/>
          <a:p>
            <a:pPr algn="ctr"/>
            <a:r>
              <a:rPr kumimoji="1" lang="en-US" sz="3200" b="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And probably even the Neandertals of prehistoric Europe argued about the same sort of things</a:t>
            </a:r>
          </a:p>
        </p:txBody>
      </p:sp>
      <p:sp>
        <p:nvSpPr>
          <p:cNvPr id="12" name="Rectangle 11"/>
          <p:cNvSpPr/>
          <p:nvPr/>
        </p:nvSpPr>
        <p:spPr>
          <a:xfrm>
            <a:off x="4147174" y="6349488"/>
            <a:ext cx="845103" cy="246221"/>
          </a:xfrm>
          <a:prstGeom prst="rect">
            <a:avLst/>
          </a:prstGeom>
        </p:spPr>
        <p:txBody>
          <a:bodyPr wrap="none">
            <a:spAutoFit/>
          </a:bodyPr>
          <a:lstStyle/>
          <a:p>
            <a:r>
              <a:rPr kumimoji="1" lang="en-US" sz="1000" b="1" dirty="0" err="1" smtClean="0">
                <a:solidFill>
                  <a:srgbClr val="000000"/>
                </a:solidFill>
                <a:hlinkClick r:id="rId4"/>
              </a:rPr>
              <a:t>Neandertal</a:t>
            </a:r>
            <a:endParaRPr lang="en-US" sz="1000"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rPr>
              <a:t>July 19, 2009</a:t>
            </a:r>
          </a:p>
        </p:txBody>
      </p:sp>
      <p:sp>
        <p:nvSpPr>
          <p:cNvPr id="7" name="Text Box 2"/>
          <p:cNvSpPr txBox="1">
            <a:spLocks noChangeArrowheads="1"/>
          </p:cNvSpPr>
          <p:nvPr/>
        </p:nvSpPr>
        <p:spPr bwMode="auto">
          <a:xfrm>
            <a:off x="3396168" y="6573606"/>
            <a:ext cx="2324675" cy="195858"/>
          </a:xfrm>
          <a:prstGeom prst="rect">
            <a:avLst/>
          </a:prstGeom>
          <a:noFill/>
          <a:ln w="28575">
            <a:noFill/>
            <a:miter lim="800000"/>
            <a:headEnd/>
            <a:tailEnd/>
          </a:ln>
        </p:spPr>
        <p:txBody>
          <a:bodyPr wrap="none">
            <a:spAutoFit/>
          </a:bodyPr>
          <a:lstStyle/>
          <a:p>
            <a:pPr algn="ctr"/>
            <a:r>
              <a:rPr lang="en-US" sz="800" dirty="0">
                <a:solidFill>
                  <a:srgbClr val="000000"/>
                </a:solidFill>
                <a:hlinkClick r:id="rId3"/>
              </a:rPr>
              <a:t>http://www.bbc.com/news/magazine-34290981</a:t>
            </a:r>
            <a:endParaRPr lang="en-US" sz="800" dirty="0">
              <a:solidFill>
                <a:srgbClr val="000000"/>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1675" y="285524"/>
            <a:ext cx="5200650" cy="625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7005" y="812799"/>
            <a:ext cx="1328347" cy="638628"/>
          </a:xfrm>
          <a:prstGeom prst="rect">
            <a:avLst/>
          </a:prstGeom>
        </p:spPr>
      </p:pic>
    </p:spTree>
    <p:extLst>
      <p:ext uri="{BB962C8B-B14F-4D97-AF65-F5344CB8AC3E}">
        <p14:creationId xmlns:p14="http://schemas.microsoft.com/office/powerpoint/2010/main" val="1185777997"/>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421210"/>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smtClean="0">
                <a:solidFill>
                  <a:srgbClr val="BADDE1"/>
                </a:solidFill>
              </a:rPr>
              <a:t>Biological Determinism </a:t>
            </a:r>
            <a:br>
              <a:rPr lang="en-US" sz="2800" b="1" i="1" dirty="0" smtClean="0">
                <a:solidFill>
                  <a:srgbClr val="BADDE1"/>
                </a:solidFill>
              </a:rPr>
            </a:br>
            <a:r>
              <a:rPr lang="en-US" sz="2800" b="1" i="1" dirty="0" smtClean="0">
                <a:solidFill>
                  <a:srgbClr val="BADDE1"/>
                </a:solidFill>
              </a:rPr>
              <a:t>	vs. Cultural </a:t>
            </a:r>
            <a:r>
              <a:rPr lang="en-US" sz="2800" b="1" i="1" dirty="0" err="1" smtClean="0">
                <a:solidFill>
                  <a:srgbClr val="BADDE1"/>
                </a:solidFill>
              </a:rPr>
              <a:t>Constructionism</a:t>
            </a:r>
            <a:endParaRPr lang="en-US" sz="2800" b="1" dirty="0" smtClean="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smtClean="0">
                <a:solidFill>
                  <a:srgbClr val="FF0000"/>
                </a:solidFill>
              </a:rPr>
              <a:t>Ideationism</a:t>
            </a:r>
            <a:r>
              <a:rPr lang="en-US" sz="2800" b="1" i="1" dirty="0" smtClean="0">
                <a:solidFill>
                  <a:srgbClr val="FF0000"/>
                </a:solidFill>
              </a:rPr>
              <a:t> 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smtClean="0">
                <a:solidFill>
                  <a:srgbClr val="BADDE1"/>
                </a:solidFill>
              </a:rPr>
              <a:t>Individual Agency vs. Structuralism</a:t>
            </a:r>
            <a:br>
              <a:rPr lang="en-US" sz="2800" b="1" i="1" dirty="0" smtClean="0">
                <a:solidFill>
                  <a:srgbClr val="BADDE1"/>
                </a:solidFill>
              </a:rPr>
            </a:br>
            <a:r>
              <a:rPr lang="en-US" sz="2800" b="1" i="1" dirty="0" smtClean="0">
                <a:solidFill>
                  <a:srgbClr val="BADDE1"/>
                </a:solidFill>
              </a:rPr>
              <a:t>	</a:t>
            </a:r>
            <a:r>
              <a:rPr lang="en-US" sz="2400" b="1" dirty="0" smtClean="0">
                <a:solidFill>
                  <a:srgbClr val="BADDE1"/>
                </a:solidFill>
              </a:rPr>
              <a:t>(“free will” vs. “power structures”)</a:t>
            </a:r>
            <a:endParaRPr lang="en-US" sz="2800" b="1" i="1" dirty="0" smtClean="0">
              <a:solidFill>
                <a:srgbClr val="BADDE1"/>
              </a:solidFill>
            </a:endParaRPr>
          </a:p>
          <a:p>
            <a:pPr marL="514350" indent="-514350" eaLnBrk="1" hangingPunct="1">
              <a:lnSpc>
                <a:spcPct val="150000"/>
              </a:lnSpc>
              <a:buFont typeface="+mj-lt"/>
              <a:buAutoNum type="arabicPeriod"/>
              <a:tabLst>
                <a:tab pos="0" algn="l"/>
              </a:tabLst>
              <a:defRPr/>
            </a:pPr>
            <a:endParaRPr lang="en-US" sz="2800" b="1" i="1" dirty="0" smtClean="0">
              <a:solidFill>
                <a:schemeClr val="accent1">
                  <a:lumMod val="90000"/>
                </a:schemeClr>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smtClean="0">
                <a:solidFill>
                  <a:srgbClr val="FF0000"/>
                </a:solidFill>
                <a:latin typeface="Arial"/>
              </a:rPr>
              <a:t>three major contemporary debates</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735142"/>
          </a:xfrm>
        </p:spPr>
        <p:txBody>
          <a:bodyPr>
            <a:spAutoFit/>
          </a:bodyPr>
          <a:lstStyle/>
          <a:p>
            <a:pPr marL="514350" indent="-514350" eaLnBrk="1" hangingPunct="1">
              <a:lnSpc>
                <a:spcPct val="150000"/>
              </a:lnSpc>
              <a:spcBef>
                <a:spcPts val="200"/>
              </a:spcBef>
              <a:spcAft>
                <a:spcPts val="500"/>
              </a:spcAft>
              <a:buFont typeface="+mj-lt"/>
              <a:buAutoNum type="arabicPeriod"/>
              <a:tabLst>
                <a:tab pos="0" algn="l"/>
              </a:tabLst>
              <a:defRPr/>
            </a:pPr>
            <a:r>
              <a:rPr lang="en-US" sz="2800" b="1" i="1" dirty="0" smtClean="0">
                <a:solidFill>
                  <a:srgbClr val="BADDE1"/>
                </a:solidFill>
              </a:rPr>
              <a:t>Biological Determinism </a:t>
            </a:r>
            <a:br>
              <a:rPr lang="en-US" sz="2800" b="1" i="1" dirty="0" smtClean="0">
                <a:solidFill>
                  <a:srgbClr val="BADDE1"/>
                </a:solidFill>
              </a:rPr>
            </a:br>
            <a:r>
              <a:rPr lang="en-US" sz="2800" b="1" i="1" dirty="0" smtClean="0">
                <a:solidFill>
                  <a:srgbClr val="BADDE1"/>
                </a:solidFill>
              </a:rPr>
              <a:t>	vs. Cultural </a:t>
            </a:r>
            <a:r>
              <a:rPr lang="en-US" sz="2800" b="1" i="1" dirty="0" err="1" smtClean="0">
                <a:solidFill>
                  <a:srgbClr val="BADDE1"/>
                </a:solidFill>
              </a:rPr>
              <a:t>Constructionism</a:t>
            </a:r>
            <a:endParaRPr lang="en-US" sz="2800" b="1" dirty="0" smtClean="0">
              <a:solidFill>
                <a:srgbClr val="BADDE1"/>
              </a:solidFill>
            </a:endParaRPr>
          </a:p>
          <a:p>
            <a:pPr marL="514350" indent="-514350" eaLnBrk="1" hangingPunct="1">
              <a:lnSpc>
                <a:spcPct val="150000"/>
              </a:lnSpc>
              <a:spcBef>
                <a:spcPts val="200"/>
              </a:spcBef>
              <a:spcAft>
                <a:spcPts val="500"/>
              </a:spcAft>
              <a:buFont typeface="+mj-lt"/>
              <a:buAutoNum type="arabicPeriod"/>
              <a:tabLst>
                <a:tab pos="0" algn="l"/>
              </a:tabLst>
              <a:defRPr/>
            </a:pPr>
            <a:r>
              <a:rPr lang="en-US" sz="4000" b="1" i="1" dirty="0" err="1" smtClean="0">
                <a:solidFill>
                  <a:srgbClr val="FF0000"/>
                </a:solidFill>
              </a:rPr>
              <a:t>Idea</a:t>
            </a:r>
            <a:r>
              <a:rPr lang="en-US" sz="2800" b="1" i="1" dirty="0" err="1" smtClean="0">
                <a:solidFill>
                  <a:schemeClr val="accent1"/>
                </a:solidFill>
              </a:rPr>
              <a:t>tionism</a:t>
            </a:r>
            <a:r>
              <a:rPr lang="en-US" sz="2800" b="1" i="1" dirty="0" smtClean="0">
                <a:solidFill>
                  <a:schemeClr val="accent1"/>
                </a:solidFill>
              </a:rPr>
              <a:t> 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smtClean="0">
                <a:solidFill>
                  <a:srgbClr val="BADDE1"/>
                </a:solidFill>
              </a:rPr>
              <a:t>Individual Agency vs. Structuralism</a:t>
            </a:r>
            <a:br>
              <a:rPr lang="en-US" sz="2800" b="1" i="1" dirty="0" smtClean="0">
                <a:solidFill>
                  <a:srgbClr val="BADDE1"/>
                </a:solidFill>
              </a:rPr>
            </a:br>
            <a:r>
              <a:rPr lang="en-US" sz="2800" b="1" i="1" dirty="0" smtClean="0">
                <a:solidFill>
                  <a:srgbClr val="BADDE1"/>
                </a:solidFill>
              </a:rPr>
              <a:t>	</a:t>
            </a:r>
            <a:r>
              <a:rPr lang="en-US" sz="2400" b="1" dirty="0" smtClean="0">
                <a:solidFill>
                  <a:srgbClr val="BADDE1"/>
                </a:solidFill>
              </a:rPr>
              <a:t>(“free will” vs. “power structures”)</a:t>
            </a:r>
            <a:endParaRPr lang="en-US" sz="2800" b="1" i="1" dirty="0" smtClean="0">
              <a:solidFill>
                <a:srgbClr val="BADDE1"/>
              </a:solidFill>
            </a:endParaRPr>
          </a:p>
          <a:p>
            <a:pPr marL="514350" indent="-514350" eaLnBrk="1" hangingPunct="1">
              <a:lnSpc>
                <a:spcPct val="150000"/>
              </a:lnSpc>
              <a:buFont typeface="+mj-lt"/>
              <a:buAutoNum type="arabicPeriod"/>
              <a:tabLst>
                <a:tab pos="0" algn="l"/>
              </a:tabLst>
              <a:defRPr/>
            </a:pPr>
            <a:endParaRPr lang="en-US" sz="2800" b="1" i="1" dirty="0" smtClean="0">
              <a:solidFill>
                <a:schemeClr val="accent1">
                  <a:lumMod val="90000"/>
                </a:schemeClr>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smtClean="0">
                <a:solidFill>
                  <a:srgbClr val="BADDE1"/>
                </a:solidFill>
                <a:latin typeface="Arial"/>
              </a:rPr>
              <a:t>three major contemporary debates</a:t>
            </a:r>
            <a:endParaRPr lang="en-US" sz="2800" b="1" kern="0" dirty="0" smtClean="0">
              <a:solidFill>
                <a:srgbClr val="BADDE1"/>
              </a:solidFill>
              <a:latin typeface="Arial"/>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16770" name="Text Box 2">
            <a:hlinkClick r:id="rId3"/>
          </p:cNvPr>
          <p:cNvSpPr txBox="1">
            <a:spLocks noChangeArrowheads="1"/>
          </p:cNvSpPr>
          <p:nvPr/>
        </p:nvSpPr>
        <p:spPr bwMode="auto">
          <a:xfrm>
            <a:off x="1607237" y="6583381"/>
            <a:ext cx="5920019" cy="276999"/>
          </a:xfrm>
          <a:prstGeom prst="rect">
            <a:avLst/>
          </a:prstGeom>
          <a:noFill/>
          <a:ln w="9525">
            <a:noFill/>
            <a:miter lim="800000"/>
            <a:headEnd/>
            <a:tailEnd/>
          </a:ln>
        </p:spPr>
        <p:txBody>
          <a:bodyPr wrap="none">
            <a:spAutoFit/>
          </a:bodyPr>
          <a:lstStyle/>
          <a:p>
            <a:pPr algn="ctr"/>
            <a:r>
              <a:rPr lang="en-US" sz="1200">
                <a:solidFill>
                  <a:srgbClr val="FFFFFF"/>
                </a:solidFill>
                <a:hlinkClick r:id="rId4"/>
              </a:rPr>
              <a:t>http://rawstory.com/news/afp/Bush_says_Iraq_war_about_al_Qaeda_07242007.html</a:t>
            </a:r>
            <a:endParaRPr lang="en-US" sz="1200">
              <a:solidFill>
                <a:srgbClr val="FFFFFF"/>
              </a:solidFill>
            </a:endParaRPr>
          </a:p>
        </p:txBody>
      </p:sp>
      <p:pic>
        <p:nvPicPr>
          <p:cNvPr id="416771" name="Picture 2"/>
          <p:cNvPicPr>
            <a:picLocks noChangeAspect="1" noChangeArrowheads="1"/>
          </p:cNvPicPr>
          <p:nvPr/>
        </p:nvPicPr>
        <p:blipFill>
          <a:blip r:embed="rId5" cstate="print"/>
          <a:srcRect/>
          <a:stretch>
            <a:fillRect/>
          </a:stretch>
        </p:blipFill>
        <p:spPr bwMode="auto">
          <a:xfrm>
            <a:off x="457200" y="533418"/>
            <a:ext cx="8229600" cy="5743575"/>
          </a:xfrm>
          <a:prstGeom prst="rect">
            <a:avLst/>
          </a:prstGeom>
          <a:noFill/>
          <a:ln w="9525">
            <a:noFill/>
            <a:miter lim="800000"/>
            <a:headEnd/>
            <a:tailEnd/>
          </a:ln>
        </p:spPr>
      </p:pic>
      <p:sp>
        <p:nvSpPr>
          <p:cNvPr id="5" name="Freeform 4"/>
          <p:cNvSpPr/>
          <p:nvPr/>
        </p:nvSpPr>
        <p:spPr>
          <a:xfrm>
            <a:off x="1403350" y="900131"/>
            <a:ext cx="4078288" cy="1265237"/>
          </a:xfrm>
          <a:custGeom>
            <a:avLst/>
            <a:gdLst>
              <a:gd name="connsiteX0" fmla="*/ 1644953 w 4078515"/>
              <a:gd name="connsiteY0" fmla="*/ 1132114 h 1265161"/>
              <a:gd name="connsiteX1" fmla="*/ 861182 w 4078515"/>
              <a:gd name="connsiteY1" fmla="*/ 1190171 h 1265161"/>
              <a:gd name="connsiteX2" fmla="*/ 280610 w 4078515"/>
              <a:gd name="connsiteY2" fmla="*/ 1190171 h 1265161"/>
              <a:gd name="connsiteX3" fmla="*/ 33867 w 4078515"/>
              <a:gd name="connsiteY3" fmla="*/ 740228 h 1265161"/>
              <a:gd name="connsiteX4" fmla="*/ 77410 w 4078515"/>
              <a:gd name="connsiteY4" fmla="*/ 217714 h 1265161"/>
              <a:gd name="connsiteX5" fmla="*/ 411239 w 4078515"/>
              <a:gd name="connsiteY5" fmla="*/ 0 h 1265161"/>
              <a:gd name="connsiteX6" fmla="*/ 1354667 w 4078515"/>
              <a:gd name="connsiteY6" fmla="*/ 217714 h 1265161"/>
              <a:gd name="connsiteX7" fmla="*/ 1891696 w 4078515"/>
              <a:gd name="connsiteY7" fmla="*/ 275771 h 1265161"/>
              <a:gd name="connsiteX8" fmla="*/ 2530324 w 4078515"/>
              <a:gd name="connsiteY8" fmla="*/ 333828 h 1265161"/>
              <a:gd name="connsiteX9" fmla="*/ 3110896 w 4078515"/>
              <a:gd name="connsiteY9" fmla="*/ 348343 h 1265161"/>
              <a:gd name="connsiteX10" fmla="*/ 3720496 w 4078515"/>
              <a:gd name="connsiteY10" fmla="*/ 348343 h 1265161"/>
              <a:gd name="connsiteX11" fmla="*/ 4025296 w 4078515"/>
              <a:gd name="connsiteY11" fmla="*/ 551543 h 1265161"/>
              <a:gd name="connsiteX12" fmla="*/ 4039810 w 4078515"/>
              <a:gd name="connsiteY12" fmla="*/ 798285 h 1265161"/>
              <a:gd name="connsiteX13" fmla="*/ 3807582 w 4078515"/>
              <a:gd name="connsiteY13" fmla="*/ 885371 h 1265161"/>
              <a:gd name="connsiteX14" fmla="*/ 3372153 w 4078515"/>
              <a:gd name="connsiteY14" fmla="*/ 943428 h 1265161"/>
              <a:gd name="connsiteX15" fmla="*/ 2951239 w 4078515"/>
              <a:gd name="connsiteY15" fmla="*/ 986971 h 1265161"/>
              <a:gd name="connsiteX16" fmla="*/ 1572382 w 4078515"/>
              <a:gd name="connsiteY16" fmla="*/ 1146628 h 126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8515" h="1265161">
                <a:moveTo>
                  <a:pt x="1644953" y="1132114"/>
                </a:moveTo>
                <a:cubicBezTo>
                  <a:pt x="1366762" y="1156304"/>
                  <a:pt x="1088572" y="1180495"/>
                  <a:pt x="861182" y="1190171"/>
                </a:cubicBezTo>
                <a:cubicBezTo>
                  <a:pt x="633792" y="1199847"/>
                  <a:pt x="418496" y="1265161"/>
                  <a:pt x="280610" y="1190171"/>
                </a:cubicBezTo>
                <a:cubicBezTo>
                  <a:pt x="142724" y="1115181"/>
                  <a:pt x="67734" y="902304"/>
                  <a:pt x="33867" y="740228"/>
                </a:cubicBezTo>
                <a:cubicBezTo>
                  <a:pt x="0" y="578152"/>
                  <a:pt x="14515" y="341085"/>
                  <a:pt x="77410" y="217714"/>
                </a:cubicBezTo>
                <a:cubicBezTo>
                  <a:pt x="140305" y="94343"/>
                  <a:pt x="198363" y="0"/>
                  <a:pt x="411239" y="0"/>
                </a:cubicBezTo>
                <a:cubicBezTo>
                  <a:pt x="624115" y="0"/>
                  <a:pt x="1107924" y="171752"/>
                  <a:pt x="1354667" y="217714"/>
                </a:cubicBezTo>
                <a:cubicBezTo>
                  <a:pt x="1601410" y="263676"/>
                  <a:pt x="1891696" y="275771"/>
                  <a:pt x="1891696" y="275771"/>
                </a:cubicBezTo>
                <a:cubicBezTo>
                  <a:pt x="2087639" y="295123"/>
                  <a:pt x="2327124" y="321733"/>
                  <a:pt x="2530324" y="333828"/>
                </a:cubicBezTo>
                <a:cubicBezTo>
                  <a:pt x="2733524" y="345923"/>
                  <a:pt x="2912534" y="345924"/>
                  <a:pt x="3110896" y="348343"/>
                </a:cubicBezTo>
                <a:cubicBezTo>
                  <a:pt x="3309258" y="350762"/>
                  <a:pt x="3568096" y="314476"/>
                  <a:pt x="3720496" y="348343"/>
                </a:cubicBezTo>
                <a:cubicBezTo>
                  <a:pt x="3872896" y="382210"/>
                  <a:pt x="3972077" y="476553"/>
                  <a:pt x="4025296" y="551543"/>
                </a:cubicBezTo>
                <a:cubicBezTo>
                  <a:pt x="4078515" y="626533"/>
                  <a:pt x="4076096" y="742647"/>
                  <a:pt x="4039810" y="798285"/>
                </a:cubicBezTo>
                <a:cubicBezTo>
                  <a:pt x="4003524" y="853923"/>
                  <a:pt x="3918858" y="861180"/>
                  <a:pt x="3807582" y="885371"/>
                </a:cubicBezTo>
                <a:cubicBezTo>
                  <a:pt x="3696306" y="909562"/>
                  <a:pt x="3514877" y="926495"/>
                  <a:pt x="3372153" y="943428"/>
                </a:cubicBezTo>
                <a:cubicBezTo>
                  <a:pt x="3229429" y="960361"/>
                  <a:pt x="2951239" y="986971"/>
                  <a:pt x="2951239" y="986971"/>
                </a:cubicBezTo>
                <a:lnTo>
                  <a:pt x="1572382" y="1146628"/>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7" name="Rectangle 3"/>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smtClean="0">
                <a:solidFill>
                  <a:srgbClr val="FF0000"/>
                </a:solidFill>
                <a:latin typeface="Arial"/>
              </a:rPr>
              <a:t>Ideationism</a:t>
            </a:r>
            <a:r>
              <a:rPr lang="en-US" sz="3200" b="1" i="1" kern="0" dirty="0" smtClean="0">
                <a:solidFill>
                  <a:srgbClr val="BADDE1"/>
                </a:solidFill>
                <a:latin typeface="Arial"/>
              </a:rPr>
              <a:t> </a:t>
            </a:r>
            <a:r>
              <a:rPr lang="en-US" sz="2400" b="1" i="1" kern="0" dirty="0" smtClean="0">
                <a:solidFill>
                  <a:srgbClr val="BADDE1"/>
                </a:solidFill>
                <a:latin typeface="Arial"/>
              </a:rPr>
              <a:t>vs. Cultural Materialism</a:t>
            </a:r>
            <a:endParaRPr lang="en-US" sz="2800" b="1" i="1" kern="0" dirty="0" smtClean="0">
              <a:solidFill>
                <a:srgbClr val="BBE0E3">
                  <a:lumMod val="90000"/>
                </a:srgbClr>
              </a:solidFill>
              <a:latin typeface="Arial"/>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16770" name="Text Box 2">
            <a:hlinkClick r:id="rId3"/>
          </p:cNvPr>
          <p:cNvSpPr txBox="1">
            <a:spLocks noChangeArrowheads="1"/>
          </p:cNvSpPr>
          <p:nvPr/>
        </p:nvSpPr>
        <p:spPr bwMode="auto">
          <a:xfrm>
            <a:off x="1607237" y="6583381"/>
            <a:ext cx="5920019" cy="276999"/>
          </a:xfrm>
          <a:prstGeom prst="rect">
            <a:avLst/>
          </a:prstGeom>
          <a:noFill/>
          <a:ln w="9525">
            <a:noFill/>
            <a:miter lim="800000"/>
            <a:headEnd/>
            <a:tailEnd/>
          </a:ln>
        </p:spPr>
        <p:txBody>
          <a:bodyPr wrap="none">
            <a:spAutoFit/>
          </a:bodyPr>
          <a:lstStyle/>
          <a:p>
            <a:pPr algn="ctr"/>
            <a:r>
              <a:rPr lang="en-US" sz="1200">
                <a:solidFill>
                  <a:srgbClr val="FFFFFF"/>
                </a:solidFill>
                <a:hlinkClick r:id="rId4"/>
              </a:rPr>
              <a:t>http://rawstory.com/news/afp/Bush_says_Iraq_war_about_al_Qaeda_07242007.html</a:t>
            </a:r>
            <a:endParaRPr lang="en-US" sz="1200">
              <a:solidFill>
                <a:srgbClr val="FFFFFF"/>
              </a:solidFill>
            </a:endParaRPr>
          </a:p>
        </p:txBody>
      </p:sp>
      <p:pic>
        <p:nvPicPr>
          <p:cNvPr id="416771" name="Picture 2"/>
          <p:cNvPicPr>
            <a:picLocks noChangeAspect="1" noChangeArrowheads="1"/>
          </p:cNvPicPr>
          <p:nvPr/>
        </p:nvPicPr>
        <p:blipFill>
          <a:blip r:embed="rId5" cstate="print"/>
          <a:srcRect/>
          <a:stretch>
            <a:fillRect/>
          </a:stretch>
        </p:blipFill>
        <p:spPr bwMode="auto">
          <a:xfrm>
            <a:off x="457200" y="533418"/>
            <a:ext cx="8229600" cy="5743575"/>
          </a:xfrm>
          <a:prstGeom prst="rect">
            <a:avLst/>
          </a:prstGeom>
          <a:noFill/>
          <a:ln w="9525">
            <a:noFill/>
            <a:miter lim="800000"/>
            <a:headEnd/>
            <a:tailEnd/>
          </a:ln>
        </p:spPr>
      </p:pic>
      <p:sp>
        <p:nvSpPr>
          <p:cNvPr id="4" name="TextBox 3"/>
          <p:cNvSpPr txBox="1">
            <a:spLocks noChangeArrowheads="1"/>
          </p:cNvSpPr>
          <p:nvPr/>
        </p:nvSpPr>
        <p:spPr bwMode="auto">
          <a:xfrm>
            <a:off x="1954210" y="2336801"/>
            <a:ext cx="5950732" cy="3539430"/>
          </a:xfrm>
          <a:prstGeom prst="rect">
            <a:avLst/>
          </a:prstGeom>
          <a:solidFill>
            <a:schemeClr val="bg1"/>
          </a:solidFill>
          <a:ln w="76200">
            <a:solidFill>
              <a:srgbClr val="FFC000"/>
            </a:solidFill>
            <a:miter lim="800000"/>
            <a:headEnd/>
            <a:tailEnd/>
          </a:ln>
        </p:spPr>
        <p:txBody>
          <a:bodyPr wrap="none">
            <a:spAutoFit/>
          </a:bodyPr>
          <a:lstStyle/>
          <a:p>
            <a:r>
              <a:rPr lang="en-US" sz="2800" b="1" dirty="0">
                <a:solidFill>
                  <a:srgbClr val="000000"/>
                </a:solidFill>
              </a:rPr>
              <a:t>	</a:t>
            </a:r>
          </a:p>
          <a:p>
            <a:r>
              <a:rPr lang="en-US" sz="2800" b="1" dirty="0">
                <a:solidFill>
                  <a:srgbClr val="000000"/>
                </a:solidFill>
              </a:rPr>
              <a:t>	Peace</a:t>
            </a:r>
          </a:p>
          <a:p>
            <a:r>
              <a:rPr lang="en-US" sz="2800" b="1" dirty="0">
                <a:solidFill>
                  <a:srgbClr val="000000"/>
                </a:solidFill>
              </a:rPr>
              <a:t>	Justice</a:t>
            </a:r>
          </a:p>
          <a:p>
            <a:r>
              <a:rPr lang="en-US" sz="2800" b="1" dirty="0">
                <a:solidFill>
                  <a:srgbClr val="000000"/>
                </a:solidFill>
              </a:rPr>
              <a:t>	Security</a:t>
            </a:r>
          </a:p>
          <a:p>
            <a:r>
              <a:rPr lang="en-US" sz="2800" b="1" dirty="0">
                <a:solidFill>
                  <a:srgbClr val="000000"/>
                </a:solidFill>
              </a:rPr>
              <a:t>	Freedom</a:t>
            </a:r>
          </a:p>
          <a:p>
            <a:r>
              <a:rPr lang="en-US" sz="2800" b="1" dirty="0">
                <a:solidFill>
                  <a:srgbClr val="000000"/>
                </a:solidFill>
              </a:rPr>
              <a:t>	Honor</a:t>
            </a:r>
          </a:p>
          <a:p>
            <a:r>
              <a:rPr lang="en-US" sz="2800" b="1" dirty="0">
                <a:solidFill>
                  <a:srgbClr val="000000"/>
                </a:solidFill>
              </a:rPr>
              <a:t>	[God’s will  / Allah’s will . . .] </a:t>
            </a:r>
          </a:p>
          <a:p>
            <a:endParaRPr lang="en-US" sz="2800" b="1" dirty="0">
              <a:solidFill>
                <a:srgbClr val="000000"/>
              </a:solidFill>
            </a:endParaRPr>
          </a:p>
        </p:txBody>
      </p:sp>
      <p:sp>
        <p:nvSpPr>
          <p:cNvPr id="5" name="Freeform 4"/>
          <p:cNvSpPr/>
          <p:nvPr/>
        </p:nvSpPr>
        <p:spPr>
          <a:xfrm>
            <a:off x="1403350" y="900131"/>
            <a:ext cx="4078288" cy="1265237"/>
          </a:xfrm>
          <a:custGeom>
            <a:avLst/>
            <a:gdLst>
              <a:gd name="connsiteX0" fmla="*/ 1644953 w 4078515"/>
              <a:gd name="connsiteY0" fmla="*/ 1132114 h 1265161"/>
              <a:gd name="connsiteX1" fmla="*/ 861182 w 4078515"/>
              <a:gd name="connsiteY1" fmla="*/ 1190171 h 1265161"/>
              <a:gd name="connsiteX2" fmla="*/ 280610 w 4078515"/>
              <a:gd name="connsiteY2" fmla="*/ 1190171 h 1265161"/>
              <a:gd name="connsiteX3" fmla="*/ 33867 w 4078515"/>
              <a:gd name="connsiteY3" fmla="*/ 740228 h 1265161"/>
              <a:gd name="connsiteX4" fmla="*/ 77410 w 4078515"/>
              <a:gd name="connsiteY4" fmla="*/ 217714 h 1265161"/>
              <a:gd name="connsiteX5" fmla="*/ 411239 w 4078515"/>
              <a:gd name="connsiteY5" fmla="*/ 0 h 1265161"/>
              <a:gd name="connsiteX6" fmla="*/ 1354667 w 4078515"/>
              <a:gd name="connsiteY6" fmla="*/ 217714 h 1265161"/>
              <a:gd name="connsiteX7" fmla="*/ 1891696 w 4078515"/>
              <a:gd name="connsiteY7" fmla="*/ 275771 h 1265161"/>
              <a:gd name="connsiteX8" fmla="*/ 2530324 w 4078515"/>
              <a:gd name="connsiteY8" fmla="*/ 333828 h 1265161"/>
              <a:gd name="connsiteX9" fmla="*/ 3110896 w 4078515"/>
              <a:gd name="connsiteY9" fmla="*/ 348343 h 1265161"/>
              <a:gd name="connsiteX10" fmla="*/ 3720496 w 4078515"/>
              <a:gd name="connsiteY10" fmla="*/ 348343 h 1265161"/>
              <a:gd name="connsiteX11" fmla="*/ 4025296 w 4078515"/>
              <a:gd name="connsiteY11" fmla="*/ 551543 h 1265161"/>
              <a:gd name="connsiteX12" fmla="*/ 4039810 w 4078515"/>
              <a:gd name="connsiteY12" fmla="*/ 798285 h 1265161"/>
              <a:gd name="connsiteX13" fmla="*/ 3807582 w 4078515"/>
              <a:gd name="connsiteY13" fmla="*/ 885371 h 1265161"/>
              <a:gd name="connsiteX14" fmla="*/ 3372153 w 4078515"/>
              <a:gd name="connsiteY14" fmla="*/ 943428 h 1265161"/>
              <a:gd name="connsiteX15" fmla="*/ 2951239 w 4078515"/>
              <a:gd name="connsiteY15" fmla="*/ 986971 h 1265161"/>
              <a:gd name="connsiteX16" fmla="*/ 1572382 w 4078515"/>
              <a:gd name="connsiteY16" fmla="*/ 1146628 h 126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8515" h="1265161">
                <a:moveTo>
                  <a:pt x="1644953" y="1132114"/>
                </a:moveTo>
                <a:cubicBezTo>
                  <a:pt x="1366762" y="1156304"/>
                  <a:pt x="1088572" y="1180495"/>
                  <a:pt x="861182" y="1190171"/>
                </a:cubicBezTo>
                <a:cubicBezTo>
                  <a:pt x="633792" y="1199847"/>
                  <a:pt x="418496" y="1265161"/>
                  <a:pt x="280610" y="1190171"/>
                </a:cubicBezTo>
                <a:cubicBezTo>
                  <a:pt x="142724" y="1115181"/>
                  <a:pt x="67734" y="902304"/>
                  <a:pt x="33867" y="740228"/>
                </a:cubicBezTo>
                <a:cubicBezTo>
                  <a:pt x="0" y="578152"/>
                  <a:pt x="14515" y="341085"/>
                  <a:pt x="77410" y="217714"/>
                </a:cubicBezTo>
                <a:cubicBezTo>
                  <a:pt x="140305" y="94343"/>
                  <a:pt x="198363" y="0"/>
                  <a:pt x="411239" y="0"/>
                </a:cubicBezTo>
                <a:cubicBezTo>
                  <a:pt x="624115" y="0"/>
                  <a:pt x="1107924" y="171752"/>
                  <a:pt x="1354667" y="217714"/>
                </a:cubicBezTo>
                <a:cubicBezTo>
                  <a:pt x="1601410" y="263676"/>
                  <a:pt x="1891696" y="275771"/>
                  <a:pt x="1891696" y="275771"/>
                </a:cubicBezTo>
                <a:cubicBezTo>
                  <a:pt x="2087639" y="295123"/>
                  <a:pt x="2327124" y="321733"/>
                  <a:pt x="2530324" y="333828"/>
                </a:cubicBezTo>
                <a:cubicBezTo>
                  <a:pt x="2733524" y="345923"/>
                  <a:pt x="2912534" y="345924"/>
                  <a:pt x="3110896" y="348343"/>
                </a:cubicBezTo>
                <a:cubicBezTo>
                  <a:pt x="3309258" y="350762"/>
                  <a:pt x="3568096" y="314476"/>
                  <a:pt x="3720496" y="348343"/>
                </a:cubicBezTo>
                <a:cubicBezTo>
                  <a:pt x="3872896" y="382210"/>
                  <a:pt x="3972077" y="476553"/>
                  <a:pt x="4025296" y="551543"/>
                </a:cubicBezTo>
                <a:cubicBezTo>
                  <a:pt x="4078515" y="626533"/>
                  <a:pt x="4076096" y="742647"/>
                  <a:pt x="4039810" y="798285"/>
                </a:cubicBezTo>
                <a:cubicBezTo>
                  <a:pt x="4003524" y="853923"/>
                  <a:pt x="3918858" y="861180"/>
                  <a:pt x="3807582" y="885371"/>
                </a:cubicBezTo>
                <a:cubicBezTo>
                  <a:pt x="3696306" y="909562"/>
                  <a:pt x="3514877" y="926495"/>
                  <a:pt x="3372153" y="943428"/>
                </a:cubicBezTo>
                <a:cubicBezTo>
                  <a:pt x="3229429" y="960361"/>
                  <a:pt x="2951239" y="986971"/>
                  <a:pt x="2951239" y="986971"/>
                </a:cubicBezTo>
                <a:lnTo>
                  <a:pt x="1572382" y="1146628"/>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16770" name="Text Box 2">
            <a:hlinkClick r:id="rId3"/>
          </p:cNvPr>
          <p:cNvSpPr txBox="1">
            <a:spLocks noChangeArrowheads="1"/>
          </p:cNvSpPr>
          <p:nvPr/>
        </p:nvSpPr>
        <p:spPr bwMode="auto">
          <a:xfrm>
            <a:off x="1607237" y="6583381"/>
            <a:ext cx="5920019" cy="276999"/>
          </a:xfrm>
          <a:prstGeom prst="rect">
            <a:avLst/>
          </a:prstGeom>
          <a:noFill/>
          <a:ln w="9525">
            <a:noFill/>
            <a:miter lim="800000"/>
            <a:headEnd/>
            <a:tailEnd/>
          </a:ln>
        </p:spPr>
        <p:txBody>
          <a:bodyPr wrap="none">
            <a:spAutoFit/>
          </a:bodyPr>
          <a:lstStyle/>
          <a:p>
            <a:pPr algn="ctr"/>
            <a:r>
              <a:rPr lang="en-US" sz="1200">
                <a:solidFill>
                  <a:srgbClr val="FFFFFF"/>
                </a:solidFill>
                <a:hlinkClick r:id="rId4"/>
              </a:rPr>
              <a:t>http://rawstory.com/news/afp/Bush_says_Iraq_war_about_al_Qaeda_07242007.html</a:t>
            </a:r>
            <a:endParaRPr lang="en-US" sz="1200">
              <a:solidFill>
                <a:srgbClr val="FFFFFF"/>
              </a:solidFill>
            </a:endParaRPr>
          </a:p>
        </p:txBody>
      </p:sp>
      <p:pic>
        <p:nvPicPr>
          <p:cNvPr id="416771" name="Picture 2"/>
          <p:cNvPicPr>
            <a:picLocks noChangeAspect="1" noChangeArrowheads="1"/>
          </p:cNvPicPr>
          <p:nvPr/>
        </p:nvPicPr>
        <p:blipFill>
          <a:blip r:embed="rId5" cstate="print"/>
          <a:srcRect/>
          <a:stretch>
            <a:fillRect/>
          </a:stretch>
        </p:blipFill>
        <p:spPr bwMode="auto">
          <a:xfrm>
            <a:off x="457200" y="533418"/>
            <a:ext cx="8229600" cy="5743575"/>
          </a:xfrm>
          <a:prstGeom prst="rect">
            <a:avLst/>
          </a:prstGeom>
          <a:noFill/>
          <a:ln w="9525">
            <a:noFill/>
            <a:miter lim="800000"/>
            <a:headEnd/>
            <a:tailEnd/>
          </a:ln>
        </p:spPr>
      </p:pic>
      <p:sp>
        <p:nvSpPr>
          <p:cNvPr id="4" name="TextBox 3"/>
          <p:cNvSpPr txBox="1">
            <a:spLocks noChangeArrowheads="1"/>
          </p:cNvSpPr>
          <p:nvPr/>
        </p:nvSpPr>
        <p:spPr bwMode="auto">
          <a:xfrm>
            <a:off x="1954210" y="2336801"/>
            <a:ext cx="5950732" cy="3539430"/>
          </a:xfrm>
          <a:prstGeom prst="rect">
            <a:avLst/>
          </a:prstGeom>
          <a:solidFill>
            <a:schemeClr val="bg1"/>
          </a:solidFill>
          <a:ln w="76200">
            <a:solidFill>
              <a:srgbClr val="FFC000"/>
            </a:solidFill>
            <a:miter lim="800000"/>
            <a:headEnd/>
            <a:tailEnd/>
          </a:ln>
        </p:spPr>
        <p:txBody>
          <a:bodyPr wrap="none">
            <a:spAutoFit/>
          </a:bodyPr>
          <a:lstStyle/>
          <a:p>
            <a:r>
              <a:rPr lang="en-US" sz="2800" b="1" dirty="0">
                <a:solidFill>
                  <a:srgbClr val="000000"/>
                </a:solidFill>
              </a:rPr>
              <a:t>	</a:t>
            </a:r>
          </a:p>
          <a:p>
            <a:r>
              <a:rPr lang="en-US" sz="2800" b="1" dirty="0">
                <a:solidFill>
                  <a:srgbClr val="000000"/>
                </a:solidFill>
              </a:rPr>
              <a:t>	Peace</a:t>
            </a:r>
          </a:p>
          <a:p>
            <a:r>
              <a:rPr lang="en-US" sz="2800" b="1" dirty="0">
                <a:solidFill>
                  <a:srgbClr val="000000"/>
                </a:solidFill>
              </a:rPr>
              <a:t>	Justice</a:t>
            </a:r>
          </a:p>
          <a:p>
            <a:r>
              <a:rPr lang="en-US" sz="2800" b="1" dirty="0">
                <a:solidFill>
                  <a:srgbClr val="000000"/>
                </a:solidFill>
              </a:rPr>
              <a:t>	Security</a:t>
            </a:r>
          </a:p>
          <a:p>
            <a:r>
              <a:rPr lang="en-US" sz="2800" b="1" dirty="0">
                <a:solidFill>
                  <a:srgbClr val="000000"/>
                </a:solidFill>
              </a:rPr>
              <a:t>	Freedom</a:t>
            </a:r>
          </a:p>
          <a:p>
            <a:r>
              <a:rPr lang="en-US" sz="2800" b="1" dirty="0">
                <a:solidFill>
                  <a:srgbClr val="000000"/>
                </a:solidFill>
              </a:rPr>
              <a:t>	Honor</a:t>
            </a:r>
          </a:p>
          <a:p>
            <a:r>
              <a:rPr lang="en-US" sz="2800" b="1" dirty="0">
                <a:solidFill>
                  <a:srgbClr val="000000"/>
                </a:solidFill>
              </a:rPr>
              <a:t>	[God’s will  / Allah’s will . . .] </a:t>
            </a:r>
          </a:p>
          <a:p>
            <a:endParaRPr lang="en-US" sz="2800" b="1" dirty="0">
              <a:solidFill>
                <a:srgbClr val="000000"/>
              </a:solidFill>
            </a:endParaRPr>
          </a:p>
        </p:txBody>
      </p:sp>
      <p:sp>
        <p:nvSpPr>
          <p:cNvPr id="5" name="Freeform 4"/>
          <p:cNvSpPr/>
          <p:nvPr/>
        </p:nvSpPr>
        <p:spPr>
          <a:xfrm>
            <a:off x="1403350" y="900131"/>
            <a:ext cx="4078288" cy="1265237"/>
          </a:xfrm>
          <a:custGeom>
            <a:avLst/>
            <a:gdLst>
              <a:gd name="connsiteX0" fmla="*/ 1644953 w 4078515"/>
              <a:gd name="connsiteY0" fmla="*/ 1132114 h 1265161"/>
              <a:gd name="connsiteX1" fmla="*/ 861182 w 4078515"/>
              <a:gd name="connsiteY1" fmla="*/ 1190171 h 1265161"/>
              <a:gd name="connsiteX2" fmla="*/ 280610 w 4078515"/>
              <a:gd name="connsiteY2" fmla="*/ 1190171 h 1265161"/>
              <a:gd name="connsiteX3" fmla="*/ 33867 w 4078515"/>
              <a:gd name="connsiteY3" fmla="*/ 740228 h 1265161"/>
              <a:gd name="connsiteX4" fmla="*/ 77410 w 4078515"/>
              <a:gd name="connsiteY4" fmla="*/ 217714 h 1265161"/>
              <a:gd name="connsiteX5" fmla="*/ 411239 w 4078515"/>
              <a:gd name="connsiteY5" fmla="*/ 0 h 1265161"/>
              <a:gd name="connsiteX6" fmla="*/ 1354667 w 4078515"/>
              <a:gd name="connsiteY6" fmla="*/ 217714 h 1265161"/>
              <a:gd name="connsiteX7" fmla="*/ 1891696 w 4078515"/>
              <a:gd name="connsiteY7" fmla="*/ 275771 h 1265161"/>
              <a:gd name="connsiteX8" fmla="*/ 2530324 w 4078515"/>
              <a:gd name="connsiteY8" fmla="*/ 333828 h 1265161"/>
              <a:gd name="connsiteX9" fmla="*/ 3110896 w 4078515"/>
              <a:gd name="connsiteY9" fmla="*/ 348343 h 1265161"/>
              <a:gd name="connsiteX10" fmla="*/ 3720496 w 4078515"/>
              <a:gd name="connsiteY10" fmla="*/ 348343 h 1265161"/>
              <a:gd name="connsiteX11" fmla="*/ 4025296 w 4078515"/>
              <a:gd name="connsiteY11" fmla="*/ 551543 h 1265161"/>
              <a:gd name="connsiteX12" fmla="*/ 4039810 w 4078515"/>
              <a:gd name="connsiteY12" fmla="*/ 798285 h 1265161"/>
              <a:gd name="connsiteX13" fmla="*/ 3807582 w 4078515"/>
              <a:gd name="connsiteY13" fmla="*/ 885371 h 1265161"/>
              <a:gd name="connsiteX14" fmla="*/ 3372153 w 4078515"/>
              <a:gd name="connsiteY14" fmla="*/ 943428 h 1265161"/>
              <a:gd name="connsiteX15" fmla="*/ 2951239 w 4078515"/>
              <a:gd name="connsiteY15" fmla="*/ 986971 h 1265161"/>
              <a:gd name="connsiteX16" fmla="*/ 1572382 w 4078515"/>
              <a:gd name="connsiteY16" fmla="*/ 1146628 h 126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8515" h="1265161">
                <a:moveTo>
                  <a:pt x="1644953" y="1132114"/>
                </a:moveTo>
                <a:cubicBezTo>
                  <a:pt x="1366762" y="1156304"/>
                  <a:pt x="1088572" y="1180495"/>
                  <a:pt x="861182" y="1190171"/>
                </a:cubicBezTo>
                <a:cubicBezTo>
                  <a:pt x="633792" y="1199847"/>
                  <a:pt x="418496" y="1265161"/>
                  <a:pt x="280610" y="1190171"/>
                </a:cubicBezTo>
                <a:cubicBezTo>
                  <a:pt x="142724" y="1115181"/>
                  <a:pt x="67734" y="902304"/>
                  <a:pt x="33867" y="740228"/>
                </a:cubicBezTo>
                <a:cubicBezTo>
                  <a:pt x="0" y="578152"/>
                  <a:pt x="14515" y="341085"/>
                  <a:pt x="77410" y="217714"/>
                </a:cubicBezTo>
                <a:cubicBezTo>
                  <a:pt x="140305" y="94343"/>
                  <a:pt x="198363" y="0"/>
                  <a:pt x="411239" y="0"/>
                </a:cubicBezTo>
                <a:cubicBezTo>
                  <a:pt x="624115" y="0"/>
                  <a:pt x="1107924" y="171752"/>
                  <a:pt x="1354667" y="217714"/>
                </a:cubicBezTo>
                <a:cubicBezTo>
                  <a:pt x="1601410" y="263676"/>
                  <a:pt x="1891696" y="275771"/>
                  <a:pt x="1891696" y="275771"/>
                </a:cubicBezTo>
                <a:cubicBezTo>
                  <a:pt x="2087639" y="295123"/>
                  <a:pt x="2327124" y="321733"/>
                  <a:pt x="2530324" y="333828"/>
                </a:cubicBezTo>
                <a:cubicBezTo>
                  <a:pt x="2733524" y="345923"/>
                  <a:pt x="2912534" y="345924"/>
                  <a:pt x="3110896" y="348343"/>
                </a:cubicBezTo>
                <a:cubicBezTo>
                  <a:pt x="3309258" y="350762"/>
                  <a:pt x="3568096" y="314476"/>
                  <a:pt x="3720496" y="348343"/>
                </a:cubicBezTo>
                <a:cubicBezTo>
                  <a:pt x="3872896" y="382210"/>
                  <a:pt x="3972077" y="476553"/>
                  <a:pt x="4025296" y="551543"/>
                </a:cubicBezTo>
                <a:cubicBezTo>
                  <a:pt x="4078515" y="626533"/>
                  <a:pt x="4076096" y="742647"/>
                  <a:pt x="4039810" y="798285"/>
                </a:cubicBezTo>
                <a:cubicBezTo>
                  <a:pt x="4003524" y="853923"/>
                  <a:pt x="3918858" y="861180"/>
                  <a:pt x="3807582" y="885371"/>
                </a:cubicBezTo>
                <a:cubicBezTo>
                  <a:pt x="3696306" y="909562"/>
                  <a:pt x="3514877" y="926495"/>
                  <a:pt x="3372153" y="943428"/>
                </a:cubicBezTo>
                <a:cubicBezTo>
                  <a:pt x="3229429" y="960361"/>
                  <a:pt x="2951239" y="986971"/>
                  <a:pt x="2951239" y="986971"/>
                </a:cubicBezTo>
                <a:lnTo>
                  <a:pt x="1572382" y="1146628"/>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6" name="Rectangle 3"/>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smtClean="0">
                <a:solidFill>
                  <a:srgbClr val="FF0000"/>
                </a:solidFill>
                <a:latin typeface="Arial"/>
              </a:rPr>
              <a:t>Ideationism</a:t>
            </a:r>
            <a:r>
              <a:rPr lang="en-US" sz="3200" b="1" i="1" kern="0" dirty="0" smtClean="0">
                <a:solidFill>
                  <a:srgbClr val="BADDE1"/>
                </a:solidFill>
                <a:latin typeface="Arial"/>
              </a:rPr>
              <a:t> </a:t>
            </a:r>
            <a:r>
              <a:rPr lang="en-US" sz="2400" b="1" i="1" kern="0" dirty="0" smtClean="0">
                <a:solidFill>
                  <a:srgbClr val="BADDE1"/>
                </a:solidFill>
                <a:latin typeface="Arial"/>
              </a:rPr>
              <a:t>vs. Cultural Materialism</a:t>
            </a:r>
            <a:endParaRPr lang="en-US" sz="2800" b="1" i="1" kern="0" dirty="0" smtClean="0">
              <a:solidFill>
                <a:srgbClr val="BBE0E3">
                  <a:lumMod val="90000"/>
                </a:srgbClr>
              </a:solidFill>
              <a:latin typeface="Arial"/>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1" y="400050"/>
            <a:ext cx="6675120" cy="6270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a:hlinkClick r:id="rId4"/>
          </p:cNvPr>
          <p:cNvSpPr txBox="1">
            <a:spLocks noChangeArrowheads="1"/>
          </p:cNvSpPr>
          <p:nvPr/>
        </p:nvSpPr>
        <p:spPr bwMode="auto">
          <a:xfrm>
            <a:off x="1108932" y="6583381"/>
            <a:ext cx="6895991" cy="276999"/>
          </a:xfrm>
          <a:prstGeom prst="rect">
            <a:avLst/>
          </a:prstGeom>
          <a:noFill/>
          <a:ln w="9525">
            <a:noFill/>
            <a:miter lim="800000"/>
            <a:headEnd/>
            <a:tailEnd/>
          </a:ln>
        </p:spPr>
        <p:txBody>
          <a:bodyPr wrap="none">
            <a:spAutoFit/>
          </a:bodyPr>
          <a:lstStyle/>
          <a:p>
            <a:pPr algn="ctr"/>
            <a:r>
              <a:rPr lang="en-US" sz="1200" dirty="0">
                <a:solidFill>
                  <a:srgbClr val="FFFFFF"/>
                </a:solidFill>
                <a:hlinkClick r:id="rId5"/>
              </a:rPr>
              <a:t>https://www.mprnews.org/story/2018/02/05/michele-bachmann-not-running-for-franken-senate-seat</a:t>
            </a:r>
            <a:endParaRPr lang="en-US" sz="1200" dirty="0">
              <a:solidFill>
                <a:srgbClr val="FFFFFF"/>
              </a:solidFill>
            </a:endParaRPr>
          </a:p>
        </p:txBody>
      </p:sp>
    </p:spTree>
    <p:extLst>
      <p:ext uri="{BB962C8B-B14F-4D97-AF65-F5344CB8AC3E}">
        <p14:creationId xmlns:p14="http://schemas.microsoft.com/office/powerpoint/2010/main" val="624535153"/>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smtClean="0">
                <a:solidFill>
                  <a:srgbClr val="BADDE1"/>
                </a:solidFill>
              </a:rPr>
              <a:t>Biological Determinism </a:t>
            </a:r>
            <a:br>
              <a:rPr lang="en-US" sz="2800" b="1" i="1" dirty="0" smtClean="0">
                <a:solidFill>
                  <a:srgbClr val="BADDE1"/>
                </a:solidFill>
              </a:rPr>
            </a:br>
            <a:r>
              <a:rPr lang="en-US" sz="2800" b="1" i="1" dirty="0" smtClean="0">
                <a:solidFill>
                  <a:srgbClr val="BADDE1"/>
                </a:solidFill>
              </a:rPr>
              <a:t>	vs. Cultural </a:t>
            </a:r>
            <a:r>
              <a:rPr lang="en-US" sz="2800" b="1" i="1" dirty="0" err="1" smtClean="0">
                <a:solidFill>
                  <a:srgbClr val="BADDE1"/>
                </a:solidFill>
              </a:rPr>
              <a:t>Constructionism</a:t>
            </a:r>
            <a:endParaRPr lang="en-US" sz="2800" b="1" dirty="0" smtClean="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b="1" i="1" dirty="0" err="1" smtClean="0">
                <a:solidFill>
                  <a:srgbClr val="FF0000"/>
                </a:solidFill>
              </a:rPr>
              <a:t>Ideationism</a:t>
            </a:r>
            <a:r>
              <a:rPr lang="en-US" b="1" i="1" dirty="0" smtClean="0">
                <a:solidFill>
                  <a:srgbClr val="BADDE1"/>
                </a:solidFill>
              </a:rPr>
              <a:t> </a:t>
            </a:r>
            <a:r>
              <a:rPr lang="en-US" sz="2800" b="1" i="1" dirty="0" smtClean="0">
                <a:solidFill>
                  <a:srgbClr val="BADDE1"/>
                </a:solidFill>
              </a:rPr>
              <a:t>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smtClean="0">
                <a:solidFill>
                  <a:schemeClr val="bg1"/>
                </a:solidFill>
              </a:rPr>
              <a:t>Individual Agency vs. Structuralism</a:t>
            </a:r>
            <a:br>
              <a:rPr lang="en-US" sz="2800" b="1" i="1" dirty="0" smtClean="0">
                <a:solidFill>
                  <a:schemeClr val="bg1"/>
                </a:solidFill>
              </a:rPr>
            </a:br>
            <a:r>
              <a:rPr lang="en-US" sz="2800" b="1" i="1" dirty="0" smtClean="0">
                <a:solidFill>
                  <a:schemeClr val="bg1"/>
                </a:solidFill>
              </a:rPr>
              <a:t>	</a:t>
            </a:r>
            <a:r>
              <a:rPr lang="en-US" sz="2400" b="1" dirty="0" smtClean="0">
                <a:solidFill>
                  <a:schemeClr val="bg1"/>
                </a:solidFill>
              </a:rPr>
              <a:t>(“free will” vs. “power structures”)</a:t>
            </a:r>
            <a:endParaRPr lang="en-US" sz="2800" b="1" i="1" dirty="0" smtClean="0">
              <a:solidFill>
                <a:schemeClr val="bg1"/>
              </a:solidFill>
            </a:endParaRPr>
          </a:p>
          <a:p>
            <a:pPr marL="514350" indent="-514350" eaLnBrk="1" hangingPunct="1">
              <a:lnSpc>
                <a:spcPct val="150000"/>
              </a:lnSpc>
              <a:buFont typeface="+mj-lt"/>
              <a:buAutoNum type="arabicPeriod"/>
              <a:tabLst>
                <a:tab pos="0" algn="l"/>
              </a:tabLst>
              <a:defRPr/>
            </a:pPr>
            <a:endParaRPr lang="en-US" sz="2800" b="1" i="1" dirty="0" smtClean="0">
              <a:solidFill>
                <a:schemeClr val="accent1">
                  <a:lumMod val="90000"/>
                </a:schemeClr>
              </a:solidFill>
            </a:endParaRPr>
          </a:p>
        </p:txBody>
      </p:sp>
      <p:sp>
        <p:nvSpPr>
          <p:cNvPr id="5" name="TextBox 3"/>
          <p:cNvSpPr txBox="1">
            <a:spLocks noChangeArrowheads="1"/>
          </p:cNvSpPr>
          <p:nvPr/>
        </p:nvSpPr>
        <p:spPr bwMode="auto">
          <a:xfrm>
            <a:off x="2767013" y="4267200"/>
            <a:ext cx="3459986" cy="1938992"/>
          </a:xfrm>
          <a:prstGeom prst="rect">
            <a:avLst/>
          </a:prstGeom>
          <a:noFill/>
          <a:ln w="9525">
            <a:noFill/>
            <a:miter lim="800000"/>
            <a:headEnd/>
            <a:tailEnd/>
          </a:ln>
        </p:spPr>
        <p:txBody>
          <a:bodyPr wrap="none">
            <a:spAutoFit/>
          </a:bodyPr>
          <a:lstStyle/>
          <a:p>
            <a:r>
              <a:rPr lang="en-US" sz="2000" b="1" dirty="0">
                <a:solidFill>
                  <a:srgbClr val="000000"/>
                </a:solidFill>
              </a:rPr>
              <a:t>Peace</a:t>
            </a:r>
          </a:p>
          <a:p>
            <a:r>
              <a:rPr lang="en-US" sz="2000" b="1" dirty="0">
                <a:solidFill>
                  <a:srgbClr val="000000"/>
                </a:solidFill>
              </a:rPr>
              <a:t>Justice</a:t>
            </a:r>
          </a:p>
          <a:p>
            <a:r>
              <a:rPr lang="en-US" sz="2000" b="1" dirty="0">
                <a:solidFill>
                  <a:srgbClr val="000000"/>
                </a:solidFill>
              </a:rPr>
              <a:t>Security</a:t>
            </a:r>
          </a:p>
          <a:p>
            <a:r>
              <a:rPr lang="en-US" sz="2000" b="1" dirty="0">
                <a:solidFill>
                  <a:srgbClr val="000000"/>
                </a:solidFill>
              </a:rPr>
              <a:t>Freedom</a:t>
            </a:r>
          </a:p>
          <a:p>
            <a:r>
              <a:rPr lang="en-US" sz="2000" b="1" dirty="0">
                <a:solidFill>
                  <a:srgbClr val="000000"/>
                </a:solidFill>
              </a:rPr>
              <a:t>Honor</a:t>
            </a:r>
          </a:p>
          <a:p>
            <a:r>
              <a:rPr lang="en-US" sz="2000" b="1" dirty="0">
                <a:solidFill>
                  <a:srgbClr val="000000"/>
                </a:solidFill>
              </a:rPr>
              <a:t>God’s  will / Allah’s will . . . </a:t>
            </a:r>
          </a:p>
        </p:txBody>
      </p:sp>
      <p:sp>
        <p:nvSpPr>
          <p:cNvPr id="6"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smtClean="0">
                <a:solidFill>
                  <a:srgbClr val="BADDE1"/>
                </a:solidFill>
                <a:latin typeface="Arial"/>
              </a:rPr>
              <a:t>three major contemporary debates</a:t>
            </a:r>
            <a:endParaRPr lang="en-US" sz="2800" b="1" kern="0" dirty="0" smtClean="0">
              <a:solidFill>
                <a:srgbClr val="BADDE1"/>
              </a:solidFill>
              <a:latin typeface="Arial"/>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721055" y="6583381"/>
            <a:ext cx="5671745" cy="276999"/>
          </a:xfrm>
          <a:prstGeom prst="rect">
            <a:avLst/>
          </a:prstGeom>
          <a:noFill/>
          <a:ln w="9525">
            <a:noFill/>
            <a:miter lim="800000"/>
            <a:headEnd/>
            <a:tailEnd/>
          </a:ln>
        </p:spPr>
        <p:txBody>
          <a:bodyPr wrap="none">
            <a:spAutoFit/>
          </a:bodyPr>
          <a:lstStyle/>
          <a:p>
            <a:pPr algn="ctr"/>
            <a:r>
              <a:rPr lang="en-US" sz="1200">
                <a:solidFill>
                  <a:srgbClr val="FFFFFF"/>
                </a:solidFill>
                <a:hlinkClick r:id="rId4"/>
              </a:rPr>
              <a:t>http://news.aol.com/political-machine/2008/09/02/sarah-palin-iraq-war-gods-plan/</a:t>
            </a:r>
            <a:endParaRPr lang="en-US" sz="1200">
              <a:solidFill>
                <a:srgbClr val="FFFFFF"/>
              </a:solidFill>
            </a:endParaRPr>
          </a:p>
        </p:txBody>
      </p:sp>
      <p:pic>
        <p:nvPicPr>
          <p:cNvPr id="418819" name="Picture 2"/>
          <p:cNvPicPr>
            <a:picLocks noChangeAspect="1" noChangeArrowheads="1"/>
          </p:cNvPicPr>
          <p:nvPr/>
        </p:nvPicPr>
        <p:blipFill>
          <a:blip r:embed="rId5" cstate="print"/>
          <a:srcRect/>
          <a:stretch>
            <a:fillRect/>
          </a:stretch>
        </p:blipFill>
        <p:spPr bwMode="auto">
          <a:xfrm>
            <a:off x="1582747" y="698518"/>
            <a:ext cx="5978525" cy="5413375"/>
          </a:xfrm>
          <a:prstGeom prst="rect">
            <a:avLst/>
          </a:prstGeom>
          <a:noFill/>
          <a:ln w="9525">
            <a:solidFill>
              <a:srgbClr val="FF0000"/>
            </a:solidFill>
            <a:miter lim="800000"/>
            <a:headEnd/>
            <a:tailEnd/>
          </a:ln>
        </p:spPr>
      </p:pic>
      <p:sp>
        <p:nvSpPr>
          <p:cNvPr id="5" name="Freeform 4"/>
          <p:cNvSpPr/>
          <p:nvPr/>
        </p:nvSpPr>
        <p:spPr>
          <a:xfrm>
            <a:off x="1279534" y="322263"/>
            <a:ext cx="4506913" cy="874712"/>
          </a:xfrm>
          <a:custGeom>
            <a:avLst/>
            <a:gdLst>
              <a:gd name="connsiteX0" fmla="*/ 2000553 w 4506686"/>
              <a:gd name="connsiteY0" fmla="*/ 810380 h 875694"/>
              <a:gd name="connsiteX1" fmla="*/ 1245810 w 4506686"/>
              <a:gd name="connsiteY1" fmla="*/ 810380 h 875694"/>
              <a:gd name="connsiteX2" fmla="*/ 795867 w 4506686"/>
              <a:gd name="connsiteY2" fmla="*/ 810380 h 875694"/>
              <a:gd name="connsiteX3" fmla="*/ 244324 w 4506686"/>
              <a:gd name="connsiteY3" fmla="*/ 795866 h 875694"/>
              <a:gd name="connsiteX4" fmla="*/ 55638 w 4506686"/>
              <a:gd name="connsiteY4" fmla="*/ 505580 h 875694"/>
              <a:gd name="connsiteX5" fmla="*/ 578153 w 4506686"/>
              <a:gd name="connsiteY5" fmla="*/ 70152 h 875694"/>
              <a:gd name="connsiteX6" fmla="*/ 1652210 w 4506686"/>
              <a:gd name="connsiteY6" fmla="*/ 84666 h 875694"/>
              <a:gd name="connsiteX7" fmla="*/ 2813353 w 4506686"/>
              <a:gd name="connsiteY7" fmla="*/ 99180 h 875694"/>
              <a:gd name="connsiteX8" fmla="*/ 3379410 w 4506686"/>
              <a:gd name="connsiteY8" fmla="*/ 99180 h 875694"/>
              <a:gd name="connsiteX9" fmla="*/ 4119638 w 4506686"/>
              <a:gd name="connsiteY9" fmla="*/ 113695 h 875694"/>
              <a:gd name="connsiteX10" fmla="*/ 4453467 w 4506686"/>
              <a:gd name="connsiteY10" fmla="*/ 403980 h 875694"/>
              <a:gd name="connsiteX11" fmla="*/ 4438953 w 4506686"/>
              <a:gd name="connsiteY11" fmla="*/ 766837 h 875694"/>
              <a:gd name="connsiteX12" fmla="*/ 4134153 w 4506686"/>
              <a:gd name="connsiteY12" fmla="*/ 868437 h 875694"/>
              <a:gd name="connsiteX13" fmla="*/ 3335867 w 4506686"/>
              <a:gd name="connsiteY13" fmla="*/ 810380 h 875694"/>
              <a:gd name="connsiteX14" fmla="*/ 2987524 w 4506686"/>
              <a:gd name="connsiteY14" fmla="*/ 824895 h 875694"/>
              <a:gd name="connsiteX15" fmla="*/ 2450495 w 4506686"/>
              <a:gd name="connsiteY15" fmla="*/ 795866 h 875694"/>
              <a:gd name="connsiteX16" fmla="*/ 1782838 w 4506686"/>
              <a:gd name="connsiteY16" fmla="*/ 810380 h 87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6686" h="875694">
                <a:moveTo>
                  <a:pt x="2000553" y="810380"/>
                </a:moveTo>
                <a:lnTo>
                  <a:pt x="1245810" y="810380"/>
                </a:lnTo>
                <a:lnTo>
                  <a:pt x="795867" y="810380"/>
                </a:lnTo>
                <a:cubicBezTo>
                  <a:pt x="628953" y="807961"/>
                  <a:pt x="367695" y="846666"/>
                  <a:pt x="244324" y="795866"/>
                </a:cubicBezTo>
                <a:cubicBezTo>
                  <a:pt x="120953" y="745066"/>
                  <a:pt x="0" y="626532"/>
                  <a:pt x="55638" y="505580"/>
                </a:cubicBezTo>
                <a:cubicBezTo>
                  <a:pt x="111276" y="384628"/>
                  <a:pt x="312058" y="140304"/>
                  <a:pt x="578153" y="70152"/>
                </a:cubicBezTo>
                <a:cubicBezTo>
                  <a:pt x="844248" y="0"/>
                  <a:pt x="1652210" y="84666"/>
                  <a:pt x="1652210" y="84666"/>
                </a:cubicBezTo>
                <a:lnTo>
                  <a:pt x="2813353" y="99180"/>
                </a:lnTo>
                <a:lnTo>
                  <a:pt x="3379410" y="99180"/>
                </a:lnTo>
                <a:cubicBezTo>
                  <a:pt x="3597124" y="101599"/>
                  <a:pt x="3940629" y="62895"/>
                  <a:pt x="4119638" y="113695"/>
                </a:cubicBezTo>
                <a:cubicBezTo>
                  <a:pt x="4298648" y="164495"/>
                  <a:pt x="4400248" y="295123"/>
                  <a:pt x="4453467" y="403980"/>
                </a:cubicBezTo>
                <a:cubicBezTo>
                  <a:pt x="4506686" y="512837"/>
                  <a:pt x="4492172" y="689428"/>
                  <a:pt x="4438953" y="766837"/>
                </a:cubicBezTo>
                <a:cubicBezTo>
                  <a:pt x="4385734" y="844246"/>
                  <a:pt x="4318001" y="861180"/>
                  <a:pt x="4134153" y="868437"/>
                </a:cubicBezTo>
                <a:cubicBezTo>
                  <a:pt x="3950305" y="875694"/>
                  <a:pt x="3526972" y="817637"/>
                  <a:pt x="3335867" y="810380"/>
                </a:cubicBezTo>
                <a:cubicBezTo>
                  <a:pt x="3144762" y="803123"/>
                  <a:pt x="3135086" y="827314"/>
                  <a:pt x="2987524" y="824895"/>
                </a:cubicBezTo>
                <a:cubicBezTo>
                  <a:pt x="2839962" y="822476"/>
                  <a:pt x="2450495" y="795866"/>
                  <a:pt x="2450495" y="795866"/>
                </a:cubicBezTo>
                <a:lnTo>
                  <a:pt x="1782838" y="81038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721055" y="6583381"/>
            <a:ext cx="5671745" cy="276999"/>
          </a:xfrm>
          <a:prstGeom prst="rect">
            <a:avLst/>
          </a:prstGeom>
          <a:noFill/>
          <a:ln w="9525">
            <a:noFill/>
            <a:miter lim="800000"/>
            <a:headEnd/>
            <a:tailEnd/>
          </a:ln>
        </p:spPr>
        <p:txBody>
          <a:bodyPr wrap="none">
            <a:spAutoFit/>
          </a:bodyPr>
          <a:lstStyle/>
          <a:p>
            <a:pPr algn="ctr"/>
            <a:r>
              <a:rPr lang="en-US" sz="1200">
                <a:solidFill>
                  <a:srgbClr val="FFFFFF"/>
                </a:solidFill>
                <a:hlinkClick r:id="rId4"/>
              </a:rPr>
              <a:t>http://news.aol.com/political-machine/2008/09/02/sarah-palin-iraq-war-gods-plan/</a:t>
            </a:r>
            <a:endParaRPr lang="en-US" sz="1200">
              <a:solidFill>
                <a:srgbClr val="FFFFFF"/>
              </a:solidFill>
            </a:endParaRPr>
          </a:p>
        </p:txBody>
      </p:sp>
      <p:pic>
        <p:nvPicPr>
          <p:cNvPr id="418819" name="Picture 2"/>
          <p:cNvPicPr>
            <a:picLocks noChangeAspect="1" noChangeArrowheads="1"/>
          </p:cNvPicPr>
          <p:nvPr/>
        </p:nvPicPr>
        <p:blipFill>
          <a:blip r:embed="rId5" cstate="print"/>
          <a:srcRect/>
          <a:stretch>
            <a:fillRect/>
          </a:stretch>
        </p:blipFill>
        <p:spPr bwMode="auto">
          <a:xfrm>
            <a:off x="1582747" y="698518"/>
            <a:ext cx="5978525" cy="5413375"/>
          </a:xfrm>
          <a:prstGeom prst="rect">
            <a:avLst/>
          </a:prstGeom>
          <a:noFill/>
          <a:ln w="9525">
            <a:solidFill>
              <a:srgbClr val="FF0000"/>
            </a:solidFill>
            <a:miter lim="800000"/>
            <a:headEnd/>
            <a:tailEnd/>
          </a:ln>
        </p:spPr>
      </p:pic>
      <p:sp>
        <p:nvSpPr>
          <p:cNvPr id="5" name="Freeform 4"/>
          <p:cNvSpPr/>
          <p:nvPr/>
        </p:nvSpPr>
        <p:spPr>
          <a:xfrm>
            <a:off x="1279534" y="322263"/>
            <a:ext cx="4506913" cy="874712"/>
          </a:xfrm>
          <a:custGeom>
            <a:avLst/>
            <a:gdLst>
              <a:gd name="connsiteX0" fmla="*/ 2000553 w 4506686"/>
              <a:gd name="connsiteY0" fmla="*/ 810380 h 875694"/>
              <a:gd name="connsiteX1" fmla="*/ 1245810 w 4506686"/>
              <a:gd name="connsiteY1" fmla="*/ 810380 h 875694"/>
              <a:gd name="connsiteX2" fmla="*/ 795867 w 4506686"/>
              <a:gd name="connsiteY2" fmla="*/ 810380 h 875694"/>
              <a:gd name="connsiteX3" fmla="*/ 244324 w 4506686"/>
              <a:gd name="connsiteY3" fmla="*/ 795866 h 875694"/>
              <a:gd name="connsiteX4" fmla="*/ 55638 w 4506686"/>
              <a:gd name="connsiteY4" fmla="*/ 505580 h 875694"/>
              <a:gd name="connsiteX5" fmla="*/ 578153 w 4506686"/>
              <a:gd name="connsiteY5" fmla="*/ 70152 h 875694"/>
              <a:gd name="connsiteX6" fmla="*/ 1652210 w 4506686"/>
              <a:gd name="connsiteY6" fmla="*/ 84666 h 875694"/>
              <a:gd name="connsiteX7" fmla="*/ 2813353 w 4506686"/>
              <a:gd name="connsiteY7" fmla="*/ 99180 h 875694"/>
              <a:gd name="connsiteX8" fmla="*/ 3379410 w 4506686"/>
              <a:gd name="connsiteY8" fmla="*/ 99180 h 875694"/>
              <a:gd name="connsiteX9" fmla="*/ 4119638 w 4506686"/>
              <a:gd name="connsiteY9" fmla="*/ 113695 h 875694"/>
              <a:gd name="connsiteX10" fmla="*/ 4453467 w 4506686"/>
              <a:gd name="connsiteY10" fmla="*/ 403980 h 875694"/>
              <a:gd name="connsiteX11" fmla="*/ 4438953 w 4506686"/>
              <a:gd name="connsiteY11" fmla="*/ 766837 h 875694"/>
              <a:gd name="connsiteX12" fmla="*/ 4134153 w 4506686"/>
              <a:gd name="connsiteY12" fmla="*/ 868437 h 875694"/>
              <a:gd name="connsiteX13" fmla="*/ 3335867 w 4506686"/>
              <a:gd name="connsiteY13" fmla="*/ 810380 h 875694"/>
              <a:gd name="connsiteX14" fmla="*/ 2987524 w 4506686"/>
              <a:gd name="connsiteY14" fmla="*/ 824895 h 875694"/>
              <a:gd name="connsiteX15" fmla="*/ 2450495 w 4506686"/>
              <a:gd name="connsiteY15" fmla="*/ 795866 h 875694"/>
              <a:gd name="connsiteX16" fmla="*/ 1782838 w 4506686"/>
              <a:gd name="connsiteY16" fmla="*/ 810380 h 87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6686" h="875694">
                <a:moveTo>
                  <a:pt x="2000553" y="810380"/>
                </a:moveTo>
                <a:lnTo>
                  <a:pt x="1245810" y="810380"/>
                </a:lnTo>
                <a:lnTo>
                  <a:pt x="795867" y="810380"/>
                </a:lnTo>
                <a:cubicBezTo>
                  <a:pt x="628953" y="807961"/>
                  <a:pt x="367695" y="846666"/>
                  <a:pt x="244324" y="795866"/>
                </a:cubicBezTo>
                <a:cubicBezTo>
                  <a:pt x="120953" y="745066"/>
                  <a:pt x="0" y="626532"/>
                  <a:pt x="55638" y="505580"/>
                </a:cubicBezTo>
                <a:cubicBezTo>
                  <a:pt x="111276" y="384628"/>
                  <a:pt x="312058" y="140304"/>
                  <a:pt x="578153" y="70152"/>
                </a:cubicBezTo>
                <a:cubicBezTo>
                  <a:pt x="844248" y="0"/>
                  <a:pt x="1652210" y="84666"/>
                  <a:pt x="1652210" y="84666"/>
                </a:cubicBezTo>
                <a:lnTo>
                  <a:pt x="2813353" y="99180"/>
                </a:lnTo>
                <a:lnTo>
                  <a:pt x="3379410" y="99180"/>
                </a:lnTo>
                <a:cubicBezTo>
                  <a:pt x="3597124" y="101599"/>
                  <a:pt x="3940629" y="62895"/>
                  <a:pt x="4119638" y="113695"/>
                </a:cubicBezTo>
                <a:cubicBezTo>
                  <a:pt x="4298648" y="164495"/>
                  <a:pt x="4400248" y="295123"/>
                  <a:pt x="4453467" y="403980"/>
                </a:cubicBezTo>
                <a:cubicBezTo>
                  <a:pt x="4506686" y="512837"/>
                  <a:pt x="4492172" y="689428"/>
                  <a:pt x="4438953" y="766837"/>
                </a:cubicBezTo>
                <a:cubicBezTo>
                  <a:pt x="4385734" y="844246"/>
                  <a:pt x="4318001" y="861180"/>
                  <a:pt x="4134153" y="868437"/>
                </a:cubicBezTo>
                <a:cubicBezTo>
                  <a:pt x="3950305" y="875694"/>
                  <a:pt x="3526972" y="817637"/>
                  <a:pt x="3335867" y="810380"/>
                </a:cubicBezTo>
                <a:cubicBezTo>
                  <a:pt x="3144762" y="803123"/>
                  <a:pt x="3135086" y="827314"/>
                  <a:pt x="2987524" y="824895"/>
                </a:cubicBezTo>
                <a:cubicBezTo>
                  <a:pt x="2839962" y="822476"/>
                  <a:pt x="2450495" y="795866"/>
                  <a:pt x="2450495" y="795866"/>
                </a:cubicBezTo>
                <a:lnTo>
                  <a:pt x="1782838" y="81038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6" name="Rectangle 3"/>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smtClean="0">
                <a:solidFill>
                  <a:srgbClr val="FF0000"/>
                </a:solidFill>
                <a:latin typeface="Arial"/>
              </a:rPr>
              <a:t>Ideationism</a:t>
            </a:r>
            <a:r>
              <a:rPr lang="en-US" sz="3200" b="1" i="1" kern="0" dirty="0" smtClean="0">
                <a:solidFill>
                  <a:srgbClr val="BADDE1"/>
                </a:solidFill>
                <a:latin typeface="Arial"/>
              </a:rPr>
              <a:t> </a:t>
            </a:r>
            <a:r>
              <a:rPr lang="en-US" sz="2400" b="1" i="1" kern="0" dirty="0" smtClean="0">
                <a:solidFill>
                  <a:srgbClr val="BADDE1"/>
                </a:solidFill>
                <a:latin typeface="Arial"/>
              </a:rPr>
              <a:t>vs. Cultural Materialism</a:t>
            </a:r>
            <a:endParaRPr lang="en-US" sz="2800" b="1" i="1" kern="0" dirty="0" smtClean="0">
              <a:solidFill>
                <a:srgbClr val="BBE0E3">
                  <a:lumMod val="90000"/>
                </a:srgbClr>
              </a:solidFill>
              <a:latin typeface="Aria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591" y="0"/>
            <a:ext cx="3815219" cy="6858000"/>
          </a:xfrm>
          <a:prstGeom prst="rect">
            <a:avLst/>
          </a:prstGeom>
          <a:noFill/>
          <a:ln w="9525">
            <a:noFill/>
            <a:miter lim="800000"/>
            <a:headEnd/>
            <a:tailEnd/>
          </a:ln>
        </p:spPr>
      </p:pic>
      <p:sp>
        <p:nvSpPr>
          <p:cNvPr id="9" name="Rectangle 8"/>
          <p:cNvSpPr/>
          <p:nvPr/>
        </p:nvSpPr>
        <p:spPr>
          <a:xfrm>
            <a:off x="2305049" y="2939534"/>
            <a:ext cx="6374493" cy="3323987"/>
          </a:xfrm>
          <a:prstGeom prst="rect">
            <a:avLst/>
          </a:prstGeom>
        </p:spPr>
        <p:txBody>
          <a:bodyPr wrap="square">
            <a:spAutoFit/>
          </a:bodyPr>
          <a:lstStyle/>
          <a:p>
            <a:pPr algn="ctr"/>
            <a:r>
              <a:rPr kumimoji="1" lang="en-US" sz="3200" b="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And these all – in one way or another – relate to issues that have been discussed in Europe for . . . well . . . for eons.</a:t>
            </a:r>
          </a:p>
          <a:p>
            <a:pPr algn="ctr"/>
            <a:endParaRPr kumimoji="1" lang="en-US" b="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a:p>
            <a:pPr algn="ctr"/>
            <a:r>
              <a:rPr kumimoji="1" lang="en-US" sz="3200" b="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So let’s have a look at the big three debates . . . </a:t>
            </a:r>
            <a:endParaRPr lang="en-US" sz="3200" dirty="0">
              <a:solidFill>
                <a:srgbClr val="000000"/>
              </a:solidFill>
              <a:latin typeface="Arial" pitchFamily="34" charset="0"/>
            </a:endParaRPr>
          </a:p>
        </p:txBody>
      </p:sp>
      <p:sp>
        <p:nvSpPr>
          <p:cNvPr id="12" name="Rectangle 11"/>
          <p:cNvSpPr/>
          <p:nvPr/>
        </p:nvSpPr>
        <p:spPr>
          <a:xfrm>
            <a:off x="4147174" y="6349488"/>
            <a:ext cx="845103" cy="246221"/>
          </a:xfrm>
          <a:prstGeom prst="rect">
            <a:avLst/>
          </a:prstGeom>
        </p:spPr>
        <p:txBody>
          <a:bodyPr wrap="none">
            <a:spAutoFit/>
          </a:bodyPr>
          <a:lstStyle/>
          <a:p>
            <a:r>
              <a:rPr kumimoji="1" lang="en-US" sz="1000" b="1" dirty="0" err="1" smtClean="0">
                <a:solidFill>
                  <a:srgbClr val="000000"/>
                </a:solidFill>
                <a:hlinkClick r:id="rId4"/>
              </a:rPr>
              <a:t>Neandertal</a:t>
            </a:r>
            <a:endParaRPr lang="en-US" sz="1000"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0866" name="Text Box 2">
            <a:hlinkClick r:id="rId3"/>
          </p:cNvPr>
          <p:cNvSpPr txBox="1">
            <a:spLocks noChangeArrowheads="1"/>
          </p:cNvSpPr>
          <p:nvPr/>
        </p:nvSpPr>
        <p:spPr bwMode="auto">
          <a:xfrm>
            <a:off x="1721055" y="6583381"/>
            <a:ext cx="5671745" cy="276999"/>
          </a:xfrm>
          <a:prstGeom prst="rect">
            <a:avLst/>
          </a:prstGeom>
          <a:noFill/>
          <a:ln w="9525">
            <a:noFill/>
            <a:miter lim="800000"/>
            <a:headEnd/>
            <a:tailEnd/>
          </a:ln>
        </p:spPr>
        <p:txBody>
          <a:bodyPr wrap="none">
            <a:spAutoFit/>
          </a:bodyPr>
          <a:lstStyle/>
          <a:p>
            <a:pPr algn="ctr"/>
            <a:r>
              <a:rPr lang="en-US" sz="1200">
                <a:solidFill>
                  <a:srgbClr val="FFFFFF"/>
                </a:solidFill>
                <a:hlinkClick r:id="rId4"/>
              </a:rPr>
              <a:t>http://news.aol.com/political-machine/2008/09/02/sarah-palin-iraq-war-gods-plan/</a:t>
            </a:r>
            <a:endParaRPr lang="en-US" sz="1200">
              <a:solidFill>
                <a:srgbClr val="FFFFFF"/>
              </a:solidFill>
            </a:endParaRPr>
          </a:p>
        </p:txBody>
      </p:sp>
      <p:pic>
        <p:nvPicPr>
          <p:cNvPr id="420867" name="Picture 3"/>
          <p:cNvPicPr>
            <a:picLocks noChangeAspect="1" noChangeArrowheads="1"/>
          </p:cNvPicPr>
          <p:nvPr/>
        </p:nvPicPr>
        <p:blipFill>
          <a:blip r:embed="rId5" cstate="print"/>
          <a:srcRect/>
          <a:stretch>
            <a:fillRect/>
          </a:stretch>
        </p:blipFill>
        <p:spPr bwMode="auto">
          <a:xfrm>
            <a:off x="923925" y="1185865"/>
            <a:ext cx="7315200" cy="4645025"/>
          </a:xfrm>
          <a:prstGeom prst="rect">
            <a:avLst/>
          </a:prstGeom>
          <a:noFill/>
          <a:ln w="9525">
            <a:noFill/>
            <a:miter lim="800000"/>
            <a:headEnd/>
            <a:tailEnd/>
          </a:ln>
        </p:spPr>
      </p:pic>
      <p:sp>
        <p:nvSpPr>
          <p:cNvPr id="6" name="Freeform 5"/>
          <p:cNvSpPr/>
          <p:nvPr/>
        </p:nvSpPr>
        <p:spPr>
          <a:xfrm>
            <a:off x="1289050" y="2257425"/>
            <a:ext cx="3608388" cy="1150938"/>
          </a:xfrm>
          <a:custGeom>
            <a:avLst/>
            <a:gdLst>
              <a:gd name="connsiteX0" fmla="*/ 147562 w 3609219"/>
              <a:gd name="connsiteY0" fmla="*/ 181428 h 1151466"/>
              <a:gd name="connsiteX1" fmla="*/ 771676 w 3609219"/>
              <a:gd name="connsiteY1" fmla="*/ 21771 h 1151466"/>
              <a:gd name="connsiteX2" fmla="*/ 1352247 w 3609219"/>
              <a:gd name="connsiteY2" fmla="*/ 50799 h 1151466"/>
              <a:gd name="connsiteX3" fmla="*/ 2397276 w 3609219"/>
              <a:gd name="connsiteY3" fmla="*/ 137885 h 1151466"/>
              <a:gd name="connsiteX4" fmla="*/ 3297162 w 3609219"/>
              <a:gd name="connsiteY4" fmla="*/ 181428 h 1151466"/>
              <a:gd name="connsiteX5" fmla="*/ 3413276 w 3609219"/>
              <a:gd name="connsiteY5" fmla="*/ 515256 h 1151466"/>
              <a:gd name="connsiteX6" fmla="*/ 3543905 w 3609219"/>
              <a:gd name="connsiteY6" fmla="*/ 921656 h 1151466"/>
              <a:gd name="connsiteX7" fmla="*/ 3021390 w 3609219"/>
              <a:gd name="connsiteY7" fmla="*/ 1139371 h 1151466"/>
              <a:gd name="connsiteX8" fmla="*/ 1947333 w 3609219"/>
              <a:gd name="connsiteY8" fmla="*/ 994228 h 1151466"/>
              <a:gd name="connsiteX9" fmla="*/ 1163562 w 3609219"/>
              <a:gd name="connsiteY9" fmla="*/ 1066799 h 1151466"/>
              <a:gd name="connsiteX10" fmla="*/ 539447 w 3609219"/>
              <a:gd name="connsiteY10" fmla="*/ 979714 h 1151466"/>
              <a:gd name="connsiteX11" fmla="*/ 74990 w 3609219"/>
              <a:gd name="connsiteY11" fmla="*/ 820056 h 1151466"/>
              <a:gd name="connsiteX12" fmla="*/ 89505 w 3609219"/>
              <a:gd name="connsiteY12" fmla="*/ 500742 h 1151466"/>
              <a:gd name="connsiteX13" fmla="*/ 118533 w 3609219"/>
              <a:gd name="connsiteY13" fmla="*/ 283028 h 1151466"/>
              <a:gd name="connsiteX14" fmla="*/ 205619 w 3609219"/>
              <a:gd name="connsiteY14" fmla="*/ 137885 h 1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9219" h="1151466">
                <a:moveTo>
                  <a:pt x="147562" y="181428"/>
                </a:moveTo>
                <a:cubicBezTo>
                  <a:pt x="359228" y="112485"/>
                  <a:pt x="570895" y="43542"/>
                  <a:pt x="771676" y="21771"/>
                </a:cubicBezTo>
                <a:cubicBezTo>
                  <a:pt x="972457" y="0"/>
                  <a:pt x="1081314" y="31447"/>
                  <a:pt x="1352247" y="50799"/>
                </a:cubicBezTo>
                <a:cubicBezTo>
                  <a:pt x="1623180" y="70151"/>
                  <a:pt x="2073124" y="116114"/>
                  <a:pt x="2397276" y="137885"/>
                </a:cubicBezTo>
                <a:cubicBezTo>
                  <a:pt x="2721428" y="159656"/>
                  <a:pt x="3127829" y="118533"/>
                  <a:pt x="3297162" y="181428"/>
                </a:cubicBezTo>
                <a:cubicBezTo>
                  <a:pt x="3466495" y="244323"/>
                  <a:pt x="3372152" y="391885"/>
                  <a:pt x="3413276" y="515256"/>
                </a:cubicBezTo>
                <a:cubicBezTo>
                  <a:pt x="3454400" y="638627"/>
                  <a:pt x="3609219" y="817637"/>
                  <a:pt x="3543905" y="921656"/>
                </a:cubicBezTo>
                <a:cubicBezTo>
                  <a:pt x="3478591" y="1025675"/>
                  <a:pt x="3287485" y="1127276"/>
                  <a:pt x="3021390" y="1139371"/>
                </a:cubicBezTo>
                <a:cubicBezTo>
                  <a:pt x="2755295" y="1151466"/>
                  <a:pt x="2256971" y="1006323"/>
                  <a:pt x="1947333" y="994228"/>
                </a:cubicBezTo>
                <a:cubicBezTo>
                  <a:pt x="1637695" y="982133"/>
                  <a:pt x="1398210" y="1069218"/>
                  <a:pt x="1163562" y="1066799"/>
                </a:cubicBezTo>
                <a:cubicBezTo>
                  <a:pt x="928914" y="1064380"/>
                  <a:pt x="720876" y="1020838"/>
                  <a:pt x="539447" y="979714"/>
                </a:cubicBezTo>
                <a:cubicBezTo>
                  <a:pt x="358018" y="938590"/>
                  <a:pt x="149980" y="899885"/>
                  <a:pt x="74990" y="820056"/>
                </a:cubicBezTo>
                <a:cubicBezTo>
                  <a:pt x="0" y="740227"/>
                  <a:pt x="82248" y="590246"/>
                  <a:pt x="89505" y="500742"/>
                </a:cubicBezTo>
                <a:cubicBezTo>
                  <a:pt x="96762" y="411238"/>
                  <a:pt x="99181" y="343504"/>
                  <a:pt x="118533" y="283028"/>
                </a:cubicBezTo>
                <a:cubicBezTo>
                  <a:pt x="137885" y="222552"/>
                  <a:pt x="169333" y="166914"/>
                  <a:pt x="205619" y="13788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7" name="Rectangle 3"/>
          <p:cNvSpPr txBox="1">
            <a:spLocks noChangeArrowheads="1"/>
          </p:cNvSpPr>
          <p:nvPr/>
        </p:nvSpPr>
        <p:spPr bwMode="auto">
          <a:xfrm>
            <a:off x="878793" y="460820"/>
            <a:ext cx="7358062" cy="1384995"/>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000" b="1" kern="0" dirty="0" smtClean="0">
                <a:solidFill>
                  <a:srgbClr val="000000"/>
                </a:solidFill>
                <a:latin typeface="Arial"/>
              </a:rPr>
              <a:t>on building a new natural gas pipeline in Alaska . . .</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0866" name="Text Box 2">
            <a:hlinkClick r:id="rId3"/>
          </p:cNvPr>
          <p:cNvSpPr txBox="1">
            <a:spLocks noChangeArrowheads="1"/>
          </p:cNvSpPr>
          <p:nvPr/>
        </p:nvSpPr>
        <p:spPr bwMode="auto">
          <a:xfrm>
            <a:off x="1721055" y="6583381"/>
            <a:ext cx="5671745" cy="276999"/>
          </a:xfrm>
          <a:prstGeom prst="rect">
            <a:avLst/>
          </a:prstGeom>
          <a:noFill/>
          <a:ln w="9525">
            <a:noFill/>
            <a:miter lim="800000"/>
            <a:headEnd/>
            <a:tailEnd/>
          </a:ln>
        </p:spPr>
        <p:txBody>
          <a:bodyPr wrap="none">
            <a:spAutoFit/>
          </a:bodyPr>
          <a:lstStyle/>
          <a:p>
            <a:pPr algn="ctr"/>
            <a:r>
              <a:rPr lang="en-US" sz="1200">
                <a:solidFill>
                  <a:srgbClr val="FFFFFF"/>
                </a:solidFill>
                <a:hlinkClick r:id="rId4"/>
              </a:rPr>
              <a:t>http://news.aol.com/political-machine/2008/09/02/sarah-palin-iraq-war-gods-plan/</a:t>
            </a:r>
            <a:endParaRPr lang="en-US" sz="1200">
              <a:solidFill>
                <a:srgbClr val="FFFFFF"/>
              </a:solidFill>
            </a:endParaRPr>
          </a:p>
        </p:txBody>
      </p:sp>
      <p:pic>
        <p:nvPicPr>
          <p:cNvPr id="420867" name="Picture 3"/>
          <p:cNvPicPr>
            <a:picLocks noChangeAspect="1" noChangeArrowheads="1"/>
          </p:cNvPicPr>
          <p:nvPr/>
        </p:nvPicPr>
        <p:blipFill>
          <a:blip r:embed="rId5" cstate="print"/>
          <a:srcRect/>
          <a:stretch>
            <a:fillRect/>
          </a:stretch>
        </p:blipFill>
        <p:spPr bwMode="auto">
          <a:xfrm>
            <a:off x="923925" y="1185865"/>
            <a:ext cx="7315200" cy="4645025"/>
          </a:xfrm>
          <a:prstGeom prst="rect">
            <a:avLst/>
          </a:prstGeom>
          <a:noFill/>
          <a:ln w="9525">
            <a:noFill/>
            <a:miter lim="800000"/>
            <a:headEnd/>
            <a:tailEnd/>
          </a:ln>
        </p:spPr>
      </p:pic>
      <p:sp>
        <p:nvSpPr>
          <p:cNvPr id="5" name="Rectangle 3"/>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smtClean="0">
                <a:solidFill>
                  <a:srgbClr val="FF0000"/>
                </a:solidFill>
                <a:latin typeface="Arial"/>
              </a:rPr>
              <a:t>Ideationism</a:t>
            </a:r>
            <a:r>
              <a:rPr lang="en-US" sz="3200" b="1" i="1" kern="0" dirty="0" smtClean="0">
                <a:solidFill>
                  <a:srgbClr val="BADDE1"/>
                </a:solidFill>
                <a:latin typeface="Arial"/>
              </a:rPr>
              <a:t> </a:t>
            </a:r>
            <a:r>
              <a:rPr lang="en-US" sz="2400" b="1" i="1" kern="0" dirty="0" smtClean="0">
                <a:solidFill>
                  <a:srgbClr val="BADDE1"/>
                </a:solidFill>
                <a:latin typeface="Arial"/>
              </a:rPr>
              <a:t>vs. Cultural Materialism</a:t>
            </a:r>
            <a:endParaRPr lang="en-US" sz="2800" b="1" i="1" kern="0" dirty="0" smtClean="0">
              <a:solidFill>
                <a:srgbClr val="BBE0E3">
                  <a:lumMod val="90000"/>
                </a:srgbClr>
              </a:solidFill>
              <a:latin typeface="Arial"/>
            </a:endParaRPr>
          </a:p>
        </p:txBody>
      </p:sp>
      <p:sp>
        <p:nvSpPr>
          <p:cNvPr id="6" name="Freeform 5"/>
          <p:cNvSpPr/>
          <p:nvPr/>
        </p:nvSpPr>
        <p:spPr>
          <a:xfrm>
            <a:off x="1289050" y="2257425"/>
            <a:ext cx="3608388" cy="1150938"/>
          </a:xfrm>
          <a:custGeom>
            <a:avLst/>
            <a:gdLst>
              <a:gd name="connsiteX0" fmla="*/ 147562 w 3609219"/>
              <a:gd name="connsiteY0" fmla="*/ 181428 h 1151466"/>
              <a:gd name="connsiteX1" fmla="*/ 771676 w 3609219"/>
              <a:gd name="connsiteY1" fmla="*/ 21771 h 1151466"/>
              <a:gd name="connsiteX2" fmla="*/ 1352247 w 3609219"/>
              <a:gd name="connsiteY2" fmla="*/ 50799 h 1151466"/>
              <a:gd name="connsiteX3" fmla="*/ 2397276 w 3609219"/>
              <a:gd name="connsiteY3" fmla="*/ 137885 h 1151466"/>
              <a:gd name="connsiteX4" fmla="*/ 3297162 w 3609219"/>
              <a:gd name="connsiteY4" fmla="*/ 181428 h 1151466"/>
              <a:gd name="connsiteX5" fmla="*/ 3413276 w 3609219"/>
              <a:gd name="connsiteY5" fmla="*/ 515256 h 1151466"/>
              <a:gd name="connsiteX6" fmla="*/ 3543905 w 3609219"/>
              <a:gd name="connsiteY6" fmla="*/ 921656 h 1151466"/>
              <a:gd name="connsiteX7" fmla="*/ 3021390 w 3609219"/>
              <a:gd name="connsiteY7" fmla="*/ 1139371 h 1151466"/>
              <a:gd name="connsiteX8" fmla="*/ 1947333 w 3609219"/>
              <a:gd name="connsiteY8" fmla="*/ 994228 h 1151466"/>
              <a:gd name="connsiteX9" fmla="*/ 1163562 w 3609219"/>
              <a:gd name="connsiteY9" fmla="*/ 1066799 h 1151466"/>
              <a:gd name="connsiteX10" fmla="*/ 539447 w 3609219"/>
              <a:gd name="connsiteY10" fmla="*/ 979714 h 1151466"/>
              <a:gd name="connsiteX11" fmla="*/ 74990 w 3609219"/>
              <a:gd name="connsiteY11" fmla="*/ 820056 h 1151466"/>
              <a:gd name="connsiteX12" fmla="*/ 89505 w 3609219"/>
              <a:gd name="connsiteY12" fmla="*/ 500742 h 1151466"/>
              <a:gd name="connsiteX13" fmla="*/ 118533 w 3609219"/>
              <a:gd name="connsiteY13" fmla="*/ 283028 h 1151466"/>
              <a:gd name="connsiteX14" fmla="*/ 205619 w 3609219"/>
              <a:gd name="connsiteY14" fmla="*/ 137885 h 1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9219" h="1151466">
                <a:moveTo>
                  <a:pt x="147562" y="181428"/>
                </a:moveTo>
                <a:cubicBezTo>
                  <a:pt x="359228" y="112485"/>
                  <a:pt x="570895" y="43542"/>
                  <a:pt x="771676" y="21771"/>
                </a:cubicBezTo>
                <a:cubicBezTo>
                  <a:pt x="972457" y="0"/>
                  <a:pt x="1081314" y="31447"/>
                  <a:pt x="1352247" y="50799"/>
                </a:cubicBezTo>
                <a:cubicBezTo>
                  <a:pt x="1623180" y="70151"/>
                  <a:pt x="2073124" y="116114"/>
                  <a:pt x="2397276" y="137885"/>
                </a:cubicBezTo>
                <a:cubicBezTo>
                  <a:pt x="2721428" y="159656"/>
                  <a:pt x="3127829" y="118533"/>
                  <a:pt x="3297162" y="181428"/>
                </a:cubicBezTo>
                <a:cubicBezTo>
                  <a:pt x="3466495" y="244323"/>
                  <a:pt x="3372152" y="391885"/>
                  <a:pt x="3413276" y="515256"/>
                </a:cubicBezTo>
                <a:cubicBezTo>
                  <a:pt x="3454400" y="638627"/>
                  <a:pt x="3609219" y="817637"/>
                  <a:pt x="3543905" y="921656"/>
                </a:cubicBezTo>
                <a:cubicBezTo>
                  <a:pt x="3478591" y="1025675"/>
                  <a:pt x="3287485" y="1127276"/>
                  <a:pt x="3021390" y="1139371"/>
                </a:cubicBezTo>
                <a:cubicBezTo>
                  <a:pt x="2755295" y="1151466"/>
                  <a:pt x="2256971" y="1006323"/>
                  <a:pt x="1947333" y="994228"/>
                </a:cubicBezTo>
                <a:cubicBezTo>
                  <a:pt x="1637695" y="982133"/>
                  <a:pt x="1398210" y="1069218"/>
                  <a:pt x="1163562" y="1066799"/>
                </a:cubicBezTo>
                <a:cubicBezTo>
                  <a:pt x="928914" y="1064380"/>
                  <a:pt x="720876" y="1020838"/>
                  <a:pt x="539447" y="979714"/>
                </a:cubicBezTo>
                <a:cubicBezTo>
                  <a:pt x="358018" y="938590"/>
                  <a:pt x="149980" y="899885"/>
                  <a:pt x="74990" y="820056"/>
                </a:cubicBezTo>
                <a:cubicBezTo>
                  <a:pt x="0" y="740227"/>
                  <a:pt x="82248" y="590246"/>
                  <a:pt x="89505" y="500742"/>
                </a:cubicBezTo>
                <a:cubicBezTo>
                  <a:pt x="96762" y="411238"/>
                  <a:pt x="99181" y="343504"/>
                  <a:pt x="118533" y="283028"/>
                </a:cubicBezTo>
                <a:cubicBezTo>
                  <a:pt x="137885" y="222552"/>
                  <a:pt x="169333" y="166914"/>
                  <a:pt x="205619" y="13788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7" name="Rectangle 3"/>
          <p:cNvSpPr txBox="1">
            <a:spLocks noChangeArrowheads="1"/>
          </p:cNvSpPr>
          <p:nvPr/>
        </p:nvSpPr>
        <p:spPr bwMode="auto">
          <a:xfrm>
            <a:off x="878793" y="460820"/>
            <a:ext cx="7358062" cy="1384995"/>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000" b="1" kern="0" dirty="0" smtClean="0">
                <a:solidFill>
                  <a:srgbClr val="000000"/>
                </a:solidFill>
                <a:latin typeface="Arial"/>
              </a:rPr>
              <a:t>on building a new natural gas pipeline in Alaska . . .</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422914" name="Text Box 2">
            <a:hlinkClick r:id="rId3"/>
          </p:cNvPr>
          <p:cNvSpPr txBox="1">
            <a:spLocks noChangeArrowheads="1"/>
          </p:cNvSpPr>
          <p:nvPr/>
        </p:nvSpPr>
        <p:spPr bwMode="auto">
          <a:xfrm>
            <a:off x="2562718" y="6481783"/>
            <a:ext cx="4017446" cy="276999"/>
          </a:xfrm>
          <a:prstGeom prst="rect">
            <a:avLst/>
          </a:prstGeom>
          <a:noFill/>
          <a:ln w="9525">
            <a:noFill/>
            <a:miter lim="800000"/>
            <a:headEnd/>
            <a:tailEnd/>
          </a:ln>
        </p:spPr>
        <p:txBody>
          <a:bodyPr wrap="none">
            <a:spAutoFit/>
          </a:bodyPr>
          <a:lstStyle/>
          <a:p>
            <a:pPr algn="ctr"/>
            <a:r>
              <a:rPr lang="en-US" sz="1200" dirty="0">
                <a:solidFill>
                  <a:srgbClr val="FFFFFF"/>
                </a:solidFill>
                <a:hlinkClick r:id="rId4"/>
              </a:rPr>
              <a:t>http://</a:t>
            </a:r>
            <a:r>
              <a:rPr lang="en-US" sz="800" dirty="0">
                <a:solidFill>
                  <a:srgbClr val="FFFFFF"/>
                </a:solidFill>
                <a:hlinkClick r:id="rId4"/>
              </a:rPr>
              <a:t>news.aol.com/political-machine/2008/09/02/sarah-palin-iraq-war-gods-plan</a:t>
            </a:r>
            <a:r>
              <a:rPr lang="en-US" sz="1200" dirty="0">
                <a:solidFill>
                  <a:srgbClr val="FFFFFF"/>
                </a:solidFill>
                <a:hlinkClick r:id="rId4"/>
              </a:rPr>
              <a:t>/</a:t>
            </a:r>
            <a:endParaRPr lang="en-US" sz="1200" dirty="0">
              <a:solidFill>
                <a:srgbClr val="FFFFFF"/>
              </a:solidFill>
            </a:endParaRPr>
          </a:p>
        </p:txBody>
      </p:sp>
      <p:pic>
        <p:nvPicPr>
          <p:cNvPr id="422915" name="Picture 2"/>
          <p:cNvPicPr>
            <a:picLocks noChangeAspect="1" noChangeArrowheads="1"/>
          </p:cNvPicPr>
          <p:nvPr/>
        </p:nvPicPr>
        <p:blipFill>
          <a:blip r:embed="rId5" cstate="print"/>
          <a:srcRect/>
          <a:stretch>
            <a:fillRect/>
          </a:stretch>
        </p:blipFill>
        <p:spPr bwMode="auto">
          <a:xfrm>
            <a:off x="958852" y="434975"/>
            <a:ext cx="7210425" cy="5943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422914" name="Text Box 2">
            <a:hlinkClick r:id="rId3"/>
          </p:cNvPr>
          <p:cNvSpPr txBox="1">
            <a:spLocks noChangeArrowheads="1"/>
          </p:cNvSpPr>
          <p:nvPr/>
        </p:nvSpPr>
        <p:spPr bwMode="auto">
          <a:xfrm>
            <a:off x="2562718" y="6481783"/>
            <a:ext cx="4017446" cy="276999"/>
          </a:xfrm>
          <a:prstGeom prst="rect">
            <a:avLst/>
          </a:prstGeom>
          <a:noFill/>
          <a:ln w="9525">
            <a:noFill/>
            <a:miter lim="800000"/>
            <a:headEnd/>
            <a:tailEnd/>
          </a:ln>
        </p:spPr>
        <p:txBody>
          <a:bodyPr wrap="none">
            <a:spAutoFit/>
          </a:bodyPr>
          <a:lstStyle/>
          <a:p>
            <a:pPr algn="ctr"/>
            <a:r>
              <a:rPr lang="en-US" sz="1200" dirty="0">
                <a:solidFill>
                  <a:srgbClr val="FFFFFF"/>
                </a:solidFill>
                <a:hlinkClick r:id="rId4"/>
              </a:rPr>
              <a:t>http://</a:t>
            </a:r>
            <a:r>
              <a:rPr lang="en-US" sz="800" dirty="0">
                <a:solidFill>
                  <a:srgbClr val="FFFFFF"/>
                </a:solidFill>
                <a:hlinkClick r:id="rId4"/>
              </a:rPr>
              <a:t>news.aol.com/political-machine/2008/09/02/sarah-palin-iraq-war-gods-plan</a:t>
            </a:r>
            <a:r>
              <a:rPr lang="en-US" sz="1200" dirty="0">
                <a:solidFill>
                  <a:srgbClr val="FFFFFF"/>
                </a:solidFill>
                <a:hlinkClick r:id="rId4"/>
              </a:rPr>
              <a:t>/</a:t>
            </a:r>
            <a:endParaRPr lang="en-US" sz="1200" dirty="0">
              <a:solidFill>
                <a:srgbClr val="FFFFFF"/>
              </a:solidFill>
            </a:endParaRPr>
          </a:p>
        </p:txBody>
      </p:sp>
      <p:pic>
        <p:nvPicPr>
          <p:cNvPr id="422915" name="Picture 2"/>
          <p:cNvPicPr>
            <a:picLocks noChangeAspect="1" noChangeArrowheads="1"/>
          </p:cNvPicPr>
          <p:nvPr/>
        </p:nvPicPr>
        <p:blipFill>
          <a:blip r:embed="rId5" cstate="print"/>
          <a:srcRect/>
          <a:stretch>
            <a:fillRect/>
          </a:stretch>
        </p:blipFill>
        <p:spPr bwMode="auto">
          <a:xfrm>
            <a:off x="958852" y="434975"/>
            <a:ext cx="7210425" cy="5943600"/>
          </a:xfrm>
          <a:prstGeom prst="rect">
            <a:avLst/>
          </a:prstGeom>
          <a:noFill/>
          <a:ln w="9525">
            <a:noFill/>
            <a:miter lim="800000"/>
            <a:headEnd/>
            <a:tailEnd/>
          </a:ln>
        </p:spPr>
      </p:pic>
      <p:pic>
        <p:nvPicPr>
          <p:cNvPr id="4100" name="Picture 4"/>
          <p:cNvPicPr>
            <a:picLocks noChangeAspect="1" noChangeArrowheads="1"/>
          </p:cNvPicPr>
          <p:nvPr/>
        </p:nvPicPr>
        <p:blipFill>
          <a:blip r:embed="rId6" cstate="print"/>
          <a:srcRect/>
          <a:stretch>
            <a:fillRect/>
          </a:stretch>
        </p:blipFill>
        <p:spPr bwMode="auto">
          <a:xfrm>
            <a:off x="2482859" y="333393"/>
            <a:ext cx="4164013" cy="6170613"/>
          </a:xfrm>
          <a:prstGeom prst="rect">
            <a:avLst/>
          </a:prstGeom>
          <a:noFill/>
          <a:ln w="76200">
            <a:solidFill>
              <a:srgbClr val="000000"/>
            </a:solid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422914" name="Text Box 2">
            <a:hlinkClick r:id="rId3"/>
          </p:cNvPr>
          <p:cNvSpPr txBox="1">
            <a:spLocks noChangeArrowheads="1"/>
          </p:cNvSpPr>
          <p:nvPr/>
        </p:nvSpPr>
        <p:spPr bwMode="auto">
          <a:xfrm>
            <a:off x="2562718" y="6481783"/>
            <a:ext cx="4017446" cy="276999"/>
          </a:xfrm>
          <a:prstGeom prst="rect">
            <a:avLst/>
          </a:prstGeom>
          <a:noFill/>
          <a:ln w="9525">
            <a:noFill/>
            <a:miter lim="800000"/>
            <a:headEnd/>
            <a:tailEnd/>
          </a:ln>
        </p:spPr>
        <p:txBody>
          <a:bodyPr wrap="none">
            <a:spAutoFit/>
          </a:bodyPr>
          <a:lstStyle/>
          <a:p>
            <a:pPr algn="ctr"/>
            <a:r>
              <a:rPr lang="en-US" sz="1200" dirty="0">
                <a:solidFill>
                  <a:srgbClr val="FFFFFF"/>
                </a:solidFill>
                <a:hlinkClick r:id="rId4"/>
              </a:rPr>
              <a:t>http://</a:t>
            </a:r>
            <a:r>
              <a:rPr lang="en-US" sz="800" dirty="0">
                <a:solidFill>
                  <a:srgbClr val="FFFFFF"/>
                </a:solidFill>
                <a:hlinkClick r:id="rId4"/>
              </a:rPr>
              <a:t>news.aol.com/political-machine/2008/09/02/sarah-palin-iraq-war-gods-plan</a:t>
            </a:r>
            <a:r>
              <a:rPr lang="en-US" sz="1200" dirty="0">
                <a:solidFill>
                  <a:srgbClr val="FFFFFF"/>
                </a:solidFill>
                <a:hlinkClick r:id="rId4"/>
              </a:rPr>
              <a:t>/</a:t>
            </a:r>
            <a:endParaRPr lang="en-US" sz="1200" dirty="0">
              <a:solidFill>
                <a:srgbClr val="FFFFFF"/>
              </a:solidFill>
            </a:endParaRPr>
          </a:p>
        </p:txBody>
      </p:sp>
      <p:pic>
        <p:nvPicPr>
          <p:cNvPr id="422915" name="Picture 2"/>
          <p:cNvPicPr>
            <a:picLocks noChangeAspect="1" noChangeArrowheads="1"/>
          </p:cNvPicPr>
          <p:nvPr/>
        </p:nvPicPr>
        <p:blipFill>
          <a:blip r:embed="rId5" cstate="print"/>
          <a:srcRect/>
          <a:stretch>
            <a:fillRect/>
          </a:stretch>
        </p:blipFill>
        <p:spPr bwMode="auto">
          <a:xfrm>
            <a:off x="958852" y="434975"/>
            <a:ext cx="7210425" cy="5943600"/>
          </a:xfrm>
          <a:prstGeom prst="rect">
            <a:avLst/>
          </a:prstGeom>
          <a:noFill/>
          <a:ln w="9525">
            <a:noFill/>
            <a:miter lim="800000"/>
            <a:headEnd/>
            <a:tailEnd/>
          </a:ln>
        </p:spPr>
      </p:pic>
      <p:pic>
        <p:nvPicPr>
          <p:cNvPr id="4100" name="Picture 4"/>
          <p:cNvPicPr>
            <a:picLocks noChangeAspect="1" noChangeArrowheads="1"/>
          </p:cNvPicPr>
          <p:nvPr/>
        </p:nvPicPr>
        <p:blipFill>
          <a:blip r:embed="rId6" cstate="print"/>
          <a:srcRect/>
          <a:stretch>
            <a:fillRect/>
          </a:stretch>
        </p:blipFill>
        <p:spPr bwMode="auto">
          <a:xfrm>
            <a:off x="2482859" y="333393"/>
            <a:ext cx="4164013" cy="6170613"/>
          </a:xfrm>
          <a:prstGeom prst="rect">
            <a:avLst/>
          </a:prstGeom>
          <a:noFill/>
          <a:ln w="76200">
            <a:solidFill>
              <a:srgbClr val="000000"/>
            </a:solidFill>
            <a:miter lim="800000"/>
            <a:headEnd/>
            <a:tailEnd/>
          </a:ln>
        </p:spPr>
      </p:pic>
      <p:sp>
        <p:nvSpPr>
          <p:cNvPr id="5" name="Rectangle 3"/>
          <p:cNvSpPr txBox="1">
            <a:spLocks noChangeArrowheads="1"/>
          </p:cNvSpPr>
          <p:nvPr/>
        </p:nvSpPr>
        <p:spPr bwMode="auto">
          <a:xfrm>
            <a:off x="784452" y="2122699"/>
            <a:ext cx="7358062" cy="4616648"/>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000" dirty="0" smtClean="0">
                <a:solidFill>
                  <a:srgbClr val="000000"/>
                </a:solidFill>
              </a:rPr>
              <a:t>“At one point Pastor Fischer equates the preparation she is giving children with the training of terrorists in the Middle East. ‘I want to see young people who are as committed to the cause of Jesus Christ as the young people are to the cause of Islam," she tells the camera. "I want to see them radically laying down their lives for the gospel, as they are over in Pakistan and Israel and Palestine.’"</a:t>
            </a:r>
            <a:endParaRPr lang="en-US" sz="2000" b="1" i="1" kern="0" dirty="0" smtClean="0">
              <a:solidFill>
                <a:srgbClr val="BBE0E3">
                  <a:lumMod val="90000"/>
                </a:srgbClr>
              </a:solidFill>
              <a:latin typeface="Arial"/>
            </a:endParaRPr>
          </a:p>
        </p:txBody>
      </p:sp>
      <p:sp>
        <p:nvSpPr>
          <p:cNvPr id="6" name="Freeform 5"/>
          <p:cNvSpPr/>
          <p:nvPr/>
        </p:nvSpPr>
        <p:spPr>
          <a:xfrm>
            <a:off x="1059542" y="4327676"/>
            <a:ext cx="6792686" cy="1966686"/>
          </a:xfrm>
          <a:custGeom>
            <a:avLst/>
            <a:gdLst>
              <a:gd name="connsiteX0" fmla="*/ 4557487 w 6792686"/>
              <a:gd name="connsiteY0" fmla="*/ 520095 h 1966686"/>
              <a:gd name="connsiteX1" fmla="*/ 6037944 w 6792686"/>
              <a:gd name="connsiteY1" fmla="*/ 549124 h 1966686"/>
              <a:gd name="connsiteX2" fmla="*/ 6284687 w 6792686"/>
              <a:gd name="connsiteY2" fmla="*/ 345924 h 1966686"/>
              <a:gd name="connsiteX3" fmla="*/ 6400801 w 6792686"/>
              <a:gd name="connsiteY3" fmla="*/ 84667 h 1966686"/>
              <a:gd name="connsiteX4" fmla="*/ 6647544 w 6792686"/>
              <a:gd name="connsiteY4" fmla="*/ 55638 h 1966686"/>
              <a:gd name="connsiteX5" fmla="*/ 6778172 w 6792686"/>
              <a:gd name="connsiteY5" fmla="*/ 418495 h 1966686"/>
              <a:gd name="connsiteX6" fmla="*/ 6560458 w 6792686"/>
              <a:gd name="connsiteY6" fmla="*/ 1144210 h 1966686"/>
              <a:gd name="connsiteX7" fmla="*/ 6313715 w 6792686"/>
              <a:gd name="connsiteY7" fmla="*/ 1521581 h 1966686"/>
              <a:gd name="connsiteX8" fmla="*/ 5718629 w 6792686"/>
              <a:gd name="connsiteY8" fmla="*/ 1710267 h 1966686"/>
              <a:gd name="connsiteX9" fmla="*/ 4252687 w 6792686"/>
              <a:gd name="connsiteY9" fmla="*/ 1884438 h 1966686"/>
              <a:gd name="connsiteX10" fmla="*/ 3193144 w 6792686"/>
              <a:gd name="connsiteY10" fmla="*/ 1957010 h 1966686"/>
              <a:gd name="connsiteX11" fmla="*/ 2235201 w 6792686"/>
              <a:gd name="connsiteY11" fmla="*/ 1826381 h 1966686"/>
              <a:gd name="connsiteX12" fmla="*/ 1524001 w 6792686"/>
              <a:gd name="connsiteY12" fmla="*/ 1550610 h 1966686"/>
              <a:gd name="connsiteX13" fmla="*/ 725715 w 6792686"/>
              <a:gd name="connsiteY13" fmla="*/ 1550610 h 1966686"/>
              <a:gd name="connsiteX14" fmla="*/ 246744 w 6792686"/>
              <a:gd name="connsiteY14" fmla="*/ 1390953 h 1966686"/>
              <a:gd name="connsiteX15" fmla="*/ 101601 w 6792686"/>
              <a:gd name="connsiteY15" fmla="*/ 1057124 h 1966686"/>
              <a:gd name="connsiteX16" fmla="*/ 130629 w 6792686"/>
              <a:gd name="connsiteY16" fmla="*/ 650724 h 1966686"/>
              <a:gd name="connsiteX17" fmla="*/ 885372 w 6792686"/>
              <a:gd name="connsiteY17" fmla="*/ 607181 h 1966686"/>
              <a:gd name="connsiteX18" fmla="*/ 3033487 w 6792686"/>
              <a:gd name="connsiteY18" fmla="*/ 592667 h 1966686"/>
              <a:gd name="connsiteX19" fmla="*/ 4557487 w 6792686"/>
              <a:gd name="connsiteY19" fmla="*/ 520095 h 19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92686" h="1966686">
                <a:moveTo>
                  <a:pt x="4557487" y="520095"/>
                </a:moveTo>
                <a:cubicBezTo>
                  <a:pt x="5058230" y="512838"/>
                  <a:pt x="5750077" y="578152"/>
                  <a:pt x="6037944" y="549124"/>
                </a:cubicBezTo>
                <a:cubicBezTo>
                  <a:pt x="6325811" y="520096"/>
                  <a:pt x="6224211" y="423333"/>
                  <a:pt x="6284687" y="345924"/>
                </a:cubicBezTo>
                <a:cubicBezTo>
                  <a:pt x="6345163" y="268515"/>
                  <a:pt x="6340325" y="133048"/>
                  <a:pt x="6400801" y="84667"/>
                </a:cubicBezTo>
                <a:cubicBezTo>
                  <a:pt x="6461277" y="36286"/>
                  <a:pt x="6584649" y="0"/>
                  <a:pt x="6647544" y="55638"/>
                </a:cubicBezTo>
                <a:cubicBezTo>
                  <a:pt x="6710439" y="111276"/>
                  <a:pt x="6792686" y="237066"/>
                  <a:pt x="6778172" y="418495"/>
                </a:cubicBezTo>
                <a:cubicBezTo>
                  <a:pt x="6763658" y="599924"/>
                  <a:pt x="6637868" y="960362"/>
                  <a:pt x="6560458" y="1144210"/>
                </a:cubicBezTo>
                <a:cubicBezTo>
                  <a:pt x="6483049" y="1328058"/>
                  <a:pt x="6454020" y="1427238"/>
                  <a:pt x="6313715" y="1521581"/>
                </a:cubicBezTo>
                <a:cubicBezTo>
                  <a:pt x="6173410" y="1615924"/>
                  <a:pt x="6062134" y="1649791"/>
                  <a:pt x="5718629" y="1710267"/>
                </a:cubicBezTo>
                <a:cubicBezTo>
                  <a:pt x="5375124" y="1770743"/>
                  <a:pt x="4673601" y="1843314"/>
                  <a:pt x="4252687" y="1884438"/>
                </a:cubicBezTo>
                <a:cubicBezTo>
                  <a:pt x="3831773" y="1925562"/>
                  <a:pt x="3529392" y="1966686"/>
                  <a:pt x="3193144" y="1957010"/>
                </a:cubicBezTo>
                <a:cubicBezTo>
                  <a:pt x="2856896" y="1947334"/>
                  <a:pt x="2513391" y="1894114"/>
                  <a:pt x="2235201" y="1826381"/>
                </a:cubicBezTo>
                <a:cubicBezTo>
                  <a:pt x="1957011" y="1758648"/>
                  <a:pt x="1775582" y="1596572"/>
                  <a:pt x="1524001" y="1550610"/>
                </a:cubicBezTo>
                <a:cubicBezTo>
                  <a:pt x="1272420" y="1504648"/>
                  <a:pt x="938591" y="1577219"/>
                  <a:pt x="725715" y="1550610"/>
                </a:cubicBezTo>
                <a:cubicBezTo>
                  <a:pt x="512839" y="1524001"/>
                  <a:pt x="350763" y="1473201"/>
                  <a:pt x="246744" y="1390953"/>
                </a:cubicBezTo>
                <a:cubicBezTo>
                  <a:pt x="142725" y="1308705"/>
                  <a:pt x="120953" y="1180495"/>
                  <a:pt x="101601" y="1057124"/>
                </a:cubicBezTo>
                <a:cubicBezTo>
                  <a:pt x="82249" y="933753"/>
                  <a:pt x="0" y="725715"/>
                  <a:pt x="130629" y="650724"/>
                </a:cubicBezTo>
                <a:cubicBezTo>
                  <a:pt x="261258" y="575733"/>
                  <a:pt x="401562" y="616857"/>
                  <a:pt x="885372" y="607181"/>
                </a:cubicBezTo>
                <a:cubicBezTo>
                  <a:pt x="1369182" y="597505"/>
                  <a:pt x="2414211" y="607181"/>
                  <a:pt x="3033487" y="592667"/>
                </a:cubicBezTo>
                <a:cubicBezTo>
                  <a:pt x="3652763" y="578153"/>
                  <a:pt x="4056744" y="527352"/>
                  <a:pt x="4557487" y="520095"/>
                </a:cubicBezTo>
                <a:close/>
              </a:path>
            </a:pathLst>
          </a:custGeom>
          <a:noFill/>
          <a:ln w="762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1705109"/>
            <a:ext cx="6908800" cy="4524315"/>
          </a:xfrm>
          <a:prstGeom prst="rect">
            <a:avLst/>
          </a:prstGeom>
          <a:noFill/>
          <a:ln w="28575">
            <a:noFill/>
            <a:miter lim="800000"/>
            <a:headEnd/>
            <a:tailEnd/>
          </a:ln>
        </p:spPr>
        <p:txBody>
          <a:bodyPr wrap="square" anchor="ctr">
            <a:spAutoFit/>
          </a:bodyPr>
          <a:lstStyle/>
          <a:p>
            <a:pPr algn="ctr" eaLnBrk="0" hangingPunct="0"/>
            <a:r>
              <a:rPr kumimoji="1" lang="en-US" sz="3600" b="1" dirty="0" smtClean="0">
                <a:solidFill>
                  <a:srgbClr val="FFFFFF"/>
                </a:solidFill>
              </a:rPr>
              <a:t>And </a:t>
            </a:r>
            <a:r>
              <a:rPr lang="en-US" sz="3600" b="1" dirty="0" err="1" smtClean="0">
                <a:solidFill>
                  <a:srgbClr val="FF0000"/>
                </a:solidFill>
                <a:latin typeface="Arial" pitchFamily="34" charset="0"/>
              </a:rPr>
              <a:t>Ideationism</a:t>
            </a:r>
            <a:r>
              <a:rPr lang="en-US" sz="3600" b="1" dirty="0" smtClean="0">
                <a:solidFill>
                  <a:srgbClr val="FF0000"/>
                </a:solidFill>
                <a:latin typeface="Arial" pitchFamily="34" charset="0"/>
              </a:rPr>
              <a:t> </a:t>
            </a:r>
            <a:r>
              <a:rPr lang="en-US" sz="3600" b="1" dirty="0" smtClean="0">
                <a:solidFill>
                  <a:srgbClr val="FFFFFF"/>
                </a:solidFill>
                <a:latin typeface="Arial" pitchFamily="34" charset="0"/>
              </a:rPr>
              <a:t>has been around “forever.”</a:t>
            </a:r>
          </a:p>
          <a:p>
            <a:pPr algn="ctr" eaLnBrk="0" hangingPunct="0"/>
            <a:endParaRPr kumimoji="1" lang="en-US" sz="3600" b="1" dirty="0" smtClean="0">
              <a:solidFill>
                <a:srgbClr val="FFFFFF"/>
              </a:solidFill>
            </a:endParaRPr>
          </a:p>
          <a:p>
            <a:pPr algn="ctr" eaLnBrk="0" hangingPunct="0"/>
            <a:r>
              <a:rPr kumimoji="1" lang="en-US" sz="3600" b="1" dirty="0" smtClean="0">
                <a:solidFill>
                  <a:srgbClr val="FFFFFF"/>
                </a:solidFill>
              </a:rPr>
              <a:t>Take my Church, for e.g., The Holy Roman Catholic Church.</a:t>
            </a:r>
          </a:p>
          <a:p>
            <a:pPr algn="ctr" eaLnBrk="0" hangingPunct="0"/>
            <a:endParaRPr kumimoji="1" lang="en-US" sz="3600" b="1" dirty="0" smtClean="0">
              <a:solidFill>
                <a:srgbClr val="FFFFFF"/>
              </a:solidFill>
            </a:endParaRPr>
          </a:p>
          <a:p>
            <a:pPr algn="ctr" eaLnBrk="0" hangingPunct="0"/>
            <a:r>
              <a:rPr kumimoji="1" lang="en-US" sz="3600" b="1" dirty="0" smtClean="0">
                <a:solidFill>
                  <a:srgbClr val="FFFFFF"/>
                </a:solidFill>
              </a:rPr>
              <a:t>They “fought“ the Crusades ideationally . . .</a:t>
            </a:r>
            <a:endParaRPr kumimoji="1" lang="en-US" sz="3600" b="1" dirty="0">
              <a:solidFill>
                <a:srgbClr val="FFFFFF"/>
              </a:solidFill>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669003" y="6539833"/>
            <a:ext cx="1806905"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http://en.wikipedia.org/wiki/Crusade</a:t>
            </a:r>
            <a:endParaRPr lang="en-US" sz="800" dirty="0">
              <a:solidFill>
                <a:srgbClr val="FFFFFF"/>
              </a:solidFill>
            </a:endParaRPr>
          </a:p>
        </p:txBody>
      </p:sp>
      <p:pic>
        <p:nvPicPr>
          <p:cNvPr id="424963" name="Picture 2"/>
          <p:cNvPicPr>
            <a:picLocks noChangeAspect="1" noChangeArrowheads="1"/>
          </p:cNvPicPr>
          <p:nvPr/>
        </p:nvPicPr>
        <p:blipFill>
          <a:blip r:embed="rId5" cstate="print"/>
          <a:srcRect/>
          <a:stretch>
            <a:fillRect/>
          </a:stretch>
        </p:blipFill>
        <p:spPr bwMode="auto">
          <a:xfrm>
            <a:off x="2708284" y="303213"/>
            <a:ext cx="3706813" cy="5511800"/>
          </a:xfrm>
          <a:prstGeom prst="rect">
            <a:avLst/>
          </a:prstGeom>
          <a:noFill/>
          <a:ln w="9525">
            <a:noFill/>
            <a:miter lim="800000"/>
            <a:headEnd/>
            <a:tailEnd/>
          </a:ln>
        </p:spPr>
      </p:pic>
      <p:sp>
        <p:nvSpPr>
          <p:cNvPr id="424964" name="Rectangle 4"/>
          <p:cNvSpPr>
            <a:spLocks noChangeArrowheads="1"/>
          </p:cNvSpPr>
          <p:nvPr/>
        </p:nvSpPr>
        <p:spPr bwMode="auto">
          <a:xfrm>
            <a:off x="1741488" y="5899168"/>
            <a:ext cx="5675312" cy="646113"/>
          </a:xfrm>
          <a:prstGeom prst="rect">
            <a:avLst/>
          </a:prstGeom>
          <a:noFill/>
          <a:ln w="9525">
            <a:noFill/>
            <a:miter lim="800000"/>
            <a:headEnd/>
            <a:tailEnd/>
          </a:ln>
        </p:spPr>
        <p:txBody>
          <a:bodyPr>
            <a:spAutoFit/>
          </a:bodyPr>
          <a:lstStyle/>
          <a:p>
            <a:pPr algn="ctr"/>
            <a:r>
              <a:rPr lang="en-US">
                <a:solidFill>
                  <a:srgbClr val="FFFFFF"/>
                </a:solidFill>
              </a:rPr>
              <a:t>The Siege of Antioch, from a medieval miniature painting, during the First Crusade.</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669003" y="6539833"/>
            <a:ext cx="1806905"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http://en.wikipedia.org/wiki/Crusade</a:t>
            </a:r>
            <a:endParaRPr lang="en-US" sz="800" dirty="0">
              <a:solidFill>
                <a:srgbClr val="FFFFFF"/>
              </a:solidFill>
            </a:endParaRPr>
          </a:p>
        </p:txBody>
      </p:sp>
      <p:pic>
        <p:nvPicPr>
          <p:cNvPr id="424963" name="Picture 2"/>
          <p:cNvPicPr>
            <a:picLocks noChangeAspect="1" noChangeArrowheads="1"/>
          </p:cNvPicPr>
          <p:nvPr/>
        </p:nvPicPr>
        <p:blipFill>
          <a:blip r:embed="rId5" cstate="print"/>
          <a:srcRect/>
          <a:stretch>
            <a:fillRect/>
          </a:stretch>
        </p:blipFill>
        <p:spPr bwMode="auto">
          <a:xfrm>
            <a:off x="2708284" y="303213"/>
            <a:ext cx="3706813" cy="5511800"/>
          </a:xfrm>
          <a:prstGeom prst="rect">
            <a:avLst/>
          </a:prstGeom>
          <a:noFill/>
          <a:ln w="9525">
            <a:noFill/>
            <a:miter lim="800000"/>
            <a:headEnd/>
            <a:tailEnd/>
          </a:ln>
        </p:spPr>
      </p:pic>
      <p:sp>
        <p:nvSpPr>
          <p:cNvPr id="424964" name="Rectangle 4"/>
          <p:cNvSpPr>
            <a:spLocks noChangeArrowheads="1"/>
          </p:cNvSpPr>
          <p:nvPr/>
        </p:nvSpPr>
        <p:spPr bwMode="auto">
          <a:xfrm>
            <a:off x="1741488" y="5899168"/>
            <a:ext cx="5675312" cy="646113"/>
          </a:xfrm>
          <a:prstGeom prst="rect">
            <a:avLst/>
          </a:prstGeom>
          <a:noFill/>
          <a:ln w="9525">
            <a:noFill/>
            <a:miter lim="800000"/>
            <a:headEnd/>
            <a:tailEnd/>
          </a:ln>
        </p:spPr>
        <p:txBody>
          <a:bodyPr>
            <a:spAutoFit/>
          </a:bodyPr>
          <a:lstStyle/>
          <a:p>
            <a:pPr algn="ctr"/>
            <a:r>
              <a:rPr lang="en-US">
                <a:solidFill>
                  <a:srgbClr val="FFFFFF"/>
                </a:solidFill>
              </a:rPr>
              <a:t>The Siege of Antioch, from a medieval miniature painting, during the First Crusade.</a:t>
            </a:r>
          </a:p>
        </p:txBody>
      </p:sp>
      <p:sp>
        <p:nvSpPr>
          <p:cNvPr id="5" name="Rectangle 3"/>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smtClean="0">
                <a:solidFill>
                  <a:srgbClr val="FF0000"/>
                </a:solidFill>
                <a:latin typeface="Arial"/>
              </a:rPr>
              <a:t>Ideationism</a:t>
            </a:r>
            <a:r>
              <a:rPr lang="en-US" sz="3200" b="1" i="1" kern="0" dirty="0" smtClean="0">
                <a:solidFill>
                  <a:srgbClr val="BADDE1"/>
                </a:solidFill>
                <a:latin typeface="Arial"/>
              </a:rPr>
              <a:t> </a:t>
            </a:r>
            <a:r>
              <a:rPr lang="en-US" sz="2400" b="1" i="1" kern="0" dirty="0" smtClean="0">
                <a:solidFill>
                  <a:srgbClr val="BADDE1"/>
                </a:solidFill>
                <a:latin typeface="Arial"/>
              </a:rPr>
              <a:t>vs. Cultural Materialism</a:t>
            </a:r>
            <a:endParaRPr lang="en-US" sz="2800" b="1" i="1" kern="0" dirty="0" smtClean="0">
              <a:solidFill>
                <a:srgbClr val="BBE0E3">
                  <a:lumMod val="90000"/>
                </a:srgbClr>
              </a:solidFill>
              <a:latin typeface="Arial"/>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7010" name="Text Box 2">
            <a:hlinkClick r:id="rId3"/>
          </p:cNvPr>
          <p:cNvSpPr txBox="1">
            <a:spLocks noChangeArrowheads="1"/>
          </p:cNvSpPr>
          <p:nvPr/>
        </p:nvSpPr>
        <p:spPr bwMode="auto">
          <a:xfrm>
            <a:off x="3566652" y="6554347"/>
            <a:ext cx="1986442"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http://en.wikipedia.org/wiki/Joan_of_arc</a:t>
            </a:r>
            <a:endParaRPr lang="en-US" sz="800" dirty="0">
              <a:solidFill>
                <a:srgbClr val="FFFFFF"/>
              </a:solidFill>
            </a:endParaRPr>
          </a:p>
        </p:txBody>
      </p:sp>
      <p:sp>
        <p:nvSpPr>
          <p:cNvPr id="427011" name="Rectangle 4"/>
          <p:cNvSpPr>
            <a:spLocks noChangeArrowheads="1"/>
          </p:cNvSpPr>
          <p:nvPr/>
        </p:nvSpPr>
        <p:spPr bwMode="auto">
          <a:xfrm>
            <a:off x="1755784" y="5594350"/>
            <a:ext cx="5675313" cy="1016000"/>
          </a:xfrm>
          <a:prstGeom prst="rect">
            <a:avLst/>
          </a:prstGeom>
          <a:noFill/>
          <a:ln w="9525">
            <a:noFill/>
            <a:miter lim="800000"/>
            <a:headEnd/>
            <a:tailEnd/>
          </a:ln>
        </p:spPr>
        <p:txBody>
          <a:bodyPr>
            <a:spAutoFit/>
          </a:bodyPr>
          <a:lstStyle/>
          <a:p>
            <a:pPr algn="ctr"/>
            <a:r>
              <a:rPr lang="en-US">
                <a:solidFill>
                  <a:srgbClr val="FFFFFF"/>
                </a:solidFill>
              </a:rPr>
              <a:t>Saint Joan of Arc</a:t>
            </a:r>
            <a:br>
              <a:rPr lang="en-US">
                <a:solidFill>
                  <a:srgbClr val="FFFFFF"/>
                </a:solidFill>
              </a:rPr>
            </a:br>
            <a:r>
              <a:rPr lang="en-US" sz="1200">
                <a:solidFill>
                  <a:srgbClr val="FFFFFF"/>
                </a:solidFill>
              </a:rPr>
              <a:t>Burned at the stake by an ecclesiastical court</a:t>
            </a:r>
          </a:p>
          <a:p>
            <a:pPr algn="ctr"/>
            <a:r>
              <a:rPr lang="en-US" sz="1200">
                <a:solidFill>
                  <a:srgbClr val="FFFFFF"/>
                </a:solidFill>
              </a:rPr>
              <a:t>For leading the French Armey by divine guidance</a:t>
            </a:r>
          </a:p>
          <a:p>
            <a:pPr algn="ctr"/>
            <a:r>
              <a:rPr lang="en-US" sz="1200">
                <a:solidFill>
                  <a:srgbClr val="FFFFFF"/>
                </a:solidFill>
              </a:rPr>
              <a:t>During the Hundred Years’ War (1337 to 1453</a:t>
            </a:r>
            <a:r>
              <a:rPr lang="en-US">
                <a:solidFill>
                  <a:srgbClr val="FFFFFF"/>
                </a:solidFill>
              </a:rPr>
              <a:t>) </a:t>
            </a:r>
          </a:p>
        </p:txBody>
      </p:sp>
      <p:pic>
        <p:nvPicPr>
          <p:cNvPr id="427012" name="Picture 2"/>
          <p:cNvPicPr>
            <a:picLocks noChangeAspect="1" noChangeArrowheads="1"/>
          </p:cNvPicPr>
          <p:nvPr/>
        </p:nvPicPr>
        <p:blipFill>
          <a:blip r:embed="rId5" cstate="print"/>
          <a:srcRect/>
          <a:stretch>
            <a:fillRect/>
          </a:stretch>
        </p:blipFill>
        <p:spPr bwMode="auto">
          <a:xfrm>
            <a:off x="2765425" y="96856"/>
            <a:ext cx="3619500" cy="5476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7010" name="Text Box 2">
            <a:hlinkClick r:id="rId3"/>
          </p:cNvPr>
          <p:cNvSpPr txBox="1">
            <a:spLocks noChangeArrowheads="1"/>
          </p:cNvSpPr>
          <p:nvPr/>
        </p:nvSpPr>
        <p:spPr bwMode="auto">
          <a:xfrm>
            <a:off x="3566652" y="6554347"/>
            <a:ext cx="1986442"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http://en.wikipedia.org/wiki/Joan_of_arc</a:t>
            </a:r>
            <a:endParaRPr lang="en-US" sz="800" dirty="0">
              <a:solidFill>
                <a:srgbClr val="FFFFFF"/>
              </a:solidFill>
            </a:endParaRPr>
          </a:p>
        </p:txBody>
      </p:sp>
      <p:sp>
        <p:nvSpPr>
          <p:cNvPr id="427011" name="Rectangle 4"/>
          <p:cNvSpPr>
            <a:spLocks noChangeArrowheads="1"/>
          </p:cNvSpPr>
          <p:nvPr/>
        </p:nvSpPr>
        <p:spPr bwMode="auto">
          <a:xfrm>
            <a:off x="1755784" y="5594350"/>
            <a:ext cx="5675313" cy="1016000"/>
          </a:xfrm>
          <a:prstGeom prst="rect">
            <a:avLst/>
          </a:prstGeom>
          <a:noFill/>
          <a:ln w="9525">
            <a:noFill/>
            <a:miter lim="800000"/>
            <a:headEnd/>
            <a:tailEnd/>
          </a:ln>
        </p:spPr>
        <p:txBody>
          <a:bodyPr>
            <a:spAutoFit/>
          </a:bodyPr>
          <a:lstStyle/>
          <a:p>
            <a:pPr algn="ctr"/>
            <a:r>
              <a:rPr lang="en-US">
                <a:solidFill>
                  <a:srgbClr val="FFFFFF"/>
                </a:solidFill>
              </a:rPr>
              <a:t>Saint Joan of Arc</a:t>
            </a:r>
            <a:br>
              <a:rPr lang="en-US">
                <a:solidFill>
                  <a:srgbClr val="FFFFFF"/>
                </a:solidFill>
              </a:rPr>
            </a:br>
            <a:r>
              <a:rPr lang="en-US" sz="1200">
                <a:solidFill>
                  <a:srgbClr val="FFFFFF"/>
                </a:solidFill>
              </a:rPr>
              <a:t>Burned at the stake by an ecclesiastical court</a:t>
            </a:r>
          </a:p>
          <a:p>
            <a:pPr algn="ctr"/>
            <a:r>
              <a:rPr lang="en-US" sz="1200">
                <a:solidFill>
                  <a:srgbClr val="FFFFFF"/>
                </a:solidFill>
              </a:rPr>
              <a:t>For leading the French Armey by divine guidance</a:t>
            </a:r>
          </a:p>
          <a:p>
            <a:pPr algn="ctr"/>
            <a:r>
              <a:rPr lang="en-US" sz="1200">
                <a:solidFill>
                  <a:srgbClr val="FFFFFF"/>
                </a:solidFill>
              </a:rPr>
              <a:t>During the Hundred Years’ War (1337 to 1453</a:t>
            </a:r>
            <a:r>
              <a:rPr lang="en-US">
                <a:solidFill>
                  <a:srgbClr val="FFFFFF"/>
                </a:solidFill>
              </a:rPr>
              <a:t>) </a:t>
            </a:r>
          </a:p>
        </p:txBody>
      </p:sp>
      <p:pic>
        <p:nvPicPr>
          <p:cNvPr id="427012" name="Picture 2"/>
          <p:cNvPicPr>
            <a:picLocks noChangeAspect="1" noChangeArrowheads="1"/>
          </p:cNvPicPr>
          <p:nvPr/>
        </p:nvPicPr>
        <p:blipFill>
          <a:blip r:embed="rId5" cstate="print"/>
          <a:srcRect/>
          <a:stretch>
            <a:fillRect/>
          </a:stretch>
        </p:blipFill>
        <p:spPr bwMode="auto">
          <a:xfrm>
            <a:off x="2765425" y="96856"/>
            <a:ext cx="3619500" cy="5476875"/>
          </a:xfrm>
          <a:prstGeom prst="rect">
            <a:avLst/>
          </a:prstGeom>
          <a:noFill/>
          <a:ln w="9525">
            <a:noFill/>
            <a:miter lim="800000"/>
            <a:headEnd/>
            <a:tailEnd/>
          </a:ln>
        </p:spPr>
      </p:pic>
      <p:sp>
        <p:nvSpPr>
          <p:cNvPr id="5" name="Rectangle 3"/>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smtClean="0">
                <a:solidFill>
                  <a:srgbClr val="FF0000"/>
                </a:solidFill>
                <a:latin typeface="Arial"/>
              </a:rPr>
              <a:t>Ideationism</a:t>
            </a:r>
            <a:r>
              <a:rPr lang="en-US" sz="3200" b="1" i="1" kern="0" dirty="0" smtClean="0">
                <a:solidFill>
                  <a:srgbClr val="BADDE1"/>
                </a:solidFill>
                <a:latin typeface="Arial"/>
              </a:rPr>
              <a:t> </a:t>
            </a:r>
            <a:r>
              <a:rPr lang="en-US" sz="2400" b="1" i="1" kern="0" dirty="0" smtClean="0">
                <a:solidFill>
                  <a:srgbClr val="BADDE1"/>
                </a:solidFill>
                <a:latin typeface="Arial"/>
              </a:rPr>
              <a:t>vs. Cultural Materialism</a:t>
            </a:r>
            <a:endParaRPr lang="en-US" sz="2800" b="1" i="1" kern="0" dirty="0" smtClean="0">
              <a:solidFill>
                <a:srgbClr val="BBE0E3">
                  <a:lumMod val="90000"/>
                </a:srgbClr>
              </a:solidFill>
              <a:latin typeface="Arial"/>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666750" y="1726331"/>
            <a:ext cx="7772400" cy="4560173"/>
          </a:xfrm>
          <a:prstGeom prst="rect">
            <a:avLst/>
          </a:prstGeom>
          <a:noFill/>
          <a:ln w="9525">
            <a:noFill/>
            <a:miter lim="800000"/>
            <a:headEnd/>
            <a:tailEnd/>
          </a:ln>
        </p:spPr>
      </p:pic>
      <p:sp>
        <p:nvSpPr>
          <p:cNvPr id="5" name="Rectangle 3"/>
          <p:cNvSpPr>
            <a:spLocks noChangeArrowheads="1"/>
          </p:cNvSpPr>
          <p:nvPr/>
        </p:nvSpPr>
        <p:spPr bwMode="auto">
          <a:xfrm>
            <a:off x="1123749" y="634489"/>
            <a:ext cx="6908800" cy="954107"/>
          </a:xfrm>
          <a:prstGeom prst="rect">
            <a:avLst/>
          </a:prstGeom>
          <a:noFill/>
          <a:ln w="28575">
            <a:noFill/>
            <a:miter lim="800000"/>
            <a:headEnd/>
            <a:tailEnd/>
          </a:ln>
        </p:spPr>
        <p:txBody>
          <a:bodyPr wrap="square" anchor="ctr">
            <a:spAutoFit/>
          </a:bodyPr>
          <a:lstStyle/>
          <a:p>
            <a:pPr algn="ctr" eaLnBrk="0" hangingPunct="0"/>
            <a:r>
              <a:rPr kumimoji="1" lang="en-US" sz="2800" b="1" dirty="0" smtClean="0">
                <a:solidFill>
                  <a:srgbClr val="000000"/>
                </a:solidFill>
              </a:rPr>
              <a:t>These are one of the items you see listed in the Week 2 “Presentations” . . . </a:t>
            </a:r>
            <a:endParaRPr kumimoji="1" lang="en-US" sz="2800" b="1" dirty="0">
              <a:solidFill>
                <a:srgbClr val="000000"/>
              </a:solidFill>
            </a:endParaRPr>
          </a:p>
        </p:txBody>
      </p:sp>
      <p:sp>
        <p:nvSpPr>
          <p:cNvPr id="4" name="Rounded Rectangle 3"/>
          <p:cNvSpPr/>
          <p:nvPr/>
        </p:nvSpPr>
        <p:spPr bwMode="auto">
          <a:xfrm>
            <a:off x="1524000" y="5415643"/>
            <a:ext cx="4019550" cy="375561"/>
          </a:xfrm>
          <a:prstGeom prst="roundRect">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smtClean="0">
              <a:solidFill>
                <a:srgbClr val="000000"/>
              </a:solidFill>
              <a:latin typeface="Verdana" pitchFamily="34"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817580"/>
            <a:ext cx="6908800" cy="1651671"/>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600" b="1" dirty="0" smtClean="0">
                <a:solidFill>
                  <a:srgbClr val="FFFFFF"/>
                </a:solidFill>
              </a:rPr>
              <a:t>And </a:t>
            </a:r>
            <a:r>
              <a:rPr lang="en-US" sz="3600" b="1" dirty="0" err="1" smtClean="0">
                <a:solidFill>
                  <a:srgbClr val="FF0000"/>
                </a:solidFill>
                <a:latin typeface="Arial" pitchFamily="34" charset="0"/>
              </a:rPr>
              <a:t>Ideationism</a:t>
            </a:r>
            <a:r>
              <a:rPr lang="en-US" sz="3600" b="1" dirty="0" smtClean="0">
                <a:solidFill>
                  <a:srgbClr val="FF0000"/>
                </a:solidFill>
                <a:latin typeface="Arial" pitchFamily="34" charset="0"/>
              </a:rPr>
              <a:t> </a:t>
            </a:r>
            <a:r>
              <a:rPr lang="en-US" sz="3600" b="1" dirty="0" smtClean="0">
                <a:solidFill>
                  <a:srgbClr val="FFFFFF"/>
                </a:solidFill>
                <a:latin typeface="Arial" pitchFamily="34" charset="0"/>
              </a:rPr>
              <a:t>will probably be around “forever” . . .</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7010" name="Text Box 2">
            <a:hlinkClick r:id="rId3"/>
          </p:cNvPr>
          <p:cNvSpPr txBox="1">
            <a:spLocks noChangeArrowheads="1"/>
          </p:cNvSpPr>
          <p:nvPr/>
        </p:nvSpPr>
        <p:spPr bwMode="auto">
          <a:xfrm>
            <a:off x="2534315" y="6554347"/>
            <a:ext cx="4051110" cy="215444"/>
          </a:xfrm>
          <a:prstGeom prst="rect">
            <a:avLst/>
          </a:prstGeom>
          <a:noFill/>
          <a:ln w="9525">
            <a:noFill/>
            <a:miter lim="800000"/>
            <a:headEnd/>
            <a:tailEnd/>
          </a:ln>
        </p:spPr>
        <p:txBody>
          <a:bodyPr wrap="none">
            <a:spAutoFit/>
          </a:bodyPr>
          <a:lstStyle/>
          <a:p>
            <a:pPr algn="ctr"/>
            <a:r>
              <a:rPr lang="en-US" sz="800" dirty="0" smtClean="0">
                <a:solidFill>
                  <a:srgbClr val="FFFFFF"/>
                </a:solidFill>
                <a:hlinkClick r:id="rId4"/>
              </a:rPr>
              <a:t>http://thecaucus.blogs.nytimes.com/2010/02/19/pawlentys-principles-gods-in-charge/</a:t>
            </a:r>
            <a:endParaRPr lang="en-US" sz="800" dirty="0">
              <a:solidFill>
                <a:srgbClr val="FFFFFF"/>
              </a:solidFill>
            </a:endParaRPr>
          </a:p>
        </p:txBody>
      </p:sp>
      <p:pic>
        <p:nvPicPr>
          <p:cNvPr id="1026" name="Picture 2"/>
          <p:cNvPicPr>
            <a:picLocks noChangeAspect="1" noChangeArrowheads="1"/>
          </p:cNvPicPr>
          <p:nvPr/>
        </p:nvPicPr>
        <p:blipFill>
          <a:blip r:embed="rId5" cstate="print"/>
          <a:srcRect/>
          <a:stretch>
            <a:fillRect/>
          </a:stretch>
        </p:blipFill>
        <p:spPr bwMode="auto">
          <a:xfrm>
            <a:off x="682170" y="1146620"/>
            <a:ext cx="7772400" cy="4857750"/>
          </a:xfrm>
          <a:prstGeom prst="rect">
            <a:avLst/>
          </a:prstGeom>
          <a:noFill/>
          <a:ln w="9525">
            <a:noFill/>
            <a:miter lim="800000"/>
            <a:headEnd/>
            <a:tailEnd/>
          </a:ln>
        </p:spPr>
      </p:pic>
      <p:sp>
        <p:nvSpPr>
          <p:cNvPr id="7" name="Freeform 6"/>
          <p:cNvSpPr/>
          <p:nvPr/>
        </p:nvSpPr>
        <p:spPr>
          <a:xfrm>
            <a:off x="984251" y="1944913"/>
            <a:ext cx="3979636" cy="824820"/>
          </a:xfrm>
          <a:custGeom>
            <a:avLst/>
            <a:gdLst>
              <a:gd name="connsiteX0" fmla="*/ 147562 w 3609219"/>
              <a:gd name="connsiteY0" fmla="*/ 181428 h 1151466"/>
              <a:gd name="connsiteX1" fmla="*/ 771676 w 3609219"/>
              <a:gd name="connsiteY1" fmla="*/ 21771 h 1151466"/>
              <a:gd name="connsiteX2" fmla="*/ 1352247 w 3609219"/>
              <a:gd name="connsiteY2" fmla="*/ 50799 h 1151466"/>
              <a:gd name="connsiteX3" fmla="*/ 2397276 w 3609219"/>
              <a:gd name="connsiteY3" fmla="*/ 137885 h 1151466"/>
              <a:gd name="connsiteX4" fmla="*/ 3297162 w 3609219"/>
              <a:gd name="connsiteY4" fmla="*/ 181428 h 1151466"/>
              <a:gd name="connsiteX5" fmla="*/ 3413276 w 3609219"/>
              <a:gd name="connsiteY5" fmla="*/ 515256 h 1151466"/>
              <a:gd name="connsiteX6" fmla="*/ 3543905 w 3609219"/>
              <a:gd name="connsiteY6" fmla="*/ 921656 h 1151466"/>
              <a:gd name="connsiteX7" fmla="*/ 3021390 w 3609219"/>
              <a:gd name="connsiteY7" fmla="*/ 1139371 h 1151466"/>
              <a:gd name="connsiteX8" fmla="*/ 1947333 w 3609219"/>
              <a:gd name="connsiteY8" fmla="*/ 994228 h 1151466"/>
              <a:gd name="connsiteX9" fmla="*/ 1163562 w 3609219"/>
              <a:gd name="connsiteY9" fmla="*/ 1066799 h 1151466"/>
              <a:gd name="connsiteX10" fmla="*/ 539447 w 3609219"/>
              <a:gd name="connsiteY10" fmla="*/ 979714 h 1151466"/>
              <a:gd name="connsiteX11" fmla="*/ 74990 w 3609219"/>
              <a:gd name="connsiteY11" fmla="*/ 820056 h 1151466"/>
              <a:gd name="connsiteX12" fmla="*/ 89505 w 3609219"/>
              <a:gd name="connsiteY12" fmla="*/ 500742 h 1151466"/>
              <a:gd name="connsiteX13" fmla="*/ 118533 w 3609219"/>
              <a:gd name="connsiteY13" fmla="*/ 283028 h 1151466"/>
              <a:gd name="connsiteX14" fmla="*/ 205619 w 3609219"/>
              <a:gd name="connsiteY14" fmla="*/ 137885 h 1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9219" h="1151466">
                <a:moveTo>
                  <a:pt x="147562" y="181428"/>
                </a:moveTo>
                <a:cubicBezTo>
                  <a:pt x="359228" y="112485"/>
                  <a:pt x="570895" y="43542"/>
                  <a:pt x="771676" y="21771"/>
                </a:cubicBezTo>
                <a:cubicBezTo>
                  <a:pt x="972457" y="0"/>
                  <a:pt x="1081314" y="31447"/>
                  <a:pt x="1352247" y="50799"/>
                </a:cubicBezTo>
                <a:cubicBezTo>
                  <a:pt x="1623180" y="70151"/>
                  <a:pt x="2073124" y="116114"/>
                  <a:pt x="2397276" y="137885"/>
                </a:cubicBezTo>
                <a:cubicBezTo>
                  <a:pt x="2721428" y="159656"/>
                  <a:pt x="3127829" y="118533"/>
                  <a:pt x="3297162" y="181428"/>
                </a:cubicBezTo>
                <a:cubicBezTo>
                  <a:pt x="3466495" y="244323"/>
                  <a:pt x="3372152" y="391885"/>
                  <a:pt x="3413276" y="515256"/>
                </a:cubicBezTo>
                <a:cubicBezTo>
                  <a:pt x="3454400" y="638627"/>
                  <a:pt x="3609219" y="817637"/>
                  <a:pt x="3543905" y="921656"/>
                </a:cubicBezTo>
                <a:cubicBezTo>
                  <a:pt x="3478591" y="1025675"/>
                  <a:pt x="3287485" y="1127276"/>
                  <a:pt x="3021390" y="1139371"/>
                </a:cubicBezTo>
                <a:cubicBezTo>
                  <a:pt x="2755295" y="1151466"/>
                  <a:pt x="2256971" y="1006323"/>
                  <a:pt x="1947333" y="994228"/>
                </a:cubicBezTo>
                <a:cubicBezTo>
                  <a:pt x="1637695" y="982133"/>
                  <a:pt x="1398210" y="1069218"/>
                  <a:pt x="1163562" y="1066799"/>
                </a:cubicBezTo>
                <a:cubicBezTo>
                  <a:pt x="928914" y="1064380"/>
                  <a:pt x="720876" y="1020838"/>
                  <a:pt x="539447" y="979714"/>
                </a:cubicBezTo>
                <a:cubicBezTo>
                  <a:pt x="358018" y="938590"/>
                  <a:pt x="149980" y="899885"/>
                  <a:pt x="74990" y="820056"/>
                </a:cubicBezTo>
                <a:cubicBezTo>
                  <a:pt x="0" y="740227"/>
                  <a:pt x="82248" y="590246"/>
                  <a:pt x="89505" y="500742"/>
                </a:cubicBezTo>
                <a:cubicBezTo>
                  <a:pt x="96762" y="411238"/>
                  <a:pt x="99181" y="343504"/>
                  <a:pt x="118533" y="283028"/>
                </a:cubicBezTo>
                <a:cubicBezTo>
                  <a:pt x="137885" y="222552"/>
                  <a:pt x="169333" y="166914"/>
                  <a:pt x="205619" y="13788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pic>
        <p:nvPicPr>
          <p:cNvPr id="1027" name="Picture 3"/>
          <p:cNvPicPr>
            <a:picLocks noChangeAspect="1" noChangeArrowheads="1"/>
          </p:cNvPicPr>
          <p:nvPr/>
        </p:nvPicPr>
        <p:blipFill>
          <a:blip r:embed="rId6" cstate="print"/>
          <a:srcRect/>
          <a:stretch>
            <a:fillRect/>
          </a:stretch>
        </p:blipFill>
        <p:spPr bwMode="auto">
          <a:xfrm>
            <a:off x="1056598" y="1258440"/>
            <a:ext cx="1457325" cy="219075"/>
          </a:xfrm>
          <a:prstGeom prst="rect">
            <a:avLst/>
          </a:prstGeom>
          <a:noFill/>
          <a:ln w="9525">
            <a:noFill/>
            <a:miter lim="800000"/>
            <a:headEnd/>
            <a:tailEnd/>
          </a:ln>
        </p:spPr>
      </p:pic>
      <p:sp>
        <p:nvSpPr>
          <p:cNvPr id="10" name="Rectangle 9"/>
          <p:cNvSpPr/>
          <p:nvPr/>
        </p:nvSpPr>
        <p:spPr>
          <a:xfrm>
            <a:off x="3174251" y="1349835"/>
            <a:ext cx="2005677" cy="435425"/>
          </a:xfrm>
          <a:prstGeom prst="rect">
            <a:avLst/>
          </a:prstGeom>
          <a:solidFill>
            <a:srgbClr val="FFFFFF"/>
          </a:solidFill>
        </p:spPr>
        <p:txBody>
          <a:bodyPr wrap="square">
            <a:noAutofit/>
          </a:bodyPr>
          <a:lstStyle/>
          <a:p>
            <a:r>
              <a:rPr lang="en-US" dirty="0" smtClean="0">
                <a:solidFill>
                  <a:srgbClr val="000000"/>
                </a:solidFill>
                <a:latin typeface="Arial" pitchFamily="34" charset="0"/>
              </a:rPr>
              <a:t>19 February 2010</a:t>
            </a:r>
            <a:endParaRPr lang="en-US" dirty="0">
              <a:solidFill>
                <a:srgbClr val="000000"/>
              </a:solidFill>
              <a:latin typeface="Arial" pitchFamily="34" charset="0"/>
            </a:endParaRPr>
          </a:p>
        </p:txBody>
      </p:sp>
      <p:sp>
        <p:nvSpPr>
          <p:cNvPr id="8" name="Rectangle 3"/>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smtClean="0">
                <a:solidFill>
                  <a:srgbClr val="FF0000"/>
                </a:solidFill>
                <a:latin typeface="Arial"/>
              </a:rPr>
              <a:t>Ideationism</a:t>
            </a:r>
            <a:r>
              <a:rPr lang="en-US" sz="3200" b="1" i="1" kern="0" dirty="0" smtClean="0">
                <a:solidFill>
                  <a:srgbClr val="BADDE1"/>
                </a:solidFill>
                <a:latin typeface="Arial"/>
              </a:rPr>
              <a:t> </a:t>
            </a:r>
            <a:r>
              <a:rPr lang="en-US" sz="2400" b="1" i="1" kern="0" dirty="0" smtClean="0">
                <a:solidFill>
                  <a:srgbClr val="BADDE1"/>
                </a:solidFill>
                <a:latin typeface="Arial"/>
              </a:rPr>
              <a:t>vs. Cultural Materialism</a:t>
            </a:r>
            <a:endParaRPr lang="en-US" sz="2800" b="1" i="1" kern="0" dirty="0" smtClean="0">
              <a:solidFill>
                <a:srgbClr val="BBE0E3">
                  <a:lumMod val="90000"/>
                </a:srgbClr>
              </a:solidFill>
              <a:latin typeface="Arial"/>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292" y="185517"/>
            <a:ext cx="7005436"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3"/>
          <p:cNvSpPr txBox="1">
            <a:spLocks noChangeArrowheads="1"/>
          </p:cNvSpPr>
          <p:nvPr/>
        </p:nvSpPr>
        <p:spPr bwMode="auto">
          <a:xfrm>
            <a:off x="4884662" y="481507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smtClean="0">
                <a:solidFill>
                  <a:srgbClr val="FF0000"/>
                </a:solidFill>
                <a:latin typeface="Arial"/>
              </a:rPr>
              <a:t>Faith Based</a:t>
            </a:r>
          </a:p>
        </p:txBody>
      </p:sp>
      <p:sp>
        <p:nvSpPr>
          <p:cNvPr id="17" name="Text Box 2">
            <a:hlinkClick r:id="rId4"/>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5"/>
              </a:rPr>
              <a:t>http://www.bbc.com/news/world-us-canada-34145941</a:t>
            </a:r>
            <a:endParaRPr lang="en-US" sz="800" dirty="0">
              <a:solidFill>
                <a:srgbClr val="FFFFFF"/>
              </a:solidFill>
            </a:endParaRPr>
          </a:p>
        </p:txBody>
      </p:sp>
      <p:sp>
        <p:nvSpPr>
          <p:cNvPr id="19" name="Rectangle 18"/>
          <p:cNvSpPr/>
          <p:nvPr/>
        </p:nvSpPr>
        <p:spPr>
          <a:xfrm>
            <a:off x="3058898" y="4986014"/>
            <a:ext cx="1673856" cy="461665"/>
          </a:xfrm>
          <a:prstGeom prst="rect">
            <a:avLst/>
          </a:prstGeom>
        </p:spPr>
        <p:txBody>
          <a:bodyPr wrap="none">
            <a:spAutoFit/>
          </a:bodyPr>
          <a:lstStyle/>
          <a:p>
            <a:pPr algn="ctr"/>
            <a:r>
              <a:rPr lang="en-US" sz="2400" b="1" dirty="0" smtClean="0">
                <a:solidFill>
                  <a:srgbClr val="FFFFFF"/>
                </a:solidFill>
                <a:latin typeface="Arial" pitchFamily="34" charset="0"/>
              </a:rPr>
              <a:t>Kim Davis</a:t>
            </a:r>
            <a:endParaRPr lang="en-US" sz="2400" b="1" dirty="0">
              <a:solidFill>
                <a:srgbClr val="FFFFFF"/>
              </a:solidFill>
              <a:latin typeface="Arial" pitchFamily="34" charset="0"/>
            </a:endParaRPr>
          </a:p>
        </p:txBody>
      </p:sp>
      <p:sp>
        <p:nvSpPr>
          <p:cNvPr id="15" name="Freeform 14"/>
          <p:cNvSpPr/>
          <p:nvPr/>
        </p:nvSpPr>
        <p:spPr>
          <a:xfrm>
            <a:off x="2394860" y="5776685"/>
            <a:ext cx="3309257" cy="435430"/>
          </a:xfrm>
          <a:custGeom>
            <a:avLst/>
            <a:gdLst>
              <a:gd name="connsiteX0" fmla="*/ 1524000 w 3309257"/>
              <a:gd name="connsiteY0" fmla="*/ 406401 h 435430"/>
              <a:gd name="connsiteX1" fmla="*/ 1291772 w 3309257"/>
              <a:gd name="connsiteY1" fmla="*/ 377372 h 435430"/>
              <a:gd name="connsiteX2" fmla="*/ 1117600 w 3309257"/>
              <a:gd name="connsiteY2" fmla="*/ 391887 h 435430"/>
              <a:gd name="connsiteX3" fmla="*/ 899886 w 3309257"/>
              <a:gd name="connsiteY3" fmla="*/ 420915 h 435430"/>
              <a:gd name="connsiteX4" fmla="*/ 798286 w 3309257"/>
              <a:gd name="connsiteY4" fmla="*/ 435430 h 435430"/>
              <a:gd name="connsiteX5" fmla="*/ 522515 w 3309257"/>
              <a:gd name="connsiteY5" fmla="*/ 420915 h 435430"/>
              <a:gd name="connsiteX6" fmla="*/ 449943 w 3309257"/>
              <a:gd name="connsiteY6" fmla="*/ 406401 h 435430"/>
              <a:gd name="connsiteX7" fmla="*/ 391886 w 3309257"/>
              <a:gd name="connsiteY7" fmla="*/ 391887 h 435430"/>
              <a:gd name="connsiteX8" fmla="*/ 58057 w 3309257"/>
              <a:gd name="connsiteY8" fmla="*/ 377372 h 435430"/>
              <a:gd name="connsiteX9" fmla="*/ 29029 w 3309257"/>
              <a:gd name="connsiteY9" fmla="*/ 333830 h 435430"/>
              <a:gd name="connsiteX10" fmla="*/ 0 w 3309257"/>
              <a:gd name="connsiteY10" fmla="*/ 246744 h 435430"/>
              <a:gd name="connsiteX11" fmla="*/ 58057 w 3309257"/>
              <a:gd name="connsiteY11" fmla="*/ 159658 h 435430"/>
              <a:gd name="connsiteX12" fmla="*/ 101600 w 3309257"/>
              <a:gd name="connsiteY12" fmla="*/ 145144 h 435430"/>
              <a:gd name="connsiteX13" fmla="*/ 275772 w 3309257"/>
              <a:gd name="connsiteY13" fmla="*/ 58058 h 435430"/>
              <a:gd name="connsiteX14" fmla="*/ 899886 w 3309257"/>
              <a:gd name="connsiteY14" fmla="*/ 72572 h 435430"/>
              <a:gd name="connsiteX15" fmla="*/ 986972 w 3309257"/>
              <a:gd name="connsiteY15" fmla="*/ 87087 h 435430"/>
              <a:gd name="connsiteX16" fmla="*/ 1669143 w 3309257"/>
              <a:gd name="connsiteY16" fmla="*/ 72572 h 435430"/>
              <a:gd name="connsiteX17" fmla="*/ 1799772 w 3309257"/>
              <a:gd name="connsiteY17" fmla="*/ 58058 h 435430"/>
              <a:gd name="connsiteX18" fmla="*/ 1988457 w 3309257"/>
              <a:gd name="connsiteY18" fmla="*/ 29030 h 435430"/>
              <a:gd name="connsiteX19" fmla="*/ 2351315 w 3309257"/>
              <a:gd name="connsiteY19" fmla="*/ 14515 h 435430"/>
              <a:gd name="connsiteX20" fmla="*/ 2394857 w 3309257"/>
              <a:gd name="connsiteY20" fmla="*/ 1 h 435430"/>
              <a:gd name="connsiteX21" fmla="*/ 2902857 w 3309257"/>
              <a:gd name="connsiteY21" fmla="*/ 29030 h 435430"/>
              <a:gd name="connsiteX22" fmla="*/ 3048000 w 3309257"/>
              <a:gd name="connsiteY22" fmla="*/ 87087 h 435430"/>
              <a:gd name="connsiteX23" fmla="*/ 3135086 w 3309257"/>
              <a:gd name="connsiteY23" fmla="*/ 145144 h 435430"/>
              <a:gd name="connsiteX24" fmla="*/ 3265715 w 3309257"/>
              <a:gd name="connsiteY24" fmla="*/ 188687 h 435430"/>
              <a:gd name="connsiteX25" fmla="*/ 3309257 w 3309257"/>
              <a:gd name="connsiteY25" fmla="*/ 203201 h 435430"/>
              <a:gd name="connsiteX26" fmla="*/ 3265715 w 3309257"/>
              <a:gd name="connsiteY26" fmla="*/ 348344 h 435430"/>
              <a:gd name="connsiteX27" fmla="*/ 3178629 w 3309257"/>
              <a:gd name="connsiteY27" fmla="*/ 391887 h 435430"/>
              <a:gd name="connsiteX28" fmla="*/ 2975429 w 3309257"/>
              <a:gd name="connsiteY28" fmla="*/ 435430 h 435430"/>
              <a:gd name="connsiteX29" fmla="*/ 2351315 w 3309257"/>
              <a:gd name="connsiteY29" fmla="*/ 420915 h 435430"/>
              <a:gd name="connsiteX30" fmla="*/ 2249715 w 3309257"/>
              <a:gd name="connsiteY30" fmla="*/ 406401 h 435430"/>
              <a:gd name="connsiteX31" fmla="*/ 2133600 w 3309257"/>
              <a:gd name="connsiteY31" fmla="*/ 391887 h 435430"/>
              <a:gd name="connsiteX32" fmla="*/ 1915886 w 3309257"/>
              <a:gd name="connsiteY32" fmla="*/ 377372 h 435430"/>
              <a:gd name="connsiteX33" fmla="*/ 1625600 w 3309257"/>
              <a:gd name="connsiteY33" fmla="*/ 391887 h 435430"/>
              <a:gd name="connsiteX34" fmla="*/ 1524000 w 3309257"/>
              <a:gd name="connsiteY34" fmla="*/ 406401 h 43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09257" h="435430">
                <a:moveTo>
                  <a:pt x="1524000" y="406401"/>
                </a:moveTo>
                <a:cubicBezTo>
                  <a:pt x="1468362" y="403982"/>
                  <a:pt x="1392253" y="377372"/>
                  <a:pt x="1291772" y="377372"/>
                </a:cubicBezTo>
                <a:cubicBezTo>
                  <a:pt x="1233513" y="377372"/>
                  <a:pt x="1175657" y="387049"/>
                  <a:pt x="1117600" y="391887"/>
                </a:cubicBezTo>
                <a:cubicBezTo>
                  <a:pt x="1014004" y="426418"/>
                  <a:pt x="1107520" y="399058"/>
                  <a:pt x="899886" y="420915"/>
                </a:cubicBezTo>
                <a:cubicBezTo>
                  <a:pt x="865863" y="424496"/>
                  <a:pt x="832153" y="430592"/>
                  <a:pt x="798286" y="435430"/>
                </a:cubicBezTo>
                <a:cubicBezTo>
                  <a:pt x="706362" y="430592"/>
                  <a:pt x="614248" y="428560"/>
                  <a:pt x="522515" y="420915"/>
                </a:cubicBezTo>
                <a:cubicBezTo>
                  <a:pt x="497931" y="418866"/>
                  <a:pt x="474025" y="411752"/>
                  <a:pt x="449943" y="406401"/>
                </a:cubicBezTo>
                <a:cubicBezTo>
                  <a:pt x="430470" y="402074"/>
                  <a:pt x="411779" y="393361"/>
                  <a:pt x="391886" y="391887"/>
                </a:cubicBezTo>
                <a:cubicBezTo>
                  <a:pt x="280809" y="383659"/>
                  <a:pt x="169333" y="382210"/>
                  <a:pt x="58057" y="377372"/>
                </a:cubicBezTo>
                <a:cubicBezTo>
                  <a:pt x="48381" y="362858"/>
                  <a:pt x="36114" y="349770"/>
                  <a:pt x="29029" y="333830"/>
                </a:cubicBezTo>
                <a:cubicBezTo>
                  <a:pt x="16602" y="305868"/>
                  <a:pt x="0" y="246744"/>
                  <a:pt x="0" y="246744"/>
                </a:cubicBezTo>
                <a:cubicBezTo>
                  <a:pt x="15217" y="201095"/>
                  <a:pt x="11463" y="190721"/>
                  <a:pt x="58057" y="159658"/>
                </a:cubicBezTo>
                <a:cubicBezTo>
                  <a:pt x="70787" y="151171"/>
                  <a:pt x="87086" y="149982"/>
                  <a:pt x="101600" y="145144"/>
                </a:cubicBezTo>
                <a:cubicBezTo>
                  <a:pt x="214146" y="70114"/>
                  <a:pt x="155588" y="98120"/>
                  <a:pt x="275772" y="58058"/>
                </a:cubicBezTo>
                <a:lnTo>
                  <a:pt x="899886" y="72572"/>
                </a:lnTo>
                <a:cubicBezTo>
                  <a:pt x="929291" y="73772"/>
                  <a:pt x="957543" y="87087"/>
                  <a:pt x="986972" y="87087"/>
                </a:cubicBezTo>
                <a:cubicBezTo>
                  <a:pt x="1214414" y="87087"/>
                  <a:pt x="1441753" y="77410"/>
                  <a:pt x="1669143" y="72572"/>
                </a:cubicBezTo>
                <a:cubicBezTo>
                  <a:pt x="1712686" y="67734"/>
                  <a:pt x="1756401" y="64254"/>
                  <a:pt x="1799772" y="58058"/>
                </a:cubicBezTo>
                <a:cubicBezTo>
                  <a:pt x="1917972" y="41173"/>
                  <a:pt x="1836195" y="38258"/>
                  <a:pt x="1988457" y="29030"/>
                </a:cubicBezTo>
                <a:cubicBezTo>
                  <a:pt x="2109285" y="21707"/>
                  <a:pt x="2230362" y="19353"/>
                  <a:pt x="2351315" y="14515"/>
                </a:cubicBezTo>
                <a:cubicBezTo>
                  <a:pt x="2365829" y="9677"/>
                  <a:pt x="2379558" y="1"/>
                  <a:pt x="2394857" y="1"/>
                </a:cubicBezTo>
                <a:cubicBezTo>
                  <a:pt x="2725306" y="1"/>
                  <a:pt x="2694863" y="-685"/>
                  <a:pt x="2902857" y="29030"/>
                </a:cubicBezTo>
                <a:cubicBezTo>
                  <a:pt x="2955628" y="46620"/>
                  <a:pt x="2994296" y="58170"/>
                  <a:pt x="3048000" y="87087"/>
                </a:cubicBezTo>
                <a:cubicBezTo>
                  <a:pt x="3078718" y="103627"/>
                  <a:pt x="3101988" y="134112"/>
                  <a:pt x="3135086" y="145144"/>
                </a:cubicBezTo>
                <a:lnTo>
                  <a:pt x="3265715" y="188687"/>
                </a:lnTo>
                <a:lnTo>
                  <a:pt x="3309257" y="203201"/>
                </a:lnTo>
                <a:cubicBezTo>
                  <a:pt x="3300750" y="254243"/>
                  <a:pt x="3300872" y="306155"/>
                  <a:pt x="3265715" y="348344"/>
                </a:cubicBezTo>
                <a:cubicBezTo>
                  <a:pt x="3246288" y="371656"/>
                  <a:pt x="3206404" y="384312"/>
                  <a:pt x="3178629" y="391887"/>
                </a:cubicBezTo>
                <a:cubicBezTo>
                  <a:pt x="3064973" y="422884"/>
                  <a:pt x="3078994" y="418168"/>
                  <a:pt x="2975429" y="435430"/>
                </a:cubicBezTo>
                <a:lnTo>
                  <a:pt x="2351315" y="420915"/>
                </a:lnTo>
                <a:cubicBezTo>
                  <a:pt x="2317132" y="419548"/>
                  <a:pt x="2283625" y="410922"/>
                  <a:pt x="2249715" y="406401"/>
                </a:cubicBezTo>
                <a:cubicBezTo>
                  <a:pt x="2211051" y="401246"/>
                  <a:pt x="2172460" y="395266"/>
                  <a:pt x="2133600" y="391887"/>
                </a:cubicBezTo>
                <a:cubicBezTo>
                  <a:pt x="2061141" y="385586"/>
                  <a:pt x="1988457" y="382210"/>
                  <a:pt x="1915886" y="377372"/>
                </a:cubicBezTo>
                <a:cubicBezTo>
                  <a:pt x="1819124" y="382210"/>
                  <a:pt x="1722218" y="384730"/>
                  <a:pt x="1625600" y="391887"/>
                </a:cubicBezTo>
                <a:cubicBezTo>
                  <a:pt x="1420427" y="407085"/>
                  <a:pt x="1579638" y="408820"/>
                  <a:pt x="1524000" y="40640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930968439"/>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664479" y="228374"/>
            <a:ext cx="7772400" cy="608868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429058" name="Text Box 2">
            <a:hlinkClick r:id="rId3"/>
          </p:cNvPr>
          <p:cNvSpPr txBox="1">
            <a:spLocks noChangeArrowheads="1"/>
          </p:cNvSpPr>
          <p:nvPr/>
        </p:nvSpPr>
        <p:spPr bwMode="auto">
          <a:xfrm>
            <a:off x="3244832" y="6583381"/>
            <a:ext cx="2597186" cy="276999"/>
          </a:xfrm>
          <a:prstGeom prst="rect">
            <a:avLst/>
          </a:prstGeom>
          <a:noFill/>
          <a:ln w="9525">
            <a:noFill/>
            <a:miter lim="800000"/>
            <a:headEnd/>
            <a:tailEnd/>
          </a:ln>
        </p:spPr>
        <p:txBody>
          <a:bodyPr wrap="none">
            <a:spAutoFit/>
          </a:bodyPr>
          <a:lstStyle/>
          <a:p>
            <a:pPr algn="ctr"/>
            <a:r>
              <a:rPr lang="en-US" sz="1200">
                <a:solidFill>
                  <a:srgbClr val="FFFFFF"/>
                </a:solidFill>
                <a:hlinkClick r:id="rId4"/>
              </a:rPr>
              <a:t>http://en.wikipedia.org/wiki/Crusade</a:t>
            </a:r>
            <a:endParaRPr lang="en-US" sz="1200">
              <a:solidFill>
                <a:srgbClr val="FFFFFF"/>
              </a:solidFill>
            </a:endParaRPr>
          </a:p>
        </p:txBody>
      </p:sp>
      <p:sp>
        <p:nvSpPr>
          <p:cNvPr id="429059" name="Rectangle 4"/>
          <p:cNvSpPr>
            <a:spLocks noChangeArrowheads="1"/>
          </p:cNvSpPr>
          <p:nvPr/>
        </p:nvSpPr>
        <p:spPr bwMode="auto">
          <a:xfrm>
            <a:off x="928697" y="847725"/>
            <a:ext cx="7329487" cy="4832350"/>
          </a:xfrm>
          <a:prstGeom prst="rect">
            <a:avLst/>
          </a:prstGeom>
          <a:noFill/>
          <a:ln w="9525">
            <a:noFill/>
            <a:miter lim="800000"/>
            <a:headEnd/>
            <a:tailEnd/>
          </a:ln>
        </p:spPr>
        <p:txBody>
          <a:bodyPr>
            <a:spAutoFit/>
          </a:bodyPr>
          <a:lstStyle/>
          <a:p>
            <a:pPr algn="ctr"/>
            <a:r>
              <a:rPr lang="en-US" sz="2800">
                <a:solidFill>
                  <a:srgbClr val="FFFFFF"/>
                </a:solidFill>
              </a:rPr>
              <a:t>More to the point:</a:t>
            </a:r>
          </a:p>
          <a:p>
            <a:pPr algn="ctr"/>
            <a:endParaRPr lang="en-US" sz="2800">
              <a:solidFill>
                <a:srgbClr val="FFFFFF"/>
              </a:solidFill>
            </a:endParaRPr>
          </a:p>
          <a:p>
            <a:pPr algn="ctr"/>
            <a:r>
              <a:rPr lang="en-US" sz="2800">
                <a:solidFill>
                  <a:srgbClr val="FFFFFF"/>
                </a:solidFill>
              </a:rPr>
              <a:t>when considering the “whole of history”</a:t>
            </a:r>
          </a:p>
          <a:p>
            <a:pPr algn="ctr"/>
            <a:r>
              <a:rPr lang="en-US" sz="2800">
                <a:solidFill>
                  <a:srgbClr val="FFFFFF"/>
                </a:solidFill>
              </a:rPr>
              <a:t>and the cannons of</a:t>
            </a:r>
          </a:p>
          <a:p>
            <a:pPr algn="ctr"/>
            <a:r>
              <a:rPr lang="en-US" sz="2800">
                <a:solidFill>
                  <a:srgbClr val="FF0000"/>
                </a:solidFill>
              </a:rPr>
              <a:t>critical cultural relativism</a:t>
            </a:r>
          </a:p>
          <a:p>
            <a:pPr algn="ctr"/>
            <a:r>
              <a:rPr lang="en-US" sz="2800">
                <a:solidFill>
                  <a:srgbClr val="FFFFFF"/>
                </a:solidFill>
              </a:rPr>
              <a:t> actions such as Aztec</a:t>
            </a:r>
          </a:p>
          <a:p>
            <a:pPr algn="ctr"/>
            <a:r>
              <a:rPr lang="en-US" sz="2800">
                <a:solidFill>
                  <a:srgbClr val="FFFFFF"/>
                </a:solidFill>
              </a:rPr>
              <a:t>human sacrifice and cannibalism, </a:t>
            </a:r>
          </a:p>
          <a:p>
            <a:pPr algn="ctr"/>
            <a:r>
              <a:rPr lang="en-US" sz="2800">
                <a:solidFill>
                  <a:srgbClr val="FFFFFF"/>
                </a:solidFill>
              </a:rPr>
              <a:t>Yanomamó female infanticide,</a:t>
            </a:r>
          </a:p>
          <a:p>
            <a:pPr algn="ctr"/>
            <a:r>
              <a:rPr lang="en-US" sz="2800">
                <a:solidFill>
                  <a:srgbClr val="FFFFFF"/>
                </a:solidFill>
              </a:rPr>
              <a:t>and the like</a:t>
            </a:r>
          </a:p>
          <a:p>
            <a:pPr algn="ctr"/>
            <a:r>
              <a:rPr lang="en-US" sz="2800">
                <a:solidFill>
                  <a:srgbClr val="FFFFFF"/>
                </a:solidFill>
              </a:rPr>
              <a:t>may not make sense to everyone,</a:t>
            </a:r>
          </a:p>
          <a:p>
            <a:pPr algn="ctr"/>
            <a:r>
              <a:rPr lang="en-US" sz="2800">
                <a:solidFill>
                  <a:srgbClr val="FFFFFF"/>
                </a:solidFill>
              </a:rPr>
              <a:t>but they are more understandable </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813105"/>
            <a:ext cx="6908800" cy="2308324"/>
          </a:xfrm>
          <a:prstGeom prst="rect">
            <a:avLst/>
          </a:prstGeom>
          <a:noFill/>
          <a:ln w="28575">
            <a:noFill/>
            <a:miter lim="800000"/>
            <a:headEnd/>
            <a:tailEnd/>
          </a:ln>
        </p:spPr>
        <p:txBody>
          <a:bodyPr wrap="square" anchor="ctr">
            <a:spAutoFit/>
          </a:bodyPr>
          <a:lstStyle/>
          <a:p>
            <a:pPr algn="ctr" eaLnBrk="0" hangingPunct="0"/>
            <a:r>
              <a:rPr kumimoji="1" lang="en-US" sz="3600" b="1" dirty="0" smtClean="0">
                <a:solidFill>
                  <a:srgbClr val="FFFFFF"/>
                </a:solidFill>
              </a:rPr>
              <a:t>But others say “no.”</a:t>
            </a:r>
          </a:p>
          <a:p>
            <a:pPr algn="ctr" eaLnBrk="0" hangingPunct="0"/>
            <a:endParaRPr kumimoji="1" lang="en-US" sz="3600" b="1" dirty="0" smtClean="0">
              <a:solidFill>
                <a:srgbClr val="FFFFFF"/>
              </a:solidFill>
            </a:endParaRPr>
          </a:p>
          <a:p>
            <a:pPr algn="ctr" eaLnBrk="0" hangingPunct="0"/>
            <a:r>
              <a:rPr kumimoji="1" lang="en-US" sz="3600" b="1" dirty="0" smtClean="0">
                <a:solidFill>
                  <a:srgbClr val="FFFFFF"/>
                </a:solidFill>
              </a:rPr>
              <a:t>They say the </a:t>
            </a:r>
            <a:r>
              <a:rPr kumimoji="1" lang="en-US" sz="3600" b="1" i="1" dirty="0" smtClean="0">
                <a:solidFill>
                  <a:srgbClr val="FFFFFF"/>
                </a:solidFill>
              </a:rPr>
              <a:t>real</a:t>
            </a:r>
            <a:r>
              <a:rPr kumimoji="1" lang="en-US" sz="3600" b="1" dirty="0" smtClean="0">
                <a:solidFill>
                  <a:srgbClr val="FFFFFF"/>
                </a:solidFill>
              </a:rPr>
              <a:t> reasons lay in </a:t>
            </a:r>
            <a:r>
              <a:rPr kumimoji="1" lang="en-US" sz="3600" b="1" dirty="0" smtClean="0">
                <a:solidFill>
                  <a:srgbClr val="FF0000"/>
                </a:solidFill>
              </a:rPr>
              <a:t>materialism</a:t>
            </a:r>
            <a:r>
              <a:rPr kumimoji="1" lang="en-US" sz="3600" b="1" dirty="0" smtClean="0">
                <a:solidFill>
                  <a:srgbClr val="FFFFFF"/>
                </a:solidFill>
              </a:rPr>
              <a:t> </a:t>
            </a:r>
            <a:r>
              <a:rPr kumimoji="1" lang="en-US" sz="2000" dirty="0" smtClean="0">
                <a:solidFill>
                  <a:srgbClr val="FFFFFF"/>
                </a:solidFill>
              </a:rPr>
              <a:t>(not ideas) </a:t>
            </a:r>
            <a:r>
              <a:rPr kumimoji="1" lang="en-US" sz="3600" b="1" dirty="0" smtClean="0">
                <a:solidFill>
                  <a:srgbClr val="FFFFFF"/>
                </a:solidFill>
              </a:rPr>
              <a:t>. . .</a:t>
            </a:r>
            <a:endParaRPr kumimoji="1" lang="en-US" sz="3600" b="1" dirty="0">
              <a:solidFill>
                <a:srgbClr val="FFFFFF"/>
              </a:solidFill>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smtClean="0">
                <a:solidFill>
                  <a:srgbClr val="BADDE1"/>
                </a:solidFill>
              </a:rPr>
              <a:t>Biological Determinism </a:t>
            </a:r>
            <a:br>
              <a:rPr lang="en-US" sz="2800" b="1" i="1" dirty="0" smtClean="0">
                <a:solidFill>
                  <a:srgbClr val="BADDE1"/>
                </a:solidFill>
              </a:rPr>
            </a:br>
            <a:r>
              <a:rPr lang="en-US" sz="2800" b="1" i="1" dirty="0" smtClean="0">
                <a:solidFill>
                  <a:srgbClr val="BADDE1"/>
                </a:solidFill>
              </a:rPr>
              <a:t>	vs. Cultural </a:t>
            </a:r>
            <a:r>
              <a:rPr lang="en-US" sz="2800" b="1" i="1" dirty="0" err="1" smtClean="0">
                <a:solidFill>
                  <a:srgbClr val="BADDE1"/>
                </a:solidFill>
              </a:rPr>
              <a:t>Constructionism</a:t>
            </a:r>
            <a:endParaRPr lang="en-US" sz="2800" b="1" dirty="0" smtClean="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smtClean="0">
                <a:solidFill>
                  <a:srgbClr val="BADDE1"/>
                </a:solidFill>
              </a:rPr>
              <a:t>Ideationism</a:t>
            </a:r>
            <a:r>
              <a:rPr lang="en-US" sz="2800" b="1" i="1" dirty="0" smtClean="0">
                <a:solidFill>
                  <a:srgbClr val="BADDE1"/>
                </a:solidFill>
              </a:rPr>
              <a:t> vs. </a:t>
            </a:r>
            <a:r>
              <a:rPr lang="en-US" b="1" i="1" dirty="0" smtClean="0">
                <a:solidFill>
                  <a:srgbClr val="FF0000"/>
                </a:solidFill>
              </a:rPr>
              <a:t>Cultural Materialism</a:t>
            </a:r>
            <a:endParaRPr lang="en-US" sz="2800" b="1" i="1" dirty="0" smtClean="0">
              <a:solidFill>
                <a:srgbClr val="FF0000"/>
              </a:solidFill>
            </a:endParaRPr>
          </a:p>
          <a:p>
            <a:pPr marL="508000" indent="-508000" eaLnBrk="1" hangingPunct="1">
              <a:lnSpc>
                <a:spcPct val="150000"/>
              </a:lnSpc>
              <a:spcAft>
                <a:spcPts val="500"/>
              </a:spcAft>
              <a:buFont typeface="+mj-lt"/>
              <a:buAutoNum type="arabicPeriod"/>
              <a:tabLst>
                <a:tab pos="0" algn="l"/>
              </a:tabLst>
              <a:defRPr/>
            </a:pPr>
            <a:r>
              <a:rPr lang="en-US" sz="2800" b="1" i="1" dirty="0" smtClean="0">
                <a:solidFill>
                  <a:srgbClr val="BADDE1"/>
                </a:solidFill>
              </a:rPr>
              <a:t>Individual Agency vs. Structuralism</a:t>
            </a:r>
            <a:br>
              <a:rPr lang="en-US" sz="2800" b="1" i="1" dirty="0" smtClean="0">
                <a:solidFill>
                  <a:srgbClr val="BADDE1"/>
                </a:solidFill>
              </a:rPr>
            </a:br>
            <a:r>
              <a:rPr lang="en-US" sz="2800" b="1" i="1" dirty="0" smtClean="0">
                <a:solidFill>
                  <a:srgbClr val="BADDE1"/>
                </a:solidFill>
              </a:rPr>
              <a:t>	</a:t>
            </a:r>
            <a:r>
              <a:rPr lang="en-US" sz="2400" b="1" dirty="0" smtClean="0">
                <a:solidFill>
                  <a:srgbClr val="BADDE1"/>
                </a:solidFill>
              </a:rPr>
              <a:t>(“free will” vs. “power structures”)</a:t>
            </a:r>
            <a:endParaRPr lang="en-US" sz="2800" b="1" i="1" dirty="0" smtClean="0">
              <a:solidFill>
                <a:srgbClr val="BADDE1"/>
              </a:solidFill>
            </a:endParaRPr>
          </a:p>
          <a:p>
            <a:pPr marL="514350" indent="-514350" eaLnBrk="1" hangingPunct="1">
              <a:lnSpc>
                <a:spcPct val="150000"/>
              </a:lnSpc>
              <a:buFont typeface="+mj-lt"/>
              <a:buAutoNum type="arabicPeriod"/>
              <a:tabLst>
                <a:tab pos="0" algn="l"/>
              </a:tabLst>
              <a:defRPr/>
            </a:pPr>
            <a:endParaRPr lang="en-US" sz="2800" b="1" i="1" dirty="0" smtClean="0">
              <a:solidFill>
                <a:schemeClr val="accent1">
                  <a:lumMod val="90000"/>
                </a:schemeClr>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smtClean="0">
                <a:solidFill>
                  <a:srgbClr val="BADDE1"/>
                </a:solidFill>
                <a:latin typeface="Arial"/>
              </a:rPr>
              <a:t>three major contemporary debates</a:t>
            </a:r>
            <a:endParaRPr lang="en-US" sz="2800" b="1" kern="0" dirty="0" smtClean="0">
              <a:solidFill>
                <a:srgbClr val="BADDE1"/>
              </a:solidFill>
              <a:latin typeface="Arial"/>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38274" name="Text Box 2">
            <a:hlinkClick r:id="rId3"/>
          </p:cNvPr>
          <p:cNvSpPr txBox="1">
            <a:spLocks noChangeArrowheads="1"/>
          </p:cNvSpPr>
          <p:nvPr/>
        </p:nvSpPr>
        <p:spPr bwMode="auto">
          <a:xfrm>
            <a:off x="2634666" y="6583381"/>
            <a:ext cx="3911199" cy="276999"/>
          </a:xfrm>
          <a:prstGeom prst="rect">
            <a:avLst/>
          </a:prstGeom>
          <a:noFill/>
          <a:ln w="9525">
            <a:noFill/>
            <a:miter lim="800000"/>
            <a:headEnd/>
            <a:tailEnd/>
          </a:ln>
        </p:spPr>
        <p:txBody>
          <a:bodyPr wrap="none">
            <a:spAutoFit/>
          </a:bodyPr>
          <a:lstStyle/>
          <a:p>
            <a:pPr algn="ctr"/>
            <a:r>
              <a:rPr lang="en-US" sz="1200">
                <a:solidFill>
                  <a:srgbClr val="FFFFFF"/>
                </a:solidFill>
                <a:hlinkClick r:id="rId4"/>
              </a:rPr>
              <a:t>www.abc.net.au/news/stories/2007/09/17/2034283.htm</a:t>
            </a:r>
            <a:endParaRPr lang="en-US" sz="1200">
              <a:solidFill>
                <a:srgbClr val="FFFFFF"/>
              </a:solidFill>
            </a:endParaRPr>
          </a:p>
        </p:txBody>
      </p:sp>
      <p:pic>
        <p:nvPicPr>
          <p:cNvPr id="438275" name="Picture 2"/>
          <p:cNvPicPr>
            <a:picLocks noChangeAspect="1" noChangeArrowheads="1"/>
          </p:cNvPicPr>
          <p:nvPr/>
        </p:nvPicPr>
        <p:blipFill>
          <a:blip r:embed="rId5" cstate="print"/>
          <a:srcRect/>
          <a:stretch>
            <a:fillRect/>
          </a:stretch>
        </p:blipFill>
        <p:spPr bwMode="auto">
          <a:xfrm>
            <a:off x="931863" y="381000"/>
            <a:ext cx="7315200" cy="5589588"/>
          </a:xfrm>
          <a:prstGeom prst="rect">
            <a:avLst/>
          </a:prstGeom>
          <a:noFill/>
          <a:ln w="9525">
            <a:noFill/>
            <a:miter lim="800000"/>
            <a:headEnd/>
            <a:tailEnd/>
          </a:ln>
        </p:spPr>
      </p:pic>
      <p:sp>
        <p:nvSpPr>
          <p:cNvPr id="5" name="Freeform 4"/>
          <p:cNvSpPr/>
          <p:nvPr/>
        </p:nvSpPr>
        <p:spPr>
          <a:xfrm>
            <a:off x="1084263" y="1792306"/>
            <a:ext cx="4324350" cy="960437"/>
          </a:xfrm>
          <a:custGeom>
            <a:avLst/>
            <a:gdLst>
              <a:gd name="connsiteX0" fmla="*/ 179009 w 4325257"/>
              <a:gd name="connsiteY0" fmla="*/ 166914 h 960361"/>
              <a:gd name="connsiteX1" fmla="*/ 643466 w 4325257"/>
              <a:gd name="connsiteY1" fmla="*/ 21771 h 960361"/>
              <a:gd name="connsiteX2" fmla="*/ 1311123 w 4325257"/>
              <a:gd name="connsiteY2" fmla="*/ 36285 h 960361"/>
              <a:gd name="connsiteX3" fmla="*/ 2399695 w 4325257"/>
              <a:gd name="connsiteY3" fmla="*/ 152399 h 960361"/>
              <a:gd name="connsiteX4" fmla="*/ 3343123 w 4325257"/>
              <a:gd name="connsiteY4" fmla="*/ 239485 h 960361"/>
              <a:gd name="connsiteX5" fmla="*/ 3894666 w 4325257"/>
              <a:gd name="connsiteY5" fmla="*/ 283028 h 960361"/>
              <a:gd name="connsiteX6" fmla="*/ 4272038 w 4325257"/>
              <a:gd name="connsiteY6" fmla="*/ 471714 h 960361"/>
              <a:gd name="connsiteX7" fmla="*/ 4213980 w 4325257"/>
              <a:gd name="connsiteY7" fmla="*/ 849085 h 960361"/>
              <a:gd name="connsiteX8" fmla="*/ 3865638 w 4325257"/>
              <a:gd name="connsiteY8" fmla="*/ 936171 h 960361"/>
              <a:gd name="connsiteX9" fmla="*/ 3589866 w 4325257"/>
              <a:gd name="connsiteY9" fmla="*/ 950685 h 960361"/>
              <a:gd name="connsiteX10" fmla="*/ 2864152 w 4325257"/>
              <a:gd name="connsiteY10" fmla="*/ 878114 h 960361"/>
              <a:gd name="connsiteX11" fmla="*/ 2617409 w 4325257"/>
              <a:gd name="connsiteY11" fmla="*/ 907142 h 960361"/>
              <a:gd name="connsiteX12" fmla="*/ 1862666 w 4325257"/>
              <a:gd name="connsiteY12" fmla="*/ 849085 h 960361"/>
              <a:gd name="connsiteX13" fmla="*/ 1354666 w 4325257"/>
              <a:gd name="connsiteY13" fmla="*/ 863599 h 960361"/>
              <a:gd name="connsiteX14" fmla="*/ 803123 w 4325257"/>
              <a:gd name="connsiteY14" fmla="*/ 863599 h 960361"/>
              <a:gd name="connsiteX15" fmla="*/ 411238 w 4325257"/>
              <a:gd name="connsiteY15" fmla="*/ 878114 h 960361"/>
              <a:gd name="connsiteX16" fmla="*/ 62895 w 4325257"/>
              <a:gd name="connsiteY16" fmla="*/ 689428 h 960361"/>
              <a:gd name="connsiteX17" fmla="*/ 33866 w 4325257"/>
              <a:gd name="connsiteY17" fmla="*/ 529771 h 960361"/>
              <a:gd name="connsiteX18" fmla="*/ 149980 w 4325257"/>
              <a:gd name="connsiteY18" fmla="*/ 253999 h 960361"/>
              <a:gd name="connsiteX19" fmla="*/ 179009 w 4325257"/>
              <a:gd name="connsiteY19" fmla="*/ 166914 h 96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257" h="960361">
                <a:moveTo>
                  <a:pt x="179009" y="166914"/>
                </a:moveTo>
                <a:cubicBezTo>
                  <a:pt x="261257" y="128209"/>
                  <a:pt x="454780" y="43542"/>
                  <a:pt x="643466" y="21771"/>
                </a:cubicBezTo>
                <a:cubicBezTo>
                  <a:pt x="832152" y="0"/>
                  <a:pt x="1018418" y="14514"/>
                  <a:pt x="1311123" y="36285"/>
                </a:cubicBezTo>
                <a:cubicBezTo>
                  <a:pt x="1603828" y="58056"/>
                  <a:pt x="2399695" y="152399"/>
                  <a:pt x="2399695" y="152399"/>
                </a:cubicBezTo>
                <a:lnTo>
                  <a:pt x="3343123" y="239485"/>
                </a:lnTo>
                <a:cubicBezTo>
                  <a:pt x="3592285" y="261256"/>
                  <a:pt x="3739847" y="244323"/>
                  <a:pt x="3894666" y="283028"/>
                </a:cubicBezTo>
                <a:cubicBezTo>
                  <a:pt x="4049485" y="321733"/>
                  <a:pt x="4218819" y="377371"/>
                  <a:pt x="4272038" y="471714"/>
                </a:cubicBezTo>
                <a:cubicBezTo>
                  <a:pt x="4325257" y="566057"/>
                  <a:pt x="4281713" y="771676"/>
                  <a:pt x="4213980" y="849085"/>
                </a:cubicBezTo>
                <a:cubicBezTo>
                  <a:pt x="4146247" y="926495"/>
                  <a:pt x="3969657" y="919238"/>
                  <a:pt x="3865638" y="936171"/>
                </a:cubicBezTo>
                <a:cubicBezTo>
                  <a:pt x="3761619" y="953104"/>
                  <a:pt x="3756780" y="960361"/>
                  <a:pt x="3589866" y="950685"/>
                </a:cubicBezTo>
                <a:cubicBezTo>
                  <a:pt x="3422952" y="941009"/>
                  <a:pt x="3026228" y="885371"/>
                  <a:pt x="2864152" y="878114"/>
                </a:cubicBezTo>
                <a:cubicBezTo>
                  <a:pt x="2702076" y="870857"/>
                  <a:pt x="2784323" y="911980"/>
                  <a:pt x="2617409" y="907142"/>
                </a:cubicBezTo>
                <a:cubicBezTo>
                  <a:pt x="2450495" y="902304"/>
                  <a:pt x="2073123" y="856342"/>
                  <a:pt x="1862666" y="849085"/>
                </a:cubicBezTo>
                <a:lnTo>
                  <a:pt x="1354666" y="863599"/>
                </a:lnTo>
                <a:cubicBezTo>
                  <a:pt x="1178076" y="866018"/>
                  <a:pt x="960361" y="861180"/>
                  <a:pt x="803123" y="863599"/>
                </a:cubicBezTo>
                <a:cubicBezTo>
                  <a:pt x="645885" y="866018"/>
                  <a:pt x="534609" y="907143"/>
                  <a:pt x="411238" y="878114"/>
                </a:cubicBezTo>
                <a:cubicBezTo>
                  <a:pt x="287867" y="849085"/>
                  <a:pt x="125790" y="747485"/>
                  <a:pt x="62895" y="689428"/>
                </a:cubicBezTo>
                <a:cubicBezTo>
                  <a:pt x="0" y="631371"/>
                  <a:pt x="19352" y="602342"/>
                  <a:pt x="33866" y="529771"/>
                </a:cubicBezTo>
                <a:cubicBezTo>
                  <a:pt x="48380" y="457200"/>
                  <a:pt x="123371" y="321732"/>
                  <a:pt x="149980" y="253999"/>
                </a:cubicBezTo>
                <a:cubicBezTo>
                  <a:pt x="176589" y="186266"/>
                  <a:pt x="96761" y="205619"/>
                  <a:pt x="179009" y="166914"/>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38274" name="Text Box 2">
            <a:hlinkClick r:id="rId3"/>
          </p:cNvPr>
          <p:cNvSpPr txBox="1">
            <a:spLocks noChangeArrowheads="1"/>
          </p:cNvSpPr>
          <p:nvPr/>
        </p:nvSpPr>
        <p:spPr bwMode="auto">
          <a:xfrm>
            <a:off x="2634666" y="6583381"/>
            <a:ext cx="3911199" cy="276999"/>
          </a:xfrm>
          <a:prstGeom prst="rect">
            <a:avLst/>
          </a:prstGeom>
          <a:noFill/>
          <a:ln w="9525">
            <a:noFill/>
            <a:miter lim="800000"/>
            <a:headEnd/>
            <a:tailEnd/>
          </a:ln>
        </p:spPr>
        <p:txBody>
          <a:bodyPr wrap="none">
            <a:spAutoFit/>
          </a:bodyPr>
          <a:lstStyle/>
          <a:p>
            <a:pPr algn="ctr"/>
            <a:r>
              <a:rPr lang="en-US" sz="1200">
                <a:solidFill>
                  <a:srgbClr val="FFFFFF"/>
                </a:solidFill>
                <a:hlinkClick r:id="rId4"/>
              </a:rPr>
              <a:t>www.abc.net.au/news/stories/2007/09/17/2034283.htm</a:t>
            </a:r>
            <a:endParaRPr lang="en-US" sz="1200">
              <a:solidFill>
                <a:srgbClr val="FFFFFF"/>
              </a:solidFill>
            </a:endParaRPr>
          </a:p>
        </p:txBody>
      </p:sp>
      <p:pic>
        <p:nvPicPr>
          <p:cNvPr id="438275" name="Picture 2"/>
          <p:cNvPicPr>
            <a:picLocks noChangeAspect="1" noChangeArrowheads="1"/>
          </p:cNvPicPr>
          <p:nvPr/>
        </p:nvPicPr>
        <p:blipFill>
          <a:blip r:embed="rId5" cstate="print"/>
          <a:srcRect/>
          <a:stretch>
            <a:fillRect/>
          </a:stretch>
        </p:blipFill>
        <p:spPr bwMode="auto">
          <a:xfrm>
            <a:off x="931863" y="381000"/>
            <a:ext cx="7315200" cy="5589588"/>
          </a:xfrm>
          <a:prstGeom prst="rect">
            <a:avLst/>
          </a:prstGeom>
          <a:noFill/>
          <a:ln w="9525">
            <a:noFill/>
            <a:miter lim="800000"/>
            <a:headEnd/>
            <a:tailEnd/>
          </a:ln>
        </p:spPr>
      </p:pic>
      <p:sp>
        <p:nvSpPr>
          <p:cNvPr id="5" name="Freeform 4"/>
          <p:cNvSpPr/>
          <p:nvPr/>
        </p:nvSpPr>
        <p:spPr>
          <a:xfrm>
            <a:off x="1084263" y="1792306"/>
            <a:ext cx="4324350" cy="960437"/>
          </a:xfrm>
          <a:custGeom>
            <a:avLst/>
            <a:gdLst>
              <a:gd name="connsiteX0" fmla="*/ 179009 w 4325257"/>
              <a:gd name="connsiteY0" fmla="*/ 166914 h 960361"/>
              <a:gd name="connsiteX1" fmla="*/ 643466 w 4325257"/>
              <a:gd name="connsiteY1" fmla="*/ 21771 h 960361"/>
              <a:gd name="connsiteX2" fmla="*/ 1311123 w 4325257"/>
              <a:gd name="connsiteY2" fmla="*/ 36285 h 960361"/>
              <a:gd name="connsiteX3" fmla="*/ 2399695 w 4325257"/>
              <a:gd name="connsiteY3" fmla="*/ 152399 h 960361"/>
              <a:gd name="connsiteX4" fmla="*/ 3343123 w 4325257"/>
              <a:gd name="connsiteY4" fmla="*/ 239485 h 960361"/>
              <a:gd name="connsiteX5" fmla="*/ 3894666 w 4325257"/>
              <a:gd name="connsiteY5" fmla="*/ 283028 h 960361"/>
              <a:gd name="connsiteX6" fmla="*/ 4272038 w 4325257"/>
              <a:gd name="connsiteY6" fmla="*/ 471714 h 960361"/>
              <a:gd name="connsiteX7" fmla="*/ 4213980 w 4325257"/>
              <a:gd name="connsiteY7" fmla="*/ 849085 h 960361"/>
              <a:gd name="connsiteX8" fmla="*/ 3865638 w 4325257"/>
              <a:gd name="connsiteY8" fmla="*/ 936171 h 960361"/>
              <a:gd name="connsiteX9" fmla="*/ 3589866 w 4325257"/>
              <a:gd name="connsiteY9" fmla="*/ 950685 h 960361"/>
              <a:gd name="connsiteX10" fmla="*/ 2864152 w 4325257"/>
              <a:gd name="connsiteY10" fmla="*/ 878114 h 960361"/>
              <a:gd name="connsiteX11" fmla="*/ 2617409 w 4325257"/>
              <a:gd name="connsiteY11" fmla="*/ 907142 h 960361"/>
              <a:gd name="connsiteX12" fmla="*/ 1862666 w 4325257"/>
              <a:gd name="connsiteY12" fmla="*/ 849085 h 960361"/>
              <a:gd name="connsiteX13" fmla="*/ 1354666 w 4325257"/>
              <a:gd name="connsiteY13" fmla="*/ 863599 h 960361"/>
              <a:gd name="connsiteX14" fmla="*/ 803123 w 4325257"/>
              <a:gd name="connsiteY14" fmla="*/ 863599 h 960361"/>
              <a:gd name="connsiteX15" fmla="*/ 411238 w 4325257"/>
              <a:gd name="connsiteY15" fmla="*/ 878114 h 960361"/>
              <a:gd name="connsiteX16" fmla="*/ 62895 w 4325257"/>
              <a:gd name="connsiteY16" fmla="*/ 689428 h 960361"/>
              <a:gd name="connsiteX17" fmla="*/ 33866 w 4325257"/>
              <a:gd name="connsiteY17" fmla="*/ 529771 h 960361"/>
              <a:gd name="connsiteX18" fmla="*/ 149980 w 4325257"/>
              <a:gd name="connsiteY18" fmla="*/ 253999 h 960361"/>
              <a:gd name="connsiteX19" fmla="*/ 179009 w 4325257"/>
              <a:gd name="connsiteY19" fmla="*/ 166914 h 96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257" h="960361">
                <a:moveTo>
                  <a:pt x="179009" y="166914"/>
                </a:moveTo>
                <a:cubicBezTo>
                  <a:pt x="261257" y="128209"/>
                  <a:pt x="454780" y="43542"/>
                  <a:pt x="643466" y="21771"/>
                </a:cubicBezTo>
                <a:cubicBezTo>
                  <a:pt x="832152" y="0"/>
                  <a:pt x="1018418" y="14514"/>
                  <a:pt x="1311123" y="36285"/>
                </a:cubicBezTo>
                <a:cubicBezTo>
                  <a:pt x="1603828" y="58056"/>
                  <a:pt x="2399695" y="152399"/>
                  <a:pt x="2399695" y="152399"/>
                </a:cubicBezTo>
                <a:lnTo>
                  <a:pt x="3343123" y="239485"/>
                </a:lnTo>
                <a:cubicBezTo>
                  <a:pt x="3592285" y="261256"/>
                  <a:pt x="3739847" y="244323"/>
                  <a:pt x="3894666" y="283028"/>
                </a:cubicBezTo>
                <a:cubicBezTo>
                  <a:pt x="4049485" y="321733"/>
                  <a:pt x="4218819" y="377371"/>
                  <a:pt x="4272038" y="471714"/>
                </a:cubicBezTo>
                <a:cubicBezTo>
                  <a:pt x="4325257" y="566057"/>
                  <a:pt x="4281713" y="771676"/>
                  <a:pt x="4213980" y="849085"/>
                </a:cubicBezTo>
                <a:cubicBezTo>
                  <a:pt x="4146247" y="926495"/>
                  <a:pt x="3969657" y="919238"/>
                  <a:pt x="3865638" y="936171"/>
                </a:cubicBezTo>
                <a:cubicBezTo>
                  <a:pt x="3761619" y="953104"/>
                  <a:pt x="3756780" y="960361"/>
                  <a:pt x="3589866" y="950685"/>
                </a:cubicBezTo>
                <a:cubicBezTo>
                  <a:pt x="3422952" y="941009"/>
                  <a:pt x="3026228" y="885371"/>
                  <a:pt x="2864152" y="878114"/>
                </a:cubicBezTo>
                <a:cubicBezTo>
                  <a:pt x="2702076" y="870857"/>
                  <a:pt x="2784323" y="911980"/>
                  <a:pt x="2617409" y="907142"/>
                </a:cubicBezTo>
                <a:cubicBezTo>
                  <a:pt x="2450495" y="902304"/>
                  <a:pt x="2073123" y="856342"/>
                  <a:pt x="1862666" y="849085"/>
                </a:cubicBezTo>
                <a:lnTo>
                  <a:pt x="1354666" y="863599"/>
                </a:lnTo>
                <a:cubicBezTo>
                  <a:pt x="1178076" y="866018"/>
                  <a:pt x="960361" y="861180"/>
                  <a:pt x="803123" y="863599"/>
                </a:cubicBezTo>
                <a:cubicBezTo>
                  <a:pt x="645885" y="866018"/>
                  <a:pt x="534609" y="907143"/>
                  <a:pt x="411238" y="878114"/>
                </a:cubicBezTo>
                <a:cubicBezTo>
                  <a:pt x="287867" y="849085"/>
                  <a:pt x="125790" y="747485"/>
                  <a:pt x="62895" y="689428"/>
                </a:cubicBezTo>
                <a:cubicBezTo>
                  <a:pt x="0" y="631371"/>
                  <a:pt x="19352" y="602342"/>
                  <a:pt x="33866" y="529771"/>
                </a:cubicBezTo>
                <a:cubicBezTo>
                  <a:pt x="48380" y="457200"/>
                  <a:pt x="123371" y="321732"/>
                  <a:pt x="149980" y="253999"/>
                </a:cubicBezTo>
                <a:cubicBezTo>
                  <a:pt x="176589" y="186266"/>
                  <a:pt x="96761" y="205619"/>
                  <a:pt x="179009" y="166914"/>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Rectangle 3"/>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2000" b="1" i="1" kern="0" dirty="0" err="1" smtClean="0">
                <a:solidFill>
                  <a:srgbClr val="BBE0E3"/>
                </a:solidFill>
                <a:latin typeface="Arial"/>
              </a:rPr>
              <a:t>Ideationism</a:t>
            </a:r>
            <a:r>
              <a:rPr lang="en-US" sz="2800" b="1" i="1" kern="0" dirty="0" smtClean="0">
                <a:solidFill>
                  <a:srgbClr val="BADDE1"/>
                </a:solidFill>
                <a:latin typeface="Arial"/>
              </a:rPr>
              <a:t> </a:t>
            </a:r>
            <a:r>
              <a:rPr lang="en-US" sz="2000" b="1" i="1" kern="0" dirty="0" smtClean="0">
                <a:solidFill>
                  <a:srgbClr val="BBE0E3"/>
                </a:solidFill>
                <a:latin typeface="Arial"/>
              </a:rPr>
              <a:t>vs. </a:t>
            </a:r>
            <a:r>
              <a:rPr lang="en-US" sz="3200" b="1" i="1" kern="0" dirty="0" smtClean="0">
                <a:solidFill>
                  <a:srgbClr val="FF0000"/>
                </a:solidFill>
                <a:latin typeface="Arial"/>
              </a:rPr>
              <a:t>Cultural Materialism</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421210"/>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smtClean="0">
                <a:solidFill>
                  <a:srgbClr val="BADDE1"/>
                </a:solidFill>
              </a:rPr>
              <a:t>Biological Determinism </a:t>
            </a:r>
            <a:br>
              <a:rPr lang="en-US" sz="2800" b="1" i="1" dirty="0" smtClean="0">
                <a:solidFill>
                  <a:srgbClr val="BADDE1"/>
                </a:solidFill>
              </a:rPr>
            </a:br>
            <a:r>
              <a:rPr lang="en-US" sz="2800" b="1" i="1" dirty="0" smtClean="0">
                <a:solidFill>
                  <a:srgbClr val="BADDE1"/>
                </a:solidFill>
              </a:rPr>
              <a:t>	vs. Cultural </a:t>
            </a:r>
            <a:r>
              <a:rPr lang="en-US" sz="2800" b="1" i="1" dirty="0" err="1" smtClean="0">
                <a:solidFill>
                  <a:srgbClr val="BADDE1"/>
                </a:solidFill>
              </a:rPr>
              <a:t>Constructionism</a:t>
            </a:r>
            <a:endParaRPr lang="en-US" sz="2800" b="1" dirty="0" smtClean="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smtClean="0">
                <a:solidFill>
                  <a:srgbClr val="FF0000"/>
                </a:solidFill>
              </a:rPr>
              <a:t>Ideationism</a:t>
            </a:r>
            <a:r>
              <a:rPr lang="en-US" sz="2800" b="1" i="1" dirty="0" smtClean="0">
                <a:solidFill>
                  <a:srgbClr val="FF0000"/>
                </a:solidFill>
              </a:rPr>
              <a:t> 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smtClean="0">
                <a:solidFill>
                  <a:schemeClr val="bg1"/>
                </a:solidFill>
              </a:rPr>
              <a:t>Individual Agency vs. Structuralism</a:t>
            </a:r>
            <a:br>
              <a:rPr lang="en-US" sz="2800" b="1" i="1" dirty="0" smtClean="0">
                <a:solidFill>
                  <a:schemeClr val="bg1"/>
                </a:solidFill>
              </a:rPr>
            </a:br>
            <a:r>
              <a:rPr lang="en-US" sz="2800" b="1" i="1" dirty="0" smtClean="0">
                <a:solidFill>
                  <a:schemeClr val="bg1"/>
                </a:solidFill>
              </a:rPr>
              <a:t>	</a:t>
            </a:r>
            <a:r>
              <a:rPr lang="en-US" sz="2400" b="1" dirty="0" smtClean="0">
                <a:solidFill>
                  <a:schemeClr val="bg1"/>
                </a:solidFill>
              </a:rPr>
              <a:t>(“free will” vs. “power structures”)</a:t>
            </a:r>
            <a:endParaRPr lang="en-US" sz="2800" b="1" i="1" dirty="0" smtClean="0">
              <a:solidFill>
                <a:schemeClr val="bg1"/>
              </a:solidFill>
            </a:endParaRPr>
          </a:p>
          <a:p>
            <a:pPr marL="514350" indent="-514350" eaLnBrk="1" hangingPunct="1">
              <a:lnSpc>
                <a:spcPct val="150000"/>
              </a:lnSpc>
              <a:buFont typeface="+mj-lt"/>
              <a:buAutoNum type="arabicPeriod"/>
              <a:tabLst>
                <a:tab pos="0" algn="l"/>
              </a:tabLst>
              <a:defRPr/>
            </a:pPr>
            <a:endParaRPr lang="en-US" sz="2800" b="1" i="1" dirty="0" smtClean="0">
              <a:solidFill>
                <a:schemeClr val="accent1">
                  <a:lumMod val="90000"/>
                </a:schemeClr>
              </a:solidFill>
            </a:endParaRPr>
          </a:p>
        </p:txBody>
      </p:sp>
      <p:sp>
        <p:nvSpPr>
          <p:cNvPr id="4" name="Rectangle 3"/>
          <p:cNvSpPr/>
          <p:nvPr/>
        </p:nvSpPr>
        <p:spPr>
          <a:xfrm>
            <a:off x="957236" y="4057143"/>
            <a:ext cx="7200497" cy="2308324"/>
          </a:xfrm>
          <a:prstGeom prst="rect">
            <a:avLst/>
          </a:prstGeom>
          <a:ln w="76200">
            <a:solidFill>
              <a:srgbClr val="FFC000"/>
            </a:solidFill>
          </a:ln>
        </p:spPr>
        <p:txBody>
          <a:bodyPr wrap="none" lIns="228600" tIns="228600" rIns="228600" bIns="228600">
            <a:spAutoFit/>
          </a:bodyPr>
          <a:lstStyle/>
          <a:p>
            <a:pPr algn="ctr">
              <a:lnSpc>
                <a:spcPct val="150000"/>
              </a:lnSpc>
            </a:pPr>
            <a:r>
              <a:rPr lang="en-US" sz="2800" b="1" dirty="0" smtClean="0">
                <a:solidFill>
                  <a:srgbClr val="000000"/>
                </a:solidFill>
                <a:latin typeface="Arial" pitchFamily="34" charset="0"/>
              </a:rPr>
              <a:t>this debate is related in part to</a:t>
            </a:r>
          </a:p>
          <a:p>
            <a:pPr algn="ctr">
              <a:lnSpc>
                <a:spcPct val="150000"/>
              </a:lnSpc>
            </a:pPr>
            <a:r>
              <a:rPr lang="en-US" sz="3200" b="1" dirty="0" smtClean="0">
                <a:solidFill>
                  <a:srgbClr val="000000"/>
                </a:solidFill>
                <a:latin typeface="Arial" pitchFamily="34" charset="0"/>
              </a:rPr>
              <a:t>“THE ‘TWO-CULTURE’ PROBLEM”</a:t>
            </a:r>
          </a:p>
          <a:p>
            <a:pPr algn="ctr">
              <a:lnSpc>
                <a:spcPct val="150000"/>
              </a:lnSpc>
            </a:pPr>
            <a:r>
              <a:rPr lang="en-US" sz="2000" dirty="0" smtClean="0">
                <a:solidFill>
                  <a:srgbClr val="000000"/>
                </a:solidFill>
                <a:latin typeface="Arial" pitchFamily="34" charset="0"/>
              </a:rPr>
              <a:t>— C.P. Snow</a:t>
            </a:r>
          </a:p>
        </p:txBody>
      </p:sp>
      <p:sp>
        <p:nvSpPr>
          <p:cNvPr id="5"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smtClean="0">
                <a:solidFill>
                  <a:srgbClr val="BADDE1"/>
                </a:solidFill>
                <a:latin typeface="Arial"/>
              </a:rPr>
              <a:t>three major contemporary debates</a:t>
            </a:r>
            <a:endParaRPr lang="en-US" sz="2800" b="1" kern="0" dirty="0" smtClean="0">
              <a:solidFill>
                <a:srgbClr val="BADDE1"/>
              </a:solidFill>
              <a:latin typeface="Aria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smtClean="0">
                <a:solidFill>
                  <a:schemeClr val="bg1"/>
                </a:solidFill>
              </a:rPr>
              <a:t>three major contemporary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smtClean="0">
                <a:solidFill>
                  <a:srgbClr val="FF0000"/>
                </a:solidFill>
              </a:rPr>
              <a:t>Biological Determinism </a:t>
            </a:r>
            <a:br>
              <a:rPr lang="en-US" sz="2800" b="1" i="1" dirty="0" smtClean="0">
                <a:solidFill>
                  <a:srgbClr val="FF0000"/>
                </a:solidFill>
              </a:rPr>
            </a:br>
            <a:r>
              <a:rPr lang="en-US" sz="2800" b="1" i="1" dirty="0" smtClean="0">
                <a:solidFill>
                  <a:srgbClr val="FF0000"/>
                </a:solidFill>
              </a:rPr>
              <a:t>	vs. Cultural </a:t>
            </a:r>
            <a:r>
              <a:rPr lang="en-US" sz="2800" b="1" i="1" dirty="0" err="1" smtClean="0">
                <a:solidFill>
                  <a:srgbClr val="FF0000"/>
                </a:solidFill>
              </a:rPr>
              <a:t>Constructionism</a:t>
            </a:r>
            <a:r>
              <a:rPr lang="en-US" sz="2800" b="1" i="1" dirty="0" smtClean="0"/>
              <a:t/>
            </a:r>
            <a:br>
              <a:rPr lang="en-US" sz="2800" b="1" i="1" dirty="0" smtClean="0"/>
            </a:br>
            <a:r>
              <a:rPr lang="en-US" sz="2800" b="1" dirty="0" smtClean="0"/>
              <a:t> 		</a:t>
            </a:r>
            <a:r>
              <a:rPr lang="en-US" sz="2400" dirty="0" smtClean="0">
                <a:solidFill>
                  <a:schemeClr val="bg1"/>
                </a:solidFill>
              </a:rPr>
              <a:t>(“nature” vs. “nurture”)</a:t>
            </a:r>
            <a:r>
              <a:rPr lang="en-US" sz="2400" b="1" dirty="0" smtClean="0"/>
              <a:t/>
            </a:r>
            <a:br>
              <a:rPr lang="en-US" sz="2400" b="1" dirty="0" smtClean="0"/>
            </a:br>
            <a:endParaRPr lang="en-US" sz="2800" b="1" dirty="0" smtClean="0"/>
          </a:p>
          <a:p>
            <a:pPr marL="514350" indent="-514350" eaLnBrk="1" hangingPunct="1">
              <a:spcBef>
                <a:spcPts val="0"/>
              </a:spcBef>
              <a:spcAft>
                <a:spcPts val="0"/>
              </a:spcAft>
              <a:buFont typeface="+mj-lt"/>
              <a:buAutoNum type="arabicPeriod"/>
              <a:tabLst>
                <a:tab pos="0" algn="l"/>
              </a:tabLst>
              <a:defRPr/>
            </a:pPr>
            <a:r>
              <a:rPr lang="en-US" sz="2800" b="1" i="1" dirty="0" err="1" smtClean="0">
                <a:solidFill>
                  <a:srgbClr val="FF0000"/>
                </a:solidFill>
              </a:rPr>
              <a:t>Ideationism</a:t>
            </a:r>
            <a:r>
              <a:rPr lang="en-US" sz="2800" b="1" i="1" dirty="0" smtClean="0">
                <a:solidFill>
                  <a:srgbClr val="FF0000"/>
                </a:solidFill>
              </a:rPr>
              <a:t> vs. Cultural Materialism</a:t>
            </a:r>
            <a:r>
              <a:rPr lang="en-US" sz="2800" b="1" i="1" dirty="0" smtClean="0"/>
              <a:t/>
            </a:r>
            <a:br>
              <a:rPr lang="en-US" sz="2800" b="1" i="1" dirty="0" smtClean="0"/>
            </a:br>
            <a:r>
              <a:rPr lang="en-US" sz="2400" b="1" dirty="0" smtClean="0"/>
              <a:t> 		</a:t>
            </a:r>
            <a:r>
              <a:rPr lang="en-US" sz="2400" dirty="0" smtClean="0">
                <a:solidFill>
                  <a:schemeClr val="bg1"/>
                </a:solidFill>
              </a:rPr>
              <a:t>    (ideas vs. things)</a:t>
            </a:r>
            <a:r>
              <a:rPr lang="en-US" sz="2400" b="1" dirty="0" smtClean="0"/>
              <a:t/>
            </a:r>
            <a:br>
              <a:rPr lang="en-US" sz="2400" b="1" dirty="0" smtClean="0"/>
            </a:br>
            <a:endParaRPr lang="en-US" sz="2800" b="1" i="1" dirty="0" smtClean="0"/>
          </a:p>
          <a:p>
            <a:pPr marL="508000" indent="-508000" eaLnBrk="1" hangingPunct="1">
              <a:spcAft>
                <a:spcPts val="500"/>
              </a:spcAft>
              <a:buFont typeface="+mj-lt"/>
              <a:buAutoNum type="arabicPeriod"/>
              <a:tabLst>
                <a:tab pos="0" algn="l"/>
              </a:tabLst>
              <a:defRPr/>
            </a:pPr>
            <a:r>
              <a:rPr lang="en-US" sz="2800" b="1" i="1" dirty="0" smtClean="0">
                <a:solidFill>
                  <a:srgbClr val="FF0000"/>
                </a:solidFill>
              </a:rPr>
              <a:t>Individual Agency vs. Structuralism</a:t>
            </a:r>
            <a:br>
              <a:rPr lang="en-US" sz="2800" b="1" i="1" dirty="0" smtClean="0">
                <a:solidFill>
                  <a:srgbClr val="FF0000"/>
                </a:solidFill>
              </a:rPr>
            </a:br>
            <a:r>
              <a:rPr lang="en-US" sz="2800" b="1" i="1" dirty="0" smtClean="0"/>
              <a:t>	    </a:t>
            </a:r>
            <a:r>
              <a:rPr lang="en-US" sz="2400" dirty="0" smtClean="0">
                <a:solidFill>
                  <a:schemeClr val="bg1"/>
                </a:solidFill>
              </a:rPr>
              <a:t>(“free will” vs. “power structures”)</a:t>
            </a:r>
            <a:endParaRPr lang="en-US" sz="2800" i="1" dirty="0" smtClean="0">
              <a:solidFill>
                <a:schemeClr val="bg1"/>
              </a:solidFill>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7988" y="762000"/>
            <a:ext cx="3248025"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31497" y="4739276"/>
            <a:ext cx="3179075" cy="461665"/>
          </a:xfrm>
          <a:prstGeom prst="rect">
            <a:avLst/>
          </a:prstGeom>
        </p:spPr>
        <p:txBody>
          <a:bodyPr wrap="none">
            <a:spAutoFit/>
          </a:bodyPr>
          <a:lstStyle/>
          <a:p>
            <a:r>
              <a:rPr lang="en-US" sz="2400" b="1" dirty="0" err="1">
                <a:solidFill>
                  <a:srgbClr val="FFFFFF"/>
                </a:solidFill>
                <a:latin typeface="Arial" pitchFamily="34" charset="0"/>
              </a:rPr>
              <a:t>Rede</a:t>
            </a:r>
            <a:r>
              <a:rPr lang="en-US" sz="2400" b="1" dirty="0">
                <a:solidFill>
                  <a:srgbClr val="FFFFFF"/>
                </a:solidFill>
                <a:latin typeface="Arial" pitchFamily="34" charset="0"/>
              </a:rPr>
              <a:t> lecture of 1959</a:t>
            </a:r>
          </a:p>
        </p:txBody>
      </p:sp>
    </p:spTree>
    <p:extLst>
      <p:ext uri="{BB962C8B-B14F-4D97-AF65-F5344CB8AC3E}">
        <p14:creationId xmlns:p14="http://schemas.microsoft.com/office/powerpoint/2010/main" val="1608790574"/>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835025"/>
            <a:ext cx="7315200" cy="3170238"/>
          </a:xfrm>
        </p:spPr>
        <p:txBody>
          <a:bodyPr>
            <a:spAutoFit/>
          </a:bodyPr>
          <a:lstStyle/>
          <a:p>
            <a:pPr marL="0" indent="0" algn="ctr">
              <a:buFontTx/>
              <a:buNone/>
            </a:pPr>
            <a:r>
              <a:rPr lang="en-US" b="1" dirty="0">
                <a:solidFill>
                  <a:schemeClr val="bg1"/>
                </a:solidFill>
              </a:rPr>
              <a:t>Marion Nestle</a:t>
            </a:r>
          </a:p>
          <a:p>
            <a:pPr marL="0" indent="0" algn="ctr">
              <a:buFontTx/>
              <a:buNone/>
            </a:pPr>
            <a:r>
              <a:rPr lang="en-US" sz="4000" b="1" i="1" dirty="0">
                <a:solidFill>
                  <a:schemeClr val="bg1"/>
                </a:solidFill>
              </a:rPr>
              <a:t>Food </a:t>
            </a:r>
            <a:r>
              <a:rPr lang="en-US" sz="4000" b="1" i="1" dirty="0" smtClean="0">
                <a:solidFill>
                  <a:schemeClr val="bg1"/>
                </a:solidFill>
              </a:rPr>
              <a:t>Politics, </a:t>
            </a:r>
            <a:r>
              <a:rPr lang="en-US" sz="4000" b="1" i="1" dirty="0" err="1" smtClean="0">
                <a:solidFill>
                  <a:schemeClr val="bg1"/>
                </a:solidFill>
              </a:rPr>
              <a:t>Revsed</a:t>
            </a:r>
            <a:r>
              <a:rPr lang="en-US" sz="4000" b="1" i="1" dirty="0" smtClean="0">
                <a:solidFill>
                  <a:schemeClr val="bg1"/>
                </a:solidFill>
              </a:rPr>
              <a:t> Ed.</a:t>
            </a:r>
            <a:endParaRPr lang="en-US" sz="4000" b="1" i="1" dirty="0">
              <a:solidFill>
                <a:schemeClr val="bg1"/>
              </a:solidFill>
            </a:endParaRPr>
          </a:p>
          <a:p>
            <a:pPr marL="0" indent="0" algn="ctr">
              <a:buFontTx/>
              <a:buNone/>
            </a:pPr>
            <a:r>
              <a:rPr lang="en-US" sz="2400" b="1" dirty="0">
                <a:solidFill>
                  <a:schemeClr val="bg1"/>
                </a:solidFill>
              </a:rPr>
              <a:t>Ch. 10 “Science versus Supplements: ‘A Gulf of Mutual Incomprehension’”</a:t>
            </a:r>
          </a:p>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rPr>
              <a:t> “belief-based” attitudes</a:t>
            </a:r>
          </a:p>
          <a:p>
            <a:pPr algn="ctr"/>
            <a:r>
              <a:rPr lang="en-US" sz="3200" b="1" dirty="0" smtClean="0">
                <a:solidFill>
                  <a:srgbClr val="000000"/>
                </a:solidFill>
              </a:rPr>
              <a:t>vs.</a:t>
            </a:r>
            <a:endParaRPr lang="en-US" sz="3200" b="1" dirty="0">
              <a:solidFill>
                <a:srgbClr val="000000"/>
              </a:solidFill>
            </a:endParaRPr>
          </a:p>
          <a:p>
            <a:pPr lvl="1">
              <a:buFont typeface="Arial" charset="0"/>
              <a:buChar char="•"/>
            </a:pPr>
            <a:r>
              <a:rPr lang="en-US" sz="3200" b="1" dirty="0">
                <a:solidFill>
                  <a:srgbClr val="000000"/>
                </a:solidFill>
              </a:rPr>
              <a:t> “science-based” attitudes</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813105"/>
            <a:ext cx="6908800" cy="2308324"/>
          </a:xfrm>
          <a:prstGeom prst="rect">
            <a:avLst/>
          </a:prstGeom>
          <a:noFill/>
          <a:ln w="28575">
            <a:noFill/>
            <a:miter lim="800000"/>
            <a:headEnd/>
            <a:tailEnd/>
          </a:ln>
        </p:spPr>
        <p:txBody>
          <a:bodyPr wrap="square" anchor="ctr">
            <a:spAutoFit/>
          </a:bodyPr>
          <a:lstStyle/>
          <a:p>
            <a:pPr algn="ctr" eaLnBrk="0" hangingPunct="0"/>
            <a:r>
              <a:rPr kumimoji="1" lang="en-US" sz="3600" b="1" dirty="0" smtClean="0">
                <a:solidFill>
                  <a:srgbClr val="FFFFFF"/>
                </a:solidFill>
              </a:rPr>
              <a:t>I think the best recent discussion of this is in Marion </a:t>
            </a:r>
            <a:r>
              <a:rPr kumimoji="1" lang="en-US" sz="3600" b="1" dirty="0" err="1" smtClean="0">
                <a:solidFill>
                  <a:srgbClr val="FFFFFF"/>
                </a:solidFill>
              </a:rPr>
              <a:t>Nestle’s</a:t>
            </a:r>
            <a:r>
              <a:rPr kumimoji="1" lang="en-US" sz="3600" b="1" dirty="0" smtClean="0">
                <a:solidFill>
                  <a:srgbClr val="FFFFFF"/>
                </a:solidFill>
              </a:rPr>
              <a:t> </a:t>
            </a:r>
            <a:r>
              <a:rPr kumimoji="1" lang="en-US" sz="3600" b="1" i="1" dirty="0" smtClean="0">
                <a:solidFill>
                  <a:srgbClr val="FFFFFF"/>
                </a:solidFill>
              </a:rPr>
              <a:t>Food Politics</a:t>
            </a:r>
            <a:r>
              <a:rPr kumimoji="1" lang="en-US" sz="3600" b="1" dirty="0" smtClean="0">
                <a:solidFill>
                  <a:srgbClr val="FFFFFF"/>
                </a:solidFill>
              </a:rPr>
              <a:t>.</a:t>
            </a:r>
          </a:p>
          <a:p>
            <a:pPr algn="ctr" eaLnBrk="0" hangingPunct="0"/>
            <a:endParaRPr kumimoji="1" lang="en-US" sz="3600" b="1" dirty="0" smtClean="0">
              <a:solidFill>
                <a:srgbClr val="FFFFFF"/>
              </a:solidFill>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835025"/>
            <a:ext cx="7315200" cy="3170238"/>
          </a:xfrm>
        </p:spPr>
        <p:txBody>
          <a:bodyPr>
            <a:spAutoFit/>
          </a:bodyPr>
          <a:lstStyle/>
          <a:p>
            <a:pPr marL="0" indent="0" algn="ctr">
              <a:buFontTx/>
              <a:buNone/>
            </a:pPr>
            <a:r>
              <a:rPr lang="en-US" b="1" dirty="0">
                <a:solidFill>
                  <a:srgbClr val="000000"/>
                </a:solidFill>
              </a:rPr>
              <a:t>Marion Nestle</a:t>
            </a:r>
          </a:p>
          <a:p>
            <a:pPr marL="0" indent="0" algn="ctr">
              <a:buFontTx/>
              <a:buNone/>
            </a:pPr>
            <a:r>
              <a:rPr lang="en-US" sz="4000" b="1" i="1" dirty="0">
                <a:solidFill>
                  <a:schemeClr val="bg1"/>
                </a:solidFill>
              </a:rPr>
              <a:t>Food </a:t>
            </a:r>
            <a:r>
              <a:rPr lang="en-US" sz="4000" b="1" i="1" dirty="0" smtClean="0">
                <a:solidFill>
                  <a:schemeClr val="bg1"/>
                </a:solidFill>
              </a:rPr>
              <a:t>Politics, </a:t>
            </a:r>
            <a:r>
              <a:rPr lang="en-US" sz="4000" b="1" i="1" dirty="0" err="1" smtClean="0">
                <a:solidFill>
                  <a:schemeClr val="bg1"/>
                </a:solidFill>
              </a:rPr>
              <a:t>Revsed</a:t>
            </a:r>
            <a:r>
              <a:rPr lang="en-US" sz="4000" b="1" i="1" dirty="0" smtClean="0">
                <a:solidFill>
                  <a:schemeClr val="bg1"/>
                </a:solidFill>
              </a:rPr>
              <a:t> Ed.</a:t>
            </a:r>
            <a:endParaRPr lang="en-US" sz="4000" b="1" i="1" dirty="0">
              <a:solidFill>
                <a:schemeClr val="bg1"/>
              </a:solidFill>
            </a:endParaRPr>
          </a:p>
          <a:p>
            <a:pPr marL="0" indent="0" algn="ctr">
              <a:buFontTx/>
              <a:buNone/>
            </a:pPr>
            <a:r>
              <a:rPr lang="en-US" sz="2400" b="1" dirty="0">
                <a:solidFill>
                  <a:schemeClr val="bg1"/>
                </a:solidFill>
              </a:rPr>
              <a:t>Ch. 10 “Science versus Supplements: ‘A Gulf of Mutual Incomprehension’”</a:t>
            </a:r>
          </a:p>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rPr>
              <a:t> “belief-based” attitudes</a:t>
            </a:r>
          </a:p>
          <a:p>
            <a:pPr algn="ctr"/>
            <a:r>
              <a:rPr lang="en-US" sz="3200" b="1" dirty="0" smtClean="0">
                <a:solidFill>
                  <a:srgbClr val="000000"/>
                </a:solidFill>
              </a:rPr>
              <a:t>vs.</a:t>
            </a:r>
            <a:endParaRPr lang="en-US" sz="3200" b="1" dirty="0">
              <a:solidFill>
                <a:srgbClr val="000000"/>
              </a:solidFill>
            </a:endParaRPr>
          </a:p>
          <a:p>
            <a:pPr lvl="1">
              <a:buFont typeface="Arial" charset="0"/>
              <a:buChar char="•"/>
            </a:pPr>
            <a:r>
              <a:rPr lang="en-US" sz="3200" b="1" dirty="0">
                <a:solidFill>
                  <a:srgbClr val="000000"/>
                </a:solidFill>
              </a:rPr>
              <a:t> “science-based” attitudes</a:t>
            </a:r>
          </a:p>
        </p:txBody>
      </p:sp>
      <p:pic>
        <p:nvPicPr>
          <p:cNvPr id="6" name="Picture 2"/>
          <p:cNvPicPr>
            <a:picLocks noChangeAspect="1" noChangeArrowheads="1"/>
          </p:cNvPicPr>
          <p:nvPr/>
        </p:nvPicPr>
        <p:blipFill>
          <a:blip r:embed="rId2" cstate="print"/>
          <a:srcRect/>
          <a:stretch>
            <a:fillRect/>
          </a:stretch>
        </p:blipFill>
        <p:spPr bwMode="auto">
          <a:xfrm>
            <a:off x="2728929" y="623888"/>
            <a:ext cx="3671887" cy="5518150"/>
          </a:xfrm>
          <a:prstGeom prst="rect">
            <a:avLst/>
          </a:prstGeom>
          <a:noFill/>
          <a:ln w="38100">
            <a:solidFill>
              <a:srgbClr val="000000"/>
            </a:solidFill>
            <a:miter lim="800000"/>
            <a:headEnd/>
            <a:tailEnd/>
          </a:ln>
        </p:spPr>
      </p:pic>
      <p:sp>
        <p:nvSpPr>
          <p:cNvPr id="7" name="Rectangle 6"/>
          <p:cNvSpPr>
            <a:spLocks noChangeArrowheads="1"/>
          </p:cNvSpPr>
          <p:nvPr/>
        </p:nvSpPr>
        <p:spPr bwMode="auto">
          <a:xfrm>
            <a:off x="645678" y="5530193"/>
            <a:ext cx="7329487" cy="646331"/>
          </a:xfrm>
          <a:prstGeom prst="rect">
            <a:avLst/>
          </a:prstGeom>
          <a:noFill/>
          <a:ln w="9525">
            <a:noFill/>
            <a:miter lim="800000"/>
            <a:headEnd/>
            <a:tailEnd/>
          </a:ln>
        </p:spPr>
        <p:txBody>
          <a:bodyPr>
            <a:spAutoFit/>
          </a:bodyPr>
          <a:lstStyle/>
          <a:p>
            <a:pPr lvl="1" algn="ctr"/>
            <a:r>
              <a:rPr lang="en-US" b="1" dirty="0">
                <a:solidFill>
                  <a:srgbClr val="000000"/>
                </a:solidFill>
              </a:rPr>
              <a:t> University of California Press</a:t>
            </a:r>
          </a:p>
          <a:p>
            <a:pPr lvl="1" algn="ctr"/>
            <a:r>
              <a:rPr lang="en-US" b="1" dirty="0">
                <a:solidFill>
                  <a:srgbClr val="000000"/>
                </a:solidFill>
              </a:rPr>
              <a:t>2007</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835025"/>
            <a:ext cx="7315200" cy="3170238"/>
          </a:xfrm>
        </p:spPr>
        <p:txBody>
          <a:bodyPr>
            <a:spAutoFit/>
          </a:bodyPr>
          <a:lstStyle/>
          <a:p>
            <a:pPr marL="0" indent="0" algn="ctr">
              <a:buFontTx/>
              <a:buNone/>
            </a:pPr>
            <a:r>
              <a:rPr lang="en-US" b="1" dirty="0">
                <a:solidFill>
                  <a:srgbClr val="000000"/>
                </a:solidFill>
              </a:rPr>
              <a:t>Marion Nestle</a:t>
            </a:r>
          </a:p>
          <a:p>
            <a:pPr marL="0" indent="0" algn="ctr">
              <a:buFontTx/>
              <a:buNone/>
            </a:pPr>
            <a:r>
              <a:rPr lang="en-US" sz="4000" b="1" i="1" dirty="0">
                <a:solidFill>
                  <a:srgbClr val="000000"/>
                </a:solidFill>
              </a:rPr>
              <a:t>Food </a:t>
            </a:r>
            <a:r>
              <a:rPr lang="en-US" sz="4000" b="1" i="1" dirty="0" smtClean="0">
                <a:solidFill>
                  <a:srgbClr val="000000"/>
                </a:solidFill>
              </a:rPr>
              <a:t>Politics, Revised Ed.</a:t>
            </a:r>
            <a:endParaRPr lang="en-US" sz="4000" b="1" i="1" dirty="0">
              <a:solidFill>
                <a:srgbClr val="000000"/>
              </a:solidFill>
            </a:endParaRPr>
          </a:p>
          <a:p>
            <a:pPr marL="0" indent="0" algn="ctr">
              <a:buFontTx/>
              <a:buNone/>
            </a:pPr>
            <a:r>
              <a:rPr lang="en-US" sz="2400" b="1" dirty="0">
                <a:solidFill>
                  <a:srgbClr val="000000"/>
                </a:solidFill>
              </a:rPr>
              <a:t>Ch. 10 “Science versus Supplements: ‘A Gulf of Mutual Incomprehension’”</a:t>
            </a:r>
          </a:p>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rPr>
              <a:t> “belief-based” attitudes</a:t>
            </a:r>
          </a:p>
          <a:p>
            <a:pPr algn="ctr"/>
            <a:r>
              <a:rPr lang="en-US" sz="3200" b="1" dirty="0" smtClean="0">
                <a:solidFill>
                  <a:srgbClr val="000000"/>
                </a:solidFill>
              </a:rPr>
              <a:t>vs.</a:t>
            </a:r>
            <a:endParaRPr lang="en-US" sz="3200" b="1" dirty="0">
              <a:solidFill>
                <a:srgbClr val="000000"/>
              </a:solidFill>
            </a:endParaRPr>
          </a:p>
          <a:p>
            <a:pPr lvl="1">
              <a:buFont typeface="Arial" charset="0"/>
              <a:buChar char="•"/>
            </a:pPr>
            <a:r>
              <a:rPr lang="en-US" sz="3200" b="1" dirty="0">
                <a:solidFill>
                  <a:srgbClr val="000000"/>
                </a:solidFill>
              </a:rPr>
              <a:t> “science-based” attitudes</a:t>
            </a:r>
          </a:p>
        </p:txBody>
      </p:sp>
      <p:sp>
        <p:nvSpPr>
          <p:cNvPr id="4" name="Rectangle 3"/>
          <p:cNvSpPr>
            <a:spLocks noChangeArrowheads="1"/>
          </p:cNvSpPr>
          <p:nvPr/>
        </p:nvSpPr>
        <p:spPr bwMode="auto">
          <a:xfrm>
            <a:off x="645678" y="5907551"/>
            <a:ext cx="7329487" cy="369332"/>
          </a:xfrm>
          <a:prstGeom prst="rect">
            <a:avLst/>
          </a:prstGeom>
          <a:noFill/>
          <a:ln w="9525">
            <a:noFill/>
            <a:miter lim="800000"/>
            <a:headEnd/>
            <a:tailEnd/>
          </a:ln>
        </p:spPr>
        <p:txBody>
          <a:bodyPr>
            <a:spAutoFit/>
          </a:bodyPr>
          <a:lstStyle/>
          <a:p>
            <a:pPr lvl="1" algn="ctr"/>
            <a:r>
              <a:rPr lang="en-US" b="1" dirty="0" smtClean="0">
                <a:solidFill>
                  <a:srgbClr val="000000"/>
                </a:solidFill>
              </a:rPr>
              <a:t>Marion Nestle, </a:t>
            </a:r>
            <a:r>
              <a:rPr lang="en-US" b="1" i="1" dirty="0" smtClean="0">
                <a:solidFill>
                  <a:srgbClr val="000000"/>
                </a:solidFill>
              </a:rPr>
              <a:t>Food Politics, Rev. Ed., </a:t>
            </a:r>
            <a:r>
              <a:rPr lang="en-US" b="1" dirty="0" smtClean="0">
                <a:solidFill>
                  <a:srgbClr val="000000"/>
                </a:solidFill>
              </a:rPr>
              <a:t>2007,  pp. 230-233</a:t>
            </a:r>
            <a:endParaRPr lang="en-US" b="1" dirty="0">
              <a:solidFill>
                <a:srgbClr val="000000"/>
              </a:solidFill>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3"/>
          <p:cNvSpPr>
            <a:spLocks noGrp="1" noChangeArrowheads="1"/>
          </p:cNvSpPr>
          <p:nvPr>
            <p:ph type="subTitle" idx="4294967295"/>
          </p:nvPr>
        </p:nvSpPr>
        <p:spPr>
          <a:xfrm>
            <a:off x="900113" y="2062163"/>
            <a:ext cx="7315200" cy="4056495"/>
          </a:xfrm>
        </p:spPr>
        <p:txBody>
          <a:bodyPr>
            <a:spAutoFit/>
          </a:bodyPr>
          <a:lstStyle/>
          <a:p>
            <a:pPr marL="0" indent="0" algn="ctr">
              <a:buFontTx/>
              <a:buNone/>
            </a:pPr>
            <a:r>
              <a:rPr lang="en-US" b="1" dirty="0"/>
              <a:t>C.P. </a:t>
            </a:r>
            <a:r>
              <a:rPr lang="en-US" b="1" dirty="0" smtClean="0"/>
              <a:t>Snow</a:t>
            </a:r>
            <a:endParaRPr lang="en-US" b="1" dirty="0"/>
          </a:p>
          <a:p>
            <a:pPr marL="0" indent="0" algn="ctr">
              <a:buFontTx/>
              <a:buNone/>
            </a:pPr>
            <a:r>
              <a:rPr lang="en-US" sz="4000" b="1" dirty="0"/>
              <a:t>“Two Cultures and the Scientific Revolution: The </a:t>
            </a:r>
            <a:r>
              <a:rPr lang="en-US" sz="4000" b="1" dirty="0" err="1"/>
              <a:t>Rede</a:t>
            </a:r>
            <a:r>
              <a:rPr lang="en-US" sz="4000" b="1" dirty="0"/>
              <a:t> Lecture.”</a:t>
            </a:r>
            <a:r>
              <a:rPr lang="en-US" sz="4000" b="1" i="1" dirty="0"/>
              <a:t/>
            </a:r>
            <a:br>
              <a:rPr lang="en-US" sz="4000" b="1" i="1" dirty="0"/>
            </a:br>
            <a:endParaRPr lang="en-US" sz="4000" b="1" i="1" dirty="0"/>
          </a:p>
          <a:p>
            <a:pPr marL="0" indent="0" algn="ctr">
              <a:buFontTx/>
              <a:buNone/>
            </a:pPr>
            <a:r>
              <a:rPr lang="en-US" sz="2400" b="1" i="1" dirty="0"/>
              <a:t>London, Cambridge University Press</a:t>
            </a:r>
          </a:p>
          <a:p>
            <a:pPr marL="0" indent="0" algn="ctr">
              <a:buFontTx/>
              <a:buNone/>
            </a:pPr>
            <a:r>
              <a:rPr lang="en-US" sz="2400" b="1" i="1" dirty="0"/>
              <a:t>1959</a:t>
            </a:r>
          </a:p>
        </p:txBody>
      </p:sp>
      <p:sp>
        <p:nvSpPr>
          <p:cNvPr id="3" name="Rectangle 2"/>
          <p:cNvSpPr>
            <a:spLocks noChangeArrowheads="1"/>
          </p:cNvSpPr>
          <p:nvPr/>
        </p:nvSpPr>
        <p:spPr bwMode="auto">
          <a:xfrm>
            <a:off x="874278" y="1259351"/>
            <a:ext cx="7329487" cy="369332"/>
          </a:xfrm>
          <a:prstGeom prst="rect">
            <a:avLst/>
          </a:prstGeom>
          <a:noFill/>
          <a:ln w="9525">
            <a:noFill/>
            <a:miter lim="800000"/>
            <a:headEnd/>
            <a:tailEnd/>
          </a:ln>
        </p:spPr>
        <p:txBody>
          <a:bodyPr>
            <a:spAutoFit/>
          </a:bodyPr>
          <a:lstStyle/>
          <a:p>
            <a:pPr lvl="1" algn="ctr"/>
            <a:r>
              <a:rPr lang="en-US" b="1" dirty="0" smtClean="0">
                <a:solidFill>
                  <a:srgbClr val="000000"/>
                </a:solidFill>
              </a:rPr>
              <a:t>This idea is based on C.P. Snow’s Classic Lecture . . .</a:t>
            </a:r>
            <a:endParaRPr lang="en-US" b="1" dirty="0">
              <a:solidFill>
                <a:srgbClr val="000000"/>
              </a:solidFill>
            </a:endParaRP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96674" name="Text Box 2">
            <a:hlinkClick r:id="rId3"/>
          </p:cNvPr>
          <p:cNvSpPr txBox="1">
            <a:spLocks noChangeArrowheads="1"/>
          </p:cNvSpPr>
          <p:nvPr/>
        </p:nvSpPr>
        <p:spPr bwMode="auto">
          <a:xfrm>
            <a:off x="3410634" y="6392207"/>
            <a:ext cx="2287807"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http://en.wikipedia.org/wiki/The_Two_Cultures</a:t>
            </a:r>
            <a:endParaRPr lang="en-US" sz="800" dirty="0">
              <a:solidFill>
                <a:srgbClr val="FFFFFF"/>
              </a:solidFill>
            </a:endParaRPr>
          </a:p>
        </p:txBody>
      </p:sp>
      <p:pic>
        <p:nvPicPr>
          <p:cNvPr id="796675" name="Picture 3"/>
          <p:cNvPicPr>
            <a:picLocks noChangeAspect="1" noChangeArrowheads="1"/>
          </p:cNvPicPr>
          <p:nvPr/>
        </p:nvPicPr>
        <p:blipFill>
          <a:blip r:embed="rId5" cstate="print"/>
          <a:srcRect/>
          <a:stretch>
            <a:fillRect/>
          </a:stretch>
        </p:blipFill>
        <p:spPr bwMode="auto">
          <a:xfrm>
            <a:off x="668338" y="1146175"/>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886866" y="2989042"/>
            <a:ext cx="5384800" cy="1478418"/>
          </a:xfrm>
          <a:prstGeom prst="rect">
            <a:avLst/>
          </a:prstGeom>
          <a:noFill/>
          <a:ln w="9525">
            <a:noFill/>
            <a:miter lim="800000"/>
            <a:headEnd/>
            <a:tailEnd/>
          </a:ln>
        </p:spPr>
        <p:txBody>
          <a:bodyPr wrap="square">
            <a:spAutoFit/>
          </a:bodyPr>
          <a:lstStyle/>
          <a:p>
            <a:pPr marL="0" lvl="1" algn="ctr">
              <a:lnSpc>
                <a:spcPct val="150000"/>
              </a:lnSpc>
            </a:pPr>
            <a:r>
              <a:rPr lang="en-US" sz="3200" b="1" dirty="0" smtClean="0">
                <a:solidFill>
                  <a:srgbClr val="000000"/>
                </a:solidFill>
              </a:rPr>
              <a:t>Take, for e.g., an example given by Marion Nestle . . .</a:t>
            </a:r>
            <a:endParaRPr lang="en-US" sz="3200" b="1" dirty="0">
              <a:solidFill>
                <a:srgbClr val="000000"/>
              </a:solidFill>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76054" y="315017"/>
            <a:ext cx="7772400" cy="6199291"/>
          </a:xfrm>
          <a:prstGeom prst="rect">
            <a:avLst/>
          </a:prstGeom>
          <a:noFill/>
          <a:ln w="9525">
            <a:noFill/>
            <a:miter lim="800000"/>
            <a:headEnd/>
            <a:tailEnd/>
          </a:ln>
        </p:spPr>
      </p:pic>
      <p:sp>
        <p:nvSpPr>
          <p:cNvPr id="5" name="Rectangle 3"/>
          <p:cNvSpPr txBox="1">
            <a:spLocks noChangeArrowheads="1"/>
          </p:cNvSpPr>
          <p:nvPr/>
        </p:nvSpPr>
        <p:spPr bwMode="auto">
          <a:xfrm>
            <a:off x="900113" y="372331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smtClean="0">
                <a:solidFill>
                  <a:srgbClr val="FFFFFF"/>
                </a:solidFill>
                <a:latin typeface="Arial"/>
              </a:rPr>
              <a:t>Are dietary supplements needed?</a:t>
            </a:r>
            <a:endParaRPr lang="en-US" sz="3200" b="1" kern="0" dirty="0">
              <a:solidFill>
                <a:srgbClr val="FFFFFF"/>
              </a:solidFill>
              <a:latin typeface="Arial"/>
            </a:endParaRPr>
          </a:p>
        </p:txBody>
      </p:sp>
      <p:sp>
        <p:nvSpPr>
          <p:cNvPr id="4" name="Text Box 2">
            <a:hlinkClick r:id="rId3"/>
          </p:cNvPr>
          <p:cNvSpPr txBox="1">
            <a:spLocks noChangeArrowheads="1"/>
          </p:cNvSpPr>
          <p:nvPr/>
        </p:nvSpPr>
        <p:spPr bwMode="auto">
          <a:xfrm>
            <a:off x="3574946" y="6392207"/>
            <a:ext cx="1959191" cy="215444"/>
          </a:xfrm>
          <a:prstGeom prst="rect">
            <a:avLst/>
          </a:prstGeom>
          <a:noFill/>
          <a:ln w="9525">
            <a:noFill/>
            <a:miter lim="800000"/>
            <a:headEnd/>
            <a:tailEnd/>
          </a:ln>
        </p:spPr>
        <p:txBody>
          <a:bodyPr wrap="none">
            <a:spAutoFit/>
          </a:bodyPr>
          <a:lstStyle/>
          <a:p>
            <a:pPr algn="ctr"/>
            <a:r>
              <a:rPr lang="en-US" sz="800" dirty="0" smtClean="0">
                <a:solidFill>
                  <a:srgbClr val="FFFFFF"/>
                </a:solidFill>
                <a:latin typeface="Arial" pitchFamily="34" charset="0"/>
                <a:hlinkClick r:id="rId4"/>
              </a:rPr>
              <a:t>http://en.wikipedia.org/wiki/Multivitamin</a:t>
            </a:r>
            <a:endParaRPr lang="en-US" sz="800" dirty="0">
              <a:solidFill>
                <a:srgbClr val="FFFFFF"/>
              </a:solidFill>
              <a:latin typeface="Arial" pitchFamily="34" charset="0"/>
            </a:endParaRP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7"/>
            <a:ext cx="7329488" cy="4278094"/>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rPr>
              <a:t> “belief-based” </a:t>
            </a:r>
            <a:r>
              <a:rPr lang="en-US" sz="3200" b="1" dirty="0" smtClean="0">
                <a:solidFill>
                  <a:srgbClr val="000000"/>
                </a:solidFill>
              </a:rPr>
              <a:t>attitudes</a:t>
            </a:r>
            <a:endParaRPr lang="en-US" sz="3200" b="1" dirty="0">
              <a:solidFill>
                <a:srgbClr val="000000"/>
              </a:solidFill>
            </a:endParaRPr>
          </a:p>
          <a:p>
            <a:pPr algn="ctr"/>
            <a:r>
              <a:rPr lang="en-US" sz="3200" b="1" dirty="0" smtClean="0">
                <a:solidFill>
                  <a:srgbClr val="000000"/>
                </a:solidFill>
              </a:rPr>
              <a:t>vs.</a:t>
            </a:r>
            <a:endParaRPr lang="en-US" sz="3200" b="1" dirty="0">
              <a:solidFill>
                <a:srgbClr val="000000"/>
              </a:solidFill>
            </a:endParaRPr>
          </a:p>
          <a:p>
            <a:pPr lvl="1">
              <a:buFont typeface="Arial" charset="0"/>
              <a:buChar char="•"/>
            </a:pPr>
            <a:r>
              <a:rPr lang="en-US" sz="3200" b="1" dirty="0">
                <a:solidFill>
                  <a:srgbClr val="000000"/>
                </a:solidFill>
              </a:rPr>
              <a:t> “science-based” </a:t>
            </a:r>
            <a:r>
              <a:rPr lang="en-US" sz="3200" b="1" dirty="0" smtClean="0">
                <a:solidFill>
                  <a:srgbClr val="000000"/>
                </a:solidFill>
              </a:rPr>
              <a:t>attitudes</a:t>
            </a:r>
          </a:p>
          <a:p>
            <a:pPr lvl="1" algn="ctr"/>
            <a:r>
              <a:rPr lang="en-US" sz="2000" dirty="0" smtClean="0">
                <a:solidFill>
                  <a:srgbClr val="000000"/>
                </a:solidFill>
              </a:rPr>
              <a:t>(based on the criteria of)</a:t>
            </a:r>
          </a:p>
          <a:p>
            <a:pPr marL="0" lvl="1" algn="ctr"/>
            <a:r>
              <a:rPr lang="en-US" sz="3600" b="1" dirty="0" smtClean="0">
                <a:solidFill>
                  <a:srgbClr val="000000"/>
                </a:solidFill>
              </a:rPr>
              <a:t>Safety</a:t>
            </a:r>
            <a:endParaRPr lang="en-US" sz="3200" b="1" dirty="0" smtClean="0">
              <a:solidFill>
                <a:srgbClr val="000000"/>
              </a:solidFill>
            </a:endParaRPr>
          </a:p>
          <a:p>
            <a:pPr marL="0" lvl="1" algn="ctr"/>
            <a:endParaRPr lang="en-US" sz="2400" b="1" dirty="0" smtClean="0">
              <a:solidFill>
                <a:srgbClr val="000000"/>
              </a:solidFill>
            </a:endParaRPr>
          </a:p>
          <a:p>
            <a:pPr marL="0" lvl="1" algn="ctr"/>
            <a:r>
              <a:rPr lang="en-US" sz="3600" b="1" dirty="0" smtClean="0">
                <a:solidFill>
                  <a:srgbClr val="000000"/>
                </a:solidFill>
              </a:rPr>
              <a:t>Need</a:t>
            </a:r>
          </a:p>
          <a:p>
            <a:pPr marL="0" lvl="1" algn="ctr"/>
            <a:endParaRPr lang="en-US" sz="2400" b="1" dirty="0" smtClean="0">
              <a:solidFill>
                <a:srgbClr val="000000"/>
              </a:solidFill>
            </a:endParaRPr>
          </a:p>
          <a:p>
            <a:pPr marL="0" lvl="1" algn="ctr"/>
            <a:r>
              <a:rPr lang="en-US" sz="3600" b="1" dirty="0" smtClean="0">
                <a:solidFill>
                  <a:srgbClr val="000000"/>
                </a:solidFill>
              </a:rPr>
              <a:t>Efficacy</a:t>
            </a:r>
          </a:p>
        </p:txBody>
      </p:sp>
      <p:sp>
        <p:nvSpPr>
          <p:cNvPr id="4" name="Rectangle 3"/>
          <p:cNvSpPr txBox="1">
            <a:spLocks noChangeArrowheads="1"/>
          </p:cNvSpPr>
          <p:nvPr/>
        </p:nvSpPr>
        <p:spPr bwMode="auto">
          <a:xfrm>
            <a:off x="900113" y="6826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smtClean="0">
                <a:solidFill>
                  <a:srgbClr val="000000"/>
                </a:solidFill>
                <a:latin typeface="Arial"/>
              </a:rPr>
              <a:t>Are dietary supplements needed?</a:t>
            </a:r>
            <a:endParaRPr lang="en-US" sz="3200" b="1" kern="0" dirty="0">
              <a:solidFill>
                <a:srgbClr val="000000"/>
              </a:solidFill>
              <a:latin typeface="Arial"/>
            </a:endParaRP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rPr>
              <a:t>after Marion Nestle, </a:t>
            </a:r>
            <a:r>
              <a:rPr lang="en-US" sz="1200" i="1" dirty="0" smtClean="0">
                <a:solidFill>
                  <a:srgbClr val="000000"/>
                </a:solidFill>
              </a:rPr>
              <a:t>Food Politics, Rev. Ed., </a:t>
            </a:r>
            <a:r>
              <a:rPr lang="en-US" sz="1200" dirty="0" smtClean="0">
                <a:solidFill>
                  <a:srgbClr val="000000"/>
                </a:solidFill>
              </a:rPr>
              <a:t>2007,  pp. 232</a:t>
            </a:r>
            <a:endParaRPr lang="en-US" sz="1200" dirty="0">
              <a:solidFill>
                <a:srgbClr val="000000"/>
              </a:solidFill>
            </a:endParaRPr>
          </a:p>
        </p:txBody>
      </p:sp>
      <p:sp>
        <p:nvSpPr>
          <p:cNvPr id="7" name="Rectangle 6"/>
          <p:cNvSpPr/>
          <p:nvPr/>
        </p:nvSpPr>
        <p:spPr>
          <a:xfrm>
            <a:off x="3082525" y="1388418"/>
            <a:ext cx="2978957" cy="461665"/>
          </a:xfrm>
          <a:prstGeom prst="rect">
            <a:avLst/>
          </a:prstGeom>
        </p:spPr>
        <p:txBody>
          <a:bodyPr wrap="none">
            <a:spAutoFit/>
          </a:bodyPr>
          <a:lstStyle/>
          <a:p>
            <a:pPr lvl="1" algn="ctr"/>
            <a:r>
              <a:rPr lang="en-US" sz="2000" dirty="0" smtClean="0">
                <a:solidFill>
                  <a:srgbClr val="000000"/>
                </a:solidFill>
              </a:rPr>
              <a:t>A comparison of </a:t>
            </a:r>
            <a:r>
              <a:rPr lang="en-US" sz="2400" dirty="0" smtClean="0">
                <a:solidFill>
                  <a:srgbClr val="000000"/>
                </a:solidFill>
              </a:rPr>
              <a:t>. . .</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smtClean="0">
                <a:solidFill>
                  <a:srgbClr val="BADDE1"/>
                </a:solidFill>
              </a:rPr>
              <a:t>three major contemporary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smtClean="0">
                <a:solidFill>
                  <a:srgbClr val="FF0000"/>
                </a:solidFill>
              </a:rPr>
              <a:t>Biological Determinism </a:t>
            </a:r>
            <a:br>
              <a:rPr lang="en-US" sz="2800" b="1" i="1" dirty="0" smtClean="0">
                <a:solidFill>
                  <a:srgbClr val="FF0000"/>
                </a:solidFill>
              </a:rPr>
            </a:br>
            <a:r>
              <a:rPr lang="en-US" sz="2800" b="1" i="1" dirty="0" smtClean="0">
                <a:solidFill>
                  <a:srgbClr val="FF0000"/>
                </a:solidFill>
              </a:rPr>
              <a:t>	vs. Cultural </a:t>
            </a:r>
            <a:r>
              <a:rPr lang="en-US" sz="2800" b="1" i="1" dirty="0" err="1" smtClean="0">
                <a:solidFill>
                  <a:srgbClr val="FF0000"/>
                </a:solidFill>
              </a:rPr>
              <a:t>Constructionism</a:t>
            </a:r>
            <a:r>
              <a:rPr lang="en-US" sz="2800" b="1" i="1" dirty="0" smtClean="0"/>
              <a:t/>
            </a:r>
            <a:br>
              <a:rPr lang="en-US" sz="2800" b="1" i="1" dirty="0" smtClean="0"/>
            </a:br>
            <a:r>
              <a:rPr lang="en-US" sz="2800" b="1" dirty="0" smtClean="0"/>
              <a:t> 		</a:t>
            </a:r>
            <a:r>
              <a:rPr lang="en-US" sz="2400" dirty="0" smtClean="0">
                <a:solidFill>
                  <a:schemeClr val="bg1"/>
                </a:solidFill>
              </a:rPr>
              <a:t>(“nature” vs. “nurture”)</a:t>
            </a:r>
            <a:r>
              <a:rPr lang="en-US" sz="2400" b="1" dirty="0" smtClean="0"/>
              <a:t/>
            </a:r>
            <a:br>
              <a:rPr lang="en-US" sz="2400" b="1" dirty="0" smtClean="0"/>
            </a:br>
            <a:endParaRPr lang="en-US" sz="2800" b="1" dirty="0" smtClean="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smtClean="0">
                <a:solidFill>
                  <a:srgbClr val="000000"/>
                </a:solidFill>
              </a:rPr>
              <a:t>Ideationism</a:t>
            </a:r>
            <a:r>
              <a:rPr lang="en-US" sz="2800" b="1" i="1" dirty="0" smtClean="0">
                <a:solidFill>
                  <a:srgbClr val="000000"/>
                </a:solidFill>
              </a:rPr>
              <a:t> vs. Cultural Materialism</a:t>
            </a:r>
            <a:br>
              <a:rPr lang="en-US" sz="2800" b="1" i="1" dirty="0" smtClean="0">
                <a:solidFill>
                  <a:srgbClr val="000000"/>
                </a:solidFill>
              </a:rPr>
            </a:br>
            <a:r>
              <a:rPr lang="en-US" sz="2400" b="1" dirty="0" smtClean="0">
                <a:solidFill>
                  <a:srgbClr val="000000"/>
                </a:solidFill>
              </a:rPr>
              <a:t> 		    (ideas vs. things)</a:t>
            </a:r>
            <a:br>
              <a:rPr lang="en-US" sz="2400" b="1" dirty="0" smtClean="0">
                <a:solidFill>
                  <a:srgbClr val="000000"/>
                </a:solidFill>
              </a:rPr>
            </a:br>
            <a:endParaRPr lang="en-US" sz="2800" b="1" i="1" dirty="0" smtClean="0">
              <a:solidFill>
                <a:srgbClr val="000000"/>
              </a:solidFill>
            </a:endParaRPr>
          </a:p>
          <a:p>
            <a:pPr marL="508000" indent="-508000" eaLnBrk="1" hangingPunct="1">
              <a:spcAft>
                <a:spcPts val="500"/>
              </a:spcAft>
              <a:buFont typeface="+mj-lt"/>
              <a:buAutoNum type="arabicPeriod"/>
              <a:tabLst>
                <a:tab pos="0" algn="l"/>
              </a:tabLst>
              <a:defRPr/>
            </a:pPr>
            <a:r>
              <a:rPr lang="en-US" sz="2800" b="1" i="1" dirty="0" smtClean="0">
                <a:solidFill>
                  <a:srgbClr val="000000"/>
                </a:solidFill>
              </a:rPr>
              <a:t>Individual Agency vs. Structuralism</a:t>
            </a:r>
            <a:br>
              <a:rPr lang="en-US" sz="2800" b="1" i="1" dirty="0" smtClean="0">
                <a:solidFill>
                  <a:srgbClr val="000000"/>
                </a:solidFill>
              </a:rPr>
            </a:br>
            <a:r>
              <a:rPr lang="en-US" sz="2800" b="1" i="1" dirty="0" smtClean="0">
                <a:solidFill>
                  <a:srgbClr val="000000"/>
                </a:solidFill>
              </a:rPr>
              <a:t>	</a:t>
            </a:r>
            <a:r>
              <a:rPr lang="en-US" sz="2400" b="1" dirty="0" smtClean="0">
                <a:solidFill>
                  <a:srgbClr val="000000"/>
                </a:solidFill>
              </a:rPr>
              <a:t>(“free will” vs. “power structures”)</a:t>
            </a:r>
            <a:endParaRPr lang="en-US" sz="2800" b="1" i="1" dirty="0" smtClean="0">
              <a:solidFill>
                <a:srgbClr val="000000"/>
              </a:solidFill>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61181"/>
            <a:ext cx="7329488" cy="4924425"/>
          </a:xfrm>
          <a:prstGeom prst="rect">
            <a:avLst/>
          </a:prstGeom>
          <a:noFill/>
          <a:ln w="9525">
            <a:noFill/>
            <a:miter lim="800000"/>
            <a:headEnd/>
            <a:tailEnd/>
          </a:ln>
        </p:spPr>
        <p:txBody>
          <a:bodyPr>
            <a:spAutoFit/>
          </a:bodyPr>
          <a:lstStyle/>
          <a:p>
            <a:pPr marL="0" lvl="1" algn="ctr"/>
            <a:r>
              <a:rPr lang="en-US" sz="4000" b="1" dirty="0">
                <a:solidFill>
                  <a:srgbClr val="000000"/>
                </a:solidFill>
              </a:rPr>
              <a:t> </a:t>
            </a:r>
            <a:r>
              <a:rPr lang="en-US" sz="4000" b="1" dirty="0" smtClean="0">
                <a:solidFill>
                  <a:srgbClr val="000000"/>
                </a:solidFill>
              </a:rPr>
              <a:t>“science-based</a:t>
            </a:r>
            <a:r>
              <a:rPr lang="en-US" sz="4000" b="1" dirty="0">
                <a:solidFill>
                  <a:srgbClr val="BBE0E3"/>
                </a:solidFill>
              </a:rPr>
              <a:t>” </a:t>
            </a:r>
            <a:r>
              <a:rPr lang="en-US" sz="4000" b="1" dirty="0" smtClean="0">
                <a:solidFill>
                  <a:srgbClr val="BBE0E3"/>
                </a:solidFill>
              </a:rPr>
              <a:t>attitudes</a:t>
            </a:r>
          </a:p>
          <a:p>
            <a:pPr lvl="1">
              <a:buFont typeface="Arial" charset="0"/>
              <a:buChar char="•"/>
            </a:pPr>
            <a:endParaRPr lang="en-US" sz="700" b="1" dirty="0" smtClean="0">
              <a:solidFill>
                <a:srgbClr val="000000"/>
              </a:solidFill>
            </a:endParaRPr>
          </a:p>
          <a:p>
            <a:pPr marL="0" lvl="1" algn="ctr"/>
            <a:r>
              <a:rPr lang="en-US" sz="3600" b="1" dirty="0" smtClean="0">
                <a:solidFill>
                  <a:srgbClr val="000000"/>
                </a:solidFill>
              </a:rPr>
              <a:t>Safety</a:t>
            </a:r>
          </a:p>
          <a:p>
            <a:pPr marL="0" lvl="1" algn="ctr"/>
            <a:endParaRPr lang="en-US" sz="700" b="1" dirty="0" smtClean="0">
              <a:solidFill>
                <a:srgbClr val="000000"/>
              </a:solidFill>
            </a:endParaRPr>
          </a:p>
          <a:p>
            <a:pPr marL="231775" lvl="1" indent="-231775">
              <a:buFont typeface="Arial" pitchFamily="34" charset="0"/>
              <a:buChar char="•"/>
            </a:pPr>
            <a:r>
              <a:rPr lang="en-US" sz="2400" b="1" dirty="0" smtClean="0">
                <a:solidFill>
                  <a:srgbClr val="000000"/>
                </a:solidFill>
              </a:rPr>
              <a:t>Excessive doses of many nutrients are demonstrably toxic</a:t>
            </a:r>
          </a:p>
          <a:p>
            <a:pPr marL="231775" lvl="1" indent="-231775"/>
            <a:endParaRPr lang="en-US" sz="900" b="1" dirty="0" smtClean="0">
              <a:solidFill>
                <a:srgbClr val="000000"/>
              </a:solidFill>
            </a:endParaRPr>
          </a:p>
          <a:p>
            <a:pPr marL="231775" lvl="1" indent="-231775">
              <a:buFont typeface="Arial" pitchFamily="34" charset="0"/>
              <a:buChar char="•"/>
            </a:pPr>
            <a:r>
              <a:rPr lang="en-US" sz="2400" b="1" dirty="0" smtClean="0">
                <a:solidFill>
                  <a:srgbClr val="000000"/>
                </a:solidFill>
              </a:rPr>
              <a:t>High levels of single nutrients interfere with the functions of other nutrients</a:t>
            </a:r>
          </a:p>
          <a:p>
            <a:pPr marL="231775" lvl="1" indent="-231775"/>
            <a:endParaRPr lang="en-US" sz="900" b="1" dirty="0" smtClean="0">
              <a:solidFill>
                <a:srgbClr val="000000"/>
              </a:solidFill>
            </a:endParaRPr>
          </a:p>
          <a:p>
            <a:pPr marL="231775" lvl="1" indent="-231775">
              <a:buFont typeface="Arial" pitchFamily="34" charset="0"/>
              <a:buChar char="•"/>
            </a:pPr>
            <a:r>
              <a:rPr lang="en-US" sz="2400" b="1" dirty="0" smtClean="0">
                <a:solidFill>
                  <a:srgbClr val="000000"/>
                </a:solidFill>
              </a:rPr>
              <a:t>The safety of many herbal products is untested and, therefore, unknown</a:t>
            </a:r>
          </a:p>
          <a:p>
            <a:pPr marL="231775" lvl="1" indent="-231775"/>
            <a:endParaRPr lang="en-US" sz="900" b="1" dirty="0" smtClean="0">
              <a:solidFill>
                <a:srgbClr val="000000"/>
              </a:solidFill>
            </a:endParaRPr>
          </a:p>
          <a:p>
            <a:pPr marL="231775" lvl="1" indent="-231775">
              <a:buFont typeface="Arial" pitchFamily="34" charset="0"/>
              <a:buChar char="•"/>
            </a:pPr>
            <a:r>
              <a:rPr lang="en-US" sz="2400" b="1" dirty="0" smtClean="0">
                <a:solidFill>
                  <a:srgbClr val="000000"/>
                </a:solidFill>
              </a:rPr>
              <a:t>Herbal supplements vary in composition, potency, and quality</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smtClean="0">
                <a:solidFill>
                  <a:srgbClr val="BBE0E3">
                    <a:lumMod val="90000"/>
                  </a:srgbClr>
                </a:solidFill>
                <a:latin typeface="Arial"/>
              </a:rPr>
              <a:t>Are dietary supplements needed?</a:t>
            </a:r>
            <a:endParaRPr lang="en-US" sz="3200" b="1" kern="0" dirty="0">
              <a:solidFill>
                <a:srgbClr val="BBE0E3">
                  <a:lumMod val="90000"/>
                </a:srgbClr>
              </a:solidFill>
              <a:latin typeface="Arial"/>
            </a:endParaRP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rPr>
              <a:t>after Marion Nestle, </a:t>
            </a:r>
            <a:r>
              <a:rPr lang="en-US" sz="1200" i="1" dirty="0" smtClean="0">
                <a:solidFill>
                  <a:srgbClr val="000000"/>
                </a:solidFill>
              </a:rPr>
              <a:t>Food Politics, Rev. Ed., </a:t>
            </a:r>
            <a:r>
              <a:rPr lang="en-US" sz="1200" dirty="0" smtClean="0">
                <a:solidFill>
                  <a:srgbClr val="000000"/>
                </a:solidFill>
              </a:rPr>
              <a:t>2007,  pp. 232</a:t>
            </a:r>
            <a:endParaRPr lang="en-US" sz="1200" dirty="0">
              <a:solidFill>
                <a:srgbClr val="000000"/>
              </a:solidFill>
            </a:endParaRP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61187"/>
            <a:ext cx="7329488" cy="4247317"/>
          </a:xfrm>
          <a:prstGeom prst="rect">
            <a:avLst/>
          </a:prstGeom>
          <a:noFill/>
          <a:ln w="9525">
            <a:noFill/>
            <a:miter lim="800000"/>
            <a:headEnd/>
            <a:tailEnd/>
          </a:ln>
        </p:spPr>
        <p:txBody>
          <a:bodyPr>
            <a:spAutoFit/>
          </a:bodyPr>
          <a:lstStyle/>
          <a:p>
            <a:pPr marL="0" lvl="1" algn="ctr"/>
            <a:r>
              <a:rPr lang="en-US" sz="4000" b="1" dirty="0">
                <a:solidFill>
                  <a:srgbClr val="000000"/>
                </a:solidFill>
              </a:rPr>
              <a:t> </a:t>
            </a:r>
            <a:r>
              <a:rPr lang="en-US" sz="4000" b="1" dirty="0" smtClean="0">
                <a:solidFill>
                  <a:srgbClr val="000000"/>
                </a:solidFill>
              </a:rPr>
              <a:t>“belief-based</a:t>
            </a:r>
            <a:r>
              <a:rPr lang="en-US" sz="4000" b="1" dirty="0">
                <a:solidFill>
                  <a:srgbClr val="BBE0E3"/>
                </a:solidFill>
              </a:rPr>
              <a:t>” </a:t>
            </a:r>
            <a:r>
              <a:rPr lang="en-US" sz="4000" b="1" dirty="0" smtClean="0">
                <a:solidFill>
                  <a:srgbClr val="BBE0E3"/>
                </a:solidFill>
              </a:rPr>
              <a:t>attitudes</a:t>
            </a:r>
          </a:p>
          <a:p>
            <a:pPr lvl="1">
              <a:buFont typeface="Arial" charset="0"/>
              <a:buChar char="•"/>
            </a:pPr>
            <a:endParaRPr lang="en-US" sz="2000" b="1" dirty="0" smtClean="0">
              <a:solidFill>
                <a:srgbClr val="000000"/>
              </a:solidFill>
            </a:endParaRPr>
          </a:p>
          <a:p>
            <a:pPr marL="0" lvl="1" algn="ctr"/>
            <a:r>
              <a:rPr lang="en-US" sz="3600" b="1" dirty="0" smtClean="0">
                <a:solidFill>
                  <a:srgbClr val="000000"/>
                </a:solidFill>
              </a:rPr>
              <a:t>Safety</a:t>
            </a:r>
          </a:p>
          <a:p>
            <a:pPr marL="0" lvl="1" algn="ctr"/>
            <a:endParaRPr lang="en-US" sz="1200" b="1" dirty="0" smtClean="0">
              <a:solidFill>
                <a:srgbClr val="000000"/>
              </a:solidFill>
            </a:endParaRPr>
          </a:p>
          <a:p>
            <a:pPr marL="231775" lvl="1" indent="-231775">
              <a:buFont typeface="Arial" pitchFamily="34" charset="0"/>
              <a:buChar char="•"/>
            </a:pPr>
            <a:r>
              <a:rPr lang="en-US" sz="2400" b="1" dirty="0" smtClean="0">
                <a:solidFill>
                  <a:srgbClr val="000000"/>
                </a:solidFill>
              </a:rPr>
              <a:t>Supplements are safe within a broad range of intake; safety problems are rare</a:t>
            </a:r>
          </a:p>
          <a:p>
            <a:pPr marL="231775" lvl="1" indent="-231775"/>
            <a:endParaRPr lang="en-US" sz="900" b="1" dirty="0" smtClean="0">
              <a:solidFill>
                <a:srgbClr val="000000"/>
              </a:solidFill>
            </a:endParaRPr>
          </a:p>
          <a:p>
            <a:pPr marL="231775" lvl="1" indent="-231775">
              <a:buFont typeface="Arial" pitchFamily="34" charset="0"/>
              <a:buChar char="•"/>
            </a:pPr>
            <a:r>
              <a:rPr lang="en-US" sz="2400" b="1" dirty="0" smtClean="0">
                <a:solidFill>
                  <a:srgbClr val="000000"/>
                </a:solidFill>
              </a:rPr>
              <a:t>Herbal products have been used for thousands of years</a:t>
            </a:r>
          </a:p>
          <a:p>
            <a:pPr marL="231775" lvl="1" indent="-231775"/>
            <a:endParaRPr lang="en-US" sz="900" b="1" dirty="0" smtClean="0">
              <a:solidFill>
                <a:srgbClr val="000000"/>
              </a:solidFill>
            </a:endParaRPr>
          </a:p>
          <a:p>
            <a:pPr marL="231775" lvl="1" indent="-231775">
              <a:buFont typeface="Arial" pitchFamily="34" charset="0"/>
              <a:buChar char="•"/>
            </a:pPr>
            <a:r>
              <a:rPr lang="en-US" sz="2400" b="1" dirty="0" smtClean="0">
                <a:solidFill>
                  <a:srgbClr val="000000"/>
                </a:solidFill>
              </a:rPr>
              <a:t>Supplements cause less harm than many prescription drugs</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smtClean="0">
                <a:solidFill>
                  <a:srgbClr val="BBE0E3"/>
                </a:solidFill>
                <a:latin typeface="Arial"/>
              </a:rPr>
              <a:t>Are dietary supplements needed?</a:t>
            </a:r>
            <a:endParaRPr lang="en-US" sz="3200" b="1" kern="0" dirty="0">
              <a:solidFill>
                <a:srgbClr val="BBE0E3"/>
              </a:solidFill>
              <a:latin typeface="Arial"/>
            </a:endParaRP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rPr>
              <a:t>after Marion Nestle, </a:t>
            </a:r>
            <a:r>
              <a:rPr lang="en-US" sz="1200" i="1" dirty="0" smtClean="0">
                <a:solidFill>
                  <a:srgbClr val="000000"/>
                </a:solidFill>
              </a:rPr>
              <a:t>Food Politics, Rev. Ed., </a:t>
            </a:r>
            <a:r>
              <a:rPr lang="en-US" sz="1200" dirty="0" smtClean="0">
                <a:solidFill>
                  <a:srgbClr val="000000"/>
                </a:solidFill>
              </a:rPr>
              <a:t>2007,  pp. 232</a:t>
            </a:r>
            <a:endParaRPr lang="en-US" sz="1200" dirty="0">
              <a:solidFill>
                <a:srgbClr val="000000"/>
              </a:solidFill>
            </a:endParaRP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46667"/>
            <a:ext cx="7329488" cy="4832092"/>
          </a:xfrm>
          <a:prstGeom prst="rect">
            <a:avLst/>
          </a:prstGeom>
          <a:noFill/>
          <a:ln w="9525">
            <a:noFill/>
            <a:miter lim="800000"/>
            <a:headEnd/>
            <a:tailEnd/>
          </a:ln>
        </p:spPr>
        <p:txBody>
          <a:bodyPr>
            <a:spAutoFit/>
          </a:bodyPr>
          <a:lstStyle/>
          <a:p>
            <a:pPr marL="0" lvl="1" algn="ctr"/>
            <a:r>
              <a:rPr lang="en-US" sz="3200" b="1" dirty="0">
                <a:solidFill>
                  <a:srgbClr val="000000"/>
                </a:solidFill>
              </a:rPr>
              <a:t> </a:t>
            </a:r>
            <a:r>
              <a:rPr lang="en-US" sz="3200" b="1" dirty="0" smtClean="0">
                <a:solidFill>
                  <a:srgbClr val="000000"/>
                </a:solidFill>
              </a:rPr>
              <a:t>“</a:t>
            </a:r>
            <a:r>
              <a:rPr lang="en-US" sz="4000" b="1" dirty="0" smtClean="0">
                <a:solidFill>
                  <a:srgbClr val="000000"/>
                </a:solidFill>
              </a:rPr>
              <a:t>science-based</a:t>
            </a:r>
            <a:r>
              <a:rPr lang="en-US" sz="4000" b="1" dirty="0" smtClean="0">
                <a:solidFill>
                  <a:srgbClr val="BBE0E3"/>
                </a:solidFill>
              </a:rPr>
              <a:t>” attitudes</a:t>
            </a:r>
            <a:endParaRPr lang="en-US" sz="3200" b="1" dirty="0" smtClean="0">
              <a:solidFill>
                <a:srgbClr val="BBE0E3"/>
              </a:solidFill>
            </a:endParaRPr>
          </a:p>
          <a:p>
            <a:pPr lvl="1">
              <a:buFont typeface="Arial" charset="0"/>
              <a:buChar char="•"/>
            </a:pPr>
            <a:endParaRPr lang="en-US" sz="2000" b="1" dirty="0" smtClean="0">
              <a:solidFill>
                <a:srgbClr val="000000"/>
              </a:solidFill>
            </a:endParaRPr>
          </a:p>
          <a:p>
            <a:pPr marL="0" lvl="1" algn="ctr"/>
            <a:r>
              <a:rPr lang="en-US" sz="3600" b="1" dirty="0" smtClean="0">
                <a:solidFill>
                  <a:srgbClr val="000000"/>
                </a:solidFill>
              </a:rPr>
              <a:t>Need</a:t>
            </a:r>
          </a:p>
          <a:p>
            <a:pPr marL="0" lvl="1" algn="ctr"/>
            <a:endParaRPr lang="en-US" sz="1200" b="1" dirty="0" smtClean="0">
              <a:solidFill>
                <a:srgbClr val="000000"/>
              </a:solidFill>
            </a:endParaRPr>
          </a:p>
          <a:p>
            <a:pPr marL="231775" lvl="1" indent="-231775">
              <a:buFont typeface="Arial" pitchFamily="34" charset="0"/>
              <a:buChar char="•"/>
            </a:pPr>
            <a:r>
              <a:rPr lang="en-US" sz="2400" b="1" dirty="0" smtClean="0">
                <a:solidFill>
                  <a:srgbClr val="000000"/>
                </a:solidFill>
              </a:rPr>
              <a:t>Food is sufficient to meet nutritional needs</a:t>
            </a:r>
          </a:p>
          <a:p>
            <a:pPr marL="231775" lvl="1" indent="-231775"/>
            <a:endParaRPr lang="en-US" sz="1600" b="1" dirty="0" smtClean="0">
              <a:solidFill>
                <a:srgbClr val="000000"/>
              </a:solidFill>
            </a:endParaRPr>
          </a:p>
          <a:p>
            <a:pPr marL="231775" lvl="1" indent="-231775">
              <a:buFont typeface="Arial" pitchFamily="34" charset="0"/>
              <a:buChar char="•"/>
            </a:pPr>
            <a:r>
              <a:rPr lang="en-US" sz="2400" b="1" dirty="0" smtClean="0">
                <a:solidFill>
                  <a:srgbClr val="000000"/>
                </a:solidFill>
              </a:rPr>
              <a:t>Foods provide nutrients and other valuable substances not present in supplements</a:t>
            </a:r>
          </a:p>
          <a:p>
            <a:pPr marL="231775" lvl="1" indent="-231775"/>
            <a:endParaRPr lang="en-US" sz="1600" b="1" dirty="0" smtClean="0">
              <a:solidFill>
                <a:srgbClr val="000000"/>
              </a:solidFill>
            </a:endParaRPr>
          </a:p>
          <a:p>
            <a:pPr marL="231775" lvl="1" indent="-231775">
              <a:buFont typeface="Arial" pitchFamily="34" charset="0"/>
              <a:buChar char="•"/>
            </a:pPr>
            <a:r>
              <a:rPr lang="en-US" sz="2400" b="1" dirty="0" smtClean="0">
                <a:solidFill>
                  <a:srgbClr val="000000"/>
                </a:solidFill>
              </a:rPr>
              <a:t>People who take supplements are better educated and wealthier </a:t>
            </a:r>
          </a:p>
          <a:p>
            <a:pPr marL="688975" lvl="2" indent="-231775">
              <a:buFont typeface="Arial" pitchFamily="34" charset="0"/>
              <a:buChar char="•"/>
            </a:pPr>
            <a:r>
              <a:rPr lang="en-US" sz="2400" b="1" dirty="0" smtClean="0">
                <a:solidFill>
                  <a:srgbClr val="000000"/>
                </a:solidFill>
              </a:rPr>
              <a:t>they are healthier whether or not they take supplements </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smtClean="0">
                <a:solidFill>
                  <a:srgbClr val="BBE0E3"/>
                </a:solidFill>
                <a:latin typeface="Arial"/>
              </a:rPr>
              <a:t>Are dietary supplements needed?</a:t>
            </a:r>
            <a:endParaRPr lang="en-US" sz="3200" b="1" kern="0" dirty="0">
              <a:solidFill>
                <a:srgbClr val="BBE0E3"/>
              </a:solidFill>
              <a:latin typeface="Arial"/>
            </a:endParaRP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rPr>
              <a:t>after Marion Nestle, </a:t>
            </a:r>
            <a:r>
              <a:rPr lang="en-US" sz="1200" i="1" dirty="0" smtClean="0">
                <a:solidFill>
                  <a:srgbClr val="000000"/>
                </a:solidFill>
              </a:rPr>
              <a:t>Food Politics, Rev. Ed., </a:t>
            </a:r>
            <a:r>
              <a:rPr lang="en-US" sz="1200" dirty="0" smtClean="0">
                <a:solidFill>
                  <a:srgbClr val="000000"/>
                </a:solidFill>
              </a:rPr>
              <a:t>2007,  pp. 232</a:t>
            </a:r>
            <a:endParaRPr lang="en-US" sz="1200" dirty="0">
              <a:solidFill>
                <a:srgbClr val="000000"/>
              </a:solidFill>
            </a:endParaRP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61181"/>
            <a:ext cx="7329488" cy="4755148"/>
          </a:xfrm>
          <a:prstGeom prst="rect">
            <a:avLst/>
          </a:prstGeom>
          <a:noFill/>
          <a:ln w="9525">
            <a:noFill/>
            <a:miter lim="800000"/>
            <a:headEnd/>
            <a:tailEnd/>
          </a:ln>
        </p:spPr>
        <p:txBody>
          <a:bodyPr>
            <a:spAutoFit/>
          </a:bodyPr>
          <a:lstStyle/>
          <a:p>
            <a:pPr marL="0" lvl="1" algn="ctr"/>
            <a:r>
              <a:rPr lang="en-US" sz="4000" b="1" dirty="0">
                <a:solidFill>
                  <a:srgbClr val="000000"/>
                </a:solidFill>
              </a:rPr>
              <a:t> “belief-based</a:t>
            </a:r>
            <a:r>
              <a:rPr lang="en-US" sz="4000" b="1" dirty="0">
                <a:solidFill>
                  <a:srgbClr val="BBE0E3"/>
                </a:solidFill>
              </a:rPr>
              <a:t>” </a:t>
            </a:r>
            <a:r>
              <a:rPr lang="en-US" sz="4000" b="1" dirty="0" smtClean="0">
                <a:solidFill>
                  <a:srgbClr val="BBE0E3"/>
                </a:solidFill>
              </a:rPr>
              <a:t>attitudes</a:t>
            </a:r>
          </a:p>
          <a:p>
            <a:pPr lvl="1">
              <a:buFont typeface="Arial" charset="0"/>
              <a:buChar char="•"/>
            </a:pPr>
            <a:endParaRPr lang="en-US" sz="2000" b="1" dirty="0" smtClean="0">
              <a:solidFill>
                <a:srgbClr val="000000"/>
              </a:solidFill>
            </a:endParaRPr>
          </a:p>
          <a:p>
            <a:pPr marL="0" lvl="1" algn="ctr"/>
            <a:r>
              <a:rPr lang="en-US" sz="3600" b="1" dirty="0" smtClean="0">
                <a:solidFill>
                  <a:srgbClr val="000000"/>
                </a:solidFill>
              </a:rPr>
              <a:t>Need</a:t>
            </a:r>
          </a:p>
          <a:p>
            <a:pPr marL="0" lvl="1"/>
            <a:endParaRPr lang="en-US" sz="1200" b="1" dirty="0" smtClean="0">
              <a:solidFill>
                <a:srgbClr val="000000"/>
              </a:solidFill>
            </a:endParaRPr>
          </a:p>
          <a:p>
            <a:pPr marL="231775" lvl="1" indent="-231775">
              <a:buFont typeface="Arial" pitchFamily="34" charset="0"/>
              <a:buChar char="•"/>
            </a:pPr>
            <a:r>
              <a:rPr lang="en-US" sz="2400" b="1" dirty="0" smtClean="0">
                <a:solidFill>
                  <a:srgbClr val="000000"/>
                </a:solidFill>
              </a:rPr>
              <a:t>Diets do not always follow dietary recommendations</a:t>
            </a:r>
          </a:p>
          <a:p>
            <a:pPr marL="231775" lvl="1" indent="-231775"/>
            <a:endParaRPr lang="en-US" sz="900" b="1" dirty="0" smtClean="0">
              <a:solidFill>
                <a:srgbClr val="000000"/>
              </a:solidFill>
            </a:endParaRPr>
          </a:p>
          <a:p>
            <a:pPr marL="231775" lvl="1" indent="-231775">
              <a:buFont typeface="Arial" pitchFamily="34" charset="0"/>
              <a:buChar char="•"/>
            </a:pPr>
            <a:r>
              <a:rPr lang="en-US" sz="2400" b="1" dirty="0" smtClean="0">
                <a:solidFill>
                  <a:srgbClr val="000000"/>
                </a:solidFill>
              </a:rPr>
              <a:t>Foods grown on depleted soils lack essential nutrients</a:t>
            </a:r>
          </a:p>
          <a:p>
            <a:pPr marL="231775" lvl="1" indent="-231775"/>
            <a:endParaRPr lang="en-US" sz="900" b="1" dirty="0" smtClean="0">
              <a:solidFill>
                <a:srgbClr val="000000"/>
              </a:solidFill>
            </a:endParaRPr>
          </a:p>
          <a:p>
            <a:pPr marL="231775" lvl="1" indent="-231775">
              <a:buFont typeface="Arial" pitchFamily="34" charset="0"/>
              <a:buChar char="•"/>
            </a:pPr>
            <a:r>
              <a:rPr lang="en-US" sz="2400" b="1" dirty="0" smtClean="0">
                <a:solidFill>
                  <a:srgbClr val="000000"/>
                </a:solidFill>
              </a:rPr>
              <a:t>Pollution  and stressful living conditions increase nutrient requirements</a:t>
            </a:r>
          </a:p>
          <a:p>
            <a:pPr marL="231775" lvl="1" indent="-231775"/>
            <a:endParaRPr lang="en-US" sz="900" b="1" dirty="0" smtClean="0">
              <a:solidFill>
                <a:srgbClr val="000000"/>
              </a:solidFill>
            </a:endParaRPr>
          </a:p>
          <a:p>
            <a:pPr marL="231775" lvl="1" indent="-231775">
              <a:buFont typeface="Arial" pitchFamily="34" charset="0"/>
              <a:buChar char="•"/>
            </a:pPr>
            <a:r>
              <a:rPr lang="en-US" sz="2400" b="1" dirty="0" smtClean="0">
                <a:solidFill>
                  <a:srgbClr val="000000"/>
                </a:solidFill>
              </a:rPr>
              <a:t>Cooking destroys essential nutrients</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smtClean="0">
                <a:solidFill>
                  <a:srgbClr val="BBE0E3"/>
                </a:solidFill>
                <a:latin typeface="Arial"/>
              </a:rPr>
              <a:t>Are dietary supplements needed?</a:t>
            </a:r>
            <a:endParaRPr lang="en-US" sz="3200" b="1" kern="0" dirty="0">
              <a:solidFill>
                <a:srgbClr val="BBE0E3"/>
              </a:solidFill>
              <a:latin typeface="Arial"/>
            </a:endParaRP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rPr>
              <a:t>after Marion Nestle, </a:t>
            </a:r>
            <a:r>
              <a:rPr lang="en-US" sz="1200" i="1" dirty="0" smtClean="0">
                <a:solidFill>
                  <a:srgbClr val="000000"/>
                </a:solidFill>
              </a:rPr>
              <a:t>Food Politics, Rev. Ed., </a:t>
            </a:r>
            <a:r>
              <a:rPr lang="en-US" sz="1200" dirty="0" smtClean="0">
                <a:solidFill>
                  <a:srgbClr val="000000"/>
                </a:solidFill>
              </a:rPr>
              <a:t>2007,  pp. 232</a:t>
            </a:r>
            <a:endParaRPr lang="en-US" sz="1200" dirty="0">
              <a:solidFill>
                <a:srgbClr val="000000"/>
              </a:solidFill>
            </a:endParaRP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00340" y="980625"/>
            <a:ext cx="7329488" cy="5309146"/>
          </a:xfrm>
          <a:prstGeom prst="rect">
            <a:avLst/>
          </a:prstGeom>
          <a:noFill/>
          <a:ln w="9525">
            <a:noFill/>
            <a:miter lim="800000"/>
            <a:headEnd/>
            <a:tailEnd/>
          </a:ln>
        </p:spPr>
        <p:txBody>
          <a:bodyPr>
            <a:spAutoFit/>
          </a:bodyPr>
          <a:lstStyle/>
          <a:p>
            <a:pPr marL="0" lvl="1" algn="ctr"/>
            <a:r>
              <a:rPr lang="en-US" sz="3200" b="1" dirty="0">
                <a:solidFill>
                  <a:srgbClr val="000000"/>
                </a:solidFill>
              </a:rPr>
              <a:t> </a:t>
            </a:r>
            <a:r>
              <a:rPr lang="en-US" sz="3200" b="1" dirty="0" smtClean="0">
                <a:solidFill>
                  <a:srgbClr val="000000"/>
                </a:solidFill>
              </a:rPr>
              <a:t>“</a:t>
            </a:r>
            <a:r>
              <a:rPr lang="en-US" sz="4000" b="1" dirty="0" smtClean="0">
                <a:solidFill>
                  <a:srgbClr val="000000"/>
                </a:solidFill>
              </a:rPr>
              <a:t>science-based” </a:t>
            </a:r>
            <a:r>
              <a:rPr lang="en-US" sz="4000" b="1" dirty="0" smtClean="0">
                <a:solidFill>
                  <a:srgbClr val="BBE0E3"/>
                </a:solidFill>
              </a:rPr>
              <a:t>attitudes</a:t>
            </a:r>
            <a:endParaRPr lang="en-US" sz="3200" b="1" dirty="0" smtClean="0">
              <a:solidFill>
                <a:srgbClr val="BBE0E3"/>
              </a:solidFill>
            </a:endParaRPr>
          </a:p>
          <a:p>
            <a:pPr lvl="1">
              <a:buFont typeface="Arial" charset="0"/>
              <a:buChar char="•"/>
            </a:pPr>
            <a:endParaRPr lang="en-US" sz="200" b="1" dirty="0" smtClean="0">
              <a:solidFill>
                <a:srgbClr val="000000"/>
              </a:solidFill>
            </a:endParaRPr>
          </a:p>
          <a:p>
            <a:pPr marL="0" lvl="1" algn="ctr"/>
            <a:r>
              <a:rPr lang="en-US" sz="3600" b="1" dirty="0" smtClean="0">
                <a:solidFill>
                  <a:srgbClr val="000000"/>
                </a:solidFill>
              </a:rPr>
              <a:t>Efficacy</a:t>
            </a:r>
          </a:p>
          <a:p>
            <a:pPr marL="0" lvl="1" algn="ctr"/>
            <a:endParaRPr lang="en-US" sz="900" b="1" dirty="0" smtClean="0">
              <a:solidFill>
                <a:srgbClr val="000000"/>
              </a:solidFill>
            </a:endParaRPr>
          </a:p>
          <a:p>
            <a:pPr marL="231775" lvl="1" indent="-231775">
              <a:buFont typeface="Arial" pitchFamily="34" charset="0"/>
              <a:buChar char="•"/>
            </a:pPr>
            <a:r>
              <a:rPr lang="en-US" sz="2000" b="1" dirty="0" smtClean="0">
                <a:solidFill>
                  <a:srgbClr val="000000"/>
                </a:solidFill>
              </a:rPr>
              <a:t>Research demonstrates health benefits of diets and foods, not of single nutrients</a:t>
            </a:r>
          </a:p>
          <a:p>
            <a:pPr marL="231775" lvl="1" indent="-231775"/>
            <a:endParaRPr lang="en-US" sz="1400" b="1" dirty="0" smtClean="0">
              <a:solidFill>
                <a:srgbClr val="000000"/>
              </a:solidFill>
            </a:endParaRPr>
          </a:p>
          <a:p>
            <a:pPr marL="231775" lvl="1" indent="-231775">
              <a:buFont typeface="Arial" pitchFamily="34" charset="0"/>
              <a:buChar char="•"/>
            </a:pPr>
            <a:r>
              <a:rPr lang="en-US" sz="2000" b="1" dirty="0" smtClean="0">
                <a:solidFill>
                  <a:srgbClr val="000000"/>
                </a:solidFill>
              </a:rPr>
              <a:t>Higher-than-recommended doses of few single nutrients improve health</a:t>
            </a:r>
          </a:p>
          <a:p>
            <a:pPr marL="231775" lvl="1" indent="-231775"/>
            <a:endParaRPr lang="en-US" sz="1400" b="1" dirty="0" smtClean="0">
              <a:solidFill>
                <a:srgbClr val="000000"/>
              </a:solidFill>
            </a:endParaRPr>
          </a:p>
          <a:p>
            <a:pPr marL="231775" lvl="1" indent="-231775">
              <a:buFont typeface="Arial" pitchFamily="34" charset="0"/>
              <a:buChar char="•"/>
            </a:pPr>
            <a:r>
              <a:rPr lang="en-US" sz="2000" b="1" dirty="0" smtClean="0">
                <a:solidFill>
                  <a:srgbClr val="000000"/>
                </a:solidFill>
              </a:rPr>
              <a:t>Health claims for many supplements often address issues (such as “stress”) that are difficult to evaluate scientifically</a:t>
            </a:r>
          </a:p>
          <a:p>
            <a:pPr marL="231775" lvl="1" indent="-231775">
              <a:buFont typeface="Arial" pitchFamily="34" charset="0"/>
              <a:buChar char="•"/>
            </a:pPr>
            <a:endParaRPr lang="en-US" sz="1200" b="1" dirty="0" smtClean="0">
              <a:solidFill>
                <a:srgbClr val="000000"/>
              </a:solidFill>
            </a:endParaRPr>
          </a:p>
          <a:p>
            <a:pPr marL="231775" lvl="1" indent="-231775">
              <a:buFont typeface="Arial" pitchFamily="34" charset="0"/>
              <a:buChar char="•"/>
            </a:pPr>
            <a:r>
              <a:rPr lang="en-US" sz="2000" b="1" dirty="0" smtClean="0">
                <a:solidFill>
                  <a:srgbClr val="000000"/>
                </a:solidFill>
              </a:rPr>
              <a:t>The health benefits of most supplements are unproven</a:t>
            </a:r>
          </a:p>
          <a:p>
            <a:pPr marL="231775" lvl="1" indent="-231775">
              <a:buFont typeface="Arial" pitchFamily="34" charset="0"/>
              <a:buChar char="•"/>
            </a:pPr>
            <a:endParaRPr lang="en-US" sz="1200" b="1" dirty="0" smtClean="0">
              <a:solidFill>
                <a:srgbClr val="000000"/>
              </a:solidFill>
            </a:endParaRPr>
          </a:p>
          <a:p>
            <a:pPr marL="231775" lvl="1" indent="-231775">
              <a:buFont typeface="Arial" pitchFamily="34" charset="0"/>
              <a:buChar char="•"/>
            </a:pPr>
            <a:r>
              <a:rPr lang="en-US" sz="2000" b="1" dirty="0" smtClean="0">
                <a:solidFill>
                  <a:srgbClr val="000000"/>
                </a:solidFill>
              </a:rPr>
              <a:t>Many “benefits” of supplements can be explained as placebo or other self-healing effects</a:t>
            </a:r>
          </a:p>
        </p:txBody>
      </p:sp>
      <p:sp>
        <p:nvSpPr>
          <p:cNvPr id="4" name="Rectangle 3"/>
          <p:cNvSpPr txBox="1">
            <a:spLocks noChangeArrowheads="1"/>
          </p:cNvSpPr>
          <p:nvPr/>
        </p:nvSpPr>
        <p:spPr bwMode="auto">
          <a:xfrm>
            <a:off x="900113" y="370583"/>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smtClean="0">
                <a:solidFill>
                  <a:srgbClr val="BBE0E3"/>
                </a:solidFill>
                <a:latin typeface="Arial"/>
              </a:rPr>
              <a:t>Are dietary supplements needed?</a:t>
            </a:r>
            <a:endParaRPr lang="en-US" sz="3200" b="1" kern="0" dirty="0">
              <a:solidFill>
                <a:srgbClr val="BBE0E3"/>
              </a:solidFill>
              <a:latin typeface="Arial"/>
            </a:endParaRP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rPr>
              <a:t>after Marion Nestle, </a:t>
            </a:r>
            <a:r>
              <a:rPr lang="en-US" sz="1200" i="1" dirty="0" smtClean="0">
                <a:solidFill>
                  <a:srgbClr val="000000"/>
                </a:solidFill>
              </a:rPr>
              <a:t>Food Politics, Rev. Ed., </a:t>
            </a:r>
            <a:r>
              <a:rPr lang="en-US" sz="1200" dirty="0" smtClean="0">
                <a:solidFill>
                  <a:srgbClr val="000000"/>
                </a:solidFill>
              </a:rPr>
              <a:t>2007,  pp. 232</a:t>
            </a:r>
            <a:endParaRPr lang="en-US" sz="1200" dirty="0">
              <a:solidFill>
                <a:srgbClr val="000000"/>
              </a:solidFill>
            </a:endParaRP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46667"/>
            <a:ext cx="7329488" cy="4832092"/>
          </a:xfrm>
          <a:prstGeom prst="rect">
            <a:avLst/>
          </a:prstGeom>
          <a:noFill/>
          <a:ln w="9525">
            <a:noFill/>
            <a:miter lim="800000"/>
            <a:headEnd/>
            <a:tailEnd/>
          </a:ln>
        </p:spPr>
        <p:txBody>
          <a:bodyPr>
            <a:spAutoFit/>
          </a:bodyPr>
          <a:lstStyle/>
          <a:p>
            <a:pPr marL="0" lvl="1" algn="ctr"/>
            <a:r>
              <a:rPr lang="en-US" sz="3200" b="1" dirty="0">
                <a:solidFill>
                  <a:srgbClr val="000000"/>
                </a:solidFill>
              </a:rPr>
              <a:t> </a:t>
            </a:r>
            <a:r>
              <a:rPr lang="en-US" sz="3200" b="1" dirty="0" smtClean="0">
                <a:solidFill>
                  <a:srgbClr val="000000"/>
                </a:solidFill>
              </a:rPr>
              <a:t>“</a:t>
            </a:r>
            <a:r>
              <a:rPr lang="en-US" sz="4000" b="1" dirty="0" smtClean="0">
                <a:solidFill>
                  <a:srgbClr val="000000"/>
                </a:solidFill>
              </a:rPr>
              <a:t>belief-based” </a:t>
            </a:r>
            <a:r>
              <a:rPr lang="en-US" sz="4000" b="1" dirty="0" smtClean="0">
                <a:solidFill>
                  <a:srgbClr val="BBE0E3"/>
                </a:solidFill>
              </a:rPr>
              <a:t>attitudes</a:t>
            </a:r>
            <a:endParaRPr lang="en-US" sz="3200" b="1" dirty="0" smtClean="0">
              <a:solidFill>
                <a:srgbClr val="BBE0E3"/>
              </a:solidFill>
            </a:endParaRPr>
          </a:p>
          <a:p>
            <a:pPr lvl="1">
              <a:buFont typeface="Arial" charset="0"/>
              <a:buChar char="•"/>
            </a:pPr>
            <a:endParaRPr lang="en-US" sz="2000" b="1" dirty="0" smtClean="0">
              <a:solidFill>
                <a:srgbClr val="000000"/>
              </a:solidFill>
            </a:endParaRPr>
          </a:p>
          <a:p>
            <a:pPr marL="0" lvl="1" algn="ctr"/>
            <a:r>
              <a:rPr lang="en-US" sz="3600" b="1" dirty="0" smtClean="0">
                <a:solidFill>
                  <a:srgbClr val="000000"/>
                </a:solidFill>
              </a:rPr>
              <a:t>Efficacy</a:t>
            </a:r>
          </a:p>
          <a:p>
            <a:pPr marL="0" lvl="1" algn="ctr"/>
            <a:endParaRPr lang="en-US" sz="1200" b="1" dirty="0" smtClean="0">
              <a:solidFill>
                <a:srgbClr val="000000"/>
              </a:solidFill>
            </a:endParaRPr>
          </a:p>
          <a:p>
            <a:pPr marL="231775" lvl="1" indent="-231775">
              <a:buFont typeface="Arial" pitchFamily="34" charset="0"/>
              <a:buChar char="•"/>
            </a:pPr>
            <a:r>
              <a:rPr lang="en-US" sz="2400" b="1" dirty="0" smtClean="0">
                <a:solidFill>
                  <a:srgbClr val="000000"/>
                </a:solidFill>
              </a:rPr>
              <a:t>People who take supplements are healthier</a:t>
            </a:r>
          </a:p>
          <a:p>
            <a:pPr marL="231775" lvl="1" indent="-231775"/>
            <a:endParaRPr lang="en-US" sz="1600" b="1" dirty="0" smtClean="0">
              <a:solidFill>
                <a:srgbClr val="000000"/>
              </a:solidFill>
            </a:endParaRPr>
          </a:p>
          <a:p>
            <a:pPr marL="231775" lvl="1" indent="-231775">
              <a:buFont typeface="Arial" pitchFamily="34" charset="0"/>
              <a:buChar char="•"/>
            </a:pPr>
            <a:r>
              <a:rPr lang="en-US" sz="2400" b="1" dirty="0" smtClean="0">
                <a:solidFill>
                  <a:srgbClr val="000000"/>
                </a:solidFill>
              </a:rPr>
              <a:t>People feel better when they take supplements</a:t>
            </a:r>
          </a:p>
          <a:p>
            <a:pPr marL="231775" lvl="1" indent="-231775"/>
            <a:endParaRPr lang="en-US" sz="1600" b="1" dirty="0" smtClean="0">
              <a:solidFill>
                <a:srgbClr val="000000"/>
              </a:solidFill>
            </a:endParaRPr>
          </a:p>
          <a:p>
            <a:pPr marL="231775" lvl="1" indent="-231775">
              <a:buFont typeface="Arial" pitchFamily="34" charset="0"/>
              <a:buChar char="•"/>
            </a:pPr>
            <a:r>
              <a:rPr lang="en-US" sz="2400" b="1" dirty="0" smtClean="0">
                <a:solidFill>
                  <a:srgbClr val="000000"/>
                </a:solidFill>
              </a:rPr>
              <a:t>Studies demonstrate the health benefits of supplements</a:t>
            </a:r>
          </a:p>
          <a:p>
            <a:pPr marL="231775" lvl="1" indent="-231775">
              <a:buFont typeface="Arial" pitchFamily="34" charset="0"/>
              <a:buChar char="•"/>
            </a:pPr>
            <a:endParaRPr lang="en-US" sz="1400" b="1" dirty="0" smtClean="0">
              <a:solidFill>
                <a:srgbClr val="000000"/>
              </a:solidFill>
            </a:endParaRPr>
          </a:p>
          <a:p>
            <a:pPr marL="231775" lvl="1" indent="-231775">
              <a:buFont typeface="Arial" pitchFamily="34" charset="0"/>
              <a:buChar char="•"/>
            </a:pPr>
            <a:r>
              <a:rPr lang="en-US" sz="2400" b="1" dirty="0" smtClean="0">
                <a:solidFill>
                  <a:srgbClr val="000000"/>
                </a:solidFill>
              </a:rPr>
              <a:t>Benefits are sometimes greater at amounts higher than can be obtained from food</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smtClean="0">
                <a:solidFill>
                  <a:srgbClr val="BBE0E3"/>
                </a:solidFill>
                <a:latin typeface="Arial"/>
              </a:rPr>
              <a:t>Are dietary supplements needed?</a:t>
            </a:r>
            <a:endParaRPr lang="en-US" sz="3200" b="1" kern="0" dirty="0">
              <a:solidFill>
                <a:srgbClr val="BBE0E3"/>
              </a:solidFill>
              <a:latin typeface="Arial"/>
            </a:endParaRP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rPr>
              <a:t>after Marion Nestle, </a:t>
            </a:r>
            <a:r>
              <a:rPr lang="en-US" sz="1200" i="1" dirty="0" smtClean="0">
                <a:solidFill>
                  <a:srgbClr val="000000"/>
                </a:solidFill>
              </a:rPr>
              <a:t>Food Politics, Rev. Ed., </a:t>
            </a:r>
            <a:r>
              <a:rPr lang="en-US" sz="1200" dirty="0" smtClean="0">
                <a:solidFill>
                  <a:srgbClr val="000000"/>
                </a:solidFill>
              </a:rPr>
              <a:t>2007,  pp. 232</a:t>
            </a:r>
            <a:endParaRPr lang="en-US" sz="1200" dirty="0">
              <a:solidFill>
                <a:srgbClr val="000000"/>
              </a:solidFill>
            </a:endParaRP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smtClean="0">
                <a:solidFill>
                  <a:srgbClr val="000000"/>
                </a:solidFill>
                <a:latin typeface="Arial"/>
              </a:rPr>
              <a:t>DIETARY SUPPLEMENTS</a:t>
            </a:r>
            <a:endParaRPr lang="en-US" sz="4000" b="1" kern="0" dirty="0">
              <a:solidFill>
                <a:srgbClr val="000000"/>
              </a:solidFill>
              <a:latin typeface="Arial"/>
            </a:endParaRPr>
          </a:p>
        </p:txBody>
      </p:sp>
      <p:sp>
        <p:nvSpPr>
          <p:cNvPr id="7" name="Rectangle 6"/>
          <p:cNvSpPr>
            <a:spLocks noChangeArrowheads="1"/>
          </p:cNvSpPr>
          <p:nvPr/>
        </p:nvSpPr>
        <p:spPr bwMode="auto">
          <a:xfrm>
            <a:off x="2540464" y="2141736"/>
            <a:ext cx="2205718" cy="1077218"/>
          </a:xfrm>
          <a:prstGeom prst="rect">
            <a:avLst/>
          </a:prstGeom>
          <a:noFill/>
          <a:ln w="9525">
            <a:noFill/>
            <a:miter lim="800000"/>
            <a:headEnd/>
            <a:tailEnd/>
          </a:ln>
        </p:spPr>
        <p:txBody>
          <a:bodyPr wrap="square">
            <a:spAutoFit/>
          </a:bodyPr>
          <a:lstStyle/>
          <a:p>
            <a:pPr marL="6350" lvl="1" algn="ctr"/>
            <a:r>
              <a:rPr lang="en-US" sz="3200" b="1" dirty="0" smtClean="0">
                <a:solidFill>
                  <a:srgbClr val="000000"/>
                </a:solidFill>
                <a:latin typeface="Arial" pitchFamily="34" charset="0"/>
              </a:rPr>
              <a:t>“science-</a:t>
            </a:r>
          </a:p>
          <a:p>
            <a:pPr marL="6350" lvl="1" algn="ctr"/>
            <a:r>
              <a:rPr lang="en-US" sz="3200" b="1" dirty="0" smtClean="0">
                <a:solidFill>
                  <a:srgbClr val="000000"/>
                </a:solidFill>
                <a:latin typeface="Arial" pitchFamily="34" charset="0"/>
              </a:rPr>
              <a:t>based”</a:t>
            </a:r>
            <a:endParaRPr lang="en-US" sz="3600" b="1" dirty="0" smtClean="0">
              <a:solidFill>
                <a:srgbClr val="000000"/>
              </a:solidFill>
              <a:latin typeface="Arial" pitchFamily="34" charset="0"/>
            </a:endParaRPr>
          </a:p>
        </p:txBody>
      </p:sp>
      <p:sp>
        <p:nvSpPr>
          <p:cNvPr id="9" name="Rectangle 8"/>
          <p:cNvSpPr>
            <a:spLocks noChangeArrowheads="1"/>
          </p:cNvSpPr>
          <p:nvPr/>
        </p:nvSpPr>
        <p:spPr bwMode="auto">
          <a:xfrm>
            <a:off x="1023709" y="3011674"/>
            <a:ext cx="7329488" cy="3216265"/>
          </a:xfrm>
          <a:prstGeom prst="rect">
            <a:avLst/>
          </a:prstGeom>
          <a:noFill/>
          <a:ln w="9525">
            <a:noFill/>
            <a:miter lim="800000"/>
            <a:headEnd/>
            <a:tailEnd/>
          </a:ln>
        </p:spPr>
        <p:txBody>
          <a:bodyPr>
            <a:spAutoFit/>
          </a:bodyPr>
          <a:lstStyle/>
          <a:p>
            <a:pPr lvl="1">
              <a:buFont typeface="Arial" charset="0"/>
              <a:buChar char="•"/>
            </a:pPr>
            <a:endParaRPr lang="en-US" b="1" dirty="0" smtClean="0">
              <a:solidFill>
                <a:srgbClr val="000000"/>
              </a:solidFill>
              <a:latin typeface="Arial" pitchFamily="34" charset="0"/>
            </a:endParaRPr>
          </a:p>
          <a:p>
            <a:pPr marL="0" lvl="1">
              <a:tabLst>
                <a:tab pos="2293938" algn="l"/>
              </a:tabLst>
            </a:pPr>
            <a:r>
              <a:rPr lang="en-US" sz="2800" b="1" dirty="0" smtClean="0">
                <a:solidFill>
                  <a:srgbClr val="000000"/>
                </a:solidFill>
                <a:latin typeface="Arial" pitchFamily="34" charset="0"/>
              </a:rPr>
              <a:t>Safe	</a:t>
            </a:r>
            <a:r>
              <a:rPr lang="en-US" sz="2400" b="1" dirty="0" smtClean="0">
                <a:solidFill>
                  <a:srgbClr val="808080"/>
                </a:solidFill>
                <a:latin typeface="Arial" pitchFamily="34" charset="0"/>
              </a:rPr>
              <a:t>No/</a:t>
            </a:r>
            <a:r>
              <a:rPr lang="en-US" sz="2800" b="1" dirty="0" smtClean="0">
                <a:solidFill>
                  <a:srgbClr val="808080"/>
                </a:solidFill>
                <a:latin typeface="Arial" pitchFamily="34" charset="0"/>
              </a:rPr>
              <a:t>		</a:t>
            </a:r>
            <a:r>
              <a:rPr lang="en-US" sz="2400" b="1" dirty="0" smtClean="0">
                <a:solidFill>
                  <a:srgbClr val="808080"/>
                </a:solidFill>
                <a:latin typeface="Arial" pitchFamily="34" charset="0"/>
              </a:rPr>
              <a:t>Yes</a:t>
            </a:r>
            <a:endParaRPr lang="en-US" sz="2800" b="1" dirty="0" smtClean="0">
              <a:solidFill>
                <a:srgbClr val="808080"/>
              </a:solidFill>
              <a:latin typeface="Arial" pitchFamily="34" charset="0"/>
            </a:endParaRPr>
          </a:p>
          <a:p>
            <a:pPr marL="0" lvl="1">
              <a:tabLst>
                <a:tab pos="2060575" algn="l"/>
              </a:tabLst>
            </a:pPr>
            <a:r>
              <a:rPr lang="en-US" sz="1200" b="1" dirty="0" smtClean="0">
                <a:solidFill>
                  <a:srgbClr val="808080"/>
                </a:solidFill>
                <a:latin typeface="Arial" pitchFamily="34" charset="0"/>
              </a:rPr>
              <a:t>	</a:t>
            </a:r>
            <a:r>
              <a:rPr lang="en-US" b="1" dirty="0" smtClean="0">
                <a:solidFill>
                  <a:srgbClr val="808080"/>
                </a:solidFill>
                <a:latin typeface="Arial" pitchFamily="34" charset="0"/>
              </a:rPr>
              <a:t>Unknown</a:t>
            </a:r>
            <a:endParaRPr lang="en-US" sz="2800" b="1" dirty="0" smtClean="0">
              <a:solidFill>
                <a:srgbClr val="808080"/>
              </a:solidFill>
              <a:latin typeface="Arial" pitchFamily="34" charset="0"/>
            </a:endParaRPr>
          </a:p>
          <a:p>
            <a:pPr marL="0" lvl="1"/>
            <a:endParaRPr lang="en-US" sz="200" b="1" dirty="0" smtClean="0">
              <a:solidFill>
                <a:srgbClr val="000000"/>
              </a:solidFill>
              <a:latin typeface="Arial" pitchFamily="34" charset="0"/>
            </a:endParaRPr>
          </a:p>
          <a:p>
            <a:pPr marL="0" lvl="1">
              <a:tabLst>
                <a:tab pos="2293938" algn="l"/>
              </a:tabLst>
            </a:pPr>
            <a:r>
              <a:rPr lang="en-US" sz="2800" b="1" dirty="0" smtClean="0">
                <a:solidFill>
                  <a:srgbClr val="000000"/>
                </a:solidFill>
                <a:latin typeface="Arial" pitchFamily="34" charset="0"/>
              </a:rPr>
              <a:t>Need	</a:t>
            </a:r>
            <a:r>
              <a:rPr lang="en-US" sz="2400" b="1" dirty="0" smtClean="0">
                <a:solidFill>
                  <a:srgbClr val="808080"/>
                </a:solidFill>
                <a:latin typeface="Arial" pitchFamily="34" charset="0"/>
              </a:rPr>
              <a:t>No</a:t>
            </a:r>
            <a:r>
              <a:rPr lang="en-US" sz="2800" b="1" dirty="0" smtClean="0">
                <a:solidFill>
                  <a:srgbClr val="808080"/>
                </a:solidFill>
                <a:latin typeface="Arial" pitchFamily="34" charset="0"/>
              </a:rPr>
              <a:t>		 	</a:t>
            </a:r>
            <a:r>
              <a:rPr lang="en-US" sz="2400" b="1" dirty="0" smtClean="0">
                <a:solidFill>
                  <a:srgbClr val="808080"/>
                </a:solidFill>
                <a:latin typeface="Arial" pitchFamily="34" charset="0"/>
              </a:rPr>
              <a:t>Yes</a:t>
            </a:r>
            <a:endParaRPr lang="en-US" sz="2800" b="1" dirty="0" smtClean="0">
              <a:solidFill>
                <a:srgbClr val="808080"/>
              </a:solidFill>
              <a:latin typeface="Arial" pitchFamily="34" charset="0"/>
            </a:endParaRPr>
          </a:p>
          <a:p>
            <a:pPr marL="0" lvl="1">
              <a:tabLst>
                <a:tab pos="2060575" algn="l"/>
              </a:tabLst>
            </a:pPr>
            <a:endParaRPr lang="en-US" sz="200" b="1" dirty="0" smtClean="0">
              <a:solidFill>
                <a:srgbClr val="000000"/>
              </a:solidFill>
              <a:latin typeface="Arial" pitchFamily="34" charset="0"/>
            </a:endParaRPr>
          </a:p>
          <a:p>
            <a:pPr marL="0" lvl="1">
              <a:tabLst>
                <a:tab pos="2293938" algn="l"/>
              </a:tabLst>
            </a:pPr>
            <a:r>
              <a:rPr lang="en-US" sz="2800" b="1" dirty="0" smtClean="0">
                <a:solidFill>
                  <a:srgbClr val="000000"/>
                </a:solidFill>
                <a:latin typeface="Arial" pitchFamily="34" charset="0"/>
              </a:rPr>
              <a:t>Efficacy	</a:t>
            </a:r>
            <a:r>
              <a:rPr lang="en-US" sz="2400" b="1" dirty="0" smtClean="0">
                <a:solidFill>
                  <a:srgbClr val="808080"/>
                </a:solidFill>
                <a:latin typeface="Arial" pitchFamily="34" charset="0"/>
              </a:rPr>
              <a:t>No/</a:t>
            </a:r>
            <a:r>
              <a:rPr lang="en-US" sz="3600" b="1" dirty="0" smtClean="0">
                <a:solidFill>
                  <a:srgbClr val="808080"/>
                </a:solidFill>
                <a:latin typeface="Arial" pitchFamily="34" charset="0"/>
              </a:rPr>
              <a:t>		</a:t>
            </a:r>
            <a:r>
              <a:rPr lang="en-US" sz="2400" b="1" dirty="0" smtClean="0">
                <a:solidFill>
                  <a:srgbClr val="808080"/>
                </a:solidFill>
                <a:latin typeface="Arial" pitchFamily="34" charset="0"/>
              </a:rPr>
              <a:t>Yes</a:t>
            </a:r>
          </a:p>
          <a:p>
            <a:pPr marL="0" lvl="1">
              <a:tabLst>
                <a:tab pos="2060575" algn="l"/>
              </a:tabLst>
            </a:pPr>
            <a:r>
              <a:rPr lang="en-US" sz="2400" b="1" dirty="0" smtClean="0">
                <a:solidFill>
                  <a:srgbClr val="808080"/>
                </a:solidFill>
                <a:latin typeface="Arial" pitchFamily="34" charset="0"/>
              </a:rPr>
              <a:t>	</a:t>
            </a:r>
            <a:r>
              <a:rPr lang="en-US" b="1" dirty="0" smtClean="0">
                <a:solidFill>
                  <a:srgbClr val="808080"/>
                </a:solidFill>
                <a:latin typeface="Arial" pitchFamily="34" charset="0"/>
              </a:rPr>
              <a:t>Unknown</a:t>
            </a:r>
          </a:p>
          <a:p>
            <a:pPr marL="0" lvl="1">
              <a:tabLst>
                <a:tab pos="2060575" algn="l"/>
              </a:tabLst>
            </a:pPr>
            <a:endParaRPr lang="en-US" sz="200" b="1" dirty="0" smtClean="0">
              <a:solidFill>
                <a:srgbClr val="000000"/>
              </a:solidFill>
              <a:latin typeface="Arial" pitchFamily="34" charset="0"/>
            </a:endParaRPr>
          </a:p>
          <a:p>
            <a:pPr marL="0" lvl="1">
              <a:tabLst>
                <a:tab pos="2293938" algn="l"/>
              </a:tabLst>
            </a:pPr>
            <a:r>
              <a:rPr lang="en-US" sz="2800" b="1" dirty="0" smtClean="0">
                <a:solidFill>
                  <a:srgbClr val="000000"/>
                </a:solidFill>
                <a:latin typeface="Arial" pitchFamily="34" charset="0"/>
              </a:rPr>
              <a:t>Take	</a:t>
            </a:r>
            <a:r>
              <a:rPr lang="en-US" sz="2400" b="1" dirty="0" smtClean="0">
                <a:solidFill>
                  <a:srgbClr val="808080"/>
                </a:solidFill>
                <a:latin typeface="Arial" pitchFamily="34" charset="0"/>
              </a:rPr>
              <a:t>No		 	Yes</a:t>
            </a:r>
          </a:p>
        </p:txBody>
      </p:sp>
      <p:sp>
        <p:nvSpPr>
          <p:cNvPr id="10" name="Rectangle 9"/>
          <p:cNvSpPr>
            <a:spLocks noChangeArrowheads="1"/>
          </p:cNvSpPr>
          <p:nvPr/>
        </p:nvSpPr>
        <p:spPr bwMode="auto">
          <a:xfrm>
            <a:off x="4739378" y="2149003"/>
            <a:ext cx="2358116" cy="1077218"/>
          </a:xfrm>
          <a:prstGeom prst="rect">
            <a:avLst/>
          </a:prstGeom>
          <a:noFill/>
          <a:ln w="9525">
            <a:noFill/>
            <a:miter lim="800000"/>
            <a:headEnd/>
            <a:tailEnd/>
          </a:ln>
        </p:spPr>
        <p:txBody>
          <a:bodyPr wrap="square">
            <a:spAutoFit/>
          </a:bodyPr>
          <a:lstStyle/>
          <a:p>
            <a:pPr marL="6350" lvl="1" algn="ctr"/>
            <a:r>
              <a:rPr lang="en-US" sz="3200" b="1" dirty="0" smtClean="0">
                <a:solidFill>
                  <a:srgbClr val="000000"/>
                </a:solidFill>
                <a:latin typeface="Arial" pitchFamily="34" charset="0"/>
              </a:rPr>
              <a:t>“faith-</a:t>
            </a:r>
          </a:p>
          <a:p>
            <a:pPr marL="6350" lvl="1" algn="ctr"/>
            <a:r>
              <a:rPr lang="en-US" sz="3200" b="1" dirty="0" smtClean="0">
                <a:solidFill>
                  <a:srgbClr val="000000"/>
                </a:solidFill>
                <a:latin typeface="Arial" pitchFamily="34" charset="0"/>
              </a:rPr>
              <a:t>     based”</a:t>
            </a:r>
            <a:endParaRPr lang="en-US" sz="3600" b="1" dirty="0" smtClean="0">
              <a:solidFill>
                <a:srgbClr val="000000"/>
              </a:solidFill>
              <a:latin typeface="Arial" pitchFamily="34" charset="0"/>
            </a:endParaRPr>
          </a:p>
        </p:txBody>
      </p:sp>
      <p:sp>
        <p:nvSpPr>
          <p:cNvPr id="11" name="Rectangle 10"/>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latin typeface="Arial" pitchFamily="34" charset="0"/>
              </a:rPr>
              <a:t>after Marion Nestle, </a:t>
            </a:r>
            <a:r>
              <a:rPr lang="en-US" sz="1200" i="1" dirty="0" smtClean="0">
                <a:solidFill>
                  <a:srgbClr val="000000"/>
                </a:solidFill>
                <a:latin typeface="Arial" pitchFamily="34" charset="0"/>
              </a:rPr>
              <a:t>Food Politics, Rev. Ed., </a:t>
            </a:r>
            <a:r>
              <a:rPr lang="en-US" sz="1200" dirty="0" smtClean="0">
                <a:solidFill>
                  <a:srgbClr val="000000"/>
                </a:solidFill>
                <a:latin typeface="Arial" pitchFamily="34" charset="0"/>
              </a:rPr>
              <a:t>2007,  pp. 232</a:t>
            </a:r>
            <a:endParaRPr lang="en-US" sz="1200"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8915" y="2260596"/>
            <a:ext cx="7242629" cy="2955746"/>
          </a:xfrm>
          <a:prstGeom prst="rect">
            <a:avLst/>
          </a:prstGeom>
          <a:noFill/>
          <a:ln w="9525">
            <a:noFill/>
            <a:miter lim="800000"/>
            <a:headEnd/>
            <a:tailEnd/>
          </a:ln>
        </p:spPr>
        <p:txBody>
          <a:bodyPr wrap="square">
            <a:spAutoFit/>
          </a:bodyPr>
          <a:lstStyle/>
          <a:p>
            <a:pPr marL="0" lvl="1" algn="ctr">
              <a:lnSpc>
                <a:spcPct val="150000"/>
              </a:lnSpc>
            </a:pPr>
            <a:r>
              <a:rPr lang="en-US" sz="3200" b="1" dirty="0" smtClean="0">
                <a:solidFill>
                  <a:srgbClr val="000000"/>
                </a:solidFill>
              </a:rPr>
              <a:t>In the end, Nestle essentially concludes that food supplements are basically </a:t>
            </a:r>
          </a:p>
          <a:p>
            <a:pPr marL="0" lvl="1" algn="ctr">
              <a:lnSpc>
                <a:spcPct val="150000"/>
              </a:lnSpc>
            </a:pPr>
            <a:r>
              <a:rPr lang="en-US" sz="3200" b="1" dirty="0" smtClean="0">
                <a:solidFill>
                  <a:srgbClr val="000000"/>
                </a:solidFill>
              </a:rPr>
              <a:t>a modern-day version of . . .</a:t>
            </a:r>
            <a:endParaRPr lang="en-US" sz="3200" b="1" dirty="0">
              <a:solidFill>
                <a:srgbClr val="000000"/>
              </a:solidFill>
            </a:endParaRP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3" cstate="print"/>
          <a:srcRect/>
          <a:stretch>
            <a:fillRect/>
          </a:stretch>
        </p:blipFill>
        <p:spPr bwMode="auto">
          <a:xfrm>
            <a:off x="2167388" y="0"/>
            <a:ext cx="4785619" cy="6858000"/>
          </a:xfrm>
          <a:prstGeom prst="rect">
            <a:avLst/>
          </a:prstGeom>
          <a:noFill/>
          <a:ln w="9525">
            <a:noFill/>
            <a:miter lim="800000"/>
            <a:headEnd/>
            <a:tailEnd/>
          </a:ln>
        </p:spPr>
      </p:pic>
      <p:sp>
        <p:nvSpPr>
          <p:cNvPr id="11" name="Text Box 2"/>
          <p:cNvSpPr txBox="1">
            <a:spLocks noChangeArrowheads="1"/>
          </p:cNvSpPr>
          <p:nvPr/>
        </p:nvSpPr>
        <p:spPr bwMode="auto">
          <a:xfrm>
            <a:off x="3919740" y="6515554"/>
            <a:ext cx="1369286" cy="215444"/>
          </a:xfrm>
          <a:prstGeom prst="rect">
            <a:avLst/>
          </a:prstGeom>
          <a:noFill/>
          <a:ln w="9525">
            <a:noFill/>
            <a:miter lim="800000"/>
            <a:headEnd/>
            <a:tailEnd/>
          </a:ln>
        </p:spPr>
        <p:txBody>
          <a:bodyPr wrap="none">
            <a:spAutoFit/>
          </a:bodyPr>
          <a:lstStyle/>
          <a:p>
            <a:r>
              <a:rPr lang="en-US" sz="800" dirty="0" smtClean="0">
                <a:hlinkClick r:id="rId4" action="ppaction://hlinkfile"/>
              </a:rPr>
              <a:t>02varvara.wordpress.com</a:t>
            </a:r>
            <a:endParaRPr lang="en-US" sz="800" dirty="0">
              <a:solidFill>
                <a:srgbClr val="000000"/>
              </a:solidFill>
              <a:latin typeface="Verdana" pitchFamily="34" charset="0"/>
            </a:endParaRP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208556" y="6399442"/>
            <a:ext cx="2457724" cy="215444"/>
          </a:xfrm>
          <a:prstGeom prst="rect">
            <a:avLst/>
          </a:prstGeom>
          <a:noFill/>
          <a:ln w="9525">
            <a:noFill/>
            <a:miter lim="800000"/>
            <a:headEnd/>
            <a:tailEnd/>
          </a:ln>
        </p:spPr>
        <p:txBody>
          <a:bodyPr wrap="none">
            <a:spAutoFit/>
          </a:bodyPr>
          <a:lstStyle/>
          <a:p>
            <a:r>
              <a:rPr lang="en-US" sz="800" dirty="0" smtClean="0">
                <a:solidFill>
                  <a:srgbClr val="000000"/>
                </a:solidFill>
                <a:latin typeface="Verdana" pitchFamily="34" charset="0"/>
                <a:hlinkClick r:id="rId3"/>
              </a:rPr>
              <a:t>http://www.mocpages.com/moc.php/30406</a:t>
            </a:r>
            <a:endParaRPr lang="en-US" sz="800" dirty="0">
              <a:solidFill>
                <a:srgbClr val="000000"/>
              </a:solidFill>
              <a:latin typeface="Verdana" pitchFamily="34" charset="0"/>
            </a:endParaRPr>
          </a:p>
        </p:txBody>
      </p:sp>
      <p:pic>
        <p:nvPicPr>
          <p:cNvPr id="14339" name="Picture 3"/>
          <p:cNvPicPr>
            <a:picLocks noChangeAspect="1" noChangeArrowheads="1"/>
          </p:cNvPicPr>
          <p:nvPr/>
        </p:nvPicPr>
        <p:blipFill>
          <a:blip r:embed="rId4" cstate="print"/>
          <a:srcRect/>
          <a:stretch>
            <a:fillRect/>
          </a:stretch>
        </p:blipFill>
        <p:spPr bwMode="auto">
          <a:xfrm>
            <a:off x="682168" y="174172"/>
            <a:ext cx="7772400" cy="5829300"/>
          </a:xfrm>
          <a:prstGeom prst="rect">
            <a:avLst/>
          </a:prstGeom>
          <a:noFill/>
          <a:ln w="9525">
            <a:noFill/>
            <a:miter lim="800000"/>
            <a:headEnd/>
            <a:tailEnd/>
          </a:ln>
        </p:spPr>
      </p:pic>
    </p:spTree>
    <p:extLst>
      <p:ext uri="{BB962C8B-B14F-4D97-AF65-F5344CB8AC3E}">
        <p14:creationId xmlns:p14="http://schemas.microsoft.com/office/powerpoint/2010/main" val="288439593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1"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1" i="1" u="none" strike="noStrike" cap="none" normalizeH="0" baseline="0" smtClean="0">
            <a:ln>
              <a:noFill/>
            </a:ln>
            <a:solidFill>
              <a:srgbClr val="FF0000"/>
            </a:solidFill>
            <a:effectLst/>
            <a:latin typeface="Arial"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2_Default Design">
  <a:themeElements>
    <a:clrScheme name="3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2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52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1"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1" i="1" u="none" strike="noStrike" cap="none" normalizeH="0" baseline="0" smtClean="0">
            <a:ln>
              <a:noFill/>
            </a:ln>
            <a:solidFill>
              <a:srgbClr val="FF0000"/>
            </a:solidFill>
            <a:effectLst/>
            <a:latin typeface="Arial"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0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10497</TotalTime>
  <Words>2541</Words>
  <Application>Microsoft Office PowerPoint</Application>
  <PresentationFormat>On-screen Show (4:3)</PresentationFormat>
  <Paragraphs>679</Paragraphs>
  <Slides>168</Slides>
  <Notes>103</Notes>
  <HiddenSlides>19</HiddenSlides>
  <MMClips>0</MMClips>
  <ScaleCrop>false</ScaleCrop>
  <HeadingPairs>
    <vt:vector size="4" baseType="variant">
      <vt:variant>
        <vt:lpstr>Theme</vt:lpstr>
      </vt:variant>
      <vt:variant>
        <vt:i4>23</vt:i4>
      </vt:variant>
      <vt:variant>
        <vt:lpstr>Slide Titles</vt:lpstr>
      </vt:variant>
      <vt:variant>
        <vt:i4>168</vt:i4>
      </vt:variant>
    </vt:vector>
  </HeadingPairs>
  <TitlesOfParts>
    <vt:vector size="191" baseType="lpstr">
      <vt:lpstr>1_Meadow</vt:lpstr>
      <vt:lpstr>26_Default Design</vt:lpstr>
      <vt:lpstr>6_Default Design</vt:lpstr>
      <vt:lpstr>25_Default Design</vt:lpstr>
      <vt:lpstr>23_Default Design</vt:lpstr>
      <vt:lpstr>30_Default Design</vt:lpstr>
      <vt:lpstr>31_Default Design</vt:lpstr>
      <vt:lpstr>3_Meadow</vt:lpstr>
      <vt:lpstr>17_Default Design</vt:lpstr>
      <vt:lpstr>42_Default Design</vt:lpstr>
      <vt:lpstr>23_Contemporary Portrait</vt:lpstr>
      <vt:lpstr>22_Contemporary Portrait</vt:lpstr>
      <vt:lpstr>24_Contemporary Portrait</vt:lpstr>
      <vt:lpstr>3_white3</vt:lpstr>
      <vt:lpstr>9_Default Design</vt:lpstr>
      <vt:lpstr>53_Default Design</vt:lpstr>
      <vt:lpstr>Office Theme</vt:lpstr>
      <vt:lpstr>52_Default Design</vt:lpstr>
      <vt:lpstr>1_white3</vt:lpstr>
      <vt:lpstr>4_Meadow</vt:lpstr>
      <vt:lpstr>20_Default Design</vt:lpstr>
      <vt:lpstr>10_Default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contemporary debates</vt:lpstr>
      <vt:lpstr>three major contemporary debates</vt:lpstr>
      <vt:lpstr>three major contemporary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contemporary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of course,  there’s always the . .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DEBATES CONTINUE . . .</vt:lpstr>
    </vt:vector>
  </TitlesOfParts>
  <Company>UMD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Distincitve Qualities of Anthropology Concept of Culture Comparative Method Wholistic Approach</dc:title>
  <dc:creator>CLA</dc:creator>
  <cp:lastModifiedBy>Tim Roufs</cp:lastModifiedBy>
  <cp:revision>536</cp:revision>
  <cp:lastPrinted>2000-04-06T19:51:41Z</cp:lastPrinted>
  <dcterms:created xsi:type="dcterms:W3CDTF">2000-03-27T15:46:35Z</dcterms:created>
  <dcterms:modified xsi:type="dcterms:W3CDTF">2018-02-08T21:27:48Z</dcterms:modified>
</cp:coreProperties>
</file>