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68" r:id="rId1"/>
    <p:sldMasterId id="2147484181" r:id="rId2"/>
    <p:sldMasterId id="2147484206" r:id="rId3"/>
    <p:sldMasterId id="2147484643" r:id="rId4"/>
    <p:sldMasterId id="2147484788" r:id="rId5"/>
    <p:sldMasterId id="2147484814" r:id="rId6"/>
    <p:sldMasterId id="2147484838" r:id="rId7"/>
    <p:sldMasterId id="2147484850" r:id="rId8"/>
    <p:sldMasterId id="2147484863" r:id="rId9"/>
    <p:sldMasterId id="2147484877" r:id="rId10"/>
    <p:sldMasterId id="2147484901" r:id="rId11"/>
    <p:sldMasterId id="2147484913" r:id="rId12"/>
    <p:sldMasterId id="2147484926" r:id="rId13"/>
  </p:sldMasterIdLst>
  <p:notesMasterIdLst>
    <p:notesMasterId r:id="rId109"/>
  </p:notesMasterIdLst>
  <p:handoutMasterIdLst>
    <p:handoutMasterId r:id="rId110"/>
  </p:handoutMasterIdLst>
  <p:sldIdLst>
    <p:sldId id="1085" r:id="rId14"/>
    <p:sldId id="1087" r:id="rId15"/>
    <p:sldId id="1088" r:id="rId16"/>
    <p:sldId id="1089" r:id="rId17"/>
    <p:sldId id="1090" r:id="rId18"/>
    <p:sldId id="1091" r:id="rId19"/>
    <p:sldId id="1166" r:id="rId20"/>
    <p:sldId id="1188" r:id="rId21"/>
    <p:sldId id="1195" r:id="rId22"/>
    <p:sldId id="1092" r:id="rId23"/>
    <p:sldId id="1093" r:id="rId24"/>
    <p:sldId id="1167" r:id="rId25"/>
    <p:sldId id="1192" r:id="rId26"/>
    <p:sldId id="1193" r:id="rId27"/>
    <p:sldId id="1098" r:id="rId28"/>
    <p:sldId id="1168" r:id="rId29"/>
    <p:sldId id="1099" r:id="rId30"/>
    <p:sldId id="1191" r:id="rId31"/>
    <p:sldId id="1169" r:id="rId32"/>
    <p:sldId id="1100" r:id="rId33"/>
    <p:sldId id="1101" r:id="rId34"/>
    <p:sldId id="1170" r:id="rId35"/>
    <p:sldId id="1104" r:id="rId36"/>
    <p:sldId id="1105" r:id="rId37"/>
    <p:sldId id="1106" r:id="rId38"/>
    <p:sldId id="1107" r:id="rId39"/>
    <p:sldId id="1108" r:id="rId40"/>
    <p:sldId id="1109" r:id="rId41"/>
    <p:sldId id="1110" r:id="rId42"/>
    <p:sldId id="1111" r:id="rId43"/>
    <p:sldId id="1112" r:id="rId44"/>
    <p:sldId id="1113" r:id="rId45"/>
    <p:sldId id="1114" r:id="rId46"/>
    <p:sldId id="1115" r:id="rId47"/>
    <p:sldId id="1171" r:id="rId48"/>
    <p:sldId id="1117" r:id="rId49"/>
    <p:sldId id="1172" r:id="rId50"/>
    <p:sldId id="1189" r:id="rId51"/>
    <p:sldId id="1120" r:id="rId52"/>
    <p:sldId id="1121" r:id="rId53"/>
    <p:sldId id="1122" r:id="rId54"/>
    <p:sldId id="1123" r:id="rId55"/>
    <p:sldId id="1124" r:id="rId56"/>
    <p:sldId id="1181" r:id="rId57"/>
    <p:sldId id="1183" r:id="rId58"/>
    <p:sldId id="1182" r:id="rId59"/>
    <p:sldId id="1173" r:id="rId60"/>
    <p:sldId id="1185" r:id="rId61"/>
    <p:sldId id="1186" r:id="rId62"/>
    <p:sldId id="1187" r:id="rId63"/>
    <p:sldId id="1118" r:id="rId64"/>
    <p:sldId id="1127" r:id="rId65"/>
    <p:sldId id="1174" r:id="rId66"/>
    <p:sldId id="1128" r:id="rId67"/>
    <p:sldId id="1175" r:id="rId68"/>
    <p:sldId id="1129" r:id="rId69"/>
    <p:sldId id="1130" r:id="rId70"/>
    <p:sldId id="1177" r:id="rId71"/>
    <p:sldId id="1131" r:id="rId72"/>
    <p:sldId id="1176" r:id="rId73"/>
    <p:sldId id="1132" r:id="rId74"/>
    <p:sldId id="1133" r:id="rId75"/>
    <p:sldId id="1134" r:id="rId76"/>
    <p:sldId id="1135" r:id="rId77"/>
    <p:sldId id="1137" r:id="rId78"/>
    <p:sldId id="1138" r:id="rId79"/>
    <p:sldId id="1139" r:id="rId80"/>
    <p:sldId id="1140" r:id="rId81"/>
    <p:sldId id="1141" r:id="rId82"/>
    <p:sldId id="1142" r:id="rId83"/>
    <p:sldId id="1143" r:id="rId84"/>
    <p:sldId id="1144" r:id="rId85"/>
    <p:sldId id="1145" r:id="rId86"/>
    <p:sldId id="1146" r:id="rId87"/>
    <p:sldId id="1147" r:id="rId88"/>
    <p:sldId id="1148" r:id="rId89"/>
    <p:sldId id="1149" r:id="rId90"/>
    <p:sldId id="1178" r:id="rId91"/>
    <p:sldId id="1179" r:id="rId92"/>
    <p:sldId id="1150" r:id="rId93"/>
    <p:sldId id="1151" r:id="rId94"/>
    <p:sldId id="1152" r:id="rId95"/>
    <p:sldId id="1153" r:id="rId96"/>
    <p:sldId id="1154" r:id="rId97"/>
    <p:sldId id="1155" r:id="rId98"/>
    <p:sldId id="1156" r:id="rId99"/>
    <p:sldId id="1157" r:id="rId100"/>
    <p:sldId id="1158" r:id="rId101"/>
    <p:sldId id="1159" r:id="rId102"/>
    <p:sldId id="1160" r:id="rId103"/>
    <p:sldId id="1161" r:id="rId104"/>
    <p:sldId id="1162" r:id="rId105"/>
    <p:sldId id="1164" r:id="rId106"/>
    <p:sldId id="1190" r:id="rId107"/>
    <p:sldId id="1163" r:id="rId10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1E3B0"/>
    <a:srgbClr val="64D890"/>
    <a:srgbClr val="BADDE1"/>
    <a:srgbClr val="FF1B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717" autoAdjust="0"/>
    <p:restoredTop sz="94660"/>
  </p:normalViewPr>
  <p:slideViewPr>
    <p:cSldViewPr snapToGrid="0">
      <p:cViewPr>
        <p:scale>
          <a:sx n="66" d="100"/>
          <a:sy n="66" d="100"/>
        </p:scale>
        <p:origin x="-1404" y="-186"/>
      </p:cViewPr>
      <p:guideLst>
        <p:guide orient="horz" pos="211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560"/>
    </p:cViewPr>
  </p:sorterViewPr>
  <p:notesViewPr>
    <p:cSldViewPr snapToGrid="0">
      <p:cViewPr varScale="1">
        <p:scale>
          <a:sx n="37" d="100"/>
          <a:sy n="37" d="100"/>
        </p:scale>
        <p:origin x="-147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viewProps" Target="viewProps.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theme" Target="theme/theme1.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12.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slide" Target="slides/slide93.xml"/><Relationship Id="rId114"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notesMaster" Target="notesMasters/notesMaster1.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handoutMaster" Target="handoutMasters/handoutMaster1.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3" Type="http://schemas.openxmlformats.org/officeDocument/2006/relationships/slideMaster" Target="slideMasters/slideMaster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en-US"/>
          </a:p>
        </p:txBody>
      </p:sp>
      <p:sp>
        <p:nvSpPr>
          <p:cNvPr id="7885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endParaRPr lang="en-US"/>
          </a:p>
        </p:txBody>
      </p:sp>
      <p:sp>
        <p:nvSpPr>
          <p:cNvPr id="7885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en-US"/>
          </a:p>
        </p:txBody>
      </p:sp>
      <p:sp>
        <p:nvSpPr>
          <p:cNvPr id="7885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4BC1C819-9C4E-4ADB-A2E9-485D1C962FDE}" type="slidenum">
              <a:rPr lang="en-US"/>
              <a:pPr>
                <a:defRPr/>
              </a:pPr>
              <a:t>‹#›</a:t>
            </a:fld>
            <a:endParaRPr lang="en-US"/>
          </a:p>
        </p:txBody>
      </p:sp>
    </p:spTree>
    <p:extLst>
      <p:ext uri="{BB962C8B-B14F-4D97-AF65-F5344CB8AC3E}">
        <p14:creationId xmlns:p14="http://schemas.microsoft.com/office/powerpoint/2010/main" val="32483635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en-US"/>
          </a:p>
        </p:txBody>
      </p:sp>
      <p:sp>
        <p:nvSpPr>
          <p:cNvPr id="808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endParaRPr lang="en-US"/>
          </a:p>
        </p:txBody>
      </p:sp>
      <p:sp>
        <p:nvSpPr>
          <p:cNvPr id="1894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09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09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en-US"/>
          </a:p>
        </p:txBody>
      </p:sp>
      <p:sp>
        <p:nvSpPr>
          <p:cNvPr id="809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F6140ACD-B53E-4C92-8D20-08D5CA054A8F}" type="slidenum">
              <a:rPr lang="en-US"/>
              <a:pPr>
                <a:defRPr/>
              </a:pPr>
              <a:t>‹#›</a:t>
            </a:fld>
            <a:endParaRPr lang="en-US"/>
          </a:p>
        </p:txBody>
      </p:sp>
    </p:spTree>
    <p:extLst>
      <p:ext uri="{BB962C8B-B14F-4D97-AF65-F5344CB8AC3E}">
        <p14:creationId xmlns:p14="http://schemas.microsoft.com/office/powerpoint/2010/main" val="12641729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pPr eaLnBrk="0" hangingPunct="0"/>
            <a:fld id="{6AE15BDC-6451-4F34-B0B6-2C99CCD77DD1}" type="slidenum">
              <a:rPr kumimoji="1" lang="en-US" b="1" i="1">
                <a:solidFill>
                  <a:srgbClr val="FF0000"/>
                </a:solidFill>
              </a:rPr>
              <a:pPr eaLnBrk="0" hangingPunct="0"/>
              <a:t>1</a:t>
            </a:fld>
            <a:endParaRPr kumimoji="1" lang="en-US" b="1" i="1">
              <a:solidFill>
                <a:srgbClr val="FF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42</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43</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a:fld id="{CD63B5DE-67B8-4B3D-9A1B-4173C864C189}" type="slidenum">
              <a:rPr lang="en-US" sz="1200">
                <a:solidFill>
                  <a:srgbClr val="000000"/>
                </a:solidFill>
                <a:latin typeface="Verdana" pitchFamily="34" charset="0"/>
              </a:rPr>
              <a:pPr algn="r"/>
              <a:t>82</a:t>
            </a:fld>
            <a:endParaRPr lang="en-US" sz="1200" dirty="0">
              <a:solidFill>
                <a:srgbClr val="000000"/>
              </a:solidFill>
              <a:latin typeface="Verdana"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a:fld id="{CD63B5DE-67B8-4B3D-9A1B-4173C864C189}" type="slidenum">
              <a:rPr lang="en-US" sz="1200">
                <a:solidFill>
                  <a:srgbClr val="000000"/>
                </a:solidFill>
                <a:latin typeface="Verdana" pitchFamily="34" charset="0"/>
              </a:rPr>
              <a:pPr algn="r"/>
              <a:t>83</a:t>
            </a:fld>
            <a:endParaRPr lang="en-US" sz="1200" dirty="0">
              <a:solidFill>
                <a:srgbClr val="000000"/>
              </a:solidFill>
              <a:latin typeface="Verdana"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a:fld id="{CD63B5DE-67B8-4B3D-9A1B-4173C864C189}" type="slidenum">
              <a:rPr lang="en-US" sz="1200">
                <a:solidFill>
                  <a:srgbClr val="000000"/>
                </a:solidFill>
                <a:latin typeface="Verdana" pitchFamily="34" charset="0"/>
              </a:rPr>
              <a:pPr algn="r"/>
              <a:t>85</a:t>
            </a:fld>
            <a:endParaRPr lang="en-US" sz="1200" dirty="0">
              <a:solidFill>
                <a:srgbClr val="000000"/>
              </a:solidFill>
              <a:latin typeface="Verdana"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a:fld id="{CD63B5DE-67B8-4B3D-9A1B-4173C864C189}" type="slidenum">
              <a:rPr lang="en-US" sz="1200">
                <a:solidFill>
                  <a:srgbClr val="000000"/>
                </a:solidFill>
                <a:latin typeface="Verdana" pitchFamily="34" charset="0"/>
              </a:rPr>
              <a:pPr algn="r"/>
              <a:t>86</a:t>
            </a:fld>
            <a:endParaRPr lang="en-US" sz="1200" dirty="0">
              <a:solidFill>
                <a:srgbClr val="000000"/>
              </a:solidFill>
              <a:latin typeface="Verdana"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a:fld id="{CD63B5DE-67B8-4B3D-9A1B-4173C864C189}" type="slidenum">
              <a:rPr lang="en-US" sz="1200">
                <a:solidFill>
                  <a:srgbClr val="000000"/>
                </a:solidFill>
                <a:latin typeface="Verdana" pitchFamily="34" charset="0"/>
              </a:rPr>
              <a:pPr algn="r"/>
              <a:t>87</a:t>
            </a:fld>
            <a:endParaRPr lang="en-US" sz="1200" dirty="0">
              <a:solidFill>
                <a:srgbClr val="000000"/>
              </a:solidFill>
              <a:latin typeface="Verdana"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a:fld id="{99385E02-3323-4D78-B087-2D181590B456}" type="slidenum">
              <a:rPr lang="en-US" sz="1200">
                <a:solidFill>
                  <a:srgbClr val="000000"/>
                </a:solidFill>
                <a:latin typeface="Verdana" pitchFamily="34" charset="0"/>
              </a:rPr>
              <a:pPr algn="r"/>
              <a:t>88</a:t>
            </a:fld>
            <a:endParaRPr lang="en-US" sz="1200" dirty="0">
              <a:solidFill>
                <a:srgbClr val="000000"/>
              </a:solidFill>
              <a:latin typeface="Verdana"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a:fld id="{CD63B5DE-67B8-4B3D-9A1B-4173C864C189}" type="slidenum">
              <a:rPr lang="en-US" sz="1200">
                <a:solidFill>
                  <a:srgbClr val="000000"/>
                </a:solidFill>
                <a:latin typeface="Verdana" pitchFamily="34" charset="0"/>
              </a:rPr>
              <a:pPr algn="r"/>
              <a:t>89</a:t>
            </a:fld>
            <a:endParaRPr lang="en-US" sz="1200" dirty="0">
              <a:solidFill>
                <a:srgbClr val="000000"/>
              </a:solidFill>
              <a:latin typeface="Verdana"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a:fld id="{CD63B5DE-67B8-4B3D-9A1B-4173C864C189}" type="slidenum">
              <a:rPr lang="en-US" sz="1200">
                <a:solidFill>
                  <a:srgbClr val="000000"/>
                </a:solidFill>
                <a:latin typeface="Verdana" pitchFamily="34" charset="0"/>
              </a:rPr>
              <a:pPr algn="r"/>
              <a:t>90</a:t>
            </a:fld>
            <a:endParaRPr lang="en-US" sz="1200" dirty="0">
              <a:solidFill>
                <a:srgbClr val="000000"/>
              </a:solidFill>
              <a:latin typeface="Verdana"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a:fld id="{CD63B5DE-67B8-4B3D-9A1B-4173C864C189}" type="slidenum">
              <a:rPr lang="en-US" sz="1200">
                <a:solidFill>
                  <a:srgbClr val="000000"/>
                </a:solidFill>
                <a:latin typeface="Verdana" pitchFamily="34" charset="0"/>
              </a:rPr>
              <a:pPr algn="r"/>
              <a:t>91</a:t>
            </a:fld>
            <a:endParaRPr lang="en-US" sz="1200" dirty="0">
              <a:solidFill>
                <a:srgbClr val="000000"/>
              </a:solidFill>
              <a:latin typeface="Verdana"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a:fld id="{CD63B5DE-67B8-4B3D-9A1B-4173C864C189}" type="slidenum">
              <a:rPr lang="en-US" sz="1200">
                <a:solidFill>
                  <a:srgbClr val="000000"/>
                </a:solidFill>
                <a:latin typeface="Verdana" pitchFamily="34" charset="0"/>
              </a:rPr>
              <a:pPr algn="r"/>
              <a:t>92</a:t>
            </a:fld>
            <a:endParaRPr lang="en-US" sz="1200" dirty="0">
              <a:solidFill>
                <a:srgbClr val="000000"/>
              </a:solidFill>
              <a:latin typeface="Verdana"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3</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4</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5</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6</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39</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40</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41</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10DC1E4-319A-4BC8-A460-9376788587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093335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98464E-B09D-4623-ABD3-1116026006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364841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91DD67-DFAC-4055-93ED-443FA4276D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815439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61ED33-C13E-44FB-9DE8-7A8273E836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59835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EABE2F-DB0A-4C67-A3BE-95FFCE482A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132998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274652"/>
            <a:ext cx="73152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EB208C7-7DD4-4532-901A-CEC436518E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57188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14400" y="1600206"/>
            <a:ext cx="73152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F18723-9167-41D7-9B8D-6463F5AC36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321860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27CBA22-0419-496C-8CCB-B1B3BB4BEB75}" type="datetimeFigureOut">
              <a:rPr lang="en-US" b="1"/>
              <a:pPr>
                <a:defRPr/>
              </a:pPr>
              <a:t>2/5/2018</a:t>
            </a:fld>
            <a:endParaRPr lang="en-US" b="1"/>
          </a:p>
        </p:txBody>
      </p:sp>
      <p:sp>
        <p:nvSpPr>
          <p:cNvPr id="5" name="Footer Placeholder 4"/>
          <p:cNvSpPr>
            <a:spLocks noGrp="1"/>
          </p:cNvSpPr>
          <p:nvPr>
            <p:ph type="ftr" sz="quarter" idx="11"/>
          </p:nvPr>
        </p:nvSpPr>
        <p:spPr/>
        <p:txBody>
          <a:bodyPr/>
          <a:lstStyle>
            <a:lvl1pPr>
              <a:defRPr/>
            </a:lvl1pPr>
          </a:lstStyle>
          <a:p>
            <a:pPr>
              <a:defRPr/>
            </a:pPr>
            <a:endParaRPr lang="en-US" b="1"/>
          </a:p>
        </p:txBody>
      </p:sp>
      <p:sp>
        <p:nvSpPr>
          <p:cNvPr id="6" name="Slide Number Placeholder 5"/>
          <p:cNvSpPr>
            <a:spLocks noGrp="1"/>
          </p:cNvSpPr>
          <p:nvPr>
            <p:ph type="sldNum" sz="quarter" idx="12"/>
          </p:nvPr>
        </p:nvSpPr>
        <p:spPr/>
        <p:txBody>
          <a:bodyPr/>
          <a:lstStyle>
            <a:lvl1pPr>
              <a:defRPr/>
            </a:lvl1pPr>
          </a:lstStyle>
          <a:p>
            <a:pPr>
              <a:defRPr/>
            </a:pPr>
            <a:fld id="{01335D42-E7EA-4D00-9CF1-9AB602CD9074}" type="slidenum">
              <a:rPr lang="en-US" b="1"/>
              <a:pPr>
                <a:defRPr/>
              </a:pPr>
              <a:t>‹#›</a:t>
            </a:fld>
            <a:endParaRPr lang="en-US" b="1"/>
          </a:p>
        </p:txBody>
      </p:sp>
    </p:spTree>
    <p:extLst>
      <p:ext uri="{BB962C8B-B14F-4D97-AF65-F5344CB8AC3E}">
        <p14:creationId xmlns:p14="http://schemas.microsoft.com/office/powerpoint/2010/main" val="334715316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9170606-1EF8-46FF-B6B6-F743C893CEF8}" type="datetimeFigureOut">
              <a:rPr lang="en-US" b="1"/>
              <a:pPr>
                <a:defRPr/>
              </a:pPr>
              <a:t>2/5/2018</a:t>
            </a:fld>
            <a:endParaRPr lang="en-US" b="1"/>
          </a:p>
        </p:txBody>
      </p:sp>
      <p:sp>
        <p:nvSpPr>
          <p:cNvPr id="5" name="Footer Placeholder 4"/>
          <p:cNvSpPr>
            <a:spLocks noGrp="1"/>
          </p:cNvSpPr>
          <p:nvPr>
            <p:ph type="ftr" sz="quarter" idx="11"/>
          </p:nvPr>
        </p:nvSpPr>
        <p:spPr/>
        <p:txBody>
          <a:bodyPr/>
          <a:lstStyle>
            <a:lvl1pPr>
              <a:defRPr/>
            </a:lvl1pPr>
          </a:lstStyle>
          <a:p>
            <a:pPr>
              <a:defRPr/>
            </a:pPr>
            <a:endParaRPr lang="en-US" b="1"/>
          </a:p>
        </p:txBody>
      </p:sp>
      <p:sp>
        <p:nvSpPr>
          <p:cNvPr id="6" name="Slide Number Placeholder 5"/>
          <p:cNvSpPr>
            <a:spLocks noGrp="1"/>
          </p:cNvSpPr>
          <p:nvPr>
            <p:ph type="sldNum" sz="quarter" idx="12"/>
          </p:nvPr>
        </p:nvSpPr>
        <p:spPr/>
        <p:txBody>
          <a:bodyPr/>
          <a:lstStyle>
            <a:lvl1pPr>
              <a:defRPr/>
            </a:lvl1pPr>
          </a:lstStyle>
          <a:p>
            <a:pPr>
              <a:defRPr/>
            </a:pPr>
            <a:fld id="{127F1FB1-8238-4F72-A24F-4EA826BF8663}" type="slidenum">
              <a:rPr lang="en-US" b="1"/>
              <a:pPr>
                <a:defRPr/>
              </a:pPr>
              <a:t>‹#›</a:t>
            </a:fld>
            <a:endParaRPr lang="en-US" b="1"/>
          </a:p>
        </p:txBody>
      </p:sp>
    </p:spTree>
    <p:extLst>
      <p:ext uri="{BB962C8B-B14F-4D97-AF65-F5344CB8AC3E}">
        <p14:creationId xmlns:p14="http://schemas.microsoft.com/office/powerpoint/2010/main" val="40630251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1C2A447-AE94-4215-9CA3-A70481E76682}" type="datetimeFigureOut">
              <a:rPr lang="en-US" b="1"/>
              <a:pPr>
                <a:defRPr/>
              </a:pPr>
              <a:t>2/5/2018</a:t>
            </a:fld>
            <a:endParaRPr lang="en-US" b="1"/>
          </a:p>
        </p:txBody>
      </p:sp>
      <p:sp>
        <p:nvSpPr>
          <p:cNvPr id="5" name="Footer Placeholder 4"/>
          <p:cNvSpPr>
            <a:spLocks noGrp="1"/>
          </p:cNvSpPr>
          <p:nvPr>
            <p:ph type="ftr" sz="quarter" idx="11"/>
          </p:nvPr>
        </p:nvSpPr>
        <p:spPr/>
        <p:txBody>
          <a:bodyPr/>
          <a:lstStyle>
            <a:lvl1pPr>
              <a:defRPr/>
            </a:lvl1pPr>
          </a:lstStyle>
          <a:p>
            <a:pPr>
              <a:defRPr/>
            </a:pPr>
            <a:endParaRPr lang="en-US" b="1"/>
          </a:p>
        </p:txBody>
      </p:sp>
      <p:sp>
        <p:nvSpPr>
          <p:cNvPr id="6" name="Slide Number Placeholder 5"/>
          <p:cNvSpPr>
            <a:spLocks noGrp="1"/>
          </p:cNvSpPr>
          <p:nvPr>
            <p:ph type="sldNum" sz="quarter" idx="12"/>
          </p:nvPr>
        </p:nvSpPr>
        <p:spPr/>
        <p:txBody>
          <a:bodyPr/>
          <a:lstStyle>
            <a:lvl1pPr>
              <a:defRPr/>
            </a:lvl1pPr>
          </a:lstStyle>
          <a:p>
            <a:pPr>
              <a:defRPr/>
            </a:pPr>
            <a:fld id="{B577CECD-E9F6-49D0-ACEA-2AB3EE6EB5A4}" type="slidenum">
              <a:rPr lang="en-US" b="1"/>
              <a:pPr>
                <a:defRPr/>
              </a:pPr>
              <a:t>‹#›</a:t>
            </a:fld>
            <a:endParaRPr lang="en-US" b="1"/>
          </a:p>
        </p:txBody>
      </p:sp>
    </p:spTree>
    <p:extLst>
      <p:ext uri="{BB962C8B-B14F-4D97-AF65-F5344CB8AC3E}">
        <p14:creationId xmlns:p14="http://schemas.microsoft.com/office/powerpoint/2010/main" val="1330843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0"/>
            <a:ext cx="2057400" cy="5894387"/>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50"/>
            <a:ext cx="6021387" cy="58943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7683D01-B620-4FD8-8E61-6544A38D42CE}" type="datetimeFigureOut">
              <a:rPr lang="en-US" b="1"/>
              <a:pPr>
                <a:defRPr/>
              </a:pPr>
              <a:t>2/5/2018</a:t>
            </a:fld>
            <a:endParaRPr lang="en-US" b="1"/>
          </a:p>
        </p:txBody>
      </p:sp>
      <p:sp>
        <p:nvSpPr>
          <p:cNvPr id="6" name="Footer Placeholder 4"/>
          <p:cNvSpPr>
            <a:spLocks noGrp="1"/>
          </p:cNvSpPr>
          <p:nvPr>
            <p:ph type="ftr" sz="quarter" idx="11"/>
          </p:nvPr>
        </p:nvSpPr>
        <p:spPr/>
        <p:txBody>
          <a:bodyPr/>
          <a:lstStyle>
            <a:lvl1pPr>
              <a:defRPr/>
            </a:lvl1pPr>
          </a:lstStyle>
          <a:p>
            <a:pPr>
              <a:defRPr/>
            </a:pPr>
            <a:endParaRPr lang="en-US" b="1"/>
          </a:p>
        </p:txBody>
      </p:sp>
      <p:sp>
        <p:nvSpPr>
          <p:cNvPr id="7" name="Slide Number Placeholder 5"/>
          <p:cNvSpPr>
            <a:spLocks noGrp="1"/>
          </p:cNvSpPr>
          <p:nvPr>
            <p:ph type="sldNum" sz="quarter" idx="12"/>
          </p:nvPr>
        </p:nvSpPr>
        <p:spPr/>
        <p:txBody>
          <a:bodyPr/>
          <a:lstStyle>
            <a:lvl1pPr>
              <a:defRPr/>
            </a:lvl1pPr>
          </a:lstStyle>
          <a:p>
            <a:pPr>
              <a:defRPr/>
            </a:pPr>
            <a:fld id="{DA166ABA-9A29-40E7-9FAD-4A470B76E44B}" type="slidenum">
              <a:rPr lang="en-US" b="1"/>
              <a:pPr>
                <a:defRPr/>
              </a:pPr>
              <a:t>‹#›</a:t>
            </a:fld>
            <a:endParaRPr lang="en-US" b="1"/>
          </a:p>
        </p:txBody>
      </p:sp>
    </p:spTree>
    <p:extLst>
      <p:ext uri="{BB962C8B-B14F-4D97-AF65-F5344CB8AC3E}">
        <p14:creationId xmlns:p14="http://schemas.microsoft.com/office/powerpoint/2010/main" val="20865087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8289F53-21E6-4BCF-AAD7-DEA05FA4783D}" type="datetimeFigureOut">
              <a:rPr lang="en-US" b="1"/>
              <a:pPr>
                <a:defRPr/>
              </a:pPr>
              <a:t>2/5/2018</a:t>
            </a:fld>
            <a:endParaRPr lang="en-US" b="1"/>
          </a:p>
        </p:txBody>
      </p:sp>
      <p:sp>
        <p:nvSpPr>
          <p:cNvPr id="8" name="Footer Placeholder 4"/>
          <p:cNvSpPr>
            <a:spLocks noGrp="1"/>
          </p:cNvSpPr>
          <p:nvPr>
            <p:ph type="ftr" sz="quarter" idx="11"/>
          </p:nvPr>
        </p:nvSpPr>
        <p:spPr/>
        <p:txBody>
          <a:bodyPr/>
          <a:lstStyle>
            <a:lvl1pPr>
              <a:defRPr/>
            </a:lvl1pPr>
          </a:lstStyle>
          <a:p>
            <a:pPr>
              <a:defRPr/>
            </a:pPr>
            <a:endParaRPr lang="en-US" b="1"/>
          </a:p>
        </p:txBody>
      </p:sp>
      <p:sp>
        <p:nvSpPr>
          <p:cNvPr id="9" name="Slide Number Placeholder 5"/>
          <p:cNvSpPr>
            <a:spLocks noGrp="1"/>
          </p:cNvSpPr>
          <p:nvPr>
            <p:ph type="sldNum" sz="quarter" idx="12"/>
          </p:nvPr>
        </p:nvSpPr>
        <p:spPr/>
        <p:txBody>
          <a:bodyPr/>
          <a:lstStyle>
            <a:lvl1pPr>
              <a:defRPr/>
            </a:lvl1pPr>
          </a:lstStyle>
          <a:p>
            <a:pPr>
              <a:defRPr/>
            </a:pPr>
            <a:fld id="{6DB6A4F6-FAAF-4019-A2D3-4B522A451008}" type="slidenum">
              <a:rPr lang="en-US" b="1"/>
              <a:pPr>
                <a:defRPr/>
              </a:pPr>
              <a:t>‹#›</a:t>
            </a:fld>
            <a:endParaRPr lang="en-US" b="1"/>
          </a:p>
        </p:txBody>
      </p:sp>
    </p:spTree>
    <p:extLst>
      <p:ext uri="{BB962C8B-B14F-4D97-AF65-F5344CB8AC3E}">
        <p14:creationId xmlns:p14="http://schemas.microsoft.com/office/powerpoint/2010/main" val="232784890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6DC44EB-3A4D-412A-B6D3-E57187A61777}" type="datetimeFigureOut">
              <a:rPr lang="en-US" b="1"/>
              <a:pPr>
                <a:defRPr/>
              </a:pPr>
              <a:t>2/5/2018</a:t>
            </a:fld>
            <a:endParaRPr lang="en-US" b="1"/>
          </a:p>
        </p:txBody>
      </p:sp>
      <p:sp>
        <p:nvSpPr>
          <p:cNvPr id="4" name="Footer Placeholder 4"/>
          <p:cNvSpPr>
            <a:spLocks noGrp="1"/>
          </p:cNvSpPr>
          <p:nvPr>
            <p:ph type="ftr" sz="quarter" idx="11"/>
          </p:nvPr>
        </p:nvSpPr>
        <p:spPr/>
        <p:txBody>
          <a:bodyPr/>
          <a:lstStyle>
            <a:lvl1pPr>
              <a:defRPr/>
            </a:lvl1pPr>
          </a:lstStyle>
          <a:p>
            <a:pPr>
              <a:defRPr/>
            </a:pPr>
            <a:endParaRPr lang="en-US" b="1"/>
          </a:p>
        </p:txBody>
      </p:sp>
      <p:sp>
        <p:nvSpPr>
          <p:cNvPr id="5" name="Slide Number Placeholder 5"/>
          <p:cNvSpPr>
            <a:spLocks noGrp="1"/>
          </p:cNvSpPr>
          <p:nvPr>
            <p:ph type="sldNum" sz="quarter" idx="12"/>
          </p:nvPr>
        </p:nvSpPr>
        <p:spPr/>
        <p:txBody>
          <a:bodyPr/>
          <a:lstStyle>
            <a:lvl1pPr>
              <a:defRPr/>
            </a:lvl1pPr>
          </a:lstStyle>
          <a:p>
            <a:pPr>
              <a:defRPr/>
            </a:pPr>
            <a:fld id="{88BDB3D8-754F-4C5C-83B9-3CAF76D80602}" type="slidenum">
              <a:rPr lang="en-US" b="1"/>
              <a:pPr>
                <a:defRPr/>
              </a:pPr>
              <a:t>‹#›</a:t>
            </a:fld>
            <a:endParaRPr lang="en-US" b="1"/>
          </a:p>
        </p:txBody>
      </p:sp>
    </p:spTree>
    <p:extLst>
      <p:ext uri="{BB962C8B-B14F-4D97-AF65-F5344CB8AC3E}">
        <p14:creationId xmlns:p14="http://schemas.microsoft.com/office/powerpoint/2010/main" val="400218845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BA0D74A-723F-4730-B6BF-F91D9F278B89}" type="datetimeFigureOut">
              <a:rPr lang="en-US" b="1"/>
              <a:pPr>
                <a:defRPr/>
              </a:pPr>
              <a:t>2/5/2018</a:t>
            </a:fld>
            <a:endParaRPr lang="en-US" b="1"/>
          </a:p>
        </p:txBody>
      </p:sp>
      <p:sp>
        <p:nvSpPr>
          <p:cNvPr id="3" name="Footer Placeholder 4"/>
          <p:cNvSpPr>
            <a:spLocks noGrp="1"/>
          </p:cNvSpPr>
          <p:nvPr>
            <p:ph type="ftr" sz="quarter" idx="11"/>
          </p:nvPr>
        </p:nvSpPr>
        <p:spPr/>
        <p:txBody>
          <a:bodyPr/>
          <a:lstStyle>
            <a:lvl1pPr>
              <a:defRPr/>
            </a:lvl1pPr>
          </a:lstStyle>
          <a:p>
            <a:pPr>
              <a:defRPr/>
            </a:pPr>
            <a:endParaRPr lang="en-US" b="1"/>
          </a:p>
        </p:txBody>
      </p:sp>
      <p:sp>
        <p:nvSpPr>
          <p:cNvPr id="4" name="Slide Number Placeholder 5"/>
          <p:cNvSpPr>
            <a:spLocks noGrp="1"/>
          </p:cNvSpPr>
          <p:nvPr>
            <p:ph type="sldNum" sz="quarter" idx="12"/>
          </p:nvPr>
        </p:nvSpPr>
        <p:spPr/>
        <p:txBody>
          <a:bodyPr/>
          <a:lstStyle>
            <a:lvl1pPr>
              <a:defRPr/>
            </a:lvl1pPr>
          </a:lstStyle>
          <a:p>
            <a:pPr>
              <a:defRPr/>
            </a:pPr>
            <a:fld id="{3EE7C040-4166-4214-8BCC-C2438F2AFB65}" type="slidenum">
              <a:rPr lang="en-US" b="1"/>
              <a:pPr>
                <a:defRPr/>
              </a:pPr>
              <a:t>‹#›</a:t>
            </a:fld>
            <a:endParaRPr lang="en-US" b="1"/>
          </a:p>
        </p:txBody>
      </p:sp>
    </p:spTree>
    <p:extLst>
      <p:ext uri="{BB962C8B-B14F-4D97-AF65-F5344CB8AC3E}">
        <p14:creationId xmlns:p14="http://schemas.microsoft.com/office/powerpoint/2010/main" val="279832695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AAF3288-599E-47DB-AA03-25A5C7FCE537}" type="datetimeFigureOut">
              <a:rPr lang="en-US" b="1"/>
              <a:pPr>
                <a:defRPr/>
              </a:pPr>
              <a:t>2/5/2018</a:t>
            </a:fld>
            <a:endParaRPr lang="en-US" b="1"/>
          </a:p>
        </p:txBody>
      </p:sp>
      <p:sp>
        <p:nvSpPr>
          <p:cNvPr id="6" name="Footer Placeholder 4"/>
          <p:cNvSpPr>
            <a:spLocks noGrp="1"/>
          </p:cNvSpPr>
          <p:nvPr>
            <p:ph type="ftr" sz="quarter" idx="11"/>
          </p:nvPr>
        </p:nvSpPr>
        <p:spPr/>
        <p:txBody>
          <a:bodyPr/>
          <a:lstStyle>
            <a:lvl1pPr>
              <a:defRPr/>
            </a:lvl1pPr>
          </a:lstStyle>
          <a:p>
            <a:pPr>
              <a:defRPr/>
            </a:pPr>
            <a:endParaRPr lang="en-US" b="1"/>
          </a:p>
        </p:txBody>
      </p:sp>
      <p:sp>
        <p:nvSpPr>
          <p:cNvPr id="7" name="Slide Number Placeholder 5"/>
          <p:cNvSpPr>
            <a:spLocks noGrp="1"/>
          </p:cNvSpPr>
          <p:nvPr>
            <p:ph type="sldNum" sz="quarter" idx="12"/>
          </p:nvPr>
        </p:nvSpPr>
        <p:spPr/>
        <p:txBody>
          <a:bodyPr/>
          <a:lstStyle>
            <a:lvl1pPr>
              <a:defRPr/>
            </a:lvl1pPr>
          </a:lstStyle>
          <a:p>
            <a:pPr>
              <a:defRPr/>
            </a:pPr>
            <a:fld id="{03D1A1DC-1402-4C2E-AB83-F1F4D151BB27}" type="slidenum">
              <a:rPr lang="en-US" b="1"/>
              <a:pPr>
                <a:defRPr/>
              </a:pPr>
              <a:t>‹#›</a:t>
            </a:fld>
            <a:endParaRPr lang="en-US" b="1"/>
          </a:p>
        </p:txBody>
      </p:sp>
    </p:spTree>
    <p:extLst>
      <p:ext uri="{BB962C8B-B14F-4D97-AF65-F5344CB8AC3E}">
        <p14:creationId xmlns:p14="http://schemas.microsoft.com/office/powerpoint/2010/main" val="206998820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F867D0D-C21F-4482-8125-6AA122CEB0AB}" type="datetimeFigureOut">
              <a:rPr lang="en-US" b="1"/>
              <a:pPr>
                <a:defRPr/>
              </a:pPr>
              <a:t>2/5/2018</a:t>
            </a:fld>
            <a:endParaRPr lang="en-US" b="1"/>
          </a:p>
        </p:txBody>
      </p:sp>
      <p:sp>
        <p:nvSpPr>
          <p:cNvPr id="6" name="Footer Placeholder 4"/>
          <p:cNvSpPr>
            <a:spLocks noGrp="1"/>
          </p:cNvSpPr>
          <p:nvPr>
            <p:ph type="ftr" sz="quarter" idx="11"/>
          </p:nvPr>
        </p:nvSpPr>
        <p:spPr/>
        <p:txBody>
          <a:bodyPr/>
          <a:lstStyle>
            <a:lvl1pPr>
              <a:defRPr/>
            </a:lvl1pPr>
          </a:lstStyle>
          <a:p>
            <a:pPr>
              <a:defRPr/>
            </a:pPr>
            <a:endParaRPr lang="en-US" b="1"/>
          </a:p>
        </p:txBody>
      </p:sp>
      <p:sp>
        <p:nvSpPr>
          <p:cNvPr id="7" name="Slide Number Placeholder 5"/>
          <p:cNvSpPr>
            <a:spLocks noGrp="1"/>
          </p:cNvSpPr>
          <p:nvPr>
            <p:ph type="sldNum" sz="quarter" idx="12"/>
          </p:nvPr>
        </p:nvSpPr>
        <p:spPr/>
        <p:txBody>
          <a:bodyPr/>
          <a:lstStyle>
            <a:lvl1pPr>
              <a:defRPr/>
            </a:lvl1pPr>
          </a:lstStyle>
          <a:p>
            <a:pPr>
              <a:defRPr/>
            </a:pPr>
            <a:fld id="{6DF68CBF-60CB-42F3-BAD6-701644CD0791}" type="slidenum">
              <a:rPr lang="en-US" b="1"/>
              <a:pPr>
                <a:defRPr/>
              </a:pPr>
              <a:t>‹#›</a:t>
            </a:fld>
            <a:endParaRPr lang="en-US" b="1"/>
          </a:p>
        </p:txBody>
      </p:sp>
    </p:spTree>
    <p:extLst>
      <p:ext uri="{BB962C8B-B14F-4D97-AF65-F5344CB8AC3E}">
        <p14:creationId xmlns:p14="http://schemas.microsoft.com/office/powerpoint/2010/main" val="44440851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80C090F-49BB-45B2-A834-9C71AEBFEC05}" type="datetimeFigureOut">
              <a:rPr lang="en-US" b="1"/>
              <a:pPr>
                <a:defRPr/>
              </a:pPr>
              <a:t>2/5/2018</a:t>
            </a:fld>
            <a:endParaRPr lang="en-US" b="1"/>
          </a:p>
        </p:txBody>
      </p:sp>
      <p:sp>
        <p:nvSpPr>
          <p:cNvPr id="5" name="Footer Placeholder 4"/>
          <p:cNvSpPr>
            <a:spLocks noGrp="1"/>
          </p:cNvSpPr>
          <p:nvPr>
            <p:ph type="ftr" sz="quarter" idx="11"/>
          </p:nvPr>
        </p:nvSpPr>
        <p:spPr/>
        <p:txBody>
          <a:bodyPr/>
          <a:lstStyle>
            <a:lvl1pPr>
              <a:defRPr/>
            </a:lvl1pPr>
          </a:lstStyle>
          <a:p>
            <a:pPr>
              <a:defRPr/>
            </a:pPr>
            <a:endParaRPr lang="en-US" b="1"/>
          </a:p>
        </p:txBody>
      </p:sp>
      <p:sp>
        <p:nvSpPr>
          <p:cNvPr id="6" name="Slide Number Placeholder 5"/>
          <p:cNvSpPr>
            <a:spLocks noGrp="1"/>
          </p:cNvSpPr>
          <p:nvPr>
            <p:ph type="sldNum" sz="quarter" idx="12"/>
          </p:nvPr>
        </p:nvSpPr>
        <p:spPr/>
        <p:txBody>
          <a:bodyPr/>
          <a:lstStyle>
            <a:lvl1pPr>
              <a:defRPr/>
            </a:lvl1pPr>
          </a:lstStyle>
          <a:p>
            <a:pPr>
              <a:defRPr/>
            </a:pPr>
            <a:fld id="{44D9D0CB-6D42-4CD8-86B7-3DF013C7B791}" type="slidenum">
              <a:rPr lang="en-US" b="1"/>
              <a:pPr>
                <a:defRPr/>
              </a:pPr>
              <a:t>‹#›</a:t>
            </a:fld>
            <a:endParaRPr lang="en-US" b="1"/>
          </a:p>
        </p:txBody>
      </p:sp>
    </p:spTree>
    <p:extLst>
      <p:ext uri="{BB962C8B-B14F-4D97-AF65-F5344CB8AC3E}">
        <p14:creationId xmlns:p14="http://schemas.microsoft.com/office/powerpoint/2010/main" val="333058541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D10FFCB-D5FF-4BCB-8706-6D930979EDA2}" type="datetimeFigureOut">
              <a:rPr lang="en-US" b="1"/>
              <a:pPr>
                <a:defRPr/>
              </a:pPr>
              <a:t>2/5/2018</a:t>
            </a:fld>
            <a:endParaRPr lang="en-US" b="1"/>
          </a:p>
        </p:txBody>
      </p:sp>
      <p:sp>
        <p:nvSpPr>
          <p:cNvPr id="5" name="Footer Placeholder 4"/>
          <p:cNvSpPr>
            <a:spLocks noGrp="1"/>
          </p:cNvSpPr>
          <p:nvPr>
            <p:ph type="ftr" sz="quarter" idx="11"/>
          </p:nvPr>
        </p:nvSpPr>
        <p:spPr/>
        <p:txBody>
          <a:bodyPr/>
          <a:lstStyle>
            <a:lvl1pPr>
              <a:defRPr/>
            </a:lvl1pPr>
          </a:lstStyle>
          <a:p>
            <a:pPr>
              <a:defRPr/>
            </a:pPr>
            <a:endParaRPr lang="en-US" b="1"/>
          </a:p>
        </p:txBody>
      </p:sp>
      <p:sp>
        <p:nvSpPr>
          <p:cNvPr id="6" name="Slide Number Placeholder 5"/>
          <p:cNvSpPr>
            <a:spLocks noGrp="1"/>
          </p:cNvSpPr>
          <p:nvPr>
            <p:ph type="sldNum" sz="quarter" idx="12"/>
          </p:nvPr>
        </p:nvSpPr>
        <p:spPr/>
        <p:txBody>
          <a:bodyPr/>
          <a:lstStyle>
            <a:lvl1pPr>
              <a:defRPr/>
            </a:lvl1pPr>
          </a:lstStyle>
          <a:p>
            <a:pPr>
              <a:defRPr/>
            </a:pPr>
            <a:fld id="{6A11BBAB-3611-4EF0-A828-C5DD08D09899}" type="slidenum">
              <a:rPr lang="en-US" b="1"/>
              <a:pPr>
                <a:defRPr/>
              </a:pPr>
              <a:t>‹#›</a:t>
            </a:fld>
            <a:endParaRPr lang="en-US" b="1"/>
          </a:p>
        </p:txBody>
      </p:sp>
    </p:spTree>
    <p:extLst>
      <p:ext uri="{BB962C8B-B14F-4D97-AF65-F5344CB8AC3E}">
        <p14:creationId xmlns:p14="http://schemas.microsoft.com/office/powerpoint/2010/main" val="54716549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2685E7-A79F-4DD8-A540-3565936055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235126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9B02B9-A875-4CC6-9C4B-A14CD091AB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1736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5030" y="1598613"/>
            <a:ext cx="4037013"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C9ECA7-C0AD-4CC6-A802-93370399D1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182506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FCF228-EC68-4391-B0E6-020D6880F3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8573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0B408FD-69EA-4F34-8409-67A3BBC483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439793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598A792-E9F4-4804-BE74-6F109F4AB4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374140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7504B8-70A4-408E-B8C9-2B0995B92B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838767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D97D10-103C-4E1F-8ACE-83FC99A477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95475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C5112E-5963-4B12-9B0E-109E078E46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663427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3ADDA3-DA6F-4171-9719-09DA80252F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994116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63DA4-C921-40D4-8DE6-AE6DA5704B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249604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2EE2BF-602C-4EF1-B57E-0894C582F5F4}" type="slidenum">
              <a:rPr lang="en-US"/>
              <a:pPr>
                <a:defRPr/>
              </a:pPr>
              <a:t>‹#›</a:t>
            </a:fld>
            <a:endParaRPr lang="en-US"/>
          </a:p>
        </p:txBody>
      </p:sp>
    </p:spTree>
    <p:extLst>
      <p:ext uri="{BB962C8B-B14F-4D97-AF65-F5344CB8AC3E}">
        <p14:creationId xmlns:p14="http://schemas.microsoft.com/office/powerpoint/2010/main" val="40478380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984379-1387-4629-AD70-6B7ECB8163D0}"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CDED45-4783-4F44-9FDF-2BA0ADBC707D}" type="slidenum">
              <a:rPr lang="en-US"/>
              <a:pPr>
                <a:defRPr/>
              </a:pPr>
              <a:t>‹#›</a:t>
            </a:fld>
            <a:endParaRPr lang="en-US"/>
          </a:p>
        </p:txBody>
      </p:sp>
    </p:spTree>
    <p:extLst>
      <p:ext uri="{BB962C8B-B14F-4D97-AF65-F5344CB8AC3E}">
        <p14:creationId xmlns:p14="http://schemas.microsoft.com/office/powerpoint/2010/main" val="271057291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F10623-321A-4C9F-AEA6-AE0E5F01CAE0}" type="slidenum">
              <a:rPr lang="en-US"/>
              <a:pPr>
                <a:defRPr/>
              </a:pPr>
              <a:t>‹#›</a:t>
            </a:fld>
            <a:endParaRPr lang="en-US"/>
          </a:p>
        </p:txBody>
      </p:sp>
    </p:spTree>
    <p:extLst>
      <p:ext uri="{BB962C8B-B14F-4D97-AF65-F5344CB8AC3E}">
        <p14:creationId xmlns:p14="http://schemas.microsoft.com/office/powerpoint/2010/main" val="86159586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132263-7EE4-4B31-BE95-F71DEA0FC422}" type="slidenum">
              <a:rPr lang="en-US"/>
              <a:pPr>
                <a:defRPr/>
              </a:pPr>
              <a:t>‹#›</a:t>
            </a:fld>
            <a:endParaRPr lang="en-US"/>
          </a:p>
        </p:txBody>
      </p:sp>
    </p:spTree>
    <p:extLst>
      <p:ext uri="{BB962C8B-B14F-4D97-AF65-F5344CB8AC3E}">
        <p14:creationId xmlns:p14="http://schemas.microsoft.com/office/powerpoint/2010/main" val="287339986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1939BC9-58D7-4C01-B32F-69878B258C5E}" type="slidenum">
              <a:rPr lang="en-US"/>
              <a:pPr>
                <a:defRPr/>
              </a:pPr>
              <a:t>‹#›</a:t>
            </a:fld>
            <a:endParaRPr lang="en-US"/>
          </a:p>
        </p:txBody>
      </p:sp>
    </p:spTree>
    <p:extLst>
      <p:ext uri="{BB962C8B-B14F-4D97-AF65-F5344CB8AC3E}">
        <p14:creationId xmlns:p14="http://schemas.microsoft.com/office/powerpoint/2010/main" val="210474208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6EE37E-14DE-4248-A841-1963EE165AB0}" type="slidenum">
              <a:rPr lang="en-US"/>
              <a:pPr>
                <a:defRPr/>
              </a:pPr>
              <a:t>‹#›</a:t>
            </a:fld>
            <a:endParaRPr lang="en-US"/>
          </a:p>
        </p:txBody>
      </p:sp>
    </p:spTree>
    <p:extLst>
      <p:ext uri="{BB962C8B-B14F-4D97-AF65-F5344CB8AC3E}">
        <p14:creationId xmlns:p14="http://schemas.microsoft.com/office/powerpoint/2010/main" val="67087749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DEF5C0A-9EC9-4CB4-9E9A-45A951368388}" type="slidenum">
              <a:rPr lang="en-US"/>
              <a:pPr>
                <a:defRPr/>
              </a:pPr>
              <a:t>‹#›</a:t>
            </a:fld>
            <a:endParaRPr lang="en-US"/>
          </a:p>
        </p:txBody>
      </p:sp>
    </p:spTree>
    <p:extLst>
      <p:ext uri="{BB962C8B-B14F-4D97-AF65-F5344CB8AC3E}">
        <p14:creationId xmlns:p14="http://schemas.microsoft.com/office/powerpoint/2010/main" val="286356187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18AABC-A77B-4F0F-B829-1B51F39AA886}" type="slidenum">
              <a:rPr lang="en-US"/>
              <a:pPr>
                <a:defRPr/>
              </a:pPr>
              <a:t>‹#›</a:t>
            </a:fld>
            <a:endParaRPr lang="en-US"/>
          </a:p>
        </p:txBody>
      </p:sp>
    </p:spTree>
    <p:extLst>
      <p:ext uri="{BB962C8B-B14F-4D97-AF65-F5344CB8AC3E}">
        <p14:creationId xmlns:p14="http://schemas.microsoft.com/office/powerpoint/2010/main" val="377829422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76DB1C-1AAF-4B10-9B76-C29F582B96EA}" type="slidenum">
              <a:rPr lang="en-US"/>
              <a:pPr>
                <a:defRPr/>
              </a:pPr>
              <a:t>‹#›</a:t>
            </a:fld>
            <a:endParaRPr lang="en-US"/>
          </a:p>
        </p:txBody>
      </p:sp>
    </p:spTree>
    <p:extLst>
      <p:ext uri="{BB962C8B-B14F-4D97-AF65-F5344CB8AC3E}">
        <p14:creationId xmlns:p14="http://schemas.microsoft.com/office/powerpoint/2010/main" val="192547034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FA60C6-5372-466F-A9A0-04E793B8BD9B}" type="slidenum">
              <a:rPr lang="en-US"/>
              <a:pPr>
                <a:defRPr/>
              </a:pPr>
              <a:t>‹#›</a:t>
            </a:fld>
            <a:endParaRPr lang="en-US"/>
          </a:p>
        </p:txBody>
      </p:sp>
    </p:spTree>
    <p:extLst>
      <p:ext uri="{BB962C8B-B14F-4D97-AF65-F5344CB8AC3E}">
        <p14:creationId xmlns:p14="http://schemas.microsoft.com/office/powerpoint/2010/main" val="294246161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6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F59D49-7279-4540-9453-41C57592D27E}" type="slidenum">
              <a:rPr lang="en-US"/>
              <a:pPr>
                <a:defRPr/>
              </a:pPr>
              <a:t>‹#›</a:t>
            </a:fld>
            <a:endParaRPr lang="en-US"/>
          </a:p>
        </p:txBody>
      </p:sp>
    </p:spTree>
    <p:extLst>
      <p:ext uri="{BB962C8B-B14F-4D97-AF65-F5344CB8AC3E}">
        <p14:creationId xmlns:p14="http://schemas.microsoft.com/office/powerpoint/2010/main" val="25367087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7BBEB3-B192-421C-9FED-0867FAF8DF86}"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79CE90-F038-478D-80D5-AECC21AD2C91}" type="slidenum">
              <a:rPr lang="en-US"/>
              <a:pPr>
                <a:defRPr/>
              </a:pPr>
              <a:t>‹#›</a:t>
            </a:fld>
            <a:endParaRPr lang="en-US"/>
          </a:p>
        </p:txBody>
      </p:sp>
    </p:spTree>
    <p:extLst>
      <p:ext uri="{BB962C8B-B14F-4D97-AF65-F5344CB8AC3E}">
        <p14:creationId xmlns:p14="http://schemas.microsoft.com/office/powerpoint/2010/main" val="11785662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1"/>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85A28EB6-E1E6-4901-9BFC-9593594DB132}" type="slidenum">
              <a:rPr lang="en-US"/>
              <a:pPr>
                <a:defRPr/>
              </a:pPr>
              <a:t>‹#›</a:t>
            </a:fld>
            <a:endParaRPr lang="en-US"/>
          </a:p>
        </p:txBody>
      </p:sp>
    </p:spTree>
    <p:extLst>
      <p:ext uri="{BB962C8B-B14F-4D97-AF65-F5344CB8AC3E}">
        <p14:creationId xmlns:p14="http://schemas.microsoft.com/office/powerpoint/2010/main" val="2177786141"/>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2F4E95-4030-4B13-95ED-B7DE7D230E48}" type="slidenum">
              <a:rPr lang="en-US"/>
              <a:pPr>
                <a:defRPr/>
              </a:pPr>
              <a:t>‹#›</a:t>
            </a:fld>
            <a:endParaRPr lang="en-US"/>
          </a:p>
        </p:txBody>
      </p:sp>
    </p:spTree>
    <p:extLst>
      <p:ext uri="{BB962C8B-B14F-4D97-AF65-F5344CB8AC3E}">
        <p14:creationId xmlns:p14="http://schemas.microsoft.com/office/powerpoint/2010/main" val="11973232"/>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17E3EF-EB0C-4190-B113-4ECC8EECF720}" type="slidenum">
              <a:rPr lang="en-US"/>
              <a:pPr>
                <a:defRPr/>
              </a:pPr>
              <a:t>‹#›</a:t>
            </a:fld>
            <a:endParaRPr lang="en-US"/>
          </a:p>
        </p:txBody>
      </p:sp>
    </p:spTree>
    <p:extLst>
      <p:ext uri="{BB962C8B-B14F-4D97-AF65-F5344CB8AC3E}">
        <p14:creationId xmlns:p14="http://schemas.microsoft.com/office/powerpoint/2010/main" val="4138409456"/>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4334"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2812E7-FB6A-41B7-9634-E4FACA7A7684}" type="slidenum">
              <a:rPr lang="en-US"/>
              <a:pPr>
                <a:defRPr/>
              </a:pPr>
              <a:t>‹#›</a:t>
            </a:fld>
            <a:endParaRPr lang="en-US"/>
          </a:p>
        </p:txBody>
      </p:sp>
    </p:spTree>
    <p:extLst>
      <p:ext uri="{BB962C8B-B14F-4D97-AF65-F5344CB8AC3E}">
        <p14:creationId xmlns:p14="http://schemas.microsoft.com/office/powerpoint/2010/main" val="3057191434"/>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69434C8-76C7-4C34-8942-32F9323034C9}" type="slidenum">
              <a:rPr lang="en-US"/>
              <a:pPr>
                <a:defRPr/>
              </a:pPr>
              <a:t>‹#›</a:t>
            </a:fld>
            <a:endParaRPr lang="en-US"/>
          </a:p>
        </p:txBody>
      </p:sp>
    </p:spTree>
    <p:extLst>
      <p:ext uri="{BB962C8B-B14F-4D97-AF65-F5344CB8AC3E}">
        <p14:creationId xmlns:p14="http://schemas.microsoft.com/office/powerpoint/2010/main" val="1187028112"/>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E9E05AC-D992-4A4E-8133-C26187880165}" type="slidenum">
              <a:rPr lang="en-US"/>
              <a:pPr>
                <a:defRPr/>
              </a:pPr>
              <a:t>‹#›</a:t>
            </a:fld>
            <a:endParaRPr lang="en-US"/>
          </a:p>
        </p:txBody>
      </p:sp>
    </p:spTree>
    <p:extLst>
      <p:ext uri="{BB962C8B-B14F-4D97-AF65-F5344CB8AC3E}">
        <p14:creationId xmlns:p14="http://schemas.microsoft.com/office/powerpoint/2010/main" val="2699485270"/>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7AC0180-7176-4CA4-86C8-30CCA401938D}" type="slidenum">
              <a:rPr lang="en-US"/>
              <a:pPr>
                <a:defRPr/>
              </a:pPr>
              <a:t>‹#›</a:t>
            </a:fld>
            <a:endParaRPr lang="en-US"/>
          </a:p>
        </p:txBody>
      </p:sp>
    </p:spTree>
    <p:extLst>
      <p:ext uri="{BB962C8B-B14F-4D97-AF65-F5344CB8AC3E}">
        <p14:creationId xmlns:p14="http://schemas.microsoft.com/office/powerpoint/2010/main" val="3092647726"/>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489"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05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1"/>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31615A-30C7-42F7-A5EF-BCAEB279CB96}" type="slidenum">
              <a:rPr lang="en-US"/>
              <a:pPr>
                <a:defRPr/>
              </a:pPr>
              <a:t>‹#›</a:t>
            </a:fld>
            <a:endParaRPr lang="en-US"/>
          </a:p>
        </p:txBody>
      </p:sp>
    </p:spTree>
    <p:extLst>
      <p:ext uri="{BB962C8B-B14F-4D97-AF65-F5344CB8AC3E}">
        <p14:creationId xmlns:p14="http://schemas.microsoft.com/office/powerpoint/2010/main" val="271933494"/>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BBDAEE-5402-49CB-B223-536FA1C9949C}" type="slidenum">
              <a:rPr lang="en-US"/>
              <a:pPr>
                <a:defRPr/>
              </a:pPr>
              <a:t>‹#›</a:t>
            </a:fld>
            <a:endParaRPr lang="en-US"/>
          </a:p>
        </p:txBody>
      </p:sp>
    </p:spTree>
    <p:extLst>
      <p:ext uri="{BB962C8B-B14F-4D97-AF65-F5344CB8AC3E}">
        <p14:creationId xmlns:p14="http://schemas.microsoft.com/office/powerpoint/2010/main" val="200325322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762145-AF3B-4DA8-AD63-DF70C33362BF}" type="slidenum">
              <a:rPr lang="en-US"/>
              <a:pPr>
                <a:defRPr/>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880842-A27C-4F93-8640-4F03BEB559E2}" type="slidenum">
              <a:rPr lang="en-US"/>
              <a:pPr>
                <a:defRPr/>
              </a:pPr>
              <a:t>‹#›</a:t>
            </a:fld>
            <a:endParaRPr lang="en-US"/>
          </a:p>
        </p:txBody>
      </p:sp>
    </p:spTree>
    <p:extLst>
      <p:ext uri="{BB962C8B-B14F-4D97-AF65-F5344CB8AC3E}">
        <p14:creationId xmlns:p14="http://schemas.microsoft.com/office/powerpoint/2010/main" val="4268339132"/>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06401" y="228600"/>
            <a:ext cx="6036733"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AD5420-EEED-4EB7-878F-9FB375E4F24C}" type="slidenum">
              <a:rPr lang="en-US"/>
              <a:pPr>
                <a:defRPr/>
              </a:pPr>
              <a:t>‹#›</a:t>
            </a:fld>
            <a:endParaRPr lang="en-US"/>
          </a:p>
        </p:txBody>
      </p:sp>
    </p:spTree>
    <p:extLst>
      <p:ext uri="{BB962C8B-B14F-4D97-AF65-F5344CB8AC3E}">
        <p14:creationId xmlns:p14="http://schemas.microsoft.com/office/powerpoint/2010/main" val="73396454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4AD60E-85E7-415B-95B7-45EDA558D000}"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3B95465-DDE9-4810-9FF2-506BD32661F9}"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81CA90-EE67-4F6E-8D07-68E325B86B7F}"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4BF6CC-5383-4BC2-BBF1-791BB8EB8D1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FC6A11-386F-4E6B-A00B-A318A26510FC}"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810199-28C4-4187-B0B5-191345290754}"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E0E66A-34AC-40D2-AE32-E5358B025905}"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CF8125-72F0-47F8-A640-6BCA999818B8}"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FD4292-2F83-4CC9-8061-10A468848ED9}"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097B83-08A7-489B-BA48-E711DF9F34A4}"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651283-A604-4466-AA28-E3C9AAAEB75D}"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DE311C-B5B4-44E7-980D-2FF5032C205F}"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8A2667-9B70-4A16-90CA-2FCACD6F889D}"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6A6340E-3C6E-4E3D-ADAC-28FF739EAA4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25CF95B-9F52-4DF5-A78F-54F16736E7DF}"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D979E65-6F9E-4F07-BAC1-7A590C1E74BF}"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D338574-559D-4A55-BE5D-80A8596058EA}"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B9BD00-736B-40B6-B1D8-96886DA73F13}"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043F89-4D52-41C4-8B76-7FFE376C979E}"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9438C3-3755-4E74-BF35-4D0AA5A4347E}"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1FFA3F-0529-47EE-AF88-438232F16B2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C6797D-333A-4C39-B5D1-96373ADC429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A95195-6071-4C8F-85D5-A9298C7D7ED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4292821-B1E5-4D3E-ABF9-D495292D418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30" y="1598613"/>
            <a:ext cx="40370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2532446-A9E8-4F0F-A87F-856B24F33D8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51BE6C5-F862-431A-A625-9D1A8DC307D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C2E96AE-28E5-4C2B-814A-AC280434BAE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4B4F53-C1EF-4049-9C80-91A8783D320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63A11C-B25D-46F8-B798-36A813BEB91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4ECC4B-5B79-4AE2-AF62-15C7F2F1D6B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6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7806D5-08C1-41C8-BE9F-898D222DB95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231CEA-4DE0-43FE-AF41-92DECFF1C07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E4D4F9-AF1A-4ADD-BE97-21DE5BDAAD6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4406900"/>
            <a:ext cx="7315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14400" y="2906713"/>
            <a:ext cx="7315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A86BDC-8580-49E8-AFA6-620D6EA9796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2735B-1A24-4B4C-8B2B-6164ACF5492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11B4278-252B-4C66-BC67-0C52843DD80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1143000"/>
          </a:xfr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DCA4B05-325A-4AD1-87D6-E1D6FE1AD58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10DC1E4-319A-4BC8-A460-9376788587A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98464E-B09D-4623-ABD3-1116026006C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91DD67-DFAC-4055-93ED-443FA4276D2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61ED33-C13E-44FB-9DE8-7A8273E8365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EABE2F-DB0A-4C67-A3BE-95FFCE482AF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274638"/>
            <a:ext cx="73152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EB208C7-7DD4-4532-901A-CEC436518EB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14400" y="1600200"/>
            <a:ext cx="73152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F18723-9167-41D7-9B8D-6463F5AC36C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eaLnBrk="0" hangingPunct="0">
                <a:defRPr/>
              </a:pPr>
              <a:endParaRPr kumimoji="1" lang="en-US" sz="6600" b="1" i="1">
                <a:solidFill>
                  <a:srgbClr val="FF0000"/>
                </a:solidFill>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eaLnBrk="0" hangingPunct="0">
                <a:defRPr/>
              </a:pPr>
              <a:endParaRPr kumimoji="1" lang="en-US" sz="6600" b="1" i="1">
                <a:solidFill>
                  <a:srgbClr val="FF0000"/>
                </a:solidFill>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lgn="ctr" eaLnBrk="0" hangingPunct="0">
                <a:defRPr/>
              </a:pPr>
              <a:endParaRPr kumimoji="1" lang="en-US" sz="6600" b="1" i="1">
                <a:solidFill>
                  <a:srgbClr val="FF0000"/>
                </a:solidFill>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eaLnBrk="0" hangingPunct="0">
                <a:defRPr/>
              </a:pPr>
              <a:endParaRPr kumimoji="1" lang="en-US" sz="6600" b="1" i="1">
                <a:solidFill>
                  <a:srgbClr val="FF0000"/>
                </a:solidFill>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lgn="ctr" eaLnBrk="0" hangingPunct="0">
                <a:defRPr/>
              </a:pPr>
              <a:endParaRPr kumimoji="1" lang="en-US" sz="6600" b="1" i="1">
                <a:solidFill>
                  <a:srgbClr val="FF0000"/>
                </a:solidFill>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lgn="ctr" eaLnBrk="0" hangingPunct="0">
                <a:defRPr/>
              </a:pPr>
              <a:endParaRPr kumimoji="1" lang="en-US" sz="6600" b="1" i="1">
                <a:solidFill>
                  <a:srgbClr val="FF0000"/>
                </a:solidFill>
              </a:endParaRPr>
            </a:p>
          </p:txBody>
        </p:sp>
      </p:grpSp>
      <p:sp>
        <p:nvSpPr>
          <p:cNvPr id="271369"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71370"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lgn="ct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B251ABDD-15F0-48F7-ACAE-E18B59B10864}" type="slidenum">
              <a:rPr lang="en-US"/>
              <a:pPr>
                <a:defRPr/>
              </a:pPr>
              <a:t>‹#›</a:t>
            </a:fld>
            <a:endParaRPr lang="en-US"/>
          </a:p>
        </p:txBody>
      </p:sp>
    </p:spTree>
    <p:extLst>
      <p:ext uri="{BB962C8B-B14F-4D97-AF65-F5344CB8AC3E}">
        <p14:creationId xmlns:p14="http://schemas.microsoft.com/office/powerpoint/2010/main" val="2648304068"/>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lgn="ct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D7427BB-CB34-462C-A966-5ECA1D43233C}"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630717426"/>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lgn="ct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C1408780-6C74-445A-BC10-10CC38305D8D}"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21463124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49438"/>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4" y="1849438"/>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lgn="ct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BF8AE088-C58E-4DFA-B0A5-C9A4D043F70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300730609"/>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lgn="ct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D0599181-4281-482D-B4DF-E04104F022C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349973634"/>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lgn="ct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0E507B1C-709E-447A-BB3D-BF4325764DD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547928870"/>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lgn="ct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DDB01C8-9B9A-437C-89C7-E6B2A908C2B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506607954"/>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05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1"/>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lgn="ct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DB8581C3-C637-4AAC-B4E8-FDB6DB6325A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648419523"/>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lgn="ct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AEDE4891-B74B-4CB7-AF2F-EFD5BE84F8D1}"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054548207"/>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lgn="ct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C6D1B34-A8BA-4403-987E-7478D3B61F46}"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62041699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93834"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lgn="ct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F0E6256A-E740-4EE6-9C05-EBD0BC92CB5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960566577"/>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extLst>
      <p:ext uri="{BB962C8B-B14F-4D97-AF65-F5344CB8AC3E}">
        <p14:creationId xmlns:p14="http://schemas.microsoft.com/office/powerpoint/2010/main" val="750149782"/>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extLst>
      <p:ext uri="{BB962C8B-B14F-4D97-AF65-F5344CB8AC3E}">
        <p14:creationId xmlns:p14="http://schemas.microsoft.com/office/powerpoint/2010/main" val="2238915161"/>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1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extLst>
      <p:ext uri="{BB962C8B-B14F-4D97-AF65-F5344CB8AC3E}">
        <p14:creationId xmlns:p14="http://schemas.microsoft.com/office/powerpoint/2010/main" val="2489114291"/>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8"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4342"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extLst>
      <p:ext uri="{BB962C8B-B14F-4D97-AF65-F5344CB8AC3E}">
        <p14:creationId xmlns:p14="http://schemas.microsoft.com/office/powerpoint/2010/main" val="303377938"/>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extLst>
      <p:ext uri="{BB962C8B-B14F-4D97-AF65-F5344CB8AC3E}">
        <p14:creationId xmlns:p14="http://schemas.microsoft.com/office/powerpoint/2010/main" val="1815170563"/>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extLst>
      <p:ext uri="{BB962C8B-B14F-4D97-AF65-F5344CB8AC3E}">
        <p14:creationId xmlns:p14="http://schemas.microsoft.com/office/powerpoint/2010/main" val="417870387"/>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extLst>
      <p:ext uri="{BB962C8B-B14F-4D97-AF65-F5344CB8AC3E}">
        <p14:creationId xmlns:p14="http://schemas.microsoft.com/office/powerpoint/2010/main" val="2751099427"/>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067"/>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extLst>
      <p:ext uri="{BB962C8B-B14F-4D97-AF65-F5344CB8AC3E}">
        <p14:creationId xmlns:p14="http://schemas.microsoft.com/office/powerpoint/2010/main" val="3220464231"/>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extLst>
      <p:ext uri="{BB962C8B-B14F-4D97-AF65-F5344CB8AC3E}">
        <p14:creationId xmlns:p14="http://schemas.microsoft.com/office/powerpoint/2010/main" val="325858608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extLst>
      <p:ext uri="{BB962C8B-B14F-4D97-AF65-F5344CB8AC3E}">
        <p14:creationId xmlns:p14="http://schemas.microsoft.com/office/powerpoint/2010/main" val="2021441068"/>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06409" y="228600"/>
            <a:ext cx="6036733"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extLst>
      <p:ext uri="{BB962C8B-B14F-4D97-AF65-F5344CB8AC3E}">
        <p14:creationId xmlns:p14="http://schemas.microsoft.com/office/powerpoint/2010/main" val="11781304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3687A-48B2-4DEB-B836-E6AE6DA07E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87695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CE0EC6-6175-42FD-9C95-0AC32449B9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573272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56A189-3E1E-4935-9670-B55C03FE26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5348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58D611-7790-4B6E-9CB1-0EA69682CF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49464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480BBDE-0F9C-4B10-A1B9-B8638D580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56835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5C7FA57-754C-4E5E-95FD-C1919BCBC8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5136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E3E3DC-97B5-4CD2-AA12-D1F84953F5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13898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FA6B01-66BA-464C-A222-0A348AC6F9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9683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B4997C0-13CD-4989-A8D4-68C842C621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35560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15718-82BD-40FA-905D-FE49F19EBD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8361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A13A1F-8572-4DAE-BB86-D5D198792E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21918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E50D86-27B3-4277-9CF8-DA53A92785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31491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231CEA-4DE0-43FE-AF41-92DECFF1C0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32555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E4D4F9-AF1A-4ADD-BE97-21DE5BDAAD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35814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4406914"/>
            <a:ext cx="7315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14400" y="2906713"/>
            <a:ext cx="7315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A86BDC-8580-49E8-AFA6-620D6EA979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2381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2735B-1A24-4B4C-8B2B-6164ACF549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200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11B4278-252B-4C66-BC67-0C52843DD8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11158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1143000"/>
          </a:xfr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DCA4B05-325A-4AD1-87D6-E1D6FE1AD5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6996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0.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1.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theme" Target="../theme/theme12.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image" Target="../media/image3.png"/><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3.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1.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3.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8.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body" idx="1"/>
          </p:nvPr>
        </p:nvSpPr>
        <p:spPr bwMode="auto">
          <a:xfrm>
            <a:off x="455613" y="1598613"/>
            <a:ext cx="8226425" cy="4570412"/>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4349" r:id="rId1"/>
    <p:sldLayoutId id="2147484350" r:id="rId2"/>
    <p:sldLayoutId id="2147484351" r:id="rId3"/>
    <p:sldLayoutId id="2147484352" r:id="rId4"/>
    <p:sldLayoutId id="2147484353" r:id="rId5"/>
    <p:sldLayoutId id="2147484354" r:id="rId6"/>
    <p:sldLayoutId id="2147484355" r:id="rId7"/>
    <p:sldLayoutId id="2147484356" r:id="rId8"/>
    <p:sldLayoutId id="2147484357" r:id="rId9"/>
    <p:sldLayoutId id="2147484358" r:id="rId10"/>
    <p:sldLayoutId id="2147484359" r:id="rId11"/>
    <p:sldLayoutId id="2147484360"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a:solidFill>
            <a:schemeClr val="tx2"/>
          </a:solidFill>
          <a:latin typeface="Arial" charset="0"/>
        </a:defRPr>
      </a:lvl6pPr>
      <a:lvl7pPr marL="914400" algn="ctr" rtl="0" fontAlgn="base">
        <a:spcBef>
          <a:spcPct val="0"/>
        </a:spcBef>
        <a:spcAft>
          <a:spcPct val="0"/>
        </a:spcAft>
        <a:defRPr>
          <a:solidFill>
            <a:schemeClr val="tx2"/>
          </a:solidFill>
          <a:latin typeface="Arial" charset="0"/>
        </a:defRPr>
      </a:lvl7pPr>
      <a:lvl8pPr marL="1371600" algn="ctr" rtl="0" fontAlgn="base">
        <a:spcBef>
          <a:spcPct val="0"/>
        </a:spcBef>
        <a:spcAft>
          <a:spcPct val="0"/>
        </a:spcAft>
        <a:defRPr>
          <a:solidFill>
            <a:schemeClr val="tx2"/>
          </a:solidFill>
          <a:latin typeface="Arial" charset="0"/>
        </a:defRPr>
      </a:lvl8pPr>
      <a:lvl9pPr marL="1828800" algn="ctr" rtl="0" fontAlgn="base">
        <a:spcBef>
          <a:spcPct val="0"/>
        </a:spcBef>
        <a:spcAft>
          <a:spcPct val="0"/>
        </a:spcAft>
        <a:defRPr>
          <a:solidFill>
            <a:schemeClr val="tx2"/>
          </a:solidFill>
          <a:latin typeface="Arial" charset="0"/>
        </a:defRPr>
      </a:lvl9pPr>
    </p:titleStyle>
    <p:bodyStyle>
      <a:lvl1pPr marL="342900" indent="-342900" algn="l" rtl="0" eaLnBrk="0" fontAlgn="base" hangingPunct="0">
        <a:lnSpc>
          <a:spcPct val="120000"/>
        </a:lnSpc>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Char char="–"/>
        <a:defRPr sz="2800">
          <a:solidFill>
            <a:schemeClr val="tx1"/>
          </a:solidFill>
          <a:latin typeface="+mn-lt"/>
        </a:defRPr>
      </a:lvl2pPr>
      <a:lvl3pPr marL="1143000" indent="-228600" algn="l" rtl="0" eaLnBrk="0" fontAlgn="base" hangingPunct="0">
        <a:lnSpc>
          <a:spcPct val="120000"/>
        </a:lnSpc>
        <a:spcBef>
          <a:spcPct val="20000"/>
        </a:spcBef>
        <a:spcAft>
          <a:spcPct val="0"/>
        </a:spcAft>
        <a:buChar char="•"/>
        <a:defRPr sz="2400">
          <a:solidFill>
            <a:schemeClr val="tx1"/>
          </a:solidFill>
          <a:latin typeface="+mn-lt"/>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68"/>
            <a:ext cx="2133600" cy="365125"/>
          </a:xfrm>
          <a:prstGeom prst="rect">
            <a:avLst/>
          </a:prstGeom>
        </p:spPr>
        <p:txBody>
          <a:bodyPr vert="horz" lIns="91440" tIns="45720" rIns="91440" bIns="45720" rtlCol="0" anchor="ctr"/>
          <a:lstStyle>
            <a:lvl1pPr algn="l">
              <a:defRPr sz="1200" smtClean="0">
                <a:solidFill>
                  <a:prstClr val="black">
                    <a:tint val="75000"/>
                  </a:prstClr>
                </a:solidFill>
                <a:latin typeface="Calibri"/>
              </a:defRPr>
            </a:lvl1pPr>
          </a:lstStyle>
          <a:p>
            <a:pPr>
              <a:defRPr/>
            </a:pPr>
            <a:fld id="{8128F616-09E1-4E72-8C09-E0AA1F047DD1}" type="datetimeFigureOut">
              <a:rPr lang="en-US" b="1"/>
              <a:pPr>
                <a:defRPr/>
              </a:pPr>
              <a:t>2/5/2018</a:t>
            </a:fld>
            <a:endParaRPr lang="en-US" b="1"/>
          </a:p>
        </p:txBody>
      </p:sp>
      <p:sp>
        <p:nvSpPr>
          <p:cNvPr id="5" name="Footer Placeholder 4"/>
          <p:cNvSpPr>
            <a:spLocks noGrp="1"/>
          </p:cNvSpPr>
          <p:nvPr>
            <p:ph type="ftr" sz="quarter" idx="3"/>
          </p:nvPr>
        </p:nvSpPr>
        <p:spPr>
          <a:xfrm>
            <a:off x="3124200" y="6356368"/>
            <a:ext cx="2895600" cy="365125"/>
          </a:xfrm>
          <a:prstGeom prst="rect">
            <a:avLst/>
          </a:prstGeom>
        </p:spPr>
        <p:txBody>
          <a:bodyPr vert="horz" lIns="91440" tIns="45720" rIns="91440" bIns="45720" rtlCol="0" anchor="ctr"/>
          <a:lstStyle>
            <a:lvl1pPr algn="ctr">
              <a:defRPr sz="1200">
                <a:solidFill>
                  <a:prstClr val="black">
                    <a:tint val="75000"/>
                  </a:prstClr>
                </a:solidFill>
                <a:latin typeface="Calibri"/>
              </a:defRPr>
            </a:lvl1pPr>
          </a:lstStyle>
          <a:p>
            <a:pPr>
              <a:defRPr/>
            </a:pPr>
            <a:endParaRPr lang="en-US" b="1"/>
          </a:p>
        </p:txBody>
      </p:sp>
      <p:sp>
        <p:nvSpPr>
          <p:cNvPr id="6" name="Slide Number Placeholder 5"/>
          <p:cNvSpPr>
            <a:spLocks noGrp="1"/>
          </p:cNvSpPr>
          <p:nvPr>
            <p:ph type="sldNum" sz="quarter" idx="4"/>
          </p:nvPr>
        </p:nvSpPr>
        <p:spPr>
          <a:xfrm>
            <a:off x="6553200" y="6356368"/>
            <a:ext cx="2133600" cy="365125"/>
          </a:xfrm>
          <a:prstGeom prst="rect">
            <a:avLst/>
          </a:prstGeom>
        </p:spPr>
        <p:txBody>
          <a:bodyPr vert="horz" lIns="91440" tIns="45720" rIns="91440" bIns="45720" rtlCol="0" anchor="ctr"/>
          <a:lstStyle>
            <a:lvl1pPr algn="r">
              <a:defRPr sz="1200" smtClean="0">
                <a:solidFill>
                  <a:prstClr val="black">
                    <a:tint val="75000"/>
                  </a:prstClr>
                </a:solidFill>
                <a:latin typeface="Calibri"/>
              </a:defRPr>
            </a:lvl1pPr>
          </a:lstStyle>
          <a:p>
            <a:pPr>
              <a:defRPr/>
            </a:pPr>
            <a:fld id="{0923CE25-7CB7-451F-B648-304E1C0346BA}" type="slidenum">
              <a:rPr lang="en-US" b="1"/>
              <a:pPr>
                <a:defRPr/>
              </a:pPr>
              <a:t>‹#›</a:t>
            </a:fld>
            <a:endParaRPr lang="en-US" b="1"/>
          </a:p>
        </p:txBody>
      </p:sp>
    </p:spTree>
    <p:extLst>
      <p:ext uri="{BB962C8B-B14F-4D97-AF65-F5344CB8AC3E}">
        <p14:creationId xmlns:p14="http://schemas.microsoft.com/office/powerpoint/2010/main" val="3904233029"/>
      </p:ext>
    </p:extLst>
  </p:cSld>
  <p:clrMap bg1="lt1" tx1="dk1" bg2="lt2" tx2="dk2" accent1="accent1" accent2="accent2" accent3="accent3" accent4="accent4" accent5="accent5" accent6="accent6" hlink="hlink" folHlink="folHlink"/>
  <p:sldLayoutIdLst>
    <p:sldLayoutId id="2147484878" r:id="rId1"/>
    <p:sldLayoutId id="2147484879" r:id="rId2"/>
    <p:sldLayoutId id="2147484880" r:id="rId3"/>
    <p:sldLayoutId id="2147484881" r:id="rId4"/>
    <p:sldLayoutId id="2147484882" r:id="rId5"/>
    <p:sldLayoutId id="2147484883" r:id="rId6"/>
    <p:sldLayoutId id="2147484884" r:id="rId7"/>
    <p:sldLayoutId id="2147484885" r:id="rId8"/>
    <p:sldLayoutId id="2147484886" r:id="rId9"/>
    <p:sldLayoutId id="2147484887" r:id="rId10"/>
    <p:sldLayoutId id="2147484888"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90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defRPr/>
            </a:pPr>
            <a:endParaRPr lang="en-US">
              <a:solidFill>
                <a:srgbClr val="000000"/>
              </a:solidFill>
            </a:endParaRPr>
          </a:p>
        </p:txBody>
      </p:sp>
      <p:sp>
        <p:nvSpPr>
          <p:cNvPr id="590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a:defRPr/>
            </a:pPr>
            <a:endParaRPr lang="en-US">
              <a:solidFill>
                <a:srgbClr val="000000"/>
              </a:solidFill>
            </a:endParaRPr>
          </a:p>
        </p:txBody>
      </p:sp>
      <p:sp>
        <p:nvSpPr>
          <p:cNvPr id="590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a:defRPr/>
            </a:pPr>
            <a:fld id="{EE8C2D59-AAE9-4FC3-9DE8-139537A56C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1365627"/>
      </p:ext>
    </p:extLst>
  </p:cSld>
  <p:clrMap bg1="lt1" tx1="dk1" bg2="lt2" tx2="dk2" accent1="accent1" accent2="accent2" accent3="accent3" accent4="accent4" accent5="accent5" accent6="accent6" hlink="hlink" folHlink="folHlink"/>
  <p:sldLayoutIdLst>
    <p:sldLayoutId id="2147484902" r:id="rId1"/>
    <p:sldLayoutId id="2147484903" r:id="rId2"/>
    <p:sldLayoutId id="2147484904" r:id="rId3"/>
    <p:sldLayoutId id="2147484905" r:id="rId4"/>
    <p:sldLayoutId id="2147484906" r:id="rId5"/>
    <p:sldLayoutId id="2147484907" r:id="rId6"/>
    <p:sldLayoutId id="2147484908" r:id="rId7"/>
    <p:sldLayoutId id="2147484909" r:id="rId8"/>
    <p:sldLayoutId id="2147484910" r:id="rId9"/>
    <p:sldLayoutId id="2147484911" r:id="rId10"/>
    <p:sldLayoutId id="214748491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97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mn-lt"/>
              </a:defRPr>
            </a:lvl1pPr>
          </a:lstStyle>
          <a:p>
            <a:pPr>
              <a:defRPr/>
            </a:pPr>
            <a:endParaRPr lang="en-US"/>
          </a:p>
        </p:txBody>
      </p:sp>
      <p:sp>
        <p:nvSpPr>
          <p:cNvPr id="297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mn-lt"/>
              </a:defRPr>
            </a:lvl1pPr>
          </a:lstStyle>
          <a:p>
            <a:pPr>
              <a:defRPr/>
            </a:pPr>
            <a:endParaRPr lang="en-US"/>
          </a:p>
        </p:txBody>
      </p:sp>
      <p:sp>
        <p:nvSpPr>
          <p:cNvPr id="297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mn-lt"/>
              </a:defRPr>
            </a:lvl1pPr>
          </a:lstStyle>
          <a:p>
            <a:pPr>
              <a:defRPr/>
            </a:pPr>
            <a:fld id="{9AC0793B-2A51-42BA-975B-09B40FB2C8D5}" type="slidenum">
              <a:rPr lang="en-US"/>
              <a:pPr>
                <a:defRPr/>
              </a:pPr>
              <a:t>‹#›</a:t>
            </a:fld>
            <a:endParaRPr lang="en-US"/>
          </a:p>
        </p:txBody>
      </p:sp>
    </p:spTree>
    <p:extLst>
      <p:ext uri="{BB962C8B-B14F-4D97-AF65-F5344CB8AC3E}">
        <p14:creationId xmlns:p14="http://schemas.microsoft.com/office/powerpoint/2010/main" val="3226812629"/>
      </p:ext>
    </p:extLst>
  </p:cSld>
  <p:clrMap bg1="lt1" tx1="dk1" bg2="lt2" tx2="dk2" accent1="accent1" accent2="accent2" accent3="accent3" accent4="accent4" accent5="accent5" accent6="accent6" hlink="hlink" folHlink="folHlink"/>
  <p:sldLayoutIdLst>
    <p:sldLayoutId id="2147484914" r:id="rId1"/>
    <p:sldLayoutId id="2147484915" r:id="rId2"/>
    <p:sldLayoutId id="2147484916" r:id="rId3"/>
    <p:sldLayoutId id="2147484917" r:id="rId4"/>
    <p:sldLayoutId id="2147484918" r:id="rId5"/>
    <p:sldLayoutId id="2147484919" r:id="rId6"/>
    <p:sldLayoutId id="2147484920" r:id="rId7"/>
    <p:sldLayoutId id="2147484921" r:id="rId8"/>
    <p:sldLayoutId id="2147484922" r:id="rId9"/>
    <p:sldLayoutId id="2147484923" r:id="rId10"/>
    <p:sldLayoutId id="2147484924" r:id="rId11"/>
    <p:sldLayoutId id="214748492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74755"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CCF87610-BFC6-4AAB-A42E-C1AF2231250C}" type="slidenum">
              <a:rPr lang="en-US"/>
              <a:pPr>
                <a:defRPr/>
              </a:pPr>
              <a:t>‹#›</a:t>
            </a:fld>
            <a:endParaRPr lang="en-US"/>
          </a:p>
        </p:txBody>
      </p:sp>
      <p:pic>
        <p:nvPicPr>
          <p:cNvPr id="74759"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51"/>
            <a:ext cx="8229600" cy="384175"/>
          </a:xfrm>
          <a:prstGeom prst="rect">
            <a:avLst/>
          </a:prstGeom>
          <a:noFill/>
          <a:ln w="9525">
            <a:noFill/>
            <a:miter lim="800000"/>
            <a:headEnd/>
            <a:tailEnd/>
          </a:ln>
        </p:spPr>
      </p:pic>
    </p:spTree>
    <p:extLst>
      <p:ext uri="{BB962C8B-B14F-4D97-AF65-F5344CB8AC3E}">
        <p14:creationId xmlns:p14="http://schemas.microsoft.com/office/powerpoint/2010/main" val="418443431"/>
      </p:ext>
    </p:extLst>
  </p:cSld>
  <p:clrMap bg1="lt1" tx1="dk1" bg2="lt2" tx2="dk2" accent1="accent1" accent2="accent2" accent3="accent3" accent4="accent4" accent5="accent5" accent6="accent6" hlink="hlink" folHlink="folHlink"/>
  <p:sldLayoutIdLst>
    <p:sldLayoutId id="2147484927" r:id="rId1"/>
    <p:sldLayoutId id="2147484928" r:id="rId2"/>
    <p:sldLayoutId id="2147484929" r:id="rId3"/>
    <p:sldLayoutId id="2147484930" r:id="rId4"/>
    <p:sldLayoutId id="2147484931" r:id="rId5"/>
    <p:sldLayoutId id="2147484932" r:id="rId6"/>
    <p:sldLayoutId id="2147484933" r:id="rId7"/>
    <p:sldLayoutId id="2147484934" r:id="rId8"/>
    <p:sldLayoutId id="2147484935" r:id="rId9"/>
    <p:sldLayoutId id="2147484936" r:id="rId10"/>
    <p:sldLayoutId id="2147484937"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577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97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mn-lt"/>
              </a:defRPr>
            </a:lvl1pPr>
          </a:lstStyle>
          <a:p>
            <a:pPr>
              <a:defRPr/>
            </a:pPr>
            <a:endParaRPr lang="en-US"/>
          </a:p>
        </p:txBody>
      </p:sp>
      <p:sp>
        <p:nvSpPr>
          <p:cNvPr id="297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mn-lt"/>
              </a:defRPr>
            </a:lvl1pPr>
          </a:lstStyle>
          <a:p>
            <a:pPr>
              <a:defRPr/>
            </a:pPr>
            <a:endParaRPr lang="en-US"/>
          </a:p>
        </p:txBody>
      </p:sp>
      <p:sp>
        <p:nvSpPr>
          <p:cNvPr id="297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mn-lt"/>
              </a:defRPr>
            </a:lvl1pPr>
          </a:lstStyle>
          <a:p>
            <a:pPr>
              <a:defRPr/>
            </a:pPr>
            <a:fld id="{97B56306-8A8B-47F4-87D0-5965E2D6C17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61" r:id="rId1"/>
    <p:sldLayoutId id="2147484362" r:id="rId2"/>
    <p:sldLayoutId id="2147484363" r:id="rId3"/>
    <p:sldLayoutId id="2147484364" r:id="rId4"/>
    <p:sldLayoutId id="2147484365" r:id="rId5"/>
    <p:sldLayoutId id="2147484366" r:id="rId6"/>
    <p:sldLayoutId id="2147484367" r:id="rId7"/>
    <p:sldLayoutId id="2147484368" r:id="rId8"/>
    <p:sldLayoutId id="2147484369" r:id="rId9"/>
    <p:sldLayoutId id="2147484370" r:id="rId10"/>
    <p:sldLayoutId id="2147484371" r:id="rId11"/>
    <p:sldLayoutId id="214748437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137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97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mn-lt"/>
              </a:defRPr>
            </a:lvl1pPr>
          </a:lstStyle>
          <a:p>
            <a:pPr>
              <a:defRPr/>
            </a:pPr>
            <a:endParaRPr lang="en-US"/>
          </a:p>
        </p:txBody>
      </p:sp>
      <p:sp>
        <p:nvSpPr>
          <p:cNvPr id="297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mn-lt"/>
              </a:defRPr>
            </a:lvl1pPr>
          </a:lstStyle>
          <a:p>
            <a:pPr>
              <a:defRPr/>
            </a:pPr>
            <a:endParaRPr lang="en-US"/>
          </a:p>
        </p:txBody>
      </p:sp>
      <p:sp>
        <p:nvSpPr>
          <p:cNvPr id="297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mn-lt"/>
              </a:defRPr>
            </a:lvl1pPr>
          </a:lstStyle>
          <a:p>
            <a:pPr>
              <a:defRPr/>
            </a:pPr>
            <a:fld id="{3C42CE36-AA1D-4C8C-B611-58A1FDB019D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84" r:id="rId1"/>
    <p:sldLayoutId id="2147484385" r:id="rId2"/>
    <p:sldLayoutId id="2147484386" r:id="rId3"/>
    <p:sldLayoutId id="2147484387" r:id="rId4"/>
    <p:sldLayoutId id="2147484388" r:id="rId5"/>
    <p:sldLayoutId id="2147484389" r:id="rId6"/>
    <p:sldLayoutId id="2147484390" r:id="rId7"/>
    <p:sldLayoutId id="2147484391" r:id="rId8"/>
    <p:sldLayoutId id="2147484392" r:id="rId9"/>
    <p:sldLayoutId id="2147484393" r:id="rId10"/>
    <p:sldLayoutId id="214748439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5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latin typeface="+mn-lt"/>
              </a:defRPr>
            </a:lvl1pPr>
          </a:lstStyle>
          <a:p>
            <a:pPr>
              <a:defRPr/>
            </a:pPr>
            <a:endParaRPr lang="en-US">
              <a:solidFill>
                <a:srgbClr val="000000"/>
              </a:solidFill>
            </a:endParaRPr>
          </a:p>
        </p:txBody>
      </p:sp>
      <p:sp>
        <p:nvSpPr>
          <p:cNvPr id="265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mn-lt"/>
              </a:defRPr>
            </a:lvl1pPr>
          </a:lstStyle>
          <a:p>
            <a:pPr algn="ctr">
              <a:defRPr/>
            </a:pPr>
            <a:endParaRPr lang="en-US">
              <a:solidFill>
                <a:srgbClr val="000000"/>
              </a:solidFill>
            </a:endParaRPr>
          </a:p>
        </p:txBody>
      </p:sp>
      <p:sp>
        <p:nvSpPr>
          <p:cNvPr id="265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atin typeface="+mn-lt"/>
              </a:defRPr>
            </a:lvl1pPr>
          </a:lstStyle>
          <a:p>
            <a:pPr>
              <a:defRPr/>
            </a:pPr>
            <a:fld id="{0F60B05A-8A16-494C-9CA8-394F783BFA15}"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644" r:id="rId1"/>
    <p:sldLayoutId id="2147484645" r:id="rId2"/>
    <p:sldLayoutId id="2147484646" r:id="rId3"/>
    <p:sldLayoutId id="2147484647" r:id="rId4"/>
    <p:sldLayoutId id="2147484648" r:id="rId5"/>
    <p:sldLayoutId id="2147484649" r:id="rId6"/>
    <p:sldLayoutId id="2147484650" r:id="rId7"/>
    <p:sldLayoutId id="2147484651" r:id="rId8"/>
    <p:sldLayoutId id="2147484652" r:id="rId9"/>
    <p:sldLayoutId id="2147484653" r:id="rId10"/>
    <p:sldLayoutId id="214748465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5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lvl1pPr>
          </a:lstStyle>
          <a:p>
            <a:pPr>
              <a:defRPr/>
            </a:pPr>
            <a:endParaRPr lang="en-US">
              <a:solidFill>
                <a:srgbClr val="000000"/>
              </a:solidFill>
            </a:endParaRPr>
          </a:p>
        </p:txBody>
      </p:sp>
      <p:sp>
        <p:nvSpPr>
          <p:cNvPr id="265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vl1pPr>
          </a:lstStyle>
          <a:p>
            <a:pPr algn="ctr">
              <a:defRPr/>
            </a:pPr>
            <a:endParaRPr lang="en-US">
              <a:solidFill>
                <a:srgbClr val="000000"/>
              </a:solidFill>
            </a:endParaRPr>
          </a:p>
        </p:txBody>
      </p:sp>
      <p:sp>
        <p:nvSpPr>
          <p:cNvPr id="265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5DAF1876-A19F-411E-9038-8D1FC0F263C1}"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789" r:id="rId1"/>
    <p:sldLayoutId id="2147484790" r:id="rId2"/>
    <p:sldLayoutId id="2147484791" r:id="rId3"/>
    <p:sldLayoutId id="2147484792" r:id="rId4"/>
    <p:sldLayoutId id="2147484793" r:id="rId5"/>
    <p:sldLayoutId id="2147484794" r:id="rId6"/>
    <p:sldLayoutId id="2147484795" r:id="rId7"/>
    <p:sldLayoutId id="2147484796" r:id="rId8"/>
    <p:sldLayoutId id="2147484797" r:id="rId9"/>
    <p:sldLayoutId id="2147484798" r:id="rId10"/>
    <p:sldLayoutId id="2147484799" r:id="rId11"/>
    <p:sldLayoutId id="2147484800" r:id="rId12"/>
    <p:sldLayoutId id="214748480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270338"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ctr" eaLnBrk="0" hangingPunct="0">
              <a:defRPr/>
            </a:pPr>
            <a:endParaRPr kumimoji="1" lang="en-US" sz="6600" b="1" i="1">
              <a:solidFill>
                <a:srgbClr val="FF0000"/>
              </a:solidFill>
            </a:endParaRPr>
          </a:p>
        </p:txBody>
      </p:sp>
      <p:sp>
        <p:nvSpPr>
          <p:cNvPr id="270339"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eaLnBrk="0" hangingPunct="0">
              <a:defRPr/>
            </a:pPr>
            <a:endParaRPr kumimoji="1" lang="en-US" sz="6600" b="1" i="1">
              <a:solidFill>
                <a:srgbClr val="FF0000"/>
              </a:solidFill>
            </a:endParaRPr>
          </a:p>
        </p:txBody>
      </p:sp>
      <p:sp>
        <p:nvSpPr>
          <p:cNvPr id="270340"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eaLnBrk="0" hangingPunct="0">
              <a:defRPr/>
            </a:pPr>
            <a:endParaRPr kumimoji="1" lang="en-US" sz="6600" b="1" i="1">
              <a:solidFill>
                <a:srgbClr val="FF0000"/>
              </a:solidFill>
            </a:endParaRPr>
          </a:p>
        </p:txBody>
      </p:sp>
      <p:sp>
        <p:nvSpPr>
          <p:cNvPr id="270341"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eaLnBrk="0" hangingPunct="0">
              <a:defRPr/>
            </a:pPr>
            <a:endParaRPr kumimoji="1" lang="en-US" sz="6600" b="1" i="1">
              <a:solidFill>
                <a:srgbClr val="FF0000"/>
              </a:solidFill>
            </a:endParaRPr>
          </a:p>
        </p:txBody>
      </p:sp>
      <p:sp>
        <p:nvSpPr>
          <p:cNvPr id="270342"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ctr" eaLnBrk="0" hangingPunct="0">
              <a:defRPr/>
            </a:pPr>
            <a:endParaRPr kumimoji="1" lang="en-US" sz="6600" b="1" i="1">
              <a:solidFill>
                <a:srgbClr val="FF0000"/>
              </a:solidFill>
            </a:endParaRPr>
          </a:p>
        </p:txBody>
      </p:sp>
      <p:sp>
        <p:nvSpPr>
          <p:cNvPr id="270343"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ctr" eaLnBrk="0" hangingPunct="0">
              <a:defRPr/>
            </a:pPr>
            <a:endParaRPr kumimoji="1" lang="en-US" sz="6600" b="1" i="1">
              <a:solidFill>
                <a:srgbClr val="FF0000"/>
              </a:solidFill>
            </a:endParaRPr>
          </a:p>
        </p:txBody>
      </p:sp>
      <p:sp>
        <p:nvSpPr>
          <p:cNvPr id="270344"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81"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0346"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spcBef>
                <a:spcPct val="50000"/>
              </a:spcBef>
              <a:defRPr kumimoji="0" sz="1400" b="0" i="0">
                <a:solidFill>
                  <a:schemeClr val="tx1"/>
                </a:solidFill>
                <a:latin typeface="+mn-lt"/>
              </a:defRPr>
            </a:lvl1pPr>
          </a:lstStyle>
          <a:p>
            <a:pPr>
              <a:defRPr/>
            </a:pPr>
            <a:endParaRPr lang="en-US">
              <a:solidFill>
                <a:srgbClr val="003300"/>
              </a:solidFill>
            </a:endParaRPr>
          </a:p>
        </p:txBody>
      </p:sp>
      <p:sp>
        <p:nvSpPr>
          <p:cNvPr id="270347"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kumimoji="0" sz="1400" b="0" i="0">
                <a:solidFill>
                  <a:schemeClr val="tx1"/>
                </a:solidFill>
                <a:latin typeface="+mn-lt"/>
              </a:defRPr>
            </a:lvl1pPr>
          </a:lstStyle>
          <a:p>
            <a:pPr algn="ctr">
              <a:defRPr/>
            </a:pPr>
            <a:endParaRPr lang="en-US">
              <a:solidFill>
                <a:srgbClr val="003300"/>
              </a:solidFill>
            </a:endParaRPr>
          </a:p>
        </p:txBody>
      </p:sp>
      <p:sp>
        <p:nvSpPr>
          <p:cNvPr id="270348"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kumimoji="0" sz="1400" b="0" i="0">
                <a:solidFill>
                  <a:schemeClr val="tx1"/>
                </a:solidFill>
                <a:latin typeface="+mn-lt"/>
              </a:defRPr>
            </a:lvl1pPr>
          </a:lstStyle>
          <a:p>
            <a:pPr>
              <a:defRPr/>
            </a:pPr>
            <a:fld id="{AA2AA87A-1A64-41A0-92EE-07237E001BA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135381524"/>
      </p:ext>
    </p:extLst>
  </p:cSld>
  <p:clrMap bg1="lt1" tx1="dk1" bg2="lt2" tx2="dk2" accent1="accent1" accent2="accent2" accent3="accent3" accent4="accent4" accent5="accent5" accent6="accent6" hlink="hlink" folHlink="folHlink"/>
  <p:sldLayoutIdLst>
    <p:sldLayoutId id="2147484815" r:id="rId1"/>
    <p:sldLayoutId id="2147484816" r:id="rId2"/>
    <p:sldLayoutId id="2147484817" r:id="rId3"/>
    <p:sldLayoutId id="2147484818" r:id="rId4"/>
    <p:sldLayoutId id="2147484819" r:id="rId5"/>
    <p:sldLayoutId id="2147484820" r:id="rId6"/>
    <p:sldLayoutId id="2147484821" r:id="rId7"/>
    <p:sldLayoutId id="2147484822" r:id="rId8"/>
    <p:sldLayoutId id="2147484823" r:id="rId9"/>
    <p:sldLayoutId id="2147484824" r:id="rId10"/>
    <p:sldLayoutId id="2147484825"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pPr>
                <a:defRPr/>
              </a:pPr>
              <a:t>‹#›</a:t>
            </a:fld>
            <a:endParaRPr lang="en-US"/>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67"/>
            <a:ext cx="8229600" cy="384175"/>
          </a:xfrm>
          <a:prstGeom prst="rect">
            <a:avLst/>
          </a:prstGeom>
          <a:noFill/>
          <a:ln w="9525">
            <a:noFill/>
            <a:miter lim="800000"/>
            <a:headEnd/>
            <a:tailEnd/>
          </a:ln>
        </p:spPr>
      </p:pic>
    </p:spTree>
    <p:extLst>
      <p:ext uri="{BB962C8B-B14F-4D97-AF65-F5344CB8AC3E}">
        <p14:creationId xmlns:p14="http://schemas.microsoft.com/office/powerpoint/2010/main" val="1640145129"/>
      </p:ext>
    </p:extLst>
  </p:cSld>
  <p:clrMap bg1="lt1" tx1="dk1" bg2="lt2" tx2="dk2" accent1="accent1" accent2="accent2" accent3="accent3" accent4="accent4" accent5="accent5" accent6="accent6" hlink="hlink" folHlink="folHlink"/>
  <p:sldLayoutIdLst>
    <p:sldLayoutId id="2147484839" r:id="rId1"/>
    <p:sldLayoutId id="2147484840" r:id="rId2"/>
    <p:sldLayoutId id="2147484841" r:id="rId3"/>
    <p:sldLayoutId id="2147484842" r:id="rId4"/>
    <p:sldLayoutId id="2147484843" r:id="rId5"/>
    <p:sldLayoutId id="2147484844" r:id="rId6"/>
    <p:sldLayoutId id="2147484845" r:id="rId7"/>
    <p:sldLayoutId id="2147484846" r:id="rId8"/>
    <p:sldLayoutId id="2147484847" r:id="rId9"/>
    <p:sldLayoutId id="2147484848" r:id="rId10"/>
    <p:sldLayoutId id="2147484849"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97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latin typeface="+mn-lt"/>
              </a:defRPr>
            </a:lvl1pPr>
          </a:lstStyle>
          <a:p>
            <a:pPr>
              <a:defRPr/>
            </a:pPr>
            <a:endParaRPr lang="en-US">
              <a:solidFill>
                <a:srgbClr val="000000"/>
              </a:solidFill>
            </a:endParaRPr>
          </a:p>
        </p:txBody>
      </p:sp>
      <p:sp>
        <p:nvSpPr>
          <p:cNvPr id="297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mn-lt"/>
              </a:defRPr>
            </a:lvl1pPr>
          </a:lstStyle>
          <a:p>
            <a:pPr algn="ctr">
              <a:defRPr/>
            </a:pPr>
            <a:endParaRPr lang="en-US">
              <a:solidFill>
                <a:srgbClr val="000000"/>
              </a:solidFill>
            </a:endParaRPr>
          </a:p>
        </p:txBody>
      </p:sp>
      <p:sp>
        <p:nvSpPr>
          <p:cNvPr id="297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atin typeface="+mn-lt"/>
              </a:defRPr>
            </a:lvl1pPr>
          </a:lstStyle>
          <a:p>
            <a:pPr>
              <a:defRPr/>
            </a:pPr>
            <a:fld id="{98127978-7267-4B57-94EC-54D0D2A44C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7634790"/>
      </p:ext>
    </p:extLst>
  </p:cSld>
  <p:clrMap bg1="lt1" tx1="dk1" bg2="lt2" tx2="dk2" accent1="accent1" accent2="accent2" accent3="accent3" accent4="accent4" accent5="accent5" accent6="accent6" hlink="hlink" folHlink="folHlink"/>
  <p:sldLayoutIdLst>
    <p:sldLayoutId id="2147484851" r:id="rId1"/>
    <p:sldLayoutId id="2147484852" r:id="rId2"/>
    <p:sldLayoutId id="2147484853" r:id="rId3"/>
    <p:sldLayoutId id="2147484854" r:id="rId4"/>
    <p:sldLayoutId id="2147484855" r:id="rId5"/>
    <p:sldLayoutId id="2147484856" r:id="rId6"/>
    <p:sldLayoutId id="2147484857" r:id="rId7"/>
    <p:sldLayoutId id="2147484858" r:id="rId8"/>
    <p:sldLayoutId id="2147484859" r:id="rId9"/>
    <p:sldLayoutId id="2147484860" r:id="rId10"/>
    <p:sldLayoutId id="2147484861" r:id="rId11"/>
    <p:sldLayoutId id="214748486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5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lvl1pPr>
          </a:lstStyle>
          <a:p>
            <a:pPr>
              <a:defRPr/>
            </a:pPr>
            <a:endParaRPr lang="en-US">
              <a:solidFill>
                <a:srgbClr val="000000"/>
              </a:solidFill>
            </a:endParaRPr>
          </a:p>
        </p:txBody>
      </p:sp>
      <p:sp>
        <p:nvSpPr>
          <p:cNvPr id="265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vl1pPr>
          </a:lstStyle>
          <a:p>
            <a:pPr algn="ctr">
              <a:defRPr/>
            </a:pPr>
            <a:endParaRPr lang="en-US">
              <a:solidFill>
                <a:srgbClr val="000000"/>
              </a:solidFill>
            </a:endParaRPr>
          </a:p>
        </p:txBody>
      </p:sp>
      <p:sp>
        <p:nvSpPr>
          <p:cNvPr id="265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5DAF1876-A19F-411E-9038-8D1FC0F263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5997340"/>
      </p:ext>
    </p:extLst>
  </p:cSld>
  <p:clrMap bg1="lt1" tx1="dk1" bg2="lt2" tx2="dk2" accent1="accent1" accent2="accent2" accent3="accent3" accent4="accent4" accent5="accent5" accent6="accent6" hlink="hlink" folHlink="folHlink"/>
  <p:sldLayoutIdLst>
    <p:sldLayoutId id="2147484864" r:id="rId1"/>
    <p:sldLayoutId id="2147484865" r:id="rId2"/>
    <p:sldLayoutId id="2147484866" r:id="rId3"/>
    <p:sldLayoutId id="2147484867" r:id="rId4"/>
    <p:sldLayoutId id="2147484868" r:id="rId5"/>
    <p:sldLayoutId id="2147484869" r:id="rId6"/>
    <p:sldLayoutId id="2147484870" r:id="rId7"/>
    <p:sldLayoutId id="2147484871" r:id="rId8"/>
    <p:sldLayoutId id="2147484872" r:id="rId9"/>
    <p:sldLayoutId id="2147484873" r:id="rId10"/>
    <p:sldLayoutId id="2147484874" r:id="rId11"/>
    <p:sldLayoutId id="2147484875" r:id="rId12"/>
    <p:sldLayoutId id="2147484876"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d.umn.edu/cla/faculty/troufs/anth4653/index.html" TargetMode="External"/><Relationship Id="rId2" Type="http://schemas.openxmlformats.org/officeDocument/2006/relationships/notesSlide" Target="../notesSlides/notesSlide1.xml"/><Relationship Id="rId1" Type="http://schemas.openxmlformats.org/officeDocument/2006/relationships/slideLayout" Target="../slideLayouts/slideLayout66.xml"/><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eclectic.ss.uci.edu/~drwhite/worldcul/atlas.htm" TargetMode="External"/><Relationship Id="rId2" Type="http://schemas.openxmlformats.org/officeDocument/2006/relationships/image" Target="../media/image11.png"/><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hyperlink" Target="http://eclectic.ss.uci.edu/~drwhite/worldcul/atlas.htm" TargetMode="External"/><Relationship Id="rId2" Type="http://schemas.openxmlformats.org/officeDocument/2006/relationships/image" Target="../media/image11.png"/><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hyperlink" Target="http://eclectic.ss.uci.edu/~drwhite/worldcul/atlas.htm" TargetMode="External"/><Relationship Id="rId2" Type="http://schemas.openxmlformats.org/officeDocument/2006/relationships/image" Target="../media/image11.png"/><Relationship Id="rId1" Type="http://schemas.openxmlformats.org/officeDocument/2006/relationships/slideLayout" Target="../slideLayouts/slideLayout88.xml"/><Relationship Id="rId4" Type="http://schemas.openxmlformats.org/officeDocument/2006/relationships/image" Target="../media/image12.jpeg"/></Relationships>
</file>

<file path=ppt/slides/_rels/slide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en.wikipedia.org/wiki/Culture_areas_of_North_America"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en.wikipedia.org/wiki/Culture_areas_of_North_America" TargetMode="Externa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0.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7.xml"/></Relationships>
</file>

<file path=ppt/slides/_rels/slide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hyperlink" Target="http://h-net.msu.edu/cgi-bin/logbrowse.pl?trx=vx&amp;list=h-sae&amp;month=9502&amp;week=c&amp;msg=s7Tkjn1xeOR4jDS8E2IpPw&amp;user=&amp;pw=" TargetMode="Externa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hyperlink" Target="http://www.superluminal.com/cookbook/essay_coffee.html" TargetMode="External"/><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hyperlink" Target="http://www.asianinfo.org/asianinfo/korea/food.htm" TargetMode="External"/><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hyperlink" Target="http://commons.wikimedia.org/wiki/File:Julefrokost.jpg" TargetMode="External"/><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winebow.com/france/france.html" TargetMode="External"/><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d.umn.edu/cla/faculty/troufs/anth3618/video/Appeals.html" TargetMode="External"/><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3" Type="http://schemas.openxmlformats.org/officeDocument/2006/relationships/hyperlink" Target="http://www.sciencedaily.com/releases/2008/07/080721152000.htm" TargetMode="External"/><Relationship Id="rId2" Type="http://schemas.openxmlformats.org/officeDocument/2006/relationships/notesSlide" Target="../notesSlides/notesSlide12.xml"/><Relationship Id="rId1" Type="http://schemas.openxmlformats.org/officeDocument/2006/relationships/slideLayout" Target="../slideLayouts/slideLayout124.xml"/><Relationship Id="rId4" Type="http://schemas.openxmlformats.org/officeDocument/2006/relationships/image" Target="../media/image30.png"/></Relationships>
</file>

<file path=ppt/slides/_rels/slide8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2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hyperlink" Target="http://www.sciencedaily.com/releases/2008/07/080721152000.htm" TargetMode="External"/><Relationship Id="rId2" Type="http://schemas.openxmlformats.org/officeDocument/2006/relationships/notesSlide" Target="../notesSlides/notesSlide14.xml"/><Relationship Id="rId1" Type="http://schemas.openxmlformats.org/officeDocument/2006/relationships/slideLayout" Target="../slideLayouts/slideLayout124.xml"/><Relationship Id="rId4" Type="http://schemas.openxmlformats.org/officeDocument/2006/relationships/image" Target="../media/image30.png"/></Relationships>
</file>

<file path=ppt/slides/_rels/slide86.xml.rels><?xml version="1.0" encoding="UTF-8" standalone="yes"?>
<Relationships xmlns="http://schemas.openxmlformats.org/package/2006/relationships"><Relationship Id="rId3" Type="http://schemas.openxmlformats.org/officeDocument/2006/relationships/hyperlink" Target="http://www.sciencedaily.com/releases/2008/07/080721152000.htm" TargetMode="External"/><Relationship Id="rId2" Type="http://schemas.openxmlformats.org/officeDocument/2006/relationships/notesSlide" Target="../notesSlides/notesSlide15.xml"/><Relationship Id="rId1" Type="http://schemas.openxmlformats.org/officeDocument/2006/relationships/slideLayout" Target="../slideLayouts/slideLayout124.xml"/><Relationship Id="rId5" Type="http://schemas.openxmlformats.org/officeDocument/2006/relationships/image" Target="../media/image32.png"/><Relationship Id="rId4" Type="http://schemas.openxmlformats.org/officeDocument/2006/relationships/image" Target="../media/image30.png"/></Relationships>
</file>

<file path=ppt/slides/_rels/slide87.xml.rels><?xml version="1.0" encoding="UTF-8" standalone="yes"?>
<Relationships xmlns="http://schemas.openxmlformats.org/package/2006/relationships"><Relationship Id="rId3" Type="http://schemas.openxmlformats.org/officeDocument/2006/relationships/hyperlink" Target="http://www.sciencedaily.com/releases/2008/07/080721152000.htm" TargetMode="External"/><Relationship Id="rId2" Type="http://schemas.openxmlformats.org/officeDocument/2006/relationships/notesSlide" Target="../notesSlides/notesSlide16.xml"/><Relationship Id="rId1" Type="http://schemas.openxmlformats.org/officeDocument/2006/relationships/slideLayout" Target="../slideLayouts/slideLayout124.xml"/><Relationship Id="rId4" Type="http://schemas.openxmlformats.org/officeDocument/2006/relationships/image" Target="../media/image33.png"/></Relationships>
</file>

<file path=ppt/slides/_rels/slide88.xml.rels><?xml version="1.0" encoding="UTF-8" standalone="yes"?>
<Relationships xmlns="http://schemas.openxmlformats.org/package/2006/relationships"><Relationship Id="rId3" Type="http://schemas.openxmlformats.org/officeDocument/2006/relationships/hyperlink" Target="http://www.eurekalert.org/pub_releases/2008-07/iu-gai072108.php" TargetMode="External"/><Relationship Id="rId2" Type="http://schemas.openxmlformats.org/officeDocument/2006/relationships/notesSlide" Target="../notesSlides/notesSlide17.xml"/><Relationship Id="rId1" Type="http://schemas.openxmlformats.org/officeDocument/2006/relationships/slideLayout" Target="../slideLayouts/slideLayout124.xml"/><Relationship Id="rId4" Type="http://schemas.openxmlformats.org/officeDocument/2006/relationships/image" Target="../media/image34.png"/></Relationships>
</file>

<file path=ppt/slides/_rels/slide89.xml.rels><?xml version="1.0" encoding="UTF-8" standalone="yes"?>
<Relationships xmlns="http://schemas.openxmlformats.org/package/2006/relationships"><Relationship Id="rId3" Type="http://schemas.openxmlformats.org/officeDocument/2006/relationships/hyperlink" Target="http://www.sciencedaily.com/releases/2008/07/080721152000.htm" TargetMode="External"/><Relationship Id="rId2" Type="http://schemas.openxmlformats.org/officeDocument/2006/relationships/notesSlide" Target="../notesSlides/notesSlide18.xml"/><Relationship Id="rId1" Type="http://schemas.openxmlformats.org/officeDocument/2006/relationships/slideLayout" Target="../slideLayouts/slideLayout124.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7.xml"/></Relationships>
</file>

<file path=ppt/slides/_rels/slide9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24.xml"/></Relationships>
</file>

<file path=ppt/slides/_rels/slide9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24.xml"/></Relationships>
</file>

<file path=ppt/slides/_rels/slide9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24.xml"/><Relationship Id="rId4" Type="http://schemas.openxmlformats.org/officeDocument/2006/relationships/image" Target="../media/image36.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809088" y="6490290"/>
            <a:ext cx="5507021" cy="276999"/>
          </a:xfrm>
          <a:prstGeom prst="rect">
            <a:avLst/>
          </a:prstGeom>
          <a:noFill/>
          <a:ln w="9525">
            <a:noFill/>
            <a:miter lim="800000"/>
            <a:headEnd/>
            <a:tailEnd/>
          </a:ln>
        </p:spPr>
        <p:txBody>
          <a:bodyPr wrap="none">
            <a:spAutoFit/>
          </a:bodyPr>
          <a:lstStyle/>
          <a:p>
            <a:pPr algn="ctr"/>
            <a:r>
              <a:rPr lang="en-US" sz="1200" dirty="0">
                <a:solidFill>
                  <a:srgbClr val="FFFFFF"/>
                </a:solidFill>
                <a:latin typeface="Verdana" pitchFamily="34" charset="0"/>
                <a:hlinkClick r:id="rId3"/>
              </a:rPr>
              <a:t>http://www.d.umn.edu/cla/faculty/troufs/anth4653/index.html#title</a:t>
            </a:r>
            <a:endParaRPr lang="en-US" sz="1200" dirty="0">
              <a:solidFill>
                <a:srgbClr val="FFFFFF"/>
              </a:solidFill>
              <a:latin typeface="Verdana" pitchFamily="34" charset="0"/>
            </a:endParaRPr>
          </a:p>
        </p:txBody>
      </p:sp>
      <p:sp>
        <p:nvSpPr>
          <p:cNvPr id="14345" name="Rectangle 5"/>
          <p:cNvSpPr>
            <a:spLocks noChangeArrowheads="1"/>
          </p:cNvSpPr>
          <p:nvPr/>
        </p:nvSpPr>
        <p:spPr bwMode="auto">
          <a:xfrm>
            <a:off x="2595272" y="5281136"/>
            <a:ext cx="3958135" cy="400110"/>
          </a:xfrm>
          <a:prstGeom prst="rect">
            <a:avLst/>
          </a:prstGeom>
          <a:noFill/>
          <a:ln w="9525">
            <a:noFill/>
            <a:miter lim="800000"/>
            <a:headEnd/>
            <a:tailEnd/>
          </a:ln>
        </p:spPr>
        <p:txBody>
          <a:bodyPr wrap="none" anchor="ctr">
            <a:spAutoFit/>
          </a:bodyPr>
          <a:lstStyle/>
          <a:p>
            <a:pPr algn="ctr" eaLnBrk="0" hangingPunct="0"/>
            <a:r>
              <a:rPr kumimoji="1" lang="en-US" sz="2000" b="1" dirty="0">
                <a:solidFill>
                  <a:srgbClr val="0C0600"/>
                </a:solidFill>
              </a:rPr>
              <a:t>University</a:t>
            </a:r>
            <a:r>
              <a:rPr kumimoji="1" lang="en-US" sz="2000" b="1" dirty="0">
                <a:solidFill>
                  <a:srgbClr val="FFFFFF"/>
                </a:solidFill>
              </a:rPr>
              <a:t> </a:t>
            </a:r>
            <a:r>
              <a:rPr kumimoji="1" lang="en-US" sz="2000" b="1" dirty="0">
                <a:solidFill>
                  <a:srgbClr val="0C0600"/>
                </a:solidFill>
              </a:rPr>
              <a:t>of Minnesota</a:t>
            </a:r>
            <a:r>
              <a:rPr kumimoji="1" lang="en-US" sz="2000" b="1" dirty="0">
                <a:solidFill>
                  <a:srgbClr val="FFFFFF"/>
                </a:solidFill>
              </a:rPr>
              <a:t> </a:t>
            </a:r>
            <a:r>
              <a:rPr kumimoji="1" lang="en-US" sz="2000" b="1" dirty="0" smtClean="0">
                <a:solidFill>
                  <a:srgbClr val="0C0600"/>
                </a:solidFill>
              </a:rPr>
              <a:t>Duluth</a:t>
            </a:r>
            <a:endParaRPr kumimoji="1" lang="en-US" sz="2000" b="1" dirty="0">
              <a:solidFill>
                <a:srgbClr val="0C0600"/>
              </a:solidFill>
            </a:endParaRPr>
          </a:p>
        </p:txBody>
      </p:sp>
      <p:sp>
        <p:nvSpPr>
          <p:cNvPr id="10" name="Rectangle 9"/>
          <p:cNvSpPr/>
          <p:nvPr/>
        </p:nvSpPr>
        <p:spPr>
          <a:xfrm>
            <a:off x="1307899" y="2039244"/>
            <a:ext cx="6502400" cy="1569660"/>
          </a:xfrm>
          <a:prstGeom prst="rect">
            <a:avLst/>
          </a:prstGeom>
        </p:spPr>
        <p:txBody>
          <a:bodyPr>
            <a:spAutoFit/>
          </a:bodyPr>
          <a:lstStyle/>
          <a:p>
            <a:pPr marL="2400300" indent="-2400300" algn="ctr" eaLnBrk="0" hangingPunct="0">
              <a:defRPr/>
            </a:pPr>
            <a:r>
              <a:rPr kumimoji="1" lang="en-US" sz="48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The Anthropology</a:t>
            </a:r>
          </a:p>
          <a:p>
            <a:pPr marL="2400300" indent="-2400300" algn="ctr" eaLnBrk="0" hangingPunct="0">
              <a:defRPr/>
            </a:pPr>
            <a:r>
              <a:rPr kumimoji="1" lang="en-US" sz="48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Senior Seminar</a:t>
            </a:r>
            <a:endParaRPr kumimoji="1" lang="en-US" sz="3200" b="1" i="1" dirty="0">
              <a:ln w="18000">
                <a:solidFill>
                  <a:srgbClr val="E75CE7">
                    <a:lumMod val="75000"/>
                  </a:srgbClr>
                </a:solidFill>
                <a:prstDash val="solid"/>
                <a:miter lim="800000"/>
              </a:ln>
              <a:solidFill>
                <a:srgbClr val="000000"/>
              </a:solidFill>
              <a:effectLst>
                <a:outerShdw blurRad="25500" dist="23000" dir="7020000" algn="tl">
                  <a:srgbClr val="000000">
                    <a:alpha val="50000"/>
                  </a:srgbClr>
                </a:outerShdw>
              </a:effectLst>
            </a:endParaRPr>
          </a:p>
        </p:txBody>
      </p:sp>
      <p:sp>
        <p:nvSpPr>
          <p:cNvPr id="9" name="Rectangle 2"/>
          <p:cNvSpPr txBox="1">
            <a:spLocks noChangeArrowheads="1"/>
          </p:cNvSpPr>
          <p:nvPr/>
        </p:nvSpPr>
        <p:spPr bwMode="auto">
          <a:xfrm>
            <a:off x="3639723" y="5715003"/>
            <a:ext cx="1838773" cy="276999"/>
          </a:xfrm>
          <a:prstGeom prst="rect">
            <a:avLst/>
          </a:prstGeom>
          <a:noFill/>
          <a:ln w="9525">
            <a:noFill/>
            <a:miter lim="800000"/>
            <a:headEnd/>
            <a:tailEnd/>
          </a:ln>
        </p:spPr>
        <p:txBody>
          <a:bodyPr vert="horz" wrap="none" lIns="91440" tIns="45720" rIns="91440" bIns="45720" numCol="1" anchor="ctr" anchorCtr="0" compatLnSpc="1">
            <a:prstTxWarp prst="textNoShape">
              <a:avLst/>
            </a:prstTxWarp>
            <a:spAutoFit/>
          </a:bodyPr>
          <a:lstStyle/>
          <a:p>
            <a:pPr algn="ctr">
              <a:defRPr/>
            </a:pPr>
            <a:r>
              <a:rPr lang="en-US" sz="1200" dirty="0" smtClean="0">
                <a:solidFill>
                  <a:srgbClr val="0C0600"/>
                </a:solidFill>
                <a:latin typeface="Arial"/>
              </a:rPr>
              <a:t>Tim </a:t>
            </a:r>
            <a:r>
              <a:rPr lang="en-US" sz="1200" dirty="0">
                <a:solidFill>
                  <a:srgbClr val="0C0600"/>
                </a:solidFill>
                <a:latin typeface="Arial"/>
              </a:rPr>
              <a:t>Roufs</a:t>
            </a:r>
            <a:r>
              <a:rPr lang="en-US" sz="1200" dirty="0" smtClean="0">
                <a:solidFill>
                  <a:srgbClr val="0C0600"/>
                </a:solidFill>
                <a:latin typeface="Arial"/>
              </a:rPr>
              <a:t>’ © </a:t>
            </a:r>
            <a:r>
              <a:rPr lang="en-US" sz="1200" dirty="0" smtClean="0">
                <a:solidFill>
                  <a:srgbClr val="0C0600"/>
                </a:solidFill>
                <a:latin typeface="Arial"/>
              </a:rPr>
              <a:t>2009-2018</a:t>
            </a:r>
            <a:endParaRPr lang="en-US" sz="1200" dirty="0">
              <a:solidFill>
                <a:srgbClr val="0C0600"/>
              </a:solidFill>
              <a:latin typeface="Aria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000" y="5029200"/>
            <a:ext cx="762000" cy="11430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96249" y="5029200"/>
            <a:ext cx="1022819" cy="1143000"/>
          </a:xfrm>
          <a:prstGeom prst="rect">
            <a:avLst/>
          </a:prstGeom>
        </p:spPr>
      </p:pic>
      <p:sp>
        <p:nvSpPr>
          <p:cNvPr id="8" name="Rectangle 7"/>
          <p:cNvSpPr/>
          <p:nvPr/>
        </p:nvSpPr>
        <p:spPr>
          <a:xfrm>
            <a:off x="1323139" y="3958754"/>
            <a:ext cx="6502400" cy="584775"/>
          </a:xfrm>
          <a:prstGeom prst="rect">
            <a:avLst/>
          </a:prstGeom>
        </p:spPr>
        <p:txBody>
          <a:bodyPr lIns="91440" tIns="45720" rIns="91440">
            <a:spAutoFit/>
          </a:bodyPr>
          <a:lstStyle/>
          <a:p>
            <a:pPr marL="2400300" indent="-2400300" algn="ctr" eaLnBrk="0" hangingPunct="0">
              <a:defRPr/>
            </a:pPr>
            <a:r>
              <a:rPr kumimoji="1" lang="en-US" sz="32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Units of Analysis</a:t>
            </a:r>
            <a:endParaRPr kumimoji="1" lang="en-US" sz="320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endParaRPr>
          </a:p>
        </p:txBody>
      </p:sp>
    </p:spTree>
    <p:extLst>
      <p:ext uri="{BB962C8B-B14F-4D97-AF65-F5344CB8AC3E}">
        <p14:creationId xmlns:p14="http://schemas.microsoft.com/office/powerpoint/2010/main" val="4221512202"/>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483866" y="600438"/>
            <a:ext cx="8058250" cy="5720027"/>
          </a:xfrm>
        </p:spPr>
        <p:txBody>
          <a:bodyPr wrap="square">
            <a:spAutoFit/>
          </a:bodyPr>
          <a:lstStyle/>
          <a:p>
            <a:pPr algn="ctr" eaLnBrk="1" hangingPunct="1">
              <a:lnSpc>
                <a:spcPct val="90000"/>
              </a:lnSpc>
              <a:buFontTx/>
              <a:buNone/>
              <a:defRPr/>
            </a:pPr>
            <a:r>
              <a:rPr lang="en-US" sz="4800" b="1" dirty="0" smtClean="0">
                <a:latin typeface="Verdana" pitchFamily="34" charset="0"/>
              </a:rPr>
              <a:t>units of analysis:</a:t>
            </a:r>
          </a:p>
          <a:p>
            <a:pPr marL="1538288" indent="-158750" eaLnBrk="1" hangingPunct="1">
              <a:lnSpc>
                <a:spcPct val="60000"/>
              </a:lnSpc>
              <a:spcBef>
                <a:spcPts val="300"/>
              </a:spcBef>
              <a:buFontTx/>
              <a:buNone/>
              <a:tabLst>
                <a:tab pos="1030288" algn="l"/>
              </a:tabLst>
              <a:defRPr/>
            </a:pPr>
            <a:endParaRPr lang="en-US" sz="2000" b="1" dirty="0" smtClean="0">
              <a:latin typeface="Verdana" pitchFamily="34" charset="0"/>
            </a:endParaRPr>
          </a:p>
          <a:p>
            <a:pPr marL="914400" lvl="1" indent="-404813" eaLnBrk="1" hangingPunct="1">
              <a:lnSpc>
                <a:spcPct val="90000"/>
              </a:lnSpc>
              <a:defRPr/>
            </a:pPr>
            <a:r>
              <a:rPr lang="en-US" b="1" dirty="0" smtClean="0">
                <a:latin typeface="Verdana" pitchFamily="34" charset="0"/>
              </a:rPr>
              <a:t>one person</a:t>
            </a:r>
            <a:endParaRPr lang="en-US" sz="1800" dirty="0" smtClean="0">
              <a:latin typeface="Verdana" pitchFamily="34" charset="0"/>
            </a:endParaRPr>
          </a:p>
          <a:p>
            <a:pPr marL="914400" lvl="1" indent="-404813" eaLnBrk="1" hangingPunct="1">
              <a:lnSpc>
                <a:spcPct val="90000"/>
              </a:lnSpc>
              <a:defRPr/>
            </a:pPr>
            <a:r>
              <a:rPr lang="en-US" b="1" dirty="0" smtClean="0">
                <a:latin typeface="Verdana" pitchFamily="34" charset="0"/>
              </a:rPr>
              <a:t>the family</a:t>
            </a:r>
            <a:endParaRPr lang="en-US" sz="1600" dirty="0" smtClean="0">
              <a:latin typeface="Verdana" pitchFamily="34" charset="0"/>
            </a:endParaRPr>
          </a:p>
          <a:p>
            <a:pPr marL="914400" lvl="1" indent="-404813" eaLnBrk="1" hangingPunct="1">
              <a:lnSpc>
                <a:spcPct val="90000"/>
              </a:lnSpc>
              <a:defRPr/>
            </a:pPr>
            <a:r>
              <a:rPr lang="en-US" b="1" dirty="0" smtClean="0">
                <a:latin typeface="Verdana" pitchFamily="34" charset="0"/>
              </a:rPr>
              <a:t>the community</a:t>
            </a:r>
          </a:p>
          <a:p>
            <a:pPr marL="914400" lvl="1" indent="-404813" eaLnBrk="1" hangingPunct="1">
              <a:lnSpc>
                <a:spcPct val="90000"/>
              </a:lnSpc>
              <a:defRPr/>
            </a:pPr>
            <a:r>
              <a:rPr lang="en-US" b="1" dirty="0" smtClean="0">
                <a:latin typeface="Verdana" pitchFamily="34" charset="0"/>
              </a:rPr>
              <a:t>a region</a:t>
            </a:r>
          </a:p>
          <a:p>
            <a:pPr marL="914400" lvl="1" indent="-404813" eaLnBrk="1" hangingPunct="1">
              <a:lnSpc>
                <a:spcPct val="90000"/>
              </a:lnSpc>
              <a:defRPr/>
            </a:pPr>
            <a:r>
              <a:rPr lang="en-US" b="1" dirty="0" smtClean="0">
                <a:latin typeface="Verdana" pitchFamily="34" charset="0"/>
              </a:rPr>
              <a:t>a “culture area”</a:t>
            </a:r>
          </a:p>
          <a:p>
            <a:pPr marL="914400" lvl="1" indent="-404813" eaLnBrk="1" hangingPunct="1">
              <a:lnSpc>
                <a:spcPct val="90000"/>
              </a:lnSpc>
              <a:defRPr/>
            </a:pPr>
            <a:r>
              <a:rPr lang="en-US" b="1" dirty="0" smtClean="0">
                <a:latin typeface="Verdana" pitchFamily="34" charset="0"/>
              </a:rPr>
              <a:t>a culture / “subculture” / “tribe”</a:t>
            </a:r>
          </a:p>
          <a:p>
            <a:pPr marL="914400" lvl="1" indent="-404813" eaLnBrk="1" hangingPunct="1">
              <a:lnSpc>
                <a:spcPct val="90000"/>
              </a:lnSpc>
              <a:defRPr/>
            </a:pPr>
            <a:r>
              <a:rPr lang="en-US" b="1" dirty="0" smtClean="0">
                <a:latin typeface="Verdana" pitchFamily="34" charset="0"/>
              </a:rPr>
              <a:t>a nation</a:t>
            </a:r>
          </a:p>
          <a:p>
            <a:pPr marL="914400" lvl="1" indent="-404813" eaLnBrk="1" hangingPunct="1">
              <a:lnSpc>
                <a:spcPct val="90000"/>
              </a:lnSpc>
              <a:defRPr/>
            </a:pPr>
            <a:r>
              <a:rPr lang="en-US" b="1" dirty="0">
                <a:latin typeface="Verdana" pitchFamily="34" charset="0"/>
              </a:rPr>
              <a:t>t</a:t>
            </a:r>
            <a:r>
              <a:rPr lang="en-US" b="1" dirty="0" smtClean="0">
                <a:latin typeface="Verdana" pitchFamily="34" charset="0"/>
              </a:rPr>
              <a:t>he world</a:t>
            </a:r>
          </a:p>
          <a:p>
            <a:pPr marL="914400" lvl="1" indent="-404813" eaLnBrk="1" hangingPunct="1">
              <a:lnSpc>
                <a:spcPct val="90000"/>
              </a:lnSpc>
              <a:defRPr/>
            </a:pPr>
            <a:r>
              <a:rPr lang="en-US" b="1" dirty="0" smtClean="0">
                <a:latin typeface="Verdana" pitchFamily="34" charset="0"/>
              </a:rPr>
              <a:t>an item or action itself</a:t>
            </a:r>
          </a:p>
          <a:p>
            <a:pPr marL="914400" lvl="1" indent="-404813" eaLnBrk="1" hangingPunct="1">
              <a:lnSpc>
                <a:spcPct val="90000"/>
              </a:lnSpc>
              <a:defRPr/>
            </a:pPr>
            <a:r>
              <a:rPr lang="en-US" b="1" dirty="0" smtClean="0">
                <a:latin typeface="Verdana" pitchFamily="34" charset="0"/>
              </a:rPr>
              <a:t>a “cultural metaphor”</a:t>
            </a:r>
          </a:p>
        </p:txBody>
      </p:sp>
    </p:spTree>
    <p:extLst>
      <p:ext uri="{BB962C8B-B14F-4D97-AF65-F5344CB8AC3E}">
        <p14:creationId xmlns:p14="http://schemas.microsoft.com/office/powerpoint/2010/main" val="25104010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900566" y="859526"/>
            <a:ext cx="7315200" cy="5024452"/>
          </a:xfrm>
        </p:spPr>
        <p:txBody>
          <a:bodyPr>
            <a:spAutoFit/>
          </a:bodyPr>
          <a:lstStyle/>
          <a:p>
            <a:pPr algn="ctr" eaLnBrk="1" hangingPunct="1">
              <a:lnSpc>
                <a:spcPct val="90000"/>
              </a:lnSpc>
              <a:buFontTx/>
              <a:buNone/>
              <a:defRPr/>
            </a:pPr>
            <a:endParaRPr lang="en-US" b="1" dirty="0" smtClean="0">
              <a:latin typeface="Verdana" pitchFamily="34" charset="0"/>
            </a:endParaRPr>
          </a:p>
          <a:p>
            <a:pPr algn="ctr" eaLnBrk="1" hangingPunct="1">
              <a:lnSpc>
                <a:spcPct val="90000"/>
              </a:lnSpc>
              <a:buFontTx/>
              <a:buNone/>
              <a:defRPr/>
            </a:pPr>
            <a:r>
              <a:rPr lang="en-US" b="1" dirty="0" smtClean="0">
                <a:latin typeface="Verdana" pitchFamily="34" charset="0"/>
              </a:rPr>
              <a:t>units of analysis may include:</a:t>
            </a:r>
          </a:p>
          <a:p>
            <a:pPr marL="1538288" indent="-158750" eaLnBrk="1" hangingPunct="1">
              <a:lnSpc>
                <a:spcPct val="60000"/>
              </a:lnSpc>
              <a:spcBef>
                <a:spcPts val="300"/>
              </a:spcBef>
              <a:buFontTx/>
              <a:buNone/>
              <a:tabLst>
                <a:tab pos="1030288" algn="l"/>
              </a:tabLst>
              <a:defRPr/>
            </a:pPr>
            <a:endParaRPr lang="en-US" sz="2000" b="1" dirty="0" smtClean="0">
              <a:latin typeface="Verdana" pitchFamily="34" charset="0"/>
            </a:endParaRPr>
          </a:p>
          <a:p>
            <a:pPr marL="1712913" lvl="1" indent="-333375" eaLnBrk="1" hangingPunct="1">
              <a:lnSpc>
                <a:spcPct val="90000"/>
              </a:lnSpc>
              <a:defRPr/>
            </a:pPr>
            <a:r>
              <a:rPr lang="en-US" sz="4000" b="1" dirty="0" smtClean="0">
                <a:solidFill>
                  <a:srgbClr val="000000"/>
                </a:solidFill>
                <a:latin typeface="Verdana" pitchFamily="34" charset="0"/>
              </a:rPr>
              <a:t>one person</a:t>
            </a:r>
            <a:endParaRPr lang="en-US" sz="4000" dirty="0" smtClean="0">
              <a:solidFill>
                <a:srgbClr val="000000"/>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family</a:t>
            </a:r>
            <a:endParaRPr lang="en-US" sz="12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community</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region</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area”</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 “subculture” / “tribe”</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nation</a:t>
            </a:r>
          </a:p>
          <a:p>
            <a:pPr marL="1712913" lvl="1" indent="-333375" eaLnBrk="1" hangingPunct="1">
              <a:lnSpc>
                <a:spcPct val="90000"/>
              </a:lnSpc>
              <a:defRPr/>
            </a:pPr>
            <a:r>
              <a:rPr lang="en-US" sz="2000" b="1" dirty="0" smtClean="0">
                <a:solidFill>
                  <a:schemeClr val="bg1">
                    <a:lumMod val="65000"/>
                  </a:schemeClr>
                </a:solidFill>
                <a:latin typeface="Verdana" pitchFamily="34" charset="0"/>
              </a:rPr>
              <a:t>the world</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an item or action itself</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“cultural metaphor”</a:t>
            </a:r>
          </a:p>
        </p:txBody>
      </p:sp>
    </p:spTree>
    <p:extLst>
      <p:ext uri="{BB962C8B-B14F-4D97-AF65-F5344CB8AC3E}">
        <p14:creationId xmlns:p14="http://schemas.microsoft.com/office/powerpoint/2010/main" val="2329251577"/>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Text Box 2"/>
          <p:cNvSpPr txBox="1">
            <a:spLocks noChangeArrowheads="1"/>
          </p:cNvSpPr>
          <p:nvPr/>
        </p:nvSpPr>
        <p:spPr bwMode="auto">
          <a:xfrm>
            <a:off x="4986931" y="5101682"/>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endParaRPr>
          </a:p>
        </p:txBody>
      </p:sp>
      <p:sp>
        <p:nvSpPr>
          <p:cNvPr id="624643" name="Text Box 3"/>
          <p:cNvSpPr txBox="1">
            <a:spLocks noChangeArrowheads="1"/>
          </p:cNvSpPr>
          <p:nvPr/>
        </p:nvSpPr>
        <p:spPr bwMode="auto">
          <a:xfrm>
            <a:off x="6207541" y="2587082"/>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endParaRPr>
          </a:p>
        </p:txBody>
      </p:sp>
      <p:sp>
        <p:nvSpPr>
          <p:cNvPr id="7" name="Text Box 4"/>
          <p:cNvSpPr txBox="1">
            <a:spLocks noChangeArrowheads="1"/>
          </p:cNvSpPr>
          <p:nvPr/>
        </p:nvSpPr>
        <p:spPr bwMode="auto">
          <a:xfrm>
            <a:off x="628651" y="2485132"/>
            <a:ext cx="7905750" cy="2000548"/>
          </a:xfrm>
          <a:prstGeom prst="rect">
            <a:avLst/>
          </a:prstGeom>
          <a:noFill/>
          <a:ln w="9525">
            <a:noFill/>
            <a:miter lim="800000"/>
            <a:headEnd/>
            <a:tailEnd/>
          </a:ln>
        </p:spPr>
        <p:txBody>
          <a:bodyPr wrap="square">
            <a:spAutoFit/>
          </a:bodyPr>
          <a:lstStyle/>
          <a:p>
            <a:pPr algn="ctr" eaLnBrk="0" hangingPunct="0"/>
            <a:r>
              <a:rPr kumimoji="1" lang="en-US" sz="3200" b="1" dirty="0" smtClean="0">
                <a:solidFill>
                  <a:srgbClr val="FF0000"/>
                </a:solidFill>
              </a:rPr>
              <a:t>What are some examples</a:t>
            </a:r>
          </a:p>
          <a:p>
            <a:pPr algn="ctr" eaLnBrk="0" hangingPunct="0"/>
            <a:r>
              <a:rPr kumimoji="1" lang="en-US" sz="3200" b="1" dirty="0" smtClean="0">
                <a:solidFill>
                  <a:srgbClr val="FF0000"/>
                </a:solidFill>
              </a:rPr>
              <a:t>of anthropological studies of</a:t>
            </a:r>
          </a:p>
          <a:p>
            <a:pPr algn="ctr" eaLnBrk="0" hangingPunct="0"/>
            <a:r>
              <a:rPr kumimoji="1" lang="en-US" sz="6000" b="1" dirty="0">
                <a:solidFill>
                  <a:srgbClr val="FF0000"/>
                </a:solidFill>
              </a:rPr>
              <a:t>a</a:t>
            </a:r>
            <a:r>
              <a:rPr kumimoji="1" lang="en-US" sz="6000" b="1" dirty="0" smtClean="0">
                <a:solidFill>
                  <a:srgbClr val="FF0000"/>
                </a:solidFill>
              </a:rPr>
              <a:t>n individual ?</a:t>
            </a:r>
            <a:endParaRPr kumimoji="1" lang="en-US" sz="4000" b="1" dirty="0">
              <a:solidFill>
                <a:srgbClr val="FF0000"/>
              </a:solidFill>
            </a:endParaRPr>
          </a:p>
        </p:txBody>
      </p:sp>
    </p:spTree>
    <p:extLst>
      <p:ext uri="{BB962C8B-B14F-4D97-AF65-F5344CB8AC3E}">
        <p14:creationId xmlns:p14="http://schemas.microsoft.com/office/powerpoint/2010/main" val="2477648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294" y="425480"/>
            <a:ext cx="8733411" cy="6091068"/>
          </a:xfrm>
          <a:prstGeom prst="rect">
            <a:avLst/>
          </a:prstGeom>
        </p:spPr>
      </p:pic>
    </p:spTree>
    <p:extLst>
      <p:ext uri="{BB962C8B-B14F-4D97-AF65-F5344CB8AC3E}">
        <p14:creationId xmlns:p14="http://schemas.microsoft.com/office/powerpoint/2010/main" val="304812141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0" y="598170"/>
            <a:ext cx="3238500" cy="5661660"/>
          </a:xfrm>
          <a:prstGeom prst="rect">
            <a:avLst/>
          </a:prstGeom>
        </p:spPr>
      </p:pic>
    </p:spTree>
    <p:extLst>
      <p:ext uri="{BB962C8B-B14F-4D97-AF65-F5344CB8AC3E}">
        <p14:creationId xmlns:p14="http://schemas.microsoft.com/office/powerpoint/2010/main" val="2860697616"/>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900566" y="859526"/>
            <a:ext cx="7315200" cy="5024452"/>
          </a:xfrm>
        </p:spPr>
        <p:txBody>
          <a:bodyPr>
            <a:spAutoFit/>
          </a:bodyPr>
          <a:lstStyle/>
          <a:p>
            <a:pPr algn="ctr" eaLnBrk="1" hangingPunct="1">
              <a:lnSpc>
                <a:spcPct val="90000"/>
              </a:lnSpc>
              <a:buFontTx/>
              <a:buNone/>
              <a:defRPr/>
            </a:pPr>
            <a:endParaRPr lang="en-US" b="1" dirty="0" smtClean="0">
              <a:latin typeface="Verdana" pitchFamily="34" charset="0"/>
            </a:endParaRPr>
          </a:p>
          <a:p>
            <a:pPr algn="ctr" eaLnBrk="1" hangingPunct="1">
              <a:lnSpc>
                <a:spcPct val="90000"/>
              </a:lnSpc>
              <a:buFontTx/>
              <a:buNone/>
              <a:defRPr/>
            </a:pPr>
            <a:r>
              <a:rPr lang="en-US" b="1" dirty="0" smtClean="0">
                <a:latin typeface="Verdana" pitchFamily="34" charset="0"/>
              </a:rPr>
              <a:t>units of analysis may include:</a:t>
            </a:r>
          </a:p>
          <a:p>
            <a:pPr marL="1538288" indent="-158750" eaLnBrk="1" hangingPunct="1">
              <a:lnSpc>
                <a:spcPct val="60000"/>
              </a:lnSpc>
              <a:spcBef>
                <a:spcPts val="300"/>
              </a:spcBef>
              <a:buFontTx/>
              <a:buNone/>
              <a:tabLst>
                <a:tab pos="1030288" algn="l"/>
              </a:tabLst>
              <a:defRPr/>
            </a:pPr>
            <a:endParaRPr lang="en-US" sz="2000" b="1" dirty="0" smtClean="0">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one person</a:t>
            </a:r>
            <a:endParaRPr lang="en-US" sz="1400" dirty="0" smtClean="0">
              <a:solidFill>
                <a:schemeClr val="bg1">
                  <a:lumMod val="65000"/>
                </a:schemeClr>
              </a:solidFill>
              <a:latin typeface="Verdana" pitchFamily="34" charset="0"/>
            </a:endParaRPr>
          </a:p>
          <a:p>
            <a:pPr marL="1712913" lvl="1" indent="-333375" eaLnBrk="1" hangingPunct="1">
              <a:lnSpc>
                <a:spcPct val="90000"/>
              </a:lnSpc>
              <a:defRPr/>
            </a:pPr>
            <a:r>
              <a:rPr lang="en-US" sz="4000" b="1" dirty="0" smtClean="0">
                <a:solidFill>
                  <a:srgbClr val="000000"/>
                </a:solidFill>
                <a:latin typeface="Verdana" pitchFamily="34" charset="0"/>
              </a:rPr>
              <a:t>the family</a:t>
            </a:r>
            <a:endParaRPr lang="en-US" sz="4000" dirty="0" smtClean="0">
              <a:solidFill>
                <a:srgbClr val="000000"/>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community</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region</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area”</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 “subculture</a:t>
            </a:r>
            <a:r>
              <a:rPr lang="en-US" sz="2000" b="1" dirty="0">
                <a:solidFill>
                  <a:schemeClr val="bg1">
                    <a:lumMod val="65000"/>
                  </a:schemeClr>
                </a:solidFill>
                <a:latin typeface="Verdana" pitchFamily="34" charset="0"/>
              </a:rPr>
              <a:t>” / “tribe</a:t>
            </a:r>
            <a:r>
              <a:rPr lang="en-US" sz="2000" b="1" dirty="0" smtClean="0">
                <a:solidFill>
                  <a:schemeClr val="bg1">
                    <a:lumMod val="65000"/>
                  </a:schemeClr>
                </a:solidFill>
                <a:latin typeface="Verdana" pitchFamily="34" charset="0"/>
              </a:rPr>
              <a:t>”</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nation</a:t>
            </a:r>
          </a:p>
          <a:p>
            <a:pPr marL="1712913" lvl="1" indent="-333375" eaLnBrk="1" hangingPunct="1">
              <a:lnSpc>
                <a:spcPct val="90000"/>
              </a:lnSpc>
              <a:defRPr/>
            </a:pPr>
            <a:r>
              <a:rPr lang="en-US" sz="2000" b="1" dirty="0">
                <a:solidFill>
                  <a:schemeClr val="bg1">
                    <a:lumMod val="65000"/>
                  </a:schemeClr>
                </a:solidFill>
                <a:latin typeface="Verdana" pitchFamily="34" charset="0"/>
              </a:rPr>
              <a:t>the </a:t>
            </a:r>
            <a:r>
              <a:rPr lang="en-US" sz="2000" b="1" dirty="0" smtClean="0">
                <a:solidFill>
                  <a:schemeClr val="bg1">
                    <a:lumMod val="65000"/>
                  </a:schemeClr>
                </a:solidFill>
                <a:latin typeface="Verdana" pitchFamily="34" charset="0"/>
              </a:rPr>
              <a:t>world</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an item or action itself</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“cultural metaphor”</a:t>
            </a:r>
          </a:p>
        </p:txBody>
      </p:sp>
    </p:spTree>
    <p:extLst>
      <p:ext uri="{BB962C8B-B14F-4D97-AF65-F5344CB8AC3E}">
        <p14:creationId xmlns:p14="http://schemas.microsoft.com/office/powerpoint/2010/main" val="2935760888"/>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Text Box 2"/>
          <p:cNvSpPr txBox="1">
            <a:spLocks noChangeArrowheads="1"/>
          </p:cNvSpPr>
          <p:nvPr/>
        </p:nvSpPr>
        <p:spPr bwMode="auto">
          <a:xfrm>
            <a:off x="4986931" y="5101682"/>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endParaRPr>
          </a:p>
        </p:txBody>
      </p:sp>
      <p:sp>
        <p:nvSpPr>
          <p:cNvPr id="624643" name="Text Box 3"/>
          <p:cNvSpPr txBox="1">
            <a:spLocks noChangeArrowheads="1"/>
          </p:cNvSpPr>
          <p:nvPr/>
        </p:nvSpPr>
        <p:spPr bwMode="auto">
          <a:xfrm>
            <a:off x="6207541" y="2587082"/>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endParaRPr>
          </a:p>
        </p:txBody>
      </p:sp>
      <p:sp>
        <p:nvSpPr>
          <p:cNvPr id="7" name="Text Box 4"/>
          <p:cNvSpPr txBox="1">
            <a:spLocks noChangeArrowheads="1"/>
          </p:cNvSpPr>
          <p:nvPr/>
        </p:nvSpPr>
        <p:spPr bwMode="auto">
          <a:xfrm>
            <a:off x="628651" y="2485132"/>
            <a:ext cx="7905750" cy="1908215"/>
          </a:xfrm>
          <a:prstGeom prst="rect">
            <a:avLst/>
          </a:prstGeom>
          <a:noFill/>
          <a:ln w="9525">
            <a:noFill/>
            <a:miter lim="800000"/>
            <a:headEnd/>
            <a:tailEnd/>
          </a:ln>
        </p:spPr>
        <p:txBody>
          <a:bodyPr wrap="square">
            <a:spAutoFit/>
          </a:bodyPr>
          <a:lstStyle/>
          <a:p>
            <a:pPr algn="ctr" eaLnBrk="0" hangingPunct="0"/>
            <a:r>
              <a:rPr kumimoji="1" lang="en-US" sz="3200" b="1" dirty="0" smtClean="0">
                <a:solidFill>
                  <a:srgbClr val="FF0000"/>
                </a:solidFill>
              </a:rPr>
              <a:t>What are some examples</a:t>
            </a:r>
          </a:p>
          <a:p>
            <a:pPr algn="ctr" eaLnBrk="0" hangingPunct="0"/>
            <a:r>
              <a:rPr kumimoji="1" lang="en-US" sz="3200" b="1" dirty="0" smtClean="0">
                <a:solidFill>
                  <a:srgbClr val="FF0000"/>
                </a:solidFill>
              </a:rPr>
              <a:t>of anthropological studies of</a:t>
            </a:r>
          </a:p>
          <a:p>
            <a:pPr algn="ctr" eaLnBrk="0" hangingPunct="0"/>
            <a:r>
              <a:rPr kumimoji="1" lang="en-US" sz="5400" b="1" dirty="0">
                <a:solidFill>
                  <a:srgbClr val="FF0000"/>
                </a:solidFill>
              </a:rPr>
              <a:t>o</a:t>
            </a:r>
            <a:r>
              <a:rPr kumimoji="1" lang="en-US" sz="5400" b="1" dirty="0" smtClean="0">
                <a:solidFill>
                  <a:srgbClr val="FF0000"/>
                </a:solidFill>
              </a:rPr>
              <a:t>ne or more families ?</a:t>
            </a:r>
            <a:endParaRPr kumimoji="1" lang="en-US" sz="3600" b="1" dirty="0">
              <a:solidFill>
                <a:srgbClr val="FF0000"/>
              </a:solidFill>
            </a:endParaRPr>
          </a:p>
        </p:txBody>
      </p:sp>
    </p:spTree>
    <p:extLst>
      <p:ext uri="{BB962C8B-B14F-4D97-AF65-F5344CB8AC3E}">
        <p14:creationId xmlns:p14="http://schemas.microsoft.com/office/powerpoint/2010/main" val="3809757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900566" y="859526"/>
            <a:ext cx="7315200" cy="5024452"/>
          </a:xfrm>
        </p:spPr>
        <p:txBody>
          <a:bodyPr>
            <a:spAutoFit/>
          </a:bodyPr>
          <a:lstStyle/>
          <a:p>
            <a:pPr algn="ctr" eaLnBrk="1" hangingPunct="1">
              <a:lnSpc>
                <a:spcPct val="90000"/>
              </a:lnSpc>
              <a:buFontTx/>
              <a:buNone/>
              <a:defRPr/>
            </a:pPr>
            <a:endParaRPr lang="en-US" b="1" dirty="0" smtClean="0">
              <a:latin typeface="Verdana" pitchFamily="34" charset="0"/>
            </a:endParaRPr>
          </a:p>
          <a:p>
            <a:pPr algn="ctr" eaLnBrk="1" hangingPunct="1">
              <a:lnSpc>
                <a:spcPct val="90000"/>
              </a:lnSpc>
              <a:buFontTx/>
              <a:buNone/>
              <a:defRPr/>
            </a:pPr>
            <a:r>
              <a:rPr lang="en-US" b="1" dirty="0" smtClean="0">
                <a:latin typeface="Verdana" pitchFamily="34" charset="0"/>
              </a:rPr>
              <a:t>units of analysis may include:</a:t>
            </a:r>
          </a:p>
          <a:p>
            <a:pPr marL="1538288" indent="-158750" eaLnBrk="1" hangingPunct="1">
              <a:lnSpc>
                <a:spcPct val="60000"/>
              </a:lnSpc>
              <a:spcBef>
                <a:spcPts val="300"/>
              </a:spcBef>
              <a:buFontTx/>
              <a:buNone/>
              <a:tabLst>
                <a:tab pos="1030288" algn="l"/>
              </a:tabLst>
              <a:defRPr/>
            </a:pPr>
            <a:endParaRPr lang="en-US" sz="2000" b="1" dirty="0" smtClean="0">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one person</a:t>
            </a:r>
            <a:endParaRPr lang="en-US" sz="14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family</a:t>
            </a:r>
            <a:endParaRPr lang="en-US" sz="1200" dirty="0" smtClean="0">
              <a:solidFill>
                <a:schemeClr val="bg1">
                  <a:lumMod val="65000"/>
                </a:schemeClr>
              </a:solidFill>
              <a:latin typeface="Verdana" pitchFamily="34" charset="0"/>
            </a:endParaRPr>
          </a:p>
          <a:p>
            <a:pPr marL="1712913" lvl="1" indent="-333375" eaLnBrk="1" hangingPunct="1">
              <a:lnSpc>
                <a:spcPct val="90000"/>
              </a:lnSpc>
              <a:defRPr/>
            </a:pPr>
            <a:r>
              <a:rPr lang="en-US" sz="4000" b="1" dirty="0" smtClean="0">
                <a:solidFill>
                  <a:srgbClr val="000000"/>
                </a:solidFill>
                <a:latin typeface="Verdana" pitchFamily="34" charset="0"/>
              </a:rPr>
              <a:t>the community</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region</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area”</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 “subculture” / </a:t>
            </a:r>
            <a:r>
              <a:rPr lang="en-US" sz="2000" b="1" dirty="0">
                <a:solidFill>
                  <a:schemeClr val="bg1">
                    <a:lumMod val="65000"/>
                  </a:schemeClr>
                </a:solidFill>
                <a:latin typeface="Verdana" pitchFamily="34" charset="0"/>
              </a:rPr>
              <a:t>“tribe”</a:t>
            </a:r>
            <a:endParaRPr lang="en-US" sz="2000" b="1"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a nation</a:t>
            </a:r>
          </a:p>
          <a:p>
            <a:pPr marL="1712913" lvl="1" indent="-333375" eaLnBrk="1" hangingPunct="1">
              <a:lnSpc>
                <a:spcPct val="90000"/>
              </a:lnSpc>
              <a:defRPr/>
            </a:pPr>
            <a:r>
              <a:rPr lang="en-US" sz="2000" b="1" dirty="0">
                <a:solidFill>
                  <a:schemeClr val="bg1">
                    <a:lumMod val="65000"/>
                  </a:schemeClr>
                </a:solidFill>
                <a:latin typeface="Verdana" pitchFamily="34" charset="0"/>
              </a:rPr>
              <a:t>the </a:t>
            </a:r>
            <a:r>
              <a:rPr lang="en-US" sz="2000" b="1" dirty="0" smtClean="0">
                <a:solidFill>
                  <a:schemeClr val="bg1">
                    <a:lumMod val="65000"/>
                  </a:schemeClr>
                </a:solidFill>
                <a:latin typeface="Verdana" pitchFamily="34" charset="0"/>
              </a:rPr>
              <a:t>world</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an item or action itself</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“cultural metaphor”</a:t>
            </a:r>
          </a:p>
        </p:txBody>
      </p:sp>
    </p:spTree>
    <p:extLst>
      <p:ext uri="{BB962C8B-B14F-4D97-AF65-F5344CB8AC3E}">
        <p14:creationId xmlns:p14="http://schemas.microsoft.com/office/powerpoint/2010/main" val="298556752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825" y="630657"/>
            <a:ext cx="7322959" cy="558494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4411" y="756896"/>
            <a:ext cx="1095255" cy="1584469"/>
          </a:xfrm>
          <a:prstGeom prst="rect">
            <a:avLst/>
          </a:prstGeom>
        </p:spPr>
      </p:pic>
    </p:spTree>
    <p:extLst>
      <p:ext uri="{BB962C8B-B14F-4D97-AF65-F5344CB8AC3E}">
        <p14:creationId xmlns:p14="http://schemas.microsoft.com/office/powerpoint/2010/main" val="4025072306"/>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Text Box 2"/>
          <p:cNvSpPr txBox="1">
            <a:spLocks noChangeArrowheads="1"/>
          </p:cNvSpPr>
          <p:nvPr/>
        </p:nvSpPr>
        <p:spPr bwMode="auto">
          <a:xfrm>
            <a:off x="4986931" y="5101682"/>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endParaRPr>
          </a:p>
        </p:txBody>
      </p:sp>
      <p:sp>
        <p:nvSpPr>
          <p:cNvPr id="624643" name="Text Box 3"/>
          <p:cNvSpPr txBox="1">
            <a:spLocks noChangeArrowheads="1"/>
          </p:cNvSpPr>
          <p:nvPr/>
        </p:nvSpPr>
        <p:spPr bwMode="auto">
          <a:xfrm>
            <a:off x="6207541" y="2587082"/>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endParaRPr>
          </a:p>
        </p:txBody>
      </p:sp>
      <p:sp>
        <p:nvSpPr>
          <p:cNvPr id="7" name="Text Box 4"/>
          <p:cNvSpPr txBox="1">
            <a:spLocks noChangeArrowheads="1"/>
          </p:cNvSpPr>
          <p:nvPr/>
        </p:nvSpPr>
        <p:spPr bwMode="auto">
          <a:xfrm>
            <a:off x="628651" y="2485132"/>
            <a:ext cx="7905750" cy="2923877"/>
          </a:xfrm>
          <a:prstGeom prst="rect">
            <a:avLst/>
          </a:prstGeom>
          <a:noFill/>
          <a:ln w="9525">
            <a:noFill/>
            <a:miter lim="800000"/>
            <a:headEnd/>
            <a:tailEnd/>
          </a:ln>
        </p:spPr>
        <p:txBody>
          <a:bodyPr wrap="square">
            <a:spAutoFit/>
          </a:bodyPr>
          <a:lstStyle/>
          <a:p>
            <a:pPr algn="ctr" eaLnBrk="0" hangingPunct="0"/>
            <a:r>
              <a:rPr kumimoji="1" lang="en-US" sz="3200" b="1" dirty="0" smtClean="0">
                <a:solidFill>
                  <a:srgbClr val="FF0000"/>
                </a:solidFill>
              </a:rPr>
              <a:t>What are some examples</a:t>
            </a:r>
          </a:p>
          <a:p>
            <a:pPr algn="ctr" eaLnBrk="0" hangingPunct="0"/>
            <a:r>
              <a:rPr kumimoji="1" lang="en-US" sz="3200" b="1" dirty="0" smtClean="0">
                <a:solidFill>
                  <a:srgbClr val="FF0000"/>
                </a:solidFill>
              </a:rPr>
              <a:t>of anthropological studies of</a:t>
            </a:r>
          </a:p>
          <a:p>
            <a:pPr algn="ctr" eaLnBrk="0" hangingPunct="0"/>
            <a:r>
              <a:rPr kumimoji="1" lang="en-US" sz="6000" b="1" dirty="0">
                <a:solidFill>
                  <a:srgbClr val="FF0000"/>
                </a:solidFill>
              </a:rPr>
              <a:t>o</a:t>
            </a:r>
            <a:r>
              <a:rPr kumimoji="1" lang="en-US" sz="6000" b="1" dirty="0" smtClean="0">
                <a:solidFill>
                  <a:srgbClr val="FF0000"/>
                </a:solidFill>
              </a:rPr>
              <a:t>ne or more communities ?</a:t>
            </a:r>
            <a:endParaRPr kumimoji="1" lang="en-US" sz="4000" b="1" dirty="0">
              <a:solidFill>
                <a:srgbClr val="FF0000"/>
              </a:solidFill>
            </a:endParaRPr>
          </a:p>
        </p:txBody>
      </p:sp>
    </p:spTree>
    <p:extLst>
      <p:ext uri="{BB962C8B-B14F-4D97-AF65-F5344CB8AC3E}">
        <p14:creationId xmlns:p14="http://schemas.microsoft.com/office/powerpoint/2010/main" val="3809757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365699"/>
            <a:ext cx="6908800" cy="3847207"/>
          </a:xfrm>
          <a:prstGeom prst="rect">
            <a:avLst/>
          </a:prstGeom>
          <a:noFill/>
          <a:ln w="28575">
            <a:noFill/>
            <a:miter lim="800000"/>
            <a:headEnd/>
            <a:tailEnd/>
          </a:ln>
        </p:spPr>
        <p:txBody>
          <a:bodyPr wrap="square" anchor="ctr">
            <a:spAutoFit/>
          </a:bodyPr>
          <a:lstStyle/>
          <a:p>
            <a:pPr algn="ctr" eaLnBrk="0" hangingPunct="0"/>
            <a:r>
              <a:rPr kumimoji="1" lang="en-US" sz="3600" b="1" dirty="0" smtClean="0">
                <a:solidFill>
                  <a:srgbClr val="FFFFFF"/>
                </a:solidFill>
              </a:rPr>
              <a:t>when you are looking at anthropological works</a:t>
            </a:r>
          </a:p>
          <a:p>
            <a:pPr algn="ctr" eaLnBrk="0" hangingPunct="0"/>
            <a:r>
              <a:rPr kumimoji="1" lang="en-US" sz="2800" dirty="0" smtClean="0">
                <a:solidFill>
                  <a:srgbClr val="FFFFFF"/>
                </a:solidFill>
              </a:rPr>
              <a:t>— or social science works in general — </a:t>
            </a:r>
          </a:p>
          <a:p>
            <a:pPr algn="ctr" eaLnBrk="0" hangingPunct="0"/>
            <a:r>
              <a:rPr kumimoji="1" lang="en-US" sz="3600" b="1" dirty="0" smtClean="0">
                <a:solidFill>
                  <a:srgbClr val="FFFFFF"/>
                </a:solidFill>
              </a:rPr>
              <a:t>it is important to pay attention to what “units of analysis” are being considered</a:t>
            </a:r>
          </a:p>
          <a:p>
            <a:pPr algn="ctr" eaLnBrk="0" hangingPunct="0"/>
            <a:r>
              <a:rPr kumimoji="1" lang="en-US" sz="3600" b="1" dirty="0" smtClean="0">
                <a:solidFill>
                  <a:srgbClr val="FFFFFF"/>
                </a:solidFill>
              </a:rPr>
              <a:t>  . . .</a:t>
            </a:r>
            <a:endParaRPr kumimoji="1" lang="en-US" sz="3600" b="1" dirty="0">
              <a:solidFill>
                <a:srgbClr val="FFFFFF"/>
              </a:solidFill>
            </a:endParaRPr>
          </a:p>
        </p:txBody>
      </p:sp>
    </p:spTree>
    <p:extLst>
      <p:ext uri="{BB962C8B-B14F-4D97-AF65-F5344CB8AC3E}">
        <p14:creationId xmlns:p14="http://schemas.microsoft.com/office/powerpoint/2010/main" val="1042138408"/>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900566" y="859518"/>
            <a:ext cx="7315200" cy="5024452"/>
          </a:xfrm>
        </p:spPr>
        <p:txBody>
          <a:bodyPr>
            <a:spAutoFit/>
          </a:bodyPr>
          <a:lstStyle/>
          <a:p>
            <a:pPr algn="ctr" eaLnBrk="1" hangingPunct="1">
              <a:lnSpc>
                <a:spcPct val="90000"/>
              </a:lnSpc>
              <a:buFontTx/>
              <a:buNone/>
              <a:defRPr/>
            </a:pPr>
            <a:endParaRPr lang="en-US" b="1" dirty="0" smtClean="0">
              <a:latin typeface="Verdana" pitchFamily="34" charset="0"/>
            </a:endParaRPr>
          </a:p>
          <a:p>
            <a:pPr algn="ctr" eaLnBrk="1" hangingPunct="1">
              <a:lnSpc>
                <a:spcPct val="90000"/>
              </a:lnSpc>
              <a:buFontTx/>
              <a:buNone/>
              <a:defRPr/>
            </a:pPr>
            <a:r>
              <a:rPr lang="en-US" b="1" dirty="0" smtClean="0">
                <a:latin typeface="Verdana" pitchFamily="34" charset="0"/>
              </a:rPr>
              <a:t>units of analysis may include:</a:t>
            </a:r>
          </a:p>
          <a:p>
            <a:pPr marL="1538288" indent="-158750" eaLnBrk="1" hangingPunct="1">
              <a:lnSpc>
                <a:spcPct val="60000"/>
              </a:lnSpc>
              <a:spcBef>
                <a:spcPts val="300"/>
              </a:spcBef>
              <a:buFontTx/>
              <a:buNone/>
              <a:tabLst>
                <a:tab pos="1030288" algn="l"/>
              </a:tabLst>
              <a:defRPr/>
            </a:pPr>
            <a:endParaRPr lang="en-US" sz="2000" b="1" dirty="0" smtClean="0">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one person</a:t>
            </a:r>
            <a:endParaRPr lang="en-US" sz="14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family</a:t>
            </a:r>
            <a:endParaRPr lang="en-US" sz="12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community</a:t>
            </a:r>
          </a:p>
          <a:p>
            <a:pPr marL="1712913" lvl="1" indent="-333375" eaLnBrk="1" hangingPunct="1">
              <a:lnSpc>
                <a:spcPct val="90000"/>
              </a:lnSpc>
              <a:defRPr/>
            </a:pPr>
            <a:r>
              <a:rPr lang="en-US" sz="4000" b="1" dirty="0" smtClean="0">
                <a:solidFill>
                  <a:srgbClr val="000000"/>
                </a:solidFill>
                <a:latin typeface="Verdana" pitchFamily="34" charset="0"/>
              </a:rPr>
              <a:t>a region</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area”</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 “subculture</a:t>
            </a:r>
            <a:r>
              <a:rPr lang="en-US" sz="2000" b="1" dirty="0">
                <a:solidFill>
                  <a:schemeClr val="bg1">
                    <a:lumMod val="65000"/>
                  </a:schemeClr>
                </a:solidFill>
                <a:latin typeface="Verdana" pitchFamily="34" charset="0"/>
              </a:rPr>
              <a:t>” / “tribe”</a:t>
            </a:r>
            <a:endParaRPr lang="en-US" sz="2000" b="1"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a nation</a:t>
            </a:r>
          </a:p>
          <a:p>
            <a:pPr marL="1712913" lvl="1" indent="-333375" eaLnBrk="1" hangingPunct="1">
              <a:lnSpc>
                <a:spcPct val="90000"/>
              </a:lnSpc>
              <a:defRPr/>
            </a:pPr>
            <a:r>
              <a:rPr lang="en-US" sz="2000" b="1" dirty="0">
                <a:solidFill>
                  <a:schemeClr val="bg1">
                    <a:lumMod val="65000"/>
                  </a:schemeClr>
                </a:solidFill>
                <a:latin typeface="Verdana" pitchFamily="34" charset="0"/>
              </a:rPr>
              <a:t>the </a:t>
            </a:r>
            <a:r>
              <a:rPr lang="en-US" sz="2000" b="1" dirty="0" smtClean="0">
                <a:solidFill>
                  <a:schemeClr val="bg1">
                    <a:lumMod val="65000"/>
                  </a:schemeClr>
                </a:solidFill>
                <a:latin typeface="Verdana" pitchFamily="34" charset="0"/>
              </a:rPr>
              <a:t>world</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an item or action itself</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“cultural metaphor”</a:t>
            </a:r>
          </a:p>
        </p:txBody>
      </p:sp>
    </p:spTree>
    <p:extLst>
      <p:ext uri="{BB962C8B-B14F-4D97-AF65-F5344CB8AC3E}">
        <p14:creationId xmlns:p14="http://schemas.microsoft.com/office/powerpoint/2010/main" val="3545203578"/>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900566" y="859518"/>
            <a:ext cx="7315200" cy="5024452"/>
          </a:xfrm>
        </p:spPr>
        <p:txBody>
          <a:bodyPr>
            <a:spAutoFit/>
          </a:bodyPr>
          <a:lstStyle/>
          <a:p>
            <a:pPr algn="ctr" eaLnBrk="1" hangingPunct="1">
              <a:lnSpc>
                <a:spcPct val="90000"/>
              </a:lnSpc>
              <a:buFontTx/>
              <a:buNone/>
              <a:defRPr/>
            </a:pPr>
            <a:endParaRPr lang="en-US" b="1" dirty="0" smtClean="0">
              <a:latin typeface="Verdana" pitchFamily="34" charset="0"/>
            </a:endParaRPr>
          </a:p>
          <a:p>
            <a:pPr algn="ctr" eaLnBrk="1" hangingPunct="1">
              <a:lnSpc>
                <a:spcPct val="90000"/>
              </a:lnSpc>
              <a:buFontTx/>
              <a:buNone/>
              <a:defRPr/>
            </a:pPr>
            <a:r>
              <a:rPr lang="en-US" b="1" dirty="0" smtClean="0">
                <a:latin typeface="Verdana" pitchFamily="34" charset="0"/>
              </a:rPr>
              <a:t>units of analysis may include:</a:t>
            </a:r>
          </a:p>
          <a:p>
            <a:pPr marL="1538288" indent="-158750" eaLnBrk="1" hangingPunct="1">
              <a:lnSpc>
                <a:spcPct val="60000"/>
              </a:lnSpc>
              <a:spcBef>
                <a:spcPts val="300"/>
              </a:spcBef>
              <a:buFontTx/>
              <a:buNone/>
              <a:tabLst>
                <a:tab pos="1030288" algn="l"/>
              </a:tabLst>
              <a:defRPr/>
            </a:pPr>
            <a:endParaRPr lang="en-US" sz="2000" b="1" dirty="0" smtClean="0">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one person</a:t>
            </a:r>
            <a:endParaRPr lang="en-US" sz="14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family</a:t>
            </a:r>
            <a:endParaRPr lang="en-US" sz="12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community</a:t>
            </a:r>
          </a:p>
          <a:p>
            <a:pPr marL="1712913" lvl="1" indent="-333375" eaLnBrk="1" hangingPunct="1">
              <a:lnSpc>
                <a:spcPct val="90000"/>
              </a:lnSpc>
              <a:defRPr/>
            </a:pPr>
            <a:r>
              <a:rPr lang="en-US" sz="4000" b="1" dirty="0" smtClean="0">
                <a:solidFill>
                  <a:srgbClr val="000000"/>
                </a:solidFill>
                <a:latin typeface="Verdana" pitchFamily="34" charset="0"/>
              </a:rPr>
              <a:t>a region</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area”</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 “</a:t>
            </a:r>
            <a:r>
              <a:rPr lang="en-US" sz="2000" b="1" dirty="0">
                <a:solidFill>
                  <a:schemeClr val="bg1">
                    <a:lumMod val="65000"/>
                  </a:schemeClr>
                </a:solidFill>
                <a:latin typeface="Verdana" pitchFamily="34" charset="0"/>
              </a:rPr>
              <a:t>subculture / “</a:t>
            </a:r>
            <a:r>
              <a:rPr lang="en-US" sz="2000" b="1" dirty="0" smtClean="0">
                <a:solidFill>
                  <a:schemeClr val="bg1">
                    <a:lumMod val="65000"/>
                  </a:schemeClr>
                </a:solidFill>
                <a:latin typeface="Verdana" pitchFamily="34" charset="0"/>
              </a:rPr>
              <a:t>tribe”</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nation</a:t>
            </a:r>
          </a:p>
          <a:p>
            <a:pPr marL="1712913" lvl="1" indent="-333375" eaLnBrk="1" hangingPunct="1">
              <a:lnSpc>
                <a:spcPct val="90000"/>
              </a:lnSpc>
              <a:defRPr/>
            </a:pPr>
            <a:r>
              <a:rPr lang="en-US" sz="2000" b="1" dirty="0">
                <a:solidFill>
                  <a:schemeClr val="bg1">
                    <a:lumMod val="65000"/>
                  </a:schemeClr>
                </a:solidFill>
                <a:latin typeface="Verdana" pitchFamily="34" charset="0"/>
              </a:rPr>
              <a:t>the </a:t>
            </a:r>
            <a:r>
              <a:rPr lang="en-US" sz="2000" b="1" dirty="0" smtClean="0">
                <a:solidFill>
                  <a:schemeClr val="bg1">
                    <a:lumMod val="65000"/>
                  </a:schemeClr>
                </a:solidFill>
                <a:latin typeface="Verdana" pitchFamily="34" charset="0"/>
              </a:rPr>
              <a:t>world</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an item or action itself</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“cultural metaphor”</a:t>
            </a:r>
          </a:p>
        </p:txBody>
      </p:sp>
      <p:sp>
        <p:nvSpPr>
          <p:cNvPr id="3" name="Rectangle 2"/>
          <p:cNvSpPr/>
          <p:nvPr/>
        </p:nvSpPr>
        <p:spPr>
          <a:xfrm>
            <a:off x="1371600" y="3758493"/>
            <a:ext cx="5638800" cy="610307"/>
          </a:xfrm>
          <a:prstGeom prst="rect">
            <a:avLst/>
          </a:prstGeom>
          <a:solidFill>
            <a:srgbClr val="FFFFFF"/>
          </a:solidFill>
        </p:spPr>
        <p:txBody>
          <a:bodyPr wrap="square" lIns="109728" rIns="109728">
            <a:noAutofit/>
          </a:bodyPr>
          <a:lstStyle/>
          <a:p>
            <a:pPr algn="ctr">
              <a:spcBef>
                <a:spcPct val="20000"/>
              </a:spcBef>
            </a:pPr>
            <a:r>
              <a:rPr lang="en-US" sz="2800" dirty="0" smtClean="0">
                <a:solidFill>
                  <a:srgbClr val="000000"/>
                </a:solidFill>
                <a:latin typeface="Verdana" pitchFamily="34" charset="0"/>
              </a:rPr>
              <a:t>(not as a “culture area”)</a:t>
            </a:r>
            <a:endParaRPr lang="en-US" sz="2800" dirty="0">
              <a:solidFill>
                <a:srgbClr val="000000"/>
              </a:solidFill>
              <a:latin typeface="Verdana" pitchFamily="34" charset="0"/>
            </a:endParaRPr>
          </a:p>
        </p:txBody>
      </p:sp>
    </p:spTree>
    <p:extLst>
      <p:ext uri="{BB962C8B-B14F-4D97-AF65-F5344CB8AC3E}">
        <p14:creationId xmlns:p14="http://schemas.microsoft.com/office/powerpoint/2010/main" val="172699665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Text Box 2"/>
          <p:cNvSpPr txBox="1">
            <a:spLocks noChangeArrowheads="1"/>
          </p:cNvSpPr>
          <p:nvPr/>
        </p:nvSpPr>
        <p:spPr bwMode="auto">
          <a:xfrm>
            <a:off x="4986931" y="5101682"/>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endParaRPr>
          </a:p>
        </p:txBody>
      </p:sp>
      <p:sp>
        <p:nvSpPr>
          <p:cNvPr id="624643" name="Text Box 3"/>
          <p:cNvSpPr txBox="1">
            <a:spLocks noChangeArrowheads="1"/>
          </p:cNvSpPr>
          <p:nvPr/>
        </p:nvSpPr>
        <p:spPr bwMode="auto">
          <a:xfrm>
            <a:off x="6207541" y="2587082"/>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endParaRPr>
          </a:p>
        </p:txBody>
      </p:sp>
      <p:sp>
        <p:nvSpPr>
          <p:cNvPr id="7" name="Text Box 4"/>
          <p:cNvSpPr txBox="1">
            <a:spLocks noChangeArrowheads="1"/>
          </p:cNvSpPr>
          <p:nvPr/>
        </p:nvSpPr>
        <p:spPr bwMode="auto">
          <a:xfrm>
            <a:off x="628651" y="2485132"/>
            <a:ext cx="7905750" cy="2000548"/>
          </a:xfrm>
          <a:prstGeom prst="rect">
            <a:avLst/>
          </a:prstGeom>
          <a:noFill/>
          <a:ln w="9525">
            <a:noFill/>
            <a:miter lim="800000"/>
            <a:headEnd/>
            <a:tailEnd/>
          </a:ln>
        </p:spPr>
        <p:txBody>
          <a:bodyPr wrap="square">
            <a:spAutoFit/>
          </a:bodyPr>
          <a:lstStyle/>
          <a:p>
            <a:pPr algn="ctr" eaLnBrk="0" hangingPunct="0"/>
            <a:r>
              <a:rPr kumimoji="1" lang="en-US" sz="3200" b="1" dirty="0" smtClean="0">
                <a:solidFill>
                  <a:srgbClr val="FF0000"/>
                </a:solidFill>
              </a:rPr>
              <a:t>What are some examples</a:t>
            </a:r>
          </a:p>
          <a:p>
            <a:pPr algn="ctr" eaLnBrk="0" hangingPunct="0"/>
            <a:r>
              <a:rPr kumimoji="1" lang="en-US" sz="3200" b="1" dirty="0" smtClean="0">
                <a:solidFill>
                  <a:srgbClr val="FF0000"/>
                </a:solidFill>
              </a:rPr>
              <a:t>of anthropological studies of</a:t>
            </a:r>
          </a:p>
          <a:p>
            <a:pPr algn="ctr" eaLnBrk="0" hangingPunct="0"/>
            <a:r>
              <a:rPr kumimoji="1" lang="en-US" sz="6000" b="1" dirty="0">
                <a:solidFill>
                  <a:srgbClr val="FF0000"/>
                </a:solidFill>
              </a:rPr>
              <a:t>a</a:t>
            </a:r>
            <a:r>
              <a:rPr kumimoji="1" lang="en-US" sz="6000" b="1" dirty="0" smtClean="0">
                <a:solidFill>
                  <a:srgbClr val="FF0000"/>
                </a:solidFill>
              </a:rPr>
              <a:t> region ?</a:t>
            </a:r>
            <a:endParaRPr kumimoji="1" lang="en-US" sz="4000" b="1" dirty="0">
              <a:solidFill>
                <a:srgbClr val="FF0000"/>
              </a:solidFill>
            </a:endParaRPr>
          </a:p>
        </p:txBody>
      </p:sp>
    </p:spTree>
    <p:extLst>
      <p:ext uri="{BB962C8B-B14F-4D97-AF65-F5344CB8AC3E}">
        <p14:creationId xmlns:p14="http://schemas.microsoft.com/office/powerpoint/2010/main" val="3809757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900566" y="859526"/>
            <a:ext cx="7315200" cy="5024452"/>
          </a:xfrm>
        </p:spPr>
        <p:txBody>
          <a:bodyPr>
            <a:spAutoFit/>
          </a:bodyPr>
          <a:lstStyle/>
          <a:p>
            <a:pPr algn="ctr" eaLnBrk="1" hangingPunct="1">
              <a:lnSpc>
                <a:spcPct val="90000"/>
              </a:lnSpc>
              <a:buFontTx/>
              <a:buNone/>
              <a:defRPr/>
            </a:pPr>
            <a:endParaRPr lang="en-US" b="1" dirty="0" smtClean="0">
              <a:latin typeface="Verdana" pitchFamily="34" charset="0"/>
            </a:endParaRPr>
          </a:p>
          <a:p>
            <a:pPr algn="ctr" eaLnBrk="1" hangingPunct="1">
              <a:lnSpc>
                <a:spcPct val="90000"/>
              </a:lnSpc>
              <a:buFontTx/>
              <a:buNone/>
              <a:defRPr/>
            </a:pPr>
            <a:r>
              <a:rPr lang="en-US" b="1" dirty="0" smtClean="0">
                <a:latin typeface="Verdana" pitchFamily="34" charset="0"/>
              </a:rPr>
              <a:t>units of analysis may include:</a:t>
            </a:r>
          </a:p>
          <a:p>
            <a:pPr marL="1538288" indent="-158750" eaLnBrk="1" hangingPunct="1">
              <a:lnSpc>
                <a:spcPct val="60000"/>
              </a:lnSpc>
              <a:spcBef>
                <a:spcPts val="300"/>
              </a:spcBef>
              <a:buFontTx/>
              <a:buNone/>
              <a:tabLst>
                <a:tab pos="1030288" algn="l"/>
              </a:tabLst>
              <a:defRPr/>
            </a:pPr>
            <a:endParaRPr lang="en-US" sz="2000" b="1" dirty="0" smtClean="0">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one person</a:t>
            </a:r>
            <a:endParaRPr lang="en-US" sz="14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family</a:t>
            </a:r>
            <a:endParaRPr lang="en-US" sz="12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community</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region</a:t>
            </a:r>
          </a:p>
          <a:p>
            <a:pPr marL="1712913" lvl="1" indent="-333375" eaLnBrk="1" hangingPunct="1">
              <a:lnSpc>
                <a:spcPct val="90000"/>
              </a:lnSpc>
              <a:defRPr/>
            </a:pPr>
            <a:r>
              <a:rPr lang="en-US" sz="4000" b="1" dirty="0" smtClean="0">
                <a:solidFill>
                  <a:srgbClr val="000000"/>
                </a:solidFill>
                <a:latin typeface="Verdana" pitchFamily="34" charset="0"/>
              </a:rPr>
              <a:t>a “culture area”</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 “subculture</a:t>
            </a:r>
            <a:r>
              <a:rPr lang="en-US" sz="2000" b="1" dirty="0">
                <a:solidFill>
                  <a:schemeClr val="bg1">
                    <a:lumMod val="65000"/>
                  </a:schemeClr>
                </a:solidFill>
                <a:latin typeface="Verdana" pitchFamily="34" charset="0"/>
              </a:rPr>
              <a:t>” / “tribe”</a:t>
            </a:r>
            <a:endParaRPr lang="en-US" sz="2000" b="1"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a nation</a:t>
            </a:r>
          </a:p>
          <a:p>
            <a:pPr marL="1712913" lvl="1" indent="-333375" eaLnBrk="1" hangingPunct="1">
              <a:lnSpc>
                <a:spcPct val="90000"/>
              </a:lnSpc>
              <a:defRPr/>
            </a:pPr>
            <a:r>
              <a:rPr lang="en-US" sz="2000" b="1" dirty="0">
                <a:solidFill>
                  <a:schemeClr val="bg1">
                    <a:lumMod val="65000"/>
                  </a:schemeClr>
                </a:solidFill>
                <a:latin typeface="Verdana" pitchFamily="34" charset="0"/>
              </a:rPr>
              <a:t>the </a:t>
            </a:r>
            <a:r>
              <a:rPr lang="en-US" sz="2000" b="1" dirty="0" smtClean="0">
                <a:solidFill>
                  <a:schemeClr val="bg1">
                    <a:lumMod val="65000"/>
                  </a:schemeClr>
                </a:solidFill>
                <a:latin typeface="Verdana" pitchFamily="34" charset="0"/>
              </a:rPr>
              <a:t>world</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an item or action itself</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“cultural metaphor”</a:t>
            </a:r>
          </a:p>
        </p:txBody>
      </p:sp>
    </p:spTree>
    <p:extLst>
      <p:ext uri="{BB962C8B-B14F-4D97-AF65-F5344CB8AC3E}">
        <p14:creationId xmlns:p14="http://schemas.microsoft.com/office/powerpoint/2010/main" val="4216834151"/>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body" idx="4294967295"/>
          </p:nvPr>
        </p:nvSpPr>
        <p:spPr>
          <a:xfrm>
            <a:off x="460380" y="1754188"/>
            <a:ext cx="8226425" cy="4570412"/>
          </a:xfrm>
        </p:spPr>
        <p:txBody>
          <a:bodyPr/>
          <a:lstStyle/>
          <a:p>
            <a:pPr marL="0" indent="0" algn="ctr" eaLnBrk="1" hangingPunct="1">
              <a:lnSpc>
                <a:spcPct val="100000"/>
              </a:lnSpc>
              <a:buFontTx/>
              <a:buNone/>
            </a:pPr>
            <a:r>
              <a:rPr lang="en-US" sz="4000" b="1" dirty="0" smtClean="0">
                <a:solidFill>
                  <a:srgbClr val="FF0000"/>
                </a:solidFill>
              </a:rPr>
              <a:t>some areas are </a:t>
            </a:r>
          </a:p>
          <a:p>
            <a:pPr marL="0" indent="0" algn="ctr" eaLnBrk="1" hangingPunct="1">
              <a:lnSpc>
                <a:spcPct val="100000"/>
              </a:lnSpc>
              <a:buFontTx/>
              <a:buNone/>
            </a:pPr>
            <a:r>
              <a:rPr lang="en-US" sz="4000" b="1" dirty="0" smtClean="0">
                <a:solidFill>
                  <a:srgbClr val="FF0000"/>
                </a:solidFill>
              </a:rPr>
              <a:t>“officially”</a:t>
            </a:r>
          </a:p>
          <a:p>
            <a:pPr algn="ctr" eaLnBrk="1" hangingPunct="1">
              <a:lnSpc>
                <a:spcPct val="100000"/>
              </a:lnSpc>
              <a:buFontTx/>
              <a:buNone/>
            </a:pPr>
            <a:r>
              <a:rPr lang="en-US" sz="4000" b="1" dirty="0" smtClean="0">
                <a:solidFill>
                  <a:srgbClr val="FF0000"/>
                </a:solidFill>
              </a:rPr>
              <a:t>anthropological</a:t>
            </a:r>
          </a:p>
          <a:p>
            <a:pPr algn="ctr" eaLnBrk="1" hangingPunct="1">
              <a:lnSpc>
                <a:spcPct val="100000"/>
              </a:lnSpc>
              <a:buFontTx/>
              <a:buNone/>
            </a:pPr>
            <a:r>
              <a:rPr lang="en-US" sz="4000" b="1" dirty="0" smtClean="0">
                <a:solidFill>
                  <a:srgbClr val="FF0000"/>
                </a:solidFill>
              </a:rPr>
              <a:t>“cultural areas” . . .</a:t>
            </a:r>
            <a:endParaRPr lang="en-US" sz="4000" dirty="0" smtClean="0">
              <a:solidFill>
                <a:srgbClr val="FF0000"/>
              </a:solidFill>
            </a:endParaRPr>
          </a:p>
        </p:txBody>
      </p:sp>
    </p:spTree>
    <p:extLst>
      <p:ext uri="{BB962C8B-B14F-4D97-AF65-F5344CB8AC3E}">
        <p14:creationId xmlns:p14="http://schemas.microsoft.com/office/powerpoint/2010/main" val="26900980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6434" name="Picture 4"/>
          <p:cNvPicPr>
            <a:picLocks noChangeAspect="1" noChangeArrowheads="1"/>
          </p:cNvPicPr>
          <p:nvPr/>
        </p:nvPicPr>
        <p:blipFill>
          <a:blip r:embed="rId2" cstate="print"/>
          <a:srcRect/>
          <a:stretch>
            <a:fillRect/>
          </a:stretch>
        </p:blipFill>
        <p:spPr bwMode="auto">
          <a:xfrm>
            <a:off x="920071" y="814397"/>
            <a:ext cx="7315200" cy="5484487"/>
          </a:xfrm>
          <a:prstGeom prst="rect">
            <a:avLst/>
          </a:prstGeom>
          <a:noFill/>
          <a:ln w="9525">
            <a:solidFill>
              <a:schemeClr val="tx1"/>
            </a:solidFill>
            <a:miter lim="800000"/>
            <a:headEnd/>
            <a:tailEnd/>
          </a:ln>
        </p:spPr>
      </p:pic>
      <p:sp>
        <p:nvSpPr>
          <p:cNvPr id="146435" name="Rectangle 5">
            <a:hlinkClick r:id="" action="ppaction://hlinkshowjump?jump=nextslide"/>
          </p:cNvPr>
          <p:cNvSpPr>
            <a:spLocks noChangeArrowheads="1"/>
          </p:cNvSpPr>
          <p:nvPr/>
        </p:nvSpPr>
        <p:spPr bwMode="auto">
          <a:xfrm>
            <a:off x="3286342" y="6395322"/>
            <a:ext cx="2553904" cy="215444"/>
          </a:xfrm>
          <a:prstGeom prst="rect">
            <a:avLst/>
          </a:prstGeom>
          <a:noFill/>
          <a:ln w="9525">
            <a:noFill/>
            <a:miter lim="800000"/>
            <a:headEnd/>
            <a:tailEnd/>
          </a:ln>
        </p:spPr>
        <p:txBody>
          <a:bodyPr wrap="none" anchor="ctr">
            <a:spAutoFit/>
          </a:bodyPr>
          <a:lstStyle/>
          <a:p>
            <a:pPr marL="2400300" indent="-2400300" eaLnBrk="0" hangingPunct="0"/>
            <a:r>
              <a:rPr kumimoji="1" lang="en-US" sz="800" dirty="0">
                <a:solidFill>
                  <a:srgbClr val="FFFFFF"/>
                </a:solidFill>
                <a:latin typeface="Arial" pitchFamily="34" charset="0"/>
              </a:rPr>
              <a:t>http://eclectic.ss.uci.edu/~</a:t>
            </a:r>
            <a:r>
              <a:rPr kumimoji="1" lang="en-US" sz="800" dirty="0">
                <a:solidFill>
                  <a:srgbClr val="FFFFFF"/>
                </a:solidFill>
                <a:latin typeface="Arial" pitchFamily="34" charset="0"/>
                <a:hlinkClick r:id="rId3"/>
              </a:rPr>
              <a:t>drwhite/worldcul/atlas.htm</a:t>
            </a:r>
            <a:endParaRPr kumimoji="1" lang="en-US" sz="800" dirty="0">
              <a:solidFill>
                <a:srgbClr val="FFFFFF"/>
              </a:solidFill>
              <a:latin typeface="Arial" pitchFamily="34" charset="0"/>
            </a:endParaRPr>
          </a:p>
        </p:txBody>
      </p:sp>
    </p:spTree>
    <p:extLst>
      <p:ext uri="{BB962C8B-B14F-4D97-AF65-F5344CB8AC3E}">
        <p14:creationId xmlns:p14="http://schemas.microsoft.com/office/powerpoint/2010/main" val="15862700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6434" name="Picture 4"/>
          <p:cNvPicPr>
            <a:picLocks noChangeAspect="1" noChangeArrowheads="1"/>
          </p:cNvPicPr>
          <p:nvPr/>
        </p:nvPicPr>
        <p:blipFill>
          <a:blip r:embed="rId2" cstate="print"/>
          <a:srcRect/>
          <a:stretch>
            <a:fillRect/>
          </a:stretch>
        </p:blipFill>
        <p:spPr bwMode="auto">
          <a:xfrm>
            <a:off x="920071" y="814397"/>
            <a:ext cx="7315200" cy="5484487"/>
          </a:xfrm>
          <a:prstGeom prst="rect">
            <a:avLst/>
          </a:prstGeom>
          <a:noFill/>
          <a:ln w="9525">
            <a:solidFill>
              <a:schemeClr val="tx1"/>
            </a:solidFill>
            <a:miter lim="800000"/>
            <a:headEnd/>
            <a:tailEnd/>
          </a:ln>
        </p:spPr>
      </p:pic>
      <p:sp>
        <p:nvSpPr>
          <p:cNvPr id="146435" name="Rectangle 5">
            <a:hlinkClick r:id="" action="ppaction://hlinkshowjump?jump=nextslide"/>
          </p:cNvPr>
          <p:cNvSpPr>
            <a:spLocks noChangeArrowheads="1"/>
          </p:cNvSpPr>
          <p:nvPr/>
        </p:nvSpPr>
        <p:spPr bwMode="auto">
          <a:xfrm>
            <a:off x="3286342" y="6395322"/>
            <a:ext cx="2553904" cy="215444"/>
          </a:xfrm>
          <a:prstGeom prst="rect">
            <a:avLst/>
          </a:prstGeom>
          <a:noFill/>
          <a:ln w="9525">
            <a:noFill/>
            <a:miter lim="800000"/>
            <a:headEnd/>
            <a:tailEnd/>
          </a:ln>
        </p:spPr>
        <p:txBody>
          <a:bodyPr wrap="none" anchor="ctr">
            <a:spAutoFit/>
          </a:bodyPr>
          <a:lstStyle/>
          <a:p>
            <a:pPr marL="2400300" indent="-2400300" eaLnBrk="0" hangingPunct="0"/>
            <a:r>
              <a:rPr kumimoji="1" lang="en-US" sz="800" dirty="0">
                <a:solidFill>
                  <a:srgbClr val="FFFFFF"/>
                </a:solidFill>
                <a:latin typeface="Arial" pitchFamily="34" charset="0"/>
              </a:rPr>
              <a:t>http://eclectic.ss.uci.edu/~</a:t>
            </a:r>
            <a:r>
              <a:rPr kumimoji="1" lang="en-US" sz="800" dirty="0">
                <a:solidFill>
                  <a:srgbClr val="FFFFFF"/>
                </a:solidFill>
                <a:latin typeface="Arial" pitchFamily="34" charset="0"/>
                <a:hlinkClick r:id="rId3"/>
              </a:rPr>
              <a:t>drwhite/worldcul/atlas.htm</a:t>
            </a:r>
            <a:endParaRPr kumimoji="1" lang="en-US" sz="800" dirty="0">
              <a:solidFill>
                <a:srgbClr val="FFFFFF"/>
              </a:solidFill>
              <a:latin typeface="Arial" pitchFamily="34" charset="0"/>
            </a:endParaRPr>
          </a:p>
        </p:txBody>
      </p:sp>
      <p:sp>
        <p:nvSpPr>
          <p:cNvPr id="5" name="TextBox 4"/>
          <p:cNvSpPr txBox="1"/>
          <p:nvPr/>
        </p:nvSpPr>
        <p:spPr>
          <a:xfrm>
            <a:off x="1219204" y="3019019"/>
            <a:ext cx="6686447" cy="2954655"/>
          </a:xfrm>
          <a:prstGeom prst="rect">
            <a:avLst/>
          </a:prstGeom>
          <a:solidFill>
            <a:schemeClr val="bg1"/>
          </a:solidFill>
          <a:ln w="76200">
            <a:solidFill>
              <a:srgbClr val="FFC000"/>
            </a:solidFill>
          </a:ln>
        </p:spPr>
        <p:txBody>
          <a:bodyPr wrap="square" lIns="228600" tIns="228600" rIns="228600" bIns="228600" rtlCol="0">
            <a:spAutoFit/>
          </a:bodyPr>
          <a:lstStyle/>
          <a:p>
            <a:pPr algn="ctr"/>
            <a:r>
              <a:rPr lang="en-US" sz="2000" b="1" dirty="0" smtClean="0">
                <a:solidFill>
                  <a:srgbClr val="000000"/>
                </a:solidFill>
                <a:latin typeface="Arial" pitchFamily="34" charset="0"/>
              </a:rPr>
              <a:t>those “culture areas” were initially established by George P. Murdock and associates</a:t>
            </a:r>
          </a:p>
          <a:p>
            <a:pPr algn="ctr"/>
            <a:r>
              <a:rPr lang="en-US" sz="2000" b="1" dirty="0" smtClean="0">
                <a:solidFill>
                  <a:srgbClr val="000000"/>
                </a:solidFill>
                <a:latin typeface="Arial" pitchFamily="34" charset="0"/>
              </a:rPr>
              <a:t>and are commonly associated with </a:t>
            </a:r>
          </a:p>
          <a:p>
            <a:pPr algn="ctr"/>
            <a:r>
              <a:rPr lang="en-US" sz="2000" b="1" dirty="0" smtClean="0">
                <a:solidFill>
                  <a:srgbClr val="000000"/>
                </a:solidFill>
                <a:latin typeface="Arial" pitchFamily="34" charset="0"/>
              </a:rPr>
              <a:t>HRAF</a:t>
            </a:r>
          </a:p>
          <a:p>
            <a:pPr algn="ctr"/>
            <a:r>
              <a:rPr lang="en-US" sz="1600" dirty="0" smtClean="0">
                <a:solidFill>
                  <a:srgbClr val="000000"/>
                </a:solidFill>
                <a:latin typeface="Arial" pitchFamily="34" charset="0"/>
              </a:rPr>
              <a:t>(the Human Relations Area Files)</a:t>
            </a:r>
          </a:p>
          <a:p>
            <a:pPr algn="ctr"/>
            <a:endParaRPr lang="en-US" sz="1600" b="1" dirty="0" smtClean="0">
              <a:solidFill>
                <a:srgbClr val="000000"/>
              </a:solidFill>
              <a:latin typeface="Arial" pitchFamily="34" charset="0"/>
            </a:endParaRPr>
          </a:p>
          <a:p>
            <a:pPr algn="ctr"/>
            <a:r>
              <a:rPr lang="en-US" dirty="0" smtClean="0">
                <a:solidFill>
                  <a:srgbClr val="000000"/>
                </a:solidFill>
                <a:latin typeface="Arial" pitchFamily="34" charset="0"/>
              </a:rPr>
              <a:t>and its</a:t>
            </a:r>
          </a:p>
          <a:p>
            <a:pPr algn="ctr"/>
            <a:r>
              <a:rPr lang="en-US" sz="3200" b="1" i="1" dirty="0" smtClean="0">
                <a:solidFill>
                  <a:srgbClr val="000000"/>
                </a:solidFill>
                <a:latin typeface="Arial" pitchFamily="34" charset="0"/>
              </a:rPr>
              <a:t>World Ethnographic Atlas</a:t>
            </a:r>
            <a:endParaRPr lang="en-US" sz="3200" b="1" i="1" dirty="0">
              <a:solidFill>
                <a:srgbClr val="000000"/>
              </a:solidFill>
              <a:latin typeface="Arial" pitchFamily="34" charset="0"/>
            </a:endParaRPr>
          </a:p>
        </p:txBody>
      </p:sp>
    </p:spTree>
    <p:extLst>
      <p:ext uri="{BB962C8B-B14F-4D97-AF65-F5344CB8AC3E}">
        <p14:creationId xmlns:p14="http://schemas.microsoft.com/office/powerpoint/2010/main" val="32678555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4" name="Picture 4"/>
          <p:cNvPicPr>
            <a:picLocks noChangeAspect="1" noChangeArrowheads="1"/>
          </p:cNvPicPr>
          <p:nvPr/>
        </p:nvPicPr>
        <p:blipFill>
          <a:blip r:embed="rId2" cstate="print"/>
          <a:srcRect/>
          <a:stretch>
            <a:fillRect/>
          </a:stretch>
        </p:blipFill>
        <p:spPr bwMode="auto">
          <a:xfrm>
            <a:off x="915988" y="819164"/>
            <a:ext cx="7313612" cy="5484813"/>
          </a:xfrm>
          <a:prstGeom prst="rect">
            <a:avLst/>
          </a:prstGeom>
          <a:noFill/>
          <a:ln w="9525">
            <a:solidFill>
              <a:schemeClr val="tx1"/>
            </a:solidFill>
            <a:miter lim="800000"/>
            <a:headEnd/>
            <a:tailEnd/>
          </a:ln>
        </p:spPr>
      </p:pic>
      <p:sp>
        <p:nvSpPr>
          <p:cNvPr id="13315" name="Rectangle 5">
            <a:hlinkClick r:id="" action="ppaction://hlinkshowjump?jump=nextslide"/>
          </p:cNvPr>
          <p:cNvSpPr>
            <a:spLocks noChangeArrowheads="1"/>
          </p:cNvSpPr>
          <p:nvPr/>
        </p:nvSpPr>
        <p:spPr bwMode="auto">
          <a:xfrm>
            <a:off x="2763838" y="6553217"/>
            <a:ext cx="3714479" cy="276999"/>
          </a:xfrm>
          <a:prstGeom prst="rect">
            <a:avLst/>
          </a:prstGeom>
          <a:noFill/>
          <a:ln w="9525">
            <a:noFill/>
            <a:miter lim="800000"/>
            <a:headEnd/>
            <a:tailEnd/>
          </a:ln>
        </p:spPr>
        <p:txBody>
          <a:bodyPr wrap="none" anchor="ctr">
            <a:spAutoFit/>
          </a:bodyPr>
          <a:lstStyle/>
          <a:p>
            <a:pPr marL="2400300" indent="-2400300" algn="ctr" eaLnBrk="0" hangingPunct="0"/>
            <a:r>
              <a:rPr kumimoji="1" lang="en-US" sz="1200">
                <a:solidFill>
                  <a:srgbClr val="000000"/>
                </a:solidFill>
              </a:rPr>
              <a:t>http://eclectic.ss.uci.edu/~</a:t>
            </a:r>
            <a:r>
              <a:rPr kumimoji="1" lang="en-US" sz="1200">
                <a:solidFill>
                  <a:srgbClr val="000000"/>
                </a:solidFill>
                <a:hlinkClick r:id="rId3"/>
              </a:rPr>
              <a:t>drwhite/worldcul/atlas.htm</a:t>
            </a:r>
            <a:endParaRPr kumimoji="1" lang="en-US" sz="1200">
              <a:solidFill>
                <a:srgbClr val="000000"/>
              </a:solidFill>
            </a:endParaRPr>
          </a:p>
        </p:txBody>
      </p:sp>
      <p:pic>
        <p:nvPicPr>
          <p:cNvPr id="7" name="Picture 6" descr="trtemp_HRAFimage copy.jpg"/>
          <p:cNvPicPr>
            <a:picLocks noChangeAspect="1"/>
          </p:cNvPicPr>
          <p:nvPr/>
        </p:nvPicPr>
        <p:blipFill>
          <a:blip r:embed="rId4" cstate="print"/>
          <a:stretch>
            <a:fillRect/>
          </a:stretch>
        </p:blipFill>
        <p:spPr>
          <a:xfrm>
            <a:off x="3215640" y="1981200"/>
            <a:ext cx="2727960" cy="3657600"/>
          </a:xfrm>
          <a:prstGeom prst="rect">
            <a:avLst/>
          </a:prstGeom>
        </p:spPr>
      </p:pic>
    </p:spTree>
    <p:extLst>
      <p:ext uri="{BB962C8B-B14F-4D97-AF65-F5344CB8AC3E}">
        <p14:creationId xmlns:p14="http://schemas.microsoft.com/office/powerpoint/2010/main" val="27066650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2" descr="Mesoamerica"/>
          <p:cNvPicPr>
            <a:picLocks noChangeAspect="1" noChangeArrowheads="1"/>
          </p:cNvPicPr>
          <p:nvPr/>
        </p:nvPicPr>
        <p:blipFill>
          <a:blip r:embed="rId2" cstate="print"/>
          <a:srcRect/>
          <a:stretch>
            <a:fillRect/>
          </a:stretch>
        </p:blipFill>
        <p:spPr bwMode="auto">
          <a:xfrm>
            <a:off x="881068" y="-6350"/>
            <a:ext cx="7348537" cy="6815138"/>
          </a:xfrm>
          <a:prstGeom prst="rect">
            <a:avLst/>
          </a:prstGeom>
          <a:noFill/>
          <a:ln w="9525">
            <a:noFill/>
            <a:miter lim="800000"/>
            <a:headEnd/>
            <a:tailEnd/>
          </a:ln>
        </p:spPr>
      </p:pic>
      <p:sp>
        <p:nvSpPr>
          <p:cNvPr id="358402" name="Text Box 3"/>
          <p:cNvSpPr txBox="1">
            <a:spLocks noChangeArrowheads="1"/>
          </p:cNvSpPr>
          <p:nvPr/>
        </p:nvSpPr>
        <p:spPr bwMode="auto">
          <a:xfrm>
            <a:off x="1592263" y="917576"/>
            <a:ext cx="2444900" cy="707886"/>
          </a:xfrm>
          <a:prstGeom prst="rect">
            <a:avLst/>
          </a:prstGeom>
          <a:solidFill>
            <a:srgbClr val="FFCC00"/>
          </a:solidFill>
          <a:ln w="9525">
            <a:noFill/>
            <a:miter lim="800000"/>
            <a:headEnd/>
            <a:tailEnd/>
          </a:ln>
        </p:spPr>
        <p:txBody>
          <a:bodyPr wrap="none">
            <a:spAutoFit/>
          </a:bodyPr>
          <a:lstStyle/>
          <a:p>
            <a:pPr algn="ctr" eaLnBrk="0" hangingPunct="0"/>
            <a:r>
              <a:rPr kumimoji="1" lang="en-US" sz="2400" b="1" dirty="0">
                <a:solidFill>
                  <a:srgbClr val="0C0600"/>
                </a:solidFill>
              </a:rPr>
              <a:t>“Mesoamerica”</a:t>
            </a:r>
          </a:p>
          <a:p>
            <a:pPr algn="ctr" eaLnBrk="0" hangingPunct="0"/>
            <a:r>
              <a:rPr kumimoji="1" lang="en-US" sz="1600" b="1" dirty="0" smtClean="0">
                <a:solidFill>
                  <a:srgbClr val="0C0600"/>
                </a:solidFill>
              </a:rPr>
              <a:t>(“culture area)</a:t>
            </a:r>
            <a:endParaRPr kumimoji="1" lang="en-US" sz="1600" b="1" dirty="0">
              <a:solidFill>
                <a:srgbClr val="0C0600"/>
              </a:solidFill>
            </a:endParaRPr>
          </a:p>
        </p:txBody>
      </p:sp>
      <p:sp>
        <p:nvSpPr>
          <p:cNvPr id="358403" name="Line 4"/>
          <p:cNvSpPr>
            <a:spLocks noChangeShapeType="1"/>
          </p:cNvSpPr>
          <p:nvPr/>
        </p:nvSpPr>
        <p:spPr bwMode="auto">
          <a:xfrm flipH="1" flipV="1">
            <a:off x="2670188" y="1524000"/>
            <a:ext cx="334963" cy="609600"/>
          </a:xfrm>
          <a:prstGeom prst="line">
            <a:avLst/>
          </a:prstGeom>
          <a:noFill/>
          <a:ln w="38100">
            <a:solidFill>
              <a:schemeClr val="tx1"/>
            </a:solidFill>
            <a:round/>
            <a:headEnd/>
            <a:tailEnd/>
          </a:ln>
        </p:spPr>
        <p:txBody>
          <a:bodyPr/>
          <a:lstStyle/>
          <a:p>
            <a:endParaRPr lang="en-US">
              <a:solidFill>
                <a:srgbClr val="000000"/>
              </a:solidFill>
            </a:endParaRPr>
          </a:p>
        </p:txBody>
      </p:sp>
      <p:sp>
        <p:nvSpPr>
          <p:cNvPr id="358404" name="Text Box 5"/>
          <p:cNvSpPr txBox="1">
            <a:spLocks noChangeArrowheads="1"/>
          </p:cNvSpPr>
          <p:nvPr/>
        </p:nvSpPr>
        <p:spPr bwMode="auto">
          <a:xfrm>
            <a:off x="4357699" y="1447801"/>
            <a:ext cx="2755691" cy="707886"/>
          </a:xfrm>
          <a:prstGeom prst="rect">
            <a:avLst/>
          </a:prstGeom>
          <a:solidFill>
            <a:srgbClr val="FFCC00"/>
          </a:solidFill>
          <a:ln w="9525">
            <a:noFill/>
            <a:miter lim="800000"/>
            <a:headEnd/>
            <a:tailEnd/>
          </a:ln>
        </p:spPr>
        <p:txBody>
          <a:bodyPr wrap="none">
            <a:spAutoFit/>
          </a:bodyPr>
          <a:lstStyle/>
          <a:p>
            <a:pPr algn="ctr" eaLnBrk="0" hangingPunct="0"/>
            <a:r>
              <a:rPr kumimoji="1" lang="en-US" sz="2400" b="1" dirty="0">
                <a:solidFill>
                  <a:srgbClr val="0C0600"/>
                </a:solidFill>
              </a:rPr>
              <a:t>“Middle America”</a:t>
            </a:r>
          </a:p>
          <a:p>
            <a:pPr algn="ctr" eaLnBrk="0" hangingPunct="0"/>
            <a:r>
              <a:rPr kumimoji="1" lang="en-US" sz="1600" b="1" dirty="0">
                <a:solidFill>
                  <a:srgbClr val="0C0600"/>
                </a:solidFill>
              </a:rPr>
              <a:t>(</a:t>
            </a:r>
            <a:r>
              <a:rPr kumimoji="1" lang="en-US" sz="1600" b="1" dirty="0" smtClean="0">
                <a:solidFill>
                  <a:srgbClr val="0C0600"/>
                </a:solidFill>
              </a:rPr>
              <a:t>geological area)</a:t>
            </a:r>
            <a:endParaRPr kumimoji="1" lang="en-US" sz="2000" b="1" dirty="0">
              <a:solidFill>
                <a:srgbClr val="0C0600"/>
              </a:solidFill>
            </a:endParaRPr>
          </a:p>
        </p:txBody>
      </p:sp>
      <p:sp>
        <p:nvSpPr>
          <p:cNvPr id="358405" name="Line 6"/>
          <p:cNvSpPr>
            <a:spLocks noChangeShapeType="1"/>
          </p:cNvSpPr>
          <p:nvPr/>
        </p:nvSpPr>
        <p:spPr bwMode="auto">
          <a:xfrm>
            <a:off x="5849951" y="2032026"/>
            <a:ext cx="1189037" cy="1857375"/>
          </a:xfrm>
          <a:prstGeom prst="line">
            <a:avLst/>
          </a:prstGeom>
          <a:noFill/>
          <a:ln w="38100">
            <a:solidFill>
              <a:schemeClr val="tx1"/>
            </a:solidFill>
            <a:round/>
            <a:headEnd/>
            <a:tailEnd/>
          </a:ln>
        </p:spPr>
        <p:txBody>
          <a:bodyPr/>
          <a:lstStyle/>
          <a:p>
            <a:endParaRPr lang="en-US">
              <a:solidFill>
                <a:srgbClr val="000000"/>
              </a:solidFill>
            </a:endParaRPr>
          </a:p>
        </p:txBody>
      </p:sp>
    </p:spTree>
    <p:extLst>
      <p:ext uri="{BB962C8B-B14F-4D97-AF65-F5344CB8AC3E}">
        <p14:creationId xmlns:p14="http://schemas.microsoft.com/office/powerpoint/2010/main" val="419227106"/>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4547" name="Text Box 2"/>
          <p:cNvSpPr txBox="1">
            <a:spLocks noChangeArrowheads="1"/>
          </p:cNvSpPr>
          <p:nvPr/>
        </p:nvSpPr>
        <p:spPr bwMode="auto">
          <a:xfrm>
            <a:off x="3090624" y="6540739"/>
            <a:ext cx="2953053" cy="215444"/>
          </a:xfrm>
          <a:prstGeom prst="rect">
            <a:avLst/>
          </a:prstGeom>
          <a:noFill/>
          <a:ln w="9525">
            <a:noFill/>
            <a:miter lim="800000"/>
            <a:headEnd/>
            <a:tailEnd/>
          </a:ln>
        </p:spPr>
        <p:txBody>
          <a:bodyPr wrap="none">
            <a:spAutoFit/>
          </a:bodyPr>
          <a:lstStyle/>
          <a:p>
            <a:pPr eaLnBrk="0" hangingPunct="0"/>
            <a:r>
              <a:rPr kumimoji="1" lang="en-US" sz="800" dirty="0" smtClean="0">
                <a:solidFill>
                  <a:srgbClr val="FFFFFF"/>
                </a:solidFill>
                <a:hlinkClick r:id="rId2"/>
              </a:rPr>
              <a:t>http://en.wikipedia.org/wiki/Culture_areas_of_North_America</a:t>
            </a:r>
            <a:endParaRPr kumimoji="1" lang="en-US" sz="800" dirty="0">
              <a:solidFill>
                <a:srgbClr val="FFFFFF"/>
              </a:solidFill>
            </a:endParaRPr>
          </a:p>
        </p:txBody>
      </p:sp>
      <p:pic>
        <p:nvPicPr>
          <p:cNvPr id="2050" name="Picture 2"/>
          <p:cNvPicPr>
            <a:picLocks noChangeAspect="1" noChangeArrowheads="1"/>
          </p:cNvPicPr>
          <p:nvPr/>
        </p:nvPicPr>
        <p:blipFill>
          <a:blip r:embed="rId3" cstate="print"/>
          <a:srcRect/>
          <a:stretch>
            <a:fillRect/>
          </a:stretch>
        </p:blipFill>
        <p:spPr bwMode="auto">
          <a:xfrm>
            <a:off x="2057181" y="82786"/>
            <a:ext cx="5008973" cy="5715000"/>
          </a:xfrm>
          <a:prstGeom prst="rect">
            <a:avLst/>
          </a:prstGeom>
          <a:noFill/>
          <a:ln w="9525">
            <a:noFill/>
            <a:miter lim="800000"/>
            <a:headEnd/>
            <a:tailEnd/>
          </a:ln>
        </p:spPr>
      </p:pic>
      <p:sp>
        <p:nvSpPr>
          <p:cNvPr id="4" name="TextBox 3"/>
          <p:cNvSpPr txBox="1"/>
          <p:nvPr/>
        </p:nvSpPr>
        <p:spPr>
          <a:xfrm>
            <a:off x="1219204" y="5747697"/>
            <a:ext cx="6686447" cy="769441"/>
          </a:xfrm>
          <a:prstGeom prst="rect">
            <a:avLst/>
          </a:prstGeom>
          <a:solidFill>
            <a:schemeClr val="bg1"/>
          </a:solidFill>
          <a:ln w="76200">
            <a:solidFill>
              <a:srgbClr val="FFC000"/>
            </a:solidFill>
          </a:ln>
        </p:spPr>
        <p:txBody>
          <a:bodyPr wrap="square" lIns="228600" tIns="228600" rIns="228600" bIns="228600" rtlCol="0">
            <a:spAutoFit/>
          </a:bodyPr>
          <a:lstStyle/>
          <a:p>
            <a:pPr algn="ctr"/>
            <a:r>
              <a:rPr lang="en-US" sz="2000" b="1" dirty="0" smtClean="0">
                <a:solidFill>
                  <a:srgbClr val="000000"/>
                </a:solidFill>
                <a:latin typeface="Arial" pitchFamily="34" charset="0"/>
              </a:rPr>
              <a:t>other North American “culture areas” </a:t>
            </a:r>
            <a:endParaRPr lang="en-US" sz="2000" b="1" dirty="0">
              <a:solidFill>
                <a:srgbClr val="000000"/>
              </a:solidFill>
              <a:latin typeface="Arial" pitchFamily="34" charset="0"/>
            </a:endParaRPr>
          </a:p>
        </p:txBody>
      </p:sp>
    </p:spTree>
    <p:extLst>
      <p:ext uri="{BB962C8B-B14F-4D97-AF65-F5344CB8AC3E}">
        <p14:creationId xmlns:p14="http://schemas.microsoft.com/office/powerpoint/2010/main" val="134371096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376705"/>
            <a:ext cx="6908800" cy="3970318"/>
          </a:xfrm>
          <a:prstGeom prst="rect">
            <a:avLst/>
          </a:prstGeom>
          <a:noFill/>
          <a:ln w="28575">
            <a:noFill/>
            <a:miter lim="800000"/>
            <a:headEnd/>
            <a:tailEnd/>
          </a:ln>
        </p:spPr>
        <p:txBody>
          <a:bodyPr wrap="square" anchor="ctr">
            <a:spAutoFit/>
          </a:bodyPr>
          <a:lstStyle/>
          <a:p>
            <a:pPr algn="ctr" eaLnBrk="0" hangingPunct="0"/>
            <a:r>
              <a:rPr kumimoji="1" lang="en-US" sz="3600" b="1" dirty="0" smtClean="0">
                <a:solidFill>
                  <a:srgbClr val="FFFFFF"/>
                </a:solidFill>
              </a:rPr>
              <a:t>in the “Main Characteristics of Anthropology” review it is noted that one of the defining characteristics of Anthropology is that it tends to be comparative</a:t>
            </a:r>
          </a:p>
          <a:p>
            <a:pPr algn="ctr" eaLnBrk="0" hangingPunct="0"/>
            <a:r>
              <a:rPr kumimoji="1" lang="en-US" sz="3600" b="1" dirty="0" smtClean="0">
                <a:solidFill>
                  <a:srgbClr val="FFFFFF"/>
                </a:solidFill>
              </a:rPr>
              <a:t>  . . .</a:t>
            </a:r>
            <a:endParaRPr kumimoji="1" lang="en-US" sz="3600" b="1" dirty="0">
              <a:solidFill>
                <a:srgbClr val="FFFFFF"/>
              </a:solidFill>
            </a:endParaRPr>
          </a:p>
        </p:txBody>
      </p:sp>
    </p:spTree>
    <p:extLst>
      <p:ext uri="{BB962C8B-B14F-4D97-AF65-F5344CB8AC3E}">
        <p14:creationId xmlns:p14="http://schemas.microsoft.com/office/powerpoint/2010/main" val="3872630092"/>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460379" y="1710438"/>
            <a:ext cx="8226425" cy="4099584"/>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spAutoFit/>
          </a:bodyPr>
          <a:lstStyle/>
          <a:p>
            <a:pPr marL="342900" indent="-342900" algn="ctr">
              <a:spcBef>
                <a:spcPct val="20000"/>
              </a:spcBef>
              <a:defRPr/>
            </a:pPr>
            <a:r>
              <a:rPr lang="en-US" sz="3600" b="1" kern="0" dirty="0" smtClean="0">
                <a:solidFill>
                  <a:srgbClr val="FF0000"/>
                </a:solidFill>
                <a:latin typeface="Arial"/>
              </a:rPr>
              <a:t>some “areas” </a:t>
            </a:r>
            <a:r>
              <a:rPr lang="en-US" sz="5400" b="1" i="1" kern="0" dirty="0" smtClean="0">
                <a:solidFill>
                  <a:srgbClr val="FF0000"/>
                </a:solidFill>
                <a:latin typeface="Arial"/>
              </a:rPr>
              <a:t>are not</a:t>
            </a:r>
            <a:r>
              <a:rPr lang="en-US" sz="5400" b="1" kern="0" dirty="0" smtClean="0">
                <a:solidFill>
                  <a:srgbClr val="FF0000"/>
                </a:solidFill>
                <a:latin typeface="Arial"/>
              </a:rPr>
              <a:t> </a:t>
            </a:r>
            <a:r>
              <a:rPr lang="en-US" sz="3600" b="1" kern="0" dirty="0" smtClean="0">
                <a:solidFill>
                  <a:srgbClr val="FF0000"/>
                </a:solidFill>
                <a:latin typeface="Arial"/>
              </a:rPr>
              <a:t>“officially”</a:t>
            </a:r>
          </a:p>
          <a:p>
            <a:pPr marL="342900" indent="-342900" algn="ctr">
              <a:spcBef>
                <a:spcPct val="20000"/>
              </a:spcBef>
              <a:defRPr/>
            </a:pPr>
            <a:r>
              <a:rPr lang="en-US" sz="3600" b="1" kern="0" dirty="0" smtClean="0">
                <a:solidFill>
                  <a:srgbClr val="FF0000"/>
                </a:solidFill>
                <a:latin typeface="Arial"/>
              </a:rPr>
              <a:t>anthropological</a:t>
            </a:r>
          </a:p>
          <a:p>
            <a:pPr marL="342900" indent="-342900" algn="ctr">
              <a:spcBef>
                <a:spcPct val="20000"/>
              </a:spcBef>
              <a:defRPr/>
            </a:pPr>
            <a:r>
              <a:rPr lang="en-US" sz="3600" b="1" kern="0" dirty="0" smtClean="0">
                <a:solidFill>
                  <a:srgbClr val="FF0000"/>
                </a:solidFill>
                <a:latin typeface="Arial"/>
              </a:rPr>
              <a:t>“cultural areas” . . .</a:t>
            </a:r>
            <a:endParaRPr lang="en-US" sz="3600" kern="0" dirty="0" smtClean="0">
              <a:solidFill>
                <a:srgbClr val="FF0000"/>
              </a:solidFill>
              <a:latin typeface="Arial"/>
            </a:endParaRPr>
          </a:p>
        </p:txBody>
      </p:sp>
    </p:spTree>
    <p:extLst>
      <p:ext uri="{BB962C8B-B14F-4D97-AF65-F5344CB8AC3E}">
        <p14:creationId xmlns:p14="http://schemas.microsoft.com/office/powerpoint/2010/main" val="34935340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4547" name="Text Box 2"/>
          <p:cNvSpPr txBox="1">
            <a:spLocks noChangeArrowheads="1"/>
          </p:cNvSpPr>
          <p:nvPr/>
        </p:nvSpPr>
        <p:spPr bwMode="auto">
          <a:xfrm>
            <a:off x="3090624" y="6395599"/>
            <a:ext cx="2953053" cy="215444"/>
          </a:xfrm>
          <a:prstGeom prst="rect">
            <a:avLst/>
          </a:prstGeom>
          <a:noFill/>
          <a:ln w="9525">
            <a:noFill/>
            <a:miter lim="800000"/>
            <a:headEnd/>
            <a:tailEnd/>
          </a:ln>
        </p:spPr>
        <p:txBody>
          <a:bodyPr wrap="none">
            <a:spAutoFit/>
          </a:bodyPr>
          <a:lstStyle/>
          <a:p>
            <a:pPr eaLnBrk="0" hangingPunct="0"/>
            <a:r>
              <a:rPr kumimoji="1" lang="en-US" sz="800" dirty="0" smtClean="0">
                <a:solidFill>
                  <a:srgbClr val="FFFFFF"/>
                </a:solidFill>
                <a:hlinkClick r:id="rId2"/>
              </a:rPr>
              <a:t>http://en.wikipedia.org/wiki/Culture_areas_of_North_America</a:t>
            </a:r>
            <a:endParaRPr kumimoji="1" lang="en-US" sz="800" dirty="0">
              <a:solidFill>
                <a:srgbClr val="FFFFFF"/>
              </a:solidFill>
            </a:endParaRPr>
          </a:p>
        </p:txBody>
      </p:sp>
      <p:pic>
        <p:nvPicPr>
          <p:cNvPr id="6" name="Picture 2"/>
          <p:cNvPicPr>
            <a:picLocks noChangeAspect="1" noChangeArrowheads="1"/>
          </p:cNvPicPr>
          <p:nvPr/>
        </p:nvPicPr>
        <p:blipFill>
          <a:blip r:embed="rId3" cstate="print"/>
          <a:srcRect/>
          <a:stretch>
            <a:fillRect/>
          </a:stretch>
        </p:blipFill>
        <p:spPr bwMode="auto">
          <a:xfrm>
            <a:off x="601439" y="2158093"/>
            <a:ext cx="4083050" cy="4083050"/>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a:stretch>
            <a:fillRect/>
          </a:stretch>
        </p:blipFill>
        <p:spPr bwMode="auto">
          <a:xfrm>
            <a:off x="3933372" y="1308100"/>
            <a:ext cx="4276046" cy="3897156"/>
          </a:xfrm>
          <a:prstGeom prst="rect">
            <a:avLst/>
          </a:prstGeom>
          <a:noFill/>
          <a:ln w="9525">
            <a:noFill/>
            <a:miter lim="800000"/>
            <a:headEnd/>
            <a:tailEnd/>
          </a:ln>
        </p:spPr>
      </p:pic>
      <p:sp>
        <p:nvSpPr>
          <p:cNvPr id="9" name="Rectangle 8"/>
          <p:cNvSpPr/>
          <p:nvPr/>
        </p:nvSpPr>
        <p:spPr>
          <a:xfrm>
            <a:off x="1567546" y="5644558"/>
            <a:ext cx="5979886" cy="683264"/>
          </a:xfrm>
          <a:prstGeom prst="rect">
            <a:avLst/>
          </a:prstGeom>
          <a:solidFill>
            <a:srgbClr val="FFFFFF"/>
          </a:solidFill>
          <a:ln w="76200">
            <a:solidFill>
              <a:srgbClr val="FFC000"/>
            </a:solidFill>
          </a:ln>
        </p:spPr>
        <p:txBody>
          <a:bodyPr wrap="square" lIns="228600" tIns="228600" rIns="228600" bIns="228600">
            <a:spAutoFit/>
          </a:bodyPr>
          <a:lstStyle/>
          <a:p>
            <a:pPr marL="0" lvl="1" algn="ctr">
              <a:lnSpc>
                <a:spcPct val="90000"/>
              </a:lnSpc>
            </a:pPr>
            <a:r>
              <a:rPr lang="en-US" sz="1600" b="1" dirty="0" smtClean="0">
                <a:solidFill>
                  <a:srgbClr val="000000"/>
                </a:solidFill>
                <a:latin typeface="Verdana" pitchFamily="34" charset="0"/>
              </a:rPr>
              <a:t>culture “areas” that are not “culture areas”</a:t>
            </a:r>
          </a:p>
        </p:txBody>
      </p:sp>
    </p:spTree>
    <p:extLst>
      <p:ext uri="{BB962C8B-B14F-4D97-AF65-F5344CB8AC3E}">
        <p14:creationId xmlns:p14="http://schemas.microsoft.com/office/powerpoint/2010/main" val="3246869227"/>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914405" y="2699693"/>
            <a:ext cx="7315200" cy="3046988"/>
          </a:xfrm>
          <a:prstGeom prst="rect">
            <a:avLst/>
          </a:prstGeom>
          <a:solidFill>
            <a:schemeClr val="bg1"/>
          </a:solidFill>
          <a:ln w="76200">
            <a:solidFill>
              <a:srgbClr val="FFC000"/>
            </a:solidFill>
          </a:ln>
        </p:spPr>
        <p:txBody>
          <a:bodyPr wrap="square" lIns="228600" tIns="228600" rIns="228600" bIns="228600" rtlCol="0">
            <a:spAutoFit/>
          </a:bodyPr>
          <a:lstStyle/>
          <a:p>
            <a:pPr algn="ctr"/>
            <a:r>
              <a:rPr lang="en-US" sz="2400" b="1" dirty="0" smtClean="0">
                <a:solidFill>
                  <a:srgbClr val="000000"/>
                </a:solidFill>
                <a:latin typeface="Arial" pitchFamily="34" charset="0"/>
              </a:rPr>
              <a:t>it can get confusing</a:t>
            </a:r>
          </a:p>
          <a:p>
            <a:pPr algn="ctr"/>
            <a:r>
              <a:rPr lang="en-US" sz="2400" b="1" dirty="0" smtClean="0">
                <a:solidFill>
                  <a:srgbClr val="000000"/>
                </a:solidFill>
                <a:latin typeface="Arial" pitchFamily="34" charset="0"/>
              </a:rPr>
              <a:t>because, among other things,</a:t>
            </a:r>
          </a:p>
          <a:p>
            <a:pPr algn="ctr"/>
            <a:r>
              <a:rPr lang="en-US" sz="2400" b="1" dirty="0" smtClean="0">
                <a:solidFill>
                  <a:srgbClr val="000000"/>
                </a:solidFill>
                <a:latin typeface="Arial" pitchFamily="34" charset="0"/>
              </a:rPr>
              <a:t>some regions we consider cultural areas in general are also officially designated as “cultural areas” in modern Anthropology</a:t>
            </a:r>
          </a:p>
          <a:p>
            <a:pPr algn="ctr"/>
            <a:endParaRPr lang="en-US" sz="2400" b="1" dirty="0" smtClean="0">
              <a:solidFill>
                <a:srgbClr val="000000"/>
              </a:solidFill>
              <a:latin typeface="Arial" pitchFamily="34" charset="0"/>
            </a:endParaRPr>
          </a:p>
          <a:p>
            <a:pPr algn="ctr"/>
            <a:r>
              <a:rPr lang="en-US" sz="2400" b="1" dirty="0" smtClean="0">
                <a:solidFill>
                  <a:srgbClr val="000000"/>
                </a:solidFill>
                <a:latin typeface="Arial" pitchFamily="34" charset="0"/>
              </a:rPr>
              <a:t>for e.g. . . . </a:t>
            </a:r>
            <a:endParaRPr lang="en-US" sz="2400" b="1" dirty="0">
              <a:solidFill>
                <a:srgbClr val="000000"/>
              </a:solidFill>
              <a:latin typeface="Arial" pitchFamily="34" charset="0"/>
            </a:endParaRPr>
          </a:p>
        </p:txBody>
      </p:sp>
    </p:spTree>
    <p:extLst>
      <p:ext uri="{BB962C8B-B14F-4D97-AF65-F5344CB8AC3E}">
        <p14:creationId xmlns:p14="http://schemas.microsoft.com/office/powerpoint/2010/main" val="9547281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descr="LonelyPlanetEurope_Ireland"/>
          <p:cNvPicPr>
            <a:picLocks noChangeAspect="1" noChangeArrowheads="1"/>
          </p:cNvPicPr>
          <p:nvPr/>
        </p:nvPicPr>
        <p:blipFill>
          <a:blip r:embed="rId2" cstate="print"/>
          <a:srcRect/>
          <a:stretch>
            <a:fillRect/>
          </a:stretch>
        </p:blipFill>
        <p:spPr bwMode="auto">
          <a:xfrm>
            <a:off x="1076325" y="662220"/>
            <a:ext cx="7000875" cy="4953000"/>
          </a:xfrm>
          <a:prstGeom prst="rect">
            <a:avLst/>
          </a:prstGeom>
          <a:noFill/>
          <a:ln w="9525">
            <a:noFill/>
            <a:miter lim="800000"/>
            <a:headEnd/>
            <a:tailEnd/>
          </a:ln>
        </p:spPr>
      </p:pic>
      <p:sp>
        <p:nvSpPr>
          <p:cNvPr id="3" name="Rectangle 2"/>
          <p:cNvSpPr/>
          <p:nvPr/>
        </p:nvSpPr>
        <p:spPr>
          <a:xfrm>
            <a:off x="1335318" y="5325232"/>
            <a:ext cx="5979886" cy="954107"/>
          </a:xfrm>
          <a:prstGeom prst="rect">
            <a:avLst/>
          </a:prstGeom>
          <a:solidFill>
            <a:srgbClr val="FFFFFF"/>
          </a:solidFill>
          <a:ln w="76200">
            <a:solidFill>
              <a:srgbClr val="FFC000"/>
            </a:solidFill>
          </a:ln>
        </p:spPr>
        <p:txBody>
          <a:bodyPr wrap="square" lIns="228600" tIns="228600" rIns="228600" bIns="228600">
            <a:spAutoFit/>
          </a:bodyPr>
          <a:lstStyle/>
          <a:p>
            <a:pPr marL="0" lvl="1" algn="ctr"/>
            <a:r>
              <a:rPr lang="en-US" sz="1600" b="1" dirty="0" smtClean="0">
                <a:solidFill>
                  <a:srgbClr val="000000"/>
                </a:solidFill>
                <a:latin typeface="Verdana" pitchFamily="34" charset="0"/>
              </a:rPr>
              <a:t>Europe is now officially an anthropological</a:t>
            </a:r>
          </a:p>
          <a:p>
            <a:pPr marL="0" lvl="1" algn="ctr"/>
            <a:r>
              <a:rPr lang="en-US" sz="1600" b="1" dirty="0" smtClean="0">
                <a:solidFill>
                  <a:srgbClr val="000000"/>
                </a:solidFill>
                <a:latin typeface="Verdana" pitchFamily="34" charset="0"/>
              </a:rPr>
              <a:t>“culture area”</a:t>
            </a:r>
          </a:p>
        </p:txBody>
      </p:sp>
      <p:sp>
        <p:nvSpPr>
          <p:cNvPr id="4" name="Rectangle 3"/>
          <p:cNvSpPr/>
          <p:nvPr/>
        </p:nvSpPr>
        <p:spPr>
          <a:xfrm>
            <a:off x="718461" y="557282"/>
            <a:ext cx="5979886" cy="683264"/>
          </a:xfrm>
          <a:prstGeom prst="rect">
            <a:avLst/>
          </a:prstGeom>
          <a:solidFill>
            <a:srgbClr val="FFFFFF"/>
          </a:solidFill>
          <a:ln w="76200">
            <a:noFill/>
          </a:ln>
        </p:spPr>
        <p:txBody>
          <a:bodyPr wrap="square" lIns="228600" tIns="228600" rIns="228600" bIns="228600">
            <a:spAutoFit/>
          </a:bodyPr>
          <a:lstStyle/>
          <a:p>
            <a:pPr marL="0" lvl="1" algn="ctr">
              <a:lnSpc>
                <a:spcPct val="90000"/>
              </a:lnSpc>
            </a:pPr>
            <a:endParaRPr lang="en-US" sz="1600" b="1" dirty="0" smtClean="0">
              <a:solidFill>
                <a:srgbClr val="000000"/>
              </a:solidFill>
              <a:latin typeface="Verdana" pitchFamily="34" charset="0"/>
            </a:endParaRPr>
          </a:p>
        </p:txBody>
      </p:sp>
    </p:spTree>
    <p:extLst>
      <p:ext uri="{BB962C8B-B14F-4D97-AF65-F5344CB8AC3E}">
        <p14:creationId xmlns:p14="http://schemas.microsoft.com/office/powerpoint/2010/main" val="9861249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2895600" y="1143000"/>
            <a:ext cx="3352800" cy="4572000"/>
          </a:xfrm>
          <a:prstGeom prst="rect">
            <a:avLst/>
          </a:prstGeom>
          <a:noFill/>
          <a:ln w="9525">
            <a:noFill/>
            <a:miter lim="800000"/>
            <a:headEnd/>
            <a:tailEnd/>
          </a:ln>
        </p:spPr>
      </p:pic>
      <p:sp>
        <p:nvSpPr>
          <p:cNvPr id="9" name="Rectangle 4"/>
          <p:cNvSpPr txBox="1">
            <a:spLocks noChangeArrowheads="1"/>
          </p:cNvSpPr>
          <p:nvPr/>
        </p:nvSpPr>
        <p:spPr bwMode="auto">
          <a:xfrm>
            <a:off x="0" y="3810018"/>
            <a:ext cx="9144000" cy="1661993"/>
          </a:xfrm>
          <a:prstGeom prst="rect">
            <a:avLst/>
          </a:prstGeom>
          <a:solidFill>
            <a:schemeClr val="tx1">
              <a:alpha val="35000"/>
            </a:schemeClr>
          </a:solidFill>
          <a:ln>
            <a:miter lim="800000"/>
            <a:headEnd/>
            <a:tailEnd/>
          </a:ln>
        </p:spPr>
        <p:txBody>
          <a:bodyPr>
            <a:spAutoFit/>
          </a:bodyPr>
          <a:lstStyle/>
          <a:p>
            <a:pPr algn="ctr">
              <a:defRPr/>
            </a:pPr>
            <a:r>
              <a:rPr lang="en-US" sz="3600" b="1" dirty="0" smtClean="0">
                <a:ln w="12700">
                  <a:solidFill>
                    <a:srgbClr val="C0504D"/>
                  </a:solidFill>
                  <a:prstDash val="solid"/>
                </a:ln>
                <a:solidFill>
                  <a:prstClr val="white"/>
                </a:solidFill>
                <a:effectLst>
                  <a:outerShdw blurRad="50800" dist="38100" dir="2700000" algn="tl" rotWithShape="0">
                    <a:prstClr val="black">
                      <a:alpha val="40000"/>
                    </a:prstClr>
                  </a:outerShdw>
                </a:effectLst>
                <a:latin typeface="Calibri"/>
              </a:rPr>
              <a:t>Europe</a:t>
            </a:r>
            <a:endParaRPr lang="en-US" sz="3600" b="1" dirty="0">
              <a:ln w="12700">
                <a:solidFill>
                  <a:srgbClr val="C0504D"/>
                </a:solidFill>
                <a:prstDash val="solid"/>
              </a:ln>
              <a:solidFill>
                <a:prstClr val="white"/>
              </a:solidFill>
              <a:effectLst>
                <a:outerShdw blurRad="50800" dist="38100" dir="2700000" algn="tl" rotWithShape="0">
                  <a:prstClr val="black">
                    <a:alpha val="40000"/>
                  </a:prstClr>
                </a:outerShdw>
              </a:effectLst>
              <a:latin typeface="Calibri"/>
            </a:endParaRPr>
          </a:p>
          <a:p>
            <a:pPr algn="ctr">
              <a:defRPr/>
            </a:pPr>
            <a:endParaRPr lang="en-US" sz="1000" b="1" dirty="0">
              <a:ln w="12700">
                <a:solidFill>
                  <a:srgbClr val="C0504D"/>
                </a:solidFill>
                <a:prstDash val="solid"/>
              </a:ln>
              <a:solidFill>
                <a:prstClr val="white"/>
              </a:solidFill>
              <a:effectLst>
                <a:outerShdw blurRad="50800" dist="38100" dir="2700000" algn="tl" rotWithShape="0">
                  <a:prstClr val="black">
                    <a:alpha val="40000"/>
                  </a:prstClr>
                </a:outerShdw>
              </a:effectLst>
              <a:latin typeface="Calibri"/>
            </a:endParaRPr>
          </a:p>
          <a:p>
            <a:pPr algn="ctr">
              <a:defRPr/>
            </a:pPr>
            <a:r>
              <a:rPr lang="en-US" sz="2800" b="1" dirty="0" smtClean="0">
                <a:ln w="12700">
                  <a:solidFill>
                    <a:srgbClr val="C0504D"/>
                  </a:solidFill>
                  <a:prstDash val="solid"/>
                </a:ln>
                <a:solidFill>
                  <a:prstClr val="white"/>
                </a:solidFill>
                <a:effectLst>
                  <a:outerShdw blurRad="50800" dist="38100" dir="2700000" algn="tl" rotWithShape="0">
                    <a:prstClr val="black">
                      <a:alpha val="40000"/>
                    </a:prstClr>
                  </a:outerShdw>
                </a:effectLst>
                <a:latin typeface="Calibri"/>
              </a:rPr>
              <a:t>as an</a:t>
            </a:r>
            <a:r>
              <a:rPr lang="en-US" sz="2800" b="1" dirty="0">
                <a:ln w="12700">
                  <a:solidFill>
                    <a:srgbClr val="C0504D"/>
                  </a:solidFill>
                  <a:prstDash val="solid"/>
                </a:ln>
                <a:solidFill>
                  <a:prstClr val="white"/>
                </a:solidFill>
                <a:effectLst>
                  <a:outerShdw blurRad="50800" dist="38100" dir="2700000" algn="tl" rotWithShape="0">
                    <a:prstClr val="black">
                      <a:alpha val="40000"/>
                    </a:prstClr>
                  </a:outerShdw>
                </a:effectLst>
                <a:latin typeface="Calibri"/>
              </a:rPr>
              <a:t/>
            </a:r>
            <a:br>
              <a:rPr lang="en-US" sz="2800" b="1" dirty="0">
                <a:ln w="12700">
                  <a:solidFill>
                    <a:srgbClr val="C0504D"/>
                  </a:solidFill>
                  <a:prstDash val="solid"/>
                </a:ln>
                <a:solidFill>
                  <a:prstClr val="white"/>
                </a:solidFill>
                <a:effectLst>
                  <a:outerShdw blurRad="50800" dist="38100" dir="2700000" algn="tl" rotWithShape="0">
                    <a:prstClr val="black">
                      <a:alpha val="40000"/>
                    </a:prstClr>
                  </a:outerShdw>
                </a:effectLst>
                <a:latin typeface="Calibri"/>
              </a:rPr>
            </a:br>
            <a:r>
              <a:rPr lang="en-US" sz="2800" b="1" dirty="0" smtClean="0">
                <a:ln w="12700">
                  <a:solidFill>
                    <a:srgbClr val="C0504D"/>
                  </a:solidFill>
                  <a:prstDash val="solid"/>
                </a:ln>
                <a:solidFill>
                  <a:prstClr val="white"/>
                </a:solidFill>
                <a:effectLst>
                  <a:outerShdw blurRad="50800" dist="38100" dir="2700000" algn="tl" rotWithShape="0">
                    <a:prstClr val="black">
                      <a:alpha val="40000"/>
                    </a:prstClr>
                  </a:outerShdw>
                </a:effectLst>
                <a:latin typeface="Calibri"/>
              </a:rPr>
              <a:t>Ethnographic “Culture Area”</a:t>
            </a:r>
            <a:endParaRPr lang="en-US" sz="2800" b="1" dirty="0">
              <a:ln w="12700">
                <a:solidFill>
                  <a:srgbClr val="C0504D"/>
                </a:solidFill>
                <a:prstDash val="solid"/>
              </a:ln>
              <a:solidFill>
                <a:prstClr val="white"/>
              </a:solidFill>
              <a:effectLst>
                <a:outerShdw blurRad="50800" dist="38100" dir="2700000" algn="tl" rotWithShape="0">
                  <a:prstClr val="black">
                    <a:alpha val="40000"/>
                  </a:prstClr>
                </a:outerShdw>
              </a:effectLst>
              <a:latin typeface="Calibri"/>
            </a:endParaRPr>
          </a:p>
        </p:txBody>
      </p:sp>
      <p:sp>
        <p:nvSpPr>
          <p:cNvPr id="11" name="Rectangle 4"/>
          <p:cNvSpPr txBox="1">
            <a:spLocks noChangeArrowheads="1"/>
          </p:cNvSpPr>
          <p:nvPr/>
        </p:nvSpPr>
        <p:spPr bwMode="auto">
          <a:xfrm>
            <a:off x="0" y="1066800"/>
            <a:ext cx="9144000" cy="2743200"/>
          </a:xfrm>
          <a:prstGeom prst="rect">
            <a:avLst/>
          </a:prstGeom>
          <a:solidFill>
            <a:schemeClr val="tx1">
              <a:alpha val="35000"/>
            </a:schemeClr>
          </a:solidFill>
          <a:ln>
            <a:miter lim="800000"/>
            <a:headEnd/>
            <a:tailEnd/>
          </a:ln>
        </p:spPr>
        <p:txBody>
          <a:bodyPr wrap="none"/>
          <a:lstStyle/>
          <a:p>
            <a:pPr algn="ctr">
              <a:defRPr/>
            </a:pPr>
            <a:endParaRPr lang="en-US" sz="2800" b="1" dirty="0">
              <a:ln w="12700">
                <a:solidFill>
                  <a:srgbClr val="C0504D"/>
                </a:solidFill>
                <a:prstDash val="solid"/>
              </a:ln>
              <a:solidFill>
                <a:prstClr val="white"/>
              </a:solidFill>
              <a:effectLst>
                <a:outerShdw blurRad="50800" dist="38100" dir="2700000" algn="tl" rotWithShape="0">
                  <a:prstClr val="black">
                    <a:alpha val="40000"/>
                  </a:prstClr>
                </a:outerShdw>
              </a:effectLst>
              <a:latin typeface="Calibri"/>
            </a:endParaRPr>
          </a:p>
        </p:txBody>
      </p:sp>
    </p:spTree>
    <p:extLst>
      <p:ext uri="{BB962C8B-B14F-4D97-AF65-F5344CB8AC3E}">
        <p14:creationId xmlns:p14="http://schemas.microsoft.com/office/powerpoint/2010/main" val="2710728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Text Box 2"/>
          <p:cNvSpPr txBox="1">
            <a:spLocks noChangeArrowheads="1"/>
          </p:cNvSpPr>
          <p:nvPr/>
        </p:nvSpPr>
        <p:spPr bwMode="auto">
          <a:xfrm>
            <a:off x="4986931" y="5101682"/>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endParaRPr>
          </a:p>
        </p:txBody>
      </p:sp>
      <p:sp>
        <p:nvSpPr>
          <p:cNvPr id="624643" name="Text Box 3"/>
          <p:cNvSpPr txBox="1">
            <a:spLocks noChangeArrowheads="1"/>
          </p:cNvSpPr>
          <p:nvPr/>
        </p:nvSpPr>
        <p:spPr bwMode="auto">
          <a:xfrm>
            <a:off x="6207541" y="2587082"/>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endParaRPr>
          </a:p>
        </p:txBody>
      </p:sp>
      <p:sp>
        <p:nvSpPr>
          <p:cNvPr id="7" name="Text Box 4"/>
          <p:cNvSpPr txBox="1">
            <a:spLocks noChangeArrowheads="1"/>
          </p:cNvSpPr>
          <p:nvPr/>
        </p:nvSpPr>
        <p:spPr bwMode="auto">
          <a:xfrm>
            <a:off x="628651" y="2485132"/>
            <a:ext cx="7905750" cy="2000548"/>
          </a:xfrm>
          <a:prstGeom prst="rect">
            <a:avLst/>
          </a:prstGeom>
          <a:noFill/>
          <a:ln w="9525">
            <a:noFill/>
            <a:miter lim="800000"/>
            <a:headEnd/>
            <a:tailEnd/>
          </a:ln>
        </p:spPr>
        <p:txBody>
          <a:bodyPr wrap="square">
            <a:spAutoFit/>
          </a:bodyPr>
          <a:lstStyle/>
          <a:p>
            <a:pPr algn="ctr" eaLnBrk="0" hangingPunct="0"/>
            <a:r>
              <a:rPr kumimoji="1" lang="en-US" sz="3200" b="1" dirty="0" smtClean="0">
                <a:solidFill>
                  <a:srgbClr val="FF0000"/>
                </a:solidFill>
              </a:rPr>
              <a:t>What are some examples</a:t>
            </a:r>
          </a:p>
          <a:p>
            <a:pPr algn="ctr" eaLnBrk="0" hangingPunct="0"/>
            <a:r>
              <a:rPr kumimoji="1" lang="en-US" sz="3200" b="1" dirty="0" smtClean="0">
                <a:solidFill>
                  <a:srgbClr val="FF0000"/>
                </a:solidFill>
              </a:rPr>
              <a:t>of anthropological studies of</a:t>
            </a:r>
          </a:p>
          <a:p>
            <a:pPr algn="ctr" eaLnBrk="0" hangingPunct="0"/>
            <a:r>
              <a:rPr kumimoji="1" lang="en-US" sz="6000" b="1" dirty="0" smtClean="0">
                <a:solidFill>
                  <a:srgbClr val="FF0000"/>
                </a:solidFill>
              </a:rPr>
              <a:t>a culture area ?</a:t>
            </a:r>
            <a:endParaRPr kumimoji="1" lang="en-US" sz="4000" b="1" dirty="0">
              <a:solidFill>
                <a:srgbClr val="FF0000"/>
              </a:solidFill>
            </a:endParaRPr>
          </a:p>
        </p:txBody>
      </p:sp>
    </p:spTree>
    <p:extLst>
      <p:ext uri="{BB962C8B-B14F-4D97-AF65-F5344CB8AC3E}">
        <p14:creationId xmlns:p14="http://schemas.microsoft.com/office/powerpoint/2010/main" val="3809757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900566" y="859526"/>
            <a:ext cx="7942492" cy="5024452"/>
          </a:xfrm>
        </p:spPr>
        <p:txBody>
          <a:bodyPr wrap="square">
            <a:spAutoFit/>
          </a:bodyPr>
          <a:lstStyle/>
          <a:p>
            <a:pPr algn="ctr" eaLnBrk="1" hangingPunct="1">
              <a:lnSpc>
                <a:spcPct val="90000"/>
              </a:lnSpc>
              <a:buFontTx/>
              <a:buNone/>
              <a:defRPr/>
            </a:pPr>
            <a:endParaRPr lang="en-US" b="1" dirty="0" smtClean="0">
              <a:latin typeface="Verdana" pitchFamily="34" charset="0"/>
            </a:endParaRPr>
          </a:p>
          <a:p>
            <a:pPr algn="ctr" eaLnBrk="1" hangingPunct="1">
              <a:lnSpc>
                <a:spcPct val="90000"/>
              </a:lnSpc>
              <a:buFontTx/>
              <a:buNone/>
              <a:defRPr/>
            </a:pPr>
            <a:r>
              <a:rPr lang="en-US" b="1" dirty="0" smtClean="0">
                <a:latin typeface="Verdana" pitchFamily="34" charset="0"/>
              </a:rPr>
              <a:t>units of analysis may include:</a:t>
            </a:r>
          </a:p>
          <a:p>
            <a:pPr marL="1538288" indent="-158750" eaLnBrk="1" hangingPunct="1">
              <a:lnSpc>
                <a:spcPct val="60000"/>
              </a:lnSpc>
              <a:spcBef>
                <a:spcPts val="300"/>
              </a:spcBef>
              <a:buFontTx/>
              <a:buNone/>
              <a:tabLst>
                <a:tab pos="1030288" algn="l"/>
              </a:tabLst>
              <a:defRPr/>
            </a:pPr>
            <a:endParaRPr lang="en-US" sz="2000" b="1" dirty="0" smtClean="0">
              <a:latin typeface="Verdana" pitchFamily="34" charset="0"/>
            </a:endParaRPr>
          </a:p>
          <a:p>
            <a:pPr marL="914400" lvl="1" indent="-404813" eaLnBrk="1" hangingPunct="1">
              <a:lnSpc>
                <a:spcPct val="90000"/>
              </a:lnSpc>
              <a:defRPr/>
            </a:pPr>
            <a:r>
              <a:rPr lang="en-US" sz="2000" b="1" dirty="0" smtClean="0">
                <a:solidFill>
                  <a:schemeClr val="bg1">
                    <a:lumMod val="65000"/>
                  </a:schemeClr>
                </a:solidFill>
                <a:latin typeface="Verdana" pitchFamily="34" charset="0"/>
              </a:rPr>
              <a:t>one person</a:t>
            </a:r>
            <a:endParaRPr lang="en-US" sz="1400" dirty="0" smtClean="0">
              <a:solidFill>
                <a:schemeClr val="bg1">
                  <a:lumMod val="65000"/>
                </a:schemeClr>
              </a:solidFill>
              <a:latin typeface="Verdana" pitchFamily="34" charset="0"/>
            </a:endParaRPr>
          </a:p>
          <a:p>
            <a:pPr marL="914400" lvl="1" indent="-404813" eaLnBrk="1" hangingPunct="1">
              <a:lnSpc>
                <a:spcPct val="90000"/>
              </a:lnSpc>
              <a:defRPr/>
            </a:pPr>
            <a:r>
              <a:rPr lang="en-US" sz="2000" b="1" dirty="0" smtClean="0">
                <a:solidFill>
                  <a:schemeClr val="bg1">
                    <a:lumMod val="65000"/>
                  </a:schemeClr>
                </a:solidFill>
                <a:latin typeface="Verdana" pitchFamily="34" charset="0"/>
              </a:rPr>
              <a:t>the family</a:t>
            </a:r>
            <a:endParaRPr lang="en-US" sz="1200" dirty="0" smtClean="0">
              <a:solidFill>
                <a:schemeClr val="bg1">
                  <a:lumMod val="65000"/>
                </a:schemeClr>
              </a:solidFill>
              <a:latin typeface="Verdana" pitchFamily="34" charset="0"/>
            </a:endParaRPr>
          </a:p>
          <a:p>
            <a:pPr marL="914400" lvl="1" indent="-404813" eaLnBrk="1" hangingPunct="1">
              <a:lnSpc>
                <a:spcPct val="90000"/>
              </a:lnSpc>
              <a:defRPr/>
            </a:pPr>
            <a:r>
              <a:rPr lang="en-US" sz="2000" b="1" dirty="0" smtClean="0">
                <a:solidFill>
                  <a:schemeClr val="bg1">
                    <a:lumMod val="65000"/>
                  </a:schemeClr>
                </a:solidFill>
                <a:latin typeface="Verdana" pitchFamily="34" charset="0"/>
              </a:rPr>
              <a:t>the community</a:t>
            </a:r>
          </a:p>
          <a:p>
            <a:pPr marL="914400" lvl="1" indent="-404813" eaLnBrk="1" hangingPunct="1">
              <a:lnSpc>
                <a:spcPct val="90000"/>
              </a:lnSpc>
              <a:defRPr/>
            </a:pPr>
            <a:r>
              <a:rPr lang="en-US" sz="2000" b="1" dirty="0" smtClean="0">
                <a:solidFill>
                  <a:schemeClr val="bg1">
                    <a:lumMod val="65000"/>
                  </a:schemeClr>
                </a:solidFill>
                <a:latin typeface="Verdana" pitchFamily="34" charset="0"/>
              </a:rPr>
              <a:t>a region</a:t>
            </a:r>
          </a:p>
          <a:p>
            <a:pPr marL="914400" lvl="1" indent="-404813" eaLnBrk="1" hangingPunct="1">
              <a:lnSpc>
                <a:spcPct val="90000"/>
              </a:lnSpc>
              <a:defRPr/>
            </a:pPr>
            <a:r>
              <a:rPr lang="en-US" sz="2000" b="1" dirty="0" smtClean="0">
                <a:solidFill>
                  <a:schemeClr val="bg1">
                    <a:lumMod val="65000"/>
                  </a:schemeClr>
                </a:solidFill>
                <a:latin typeface="Verdana" pitchFamily="34" charset="0"/>
              </a:rPr>
              <a:t>a “culture area”</a:t>
            </a:r>
          </a:p>
          <a:p>
            <a:pPr marL="914400" lvl="1" indent="-404813" eaLnBrk="1" hangingPunct="1">
              <a:lnSpc>
                <a:spcPct val="90000"/>
              </a:lnSpc>
              <a:defRPr/>
            </a:pPr>
            <a:r>
              <a:rPr lang="en-US" sz="4000" b="1" dirty="0" smtClean="0">
                <a:solidFill>
                  <a:srgbClr val="000000"/>
                </a:solidFill>
                <a:latin typeface="Verdana" pitchFamily="34" charset="0"/>
              </a:rPr>
              <a:t>a culture </a:t>
            </a:r>
            <a:r>
              <a:rPr lang="en-US" sz="2000" b="1" dirty="0" smtClean="0">
                <a:solidFill>
                  <a:schemeClr val="bg1">
                    <a:lumMod val="65000"/>
                  </a:schemeClr>
                </a:solidFill>
                <a:latin typeface="Verdana" pitchFamily="34" charset="0"/>
              </a:rPr>
              <a:t>/ “subculture”</a:t>
            </a:r>
            <a:r>
              <a:rPr lang="en-US" b="1" dirty="0">
                <a:solidFill>
                  <a:schemeClr val="bg1">
                    <a:lumMod val="65000"/>
                  </a:schemeClr>
                </a:solidFill>
                <a:latin typeface="Verdana" pitchFamily="34" charset="0"/>
              </a:rPr>
              <a:t> / </a:t>
            </a:r>
            <a:r>
              <a:rPr lang="en-US" b="1" dirty="0">
                <a:solidFill>
                  <a:srgbClr val="000000"/>
                </a:solidFill>
                <a:latin typeface="Verdana" pitchFamily="34" charset="0"/>
              </a:rPr>
              <a:t>“tribe”</a:t>
            </a:r>
            <a:endParaRPr lang="en-US" b="1" dirty="0" smtClean="0">
              <a:solidFill>
                <a:srgbClr val="000000"/>
              </a:solidFill>
              <a:latin typeface="Verdana" pitchFamily="34" charset="0"/>
            </a:endParaRPr>
          </a:p>
          <a:p>
            <a:pPr marL="914400" lvl="1" indent="-404813" eaLnBrk="1" hangingPunct="1">
              <a:lnSpc>
                <a:spcPct val="90000"/>
              </a:lnSpc>
              <a:defRPr/>
            </a:pPr>
            <a:r>
              <a:rPr lang="en-US" sz="2000" b="1" dirty="0" smtClean="0">
                <a:solidFill>
                  <a:schemeClr val="bg1">
                    <a:lumMod val="65000"/>
                  </a:schemeClr>
                </a:solidFill>
                <a:latin typeface="Verdana" pitchFamily="34" charset="0"/>
              </a:rPr>
              <a:t>a nation</a:t>
            </a:r>
          </a:p>
          <a:p>
            <a:pPr marL="914400" lvl="1" indent="-404813" eaLnBrk="1" hangingPunct="1">
              <a:lnSpc>
                <a:spcPct val="90000"/>
              </a:lnSpc>
              <a:defRPr/>
            </a:pPr>
            <a:r>
              <a:rPr lang="en-US" sz="2000" b="1" dirty="0">
                <a:solidFill>
                  <a:schemeClr val="bg1">
                    <a:lumMod val="65000"/>
                  </a:schemeClr>
                </a:solidFill>
                <a:latin typeface="Verdana" pitchFamily="34" charset="0"/>
              </a:rPr>
              <a:t>the </a:t>
            </a:r>
            <a:r>
              <a:rPr lang="en-US" sz="2000" b="1" dirty="0" smtClean="0">
                <a:solidFill>
                  <a:schemeClr val="bg1">
                    <a:lumMod val="65000"/>
                  </a:schemeClr>
                </a:solidFill>
                <a:latin typeface="Verdana" pitchFamily="34" charset="0"/>
              </a:rPr>
              <a:t>world</a:t>
            </a:r>
          </a:p>
          <a:p>
            <a:pPr marL="914400" lvl="1" indent="-404813" eaLnBrk="1" hangingPunct="1">
              <a:lnSpc>
                <a:spcPct val="90000"/>
              </a:lnSpc>
              <a:defRPr/>
            </a:pPr>
            <a:r>
              <a:rPr lang="en-US" sz="2000" b="1" dirty="0" smtClean="0">
                <a:solidFill>
                  <a:schemeClr val="bg1">
                    <a:lumMod val="65000"/>
                  </a:schemeClr>
                </a:solidFill>
                <a:latin typeface="Verdana" pitchFamily="34" charset="0"/>
              </a:rPr>
              <a:t>an item or action itself</a:t>
            </a:r>
          </a:p>
          <a:p>
            <a:pPr marL="914400" lvl="1" indent="-404813" eaLnBrk="1" hangingPunct="1">
              <a:lnSpc>
                <a:spcPct val="90000"/>
              </a:lnSpc>
              <a:defRPr/>
            </a:pPr>
            <a:r>
              <a:rPr lang="en-US" sz="2000" b="1" dirty="0" smtClean="0">
                <a:solidFill>
                  <a:schemeClr val="bg1">
                    <a:lumMod val="65000"/>
                  </a:schemeClr>
                </a:solidFill>
                <a:latin typeface="Verdana" pitchFamily="34" charset="0"/>
              </a:rPr>
              <a:t>a “cultural metaphor”</a:t>
            </a:r>
          </a:p>
        </p:txBody>
      </p:sp>
    </p:spTree>
    <p:extLst>
      <p:ext uri="{BB962C8B-B14F-4D97-AF65-F5344CB8AC3E}">
        <p14:creationId xmlns:p14="http://schemas.microsoft.com/office/powerpoint/2010/main" val="2616582930"/>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Text Box 2"/>
          <p:cNvSpPr txBox="1">
            <a:spLocks noChangeArrowheads="1"/>
          </p:cNvSpPr>
          <p:nvPr/>
        </p:nvSpPr>
        <p:spPr bwMode="auto">
          <a:xfrm>
            <a:off x="4986931" y="5101682"/>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endParaRPr>
          </a:p>
        </p:txBody>
      </p:sp>
      <p:sp>
        <p:nvSpPr>
          <p:cNvPr id="624643" name="Text Box 3"/>
          <p:cNvSpPr txBox="1">
            <a:spLocks noChangeArrowheads="1"/>
          </p:cNvSpPr>
          <p:nvPr/>
        </p:nvSpPr>
        <p:spPr bwMode="auto">
          <a:xfrm>
            <a:off x="6207541" y="2587082"/>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endParaRPr>
          </a:p>
        </p:txBody>
      </p:sp>
      <p:sp>
        <p:nvSpPr>
          <p:cNvPr id="7" name="Text Box 4"/>
          <p:cNvSpPr txBox="1">
            <a:spLocks noChangeArrowheads="1"/>
          </p:cNvSpPr>
          <p:nvPr/>
        </p:nvSpPr>
        <p:spPr bwMode="auto">
          <a:xfrm>
            <a:off x="628651" y="2267422"/>
            <a:ext cx="7905750" cy="3231654"/>
          </a:xfrm>
          <a:prstGeom prst="rect">
            <a:avLst/>
          </a:prstGeom>
          <a:noFill/>
          <a:ln w="9525">
            <a:noFill/>
            <a:miter lim="800000"/>
            <a:headEnd/>
            <a:tailEnd/>
          </a:ln>
        </p:spPr>
        <p:txBody>
          <a:bodyPr wrap="square">
            <a:spAutoFit/>
          </a:bodyPr>
          <a:lstStyle/>
          <a:p>
            <a:pPr algn="ctr" eaLnBrk="0" hangingPunct="0"/>
            <a:r>
              <a:rPr kumimoji="1" lang="en-US" sz="3200" b="1" dirty="0" smtClean="0">
                <a:solidFill>
                  <a:srgbClr val="FF0000"/>
                </a:solidFill>
              </a:rPr>
              <a:t>What is your favorite</a:t>
            </a:r>
          </a:p>
          <a:p>
            <a:pPr algn="ctr" eaLnBrk="0" hangingPunct="0"/>
            <a:r>
              <a:rPr kumimoji="1" lang="en-US" sz="3200" b="1" dirty="0" smtClean="0">
                <a:solidFill>
                  <a:srgbClr val="FF0000"/>
                </a:solidFill>
              </a:rPr>
              <a:t>anthropological study of</a:t>
            </a:r>
          </a:p>
          <a:p>
            <a:pPr algn="ctr" eaLnBrk="0" hangingPunct="0"/>
            <a:r>
              <a:rPr kumimoji="1" lang="en-US" sz="6000" b="1" dirty="0">
                <a:solidFill>
                  <a:srgbClr val="FF0000"/>
                </a:solidFill>
              </a:rPr>
              <a:t>a</a:t>
            </a:r>
            <a:r>
              <a:rPr kumimoji="1" lang="en-US" sz="6000" b="1" dirty="0" smtClean="0">
                <a:solidFill>
                  <a:srgbClr val="FF0000"/>
                </a:solidFill>
              </a:rPr>
              <a:t> culture ?</a:t>
            </a:r>
          </a:p>
          <a:p>
            <a:pPr algn="ctr" eaLnBrk="0" hangingPunct="0"/>
            <a:endParaRPr kumimoji="1" lang="en-US" sz="2000" b="1" dirty="0">
              <a:solidFill>
                <a:srgbClr val="FF0000"/>
              </a:solidFill>
            </a:endParaRPr>
          </a:p>
          <a:p>
            <a:pPr algn="ctr" eaLnBrk="0" hangingPunct="0"/>
            <a:r>
              <a:rPr kumimoji="1" lang="en-US" sz="6000" b="1" dirty="0" smtClean="0">
                <a:solidFill>
                  <a:srgbClr val="FF0000"/>
                </a:solidFill>
              </a:rPr>
              <a:t>Why ?</a:t>
            </a:r>
            <a:endParaRPr kumimoji="1" lang="en-US" sz="4000" b="1" dirty="0">
              <a:solidFill>
                <a:srgbClr val="FF0000"/>
              </a:solidFill>
            </a:endParaRPr>
          </a:p>
        </p:txBody>
      </p:sp>
    </p:spTree>
    <p:extLst>
      <p:ext uri="{BB962C8B-B14F-4D97-AF65-F5344CB8AC3E}">
        <p14:creationId xmlns:p14="http://schemas.microsoft.com/office/powerpoint/2010/main" val="3809757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900566" y="859526"/>
            <a:ext cx="7942492" cy="5024452"/>
          </a:xfrm>
        </p:spPr>
        <p:txBody>
          <a:bodyPr wrap="square">
            <a:spAutoFit/>
          </a:bodyPr>
          <a:lstStyle/>
          <a:p>
            <a:pPr algn="ctr" eaLnBrk="1" hangingPunct="1">
              <a:lnSpc>
                <a:spcPct val="90000"/>
              </a:lnSpc>
              <a:buFontTx/>
              <a:buNone/>
              <a:defRPr/>
            </a:pPr>
            <a:endParaRPr lang="en-US" b="1" dirty="0" smtClean="0">
              <a:latin typeface="Verdana" pitchFamily="34" charset="0"/>
            </a:endParaRPr>
          </a:p>
          <a:p>
            <a:pPr algn="ctr" eaLnBrk="1" hangingPunct="1">
              <a:lnSpc>
                <a:spcPct val="90000"/>
              </a:lnSpc>
              <a:buFontTx/>
              <a:buNone/>
              <a:defRPr/>
            </a:pPr>
            <a:r>
              <a:rPr lang="en-US" b="1" dirty="0" smtClean="0">
                <a:latin typeface="Verdana" pitchFamily="34" charset="0"/>
              </a:rPr>
              <a:t>units of analysis may include:</a:t>
            </a:r>
          </a:p>
          <a:p>
            <a:pPr marL="1538288" indent="-158750" eaLnBrk="1" hangingPunct="1">
              <a:lnSpc>
                <a:spcPct val="60000"/>
              </a:lnSpc>
              <a:spcBef>
                <a:spcPts val="300"/>
              </a:spcBef>
              <a:buFontTx/>
              <a:buNone/>
              <a:tabLst>
                <a:tab pos="1030288" algn="l"/>
              </a:tabLst>
              <a:defRPr/>
            </a:pPr>
            <a:endParaRPr lang="en-US" sz="2000" b="1" dirty="0" smtClean="0">
              <a:latin typeface="Verdana" pitchFamily="34" charset="0"/>
            </a:endParaRPr>
          </a:p>
          <a:p>
            <a:pPr marL="914400" lvl="1" indent="-404813" eaLnBrk="1" hangingPunct="1">
              <a:lnSpc>
                <a:spcPct val="90000"/>
              </a:lnSpc>
              <a:defRPr/>
            </a:pPr>
            <a:r>
              <a:rPr lang="en-US" sz="2000" b="1" dirty="0" smtClean="0">
                <a:solidFill>
                  <a:schemeClr val="bg1">
                    <a:lumMod val="65000"/>
                  </a:schemeClr>
                </a:solidFill>
                <a:latin typeface="Verdana" pitchFamily="34" charset="0"/>
              </a:rPr>
              <a:t>one person</a:t>
            </a:r>
            <a:endParaRPr lang="en-US" sz="1400" dirty="0" smtClean="0">
              <a:solidFill>
                <a:schemeClr val="bg1">
                  <a:lumMod val="65000"/>
                </a:schemeClr>
              </a:solidFill>
              <a:latin typeface="Verdana" pitchFamily="34" charset="0"/>
            </a:endParaRPr>
          </a:p>
          <a:p>
            <a:pPr marL="914400" lvl="1" indent="-404813" eaLnBrk="1" hangingPunct="1">
              <a:lnSpc>
                <a:spcPct val="90000"/>
              </a:lnSpc>
              <a:defRPr/>
            </a:pPr>
            <a:r>
              <a:rPr lang="en-US" sz="2000" b="1" dirty="0" smtClean="0">
                <a:solidFill>
                  <a:schemeClr val="bg1">
                    <a:lumMod val="65000"/>
                  </a:schemeClr>
                </a:solidFill>
                <a:latin typeface="Verdana" pitchFamily="34" charset="0"/>
              </a:rPr>
              <a:t>the family</a:t>
            </a:r>
            <a:endParaRPr lang="en-US" sz="1200" dirty="0" smtClean="0">
              <a:solidFill>
                <a:schemeClr val="bg1">
                  <a:lumMod val="65000"/>
                </a:schemeClr>
              </a:solidFill>
              <a:latin typeface="Verdana" pitchFamily="34" charset="0"/>
            </a:endParaRPr>
          </a:p>
          <a:p>
            <a:pPr marL="914400" lvl="1" indent="-404813" eaLnBrk="1" hangingPunct="1">
              <a:lnSpc>
                <a:spcPct val="90000"/>
              </a:lnSpc>
              <a:defRPr/>
            </a:pPr>
            <a:r>
              <a:rPr lang="en-US" sz="2000" b="1" dirty="0" smtClean="0">
                <a:solidFill>
                  <a:schemeClr val="bg1">
                    <a:lumMod val="65000"/>
                  </a:schemeClr>
                </a:solidFill>
                <a:latin typeface="Verdana" pitchFamily="34" charset="0"/>
              </a:rPr>
              <a:t>the community</a:t>
            </a:r>
          </a:p>
          <a:p>
            <a:pPr marL="914400" lvl="1" indent="-404813" eaLnBrk="1" hangingPunct="1">
              <a:lnSpc>
                <a:spcPct val="90000"/>
              </a:lnSpc>
              <a:defRPr/>
            </a:pPr>
            <a:r>
              <a:rPr lang="en-US" sz="2000" b="1" dirty="0" smtClean="0">
                <a:solidFill>
                  <a:schemeClr val="bg1">
                    <a:lumMod val="65000"/>
                  </a:schemeClr>
                </a:solidFill>
                <a:latin typeface="Verdana" pitchFamily="34" charset="0"/>
              </a:rPr>
              <a:t>a region</a:t>
            </a:r>
          </a:p>
          <a:p>
            <a:pPr marL="914400" lvl="1" indent="-404813" eaLnBrk="1" hangingPunct="1">
              <a:lnSpc>
                <a:spcPct val="90000"/>
              </a:lnSpc>
              <a:defRPr/>
            </a:pPr>
            <a:r>
              <a:rPr lang="en-US" sz="2000" b="1" dirty="0" smtClean="0">
                <a:solidFill>
                  <a:schemeClr val="bg1">
                    <a:lumMod val="65000"/>
                  </a:schemeClr>
                </a:solidFill>
                <a:latin typeface="Verdana" pitchFamily="34" charset="0"/>
              </a:rPr>
              <a:t>a “culture area”</a:t>
            </a:r>
          </a:p>
          <a:p>
            <a:pPr marL="914400" lvl="1" indent="-404813" eaLnBrk="1" hangingPunct="1">
              <a:lnSpc>
                <a:spcPct val="90000"/>
              </a:lnSpc>
              <a:defRPr/>
            </a:pPr>
            <a:r>
              <a:rPr lang="en-US" sz="4000" b="1" dirty="0" smtClean="0">
                <a:solidFill>
                  <a:srgbClr val="000000"/>
                </a:solidFill>
                <a:latin typeface="Verdana" pitchFamily="34" charset="0"/>
              </a:rPr>
              <a:t>a culture </a:t>
            </a:r>
            <a:r>
              <a:rPr lang="en-US" sz="2000" b="1" dirty="0" smtClean="0">
                <a:solidFill>
                  <a:schemeClr val="bg1">
                    <a:lumMod val="65000"/>
                  </a:schemeClr>
                </a:solidFill>
                <a:latin typeface="Verdana" pitchFamily="34" charset="0"/>
              </a:rPr>
              <a:t>/ “subculture”</a:t>
            </a:r>
            <a:r>
              <a:rPr lang="en-US" b="1" dirty="0">
                <a:solidFill>
                  <a:schemeClr val="bg1">
                    <a:lumMod val="65000"/>
                  </a:schemeClr>
                </a:solidFill>
                <a:latin typeface="Verdana" pitchFamily="34" charset="0"/>
              </a:rPr>
              <a:t> / </a:t>
            </a:r>
            <a:r>
              <a:rPr lang="en-US" b="1" dirty="0">
                <a:solidFill>
                  <a:srgbClr val="000000"/>
                </a:solidFill>
                <a:latin typeface="Verdana" pitchFamily="34" charset="0"/>
              </a:rPr>
              <a:t>“tribe”</a:t>
            </a:r>
            <a:endParaRPr lang="en-US" b="1" dirty="0" smtClean="0">
              <a:solidFill>
                <a:srgbClr val="000000"/>
              </a:solidFill>
              <a:latin typeface="Verdana" pitchFamily="34" charset="0"/>
            </a:endParaRPr>
          </a:p>
          <a:p>
            <a:pPr marL="914400" lvl="1" indent="-404813" eaLnBrk="1" hangingPunct="1">
              <a:lnSpc>
                <a:spcPct val="90000"/>
              </a:lnSpc>
              <a:defRPr/>
            </a:pPr>
            <a:r>
              <a:rPr lang="en-US" sz="2000" b="1" dirty="0" smtClean="0">
                <a:solidFill>
                  <a:schemeClr val="bg1">
                    <a:lumMod val="65000"/>
                  </a:schemeClr>
                </a:solidFill>
                <a:latin typeface="Verdana" pitchFamily="34" charset="0"/>
              </a:rPr>
              <a:t>a nation</a:t>
            </a:r>
          </a:p>
          <a:p>
            <a:pPr marL="914400" lvl="1" indent="-404813" eaLnBrk="1" hangingPunct="1">
              <a:lnSpc>
                <a:spcPct val="90000"/>
              </a:lnSpc>
              <a:defRPr/>
            </a:pPr>
            <a:r>
              <a:rPr lang="en-US" sz="2000" b="1" dirty="0">
                <a:solidFill>
                  <a:schemeClr val="bg1">
                    <a:lumMod val="65000"/>
                  </a:schemeClr>
                </a:solidFill>
                <a:latin typeface="Verdana" pitchFamily="34" charset="0"/>
              </a:rPr>
              <a:t>the </a:t>
            </a:r>
            <a:r>
              <a:rPr lang="en-US" sz="2000" b="1" dirty="0" smtClean="0">
                <a:solidFill>
                  <a:schemeClr val="bg1">
                    <a:lumMod val="65000"/>
                  </a:schemeClr>
                </a:solidFill>
                <a:latin typeface="Verdana" pitchFamily="34" charset="0"/>
              </a:rPr>
              <a:t>world</a:t>
            </a:r>
          </a:p>
          <a:p>
            <a:pPr marL="914400" lvl="1" indent="-404813" eaLnBrk="1" hangingPunct="1">
              <a:lnSpc>
                <a:spcPct val="90000"/>
              </a:lnSpc>
              <a:defRPr/>
            </a:pPr>
            <a:r>
              <a:rPr lang="en-US" sz="2000" b="1" dirty="0" smtClean="0">
                <a:solidFill>
                  <a:schemeClr val="bg1">
                    <a:lumMod val="65000"/>
                  </a:schemeClr>
                </a:solidFill>
                <a:latin typeface="Verdana" pitchFamily="34" charset="0"/>
              </a:rPr>
              <a:t>an item or action itself</a:t>
            </a:r>
          </a:p>
          <a:p>
            <a:pPr marL="914400" lvl="1" indent="-404813" eaLnBrk="1" hangingPunct="1">
              <a:lnSpc>
                <a:spcPct val="90000"/>
              </a:lnSpc>
              <a:defRPr/>
            </a:pPr>
            <a:r>
              <a:rPr lang="en-US" sz="2000" b="1" dirty="0" smtClean="0">
                <a:solidFill>
                  <a:schemeClr val="bg1">
                    <a:lumMod val="65000"/>
                  </a:schemeClr>
                </a:solidFill>
                <a:latin typeface="Verdana" pitchFamily="34" charset="0"/>
              </a:rPr>
              <a:t>a “cultural metaphor”</a:t>
            </a:r>
          </a:p>
        </p:txBody>
      </p:sp>
    </p:spTree>
    <p:extLst>
      <p:ext uri="{BB962C8B-B14F-4D97-AF65-F5344CB8AC3E}">
        <p14:creationId xmlns:p14="http://schemas.microsoft.com/office/powerpoint/2010/main" val="3993466485"/>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096050"/>
            <a:ext cx="6908800" cy="3631763"/>
          </a:xfrm>
          <a:prstGeom prst="rect">
            <a:avLst/>
          </a:prstGeom>
          <a:noFill/>
          <a:ln w="28575">
            <a:noFill/>
            <a:miter lim="800000"/>
            <a:headEnd/>
            <a:tailEnd/>
          </a:ln>
        </p:spPr>
        <p:txBody>
          <a:bodyPr wrap="square" anchor="ctr">
            <a:spAutoFit/>
          </a:bodyPr>
          <a:lstStyle/>
          <a:p>
            <a:pPr algn="ctr" eaLnBrk="0" hangingPunct="0"/>
            <a:r>
              <a:rPr kumimoji="1" lang="en-US" sz="2800" dirty="0" smtClean="0">
                <a:solidFill>
                  <a:srgbClr val="FFFFFF"/>
                </a:solidFill>
              </a:rPr>
              <a:t>within “culture areas” there are most often</a:t>
            </a:r>
          </a:p>
          <a:p>
            <a:pPr algn="ctr" eaLnBrk="0" hangingPunct="0"/>
            <a:r>
              <a:rPr kumimoji="1" lang="en-US" sz="3600" b="1" dirty="0" smtClean="0">
                <a:solidFill>
                  <a:srgbClr val="FFFFFF"/>
                </a:solidFill>
              </a:rPr>
              <a:t>“subcultures”</a:t>
            </a:r>
          </a:p>
          <a:p>
            <a:pPr algn="ctr" eaLnBrk="0" hangingPunct="0"/>
            <a:endParaRPr kumimoji="1" lang="en-US" b="1" dirty="0" smtClean="0">
              <a:solidFill>
                <a:srgbClr val="FFFFFF"/>
              </a:solidFill>
            </a:endParaRPr>
          </a:p>
          <a:p>
            <a:pPr algn="ctr" eaLnBrk="0" hangingPunct="0"/>
            <a:r>
              <a:rPr kumimoji="1" lang="en-US" sz="2800" dirty="0" smtClean="0">
                <a:solidFill>
                  <a:srgbClr val="000000"/>
                </a:solidFill>
              </a:rPr>
              <a:t>these are also known as</a:t>
            </a:r>
          </a:p>
          <a:p>
            <a:pPr algn="ctr" eaLnBrk="0" hangingPunct="0"/>
            <a:r>
              <a:rPr kumimoji="1" lang="en-US" sz="3600" b="1" dirty="0" smtClean="0">
                <a:solidFill>
                  <a:srgbClr val="000000"/>
                </a:solidFill>
              </a:rPr>
              <a:t>“</a:t>
            </a:r>
            <a:r>
              <a:rPr kumimoji="1" lang="en-US" sz="3600" b="1" dirty="0" err="1" smtClean="0">
                <a:solidFill>
                  <a:srgbClr val="000000"/>
                </a:solidFill>
              </a:rPr>
              <a:t>microcultures</a:t>
            </a:r>
            <a:r>
              <a:rPr kumimoji="1" lang="en-US" sz="3600" b="1" dirty="0" smtClean="0">
                <a:solidFill>
                  <a:srgbClr val="000000"/>
                </a:solidFill>
              </a:rPr>
              <a:t>”</a:t>
            </a:r>
            <a:endParaRPr kumimoji="1" lang="en-US" sz="4000" b="1" dirty="0" smtClean="0">
              <a:solidFill>
                <a:srgbClr val="000000"/>
              </a:solidFill>
            </a:endParaRPr>
          </a:p>
          <a:p>
            <a:pPr algn="ctr" eaLnBrk="0" hangingPunct="0"/>
            <a:endParaRPr kumimoji="1" lang="en-US" sz="2000" b="1" dirty="0" smtClean="0">
              <a:solidFill>
                <a:srgbClr val="000000"/>
              </a:solidFill>
            </a:endParaRPr>
          </a:p>
          <a:p>
            <a:pPr algn="ctr" eaLnBrk="0" hangingPunct="0"/>
            <a:r>
              <a:rPr kumimoji="1" lang="en-US" sz="2800" dirty="0" smtClean="0">
                <a:solidFill>
                  <a:srgbClr val="000000"/>
                </a:solidFill>
              </a:rPr>
              <a:t>and occasionally as </a:t>
            </a:r>
          </a:p>
          <a:p>
            <a:pPr algn="ctr" eaLnBrk="0" hangingPunct="0"/>
            <a:r>
              <a:rPr kumimoji="1" lang="en-US" sz="3600" b="1" dirty="0" smtClean="0">
                <a:solidFill>
                  <a:srgbClr val="000000"/>
                </a:solidFill>
              </a:rPr>
              <a:t>“local cultures”</a:t>
            </a:r>
            <a:endParaRPr kumimoji="1" lang="en-US" sz="4000" b="1" dirty="0" smtClean="0">
              <a:solidFill>
                <a:srgbClr val="000000"/>
              </a:solidFill>
            </a:endParaRPr>
          </a:p>
        </p:txBody>
      </p:sp>
    </p:spTree>
    <p:extLst>
      <p:ext uri="{BB962C8B-B14F-4D97-AF65-F5344CB8AC3E}">
        <p14:creationId xmlns:p14="http://schemas.microsoft.com/office/powerpoint/2010/main" val="68890654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364657"/>
            <a:ext cx="6908800" cy="2862322"/>
          </a:xfrm>
          <a:prstGeom prst="rect">
            <a:avLst/>
          </a:prstGeom>
          <a:noFill/>
          <a:ln w="28575">
            <a:noFill/>
            <a:miter lim="800000"/>
            <a:headEnd/>
            <a:tailEnd/>
          </a:ln>
        </p:spPr>
        <p:txBody>
          <a:bodyPr wrap="square" anchor="ctr">
            <a:spAutoFit/>
          </a:bodyPr>
          <a:lstStyle/>
          <a:p>
            <a:pPr algn="ctr" eaLnBrk="0" hangingPunct="0"/>
            <a:r>
              <a:rPr kumimoji="1" lang="en-US" sz="3600" b="1" dirty="0" smtClean="0">
                <a:solidFill>
                  <a:srgbClr val="FFFFFF"/>
                </a:solidFill>
              </a:rPr>
              <a:t>in comparative works it is </a:t>
            </a:r>
            <a:r>
              <a:rPr kumimoji="1" lang="en-US" sz="3600" b="1" i="1" dirty="0" smtClean="0">
                <a:solidFill>
                  <a:srgbClr val="FFFFFF"/>
                </a:solidFill>
              </a:rPr>
              <a:t>especially</a:t>
            </a:r>
            <a:r>
              <a:rPr kumimoji="1" lang="en-US" sz="3600" b="1" dirty="0" smtClean="0">
                <a:solidFill>
                  <a:srgbClr val="FFFFFF"/>
                </a:solidFill>
              </a:rPr>
              <a:t> important to check to see that the units of analysis are comparable</a:t>
            </a:r>
          </a:p>
          <a:p>
            <a:pPr algn="ctr" eaLnBrk="0" hangingPunct="0"/>
            <a:r>
              <a:rPr kumimoji="1" lang="en-US" sz="3600" b="1" dirty="0" smtClean="0">
                <a:solidFill>
                  <a:srgbClr val="FFFFFF"/>
                </a:solidFill>
              </a:rPr>
              <a:t>  . . .</a:t>
            </a:r>
            <a:endParaRPr kumimoji="1" lang="en-US" sz="3600" b="1" dirty="0">
              <a:solidFill>
                <a:srgbClr val="FFFFFF"/>
              </a:solidFill>
            </a:endParaRPr>
          </a:p>
        </p:txBody>
      </p:sp>
    </p:spTree>
    <p:extLst>
      <p:ext uri="{BB962C8B-B14F-4D97-AF65-F5344CB8AC3E}">
        <p14:creationId xmlns:p14="http://schemas.microsoft.com/office/powerpoint/2010/main" val="307284039"/>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096050"/>
            <a:ext cx="6908800" cy="3631763"/>
          </a:xfrm>
          <a:prstGeom prst="rect">
            <a:avLst/>
          </a:prstGeom>
          <a:noFill/>
          <a:ln w="28575">
            <a:noFill/>
            <a:miter lim="800000"/>
            <a:headEnd/>
            <a:tailEnd/>
          </a:ln>
        </p:spPr>
        <p:txBody>
          <a:bodyPr wrap="square" anchor="ctr">
            <a:spAutoFit/>
          </a:bodyPr>
          <a:lstStyle/>
          <a:p>
            <a:pPr algn="ctr" eaLnBrk="0" hangingPunct="0"/>
            <a:r>
              <a:rPr kumimoji="1" lang="en-US" sz="2800" dirty="0" smtClean="0">
                <a:solidFill>
                  <a:srgbClr val="FFFFFF">
                    <a:lumMod val="65000"/>
                  </a:srgbClr>
                </a:solidFill>
              </a:rPr>
              <a:t>within “culture areas” there are most often</a:t>
            </a:r>
          </a:p>
          <a:p>
            <a:pPr algn="ctr" eaLnBrk="0" hangingPunct="0"/>
            <a:r>
              <a:rPr kumimoji="1" lang="en-US" sz="3600" b="1" dirty="0" smtClean="0">
                <a:solidFill>
                  <a:srgbClr val="FFFFFF"/>
                </a:solidFill>
              </a:rPr>
              <a:t>“subcultures”</a:t>
            </a:r>
          </a:p>
          <a:p>
            <a:pPr algn="ctr" eaLnBrk="0" hangingPunct="0"/>
            <a:endParaRPr kumimoji="1" lang="en-US" b="1" dirty="0" smtClean="0">
              <a:solidFill>
                <a:srgbClr val="FFFFFF"/>
              </a:solidFill>
            </a:endParaRPr>
          </a:p>
          <a:p>
            <a:pPr algn="ctr" eaLnBrk="0" hangingPunct="0"/>
            <a:r>
              <a:rPr kumimoji="1" lang="en-US" sz="2800" dirty="0" smtClean="0">
                <a:solidFill>
                  <a:srgbClr val="FFFFFF"/>
                </a:solidFill>
              </a:rPr>
              <a:t>these are also known as</a:t>
            </a:r>
          </a:p>
          <a:p>
            <a:pPr algn="ctr" eaLnBrk="0" hangingPunct="0"/>
            <a:r>
              <a:rPr kumimoji="1" lang="en-US" sz="3600" b="1" dirty="0" smtClean="0">
                <a:solidFill>
                  <a:srgbClr val="FFFFFF"/>
                </a:solidFill>
              </a:rPr>
              <a:t>“</a:t>
            </a:r>
            <a:r>
              <a:rPr kumimoji="1" lang="en-US" sz="3600" b="1" dirty="0" err="1" smtClean="0">
                <a:solidFill>
                  <a:srgbClr val="FFFFFF"/>
                </a:solidFill>
              </a:rPr>
              <a:t>microcultures</a:t>
            </a:r>
            <a:r>
              <a:rPr kumimoji="1" lang="en-US" sz="3600" b="1" dirty="0" smtClean="0">
                <a:solidFill>
                  <a:srgbClr val="FFFFFF"/>
                </a:solidFill>
              </a:rPr>
              <a:t>”</a:t>
            </a:r>
            <a:endParaRPr kumimoji="1" lang="en-US" sz="4000" b="1" dirty="0" smtClean="0">
              <a:solidFill>
                <a:srgbClr val="FFFFFF"/>
              </a:solidFill>
            </a:endParaRPr>
          </a:p>
          <a:p>
            <a:pPr algn="ctr" eaLnBrk="0" hangingPunct="0"/>
            <a:endParaRPr kumimoji="1" lang="en-US" sz="2000" b="1" dirty="0" smtClean="0">
              <a:solidFill>
                <a:srgbClr val="000000"/>
              </a:solidFill>
            </a:endParaRPr>
          </a:p>
          <a:p>
            <a:pPr algn="ctr" eaLnBrk="0" hangingPunct="0"/>
            <a:r>
              <a:rPr kumimoji="1" lang="en-US" sz="2800" dirty="0" smtClean="0">
                <a:solidFill>
                  <a:srgbClr val="000000"/>
                </a:solidFill>
              </a:rPr>
              <a:t>and occasionally as </a:t>
            </a:r>
          </a:p>
          <a:p>
            <a:pPr algn="ctr" eaLnBrk="0" hangingPunct="0"/>
            <a:r>
              <a:rPr kumimoji="1" lang="en-US" sz="3600" b="1" dirty="0" smtClean="0">
                <a:solidFill>
                  <a:srgbClr val="000000"/>
                </a:solidFill>
              </a:rPr>
              <a:t>“local cultures”</a:t>
            </a:r>
            <a:endParaRPr kumimoji="1" lang="en-US" sz="4000" b="1" dirty="0" smtClean="0">
              <a:solidFill>
                <a:srgbClr val="000000"/>
              </a:solidFill>
            </a:endParaRPr>
          </a:p>
        </p:txBody>
      </p:sp>
    </p:spTree>
    <p:extLst>
      <p:ext uri="{BB962C8B-B14F-4D97-AF65-F5344CB8AC3E}">
        <p14:creationId xmlns:p14="http://schemas.microsoft.com/office/powerpoint/2010/main" val="3318236124"/>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096050"/>
            <a:ext cx="6908800" cy="3631763"/>
          </a:xfrm>
          <a:prstGeom prst="rect">
            <a:avLst/>
          </a:prstGeom>
          <a:noFill/>
          <a:ln w="28575">
            <a:noFill/>
            <a:miter lim="800000"/>
            <a:headEnd/>
            <a:tailEnd/>
          </a:ln>
        </p:spPr>
        <p:txBody>
          <a:bodyPr wrap="square" anchor="ctr">
            <a:spAutoFit/>
          </a:bodyPr>
          <a:lstStyle/>
          <a:p>
            <a:pPr algn="ctr" eaLnBrk="0" hangingPunct="0"/>
            <a:r>
              <a:rPr kumimoji="1" lang="en-US" sz="2800" dirty="0" smtClean="0">
                <a:solidFill>
                  <a:srgbClr val="FFFFFF">
                    <a:lumMod val="65000"/>
                  </a:srgbClr>
                </a:solidFill>
              </a:rPr>
              <a:t>within “culture areas” there are most often</a:t>
            </a:r>
          </a:p>
          <a:p>
            <a:pPr algn="ctr" eaLnBrk="0" hangingPunct="0"/>
            <a:r>
              <a:rPr kumimoji="1" lang="en-US" sz="3600" b="1" dirty="0" smtClean="0">
                <a:solidFill>
                  <a:srgbClr val="FFFFFF"/>
                </a:solidFill>
              </a:rPr>
              <a:t>“subcultures”</a:t>
            </a:r>
          </a:p>
          <a:p>
            <a:pPr algn="ctr" eaLnBrk="0" hangingPunct="0"/>
            <a:endParaRPr kumimoji="1" lang="en-US" b="1" dirty="0" smtClean="0">
              <a:solidFill>
                <a:srgbClr val="FFFFFF"/>
              </a:solidFill>
            </a:endParaRPr>
          </a:p>
          <a:p>
            <a:pPr algn="ctr" eaLnBrk="0" hangingPunct="0"/>
            <a:r>
              <a:rPr kumimoji="1" lang="en-US" sz="2800" dirty="0" smtClean="0">
                <a:solidFill>
                  <a:srgbClr val="FFFFFF">
                    <a:lumMod val="65000"/>
                  </a:srgbClr>
                </a:solidFill>
              </a:rPr>
              <a:t>these are also known as</a:t>
            </a:r>
          </a:p>
          <a:p>
            <a:pPr algn="ctr" eaLnBrk="0" hangingPunct="0"/>
            <a:r>
              <a:rPr kumimoji="1" lang="en-US" sz="3600" b="1" dirty="0" smtClean="0">
                <a:solidFill>
                  <a:srgbClr val="FFFFFF"/>
                </a:solidFill>
              </a:rPr>
              <a:t>“</a:t>
            </a:r>
            <a:r>
              <a:rPr kumimoji="1" lang="en-US" sz="3600" b="1" dirty="0" err="1" smtClean="0">
                <a:solidFill>
                  <a:srgbClr val="FFFFFF"/>
                </a:solidFill>
              </a:rPr>
              <a:t>microcultures</a:t>
            </a:r>
            <a:r>
              <a:rPr kumimoji="1" lang="en-US" sz="3600" b="1" dirty="0" smtClean="0">
                <a:solidFill>
                  <a:srgbClr val="FFFFFF"/>
                </a:solidFill>
              </a:rPr>
              <a:t>”</a:t>
            </a:r>
            <a:endParaRPr kumimoji="1" lang="en-US" sz="4000" b="1" dirty="0" smtClean="0">
              <a:solidFill>
                <a:srgbClr val="FFFFFF"/>
              </a:solidFill>
            </a:endParaRPr>
          </a:p>
          <a:p>
            <a:pPr algn="ctr" eaLnBrk="0" hangingPunct="0"/>
            <a:endParaRPr kumimoji="1" lang="en-US" sz="2000" b="1" dirty="0" smtClean="0">
              <a:solidFill>
                <a:srgbClr val="000000"/>
              </a:solidFill>
            </a:endParaRPr>
          </a:p>
          <a:p>
            <a:pPr algn="ctr" eaLnBrk="0" hangingPunct="0"/>
            <a:r>
              <a:rPr kumimoji="1" lang="en-US" sz="2800" dirty="0" smtClean="0">
                <a:solidFill>
                  <a:srgbClr val="FFFFFF"/>
                </a:solidFill>
              </a:rPr>
              <a:t>and occasionally as </a:t>
            </a:r>
          </a:p>
          <a:p>
            <a:pPr algn="ctr" eaLnBrk="0" hangingPunct="0"/>
            <a:r>
              <a:rPr kumimoji="1" lang="en-US" sz="3600" b="1" dirty="0" smtClean="0">
                <a:solidFill>
                  <a:srgbClr val="FFFFFF"/>
                </a:solidFill>
              </a:rPr>
              <a:t>“local cultures”</a:t>
            </a:r>
            <a:endParaRPr kumimoji="1" lang="en-US" sz="4000" b="1" dirty="0" smtClean="0">
              <a:solidFill>
                <a:srgbClr val="FFFFFF"/>
              </a:solidFill>
            </a:endParaRPr>
          </a:p>
        </p:txBody>
      </p:sp>
    </p:spTree>
    <p:extLst>
      <p:ext uri="{BB962C8B-B14F-4D97-AF65-F5344CB8AC3E}">
        <p14:creationId xmlns:p14="http://schemas.microsoft.com/office/powerpoint/2010/main" val="4045922363"/>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096050"/>
            <a:ext cx="6908800" cy="3631763"/>
          </a:xfrm>
          <a:prstGeom prst="rect">
            <a:avLst/>
          </a:prstGeom>
          <a:noFill/>
          <a:ln w="28575">
            <a:noFill/>
            <a:miter lim="800000"/>
            <a:headEnd/>
            <a:tailEnd/>
          </a:ln>
        </p:spPr>
        <p:txBody>
          <a:bodyPr wrap="square" anchor="ctr">
            <a:spAutoFit/>
          </a:bodyPr>
          <a:lstStyle/>
          <a:p>
            <a:pPr algn="ctr" eaLnBrk="0" hangingPunct="0"/>
            <a:r>
              <a:rPr kumimoji="1" lang="en-US" sz="2800" dirty="0" smtClean="0">
                <a:solidFill>
                  <a:srgbClr val="000000"/>
                </a:solidFill>
              </a:rPr>
              <a:t>within “culture areas” there are most often</a:t>
            </a:r>
          </a:p>
          <a:p>
            <a:pPr algn="ctr" eaLnBrk="0" hangingPunct="0"/>
            <a:r>
              <a:rPr kumimoji="1" lang="en-US" sz="3600" b="1" dirty="0" smtClean="0">
                <a:solidFill>
                  <a:srgbClr val="FFFFFF"/>
                </a:solidFill>
              </a:rPr>
              <a:t>“subcultures”</a:t>
            </a:r>
          </a:p>
          <a:p>
            <a:pPr algn="ctr" eaLnBrk="0" hangingPunct="0"/>
            <a:endParaRPr kumimoji="1" lang="en-US" b="1" dirty="0" smtClean="0">
              <a:solidFill>
                <a:srgbClr val="FFFFFF"/>
              </a:solidFill>
            </a:endParaRPr>
          </a:p>
          <a:p>
            <a:pPr algn="ctr" eaLnBrk="0" hangingPunct="0"/>
            <a:r>
              <a:rPr kumimoji="1" lang="en-US" sz="2800" dirty="0" smtClean="0">
                <a:solidFill>
                  <a:srgbClr val="000000"/>
                </a:solidFill>
              </a:rPr>
              <a:t>these are also known as</a:t>
            </a:r>
          </a:p>
          <a:p>
            <a:pPr algn="ctr" eaLnBrk="0" hangingPunct="0"/>
            <a:r>
              <a:rPr kumimoji="1" lang="en-US" sz="3600" b="1" dirty="0" smtClean="0">
                <a:solidFill>
                  <a:srgbClr val="FFFFFF"/>
                </a:solidFill>
              </a:rPr>
              <a:t>“</a:t>
            </a:r>
            <a:r>
              <a:rPr kumimoji="1" lang="en-US" sz="3600" b="1" dirty="0" err="1" smtClean="0">
                <a:solidFill>
                  <a:srgbClr val="FFFFFF"/>
                </a:solidFill>
              </a:rPr>
              <a:t>microcultures</a:t>
            </a:r>
            <a:r>
              <a:rPr kumimoji="1" lang="en-US" sz="3600" b="1" dirty="0" smtClean="0">
                <a:solidFill>
                  <a:srgbClr val="FFFFFF"/>
                </a:solidFill>
              </a:rPr>
              <a:t>”</a:t>
            </a:r>
            <a:endParaRPr kumimoji="1" lang="en-US" sz="4000" b="1" dirty="0" smtClean="0">
              <a:solidFill>
                <a:srgbClr val="FFFFFF"/>
              </a:solidFill>
            </a:endParaRPr>
          </a:p>
          <a:p>
            <a:pPr algn="ctr" eaLnBrk="0" hangingPunct="0"/>
            <a:endParaRPr kumimoji="1" lang="en-US" sz="2000" b="1" dirty="0" smtClean="0">
              <a:solidFill>
                <a:srgbClr val="FFFFFF">
                  <a:lumMod val="65000"/>
                </a:srgbClr>
              </a:solidFill>
            </a:endParaRPr>
          </a:p>
          <a:p>
            <a:pPr algn="ctr" eaLnBrk="0" hangingPunct="0"/>
            <a:r>
              <a:rPr kumimoji="1" lang="en-US" sz="2800" dirty="0" smtClean="0">
                <a:solidFill>
                  <a:srgbClr val="000000"/>
                </a:solidFill>
              </a:rPr>
              <a:t>and occasionally as </a:t>
            </a:r>
          </a:p>
          <a:p>
            <a:pPr algn="ctr" eaLnBrk="0" hangingPunct="0"/>
            <a:r>
              <a:rPr kumimoji="1" lang="en-US" sz="3600" b="1" dirty="0" smtClean="0">
                <a:solidFill>
                  <a:srgbClr val="FFFFFF"/>
                </a:solidFill>
              </a:rPr>
              <a:t>“local cultures”</a:t>
            </a:r>
            <a:endParaRPr kumimoji="1" lang="en-US" sz="4000" b="1" dirty="0" smtClean="0">
              <a:solidFill>
                <a:srgbClr val="FFFFFF"/>
              </a:solidFill>
            </a:endParaRPr>
          </a:p>
        </p:txBody>
      </p:sp>
    </p:spTree>
    <p:extLst>
      <p:ext uri="{BB962C8B-B14F-4D97-AF65-F5344CB8AC3E}">
        <p14:creationId xmlns:p14="http://schemas.microsoft.com/office/powerpoint/2010/main" val="3843467789"/>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096050"/>
            <a:ext cx="6908800" cy="3631763"/>
          </a:xfrm>
          <a:prstGeom prst="rect">
            <a:avLst/>
          </a:prstGeom>
          <a:noFill/>
          <a:ln w="28575">
            <a:noFill/>
            <a:miter lim="800000"/>
            <a:headEnd/>
            <a:tailEnd/>
          </a:ln>
        </p:spPr>
        <p:txBody>
          <a:bodyPr wrap="square" anchor="ctr">
            <a:spAutoFit/>
          </a:bodyPr>
          <a:lstStyle/>
          <a:p>
            <a:pPr algn="ctr" eaLnBrk="0" hangingPunct="0"/>
            <a:r>
              <a:rPr kumimoji="1" lang="en-US" sz="2800" dirty="0" smtClean="0">
                <a:solidFill>
                  <a:srgbClr val="000000"/>
                </a:solidFill>
              </a:rPr>
              <a:t>within “culture areas” there are most often</a:t>
            </a:r>
          </a:p>
          <a:p>
            <a:pPr algn="ctr" eaLnBrk="0" hangingPunct="0"/>
            <a:r>
              <a:rPr kumimoji="1" lang="en-US" sz="3600" b="1" dirty="0" smtClean="0">
                <a:solidFill>
                  <a:srgbClr val="FFFFFF"/>
                </a:solidFill>
              </a:rPr>
              <a:t>“subcultures”</a:t>
            </a:r>
          </a:p>
          <a:p>
            <a:pPr algn="ctr" eaLnBrk="0" hangingPunct="0"/>
            <a:endParaRPr kumimoji="1" lang="en-US" b="1" dirty="0" smtClean="0">
              <a:solidFill>
                <a:srgbClr val="FFFFFF"/>
              </a:solidFill>
            </a:endParaRPr>
          </a:p>
          <a:p>
            <a:pPr algn="ctr" eaLnBrk="0" hangingPunct="0"/>
            <a:r>
              <a:rPr kumimoji="1" lang="en-US" sz="2800" dirty="0" smtClean="0">
                <a:solidFill>
                  <a:srgbClr val="000000"/>
                </a:solidFill>
              </a:rPr>
              <a:t>these are also known as</a:t>
            </a:r>
          </a:p>
          <a:p>
            <a:pPr algn="ctr" eaLnBrk="0" hangingPunct="0"/>
            <a:r>
              <a:rPr kumimoji="1" lang="en-US" sz="3600" b="1" dirty="0" smtClean="0">
                <a:solidFill>
                  <a:srgbClr val="FFFFFF"/>
                </a:solidFill>
              </a:rPr>
              <a:t>“</a:t>
            </a:r>
            <a:r>
              <a:rPr kumimoji="1" lang="en-US" sz="3600" b="1" dirty="0" err="1" smtClean="0">
                <a:solidFill>
                  <a:srgbClr val="FFFFFF"/>
                </a:solidFill>
              </a:rPr>
              <a:t>microcultures</a:t>
            </a:r>
            <a:r>
              <a:rPr kumimoji="1" lang="en-US" sz="3600" b="1" dirty="0" smtClean="0">
                <a:solidFill>
                  <a:srgbClr val="FFFFFF"/>
                </a:solidFill>
              </a:rPr>
              <a:t>”</a:t>
            </a:r>
            <a:endParaRPr kumimoji="1" lang="en-US" sz="4000" b="1" dirty="0" smtClean="0">
              <a:solidFill>
                <a:srgbClr val="FFFFFF"/>
              </a:solidFill>
            </a:endParaRPr>
          </a:p>
          <a:p>
            <a:pPr algn="ctr" eaLnBrk="0" hangingPunct="0"/>
            <a:endParaRPr kumimoji="1" lang="en-US" sz="2000" b="1" dirty="0" smtClean="0">
              <a:solidFill>
                <a:srgbClr val="FFFFFF">
                  <a:lumMod val="65000"/>
                </a:srgbClr>
              </a:solidFill>
            </a:endParaRPr>
          </a:p>
          <a:p>
            <a:pPr algn="ctr" eaLnBrk="0" hangingPunct="0"/>
            <a:r>
              <a:rPr kumimoji="1" lang="en-US" sz="2800" dirty="0" smtClean="0">
                <a:solidFill>
                  <a:srgbClr val="000000"/>
                </a:solidFill>
              </a:rPr>
              <a:t>and occasionally as </a:t>
            </a:r>
          </a:p>
          <a:p>
            <a:pPr algn="ctr" eaLnBrk="0" hangingPunct="0"/>
            <a:r>
              <a:rPr kumimoji="1" lang="en-US" sz="3600" b="1" dirty="0" smtClean="0">
                <a:solidFill>
                  <a:srgbClr val="FFFFFF"/>
                </a:solidFill>
              </a:rPr>
              <a:t>“local cultures”</a:t>
            </a:r>
            <a:endParaRPr kumimoji="1" lang="en-US" sz="4000" b="1" dirty="0" smtClean="0">
              <a:solidFill>
                <a:srgbClr val="FFFFFF"/>
              </a:solidFill>
            </a:endParaRPr>
          </a:p>
        </p:txBody>
      </p:sp>
      <p:sp>
        <p:nvSpPr>
          <p:cNvPr id="3" name="TextBox 2"/>
          <p:cNvSpPr txBox="1"/>
          <p:nvPr/>
        </p:nvSpPr>
        <p:spPr>
          <a:xfrm>
            <a:off x="696694" y="4891256"/>
            <a:ext cx="7772400" cy="1292662"/>
          </a:xfrm>
          <a:prstGeom prst="rect">
            <a:avLst/>
          </a:prstGeom>
          <a:solidFill>
            <a:schemeClr val="bg1"/>
          </a:solidFill>
          <a:ln w="76200">
            <a:solidFill>
              <a:srgbClr val="FFC000"/>
            </a:solidFill>
          </a:ln>
        </p:spPr>
        <p:txBody>
          <a:bodyPr wrap="square" lIns="228600" tIns="228600" rIns="228600" bIns="228600" rtlCol="0">
            <a:spAutoFit/>
          </a:bodyPr>
          <a:lstStyle/>
          <a:p>
            <a:pPr marL="0" lvl="2" algn="ctr">
              <a:lnSpc>
                <a:spcPct val="150000"/>
              </a:lnSpc>
            </a:pPr>
            <a:r>
              <a:rPr lang="en-US" sz="2400" b="1" dirty="0" smtClean="0">
                <a:solidFill>
                  <a:srgbClr val="000000"/>
                </a:solidFill>
                <a:latin typeface="Arial" pitchFamily="34" charset="0"/>
              </a:rPr>
              <a:t>and there are </a:t>
            </a:r>
            <a:r>
              <a:rPr lang="en-US" sz="3600" b="1" i="1" dirty="0" smtClean="0">
                <a:solidFill>
                  <a:srgbClr val="000000"/>
                </a:solidFill>
                <a:latin typeface="Arial" pitchFamily="34" charset="0"/>
              </a:rPr>
              <a:t>lots</a:t>
            </a:r>
            <a:r>
              <a:rPr lang="en-US" sz="2400" b="1" dirty="0" smtClean="0">
                <a:solidFill>
                  <a:srgbClr val="000000"/>
                </a:solidFill>
                <a:latin typeface="Arial" pitchFamily="34" charset="0"/>
              </a:rPr>
              <a:t> of them</a:t>
            </a:r>
          </a:p>
        </p:txBody>
      </p:sp>
    </p:spTree>
    <p:extLst>
      <p:ext uri="{BB962C8B-B14F-4D97-AF65-F5344CB8AC3E}">
        <p14:creationId xmlns:p14="http://schemas.microsoft.com/office/powerpoint/2010/main" val="3224098619"/>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900566" y="859526"/>
            <a:ext cx="7315200" cy="5024452"/>
          </a:xfrm>
        </p:spPr>
        <p:txBody>
          <a:bodyPr>
            <a:spAutoFit/>
          </a:bodyPr>
          <a:lstStyle/>
          <a:p>
            <a:pPr algn="ctr" eaLnBrk="1" hangingPunct="1">
              <a:lnSpc>
                <a:spcPct val="90000"/>
              </a:lnSpc>
              <a:buFontTx/>
              <a:buNone/>
              <a:defRPr/>
            </a:pPr>
            <a:endParaRPr lang="en-US" b="1" dirty="0" smtClean="0">
              <a:latin typeface="Verdana" pitchFamily="34" charset="0"/>
            </a:endParaRPr>
          </a:p>
          <a:p>
            <a:pPr algn="ctr" eaLnBrk="1" hangingPunct="1">
              <a:lnSpc>
                <a:spcPct val="90000"/>
              </a:lnSpc>
              <a:buFontTx/>
              <a:buNone/>
              <a:defRPr/>
            </a:pPr>
            <a:r>
              <a:rPr lang="en-US" b="1" dirty="0" smtClean="0">
                <a:latin typeface="Verdana" pitchFamily="34" charset="0"/>
              </a:rPr>
              <a:t>units of analysis may include:</a:t>
            </a:r>
          </a:p>
          <a:p>
            <a:pPr marL="1538288" indent="-158750" eaLnBrk="1" hangingPunct="1">
              <a:lnSpc>
                <a:spcPct val="60000"/>
              </a:lnSpc>
              <a:spcBef>
                <a:spcPts val="300"/>
              </a:spcBef>
              <a:buFontTx/>
              <a:buNone/>
              <a:tabLst>
                <a:tab pos="1030288" algn="l"/>
              </a:tabLst>
              <a:defRPr/>
            </a:pPr>
            <a:endParaRPr lang="en-US" sz="2000" b="1" dirty="0" smtClean="0">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one person</a:t>
            </a:r>
            <a:endParaRPr lang="en-US" sz="14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family</a:t>
            </a:r>
            <a:endParaRPr lang="en-US" sz="12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community</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region</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area”</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 </a:t>
            </a:r>
            <a:r>
              <a:rPr lang="en-US" sz="4000" b="1" dirty="0" smtClean="0">
                <a:solidFill>
                  <a:srgbClr val="000000"/>
                </a:solidFill>
                <a:latin typeface="Verdana" pitchFamily="34" charset="0"/>
              </a:rPr>
              <a:t>“subculture”</a:t>
            </a:r>
            <a:endParaRPr lang="en-US" b="1" dirty="0" smtClean="0">
              <a:solidFill>
                <a:srgbClr val="000000"/>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a nation</a:t>
            </a:r>
          </a:p>
          <a:p>
            <a:pPr marL="1712913" lvl="1" indent="-333375" eaLnBrk="1" hangingPunct="1">
              <a:lnSpc>
                <a:spcPct val="90000"/>
              </a:lnSpc>
              <a:defRPr/>
            </a:pPr>
            <a:r>
              <a:rPr lang="en-US" sz="2000" b="1" dirty="0">
                <a:solidFill>
                  <a:schemeClr val="bg1">
                    <a:lumMod val="65000"/>
                  </a:schemeClr>
                </a:solidFill>
                <a:latin typeface="Verdana" pitchFamily="34" charset="0"/>
              </a:rPr>
              <a:t>the </a:t>
            </a:r>
            <a:r>
              <a:rPr lang="en-US" sz="2000" b="1" dirty="0" smtClean="0">
                <a:solidFill>
                  <a:schemeClr val="bg1">
                    <a:lumMod val="65000"/>
                  </a:schemeClr>
                </a:solidFill>
                <a:latin typeface="Verdana" pitchFamily="34" charset="0"/>
              </a:rPr>
              <a:t>world</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an item or action itself</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“cultural metaphor”</a:t>
            </a:r>
          </a:p>
        </p:txBody>
      </p:sp>
    </p:spTree>
    <p:extLst>
      <p:ext uri="{BB962C8B-B14F-4D97-AF65-F5344CB8AC3E}">
        <p14:creationId xmlns:p14="http://schemas.microsoft.com/office/powerpoint/2010/main" val="3573591097"/>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900566" y="859526"/>
            <a:ext cx="7315200" cy="5024452"/>
          </a:xfrm>
        </p:spPr>
        <p:txBody>
          <a:bodyPr>
            <a:spAutoFit/>
          </a:bodyPr>
          <a:lstStyle/>
          <a:p>
            <a:pPr algn="ctr" eaLnBrk="1" hangingPunct="1">
              <a:lnSpc>
                <a:spcPct val="90000"/>
              </a:lnSpc>
              <a:buFontTx/>
              <a:buNone/>
              <a:defRPr/>
            </a:pPr>
            <a:endParaRPr lang="en-US" b="1" dirty="0" smtClean="0">
              <a:latin typeface="Verdana" pitchFamily="34" charset="0"/>
            </a:endParaRPr>
          </a:p>
          <a:p>
            <a:pPr algn="ctr" eaLnBrk="1" hangingPunct="1">
              <a:lnSpc>
                <a:spcPct val="90000"/>
              </a:lnSpc>
              <a:buFontTx/>
              <a:buNone/>
              <a:defRPr/>
            </a:pPr>
            <a:r>
              <a:rPr lang="en-US" b="1" dirty="0" smtClean="0">
                <a:latin typeface="Verdana" pitchFamily="34" charset="0"/>
              </a:rPr>
              <a:t>units of analysis may include:</a:t>
            </a:r>
          </a:p>
          <a:p>
            <a:pPr marL="1538288" indent="-158750" eaLnBrk="1" hangingPunct="1">
              <a:lnSpc>
                <a:spcPct val="60000"/>
              </a:lnSpc>
              <a:spcBef>
                <a:spcPts val="300"/>
              </a:spcBef>
              <a:buFontTx/>
              <a:buNone/>
              <a:tabLst>
                <a:tab pos="1030288" algn="l"/>
              </a:tabLst>
              <a:defRPr/>
            </a:pPr>
            <a:endParaRPr lang="en-US" sz="2000" b="1" dirty="0" smtClean="0">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one person</a:t>
            </a:r>
            <a:endParaRPr lang="en-US" sz="14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family</a:t>
            </a:r>
            <a:endParaRPr lang="en-US" sz="12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community</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region</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area”</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 </a:t>
            </a:r>
            <a:r>
              <a:rPr lang="en-US" sz="4000" b="1" dirty="0" smtClean="0">
                <a:solidFill>
                  <a:schemeClr val="bg1">
                    <a:lumMod val="65000"/>
                  </a:schemeClr>
                </a:solidFill>
                <a:latin typeface="Verdana" pitchFamily="34" charset="0"/>
              </a:rPr>
              <a:t>“subculture”</a:t>
            </a:r>
            <a:endParaRPr lang="en-US" b="1"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a nation</a:t>
            </a:r>
          </a:p>
          <a:p>
            <a:pPr marL="1712913" lvl="1" indent="-333375" eaLnBrk="1" hangingPunct="1">
              <a:lnSpc>
                <a:spcPct val="90000"/>
              </a:lnSpc>
              <a:defRPr/>
            </a:pPr>
            <a:r>
              <a:rPr lang="en-US" sz="2000" b="1" dirty="0">
                <a:solidFill>
                  <a:schemeClr val="bg1">
                    <a:lumMod val="65000"/>
                  </a:schemeClr>
                </a:solidFill>
                <a:latin typeface="Verdana" pitchFamily="34" charset="0"/>
              </a:rPr>
              <a:t>the </a:t>
            </a:r>
            <a:r>
              <a:rPr lang="en-US" sz="2000" b="1" dirty="0" smtClean="0">
                <a:solidFill>
                  <a:schemeClr val="bg1">
                    <a:lumMod val="65000"/>
                  </a:schemeClr>
                </a:solidFill>
                <a:latin typeface="Verdana" pitchFamily="34" charset="0"/>
              </a:rPr>
              <a:t>world</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an item or action itself</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“cultural metaphor”</a:t>
            </a:r>
          </a:p>
        </p:txBody>
      </p:sp>
      <p:sp>
        <p:nvSpPr>
          <p:cNvPr id="2" name="Rectangle 1"/>
          <p:cNvSpPr/>
          <p:nvPr/>
        </p:nvSpPr>
        <p:spPr>
          <a:xfrm>
            <a:off x="4896091" y="4484016"/>
            <a:ext cx="3402957" cy="646331"/>
          </a:xfrm>
          <a:prstGeom prst="rect">
            <a:avLst/>
          </a:prstGeom>
        </p:spPr>
        <p:txBody>
          <a:bodyPr wrap="square">
            <a:spAutoFit/>
          </a:bodyPr>
          <a:lstStyle/>
          <a:p>
            <a:pPr marL="0" lvl="1" eaLnBrk="1" hangingPunct="1">
              <a:lnSpc>
                <a:spcPct val="90000"/>
              </a:lnSpc>
              <a:defRPr/>
            </a:pPr>
            <a:r>
              <a:rPr lang="en-US" sz="4000" b="1" dirty="0" smtClean="0">
                <a:solidFill>
                  <a:srgbClr val="000000"/>
                </a:solidFill>
                <a:latin typeface="Verdana" pitchFamily="34" charset="0"/>
              </a:rPr>
              <a:t>~ “tribe” ?</a:t>
            </a:r>
            <a:endParaRPr lang="en-US" b="1" dirty="0">
              <a:solidFill>
                <a:srgbClr val="000000"/>
              </a:solidFill>
              <a:latin typeface="Verdana" pitchFamily="34" charset="0"/>
            </a:endParaRPr>
          </a:p>
        </p:txBody>
      </p:sp>
    </p:spTree>
    <p:extLst>
      <p:ext uri="{BB962C8B-B14F-4D97-AF65-F5344CB8AC3E}">
        <p14:creationId xmlns:p14="http://schemas.microsoft.com/office/powerpoint/2010/main" val="891704400"/>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5125" y="756450"/>
            <a:ext cx="3333750" cy="5067300"/>
          </a:xfrm>
          <a:prstGeom prst="rect">
            <a:avLst/>
          </a:prstGeom>
        </p:spPr>
      </p:pic>
      <p:sp>
        <p:nvSpPr>
          <p:cNvPr id="3" name="Rectangle 2"/>
          <p:cNvSpPr/>
          <p:nvPr/>
        </p:nvSpPr>
        <p:spPr>
          <a:xfrm>
            <a:off x="2129746" y="5942036"/>
            <a:ext cx="4878729" cy="584775"/>
          </a:xfrm>
          <a:prstGeom prst="rect">
            <a:avLst/>
          </a:prstGeom>
        </p:spPr>
        <p:txBody>
          <a:bodyPr wrap="square">
            <a:spAutoFit/>
          </a:bodyPr>
          <a:lstStyle/>
          <a:p>
            <a:pPr algn="ctr"/>
            <a:r>
              <a:rPr lang="en-US" sz="1600" b="1" dirty="0">
                <a:solidFill>
                  <a:schemeClr val="accent3"/>
                </a:solidFill>
              </a:rPr>
              <a:t>Fox</a:t>
            </a:r>
            <a:r>
              <a:rPr lang="en-US" sz="1600" dirty="0">
                <a:solidFill>
                  <a:schemeClr val="accent3"/>
                </a:solidFill>
              </a:rPr>
              <a:t>, </a:t>
            </a:r>
            <a:r>
              <a:rPr lang="en-US" sz="1600" b="1" dirty="0">
                <a:solidFill>
                  <a:schemeClr val="accent3"/>
                </a:solidFill>
              </a:rPr>
              <a:t>Robin</a:t>
            </a:r>
            <a:r>
              <a:rPr lang="en-US" sz="1600" dirty="0">
                <a:solidFill>
                  <a:schemeClr val="accent3"/>
                </a:solidFill>
              </a:rPr>
              <a:t>. </a:t>
            </a:r>
            <a:r>
              <a:rPr lang="en-US" sz="1600" i="1" dirty="0">
                <a:solidFill>
                  <a:schemeClr val="accent3"/>
                </a:solidFill>
              </a:rPr>
              <a:t>The Tribal Imagination: Civilization and the Savage Mind</a:t>
            </a:r>
            <a:r>
              <a:rPr lang="en-US" sz="1600" dirty="0">
                <a:solidFill>
                  <a:schemeClr val="accent3"/>
                </a:solidFill>
              </a:rPr>
              <a:t>. Harvard University Press, 2011. </a:t>
            </a:r>
            <a:endParaRPr lang="en-US" sz="1600" b="1" dirty="0">
              <a:solidFill>
                <a:schemeClr val="accent3"/>
              </a:solidFill>
              <a:latin typeface="Arial" pitchFamily="34" charset="0"/>
            </a:endParaRPr>
          </a:p>
        </p:txBody>
      </p:sp>
    </p:spTree>
    <p:extLst>
      <p:ext uri="{BB962C8B-B14F-4D97-AF65-F5344CB8AC3E}">
        <p14:creationId xmlns:p14="http://schemas.microsoft.com/office/powerpoint/2010/main" val="629989569"/>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Text Box 2"/>
          <p:cNvSpPr txBox="1">
            <a:spLocks noChangeArrowheads="1"/>
          </p:cNvSpPr>
          <p:nvPr/>
        </p:nvSpPr>
        <p:spPr bwMode="auto">
          <a:xfrm>
            <a:off x="4986931" y="5101682"/>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endParaRPr>
          </a:p>
        </p:txBody>
      </p:sp>
      <p:sp>
        <p:nvSpPr>
          <p:cNvPr id="624643" name="Text Box 3"/>
          <p:cNvSpPr txBox="1">
            <a:spLocks noChangeArrowheads="1"/>
          </p:cNvSpPr>
          <p:nvPr/>
        </p:nvSpPr>
        <p:spPr bwMode="auto">
          <a:xfrm>
            <a:off x="6207541" y="2587082"/>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endParaRPr>
          </a:p>
        </p:txBody>
      </p:sp>
      <p:sp>
        <p:nvSpPr>
          <p:cNvPr id="7" name="Text Box 4"/>
          <p:cNvSpPr txBox="1">
            <a:spLocks noChangeArrowheads="1"/>
          </p:cNvSpPr>
          <p:nvPr/>
        </p:nvSpPr>
        <p:spPr bwMode="auto">
          <a:xfrm>
            <a:off x="628651" y="2267422"/>
            <a:ext cx="7905750" cy="3231654"/>
          </a:xfrm>
          <a:prstGeom prst="rect">
            <a:avLst/>
          </a:prstGeom>
          <a:noFill/>
          <a:ln w="9525">
            <a:noFill/>
            <a:miter lim="800000"/>
            <a:headEnd/>
            <a:tailEnd/>
          </a:ln>
        </p:spPr>
        <p:txBody>
          <a:bodyPr wrap="square">
            <a:spAutoFit/>
          </a:bodyPr>
          <a:lstStyle/>
          <a:p>
            <a:pPr algn="ctr" eaLnBrk="0" hangingPunct="0"/>
            <a:r>
              <a:rPr kumimoji="1" lang="en-US" sz="3200" b="1" dirty="0" smtClean="0">
                <a:solidFill>
                  <a:srgbClr val="FF0000"/>
                </a:solidFill>
              </a:rPr>
              <a:t>What is your favorite</a:t>
            </a:r>
          </a:p>
          <a:p>
            <a:pPr algn="ctr" eaLnBrk="0" hangingPunct="0"/>
            <a:r>
              <a:rPr kumimoji="1" lang="en-US" sz="3200" b="1" dirty="0" smtClean="0">
                <a:solidFill>
                  <a:srgbClr val="FF0000"/>
                </a:solidFill>
              </a:rPr>
              <a:t>anthropological study of</a:t>
            </a:r>
          </a:p>
          <a:p>
            <a:pPr algn="ctr" eaLnBrk="0" hangingPunct="0"/>
            <a:r>
              <a:rPr kumimoji="1" lang="en-US" sz="6000" b="1" dirty="0">
                <a:solidFill>
                  <a:srgbClr val="FF0000"/>
                </a:solidFill>
              </a:rPr>
              <a:t>a</a:t>
            </a:r>
            <a:r>
              <a:rPr kumimoji="1" lang="en-US" sz="6000" b="1" dirty="0" smtClean="0">
                <a:solidFill>
                  <a:srgbClr val="FF0000"/>
                </a:solidFill>
              </a:rPr>
              <a:t> local culture ?</a:t>
            </a:r>
          </a:p>
          <a:p>
            <a:pPr algn="ctr" eaLnBrk="0" hangingPunct="0"/>
            <a:endParaRPr kumimoji="1" lang="en-US" sz="2000" b="1" dirty="0">
              <a:solidFill>
                <a:srgbClr val="FF0000"/>
              </a:solidFill>
            </a:endParaRPr>
          </a:p>
          <a:p>
            <a:pPr algn="ctr" eaLnBrk="0" hangingPunct="0"/>
            <a:r>
              <a:rPr kumimoji="1" lang="en-US" sz="6000" b="1" dirty="0" smtClean="0">
                <a:solidFill>
                  <a:srgbClr val="FF0000"/>
                </a:solidFill>
              </a:rPr>
              <a:t>Why ?</a:t>
            </a:r>
            <a:endParaRPr kumimoji="1" lang="en-US" sz="4000" b="1" dirty="0">
              <a:solidFill>
                <a:srgbClr val="FF0000"/>
              </a:solidFill>
            </a:endParaRPr>
          </a:p>
        </p:txBody>
      </p:sp>
    </p:spTree>
    <p:extLst>
      <p:ext uri="{BB962C8B-B14F-4D97-AF65-F5344CB8AC3E}">
        <p14:creationId xmlns:p14="http://schemas.microsoft.com/office/powerpoint/2010/main" val="3055797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900566" y="859526"/>
            <a:ext cx="7315200" cy="5024452"/>
          </a:xfrm>
        </p:spPr>
        <p:txBody>
          <a:bodyPr>
            <a:spAutoFit/>
          </a:bodyPr>
          <a:lstStyle/>
          <a:p>
            <a:pPr algn="ctr" eaLnBrk="1" hangingPunct="1">
              <a:lnSpc>
                <a:spcPct val="90000"/>
              </a:lnSpc>
              <a:buFontTx/>
              <a:buNone/>
              <a:defRPr/>
            </a:pPr>
            <a:endParaRPr lang="en-US" b="1" dirty="0" smtClean="0">
              <a:latin typeface="Verdana" pitchFamily="34" charset="0"/>
            </a:endParaRPr>
          </a:p>
          <a:p>
            <a:pPr algn="ctr" eaLnBrk="1" hangingPunct="1">
              <a:lnSpc>
                <a:spcPct val="90000"/>
              </a:lnSpc>
              <a:buFontTx/>
              <a:buNone/>
              <a:defRPr/>
            </a:pPr>
            <a:r>
              <a:rPr lang="en-US" b="1" dirty="0" smtClean="0">
                <a:latin typeface="Verdana" pitchFamily="34" charset="0"/>
              </a:rPr>
              <a:t>units of analysis may include:</a:t>
            </a:r>
          </a:p>
          <a:p>
            <a:pPr marL="1538288" indent="-158750" eaLnBrk="1" hangingPunct="1">
              <a:lnSpc>
                <a:spcPct val="60000"/>
              </a:lnSpc>
              <a:spcBef>
                <a:spcPts val="300"/>
              </a:spcBef>
              <a:buFontTx/>
              <a:buNone/>
              <a:tabLst>
                <a:tab pos="1030288" algn="l"/>
              </a:tabLst>
              <a:defRPr/>
            </a:pPr>
            <a:endParaRPr lang="en-US" sz="2000" b="1" dirty="0" smtClean="0">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one person</a:t>
            </a:r>
            <a:endParaRPr lang="en-US" sz="14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family</a:t>
            </a:r>
            <a:endParaRPr lang="en-US" sz="12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community</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region</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area”</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 </a:t>
            </a:r>
            <a:r>
              <a:rPr lang="en-US" sz="4000" b="1" dirty="0" smtClean="0">
                <a:solidFill>
                  <a:schemeClr val="bg1">
                    <a:lumMod val="65000"/>
                  </a:schemeClr>
                </a:solidFill>
                <a:latin typeface="Verdana" pitchFamily="34" charset="0"/>
              </a:rPr>
              <a:t>“subculture”</a:t>
            </a:r>
            <a:endParaRPr lang="en-US" b="1"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a nation</a:t>
            </a:r>
          </a:p>
          <a:p>
            <a:pPr marL="1712913" lvl="1" indent="-333375" eaLnBrk="1" hangingPunct="1">
              <a:lnSpc>
                <a:spcPct val="90000"/>
              </a:lnSpc>
              <a:defRPr/>
            </a:pPr>
            <a:r>
              <a:rPr lang="en-US" sz="2000" b="1" dirty="0">
                <a:solidFill>
                  <a:schemeClr val="bg1">
                    <a:lumMod val="65000"/>
                  </a:schemeClr>
                </a:solidFill>
                <a:latin typeface="Verdana" pitchFamily="34" charset="0"/>
              </a:rPr>
              <a:t>the </a:t>
            </a:r>
            <a:r>
              <a:rPr lang="en-US" sz="2000" b="1" dirty="0" smtClean="0">
                <a:solidFill>
                  <a:schemeClr val="bg1">
                    <a:lumMod val="65000"/>
                  </a:schemeClr>
                </a:solidFill>
                <a:latin typeface="Verdana" pitchFamily="34" charset="0"/>
              </a:rPr>
              <a:t>world</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an item or action itself</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“cultural metaphor”</a:t>
            </a:r>
          </a:p>
        </p:txBody>
      </p:sp>
      <p:sp>
        <p:nvSpPr>
          <p:cNvPr id="2" name="Rectangle 1"/>
          <p:cNvSpPr/>
          <p:nvPr/>
        </p:nvSpPr>
        <p:spPr>
          <a:xfrm>
            <a:off x="4896091" y="4484016"/>
            <a:ext cx="3402957" cy="646331"/>
          </a:xfrm>
          <a:prstGeom prst="rect">
            <a:avLst/>
          </a:prstGeom>
        </p:spPr>
        <p:txBody>
          <a:bodyPr wrap="square">
            <a:spAutoFit/>
          </a:bodyPr>
          <a:lstStyle/>
          <a:p>
            <a:pPr marL="0" lvl="1" eaLnBrk="1" hangingPunct="1">
              <a:lnSpc>
                <a:spcPct val="90000"/>
              </a:lnSpc>
              <a:defRPr/>
            </a:pPr>
            <a:r>
              <a:rPr lang="en-US" sz="4000" b="1" dirty="0" smtClean="0">
                <a:solidFill>
                  <a:srgbClr val="000000"/>
                </a:solidFill>
                <a:latin typeface="Verdana" pitchFamily="34" charset="0"/>
              </a:rPr>
              <a:t>~ “tribe” ?</a:t>
            </a:r>
            <a:endParaRPr lang="en-US" b="1" dirty="0">
              <a:solidFill>
                <a:srgbClr val="000000"/>
              </a:solidFill>
              <a:latin typeface="Verdana" pitchFamily="34" charset="0"/>
            </a:endParaRPr>
          </a:p>
        </p:txBody>
      </p:sp>
      <p:sp>
        <p:nvSpPr>
          <p:cNvPr id="4" name="TextBox 3"/>
          <p:cNvSpPr txBox="1">
            <a:spLocks noChangeArrowheads="1"/>
          </p:cNvSpPr>
          <p:nvPr/>
        </p:nvSpPr>
        <p:spPr bwMode="auto">
          <a:xfrm>
            <a:off x="914645" y="5313829"/>
            <a:ext cx="7315200" cy="830997"/>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algn="ctr"/>
            <a:r>
              <a:rPr lang="en-US" sz="2400" b="1" dirty="0" smtClean="0">
                <a:solidFill>
                  <a:srgbClr val="000000"/>
                </a:solidFill>
                <a:latin typeface="Arial" pitchFamily="34" charset="0"/>
              </a:rPr>
              <a:t>Sometimes the “tribe” is also a “nation”</a:t>
            </a:r>
            <a:endParaRPr lang="en-US" sz="2400" b="1" dirty="0">
              <a:solidFill>
                <a:srgbClr val="000000"/>
              </a:solidFill>
              <a:latin typeface="Arial" pitchFamily="34" charset="0"/>
            </a:endParaRPr>
          </a:p>
        </p:txBody>
      </p:sp>
    </p:spTree>
    <p:extLst>
      <p:ext uri="{BB962C8B-B14F-4D97-AF65-F5344CB8AC3E}">
        <p14:creationId xmlns:p14="http://schemas.microsoft.com/office/powerpoint/2010/main" val="2267312490"/>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462" y="636038"/>
            <a:ext cx="73152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a:spLocks noChangeArrowheads="1"/>
          </p:cNvSpPr>
          <p:nvPr/>
        </p:nvSpPr>
        <p:spPr bwMode="auto">
          <a:xfrm>
            <a:off x="914645" y="5313829"/>
            <a:ext cx="7315200" cy="830997"/>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algn="ctr"/>
            <a:r>
              <a:rPr lang="en-US" sz="2400" b="1" dirty="0" smtClean="0">
                <a:solidFill>
                  <a:srgbClr val="000000"/>
                </a:solidFill>
                <a:latin typeface="Arial" pitchFamily="34" charset="0"/>
              </a:rPr>
              <a:t>Sometimes the “tribe” is also a “nation”</a:t>
            </a:r>
            <a:endParaRPr lang="en-US" sz="2400" b="1" dirty="0">
              <a:solidFill>
                <a:srgbClr val="000000"/>
              </a:solidFill>
              <a:latin typeface="Arial" pitchFamily="34" charset="0"/>
            </a:endParaRPr>
          </a:p>
        </p:txBody>
      </p:sp>
    </p:spTree>
    <p:extLst>
      <p:ext uri="{BB962C8B-B14F-4D97-AF65-F5344CB8AC3E}">
        <p14:creationId xmlns:p14="http://schemas.microsoft.com/office/powerpoint/2010/main" val="116609916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914404" y="1804568"/>
            <a:ext cx="7315200" cy="4524315"/>
          </a:xfrm>
          <a:prstGeom prst="rect">
            <a:avLst/>
          </a:prstGeom>
          <a:noFill/>
          <a:ln w="28575">
            <a:noFill/>
            <a:miter lim="800000"/>
            <a:headEnd/>
            <a:tailEnd/>
          </a:ln>
        </p:spPr>
        <p:txBody>
          <a:bodyPr wrap="square" anchor="ctr">
            <a:spAutoFit/>
          </a:bodyPr>
          <a:lstStyle/>
          <a:p>
            <a:pPr algn="ctr" eaLnBrk="0" hangingPunct="0"/>
            <a:r>
              <a:rPr kumimoji="1" lang="en-US" sz="3600" b="1" dirty="0" smtClean="0">
                <a:solidFill>
                  <a:srgbClr val="FFFFFF"/>
                </a:solidFill>
              </a:rPr>
              <a:t>and if you utilize a comparative approach in your project, </a:t>
            </a:r>
            <a:endParaRPr kumimoji="1" lang="en-US" sz="3600" b="1" dirty="0">
              <a:solidFill>
                <a:srgbClr val="FFFFFF"/>
              </a:solidFill>
            </a:endParaRPr>
          </a:p>
          <a:p>
            <a:pPr algn="ctr" eaLnBrk="0" hangingPunct="0"/>
            <a:r>
              <a:rPr kumimoji="1" lang="en-US" sz="3600" b="1" dirty="0" smtClean="0">
                <a:solidFill>
                  <a:srgbClr val="FFFFFF"/>
                </a:solidFill>
              </a:rPr>
              <a:t>or in your exam questions,</a:t>
            </a:r>
          </a:p>
          <a:p>
            <a:pPr algn="ctr" eaLnBrk="0" hangingPunct="0"/>
            <a:r>
              <a:rPr kumimoji="1" lang="en-US" sz="3600" b="1" dirty="0" smtClean="0">
                <a:solidFill>
                  <a:srgbClr val="FFFFFF"/>
                </a:solidFill>
              </a:rPr>
              <a:t>— or when you’re out </a:t>
            </a:r>
            <a:br>
              <a:rPr kumimoji="1" lang="en-US" sz="3600" b="1" dirty="0" smtClean="0">
                <a:solidFill>
                  <a:srgbClr val="FFFFFF"/>
                </a:solidFill>
              </a:rPr>
            </a:br>
            <a:r>
              <a:rPr kumimoji="1" lang="en-US" sz="3600" b="1" dirty="0" smtClean="0">
                <a:solidFill>
                  <a:srgbClr val="FFFFFF"/>
                </a:solidFill>
              </a:rPr>
              <a:t>in the “real world” </a:t>
            </a:r>
            <a:r>
              <a:rPr kumimoji="1" lang="en-US" sz="3600" b="1" dirty="0">
                <a:solidFill>
                  <a:srgbClr val="FFFFFF"/>
                </a:solidFill>
              </a:rPr>
              <a:t>—</a:t>
            </a:r>
          </a:p>
          <a:p>
            <a:pPr algn="ctr" eaLnBrk="0" hangingPunct="0"/>
            <a:r>
              <a:rPr kumimoji="1" lang="en-US" sz="3600" b="1" dirty="0" smtClean="0">
                <a:solidFill>
                  <a:srgbClr val="FFFFFF"/>
                </a:solidFill>
              </a:rPr>
              <a:t>you need to be especially careful to compare like units</a:t>
            </a:r>
          </a:p>
          <a:p>
            <a:pPr algn="ctr" eaLnBrk="0" hangingPunct="0"/>
            <a:r>
              <a:rPr kumimoji="1" lang="en-US" sz="3600" b="1" dirty="0" smtClean="0">
                <a:solidFill>
                  <a:srgbClr val="FFFFFF"/>
                </a:solidFill>
              </a:rPr>
              <a:t>  . . .</a:t>
            </a:r>
            <a:endParaRPr kumimoji="1" lang="en-US" sz="3600" b="1" dirty="0">
              <a:solidFill>
                <a:srgbClr val="FFFFFF"/>
              </a:solidFill>
            </a:endParaRPr>
          </a:p>
        </p:txBody>
      </p:sp>
    </p:spTree>
    <p:extLst>
      <p:ext uri="{BB962C8B-B14F-4D97-AF65-F5344CB8AC3E}">
        <p14:creationId xmlns:p14="http://schemas.microsoft.com/office/powerpoint/2010/main" val="1358667918"/>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3475" y="1028700"/>
            <a:ext cx="6877050"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a:spLocks noChangeArrowheads="1"/>
          </p:cNvSpPr>
          <p:nvPr/>
        </p:nvSpPr>
        <p:spPr bwMode="auto">
          <a:xfrm>
            <a:off x="914645" y="5313829"/>
            <a:ext cx="7315200" cy="830997"/>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algn="ctr"/>
            <a:r>
              <a:rPr lang="en-US" sz="2400" b="1" dirty="0" smtClean="0">
                <a:solidFill>
                  <a:srgbClr val="000000"/>
                </a:solidFill>
                <a:latin typeface="Arial" pitchFamily="34" charset="0"/>
              </a:rPr>
              <a:t>Sometimes the “tribe” is also a “nation”</a:t>
            </a:r>
            <a:endParaRPr lang="en-US" sz="2400" b="1" dirty="0">
              <a:solidFill>
                <a:srgbClr val="000000"/>
              </a:solidFill>
              <a:latin typeface="Arial" pitchFamily="34" charset="0"/>
            </a:endParaRPr>
          </a:p>
        </p:txBody>
      </p:sp>
    </p:spTree>
    <p:extLst>
      <p:ext uri="{BB962C8B-B14F-4D97-AF65-F5344CB8AC3E}">
        <p14:creationId xmlns:p14="http://schemas.microsoft.com/office/powerpoint/2010/main" val="2248154590"/>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900566" y="859526"/>
            <a:ext cx="7315200" cy="5024452"/>
          </a:xfrm>
        </p:spPr>
        <p:txBody>
          <a:bodyPr>
            <a:spAutoFit/>
          </a:bodyPr>
          <a:lstStyle/>
          <a:p>
            <a:pPr algn="ctr" eaLnBrk="1" hangingPunct="1">
              <a:lnSpc>
                <a:spcPct val="90000"/>
              </a:lnSpc>
              <a:buFontTx/>
              <a:buNone/>
              <a:defRPr/>
            </a:pPr>
            <a:endParaRPr lang="en-US" b="1" dirty="0" smtClean="0">
              <a:latin typeface="Verdana" pitchFamily="34" charset="0"/>
            </a:endParaRPr>
          </a:p>
          <a:p>
            <a:pPr algn="ctr" eaLnBrk="1" hangingPunct="1">
              <a:lnSpc>
                <a:spcPct val="90000"/>
              </a:lnSpc>
              <a:buFontTx/>
              <a:buNone/>
              <a:defRPr/>
            </a:pPr>
            <a:r>
              <a:rPr lang="en-US" b="1" dirty="0" smtClean="0">
                <a:latin typeface="Verdana" pitchFamily="34" charset="0"/>
              </a:rPr>
              <a:t>units of analysis may include:</a:t>
            </a:r>
          </a:p>
          <a:p>
            <a:pPr marL="1538288" indent="-158750" eaLnBrk="1" hangingPunct="1">
              <a:lnSpc>
                <a:spcPct val="60000"/>
              </a:lnSpc>
              <a:spcBef>
                <a:spcPts val="300"/>
              </a:spcBef>
              <a:buFontTx/>
              <a:buNone/>
              <a:tabLst>
                <a:tab pos="1030288" algn="l"/>
              </a:tabLst>
              <a:defRPr/>
            </a:pPr>
            <a:endParaRPr lang="en-US" sz="2000" b="1" dirty="0" smtClean="0">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one person</a:t>
            </a:r>
            <a:endParaRPr lang="en-US" sz="14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family</a:t>
            </a:r>
            <a:endParaRPr lang="en-US" sz="12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community</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region</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area”</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 “subculture</a:t>
            </a:r>
            <a:r>
              <a:rPr lang="en-US" sz="2000" b="1" dirty="0">
                <a:solidFill>
                  <a:schemeClr val="bg1">
                    <a:lumMod val="65000"/>
                  </a:schemeClr>
                </a:solidFill>
                <a:latin typeface="Verdana" pitchFamily="34" charset="0"/>
              </a:rPr>
              <a:t>” / “tribe”</a:t>
            </a:r>
            <a:endParaRPr lang="en-US" sz="2000" b="1" dirty="0" smtClean="0">
              <a:solidFill>
                <a:schemeClr val="bg1">
                  <a:lumMod val="65000"/>
                </a:schemeClr>
              </a:solidFill>
              <a:latin typeface="Verdana" pitchFamily="34" charset="0"/>
            </a:endParaRPr>
          </a:p>
          <a:p>
            <a:pPr marL="1712913" lvl="1" indent="-333375" eaLnBrk="1" hangingPunct="1">
              <a:lnSpc>
                <a:spcPct val="90000"/>
              </a:lnSpc>
              <a:defRPr/>
            </a:pPr>
            <a:r>
              <a:rPr lang="en-US" sz="4000" b="1" dirty="0" smtClean="0">
                <a:solidFill>
                  <a:srgbClr val="000000"/>
                </a:solidFill>
                <a:latin typeface="Verdana" pitchFamily="34" charset="0"/>
              </a:rPr>
              <a:t>a nation</a:t>
            </a:r>
          </a:p>
          <a:p>
            <a:pPr marL="1712913" lvl="1" indent="-333375" eaLnBrk="1" hangingPunct="1">
              <a:lnSpc>
                <a:spcPct val="90000"/>
              </a:lnSpc>
              <a:defRPr/>
            </a:pPr>
            <a:r>
              <a:rPr lang="en-US" sz="2000" b="1" dirty="0">
                <a:solidFill>
                  <a:schemeClr val="bg1">
                    <a:lumMod val="65000"/>
                  </a:schemeClr>
                </a:solidFill>
                <a:latin typeface="Verdana" pitchFamily="34" charset="0"/>
              </a:rPr>
              <a:t>the </a:t>
            </a:r>
            <a:r>
              <a:rPr lang="en-US" sz="2000" b="1" dirty="0" smtClean="0">
                <a:solidFill>
                  <a:schemeClr val="bg1">
                    <a:lumMod val="65000"/>
                  </a:schemeClr>
                </a:solidFill>
                <a:latin typeface="Verdana" pitchFamily="34" charset="0"/>
              </a:rPr>
              <a:t>world</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an item or action itself</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“cultural metaphor”</a:t>
            </a:r>
          </a:p>
        </p:txBody>
      </p:sp>
    </p:spTree>
    <p:extLst>
      <p:ext uri="{BB962C8B-B14F-4D97-AF65-F5344CB8AC3E}">
        <p14:creationId xmlns:p14="http://schemas.microsoft.com/office/powerpoint/2010/main" val="2398601253"/>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900566" y="859526"/>
            <a:ext cx="7315200" cy="4685898"/>
          </a:xfrm>
        </p:spPr>
        <p:txBody>
          <a:bodyPr>
            <a:spAutoFit/>
          </a:bodyPr>
          <a:lstStyle/>
          <a:p>
            <a:pPr algn="ctr" eaLnBrk="1" hangingPunct="1">
              <a:lnSpc>
                <a:spcPct val="90000"/>
              </a:lnSpc>
              <a:buFontTx/>
              <a:buNone/>
              <a:defRPr/>
            </a:pPr>
            <a:endParaRPr lang="en-US" b="1" dirty="0" smtClean="0">
              <a:latin typeface="Verdana" pitchFamily="34" charset="0"/>
            </a:endParaRPr>
          </a:p>
          <a:p>
            <a:pPr algn="ctr" eaLnBrk="1" hangingPunct="1">
              <a:lnSpc>
                <a:spcPct val="90000"/>
              </a:lnSpc>
              <a:buFontTx/>
              <a:buNone/>
              <a:defRPr/>
            </a:pPr>
            <a:r>
              <a:rPr lang="en-US" b="1" dirty="0" smtClean="0">
                <a:latin typeface="Verdana" pitchFamily="34" charset="0"/>
              </a:rPr>
              <a:t>units of analysis may include:</a:t>
            </a:r>
          </a:p>
          <a:p>
            <a:pPr marL="1538288" indent="-158750" eaLnBrk="1" hangingPunct="1">
              <a:lnSpc>
                <a:spcPct val="60000"/>
              </a:lnSpc>
              <a:spcBef>
                <a:spcPts val="300"/>
              </a:spcBef>
              <a:buFontTx/>
              <a:buNone/>
              <a:tabLst>
                <a:tab pos="1030288" algn="l"/>
              </a:tabLst>
              <a:defRPr/>
            </a:pPr>
            <a:endParaRPr lang="en-US" sz="2000" b="1" dirty="0" smtClean="0">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one person</a:t>
            </a:r>
            <a:endParaRPr lang="en-US" sz="14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family</a:t>
            </a:r>
            <a:endParaRPr lang="en-US" sz="12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community</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region</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area”</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 “subculture</a:t>
            </a:r>
            <a:r>
              <a:rPr lang="en-US" sz="2000" b="1" dirty="0">
                <a:solidFill>
                  <a:schemeClr val="bg1">
                    <a:lumMod val="65000"/>
                  </a:schemeClr>
                </a:solidFill>
                <a:latin typeface="Verdana" pitchFamily="34" charset="0"/>
              </a:rPr>
              <a:t>” / “tribe”</a:t>
            </a:r>
            <a:endParaRPr lang="en-US" sz="2000" b="1" dirty="0" smtClean="0">
              <a:solidFill>
                <a:schemeClr val="bg1">
                  <a:lumMod val="65000"/>
                </a:schemeClr>
              </a:solidFill>
              <a:latin typeface="Verdana" pitchFamily="34" charset="0"/>
            </a:endParaRPr>
          </a:p>
          <a:p>
            <a:pPr marL="1712913" lvl="1" indent="-333375" eaLnBrk="1" hangingPunct="1">
              <a:lnSpc>
                <a:spcPct val="90000"/>
              </a:lnSpc>
              <a:defRPr/>
            </a:pPr>
            <a:r>
              <a:rPr lang="en-US" sz="4000" b="1" dirty="0" smtClean="0">
                <a:solidFill>
                  <a:srgbClr val="000000"/>
                </a:solidFill>
                <a:latin typeface="Verdana" pitchFamily="34" charset="0"/>
              </a:rPr>
              <a:t>a nation</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an item or action itself</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“cultural metaphor”</a:t>
            </a:r>
          </a:p>
        </p:txBody>
      </p:sp>
      <p:sp>
        <p:nvSpPr>
          <p:cNvPr id="3" name="Rectangle 2"/>
          <p:cNvSpPr/>
          <p:nvPr/>
        </p:nvSpPr>
        <p:spPr>
          <a:xfrm>
            <a:off x="696688" y="4759178"/>
            <a:ext cx="7772400" cy="1569660"/>
          </a:xfrm>
          <a:prstGeom prst="rect">
            <a:avLst/>
          </a:prstGeom>
          <a:solidFill>
            <a:srgbClr val="FFFFFF"/>
          </a:solidFill>
          <a:ln w="76200">
            <a:solidFill>
              <a:srgbClr val="FFC000"/>
            </a:solidFill>
          </a:ln>
        </p:spPr>
        <p:txBody>
          <a:bodyPr wrap="square" lIns="228600" tIns="228600" rIns="228600" bIns="228600">
            <a:spAutoFit/>
          </a:bodyPr>
          <a:lstStyle/>
          <a:p>
            <a:pPr marL="0" lvl="1" algn="ctr" eaLnBrk="1" hangingPunct="1"/>
            <a:r>
              <a:rPr lang="en-US" sz="2400" b="1" dirty="0" smtClean="0">
                <a:latin typeface="Verdana" pitchFamily="34" charset="0"/>
              </a:rPr>
              <a:t>studies of nations in anthropology are often known as </a:t>
            </a:r>
          </a:p>
          <a:p>
            <a:pPr marL="0" lvl="1" algn="ctr" eaLnBrk="1" hangingPunct="1"/>
            <a:r>
              <a:rPr lang="en-US" sz="2400" b="1" dirty="0" smtClean="0">
                <a:latin typeface="Verdana" pitchFamily="34" charset="0"/>
              </a:rPr>
              <a:t>“national character studies”</a:t>
            </a:r>
            <a:endParaRPr lang="en-US" sz="3600" b="1" dirty="0" smtClean="0">
              <a:latin typeface="Verdana" pitchFamily="34" charset="0"/>
            </a:endParaRPr>
          </a:p>
        </p:txBody>
      </p:sp>
    </p:spTree>
    <p:extLst>
      <p:ext uri="{BB962C8B-B14F-4D97-AF65-F5344CB8AC3E}">
        <p14:creationId xmlns:p14="http://schemas.microsoft.com/office/powerpoint/2010/main" val="2308871385"/>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Text Box 2"/>
          <p:cNvSpPr txBox="1">
            <a:spLocks noChangeArrowheads="1"/>
          </p:cNvSpPr>
          <p:nvPr/>
        </p:nvSpPr>
        <p:spPr bwMode="auto">
          <a:xfrm>
            <a:off x="4986931" y="5101682"/>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endParaRPr>
          </a:p>
        </p:txBody>
      </p:sp>
      <p:sp>
        <p:nvSpPr>
          <p:cNvPr id="624643" name="Text Box 3"/>
          <p:cNvSpPr txBox="1">
            <a:spLocks noChangeArrowheads="1"/>
          </p:cNvSpPr>
          <p:nvPr/>
        </p:nvSpPr>
        <p:spPr bwMode="auto">
          <a:xfrm>
            <a:off x="6207541" y="2587082"/>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endParaRPr>
          </a:p>
        </p:txBody>
      </p:sp>
      <p:sp>
        <p:nvSpPr>
          <p:cNvPr id="7" name="Text Box 4"/>
          <p:cNvSpPr txBox="1">
            <a:spLocks noChangeArrowheads="1"/>
          </p:cNvSpPr>
          <p:nvPr/>
        </p:nvSpPr>
        <p:spPr bwMode="auto">
          <a:xfrm>
            <a:off x="628651" y="2296450"/>
            <a:ext cx="7905750" cy="2554545"/>
          </a:xfrm>
          <a:prstGeom prst="rect">
            <a:avLst/>
          </a:prstGeom>
          <a:noFill/>
          <a:ln w="9525">
            <a:noFill/>
            <a:miter lim="800000"/>
            <a:headEnd/>
            <a:tailEnd/>
          </a:ln>
        </p:spPr>
        <p:txBody>
          <a:bodyPr wrap="square">
            <a:spAutoFit/>
          </a:bodyPr>
          <a:lstStyle/>
          <a:p>
            <a:pPr algn="ctr" eaLnBrk="0" hangingPunct="0"/>
            <a:r>
              <a:rPr kumimoji="1" lang="en-US" sz="3200" b="1" dirty="0" smtClean="0">
                <a:solidFill>
                  <a:srgbClr val="FF0000"/>
                </a:solidFill>
              </a:rPr>
              <a:t>What is your favorite</a:t>
            </a:r>
          </a:p>
          <a:p>
            <a:pPr algn="ctr" eaLnBrk="0" hangingPunct="0"/>
            <a:r>
              <a:rPr kumimoji="1" lang="en-US" sz="4800" b="1" dirty="0">
                <a:solidFill>
                  <a:srgbClr val="FF0000"/>
                </a:solidFill>
              </a:rPr>
              <a:t>n</a:t>
            </a:r>
            <a:r>
              <a:rPr kumimoji="1" lang="en-US" sz="4800" b="1" dirty="0" smtClean="0">
                <a:solidFill>
                  <a:srgbClr val="FF0000"/>
                </a:solidFill>
              </a:rPr>
              <a:t>ational character study ?</a:t>
            </a:r>
          </a:p>
          <a:p>
            <a:pPr algn="ctr" eaLnBrk="0" hangingPunct="0"/>
            <a:endParaRPr kumimoji="1" lang="en-US" sz="2000" b="1" dirty="0">
              <a:solidFill>
                <a:srgbClr val="FF0000"/>
              </a:solidFill>
            </a:endParaRPr>
          </a:p>
          <a:p>
            <a:pPr algn="ctr" eaLnBrk="0" hangingPunct="0"/>
            <a:r>
              <a:rPr kumimoji="1" lang="en-US" sz="6000" b="1" dirty="0" smtClean="0">
                <a:solidFill>
                  <a:srgbClr val="FF0000"/>
                </a:solidFill>
              </a:rPr>
              <a:t>Why ?</a:t>
            </a:r>
            <a:endParaRPr kumimoji="1" lang="en-US" sz="4000" b="1" dirty="0">
              <a:solidFill>
                <a:srgbClr val="FF0000"/>
              </a:solidFill>
            </a:endParaRPr>
          </a:p>
        </p:txBody>
      </p:sp>
    </p:spTree>
    <p:extLst>
      <p:ext uri="{BB962C8B-B14F-4D97-AF65-F5344CB8AC3E}">
        <p14:creationId xmlns:p14="http://schemas.microsoft.com/office/powerpoint/2010/main" val="3055797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900566" y="859526"/>
            <a:ext cx="7315200" cy="5024452"/>
          </a:xfrm>
        </p:spPr>
        <p:txBody>
          <a:bodyPr>
            <a:spAutoFit/>
          </a:bodyPr>
          <a:lstStyle/>
          <a:p>
            <a:pPr algn="ctr" eaLnBrk="1" hangingPunct="1">
              <a:lnSpc>
                <a:spcPct val="90000"/>
              </a:lnSpc>
              <a:buFontTx/>
              <a:buNone/>
              <a:defRPr/>
            </a:pPr>
            <a:endParaRPr lang="en-US" b="1" dirty="0" smtClean="0">
              <a:latin typeface="Verdana" pitchFamily="34" charset="0"/>
            </a:endParaRPr>
          </a:p>
          <a:p>
            <a:pPr algn="ctr" eaLnBrk="1" hangingPunct="1">
              <a:lnSpc>
                <a:spcPct val="90000"/>
              </a:lnSpc>
              <a:buFontTx/>
              <a:buNone/>
              <a:defRPr/>
            </a:pPr>
            <a:r>
              <a:rPr lang="en-US" b="1" dirty="0" smtClean="0">
                <a:latin typeface="Verdana" pitchFamily="34" charset="0"/>
              </a:rPr>
              <a:t>units of analysis may include:</a:t>
            </a:r>
          </a:p>
          <a:p>
            <a:pPr marL="1538288" indent="-158750" eaLnBrk="1" hangingPunct="1">
              <a:lnSpc>
                <a:spcPct val="60000"/>
              </a:lnSpc>
              <a:spcBef>
                <a:spcPts val="300"/>
              </a:spcBef>
              <a:buFontTx/>
              <a:buNone/>
              <a:tabLst>
                <a:tab pos="1030288" algn="l"/>
              </a:tabLst>
              <a:defRPr/>
            </a:pPr>
            <a:endParaRPr lang="en-US" sz="2000" b="1" dirty="0" smtClean="0">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one person</a:t>
            </a:r>
            <a:endParaRPr lang="en-US" sz="14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family</a:t>
            </a:r>
            <a:endParaRPr lang="en-US" sz="12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community</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region</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area”</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 “subculture</a:t>
            </a:r>
            <a:r>
              <a:rPr lang="en-US" sz="2000" b="1" dirty="0">
                <a:solidFill>
                  <a:schemeClr val="bg1">
                    <a:lumMod val="65000"/>
                  </a:schemeClr>
                </a:solidFill>
                <a:latin typeface="Verdana" pitchFamily="34" charset="0"/>
              </a:rPr>
              <a:t>” / “tribe”</a:t>
            </a:r>
            <a:endParaRPr lang="en-US" sz="2000" b="1"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a nation</a:t>
            </a:r>
          </a:p>
          <a:p>
            <a:pPr marL="1712913" lvl="1" indent="-333375" eaLnBrk="1" hangingPunct="1">
              <a:lnSpc>
                <a:spcPct val="90000"/>
              </a:lnSpc>
              <a:defRPr/>
            </a:pPr>
            <a:r>
              <a:rPr lang="en-US" sz="4000" b="1" dirty="0">
                <a:solidFill>
                  <a:srgbClr val="000000"/>
                </a:solidFill>
                <a:latin typeface="Verdana" pitchFamily="34" charset="0"/>
              </a:rPr>
              <a:t>the </a:t>
            </a:r>
            <a:r>
              <a:rPr lang="en-US" sz="4000" b="1" dirty="0" smtClean="0">
                <a:solidFill>
                  <a:srgbClr val="000000"/>
                </a:solidFill>
                <a:latin typeface="Verdana" pitchFamily="34" charset="0"/>
              </a:rPr>
              <a:t>world</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an item or action itself</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“cultural metaphor”</a:t>
            </a:r>
          </a:p>
        </p:txBody>
      </p:sp>
    </p:spTree>
    <p:extLst>
      <p:ext uri="{BB962C8B-B14F-4D97-AF65-F5344CB8AC3E}">
        <p14:creationId xmlns:p14="http://schemas.microsoft.com/office/powerpoint/2010/main" val="1914940845"/>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Text Box 2"/>
          <p:cNvSpPr txBox="1">
            <a:spLocks noChangeArrowheads="1"/>
          </p:cNvSpPr>
          <p:nvPr/>
        </p:nvSpPr>
        <p:spPr bwMode="auto">
          <a:xfrm>
            <a:off x="4986931" y="5101682"/>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endParaRPr>
          </a:p>
        </p:txBody>
      </p:sp>
      <p:sp>
        <p:nvSpPr>
          <p:cNvPr id="624643" name="Text Box 3"/>
          <p:cNvSpPr txBox="1">
            <a:spLocks noChangeArrowheads="1"/>
          </p:cNvSpPr>
          <p:nvPr/>
        </p:nvSpPr>
        <p:spPr bwMode="auto">
          <a:xfrm>
            <a:off x="6207541" y="2587082"/>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endParaRPr>
          </a:p>
        </p:txBody>
      </p:sp>
      <p:sp>
        <p:nvSpPr>
          <p:cNvPr id="7" name="Text Box 4"/>
          <p:cNvSpPr txBox="1">
            <a:spLocks noChangeArrowheads="1"/>
          </p:cNvSpPr>
          <p:nvPr/>
        </p:nvSpPr>
        <p:spPr bwMode="auto">
          <a:xfrm>
            <a:off x="628651" y="2296450"/>
            <a:ext cx="7905750" cy="3293209"/>
          </a:xfrm>
          <a:prstGeom prst="rect">
            <a:avLst/>
          </a:prstGeom>
          <a:noFill/>
          <a:ln w="9525">
            <a:noFill/>
            <a:miter lim="800000"/>
            <a:headEnd/>
            <a:tailEnd/>
          </a:ln>
        </p:spPr>
        <p:txBody>
          <a:bodyPr wrap="square">
            <a:spAutoFit/>
          </a:bodyPr>
          <a:lstStyle/>
          <a:p>
            <a:pPr algn="ctr" eaLnBrk="0" hangingPunct="0"/>
            <a:r>
              <a:rPr kumimoji="1" lang="en-US" sz="3200" b="1" dirty="0" smtClean="0">
                <a:solidFill>
                  <a:srgbClr val="FF0000"/>
                </a:solidFill>
              </a:rPr>
              <a:t>What would you consider the best</a:t>
            </a:r>
          </a:p>
          <a:p>
            <a:pPr algn="ctr" eaLnBrk="0" hangingPunct="0"/>
            <a:r>
              <a:rPr kumimoji="1" lang="en-US" sz="4400" b="1" dirty="0">
                <a:solidFill>
                  <a:srgbClr val="FF0000"/>
                </a:solidFill>
              </a:rPr>
              <a:t>a</a:t>
            </a:r>
            <a:r>
              <a:rPr kumimoji="1" lang="en-US" sz="4400" b="1" dirty="0" smtClean="0">
                <a:solidFill>
                  <a:srgbClr val="FF0000"/>
                </a:solidFill>
              </a:rPr>
              <a:t>nthropological study of a global nature ?</a:t>
            </a:r>
          </a:p>
          <a:p>
            <a:pPr algn="ctr" eaLnBrk="0" hangingPunct="0"/>
            <a:endParaRPr kumimoji="1" lang="en-US" sz="2000" b="1" dirty="0">
              <a:solidFill>
                <a:srgbClr val="FF0000"/>
              </a:solidFill>
            </a:endParaRPr>
          </a:p>
          <a:p>
            <a:pPr algn="ctr" eaLnBrk="0" hangingPunct="0"/>
            <a:r>
              <a:rPr kumimoji="1" lang="en-US" sz="6000" b="1" dirty="0" smtClean="0">
                <a:solidFill>
                  <a:srgbClr val="FF0000"/>
                </a:solidFill>
              </a:rPr>
              <a:t>Why ?</a:t>
            </a:r>
            <a:endParaRPr kumimoji="1" lang="en-US" sz="4000" b="1" dirty="0">
              <a:solidFill>
                <a:srgbClr val="FF0000"/>
              </a:solidFill>
            </a:endParaRPr>
          </a:p>
        </p:txBody>
      </p:sp>
    </p:spTree>
    <p:extLst>
      <p:ext uri="{BB962C8B-B14F-4D97-AF65-F5344CB8AC3E}">
        <p14:creationId xmlns:p14="http://schemas.microsoft.com/office/powerpoint/2010/main" val="2612608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900566" y="859526"/>
            <a:ext cx="7315200" cy="4550476"/>
          </a:xfrm>
        </p:spPr>
        <p:txBody>
          <a:bodyPr>
            <a:spAutoFit/>
          </a:bodyPr>
          <a:lstStyle/>
          <a:p>
            <a:pPr algn="ctr" eaLnBrk="1" hangingPunct="1">
              <a:lnSpc>
                <a:spcPct val="90000"/>
              </a:lnSpc>
              <a:buFontTx/>
              <a:buNone/>
              <a:defRPr/>
            </a:pPr>
            <a:endParaRPr lang="en-US" b="1" dirty="0" smtClean="0">
              <a:latin typeface="Verdana" pitchFamily="34" charset="0"/>
            </a:endParaRPr>
          </a:p>
          <a:p>
            <a:pPr algn="ctr" eaLnBrk="1" hangingPunct="1">
              <a:lnSpc>
                <a:spcPct val="90000"/>
              </a:lnSpc>
              <a:buFontTx/>
              <a:buNone/>
              <a:defRPr/>
            </a:pPr>
            <a:r>
              <a:rPr lang="en-US" b="1" dirty="0" smtClean="0">
                <a:latin typeface="Verdana" pitchFamily="34" charset="0"/>
              </a:rPr>
              <a:t>units of analysis may include:</a:t>
            </a:r>
          </a:p>
          <a:p>
            <a:pPr marL="1538288" indent="-158750" eaLnBrk="1" hangingPunct="1">
              <a:lnSpc>
                <a:spcPct val="60000"/>
              </a:lnSpc>
              <a:spcBef>
                <a:spcPts val="300"/>
              </a:spcBef>
              <a:buFontTx/>
              <a:buNone/>
              <a:tabLst>
                <a:tab pos="1030288" algn="l"/>
              </a:tabLst>
              <a:defRPr/>
            </a:pPr>
            <a:endParaRPr lang="en-US" sz="2000" b="1" dirty="0" smtClean="0">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one person</a:t>
            </a:r>
            <a:endParaRPr lang="en-US" sz="14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family</a:t>
            </a:r>
            <a:endParaRPr lang="en-US" sz="12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community</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region</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area”</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 “subculture</a:t>
            </a:r>
            <a:r>
              <a:rPr lang="en-US" sz="2000" b="1" dirty="0">
                <a:solidFill>
                  <a:schemeClr val="bg1">
                    <a:lumMod val="65000"/>
                  </a:schemeClr>
                </a:solidFill>
                <a:latin typeface="Verdana" pitchFamily="34" charset="0"/>
              </a:rPr>
              <a:t>” / “tribe”</a:t>
            </a:r>
            <a:endParaRPr lang="en-US" sz="2000" b="1"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a nation</a:t>
            </a:r>
          </a:p>
          <a:p>
            <a:pPr marL="1712913" lvl="1" indent="-333375" eaLnBrk="1" hangingPunct="1">
              <a:lnSpc>
                <a:spcPct val="90000"/>
              </a:lnSpc>
              <a:defRPr/>
            </a:pPr>
            <a:r>
              <a:rPr lang="en-US" sz="3200" b="1" dirty="0" smtClean="0">
                <a:solidFill>
                  <a:srgbClr val="000000"/>
                </a:solidFill>
                <a:latin typeface="Verdana" pitchFamily="34" charset="0"/>
              </a:rPr>
              <a:t>an item or action itself</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“cultural metaphor”</a:t>
            </a:r>
          </a:p>
        </p:txBody>
      </p:sp>
    </p:spTree>
    <p:extLst>
      <p:ext uri="{BB962C8B-B14F-4D97-AF65-F5344CB8AC3E}">
        <p14:creationId xmlns:p14="http://schemas.microsoft.com/office/powerpoint/2010/main" val="736307315"/>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900566" y="859526"/>
            <a:ext cx="7315200" cy="4550476"/>
          </a:xfrm>
        </p:spPr>
        <p:txBody>
          <a:bodyPr>
            <a:spAutoFit/>
          </a:bodyPr>
          <a:lstStyle/>
          <a:p>
            <a:pPr algn="ctr" eaLnBrk="1" hangingPunct="1">
              <a:lnSpc>
                <a:spcPct val="90000"/>
              </a:lnSpc>
              <a:buFontTx/>
              <a:buNone/>
              <a:defRPr/>
            </a:pPr>
            <a:endParaRPr lang="en-US" b="1" dirty="0" smtClean="0">
              <a:latin typeface="Verdana" pitchFamily="34" charset="0"/>
            </a:endParaRPr>
          </a:p>
          <a:p>
            <a:pPr algn="ctr" eaLnBrk="1" hangingPunct="1">
              <a:lnSpc>
                <a:spcPct val="90000"/>
              </a:lnSpc>
              <a:buFontTx/>
              <a:buNone/>
              <a:defRPr/>
            </a:pPr>
            <a:r>
              <a:rPr lang="en-US" b="1" dirty="0" smtClean="0">
                <a:latin typeface="Verdana" pitchFamily="34" charset="0"/>
              </a:rPr>
              <a:t>units of analysis may include:</a:t>
            </a:r>
          </a:p>
          <a:p>
            <a:pPr marL="1538288" indent="-158750" eaLnBrk="1" hangingPunct="1">
              <a:lnSpc>
                <a:spcPct val="60000"/>
              </a:lnSpc>
              <a:spcBef>
                <a:spcPts val="300"/>
              </a:spcBef>
              <a:buFontTx/>
              <a:buNone/>
              <a:tabLst>
                <a:tab pos="1030288" algn="l"/>
              </a:tabLst>
              <a:defRPr/>
            </a:pPr>
            <a:endParaRPr lang="en-US" sz="2000" b="1" dirty="0" smtClean="0">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one person</a:t>
            </a:r>
            <a:endParaRPr lang="en-US" sz="14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family</a:t>
            </a:r>
            <a:endParaRPr lang="en-US" sz="12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community</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region</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area”</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 “subculture</a:t>
            </a:r>
            <a:r>
              <a:rPr lang="en-US" sz="2000" b="1" dirty="0">
                <a:solidFill>
                  <a:schemeClr val="bg1">
                    <a:lumMod val="65000"/>
                  </a:schemeClr>
                </a:solidFill>
                <a:latin typeface="Verdana" pitchFamily="34" charset="0"/>
              </a:rPr>
              <a:t>” / “tribe”</a:t>
            </a:r>
            <a:endParaRPr lang="en-US" sz="2000" b="1"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a nation</a:t>
            </a:r>
          </a:p>
          <a:p>
            <a:pPr marL="1712913" lvl="1" indent="-333375" eaLnBrk="1" hangingPunct="1">
              <a:lnSpc>
                <a:spcPct val="90000"/>
              </a:lnSpc>
              <a:defRPr/>
            </a:pPr>
            <a:r>
              <a:rPr lang="en-US" sz="3200" b="1" dirty="0" smtClean="0">
                <a:solidFill>
                  <a:srgbClr val="000000"/>
                </a:solidFill>
                <a:latin typeface="Verdana" pitchFamily="34" charset="0"/>
              </a:rPr>
              <a:t>an item or action itself</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“cultural metaphor”</a:t>
            </a:r>
          </a:p>
        </p:txBody>
      </p:sp>
      <p:sp>
        <p:nvSpPr>
          <p:cNvPr id="4" name="TextBox 3"/>
          <p:cNvSpPr txBox="1">
            <a:spLocks noChangeArrowheads="1"/>
          </p:cNvSpPr>
          <p:nvPr/>
        </p:nvSpPr>
        <p:spPr bwMode="auto">
          <a:xfrm>
            <a:off x="1020774" y="5065289"/>
            <a:ext cx="7133532" cy="1631216"/>
          </a:xfrm>
          <a:prstGeom prst="rect">
            <a:avLst/>
          </a:prstGeom>
          <a:solidFill>
            <a:srgbClr val="FFC000"/>
          </a:solidFill>
          <a:ln w="76200">
            <a:solidFill>
              <a:srgbClr val="FF0000"/>
            </a:solidFill>
            <a:miter lim="800000"/>
            <a:headEnd/>
            <a:tailEnd/>
          </a:ln>
        </p:spPr>
        <p:txBody>
          <a:bodyPr wrap="square">
            <a:spAutoFit/>
          </a:bodyPr>
          <a:lstStyle/>
          <a:p>
            <a:pPr algn="ctr"/>
            <a:endParaRPr lang="en-US" sz="3200" b="1" dirty="0">
              <a:solidFill>
                <a:srgbClr val="000000"/>
              </a:solidFill>
              <a:latin typeface="Arial" charset="0"/>
            </a:endParaRPr>
          </a:p>
          <a:p>
            <a:pPr algn="ctr"/>
            <a:r>
              <a:rPr lang="en-US" sz="3600" b="1" dirty="0" smtClean="0">
                <a:solidFill>
                  <a:srgbClr val="000000"/>
                </a:solidFill>
                <a:latin typeface="Arial" charset="0"/>
              </a:rPr>
              <a:t>and there’s almost no end . . .</a:t>
            </a:r>
            <a:endParaRPr lang="en-US" sz="3600" b="1" dirty="0">
              <a:solidFill>
                <a:srgbClr val="000000"/>
              </a:solidFill>
              <a:latin typeface="Arial" charset="0"/>
            </a:endParaRPr>
          </a:p>
          <a:p>
            <a:pPr algn="ctr"/>
            <a:endParaRPr lang="en-US" sz="3200" b="1" dirty="0">
              <a:solidFill>
                <a:srgbClr val="000000"/>
              </a:solidFill>
              <a:latin typeface="Arial" charset="0"/>
            </a:endParaRPr>
          </a:p>
        </p:txBody>
      </p:sp>
    </p:spTree>
    <p:extLst>
      <p:ext uri="{BB962C8B-B14F-4D97-AF65-F5344CB8AC3E}">
        <p14:creationId xmlns:p14="http://schemas.microsoft.com/office/powerpoint/2010/main" val="1457813313"/>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5025" name="Rectangle 2"/>
          <p:cNvSpPr>
            <a:spLocks noGrp="1" noChangeArrowheads="1"/>
          </p:cNvSpPr>
          <p:nvPr>
            <p:ph type="body" idx="1"/>
          </p:nvPr>
        </p:nvSpPr>
        <p:spPr>
          <a:xfrm>
            <a:off x="466728" y="1146175"/>
            <a:ext cx="3886200" cy="5047536"/>
          </a:xfrm>
        </p:spPr>
        <p:txBody>
          <a:bodyPr tIns="91440" bIns="91440">
            <a:spAutoFit/>
          </a:bodyPr>
          <a:lstStyle/>
          <a:p>
            <a:pPr marL="347663" lvl="2" indent="219075" eaLnBrk="1" hangingPunct="1">
              <a:lnSpc>
                <a:spcPct val="140000"/>
              </a:lnSpc>
            </a:pPr>
            <a:r>
              <a:rPr lang="en-US" sz="2000" b="1" smtClean="0"/>
              <a:t>demography / population</a:t>
            </a:r>
          </a:p>
          <a:p>
            <a:pPr marL="347663" lvl="2" indent="219075" eaLnBrk="1" hangingPunct="1">
              <a:lnSpc>
                <a:spcPct val="140000"/>
              </a:lnSpc>
            </a:pPr>
            <a:r>
              <a:rPr lang="en-US" sz="2000" b="1" smtClean="0"/>
              <a:t>gender</a:t>
            </a:r>
          </a:p>
          <a:p>
            <a:pPr marL="347663" lvl="2" indent="219075" eaLnBrk="1" hangingPunct="1">
              <a:lnSpc>
                <a:spcPct val="140000"/>
              </a:lnSpc>
            </a:pPr>
            <a:r>
              <a:rPr lang="en-US" sz="2000" b="1" smtClean="0"/>
              <a:t>ethnicity</a:t>
            </a:r>
          </a:p>
          <a:p>
            <a:pPr marL="347663" lvl="2" indent="219075" eaLnBrk="1" hangingPunct="1">
              <a:lnSpc>
                <a:spcPct val="140000"/>
              </a:lnSpc>
            </a:pPr>
            <a:r>
              <a:rPr lang="en-US" sz="2000" b="1" smtClean="0"/>
              <a:t>nationalism</a:t>
            </a:r>
          </a:p>
          <a:p>
            <a:pPr marL="347663" lvl="2" indent="219075" eaLnBrk="1" hangingPunct="1">
              <a:lnSpc>
                <a:spcPct val="140000"/>
              </a:lnSpc>
            </a:pPr>
            <a:r>
              <a:rPr lang="en-US" sz="2000" b="1" smtClean="0"/>
              <a:t>globalization</a:t>
            </a:r>
          </a:p>
          <a:p>
            <a:pPr marL="347663" lvl="2" indent="219075" eaLnBrk="1" hangingPunct="1">
              <a:lnSpc>
                <a:spcPct val="140000"/>
              </a:lnSpc>
            </a:pPr>
            <a:r>
              <a:rPr lang="en-US" sz="2000" b="1" smtClean="0"/>
              <a:t>“development”</a:t>
            </a:r>
          </a:p>
          <a:p>
            <a:pPr marL="347663" lvl="2" indent="219075" eaLnBrk="1" hangingPunct="1">
              <a:lnSpc>
                <a:spcPct val="140000"/>
              </a:lnSpc>
            </a:pPr>
            <a:r>
              <a:rPr lang="en-US" sz="2000" b="1" smtClean="0"/>
              <a:t>social / cultural change</a:t>
            </a:r>
          </a:p>
          <a:p>
            <a:pPr marL="347663" lvl="2" indent="219075" eaLnBrk="1" hangingPunct="1">
              <a:lnSpc>
                <a:spcPct val="140000"/>
              </a:lnSpc>
            </a:pPr>
            <a:r>
              <a:rPr lang="en-US" sz="2000" b="1" smtClean="0"/>
              <a:t>decision-making</a:t>
            </a:r>
          </a:p>
          <a:p>
            <a:pPr marL="347663" lvl="2" indent="219075" eaLnBrk="1" hangingPunct="1">
              <a:lnSpc>
                <a:spcPct val="140000"/>
              </a:lnSpc>
            </a:pPr>
            <a:r>
              <a:rPr lang="en-US" sz="2000" b="1" smtClean="0"/>
              <a:t>peasants</a:t>
            </a:r>
          </a:p>
          <a:p>
            <a:pPr marL="347663" lvl="2" indent="219075" eaLnBrk="1" hangingPunct="1">
              <a:lnSpc>
                <a:spcPct val="140000"/>
              </a:lnSpc>
            </a:pPr>
            <a:r>
              <a:rPr lang="en-US" sz="2000" b="1" smtClean="0"/>
              <a:t>urbanism / urbanization</a:t>
            </a:r>
          </a:p>
        </p:txBody>
      </p:sp>
      <p:sp>
        <p:nvSpPr>
          <p:cNvPr id="385026" name="Text Box 3"/>
          <p:cNvSpPr txBox="1">
            <a:spLocks noChangeArrowheads="1"/>
          </p:cNvSpPr>
          <p:nvPr/>
        </p:nvSpPr>
        <p:spPr bwMode="auto">
          <a:xfrm>
            <a:off x="3405194" y="6465888"/>
            <a:ext cx="2331087" cy="369332"/>
          </a:xfrm>
          <a:prstGeom prst="rect">
            <a:avLst/>
          </a:prstGeom>
          <a:noFill/>
          <a:ln w="28575">
            <a:noFill/>
            <a:miter lim="800000"/>
            <a:headEnd/>
            <a:tailEnd/>
          </a:ln>
        </p:spPr>
        <p:txBody>
          <a:bodyPr wrap="none">
            <a:spAutoFit/>
          </a:bodyPr>
          <a:lstStyle/>
          <a:p>
            <a:r>
              <a:rPr lang="en-US" sz="1200">
                <a:solidFill>
                  <a:srgbClr val="000000"/>
                </a:solidFill>
                <a:hlinkClick r:id="rId2"/>
              </a:rPr>
              <a:t>Parman's classic picks</a:t>
            </a:r>
            <a:r>
              <a:rPr lang="en-US">
                <a:solidFill>
                  <a:srgbClr val="000000"/>
                </a:solidFill>
              </a:rPr>
              <a:t> </a:t>
            </a:r>
            <a:r>
              <a:rPr lang="en-US" sz="800">
                <a:solidFill>
                  <a:srgbClr val="000000"/>
                </a:solidFill>
              </a:rPr>
              <a:t>-- Tony Galt</a:t>
            </a:r>
          </a:p>
        </p:txBody>
      </p:sp>
      <p:sp>
        <p:nvSpPr>
          <p:cNvPr id="385027" name="Rectangle 4"/>
          <p:cNvSpPr>
            <a:spLocks noChangeArrowheads="1"/>
          </p:cNvSpPr>
          <p:nvPr/>
        </p:nvSpPr>
        <p:spPr bwMode="auto">
          <a:xfrm>
            <a:off x="4419600" y="1479074"/>
            <a:ext cx="4648200" cy="3939540"/>
          </a:xfrm>
          <a:prstGeom prst="rect">
            <a:avLst/>
          </a:prstGeom>
          <a:noFill/>
          <a:ln w="9525">
            <a:noFill/>
            <a:miter lim="800000"/>
            <a:headEnd/>
            <a:tailEnd/>
          </a:ln>
        </p:spPr>
        <p:txBody>
          <a:bodyPr tIns="91440" bIns="91440" anchor="ctr">
            <a:spAutoFit/>
          </a:bodyPr>
          <a:lstStyle/>
          <a:p>
            <a:pPr marL="347663" lvl="2" indent="219075">
              <a:lnSpc>
                <a:spcPct val="140000"/>
              </a:lnSpc>
              <a:buFontTx/>
              <a:buChar char="•"/>
            </a:pPr>
            <a:r>
              <a:rPr lang="en-US" sz="2000" b="1">
                <a:solidFill>
                  <a:srgbClr val="000000"/>
                </a:solidFill>
              </a:rPr>
              <a:t>stratification</a:t>
            </a:r>
          </a:p>
          <a:p>
            <a:pPr marL="347663" lvl="2" indent="219075">
              <a:lnSpc>
                <a:spcPct val="120000"/>
              </a:lnSpc>
              <a:buFontTx/>
              <a:buChar char="•"/>
            </a:pPr>
            <a:r>
              <a:rPr lang="en-US" sz="2000" b="1">
                <a:solidFill>
                  <a:srgbClr val="000000"/>
                </a:solidFill>
              </a:rPr>
              <a:t>internal and transnational 	migration</a:t>
            </a:r>
          </a:p>
          <a:p>
            <a:pPr marL="347663" lvl="2" indent="219075">
              <a:lnSpc>
                <a:spcPct val="120000"/>
              </a:lnSpc>
              <a:buFontTx/>
              <a:buChar char="•"/>
            </a:pPr>
            <a:r>
              <a:rPr lang="en-US" sz="2000" b="1">
                <a:solidFill>
                  <a:srgbClr val="000000"/>
                </a:solidFill>
              </a:rPr>
              <a:t>“transnationalism”</a:t>
            </a:r>
          </a:p>
          <a:p>
            <a:pPr marL="347663" lvl="2" indent="219075">
              <a:lnSpc>
                <a:spcPct val="120000"/>
              </a:lnSpc>
              <a:buFontTx/>
              <a:buChar char="•"/>
            </a:pPr>
            <a:r>
              <a:rPr lang="en-US" sz="2000" b="1">
                <a:solidFill>
                  <a:srgbClr val="000000"/>
                </a:solidFill>
              </a:rPr>
              <a:t>networks</a:t>
            </a:r>
          </a:p>
          <a:p>
            <a:pPr marL="347663" lvl="2" indent="219075">
              <a:lnSpc>
                <a:spcPct val="120000"/>
              </a:lnSpc>
              <a:buFontTx/>
              <a:buChar char="•"/>
            </a:pPr>
            <a:r>
              <a:rPr lang="en-US" sz="2000" b="1">
                <a:solidFill>
                  <a:srgbClr val="000000"/>
                </a:solidFill>
              </a:rPr>
              <a:t>honor / shame values</a:t>
            </a:r>
          </a:p>
          <a:p>
            <a:pPr marL="347663" lvl="2" indent="219075">
              <a:lnSpc>
                <a:spcPct val="120000"/>
              </a:lnSpc>
              <a:buFontTx/>
              <a:buChar char="•"/>
            </a:pPr>
            <a:r>
              <a:rPr lang="en-US" sz="2000" b="1">
                <a:solidFill>
                  <a:srgbClr val="000000"/>
                </a:solidFill>
              </a:rPr>
              <a:t>patron-client relationships</a:t>
            </a:r>
          </a:p>
          <a:p>
            <a:pPr marL="347663" lvl="2" indent="219075">
              <a:lnSpc>
                <a:spcPct val="120000"/>
              </a:lnSpc>
              <a:buFontTx/>
              <a:buChar char="•"/>
            </a:pPr>
            <a:r>
              <a:rPr lang="en-US" sz="2000" b="1">
                <a:solidFill>
                  <a:srgbClr val="000000"/>
                </a:solidFill>
              </a:rPr>
              <a:t>literacy</a:t>
            </a:r>
          </a:p>
          <a:p>
            <a:pPr marL="347663" lvl="2" indent="219075">
              <a:lnSpc>
                <a:spcPct val="120000"/>
              </a:lnSpc>
              <a:buFontTx/>
              <a:buChar char="•"/>
            </a:pPr>
            <a:r>
              <a:rPr lang="en-US" sz="2000" b="1">
                <a:solidFill>
                  <a:srgbClr val="000000"/>
                </a:solidFill>
              </a:rPr>
              <a:t>“we” </a:t>
            </a:r>
            <a:r>
              <a:rPr lang="en-US" b="1" i="1">
                <a:solidFill>
                  <a:srgbClr val="000000"/>
                </a:solidFill>
              </a:rPr>
              <a:t>vs</a:t>
            </a:r>
            <a:r>
              <a:rPr lang="en-US" sz="2000" b="1">
                <a:solidFill>
                  <a:srgbClr val="000000"/>
                </a:solidFill>
              </a:rPr>
              <a:t>. “other”</a:t>
            </a:r>
          </a:p>
          <a:p>
            <a:pPr marL="347663" lvl="2" indent="219075">
              <a:lnSpc>
                <a:spcPct val="120000"/>
              </a:lnSpc>
              <a:buFontTx/>
              <a:buChar char="•"/>
            </a:pPr>
            <a:r>
              <a:rPr lang="en-US" sz="2000" b="1">
                <a:solidFill>
                  <a:srgbClr val="000000"/>
                </a:solidFill>
              </a:rPr>
              <a:t>rural / urban continuum</a:t>
            </a:r>
          </a:p>
        </p:txBody>
      </p:sp>
    </p:spTree>
    <p:extLst>
      <p:ext uri="{BB962C8B-B14F-4D97-AF65-F5344CB8AC3E}">
        <p14:creationId xmlns:p14="http://schemas.microsoft.com/office/powerpoint/2010/main" val="4384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900566" y="859526"/>
            <a:ext cx="7315200" cy="4889031"/>
          </a:xfrm>
        </p:spPr>
        <p:txBody>
          <a:bodyPr>
            <a:spAutoFit/>
          </a:bodyPr>
          <a:lstStyle/>
          <a:p>
            <a:pPr algn="ctr" eaLnBrk="1" hangingPunct="1">
              <a:lnSpc>
                <a:spcPct val="90000"/>
              </a:lnSpc>
              <a:buFontTx/>
              <a:buNone/>
              <a:defRPr/>
            </a:pPr>
            <a:endParaRPr lang="en-US" b="1" dirty="0" smtClean="0">
              <a:latin typeface="Verdana" pitchFamily="34" charset="0"/>
            </a:endParaRPr>
          </a:p>
          <a:p>
            <a:pPr algn="ctr" eaLnBrk="1" hangingPunct="1">
              <a:lnSpc>
                <a:spcPct val="90000"/>
              </a:lnSpc>
              <a:buFontTx/>
              <a:buNone/>
              <a:defRPr/>
            </a:pPr>
            <a:r>
              <a:rPr lang="en-US" b="1" dirty="0" smtClean="0">
                <a:latin typeface="Verdana" pitchFamily="34" charset="0"/>
              </a:rPr>
              <a:t>units of analysis may include:</a:t>
            </a:r>
          </a:p>
          <a:p>
            <a:pPr marL="1538288" indent="-158750" eaLnBrk="1" hangingPunct="1">
              <a:lnSpc>
                <a:spcPct val="60000"/>
              </a:lnSpc>
              <a:spcBef>
                <a:spcPts val="300"/>
              </a:spcBef>
              <a:buFontTx/>
              <a:buNone/>
              <a:tabLst>
                <a:tab pos="1030288" algn="l"/>
              </a:tabLst>
              <a:defRPr/>
            </a:pPr>
            <a:endParaRPr lang="en-US" sz="2000" b="1" dirty="0" smtClean="0">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one person</a:t>
            </a:r>
            <a:endParaRPr lang="en-US" sz="14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family</a:t>
            </a:r>
            <a:endParaRPr lang="en-US" sz="12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community</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region</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area”</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 “subculture</a:t>
            </a:r>
            <a:r>
              <a:rPr lang="en-US" sz="2000" b="1" dirty="0">
                <a:solidFill>
                  <a:schemeClr val="bg1">
                    <a:lumMod val="65000"/>
                  </a:schemeClr>
                </a:solidFill>
                <a:latin typeface="Verdana" pitchFamily="34" charset="0"/>
              </a:rPr>
              <a:t>” / “tribe”</a:t>
            </a:r>
            <a:endParaRPr lang="en-US" sz="2000" b="1"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a nation</a:t>
            </a:r>
          </a:p>
          <a:p>
            <a:pPr marL="1712913" lvl="1" indent="-333375" eaLnBrk="1" hangingPunct="1">
              <a:lnSpc>
                <a:spcPct val="90000"/>
              </a:lnSpc>
              <a:defRPr/>
            </a:pPr>
            <a:r>
              <a:rPr lang="en-US" sz="2000" b="1" dirty="0" smtClean="0">
                <a:solidFill>
                  <a:schemeClr val="bg1">
                    <a:lumMod val="65000"/>
                  </a:schemeClr>
                </a:solidFill>
                <a:latin typeface="Verdana" pitchFamily="34" charset="0"/>
              </a:rPr>
              <a:t>the world</a:t>
            </a:r>
          </a:p>
          <a:p>
            <a:pPr marL="1712913" lvl="1" indent="-333375" eaLnBrk="1" hangingPunct="1">
              <a:lnSpc>
                <a:spcPct val="90000"/>
              </a:lnSpc>
              <a:defRPr/>
            </a:pPr>
            <a:r>
              <a:rPr lang="en-US" sz="3200" b="1" dirty="0" smtClean="0">
                <a:solidFill>
                  <a:srgbClr val="000000"/>
                </a:solidFill>
                <a:latin typeface="Verdana" pitchFamily="34" charset="0"/>
              </a:rPr>
              <a:t>an item or action itself</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“cultural metaphor”</a:t>
            </a:r>
          </a:p>
        </p:txBody>
      </p:sp>
      <p:sp>
        <p:nvSpPr>
          <p:cNvPr id="4" name="Rectangle 3"/>
          <p:cNvSpPr/>
          <p:nvPr/>
        </p:nvSpPr>
        <p:spPr>
          <a:xfrm>
            <a:off x="682174" y="5387640"/>
            <a:ext cx="7772400" cy="960263"/>
          </a:xfrm>
          <a:prstGeom prst="rect">
            <a:avLst/>
          </a:prstGeom>
          <a:solidFill>
            <a:srgbClr val="FFFFFF"/>
          </a:solidFill>
          <a:ln w="76200">
            <a:solidFill>
              <a:srgbClr val="FFC000"/>
            </a:solidFill>
          </a:ln>
        </p:spPr>
        <p:txBody>
          <a:bodyPr wrap="square" lIns="228600" tIns="228600" rIns="228600" bIns="228600">
            <a:spAutoFit/>
          </a:bodyPr>
          <a:lstStyle/>
          <a:p>
            <a:pPr marL="0" lvl="1" algn="ctr" eaLnBrk="1" hangingPunct="1">
              <a:lnSpc>
                <a:spcPct val="90000"/>
              </a:lnSpc>
            </a:pPr>
            <a:r>
              <a:rPr lang="en-US" sz="3600" b="1" dirty="0" smtClean="0">
                <a:latin typeface="Verdana" pitchFamily="34" charset="0"/>
              </a:rPr>
              <a:t>including “processes”</a:t>
            </a:r>
            <a:endParaRPr lang="en-US" sz="4800" b="1" dirty="0" smtClean="0">
              <a:latin typeface="Verdana" pitchFamily="34" charset="0"/>
            </a:endParaRPr>
          </a:p>
        </p:txBody>
      </p:sp>
    </p:spTree>
    <p:extLst>
      <p:ext uri="{BB962C8B-B14F-4D97-AF65-F5344CB8AC3E}">
        <p14:creationId xmlns:p14="http://schemas.microsoft.com/office/powerpoint/2010/main" val="2196387590"/>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545308"/>
            <a:ext cx="6908800" cy="2123658"/>
          </a:xfrm>
          <a:prstGeom prst="rect">
            <a:avLst/>
          </a:prstGeom>
          <a:noFill/>
          <a:ln w="28575">
            <a:noFill/>
            <a:miter lim="800000"/>
            <a:headEnd/>
            <a:tailEnd/>
          </a:ln>
        </p:spPr>
        <p:txBody>
          <a:bodyPr wrap="square" anchor="ctr">
            <a:spAutoFit/>
          </a:bodyPr>
          <a:lstStyle/>
          <a:p>
            <a:pPr algn="ctr" eaLnBrk="0" hangingPunct="0">
              <a:lnSpc>
                <a:spcPct val="150000"/>
              </a:lnSpc>
            </a:pPr>
            <a:r>
              <a:rPr kumimoji="1" lang="en-US" sz="4000" b="1" dirty="0" smtClean="0">
                <a:solidFill>
                  <a:srgbClr val="FFFFFF"/>
                </a:solidFill>
              </a:rPr>
              <a:t>so lets have a look at</a:t>
            </a:r>
          </a:p>
          <a:p>
            <a:pPr algn="ctr" eaLnBrk="0" hangingPunct="0">
              <a:lnSpc>
                <a:spcPct val="150000"/>
              </a:lnSpc>
            </a:pPr>
            <a:r>
              <a:rPr kumimoji="1" lang="en-US" sz="4800" b="1" dirty="0" smtClean="0">
                <a:solidFill>
                  <a:srgbClr val="FFFFFF"/>
                </a:solidFill>
              </a:rPr>
              <a:t>Units of Analysis</a:t>
            </a:r>
          </a:p>
        </p:txBody>
      </p:sp>
    </p:spTree>
    <p:extLst>
      <p:ext uri="{BB962C8B-B14F-4D97-AF65-F5344CB8AC3E}">
        <p14:creationId xmlns:p14="http://schemas.microsoft.com/office/powerpoint/2010/main" val="2486429117"/>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Text Box 2"/>
          <p:cNvSpPr txBox="1">
            <a:spLocks noChangeArrowheads="1"/>
          </p:cNvSpPr>
          <p:nvPr/>
        </p:nvSpPr>
        <p:spPr bwMode="auto">
          <a:xfrm>
            <a:off x="4986931" y="5101682"/>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endParaRPr>
          </a:p>
        </p:txBody>
      </p:sp>
      <p:sp>
        <p:nvSpPr>
          <p:cNvPr id="624643" name="Text Box 3"/>
          <p:cNvSpPr txBox="1">
            <a:spLocks noChangeArrowheads="1"/>
          </p:cNvSpPr>
          <p:nvPr/>
        </p:nvSpPr>
        <p:spPr bwMode="auto">
          <a:xfrm>
            <a:off x="6207541" y="2587082"/>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endParaRPr>
          </a:p>
        </p:txBody>
      </p:sp>
      <p:sp>
        <p:nvSpPr>
          <p:cNvPr id="7" name="Text Box 4"/>
          <p:cNvSpPr txBox="1">
            <a:spLocks noChangeArrowheads="1"/>
          </p:cNvSpPr>
          <p:nvPr/>
        </p:nvSpPr>
        <p:spPr bwMode="auto">
          <a:xfrm>
            <a:off x="628651" y="2209366"/>
            <a:ext cx="7905750" cy="3293209"/>
          </a:xfrm>
          <a:prstGeom prst="rect">
            <a:avLst/>
          </a:prstGeom>
          <a:noFill/>
          <a:ln w="9525">
            <a:noFill/>
            <a:miter lim="800000"/>
            <a:headEnd/>
            <a:tailEnd/>
          </a:ln>
        </p:spPr>
        <p:txBody>
          <a:bodyPr wrap="square">
            <a:spAutoFit/>
          </a:bodyPr>
          <a:lstStyle/>
          <a:p>
            <a:pPr algn="ctr" eaLnBrk="0" hangingPunct="0"/>
            <a:r>
              <a:rPr kumimoji="1" lang="en-US" sz="3200" b="1" dirty="0" smtClean="0">
                <a:solidFill>
                  <a:srgbClr val="FF0000"/>
                </a:solidFill>
              </a:rPr>
              <a:t>What is your favorite</a:t>
            </a:r>
          </a:p>
          <a:p>
            <a:pPr algn="ctr" eaLnBrk="0" hangingPunct="0"/>
            <a:r>
              <a:rPr kumimoji="1" lang="en-US" sz="4800" b="1" dirty="0">
                <a:solidFill>
                  <a:srgbClr val="FF0000"/>
                </a:solidFill>
              </a:rPr>
              <a:t>s</a:t>
            </a:r>
            <a:r>
              <a:rPr kumimoji="1" lang="en-US" sz="4800" b="1" dirty="0" smtClean="0">
                <a:solidFill>
                  <a:srgbClr val="FF0000"/>
                </a:solidFill>
              </a:rPr>
              <a:t>tudy focusing on an item or process ?</a:t>
            </a:r>
          </a:p>
          <a:p>
            <a:pPr algn="ctr" eaLnBrk="0" hangingPunct="0"/>
            <a:endParaRPr kumimoji="1" lang="en-US" sz="2000" b="1" dirty="0">
              <a:solidFill>
                <a:srgbClr val="FF0000"/>
              </a:solidFill>
            </a:endParaRPr>
          </a:p>
          <a:p>
            <a:pPr algn="ctr" eaLnBrk="0" hangingPunct="0"/>
            <a:r>
              <a:rPr kumimoji="1" lang="en-US" sz="6000" b="1" dirty="0" smtClean="0">
                <a:solidFill>
                  <a:srgbClr val="FF0000"/>
                </a:solidFill>
              </a:rPr>
              <a:t>Why ?</a:t>
            </a:r>
            <a:endParaRPr kumimoji="1" lang="en-US" sz="4000" b="1" dirty="0">
              <a:solidFill>
                <a:srgbClr val="FF0000"/>
              </a:solidFill>
            </a:endParaRPr>
          </a:p>
        </p:txBody>
      </p:sp>
    </p:spTree>
    <p:extLst>
      <p:ext uri="{BB962C8B-B14F-4D97-AF65-F5344CB8AC3E}">
        <p14:creationId xmlns:p14="http://schemas.microsoft.com/office/powerpoint/2010/main" val="13947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900566" y="859526"/>
            <a:ext cx="7315200" cy="4889031"/>
          </a:xfrm>
        </p:spPr>
        <p:txBody>
          <a:bodyPr>
            <a:spAutoFit/>
          </a:bodyPr>
          <a:lstStyle/>
          <a:p>
            <a:pPr algn="ctr" eaLnBrk="1" hangingPunct="1">
              <a:lnSpc>
                <a:spcPct val="90000"/>
              </a:lnSpc>
              <a:buFontTx/>
              <a:buNone/>
              <a:defRPr/>
            </a:pPr>
            <a:endParaRPr lang="en-US" b="1" dirty="0" smtClean="0">
              <a:latin typeface="Verdana" pitchFamily="34" charset="0"/>
            </a:endParaRPr>
          </a:p>
          <a:p>
            <a:pPr algn="ctr" eaLnBrk="1" hangingPunct="1">
              <a:lnSpc>
                <a:spcPct val="90000"/>
              </a:lnSpc>
              <a:buFontTx/>
              <a:buNone/>
              <a:defRPr/>
            </a:pPr>
            <a:r>
              <a:rPr lang="en-US" b="1" dirty="0" smtClean="0">
                <a:latin typeface="Verdana" pitchFamily="34" charset="0"/>
              </a:rPr>
              <a:t>units of analysis may include:</a:t>
            </a:r>
          </a:p>
          <a:p>
            <a:pPr marL="1538288" indent="-158750" eaLnBrk="1" hangingPunct="1">
              <a:lnSpc>
                <a:spcPct val="60000"/>
              </a:lnSpc>
              <a:spcBef>
                <a:spcPts val="300"/>
              </a:spcBef>
              <a:buFontTx/>
              <a:buNone/>
              <a:tabLst>
                <a:tab pos="1030288" algn="l"/>
              </a:tabLst>
              <a:defRPr/>
            </a:pPr>
            <a:endParaRPr lang="en-US" sz="2000" b="1" dirty="0" smtClean="0">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one person</a:t>
            </a:r>
            <a:endParaRPr lang="en-US" sz="14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family</a:t>
            </a:r>
            <a:endParaRPr lang="en-US" sz="12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community</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region</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area”</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 “subculture</a:t>
            </a:r>
            <a:r>
              <a:rPr lang="en-US" sz="2000" b="1" dirty="0">
                <a:solidFill>
                  <a:schemeClr val="bg1">
                    <a:lumMod val="65000"/>
                  </a:schemeClr>
                </a:solidFill>
                <a:latin typeface="Verdana" pitchFamily="34" charset="0"/>
              </a:rPr>
              <a:t>” / “tribe”</a:t>
            </a:r>
            <a:endParaRPr lang="en-US" sz="2000" b="1"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a nation</a:t>
            </a:r>
          </a:p>
          <a:p>
            <a:pPr marL="1712913" lvl="1" indent="-333375" eaLnBrk="1" hangingPunct="1">
              <a:lnSpc>
                <a:spcPct val="90000"/>
              </a:lnSpc>
              <a:defRPr/>
            </a:pPr>
            <a:r>
              <a:rPr lang="en-US" sz="2000" b="1" dirty="0" smtClean="0">
                <a:solidFill>
                  <a:schemeClr val="bg1">
                    <a:lumMod val="65000"/>
                  </a:schemeClr>
                </a:solidFill>
                <a:latin typeface="Verdana" pitchFamily="34" charset="0"/>
              </a:rPr>
              <a:t>the world</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an item or action itself</a:t>
            </a:r>
          </a:p>
          <a:p>
            <a:pPr marL="1712913" lvl="1" indent="-333375" eaLnBrk="1" hangingPunct="1">
              <a:lnSpc>
                <a:spcPct val="90000"/>
              </a:lnSpc>
              <a:defRPr/>
            </a:pPr>
            <a:r>
              <a:rPr lang="en-US" sz="3200" b="1" dirty="0" smtClean="0">
                <a:solidFill>
                  <a:srgbClr val="000000"/>
                </a:solidFill>
                <a:latin typeface="Verdana" pitchFamily="34" charset="0"/>
              </a:rPr>
              <a:t>a “cultural metaphor”</a:t>
            </a:r>
          </a:p>
        </p:txBody>
      </p:sp>
    </p:spTree>
    <p:extLst>
      <p:ext uri="{BB962C8B-B14F-4D97-AF65-F5344CB8AC3E}">
        <p14:creationId xmlns:p14="http://schemas.microsoft.com/office/powerpoint/2010/main" val="2096710299"/>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900566" y="859526"/>
            <a:ext cx="7315200" cy="4550476"/>
          </a:xfrm>
        </p:spPr>
        <p:txBody>
          <a:bodyPr>
            <a:spAutoFit/>
          </a:bodyPr>
          <a:lstStyle/>
          <a:p>
            <a:pPr algn="ctr" eaLnBrk="1" hangingPunct="1">
              <a:lnSpc>
                <a:spcPct val="90000"/>
              </a:lnSpc>
              <a:buFontTx/>
              <a:buNone/>
              <a:defRPr/>
            </a:pPr>
            <a:endParaRPr lang="en-US" b="1" dirty="0" smtClean="0">
              <a:solidFill>
                <a:schemeClr val="bg1">
                  <a:lumMod val="65000"/>
                </a:schemeClr>
              </a:solidFill>
              <a:latin typeface="Verdana" pitchFamily="34" charset="0"/>
            </a:endParaRPr>
          </a:p>
          <a:p>
            <a:pPr algn="ctr" eaLnBrk="1" hangingPunct="1">
              <a:lnSpc>
                <a:spcPct val="90000"/>
              </a:lnSpc>
              <a:buFontTx/>
              <a:buNone/>
              <a:defRPr/>
            </a:pPr>
            <a:r>
              <a:rPr lang="en-US" b="1" dirty="0" smtClean="0">
                <a:solidFill>
                  <a:schemeClr val="bg1">
                    <a:lumMod val="65000"/>
                  </a:schemeClr>
                </a:solidFill>
                <a:latin typeface="Verdana" pitchFamily="34" charset="0"/>
              </a:rPr>
              <a:t>units of analysis may include:</a:t>
            </a:r>
          </a:p>
          <a:p>
            <a:pPr marL="1538288" indent="-158750" eaLnBrk="1" hangingPunct="1">
              <a:lnSpc>
                <a:spcPct val="60000"/>
              </a:lnSpc>
              <a:spcBef>
                <a:spcPts val="300"/>
              </a:spcBef>
              <a:buFontTx/>
              <a:buNone/>
              <a:tabLst>
                <a:tab pos="1030288" algn="l"/>
              </a:tabLst>
              <a:defRPr/>
            </a:pPr>
            <a:endParaRPr lang="en-US" sz="2000" b="1" dirty="0" smtClean="0">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one person</a:t>
            </a:r>
            <a:endParaRPr lang="en-US" sz="14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family</a:t>
            </a:r>
            <a:endParaRPr lang="en-US" sz="12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community</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region</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area”</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 “subculture”</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nation</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an item or action itself</a:t>
            </a:r>
          </a:p>
          <a:p>
            <a:pPr marL="1712913" lvl="1" indent="-333375" eaLnBrk="1" hangingPunct="1">
              <a:lnSpc>
                <a:spcPct val="90000"/>
              </a:lnSpc>
              <a:defRPr/>
            </a:pPr>
            <a:r>
              <a:rPr lang="en-US" sz="3200" b="1" dirty="0" smtClean="0">
                <a:solidFill>
                  <a:srgbClr val="000000"/>
                </a:solidFill>
                <a:latin typeface="Verdana" pitchFamily="34" charset="0"/>
              </a:rPr>
              <a:t>a “cultural metaphor”</a:t>
            </a:r>
          </a:p>
        </p:txBody>
      </p:sp>
      <p:sp>
        <p:nvSpPr>
          <p:cNvPr id="4" name="TextBox 3"/>
          <p:cNvSpPr txBox="1">
            <a:spLocks noChangeArrowheads="1"/>
          </p:cNvSpPr>
          <p:nvPr/>
        </p:nvSpPr>
        <p:spPr bwMode="auto">
          <a:xfrm>
            <a:off x="914644" y="2082602"/>
            <a:ext cx="7315200" cy="2431435"/>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algn="ctr"/>
            <a:r>
              <a:rPr lang="en-US" sz="3200" b="1" dirty="0" smtClean="0">
                <a:solidFill>
                  <a:srgbClr val="000000"/>
                </a:solidFill>
              </a:rPr>
              <a:t>cultural metaphors use an item or event representative of a culture and analyze the culture with reference to that item or event</a:t>
            </a:r>
            <a:endParaRPr lang="en-US" sz="3200" b="1" dirty="0">
              <a:solidFill>
                <a:srgbClr val="000000"/>
              </a:solidFill>
            </a:endParaRPr>
          </a:p>
        </p:txBody>
      </p:sp>
    </p:spTree>
    <p:extLst>
      <p:ext uri="{BB962C8B-B14F-4D97-AF65-F5344CB8AC3E}">
        <p14:creationId xmlns:p14="http://schemas.microsoft.com/office/powerpoint/2010/main" val="2927423325"/>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body" idx="4294967295"/>
          </p:nvPr>
        </p:nvSpPr>
        <p:spPr>
          <a:xfrm>
            <a:off x="460380" y="871240"/>
            <a:ext cx="8226425" cy="4462760"/>
          </a:xfrm>
        </p:spPr>
        <p:txBody>
          <a:bodyPr wrap="square">
            <a:spAutoFit/>
          </a:bodyPr>
          <a:lstStyle/>
          <a:p>
            <a:pPr algn="ctr" eaLnBrk="1" hangingPunct="1">
              <a:buFontTx/>
              <a:buNone/>
            </a:pPr>
            <a:r>
              <a:rPr lang="en-US" sz="4000" b="1" dirty="0" smtClean="0">
                <a:solidFill>
                  <a:srgbClr val="FF0000"/>
                </a:solidFill>
              </a:rPr>
              <a:t>a cultural metaphor is a specialized use of an item or action or idea itself </a:t>
            </a:r>
          </a:p>
          <a:p>
            <a:pPr algn="ctr" eaLnBrk="1" hangingPunct="1">
              <a:buFontTx/>
              <a:buNone/>
            </a:pPr>
            <a:r>
              <a:rPr lang="en-US" sz="4000" b="1" dirty="0" smtClean="0">
                <a:solidFill>
                  <a:srgbClr val="FF0000"/>
                </a:solidFill>
              </a:rPr>
              <a:t>as a Unit of Analysis . . .</a:t>
            </a:r>
            <a:endParaRPr lang="en-US" sz="4400" dirty="0" smtClean="0">
              <a:solidFill>
                <a:srgbClr val="FF0000"/>
              </a:solidFill>
            </a:endParaRPr>
          </a:p>
        </p:txBody>
      </p:sp>
    </p:spTree>
    <p:extLst>
      <p:ext uri="{BB962C8B-B14F-4D97-AF65-F5344CB8AC3E}">
        <p14:creationId xmlns:p14="http://schemas.microsoft.com/office/powerpoint/2010/main" val="2149776148"/>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body" idx="4294967295"/>
          </p:nvPr>
        </p:nvSpPr>
        <p:spPr>
          <a:xfrm>
            <a:off x="460380" y="871240"/>
            <a:ext cx="8226425" cy="4462760"/>
          </a:xfrm>
        </p:spPr>
        <p:txBody>
          <a:bodyPr wrap="square">
            <a:spAutoFit/>
          </a:bodyPr>
          <a:lstStyle/>
          <a:p>
            <a:pPr algn="ctr" eaLnBrk="1" hangingPunct="1">
              <a:buFontTx/>
              <a:buNone/>
            </a:pPr>
            <a:r>
              <a:rPr lang="en-US" sz="4000" b="1" dirty="0" smtClean="0">
                <a:solidFill>
                  <a:srgbClr val="FF0000"/>
                </a:solidFill>
              </a:rPr>
              <a:t>a cultural metaphor is a specialized use of an item or action or idea itself </a:t>
            </a:r>
          </a:p>
          <a:p>
            <a:pPr algn="ctr" eaLnBrk="1" hangingPunct="1">
              <a:buFontTx/>
              <a:buNone/>
            </a:pPr>
            <a:r>
              <a:rPr lang="en-US" sz="4000" b="1" dirty="0" smtClean="0">
                <a:solidFill>
                  <a:srgbClr val="FF0000"/>
                </a:solidFill>
              </a:rPr>
              <a:t>as a Unit of Analysis . . .</a:t>
            </a:r>
            <a:endParaRPr lang="en-US" sz="4400" dirty="0" smtClean="0">
              <a:solidFill>
                <a:srgbClr val="FF0000"/>
              </a:solidFill>
            </a:endParaRPr>
          </a:p>
        </p:txBody>
      </p:sp>
      <p:sp>
        <p:nvSpPr>
          <p:cNvPr id="3" name="Rectangle 2"/>
          <p:cNvSpPr/>
          <p:nvPr/>
        </p:nvSpPr>
        <p:spPr>
          <a:xfrm>
            <a:off x="2507024" y="4724400"/>
            <a:ext cx="4198585" cy="707886"/>
          </a:xfrm>
          <a:prstGeom prst="rect">
            <a:avLst/>
          </a:prstGeom>
        </p:spPr>
        <p:txBody>
          <a:bodyPr wrap="none">
            <a:spAutoFit/>
          </a:bodyPr>
          <a:lstStyle/>
          <a:p>
            <a:pPr algn="ctr">
              <a:spcBef>
                <a:spcPct val="20000"/>
              </a:spcBef>
            </a:pPr>
            <a:r>
              <a:rPr lang="en-US" sz="4000" b="1" dirty="0" smtClean="0">
                <a:solidFill>
                  <a:srgbClr val="FF3300"/>
                </a:solidFill>
                <a:latin typeface="Arial"/>
              </a:rPr>
              <a:t>through analogy</a:t>
            </a:r>
            <a:endParaRPr lang="en-US" sz="4000" b="1" dirty="0">
              <a:solidFill>
                <a:srgbClr val="FF3300"/>
              </a:solidFill>
              <a:latin typeface="Arial"/>
            </a:endParaRPr>
          </a:p>
        </p:txBody>
      </p:sp>
    </p:spTree>
    <p:extLst>
      <p:ext uri="{BB962C8B-B14F-4D97-AF65-F5344CB8AC3E}">
        <p14:creationId xmlns:p14="http://schemas.microsoft.com/office/powerpoint/2010/main" val="654581921"/>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387074" name="Text Box 3"/>
          <p:cNvSpPr txBox="1">
            <a:spLocks noChangeArrowheads="1"/>
          </p:cNvSpPr>
          <p:nvPr/>
        </p:nvSpPr>
        <p:spPr bwMode="auto">
          <a:xfrm>
            <a:off x="3113536" y="6400134"/>
            <a:ext cx="2882520"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hlinkClick r:id="rId2"/>
              </a:rPr>
              <a:t>www.d.umn.edu/cla/faculty/troufs/anth1095/index.html#text</a:t>
            </a:r>
            <a:endParaRPr kumimoji="1" lang="en-US" sz="800" dirty="0">
              <a:solidFill>
                <a:srgbClr val="99CC00"/>
              </a:solidFill>
            </a:endParaRPr>
          </a:p>
        </p:txBody>
      </p:sp>
      <p:pic>
        <p:nvPicPr>
          <p:cNvPr id="2050" name="Picture 2"/>
          <p:cNvPicPr>
            <a:picLocks noChangeAspect="1" noChangeArrowheads="1"/>
          </p:cNvPicPr>
          <p:nvPr/>
        </p:nvPicPr>
        <p:blipFill>
          <a:blip r:embed="rId3" cstate="print"/>
          <a:srcRect/>
          <a:stretch>
            <a:fillRect/>
          </a:stretch>
        </p:blipFill>
        <p:spPr bwMode="auto">
          <a:xfrm>
            <a:off x="686045" y="678549"/>
            <a:ext cx="7772400" cy="4857750"/>
          </a:xfrm>
          <a:prstGeom prst="rect">
            <a:avLst/>
          </a:prstGeom>
          <a:noFill/>
          <a:ln w="9525">
            <a:noFill/>
            <a:miter lim="800000"/>
            <a:headEnd/>
            <a:tailEnd/>
          </a:ln>
        </p:spPr>
      </p:pic>
      <p:sp>
        <p:nvSpPr>
          <p:cNvPr id="6" name="TextBox 5"/>
          <p:cNvSpPr txBox="1">
            <a:spLocks noChangeArrowheads="1"/>
          </p:cNvSpPr>
          <p:nvPr/>
        </p:nvSpPr>
        <p:spPr bwMode="auto">
          <a:xfrm>
            <a:off x="914645" y="5313829"/>
            <a:ext cx="7315200" cy="1200329"/>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algn="ctr"/>
            <a:r>
              <a:rPr lang="en-US" sz="2400" b="1" dirty="0" smtClean="0">
                <a:solidFill>
                  <a:srgbClr val="000000"/>
                </a:solidFill>
                <a:latin typeface="Arial" pitchFamily="34" charset="0"/>
              </a:rPr>
              <a:t>Martin J. Gannon uses cultural metaphors as the basis for his book on Global Cultures</a:t>
            </a:r>
            <a:endParaRPr lang="en-US" sz="2400" b="1" dirty="0">
              <a:solidFill>
                <a:srgbClr val="000000"/>
              </a:solidFill>
              <a:latin typeface="Arial" pitchFamily="34" charset="0"/>
            </a:endParaRPr>
          </a:p>
        </p:txBody>
      </p:sp>
    </p:spTree>
    <p:extLst>
      <p:ext uri="{BB962C8B-B14F-4D97-AF65-F5344CB8AC3E}">
        <p14:creationId xmlns:p14="http://schemas.microsoft.com/office/powerpoint/2010/main" val="2294603634"/>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387074" name="Text Box 3"/>
          <p:cNvSpPr txBox="1">
            <a:spLocks noChangeArrowheads="1"/>
          </p:cNvSpPr>
          <p:nvPr/>
        </p:nvSpPr>
        <p:spPr bwMode="auto">
          <a:xfrm>
            <a:off x="3113536" y="6400134"/>
            <a:ext cx="2882520"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hlinkClick r:id="rId2"/>
              </a:rPr>
              <a:t>www.d.umn.edu/cla/faculty/troufs/anth1095/index.html#text</a:t>
            </a:r>
            <a:endParaRPr kumimoji="1" lang="en-US" sz="800" dirty="0">
              <a:solidFill>
                <a:srgbClr val="99CC00"/>
              </a:solidFill>
            </a:endParaRPr>
          </a:p>
        </p:txBody>
      </p:sp>
      <p:pic>
        <p:nvPicPr>
          <p:cNvPr id="2050" name="Picture 2"/>
          <p:cNvPicPr>
            <a:picLocks noChangeAspect="1" noChangeArrowheads="1"/>
          </p:cNvPicPr>
          <p:nvPr/>
        </p:nvPicPr>
        <p:blipFill>
          <a:blip r:embed="rId3" cstate="print"/>
          <a:srcRect/>
          <a:stretch>
            <a:fillRect/>
          </a:stretch>
        </p:blipFill>
        <p:spPr bwMode="auto">
          <a:xfrm>
            <a:off x="682169" y="754749"/>
            <a:ext cx="7772400" cy="4857750"/>
          </a:xfrm>
          <a:prstGeom prst="rect">
            <a:avLst/>
          </a:prstGeom>
          <a:noFill/>
          <a:ln w="9525">
            <a:noFill/>
            <a:miter lim="800000"/>
            <a:headEnd/>
            <a:tailEnd/>
          </a:ln>
        </p:spPr>
      </p:pic>
      <p:sp>
        <p:nvSpPr>
          <p:cNvPr id="6" name="TextBox 5"/>
          <p:cNvSpPr txBox="1">
            <a:spLocks noChangeArrowheads="1"/>
          </p:cNvSpPr>
          <p:nvPr/>
        </p:nvSpPr>
        <p:spPr bwMode="auto">
          <a:xfrm>
            <a:off x="914645" y="3497723"/>
            <a:ext cx="7315200" cy="3046988"/>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algn="ctr">
              <a:tabLst>
                <a:tab pos="6284913" algn="l"/>
              </a:tabLst>
            </a:pPr>
            <a:r>
              <a:rPr lang="en-US" sz="2000" b="1" dirty="0" smtClean="0">
                <a:solidFill>
                  <a:srgbClr val="000000"/>
                </a:solidFill>
                <a:latin typeface="Arial" pitchFamily="34" charset="0"/>
              </a:rPr>
              <a:t>Martin J. Gannon</a:t>
            </a:r>
          </a:p>
          <a:p>
            <a:pPr algn="ctr">
              <a:tabLst>
                <a:tab pos="6400800" algn="l"/>
              </a:tabLst>
            </a:pPr>
            <a:endParaRPr lang="en-US" sz="2000" b="1" dirty="0" smtClean="0">
              <a:solidFill>
                <a:srgbClr val="000000"/>
              </a:solidFill>
              <a:latin typeface="Arial" pitchFamily="34" charset="0"/>
            </a:endParaRPr>
          </a:p>
          <a:p>
            <a:pPr lvl="1" algn="ctr">
              <a:tabLst>
                <a:tab pos="6400800" algn="l"/>
              </a:tabLst>
            </a:pPr>
            <a:r>
              <a:rPr lang="en-US" sz="1600" dirty="0" smtClean="0">
                <a:solidFill>
                  <a:srgbClr val="000000"/>
                </a:solidFill>
                <a:latin typeface="Arial" pitchFamily="34" charset="0"/>
              </a:rPr>
              <a:t>(Ph.D., Columbia University) is Professor of International Management and Strategy, College of Business Administration, California State University San Marcos. He is also Professor Emeritus, Smith School of Business, University of Maryland at College Park. At Maryland he held several administrative positions, including the Associate Deanship for Academic Affairs and the Founding Directorship of the Center for Global Business, and received the University's International Landmark Award.</a:t>
            </a:r>
          </a:p>
        </p:txBody>
      </p:sp>
    </p:spTree>
    <p:extLst>
      <p:ext uri="{BB962C8B-B14F-4D97-AF65-F5344CB8AC3E}">
        <p14:creationId xmlns:p14="http://schemas.microsoft.com/office/powerpoint/2010/main" val="319577659"/>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852488"/>
            <a:ext cx="8229600" cy="1143000"/>
          </a:xfrm>
        </p:spPr>
        <p:txBody>
          <a:bodyPr/>
          <a:lstStyle/>
          <a:p>
            <a:pPr eaLnBrk="1" hangingPunct="1"/>
            <a:r>
              <a:rPr lang="en-US" sz="2400" b="1" dirty="0" smtClean="0">
                <a:latin typeface="Verdana" pitchFamily="34" charset="0"/>
              </a:rPr>
              <a:t>Gannon’s</a:t>
            </a:r>
            <a:br>
              <a:rPr lang="en-US" sz="2400" b="1" dirty="0" smtClean="0">
                <a:latin typeface="Verdana" pitchFamily="34" charset="0"/>
              </a:rPr>
            </a:br>
            <a:r>
              <a:rPr lang="en-US" sz="3200" b="1" dirty="0" smtClean="0">
                <a:latin typeface="Verdana" pitchFamily="34" charset="0"/>
              </a:rPr>
              <a:t>Cultural Metaphors</a:t>
            </a:r>
            <a:br>
              <a:rPr lang="en-US" sz="3200" b="1" dirty="0" smtClean="0">
                <a:latin typeface="Verdana" pitchFamily="34" charset="0"/>
              </a:rPr>
            </a:br>
            <a:r>
              <a:rPr lang="en-US" sz="2000" b="1" dirty="0" smtClean="0">
                <a:latin typeface="Verdana" pitchFamily="34" charset="0"/>
              </a:rPr>
              <a:t>include</a:t>
            </a:r>
          </a:p>
        </p:txBody>
      </p:sp>
      <p:sp>
        <p:nvSpPr>
          <p:cNvPr id="182275" name="Rectangle 3"/>
          <p:cNvSpPr>
            <a:spLocks noGrp="1" noChangeArrowheads="1"/>
          </p:cNvSpPr>
          <p:nvPr>
            <p:ph type="body" idx="1"/>
          </p:nvPr>
        </p:nvSpPr>
        <p:spPr>
          <a:xfrm>
            <a:off x="1052296" y="2232255"/>
            <a:ext cx="7086600" cy="3564053"/>
          </a:xfrm>
        </p:spPr>
        <p:txBody>
          <a:bodyPr>
            <a:spAutoFit/>
          </a:bodyPr>
          <a:lstStyle/>
          <a:p>
            <a:pPr marL="566738" indent="-566738" eaLnBrk="1" hangingPunct="1">
              <a:lnSpc>
                <a:spcPct val="140000"/>
              </a:lnSpc>
              <a:buNone/>
              <a:tabLst>
                <a:tab pos="1379538" algn="l"/>
              </a:tabLst>
            </a:pPr>
            <a:r>
              <a:rPr lang="en-US" sz="2400" b="1" dirty="0" smtClean="0">
                <a:solidFill>
                  <a:srgbClr val="000000"/>
                </a:solidFill>
              </a:rPr>
              <a:t>Ch. 5 	"The Turkish </a:t>
            </a:r>
            <a:r>
              <a:rPr lang="en-US" sz="2400" b="1" dirty="0" err="1" smtClean="0">
                <a:solidFill>
                  <a:srgbClr val="000000"/>
                </a:solidFill>
              </a:rPr>
              <a:t>Coffehouse</a:t>
            </a:r>
            <a:r>
              <a:rPr lang="en-US" sz="2400" b="1" dirty="0" smtClean="0">
                <a:solidFill>
                  <a:srgbClr val="000000"/>
                </a:solidFill>
              </a:rPr>
              <a:t>"</a:t>
            </a:r>
          </a:p>
          <a:p>
            <a:pPr marL="566738" indent="-566738" eaLnBrk="1" hangingPunct="1">
              <a:lnSpc>
                <a:spcPct val="140000"/>
              </a:lnSpc>
              <a:buNone/>
              <a:tabLst>
                <a:tab pos="1379538" algn="l"/>
              </a:tabLst>
            </a:pPr>
            <a:r>
              <a:rPr lang="en-US" sz="2400" b="1" dirty="0" smtClean="0">
                <a:solidFill>
                  <a:srgbClr val="000000"/>
                </a:solidFill>
              </a:rPr>
              <a:t>Ch. 8 	"</a:t>
            </a:r>
            <a:r>
              <a:rPr lang="en-US" sz="2400" b="1" dirty="0" err="1" smtClean="0">
                <a:solidFill>
                  <a:srgbClr val="000000"/>
                </a:solidFill>
              </a:rPr>
              <a:t>Kimchi</a:t>
            </a:r>
            <a:r>
              <a:rPr lang="en-US" sz="2400" b="1" dirty="0" smtClean="0">
                <a:solidFill>
                  <a:srgbClr val="000000"/>
                </a:solidFill>
              </a:rPr>
              <a:t> and Korea" </a:t>
            </a:r>
          </a:p>
          <a:p>
            <a:pPr marL="566738" indent="-566738" eaLnBrk="1" hangingPunct="1">
              <a:lnSpc>
                <a:spcPct val="140000"/>
              </a:lnSpc>
              <a:buNone/>
              <a:tabLst>
                <a:tab pos="1379538" algn="l"/>
              </a:tabLst>
            </a:pPr>
            <a:r>
              <a:rPr lang="en-US" sz="2400" b="1" dirty="0" smtClean="0">
                <a:solidFill>
                  <a:srgbClr val="000000"/>
                </a:solidFill>
              </a:rPr>
              <a:t>Ch. 11	"The Danish Christmas Luncheon"</a:t>
            </a:r>
          </a:p>
          <a:p>
            <a:pPr marL="566738" indent="-566738" eaLnBrk="1" hangingPunct="1">
              <a:lnSpc>
                <a:spcPct val="140000"/>
              </a:lnSpc>
              <a:buNone/>
              <a:tabLst>
                <a:tab pos="1379538" algn="l"/>
              </a:tabLst>
            </a:pPr>
            <a:r>
              <a:rPr lang="en-US" sz="2400" b="1" dirty="0" smtClean="0">
                <a:solidFill>
                  <a:srgbClr val="000000"/>
                </a:solidFill>
              </a:rPr>
              <a:t>Ch. 15 	"French Wine“</a:t>
            </a:r>
          </a:p>
          <a:p>
            <a:pPr marL="566738" indent="-566738" eaLnBrk="1" hangingPunct="1">
              <a:lnSpc>
                <a:spcPct val="140000"/>
              </a:lnSpc>
              <a:buNone/>
              <a:tabLst>
                <a:tab pos="1379538" algn="l"/>
              </a:tabLst>
            </a:pPr>
            <a:r>
              <a:rPr lang="en-US" sz="2400" b="1" dirty="0" smtClean="0">
                <a:solidFill>
                  <a:srgbClr val="000000"/>
                </a:solidFill>
              </a:rPr>
              <a:t>Ch. 23	“The Mexican Fiesta”</a:t>
            </a:r>
          </a:p>
          <a:p>
            <a:pPr marL="566738" indent="-566738" eaLnBrk="1" hangingPunct="1">
              <a:lnSpc>
                <a:spcPct val="140000"/>
              </a:lnSpc>
              <a:buNone/>
              <a:tabLst>
                <a:tab pos="1379538" algn="l"/>
              </a:tabLst>
            </a:pPr>
            <a:r>
              <a:rPr lang="en-US" sz="2400" b="1" dirty="0" smtClean="0">
                <a:solidFill>
                  <a:srgbClr val="000000"/>
                </a:solidFill>
              </a:rPr>
              <a:t>Ch. 27 	"The Singapore Hawker Centers"</a:t>
            </a:r>
          </a:p>
        </p:txBody>
      </p:sp>
    </p:spTree>
    <p:extLst>
      <p:ext uri="{BB962C8B-B14F-4D97-AF65-F5344CB8AC3E}">
        <p14:creationId xmlns:p14="http://schemas.microsoft.com/office/powerpoint/2010/main" val="1310257020"/>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852488"/>
            <a:ext cx="8229600" cy="1143000"/>
          </a:xfrm>
        </p:spPr>
        <p:txBody>
          <a:bodyPr/>
          <a:lstStyle/>
          <a:p>
            <a:pPr eaLnBrk="1" hangingPunct="1"/>
            <a:r>
              <a:rPr lang="en-US" sz="2400" b="1" dirty="0" smtClean="0">
                <a:latin typeface="Verdana" pitchFamily="34" charset="0"/>
              </a:rPr>
              <a:t>Gannon’s</a:t>
            </a:r>
            <a:br>
              <a:rPr lang="en-US" sz="2400" b="1" dirty="0" smtClean="0">
                <a:latin typeface="Verdana" pitchFamily="34" charset="0"/>
              </a:rPr>
            </a:br>
            <a:r>
              <a:rPr lang="en-US" sz="3200" b="1" dirty="0" smtClean="0">
                <a:latin typeface="Verdana" pitchFamily="34" charset="0"/>
              </a:rPr>
              <a:t>Cultural Metaphors</a:t>
            </a:r>
            <a:br>
              <a:rPr lang="en-US" sz="3200" b="1" dirty="0" smtClean="0">
                <a:latin typeface="Verdana" pitchFamily="34" charset="0"/>
              </a:rPr>
            </a:br>
            <a:r>
              <a:rPr lang="en-US" sz="2000" b="1" dirty="0" smtClean="0">
                <a:latin typeface="Verdana" pitchFamily="34" charset="0"/>
              </a:rPr>
              <a:t>include</a:t>
            </a:r>
          </a:p>
        </p:txBody>
      </p:sp>
      <p:sp>
        <p:nvSpPr>
          <p:cNvPr id="182275" name="Rectangle 3"/>
          <p:cNvSpPr>
            <a:spLocks noGrp="1" noChangeArrowheads="1"/>
          </p:cNvSpPr>
          <p:nvPr>
            <p:ph type="body" idx="1"/>
          </p:nvPr>
        </p:nvSpPr>
        <p:spPr>
          <a:xfrm>
            <a:off x="1052296" y="2232250"/>
            <a:ext cx="7086600" cy="2997744"/>
          </a:xfrm>
        </p:spPr>
        <p:txBody>
          <a:bodyPr>
            <a:spAutoFit/>
          </a:bodyPr>
          <a:lstStyle/>
          <a:p>
            <a:pPr marL="566738" indent="-566738" eaLnBrk="1" hangingPunct="1">
              <a:lnSpc>
                <a:spcPct val="140000"/>
              </a:lnSpc>
              <a:buNone/>
              <a:tabLst>
                <a:tab pos="1379538" algn="l"/>
              </a:tabLst>
            </a:pPr>
            <a:r>
              <a:rPr lang="en-US" b="1" dirty="0" smtClean="0">
                <a:solidFill>
                  <a:srgbClr val="000000"/>
                </a:solidFill>
              </a:rPr>
              <a:t>Ch. 5 	"The Turkish </a:t>
            </a:r>
            <a:r>
              <a:rPr lang="en-US" b="1" dirty="0" err="1" smtClean="0">
                <a:solidFill>
                  <a:srgbClr val="000000"/>
                </a:solidFill>
              </a:rPr>
              <a:t>Coffehouse</a:t>
            </a:r>
            <a:r>
              <a:rPr lang="en-US" b="1" dirty="0" smtClean="0">
                <a:solidFill>
                  <a:srgbClr val="000000"/>
                </a:solidFill>
              </a:rPr>
              <a:t>"</a:t>
            </a:r>
          </a:p>
          <a:p>
            <a:pPr marL="566738" indent="-566738" eaLnBrk="1" hangingPunct="1">
              <a:lnSpc>
                <a:spcPct val="140000"/>
              </a:lnSpc>
              <a:buNone/>
              <a:tabLst>
                <a:tab pos="1379538" algn="l"/>
              </a:tabLst>
            </a:pPr>
            <a:r>
              <a:rPr lang="en-US" sz="1800" b="1" dirty="0" smtClean="0">
                <a:solidFill>
                  <a:schemeClr val="bg1">
                    <a:lumMod val="65000"/>
                  </a:schemeClr>
                </a:solidFill>
              </a:rPr>
              <a:t>Ch. 8 	"</a:t>
            </a:r>
            <a:r>
              <a:rPr lang="en-US" sz="1800" b="1" dirty="0" err="1" smtClean="0">
                <a:solidFill>
                  <a:schemeClr val="bg1">
                    <a:lumMod val="65000"/>
                  </a:schemeClr>
                </a:solidFill>
              </a:rPr>
              <a:t>Kimchi</a:t>
            </a:r>
            <a:r>
              <a:rPr lang="en-US" sz="1800" b="1" dirty="0" smtClean="0">
                <a:solidFill>
                  <a:schemeClr val="bg1">
                    <a:lumMod val="65000"/>
                  </a:schemeClr>
                </a:solidFill>
              </a:rPr>
              <a:t> and Korea" </a:t>
            </a:r>
          </a:p>
          <a:p>
            <a:pPr marL="566738" indent="-566738" eaLnBrk="1" hangingPunct="1">
              <a:lnSpc>
                <a:spcPct val="140000"/>
              </a:lnSpc>
              <a:buNone/>
              <a:tabLst>
                <a:tab pos="1379538" algn="l"/>
              </a:tabLst>
            </a:pPr>
            <a:r>
              <a:rPr lang="en-US" sz="1800" b="1" dirty="0" smtClean="0">
                <a:solidFill>
                  <a:schemeClr val="bg1">
                    <a:lumMod val="65000"/>
                  </a:schemeClr>
                </a:solidFill>
              </a:rPr>
              <a:t>Ch. 11	"The Danish Christmas Luncheon"</a:t>
            </a:r>
          </a:p>
          <a:p>
            <a:pPr marL="566738" indent="-566738" eaLnBrk="1" hangingPunct="1">
              <a:lnSpc>
                <a:spcPct val="140000"/>
              </a:lnSpc>
              <a:buNone/>
              <a:tabLst>
                <a:tab pos="1379538" algn="l"/>
              </a:tabLst>
            </a:pPr>
            <a:r>
              <a:rPr lang="en-US" sz="1800" b="1" dirty="0" smtClean="0">
                <a:solidFill>
                  <a:schemeClr val="bg1">
                    <a:lumMod val="65000"/>
                  </a:schemeClr>
                </a:solidFill>
              </a:rPr>
              <a:t>Ch. 15 	"French Wine“</a:t>
            </a:r>
          </a:p>
          <a:p>
            <a:pPr marL="566738" indent="-566738" eaLnBrk="1" hangingPunct="1">
              <a:lnSpc>
                <a:spcPct val="140000"/>
              </a:lnSpc>
              <a:buNone/>
              <a:tabLst>
                <a:tab pos="1379538" algn="l"/>
              </a:tabLst>
            </a:pPr>
            <a:r>
              <a:rPr lang="en-US" sz="1800" b="1" dirty="0" smtClean="0">
                <a:solidFill>
                  <a:schemeClr val="bg1">
                    <a:lumMod val="65000"/>
                  </a:schemeClr>
                </a:solidFill>
              </a:rPr>
              <a:t>Ch. 23	“The Mexican Fiesta”</a:t>
            </a:r>
          </a:p>
          <a:p>
            <a:pPr marL="566738" indent="-566738" eaLnBrk="1" hangingPunct="1">
              <a:lnSpc>
                <a:spcPct val="140000"/>
              </a:lnSpc>
              <a:buNone/>
              <a:tabLst>
                <a:tab pos="1379538" algn="l"/>
              </a:tabLst>
            </a:pPr>
            <a:r>
              <a:rPr lang="en-US" sz="1800" b="1" dirty="0" smtClean="0">
                <a:solidFill>
                  <a:schemeClr val="bg1">
                    <a:lumMod val="65000"/>
                  </a:schemeClr>
                </a:solidFill>
              </a:rPr>
              <a:t>Ch. 27 	"The Singapore Hawker Centers"</a:t>
            </a:r>
          </a:p>
        </p:txBody>
      </p:sp>
    </p:spTree>
    <p:extLst>
      <p:ext uri="{BB962C8B-B14F-4D97-AF65-F5344CB8AC3E}">
        <p14:creationId xmlns:p14="http://schemas.microsoft.com/office/powerpoint/2010/main" val="4031904899"/>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896292" y="152889"/>
            <a:ext cx="7315200" cy="5669280"/>
          </a:xfrm>
          <a:prstGeom prst="rect">
            <a:avLst/>
          </a:prstGeom>
          <a:noFill/>
          <a:ln w="9525">
            <a:noFill/>
            <a:miter lim="800000"/>
            <a:headEnd/>
            <a:tailEnd/>
          </a:ln>
          <a:effectLst/>
        </p:spPr>
      </p:pic>
      <p:sp>
        <p:nvSpPr>
          <p:cNvPr id="7" name="Rectangle 6"/>
          <p:cNvSpPr/>
          <p:nvPr/>
        </p:nvSpPr>
        <p:spPr>
          <a:xfrm>
            <a:off x="914401" y="5892523"/>
            <a:ext cx="7271656" cy="369332"/>
          </a:xfrm>
          <a:prstGeom prst="rect">
            <a:avLst/>
          </a:prstGeom>
        </p:spPr>
        <p:txBody>
          <a:bodyPr wrap="square">
            <a:spAutoFit/>
          </a:bodyPr>
          <a:lstStyle/>
          <a:p>
            <a:pPr algn="ctr"/>
            <a:r>
              <a:rPr lang="en-US" dirty="0" smtClean="0">
                <a:solidFill>
                  <a:srgbClr val="FFFFFF"/>
                </a:solidFill>
                <a:latin typeface="Arial" pitchFamily="34" charset="0"/>
              </a:rPr>
              <a:t>An Ottoman coffeehouse, 19th century</a:t>
            </a:r>
          </a:p>
        </p:txBody>
      </p:sp>
      <p:sp>
        <p:nvSpPr>
          <p:cNvPr id="4" name="Rectangle 3"/>
          <p:cNvSpPr/>
          <p:nvPr/>
        </p:nvSpPr>
        <p:spPr>
          <a:xfrm>
            <a:off x="928915" y="6400513"/>
            <a:ext cx="7271656" cy="215444"/>
          </a:xfrm>
          <a:prstGeom prst="rect">
            <a:avLst/>
          </a:prstGeom>
        </p:spPr>
        <p:txBody>
          <a:bodyPr wrap="square">
            <a:spAutoFit/>
          </a:bodyPr>
          <a:lstStyle/>
          <a:p>
            <a:pPr algn="ctr"/>
            <a:r>
              <a:rPr lang="en-US" sz="800" dirty="0" smtClean="0">
                <a:solidFill>
                  <a:srgbClr val="FFFFFF"/>
                </a:solidFill>
                <a:latin typeface="Arial" pitchFamily="34" charset="0"/>
                <a:hlinkClick r:id="rId3"/>
              </a:rPr>
              <a:t>www.superluminal.com/cookbook/essay_coffee.html</a:t>
            </a:r>
            <a:endParaRPr lang="en-US" sz="800" dirty="0">
              <a:solidFill>
                <a:srgbClr val="FFFFFF"/>
              </a:solidFill>
              <a:latin typeface="Arial" pitchFamily="34" charset="0"/>
            </a:endParaRPr>
          </a:p>
        </p:txBody>
      </p:sp>
    </p:spTree>
    <p:extLst>
      <p:ext uri="{BB962C8B-B14F-4D97-AF65-F5344CB8AC3E}">
        <p14:creationId xmlns:p14="http://schemas.microsoft.com/office/powerpoint/2010/main" val="1060699771"/>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24642" name="Text Box 2"/>
          <p:cNvSpPr txBox="1">
            <a:spLocks noChangeArrowheads="1"/>
          </p:cNvSpPr>
          <p:nvPr/>
        </p:nvSpPr>
        <p:spPr bwMode="auto">
          <a:xfrm>
            <a:off x="4986931" y="5101682"/>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endParaRPr>
          </a:p>
        </p:txBody>
      </p:sp>
      <p:sp>
        <p:nvSpPr>
          <p:cNvPr id="624643" name="Text Box 3"/>
          <p:cNvSpPr txBox="1">
            <a:spLocks noChangeArrowheads="1"/>
          </p:cNvSpPr>
          <p:nvPr/>
        </p:nvSpPr>
        <p:spPr bwMode="auto">
          <a:xfrm>
            <a:off x="6207541" y="2587082"/>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endParaRPr>
          </a:p>
        </p:txBody>
      </p:sp>
      <p:sp>
        <p:nvSpPr>
          <p:cNvPr id="7" name="Text Box 4"/>
          <p:cNvSpPr txBox="1">
            <a:spLocks noChangeArrowheads="1"/>
          </p:cNvSpPr>
          <p:nvPr/>
        </p:nvSpPr>
        <p:spPr bwMode="auto">
          <a:xfrm>
            <a:off x="666751" y="2262874"/>
            <a:ext cx="7905750" cy="3170099"/>
          </a:xfrm>
          <a:prstGeom prst="rect">
            <a:avLst/>
          </a:prstGeom>
          <a:noFill/>
          <a:ln w="9525">
            <a:noFill/>
            <a:miter lim="800000"/>
            <a:headEnd/>
            <a:tailEnd/>
          </a:ln>
        </p:spPr>
        <p:txBody>
          <a:bodyPr wrap="square">
            <a:spAutoFit/>
          </a:bodyPr>
          <a:lstStyle/>
          <a:p>
            <a:pPr algn="ctr" eaLnBrk="0" hangingPunct="0"/>
            <a:r>
              <a:rPr kumimoji="1" lang="en-US" sz="4000" b="1" dirty="0" smtClean="0">
                <a:solidFill>
                  <a:srgbClr val="FF0000"/>
                </a:solidFill>
              </a:rPr>
              <a:t>In other classes we included examples</a:t>
            </a:r>
          </a:p>
          <a:p>
            <a:pPr algn="ctr" eaLnBrk="0" hangingPunct="0"/>
            <a:endParaRPr kumimoji="1" lang="en-US" sz="4000" b="1" dirty="0" smtClean="0">
              <a:solidFill>
                <a:srgbClr val="FF0000"/>
              </a:solidFill>
            </a:endParaRPr>
          </a:p>
          <a:p>
            <a:pPr algn="ctr" eaLnBrk="0" hangingPunct="0"/>
            <a:r>
              <a:rPr kumimoji="1" lang="en-US" sz="4000" b="1" dirty="0" smtClean="0">
                <a:solidFill>
                  <a:srgbClr val="FF0000"/>
                </a:solidFill>
              </a:rPr>
              <a:t>This time try to think of examples on your own . . . </a:t>
            </a:r>
          </a:p>
        </p:txBody>
      </p:sp>
    </p:spTree>
    <p:extLst>
      <p:ext uri="{BB962C8B-B14F-4D97-AF65-F5344CB8AC3E}">
        <p14:creationId xmlns:p14="http://schemas.microsoft.com/office/powerpoint/2010/main" val="1904524743"/>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852488"/>
            <a:ext cx="8229600" cy="1143000"/>
          </a:xfrm>
        </p:spPr>
        <p:txBody>
          <a:bodyPr/>
          <a:lstStyle/>
          <a:p>
            <a:pPr eaLnBrk="1" hangingPunct="1"/>
            <a:r>
              <a:rPr lang="en-US" sz="2400" b="1" dirty="0" smtClean="0">
                <a:latin typeface="Verdana" pitchFamily="34" charset="0"/>
              </a:rPr>
              <a:t>Gannon’s</a:t>
            </a:r>
            <a:br>
              <a:rPr lang="en-US" sz="2400" b="1" dirty="0" smtClean="0">
                <a:latin typeface="Verdana" pitchFamily="34" charset="0"/>
              </a:rPr>
            </a:br>
            <a:r>
              <a:rPr lang="en-US" sz="3200" b="1" dirty="0" smtClean="0">
                <a:latin typeface="Verdana" pitchFamily="34" charset="0"/>
              </a:rPr>
              <a:t>Cultural Metaphors</a:t>
            </a:r>
            <a:br>
              <a:rPr lang="en-US" sz="3200" b="1" dirty="0" smtClean="0">
                <a:latin typeface="Verdana" pitchFamily="34" charset="0"/>
              </a:rPr>
            </a:br>
            <a:r>
              <a:rPr lang="en-US" sz="2000" b="1" dirty="0" smtClean="0">
                <a:latin typeface="Verdana" pitchFamily="34" charset="0"/>
              </a:rPr>
              <a:t>include</a:t>
            </a:r>
          </a:p>
        </p:txBody>
      </p:sp>
      <p:sp>
        <p:nvSpPr>
          <p:cNvPr id="182275" name="Rectangle 3"/>
          <p:cNvSpPr>
            <a:spLocks noGrp="1" noChangeArrowheads="1"/>
          </p:cNvSpPr>
          <p:nvPr>
            <p:ph type="body" idx="1"/>
          </p:nvPr>
        </p:nvSpPr>
        <p:spPr>
          <a:xfrm>
            <a:off x="1052296" y="2232257"/>
            <a:ext cx="7086600" cy="3139321"/>
          </a:xfrm>
        </p:spPr>
        <p:txBody>
          <a:bodyPr>
            <a:spAutoFit/>
          </a:bodyPr>
          <a:lstStyle/>
          <a:p>
            <a:pPr marL="566738" indent="-566738" eaLnBrk="1" hangingPunct="1">
              <a:lnSpc>
                <a:spcPct val="140000"/>
              </a:lnSpc>
              <a:buNone/>
              <a:tabLst>
                <a:tab pos="1379538" algn="l"/>
              </a:tabLst>
            </a:pPr>
            <a:r>
              <a:rPr lang="en-US" sz="1800" b="1" dirty="0" smtClean="0">
                <a:solidFill>
                  <a:schemeClr val="bg1">
                    <a:lumMod val="65000"/>
                  </a:schemeClr>
                </a:solidFill>
              </a:rPr>
              <a:t>Ch. 5 	"The Turkish </a:t>
            </a:r>
            <a:r>
              <a:rPr lang="en-US" sz="1800" b="1" dirty="0" err="1" smtClean="0">
                <a:solidFill>
                  <a:schemeClr val="bg1">
                    <a:lumMod val="65000"/>
                  </a:schemeClr>
                </a:solidFill>
              </a:rPr>
              <a:t>Coffehouse</a:t>
            </a:r>
            <a:r>
              <a:rPr lang="en-US" sz="1800" b="1" dirty="0" smtClean="0">
                <a:solidFill>
                  <a:schemeClr val="bg1">
                    <a:lumMod val="65000"/>
                  </a:schemeClr>
                </a:solidFill>
              </a:rPr>
              <a:t>"</a:t>
            </a:r>
          </a:p>
          <a:p>
            <a:pPr marL="566738" indent="-566738" eaLnBrk="1" hangingPunct="1">
              <a:lnSpc>
                <a:spcPct val="140000"/>
              </a:lnSpc>
              <a:buNone/>
              <a:tabLst>
                <a:tab pos="1379538" algn="l"/>
              </a:tabLst>
            </a:pPr>
            <a:r>
              <a:rPr lang="en-US" sz="3600" b="1" dirty="0" smtClean="0">
                <a:solidFill>
                  <a:srgbClr val="000000"/>
                </a:solidFill>
              </a:rPr>
              <a:t>Ch. 8 	"</a:t>
            </a:r>
            <a:r>
              <a:rPr lang="en-US" sz="3600" b="1" dirty="0" err="1" smtClean="0">
                <a:solidFill>
                  <a:srgbClr val="000000"/>
                </a:solidFill>
              </a:rPr>
              <a:t>Kimchi</a:t>
            </a:r>
            <a:r>
              <a:rPr lang="en-US" sz="3600" b="1" dirty="0" smtClean="0">
                <a:solidFill>
                  <a:srgbClr val="000000"/>
                </a:solidFill>
              </a:rPr>
              <a:t> and Korea" </a:t>
            </a:r>
          </a:p>
          <a:p>
            <a:pPr marL="566738" indent="-566738" eaLnBrk="1" hangingPunct="1">
              <a:lnSpc>
                <a:spcPct val="140000"/>
              </a:lnSpc>
              <a:buNone/>
              <a:tabLst>
                <a:tab pos="1379538" algn="l"/>
              </a:tabLst>
            </a:pPr>
            <a:r>
              <a:rPr lang="en-US" sz="1800" b="1" dirty="0" smtClean="0">
                <a:solidFill>
                  <a:schemeClr val="bg1">
                    <a:lumMod val="65000"/>
                  </a:schemeClr>
                </a:solidFill>
              </a:rPr>
              <a:t>Ch. 11	"The Danish Christmas Luncheon"</a:t>
            </a:r>
          </a:p>
          <a:p>
            <a:pPr marL="566738" indent="-566738" eaLnBrk="1" hangingPunct="1">
              <a:lnSpc>
                <a:spcPct val="140000"/>
              </a:lnSpc>
              <a:buNone/>
              <a:tabLst>
                <a:tab pos="1379538" algn="l"/>
              </a:tabLst>
            </a:pPr>
            <a:r>
              <a:rPr lang="en-US" sz="1800" b="1" dirty="0" smtClean="0">
                <a:solidFill>
                  <a:schemeClr val="bg1">
                    <a:lumMod val="65000"/>
                  </a:schemeClr>
                </a:solidFill>
              </a:rPr>
              <a:t>Ch. 15 	"French Wine“</a:t>
            </a:r>
          </a:p>
          <a:p>
            <a:pPr marL="566738" indent="-566738" eaLnBrk="1" hangingPunct="1">
              <a:lnSpc>
                <a:spcPct val="140000"/>
              </a:lnSpc>
              <a:buNone/>
              <a:tabLst>
                <a:tab pos="1379538" algn="l"/>
              </a:tabLst>
            </a:pPr>
            <a:r>
              <a:rPr lang="en-US" sz="1800" b="1" dirty="0" smtClean="0">
                <a:solidFill>
                  <a:schemeClr val="bg1">
                    <a:lumMod val="65000"/>
                  </a:schemeClr>
                </a:solidFill>
              </a:rPr>
              <a:t>Ch. 23	“The Mexican Fiesta”</a:t>
            </a:r>
          </a:p>
          <a:p>
            <a:pPr marL="566738" indent="-566738" eaLnBrk="1" hangingPunct="1">
              <a:lnSpc>
                <a:spcPct val="140000"/>
              </a:lnSpc>
              <a:buNone/>
              <a:tabLst>
                <a:tab pos="1379538" algn="l"/>
              </a:tabLst>
            </a:pPr>
            <a:r>
              <a:rPr lang="en-US" sz="1800" b="1" dirty="0" smtClean="0">
                <a:solidFill>
                  <a:schemeClr val="bg1">
                    <a:lumMod val="65000"/>
                  </a:schemeClr>
                </a:solidFill>
              </a:rPr>
              <a:t>Ch. 27 	"The Singapore Hawker Centers"</a:t>
            </a:r>
          </a:p>
        </p:txBody>
      </p:sp>
    </p:spTree>
    <p:extLst>
      <p:ext uri="{BB962C8B-B14F-4D97-AF65-F5344CB8AC3E}">
        <p14:creationId xmlns:p14="http://schemas.microsoft.com/office/powerpoint/2010/main" val="437858929"/>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480003" y="498702"/>
            <a:ext cx="6198043" cy="5280732"/>
          </a:xfrm>
          <a:prstGeom prst="rect">
            <a:avLst/>
          </a:prstGeom>
          <a:noFill/>
          <a:ln w="9525">
            <a:noFill/>
            <a:miter lim="800000"/>
            <a:headEnd/>
            <a:tailEnd/>
          </a:ln>
          <a:effectLst/>
        </p:spPr>
      </p:pic>
      <p:sp>
        <p:nvSpPr>
          <p:cNvPr id="4" name="Rectangle 3"/>
          <p:cNvSpPr/>
          <p:nvPr/>
        </p:nvSpPr>
        <p:spPr>
          <a:xfrm>
            <a:off x="914401" y="5892523"/>
            <a:ext cx="7271656" cy="369332"/>
          </a:xfrm>
          <a:prstGeom prst="rect">
            <a:avLst/>
          </a:prstGeom>
        </p:spPr>
        <p:txBody>
          <a:bodyPr wrap="square">
            <a:spAutoFit/>
          </a:bodyPr>
          <a:lstStyle/>
          <a:p>
            <a:pPr algn="ctr"/>
            <a:r>
              <a:rPr lang="en-US" dirty="0" err="1" smtClean="0">
                <a:solidFill>
                  <a:srgbClr val="FFFFFF"/>
                </a:solidFill>
                <a:latin typeface="Arial" pitchFamily="34" charset="0"/>
              </a:rPr>
              <a:t>Kimchi</a:t>
            </a:r>
            <a:r>
              <a:rPr lang="en-US" dirty="0" smtClean="0">
                <a:solidFill>
                  <a:srgbClr val="FFFFFF"/>
                </a:solidFill>
                <a:latin typeface="Arial" pitchFamily="34" charset="0"/>
              </a:rPr>
              <a:t> in Korea</a:t>
            </a:r>
          </a:p>
        </p:txBody>
      </p:sp>
      <p:sp>
        <p:nvSpPr>
          <p:cNvPr id="5" name="Rectangle 4"/>
          <p:cNvSpPr/>
          <p:nvPr/>
        </p:nvSpPr>
        <p:spPr>
          <a:xfrm>
            <a:off x="928915" y="6400513"/>
            <a:ext cx="7271656" cy="215444"/>
          </a:xfrm>
          <a:prstGeom prst="rect">
            <a:avLst/>
          </a:prstGeom>
        </p:spPr>
        <p:txBody>
          <a:bodyPr wrap="square">
            <a:spAutoFit/>
          </a:bodyPr>
          <a:lstStyle/>
          <a:p>
            <a:pPr algn="ctr"/>
            <a:r>
              <a:rPr lang="en-US" sz="800" dirty="0" smtClean="0">
                <a:solidFill>
                  <a:srgbClr val="FFFFFF"/>
                </a:solidFill>
                <a:latin typeface="Arial" pitchFamily="34" charset="0"/>
                <a:hlinkClick r:id="rId3"/>
              </a:rPr>
              <a:t>www.asianinfo.org/asianinfo/korea/food.htm#KIM%20CHI</a:t>
            </a:r>
            <a:endParaRPr lang="en-US" sz="800" dirty="0" smtClean="0">
              <a:solidFill>
                <a:srgbClr val="FFFFFF"/>
              </a:solidFill>
              <a:latin typeface="Arial" pitchFamily="34" charset="0"/>
            </a:endParaRPr>
          </a:p>
        </p:txBody>
      </p:sp>
    </p:spTree>
    <p:extLst>
      <p:ext uri="{BB962C8B-B14F-4D97-AF65-F5344CB8AC3E}">
        <p14:creationId xmlns:p14="http://schemas.microsoft.com/office/powerpoint/2010/main" val="3681843732"/>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852488"/>
            <a:ext cx="8229600" cy="1143000"/>
          </a:xfrm>
        </p:spPr>
        <p:txBody>
          <a:bodyPr/>
          <a:lstStyle/>
          <a:p>
            <a:pPr eaLnBrk="1" hangingPunct="1"/>
            <a:r>
              <a:rPr lang="en-US" sz="2400" b="1" dirty="0" smtClean="0">
                <a:latin typeface="Verdana" pitchFamily="34" charset="0"/>
              </a:rPr>
              <a:t>Gannon’s</a:t>
            </a:r>
            <a:br>
              <a:rPr lang="en-US" sz="2400" b="1" dirty="0" smtClean="0">
                <a:latin typeface="Verdana" pitchFamily="34" charset="0"/>
              </a:rPr>
            </a:br>
            <a:r>
              <a:rPr lang="en-US" sz="3200" b="1" dirty="0" smtClean="0">
                <a:latin typeface="Verdana" pitchFamily="34" charset="0"/>
              </a:rPr>
              <a:t>Cultural Metaphors</a:t>
            </a:r>
            <a:br>
              <a:rPr lang="en-US" sz="3200" b="1" dirty="0" smtClean="0">
                <a:latin typeface="Verdana" pitchFamily="34" charset="0"/>
              </a:rPr>
            </a:br>
            <a:r>
              <a:rPr lang="en-US" sz="2000" b="1" dirty="0" smtClean="0">
                <a:latin typeface="Verdana" pitchFamily="34" charset="0"/>
              </a:rPr>
              <a:t>include</a:t>
            </a:r>
          </a:p>
        </p:txBody>
      </p:sp>
      <p:sp>
        <p:nvSpPr>
          <p:cNvPr id="182275" name="Rectangle 3"/>
          <p:cNvSpPr>
            <a:spLocks noGrp="1" noChangeArrowheads="1"/>
          </p:cNvSpPr>
          <p:nvPr>
            <p:ph type="body" idx="1"/>
          </p:nvPr>
        </p:nvSpPr>
        <p:spPr>
          <a:xfrm>
            <a:off x="1052295" y="2232250"/>
            <a:ext cx="7467591" cy="2942344"/>
          </a:xfrm>
        </p:spPr>
        <p:txBody>
          <a:bodyPr wrap="square">
            <a:spAutoFit/>
          </a:bodyPr>
          <a:lstStyle/>
          <a:p>
            <a:pPr marL="566738" indent="-566738" eaLnBrk="1" hangingPunct="1">
              <a:lnSpc>
                <a:spcPct val="140000"/>
              </a:lnSpc>
              <a:buNone/>
              <a:tabLst>
                <a:tab pos="1379538" algn="l"/>
              </a:tabLst>
            </a:pPr>
            <a:r>
              <a:rPr lang="en-US" sz="1800" b="1" dirty="0" smtClean="0">
                <a:solidFill>
                  <a:schemeClr val="bg1">
                    <a:lumMod val="65000"/>
                  </a:schemeClr>
                </a:solidFill>
              </a:rPr>
              <a:t>Ch. 5 	"The Turkish </a:t>
            </a:r>
            <a:r>
              <a:rPr lang="en-US" sz="1800" b="1" dirty="0" err="1" smtClean="0">
                <a:solidFill>
                  <a:schemeClr val="bg1">
                    <a:lumMod val="65000"/>
                  </a:schemeClr>
                </a:solidFill>
              </a:rPr>
              <a:t>Coffehouse</a:t>
            </a:r>
            <a:r>
              <a:rPr lang="en-US" sz="1800" b="1" dirty="0" smtClean="0">
                <a:solidFill>
                  <a:schemeClr val="bg1">
                    <a:lumMod val="65000"/>
                  </a:schemeClr>
                </a:solidFill>
              </a:rPr>
              <a:t>"</a:t>
            </a:r>
          </a:p>
          <a:p>
            <a:pPr marL="566738" indent="-566738" eaLnBrk="1" hangingPunct="1">
              <a:lnSpc>
                <a:spcPct val="140000"/>
              </a:lnSpc>
              <a:buNone/>
              <a:tabLst>
                <a:tab pos="1379538" algn="l"/>
              </a:tabLst>
            </a:pPr>
            <a:r>
              <a:rPr lang="en-US" sz="1800" b="1" dirty="0" smtClean="0">
                <a:solidFill>
                  <a:schemeClr val="bg1">
                    <a:lumMod val="65000"/>
                  </a:schemeClr>
                </a:solidFill>
              </a:rPr>
              <a:t>Ch. 8 	"</a:t>
            </a:r>
            <a:r>
              <a:rPr lang="en-US" sz="1800" b="1" dirty="0" err="1" smtClean="0">
                <a:solidFill>
                  <a:schemeClr val="bg1">
                    <a:lumMod val="65000"/>
                  </a:schemeClr>
                </a:solidFill>
              </a:rPr>
              <a:t>Kimchi</a:t>
            </a:r>
            <a:r>
              <a:rPr lang="en-US" sz="1800" b="1" dirty="0" smtClean="0">
                <a:solidFill>
                  <a:schemeClr val="bg1">
                    <a:lumMod val="65000"/>
                  </a:schemeClr>
                </a:solidFill>
              </a:rPr>
              <a:t> and Korea" </a:t>
            </a:r>
          </a:p>
          <a:p>
            <a:pPr marL="566738" indent="-566738" eaLnBrk="1" hangingPunct="1">
              <a:lnSpc>
                <a:spcPct val="140000"/>
              </a:lnSpc>
              <a:buNone/>
              <a:tabLst>
                <a:tab pos="1379538" algn="l"/>
              </a:tabLst>
            </a:pPr>
            <a:r>
              <a:rPr lang="en-US" sz="2800" b="1" dirty="0" smtClean="0">
                <a:solidFill>
                  <a:srgbClr val="000000"/>
                </a:solidFill>
              </a:rPr>
              <a:t>Ch. 11	"The Danish Christmas Luncheon"</a:t>
            </a:r>
          </a:p>
          <a:p>
            <a:pPr marL="566738" indent="-566738" eaLnBrk="1" hangingPunct="1">
              <a:lnSpc>
                <a:spcPct val="140000"/>
              </a:lnSpc>
              <a:buNone/>
              <a:tabLst>
                <a:tab pos="1379538" algn="l"/>
              </a:tabLst>
            </a:pPr>
            <a:r>
              <a:rPr lang="en-US" sz="1800" b="1" dirty="0" smtClean="0">
                <a:solidFill>
                  <a:schemeClr val="bg1">
                    <a:lumMod val="65000"/>
                  </a:schemeClr>
                </a:solidFill>
              </a:rPr>
              <a:t>Ch. 15 	"French Wine“</a:t>
            </a:r>
          </a:p>
          <a:p>
            <a:pPr marL="566738" indent="-566738" eaLnBrk="1" hangingPunct="1">
              <a:lnSpc>
                <a:spcPct val="140000"/>
              </a:lnSpc>
              <a:buNone/>
              <a:tabLst>
                <a:tab pos="1379538" algn="l"/>
              </a:tabLst>
            </a:pPr>
            <a:r>
              <a:rPr lang="en-US" sz="1800" b="1" dirty="0" smtClean="0">
                <a:solidFill>
                  <a:schemeClr val="bg1">
                    <a:lumMod val="65000"/>
                  </a:schemeClr>
                </a:solidFill>
              </a:rPr>
              <a:t>Ch. 23	“The Mexican Fiesta”</a:t>
            </a:r>
          </a:p>
          <a:p>
            <a:pPr marL="566738" indent="-566738" eaLnBrk="1" hangingPunct="1">
              <a:lnSpc>
                <a:spcPct val="140000"/>
              </a:lnSpc>
              <a:buNone/>
              <a:tabLst>
                <a:tab pos="1379538" algn="l"/>
              </a:tabLst>
            </a:pPr>
            <a:r>
              <a:rPr lang="en-US" sz="1800" b="1" dirty="0" smtClean="0">
                <a:solidFill>
                  <a:schemeClr val="bg1">
                    <a:lumMod val="65000"/>
                  </a:schemeClr>
                </a:solidFill>
              </a:rPr>
              <a:t>Ch. 27 	"The Singapore Hawker Centers"</a:t>
            </a:r>
          </a:p>
        </p:txBody>
      </p:sp>
    </p:spTree>
    <p:extLst>
      <p:ext uri="{BB962C8B-B14F-4D97-AF65-F5344CB8AC3E}">
        <p14:creationId xmlns:p14="http://schemas.microsoft.com/office/powerpoint/2010/main" val="3266258828"/>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Rectangle 2"/>
          <p:cNvSpPr/>
          <p:nvPr/>
        </p:nvSpPr>
        <p:spPr>
          <a:xfrm>
            <a:off x="914401" y="5892523"/>
            <a:ext cx="7271656" cy="369332"/>
          </a:xfrm>
          <a:prstGeom prst="rect">
            <a:avLst/>
          </a:prstGeom>
        </p:spPr>
        <p:txBody>
          <a:bodyPr wrap="square">
            <a:spAutoFit/>
          </a:bodyPr>
          <a:lstStyle/>
          <a:p>
            <a:pPr algn="ctr"/>
            <a:r>
              <a:rPr lang="en-US" dirty="0" smtClean="0">
                <a:solidFill>
                  <a:srgbClr val="FFFFFF"/>
                </a:solidFill>
                <a:latin typeface="Arial" pitchFamily="34" charset="0"/>
              </a:rPr>
              <a:t>Danish </a:t>
            </a:r>
            <a:r>
              <a:rPr lang="en-US" i="1" dirty="0" err="1" smtClean="0">
                <a:solidFill>
                  <a:srgbClr val="FFFFFF"/>
                </a:solidFill>
                <a:latin typeface="Arial" pitchFamily="34" charset="0"/>
              </a:rPr>
              <a:t>Julefrokost</a:t>
            </a:r>
            <a:endParaRPr lang="en-US" i="1" dirty="0" smtClean="0">
              <a:solidFill>
                <a:srgbClr val="FFFFFF"/>
              </a:solidFill>
              <a:latin typeface="Arial" pitchFamily="34" charset="0"/>
            </a:endParaRPr>
          </a:p>
        </p:txBody>
      </p:sp>
      <p:pic>
        <p:nvPicPr>
          <p:cNvPr id="3074" name="Picture 2"/>
          <p:cNvPicPr>
            <a:picLocks noChangeAspect="1" noChangeArrowheads="1"/>
          </p:cNvPicPr>
          <p:nvPr/>
        </p:nvPicPr>
        <p:blipFill>
          <a:blip r:embed="rId2" cstate="print"/>
          <a:srcRect/>
          <a:stretch>
            <a:fillRect/>
          </a:stretch>
        </p:blipFill>
        <p:spPr bwMode="auto">
          <a:xfrm>
            <a:off x="1143000" y="552456"/>
            <a:ext cx="6858000" cy="5143500"/>
          </a:xfrm>
          <a:prstGeom prst="rect">
            <a:avLst/>
          </a:prstGeom>
          <a:noFill/>
          <a:ln w="9525">
            <a:noFill/>
            <a:miter lim="800000"/>
            <a:headEnd/>
            <a:tailEnd/>
          </a:ln>
          <a:effectLst/>
        </p:spPr>
      </p:pic>
      <p:sp>
        <p:nvSpPr>
          <p:cNvPr id="4" name="Rectangle 3"/>
          <p:cNvSpPr/>
          <p:nvPr/>
        </p:nvSpPr>
        <p:spPr>
          <a:xfrm>
            <a:off x="928915" y="6400513"/>
            <a:ext cx="7271656" cy="215444"/>
          </a:xfrm>
          <a:prstGeom prst="rect">
            <a:avLst/>
          </a:prstGeom>
        </p:spPr>
        <p:txBody>
          <a:bodyPr wrap="square">
            <a:spAutoFit/>
          </a:bodyPr>
          <a:lstStyle/>
          <a:p>
            <a:pPr algn="ctr"/>
            <a:r>
              <a:rPr lang="en-US" sz="800" dirty="0" smtClean="0">
                <a:solidFill>
                  <a:srgbClr val="FFFFFF"/>
                </a:solidFill>
                <a:latin typeface="Arial" pitchFamily="34" charset="0"/>
                <a:hlinkClick r:id="rId3"/>
              </a:rPr>
              <a:t>http://commons.wikimedia.org/wiki/File:Julefrokost.jpg</a:t>
            </a:r>
            <a:endParaRPr lang="en-US" sz="800" dirty="0" smtClean="0">
              <a:solidFill>
                <a:srgbClr val="FFFFFF"/>
              </a:solidFill>
              <a:latin typeface="Arial" pitchFamily="34" charset="0"/>
            </a:endParaRPr>
          </a:p>
        </p:txBody>
      </p:sp>
    </p:spTree>
    <p:extLst>
      <p:ext uri="{BB962C8B-B14F-4D97-AF65-F5344CB8AC3E}">
        <p14:creationId xmlns:p14="http://schemas.microsoft.com/office/powerpoint/2010/main" val="2260152337"/>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852488"/>
            <a:ext cx="8229600" cy="1143000"/>
          </a:xfrm>
        </p:spPr>
        <p:txBody>
          <a:bodyPr/>
          <a:lstStyle/>
          <a:p>
            <a:pPr eaLnBrk="1" hangingPunct="1"/>
            <a:r>
              <a:rPr lang="en-US" sz="2400" b="1" dirty="0" smtClean="0">
                <a:latin typeface="Verdana" pitchFamily="34" charset="0"/>
              </a:rPr>
              <a:t>Gannon’s</a:t>
            </a:r>
            <a:br>
              <a:rPr lang="en-US" sz="2400" b="1" dirty="0" smtClean="0">
                <a:latin typeface="Verdana" pitchFamily="34" charset="0"/>
              </a:rPr>
            </a:br>
            <a:r>
              <a:rPr lang="en-US" sz="3200" b="1" dirty="0" smtClean="0">
                <a:latin typeface="Verdana" pitchFamily="34" charset="0"/>
              </a:rPr>
              <a:t>Cultural Metaphors</a:t>
            </a:r>
            <a:br>
              <a:rPr lang="en-US" sz="3200" b="1" dirty="0" smtClean="0">
                <a:latin typeface="Verdana" pitchFamily="34" charset="0"/>
              </a:rPr>
            </a:br>
            <a:r>
              <a:rPr lang="en-US" sz="2000" b="1" dirty="0" smtClean="0">
                <a:latin typeface="Verdana" pitchFamily="34" charset="0"/>
              </a:rPr>
              <a:t>include</a:t>
            </a:r>
          </a:p>
        </p:txBody>
      </p:sp>
      <p:sp>
        <p:nvSpPr>
          <p:cNvPr id="182275" name="Rectangle 3"/>
          <p:cNvSpPr>
            <a:spLocks noGrp="1" noChangeArrowheads="1"/>
          </p:cNvSpPr>
          <p:nvPr>
            <p:ph type="body" idx="1"/>
          </p:nvPr>
        </p:nvSpPr>
        <p:spPr>
          <a:xfrm>
            <a:off x="1052296" y="2232250"/>
            <a:ext cx="7086600" cy="3237809"/>
          </a:xfrm>
        </p:spPr>
        <p:txBody>
          <a:bodyPr>
            <a:spAutoFit/>
          </a:bodyPr>
          <a:lstStyle/>
          <a:p>
            <a:pPr marL="566738" indent="-566738" eaLnBrk="1" hangingPunct="1">
              <a:lnSpc>
                <a:spcPct val="140000"/>
              </a:lnSpc>
              <a:buNone/>
              <a:tabLst>
                <a:tab pos="1379538" algn="l"/>
              </a:tabLst>
            </a:pPr>
            <a:r>
              <a:rPr lang="en-US" sz="1800" b="1" dirty="0" smtClean="0">
                <a:solidFill>
                  <a:schemeClr val="bg1">
                    <a:lumMod val="65000"/>
                  </a:schemeClr>
                </a:solidFill>
              </a:rPr>
              <a:t>Ch. 5 	"The Turkish </a:t>
            </a:r>
            <a:r>
              <a:rPr lang="en-US" sz="1800" b="1" dirty="0" err="1" smtClean="0">
                <a:solidFill>
                  <a:schemeClr val="bg1">
                    <a:lumMod val="65000"/>
                  </a:schemeClr>
                </a:solidFill>
              </a:rPr>
              <a:t>Coffehouse</a:t>
            </a:r>
            <a:r>
              <a:rPr lang="en-US" sz="1800" b="1" dirty="0" smtClean="0">
                <a:solidFill>
                  <a:schemeClr val="bg1">
                    <a:lumMod val="65000"/>
                  </a:schemeClr>
                </a:solidFill>
              </a:rPr>
              <a:t>"</a:t>
            </a:r>
          </a:p>
          <a:p>
            <a:pPr marL="566738" indent="-566738" eaLnBrk="1" hangingPunct="1">
              <a:lnSpc>
                <a:spcPct val="140000"/>
              </a:lnSpc>
              <a:buNone/>
              <a:tabLst>
                <a:tab pos="1379538" algn="l"/>
              </a:tabLst>
            </a:pPr>
            <a:r>
              <a:rPr lang="en-US" sz="1800" b="1" dirty="0" smtClean="0">
                <a:solidFill>
                  <a:schemeClr val="bg1">
                    <a:lumMod val="65000"/>
                  </a:schemeClr>
                </a:solidFill>
              </a:rPr>
              <a:t>Ch. 8 	"</a:t>
            </a:r>
            <a:r>
              <a:rPr lang="en-US" sz="1800" b="1" dirty="0" err="1" smtClean="0">
                <a:solidFill>
                  <a:schemeClr val="bg1">
                    <a:lumMod val="65000"/>
                  </a:schemeClr>
                </a:solidFill>
              </a:rPr>
              <a:t>Kimchi</a:t>
            </a:r>
            <a:r>
              <a:rPr lang="en-US" sz="1800" b="1" dirty="0" smtClean="0">
                <a:solidFill>
                  <a:schemeClr val="bg1">
                    <a:lumMod val="65000"/>
                  </a:schemeClr>
                </a:solidFill>
              </a:rPr>
              <a:t> and Korea" </a:t>
            </a:r>
          </a:p>
          <a:p>
            <a:pPr marL="566738" indent="-566738" eaLnBrk="1" hangingPunct="1">
              <a:lnSpc>
                <a:spcPct val="140000"/>
              </a:lnSpc>
              <a:buNone/>
              <a:tabLst>
                <a:tab pos="1379538" algn="l"/>
              </a:tabLst>
            </a:pPr>
            <a:r>
              <a:rPr lang="en-US" sz="1800" b="1" dirty="0" smtClean="0">
                <a:solidFill>
                  <a:schemeClr val="bg1">
                    <a:lumMod val="65000"/>
                  </a:schemeClr>
                </a:solidFill>
              </a:rPr>
              <a:t>Ch. 11	"The Danish Christmas Luncheon"</a:t>
            </a:r>
          </a:p>
          <a:p>
            <a:pPr marL="566738" indent="-566738" eaLnBrk="1" hangingPunct="1">
              <a:lnSpc>
                <a:spcPct val="140000"/>
              </a:lnSpc>
              <a:buNone/>
              <a:tabLst>
                <a:tab pos="1379538" algn="l"/>
              </a:tabLst>
            </a:pPr>
            <a:r>
              <a:rPr lang="en-US" sz="3600" b="1" dirty="0" smtClean="0">
                <a:solidFill>
                  <a:srgbClr val="000000"/>
                </a:solidFill>
              </a:rPr>
              <a:t>Ch. 15 	"French Wine“</a:t>
            </a:r>
          </a:p>
          <a:p>
            <a:pPr marL="566738" indent="-566738" eaLnBrk="1" hangingPunct="1">
              <a:lnSpc>
                <a:spcPct val="140000"/>
              </a:lnSpc>
              <a:buNone/>
              <a:tabLst>
                <a:tab pos="1379538" algn="l"/>
              </a:tabLst>
            </a:pPr>
            <a:r>
              <a:rPr lang="en-US" sz="1800" b="1" dirty="0" smtClean="0">
                <a:solidFill>
                  <a:schemeClr val="bg1">
                    <a:lumMod val="65000"/>
                  </a:schemeClr>
                </a:solidFill>
              </a:rPr>
              <a:t>Ch. 23	“The Mexican Fiesta”</a:t>
            </a:r>
          </a:p>
          <a:p>
            <a:pPr marL="566738" indent="-566738" eaLnBrk="1" hangingPunct="1">
              <a:lnSpc>
                <a:spcPct val="140000"/>
              </a:lnSpc>
              <a:buNone/>
              <a:tabLst>
                <a:tab pos="1379538" algn="l"/>
              </a:tabLst>
            </a:pPr>
            <a:r>
              <a:rPr lang="en-US" sz="1800" b="1" dirty="0" smtClean="0">
                <a:solidFill>
                  <a:schemeClr val="bg1">
                    <a:lumMod val="65000"/>
                  </a:schemeClr>
                </a:solidFill>
              </a:rPr>
              <a:t>Ch. 27 	"The Singapore Hawker Centers"</a:t>
            </a:r>
          </a:p>
        </p:txBody>
      </p:sp>
    </p:spTree>
    <p:extLst>
      <p:ext uri="{BB962C8B-B14F-4D97-AF65-F5344CB8AC3E}">
        <p14:creationId xmlns:p14="http://schemas.microsoft.com/office/powerpoint/2010/main" val="1106898100"/>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3" name="Rectangle 2"/>
          <p:cNvSpPr/>
          <p:nvPr/>
        </p:nvSpPr>
        <p:spPr>
          <a:xfrm>
            <a:off x="928915" y="6400529"/>
            <a:ext cx="7271656" cy="215444"/>
          </a:xfrm>
          <a:prstGeom prst="rect">
            <a:avLst/>
          </a:prstGeom>
        </p:spPr>
        <p:txBody>
          <a:bodyPr wrap="square">
            <a:spAutoFit/>
          </a:bodyPr>
          <a:lstStyle/>
          <a:p>
            <a:pPr algn="ctr"/>
            <a:r>
              <a:rPr lang="en-US" sz="800" dirty="0" smtClean="0">
                <a:solidFill>
                  <a:srgbClr val="FFFFFF"/>
                </a:solidFill>
                <a:latin typeface="Arial" pitchFamily="34" charset="0"/>
                <a:hlinkClick r:id="rId2"/>
              </a:rPr>
              <a:t>www.winebow.com/france/france.html</a:t>
            </a:r>
            <a:endParaRPr lang="en-US" sz="800" dirty="0">
              <a:solidFill>
                <a:srgbClr val="FFFFFF"/>
              </a:solidFill>
              <a:latin typeface="Arial" pitchFamily="34" charset="0"/>
            </a:endParaRPr>
          </a:p>
        </p:txBody>
      </p:sp>
      <p:pic>
        <p:nvPicPr>
          <p:cNvPr id="4098" name="Picture 2"/>
          <p:cNvPicPr>
            <a:picLocks noChangeAspect="1" noChangeArrowheads="1"/>
          </p:cNvPicPr>
          <p:nvPr/>
        </p:nvPicPr>
        <p:blipFill>
          <a:blip r:embed="rId3" cstate="print"/>
          <a:srcRect/>
          <a:stretch>
            <a:fillRect/>
          </a:stretch>
        </p:blipFill>
        <p:spPr bwMode="auto">
          <a:xfrm>
            <a:off x="1563490" y="473330"/>
            <a:ext cx="5782852" cy="5695234"/>
          </a:xfrm>
          <a:prstGeom prst="rect">
            <a:avLst/>
          </a:prstGeom>
          <a:noFill/>
          <a:ln w="9525">
            <a:noFill/>
            <a:miter lim="800000"/>
            <a:headEnd/>
            <a:tailEnd/>
          </a:ln>
          <a:effectLst/>
        </p:spPr>
      </p:pic>
    </p:spTree>
    <p:extLst>
      <p:ext uri="{BB962C8B-B14F-4D97-AF65-F5344CB8AC3E}">
        <p14:creationId xmlns:p14="http://schemas.microsoft.com/office/powerpoint/2010/main" val="2031179475"/>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852488"/>
            <a:ext cx="8229600" cy="1143000"/>
          </a:xfrm>
        </p:spPr>
        <p:txBody>
          <a:bodyPr/>
          <a:lstStyle/>
          <a:p>
            <a:pPr eaLnBrk="1" hangingPunct="1"/>
            <a:r>
              <a:rPr lang="en-US" sz="2400" b="1" dirty="0" smtClean="0">
                <a:latin typeface="Verdana" pitchFamily="34" charset="0"/>
              </a:rPr>
              <a:t>Gannon’s</a:t>
            </a:r>
            <a:br>
              <a:rPr lang="en-US" sz="2400" b="1" dirty="0" smtClean="0">
                <a:latin typeface="Verdana" pitchFamily="34" charset="0"/>
              </a:rPr>
            </a:br>
            <a:r>
              <a:rPr lang="en-US" sz="3200" b="1" dirty="0" smtClean="0">
                <a:latin typeface="Verdana" pitchFamily="34" charset="0"/>
              </a:rPr>
              <a:t>Cultural Metaphors</a:t>
            </a:r>
            <a:br>
              <a:rPr lang="en-US" sz="3200" b="1" dirty="0" smtClean="0">
                <a:latin typeface="Verdana" pitchFamily="34" charset="0"/>
              </a:rPr>
            </a:br>
            <a:r>
              <a:rPr lang="en-US" sz="2000" b="1" dirty="0" smtClean="0">
                <a:latin typeface="Verdana" pitchFamily="34" charset="0"/>
              </a:rPr>
              <a:t>include</a:t>
            </a:r>
          </a:p>
        </p:txBody>
      </p:sp>
      <p:sp>
        <p:nvSpPr>
          <p:cNvPr id="182275" name="Rectangle 3"/>
          <p:cNvSpPr>
            <a:spLocks noGrp="1" noChangeArrowheads="1"/>
          </p:cNvSpPr>
          <p:nvPr>
            <p:ph type="body" idx="1"/>
          </p:nvPr>
        </p:nvSpPr>
        <p:spPr>
          <a:xfrm>
            <a:off x="1052296" y="2232257"/>
            <a:ext cx="7086600" cy="3139321"/>
          </a:xfrm>
        </p:spPr>
        <p:txBody>
          <a:bodyPr>
            <a:spAutoFit/>
          </a:bodyPr>
          <a:lstStyle/>
          <a:p>
            <a:pPr marL="566738" indent="-566738" eaLnBrk="1" hangingPunct="1">
              <a:lnSpc>
                <a:spcPct val="140000"/>
              </a:lnSpc>
              <a:buNone/>
              <a:tabLst>
                <a:tab pos="1379538" algn="l"/>
              </a:tabLst>
            </a:pPr>
            <a:r>
              <a:rPr lang="en-US" sz="1800" b="1" dirty="0" smtClean="0">
                <a:solidFill>
                  <a:schemeClr val="bg1">
                    <a:lumMod val="65000"/>
                  </a:schemeClr>
                </a:solidFill>
              </a:rPr>
              <a:t>Ch. 5 	"The Turkish </a:t>
            </a:r>
            <a:r>
              <a:rPr lang="en-US" sz="1800" b="1" dirty="0" err="1" smtClean="0">
                <a:solidFill>
                  <a:schemeClr val="bg1">
                    <a:lumMod val="65000"/>
                  </a:schemeClr>
                </a:solidFill>
              </a:rPr>
              <a:t>Coffehouse</a:t>
            </a:r>
            <a:r>
              <a:rPr lang="en-US" sz="1800" b="1" dirty="0" smtClean="0">
                <a:solidFill>
                  <a:schemeClr val="bg1">
                    <a:lumMod val="65000"/>
                  </a:schemeClr>
                </a:solidFill>
              </a:rPr>
              <a:t>"</a:t>
            </a:r>
          </a:p>
          <a:p>
            <a:pPr marL="566738" indent="-566738" eaLnBrk="1" hangingPunct="1">
              <a:lnSpc>
                <a:spcPct val="140000"/>
              </a:lnSpc>
              <a:buNone/>
              <a:tabLst>
                <a:tab pos="1379538" algn="l"/>
              </a:tabLst>
            </a:pPr>
            <a:r>
              <a:rPr lang="en-US" sz="1800" b="1" dirty="0" smtClean="0">
                <a:solidFill>
                  <a:schemeClr val="bg1">
                    <a:lumMod val="65000"/>
                  </a:schemeClr>
                </a:solidFill>
              </a:rPr>
              <a:t>Ch. 8 	"</a:t>
            </a:r>
            <a:r>
              <a:rPr lang="en-US" sz="1800" b="1" dirty="0" err="1" smtClean="0">
                <a:solidFill>
                  <a:schemeClr val="bg1">
                    <a:lumMod val="65000"/>
                  </a:schemeClr>
                </a:solidFill>
              </a:rPr>
              <a:t>Kimchi</a:t>
            </a:r>
            <a:r>
              <a:rPr lang="en-US" sz="1800" b="1" dirty="0" smtClean="0">
                <a:solidFill>
                  <a:schemeClr val="bg1">
                    <a:lumMod val="65000"/>
                  </a:schemeClr>
                </a:solidFill>
              </a:rPr>
              <a:t> and Korea" </a:t>
            </a:r>
          </a:p>
          <a:p>
            <a:pPr marL="566738" indent="-566738" eaLnBrk="1" hangingPunct="1">
              <a:lnSpc>
                <a:spcPct val="140000"/>
              </a:lnSpc>
              <a:buNone/>
              <a:tabLst>
                <a:tab pos="1379538" algn="l"/>
              </a:tabLst>
            </a:pPr>
            <a:r>
              <a:rPr lang="en-US" sz="1800" b="1" dirty="0" smtClean="0">
                <a:solidFill>
                  <a:schemeClr val="bg1">
                    <a:lumMod val="65000"/>
                  </a:schemeClr>
                </a:solidFill>
              </a:rPr>
              <a:t>Ch. 11	"The Danish Christmas Luncheon"</a:t>
            </a:r>
          </a:p>
          <a:p>
            <a:pPr marL="566738" indent="-566738" eaLnBrk="1" hangingPunct="1">
              <a:lnSpc>
                <a:spcPct val="140000"/>
              </a:lnSpc>
              <a:buNone/>
              <a:tabLst>
                <a:tab pos="1379538" algn="l"/>
              </a:tabLst>
            </a:pPr>
            <a:r>
              <a:rPr lang="en-US" sz="1800" b="1" dirty="0" smtClean="0">
                <a:solidFill>
                  <a:schemeClr val="bg1">
                    <a:lumMod val="65000"/>
                  </a:schemeClr>
                </a:solidFill>
              </a:rPr>
              <a:t>Ch. 15 	"French Wine“</a:t>
            </a:r>
          </a:p>
          <a:p>
            <a:pPr marL="566738" indent="-566738" eaLnBrk="1" hangingPunct="1">
              <a:lnSpc>
                <a:spcPct val="140000"/>
              </a:lnSpc>
              <a:buNone/>
              <a:tabLst>
                <a:tab pos="1379538" algn="l"/>
              </a:tabLst>
            </a:pPr>
            <a:r>
              <a:rPr lang="en-US" sz="3600" b="1" dirty="0" smtClean="0">
                <a:solidFill>
                  <a:srgbClr val="000000"/>
                </a:solidFill>
              </a:rPr>
              <a:t>Ch. 23	“The Mexican Fiesta”</a:t>
            </a:r>
          </a:p>
          <a:p>
            <a:pPr marL="566738" indent="-566738" eaLnBrk="1" hangingPunct="1">
              <a:lnSpc>
                <a:spcPct val="140000"/>
              </a:lnSpc>
              <a:buNone/>
              <a:tabLst>
                <a:tab pos="1379538" algn="l"/>
              </a:tabLst>
            </a:pPr>
            <a:r>
              <a:rPr lang="en-US" sz="1800" b="1" dirty="0" smtClean="0">
                <a:solidFill>
                  <a:schemeClr val="bg1">
                    <a:lumMod val="65000"/>
                  </a:schemeClr>
                </a:solidFill>
              </a:rPr>
              <a:t>Ch. 27 	"The Singapore Hawker Centers"</a:t>
            </a:r>
          </a:p>
        </p:txBody>
      </p:sp>
    </p:spTree>
    <p:extLst>
      <p:ext uri="{BB962C8B-B14F-4D97-AF65-F5344CB8AC3E}">
        <p14:creationId xmlns:p14="http://schemas.microsoft.com/office/powerpoint/2010/main" val="418852291"/>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3" name="Rectangle 2"/>
          <p:cNvSpPr/>
          <p:nvPr/>
        </p:nvSpPr>
        <p:spPr>
          <a:xfrm>
            <a:off x="928915" y="6400529"/>
            <a:ext cx="7271656" cy="215444"/>
          </a:xfrm>
          <a:prstGeom prst="rect">
            <a:avLst/>
          </a:prstGeom>
        </p:spPr>
        <p:txBody>
          <a:bodyPr wrap="square">
            <a:spAutoFit/>
          </a:bodyPr>
          <a:lstStyle/>
          <a:p>
            <a:pPr algn="ctr"/>
            <a:r>
              <a:rPr lang="en-US" sz="800" dirty="0" smtClean="0">
                <a:solidFill>
                  <a:srgbClr val="FFFFFF"/>
                </a:solidFill>
                <a:latin typeface="Arial" pitchFamily="34" charset="0"/>
                <a:hlinkClick r:id="rId2"/>
              </a:rPr>
              <a:t>http://www.d.umn.edu/cla/faculty/troufs/anth3618/video/Appeals.html</a:t>
            </a:r>
            <a:endParaRPr lang="en-US" sz="800" dirty="0">
              <a:solidFill>
                <a:srgbClr val="FFFFFF"/>
              </a:solidFill>
              <a:latin typeface="Arial" pitchFamily="34" charset="0"/>
            </a:endParaRPr>
          </a:p>
        </p:txBody>
      </p:sp>
      <p:pic>
        <p:nvPicPr>
          <p:cNvPr id="3074" name="Picture 2"/>
          <p:cNvPicPr>
            <a:picLocks noChangeAspect="1" noChangeArrowheads="1"/>
          </p:cNvPicPr>
          <p:nvPr/>
        </p:nvPicPr>
        <p:blipFill>
          <a:blip r:embed="rId3" cstate="print"/>
          <a:srcRect/>
          <a:stretch>
            <a:fillRect/>
          </a:stretch>
        </p:blipFill>
        <p:spPr bwMode="auto">
          <a:xfrm>
            <a:off x="667657" y="1132114"/>
            <a:ext cx="7772400" cy="4857750"/>
          </a:xfrm>
          <a:prstGeom prst="rect">
            <a:avLst/>
          </a:prstGeom>
          <a:noFill/>
          <a:ln w="9525">
            <a:noFill/>
            <a:miter lim="800000"/>
            <a:headEnd/>
            <a:tailEnd/>
          </a:ln>
        </p:spPr>
      </p:pic>
    </p:spTree>
    <p:extLst>
      <p:ext uri="{BB962C8B-B14F-4D97-AF65-F5344CB8AC3E}">
        <p14:creationId xmlns:p14="http://schemas.microsoft.com/office/powerpoint/2010/main" val="3870295109"/>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21" name="Rectangle 2"/>
          <p:cNvSpPr>
            <a:spLocks noGrp="1" noChangeArrowheads="1"/>
          </p:cNvSpPr>
          <p:nvPr>
            <p:ph type="title"/>
          </p:nvPr>
        </p:nvSpPr>
        <p:spPr>
          <a:xfrm>
            <a:off x="457200" y="852488"/>
            <a:ext cx="8229600" cy="1143000"/>
          </a:xfrm>
        </p:spPr>
        <p:txBody>
          <a:bodyPr/>
          <a:lstStyle/>
          <a:p>
            <a:pPr eaLnBrk="1" hangingPunct="1"/>
            <a:r>
              <a:rPr lang="en-US" sz="2400" b="1" smtClean="0">
                <a:latin typeface="Verdana" pitchFamily="34" charset="0"/>
              </a:rPr>
              <a:t>Gannon’s</a:t>
            </a:r>
            <a:br>
              <a:rPr lang="en-US" sz="2400" b="1" smtClean="0">
                <a:latin typeface="Verdana" pitchFamily="34" charset="0"/>
              </a:rPr>
            </a:br>
            <a:r>
              <a:rPr lang="en-US" sz="3200" b="1" smtClean="0">
                <a:latin typeface="Verdana" pitchFamily="34" charset="0"/>
              </a:rPr>
              <a:t>European Cultural Metaphors</a:t>
            </a:r>
            <a:br>
              <a:rPr lang="en-US" sz="3200" b="1" smtClean="0">
                <a:latin typeface="Verdana" pitchFamily="34" charset="0"/>
              </a:rPr>
            </a:br>
            <a:r>
              <a:rPr lang="en-US" sz="2000" b="1" smtClean="0">
                <a:latin typeface="Verdana" pitchFamily="34" charset="0"/>
              </a:rPr>
              <a:t>include</a:t>
            </a:r>
          </a:p>
        </p:txBody>
      </p:sp>
      <p:sp>
        <p:nvSpPr>
          <p:cNvPr id="389122" name="Rectangle 3"/>
          <p:cNvSpPr>
            <a:spLocks noGrp="1" noChangeArrowheads="1"/>
          </p:cNvSpPr>
          <p:nvPr>
            <p:ph type="body" idx="1"/>
          </p:nvPr>
        </p:nvSpPr>
        <p:spPr>
          <a:xfrm>
            <a:off x="1371600" y="2116138"/>
            <a:ext cx="7086600" cy="4081117"/>
          </a:xfrm>
        </p:spPr>
        <p:txBody>
          <a:bodyPr>
            <a:spAutoFit/>
          </a:bodyPr>
          <a:lstStyle/>
          <a:p>
            <a:pPr marL="566738" indent="-566738" eaLnBrk="1" hangingPunct="1">
              <a:lnSpc>
                <a:spcPct val="140000"/>
              </a:lnSpc>
              <a:buFontTx/>
              <a:buNone/>
              <a:tabLst>
                <a:tab pos="1379538" algn="l"/>
              </a:tabLst>
            </a:pPr>
            <a:r>
              <a:rPr lang="en-US" sz="2000" b="1" dirty="0" smtClean="0">
                <a:solidFill>
                  <a:schemeClr val="accent1">
                    <a:lumMod val="90000"/>
                  </a:schemeClr>
                </a:solidFill>
              </a:rPr>
              <a:t>Ch. 12. 	Irish Conversations</a:t>
            </a:r>
          </a:p>
          <a:p>
            <a:pPr marL="566738" indent="-566738" eaLnBrk="1" hangingPunct="1">
              <a:lnSpc>
                <a:spcPct val="140000"/>
              </a:lnSpc>
              <a:buFontTx/>
              <a:buNone/>
              <a:tabLst>
                <a:tab pos="1379538" algn="l"/>
              </a:tabLst>
            </a:pPr>
            <a:r>
              <a:rPr lang="en-US" sz="2000" b="1" dirty="0" smtClean="0">
                <a:solidFill>
                  <a:schemeClr val="accent1">
                    <a:lumMod val="90000"/>
                  </a:schemeClr>
                </a:solidFill>
              </a:rPr>
              <a:t>Ch. 17. 	The Traditional British House</a:t>
            </a:r>
          </a:p>
          <a:p>
            <a:pPr marL="566738" indent="-566738" eaLnBrk="1" hangingPunct="1">
              <a:lnSpc>
                <a:spcPct val="140000"/>
              </a:lnSpc>
              <a:buFontTx/>
              <a:buNone/>
              <a:tabLst>
                <a:tab pos="1379538" algn="l"/>
              </a:tabLst>
            </a:pPr>
            <a:r>
              <a:rPr lang="en-US" sz="2000" b="1" dirty="0" smtClean="0">
                <a:solidFill>
                  <a:schemeClr val="accent1">
                    <a:lumMod val="90000"/>
                  </a:schemeClr>
                </a:solidFill>
              </a:rPr>
              <a:t>Ch. 21.	The Italian Opera </a:t>
            </a:r>
          </a:p>
          <a:p>
            <a:pPr marL="566738" indent="-566738" eaLnBrk="1" hangingPunct="1">
              <a:lnSpc>
                <a:spcPct val="140000"/>
              </a:lnSpc>
              <a:buFontTx/>
              <a:buNone/>
              <a:tabLst>
                <a:tab pos="1379538" algn="l"/>
              </a:tabLst>
            </a:pPr>
            <a:r>
              <a:rPr lang="en-US" sz="2000" b="1" dirty="0" smtClean="0">
                <a:solidFill>
                  <a:schemeClr val="accent1">
                    <a:lumMod val="90000"/>
                  </a:schemeClr>
                </a:solidFill>
              </a:rPr>
              <a:t>Ch. 22. 	Belgian Lace </a:t>
            </a:r>
          </a:p>
          <a:p>
            <a:pPr marL="566738" indent="-566738" eaLnBrk="1" hangingPunct="1">
              <a:lnSpc>
                <a:spcPct val="140000"/>
              </a:lnSpc>
              <a:buFontTx/>
              <a:buNone/>
              <a:tabLst>
                <a:tab pos="1379538" algn="l"/>
              </a:tabLst>
            </a:pPr>
            <a:r>
              <a:rPr lang="en-US" sz="2000" b="1" dirty="0" smtClean="0">
                <a:solidFill>
                  <a:schemeClr val="accent1">
                    <a:lumMod val="90000"/>
                  </a:schemeClr>
                </a:solidFill>
              </a:rPr>
              <a:t>Ch. 24. 	The Russian Ballet</a:t>
            </a:r>
          </a:p>
          <a:p>
            <a:pPr marL="566738" indent="-566738" eaLnBrk="1" hangingPunct="1">
              <a:lnSpc>
                <a:spcPct val="140000"/>
              </a:lnSpc>
              <a:buFontTx/>
              <a:buNone/>
              <a:tabLst>
                <a:tab pos="1379538" algn="l"/>
              </a:tabLst>
            </a:pPr>
            <a:r>
              <a:rPr lang="en-US" b="1" dirty="0" smtClean="0"/>
              <a:t>Ch. 25. 	The Spanish Bullfight</a:t>
            </a:r>
          </a:p>
          <a:p>
            <a:pPr marL="566738" indent="-566738" eaLnBrk="1" hangingPunct="1">
              <a:lnSpc>
                <a:spcPct val="110000"/>
              </a:lnSpc>
              <a:buFontTx/>
              <a:buNone/>
              <a:tabLst>
                <a:tab pos="1379538" algn="l"/>
              </a:tabLst>
            </a:pPr>
            <a:r>
              <a:rPr lang="en-US" b="1" dirty="0" smtClean="0"/>
              <a:t>Ch. 26. 	The Portuguese Bullfight</a:t>
            </a:r>
            <a:r>
              <a:rPr lang="en-US" sz="4000" b="1" dirty="0" smtClean="0"/>
              <a:t> </a:t>
            </a:r>
          </a:p>
        </p:txBody>
      </p:sp>
      <p:sp>
        <p:nvSpPr>
          <p:cNvPr id="389123"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rgbClr val="000000"/>
                </a:solidFill>
              </a:rPr>
              <a:t>Compare . . .</a:t>
            </a:r>
            <a:endParaRPr lang="en-US" sz="2400">
              <a:solidFill>
                <a:srgbClr val="000000"/>
              </a:solidFill>
            </a:endParaRPr>
          </a:p>
        </p:txBody>
      </p:sp>
      <p:sp>
        <p:nvSpPr>
          <p:cNvPr id="5" name="TextBox 4"/>
          <p:cNvSpPr txBox="1">
            <a:spLocks noChangeArrowheads="1"/>
          </p:cNvSpPr>
          <p:nvPr/>
        </p:nvSpPr>
        <p:spPr bwMode="auto">
          <a:xfrm>
            <a:off x="1364576" y="2684950"/>
            <a:ext cx="6400800" cy="1938992"/>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algn="ctr"/>
            <a:r>
              <a:rPr lang="en-US" sz="3200" b="1" dirty="0" smtClean="0">
                <a:solidFill>
                  <a:srgbClr val="000000"/>
                </a:solidFill>
              </a:rPr>
              <a:t>“machismo”</a:t>
            </a:r>
          </a:p>
          <a:p>
            <a:pPr algn="ctr"/>
            <a:endParaRPr lang="en-US" sz="3200" b="1" dirty="0" smtClean="0">
              <a:solidFill>
                <a:srgbClr val="000000"/>
              </a:solidFill>
            </a:endParaRPr>
          </a:p>
          <a:p>
            <a:pPr algn="ctr"/>
            <a:r>
              <a:rPr lang="en-US" sz="3200" b="1" dirty="0" smtClean="0">
                <a:solidFill>
                  <a:srgbClr val="000000"/>
                </a:solidFill>
              </a:rPr>
              <a:t>“fatalism”</a:t>
            </a:r>
            <a:endParaRPr lang="en-US" sz="3200" b="1" dirty="0">
              <a:solidFill>
                <a:srgbClr val="000000"/>
              </a:solidFill>
            </a:endParaRPr>
          </a:p>
        </p:txBody>
      </p:sp>
    </p:spTree>
    <p:extLst>
      <p:ext uri="{BB962C8B-B14F-4D97-AF65-F5344CB8AC3E}">
        <p14:creationId xmlns:p14="http://schemas.microsoft.com/office/powerpoint/2010/main" val="21975155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93218" name="Picture 2"/>
          <p:cNvPicPr>
            <a:picLocks noChangeAspect="1" noChangeArrowheads="1"/>
          </p:cNvPicPr>
          <p:nvPr/>
        </p:nvPicPr>
        <p:blipFill>
          <a:blip r:embed="rId2" cstate="print"/>
          <a:srcRect/>
          <a:stretch>
            <a:fillRect/>
          </a:stretch>
        </p:blipFill>
        <p:spPr bwMode="auto">
          <a:xfrm>
            <a:off x="930275" y="828675"/>
            <a:ext cx="7315200" cy="5486400"/>
          </a:xfrm>
          <a:prstGeom prst="rect">
            <a:avLst/>
          </a:prstGeom>
          <a:noFill/>
          <a:ln w="28575" algn="ctr">
            <a:solidFill>
              <a:schemeClr val="tx1"/>
            </a:solidFill>
            <a:miter lim="800000"/>
            <a:headEnd/>
            <a:tailEnd/>
          </a:ln>
        </p:spPr>
      </p:pic>
      <p:sp>
        <p:nvSpPr>
          <p:cNvPr id="393219" name="Rectangle 2"/>
          <p:cNvSpPr>
            <a:spLocks noChangeArrowheads="1"/>
          </p:cNvSpPr>
          <p:nvPr/>
        </p:nvSpPr>
        <p:spPr bwMode="auto">
          <a:xfrm>
            <a:off x="457200" y="369888"/>
            <a:ext cx="8229600" cy="411162"/>
          </a:xfrm>
          <a:prstGeom prst="rect">
            <a:avLst/>
          </a:prstGeom>
          <a:solidFill>
            <a:schemeClr val="tx1"/>
          </a:solidFill>
          <a:ln w="9525">
            <a:noFill/>
            <a:miter lim="800000"/>
            <a:headEnd/>
            <a:tailEnd/>
          </a:ln>
        </p:spPr>
        <p:txBody>
          <a:bodyPr/>
          <a:lstStyle/>
          <a:p>
            <a:pPr algn="ctr"/>
            <a:r>
              <a:rPr lang="en-US" sz="2000">
                <a:solidFill>
                  <a:srgbClr val="FFFFFF"/>
                </a:solidFill>
              </a:rPr>
              <a:t>Compare . . .</a:t>
            </a:r>
            <a:endParaRPr lang="en-US" sz="2400">
              <a:solidFill>
                <a:srgbClr val="FFFFFF"/>
              </a:solidFill>
            </a:endParaRPr>
          </a:p>
        </p:txBody>
      </p:sp>
    </p:spTree>
    <p:extLst>
      <p:ext uri="{BB962C8B-B14F-4D97-AF65-F5344CB8AC3E}">
        <p14:creationId xmlns:p14="http://schemas.microsoft.com/office/powerpoint/2010/main" val="7085456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24642" name="Text Box 2"/>
          <p:cNvSpPr txBox="1">
            <a:spLocks noChangeArrowheads="1"/>
          </p:cNvSpPr>
          <p:nvPr/>
        </p:nvSpPr>
        <p:spPr bwMode="auto">
          <a:xfrm>
            <a:off x="4986931" y="5101682"/>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endParaRPr>
          </a:p>
        </p:txBody>
      </p:sp>
      <p:sp>
        <p:nvSpPr>
          <p:cNvPr id="624643" name="Text Box 3"/>
          <p:cNvSpPr txBox="1">
            <a:spLocks noChangeArrowheads="1"/>
          </p:cNvSpPr>
          <p:nvPr/>
        </p:nvSpPr>
        <p:spPr bwMode="auto">
          <a:xfrm>
            <a:off x="6207541" y="2587082"/>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endParaRPr>
          </a:p>
        </p:txBody>
      </p:sp>
      <p:sp>
        <p:nvSpPr>
          <p:cNvPr id="7" name="Text Box 4"/>
          <p:cNvSpPr txBox="1">
            <a:spLocks noChangeArrowheads="1"/>
          </p:cNvSpPr>
          <p:nvPr/>
        </p:nvSpPr>
        <p:spPr bwMode="auto">
          <a:xfrm>
            <a:off x="666751" y="2390199"/>
            <a:ext cx="7905750" cy="2554545"/>
          </a:xfrm>
          <a:prstGeom prst="rect">
            <a:avLst/>
          </a:prstGeom>
          <a:noFill/>
          <a:ln w="9525">
            <a:noFill/>
            <a:miter lim="800000"/>
            <a:headEnd/>
            <a:tailEnd/>
          </a:ln>
        </p:spPr>
        <p:txBody>
          <a:bodyPr wrap="square">
            <a:spAutoFit/>
          </a:bodyPr>
          <a:lstStyle/>
          <a:p>
            <a:pPr algn="ctr" eaLnBrk="0" hangingPunct="0"/>
            <a:r>
              <a:rPr kumimoji="1" lang="en-US" sz="3200" b="1" dirty="0" smtClean="0">
                <a:solidFill>
                  <a:srgbClr val="FF0000"/>
                </a:solidFill>
              </a:rPr>
              <a:t>For e.g.,</a:t>
            </a:r>
          </a:p>
          <a:p>
            <a:pPr algn="ctr" eaLnBrk="0" hangingPunct="0"/>
            <a:r>
              <a:rPr kumimoji="1" lang="en-US" sz="3200" b="1" dirty="0" smtClean="0">
                <a:solidFill>
                  <a:srgbClr val="FF0000"/>
                </a:solidFill>
              </a:rPr>
              <a:t>What is the</a:t>
            </a:r>
            <a:br>
              <a:rPr kumimoji="1" lang="en-US" sz="3200" b="1" dirty="0" smtClean="0">
                <a:solidFill>
                  <a:srgbClr val="FF0000"/>
                </a:solidFill>
              </a:rPr>
            </a:br>
            <a:r>
              <a:rPr kumimoji="1" lang="en-US" sz="3200" b="1" dirty="0" smtClean="0">
                <a:solidFill>
                  <a:srgbClr val="FF0000"/>
                </a:solidFill>
              </a:rPr>
              <a:t>Unit of Analysis</a:t>
            </a:r>
          </a:p>
          <a:p>
            <a:pPr algn="ctr" eaLnBrk="0" hangingPunct="0"/>
            <a:r>
              <a:rPr kumimoji="1" lang="en-US" sz="3200" b="1" dirty="0" smtClean="0">
                <a:solidFill>
                  <a:srgbClr val="FF0000"/>
                </a:solidFill>
              </a:rPr>
              <a:t>of your favorite</a:t>
            </a:r>
          </a:p>
          <a:p>
            <a:pPr algn="ctr" eaLnBrk="0" hangingPunct="0"/>
            <a:r>
              <a:rPr kumimoji="1" lang="en-US" sz="3200" b="1" dirty="0" smtClean="0">
                <a:solidFill>
                  <a:srgbClr val="FF0000"/>
                </a:solidFill>
              </a:rPr>
              <a:t>Anthropological work?</a:t>
            </a:r>
          </a:p>
        </p:txBody>
      </p:sp>
    </p:spTree>
    <p:extLst>
      <p:ext uri="{BB962C8B-B14F-4D97-AF65-F5344CB8AC3E}">
        <p14:creationId xmlns:p14="http://schemas.microsoft.com/office/powerpoint/2010/main" val="766181241"/>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852488"/>
            <a:ext cx="8229600" cy="1143000"/>
          </a:xfrm>
        </p:spPr>
        <p:txBody>
          <a:bodyPr/>
          <a:lstStyle/>
          <a:p>
            <a:pPr eaLnBrk="1" hangingPunct="1"/>
            <a:r>
              <a:rPr lang="en-US" sz="2400" b="1" dirty="0" smtClean="0">
                <a:latin typeface="Verdana" pitchFamily="34" charset="0"/>
              </a:rPr>
              <a:t>Gannon’s</a:t>
            </a:r>
            <a:br>
              <a:rPr lang="en-US" sz="2400" b="1" dirty="0" smtClean="0">
                <a:latin typeface="Verdana" pitchFamily="34" charset="0"/>
              </a:rPr>
            </a:br>
            <a:r>
              <a:rPr lang="en-US" sz="3200" b="1" dirty="0" smtClean="0">
                <a:latin typeface="Verdana" pitchFamily="34" charset="0"/>
              </a:rPr>
              <a:t>Cultural Metaphors</a:t>
            </a:r>
            <a:br>
              <a:rPr lang="en-US" sz="3200" b="1" dirty="0" smtClean="0">
                <a:latin typeface="Verdana" pitchFamily="34" charset="0"/>
              </a:rPr>
            </a:br>
            <a:r>
              <a:rPr lang="en-US" sz="2000" b="1" dirty="0" smtClean="0">
                <a:latin typeface="Verdana" pitchFamily="34" charset="0"/>
              </a:rPr>
              <a:t>include</a:t>
            </a:r>
          </a:p>
        </p:txBody>
      </p:sp>
      <p:sp>
        <p:nvSpPr>
          <p:cNvPr id="182275" name="Rectangle 3"/>
          <p:cNvSpPr>
            <a:spLocks noGrp="1" noChangeArrowheads="1"/>
          </p:cNvSpPr>
          <p:nvPr>
            <p:ph type="body" idx="1"/>
          </p:nvPr>
        </p:nvSpPr>
        <p:spPr>
          <a:xfrm>
            <a:off x="1052294" y="2232250"/>
            <a:ext cx="7888505" cy="2942344"/>
          </a:xfrm>
        </p:spPr>
        <p:txBody>
          <a:bodyPr wrap="square">
            <a:spAutoFit/>
          </a:bodyPr>
          <a:lstStyle/>
          <a:p>
            <a:pPr marL="566738" indent="-566738" eaLnBrk="1" hangingPunct="1">
              <a:lnSpc>
                <a:spcPct val="140000"/>
              </a:lnSpc>
              <a:buNone/>
              <a:tabLst>
                <a:tab pos="1379538" algn="l"/>
              </a:tabLst>
            </a:pPr>
            <a:r>
              <a:rPr lang="en-US" sz="1800" b="1" dirty="0" smtClean="0">
                <a:solidFill>
                  <a:schemeClr val="bg1">
                    <a:lumMod val="65000"/>
                  </a:schemeClr>
                </a:solidFill>
              </a:rPr>
              <a:t>Ch. 5 	"The Turkish </a:t>
            </a:r>
            <a:r>
              <a:rPr lang="en-US" sz="1800" b="1" dirty="0" err="1" smtClean="0">
                <a:solidFill>
                  <a:schemeClr val="bg1">
                    <a:lumMod val="65000"/>
                  </a:schemeClr>
                </a:solidFill>
              </a:rPr>
              <a:t>Coffehouse</a:t>
            </a:r>
            <a:r>
              <a:rPr lang="en-US" sz="1800" b="1" dirty="0" smtClean="0">
                <a:solidFill>
                  <a:schemeClr val="bg1">
                    <a:lumMod val="65000"/>
                  </a:schemeClr>
                </a:solidFill>
              </a:rPr>
              <a:t>"</a:t>
            </a:r>
          </a:p>
          <a:p>
            <a:pPr marL="566738" indent="-566738" eaLnBrk="1" hangingPunct="1">
              <a:lnSpc>
                <a:spcPct val="140000"/>
              </a:lnSpc>
              <a:buNone/>
              <a:tabLst>
                <a:tab pos="1379538" algn="l"/>
              </a:tabLst>
            </a:pPr>
            <a:r>
              <a:rPr lang="en-US" sz="1800" b="1" dirty="0" smtClean="0">
                <a:solidFill>
                  <a:schemeClr val="bg1">
                    <a:lumMod val="65000"/>
                  </a:schemeClr>
                </a:solidFill>
              </a:rPr>
              <a:t>Ch. 8 	"</a:t>
            </a:r>
            <a:r>
              <a:rPr lang="en-US" sz="1800" b="1" dirty="0" err="1" smtClean="0">
                <a:solidFill>
                  <a:schemeClr val="bg1">
                    <a:lumMod val="65000"/>
                  </a:schemeClr>
                </a:solidFill>
              </a:rPr>
              <a:t>Kimchi</a:t>
            </a:r>
            <a:r>
              <a:rPr lang="en-US" sz="1800" b="1" dirty="0" smtClean="0">
                <a:solidFill>
                  <a:schemeClr val="bg1">
                    <a:lumMod val="65000"/>
                  </a:schemeClr>
                </a:solidFill>
              </a:rPr>
              <a:t> and Korea" </a:t>
            </a:r>
          </a:p>
          <a:p>
            <a:pPr marL="566738" indent="-566738" eaLnBrk="1" hangingPunct="1">
              <a:lnSpc>
                <a:spcPct val="140000"/>
              </a:lnSpc>
              <a:buNone/>
              <a:tabLst>
                <a:tab pos="1379538" algn="l"/>
              </a:tabLst>
            </a:pPr>
            <a:r>
              <a:rPr lang="en-US" sz="1800" b="1" dirty="0" smtClean="0">
                <a:solidFill>
                  <a:schemeClr val="bg1">
                    <a:lumMod val="65000"/>
                  </a:schemeClr>
                </a:solidFill>
              </a:rPr>
              <a:t>Ch. 11	"The Danish Christmas Luncheon"</a:t>
            </a:r>
          </a:p>
          <a:p>
            <a:pPr marL="566738" indent="-566738" eaLnBrk="1" hangingPunct="1">
              <a:lnSpc>
                <a:spcPct val="140000"/>
              </a:lnSpc>
              <a:buNone/>
              <a:tabLst>
                <a:tab pos="1379538" algn="l"/>
              </a:tabLst>
            </a:pPr>
            <a:r>
              <a:rPr lang="en-US" sz="1800" b="1" dirty="0" smtClean="0">
                <a:solidFill>
                  <a:schemeClr val="bg1">
                    <a:lumMod val="65000"/>
                  </a:schemeClr>
                </a:solidFill>
              </a:rPr>
              <a:t>Ch. 15 	"French Wine“</a:t>
            </a:r>
          </a:p>
          <a:p>
            <a:pPr marL="566738" indent="-566738" eaLnBrk="1" hangingPunct="1">
              <a:lnSpc>
                <a:spcPct val="140000"/>
              </a:lnSpc>
              <a:buNone/>
              <a:tabLst>
                <a:tab pos="1379538" algn="l"/>
              </a:tabLst>
            </a:pPr>
            <a:r>
              <a:rPr lang="en-US" sz="1800" b="1" dirty="0" smtClean="0">
                <a:solidFill>
                  <a:schemeClr val="bg1">
                    <a:lumMod val="65000"/>
                  </a:schemeClr>
                </a:solidFill>
              </a:rPr>
              <a:t>Ch. 23	“The Mexican Fiesta”</a:t>
            </a:r>
          </a:p>
          <a:p>
            <a:pPr marL="566738" indent="-566738" eaLnBrk="1" hangingPunct="1">
              <a:lnSpc>
                <a:spcPct val="140000"/>
              </a:lnSpc>
              <a:buNone/>
              <a:tabLst>
                <a:tab pos="1379538" algn="l"/>
              </a:tabLst>
            </a:pPr>
            <a:r>
              <a:rPr lang="en-US" sz="2800" b="1" dirty="0" smtClean="0">
                <a:solidFill>
                  <a:srgbClr val="000000"/>
                </a:solidFill>
              </a:rPr>
              <a:t>Ch. 27 	"The Singapore Hawker Centers"</a:t>
            </a:r>
          </a:p>
        </p:txBody>
      </p:sp>
    </p:spTree>
    <p:extLst>
      <p:ext uri="{BB962C8B-B14F-4D97-AF65-F5344CB8AC3E}">
        <p14:creationId xmlns:p14="http://schemas.microsoft.com/office/powerpoint/2010/main" val="746052287"/>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Rectangle 2"/>
          <p:cNvSpPr/>
          <p:nvPr/>
        </p:nvSpPr>
        <p:spPr>
          <a:xfrm>
            <a:off x="928915" y="5631301"/>
            <a:ext cx="7271656" cy="646331"/>
          </a:xfrm>
          <a:prstGeom prst="rect">
            <a:avLst/>
          </a:prstGeom>
        </p:spPr>
        <p:txBody>
          <a:bodyPr wrap="square">
            <a:spAutoFit/>
          </a:bodyPr>
          <a:lstStyle/>
          <a:p>
            <a:pPr algn="ctr"/>
            <a:r>
              <a:rPr lang="en-US" dirty="0" smtClean="0">
                <a:solidFill>
                  <a:srgbClr val="FFFFFF"/>
                </a:solidFill>
                <a:latin typeface="Arial" pitchFamily="34" charset="0"/>
              </a:rPr>
              <a:t>Lucky Chicken Rice food stall in the Newton Hawker Center</a:t>
            </a:r>
          </a:p>
          <a:p>
            <a:pPr algn="ctr"/>
            <a:r>
              <a:rPr lang="en-US" dirty="0" smtClean="0">
                <a:solidFill>
                  <a:srgbClr val="FFFFFF"/>
                </a:solidFill>
                <a:latin typeface="Arial" pitchFamily="34" charset="0"/>
              </a:rPr>
              <a:t>Singapore</a:t>
            </a:r>
            <a:endParaRPr lang="en-US" dirty="0">
              <a:solidFill>
                <a:srgbClr val="FFFFFF"/>
              </a:solidFill>
              <a:latin typeface="Arial" pitchFamily="34" charset="0"/>
            </a:endParaRPr>
          </a:p>
        </p:txBody>
      </p:sp>
      <p:pic>
        <p:nvPicPr>
          <p:cNvPr id="5122" name="Picture 2"/>
          <p:cNvPicPr>
            <a:picLocks noChangeAspect="1" noChangeArrowheads="1"/>
          </p:cNvPicPr>
          <p:nvPr/>
        </p:nvPicPr>
        <p:blipFill>
          <a:blip r:embed="rId2" cstate="print"/>
          <a:srcRect/>
          <a:stretch>
            <a:fillRect/>
          </a:stretch>
        </p:blipFill>
        <p:spPr bwMode="auto">
          <a:xfrm>
            <a:off x="905452" y="464492"/>
            <a:ext cx="7315200" cy="4941211"/>
          </a:xfrm>
          <a:prstGeom prst="rect">
            <a:avLst/>
          </a:prstGeom>
          <a:noFill/>
          <a:ln w="9525">
            <a:noFill/>
            <a:miter lim="800000"/>
            <a:headEnd/>
            <a:tailEnd/>
          </a:ln>
          <a:effectLst/>
        </p:spPr>
      </p:pic>
    </p:spTree>
    <p:extLst>
      <p:ext uri="{BB962C8B-B14F-4D97-AF65-F5344CB8AC3E}">
        <p14:creationId xmlns:p14="http://schemas.microsoft.com/office/powerpoint/2010/main" val="1916248032"/>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2865660" y="6393562"/>
            <a:ext cx="3374642" cy="215444"/>
          </a:xfrm>
          <a:prstGeom prst="rect">
            <a:avLst/>
          </a:prstGeom>
          <a:noFill/>
          <a:ln w="28575">
            <a:noFill/>
            <a:miter lim="800000"/>
            <a:headEnd/>
            <a:tailEnd/>
          </a:ln>
        </p:spPr>
        <p:txBody>
          <a:bodyPr wrap="none">
            <a:spAutoFit/>
          </a:bodyPr>
          <a:lstStyle/>
          <a:p>
            <a:r>
              <a:rPr lang="en-US" sz="800" dirty="0">
                <a:solidFill>
                  <a:srgbClr val="FFFFFF"/>
                </a:solidFill>
                <a:latin typeface="Verdana" pitchFamily="34" charset="0"/>
                <a:hlinkClick r:id="rId3"/>
              </a:rPr>
              <a:t>www.sciencedaily.com/releases/2008/07/080721152000.htm</a:t>
            </a:r>
            <a:endParaRPr lang="en-US" sz="800" dirty="0">
              <a:solidFill>
                <a:srgbClr val="FFFFFF"/>
              </a:solidFill>
              <a:latin typeface="Verdana" pitchFamily="34" charset="0"/>
            </a:endParaRPr>
          </a:p>
        </p:txBody>
      </p:sp>
      <p:pic>
        <p:nvPicPr>
          <p:cNvPr id="1026" name="Picture 2"/>
          <p:cNvPicPr>
            <a:picLocks noChangeAspect="1" noChangeArrowheads="1"/>
          </p:cNvPicPr>
          <p:nvPr/>
        </p:nvPicPr>
        <p:blipFill>
          <a:blip r:embed="rId4" cstate="print"/>
          <a:srcRect/>
          <a:stretch>
            <a:fillRect/>
          </a:stretch>
        </p:blipFill>
        <p:spPr bwMode="auto">
          <a:xfrm>
            <a:off x="667662" y="1291774"/>
            <a:ext cx="7772400" cy="4857750"/>
          </a:xfrm>
          <a:prstGeom prst="rect">
            <a:avLst/>
          </a:prstGeom>
          <a:noFill/>
          <a:ln w="9525">
            <a:noFill/>
            <a:miter lim="800000"/>
            <a:headEnd/>
            <a:tailEnd/>
          </a:ln>
          <a:effectLst/>
        </p:spPr>
      </p:pic>
      <p:sp>
        <p:nvSpPr>
          <p:cNvPr id="4" name="TextBox 3"/>
          <p:cNvSpPr txBox="1"/>
          <p:nvPr/>
        </p:nvSpPr>
        <p:spPr>
          <a:xfrm>
            <a:off x="1233715" y="4238215"/>
            <a:ext cx="6686447" cy="1569660"/>
          </a:xfrm>
          <a:prstGeom prst="rect">
            <a:avLst/>
          </a:prstGeom>
          <a:solidFill>
            <a:schemeClr val="bg1"/>
          </a:solidFill>
          <a:ln w="76200">
            <a:solidFill>
              <a:srgbClr val="FFC000"/>
            </a:solidFill>
          </a:ln>
        </p:spPr>
        <p:txBody>
          <a:bodyPr wrap="square" lIns="228600" tIns="228600" rIns="228600" bIns="228600" rtlCol="0">
            <a:spAutoFit/>
          </a:bodyPr>
          <a:lstStyle/>
          <a:p>
            <a:pPr algn="ctr"/>
            <a:r>
              <a:rPr lang="en-US" sz="3600" b="1" dirty="0" smtClean="0">
                <a:solidFill>
                  <a:srgbClr val="000000"/>
                </a:solidFill>
                <a:latin typeface="Arial" pitchFamily="34" charset="0"/>
              </a:rPr>
              <a:t>and what’s the metaphor </a:t>
            </a:r>
          </a:p>
          <a:p>
            <a:pPr algn="ctr"/>
            <a:r>
              <a:rPr lang="en-US" sz="3600" b="1" dirty="0" smtClean="0">
                <a:solidFill>
                  <a:srgbClr val="000000"/>
                </a:solidFill>
                <a:latin typeface="Arial" pitchFamily="34" charset="0"/>
              </a:rPr>
              <a:t>for the U.S.A.?</a:t>
            </a:r>
            <a:endParaRPr lang="en-US" sz="3600" b="1" dirty="0">
              <a:solidFill>
                <a:srgbClr val="000000"/>
              </a:solidFill>
              <a:latin typeface="Arial" pitchFamily="34" charset="0"/>
            </a:endParaRPr>
          </a:p>
        </p:txBody>
      </p:sp>
    </p:spTree>
    <p:extLst>
      <p:ext uri="{BB962C8B-B14F-4D97-AF65-F5344CB8AC3E}">
        <p14:creationId xmlns:p14="http://schemas.microsoft.com/office/powerpoint/2010/main" val="2792831171"/>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srcRect/>
          <a:stretch>
            <a:fillRect/>
          </a:stretch>
        </p:blipFill>
        <p:spPr bwMode="auto">
          <a:xfrm>
            <a:off x="-6" y="-10890"/>
            <a:ext cx="9144000" cy="6858000"/>
          </a:xfrm>
          <a:prstGeom prst="rect">
            <a:avLst/>
          </a:prstGeom>
          <a:noFill/>
          <a:ln w="9525">
            <a:noFill/>
            <a:miter lim="800000"/>
            <a:headEnd/>
            <a:tailEnd/>
          </a:ln>
        </p:spPr>
      </p:pic>
      <p:sp>
        <p:nvSpPr>
          <p:cNvPr id="6" name="Rectangle 3"/>
          <p:cNvSpPr txBox="1">
            <a:spLocks noChangeArrowheads="1"/>
          </p:cNvSpPr>
          <p:nvPr/>
        </p:nvSpPr>
        <p:spPr>
          <a:xfrm>
            <a:off x="1052296" y="5120536"/>
            <a:ext cx="7086600" cy="707886"/>
          </a:xfrm>
          <a:prstGeom prst="rect">
            <a:avLst/>
          </a:prstGeom>
        </p:spPr>
        <p:txBody>
          <a:bodyPr>
            <a:spAutoFit/>
          </a:bodyPr>
          <a:lstStyle/>
          <a:p>
            <a:pPr marL="566738" indent="-566738">
              <a:spcBef>
                <a:spcPct val="20000"/>
              </a:spcBef>
              <a:tabLst>
                <a:tab pos="1379538" algn="l"/>
              </a:tabLst>
            </a:pPr>
            <a:r>
              <a:rPr lang="en-US" sz="4000" b="1" kern="0" dirty="0" smtClean="0">
                <a:solidFill>
                  <a:srgbClr val="FFFFFF"/>
                </a:solidFill>
                <a:effectLst>
                  <a:outerShdw dir="21540000" sx="106000" sy="106000" algn="bl" rotWithShape="0">
                    <a:srgbClr val="000000"/>
                  </a:outerShdw>
                </a:effectLst>
                <a:latin typeface="Times New Roman"/>
              </a:rPr>
              <a:t>Ch. 16 	“American </a:t>
            </a:r>
            <a:r>
              <a:rPr lang="en-US" sz="4000" b="1" kern="0" dirty="0" smtClean="0">
                <a:solidFill>
                  <a:srgbClr val="FFFFFF"/>
                </a:solidFill>
                <a:effectLst>
                  <a:outerShdw dir="21540000" sx="110000" sy="110000" algn="bl" rotWithShape="0">
                    <a:srgbClr val="000000"/>
                  </a:outerShdw>
                </a:effectLst>
                <a:latin typeface="Times New Roman"/>
              </a:rPr>
              <a:t>Football</a:t>
            </a:r>
            <a:r>
              <a:rPr lang="en-US" sz="4000" b="1" kern="0" dirty="0" smtClean="0">
                <a:solidFill>
                  <a:srgbClr val="FFFFFF"/>
                </a:solidFill>
                <a:effectLst>
                  <a:outerShdw dir="21540000" sx="106000" sy="106000" algn="bl" rotWithShape="0">
                    <a:srgbClr val="000000"/>
                  </a:outerShdw>
                </a:effectLst>
                <a:latin typeface="Times New Roman"/>
              </a:rPr>
              <a:t>“</a:t>
            </a:r>
          </a:p>
        </p:txBody>
      </p:sp>
      <p:sp>
        <p:nvSpPr>
          <p:cNvPr id="8" name="Rectangle 2"/>
          <p:cNvSpPr txBox="1">
            <a:spLocks noChangeArrowheads="1"/>
          </p:cNvSpPr>
          <p:nvPr/>
        </p:nvSpPr>
        <p:spPr bwMode="auto">
          <a:xfrm>
            <a:off x="457200" y="85248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US" sz="2400" b="1" kern="0" dirty="0" smtClean="0">
                <a:solidFill>
                  <a:srgbClr val="FFFFFF"/>
                </a:solidFill>
                <a:effectLst>
                  <a:outerShdw blurRad="50800" dist="38100" dir="21540000" sx="110000" sy="110000" algn="bl" rotWithShape="0">
                    <a:prstClr val="black"/>
                  </a:outerShdw>
                </a:effectLst>
                <a:latin typeface="Verdana" pitchFamily="34" charset="0"/>
              </a:rPr>
              <a:t>Gannon’s</a:t>
            </a:r>
            <a:br>
              <a:rPr lang="en-US" sz="2400" b="1" kern="0" dirty="0" smtClean="0">
                <a:solidFill>
                  <a:srgbClr val="FFFFFF"/>
                </a:solidFill>
                <a:effectLst>
                  <a:outerShdw blurRad="50800" dist="38100" dir="21540000" sx="110000" sy="110000" algn="bl" rotWithShape="0">
                    <a:prstClr val="black"/>
                  </a:outerShdw>
                </a:effectLst>
                <a:latin typeface="Verdana" pitchFamily="34" charset="0"/>
              </a:rPr>
            </a:br>
            <a:r>
              <a:rPr lang="en-US" sz="3200" b="1" kern="0" dirty="0" smtClean="0">
                <a:solidFill>
                  <a:srgbClr val="FFFFFF"/>
                </a:solidFill>
                <a:effectLst>
                  <a:outerShdw blurRad="50800" dist="38100" dir="21540000" sx="110000" sy="110000" algn="bl" rotWithShape="0">
                    <a:prstClr val="black"/>
                  </a:outerShdw>
                </a:effectLst>
                <a:latin typeface="Verdana" pitchFamily="34" charset="0"/>
              </a:rPr>
              <a:t>Cultural Metaphors</a:t>
            </a:r>
            <a:br>
              <a:rPr lang="en-US" sz="3200" b="1" kern="0" dirty="0" smtClean="0">
                <a:solidFill>
                  <a:srgbClr val="FFFFFF"/>
                </a:solidFill>
                <a:effectLst>
                  <a:outerShdw blurRad="50800" dist="38100" dir="21540000" sx="110000" sy="110000" algn="bl" rotWithShape="0">
                    <a:prstClr val="black"/>
                  </a:outerShdw>
                </a:effectLst>
                <a:latin typeface="Verdana" pitchFamily="34" charset="0"/>
              </a:rPr>
            </a:br>
            <a:r>
              <a:rPr lang="en-US" sz="2000" b="1" kern="0" dirty="0" smtClean="0">
                <a:solidFill>
                  <a:srgbClr val="FFFFFF"/>
                </a:solidFill>
                <a:effectLst>
                  <a:outerShdw blurRad="50800" dist="38100" dir="21540000" sx="110000" sy="110000" algn="bl" rotWithShape="0">
                    <a:prstClr val="black"/>
                  </a:outerShdw>
                </a:effectLst>
                <a:latin typeface="Verdana" pitchFamily="34" charset="0"/>
              </a:rPr>
              <a:t>include</a:t>
            </a:r>
          </a:p>
        </p:txBody>
      </p:sp>
    </p:spTree>
    <p:extLst>
      <p:ext uri="{BB962C8B-B14F-4D97-AF65-F5344CB8AC3E}">
        <p14:creationId xmlns:p14="http://schemas.microsoft.com/office/powerpoint/2010/main" val="1184647000"/>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852488"/>
            <a:ext cx="8229600" cy="1143000"/>
          </a:xfrm>
        </p:spPr>
        <p:txBody>
          <a:bodyPr/>
          <a:lstStyle/>
          <a:p>
            <a:pPr eaLnBrk="1" hangingPunct="1"/>
            <a:r>
              <a:rPr lang="en-US" sz="2400" b="1" dirty="0" smtClean="0">
                <a:latin typeface="Verdana" pitchFamily="34" charset="0"/>
              </a:rPr>
              <a:t>Gannon’s</a:t>
            </a:r>
            <a:br>
              <a:rPr lang="en-US" sz="2400" b="1" dirty="0" smtClean="0">
                <a:latin typeface="Verdana" pitchFamily="34" charset="0"/>
              </a:rPr>
            </a:br>
            <a:r>
              <a:rPr lang="en-US" sz="3200" b="1" dirty="0" smtClean="0">
                <a:latin typeface="Verdana" pitchFamily="34" charset="0"/>
              </a:rPr>
              <a:t>Cultural Metaphors</a:t>
            </a:r>
            <a:br>
              <a:rPr lang="en-US" sz="3200" b="1" dirty="0" smtClean="0">
                <a:latin typeface="Verdana" pitchFamily="34" charset="0"/>
              </a:rPr>
            </a:br>
            <a:r>
              <a:rPr lang="en-US" sz="2000" b="1" dirty="0" smtClean="0">
                <a:latin typeface="Verdana" pitchFamily="34" charset="0"/>
              </a:rPr>
              <a:t>include</a:t>
            </a:r>
          </a:p>
        </p:txBody>
      </p:sp>
      <p:sp>
        <p:nvSpPr>
          <p:cNvPr id="182275" name="Rectangle 3"/>
          <p:cNvSpPr>
            <a:spLocks noGrp="1" noChangeArrowheads="1"/>
          </p:cNvSpPr>
          <p:nvPr>
            <p:ph type="body" idx="1"/>
          </p:nvPr>
        </p:nvSpPr>
        <p:spPr>
          <a:xfrm>
            <a:off x="1052294" y="2232255"/>
            <a:ext cx="7888505" cy="3533275"/>
          </a:xfrm>
        </p:spPr>
        <p:txBody>
          <a:bodyPr wrap="square">
            <a:spAutoFit/>
          </a:bodyPr>
          <a:lstStyle/>
          <a:p>
            <a:pPr marL="566738" indent="-566738" eaLnBrk="1" hangingPunct="1">
              <a:lnSpc>
                <a:spcPct val="140000"/>
              </a:lnSpc>
              <a:buNone/>
              <a:tabLst>
                <a:tab pos="1379538" algn="l"/>
              </a:tabLst>
            </a:pPr>
            <a:r>
              <a:rPr lang="en-US" sz="1800" b="1" dirty="0" smtClean="0">
                <a:solidFill>
                  <a:schemeClr val="bg1">
                    <a:lumMod val="65000"/>
                  </a:schemeClr>
                </a:solidFill>
              </a:rPr>
              <a:t>Ch. 5 	"The Turkish </a:t>
            </a:r>
            <a:r>
              <a:rPr lang="en-US" sz="1800" b="1" dirty="0" err="1" smtClean="0">
                <a:solidFill>
                  <a:schemeClr val="bg1">
                    <a:lumMod val="65000"/>
                  </a:schemeClr>
                </a:solidFill>
              </a:rPr>
              <a:t>Coffehouse</a:t>
            </a:r>
            <a:r>
              <a:rPr lang="en-US" sz="1800" b="1" dirty="0" smtClean="0">
                <a:solidFill>
                  <a:schemeClr val="bg1">
                    <a:lumMod val="65000"/>
                  </a:schemeClr>
                </a:solidFill>
              </a:rPr>
              <a:t>"</a:t>
            </a:r>
          </a:p>
          <a:p>
            <a:pPr marL="566738" indent="-566738" eaLnBrk="1" hangingPunct="1">
              <a:lnSpc>
                <a:spcPct val="140000"/>
              </a:lnSpc>
              <a:buNone/>
              <a:tabLst>
                <a:tab pos="1379538" algn="l"/>
              </a:tabLst>
            </a:pPr>
            <a:r>
              <a:rPr lang="en-US" sz="1800" b="1" dirty="0" smtClean="0">
                <a:solidFill>
                  <a:schemeClr val="bg1">
                    <a:lumMod val="65000"/>
                  </a:schemeClr>
                </a:solidFill>
              </a:rPr>
              <a:t>Ch. 8 	"</a:t>
            </a:r>
            <a:r>
              <a:rPr lang="en-US" sz="1800" b="1" dirty="0" err="1" smtClean="0">
                <a:solidFill>
                  <a:schemeClr val="bg1">
                    <a:lumMod val="65000"/>
                  </a:schemeClr>
                </a:solidFill>
              </a:rPr>
              <a:t>Kimchi</a:t>
            </a:r>
            <a:r>
              <a:rPr lang="en-US" sz="1800" b="1" dirty="0" smtClean="0">
                <a:solidFill>
                  <a:schemeClr val="bg1">
                    <a:lumMod val="65000"/>
                  </a:schemeClr>
                </a:solidFill>
              </a:rPr>
              <a:t> and Korea" </a:t>
            </a:r>
          </a:p>
          <a:p>
            <a:pPr marL="566738" indent="-566738" eaLnBrk="1" hangingPunct="1">
              <a:lnSpc>
                <a:spcPct val="140000"/>
              </a:lnSpc>
              <a:buNone/>
              <a:tabLst>
                <a:tab pos="1379538" algn="l"/>
              </a:tabLst>
            </a:pPr>
            <a:r>
              <a:rPr lang="en-US" sz="1800" b="1" dirty="0" smtClean="0">
                <a:solidFill>
                  <a:schemeClr val="bg1">
                    <a:lumMod val="65000"/>
                  </a:schemeClr>
                </a:solidFill>
              </a:rPr>
              <a:t>Ch. 11	"The Danish Christmas Luncheon"</a:t>
            </a:r>
          </a:p>
          <a:p>
            <a:pPr marL="566738" indent="-566738" eaLnBrk="1" hangingPunct="1">
              <a:lnSpc>
                <a:spcPct val="140000"/>
              </a:lnSpc>
              <a:buNone/>
              <a:tabLst>
                <a:tab pos="1379538" algn="l"/>
              </a:tabLst>
            </a:pPr>
            <a:r>
              <a:rPr lang="en-US" sz="1800" b="1" dirty="0" smtClean="0">
                <a:solidFill>
                  <a:schemeClr val="bg1">
                    <a:lumMod val="65000"/>
                  </a:schemeClr>
                </a:solidFill>
              </a:rPr>
              <a:t>Ch. 15 	"French Wine“</a:t>
            </a:r>
          </a:p>
          <a:p>
            <a:pPr marL="566738" lvl="0" indent="-566738" eaLnBrk="1" hangingPunct="1">
              <a:lnSpc>
                <a:spcPct val="140000"/>
              </a:lnSpc>
              <a:buNone/>
              <a:tabLst>
                <a:tab pos="1379538" algn="l"/>
              </a:tabLst>
            </a:pPr>
            <a:r>
              <a:rPr lang="en-US" b="1" dirty="0" smtClean="0">
                <a:solidFill>
                  <a:srgbClr val="000000"/>
                </a:solidFill>
              </a:rPr>
              <a:t>Ch. 16	“American Football”</a:t>
            </a:r>
            <a:endParaRPr lang="en-US" sz="1800" b="1" dirty="0" smtClean="0">
              <a:solidFill>
                <a:schemeClr val="bg1">
                  <a:lumMod val="65000"/>
                </a:schemeClr>
              </a:solidFill>
            </a:endParaRPr>
          </a:p>
          <a:p>
            <a:pPr marL="566738" indent="-566738" eaLnBrk="1" hangingPunct="1">
              <a:lnSpc>
                <a:spcPct val="140000"/>
              </a:lnSpc>
              <a:buNone/>
              <a:tabLst>
                <a:tab pos="1379538" algn="l"/>
              </a:tabLst>
            </a:pPr>
            <a:r>
              <a:rPr lang="en-US" sz="1800" b="1" dirty="0" smtClean="0">
                <a:solidFill>
                  <a:schemeClr val="bg1">
                    <a:lumMod val="65000"/>
                  </a:schemeClr>
                </a:solidFill>
              </a:rPr>
              <a:t>Ch. 23	“The Mexican Fiesta”</a:t>
            </a:r>
          </a:p>
          <a:p>
            <a:pPr marL="566738" indent="-566738" eaLnBrk="1" hangingPunct="1">
              <a:lnSpc>
                <a:spcPct val="140000"/>
              </a:lnSpc>
              <a:buNone/>
              <a:tabLst>
                <a:tab pos="1379538" algn="l"/>
              </a:tabLst>
            </a:pPr>
            <a:r>
              <a:rPr lang="en-US" sz="2000" b="1" dirty="0" smtClean="0">
                <a:solidFill>
                  <a:schemeClr val="bg1">
                    <a:lumMod val="65000"/>
                  </a:schemeClr>
                </a:solidFill>
              </a:rPr>
              <a:t>Ch. 27 	"The Singapore Hawker Centers“</a:t>
            </a:r>
          </a:p>
        </p:txBody>
      </p:sp>
    </p:spTree>
    <p:extLst>
      <p:ext uri="{BB962C8B-B14F-4D97-AF65-F5344CB8AC3E}">
        <p14:creationId xmlns:p14="http://schemas.microsoft.com/office/powerpoint/2010/main" val="1315687713"/>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2865660" y="6393562"/>
            <a:ext cx="3374642" cy="215444"/>
          </a:xfrm>
          <a:prstGeom prst="rect">
            <a:avLst/>
          </a:prstGeom>
          <a:noFill/>
          <a:ln w="28575">
            <a:noFill/>
            <a:miter lim="800000"/>
            <a:headEnd/>
            <a:tailEnd/>
          </a:ln>
        </p:spPr>
        <p:txBody>
          <a:bodyPr wrap="none">
            <a:spAutoFit/>
          </a:bodyPr>
          <a:lstStyle/>
          <a:p>
            <a:r>
              <a:rPr lang="en-US" sz="800" dirty="0">
                <a:solidFill>
                  <a:srgbClr val="FFFFFF"/>
                </a:solidFill>
                <a:latin typeface="Verdana" pitchFamily="34" charset="0"/>
                <a:hlinkClick r:id="rId3"/>
              </a:rPr>
              <a:t>www.sciencedaily.com/releases/2008/07/080721152000.htm</a:t>
            </a:r>
            <a:endParaRPr lang="en-US" sz="800" dirty="0">
              <a:solidFill>
                <a:srgbClr val="FFFFFF"/>
              </a:solidFill>
              <a:latin typeface="Verdana" pitchFamily="34" charset="0"/>
            </a:endParaRPr>
          </a:p>
        </p:txBody>
      </p:sp>
      <p:pic>
        <p:nvPicPr>
          <p:cNvPr id="1026" name="Picture 2"/>
          <p:cNvPicPr>
            <a:picLocks noChangeAspect="1" noChangeArrowheads="1"/>
          </p:cNvPicPr>
          <p:nvPr/>
        </p:nvPicPr>
        <p:blipFill>
          <a:blip r:embed="rId4" cstate="print"/>
          <a:srcRect/>
          <a:stretch>
            <a:fillRect/>
          </a:stretch>
        </p:blipFill>
        <p:spPr bwMode="auto">
          <a:xfrm>
            <a:off x="667662" y="1291774"/>
            <a:ext cx="7772400" cy="4857750"/>
          </a:xfrm>
          <a:prstGeom prst="rect">
            <a:avLst/>
          </a:prstGeom>
          <a:noFill/>
          <a:ln w="9525">
            <a:noFill/>
            <a:miter lim="800000"/>
            <a:headEnd/>
            <a:tailEnd/>
          </a:ln>
          <a:effectLst/>
        </p:spPr>
      </p:pic>
      <p:sp>
        <p:nvSpPr>
          <p:cNvPr id="6" name="TextBox 5"/>
          <p:cNvSpPr txBox="1"/>
          <p:nvPr/>
        </p:nvSpPr>
        <p:spPr>
          <a:xfrm>
            <a:off x="811502" y="4114800"/>
            <a:ext cx="7508594" cy="1877437"/>
          </a:xfrm>
          <a:prstGeom prst="rect">
            <a:avLst/>
          </a:prstGeom>
          <a:solidFill>
            <a:srgbClr val="FFC000"/>
          </a:solidFill>
          <a:ln w="76200">
            <a:solidFill>
              <a:srgbClr val="FF0000"/>
            </a:solidFill>
          </a:ln>
        </p:spPr>
        <p:txBody>
          <a:bodyPr wrap="none" rtlCol="0">
            <a:spAutoFit/>
          </a:bodyPr>
          <a:lstStyle/>
          <a:p>
            <a:pPr algn="ctr"/>
            <a:endParaRPr lang="en-US" sz="2400" b="1" dirty="0" smtClean="0">
              <a:solidFill>
                <a:srgbClr val="000000"/>
              </a:solidFill>
              <a:latin typeface="Arial" pitchFamily="34" charset="0"/>
            </a:endParaRPr>
          </a:p>
          <a:p>
            <a:pPr algn="ctr"/>
            <a:r>
              <a:rPr lang="en-US" sz="2800" b="1" dirty="0" smtClean="0">
                <a:solidFill>
                  <a:srgbClr val="000000"/>
                </a:solidFill>
                <a:latin typeface="Arial" pitchFamily="34" charset="0"/>
              </a:rPr>
              <a:t>. . . but at least one professor thinks </a:t>
            </a:r>
          </a:p>
          <a:p>
            <a:pPr marL="465138" algn="ctr"/>
            <a:r>
              <a:rPr lang="en-US" sz="2800" b="1" dirty="0" smtClean="0">
                <a:solidFill>
                  <a:srgbClr val="000000"/>
                </a:solidFill>
                <a:latin typeface="Arial" pitchFamily="34" charset="0"/>
              </a:rPr>
              <a:t>the metaphor for America should be . . . </a:t>
            </a:r>
          </a:p>
          <a:p>
            <a:endParaRPr lang="en-US" dirty="0" smtClean="0">
              <a:solidFill>
                <a:srgbClr val="000000"/>
              </a:solidFill>
              <a:latin typeface="Arial" pitchFamily="34" charset="0"/>
            </a:endParaRPr>
          </a:p>
          <a:p>
            <a:endParaRPr lang="en-US" dirty="0">
              <a:solidFill>
                <a:srgbClr val="000000"/>
              </a:solidFill>
              <a:latin typeface="Arial" pitchFamily="34" charset="0"/>
            </a:endParaRPr>
          </a:p>
        </p:txBody>
      </p:sp>
    </p:spTree>
    <p:extLst>
      <p:ext uri="{BB962C8B-B14F-4D97-AF65-F5344CB8AC3E}">
        <p14:creationId xmlns:p14="http://schemas.microsoft.com/office/powerpoint/2010/main" val="734828558"/>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2139968" y="6553230"/>
            <a:ext cx="4946867" cy="276999"/>
          </a:xfrm>
          <a:prstGeom prst="rect">
            <a:avLst/>
          </a:prstGeom>
          <a:noFill/>
          <a:ln w="28575">
            <a:noFill/>
            <a:miter lim="800000"/>
            <a:headEnd/>
            <a:tailEnd/>
          </a:ln>
        </p:spPr>
        <p:txBody>
          <a:bodyPr wrap="none">
            <a:spAutoFit/>
          </a:bodyPr>
          <a:lstStyle/>
          <a:p>
            <a:r>
              <a:rPr lang="en-US" sz="1200">
                <a:solidFill>
                  <a:srgbClr val="FFFFFF"/>
                </a:solidFill>
                <a:latin typeface="Verdana" pitchFamily="34" charset="0"/>
                <a:hlinkClick r:id="rId3"/>
              </a:rPr>
              <a:t>www.sciencedaily.com/releases/2008/07/080721152000.htm</a:t>
            </a:r>
            <a:endParaRPr lang="en-US" sz="1200">
              <a:solidFill>
                <a:srgbClr val="FFFFFF"/>
              </a:solidFill>
              <a:latin typeface="Verdana" pitchFamily="34" charset="0"/>
            </a:endParaRPr>
          </a:p>
        </p:txBody>
      </p:sp>
      <p:pic>
        <p:nvPicPr>
          <p:cNvPr id="1026" name="Picture 2"/>
          <p:cNvPicPr>
            <a:picLocks noChangeAspect="1" noChangeArrowheads="1"/>
          </p:cNvPicPr>
          <p:nvPr/>
        </p:nvPicPr>
        <p:blipFill>
          <a:blip r:embed="rId4" cstate="print"/>
          <a:srcRect/>
          <a:stretch>
            <a:fillRect/>
          </a:stretch>
        </p:blipFill>
        <p:spPr bwMode="auto">
          <a:xfrm>
            <a:off x="899886" y="1320802"/>
            <a:ext cx="7315200" cy="45720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5" cstate="print"/>
          <a:srcRect/>
          <a:stretch>
            <a:fillRect/>
          </a:stretch>
        </p:blipFill>
        <p:spPr bwMode="auto">
          <a:xfrm>
            <a:off x="885369" y="29028"/>
            <a:ext cx="7315200" cy="6699504"/>
          </a:xfrm>
          <a:prstGeom prst="rect">
            <a:avLst/>
          </a:prstGeom>
          <a:noFill/>
          <a:ln w="9525">
            <a:noFill/>
            <a:miter lim="800000"/>
            <a:headEnd/>
            <a:tailEnd/>
          </a:ln>
          <a:effectLst/>
        </p:spPr>
      </p:pic>
    </p:spTree>
    <p:extLst>
      <p:ext uri="{BB962C8B-B14F-4D97-AF65-F5344CB8AC3E}">
        <p14:creationId xmlns:p14="http://schemas.microsoft.com/office/powerpoint/2010/main" val="1747053007"/>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2880174" y="6393562"/>
            <a:ext cx="3374642" cy="215444"/>
          </a:xfrm>
          <a:prstGeom prst="rect">
            <a:avLst/>
          </a:prstGeom>
          <a:noFill/>
          <a:ln w="28575">
            <a:noFill/>
            <a:miter lim="800000"/>
            <a:headEnd/>
            <a:tailEnd/>
          </a:ln>
        </p:spPr>
        <p:txBody>
          <a:bodyPr wrap="none">
            <a:spAutoFit/>
          </a:bodyPr>
          <a:lstStyle/>
          <a:p>
            <a:r>
              <a:rPr lang="en-US" sz="800" dirty="0">
                <a:solidFill>
                  <a:srgbClr val="FFFFFF"/>
                </a:solidFill>
                <a:latin typeface="Verdana" pitchFamily="34" charset="0"/>
                <a:hlinkClick r:id="rId3"/>
              </a:rPr>
              <a:t>www.sciencedaily.com/releases/2008/07/080721152000.htm</a:t>
            </a:r>
            <a:endParaRPr lang="en-US" sz="800" dirty="0">
              <a:solidFill>
                <a:srgbClr val="FFFFFF"/>
              </a:solidFill>
              <a:latin typeface="Verdana" pitchFamily="34" charset="0"/>
            </a:endParaRPr>
          </a:p>
        </p:txBody>
      </p:sp>
      <p:pic>
        <p:nvPicPr>
          <p:cNvPr id="59395" name="Picture 2"/>
          <p:cNvPicPr>
            <a:picLocks noChangeAspect="1" noChangeArrowheads="1"/>
          </p:cNvPicPr>
          <p:nvPr/>
        </p:nvPicPr>
        <p:blipFill>
          <a:blip r:embed="rId4" cstate="print"/>
          <a:srcRect/>
          <a:stretch>
            <a:fillRect/>
          </a:stretch>
        </p:blipFill>
        <p:spPr bwMode="auto">
          <a:xfrm>
            <a:off x="674916" y="300950"/>
            <a:ext cx="7772400" cy="5870348"/>
          </a:xfrm>
          <a:prstGeom prst="rect">
            <a:avLst/>
          </a:prstGeom>
          <a:noFill/>
          <a:ln w="9525">
            <a:noFill/>
            <a:miter lim="800000"/>
            <a:headEnd/>
            <a:tailEnd/>
          </a:ln>
        </p:spPr>
      </p:pic>
    </p:spTree>
    <p:extLst>
      <p:ext uri="{BB962C8B-B14F-4D97-AF65-F5344CB8AC3E}">
        <p14:creationId xmlns:p14="http://schemas.microsoft.com/office/powerpoint/2010/main" val="3770167403"/>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2866561" y="6393562"/>
            <a:ext cx="3385863" cy="215444"/>
          </a:xfrm>
          <a:prstGeom prst="rect">
            <a:avLst/>
          </a:prstGeom>
          <a:noFill/>
          <a:ln w="28575">
            <a:noFill/>
            <a:miter lim="800000"/>
            <a:headEnd/>
            <a:tailEnd/>
          </a:ln>
        </p:spPr>
        <p:txBody>
          <a:bodyPr wrap="none">
            <a:spAutoFit/>
          </a:bodyPr>
          <a:lstStyle/>
          <a:p>
            <a:r>
              <a:rPr lang="en-US" sz="800" dirty="0">
                <a:solidFill>
                  <a:srgbClr val="FFFFFF"/>
                </a:solidFill>
                <a:latin typeface="Verdana" pitchFamily="34" charset="0"/>
                <a:hlinkClick r:id="rId3"/>
              </a:rPr>
              <a:t>www.eurekalert.org/pub_releases/2008-07/iu-gai072108.php</a:t>
            </a:r>
            <a:endParaRPr lang="en-US" sz="800" dirty="0">
              <a:solidFill>
                <a:srgbClr val="FFFFFF"/>
              </a:solidFill>
              <a:latin typeface="Verdana" pitchFamily="34" charset="0"/>
            </a:endParaRPr>
          </a:p>
        </p:txBody>
      </p:sp>
      <p:pic>
        <p:nvPicPr>
          <p:cNvPr id="60419" name="Picture 2"/>
          <p:cNvPicPr>
            <a:picLocks noChangeAspect="1" noChangeArrowheads="1"/>
          </p:cNvPicPr>
          <p:nvPr/>
        </p:nvPicPr>
        <p:blipFill>
          <a:blip r:embed="rId4" cstate="print"/>
          <a:srcRect/>
          <a:stretch>
            <a:fillRect/>
          </a:stretch>
        </p:blipFill>
        <p:spPr bwMode="auto">
          <a:xfrm>
            <a:off x="676051" y="1171118"/>
            <a:ext cx="7772400" cy="4987602"/>
          </a:xfrm>
          <a:prstGeom prst="rect">
            <a:avLst/>
          </a:prstGeom>
          <a:noFill/>
          <a:ln w="9525">
            <a:noFill/>
            <a:miter lim="800000"/>
            <a:headEnd/>
            <a:tailEnd/>
          </a:ln>
        </p:spPr>
      </p:pic>
    </p:spTree>
    <p:extLst>
      <p:ext uri="{BB962C8B-B14F-4D97-AF65-F5344CB8AC3E}">
        <p14:creationId xmlns:p14="http://schemas.microsoft.com/office/powerpoint/2010/main" val="1411775422"/>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2865660" y="6393562"/>
            <a:ext cx="3374642" cy="215444"/>
          </a:xfrm>
          <a:prstGeom prst="rect">
            <a:avLst/>
          </a:prstGeom>
          <a:noFill/>
          <a:ln w="28575">
            <a:noFill/>
            <a:miter lim="800000"/>
            <a:headEnd/>
            <a:tailEnd/>
          </a:ln>
        </p:spPr>
        <p:txBody>
          <a:bodyPr wrap="none">
            <a:spAutoFit/>
          </a:bodyPr>
          <a:lstStyle/>
          <a:p>
            <a:r>
              <a:rPr lang="en-US" sz="800" dirty="0">
                <a:solidFill>
                  <a:srgbClr val="FFFFFF"/>
                </a:solidFill>
                <a:latin typeface="Verdana" pitchFamily="34" charset="0"/>
                <a:hlinkClick r:id="rId3"/>
              </a:rPr>
              <a:t>www.sciencedaily.com/releases/2008/07/080721152000.htm</a:t>
            </a:r>
            <a:endParaRPr lang="en-US" sz="800" dirty="0">
              <a:solidFill>
                <a:srgbClr val="FFFFFF"/>
              </a:solidFill>
              <a:latin typeface="Verdana" pitchFamily="34" charset="0"/>
            </a:endParaRPr>
          </a:p>
        </p:txBody>
      </p:sp>
      <p:pic>
        <p:nvPicPr>
          <p:cNvPr id="1026" name="Picture 2"/>
          <p:cNvPicPr>
            <a:picLocks noChangeAspect="1" noChangeArrowheads="1"/>
          </p:cNvPicPr>
          <p:nvPr/>
        </p:nvPicPr>
        <p:blipFill>
          <a:blip r:embed="rId4" cstate="print"/>
          <a:srcRect/>
          <a:stretch>
            <a:fillRect/>
          </a:stretch>
        </p:blipFill>
        <p:spPr bwMode="auto">
          <a:xfrm>
            <a:off x="667662" y="1291774"/>
            <a:ext cx="7772400" cy="4857750"/>
          </a:xfrm>
          <a:prstGeom prst="rect">
            <a:avLst/>
          </a:prstGeom>
          <a:noFill/>
          <a:ln w="9525">
            <a:noFill/>
            <a:miter lim="800000"/>
            <a:headEnd/>
            <a:tailEnd/>
          </a:ln>
          <a:effectLst/>
        </p:spPr>
      </p:pic>
      <p:sp>
        <p:nvSpPr>
          <p:cNvPr id="6" name="TextBox 5"/>
          <p:cNvSpPr txBox="1"/>
          <p:nvPr/>
        </p:nvSpPr>
        <p:spPr>
          <a:xfrm>
            <a:off x="1479865" y="4114798"/>
            <a:ext cx="6171882" cy="1446550"/>
          </a:xfrm>
          <a:prstGeom prst="rect">
            <a:avLst/>
          </a:prstGeom>
          <a:solidFill>
            <a:schemeClr val="bg1"/>
          </a:solidFill>
          <a:ln w="76200">
            <a:solidFill>
              <a:srgbClr val="FFC000"/>
            </a:solidFill>
          </a:ln>
        </p:spPr>
        <p:txBody>
          <a:bodyPr wrap="none" rtlCol="0">
            <a:spAutoFit/>
          </a:bodyPr>
          <a:lstStyle/>
          <a:p>
            <a:pPr algn="ctr"/>
            <a:endParaRPr lang="en-US" sz="2400" b="1" dirty="0" smtClean="0">
              <a:solidFill>
                <a:srgbClr val="000000"/>
              </a:solidFill>
              <a:latin typeface="Arial" pitchFamily="34" charset="0"/>
            </a:endParaRPr>
          </a:p>
          <a:p>
            <a:pPr algn="ctr"/>
            <a:r>
              <a:rPr lang="en-US" sz="2800" b="1" dirty="0" smtClean="0">
                <a:solidFill>
                  <a:srgbClr val="000000"/>
                </a:solidFill>
                <a:latin typeface="Arial" pitchFamily="34" charset="0"/>
              </a:rPr>
              <a:t>. . . but it could just as easily be . . .</a:t>
            </a:r>
          </a:p>
          <a:p>
            <a:endParaRPr lang="en-US" dirty="0" smtClean="0">
              <a:solidFill>
                <a:srgbClr val="000000"/>
              </a:solidFill>
              <a:latin typeface="Arial" pitchFamily="34" charset="0"/>
            </a:endParaRPr>
          </a:p>
          <a:p>
            <a:endParaRPr lang="en-US" dirty="0">
              <a:solidFill>
                <a:srgbClr val="000000"/>
              </a:solidFill>
              <a:latin typeface="Arial" pitchFamily="34" charset="0"/>
            </a:endParaRPr>
          </a:p>
        </p:txBody>
      </p:sp>
    </p:spTree>
    <p:extLst>
      <p:ext uri="{BB962C8B-B14F-4D97-AF65-F5344CB8AC3E}">
        <p14:creationId xmlns:p14="http://schemas.microsoft.com/office/powerpoint/2010/main" val="1687951879"/>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24642" name="Text Box 2"/>
          <p:cNvSpPr txBox="1">
            <a:spLocks noChangeArrowheads="1"/>
          </p:cNvSpPr>
          <p:nvPr/>
        </p:nvSpPr>
        <p:spPr bwMode="auto">
          <a:xfrm>
            <a:off x="4986931" y="5101682"/>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endParaRPr>
          </a:p>
        </p:txBody>
      </p:sp>
      <p:sp>
        <p:nvSpPr>
          <p:cNvPr id="624643" name="Text Box 3"/>
          <p:cNvSpPr txBox="1">
            <a:spLocks noChangeArrowheads="1"/>
          </p:cNvSpPr>
          <p:nvPr/>
        </p:nvSpPr>
        <p:spPr bwMode="auto">
          <a:xfrm>
            <a:off x="6207541" y="2587082"/>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938213"/>
            <a:ext cx="9020175" cy="498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7845152"/>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660402" y="622555"/>
            <a:ext cx="7772400" cy="4303967"/>
          </a:xfrm>
          <a:prstGeom prst="rect">
            <a:avLst/>
          </a:prstGeom>
          <a:noFill/>
          <a:ln w="9525">
            <a:noFill/>
            <a:miter lim="800000"/>
            <a:headEnd/>
            <a:tailEnd/>
          </a:ln>
        </p:spPr>
      </p:pic>
    </p:spTree>
    <p:extLst>
      <p:ext uri="{BB962C8B-B14F-4D97-AF65-F5344CB8AC3E}">
        <p14:creationId xmlns:p14="http://schemas.microsoft.com/office/powerpoint/2010/main" val="2791806856"/>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660402" y="622555"/>
            <a:ext cx="7772400" cy="4303967"/>
          </a:xfrm>
          <a:prstGeom prst="rect">
            <a:avLst/>
          </a:prstGeom>
          <a:noFill/>
          <a:ln w="9525">
            <a:noFill/>
            <a:miter lim="800000"/>
            <a:headEnd/>
            <a:tailEnd/>
          </a:ln>
        </p:spPr>
      </p:pic>
      <p:sp>
        <p:nvSpPr>
          <p:cNvPr id="6" name="TextBox 5"/>
          <p:cNvSpPr txBox="1"/>
          <p:nvPr/>
        </p:nvSpPr>
        <p:spPr>
          <a:xfrm>
            <a:off x="1869566" y="4767922"/>
            <a:ext cx="5392502" cy="1754326"/>
          </a:xfrm>
          <a:prstGeom prst="rect">
            <a:avLst/>
          </a:prstGeom>
          <a:solidFill>
            <a:schemeClr val="bg1"/>
          </a:solidFill>
          <a:ln w="76200">
            <a:solidFill>
              <a:srgbClr val="FFC000"/>
            </a:solidFill>
          </a:ln>
        </p:spPr>
        <p:txBody>
          <a:bodyPr wrap="none" lIns="228600" tIns="228600" rIns="228600" bIns="228600" rtlCol="0">
            <a:spAutoFit/>
          </a:bodyPr>
          <a:lstStyle/>
          <a:p>
            <a:pPr algn="ctr">
              <a:lnSpc>
                <a:spcPct val="150000"/>
              </a:lnSpc>
            </a:pPr>
            <a:r>
              <a:rPr lang="en-US" sz="2800" b="1" dirty="0" smtClean="0">
                <a:solidFill>
                  <a:srgbClr val="000000"/>
                </a:solidFill>
                <a:latin typeface="Arial" pitchFamily="34" charset="0"/>
              </a:rPr>
              <a:t>. . . and its related</a:t>
            </a:r>
          </a:p>
          <a:p>
            <a:pPr algn="ctr">
              <a:lnSpc>
                <a:spcPct val="150000"/>
              </a:lnSpc>
            </a:pPr>
            <a:r>
              <a:rPr lang="en-US" sz="2800" b="1" dirty="0" smtClean="0">
                <a:solidFill>
                  <a:srgbClr val="000000"/>
                </a:solidFill>
                <a:latin typeface="Arial" pitchFamily="34" charset="0"/>
              </a:rPr>
              <a:t>cultural-bound syndrome . . .</a:t>
            </a:r>
            <a:endParaRPr lang="en-US" sz="2000" dirty="0">
              <a:solidFill>
                <a:srgbClr val="000000"/>
              </a:solidFill>
              <a:latin typeface="Arial" pitchFamily="34" charset="0"/>
            </a:endParaRPr>
          </a:p>
        </p:txBody>
      </p:sp>
    </p:spTree>
    <p:extLst>
      <p:ext uri="{BB962C8B-B14F-4D97-AF65-F5344CB8AC3E}">
        <p14:creationId xmlns:p14="http://schemas.microsoft.com/office/powerpoint/2010/main" val="483251168"/>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660402" y="622555"/>
            <a:ext cx="7772400" cy="4303967"/>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2367272" y="3323772"/>
            <a:ext cx="4396378" cy="2824062"/>
          </a:xfrm>
          <a:prstGeom prst="rect">
            <a:avLst/>
          </a:prstGeom>
          <a:noFill/>
          <a:ln w="9525">
            <a:noFill/>
            <a:miter lim="800000"/>
            <a:headEnd/>
            <a:tailEnd/>
          </a:ln>
        </p:spPr>
      </p:pic>
    </p:spTree>
    <p:extLst>
      <p:ext uri="{BB962C8B-B14F-4D97-AF65-F5344CB8AC3E}">
        <p14:creationId xmlns:p14="http://schemas.microsoft.com/office/powerpoint/2010/main" val="2213973871"/>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1683896" y="3163920"/>
            <a:ext cx="5762625" cy="1754326"/>
          </a:xfrm>
          <a:prstGeom prst="rect">
            <a:avLst/>
          </a:prstGeom>
          <a:solidFill>
            <a:schemeClr val="bg1"/>
          </a:solidFill>
          <a:ln w="76200">
            <a:solidFill>
              <a:srgbClr val="FFC000"/>
            </a:solidFill>
            <a:miter lim="800000"/>
            <a:headEnd/>
            <a:tailEnd/>
          </a:ln>
        </p:spPr>
        <p:txBody>
          <a:bodyPr>
            <a:spAutoFit/>
          </a:bodyPr>
          <a:lstStyle/>
          <a:p>
            <a:pPr algn="ctr"/>
            <a:endParaRPr lang="en-US" sz="3600" b="1" dirty="0">
              <a:solidFill>
                <a:srgbClr val="000000"/>
              </a:solidFill>
              <a:latin typeface="Arial" pitchFamily="34" charset="0"/>
            </a:endParaRPr>
          </a:p>
          <a:p>
            <a:pPr algn="ctr"/>
            <a:r>
              <a:rPr lang="en-US" sz="3600" b="1" dirty="0" smtClean="0">
                <a:solidFill>
                  <a:srgbClr val="000000"/>
                </a:solidFill>
                <a:latin typeface="Arial" pitchFamily="34" charset="0"/>
              </a:rPr>
              <a:t>in summary . . .</a:t>
            </a:r>
            <a:endParaRPr lang="en-US" sz="3600" b="1" dirty="0">
              <a:solidFill>
                <a:srgbClr val="000000"/>
              </a:solidFill>
              <a:latin typeface="Arial" pitchFamily="34" charset="0"/>
            </a:endParaRPr>
          </a:p>
          <a:p>
            <a:pPr algn="ctr"/>
            <a:endParaRPr lang="en-US" sz="3600" b="1" dirty="0">
              <a:solidFill>
                <a:srgbClr val="000000"/>
              </a:solidFill>
              <a:latin typeface="Arial" pitchFamily="34" charset="0"/>
            </a:endParaRPr>
          </a:p>
        </p:txBody>
      </p:sp>
    </p:spTree>
    <p:extLst>
      <p:ext uri="{BB962C8B-B14F-4D97-AF65-F5344CB8AC3E}">
        <p14:creationId xmlns:p14="http://schemas.microsoft.com/office/powerpoint/2010/main" val="2654236059"/>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483866" y="600438"/>
            <a:ext cx="8058250" cy="5720027"/>
          </a:xfrm>
        </p:spPr>
        <p:txBody>
          <a:bodyPr wrap="square">
            <a:spAutoFit/>
          </a:bodyPr>
          <a:lstStyle/>
          <a:p>
            <a:pPr algn="ctr" eaLnBrk="1" hangingPunct="1">
              <a:lnSpc>
                <a:spcPct val="90000"/>
              </a:lnSpc>
              <a:buFontTx/>
              <a:buNone/>
              <a:defRPr/>
            </a:pPr>
            <a:r>
              <a:rPr lang="en-US" sz="4800" b="1" dirty="0" smtClean="0">
                <a:latin typeface="Verdana" pitchFamily="34" charset="0"/>
              </a:rPr>
              <a:t>units of analysis:</a:t>
            </a:r>
          </a:p>
          <a:p>
            <a:pPr marL="1538288" indent="-158750" eaLnBrk="1" hangingPunct="1">
              <a:lnSpc>
                <a:spcPct val="60000"/>
              </a:lnSpc>
              <a:spcBef>
                <a:spcPts val="300"/>
              </a:spcBef>
              <a:buFontTx/>
              <a:buNone/>
              <a:tabLst>
                <a:tab pos="1030288" algn="l"/>
              </a:tabLst>
              <a:defRPr/>
            </a:pPr>
            <a:endParaRPr lang="en-US" sz="2000" b="1" dirty="0" smtClean="0">
              <a:latin typeface="Verdana" pitchFamily="34" charset="0"/>
            </a:endParaRPr>
          </a:p>
          <a:p>
            <a:pPr marL="914400" lvl="1" indent="-404813" eaLnBrk="1" hangingPunct="1">
              <a:lnSpc>
                <a:spcPct val="90000"/>
              </a:lnSpc>
              <a:defRPr/>
            </a:pPr>
            <a:r>
              <a:rPr lang="en-US" b="1" dirty="0" smtClean="0">
                <a:latin typeface="Verdana" pitchFamily="34" charset="0"/>
              </a:rPr>
              <a:t>one person</a:t>
            </a:r>
            <a:endParaRPr lang="en-US" sz="1800" dirty="0" smtClean="0">
              <a:latin typeface="Verdana" pitchFamily="34" charset="0"/>
            </a:endParaRPr>
          </a:p>
          <a:p>
            <a:pPr marL="914400" lvl="1" indent="-404813" eaLnBrk="1" hangingPunct="1">
              <a:lnSpc>
                <a:spcPct val="90000"/>
              </a:lnSpc>
              <a:defRPr/>
            </a:pPr>
            <a:r>
              <a:rPr lang="en-US" b="1" dirty="0" smtClean="0">
                <a:latin typeface="Verdana" pitchFamily="34" charset="0"/>
              </a:rPr>
              <a:t>the family</a:t>
            </a:r>
            <a:endParaRPr lang="en-US" sz="1600" dirty="0" smtClean="0">
              <a:latin typeface="Verdana" pitchFamily="34" charset="0"/>
            </a:endParaRPr>
          </a:p>
          <a:p>
            <a:pPr marL="914400" lvl="1" indent="-404813" eaLnBrk="1" hangingPunct="1">
              <a:lnSpc>
                <a:spcPct val="90000"/>
              </a:lnSpc>
              <a:defRPr/>
            </a:pPr>
            <a:r>
              <a:rPr lang="en-US" b="1" dirty="0" smtClean="0">
                <a:latin typeface="Verdana" pitchFamily="34" charset="0"/>
              </a:rPr>
              <a:t>the community</a:t>
            </a:r>
          </a:p>
          <a:p>
            <a:pPr marL="914400" lvl="1" indent="-404813" eaLnBrk="1" hangingPunct="1">
              <a:lnSpc>
                <a:spcPct val="90000"/>
              </a:lnSpc>
              <a:defRPr/>
            </a:pPr>
            <a:r>
              <a:rPr lang="en-US" b="1" dirty="0" smtClean="0">
                <a:latin typeface="Verdana" pitchFamily="34" charset="0"/>
              </a:rPr>
              <a:t>a region</a:t>
            </a:r>
          </a:p>
          <a:p>
            <a:pPr marL="914400" lvl="1" indent="-404813" eaLnBrk="1" hangingPunct="1">
              <a:lnSpc>
                <a:spcPct val="90000"/>
              </a:lnSpc>
              <a:defRPr/>
            </a:pPr>
            <a:r>
              <a:rPr lang="en-US" b="1" dirty="0" smtClean="0">
                <a:latin typeface="Verdana" pitchFamily="34" charset="0"/>
              </a:rPr>
              <a:t>a “culture area”</a:t>
            </a:r>
          </a:p>
          <a:p>
            <a:pPr marL="914400" lvl="1" indent="-404813" eaLnBrk="1" hangingPunct="1">
              <a:lnSpc>
                <a:spcPct val="90000"/>
              </a:lnSpc>
              <a:defRPr/>
            </a:pPr>
            <a:r>
              <a:rPr lang="en-US" b="1" dirty="0" smtClean="0">
                <a:latin typeface="Verdana" pitchFamily="34" charset="0"/>
              </a:rPr>
              <a:t>a culture / “subculture” / “tribe”</a:t>
            </a:r>
          </a:p>
          <a:p>
            <a:pPr marL="914400" lvl="1" indent="-404813" eaLnBrk="1" hangingPunct="1">
              <a:lnSpc>
                <a:spcPct val="90000"/>
              </a:lnSpc>
              <a:defRPr/>
            </a:pPr>
            <a:r>
              <a:rPr lang="en-US" b="1" dirty="0" smtClean="0">
                <a:latin typeface="Verdana" pitchFamily="34" charset="0"/>
              </a:rPr>
              <a:t>a nation</a:t>
            </a:r>
          </a:p>
          <a:p>
            <a:pPr marL="914400" lvl="1" indent="-404813" eaLnBrk="1" hangingPunct="1">
              <a:lnSpc>
                <a:spcPct val="90000"/>
              </a:lnSpc>
              <a:defRPr/>
            </a:pPr>
            <a:r>
              <a:rPr lang="en-US" b="1" dirty="0">
                <a:latin typeface="Verdana" pitchFamily="34" charset="0"/>
              </a:rPr>
              <a:t>t</a:t>
            </a:r>
            <a:r>
              <a:rPr lang="en-US" b="1" dirty="0" smtClean="0">
                <a:latin typeface="Verdana" pitchFamily="34" charset="0"/>
              </a:rPr>
              <a:t>he world</a:t>
            </a:r>
          </a:p>
          <a:p>
            <a:pPr marL="914400" lvl="1" indent="-404813" eaLnBrk="1" hangingPunct="1">
              <a:lnSpc>
                <a:spcPct val="90000"/>
              </a:lnSpc>
              <a:defRPr/>
            </a:pPr>
            <a:r>
              <a:rPr lang="en-US" b="1" dirty="0" smtClean="0">
                <a:latin typeface="Verdana" pitchFamily="34" charset="0"/>
              </a:rPr>
              <a:t>an item or action itself</a:t>
            </a:r>
          </a:p>
          <a:p>
            <a:pPr marL="914400" lvl="1" indent="-404813" eaLnBrk="1" hangingPunct="1">
              <a:lnSpc>
                <a:spcPct val="90000"/>
              </a:lnSpc>
              <a:defRPr/>
            </a:pPr>
            <a:r>
              <a:rPr lang="en-US" b="1" dirty="0" smtClean="0">
                <a:latin typeface="Verdana" pitchFamily="34" charset="0"/>
              </a:rPr>
              <a:t>a “cultural metaphor”</a:t>
            </a:r>
          </a:p>
        </p:txBody>
      </p:sp>
    </p:spTree>
    <p:extLst>
      <p:ext uri="{BB962C8B-B14F-4D97-AF65-F5344CB8AC3E}">
        <p14:creationId xmlns:p14="http://schemas.microsoft.com/office/powerpoint/2010/main" val="3409946815"/>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87394" name="Rectangle 2"/>
          <p:cNvSpPr>
            <a:spLocks noGrp="1" noChangeArrowheads="1"/>
          </p:cNvSpPr>
          <p:nvPr>
            <p:ph type="body" idx="4294967295"/>
          </p:nvPr>
        </p:nvSpPr>
        <p:spPr>
          <a:xfrm>
            <a:off x="910324" y="2428401"/>
            <a:ext cx="7315200" cy="2985433"/>
          </a:xfrm>
        </p:spPr>
        <p:txBody>
          <a:bodyPr>
            <a:spAutoFit/>
          </a:bodyPr>
          <a:lstStyle/>
          <a:p>
            <a:pPr algn="ctr" eaLnBrk="1" hangingPunct="1">
              <a:buFontTx/>
              <a:buNone/>
            </a:pPr>
            <a:r>
              <a:rPr lang="en-US" sz="4400" b="1" dirty="0" smtClean="0">
                <a:solidFill>
                  <a:srgbClr val="FF0000"/>
                </a:solidFill>
              </a:rPr>
              <a:t>and</a:t>
            </a:r>
            <a:r>
              <a:rPr lang="en-US" dirty="0" smtClean="0">
                <a:solidFill>
                  <a:srgbClr val="FF0000"/>
                </a:solidFill>
              </a:rPr>
              <a:t>, of course, </a:t>
            </a:r>
            <a:r>
              <a:rPr lang="en-US" sz="4400" b="1" dirty="0" smtClean="0">
                <a:solidFill>
                  <a:srgbClr val="FF0000"/>
                </a:solidFill>
              </a:rPr>
              <a:t>the </a:t>
            </a:r>
          </a:p>
          <a:p>
            <a:pPr algn="ctr" eaLnBrk="1" hangingPunct="1">
              <a:buFontTx/>
              <a:buNone/>
            </a:pPr>
            <a:r>
              <a:rPr lang="en-US" sz="4400" b="1" dirty="0" smtClean="0">
                <a:solidFill>
                  <a:srgbClr val="FF0000"/>
                </a:solidFill>
              </a:rPr>
              <a:t>Units of Analysis</a:t>
            </a:r>
          </a:p>
          <a:p>
            <a:pPr algn="ctr" eaLnBrk="1" hangingPunct="1">
              <a:buFontTx/>
              <a:buNone/>
            </a:pPr>
            <a:r>
              <a:rPr lang="en-US" sz="4400" b="1" dirty="0" smtClean="0">
                <a:solidFill>
                  <a:srgbClr val="FF0000"/>
                </a:solidFill>
              </a:rPr>
              <a:t>can be combined</a:t>
            </a:r>
          </a:p>
          <a:p>
            <a:pPr algn="ctr" eaLnBrk="1" hangingPunct="1">
              <a:buFontTx/>
              <a:buNone/>
            </a:pPr>
            <a:r>
              <a:rPr lang="en-US" dirty="0" smtClean="0">
                <a:solidFill>
                  <a:srgbClr val="FF0000"/>
                </a:solidFill>
              </a:rPr>
              <a:t>(and quite often are)</a:t>
            </a:r>
          </a:p>
        </p:txBody>
      </p:sp>
    </p:spTree>
    <p:extLst>
      <p:ext uri="{BB962C8B-B14F-4D97-AF65-F5344CB8AC3E}">
        <p14:creationId xmlns:p14="http://schemas.microsoft.com/office/powerpoint/2010/main" val="1166074653"/>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E Master">
  <a:themeElements>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1_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1_Default Design">
  <a:themeElements>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1"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1" i="1" u="none" strike="noStrike" cap="none" normalizeH="0" baseline="0" smtClean="0">
            <a:ln>
              <a:noFill/>
            </a:ln>
            <a:solidFill>
              <a:srgbClr val="FF0000"/>
            </a:solidFill>
            <a:effectLst/>
            <a:latin typeface="Arial" charset="0"/>
          </a:defRPr>
        </a:defPPr>
      </a:lstStyle>
    </a:lnDef>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2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8675</TotalTime>
  <Words>1950</Words>
  <Application>Microsoft Office PowerPoint</Application>
  <PresentationFormat>On-screen Show (4:3)</PresentationFormat>
  <Paragraphs>576</Paragraphs>
  <Slides>95</Slides>
  <Notes>21</Notes>
  <HiddenSlides>3</HiddenSlides>
  <MMClips>0</MMClips>
  <ScaleCrop>false</ScaleCrop>
  <HeadingPairs>
    <vt:vector size="4" baseType="variant">
      <vt:variant>
        <vt:lpstr>Theme</vt:lpstr>
      </vt:variant>
      <vt:variant>
        <vt:i4>13</vt:i4>
      </vt:variant>
      <vt:variant>
        <vt:lpstr>Slide Titles</vt:lpstr>
      </vt:variant>
      <vt:variant>
        <vt:i4>95</vt:i4>
      </vt:variant>
    </vt:vector>
  </HeadingPairs>
  <TitlesOfParts>
    <vt:vector size="108" baseType="lpstr">
      <vt:lpstr>1_CE Master</vt:lpstr>
      <vt:lpstr>15_Default Design</vt:lpstr>
      <vt:lpstr>11_Default Design</vt:lpstr>
      <vt:lpstr>22_Default Design</vt:lpstr>
      <vt:lpstr>30_Default Design</vt:lpstr>
      <vt:lpstr>3_Meadow</vt:lpstr>
      <vt:lpstr>22_Contemporary Portrait</vt:lpstr>
      <vt:lpstr>13_Default Design</vt:lpstr>
      <vt:lpstr>31_Default Design</vt:lpstr>
      <vt:lpstr>Office Theme</vt:lpstr>
      <vt:lpstr>2_white3</vt:lpstr>
      <vt:lpstr>27_Default Design</vt:lpstr>
      <vt:lpstr>3_Contemporary Portrait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Gannon’s Cultural Metaphors include</vt:lpstr>
      <vt:lpstr>Gannon’s Cultural Metaphors include</vt:lpstr>
      <vt:lpstr>PowerPoint Presentation</vt:lpstr>
      <vt:lpstr>Gannon’s Cultural Metaphors include</vt:lpstr>
      <vt:lpstr>PowerPoint Presentation</vt:lpstr>
      <vt:lpstr>Gannon’s Cultural Metaphors include</vt:lpstr>
      <vt:lpstr>PowerPoint Presentation</vt:lpstr>
      <vt:lpstr>Gannon’s Cultural Metaphors include</vt:lpstr>
      <vt:lpstr>PowerPoint Presentation</vt:lpstr>
      <vt:lpstr>Gannon’s Cultural Metaphors include</vt:lpstr>
      <vt:lpstr>PowerPoint Presentation</vt:lpstr>
      <vt:lpstr>Gannon’s European Cultural Metaphors include</vt:lpstr>
      <vt:lpstr>PowerPoint Presentation</vt:lpstr>
      <vt:lpstr>Gannon’s Cultural Metaphors include</vt:lpstr>
      <vt:lpstr>PowerPoint Presentation</vt:lpstr>
      <vt:lpstr>PowerPoint Presentation</vt:lpstr>
      <vt:lpstr>PowerPoint Presentation</vt:lpstr>
      <vt:lpstr>Gannon’s Cultural Metaphors include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UMD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Distincitve Qualities of Anthropology Concept of Culture Comparative Method Wholistic Approach</dc:title>
  <dc:creator>CLA</dc:creator>
  <cp:lastModifiedBy>Tim Roufs</cp:lastModifiedBy>
  <cp:revision>487</cp:revision>
  <cp:lastPrinted>2000-04-06T19:51:41Z</cp:lastPrinted>
  <dcterms:created xsi:type="dcterms:W3CDTF">2000-03-27T15:46:35Z</dcterms:created>
  <dcterms:modified xsi:type="dcterms:W3CDTF">2018-02-05T21:03:21Z</dcterms:modified>
</cp:coreProperties>
</file>