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notesSlides/notesSlide8.xml" ContentType="application/vnd.openxmlformats-officedocument.presentationml.notesSlide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769" r:id="rId1"/>
    <p:sldMasterId id="2147484841" r:id="rId2"/>
    <p:sldMasterId id="2147484938" r:id="rId3"/>
    <p:sldMasterId id="2147484950" r:id="rId4"/>
    <p:sldMasterId id="2147485166" r:id="rId5"/>
    <p:sldMasterId id="2147485226" r:id="rId6"/>
  </p:sldMasterIdLst>
  <p:notesMasterIdLst>
    <p:notesMasterId r:id="rId59"/>
  </p:notesMasterIdLst>
  <p:sldIdLst>
    <p:sldId id="1118" r:id="rId7"/>
    <p:sldId id="3282" r:id="rId8"/>
    <p:sldId id="3226" r:id="rId9"/>
    <p:sldId id="3306" r:id="rId10"/>
    <p:sldId id="3266" r:id="rId11"/>
    <p:sldId id="3731" r:id="rId12"/>
    <p:sldId id="1657" r:id="rId13"/>
    <p:sldId id="2173" r:id="rId14"/>
    <p:sldId id="3228" r:id="rId15"/>
    <p:sldId id="3326" r:id="rId16"/>
    <p:sldId id="3377" r:id="rId17"/>
    <p:sldId id="3378" r:id="rId18"/>
    <p:sldId id="3379" r:id="rId19"/>
    <p:sldId id="3380" r:id="rId20"/>
    <p:sldId id="3335" r:id="rId21"/>
    <p:sldId id="3382" r:id="rId22"/>
    <p:sldId id="3738" r:id="rId23"/>
    <p:sldId id="3740" r:id="rId24"/>
    <p:sldId id="3739" r:id="rId25"/>
    <p:sldId id="2650" r:id="rId26"/>
    <p:sldId id="2652" r:id="rId27"/>
    <p:sldId id="2651" r:id="rId28"/>
    <p:sldId id="3310" r:id="rId29"/>
    <p:sldId id="3311" r:id="rId30"/>
    <p:sldId id="2653" r:id="rId31"/>
    <p:sldId id="2654" r:id="rId32"/>
    <p:sldId id="2655" r:id="rId33"/>
    <p:sldId id="2727" r:id="rId34"/>
    <p:sldId id="3384" r:id="rId35"/>
    <p:sldId id="3742" r:id="rId36"/>
    <p:sldId id="3735" r:id="rId37"/>
    <p:sldId id="3350" r:id="rId38"/>
    <p:sldId id="3351" r:id="rId39"/>
    <p:sldId id="3352" r:id="rId40"/>
    <p:sldId id="3353" r:id="rId41"/>
    <p:sldId id="3354" r:id="rId42"/>
    <p:sldId id="3736" r:id="rId43"/>
    <p:sldId id="3737" r:id="rId44"/>
    <p:sldId id="3741" r:id="rId45"/>
    <p:sldId id="2663" r:id="rId46"/>
    <p:sldId id="2692" r:id="rId47"/>
    <p:sldId id="2664" r:id="rId48"/>
    <p:sldId id="2803" r:id="rId49"/>
    <p:sldId id="3346" r:id="rId50"/>
    <p:sldId id="2801" r:id="rId51"/>
    <p:sldId id="3371" r:id="rId52"/>
    <p:sldId id="2802" r:id="rId53"/>
    <p:sldId id="3372" r:id="rId54"/>
    <p:sldId id="3374" r:id="rId55"/>
    <p:sldId id="3348" r:id="rId56"/>
    <p:sldId id="2675" r:id="rId57"/>
    <p:sldId id="3373" r:id="rId58"/>
  </p:sldIdLst>
  <p:sldSz cx="10287000" cy="6858000" type="35mm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000"/>
    <a:srgbClr val="663300"/>
    <a:srgbClr val="2F2C27"/>
    <a:srgbClr val="FFFFFF"/>
    <a:srgbClr val="790019"/>
    <a:srgbClr val="FFC000"/>
    <a:srgbClr val="0C6A9C"/>
    <a:srgbClr val="7A0019"/>
    <a:srgbClr val="656C6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1" autoAdjust="0"/>
  </p:normalViewPr>
  <p:slideViewPr>
    <p:cSldViewPr snapToObjects="1">
      <p:cViewPr>
        <p:scale>
          <a:sx n="66" d="100"/>
          <a:sy n="66" d="100"/>
        </p:scale>
        <p:origin x="268" y="32"/>
      </p:cViewPr>
      <p:guideLst>
        <p:guide orient="horz" pos="2256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6"/>
    </p:cViewPr>
  </p:sorterViewPr>
  <p:notesViewPr>
    <p:cSldViewPr snapToObjects="1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0T20:22:21.1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1,'4'0,"0"1,1 0,-1 0,1 0,-1 1,7 2,13 5,35 7,-36-9,0-1,1 0,35 2,267-7,-157-3,-58 0,120 5,-202 1,-1 2,0 0,27 11,53 11,-63-19,91 12,-106-19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7263" y="720725"/>
            <a:ext cx="540067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6CA733FF-2533-4A86-B229-AD7124918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922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629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46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80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0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83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00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51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02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56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31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33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5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74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4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1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1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9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87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87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10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3260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951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61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7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90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85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401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22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6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9268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347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325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2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227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2863" y="-12700"/>
            <a:ext cx="10394951" cy="6940550"/>
            <a:chOff x="-12" y="-10"/>
            <a:chExt cx="5820" cy="437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lt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9" name="Rectangle 7" descr="Green marble"/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5800" y="3324225"/>
            <a:ext cx="9001125" cy="374650"/>
            <a:chOff x="384" y="2094"/>
            <a:chExt cx="5040" cy="236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88" y="2094"/>
              <a:ext cx="4940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</p:grpSp>
      <p:sp>
        <p:nvSpPr>
          <p:cNvPr id="4075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71525" y="18288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756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85817" y="6154738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9013" y="6154738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86642" y="6154738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8DAF-DA88-4FCF-B26C-100637FCC09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57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6CBA-6FCC-4342-B0D8-E38410EA836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85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365D-AEAB-44EA-88F1-2CF3CDB47BB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86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25" y="166528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3999" y="166528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1CB62-71E9-4FF1-B7C3-7C3A59B7203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97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A75CF-D11B-4FF0-BE3C-A02D09EC9D4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06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8AB34-731B-45D0-BD37-7E3906BAA6A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0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64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4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6A76-E063-4EF8-A696-CEE5F70BADA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73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209A8-46FB-4877-A5E6-774E739920C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21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4F8F-BE33-480D-8925-4D1336089C4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69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DBE7-5C6B-4954-9558-8220CEB3AF9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84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0611" y="350838"/>
            <a:ext cx="2189163" cy="5429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37" y="350838"/>
            <a:ext cx="6416675" cy="5429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2F85-C552-4945-8F42-BB4A95E190E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70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1645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6712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5882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61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7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1844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594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7218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6134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0421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8751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4931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2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8376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5F90-552E-4356-8DD2-BDDC2004C6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91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5189-1065-4CEB-9F3C-145684D8AC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209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3198B-B893-428A-9CCB-1771AF4D3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87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3AB8-F44C-480F-A4E2-776C149993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0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C243-85DD-41EF-B835-5C2FED4FE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44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8947-BE36-4849-8636-C27E9F322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725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E8E8-0F67-4B44-91D2-2B7EB1D72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5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51FB-AB2B-4486-93E4-09E7E3AB7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541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104F-F2D2-4C03-AAF5-D549243F13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9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C7EB-29D1-48A5-A7E5-6A397A2F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77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0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2" y="274640"/>
            <a:ext cx="67913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86E2-43B5-4BF5-8B15-D63AD7350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2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6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76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7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4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2863" y="-12700"/>
            <a:ext cx="10394951" cy="6940550"/>
            <a:chOff x="-12" y="-10"/>
            <a:chExt cx="5820" cy="4372"/>
          </a:xfrm>
        </p:grpSpPr>
        <p:sp>
          <p:nvSpPr>
            <p:cNvPr id="406531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2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3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4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5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</p:grpSp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50838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1665288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65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1658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06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1658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06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1658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D1AE3E-F7C8-4442-B9BA-7F12D5DB9C4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996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53" r:id="rId3"/>
    <p:sldLayoutId id="2147484954" r:id="rId4"/>
    <p:sldLayoutId id="2147484955" r:id="rId5"/>
    <p:sldLayoutId id="2147484956" r:id="rId6"/>
    <p:sldLayoutId id="2147484957" r:id="rId7"/>
    <p:sldLayoutId id="2147484958" r:id="rId8"/>
    <p:sldLayoutId id="2147484959" r:id="rId9"/>
    <p:sldLayoutId id="2147484960" r:id="rId10"/>
    <p:sldLayoutId id="2147484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7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14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2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094330-71E7-41F3-B708-967475AF0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2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0.png"/><Relationship Id="rId4" Type="http://schemas.openxmlformats.org/officeDocument/2006/relationships/customXml" Target="../ink/ink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customXml" Target="../ink/ink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customXml" Target="../ink/ink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customXml" Target="../ink/ink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d.umn.edu/cla/faculty/troufs/index.html#title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29028"/>
            <a:ext cx="103251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521069" y="5300454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16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kumimoji="1" lang="en-US" sz="2800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305300" y="5679888"/>
            <a:ext cx="1644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lang="en-US" sz="1200" b="1" dirty="0">
                <a:solidFill>
                  <a:srgbClr val="000000"/>
                </a:solidFill>
              </a:rPr>
              <a:t>© 2010-2024</a:t>
            </a:r>
            <a:endParaRPr kumimoji="1" lang="en-US" sz="1200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81E459-928C-821C-CAB1-F9EB2094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069140"/>
            <a:ext cx="9067800" cy="156966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Start deck in “Slide Show” mode, </a:t>
            </a:r>
          </a:p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and use your up/down arrow keys and/or </a:t>
            </a:r>
          </a:p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975611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34F1A4B-EE02-C9ED-CD9E-50B2EC878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1" y="735956"/>
            <a:ext cx="853440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They are handy to find out more information on any subject that is scheduled to be covered in the Anthropology of Food</a:t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These can really be useful when you start looking for a topic for your term project </a:t>
            </a:r>
          </a:p>
        </p:txBody>
      </p:sp>
    </p:spTree>
    <p:extLst>
      <p:ext uri="{BB962C8B-B14F-4D97-AF65-F5344CB8AC3E}">
        <p14:creationId xmlns:p14="http://schemas.microsoft.com/office/powerpoint/2010/main" val="22140685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085F2434-07C3-FABE-2A17-83A4810B3E60}"/>
              </a:ext>
            </a:extLst>
          </p:cNvPr>
          <p:cNvSpPr/>
          <p:nvPr/>
        </p:nvSpPr>
        <p:spPr bwMode="auto">
          <a:xfrm rot="19881020">
            <a:off x="894156" y="4126302"/>
            <a:ext cx="3868117" cy="1017886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A-Z Subject Index links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9001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9054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636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89A8FB98-2D6D-0DFD-0EBC-ECFEE5986DB0}"/>
              </a:ext>
            </a:extLst>
          </p:cNvPr>
          <p:cNvSpPr/>
          <p:nvPr/>
        </p:nvSpPr>
        <p:spPr>
          <a:xfrm rot="8613950">
            <a:off x="8342771" y="3619961"/>
            <a:ext cx="1309862" cy="3170519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Notice the A-Z Links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28272-A74E-484A-9E5C-ACE440CC1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059" y="5562600"/>
            <a:ext cx="6666641" cy="892552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This information is very useful</a:t>
            </a:r>
          </a:p>
        </p:txBody>
      </p:sp>
    </p:spTree>
    <p:extLst>
      <p:ext uri="{BB962C8B-B14F-4D97-AF65-F5344CB8AC3E}">
        <p14:creationId xmlns:p14="http://schemas.microsoft.com/office/powerpoint/2010/main" val="36123507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085F2434-07C3-FABE-2A17-83A4810B3E60}"/>
              </a:ext>
            </a:extLst>
          </p:cNvPr>
          <p:cNvSpPr/>
          <p:nvPr/>
        </p:nvSpPr>
        <p:spPr bwMode="auto">
          <a:xfrm rot="19881020">
            <a:off x="894156" y="4126302"/>
            <a:ext cx="3868117" cy="1017886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A-Z Subject Index links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9001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own Arrow 6">
            <a:extLst>
              <a:ext uri="{FF2B5EF4-FFF2-40B4-BE49-F238E27FC236}">
                <a16:creationId xmlns:a16="http://schemas.microsoft.com/office/drawing/2014/main" id="{796632F5-DC5C-D8B0-4793-4163612C4380}"/>
              </a:ext>
            </a:extLst>
          </p:cNvPr>
          <p:cNvSpPr/>
          <p:nvPr/>
        </p:nvSpPr>
        <p:spPr>
          <a:xfrm rot="8613950">
            <a:off x="8342771" y="3619961"/>
            <a:ext cx="1309862" cy="3170519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Notice the A-Z Links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B19FC-6E2D-92A2-10FA-D65E7B3E4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850" y="5345151"/>
            <a:ext cx="6983605" cy="1200329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your Canvas “Home” page you will see an alphabet called “Subject Index”</a:t>
            </a:r>
          </a:p>
        </p:txBody>
      </p:sp>
    </p:spTree>
    <p:extLst>
      <p:ext uri="{BB962C8B-B14F-4D97-AF65-F5344CB8AC3E}">
        <p14:creationId xmlns:p14="http://schemas.microsoft.com/office/powerpoint/2010/main" val="20877020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AAD4E8-DB2B-2FDD-39F9-4DCF903A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41" y="3289300"/>
            <a:ext cx="4471699" cy="7531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218BCD-4E78-E492-89E7-B64517942807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Down Arrow 6">
            <a:extLst>
              <a:ext uri="{FF2B5EF4-FFF2-40B4-BE49-F238E27FC236}">
                <a16:creationId xmlns:a16="http://schemas.microsoft.com/office/drawing/2014/main" id="{9D5F8A95-3F78-2100-5A1A-CF4505E0D391}"/>
              </a:ext>
            </a:extLst>
          </p:cNvPr>
          <p:cNvSpPr/>
          <p:nvPr/>
        </p:nvSpPr>
        <p:spPr>
          <a:xfrm rot="8613950">
            <a:off x="8342771" y="3619961"/>
            <a:ext cx="1309862" cy="3170519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Notice the A-Z Links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57FCE8-64D3-6E66-2CF7-0646413F2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059" y="5562600"/>
            <a:ext cx="6666641" cy="892552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This information is very useful</a:t>
            </a:r>
          </a:p>
        </p:txBody>
      </p:sp>
    </p:spTree>
    <p:extLst>
      <p:ext uri="{BB962C8B-B14F-4D97-AF65-F5344CB8AC3E}">
        <p14:creationId xmlns:p14="http://schemas.microsoft.com/office/powerpoint/2010/main" val="8771144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AAD4E8-DB2B-2FDD-39F9-4DCF903A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41" y="3289300"/>
            <a:ext cx="4471699" cy="7531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218BCD-4E78-E492-89E7-B64517942807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BBBBDA-0BAE-2DDC-1912-10DAB62BA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954250"/>
            <a:ext cx="8229600" cy="1446550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access a topic simply click on its first  letter to go to an index page . . .</a:t>
            </a:r>
          </a:p>
        </p:txBody>
      </p:sp>
    </p:spTree>
    <p:extLst>
      <p:ext uri="{BB962C8B-B14F-4D97-AF65-F5344CB8AC3E}">
        <p14:creationId xmlns:p14="http://schemas.microsoft.com/office/powerpoint/2010/main" val="32641507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9513" y="3531664"/>
                <a:ext cx="3593880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419B98-03DC-CF0D-A5D1-74D1E7A1B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025" y="3489149"/>
            <a:ext cx="286251" cy="29919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Down Arrow 11">
            <a:extLst>
              <a:ext uri="{FF2B5EF4-FFF2-40B4-BE49-F238E27FC236}">
                <a16:creationId xmlns:a16="http://schemas.microsoft.com/office/drawing/2014/main" id="{B1667DA9-F7D6-113E-BDB0-B626914628C0}"/>
              </a:ext>
            </a:extLst>
          </p:cNvPr>
          <p:cNvSpPr/>
          <p:nvPr/>
        </p:nvSpPr>
        <p:spPr>
          <a:xfrm rot="4014323">
            <a:off x="7041502" y="432467"/>
            <a:ext cx="1309862" cy="4425761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79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click on the letter </a:t>
            </a:r>
            <a:r>
              <a:rPr lang="en-US" sz="2400" b="1" i="1" dirty="0">
                <a:solidFill>
                  <a:srgbClr val="F8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8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1505D-B156-93C6-964B-847547AB8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572000"/>
            <a:ext cx="9296400" cy="95410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Let’s see what’s available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“Chocolate”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8926261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1505D-B156-93C6-964B-847547AB8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572000"/>
            <a:ext cx="9296400" cy="95410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Let’s see what’s available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“Chocolate”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2428580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419B98-03DC-CF0D-A5D1-74D1E7A1B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025" y="3489149"/>
            <a:ext cx="286251" cy="299192"/>
          </a:xfrm>
          <a:prstGeom prst="ellipse">
            <a:avLst/>
          </a:prstGeom>
          <a:noFill/>
          <a:ln w="76200">
            <a:solidFill>
              <a:srgbClr val="2F2C27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Down Arrow 11">
            <a:extLst>
              <a:ext uri="{FF2B5EF4-FFF2-40B4-BE49-F238E27FC236}">
                <a16:creationId xmlns:a16="http://schemas.microsoft.com/office/drawing/2014/main" id="{B1667DA9-F7D6-113E-BDB0-B626914628C0}"/>
              </a:ext>
            </a:extLst>
          </p:cNvPr>
          <p:cNvSpPr/>
          <p:nvPr/>
        </p:nvSpPr>
        <p:spPr>
          <a:xfrm rot="4014323">
            <a:off x="6628603" y="432467"/>
            <a:ext cx="1309862" cy="4425761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79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click on the letter </a:t>
            </a:r>
            <a:r>
              <a:rPr lang="en-US" sz="2400" b="1" i="1" dirty="0">
                <a:solidFill>
                  <a:srgbClr val="2F2C2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F2C2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5DBA06-27CF-A20C-B83F-03985B54A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26" y="4572000"/>
            <a:ext cx="9220200" cy="95410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Let’s see what’s available for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“Chocolate”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1E960-ADAB-A750-FEA4-625BEF48A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226" y="4800600"/>
            <a:ext cx="557822" cy="530036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6476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2362200"/>
            <a:ext cx="9144000" cy="3036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indicates that the materials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REMinder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are thus being repeated . . 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3C6527F-1964-4A22-D591-6E8D7E89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725" y="2219425"/>
            <a:ext cx="1965172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A5425-8647-15E7-F5D2-50032CB5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940314"/>
            <a:ext cx="2874460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3823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2219"/>
            <a:ext cx="9601200" cy="637718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43300" y="1524000"/>
            <a:ext cx="6324600" cy="68855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“Chocolate”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 an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9CED3-F08C-E4BF-842B-B40FC1CA8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" y="228600"/>
            <a:ext cx="2633472" cy="1749170"/>
          </a:xfrm>
          <a:prstGeom prst="rect">
            <a:avLst/>
          </a:prstGeom>
          <a:ln w="381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19993825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2219"/>
            <a:ext cx="9601200" cy="63771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BF04B0-66A0-C5A4-458B-70FED16D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4267200"/>
            <a:ext cx="8548914" cy="193899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when you’re on the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“C” </a:t>
            </a:r>
            <a:r>
              <a:rPr lang="en-US" sz="3200" b="1" dirty="0"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A-Z Subject Index page, click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the item you want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for our example, it’s “Chocolate” . .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1733C-CB5A-E89E-DD02-11D5BA60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" y="228600"/>
            <a:ext cx="2633472" cy="1749170"/>
          </a:xfrm>
          <a:prstGeom prst="rect">
            <a:avLst/>
          </a:prstGeom>
          <a:ln w="381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132070118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2219"/>
            <a:ext cx="9601200" cy="637718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29100" y="1190172"/>
            <a:ext cx="5486400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the index page, on a PC search for item using Ctrl + F . . . </a:t>
            </a:r>
            <a:r>
              <a:rPr lang="en-US" sz="2800" dirty="0"/>
              <a:t>^f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 descr="A black keyboard with red buttons&#10;&#10;Description automatically generated with low confidence">
            <a:extLst>
              <a:ext uri="{FF2B5EF4-FFF2-40B4-BE49-F238E27FC236}">
                <a16:creationId xmlns:a16="http://schemas.microsoft.com/office/drawing/2014/main" id="{29CF73B2-D62B-5A8B-B36B-925EA902C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96" y="2362200"/>
            <a:ext cx="2634104" cy="2028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394C46-812E-F5FB-3051-3A7D551ED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" y="228600"/>
            <a:ext cx="2633472" cy="1749170"/>
          </a:xfrm>
          <a:prstGeom prst="rect">
            <a:avLst/>
          </a:prstGeom>
          <a:ln w="381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39406451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2219"/>
            <a:ext cx="9601200" cy="637718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43500" y="1190172"/>
            <a:ext cx="4572000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a Mac, search for an item using Command + F . . .</a:t>
            </a:r>
          </a:p>
        </p:txBody>
      </p:sp>
      <p:pic>
        <p:nvPicPr>
          <p:cNvPr id="4" name="Picture 3" descr="A screen shot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605F2B89-5C0E-7CB1-9A53-7168C853F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76" y="2362200"/>
            <a:ext cx="2324424" cy="191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BC2DE2-D17E-CF0B-DFC6-045ECF238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" y="228600"/>
            <a:ext cx="2633472" cy="1749170"/>
          </a:xfrm>
          <a:prstGeom prst="rect">
            <a:avLst/>
          </a:prstGeom>
          <a:ln w="381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14470058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2219"/>
            <a:ext cx="9601200" cy="637718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16156" y="1723572"/>
            <a:ext cx="6475544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the index page, search for item using Ctrl + F /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Command+F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14700" y="3276600"/>
            <a:ext cx="5791200" cy="762000"/>
          </a:xfrm>
          <a:prstGeom prst="rect">
            <a:avLst/>
          </a:prstGeom>
          <a:solidFill>
            <a:srgbClr val="FFC000"/>
          </a:solidFill>
          <a:ln w="76200">
            <a:solidFill>
              <a:srgbClr val="6633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or scroll down for the item</a:t>
            </a:r>
          </a:p>
        </p:txBody>
      </p:sp>
      <p:sp>
        <p:nvSpPr>
          <p:cNvPr id="7" name="Striped Right Arrow 6"/>
          <p:cNvSpPr/>
          <p:nvPr/>
        </p:nvSpPr>
        <p:spPr bwMode="auto">
          <a:xfrm rot="5400000">
            <a:off x="8793843" y="4198265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EF2F0-62A8-49BA-6AC6-ED2633904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" y="228600"/>
            <a:ext cx="2633472" cy="1749170"/>
          </a:xfrm>
          <a:prstGeom prst="rect">
            <a:avLst/>
          </a:prstGeom>
          <a:ln w="381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33664262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7896"/>
            <a:ext cx="9601200" cy="647770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 rot="21150589">
            <a:off x="2646218" y="3080273"/>
            <a:ext cx="1870364" cy="645445"/>
          </a:xfrm>
          <a:custGeom>
            <a:avLst/>
            <a:gdLst>
              <a:gd name="connsiteX0" fmla="*/ 379790 w 1195009"/>
              <a:gd name="connsiteY0" fmla="*/ 2419 h 481390"/>
              <a:gd name="connsiteX1" fmla="*/ 205618 w 1195009"/>
              <a:gd name="connsiteY1" fmla="*/ 16933 h 481390"/>
              <a:gd name="connsiteX2" fmla="*/ 31447 w 1195009"/>
              <a:gd name="connsiteY2" fmla="*/ 45962 h 481390"/>
              <a:gd name="connsiteX3" fmla="*/ 16933 w 1195009"/>
              <a:gd name="connsiteY3" fmla="*/ 176590 h 481390"/>
              <a:gd name="connsiteX4" fmla="*/ 16933 w 1195009"/>
              <a:gd name="connsiteY4" fmla="*/ 321733 h 481390"/>
              <a:gd name="connsiteX5" fmla="*/ 60476 w 1195009"/>
              <a:gd name="connsiteY5" fmla="*/ 394305 h 481390"/>
              <a:gd name="connsiteX6" fmla="*/ 191104 w 1195009"/>
              <a:gd name="connsiteY6" fmla="*/ 437847 h 481390"/>
              <a:gd name="connsiteX7" fmla="*/ 263676 w 1195009"/>
              <a:gd name="connsiteY7" fmla="*/ 437847 h 481390"/>
              <a:gd name="connsiteX8" fmla="*/ 437847 w 1195009"/>
              <a:gd name="connsiteY8" fmla="*/ 466876 h 481390"/>
              <a:gd name="connsiteX9" fmla="*/ 553961 w 1195009"/>
              <a:gd name="connsiteY9" fmla="*/ 466876 h 481390"/>
              <a:gd name="connsiteX10" fmla="*/ 655561 w 1195009"/>
              <a:gd name="connsiteY10" fmla="*/ 466876 h 481390"/>
              <a:gd name="connsiteX11" fmla="*/ 713618 w 1195009"/>
              <a:gd name="connsiteY11" fmla="*/ 466876 h 481390"/>
              <a:gd name="connsiteX12" fmla="*/ 829733 w 1195009"/>
              <a:gd name="connsiteY12" fmla="*/ 481390 h 481390"/>
              <a:gd name="connsiteX13" fmla="*/ 1061961 w 1195009"/>
              <a:gd name="connsiteY13" fmla="*/ 466876 h 481390"/>
              <a:gd name="connsiteX14" fmla="*/ 1163561 w 1195009"/>
              <a:gd name="connsiteY14" fmla="*/ 394305 h 481390"/>
              <a:gd name="connsiteX15" fmla="*/ 1192590 w 1195009"/>
              <a:gd name="connsiteY15" fmla="*/ 234647 h 481390"/>
              <a:gd name="connsiteX16" fmla="*/ 1149047 w 1195009"/>
              <a:gd name="connsiteY16" fmla="*/ 205619 h 481390"/>
              <a:gd name="connsiteX17" fmla="*/ 989390 w 1195009"/>
              <a:gd name="connsiteY17" fmla="*/ 147562 h 481390"/>
              <a:gd name="connsiteX18" fmla="*/ 858761 w 1195009"/>
              <a:gd name="connsiteY18" fmla="*/ 118533 h 481390"/>
              <a:gd name="connsiteX19" fmla="*/ 670076 w 1195009"/>
              <a:gd name="connsiteY19" fmla="*/ 89505 h 481390"/>
              <a:gd name="connsiteX20" fmla="*/ 612018 w 1195009"/>
              <a:gd name="connsiteY20" fmla="*/ 89505 h 481390"/>
              <a:gd name="connsiteX21" fmla="*/ 510418 w 1195009"/>
              <a:gd name="connsiteY21" fmla="*/ 74990 h 481390"/>
              <a:gd name="connsiteX22" fmla="*/ 423333 w 1195009"/>
              <a:gd name="connsiteY22" fmla="*/ 31447 h 481390"/>
              <a:gd name="connsiteX23" fmla="*/ 379790 w 1195009"/>
              <a:gd name="connsiteY23" fmla="*/ 2419 h 48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95009" h="481390">
                <a:moveTo>
                  <a:pt x="379790" y="2419"/>
                </a:moveTo>
                <a:cubicBezTo>
                  <a:pt x="343504" y="0"/>
                  <a:pt x="263675" y="9676"/>
                  <a:pt x="205618" y="16933"/>
                </a:cubicBezTo>
                <a:cubicBezTo>
                  <a:pt x="147561" y="24190"/>
                  <a:pt x="62894" y="19353"/>
                  <a:pt x="31447" y="45962"/>
                </a:cubicBezTo>
                <a:cubicBezTo>
                  <a:pt x="0" y="72571"/>
                  <a:pt x="19352" y="130628"/>
                  <a:pt x="16933" y="176590"/>
                </a:cubicBezTo>
                <a:cubicBezTo>
                  <a:pt x="14514" y="222552"/>
                  <a:pt x="9676" y="285447"/>
                  <a:pt x="16933" y="321733"/>
                </a:cubicBezTo>
                <a:cubicBezTo>
                  <a:pt x="24190" y="358019"/>
                  <a:pt x="31448" y="374953"/>
                  <a:pt x="60476" y="394305"/>
                </a:cubicBezTo>
                <a:cubicBezTo>
                  <a:pt x="89504" y="413657"/>
                  <a:pt x="157237" y="430590"/>
                  <a:pt x="191104" y="437847"/>
                </a:cubicBezTo>
                <a:cubicBezTo>
                  <a:pt x="224971" y="445104"/>
                  <a:pt x="222552" y="433009"/>
                  <a:pt x="263676" y="437847"/>
                </a:cubicBezTo>
                <a:cubicBezTo>
                  <a:pt x="304800" y="442685"/>
                  <a:pt x="389466" y="462038"/>
                  <a:pt x="437847" y="466876"/>
                </a:cubicBezTo>
                <a:cubicBezTo>
                  <a:pt x="486228" y="471714"/>
                  <a:pt x="553961" y="466876"/>
                  <a:pt x="553961" y="466876"/>
                </a:cubicBezTo>
                <a:lnTo>
                  <a:pt x="655561" y="466876"/>
                </a:lnTo>
                <a:cubicBezTo>
                  <a:pt x="682170" y="466876"/>
                  <a:pt x="684589" y="464457"/>
                  <a:pt x="713618" y="466876"/>
                </a:cubicBezTo>
                <a:cubicBezTo>
                  <a:pt x="742647" y="469295"/>
                  <a:pt x="771676" y="481390"/>
                  <a:pt x="829733" y="481390"/>
                </a:cubicBezTo>
                <a:cubicBezTo>
                  <a:pt x="887790" y="481390"/>
                  <a:pt x="1006323" y="481390"/>
                  <a:pt x="1061961" y="466876"/>
                </a:cubicBezTo>
                <a:cubicBezTo>
                  <a:pt x="1117599" y="452362"/>
                  <a:pt x="1141790" y="433010"/>
                  <a:pt x="1163561" y="394305"/>
                </a:cubicBezTo>
                <a:cubicBezTo>
                  <a:pt x="1185332" y="355600"/>
                  <a:pt x="1195009" y="266095"/>
                  <a:pt x="1192590" y="234647"/>
                </a:cubicBezTo>
                <a:cubicBezTo>
                  <a:pt x="1190171" y="203199"/>
                  <a:pt x="1182914" y="220133"/>
                  <a:pt x="1149047" y="205619"/>
                </a:cubicBezTo>
                <a:cubicBezTo>
                  <a:pt x="1115180" y="191105"/>
                  <a:pt x="1037771" y="162076"/>
                  <a:pt x="989390" y="147562"/>
                </a:cubicBezTo>
                <a:cubicBezTo>
                  <a:pt x="941009" y="133048"/>
                  <a:pt x="911980" y="128209"/>
                  <a:pt x="858761" y="118533"/>
                </a:cubicBezTo>
                <a:cubicBezTo>
                  <a:pt x="805542" y="108857"/>
                  <a:pt x="711200" y="94343"/>
                  <a:pt x="670076" y="89505"/>
                </a:cubicBezTo>
                <a:cubicBezTo>
                  <a:pt x="628952" y="84667"/>
                  <a:pt x="638628" y="91924"/>
                  <a:pt x="612018" y="89505"/>
                </a:cubicBezTo>
                <a:cubicBezTo>
                  <a:pt x="585408" y="87086"/>
                  <a:pt x="541866" y="84666"/>
                  <a:pt x="510418" y="74990"/>
                </a:cubicBezTo>
                <a:cubicBezTo>
                  <a:pt x="478971" y="65314"/>
                  <a:pt x="452361" y="43542"/>
                  <a:pt x="423333" y="31447"/>
                </a:cubicBezTo>
                <a:cubicBezTo>
                  <a:pt x="394305" y="19352"/>
                  <a:pt x="416076" y="4838"/>
                  <a:pt x="379790" y="2419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05D1571-7720-9559-9160-3073662B0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3103323"/>
            <a:ext cx="3276600" cy="63047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click on item . . 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1C85AD-9103-CF74-3E4D-F8C8DDDD1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8" y="228600"/>
            <a:ext cx="2633472" cy="1749170"/>
          </a:xfrm>
          <a:prstGeom prst="rect">
            <a:avLst/>
          </a:prstGeom>
          <a:ln w="38100">
            <a:solidFill>
              <a:srgbClr val="790019"/>
            </a:solidFill>
          </a:ln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5FA44A0F-0EFD-C4C3-7ADD-6942EE38A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1981200"/>
            <a:ext cx="6324600" cy="68855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“Chocolate”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 an example</a:t>
            </a:r>
          </a:p>
        </p:txBody>
      </p:sp>
    </p:spTree>
    <p:extLst>
      <p:ext uri="{BB962C8B-B14F-4D97-AF65-F5344CB8AC3E}">
        <p14:creationId xmlns:p14="http://schemas.microsoft.com/office/powerpoint/2010/main" val="26032342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2515" y="3078540"/>
            <a:ext cx="6563785" cy="1569660"/>
          </a:xfrm>
          <a:prstGeom prst="rect">
            <a:avLst/>
          </a:prstGeom>
          <a:noFill/>
          <a:effectLst>
            <a:outerShdw blurRad="50800" dist="101600" dir="19620000" algn="l" rotWithShape="0">
              <a:schemeClr val="bg1">
                <a:alpha val="75000"/>
              </a:schemeClr>
            </a:outerShdw>
            <a:reflection blurRad="114300" stA="45000" endPos="130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 </a:t>
            </a:r>
            <a:r>
              <a:rPr kumimoji="0" lang="en-US" sz="9600" b="1" i="1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Voilá</a:t>
            </a:r>
            <a:r>
              <a:rPr kumimoji="0" lang="en-US" sz="9600" b="1" i="1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339984020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90491"/>
            <a:ext cx="965835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82246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ECD5B-9E04-69EC-9C92-2DABD2853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04800"/>
            <a:ext cx="9144000" cy="626254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EF4F2E-DBD1-B101-D30B-2017EAD33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5715000"/>
            <a:ext cx="8153400" cy="858416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including instant links to up-to-date on-line sources relevant to Anthropology of Food . . .</a:t>
            </a:r>
          </a:p>
        </p:txBody>
      </p:sp>
    </p:spTree>
    <p:extLst>
      <p:ext uri="{BB962C8B-B14F-4D97-AF65-F5344CB8AC3E}">
        <p14:creationId xmlns:p14="http://schemas.microsoft.com/office/powerpoint/2010/main" val="28560131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513" y="3531664"/>
                <a:ext cx="3593880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DCA87BD-141D-700D-7E89-3E7D96A29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4379893"/>
            <a:ext cx="8839200" cy="95410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Let’s see what’s available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13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France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1210257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028700" y="3207603"/>
            <a:ext cx="8420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What's with the A-B-Cs? . . .</a:t>
            </a:r>
          </a:p>
        </p:txBody>
      </p:sp>
    </p:spTree>
    <p:extLst>
      <p:ext uri="{BB962C8B-B14F-4D97-AF65-F5344CB8AC3E}">
        <p14:creationId xmlns:p14="http://schemas.microsoft.com/office/powerpoint/2010/main" val="305977056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A87BD-141D-700D-7E89-3E7D96A29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4379893"/>
            <a:ext cx="8839200" cy="95410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Let’s see what’s available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13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France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419B98-03DC-CF0D-A5D1-74D1E7A1B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492" y="3489149"/>
            <a:ext cx="286251" cy="29919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Down Arrow 11">
            <a:extLst>
              <a:ext uri="{FF2B5EF4-FFF2-40B4-BE49-F238E27FC236}">
                <a16:creationId xmlns:a16="http://schemas.microsoft.com/office/drawing/2014/main" id="{B1667DA9-F7D6-113E-BDB0-B626914628C0}"/>
              </a:ext>
            </a:extLst>
          </p:cNvPr>
          <p:cNvSpPr/>
          <p:nvPr/>
        </p:nvSpPr>
        <p:spPr>
          <a:xfrm rot="4014323">
            <a:off x="7041502" y="432467"/>
            <a:ext cx="1309862" cy="4425761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79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click on the letter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8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6460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114A728-3D6E-1CF1-FDDA-665F9E1B6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1284249"/>
            <a:ext cx="5562600" cy="68855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as an 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3A3AEA-D64F-72B8-BB91-757C67829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268321875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C8D3D1-A75F-BCDC-ACFE-16E9D06BF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4766608"/>
            <a:ext cx="8548914" cy="1938992"/>
          </a:xfrm>
          <a:prstGeom prst="rect">
            <a:avLst/>
          </a:prstGeom>
          <a:solidFill>
            <a:srgbClr val="FFC0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when you’re on the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A-Z Subject Index page, click on the item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ou want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for our example, it’s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14BDF-CDB7-BA0A-1918-16D90F248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186930938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C200566-8BDB-12BD-ADA2-FE6253D5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1190172"/>
            <a:ext cx="5486400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the index page, on a PC search for item using Ctrl + F . . 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^f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A black keyboard with red buttons&#10;&#10;Description automatically generated with low confidence">
            <a:extLst>
              <a:ext uri="{FF2B5EF4-FFF2-40B4-BE49-F238E27FC236}">
                <a16:creationId xmlns:a16="http://schemas.microsoft.com/office/drawing/2014/main" id="{BEAD7814-3EF1-DD8E-8D12-2024A88D6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96" y="2362200"/>
            <a:ext cx="2634104" cy="2028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DAC7AC-C44E-3F5F-0F22-28CCF3B69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2732685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3827C3F-950B-EB89-2EE1-4F217BA8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190172"/>
            <a:ext cx="4572000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a Mac, search for an item using Command + F . . .</a:t>
            </a:r>
          </a:p>
        </p:txBody>
      </p:sp>
      <p:pic>
        <p:nvPicPr>
          <p:cNvPr id="10" name="Picture 9" descr="A screen shot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F7811D69-304B-51E0-646A-B7D45668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76" y="2362200"/>
            <a:ext cx="2324424" cy="1914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A8010-B609-95E7-BD38-83DC3FCCE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246092272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98D48D3-D232-3777-0ADE-96983FB9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156" y="1723572"/>
            <a:ext cx="6475544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the index page, search for item using Ctrl + F /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Command+F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D70A7B-F59A-C063-7BA9-C5AB9D4DF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276600"/>
            <a:ext cx="5791200" cy="762000"/>
          </a:xfrm>
          <a:prstGeom prst="rect">
            <a:avLst/>
          </a:prstGeom>
          <a:solidFill>
            <a:srgbClr val="FFC0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or scroll down for the item</a:t>
            </a:r>
          </a:p>
        </p:txBody>
      </p:sp>
      <p:sp>
        <p:nvSpPr>
          <p:cNvPr id="11" name="Striped Right Arrow 6">
            <a:extLst>
              <a:ext uri="{FF2B5EF4-FFF2-40B4-BE49-F238E27FC236}">
                <a16:creationId xmlns:a16="http://schemas.microsoft.com/office/drawing/2014/main" id="{66074DC1-0348-7E7D-9FFF-0D03BE97C952}"/>
              </a:ext>
            </a:extLst>
          </p:cNvPr>
          <p:cNvSpPr/>
          <p:nvPr/>
        </p:nvSpPr>
        <p:spPr bwMode="auto">
          <a:xfrm rot="5400000">
            <a:off x="8760390" y="3919487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3012C1-BF6B-F247-2A15-40E5FF514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25449715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DEB5A-601F-AAD4-AE95-8C72635C0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" y="609600"/>
            <a:ext cx="9879106" cy="579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95D8C82-8417-8DC9-6D0B-77E54DAA6B55}"/>
                  </a:ext>
                </a:extLst>
              </p14:cNvPr>
              <p14:cNvContentPartPr/>
              <p14:nvPr/>
            </p14:nvContentPartPr>
            <p14:xfrm>
              <a:off x="2586776" y="3088177"/>
              <a:ext cx="556560" cy="56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95D8C82-8417-8DC9-6D0B-77E54DAA6B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3136" y="2980537"/>
                <a:ext cx="664200" cy="2718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Freeform 8">
            <a:extLst>
              <a:ext uri="{FF2B5EF4-FFF2-40B4-BE49-F238E27FC236}">
                <a16:creationId xmlns:a16="http://schemas.microsoft.com/office/drawing/2014/main" id="{03556900-0A0A-D905-D7CE-F4D936613642}"/>
              </a:ext>
            </a:extLst>
          </p:cNvPr>
          <p:cNvSpPr/>
          <p:nvPr/>
        </p:nvSpPr>
        <p:spPr bwMode="auto">
          <a:xfrm rot="21150589">
            <a:off x="2305132" y="2903188"/>
            <a:ext cx="1161349" cy="440847"/>
          </a:xfrm>
          <a:custGeom>
            <a:avLst/>
            <a:gdLst>
              <a:gd name="connsiteX0" fmla="*/ 379790 w 1195009"/>
              <a:gd name="connsiteY0" fmla="*/ 2419 h 481390"/>
              <a:gd name="connsiteX1" fmla="*/ 205618 w 1195009"/>
              <a:gd name="connsiteY1" fmla="*/ 16933 h 481390"/>
              <a:gd name="connsiteX2" fmla="*/ 31447 w 1195009"/>
              <a:gd name="connsiteY2" fmla="*/ 45962 h 481390"/>
              <a:gd name="connsiteX3" fmla="*/ 16933 w 1195009"/>
              <a:gd name="connsiteY3" fmla="*/ 176590 h 481390"/>
              <a:gd name="connsiteX4" fmla="*/ 16933 w 1195009"/>
              <a:gd name="connsiteY4" fmla="*/ 321733 h 481390"/>
              <a:gd name="connsiteX5" fmla="*/ 60476 w 1195009"/>
              <a:gd name="connsiteY5" fmla="*/ 394305 h 481390"/>
              <a:gd name="connsiteX6" fmla="*/ 191104 w 1195009"/>
              <a:gd name="connsiteY6" fmla="*/ 437847 h 481390"/>
              <a:gd name="connsiteX7" fmla="*/ 263676 w 1195009"/>
              <a:gd name="connsiteY7" fmla="*/ 437847 h 481390"/>
              <a:gd name="connsiteX8" fmla="*/ 437847 w 1195009"/>
              <a:gd name="connsiteY8" fmla="*/ 466876 h 481390"/>
              <a:gd name="connsiteX9" fmla="*/ 553961 w 1195009"/>
              <a:gd name="connsiteY9" fmla="*/ 466876 h 481390"/>
              <a:gd name="connsiteX10" fmla="*/ 655561 w 1195009"/>
              <a:gd name="connsiteY10" fmla="*/ 466876 h 481390"/>
              <a:gd name="connsiteX11" fmla="*/ 713618 w 1195009"/>
              <a:gd name="connsiteY11" fmla="*/ 466876 h 481390"/>
              <a:gd name="connsiteX12" fmla="*/ 829733 w 1195009"/>
              <a:gd name="connsiteY12" fmla="*/ 481390 h 481390"/>
              <a:gd name="connsiteX13" fmla="*/ 1061961 w 1195009"/>
              <a:gd name="connsiteY13" fmla="*/ 466876 h 481390"/>
              <a:gd name="connsiteX14" fmla="*/ 1163561 w 1195009"/>
              <a:gd name="connsiteY14" fmla="*/ 394305 h 481390"/>
              <a:gd name="connsiteX15" fmla="*/ 1192590 w 1195009"/>
              <a:gd name="connsiteY15" fmla="*/ 234647 h 481390"/>
              <a:gd name="connsiteX16" fmla="*/ 1149047 w 1195009"/>
              <a:gd name="connsiteY16" fmla="*/ 205619 h 481390"/>
              <a:gd name="connsiteX17" fmla="*/ 989390 w 1195009"/>
              <a:gd name="connsiteY17" fmla="*/ 147562 h 481390"/>
              <a:gd name="connsiteX18" fmla="*/ 858761 w 1195009"/>
              <a:gd name="connsiteY18" fmla="*/ 118533 h 481390"/>
              <a:gd name="connsiteX19" fmla="*/ 670076 w 1195009"/>
              <a:gd name="connsiteY19" fmla="*/ 89505 h 481390"/>
              <a:gd name="connsiteX20" fmla="*/ 612018 w 1195009"/>
              <a:gd name="connsiteY20" fmla="*/ 89505 h 481390"/>
              <a:gd name="connsiteX21" fmla="*/ 510418 w 1195009"/>
              <a:gd name="connsiteY21" fmla="*/ 74990 h 481390"/>
              <a:gd name="connsiteX22" fmla="*/ 423333 w 1195009"/>
              <a:gd name="connsiteY22" fmla="*/ 31447 h 481390"/>
              <a:gd name="connsiteX23" fmla="*/ 379790 w 1195009"/>
              <a:gd name="connsiteY23" fmla="*/ 2419 h 48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95009" h="481390">
                <a:moveTo>
                  <a:pt x="379790" y="2419"/>
                </a:moveTo>
                <a:cubicBezTo>
                  <a:pt x="343504" y="0"/>
                  <a:pt x="263675" y="9676"/>
                  <a:pt x="205618" y="16933"/>
                </a:cubicBezTo>
                <a:cubicBezTo>
                  <a:pt x="147561" y="24190"/>
                  <a:pt x="62894" y="19353"/>
                  <a:pt x="31447" y="45962"/>
                </a:cubicBezTo>
                <a:cubicBezTo>
                  <a:pt x="0" y="72571"/>
                  <a:pt x="19352" y="130628"/>
                  <a:pt x="16933" y="176590"/>
                </a:cubicBezTo>
                <a:cubicBezTo>
                  <a:pt x="14514" y="222552"/>
                  <a:pt x="9676" y="285447"/>
                  <a:pt x="16933" y="321733"/>
                </a:cubicBezTo>
                <a:cubicBezTo>
                  <a:pt x="24190" y="358019"/>
                  <a:pt x="31448" y="374953"/>
                  <a:pt x="60476" y="394305"/>
                </a:cubicBezTo>
                <a:cubicBezTo>
                  <a:pt x="89504" y="413657"/>
                  <a:pt x="157237" y="430590"/>
                  <a:pt x="191104" y="437847"/>
                </a:cubicBezTo>
                <a:cubicBezTo>
                  <a:pt x="224971" y="445104"/>
                  <a:pt x="222552" y="433009"/>
                  <a:pt x="263676" y="437847"/>
                </a:cubicBezTo>
                <a:cubicBezTo>
                  <a:pt x="304800" y="442685"/>
                  <a:pt x="389466" y="462038"/>
                  <a:pt x="437847" y="466876"/>
                </a:cubicBezTo>
                <a:cubicBezTo>
                  <a:pt x="486228" y="471714"/>
                  <a:pt x="553961" y="466876"/>
                  <a:pt x="553961" y="466876"/>
                </a:cubicBezTo>
                <a:lnTo>
                  <a:pt x="655561" y="466876"/>
                </a:lnTo>
                <a:cubicBezTo>
                  <a:pt x="682170" y="466876"/>
                  <a:pt x="684589" y="464457"/>
                  <a:pt x="713618" y="466876"/>
                </a:cubicBezTo>
                <a:cubicBezTo>
                  <a:pt x="742647" y="469295"/>
                  <a:pt x="771676" y="481390"/>
                  <a:pt x="829733" y="481390"/>
                </a:cubicBezTo>
                <a:cubicBezTo>
                  <a:pt x="887790" y="481390"/>
                  <a:pt x="1006323" y="481390"/>
                  <a:pt x="1061961" y="466876"/>
                </a:cubicBezTo>
                <a:cubicBezTo>
                  <a:pt x="1117599" y="452362"/>
                  <a:pt x="1141790" y="433010"/>
                  <a:pt x="1163561" y="394305"/>
                </a:cubicBezTo>
                <a:cubicBezTo>
                  <a:pt x="1185332" y="355600"/>
                  <a:pt x="1195009" y="266095"/>
                  <a:pt x="1192590" y="234647"/>
                </a:cubicBezTo>
                <a:cubicBezTo>
                  <a:pt x="1190171" y="203199"/>
                  <a:pt x="1182914" y="220133"/>
                  <a:pt x="1149047" y="205619"/>
                </a:cubicBezTo>
                <a:cubicBezTo>
                  <a:pt x="1115180" y="191105"/>
                  <a:pt x="1037771" y="162076"/>
                  <a:pt x="989390" y="147562"/>
                </a:cubicBezTo>
                <a:cubicBezTo>
                  <a:pt x="941009" y="133048"/>
                  <a:pt x="911980" y="128209"/>
                  <a:pt x="858761" y="118533"/>
                </a:cubicBezTo>
                <a:cubicBezTo>
                  <a:pt x="805542" y="108857"/>
                  <a:pt x="711200" y="94343"/>
                  <a:pt x="670076" y="89505"/>
                </a:cubicBezTo>
                <a:cubicBezTo>
                  <a:pt x="628952" y="84667"/>
                  <a:pt x="638628" y="91924"/>
                  <a:pt x="612018" y="89505"/>
                </a:cubicBezTo>
                <a:cubicBezTo>
                  <a:pt x="585408" y="87086"/>
                  <a:pt x="541866" y="84666"/>
                  <a:pt x="510418" y="74990"/>
                </a:cubicBezTo>
                <a:cubicBezTo>
                  <a:pt x="478971" y="65314"/>
                  <a:pt x="452361" y="43542"/>
                  <a:pt x="423333" y="31447"/>
                </a:cubicBezTo>
                <a:cubicBezTo>
                  <a:pt x="394305" y="19352"/>
                  <a:pt x="416076" y="4838"/>
                  <a:pt x="379790" y="2419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17DE88-8A24-9866-64E8-707A5A535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4343400"/>
            <a:ext cx="8229600" cy="193899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click on the item you want when you’re on the A-Z index page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for our example . . .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B5D8E335-5CC3-2CE8-E384-2A5E2B180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902248"/>
            <a:ext cx="5562600" cy="68855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as an example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C9F0D4-5283-A2EC-F58A-7EA4BF2EC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179024304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9300" y="3078540"/>
            <a:ext cx="6563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 </a:t>
            </a:r>
            <a:r>
              <a:rPr kumimoji="0" lang="en-US" sz="9600" b="1" i="1" u="none" strike="noStrike" kern="1200" cap="none" spc="0" normalizeH="0" baseline="0" noProof="0" dirty="0" err="1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Voilá</a:t>
            </a: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1F8A96D-72E4-8F0F-2BFD-E4D43127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99" y="5076825"/>
            <a:ext cx="13144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6488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D3396-0B01-1D18-94E3-A42C611B8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81000"/>
            <a:ext cx="9144000" cy="63309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28397C-8DB6-2784-3195-F786CED70BA7}"/>
              </a:ext>
            </a:extLst>
          </p:cNvPr>
          <p:cNvSpPr/>
          <p:nvPr/>
        </p:nvSpPr>
        <p:spPr bwMode="auto">
          <a:xfrm>
            <a:off x="7505700" y="1066800"/>
            <a:ext cx="838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5199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D3396-0B01-1D18-94E3-A42C611B8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81000"/>
            <a:ext cx="9144000" cy="63309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28397C-8DB6-2784-3195-F786CED70BA7}"/>
              </a:ext>
            </a:extLst>
          </p:cNvPr>
          <p:cNvSpPr/>
          <p:nvPr/>
        </p:nvSpPr>
        <p:spPr bwMode="auto">
          <a:xfrm>
            <a:off x="7505700" y="1066800"/>
            <a:ext cx="838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40D8781-40AC-C3FC-D3BD-552E1F3F9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352800"/>
            <a:ext cx="8121069" cy="2209800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with the latest news links and basic reliable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on-line information on the topic that is relative to France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Anthropology of Food . . .</a:t>
            </a:r>
          </a:p>
        </p:txBody>
      </p:sp>
    </p:spTree>
    <p:extLst>
      <p:ext uri="{BB962C8B-B14F-4D97-AF65-F5344CB8AC3E}">
        <p14:creationId xmlns:p14="http://schemas.microsoft.com/office/powerpoint/2010/main" val="28902407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028700" y="3207603"/>
            <a:ext cx="8420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Let’s have a look . . .</a:t>
            </a:r>
          </a:p>
        </p:txBody>
      </p:sp>
    </p:spTree>
    <p:extLst>
      <p:ext uri="{BB962C8B-B14F-4D97-AF65-F5344CB8AC3E}">
        <p14:creationId xmlns:p14="http://schemas.microsoft.com/office/powerpoint/2010/main" val="315765359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5301" y="4572000"/>
            <a:ext cx="9296400" cy="1754326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A - Z information should also be very useful when it comes time to start thinking about your class project</a:t>
            </a:r>
          </a:p>
        </p:txBody>
      </p:sp>
    </p:spTree>
    <p:extLst>
      <p:ext uri="{BB962C8B-B14F-4D97-AF65-F5344CB8AC3E}">
        <p14:creationId xmlns:p14="http://schemas.microsoft.com/office/powerpoint/2010/main" val="53506795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" y="80966"/>
            <a:ext cx="96678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5301" y="4572000"/>
            <a:ext cx="9296400" cy="1754326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A - Z information should also be very useful when it comes time to start thinking about your class project</a:t>
            </a:r>
          </a:p>
        </p:txBody>
      </p:sp>
    </p:spTree>
    <p:extLst>
      <p:ext uri="{BB962C8B-B14F-4D97-AF65-F5344CB8AC3E}">
        <p14:creationId xmlns:p14="http://schemas.microsoft.com/office/powerpoint/2010/main" val="251580413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" y="80966"/>
            <a:ext cx="96678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99912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06785319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40251165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6478801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92779544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61164646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8F33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80530510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8F33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1100" y="-8464"/>
            <a:ext cx="8077200" cy="648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gerian" panose="04020705040A02060702" pitchFamily="82" charset="0"/>
                <a:cs typeface="Dreaming Outloud Script Pro" panose="020B0604020202020204" pitchFamily="66" charset="0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gerian" panose="04020705040A02060702" pitchFamily="82" charset="0"/>
                <a:cs typeface="Dreaming Outloud Script Pro" panose="020B0604020202020204" pitchFamily="66" charset="0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gerian" panose="04020705040A02060702" pitchFamily="82" charset="0"/>
                <a:cs typeface="Dreaming Outloud Script Pro" panose="020B0604020202020204" pitchFamily="66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9103824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03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44AB9C-33A3-746D-D039-00B5DC665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" y="8878"/>
            <a:ext cx="9144000" cy="685800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9099142F-07EF-ECC5-B94C-D5F957BAC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971" y="5909846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University of Minnesota Duluth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D6E02A3-394E-D44B-DFF4-71E6B945E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0" y="6237427"/>
            <a:ext cx="1644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2010-2024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FD66B2-B0D2-EBBD-8FDE-9073E19C04CF}"/>
              </a:ext>
            </a:extLst>
          </p:cNvPr>
          <p:cNvSpPr txBox="1"/>
          <p:nvPr/>
        </p:nvSpPr>
        <p:spPr>
          <a:xfrm>
            <a:off x="1705789" y="2527280"/>
            <a:ext cx="70532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Using the A-Z Subject Index at the top of the </a:t>
            </a:r>
          </a:p>
          <a:p>
            <a:pPr algn="ctr"/>
            <a:r>
              <a:rPr lang="en-US" sz="54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WebPages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44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" y="80966"/>
            <a:ext cx="96678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5301" y="5584448"/>
            <a:ext cx="9296400" cy="892552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more about your class project on another day . . .</a:t>
            </a:r>
          </a:p>
        </p:txBody>
      </p:sp>
    </p:spTree>
    <p:extLst>
      <p:ext uri="{BB962C8B-B14F-4D97-AF65-F5344CB8AC3E}">
        <p14:creationId xmlns:p14="http://schemas.microsoft.com/office/powerpoint/2010/main" val="85525968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29028"/>
            <a:ext cx="103251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62100" y="3459540"/>
            <a:ext cx="7315200" cy="1569660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Anthropology of Food</a:t>
            </a: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577647" y="5249446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University of Minnesota Duluth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2453" name="Rectangle 11"/>
          <p:cNvSpPr>
            <a:spLocks noChangeArrowheads="1"/>
          </p:cNvSpPr>
          <p:nvPr/>
        </p:nvSpPr>
        <p:spPr bwMode="auto">
          <a:xfrm>
            <a:off x="4305300" y="5588020"/>
            <a:ext cx="1644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Tim Roufs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838CAA1-1769-3542-53C1-9660DC0EA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" y="0"/>
            <a:ext cx="103251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11254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03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03500" y="6304012"/>
            <a:ext cx="51054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5720" tIns="0" rIns="4572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http://www.d.umn.edu/cla/faculty/troufs/index.html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A1AA0-3E56-6C78-1F8A-DE2DE6776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685800"/>
            <a:ext cx="9144000" cy="5631872"/>
          </a:xfrm>
          <a:prstGeom prst="rect">
            <a:avLst/>
          </a:prstGeom>
          <a:ln w="127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271804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C9EE7-8DC4-4746-6E32-8D8E7A2D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75" y="238225"/>
            <a:ext cx="8426883" cy="6083613"/>
          </a:xfrm>
          <a:prstGeom prst="rect">
            <a:avLst/>
          </a:prstGeom>
          <a:ln w="12700">
            <a:solidFill>
              <a:srgbClr val="7A0019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DE5EF9-C2FF-4DAA-89E0-75AF6DEA6941}"/>
              </a:ext>
            </a:extLst>
          </p:cNvPr>
          <p:cNvSpPr/>
          <p:nvPr/>
        </p:nvSpPr>
        <p:spPr bwMode="auto">
          <a:xfrm>
            <a:off x="1866900" y="1143001"/>
            <a:ext cx="6537960" cy="34747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C6C951A0-0E6D-0BA1-3D59-2B7F7DFA2F78}"/>
              </a:ext>
            </a:extLst>
          </p:cNvPr>
          <p:cNvSpPr/>
          <p:nvPr/>
        </p:nvSpPr>
        <p:spPr bwMode="auto">
          <a:xfrm rot="18932177">
            <a:off x="862046" y="2521273"/>
            <a:ext cx="3679221" cy="1017870"/>
          </a:xfrm>
          <a:prstGeom prst="rightArrow">
            <a:avLst/>
          </a:prstGeom>
          <a:solidFill>
            <a:srgbClr val="FFC0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What’s this stuff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86297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513" y="3531664"/>
                <a:ext cx="3593880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65515A3-AEAE-AC6F-D45F-A2B0599CB7E1}"/>
              </a:ext>
            </a:extLst>
          </p:cNvPr>
          <p:cNvSpPr/>
          <p:nvPr/>
        </p:nvSpPr>
        <p:spPr bwMode="auto">
          <a:xfrm rot="1315516">
            <a:off x="1757797" y="2277074"/>
            <a:ext cx="2485131" cy="1017870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this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05525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57424"/>
            <a:ext cx="9144000" cy="6909006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1054100" y="1676401"/>
            <a:ext cx="8280400" cy="457199"/>
          </a:xfrm>
          <a:custGeom>
            <a:avLst/>
            <a:gdLst>
              <a:gd name="connsiteX0" fmla="*/ 1115568 w 1354064"/>
              <a:gd name="connsiteY0" fmla="*/ 996696 h 1033272"/>
              <a:gd name="connsiteX1" fmla="*/ 1069848 w 1354064"/>
              <a:gd name="connsiteY1" fmla="*/ 1005840 h 1033272"/>
              <a:gd name="connsiteX2" fmla="*/ 996696 w 1354064"/>
              <a:gd name="connsiteY2" fmla="*/ 1014984 h 1033272"/>
              <a:gd name="connsiteX3" fmla="*/ 941832 w 1354064"/>
              <a:gd name="connsiteY3" fmla="*/ 1024128 h 1033272"/>
              <a:gd name="connsiteX4" fmla="*/ 576072 w 1354064"/>
              <a:gd name="connsiteY4" fmla="*/ 1014984 h 1033272"/>
              <a:gd name="connsiteX5" fmla="*/ 411480 w 1354064"/>
              <a:gd name="connsiteY5" fmla="*/ 1005840 h 1033272"/>
              <a:gd name="connsiteX6" fmla="*/ 265176 w 1354064"/>
              <a:gd name="connsiteY6" fmla="*/ 1014984 h 1033272"/>
              <a:gd name="connsiteX7" fmla="*/ 219456 w 1354064"/>
              <a:gd name="connsiteY7" fmla="*/ 1024128 h 1033272"/>
              <a:gd name="connsiteX8" fmla="*/ 73152 w 1354064"/>
              <a:gd name="connsiteY8" fmla="*/ 1005840 h 1033272"/>
              <a:gd name="connsiteX9" fmla="*/ 9144 w 1354064"/>
              <a:gd name="connsiteY9" fmla="*/ 941832 h 1033272"/>
              <a:gd name="connsiteX10" fmla="*/ 0 w 1354064"/>
              <a:gd name="connsiteY10" fmla="*/ 905256 h 1033272"/>
              <a:gd name="connsiteX11" fmla="*/ 9144 w 1354064"/>
              <a:gd name="connsiteY11" fmla="*/ 173736 h 1033272"/>
              <a:gd name="connsiteX12" fmla="*/ 27432 w 1354064"/>
              <a:gd name="connsiteY12" fmla="*/ 109728 h 1033272"/>
              <a:gd name="connsiteX13" fmla="*/ 54864 w 1354064"/>
              <a:gd name="connsiteY13" fmla="*/ 91440 h 1033272"/>
              <a:gd name="connsiteX14" fmla="*/ 73152 w 1354064"/>
              <a:gd name="connsiteY14" fmla="*/ 64008 h 1033272"/>
              <a:gd name="connsiteX15" fmla="*/ 210312 w 1354064"/>
              <a:gd name="connsiteY15" fmla="*/ 18288 h 1033272"/>
              <a:gd name="connsiteX16" fmla="*/ 411480 w 1354064"/>
              <a:gd name="connsiteY16" fmla="*/ 9144 h 1033272"/>
              <a:gd name="connsiteX17" fmla="*/ 530352 w 1354064"/>
              <a:gd name="connsiteY17" fmla="*/ 0 h 1033272"/>
              <a:gd name="connsiteX18" fmla="*/ 850392 w 1354064"/>
              <a:gd name="connsiteY18" fmla="*/ 18288 h 1033272"/>
              <a:gd name="connsiteX19" fmla="*/ 886968 w 1354064"/>
              <a:gd name="connsiteY19" fmla="*/ 27432 h 1033272"/>
              <a:gd name="connsiteX20" fmla="*/ 1143000 w 1354064"/>
              <a:gd name="connsiteY20" fmla="*/ 36576 h 1033272"/>
              <a:gd name="connsiteX21" fmla="*/ 1261872 w 1354064"/>
              <a:gd name="connsiteY21" fmla="*/ 64008 h 1033272"/>
              <a:gd name="connsiteX22" fmla="*/ 1289304 w 1354064"/>
              <a:gd name="connsiteY22" fmla="*/ 73152 h 1033272"/>
              <a:gd name="connsiteX23" fmla="*/ 1316736 w 1354064"/>
              <a:gd name="connsiteY23" fmla="*/ 91440 h 1033272"/>
              <a:gd name="connsiteX24" fmla="*/ 1325880 w 1354064"/>
              <a:gd name="connsiteY24" fmla="*/ 393192 h 1033272"/>
              <a:gd name="connsiteX25" fmla="*/ 1335024 w 1354064"/>
              <a:gd name="connsiteY25" fmla="*/ 484632 h 1033272"/>
              <a:gd name="connsiteX26" fmla="*/ 1353312 w 1354064"/>
              <a:gd name="connsiteY26" fmla="*/ 539496 h 1033272"/>
              <a:gd name="connsiteX27" fmla="*/ 1335024 w 1354064"/>
              <a:gd name="connsiteY27" fmla="*/ 905256 h 1033272"/>
              <a:gd name="connsiteX28" fmla="*/ 1325880 w 1354064"/>
              <a:gd name="connsiteY28" fmla="*/ 932688 h 1033272"/>
              <a:gd name="connsiteX29" fmla="*/ 1316736 w 1354064"/>
              <a:gd name="connsiteY29" fmla="*/ 987552 h 1033272"/>
              <a:gd name="connsiteX30" fmla="*/ 1252728 w 1354064"/>
              <a:gd name="connsiteY30" fmla="*/ 1024128 h 1033272"/>
              <a:gd name="connsiteX31" fmla="*/ 1225296 w 1354064"/>
              <a:gd name="connsiteY31" fmla="*/ 1033272 h 1033272"/>
              <a:gd name="connsiteX32" fmla="*/ 1152144 w 1354064"/>
              <a:gd name="connsiteY32" fmla="*/ 1014984 h 1033272"/>
              <a:gd name="connsiteX33" fmla="*/ 1097280 w 1354064"/>
              <a:gd name="connsiteY33" fmla="*/ 987552 h 1033272"/>
              <a:gd name="connsiteX34" fmla="*/ 1051560 w 1354064"/>
              <a:gd name="connsiteY34" fmla="*/ 987552 h 103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4064" h="1033272">
                <a:moveTo>
                  <a:pt x="1115568" y="996696"/>
                </a:moveTo>
                <a:cubicBezTo>
                  <a:pt x="1100328" y="999744"/>
                  <a:pt x="1085209" y="1003477"/>
                  <a:pt x="1069848" y="1005840"/>
                </a:cubicBezTo>
                <a:cubicBezTo>
                  <a:pt x="1045560" y="1009577"/>
                  <a:pt x="1021023" y="1011509"/>
                  <a:pt x="996696" y="1014984"/>
                </a:cubicBezTo>
                <a:cubicBezTo>
                  <a:pt x="978342" y="1017606"/>
                  <a:pt x="960120" y="1021080"/>
                  <a:pt x="941832" y="1024128"/>
                </a:cubicBezTo>
                <a:lnTo>
                  <a:pt x="576072" y="1014984"/>
                </a:lnTo>
                <a:cubicBezTo>
                  <a:pt x="521156" y="1013090"/>
                  <a:pt x="466429" y="1005840"/>
                  <a:pt x="411480" y="1005840"/>
                </a:cubicBezTo>
                <a:cubicBezTo>
                  <a:pt x="362617" y="1005840"/>
                  <a:pt x="313944" y="1011936"/>
                  <a:pt x="265176" y="1014984"/>
                </a:cubicBezTo>
                <a:cubicBezTo>
                  <a:pt x="249936" y="1018032"/>
                  <a:pt x="234998" y="1024128"/>
                  <a:pt x="219456" y="1024128"/>
                </a:cubicBezTo>
                <a:cubicBezTo>
                  <a:pt x="156149" y="1024128"/>
                  <a:pt x="127530" y="1016716"/>
                  <a:pt x="73152" y="1005840"/>
                </a:cubicBezTo>
                <a:cubicBezTo>
                  <a:pt x="16745" y="968235"/>
                  <a:pt x="22398" y="988222"/>
                  <a:pt x="9144" y="941832"/>
                </a:cubicBezTo>
                <a:cubicBezTo>
                  <a:pt x="5692" y="929748"/>
                  <a:pt x="3048" y="917448"/>
                  <a:pt x="0" y="905256"/>
                </a:cubicBezTo>
                <a:cubicBezTo>
                  <a:pt x="3048" y="661416"/>
                  <a:pt x="3339" y="417526"/>
                  <a:pt x="9144" y="173736"/>
                </a:cubicBezTo>
                <a:cubicBezTo>
                  <a:pt x="9184" y="172043"/>
                  <a:pt x="23089" y="115157"/>
                  <a:pt x="27432" y="109728"/>
                </a:cubicBezTo>
                <a:cubicBezTo>
                  <a:pt x="34297" y="101146"/>
                  <a:pt x="45720" y="97536"/>
                  <a:pt x="54864" y="91440"/>
                </a:cubicBezTo>
                <a:cubicBezTo>
                  <a:pt x="60960" y="82296"/>
                  <a:pt x="64881" y="71245"/>
                  <a:pt x="73152" y="64008"/>
                </a:cubicBezTo>
                <a:cubicBezTo>
                  <a:pt x="126208" y="17584"/>
                  <a:pt x="137281" y="23000"/>
                  <a:pt x="210312" y="18288"/>
                </a:cubicBezTo>
                <a:cubicBezTo>
                  <a:pt x="277298" y="13966"/>
                  <a:pt x="344464" y="12973"/>
                  <a:pt x="411480" y="9144"/>
                </a:cubicBezTo>
                <a:cubicBezTo>
                  <a:pt x="451156" y="6877"/>
                  <a:pt x="490728" y="3048"/>
                  <a:pt x="530352" y="0"/>
                </a:cubicBezTo>
                <a:cubicBezTo>
                  <a:pt x="601778" y="3105"/>
                  <a:pt x="762560" y="7309"/>
                  <a:pt x="850392" y="18288"/>
                </a:cubicBezTo>
                <a:cubicBezTo>
                  <a:pt x="862862" y="19847"/>
                  <a:pt x="874425" y="26648"/>
                  <a:pt x="886968" y="27432"/>
                </a:cubicBezTo>
                <a:cubicBezTo>
                  <a:pt x="972200" y="32759"/>
                  <a:pt x="1057656" y="33528"/>
                  <a:pt x="1143000" y="36576"/>
                </a:cubicBezTo>
                <a:cubicBezTo>
                  <a:pt x="1226091" y="48446"/>
                  <a:pt x="1186561" y="38904"/>
                  <a:pt x="1261872" y="64008"/>
                </a:cubicBezTo>
                <a:cubicBezTo>
                  <a:pt x="1271016" y="67056"/>
                  <a:pt x="1281284" y="67805"/>
                  <a:pt x="1289304" y="73152"/>
                </a:cubicBezTo>
                <a:lnTo>
                  <a:pt x="1316736" y="91440"/>
                </a:lnTo>
                <a:cubicBezTo>
                  <a:pt x="1319784" y="192024"/>
                  <a:pt x="1321205" y="292671"/>
                  <a:pt x="1325880" y="393192"/>
                </a:cubicBezTo>
                <a:cubicBezTo>
                  <a:pt x="1327303" y="423791"/>
                  <a:pt x="1329379" y="454525"/>
                  <a:pt x="1335024" y="484632"/>
                </a:cubicBezTo>
                <a:cubicBezTo>
                  <a:pt x="1338577" y="503579"/>
                  <a:pt x="1353312" y="539496"/>
                  <a:pt x="1353312" y="539496"/>
                </a:cubicBezTo>
                <a:cubicBezTo>
                  <a:pt x="1350386" y="641909"/>
                  <a:pt x="1364128" y="788840"/>
                  <a:pt x="1335024" y="905256"/>
                </a:cubicBezTo>
                <a:cubicBezTo>
                  <a:pt x="1332686" y="914607"/>
                  <a:pt x="1327971" y="923279"/>
                  <a:pt x="1325880" y="932688"/>
                </a:cubicBezTo>
                <a:cubicBezTo>
                  <a:pt x="1321858" y="950787"/>
                  <a:pt x="1324266" y="970610"/>
                  <a:pt x="1316736" y="987552"/>
                </a:cubicBezTo>
                <a:cubicBezTo>
                  <a:pt x="1302610" y="1019335"/>
                  <a:pt x="1280282" y="1016255"/>
                  <a:pt x="1252728" y="1024128"/>
                </a:cubicBezTo>
                <a:cubicBezTo>
                  <a:pt x="1243460" y="1026776"/>
                  <a:pt x="1234440" y="1030224"/>
                  <a:pt x="1225296" y="1033272"/>
                </a:cubicBezTo>
                <a:cubicBezTo>
                  <a:pt x="1207906" y="1029794"/>
                  <a:pt x="1170889" y="1024357"/>
                  <a:pt x="1152144" y="1014984"/>
                </a:cubicBezTo>
                <a:cubicBezTo>
                  <a:pt x="1124916" y="1001370"/>
                  <a:pt x="1127925" y="991383"/>
                  <a:pt x="1097280" y="987552"/>
                </a:cubicBezTo>
                <a:cubicBezTo>
                  <a:pt x="1082158" y="985662"/>
                  <a:pt x="1066800" y="987552"/>
                  <a:pt x="1051560" y="987552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82E071-03B7-213D-FE07-D70B327E6E3E}"/>
              </a:ext>
            </a:extLst>
          </p:cNvPr>
          <p:cNvSpPr/>
          <p:nvPr/>
        </p:nvSpPr>
        <p:spPr bwMode="auto">
          <a:xfrm>
            <a:off x="3238500" y="3886200"/>
            <a:ext cx="3657600" cy="38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22F993D2-1EB3-4665-E596-A61CD9562382}"/>
              </a:ext>
            </a:extLst>
          </p:cNvPr>
          <p:cNvSpPr/>
          <p:nvPr/>
        </p:nvSpPr>
        <p:spPr bwMode="auto">
          <a:xfrm rot="19014035">
            <a:off x="1216073" y="2692877"/>
            <a:ext cx="2485131" cy="1017870"/>
          </a:xfrm>
          <a:prstGeom prst="rightArrow">
            <a:avLst/>
          </a:prstGeom>
          <a:solidFill>
            <a:srgbClr val="FFC0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this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75712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34F1A4B-EE02-C9ED-CD9E-50B2EC878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1" y="920624"/>
            <a:ext cx="8534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These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"A-Z" links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index hundreds of WebPages listing interesting and useful up-to-date sources of information re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lated to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this class, as well as other pertinent information in anthropology and related disciplines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814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2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Marble">
  <a:themeElements>
    <a:clrScheme name="1_Marble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1_Marb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rble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ble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bl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24413</TotalTime>
  <Words>947</Words>
  <Application>Microsoft Office PowerPoint</Application>
  <PresentationFormat>35mm Slides</PresentationFormat>
  <Paragraphs>144</Paragraphs>
  <Slides>52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Algerian</vt:lpstr>
      <vt:lpstr>Arial</vt:lpstr>
      <vt:lpstr>Arial Black</vt:lpstr>
      <vt:lpstr>Monotype Sorts</vt:lpstr>
      <vt:lpstr>Tahoma</vt:lpstr>
      <vt:lpstr>Times New Roman</vt:lpstr>
      <vt:lpstr>22_Contemporary Portrait</vt:lpstr>
      <vt:lpstr>5_Default Design</vt:lpstr>
      <vt:lpstr>3_Contemporary Portrait</vt:lpstr>
      <vt:lpstr>6_Marble</vt:lpstr>
      <vt:lpstr>6_Contemporary Portrait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1568</cp:revision>
  <cp:lastPrinted>2000-04-12T17:52:36Z</cp:lastPrinted>
  <dcterms:created xsi:type="dcterms:W3CDTF">2000-03-27T14:48:03Z</dcterms:created>
  <dcterms:modified xsi:type="dcterms:W3CDTF">2023-12-26T07:08:28Z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