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9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1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12.xml" ContentType="application/vnd.openxmlformats-officedocument.theme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3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14.xml" ContentType="application/vnd.openxmlformats-officedocument.theme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44" r:id="rId3"/>
    <p:sldMasterId id="2147484128" r:id="rId4"/>
    <p:sldMasterId id="2147484793" r:id="rId5"/>
    <p:sldMasterId id="2147484805" r:id="rId6"/>
    <p:sldMasterId id="2147484817" r:id="rId7"/>
    <p:sldMasterId id="2147484829" r:id="rId8"/>
    <p:sldMasterId id="2147484841" r:id="rId9"/>
    <p:sldMasterId id="2147484853" r:id="rId10"/>
    <p:sldMasterId id="2147484865" r:id="rId11"/>
    <p:sldMasterId id="2147484889" r:id="rId12"/>
    <p:sldMasterId id="2147484901" r:id="rId13"/>
    <p:sldMasterId id="2147484913" r:id="rId14"/>
    <p:sldMasterId id="2147484925" r:id="rId15"/>
  </p:sldMasterIdLst>
  <p:notesMasterIdLst>
    <p:notesMasterId r:id="rId103"/>
  </p:notesMasterIdLst>
  <p:sldIdLst>
    <p:sldId id="990" r:id="rId16"/>
    <p:sldId id="992" r:id="rId17"/>
    <p:sldId id="991" r:id="rId18"/>
    <p:sldId id="852" r:id="rId19"/>
    <p:sldId id="853" r:id="rId20"/>
    <p:sldId id="854" r:id="rId21"/>
    <p:sldId id="855" r:id="rId22"/>
    <p:sldId id="857" r:id="rId23"/>
    <p:sldId id="858" r:id="rId24"/>
    <p:sldId id="856" r:id="rId25"/>
    <p:sldId id="283" r:id="rId26"/>
    <p:sldId id="900" r:id="rId27"/>
    <p:sldId id="280" r:id="rId28"/>
    <p:sldId id="868" r:id="rId29"/>
    <p:sldId id="866" r:id="rId30"/>
    <p:sldId id="867" r:id="rId31"/>
    <p:sldId id="861" r:id="rId32"/>
    <p:sldId id="864" r:id="rId33"/>
    <p:sldId id="869" r:id="rId34"/>
    <p:sldId id="862" r:id="rId35"/>
    <p:sldId id="945" r:id="rId36"/>
    <p:sldId id="946" r:id="rId37"/>
    <p:sldId id="947" r:id="rId38"/>
    <p:sldId id="865" r:id="rId39"/>
    <p:sldId id="948" r:id="rId40"/>
    <p:sldId id="879" r:id="rId41"/>
    <p:sldId id="880" r:id="rId42"/>
    <p:sldId id="881" r:id="rId43"/>
    <p:sldId id="882" r:id="rId44"/>
    <p:sldId id="874" r:id="rId45"/>
    <p:sldId id="875" r:id="rId46"/>
    <p:sldId id="876" r:id="rId47"/>
    <p:sldId id="949" r:id="rId48"/>
    <p:sldId id="950" r:id="rId49"/>
    <p:sldId id="951" r:id="rId50"/>
    <p:sldId id="883" r:id="rId51"/>
    <p:sldId id="884" r:id="rId52"/>
    <p:sldId id="885" r:id="rId53"/>
    <p:sldId id="886" r:id="rId54"/>
    <p:sldId id="887" r:id="rId55"/>
    <p:sldId id="888" r:id="rId56"/>
    <p:sldId id="889" r:id="rId57"/>
    <p:sldId id="890" r:id="rId58"/>
    <p:sldId id="891" r:id="rId59"/>
    <p:sldId id="892" r:id="rId60"/>
    <p:sldId id="893" r:id="rId61"/>
    <p:sldId id="894" r:id="rId62"/>
    <p:sldId id="895" r:id="rId63"/>
    <p:sldId id="904" r:id="rId64"/>
    <p:sldId id="905" r:id="rId65"/>
    <p:sldId id="896" r:id="rId66"/>
    <p:sldId id="906" r:id="rId67"/>
    <p:sldId id="897" r:id="rId68"/>
    <p:sldId id="898" r:id="rId69"/>
    <p:sldId id="899" r:id="rId70"/>
    <p:sldId id="940" r:id="rId71"/>
    <p:sldId id="937" r:id="rId72"/>
    <p:sldId id="908" r:id="rId73"/>
    <p:sldId id="909" r:id="rId74"/>
    <p:sldId id="910" r:id="rId75"/>
    <p:sldId id="911" r:id="rId76"/>
    <p:sldId id="912" r:id="rId77"/>
    <p:sldId id="913" r:id="rId78"/>
    <p:sldId id="941" r:id="rId79"/>
    <p:sldId id="914" r:id="rId80"/>
    <p:sldId id="915" r:id="rId81"/>
    <p:sldId id="916" r:id="rId82"/>
    <p:sldId id="918" r:id="rId83"/>
    <p:sldId id="919" r:id="rId84"/>
    <p:sldId id="920" r:id="rId85"/>
    <p:sldId id="936" r:id="rId86"/>
    <p:sldId id="922" r:id="rId87"/>
    <p:sldId id="923" r:id="rId88"/>
    <p:sldId id="924" r:id="rId89"/>
    <p:sldId id="925" r:id="rId90"/>
    <p:sldId id="926" r:id="rId91"/>
    <p:sldId id="927" r:id="rId92"/>
    <p:sldId id="928" r:id="rId93"/>
    <p:sldId id="929" r:id="rId94"/>
    <p:sldId id="930" r:id="rId95"/>
    <p:sldId id="931" r:id="rId96"/>
    <p:sldId id="932" r:id="rId97"/>
    <p:sldId id="933" r:id="rId98"/>
    <p:sldId id="939" r:id="rId99"/>
    <p:sldId id="952" r:id="rId100"/>
    <p:sldId id="993" r:id="rId101"/>
    <p:sldId id="943" r:id="rId10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D79694"/>
    <a:srgbClr val="FFFFFF"/>
    <a:srgbClr val="C80000"/>
    <a:srgbClr val="C81A08"/>
    <a:srgbClr val="99CCFF"/>
    <a:srgbClr val="1F497D"/>
    <a:srgbClr val="BBE0E3"/>
    <a:srgbClr val="5F95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5" autoAdjust="0"/>
    <p:restoredTop sz="94658" autoAdjust="0"/>
  </p:normalViewPr>
  <p:slideViewPr>
    <p:cSldViewPr>
      <p:cViewPr varScale="1">
        <p:scale>
          <a:sx n="67" d="100"/>
          <a:sy n="67" d="100"/>
        </p:scale>
        <p:origin x="1188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1.xml"/><Relationship Id="rId21" Type="http://schemas.openxmlformats.org/officeDocument/2006/relationships/slide" Target="slides/slide6.xml"/><Relationship Id="rId42" Type="http://schemas.openxmlformats.org/officeDocument/2006/relationships/slide" Target="slides/slide27.xml"/><Relationship Id="rId47" Type="http://schemas.openxmlformats.org/officeDocument/2006/relationships/slide" Target="slides/slide32.xml"/><Relationship Id="rId63" Type="http://schemas.openxmlformats.org/officeDocument/2006/relationships/slide" Target="slides/slide48.xml"/><Relationship Id="rId68" Type="http://schemas.openxmlformats.org/officeDocument/2006/relationships/slide" Target="slides/slide53.xml"/><Relationship Id="rId84" Type="http://schemas.openxmlformats.org/officeDocument/2006/relationships/slide" Target="slides/slide69.xml"/><Relationship Id="rId89" Type="http://schemas.openxmlformats.org/officeDocument/2006/relationships/slide" Target="slides/slide74.xml"/><Relationship Id="rId16" Type="http://schemas.openxmlformats.org/officeDocument/2006/relationships/slide" Target="slides/slide1.xml"/><Relationship Id="rId107" Type="http://schemas.openxmlformats.org/officeDocument/2006/relationships/tableStyles" Target="tableStyles.xml"/><Relationship Id="rId11" Type="http://schemas.openxmlformats.org/officeDocument/2006/relationships/slideMaster" Target="slideMasters/slideMaster11.xml"/><Relationship Id="rId32" Type="http://schemas.openxmlformats.org/officeDocument/2006/relationships/slide" Target="slides/slide17.xml"/><Relationship Id="rId37" Type="http://schemas.openxmlformats.org/officeDocument/2006/relationships/slide" Target="slides/slide22.xml"/><Relationship Id="rId53" Type="http://schemas.openxmlformats.org/officeDocument/2006/relationships/slide" Target="slides/slide38.xml"/><Relationship Id="rId58" Type="http://schemas.openxmlformats.org/officeDocument/2006/relationships/slide" Target="slides/slide43.xml"/><Relationship Id="rId74" Type="http://schemas.openxmlformats.org/officeDocument/2006/relationships/slide" Target="slides/slide59.xml"/><Relationship Id="rId79" Type="http://schemas.openxmlformats.org/officeDocument/2006/relationships/slide" Target="slides/slide64.xml"/><Relationship Id="rId102" Type="http://schemas.openxmlformats.org/officeDocument/2006/relationships/slide" Target="slides/slide87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75.xml"/><Relationship Id="rId95" Type="http://schemas.openxmlformats.org/officeDocument/2006/relationships/slide" Target="slides/slide80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43" Type="http://schemas.openxmlformats.org/officeDocument/2006/relationships/slide" Target="slides/slide28.xml"/><Relationship Id="rId48" Type="http://schemas.openxmlformats.org/officeDocument/2006/relationships/slide" Target="slides/slide33.xml"/><Relationship Id="rId64" Type="http://schemas.openxmlformats.org/officeDocument/2006/relationships/slide" Target="slides/slide49.xml"/><Relationship Id="rId69" Type="http://schemas.openxmlformats.org/officeDocument/2006/relationships/slide" Target="slides/slide54.xml"/><Relationship Id="rId80" Type="http://schemas.openxmlformats.org/officeDocument/2006/relationships/slide" Target="slides/slide65.xml"/><Relationship Id="rId85" Type="http://schemas.openxmlformats.org/officeDocument/2006/relationships/slide" Target="slides/slide70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33" Type="http://schemas.openxmlformats.org/officeDocument/2006/relationships/slide" Target="slides/slide18.xml"/><Relationship Id="rId38" Type="http://schemas.openxmlformats.org/officeDocument/2006/relationships/slide" Target="slides/slide23.xml"/><Relationship Id="rId59" Type="http://schemas.openxmlformats.org/officeDocument/2006/relationships/slide" Target="slides/slide44.xml"/><Relationship Id="rId103" Type="http://schemas.openxmlformats.org/officeDocument/2006/relationships/notesMaster" Target="notesMasters/notesMaster1.xml"/><Relationship Id="rId20" Type="http://schemas.openxmlformats.org/officeDocument/2006/relationships/slide" Target="slides/slide5.xml"/><Relationship Id="rId41" Type="http://schemas.openxmlformats.org/officeDocument/2006/relationships/slide" Target="slides/slide26.xml"/><Relationship Id="rId54" Type="http://schemas.openxmlformats.org/officeDocument/2006/relationships/slide" Target="slides/slide39.xml"/><Relationship Id="rId62" Type="http://schemas.openxmlformats.org/officeDocument/2006/relationships/slide" Target="slides/slide47.xml"/><Relationship Id="rId70" Type="http://schemas.openxmlformats.org/officeDocument/2006/relationships/slide" Target="slides/slide55.xml"/><Relationship Id="rId75" Type="http://schemas.openxmlformats.org/officeDocument/2006/relationships/slide" Target="slides/slide60.xml"/><Relationship Id="rId83" Type="http://schemas.openxmlformats.org/officeDocument/2006/relationships/slide" Target="slides/slide68.xml"/><Relationship Id="rId88" Type="http://schemas.openxmlformats.org/officeDocument/2006/relationships/slide" Target="slides/slide73.xml"/><Relationship Id="rId91" Type="http://schemas.openxmlformats.org/officeDocument/2006/relationships/slide" Target="slides/slide76.xml"/><Relationship Id="rId96" Type="http://schemas.openxmlformats.org/officeDocument/2006/relationships/slide" Target="slides/slide8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slide" Target="slides/slide21.xml"/><Relationship Id="rId49" Type="http://schemas.openxmlformats.org/officeDocument/2006/relationships/slide" Target="slides/slide34.xml"/><Relationship Id="rId57" Type="http://schemas.openxmlformats.org/officeDocument/2006/relationships/slide" Target="slides/slide42.xml"/><Relationship Id="rId106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6.xml"/><Relationship Id="rId44" Type="http://schemas.openxmlformats.org/officeDocument/2006/relationships/slide" Target="slides/slide29.xml"/><Relationship Id="rId52" Type="http://schemas.openxmlformats.org/officeDocument/2006/relationships/slide" Target="slides/slide37.xml"/><Relationship Id="rId60" Type="http://schemas.openxmlformats.org/officeDocument/2006/relationships/slide" Target="slides/slide45.xml"/><Relationship Id="rId65" Type="http://schemas.openxmlformats.org/officeDocument/2006/relationships/slide" Target="slides/slide50.xml"/><Relationship Id="rId73" Type="http://schemas.openxmlformats.org/officeDocument/2006/relationships/slide" Target="slides/slide58.xml"/><Relationship Id="rId78" Type="http://schemas.openxmlformats.org/officeDocument/2006/relationships/slide" Target="slides/slide63.xml"/><Relationship Id="rId81" Type="http://schemas.openxmlformats.org/officeDocument/2006/relationships/slide" Target="slides/slide66.xml"/><Relationship Id="rId86" Type="http://schemas.openxmlformats.org/officeDocument/2006/relationships/slide" Target="slides/slide71.xml"/><Relationship Id="rId94" Type="http://schemas.openxmlformats.org/officeDocument/2006/relationships/slide" Target="slides/slide79.xml"/><Relationship Id="rId99" Type="http://schemas.openxmlformats.org/officeDocument/2006/relationships/slide" Target="slides/slide84.xml"/><Relationship Id="rId101" Type="http://schemas.openxmlformats.org/officeDocument/2006/relationships/slide" Target="slides/slide86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39" Type="http://schemas.openxmlformats.org/officeDocument/2006/relationships/slide" Target="slides/slide24.xml"/><Relationship Id="rId34" Type="http://schemas.openxmlformats.org/officeDocument/2006/relationships/slide" Target="slides/slide19.xml"/><Relationship Id="rId50" Type="http://schemas.openxmlformats.org/officeDocument/2006/relationships/slide" Target="slides/slide35.xml"/><Relationship Id="rId55" Type="http://schemas.openxmlformats.org/officeDocument/2006/relationships/slide" Target="slides/slide40.xml"/><Relationship Id="rId76" Type="http://schemas.openxmlformats.org/officeDocument/2006/relationships/slide" Target="slides/slide61.xml"/><Relationship Id="rId97" Type="http://schemas.openxmlformats.org/officeDocument/2006/relationships/slide" Target="slides/slide82.xml"/><Relationship Id="rId10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6.xml"/><Relationship Id="rId92" Type="http://schemas.openxmlformats.org/officeDocument/2006/relationships/slide" Target="slides/slide77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4.xml"/><Relationship Id="rId24" Type="http://schemas.openxmlformats.org/officeDocument/2006/relationships/slide" Target="slides/slide9.xml"/><Relationship Id="rId40" Type="http://schemas.openxmlformats.org/officeDocument/2006/relationships/slide" Target="slides/slide25.xml"/><Relationship Id="rId45" Type="http://schemas.openxmlformats.org/officeDocument/2006/relationships/slide" Target="slides/slide30.xml"/><Relationship Id="rId66" Type="http://schemas.openxmlformats.org/officeDocument/2006/relationships/slide" Target="slides/slide51.xml"/><Relationship Id="rId87" Type="http://schemas.openxmlformats.org/officeDocument/2006/relationships/slide" Target="slides/slide72.xml"/><Relationship Id="rId61" Type="http://schemas.openxmlformats.org/officeDocument/2006/relationships/slide" Target="slides/slide46.xml"/><Relationship Id="rId82" Type="http://schemas.openxmlformats.org/officeDocument/2006/relationships/slide" Target="slides/slide67.xml"/><Relationship Id="rId19" Type="http://schemas.openxmlformats.org/officeDocument/2006/relationships/slide" Target="slides/slide4.xml"/><Relationship Id="rId14" Type="http://schemas.openxmlformats.org/officeDocument/2006/relationships/slideMaster" Target="slideMasters/slideMaster14.xml"/><Relationship Id="rId30" Type="http://schemas.openxmlformats.org/officeDocument/2006/relationships/slide" Target="slides/slide15.xml"/><Relationship Id="rId35" Type="http://schemas.openxmlformats.org/officeDocument/2006/relationships/slide" Target="slides/slide20.xml"/><Relationship Id="rId56" Type="http://schemas.openxmlformats.org/officeDocument/2006/relationships/slide" Target="slides/slide41.xml"/><Relationship Id="rId77" Type="http://schemas.openxmlformats.org/officeDocument/2006/relationships/slide" Target="slides/slide62.xml"/><Relationship Id="rId100" Type="http://schemas.openxmlformats.org/officeDocument/2006/relationships/slide" Target="slides/slide85.xml"/><Relationship Id="rId105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6.xml"/><Relationship Id="rId72" Type="http://schemas.openxmlformats.org/officeDocument/2006/relationships/slide" Target="slides/slide57.xml"/><Relationship Id="rId93" Type="http://schemas.openxmlformats.org/officeDocument/2006/relationships/slide" Target="slides/slide78.xml"/><Relationship Id="rId98" Type="http://schemas.openxmlformats.org/officeDocument/2006/relationships/slide" Target="slides/slide83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10.xml"/><Relationship Id="rId46" Type="http://schemas.openxmlformats.org/officeDocument/2006/relationships/slide" Target="slides/slide31.xml"/><Relationship Id="rId67" Type="http://schemas.openxmlformats.org/officeDocument/2006/relationships/slide" Target="slides/slide5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60B4C35-B42A-4BD8-99BD-B7E1FC11DCFA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C47CB33-1C69-436E-8EF3-04CD19091C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659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47CB33-1C69-436E-8EF3-04CD19091C9B}" type="slidenum">
              <a:rPr lang="en-US" smtClean="0"/>
              <a:pPr>
                <a:defRPr/>
              </a:pPr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172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6A33B-2160-491C-9266-8794DBD7B3DD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09F40-22CF-4FF3-A1DF-35A6C37CC4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CF514-DCBD-4EAA-980B-3884F781744C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A234B-E3B7-4BD5-B2E5-EE13E8D372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CBDDF-A4D9-4A01-88BE-28C124D8078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ADA9F-F4B5-4368-B438-691F5949ABB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6A33B-2160-491C-9266-8794DBD7B3D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09F40-22CF-4FF3-A1DF-35A6C37CC4D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0475D-A02E-418E-96F6-725210C6B0B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AEA7F-C664-494B-9983-7A4CBB5A229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9ED73-1413-4132-A9E2-161A5F62F3A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0D361-F471-472C-8A59-123C0449FE8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D4093-7EFE-44B1-A822-CD506C467BF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0A9FD-5A93-4695-85B5-F026CDC7A2D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E05EB-0DB5-403F-8C9F-F7D1D56489D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F08D8-EF64-4900-BA63-408975A1543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18E7CF-B342-4225-9725-BDC5EA2E16E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0E3E1-0318-45E4-AFD1-86414D835E6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77C9A-92A2-4BDB-B15A-F34A0BD927B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86076-5900-4AB4-A0E8-992CFA44C26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B0891-EC2B-4B2F-99A4-DF909CAA2DE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F008E-8E8C-4310-A4FC-B88ED705F52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06D9A-25BA-4AC9-BFA4-AB9DA75AAAE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F245D-A9B0-4E4B-9596-56275C8B8DF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CBDDF-A4D9-4A01-88BE-28C124D8078F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ADA9F-F4B5-4368-B438-691F5949AB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CF514-DCBD-4EAA-980B-3884F781744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A234B-E3B7-4BD5-B2E5-EE13E8D372D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CBDDF-A4D9-4A01-88BE-28C124D8078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ADA9F-F4B5-4368-B438-691F5949ABB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6A33B-2160-491C-9266-8794DBD7B3D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09F40-22CF-4FF3-A1DF-35A6C37CC4D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0475D-A02E-418E-96F6-725210C6B0B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AEA7F-C664-494B-9983-7A4CBB5A229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9ED73-1413-4132-A9E2-161A5F62F3A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0D361-F471-472C-8A59-123C0449FE8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D4093-7EFE-44B1-A822-CD506C467BF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0A9FD-5A93-4695-85B5-F026CDC7A2D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E05EB-0DB5-403F-8C9F-F7D1D56489D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F08D8-EF64-4900-BA63-408975A1543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18E7CF-B342-4225-9725-BDC5EA2E16E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0E3E1-0318-45E4-AFD1-86414D835E6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77C9A-92A2-4BDB-B15A-F34A0BD927B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86076-5900-4AB4-A0E8-992CFA44C26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B0891-EC2B-4B2F-99A4-DF909CAA2DE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F008E-8E8C-4310-A4FC-B88ED705F52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F95CA-2FE5-4EC4-8A7D-FE5CDECACF7A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76D3B-7FA1-45B0-BD81-1289D288A7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06D9A-25BA-4AC9-BFA4-AB9DA75AAAE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F245D-A9B0-4E4B-9596-56275C8B8DF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CF514-DCBD-4EAA-980B-3884F781744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A234B-E3B7-4BD5-B2E5-EE13E8D372D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CBDDF-A4D9-4A01-88BE-28C124D8078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ADA9F-F4B5-4368-B438-691F5949ABB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6A33B-2160-491C-9266-8794DBD7B3D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09F40-22CF-4FF3-A1DF-35A6C37CC4D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0475D-A02E-418E-96F6-725210C6B0B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AEA7F-C664-494B-9983-7A4CBB5A229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9ED73-1413-4132-A9E2-161A5F62F3A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0D361-F471-472C-8A59-123C0449FE8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D4093-7EFE-44B1-A822-CD506C467BF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0A9FD-5A93-4695-85B5-F026CDC7A2D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E05EB-0DB5-403F-8C9F-F7D1D56489D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F08D8-EF64-4900-BA63-408975A1543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18E7CF-B342-4225-9725-BDC5EA2E16E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0E3E1-0318-45E4-AFD1-86414D835E6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77C9A-92A2-4BDB-B15A-F34A0BD927B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86076-5900-4AB4-A0E8-992CFA44C26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EE293-9290-4566-94AC-109F11FDBA05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A6E34-5A52-442F-9110-8D3DA68CCE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B0891-EC2B-4B2F-99A4-DF909CAA2DE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F008E-8E8C-4310-A4FC-B88ED705F52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06D9A-25BA-4AC9-BFA4-AB9DA75AAAE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F245D-A9B0-4E4B-9596-56275C8B8DF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CF514-DCBD-4EAA-980B-3884F781744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A234B-E3B7-4BD5-B2E5-EE13E8D372D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CBDDF-A4D9-4A01-88BE-28C124D8078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ADA9F-F4B5-4368-B438-691F5949ABB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6A33B-2160-491C-9266-8794DBD7B3D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09F40-22CF-4FF3-A1DF-35A6C37CC4D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0475D-A02E-418E-96F6-725210C6B0B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AEA7F-C664-494B-9983-7A4CBB5A229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9ED73-1413-4132-A9E2-161A5F62F3A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0D361-F471-472C-8A59-123C0449FE8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D4093-7EFE-44B1-A822-CD506C467BF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0A9FD-5A93-4695-85B5-F026CDC7A2D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E05EB-0DB5-403F-8C9F-F7D1D56489D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F08D8-EF64-4900-BA63-408975A1543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18E7CF-B342-4225-9725-BDC5EA2E16E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0E3E1-0318-45E4-AFD1-86414D835E6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F11CB-A805-4596-926D-D47944A64D7A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B6354-BCE0-4ED0-90E3-7C1F762FEB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77C9A-92A2-4BDB-B15A-F34A0BD927B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86076-5900-4AB4-A0E8-992CFA44C26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B0891-EC2B-4B2F-99A4-DF909CAA2DE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F008E-8E8C-4310-A4FC-B88ED705F52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06D9A-25BA-4AC9-BFA4-AB9DA75AAAE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F245D-A9B0-4E4B-9596-56275C8B8DF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CF514-DCBD-4EAA-980B-3884F781744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A234B-E3B7-4BD5-B2E5-EE13E8D372D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CBDDF-A4D9-4A01-88BE-28C124D8078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ADA9F-F4B5-4368-B438-691F5949ABB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6A33B-2160-491C-9266-8794DBD7B3D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09F40-22CF-4FF3-A1DF-35A6C37CC4D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0475D-A02E-418E-96F6-725210C6B0B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AEA7F-C664-494B-9983-7A4CBB5A229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9ED73-1413-4132-A9E2-161A5F62F3A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0D361-F471-472C-8A59-123C0449FE8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D4093-7EFE-44B1-A822-CD506C467BF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0A9FD-5A93-4695-85B5-F026CDC7A2D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E05EB-0DB5-403F-8C9F-F7D1D56489D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F08D8-EF64-4900-BA63-408975A1543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50EAA-A428-4F01-AF82-04EE9592DB65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858FA-61B6-4961-998F-863A870B17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18E7CF-B342-4225-9725-BDC5EA2E16E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0E3E1-0318-45E4-AFD1-86414D835E6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77C9A-92A2-4BDB-B15A-F34A0BD927B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86076-5900-4AB4-A0E8-992CFA44C26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B0891-EC2B-4B2F-99A4-DF909CAA2DE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F008E-8E8C-4310-A4FC-B88ED705F52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06D9A-25BA-4AC9-BFA4-AB9DA75AAAE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F245D-A9B0-4E4B-9596-56275C8B8DF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CF514-DCBD-4EAA-980B-3884F781744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A234B-E3B7-4BD5-B2E5-EE13E8D372D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CBDDF-A4D9-4A01-88BE-28C124D8078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ADA9F-F4B5-4368-B438-691F5949ABB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61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2EE2BF-602C-4EF1-B57E-0894C582F5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222775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CDED45-4783-4F44-9FDF-2BA0ADBC70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773562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3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F10623-321A-4C9F-AEA6-AE0E5F01CA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633908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132263-7EE4-4B31-BE95-F71DEA0FC4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1380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78228-FE22-4DF8-9340-9E15054CD8CF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EEC16-C3BC-4345-A100-FB7591A7EE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939BC9-58D7-4C01-B32F-69878B258C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08264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6EE37E-14DE-4248-A841-1963EE165A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072751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EF5C0A-9EC9-4CB4-9E9A-45A9513683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811629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8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18AABC-A77B-4F0F-B829-1B51F39AA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599798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76DB1C-1AAF-4B10-9B76-C29F582B96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844877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FA60C6-5372-466F-A9A0-04E793B8BD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80892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74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74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F59D49-7279-4540-9453-41C57592D2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18915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79CE90-F038-478D-80D5-AECC21AD2C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7098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151B4-66E1-4DCC-9CE6-162B96EB1872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8E2D0-38D4-42BB-8A8B-C0E0928D81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BD77E-71F3-4EF1-BD39-668319394041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365AB6-D741-4508-9566-7A40A7E127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40D4F-8D84-4F8B-B5A3-471BD9A57E19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70E2E-2803-41F9-82C7-43FB8CE692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0475D-A02E-418E-96F6-725210C6B0BC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AEA7F-C664-494B-9983-7A4CBB5A22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DBB8F-3C31-4EBC-BE37-0A1B8B93102F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2B324-1B03-46CE-8071-6B1C28F3AC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94559-3A47-42FB-9283-3F3240B89ED7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0619D-7493-4401-A4C1-23FFFC6BE0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998B9-9415-4543-89A1-16B991672B5E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C5D65-0E31-42C3-9306-DC6DA194AD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3D4E32-63CC-48DF-9361-FA5E4BC403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3139F2-22FB-435D-8BA3-09FA7B2133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9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89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7DABD1-22D8-4C80-BD46-79924F7252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600203"/>
            <a:ext cx="40470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9733" y="1600203"/>
            <a:ext cx="40470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08FCEF-B8D5-4468-A51E-0740AB274C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78" y="1535113"/>
            <a:ext cx="404142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5024F6-B620-4AC4-9478-7FD1813136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6E0C6D-E7EE-4178-AE0F-20687D11E6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502CC9-0DCA-4AFA-A602-20A24AD545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9ED73-1413-4132-A9E2-161A5F62F3A2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0D361-F471-472C-8A59-123C0449FE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48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56" y="273053"/>
            <a:ext cx="511104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3"/>
            <a:ext cx="300848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F75D57-BA86-4120-A4EF-0377F2C859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C42493-CE95-4811-A533-35CBD7E8A8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8A6A5-F8E2-4D0D-BA52-891E00FFA3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2" y="274641"/>
            <a:ext cx="603673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357CDB-3C38-4149-B78B-FC145E0896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FC259-AE0A-4AF3-85DB-D3C62F945D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B556E4-4957-4C42-85B2-06A75DF877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6B7353-60E3-4E85-87FB-2577511217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80288C-8E51-4A4D-911C-408E96E5D2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609C49-FCE6-419D-BCAF-06AD2DCA7F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00A736-5956-4EEA-A5A8-EABE31363C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D4093-7EFE-44B1-A822-CD506C467BFC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0A9FD-5A93-4695-85B5-F026CDC7A2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6EF87F-0756-4891-B970-1A09F2BAC2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473362-8881-40F0-9025-E25C7EBBDE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32FB1F-9006-44E5-A593-0367A02AEF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44EBBC-862A-4F19-A4EF-454F42FC1D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3A44C3-D5D6-4E54-B681-F76A279062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D0FDE2-A861-4B1D-BAEC-0BE4B45DB8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6A33B-2160-491C-9266-8794DBD7B3D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09F40-22CF-4FF3-A1DF-35A6C37CC4D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0475D-A02E-418E-96F6-725210C6B0B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AEA7F-C664-494B-9983-7A4CBB5A229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9ED73-1413-4132-A9E2-161A5F62F3A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0D361-F471-472C-8A59-123C0449FE8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D4093-7EFE-44B1-A822-CD506C467BF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0A9FD-5A93-4695-85B5-F026CDC7A2D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E05EB-0DB5-403F-8C9F-F7D1D56489DA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F08D8-EF64-4900-BA63-408975A154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E05EB-0DB5-403F-8C9F-F7D1D56489D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F08D8-EF64-4900-BA63-408975A1543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18E7CF-B342-4225-9725-BDC5EA2E16E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0E3E1-0318-45E4-AFD1-86414D835E6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77C9A-92A2-4BDB-B15A-F34A0BD927B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86076-5900-4AB4-A0E8-992CFA44C26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B0891-EC2B-4B2F-99A4-DF909CAA2DE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F008E-8E8C-4310-A4FC-B88ED705F52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06D9A-25BA-4AC9-BFA4-AB9DA75AAAE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F245D-A9B0-4E4B-9596-56275C8B8DF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CF514-DCBD-4EAA-980B-3884F781744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A234B-E3B7-4BD5-B2E5-EE13E8D372D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CBDDF-A4D9-4A01-88BE-28C124D8078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ADA9F-F4B5-4368-B438-691F5949ABB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6A33B-2160-491C-9266-8794DBD7B3D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09F40-22CF-4FF3-A1DF-35A6C37CC4D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0475D-A02E-418E-96F6-725210C6B0B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AEA7F-C664-494B-9983-7A4CBB5A229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9ED73-1413-4132-A9E2-161A5F62F3A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0D361-F471-472C-8A59-123C0449FE8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18E7CF-B342-4225-9725-BDC5EA2E16E1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0E3E1-0318-45E4-AFD1-86414D835E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D4093-7EFE-44B1-A822-CD506C467BF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0A9FD-5A93-4695-85B5-F026CDC7A2D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E05EB-0DB5-403F-8C9F-F7D1D56489D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F08D8-EF64-4900-BA63-408975A1543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18E7CF-B342-4225-9725-BDC5EA2E16E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0E3E1-0318-45E4-AFD1-86414D835E6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77C9A-92A2-4BDB-B15A-F34A0BD927B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86076-5900-4AB4-A0E8-992CFA44C26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B0891-EC2B-4B2F-99A4-DF909CAA2DE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F008E-8E8C-4310-A4FC-B88ED705F52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06D9A-25BA-4AC9-BFA4-AB9DA75AAAE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F245D-A9B0-4E4B-9596-56275C8B8DF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CF514-DCBD-4EAA-980B-3884F781744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A234B-E3B7-4BD5-B2E5-EE13E8D372D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CBDDF-A4D9-4A01-88BE-28C124D8078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ADA9F-F4B5-4368-B438-691F5949ABB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A661C-5443-4B13-BD07-0ABC66720101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11/19/2023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D66FB-AA95-4870-B440-91C6661A92D4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56CC9-F4DF-4876-A390-C74D9B6812BE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11/19/2023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7C82B-D542-4482-97C6-B1B6F9BDD191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77C9A-92A2-4BDB-B15A-F34A0BD927BE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86076-5900-4AB4-A0E8-992CFA44C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7D273-A787-4450-BC7F-5E8D3D285D07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11/19/2023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7DF36-F374-47DC-A31D-CC5B06720CEF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89248-1D7D-4D20-A001-C8F371080169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11/19/2023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333AC-048E-4A5D-963A-8CA6F0A0F948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5AE54-F7EB-44B2-89CE-35B65A9026BC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11/19/2023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10536-94D9-43A2-A085-2AFCA11FA2F5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4D0D9-D57C-4E64-8A18-C89DFF8E7263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11/19/2023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77AED-A50E-4AF8-8723-D2E04B91F169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10328-4F11-4BBB-BE58-3C00DD9F43BD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11/19/2023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A2CC3-B7A3-48F1-81BB-9BC29AC95796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D4ADD-E4DA-4D80-A150-3AACAFCB600F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11/19/2023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065D2-6BF5-4856-B190-75426846F5EF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F7362-EB55-450A-A7C0-1CA074FA3D11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11/19/2023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5F0EB-F13F-46FF-9CE8-77136597245A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29292-CCD4-4CB1-BA41-CA783B62BD0E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11/19/2023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DC0A6-5346-4098-80B0-1E8F371430DA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879EB-964F-495D-9E46-83A253BCC2EA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11/19/2023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1231D-E9EE-4059-B628-1F725551A7E3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6A33B-2160-491C-9266-8794DBD7B3D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09F40-22CF-4FF3-A1DF-35A6C37CC4D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B0891-EC2B-4B2F-99A4-DF909CAA2DEF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F008E-8E8C-4310-A4FC-B88ED705F5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0475D-A02E-418E-96F6-725210C6B0B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AEA7F-C664-494B-9983-7A4CBB5A229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9ED73-1413-4132-A9E2-161A5F62F3A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0D361-F471-472C-8A59-123C0449FE8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D4093-7EFE-44B1-A822-CD506C467BF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0A9FD-5A93-4695-85B5-F026CDC7A2D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E05EB-0DB5-403F-8C9F-F7D1D56489D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F08D8-EF64-4900-BA63-408975A1543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18E7CF-B342-4225-9725-BDC5EA2E16E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0E3E1-0318-45E4-AFD1-86414D835E6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77C9A-92A2-4BDB-B15A-F34A0BD927B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86076-5900-4AB4-A0E8-992CFA44C26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B0891-EC2B-4B2F-99A4-DF909CAA2DE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F008E-8E8C-4310-A4FC-B88ED705F52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06D9A-25BA-4AC9-BFA4-AB9DA75AAAE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F245D-A9B0-4E4B-9596-56275C8B8DF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CF514-DCBD-4EAA-980B-3884F781744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A234B-E3B7-4BD5-B2E5-EE13E8D372D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CBDDF-A4D9-4A01-88BE-28C124D8078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ADA9F-F4B5-4368-B438-691F5949ABB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06D9A-25BA-4AC9-BFA4-AB9DA75AAAEB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F245D-A9B0-4E4B-9596-56275C8B8D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6A33B-2160-491C-9266-8794DBD7B3D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09F40-22CF-4FF3-A1DF-35A6C37CC4D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0475D-A02E-418E-96F6-725210C6B0B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AEA7F-C664-494B-9983-7A4CBB5A229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9ED73-1413-4132-A9E2-161A5F62F3A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0D361-F471-472C-8A59-123C0449FE8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D4093-7EFE-44B1-A822-CD506C467BF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0A9FD-5A93-4695-85B5-F026CDC7A2D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E05EB-0DB5-403F-8C9F-F7D1D56489D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F08D8-EF64-4900-BA63-408975A1543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18E7CF-B342-4225-9725-BDC5EA2E16E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0E3E1-0318-45E4-AFD1-86414D835E6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77C9A-92A2-4BDB-B15A-F34A0BD927B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86076-5900-4AB4-A0E8-992CFA44C26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B0891-EC2B-4B2F-99A4-DF909CAA2DE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F008E-8E8C-4310-A4FC-B88ED705F52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06D9A-25BA-4AC9-BFA4-AB9DA75AAAE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F245D-A9B0-4E4B-9596-56275C8B8DF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CF514-DCBD-4EAA-980B-3884F781744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A234B-E3B7-4BD5-B2E5-EE13E8D372D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1.xml"/><Relationship Id="rId3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40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5.xml"/><Relationship Id="rId1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9.xml"/><Relationship Id="rId11" Type="http://schemas.openxmlformats.org/officeDocument/2006/relationships/slideLayout" Target="../slideLayouts/slideLayout144.xml"/><Relationship Id="rId5" Type="http://schemas.openxmlformats.org/officeDocument/2006/relationships/slideLayout" Target="../slideLayouts/slideLayout138.xml"/><Relationship Id="rId10" Type="http://schemas.openxmlformats.org/officeDocument/2006/relationships/slideLayout" Target="../slideLayouts/slideLayout143.xml"/><Relationship Id="rId4" Type="http://schemas.openxmlformats.org/officeDocument/2006/relationships/slideLayout" Target="../slideLayouts/slideLayout137.xml"/><Relationship Id="rId9" Type="http://schemas.openxmlformats.org/officeDocument/2006/relationships/slideLayout" Target="../slideLayouts/slideLayout142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3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1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49.xml"/><Relationship Id="rId10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3.xml"/><Relationship Id="rId13" Type="http://schemas.openxmlformats.org/officeDocument/2006/relationships/theme" Target="../theme/theme15.xml"/><Relationship Id="rId3" Type="http://schemas.openxmlformats.org/officeDocument/2006/relationships/slideLayout" Target="../slideLayouts/slideLayout158.xml"/><Relationship Id="rId7" Type="http://schemas.openxmlformats.org/officeDocument/2006/relationships/slideLayout" Target="../slideLayouts/slideLayout162.xml"/><Relationship Id="rId12" Type="http://schemas.openxmlformats.org/officeDocument/2006/relationships/slideLayout" Target="../slideLayouts/slideLayout167.xml"/><Relationship Id="rId2" Type="http://schemas.openxmlformats.org/officeDocument/2006/relationships/slideLayout" Target="../slideLayouts/slideLayout157.xml"/><Relationship Id="rId1" Type="http://schemas.openxmlformats.org/officeDocument/2006/relationships/slideLayout" Target="../slideLayouts/slideLayout156.xml"/><Relationship Id="rId6" Type="http://schemas.openxmlformats.org/officeDocument/2006/relationships/slideLayout" Target="../slideLayouts/slideLayout161.xml"/><Relationship Id="rId11" Type="http://schemas.openxmlformats.org/officeDocument/2006/relationships/slideLayout" Target="../slideLayouts/slideLayout166.xml"/><Relationship Id="rId5" Type="http://schemas.openxmlformats.org/officeDocument/2006/relationships/slideLayout" Target="../slideLayouts/slideLayout160.xml"/><Relationship Id="rId10" Type="http://schemas.openxmlformats.org/officeDocument/2006/relationships/slideLayout" Target="../slideLayouts/slideLayout165.xml"/><Relationship Id="rId4" Type="http://schemas.openxmlformats.org/officeDocument/2006/relationships/slideLayout" Target="../slideLayouts/slideLayout159.xml"/><Relationship Id="rId9" Type="http://schemas.openxmlformats.org/officeDocument/2006/relationships/slideLayout" Target="../slideLayouts/slideLayout16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1324D76-3343-4BF9-B43F-0FA2426F5768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90EB106-A7C1-4E85-B269-71EB5FBBB6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8" r:id="rId1"/>
    <p:sldLayoutId id="2147484169" r:id="rId2"/>
    <p:sldLayoutId id="2147484170" r:id="rId3"/>
    <p:sldLayoutId id="2147484171" r:id="rId4"/>
    <p:sldLayoutId id="2147484172" r:id="rId5"/>
    <p:sldLayoutId id="2147484173" r:id="rId6"/>
    <p:sldLayoutId id="2147484174" r:id="rId7"/>
    <p:sldLayoutId id="2147484175" r:id="rId8"/>
    <p:sldLayoutId id="2147484176" r:id="rId9"/>
    <p:sldLayoutId id="2147484177" r:id="rId10"/>
    <p:sldLayoutId id="214748417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1324D76-3343-4BF9-B43F-0FA2426F576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90EB106-A7C1-4E85-B269-71EB5FBBB69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54" r:id="rId1"/>
    <p:sldLayoutId id="2147484855" r:id="rId2"/>
    <p:sldLayoutId id="2147484856" r:id="rId3"/>
    <p:sldLayoutId id="2147484857" r:id="rId4"/>
    <p:sldLayoutId id="2147484858" r:id="rId5"/>
    <p:sldLayoutId id="2147484859" r:id="rId6"/>
    <p:sldLayoutId id="2147484860" r:id="rId7"/>
    <p:sldLayoutId id="2147484861" r:id="rId8"/>
    <p:sldLayoutId id="2147484862" r:id="rId9"/>
    <p:sldLayoutId id="2147484863" r:id="rId10"/>
    <p:sldLayoutId id="214748486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1324D76-3343-4BF9-B43F-0FA2426F576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90EB106-A7C1-4E85-B269-71EB5FBBB69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66" r:id="rId1"/>
    <p:sldLayoutId id="2147484867" r:id="rId2"/>
    <p:sldLayoutId id="2147484868" r:id="rId3"/>
    <p:sldLayoutId id="2147484869" r:id="rId4"/>
    <p:sldLayoutId id="2147484870" r:id="rId5"/>
    <p:sldLayoutId id="2147484871" r:id="rId6"/>
    <p:sldLayoutId id="2147484872" r:id="rId7"/>
    <p:sldLayoutId id="2147484873" r:id="rId8"/>
    <p:sldLayoutId id="2147484874" r:id="rId9"/>
    <p:sldLayoutId id="2147484875" r:id="rId10"/>
    <p:sldLayoutId id="214748487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1324D76-3343-4BF9-B43F-0FA2426F576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90EB106-A7C1-4E85-B269-71EB5FBBB69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90" r:id="rId1"/>
    <p:sldLayoutId id="2147484891" r:id="rId2"/>
    <p:sldLayoutId id="2147484892" r:id="rId3"/>
    <p:sldLayoutId id="2147484893" r:id="rId4"/>
    <p:sldLayoutId id="2147484894" r:id="rId5"/>
    <p:sldLayoutId id="2147484895" r:id="rId6"/>
    <p:sldLayoutId id="2147484896" r:id="rId7"/>
    <p:sldLayoutId id="2147484897" r:id="rId8"/>
    <p:sldLayoutId id="2147484898" r:id="rId9"/>
    <p:sldLayoutId id="2147484899" r:id="rId10"/>
    <p:sldLayoutId id="214748490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1324D76-3343-4BF9-B43F-0FA2426F576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90EB106-A7C1-4E85-B269-71EB5FBBB69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02" r:id="rId1"/>
    <p:sldLayoutId id="2147484903" r:id="rId2"/>
    <p:sldLayoutId id="2147484904" r:id="rId3"/>
    <p:sldLayoutId id="2147484905" r:id="rId4"/>
    <p:sldLayoutId id="2147484906" r:id="rId5"/>
    <p:sldLayoutId id="2147484907" r:id="rId6"/>
    <p:sldLayoutId id="2147484908" r:id="rId7"/>
    <p:sldLayoutId id="2147484909" r:id="rId8"/>
    <p:sldLayoutId id="2147484910" r:id="rId9"/>
    <p:sldLayoutId id="2147484911" r:id="rId10"/>
    <p:sldLayoutId id="214748491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1324D76-3343-4BF9-B43F-0FA2426F576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90EB106-A7C1-4E85-B269-71EB5FBBB69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14" r:id="rId1"/>
    <p:sldLayoutId id="2147484915" r:id="rId2"/>
    <p:sldLayoutId id="2147484916" r:id="rId3"/>
    <p:sldLayoutId id="2147484917" r:id="rId4"/>
    <p:sldLayoutId id="2147484918" r:id="rId5"/>
    <p:sldLayoutId id="2147484919" r:id="rId6"/>
    <p:sldLayoutId id="2147484920" r:id="rId7"/>
    <p:sldLayoutId id="2147484921" r:id="rId8"/>
    <p:sldLayoutId id="2147484922" r:id="rId9"/>
    <p:sldLayoutId id="2147484923" r:id="rId10"/>
    <p:sldLayoutId id="214748492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979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9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9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9AC0793B-2A51-42BA-975B-09B40FB2C8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980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26" r:id="rId1"/>
    <p:sldLayoutId id="2147484927" r:id="rId2"/>
    <p:sldLayoutId id="2147484928" r:id="rId3"/>
    <p:sldLayoutId id="2147484929" r:id="rId4"/>
    <p:sldLayoutId id="2147484930" r:id="rId5"/>
    <p:sldLayoutId id="2147484931" r:id="rId6"/>
    <p:sldLayoutId id="2147484932" r:id="rId7"/>
    <p:sldLayoutId id="2147484933" r:id="rId8"/>
    <p:sldLayoutId id="2147484934" r:id="rId9"/>
    <p:sldLayoutId id="2147484935" r:id="rId10"/>
    <p:sldLayoutId id="2147484936" r:id="rId11"/>
    <p:sldLayoutId id="214748493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D8434697-F7A6-415D-8044-8C0B615F115B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97262D3A-F80A-451D-900F-F724FAD617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9" r:id="rId1"/>
    <p:sldLayoutId id="2147484180" r:id="rId2"/>
    <p:sldLayoutId id="2147484181" r:id="rId3"/>
    <p:sldLayoutId id="2147484182" r:id="rId4"/>
    <p:sldLayoutId id="2147484183" r:id="rId5"/>
    <p:sldLayoutId id="2147484184" r:id="rId6"/>
    <p:sldLayoutId id="2147484185" r:id="rId7"/>
    <p:sldLayoutId id="2147484186" r:id="rId8"/>
    <p:sldLayoutId id="2147484187" r:id="rId9"/>
    <p:sldLayoutId id="2147484188" r:id="rId10"/>
    <p:sldLayoutId id="214748418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96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96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96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7A03666-DA0D-4712-BFE9-739D4BB76F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3" r:id="rId1"/>
    <p:sldLayoutId id="2147484224" r:id="rId2"/>
    <p:sldLayoutId id="2147484225" r:id="rId3"/>
    <p:sldLayoutId id="2147484226" r:id="rId4"/>
    <p:sldLayoutId id="2147484227" r:id="rId5"/>
    <p:sldLayoutId id="2147484228" r:id="rId6"/>
    <p:sldLayoutId id="2147484229" r:id="rId7"/>
    <p:sldLayoutId id="2147484230" r:id="rId8"/>
    <p:sldLayoutId id="2147484231" r:id="rId9"/>
    <p:sldLayoutId id="2147484232" r:id="rId10"/>
    <p:sldLayoutId id="214748423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696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979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9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9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9B2DCCAF-D999-4006-A9A5-0874D2505F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98" r:id="rId1"/>
    <p:sldLayoutId id="2147484499" r:id="rId2"/>
    <p:sldLayoutId id="2147484500" r:id="rId3"/>
    <p:sldLayoutId id="2147484501" r:id="rId4"/>
    <p:sldLayoutId id="2147484502" r:id="rId5"/>
    <p:sldLayoutId id="2147484503" r:id="rId6"/>
    <p:sldLayoutId id="2147484504" r:id="rId7"/>
    <p:sldLayoutId id="2147484505" r:id="rId8"/>
    <p:sldLayoutId id="2147484506" r:id="rId9"/>
    <p:sldLayoutId id="2147484507" r:id="rId10"/>
    <p:sldLayoutId id="2147484508" r:id="rId11"/>
    <p:sldLayoutId id="214748450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1324D76-3343-4BF9-B43F-0FA2426F576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90EB106-A7C1-4E85-B269-71EB5FBBB69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94" r:id="rId1"/>
    <p:sldLayoutId id="2147484795" r:id="rId2"/>
    <p:sldLayoutId id="2147484796" r:id="rId3"/>
    <p:sldLayoutId id="2147484797" r:id="rId4"/>
    <p:sldLayoutId id="2147484798" r:id="rId5"/>
    <p:sldLayoutId id="2147484799" r:id="rId6"/>
    <p:sldLayoutId id="2147484800" r:id="rId7"/>
    <p:sldLayoutId id="2147484801" r:id="rId8"/>
    <p:sldLayoutId id="2147484802" r:id="rId9"/>
    <p:sldLayoutId id="2147484803" r:id="rId10"/>
    <p:sldLayoutId id="214748480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1324D76-3343-4BF9-B43F-0FA2426F576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90EB106-A7C1-4E85-B269-71EB5FBBB69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06" r:id="rId1"/>
    <p:sldLayoutId id="2147484807" r:id="rId2"/>
    <p:sldLayoutId id="2147484808" r:id="rId3"/>
    <p:sldLayoutId id="2147484809" r:id="rId4"/>
    <p:sldLayoutId id="2147484810" r:id="rId5"/>
    <p:sldLayoutId id="2147484811" r:id="rId6"/>
    <p:sldLayoutId id="2147484812" r:id="rId7"/>
    <p:sldLayoutId id="2147484813" r:id="rId8"/>
    <p:sldLayoutId id="2147484814" r:id="rId9"/>
    <p:sldLayoutId id="2147484815" r:id="rId10"/>
    <p:sldLayoutId id="214748481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37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263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E76F322-80AC-4C5A-8764-899CE77B289D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11/19/2023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592F32B-BC43-4882-9F27-9FCF7973DA70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18" r:id="rId1"/>
    <p:sldLayoutId id="2147484819" r:id="rId2"/>
    <p:sldLayoutId id="2147484820" r:id="rId3"/>
    <p:sldLayoutId id="2147484821" r:id="rId4"/>
    <p:sldLayoutId id="2147484822" r:id="rId5"/>
    <p:sldLayoutId id="2147484823" r:id="rId6"/>
    <p:sldLayoutId id="2147484824" r:id="rId7"/>
    <p:sldLayoutId id="2147484825" r:id="rId8"/>
    <p:sldLayoutId id="2147484826" r:id="rId9"/>
    <p:sldLayoutId id="2147484827" r:id="rId10"/>
    <p:sldLayoutId id="214748482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1324D76-3343-4BF9-B43F-0FA2426F576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90EB106-A7C1-4E85-B269-71EB5FBBB69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30" r:id="rId1"/>
    <p:sldLayoutId id="2147484831" r:id="rId2"/>
    <p:sldLayoutId id="2147484832" r:id="rId3"/>
    <p:sldLayoutId id="2147484833" r:id="rId4"/>
    <p:sldLayoutId id="2147484834" r:id="rId5"/>
    <p:sldLayoutId id="2147484835" r:id="rId6"/>
    <p:sldLayoutId id="2147484836" r:id="rId7"/>
    <p:sldLayoutId id="2147484837" r:id="rId8"/>
    <p:sldLayoutId id="2147484838" r:id="rId9"/>
    <p:sldLayoutId id="2147484839" r:id="rId10"/>
    <p:sldLayoutId id="214748484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1324D76-3343-4BF9-B43F-0FA2426F576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90EB106-A7C1-4E85-B269-71EB5FBBB69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42" r:id="rId1"/>
    <p:sldLayoutId id="2147484843" r:id="rId2"/>
    <p:sldLayoutId id="2147484844" r:id="rId3"/>
    <p:sldLayoutId id="2147484845" r:id="rId4"/>
    <p:sldLayoutId id="2147484846" r:id="rId5"/>
    <p:sldLayoutId id="2147484847" r:id="rId6"/>
    <p:sldLayoutId id="2147484848" r:id="rId7"/>
    <p:sldLayoutId id="2147484849" r:id="rId8"/>
    <p:sldLayoutId id="2147484850" r:id="rId9"/>
    <p:sldLayoutId id="2147484851" r:id="rId10"/>
    <p:sldLayoutId id="214748485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.umn.edu/cla/faculty/troufs/anthfood/aftexts.html#title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8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18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8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8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9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9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9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9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9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9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9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9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9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9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9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9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9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9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9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9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9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9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9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0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9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D15D4E-14DA-482A-8C8B-02F88AA948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28601"/>
            <a:ext cx="5175504" cy="6383985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1154F476-71C4-4577-88FC-B2F95F790162}"/>
              </a:ext>
            </a:extLst>
          </p:cNvPr>
          <p:cNvSpPr txBox="1">
            <a:spLocks/>
          </p:cNvSpPr>
          <p:nvPr/>
        </p:nvSpPr>
        <p:spPr>
          <a:xfrm>
            <a:off x="2006601" y="228600"/>
            <a:ext cx="5120640" cy="6400800"/>
          </a:xfrm>
          <a:prstGeom prst="rect">
            <a:avLst/>
          </a:prstGeom>
          <a:solidFill>
            <a:srgbClr val="B8E2DE">
              <a:alpha val="85098"/>
            </a:srgbClr>
          </a:solidFill>
        </p:spPr>
        <p:txBody>
          <a:bodyPr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800" b="1" i="1" u="none" strike="noStrike" kern="0" cap="none" spc="0" normalizeH="0" baseline="0" noProof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800" b="1" i="1" u="none" strike="noStrike" kern="0" cap="none" spc="0" normalizeH="0" baseline="0" noProof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algn="ctr">
              <a:spcBef>
                <a:spcPct val="20000"/>
              </a:spcBef>
            </a:pPr>
            <a:endParaRPr kumimoji="1" lang="en-US" sz="2800" b="1" i="1" kern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latin typeface="Arial"/>
            </a:endParaRPr>
          </a:p>
          <a:p>
            <a:pPr algn="ctr">
              <a:spcBef>
                <a:spcPct val="20000"/>
              </a:spcBef>
            </a:pPr>
            <a:r>
              <a:rPr kumimoji="1" lang="en-US" sz="4000" b="1" i="1" kern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latin typeface="Arial"/>
              </a:rPr>
              <a:t>“Setting the Anthropological</a:t>
            </a:r>
          </a:p>
          <a:p>
            <a:pPr algn="ctr">
              <a:spcBef>
                <a:spcPct val="20000"/>
              </a:spcBef>
            </a:pPr>
            <a:r>
              <a:rPr kumimoji="1" lang="en-US" sz="4000" b="1" i="1" kern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latin typeface="Arial"/>
              </a:rPr>
              <a:t>Table”: The Biocultural Framework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0ECC690-D673-4CE0-A9AA-AC74F31566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1803" y="762000"/>
            <a:ext cx="653416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800" b="1" i="0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use your up/down arrow keys and/or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800" b="1" i="0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your space bar to advance the slides</a:t>
            </a:r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5C030DE4-60D3-4731-9CDD-A2C08319E9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7722" y="6172200"/>
            <a:ext cx="1644650" cy="392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050" b="1" i="1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Tim Roufs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© 2010-2024</a:t>
            </a:r>
            <a:endParaRPr kumimoji="1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88095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5" name="Subtitle 2"/>
          <p:cNvSpPr txBox="1">
            <a:spLocks/>
          </p:cNvSpPr>
          <p:nvPr/>
        </p:nvSpPr>
        <p:spPr bwMode="auto">
          <a:xfrm>
            <a:off x="914400" y="3043297"/>
            <a:ext cx="73152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en-US" sz="2800" b="1" dirty="0">
                <a:solidFill>
                  <a:prstClr val="black"/>
                </a:solidFill>
                <a:latin typeface="Calibri" pitchFamily="34" charset="0"/>
              </a:rPr>
              <a:t>“Setting the Table”</a:t>
            </a:r>
          </a:p>
          <a:p>
            <a:pPr marL="342900" indent="-342900" algn="ctr"/>
            <a:r>
              <a:rPr lang="en-US" sz="2800" b="1" dirty="0">
                <a:solidFill>
                  <a:prstClr val="black"/>
                </a:solidFill>
                <a:latin typeface="Calibri" pitchFamily="34" charset="0"/>
              </a:rPr>
              <a:t>introduces those </a:t>
            </a:r>
          </a:p>
          <a:p>
            <a:pPr marL="342900" indent="-342900" algn="ctr"/>
            <a:r>
              <a:rPr lang="en-US" sz="2800" b="1" dirty="0">
                <a:solidFill>
                  <a:prstClr val="black"/>
                </a:solidFill>
                <a:latin typeface="Calibri" pitchFamily="34" charset="0"/>
              </a:rPr>
              <a:t>fundamental ideas </a:t>
            </a:r>
          </a:p>
          <a:p>
            <a:pPr marL="342900" indent="-342900" algn="ctr"/>
            <a:r>
              <a:rPr lang="en-US" sz="2800" b="1" dirty="0">
                <a:solidFill>
                  <a:prstClr val="black"/>
                </a:solidFill>
                <a:latin typeface="Calibri" pitchFamily="34" charset="0"/>
              </a:rPr>
              <a:t>arranged in three areas . . .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392289"/>
            <a:ext cx="9144000" cy="769441"/>
          </a:xfrm>
          <a:prstGeom prst="rect">
            <a:avLst/>
          </a:prstGeom>
          <a:gradFill flip="none" rotWithShape="1">
            <a:gsLst>
              <a:gs pos="100000">
                <a:srgbClr val="C80000"/>
              </a:gs>
              <a:gs pos="53000">
                <a:schemeClr val="bg1">
                  <a:alpha val="77000"/>
                </a:schemeClr>
              </a:gs>
              <a:gs pos="83000">
                <a:srgbClr val="D4DEFF"/>
              </a:gs>
              <a:gs pos="100000">
                <a:srgbClr val="FFC000"/>
              </a:gs>
            </a:gsLst>
            <a:lin ang="5400000" scaled="1"/>
            <a:tileRect/>
          </a:gradFill>
        </p:spPr>
        <p:txBody>
          <a:bodyPr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000" kern="0" dirty="0">
                <a:solidFill>
                  <a:prstClr val="black"/>
                </a:solidFill>
                <a:latin typeface="Calibri"/>
              </a:rPr>
              <a:t>“Setting the Table”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endParaRPr lang="en-US" sz="2000" kern="0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5" name="Subtitle 2"/>
          <p:cNvSpPr txBox="1">
            <a:spLocks/>
          </p:cNvSpPr>
          <p:nvPr/>
        </p:nvSpPr>
        <p:spPr bwMode="auto">
          <a:xfrm>
            <a:off x="914400" y="2749550"/>
            <a:ext cx="7315200" cy="319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en-US" sz="3600" b="1" dirty="0">
                <a:latin typeface="Calibri" pitchFamily="34" charset="0"/>
              </a:rPr>
              <a:t>Biocultural Framework </a:t>
            </a:r>
          </a:p>
          <a:p>
            <a:pPr marL="342900" indent="-342900" algn="ctr"/>
            <a:r>
              <a:rPr lang="en-US" sz="3600" b="1" dirty="0">
                <a:latin typeface="Calibri" pitchFamily="34" charset="0"/>
              </a:rPr>
              <a:t>for the Study of Diet and Nutrition</a:t>
            </a:r>
          </a:p>
          <a:p>
            <a:pPr marL="342900" indent="-342900" algn="ctr">
              <a:spcBef>
                <a:spcPct val="20000"/>
              </a:spcBef>
            </a:pPr>
            <a:endParaRPr lang="en-US" b="1" dirty="0">
              <a:latin typeface="Calibri" pitchFamily="34" charset="0"/>
            </a:endParaRPr>
          </a:p>
          <a:p>
            <a:pPr marL="342900" indent="-342900" algn="ctr">
              <a:spcBef>
                <a:spcPct val="20000"/>
              </a:spcBef>
            </a:pPr>
            <a:r>
              <a:rPr lang="en-US" sz="3600" b="1" dirty="0">
                <a:solidFill>
                  <a:srgbClr val="000000"/>
                </a:solidFill>
                <a:latin typeface="Calibri" pitchFamily="34" charset="0"/>
              </a:rPr>
              <a:t>Food Systems</a:t>
            </a:r>
          </a:p>
          <a:p>
            <a:pPr marL="342900" indent="-342900" algn="ctr">
              <a:spcBef>
                <a:spcPct val="20000"/>
              </a:spcBef>
            </a:pPr>
            <a:endParaRPr lang="en-US" b="1" dirty="0">
              <a:solidFill>
                <a:srgbClr val="000000"/>
              </a:solidFill>
              <a:latin typeface="Calibri" pitchFamily="34" charset="0"/>
            </a:endParaRPr>
          </a:p>
          <a:p>
            <a:pPr marL="342900" indent="-342900" algn="ctr">
              <a:spcBef>
                <a:spcPct val="20000"/>
              </a:spcBef>
            </a:pPr>
            <a:r>
              <a:rPr lang="en-US" sz="3600" b="1" dirty="0">
                <a:solidFill>
                  <a:srgbClr val="000000"/>
                </a:solidFill>
                <a:latin typeface="Calibri" pitchFamily="34" charset="0"/>
              </a:rPr>
              <a:t>Next Steps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392289"/>
            <a:ext cx="9144000" cy="769441"/>
          </a:xfrm>
          <a:prstGeom prst="rect">
            <a:avLst/>
          </a:prstGeom>
          <a:gradFill flip="none" rotWithShape="1">
            <a:gsLst>
              <a:gs pos="100000">
                <a:srgbClr val="C80000"/>
              </a:gs>
              <a:gs pos="53000">
                <a:schemeClr val="bg1">
                  <a:alpha val="77000"/>
                </a:schemeClr>
              </a:gs>
              <a:gs pos="83000">
                <a:srgbClr val="D4DEFF"/>
              </a:gs>
              <a:gs pos="100000">
                <a:srgbClr val="FFC000"/>
              </a:gs>
            </a:gsLst>
            <a:lin ang="5400000" scaled="1"/>
            <a:tileRect/>
          </a:gradFill>
        </p:spPr>
        <p:txBody>
          <a:bodyPr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000" kern="0" dirty="0">
                <a:latin typeface="+mn-lt"/>
              </a:rPr>
              <a:t>“Setting the Table”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endParaRPr lang="en-US" sz="2000" kern="0" dirty="0">
              <a:latin typeface="+mn-l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5" name="Subtitle 2"/>
          <p:cNvSpPr txBox="1">
            <a:spLocks/>
          </p:cNvSpPr>
          <p:nvPr/>
        </p:nvSpPr>
        <p:spPr bwMode="auto">
          <a:xfrm>
            <a:off x="914400" y="2749550"/>
            <a:ext cx="7315200" cy="319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en-US" sz="3600" b="1" dirty="0">
                <a:latin typeface="Calibri" pitchFamily="34" charset="0"/>
              </a:rPr>
              <a:t>Biocultural Framework </a:t>
            </a:r>
          </a:p>
          <a:p>
            <a:pPr marL="342900" indent="-342900" algn="ctr"/>
            <a:r>
              <a:rPr lang="en-US" sz="3600" b="1" dirty="0">
                <a:latin typeface="Calibri" pitchFamily="34" charset="0"/>
              </a:rPr>
              <a:t>for the Study of Diet and Nutrition</a:t>
            </a:r>
          </a:p>
          <a:p>
            <a:pPr marL="342900" indent="-342900" algn="ctr">
              <a:spcBef>
                <a:spcPct val="20000"/>
              </a:spcBef>
            </a:pPr>
            <a:endParaRPr lang="en-US" b="1" dirty="0">
              <a:latin typeface="Calibri" pitchFamily="34" charset="0"/>
            </a:endParaRPr>
          </a:p>
          <a:p>
            <a:pPr marL="342900" indent="-342900" algn="ctr">
              <a:spcBef>
                <a:spcPct val="20000"/>
              </a:spcBef>
            </a:pPr>
            <a:r>
              <a:rPr lang="en-US" sz="3600" b="1" dirty="0">
                <a:solidFill>
                  <a:srgbClr val="000000"/>
                </a:solidFill>
                <a:latin typeface="Calibri" pitchFamily="34" charset="0"/>
              </a:rPr>
              <a:t>Food Systems</a:t>
            </a:r>
          </a:p>
          <a:p>
            <a:pPr marL="342900" indent="-342900" algn="ctr">
              <a:spcBef>
                <a:spcPct val="20000"/>
              </a:spcBef>
            </a:pPr>
            <a:endParaRPr lang="en-US" b="1" dirty="0">
              <a:solidFill>
                <a:srgbClr val="000000"/>
              </a:solidFill>
              <a:latin typeface="Calibri" pitchFamily="34" charset="0"/>
            </a:endParaRPr>
          </a:p>
          <a:p>
            <a:pPr marL="342900" indent="-342900" algn="ctr">
              <a:spcBef>
                <a:spcPct val="20000"/>
              </a:spcBef>
            </a:pPr>
            <a:r>
              <a:rPr lang="en-US" sz="3600" b="1" dirty="0">
                <a:solidFill>
                  <a:srgbClr val="000000"/>
                </a:solidFill>
                <a:latin typeface="Calibri" pitchFamily="34" charset="0"/>
              </a:rPr>
              <a:t>Next Steps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392289"/>
            <a:ext cx="9144000" cy="769441"/>
          </a:xfrm>
          <a:prstGeom prst="rect">
            <a:avLst/>
          </a:prstGeom>
          <a:gradFill flip="none" rotWithShape="1">
            <a:gsLst>
              <a:gs pos="100000">
                <a:srgbClr val="C80000"/>
              </a:gs>
              <a:gs pos="53000">
                <a:schemeClr val="bg1">
                  <a:alpha val="77000"/>
                </a:schemeClr>
              </a:gs>
              <a:gs pos="83000">
                <a:srgbClr val="D4DEFF"/>
              </a:gs>
              <a:gs pos="100000">
                <a:srgbClr val="FFC000"/>
              </a:gs>
            </a:gsLst>
            <a:lin ang="5400000" scaled="1"/>
            <a:tileRect/>
          </a:gradFill>
        </p:spPr>
        <p:txBody>
          <a:bodyPr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000" kern="0" dirty="0">
                <a:latin typeface="+mn-lt"/>
              </a:rPr>
              <a:t>“Setting the Table”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endParaRPr lang="en-US" sz="2000" kern="0" dirty="0">
              <a:latin typeface="+mn-lt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881742" y="3923943"/>
            <a:ext cx="7358062" cy="2400657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 vert="horz" wrap="square" lIns="457200" tIns="457200" rIns="457200" bIns="457200" numCol="1" anchor="t" anchorCtr="0" compatLnSpc="1">
            <a:prstTxWarp prst="textNoShape">
              <a:avLst/>
            </a:prstTxWarp>
            <a:spAutoFit/>
          </a:bodyPr>
          <a:lstStyle/>
          <a:p>
            <a:pPr indent="-514350" algn="ctr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  <a:defRPr/>
            </a:pPr>
            <a:r>
              <a:rPr lang="en-US" sz="2400" dirty="0">
                <a:solidFill>
                  <a:srgbClr val="000000"/>
                </a:solidFill>
              </a:rPr>
              <a:t>we will look at each of these items separately, and revisit them throughout the course . . . </a:t>
            </a:r>
          </a:p>
          <a:p>
            <a:pPr indent="-514350" algn="ctr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  <a:defRPr/>
            </a:pPr>
            <a:r>
              <a:rPr lang="en-US" sz="2400" dirty="0">
                <a:solidFill>
                  <a:srgbClr val="000000"/>
                </a:solidFill>
              </a:rPr>
              <a:t>and here we have</a:t>
            </a:r>
            <a:r>
              <a:rPr lang="en-US" dirty="0">
                <a:solidFill>
                  <a:srgbClr val="000000"/>
                </a:solidFill>
              </a:rPr>
              <a:t>, basically, </a:t>
            </a:r>
            <a:r>
              <a:rPr lang="en-US" sz="2400" dirty="0">
                <a:solidFill>
                  <a:srgbClr val="000000"/>
                </a:solidFill>
              </a:rPr>
              <a:t>a </a:t>
            </a:r>
          </a:p>
          <a:p>
            <a:pPr indent="-514350" algn="ctr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  <a:defRPr/>
            </a:pPr>
            <a:r>
              <a:rPr lang="en-US" sz="2400" dirty="0">
                <a:solidFill>
                  <a:srgbClr val="000000"/>
                </a:solidFill>
              </a:rPr>
              <a:t>preview/re-view of coming attractions . . 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 bwMode="auto">
          <a:xfrm>
            <a:off x="914400" y="1676400"/>
            <a:ext cx="7315200" cy="465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 dirty="0">
                <a:solidFill>
                  <a:srgbClr val="FFFFFF"/>
                </a:solidFill>
                <a:latin typeface="Calibri" pitchFamily="34" charset="0"/>
              </a:rPr>
              <a:t>Nutritional Status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 dirty="0">
                <a:solidFill>
                  <a:srgbClr val="FFFFFF"/>
                </a:solidFill>
                <a:latin typeface="Calibri" pitchFamily="34" charset="0"/>
              </a:rPr>
              <a:t>Biological Makeup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 dirty="0">
                <a:solidFill>
                  <a:srgbClr val="FFFFFF"/>
                </a:solidFill>
                <a:latin typeface="Calibri" pitchFamily="34" charset="0"/>
              </a:rPr>
              <a:t>Human Nutrient Needs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 dirty="0">
                <a:solidFill>
                  <a:srgbClr val="FFFFFF"/>
                </a:solidFill>
                <a:latin typeface="Calibri" pitchFamily="34" charset="0"/>
              </a:rPr>
              <a:t>Diet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 dirty="0">
                <a:solidFill>
                  <a:srgbClr val="FFFFFF"/>
                </a:solidFill>
                <a:latin typeface="Calibri" pitchFamily="34" charset="0"/>
              </a:rPr>
              <a:t>Cuisine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 dirty="0">
                <a:solidFill>
                  <a:srgbClr val="FFFFFF"/>
                </a:solidFill>
                <a:latin typeface="Calibri" pitchFamily="34" charset="0"/>
              </a:rPr>
              <a:t>The Environment</a:t>
            </a:r>
          </a:p>
          <a:p>
            <a:pPr marL="1257300" lvl="2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 dirty="0">
                <a:solidFill>
                  <a:srgbClr val="FFFFFF"/>
                </a:solidFill>
                <a:latin typeface="Calibri" pitchFamily="34" charset="0"/>
              </a:rPr>
              <a:t>Physical Environment</a:t>
            </a:r>
          </a:p>
          <a:p>
            <a:pPr marL="1257300" lvl="2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 dirty="0">
                <a:solidFill>
                  <a:srgbClr val="FFFFFF"/>
                </a:solidFill>
                <a:latin typeface="Calibri" pitchFamily="34" charset="0"/>
              </a:rPr>
              <a:t>Sociocultural Environment</a:t>
            </a:r>
          </a:p>
          <a:p>
            <a:pPr marL="1257300" lvl="2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 dirty="0">
                <a:solidFill>
                  <a:srgbClr val="FFFFFF"/>
                </a:solidFill>
                <a:latin typeface="Calibri" pitchFamily="34" charset="0"/>
              </a:rPr>
              <a:t>Economic and Political Environment</a:t>
            </a:r>
          </a:p>
        </p:txBody>
      </p:sp>
      <p:sp>
        <p:nvSpPr>
          <p:cNvPr id="437250" name="Subtitle 2"/>
          <p:cNvSpPr txBox="1">
            <a:spLocks/>
          </p:cNvSpPr>
          <p:nvPr/>
        </p:nvSpPr>
        <p:spPr bwMode="auto">
          <a:xfrm>
            <a:off x="914400" y="2474459"/>
            <a:ext cx="73152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en-US" sz="3200" b="1" dirty="0">
                <a:solidFill>
                  <a:srgbClr val="000000"/>
                </a:solidFill>
                <a:latin typeface="Calibri" pitchFamily="34" charset="0"/>
              </a:rPr>
              <a:t>Biocultural Framework </a:t>
            </a:r>
          </a:p>
          <a:p>
            <a:pPr marL="342900" indent="-342900" algn="ctr"/>
            <a:r>
              <a:rPr lang="en-US" sz="3200" b="1" dirty="0">
                <a:solidFill>
                  <a:srgbClr val="000000"/>
                </a:solidFill>
                <a:latin typeface="Calibri" pitchFamily="34" charset="0"/>
              </a:rPr>
              <a:t>for the Study of Diet and Nutrition</a:t>
            </a:r>
            <a:endParaRPr lang="en-US" sz="32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96256" y="3443514"/>
            <a:ext cx="7315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prstClr val="black"/>
                </a:solidFill>
                <a:latin typeface="Calibri" pitchFamily="34" charset="0"/>
              </a:rPr>
              <a:t>is based on the work of </a:t>
            </a:r>
          </a:p>
          <a:p>
            <a:pPr algn="ctr"/>
            <a:r>
              <a:rPr lang="en-US" sz="3200" b="1" dirty="0">
                <a:solidFill>
                  <a:prstClr val="black"/>
                </a:solidFill>
                <a:latin typeface="Calibri" pitchFamily="34" charset="0"/>
              </a:rPr>
              <a:t>Gretel H. </a:t>
            </a:r>
            <a:r>
              <a:rPr lang="en-US" sz="3200" b="1" dirty="0" err="1">
                <a:solidFill>
                  <a:prstClr val="black"/>
                </a:solidFill>
                <a:latin typeface="Calibri" pitchFamily="34" charset="0"/>
              </a:rPr>
              <a:t>Pelto</a:t>
            </a:r>
            <a:endParaRPr lang="en-US" sz="3200" b="1" dirty="0">
              <a:solidFill>
                <a:prstClr val="black"/>
              </a:solidFill>
              <a:latin typeface="Calibri" pitchFamily="34" charset="0"/>
            </a:endParaRPr>
          </a:p>
          <a:p>
            <a:pPr algn="ctr"/>
            <a:r>
              <a:rPr lang="en-US" sz="3200" b="1" dirty="0">
                <a:solidFill>
                  <a:prstClr val="black"/>
                </a:solidFill>
                <a:latin typeface="Calibri" pitchFamily="34" charset="0"/>
              </a:rPr>
              <a:t>and her colleagues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4278084" y="2096346"/>
            <a:ext cx="5341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  <a:latin typeface="Calibri" pitchFamily="34" charset="0"/>
              </a:rPr>
              <a:t>the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493" name="Rectangle 5"/>
          <p:cNvSpPr>
            <a:spLocks noChangeArrowheads="1"/>
          </p:cNvSpPr>
          <p:nvPr/>
        </p:nvSpPr>
        <p:spPr bwMode="auto">
          <a:xfrm>
            <a:off x="3576536" y="4176608"/>
            <a:ext cx="3810467" cy="846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Gretel H. </a:t>
            </a:r>
            <a:r>
              <a:rPr lang="en-US" b="1" dirty="0" err="1">
                <a:solidFill>
                  <a:srgbClr val="000000"/>
                </a:solidFill>
              </a:rPr>
              <a:t>Pelto</a:t>
            </a:r>
            <a:endParaRPr lang="en-US" b="1" dirty="0">
              <a:solidFill>
                <a:srgbClr val="000000"/>
              </a:solidFill>
            </a:endParaRPr>
          </a:p>
          <a:p>
            <a:pPr algn="ctr"/>
            <a:endParaRPr lang="en-US" sz="700" dirty="0">
              <a:solidFill>
                <a:srgbClr val="000000"/>
              </a:solidFill>
            </a:endParaRPr>
          </a:p>
          <a:p>
            <a:pPr algn="ctr"/>
            <a:r>
              <a:rPr lang="en-US" sz="2400" b="1" dirty="0">
                <a:solidFill>
                  <a:srgbClr val="000000"/>
                </a:solidFill>
              </a:rPr>
              <a:t>Nutritional Anthropology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371600"/>
            <a:ext cx="20955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914400"/>
            <a:ext cx="1524000" cy="2011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1524000"/>
            <a:ext cx="1524000" cy="1935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71600" y="3429000"/>
            <a:ext cx="1676400" cy="2464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3200400" y="53340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2007 Malinowski Award </a:t>
            </a:r>
            <a:r>
              <a:rPr lang="en-US" b="1" dirty="0" err="1">
                <a:solidFill>
                  <a:srgbClr val="000000"/>
                </a:solidFill>
              </a:rPr>
              <a:t>SfAA</a:t>
            </a:r>
            <a:r>
              <a:rPr lang="en-US" b="1" dirty="0">
                <a:solidFill>
                  <a:srgbClr val="000000"/>
                </a:solidFill>
              </a:rPr>
              <a:t> 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14400" y="2605314"/>
            <a:ext cx="73152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>
                <a:solidFill>
                  <a:srgbClr val="000000"/>
                </a:solidFill>
              </a:rPr>
              <a:t>Pelto</a:t>
            </a:r>
            <a:r>
              <a:rPr lang="en-US" dirty="0">
                <a:solidFill>
                  <a:srgbClr val="000000"/>
                </a:solidFill>
              </a:rPr>
              <a:t>, G. H., Goodman, A.H., &amp; </a:t>
            </a:r>
            <a:r>
              <a:rPr lang="en-US" dirty="0" err="1">
                <a:solidFill>
                  <a:srgbClr val="000000"/>
                </a:solidFill>
              </a:rPr>
              <a:t>Dufour</a:t>
            </a:r>
            <a:r>
              <a:rPr lang="en-US" dirty="0">
                <a:solidFill>
                  <a:srgbClr val="000000"/>
                </a:solidFill>
              </a:rPr>
              <a:t>, D.L. (2000). “The </a:t>
            </a:r>
            <a:r>
              <a:rPr lang="en-US" dirty="0" err="1">
                <a:solidFill>
                  <a:srgbClr val="000000"/>
                </a:solidFill>
              </a:rPr>
              <a:t>biocultural</a:t>
            </a:r>
            <a:r>
              <a:rPr lang="en-US" dirty="0">
                <a:solidFill>
                  <a:srgbClr val="000000"/>
                </a:solidFill>
              </a:rPr>
              <a:t> perspective in nutritional anthropology.” In A.H. Goodman, D. </a:t>
            </a:r>
            <a:r>
              <a:rPr lang="en-US" dirty="0" err="1">
                <a:solidFill>
                  <a:srgbClr val="000000"/>
                </a:solidFill>
              </a:rPr>
              <a:t>Dufour</a:t>
            </a:r>
            <a:r>
              <a:rPr lang="en-US" dirty="0">
                <a:solidFill>
                  <a:srgbClr val="000000"/>
                </a:solidFill>
              </a:rPr>
              <a:t>, &amp; G. H. </a:t>
            </a:r>
            <a:r>
              <a:rPr lang="en-US" dirty="0" err="1">
                <a:solidFill>
                  <a:srgbClr val="000000"/>
                </a:solidFill>
              </a:rPr>
              <a:t>Pelto</a:t>
            </a:r>
            <a:r>
              <a:rPr lang="en-US" dirty="0">
                <a:solidFill>
                  <a:srgbClr val="000000"/>
                </a:solidFill>
              </a:rPr>
              <a:t> (Eds.), </a:t>
            </a:r>
            <a:r>
              <a:rPr lang="en-US" i="1" dirty="0">
                <a:solidFill>
                  <a:srgbClr val="000000"/>
                </a:solidFill>
              </a:rPr>
              <a:t>Nutritional anthropology: Biocultural perspectives on food and nutrition</a:t>
            </a:r>
            <a:r>
              <a:rPr lang="en-US" dirty="0">
                <a:solidFill>
                  <a:srgbClr val="000000"/>
                </a:solidFill>
              </a:rPr>
              <a:t> (pp. 1-9). Mountain View, CA: Mayfield.</a:t>
            </a:r>
          </a:p>
          <a:p>
            <a:pPr algn="ctr"/>
            <a:endParaRPr lang="en-US" dirty="0">
              <a:solidFill>
                <a:srgbClr val="000000"/>
              </a:solidFill>
            </a:endParaRPr>
          </a:p>
          <a:p>
            <a:pPr algn="ctr"/>
            <a:r>
              <a:rPr lang="en-US" dirty="0">
                <a:solidFill>
                  <a:srgbClr val="000000"/>
                </a:solidFill>
              </a:rPr>
              <a:t>Jerome, N., </a:t>
            </a:r>
            <a:r>
              <a:rPr lang="en-US" dirty="0" err="1">
                <a:solidFill>
                  <a:srgbClr val="000000"/>
                </a:solidFill>
              </a:rPr>
              <a:t>Pelto</a:t>
            </a:r>
            <a:r>
              <a:rPr lang="en-US" dirty="0">
                <a:solidFill>
                  <a:srgbClr val="000000"/>
                </a:solidFill>
              </a:rPr>
              <a:t>, G.H., &amp; </a:t>
            </a:r>
            <a:r>
              <a:rPr lang="en-US" dirty="0" err="1">
                <a:solidFill>
                  <a:srgbClr val="000000"/>
                </a:solidFill>
              </a:rPr>
              <a:t>Kandel</a:t>
            </a:r>
            <a:r>
              <a:rPr lang="en-US" dirty="0">
                <a:solidFill>
                  <a:srgbClr val="000000"/>
                </a:solidFill>
              </a:rPr>
              <a:t>, R. (1980). </a:t>
            </a:r>
          </a:p>
          <a:p>
            <a:pPr algn="ctr"/>
            <a:r>
              <a:rPr lang="en-US" dirty="0">
                <a:solidFill>
                  <a:srgbClr val="000000"/>
                </a:solidFill>
              </a:rPr>
              <a:t>“An ecological approach to nutritional anthropology.”</a:t>
            </a:r>
          </a:p>
          <a:p>
            <a:pPr algn="ctr"/>
            <a:r>
              <a:rPr lang="en-US" dirty="0">
                <a:solidFill>
                  <a:srgbClr val="000000"/>
                </a:solidFill>
              </a:rPr>
              <a:t>In N. Gerome, R. </a:t>
            </a:r>
            <a:r>
              <a:rPr lang="en-US" dirty="0" err="1">
                <a:solidFill>
                  <a:srgbClr val="000000"/>
                </a:solidFill>
              </a:rPr>
              <a:t>Kandel</a:t>
            </a:r>
            <a:r>
              <a:rPr lang="en-US" dirty="0">
                <a:solidFill>
                  <a:srgbClr val="000000"/>
                </a:solidFill>
              </a:rPr>
              <a:t>, &amp; G. </a:t>
            </a:r>
            <a:r>
              <a:rPr lang="en-US" dirty="0" err="1">
                <a:solidFill>
                  <a:srgbClr val="000000"/>
                </a:solidFill>
              </a:rPr>
              <a:t>Pelto</a:t>
            </a:r>
            <a:r>
              <a:rPr lang="en-US" dirty="0">
                <a:solidFill>
                  <a:srgbClr val="000000"/>
                </a:solidFill>
              </a:rPr>
              <a:t> (Eds.),</a:t>
            </a:r>
          </a:p>
          <a:p>
            <a:pPr algn="ctr"/>
            <a:r>
              <a:rPr lang="en-US" i="1" dirty="0">
                <a:solidFill>
                  <a:srgbClr val="000000"/>
                </a:solidFill>
              </a:rPr>
              <a:t>Nutritional Anthropology: Contemporary Approaches to Diet and Culture. </a:t>
            </a:r>
          </a:p>
          <a:p>
            <a:pPr algn="ctr"/>
            <a:r>
              <a:rPr lang="en-US" i="1" dirty="0">
                <a:solidFill>
                  <a:srgbClr val="000000"/>
                </a:solidFill>
              </a:rPr>
              <a:t>Pleasantville</a:t>
            </a:r>
            <a:r>
              <a:rPr lang="en-US" dirty="0">
                <a:solidFill>
                  <a:srgbClr val="000000"/>
                </a:solidFill>
              </a:rPr>
              <a:t>, NJ: Redgrave.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14400" y="3157585"/>
            <a:ext cx="7315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>
                <a:solidFill>
                  <a:srgbClr val="000000"/>
                </a:solidFill>
              </a:rPr>
              <a:t>Sobal</a:t>
            </a:r>
            <a:r>
              <a:rPr lang="en-US" dirty="0">
                <a:solidFill>
                  <a:srgbClr val="000000"/>
                </a:solidFill>
              </a:rPr>
              <a:t>, J., Khan, L.K. &amp; </a:t>
            </a:r>
            <a:r>
              <a:rPr lang="en-US" dirty="0" err="1">
                <a:solidFill>
                  <a:srgbClr val="000000"/>
                </a:solidFill>
              </a:rPr>
              <a:t>Bisogni</a:t>
            </a:r>
            <a:r>
              <a:rPr lang="en-US" dirty="0">
                <a:solidFill>
                  <a:srgbClr val="000000"/>
                </a:solidFill>
              </a:rPr>
              <a:t>, C. (1998). </a:t>
            </a:r>
          </a:p>
          <a:p>
            <a:pPr algn="ctr"/>
            <a:r>
              <a:rPr lang="en-US" dirty="0">
                <a:solidFill>
                  <a:srgbClr val="000000"/>
                </a:solidFill>
              </a:rPr>
              <a:t>“A conceptual model </a:t>
            </a:r>
          </a:p>
          <a:p>
            <a:pPr algn="ctr"/>
            <a:r>
              <a:rPr lang="en-US" dirty="0">
                <a:solidFill>
                  <a:srgbClr val="000000"/>
                </a:solidFill>
              </a:rPr>
              <a:t>of the food and nutrition system.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i="1" dirty="0">
                <a:solidFill>
                  <a:srgbClr val="000000"/>
                </a:solidFill>
              </a:rPr>
              <a:t>Social Science and Medicine 47</a:t>
            </a:r>
            <a:r>
              <a:rPr lang="en-US" dirty="0">
                <a:solidFill>
                  <a:srgbClr val="000000"/>
                </a:solidFill>
              </a:rPr>
              <a:t>(4), 853-863.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5" name="Subtitle 2"/>
          <p:cNvSpPr txBox="1">
            <a:spLocks/>
          </p:cNvSpPr>
          <p:nvPr/>
        </p:nvSpPr>
        <p:spPr bwMode="auto">
          <a:xfrm>
            <a:off x="914400" y="2749550"/>
            <a:ext cx="7315200" cy="319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en-US" sz="3600" b="1" dirty="0">
                <a:solidFill>
                  <a:prstClr val="black"/>
                </a:solidFill>
                <a:latin typeface="Calibri" pitchFamily="34" charset="0"/>
              </a:rPr>
              <a:t>Biocultural Framework </a:t>
            </a:r>
          </a:p>
          <a:p>
            <a:pPr marL="342900" indent="-342900" algn="ctr"/>
            <a:r>
              <a:rPr lang="en-US" sz="3600" b="1" dirty="0">
                <a:solidFill>
                  <a:prstClr val="black"/>
                </a:solidFill>
                <a:latin typeface="Calibri" pitchFamily="34" charset="0"/>
              </a:rPr>
              <a:t>for the Study of Diet and Nutrition</a:t>
            </a:r>
          </a:p>
          <a:p>
            <a:pPr marL="342900" indent="-342900" algn="ctr">
              <a:spcBef>
                <a:spcPct val="20000"/>
              </a:spcBef>
            </a:pPr>
            <a:endParaRPr lang="en-US" b="1" dirty="0">
              <a:solidFill>
                <a:prstClr val="black"/>
              </a:solidFill>
              <a:latin typeface="Calibri" pitchFamily="34" charset="0"/>
            </a:endParaRPr>
          </a:p>
          <a:p>
            <a:pPr marL="342900" indent="-342900" algn="ctr">
              <a:spcBef>
                <a:spcPct val="20000"/>
              </a:spcBef>
            </a:pPr>
            <a:r>
              <a:rPr lang="en-US" sz="3600" b="1" dirty="0">
                <a:solidFill>
                  <a:srgbClr val="FFFFFF"/>
                </a:solidFill>
                <a:latin typeface="Calibri" pitchFamily="34" charset="0"/>
              </a:rPr>
              <a:t>Food Systems</a:t>
            </a:r>
          </a:p>
          <a:p>
            <a:pPr marL="342900" indent="-342900" algn="ctr">
              <a:spcBef>
                <a:spcPct val="20000"/>
              </a:spcBef>
            </a:pPr>
            <a:endParaRPr lang="en-US" b="1" dirty="0">
              <a:solidFill>
                <a:srgbClr val="FFFFFF"/>
              </a:solidFill>
              <a:latin typeface="Calibri" pitchFamily="34" charset="0"/>
            </a:endParaRPr>
          </a:p>
          <a:p>
            <a:pPr marL="342900" indent="-342900" algn="ctr">
              <a:spcBef>
                <a:spcPct val="20000"/>
              </a:spcBef>
            </a:pPr>
            <a:r>
              <a:rPr lang="en-US" sz="3600" b="1" dirty="0">
                <a:solidFill>
                  <a:srgbClr val="FFFFFF"/>
                </a:solidFill>
                <a:latin typeface="Calibri" pitchFamily="34" charset="0"/>
              </a:rPr>
              <a:t>Next Steps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392289"/>
            <a:ext cx="9144000" cy="769441"/>
          </a:xfrm>
          <a:prstGeom prst="rect">
            <a:avLst/>
          </a:prstGeom>
          <a:gradFill flip="none" rotWithShape="1">
            <a:gsLst>
              <a:gs pos="100000">
                <a:srgbClr val="C80000"/>
              </a:gs>
              <a:gs pos="53000">
                <a:schemeClr val="bg1">
                  <a:alpha val="77000"/>
                </a:schemeClr>
              </a:gs>
              <a:gs pos="83000">
                <a:srgbClr val="D4DEFF"/>
              </a:gs>
              <a:gs pos="100000">
                <a:srgbClr val="FFC000"/>
              </a:gs>
            </a:gsLst>
            <a:lin ang="5400000" scaled="1"/>
            <a:tileRect/>
          </a:gradFill>
        </p:spPr>
        <p:txBody>
          <a:bodyPr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000" kern="0" dirty="0">
                <a:solidFill>
                  <a:prstClr val="black"/>
                </a:solidFill>
                <a:latin typeface="Calibri"/>
              </a:rPr>
              <a:t>“Setting the Table”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endParaRPr lang="en-US" sz="20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26258" y="2296180"/>
            <a:ext cx="6832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Calibri" pitchFamily="34" charset="0"/>
              </a:rPr>
              <a:t>the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725712" y="3954720"/>
            <a:ext cx="777240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prstClr val="black"/>
                </a:solidFill>
                <a:latin typeface="Calibri" pitchFamily="34" charset="0"/>
              </a:rPr>
              <a:t>. . . is the “dinner plate” </a:t>
            </a:r>
          </a:p>
          <a:p>
            <a:pPr algn="ctr"/>
            <a:r>
              <a:rPr lang="en-US" sz="2800" b="1" dirty="0">
                <a:solidFill>
                  <a:prstClr val="black"/>
                </a:solidFill>
                <a:latin typeface="Calibri" pitchFamily="34" charset="0"/>
              </a:rPr>
              <a:t>of the table setting . . .</a:t>
            </a:r>
          </a:p>
          <a:p>
            <a:pPr algn="ctr"/>
            <a:r>
              <a:rPr lang="en-US" dirty="0">
                <a:solidFill>
                  <a:prstClr val="black"/>
                </a:solidFill>
                <a:latin typeface="Calibri" pitchFamily="34" charset="0"/>
              </a:rPr>
              <a:t>(so to speak)</a:t>
            </a:r>
          </a:p>
          <a:p>
            <a:pPr algn="ctr"/>
            <a:endParaRPr lang="en-US" dirty="0">
              <a:solidFill>
                <a:srgbClr val="FFFFFF"/>
              </a:solidFill>
              <a:latin typeface="Calibri" pitchFamily="34" charset="0"/>
            </a:endParaRPr>
          </a:p>
          <a:p>
            <a:pPr algn="ctr"/>
            <a:r>
              <a:rPr lang="en-US" sz="2800" b="1" dirty="0">
                <a:solidFill>
                  <a:srgbClr val="FFFFFF"/>
                </a:solidFill>
                <a:latin typeface="Calibri" pitchFamily="34" charset="0"/>
              </a:rPr>
              <a:t>. . . so note the features that are highlighted in the following slides . . .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5" name="Subtitle 2"/>
          <p:cNvSpPr txBox="1">
            <a:spLocks/>
          </p:cNvSpPr>
          <p:nvPr/>
        </p:nvSpPr>
        <p:spPr bwMode="auto">
          <a:xfrm>
            <a:off x="914400" y="2749550"/>
            <a:ext cx="7315200" cy="319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en-US" sz="3600" b="1" dirty="0">
                <a:solidFill>
                  <a:srgbClr val="D79694"/>
                </a:solidFill>
                <a:latin typeface="Calibri" pitchFamily="34" charset="0"/>
              </a:rPr>
              <a:t>Biocultural Framework </a:t>
            </a:r>
          </a:p>
          <a:p>
            <a:pPr marL="342900" indent="-342900" algn="ctr"/>
            <a:r>
              <a:rPr lang="en-US" sz="3600" b="1" dirty="0">
                <a:solidFill>
                  <a:srgbClr val="D79694"/>
                </a:solidFill>
                <a:latin typeface="Calibri" pitchFamily="34" charset="0"/>
              </a:rPr>
              <a:t>for the Study of Diet and Nutrition</a:t>
            </a:r>
          </a:p>
          <a:p>
            <a:pPr marL="342900" indent="-342900" algn="ctr">
              <a:spcBef>
                <a:spcPct val="20000"/>
              </a:spcBef>
            </a:pPr>
            <a:endParaRPr lang="en-US" b="1" dirty="0">
              <a:solidFill>
                <a:prstClr val="black"/>
              </a:solidFill>
              <a:latin typeface="Calibri" pitchFamily="34" charset="0"/>
            </a:endParaRPr>
          </a:p>
          <a:p>
            <a:pPr marL="342900" indent="-342900" algn="ctr">
              <a:spcBef>
                <a:spcPct val="20000"/>
              </a:spcBef>
            </a:pPr>
            <a:r>
              <a:rPr lang="en-US" sz="3600" b="1" dirty="0">
                <a:solidFill>
                  <a:srgbClr val="FFFFFF"/>
                </a:solidFill>
                <a:latin typeface="Calibri" pitchFamily="34" charset="0"/>
              </a:rPr>
              <a:t>Food Systems</a:t>
            </a:r>
          </a:p>
          <a:p>
            <a:pPr marL="342900" indent="-342900" algn="ctr">
              <a:spcBef>
                <a:spcPct val="20000"/>
              </a:spcBef>
            </a:pPr>
            <a:endParaRPr lang="en-US" b="1" dirty="0">
              <a:solidFill>
                <a:srgbClr val="FFFFFF"/>
              </a:solidFill>
              <a:latin typeface="Calibri" pitchFamily="34" charset="0"/>
            </a:endParaRPr>
          </a:p>
          <a:p>
            <a:pPr marL="342900" indent="-342900" algn="ctr">
              <a:spcBef>
                <a:spcPct val="20000"/>
              </a:spcBef>
            </a:pPr>
            <a:r>
              <a:rPr lang="en-US" sz="3600" b="1" dirty="0">
                <a:solidFill>
                  <a:srgbClr val="FFFFFF"/>
                </a:solidFill>
                <a:latin typeface="Calibri" pitchFamily="34" charset="0"/>
              </a:rPr>
              <a:t>Next Steps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392289"/>
            <a:ext cx="9144000" cy="769441"/>
          </a:xfrm>
          <a:prstGeom prst="rect">
            <a:avLst/>
          </a:prstGeom>
          <a:gradFill flip="none" rotWithShape="1">
            <a:gsLst>
              <a:gs pos="100000">
                <a:srgbClr val="C80000"/>
              </a:gs>
              <a:gs pos="53000">
                <a:schemeClr val="bg1">
                  <a:alpha val="77000"/>
                </a:schemeClr>
              </a:gs>
              <a:gs pos="83000">
                <a:srgbClr val="D4DEFF"/>
              </a:gs>
              <a:gs pos="100000">
                <a:srgbClr val="FFC000"/>
              </a:gs>
            </a:gsLst>
            <a:lin ang="5400000" scaled="1"/>
            <a:tileRect/>
          </a:gradFill>
        </p:spPr>
        <p:txBody>
          <a:bodyPr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000" kern="0" dirty="0">
                <a:solidFill>
                  <a:prstClr val="black"/>
                </a:solidFill>
                <a:latin typeface="Calibri"/>
              </a:rPr>
              <a:t>“Setting the Table”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endParaRPr lang="en-US" sz="20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5712" y="3954720"/>
            <a:ext cx="777240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D79694"/>
                </a:solidFill>
                <a:latin typeface="Calibri" pitchFamily="34" charset="0"/>
              </a:rPr>
              <a:t>. . . is the “dinner plate” </a:t>
            </a:r>
          </a:p>
          <a:p>
            <a:pPr algn="ctr"/>
            <a:r>
              <a:rPr lang="en-US" sz="2800" b="1" dirty="0">
                <a:solidFill>
                  <a:srgbClr val="D79694"/>
                </a:solidFill>
                <a:latin typeface="Calibri" pitchFamily="34" charset="0"/>
              </a:rPr>
              <a:t>of the table setting . . .</a:t>
            </a:r>
          </a:p>
          <a:p>
            <a:pPr algn="ctr"/>
            <a:r>
              <a:rPr lang="en-US" dirty="0">
                <a:solidFill>
                  <a:srgbClr val="D79694"/>
                </a:solidFill>
                <a:latin typeface="Calibri" pitchFamily="34" charset="0"/>
              </a:rPr>
              <a:t>(so to speak)</a:t>
            </a:r>
          </a:p>
          <a:p>
            <a:pPr algn="ctr"/>
            <a:endParaRPr lang="en-US" dirty="0">
              <a:solidFill>
                <a:prstClr val="black"/>
              </a:solidFill>
              <a:latin typeface="Calibri" pitchFamily="34" charset="0"/>
            </a:endParaRPr>
          </a:p>
          <a:p>
            <a:pPr algn="ctr"/>
            <a:r>
              <a:rPr lang="en-US" sz="2800" b="1" dirty="0">
                <a:solidFill>
                  <a:prstClr val="black"/>
                </a:solidFill>
                <a:latin typeface="Calibri" pitchFamily="34" charset="0"/>
              </a:rPr>
              <a:t>. . . so note the features that are highlighted in the following slides . . .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226258" y="2296180"/>
            <a:ext cx="6832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D79694"/>
                </a:solidFill>
                <a:latin typeface="Calibri" pitchFamily="34" charset="0"/>
              </a:rPr>
              <a:t>the</a:t>
            </a:r>
            <a:endParaRPr lang="en-US" sz="2800" dirty="0">
              <a:solidFill>
                <a:srgbClr val="D79694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 bwMode="auto">
          <a:xfrm>
            <a:off x="914400" y="1676400"/>
            <a:ext cx="7315200" cy="465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 dirty="0">
                <a:solidFill>
                  <a:srgbClr val="FFFFFF"/>
                </a:solidFill>
                <a:latin typeface="Calibri" pitchFamily="34" charset="0"/>
              </a:rPr>
              <a:t>Nutritional Status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 dirty="0">
                <a:solidFill>
                  <a:srgbClr val="FFFFFF"/>
                </a:solidFill>
                <a:latin typeface="Calibri" pitchFamily="34" charset="0"/>
              </a:rPr>
              <a:t>Biological Makeup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 dirty="0">
                <a:solidFill>
                  <a:srgbClr val="FFFFFF"/>
                </a:solidFill>
                <a:latin typeface="Calibri" pitchFamily="34" charset="0"/>
              </a:rPr>
              <a:t>Human Nutrient Needs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 dirty="0">
                <a:solidFill>
                  <a:srgbClr val="FFFFFF"/>
                </a:solidFill>
                <a:latin typeface="Calibri" pitchFamily="34" charset="0"/>
              </a:rPr>
              <a:t>Diet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 dirty="0">
                <a:solidFill>
                  <a:srgbClr val="FFFFFF"/>
                </a:solidFill>
                <a:latin typeface="Calibri" pitchFamily="34" charset="0"/>
              </a:rPr>
              <a:t>Cuisine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 dirty="0">
                <a:solidFill>
                  <a:srgbClr val="FFFFFF"/>
                </a:solidFill>
                <a:latin typeface="Calibri" pitchFamily="34" charset="0"/>
              </a:rPr>
              <a:t>The Environment</a:t>
            </a:r>
          </a:p>
          <a:p>
            <a:pPr marL="1257300" lvl="2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 dirty="0">
                <a:solidFill>
                  <a:srgbClr val="FFFFFF"/>
                </a:solidFill>
                <a:latin typeface="Calibri" pitchFamily="34" charset="0"/>
              </a:rPr>
              <a:t>Physical Environment</a:t>
            </a:r>
          </a:p>
          <a:p>
            <a:pPr marL="1257300" lvl="2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 dirty="0">
                <a:solidFill>
                  <a:srgbClr val="FFFFFF"/>
                </a:solidFill>
                <a:latin typeface="Calibri" pitchFamily="34" charset="0"/>
              </a:rPr>
              <a:t>Sociocultural Environment</a:t>
            </a:r>
          </a:p>
          <a:p>
            <a:pPr marL="1257300" lvl="2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 dirty="0">
                <a:solidFill>
                  <a:srgbClr val="FFFFFF"/>
                </a:solidFill>
                <a:latin typeface="Calibri" pitchFamily="34" charset="0"/>
              </a:rPr>
              <a:t>Economic and Political Environment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 bwMode="auto">
          <a:xfrm>
            <a:off x="914400" y="331710"/>
            <a:ext cx="7315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the</a:t>
            </a:r>
          </a:p>
          <a:p>
            <a:pPr marL="342900" indent="-342900" algn="ctr"/>
            <a:r>
              <a:rPr lang="en-US" sz="3200" b="1" dirty="0">
                <a:solidFill>
                  <a:srgbClr val="000000"/>
                </a:solidFill>
                <a:latin typeface="Calibri" pitchFamily="34" charset="0"/>
              </a:rPr>
              <a:t>Biocultural Framework </a:t>
            </a:r>
          </a:p>
          <a:p>
            <a:pPr marL="342900" indent="-342900" algn="ctr"/>
            <a:r>
              <a:rPr lang="en-US" sz="3200" b="1" dirty="0">
                <a:solidFill>
                  <a:srgbClr val="000000"/>
                </a:solidFill>
                <a:latin typeface="Calibri" pitchFamily="34" charset="0"/>
              </a:rPr>
              <a:t>for the Study of Diet and Nutrition</a:t>
            </a:r>
          </a:p>
          <a:p>
            <a:pPr marL="342900" indent="-342900" algn="ctr"/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includes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D15D4E-14DA-482A-8C8B-02F88AA948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28601"/>
            <a:ext cx="5175504" cy="6383985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1154F476-71C4-4577-88FC-B2F95F790162}"/>
              </a:ext>
            </a:extLst>
          </p:cNvPr>
          <p:cNvSpPr txBox="1">
            <a:spLocks/>
          </p:cNvSpPr>
          <p:nvPr/>
        </p:nvSpPr>
        <p:spPr>
          <a:xfrm>
            <a:off x="2006601" y="228600"/>
            <a:ext cx="5120640" cy="6400800"/>
          </a:xfrm>
          <a:prstGeom prst="rect">
            <a:avLst/>
          </a:prstGeom>
          <a:solidFill>
            <a:srgbClr val="B8E2DE">
              <a:alpha val="85098"/>
            </a:srgbClr>
          </a:solidFill>
        </p:spPr>
        <p:txBody>
          <a:bodyPr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800" b="1" i="1" u="none" strike="noStrike" kern="0" cap="none" spc="0" normalizeH="0" baseline="0" noProof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800" b="1" i="1" u="none" strike="noStrike" kern="0" cap="none" spc="0" normalizeH="0" baseline="0" noProof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algn="ctr">
              <a:spcBef>
                <a:spcPct val="20000"/>
              </a:spcBef>
            </a:pPr>
            <a:endParaRPr kumimoji="1" lang="en-US" sz="2800" b="1" i="1" kern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latin typeface="Arial"/>
            </a:endParaRPr>
          </a:p>
          <a:p>
            <a:pPr algn="ctr">
              <a:spcBef>
                <a:spcPct val="20000"/>
              </a:spcBef>
            </a:pPr>
            <a:r>
              <a:rPr kumimoji="1" lang="en-US" sz="4000" b="1" i="1" kern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latin typeface="Arial"/>
              </a:rPr>
              <a:t>“Setting the Anthropological</a:t>
            </a:r>
          </a:p>
          <a:p>
            <a:pPr algn="ctr">
              <a:spcBef>
                <a:spcPct val="20000"/>
              </a:spcBef>
            </a:pPr>
            <a:r>
              <a:rPr kumimoji="1" lang="en-US" sz="4000" b="1" i="1" kern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latin typeface="Arial"/>
              </a:rPr>
              <a:t>Table”: The Biocultural Framework</a:t>
            </a:r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5C030DE4-60D3-4731-9CDD-A2C08319E9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7722" y="6172200"/>
            <a:ext cx="1644650" cy="392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050" b="1" i="1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Tim Roufs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© 2010-2024</a:t>
            </a:r>
            <a:endParaRPr kumimoji="1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65224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 bwMode="auto">
          <a:xfrm>
            <a:off x="914400" y="1886462"/>
            <a:ext cx="7315200" cy="44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 dirty="0">
                <a:solidFill>
                  <a:srgbClr val="C80000"/>
                </a:solidFill>
                <a:latin typeface="Calibri" pitchFamily="34" charset="0"/>
              </a:rPr>
              <a:t>Nutritional Status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 dirty="0">
                <a:solidFill>
                  <a:srgbClr val="C80000"/>
                </a:solidFill>
                <a:latin typeface="Calibri" pitchFamily="34" charset="0"/>
              </a:rPr>
              <a:t>Biological Makeup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 dirty="0">
                <a:solidFill>
                  <a:srgbClr val="C80000"/>
                </a:solidFill>
                <a:latin typeface="Calibri" pitchFamily="34" charset="0"/>
              </a:rPr>
              <a:t>Human Nutrient Needs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 dirty="0">
                <a:solidFill>
                  <a:srgbClr val="C80000"/>
                </a:solidFill>
                <a:latin typeface="Calibri" pitchFamily="34" charset="0"/>
              </a:rPr>
              <a:t>Diet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 dirty="0">
                <a:solidFill>
                  <a:srgbClr val="C80000"/>
                </a:solidFill>
                <a:latin typeface="Calibri" pitchFamily="34" charset="0"/>
              </a:rPr>
              <a:t>Cuisine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 dirty="0">
                <a:solidFill>
                  <a:srgbClr val="C80000"/>
                </a:solidFill>
                <a:latin typeface="Calibri" pitchFamily="34" charset="0"/>
              </a:rPr>
              <a:t>The Environment</a:t>
            </a:r>
          </a:p>
          <a:p>
            <a:pPr marL="1257300" lvl="2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400" dirty="0">
                <a:solidFill>
                  <a:srgbClr val="C80000"/>
                </a:solidFill>
                <a:latin typeface="Calibri" pitchFamily="34" charset="0"/>
              </a:rPr>
              <a:t>Physical Environment</a:t>
            </a:r>
          </a:p>
          <a:p>
            <a:pPr marL="1257300" lvl="2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400" dirty="0">
                <a:solidFill>
                  <a:srgbClr val="C80000"/>
                </a:solidFill>
                <a:latin typeface="Calibri" pitchFamily="34" charset="0"/>
              </a:rPr>
              <a:t>Sociocultural Environment</a:t>
            </a:r>
          </a:p>
          <a:p>
            <a:pPr marL="1257300" lvl="2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400" dirty="0">
                <a:solidFill>
                  <a:srgbClr val="C80000"/>
                </a:solidFill>
                <a:latin typeface="Calibri" pitchFamily="34" charset="0"/>
              </a:rPr>
              <a:t>Economic and Political Environment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 bwMode="auto">
          <a:xfrm>
            <a:off x="914400" y="331710"/>
            <a:ext cx="7315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the</a:t>
            </a:r>
          </a:p>
          <a:p>
            <a:pPr marL="342900" indent="-342900" algn="ctr"/>
            <a:r>
              <a:rPr lang="en-US" sz="3200" b="1" dirty="0">
                <a:solidFill>
                  <a:srgbClr val="000000"/>
                </a:solidFill>
                <a:latin typeface="Calibri" pitchFamily="34" charset="0"/>
              </a:rPr>
              <a:t>Biocultural Framework </a:t>
            </a:r>
          </a:p>
          <a:p>
            <a:pPr marL="342900" indent="-342900" algn="ctr"/>
            <a:r>
              <a:rPr lang="en-US" sz="3200" b="1" dirty="0">
                <a:solidFill>
                  <a:srgbClr val="000000"/>
                </a:solidFill>
                <a:latin typeface="Calibri" pitchFamily="34" charset="0"/>
              </a:rPr>
              <a:t>for the Study of Diet and Nutrition</a:t>
            </a:r>
          </a:p>
          <a:p>
            <a:pPr marL="342900" indent="-342900" algn="ctr"/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includes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 bwMode="auto">
          <a:xfrm>
            <a:off x="914400" y="1886462"/>
            <a:ext cx="7315200" cy="44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Calibri" pitchFamily="34" charset="0"/>
              </a:rPr>
              <a:t>Nutritional Status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Calibri" pitchFamily="34" charset="0"/>
              </a:rPr>
              <a:t>Biological Makeup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Calibri" pitchFamily="34" charset="0"/>
              </a:rPr>
              <a:t>Human Nutrient Needs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 dirty="0">
                <a:solidFill>
                  <a:srgbClr val="C80000"/>
                </a:solidFill>
                <a:latin typeface="Calibri" pitchFamily="34" charset="0"/>
              </a:rPr>
              <a:t>Diet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 dirty="0">
                <a:solidFill>
                  <a:srgbClr val="C80000"/>
                </a:solidFill>
                <a:latin typeface="Calibri" pitchFamily="34" charset="0"/>
              </a:rPr>
              <a:t>Cuisine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 dirty="0">
                <a:solidFill>
                  <a:srgbClr val="C80000"/>
                </a:solidFill>
                <a:latin typeface="Calibri" pitchFamily="34" charset="0"/>
              </a:rPr>
              <a:t>The Environment</a:t>
            </a:r>
          </a:p>
          <a:p>
            <a:pPr marL="1257300" lvl="2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400" dirty="0">
                <a:solidFill>
                  <a:srgbClr val="C80000"/>
                </a:solidFill>
                <a:latin typeface="Calibri" pitchFamily="34" charset="0"/>
              </a:rPr>
              <a:t>Physical Environment</a:t>
            </a:r>
          </a:p>
          <a:p>
            <a:pPr marL="1257300" lvl="2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400" dirty="0">
                <a:solidFill>
                  <a:srgbClr val="C80000"/>
                </a:solidFill>
                <a:latin typeface="Calibri" pitchFamily="34" charset="0"/>
              </a:rPr>
              <a:t>Sociocultural Environment</a:t>
            </a:r>
          </a:p>
          <a:p>
            <a:pPr marL="1257300" lvl="2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400" dirty="0">
                <a:solidFill>
                  <a:srgbClr val="C80000"/>
                </a:solidFill>
                <a:latin typeface="Calibri" pitchFamily="34" charset="0"/>
              </a:rPr>
              <a:t>Economic and Political Environment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 bwMode="auto">
          <a:xfrm>
            <a:off x="914400" y="331710"/>
            <a:ext cx="7315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the</a:t>
            </a:r>
          </a:p>
          <a:p>
            <a:pPr marL="342900" indent="-342900" algn="ctr"/>
            <a:r>
              <a:rPr lang="en-US" sz="3200" b="1" dirty="0">
                <a:solidFill>
                  <a:srgbClr val="000000"/>
                </a:solidFill>
                <a:latin typeface="Calibri" pitchFamily="34" charset="0"/>
              </a:rPr>
              <a:t>Biocultural Framework </a:t>
            </a:r>
          </a:p>
          <a:p>
            <a:pPr marL="342900" indent="-342900" algn="ctr"/>
            <a:r>
              <a:rPr lang="en-US" sz="3200" b="1" dirty="0">
                <a:solidFill>
                  <a:srgbClr val="000000"/>
                </a:solidFill>
                <a:latin typeface="Calibri" pitchFamily="34" charset="0"/>
              </a:rPr>
              <a:t>for the Study of Diet and Nutrition</a:t>
            </a:r>
          </a:p>
          <a:p>
            <a:pPr marL="342900" indent="-342900" algn="ctr"/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includes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 bwMode="auto">
          <a:xfrm>
            <a:off x="914400" y="1886462"/>
            <a:ext cx="7315200" cy="44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Calibri" pitchFamily="34" charset="0"/>
              </a:rPr>
              <a:t>Nutritional Status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Calibri" pitchFamily="34" charset="0"/>
              </a:rPr>
              <a:t>Biological Makeup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Calibri" pitchFamily="34" charset="0"/>
              </a:rPr>
              <a:t>Human Nutrient Needs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 dirty="0">
                <a:solidFill>
                  <a:srgbClr val="C80000"/>
                </a:solidFill>
                <a:latin typeface="Calibri" pitchFamily="34" charset="0"/>
              </a:rPr>
              <a:t>Diet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 dirty="0">
                <a:solidFill>
                  <a:srgbClr val="C80000"/>
                </a:solidFill>
                <a:latin typeface="Calibri" pitchFamily="34" charset="0"/>
              </a:rPr>
              <a:t>Cuisine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 dirty="0">
                <a:solidFill>
                  <a:srgbClr val="C80000"/>
                </a:solidFill>
                <a:latin typeface="Calibri" pitchFamily="34" charset="0"/>
              </a:rPr>
              <a:t>The Environment</a:t>
            </a:r>
          </a:p>
          <a:p>
            <a:pPr marL="1257300" lvl="2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400" dirty="0">
                <a:solidFill>
                  <a:srgbClr val="C80000"/>
                </a:solidFill>
                <a:latin typeface="Calibri" pitchFamily="34" charset="0"/>
              </a:rPr>
              <a:t>Physical Environment</a:t>
            </a:r>
          </a:p>
          <a:p>
            <a:pPr marL="1257300" lvl="2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400" dirty="0">
                <a:solidFill>
                  <a:srgbClr val="C80000"/>
                </a:solidFill>
                <a:latin typeface="Calibri" pitchFamily="34" charset="0"/>
              </a:rPr>
              <a:t>Sociocultural Environment</a:t>
            </a:r>
          </a:p>
          <a:p>
            <a:pPr marL="1257300" lvl="2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400" dirty="0">
                <a:solidFill>
                  <a:srgbClr val="C80000"/>
                </a:solidFill>
                <a:latin typeface="Calibri" pitchFamily="34" charset="0"/>
              </a:rPr>
              <a:t>Economic and Political Environment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 bwMode="auto">
          <a:xfrm>
            <a:off x="914400" y="331710"/>
            <a:ext cx="7315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the</a:t>
            </a:r>
          </a:p>
          <a:p>
            <a:pPr marL="342900" indent="-342900" algn="ctr"/>
            <a:r>
              <a:rPr lang="en-US" sz="3200" b="1" dirty="0">
                <a:solidFill>
                  <a:srgbClr val="000000"/>
                </a:solidFill>
                <a:latin typeface="Calibri" pitchFamily="34" charset="0"/>
              </a:rPr>
              <a:t>Biocultural Framework </a:t>
            </a:r>
          </a:p>
          <a:p>
            <a:pPr marL="342900" indent="-342900" algn="ctr"/>
            <a:r>
              <a:rPr lang="en-US" sz="3200" b="1" dirty="0">
                <a:solidFill>
                  <a:srgbClr val="000000"/>
                </a:solidFill>
                <a:latin typeface="Calibri" pitchFamily="34" charset="0"/>
              </a:rPr>
              <a:t>for the Study of Diet and Nutrition</a:t>
            </a:r>
          </a:p>
          <a:p>
            <a:pPr marL="342900" indent="-342900" algn="ctr"/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includes</a:t>
            </a:r>
          </a:p>
        </p:txBody>
      </p:sp>
      <p:sp>
        <p:nvSpPr>
          <p:cNvPr id="5" name="Rectangle 4"/>
          <p:cNvSpPr/>
          <p:nvPr/>
        </p:nvSpPr>
        <p:spPr>
          <a:xfrm>
            <a:off x="5363028" y="1905000"/>
            <a:ext cx="1524000" cy="1143000"/>
          </a:xfrm>
          <a:prstGeom prst="rect">
            <a:avLst/>
          </a:prstGeom>
          <a:noFill/>
          <a:ln w="76200">
            <a:solidFill>
              <a:srgbClr val="C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kern="120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5368925" y="1870075"/>
            <a:ext cx="15478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latin typeface="Calibri" pitchFamily="34" charset="0"/>
              </a:rPr>
              <a:t>individual</a:t>
            </a:r>
          </a:p>
          <a:p>
            <a:pPr algn="ctr"/>
            <a:r>
              <a:rPr lang="en-US" sz="2400" b="1" dirty="0">
                <a:latin typeface="Calibri" pitchFamily="34" charset="0"/>
              </a:rPr>
              <a:t>nutritional</a:t>
            </a:r>
          </a:p>
          <a:p>
            <a:pPr algn="ctr"/>
            <a:r>
              <a:rPr lang="en-US" sz="2400" b="1" dirty="0">
                <a:latin typeface="Calibri" pitchFamily="34" charset="0"/>
              </a:rPr>
              <a:t>needs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 bwMode="auto">
          <a:xfrm>
            <a:off x="914400" y="1886462"/>
            <a:ext cx="7315200" cy="4561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3600" b="1" dirty="0">
                <a:solidFill>
                  <a:srgbClr val="000000"/>
                </a:solidFill>
                <a:latin typeface="Calibri" pitchFamily="34" charset="0"/>
              </a:rPr>
              <a:t>Nutritional Status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 b="1" dirty="0">
                <a:solidFill>
                  <a:srgbClr val="D79694"/>
                </a:solidFill>
                <a:latin typeface="Calibri" pitchFamily="34" charset="0"/>
              </a:rPr>
              <a:t>Biological Makeup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 b="1" dirty="0">
                <a:solidFill>
                  <a:srgbClr val="D79694"/>
                </a:solidFill>
                <a:latin typeface="Calibri" pitchFamily="34" charset="0"/>
              </a:rPr>
              <a:t>Human Nutrient Needs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 dirty="0">
                <a:solidFill>
                  <a:srgbClr val="C80000"/>
                </a:solidFill>
                <a:latin typeface="Calibri" pitchFamily="34" charset="0"/>
              </a:rPr>
              <a:t>Diet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 dirty="0">
                <a:solidFill>
                  <a:srgbClr val="C80000"/>
                </a:solidFill>
                <a:latin typeface="Calibri" pitchFamily="34" charset="0"/>
              </a:rPr>
              <a:t>Cuisine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 dirty="0">
                <a:solidFill>
                  <a:srgbClr val="C80000"/>
                </a:solidFill>
                <a:latin typeface="Calibri" pitchFamily="34" charset="0"/>
              </a:rPr>
              <a:t>The Environment</a:t>
            </a:r>
          </a:p>
          <a:p>
            <a:pPr marL="1257300" lvl="2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400" dirty="0">
                <a:solidFill>
                  <a:srgbClr val="C80000"/>
                </a:solidFill>
                <a:latin typeface="Calibri" pitchFamily="34" charset="0"/>
              </a:rPr>
              <a:t>Physical Environment</a:t>
            </a:r>
          </a:p>
          <a:p>
            <a:pPr marL="1257300" lvl="2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400" dirty="0">
                <a:solidFill>
                  <a:srgbClr val="C80000"/>
                </a:solidFill>
                <a:latin typeface="Calibri" pitchFamily="34" charset="0"/>
              </a:rPr>
              <a:t>Sociocultural Environment</a:t>
            </a:r>
          </a:p>
          <a:p>
            <a:pPr marL="1257300" lvl="2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400" dirty="0">
                <a:solidFill>
                  <a:srgbClr val="FFFFFF"/>
                </a:solidFill>
                <a:latin typeface="Calibri" pitchFamily="34" charset="0"/>
              </a:rPr>
              <a:t>Economic and Political Environment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 bwMode="auto">
          <a:xfrm>
            <a:off x="914400" y="331710"/>
            <a:ext cx="7315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the</a:t>
            </a:r>
          </a:p>
          <a:p>
            <a:pPr marL="342900" indent="-342900" algn="ctr"/>
            <a:r>
              <a:rPr lang="en-US" sz="3200" b="1" dirty="0">
                <a:solidFill>
                  <a:srgbClr val="000000"/>
                </a:solidFill>
                <a:latin typeface="Calibri" pitchFamily="34" charset="0"/>
              </a:rPr>
              <a:t>Biocultural Framework </a:t>
            </a:r>
          </a:p>
          <a:p>
            <a:pPr marL="342900" indent="-342900" algn="ctr"/>
            <a:r>
              <a:rPr lang="en-US" sz="3200" b="1" dirty="0">
                <a:solidFill>
                  <a:srgbClr val="000000"/>
                </a:solidFill>
                <a:latin typeface="Calibri" pitchFamily="34" charset="0"/>
              </a:rPr>
              <a:t>for the Study of Diet and Nutrition</a:t>
            </a:r>
          </a:p>
          <a:p>
            <a:pPr marL="342900" indent="-342900" algn="ctr"/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includes</a:t>
            </a:r>
          </a:p>
        </p:txBody>
      </p:sp>
      <p:sp>
        <p:nvSpPr>
          <p:cNvPr id="5" name="Rectangle 4"/>
          <p:cNvSpPr/>
          <p:nvPr/>
        </p:nvSpPr>
        <p:spPr>
          <a:xfrm>
            <a:off x="5363028" y="1905000"/>
            <a:ext cx="1524000" cy="1143000"/>
          </a:xfrm>
          <a:prstGeom prst="rect">
            <a:avLst/>
          </a:prstGeom>
          <a:noFill/>
          <a:ln w="76200">
            <a:solidFill>
              <a:srgbClr val="C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endParaRPr lang="en-US" kern="120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5368925" y="1870075"/>
            <a:ext cx="15478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latin typeface="Calibri" pitchFamily="34" charset="0"/>
              </a:rPr>
              <a:t>individual</a:t>
            </a:r>
          </a:p>
          <a:p>
            <a:pPr algn="ctr"/>
            <a:r>
              <a:rPr lang="en-US" sz="2400" b="1" dirty="0">
                <a:latin typeface="Calibri" pitchFamily="34" charset="0"/>
              </a:rPr>
              <a:t>nutritional</a:t>
            </a:r>
          </a:p>
          <a:p>
            <a:pPr algn="ctr"/>
            <a:r>
              <a:rPr lang="en-US" sz="2400" b="1" dirty="0">
                <a:latin typeface="Calibri" pitchFamily="34" charset="0"/>
              </a:rPr>
              <a:t>needs 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871538" y="3220522"/>
            <a:ext cx="7358062" cy="2646878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 vert="horz" wrap="square" lIns="457200" tIns="457200" rIns="457200" bIns="457200" numCol="1" anchor="t" anchorCtr="0" compatLnSpc="1">
            <a:prstTxWarp prst="textNoShape">
              <a:avLst/>
            </a:prstTxWarp>
            <a:spAutoFit/>
          </a:bodyPr>
          <a:lstStyle/>
          <a:p>
            <a:pPr indent="-514350" algn="ctr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  <a:defRPr/>
            </a:pPr>
            <a:r>
              <a:rPr lang="en-US" sz="3200" b="1" dirty="0">
                <a:solidFill>
                  <a:srgbClr val="000000"/>
                </a:solidFill>
              </a:rPr>
              <a:t>“I</a:t>
            </a:r>
            <a:r>
              <a:rPr lang="en-US" sz="3200" b="1" dirty="0">
                <a:solidFill>
                  <a:srgbClr val="000000"/>
                </a:solidFill>
                <a:latin typeface="Arial" charset="0"/>
              </a:rPr>
              <a:t>ndividual Nutritional Status”</a:t>
            </a:r>
          </a:p>
          <a:p>
            <a:pPr indent="-514350" algn="ctr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  <a:defRPr/>
            </a:pPr>
            <a:r>
              <a:rPr lang="en-US" sz="2400" b="1" dirty="0">
                <a:solidFill>
                  <a:srgbClr val="000000"/>
                </a:solidFill>
              </a:rPr>
              <a:t>forms the core of the model</a:t>
            </a:r>
          </a:p>
          <a:p>
            <a:pPr indent="-514350" algn="ctr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  <a:defRPr/>
            </a:pPr>
            <a:endParaRPr lang="en-US" sz="1600" b="1" dirty="0">
              <a:solidFill>
                <a:srgbClr val="000000"/>
              </a:solidFill>
              <a:latin typeface="Arial" charset="0"/>
            </a:endParaRPr>
          </a:p>
          <a:p>
            <a:pPr indent="-514350" algn="ctr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  <a:defRPr/>
            </a:pPr>
            <a:r>
              <a:rPr lang="en-US" sz="2400" b="1" dirty="0">
                <a:solidFill>
                  <a:srgbClr val="000000"/>
                </a:solidFill>
              </a:rPr>
              <a:t>NOTE: the unit of analysis is </a:t>
            </a:r>
            <a:r>
              <a:rPr lang="en-US" sz="2400" b="1" i="1" dirty="0">
                <a:solidFill>
                  <a:srgbClr val="000000"/>
                </a:solidFill>
              </a:rPr>
              <a:t>the individual</a:t>
            </a:r>
          </a:p>
          <a:p>
            <a:pPr indent="-514350" algn="ctr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  <a:defRPr/>
            </a:pPr>
            <a:r>
              <a:rPr lang="en-US" sz="1600" dirty="0">
                <a:solidFill>
                  <a:srgbClr val="000000"/>
                </a:solidFill>
                <a:latin typeface="Arial" charset="0"/>
              </a:rPr>
              <a:t>(see “Units of Analysis” slides for details)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82" name="TextBox 2"/>
          <p:cNvSpPr txBox="1">
            <a:spLocks noChangeArrowheads="1"/>
          </p:cNvSpPr>
          <p:nvPr/>
        </p:nvSpPr>
        <p:spPr bwMode="auto">
          <a:xfrm>
            <a:off x="928688" y="62484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solidFill>
                  <a:prstClr val="white"/>
                </a:solidFill>
                <a:latin typeface="Calibri" pitchFamily="34" charset="0"/>
              </a:rPr>
              <a:t>The Cultural Feast</a:t>
            </a:r>
            <a:r>
              <a:rPr lang="en-US" dirty="0">
                <a:solidFill>
                  <a:prstClr val="white"/>
                </a:solidFill>
                <a:latin typeface="Calibri" pitchFamily="34" charset="0"/>
              </a:rPr>
              <a:t>, 2</a:t>
            </a:r>
            <a:r>
              <a:rPr lang="en-US" baseline="30000" dirty="0">
                <a:solidFill>
                  <a:prstClr val="white"/>
                </a:solidFill>
                <a:latin typeface="Calibri" pitchFamily="34" charset="0"/>
              </a:rPr>
              <a:t>nd</a:t>
            </a:r>
            <a:r>
              <a:rPr lang="en-US" dirty="0">
                <a:solidFill>
                  <a:prstClr val="white"/>
                </a:solidFill>
                <a:latin typeface="Calibri" pitchFamily="34" charset="0"/>
              </a:rPr>
              <a:t> </a:t>
            </a:r>
            <a:r>
              <a:rPr lang="en-US" i="1" dirty="0">
                <a:solidFill>
                  <a:prstClr val="white"/>
                </a:solidFill>
                <a:latin typeface="Calibri" pitchFamily="34" charset="0"/>
              </a:rPr>
              <a:t>Ed.</a:t>
            </a:r>
            <a:r>
              <a:rPr lang="en-US" dirty="0">
                <a:solidFill>
                  <a:prstClr val="white"/>
                </a:solidFill>
                <a:latin typeface="Calibri" pitchFamily="34" charset="0"/>
              </a:rPr>
              <a:t>, p. 4</a:t>
            </a:r>
          </a:p>
        </p:txBody>
      </p:sp>
      <p:pic>
        <p:nvPicPr>
          <p:cNvPr id="455683" name="Picture 5" descr="biocultural_framework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4325" y="663575"/>
            <a:ext cx="595947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857399" y="3455761"/>
            <a:ext cx="1409700" cy="650875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 bwMode="auto">
          <a:xfrm>
            <a:off x="914400" y="1886462"/>
            <a:ext cx="7315200" cy="44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Calibri" pitchFamily="34" charset="0"/>
              </a:rPr>
              <a:t>Nutritional Status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Calibri" pitchFamily="34" charset="0"/>
              </a:rPr>
              <a:t>Biological Makeup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Calibri" pitchFamily="34" charset="0"/>
              </a:rPr>
              <a:t>Human Nutrient Needs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 dirty="0">
                <a:solidFill>
                  <a:srgbClr val="C80000"/>
                </a:solidFill>
                <a:latin typeface="Calibri" pitchFamily="34" charset="0"/>
              </a:rPr>
              <a:t>Diet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 dirty="0">
                <a:solidFill>
                  <a:srgbClr val="C80000"/>
                </a:solidFill>
                <a:latin typeface="Calibri" pitchFamily="34" charset="0"/>
              </a:rPr>
              <a:t>Cuisine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 dirty="0">
                <a:solidFill>
                  <a:srgbClr val="C80000"/>
                </a:solidFill>
                <a:latin typeface="Calibri" pitchFamily="34" charset="0"/>
              </a:rPr>
              <a:t>The Environment</a:t>
            </a:r>
          </a:p>
          <a:p>
            <a:pPr marL="1257300" lvl="2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400" dirty="0">
                <a:solidFill>
                  <a:srgbClr val="C80000"/>
                </a:solidFill>
                <a:latin typeface="Calibri" pitchFamily="34" charset="0"/>
              </a:rPr>
              <a:t>Physical Environment</a:t>
            </a:r>
          </a:p>
          <a:p>
            <a:pPr marL="1257300" lvl="2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400" dirty="0">
                <a:solidFill>
                  <a:srgbClr val="C80000"/>
                </a:solidFill>
                <a:latin typeface="Calibri" pitchFamily="34" charset="0"/>
              </a:rPr>
              <a:t>Sociocultural Environment</a:t>
            </a:r>
          </a:p>
          <a:p>
            <a:pPr marL="1257300" lvl="2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400" dirty="0">
                <a:solidFill>
                  <a:srgbClr val="C80000"/>
                </a:solidFill>
                <a:latin typeface="Calibri" pitchFamily="34" charset="0"/>
              </a:rPr>
              <a:t>Economic and Political Environment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 bwMode="auto">
          <a:xfrm>
            <a:off x="914400" y="331710"/>
            <a:ext cx="7315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the</a:t>
            </a:r>
          </a:p>
          <a:p>
            <a:pPr marL="342900" indent="-342900" algn="ctr"/>
            <a:r>
              <a:rPr lang="en-US" sz="3200" b="1" dirty="0">
                <a:solidFill>
                  <a:srgbClr val="000000"/>
                </a:solidFill>
                <a:latin typeface="Calibri" pitchFamily="34" charset="0"/>
              </a:rPr>
              <a:t>Biocultural Framework </a:t>
            </a:r>
          </a:p>
          <a:p>
            <a:pPr marL="342900" indent="-342900" algn="ctr"/>
            <a:r>
              <a:rPr lang="en-US" sz="3200" b="1" dirty="0">
                <a:solidFill>
                  <a:srgbClr val="000000"/>
                </a:solidFill>
                <a:latin typeface="Calibri" pitchFamily="34" charset="0"/>
              </a:rPr>
              <a:t>for the Study of Diet and Nutrition</a:t>
            </a:r>
          </a:p>
          <a:p>
            <a:pPr marL="342900" indent="-342900" algn="ctr"/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includes</a:t>
            </a:r>
          </a:p>
        </p:txBody>
      </p:sp>
      <p:sp>
        <p:nvSpPr>
          <p:cNvPr id="5" name="Rectangle 4"/>
          <p:cNvSpPr/>
          <p:nvPr/>
        </p:nvSpPr>
        <p:spPr>
          <a:xfrm>
            <a:off x="5363028" y="1905000"/>
            <a:ext cx="1524000" cy="1143000"/>
          </a:xfrm>
          <a:prstGeom prst="rect">
            <a:avLst/>
          </a:prstGeom>
          <a:noFill/>
          <a:ln w="76200">
            <a:solidFill>
              <a:srgbClr val="C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5368925" y="1870075"/>
            <a:ext cx="15478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prstClr val="black"/>
                </a:solidFill>
                <a:latin typeface="Calibri" pitchFamily="34" charset="0"/>
              </a:rPr>
              <a:t>individual</a:t>
            </a:r>
          </a:p>
          <a:p>
            <a:pPr algn="ctr"/>
            <a:r>
              <a:rPr lang="en-US" sz="2400" b="1" dirty="0">
                <a:solidFill>
                  <a:prstClr val="black"/>
                </a:solidFill>
                <a:latin typeface="Calibri" pitchFamily="34" charset="0"/>
              </a:rPr>
              <a:t>nutritional</a:t>
            </a:r>
          </a:p>
          <a:p>
            <a:pPr algn="ctr"/>
            <a:r>
              <a:rPr lang="en-US" sz="2400" b="1" dirty="0">
                <a:solidFill>
                  <a:prstClr val="black"/>
                </a:solidFill>
                <a:latin typeface="Calibri" pitchFamily="34" charset="0"/>
              </a:rPr>
              <a:t>needs 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914400" y="3182302"/>
            <a:ext cx="7358062" cy="3447098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 vert="horz" wrap="square" lIns="457200" tIns="457200" rIns="457200" bIns="457200" numCol="1" anchor="t" anchorCtr="0" compatLnSpc="1">
            <a:prstTxWarp prst="textNoShape">
              <a:avLst/>
            </a:prstTxWarp>
            <a:spAutoFit/>
          </a:bodyPr>
          <a:lstStyle/>
          <a:p>
            <a:pPr indent="-514350" algn="ctr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  <a:defRPr/>
            </a:pPr>
            <a:r>
              <a:rPr lang="en-US" sz="2400" b="1" dirty="0">
                <a:solidFill>
                  <a:srgbClr val="000000"/>
                </a:solidFill>
              </a:rPr>
              <a:t>“Individual Nutritional Status”</a:t>
            </a:r>
          </a:p>
          <a:p>
            <a:pPr indent="-514350" algn="ctr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  <a:defRPr/>
            </a:pPr>
            <a:r>
              <a:rPr lang="en-US" sz="2400" b="1" dirty="0">
                <a:solidFill>
                  <a:srgbClr val="000000"/>
                </a:solidFill>
              </a:rPr>
              <a:t> is set within</a:t>
            </a:r>
          </a:p>
          <a:p>
            <a:pPr indent="-514350" algn="ctr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  <a:defRPr/>
            </a:pPr>
            <a:endParaRPr lang="en-US" sz="1600" b="1" dirty="0">
              <a:solidFill>
                <a:srgbClr val="000000"/>
              </a:solidFill>
            </a:endParaRPr>
          </a:p>
          <a:p>
            <a:pPr indent="-514350" algn="ctr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  <a:defRPr/>
            </a:pPr>
            <a:r>
              <a:rPr lang="en-US" sz="3600" b="1" dirty="0">
                <a:solidFill>
                  <a:srgbClr val="000000"/>
                </a:solidFill>
              </a:rPr>
              <a:t>“Diet”</a:t>
            </a:r>
          </a:p>
          <a:p>
            <a:pPr indent="-514350" algn="ctr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  <a:defRPr/>
            </a:pPr>
            <a:endParaRPr lang="en-US" sz="1600" b="1" dirty="0">
              <a:solidFill>
                <a:srgbClr val="000000"/>
              </a:solidFill>
            </a:endParaRPr>
          </a:p>
          <a:p>
            <a:pPr indent="-514350" algn="ctr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  <a:defRPr/>
            </a:pPr>
            <a:r>
              <a:rPr lang="en-US" sz="2400" b="1" dirty="0">
                <a:solidFill>
                  <a:srgbClr val="000000"/>
                </a:solidFill>
              </a:rPr>
              <a:t>but as you will see, “diet” can take on different meanings . . . </a:t>
            </a:r>
            <a:endParaRPr lang="en-US" sz="16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865" name="Subtitle 2"/>
          <p:cNvSpPr txBox="1">
            <a:spLocks/>
          </p:cNvSpPr>
          <p:nvPr/>
        </p:nvSpPr>
        <p:spPr bwMode="auto">
          <a:xfrm>
            <a:off x="914400" y="1676400"/>
            <a:ext cx="7315200" cy="4450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400" dirty="0">
                <a:solidFill>
                  <a:srgbClr val="D79694"/>
                </a:solidFill>
                <a:latin typeface="Calibri" pitchFamily="34" charset="0"/>
              </a:rPr>
              <a:t>Nutritional Status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400" dirty="0">
                <a:solidFill>
                  <a:srgbClr val="D79694"/>
                </a:solidFill>
                <a:latin typeface="Calibri" pitchFamily="34" charset="0"/>
              </a:rPr>
              <a:t>Biological Makeup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400" dirty="0">
                <a:solidFill>
                  <a:srgbClr val="D79694"/>
                </a:solidFill>
                <a:latin typeface="Calibri" pitchFamily="34" charset="0"/>
              </a:rPr>
              <a:t>Human Nutrient Needs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4800" b="1" dirty="0">
                <a:solidFill>
                  <a:srgbClr val="000000"/>
                </a:solidFill>
                <a:latin typeface="Calibri" pitchFamily="34" charset="0"/>
              </a:rPr>
              <a:t>Diet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400" dirty="0">
                <a:solidFill>
                  <a:srgbClr val="D79694"/>
                </a:solidFill>
                <a:latin typeface="Calibri" pitchFamily="34" charset="0"/>
              </a:rPr>
              <a:t>Cuisine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400" dirty="0">
                <a:solidFill>
                  <a:srgbClr val="D79694"/>
                </a:solidFill>
                <a:latin typeface="Calibri" pitchFamily="34" charset="0"/>
              </a:rPr>
              <a:t>The Environment</a:t>
            </a:r>
          </a:p>
          <a:p>
            <a:pPr marL="1257300" lvl="2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400" dirty="0">
                <a:solidFill>
                  <a:srgbClr val="D79694"/>
                </a:solidFill>
                <a:latin typeface="Calibri" pitchFamily="34" charset="0"/>
              </a:rPr>
              <a:t>Physical Environment</a:t>
            </a:r>
          </a:p>
          <a:p>
            <a:pPr marL="1257300" lvl="2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400" dirty="0">
                <a:solidFill>
                  <a:srgbClr val="D79694"/>
                </a:solidFill>
                <a:latin typeface="Calibri" pitchFamily="34" charset="0"/>
              </a:rPr>
              <a:t>Sociocultural Environment</a:t>
            </a:r>
          </a:p>
          <a:p>
            <a:pPr marL="1257300" lvl="2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400" dirty="0">
                <a:solidFill>
                  <a:srgbClr val="D79694"/>
                </a:solidFill>
                <a:latin typeface="Calibri" pitchFamily="34" charset="0"/>
              </a:rPr>
              <a:t>Economic and Political Environment</a:t>
            </a:r>
          </a:p>
        </p:txBody>
      </p:sp>
      <p:sp>
        <p:nvSpPr>
          <p:cNvPr id="676866" name="Subtitle 2"/>
          <p:cNvSpPr txBox="1">
            <a:spLocks/>
          </p:cNvSpPr>
          <p:nvPr/>
        </p:nvSpPr>
        <p:spPr bwMode="auto">
          <a:xfrm>
            <a:off x="914400" y="609600"/>
            <a:ext cx="73152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en-US" sz="3200" b="1">
                <a:solidFill>
                  <a:srgbClr val="C80000"/>
                </a:solidFill>
                <a:latin typeface="Calibri" pitchFamily="34" charset="0"/>
              </a:rPr>
              <a:t>Biocultural Framework </a:t>
            </a:r>
          </a:p>
          <a:p>
            <a:pPr marL="342900" indent="-342900" algn="ctr"/>
            <a:r>
              <a:rPr lang="en-US" sz="3200" b="1">
                <a:solidFill>
                  <a:srgbClr val="C80000"/>
                </a:solidFill>
                <a:latin typeface="Calibri" pitchFamily="34" charset="0"/>
              </a:rPr>
              <a:t>for the Study of Diet and Nutrition</a:t>
            </a:r>
            <a:endParaRPr lang="en-US" sz="3200">
              <a:solidFill>
                <a:srgbClr val="C80000"/>
              </a:solidFill>
              <a:latin typeface="Calibri" pitchFamily="34" charset="0"/>
            </a:endParaRPr>
          </a:p>
        </p:txBody>
      </p:sp>
      <p:sp>
        <p:nvSpPr>
          <p:cNvPr id="676867" name="TextBox 4"/>
          <p:cNvSpPr txBox="1">
            <a:spLocks noChangeArrowheads="1"/>
          </p:cNvSpPr>
          <p:nvPr/>
        </p:nvSpPr>
        <p:spPr bwMode="auto">
          <a:xfrm>
            <a:off x="5368925" y="1752600"/>
            <a:ext cx="15478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rgbClr val="D79694"/>
                </a:solidFill>
                <a:latin typeface="Calibri" pitchFamily="34" charset="0"/>
              </a:rPr>
              <a:t>individual</a:t>
            </a:r>
          </a:p>
          <a:p>
            <a:pPr algn="ctr"/>
            <a:r>
              <a:rPr lang="en-US" sz="2400" dirty="0">
                <a:solidFill>
                  <a:srgbClr val="D79694"/>
                </a:solidFill>
                <a:latin typeface="Calibri" pitchFamily="34" charset="0"/>
              </a:rPr>
              <a:t>nutritional</a:t>
            </a:r>
          </a:p>
          <a:p>
            <a:pPr algn="ctr"/>
            <a:r>
              <a:rPr lang="en-US" sz="2400" dirty="0">
                <a:solidFill>
                  <a:srgbClr val="D79694"/>
                </a:solidFill>
                <a:latin typeface="Calibri" pitchFamily="34" charset="0"/>
              </a:rPr>
              <a:t>needs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889" name="TextBox 1"/>
          <p:cNvSpPr txBox="1">
            <a:spLocks noChangeArrowheads="1"/>
          </p:cNvSpPr>
          <p:nvPr/>
        </p:nvSpPr>
        <p:spPr bwMode="auto">
          <a:xfrm>
            <a:off x="914400" y="2398713"/>
            <a:ext cx="7315200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400" b="1" dirty="0">
                <a:solidFill>
                  <a:prstClr val="black"/>
                </a:solidFill>
                <a:latin typeface="Calibri" pitchFamily="34" charset="0"/>
              </a:rPr>
              <a:t>diet</a:t>
            </a:r>
          </a:p>
          <a:p>
            <a:pPr algn="ctr"/>
            <a:endParaRPr lang="en-US" sz="2400" b="1" dirty="0">
              <a:solidFill>
                <a:prstClr val="black"/>
              </a:solidFill>
              <a:latin typeface="Calibri" pitchFamily="34" charset="0"/>
            </a:endParaRPr>
          </a:p>
          <a:p>
            <a:pPr algn="ctr"/>
            <a:r>
              <a:rPr lang="en-US" sz="3600" b="1" dirty="0">
                <a:solidFill>
                  <a:prstClr val="black"/>
                </a:solidFill>
                <a:latin typeface="Calibri" pitchFamily="34" charset="0"/>
              </a:rPr>
              <a:t>“refers to the actual foods that individuals or groups consume to meet their nutrient needs”</a:t>
            </a:r>
          </a:p>
        </p:txBody>
      </p:sp>
      <p:sp>
        <p:nvSpPr>
          <p:cNvPr id="677890" name="TextBox 2"/>
          <p:cNvSpPr txBox="1">
            <a:spLocks noChangeArrowheads="1"/>
          </p:cNvSpPr>
          <p:nvPr/>
        </p:nvSpPr>
        <p:spPr bwMode="auto">
          <a:xfrm>
            <a:off x="928688" y="6246813"/>
            <a:ext cx="73152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solidFill>
                  <a:prstClr val="black"/>
                </a:solidFill>
                <a:latin typeface="Calibri" pitchFamily="34" charset="0"/>
              </a:rPr>
              <a:t>The Cultural Feast</a:t>
            </a:r>
            <a:r>
              <a:rPr lang="en-US" dirty="0">
                <a:solidFill>
                  <a:prstClr val="black"/>
                </a:solidFill>
                <a:latin typeface="Calibri" pitchFamily="34" charset="0"/>
              </a:rPr>
              <a:t>, 2</a:t>
            </a:r>
            <a:r>
              <a:rPr lang="en-US" baseline="30000" dirty="0">
                <a:solidFill>
                  <a:prstClr val="black"/>
                </a:solidFill>
                <a:latin typeface="Calibri" pitchFamily="34" charset="0"/>
              </a:rPr>
              <a:t>nd</a:t>
            </a:r>
            <a:r>
              <a:rPr lang="en-US" dirty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i="1" dirty="0">
                <a:solidFill>
                  <a:prstClr val="black"/>
                </a:solidFill>
                <a:latin typeface="Calibri" pitchFamily="34" charset="0"/>
              </a:rPr>
              <a:t>Ed.</a:t>
            </a:r>
            <a:r>
              <a:rPr lang="en-US" dirty="0">
                <a:solidFill>
                  <a:prstClr val="black"/>
                </a:solidFill>
                <a:latin typeface="Calibri" pitchFamily="34" charset="0"/>
              </a:rPr>
              <a:t>, p. 9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913" name="TextBox 1"/>
          <p:cNvSpPr txBox="1">
            <a:spLocks noChangeArrowheads="1"/>
          </p:cNvSpPr>
          <p:nvPr/>
        </p:nvSpPr>
        <p:spPr bwMode="auto">
          <a:xfrm>
            <a:off x="914400" y="2378075"/>
            <a:ext cx="7315200" cy="366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400" b="1" dirty="0">
                <a:solidFill>
                  <a:prstClr val="black"/>
                </a:solidFill>
                <a:latin typeface="Calibri" pitchFamily="34" charset="0"/>
              </a:rPr>
              <a:t>diet</a:t>
            </a:r>
          </a:p>
          <a:p>
            <a:pPr algn="ctr"/>
            <a:endParaRPr lang="en-US" b="1" dirty="0">
              <a:solidFill>
                <a:prstClr val="black"/>
              </a:solidFill>
              <a:latin typeface="Calibri" pitchFamily="34" charset="0"/>
            </a:endParaRPr>
          </a:p>
          <a:p>
            <a:pPr algn="ctr"/>
            <a:r>
              <a:rPr lang="en-US" sz="3200" b="1" dirty="0">
                <a:solidFill>
                  <a:srgbClr val="C00000"/>
                </a:solidFill>
                <a:latin typeface="Calibri" pitchFamily="34" charset="0"/>
              </a:rPr>
              <a:t>in the biocultural model </a:t>
            </a:r>
          </a:p>
          <a:p>
            <a:pPr algn="ctr"/>
            <a:r>
              <a:rPr lang="en-US" sz="3200" b="1" dirty="0">
                <a:solidFill>
                  <a:srgbClr val="C00000"/>
                </a:solidFill>
                <a:latin typeface="Calibri" pitchFamily="34" charset="0"/>
              </a:rPr>
              <a:t>diagrammed, </a:t>
            </a:r>
          </a:p>
          <a:p>
            <a:pPr algn="ctr"/>
            <a:r>
              <a:rPr lang="en-US" sz="3200" b="1" dirty="0">
                <a:solidFill>
                  <a:prstClr val="black"/>
                </a:solidFill>
                <a:latin typeface="Calibri" pitchFamily="34" charset="0"/>
              </a:rPr>
              <a:t>human nutritional requirements and nutritional status are found in the box labeled “diet”</a:t>
            </a:r>
          </a:p>
        </p:txBody>
      </p:sp>
      <p:sp>
        <p:nvSpPr>
          <p:cNvPr id="678914" name="TextBox 2"/>
          <p:cNvSpPr txBox="1">
            <a:spLocks noChangeArrowheads="1"/>
          </p:cNvSpPr>
          <p:nvPr/>
        </p:nvSpPr>
        <p:spPr bwMode="auto">
          <a:xfrm>
            <a:off x="928688" y="62484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solidFill>
                  <a:prstClr val="black"/>
                </a:solidFill>
                <a:latin typeface="Calibri" pitchFamily="34" charset="0"/>
              </a:rPr>
              <a:t>The Cultural Feast</a:t>
            </a:r>
            <a:r>
              <a:rPr lang="en-US" dirty="0">
                <a:solidFill>
                  <a:prstClr val="black"/>
                </a:solidFill>
                <a:latin typeface="Calibri" pitchFamily="34" charset="0"/>
              </a:rPr>
              <a:t>, 2</a:t>
            </a:r>
            <a:r>
              <a:rPr lang="en-US" baseline="30000" dirty="0">
                <a:solidFill>
                  <a:prstClr val="black"/>
                </a:solidFill>
                <a:latin typeface="Calibri" pitchFamily="34" charset="0"/>
              </a:rPr>
              <a:t>nd</a:t>
            </a:r>
            <a:r>
              <a:rPr lang="en-US" dirty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i="1" dirty="0">
                <a:solidFill>
                  <a:prstClr val="black"/>
                </a:solidFill>
                <a:latin typeface="Calibri" pitchFamily="34" charset="0"/>
              </a:rPr>
              <a:t>Ed.</a:t>
            </a:r>
            <a:r>
              <a:rPr lang="en-US" dirty="0">
                <a:solidFill>
                  <a:prstClr val="black"/>
                </a:solidFill>
                <a:latin typeface="Calibri" pitchFamily="34" charset="0"/>
              </a:rPr>
              <a:t>, p. 9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938" name="TextBox 2"/>
          <p:cNvSpPr txBox="1">
            <a:spLocks noChangeArrowheads="1"/>
          </p:cNvSpPr>
          <p:nvPr/>
        </p:nvSpPr>
        <p:spPr bwMode="auto">
          <a:xfrm>
            <a:off x="928688" y="62484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solidFill>
                  <a:srgbClr val="FFFFFF"/>
                </a:solidFill>
                <a:latin typeface="Calibri" pitchFamily="34" charset="0"/>
              </a:rPr>
              <a:t>The Cultural Feast</a:t>
            </a: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, 2</a:t>
            </a:r>
            <a:r>
              <a:rPr lang="en-US" baseline="30000" dirty="0">
                <a:solidFill>
                  <a:srgbClr val="FFFFFF"/>
                </a:solidFill>
                <a:latin typeface="Calibri" pitchFamily="34" charset="0"/>
              </a:rPr>
              <a:t>nd</a:t>
            </a: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en-US" i="1" dirty="0">
                <a:solidFill>
                  <a:srgbClr val="FFFFFF"/>
                </a:solidFill>
                <a:latin typeface="Calibri" pitchFamily="34" charset="0"/>
              </a:rPr>
              <a:t>Ed.</a:t>
            </a: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, p. 4</a:t>
            </a:r>
          </a:p>
        </p:txBody>
      </p:sp>
      <p:pic>
        <p:nvPicPr>
          <p:cNvPr id="679939" name="Picture 5" descr="biocultural_framework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4325" y="663575"/>
            <a:ext cx="595947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429000" y="3200400"/>
            <a:ext cx="2276475" cy="1084263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D15D4E-14DA-482A-8C8B-02F88AA948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28601"/>
            <a:ext cx="5175504" cy="6383985"/>
          </a:xfrm>
          <a:prstGeom prst="rect">
            <a:avLst/>
          </a:prstGeom>
        </p:spPr>
      </p:pic>
      <p:sp>
        <p:nvSpPr>
          <p:cNvPr id="7" name="Rectangle 11">
            <a:extLst>
              <a:ext uri="{FF2B5EF4-FFF2-40B4-BE49-F238E27FC236}">
                <a16:creationId xmlns:a16="http://schemas.microsoft.com/office/drawing/2014/main" id="{C65A1D3F-6C27-46C2-81FF-E4A8147FC0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7722" y="6172200"/>
            <a:ext cx="1644650" cy="392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050" b="1" i="1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Tim Roufs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© 2010-2024</a:t>
            </a:r>
            <a:endParaRPr kumimoji="1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8" name="Text Box 10">
            <a:extLst>
              <a:ext uri="{FF2B5EF4-FFF2-40B4-BE49-F238E27FC236}">
                <a16:creationId xmlns:a16="http://schemas.microsoft.com/office/drawing/2014/main" id="{A6DECCF2-767E-47B8-9B3D-9CFCFCD914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1922" y="6637867"/>
            <a:ext cx="290496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hlinkClick r:id="rId3"/>
              </a:rPr>
              <a:t>www.d.umn.edu/cla/faculty/troufs/anthfood/aftexts.html#title</a:t>
            </a:r>
            <a:endParaRPr kumimoji="1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74608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961" name="TextBox 1"/>
          <p:cNvSpPr txBox="1">
            <a:spLocks noChangeArrowheads="1"/>
          </p:cNvSpPr>
          <p:nvPr/>
        </p:nvSpPr>
        <p:spPr bwMode="auto">
          <a:xfrm>
            <a:off x="914400" y="1143000"/>
            <a:ext cx="73152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400" b="1" i="1" dirty="0">
                <a:solidFill>
                  <a:prstClr val="black"/>
                </a:solidFill>
                <a:latin typeface="Calibri" pitchFamily="34" charset="0"/>
              </a:rPr>
              <a:t>“diet”</a:t>
            </a:r>
          </a:p>
          <a:p>
            <a:pPr algn="ctr"/>
            <a:endParaRPr lang="en-US" sz="2400" b="1" dirty="0">
              <a:solidFill>
                <a:prstClr val="black"/>
              </a:solidFill>
              <a:latin typeface="Calibri" pitchFamily="34" charset="0"/>
            </a:endParaRPr>
          </a:p>
          <a:p>
            <a:pPr algn="ctr"/>
            <a:r>
              <a:rPr lang="en-US" sz="3200" b="1" dirty="0">
                <a:solidFill>
                  <a:prstClr val="black"/>
                </a:solidFill>
                <a:latin typeface="Calibri" pitchFamily="34" charset="0"/>
              </a:rPr>
              <a:t>. . . at times the authors use “diet” in the collective sense</a:t>
            </a:r>
          </a:p>
          <a:p>
            <a:pPr algn="ctr"/>
            <a:endParaRPr lang="en-US" b="1" dirty="0">
              <a:solidFill>
                <a:prstClr val="black"/>
              </a:solidFill>
              <a:latin typeface="Calibri" pitchFamily="34" charset="0"/>
            </a:endParaRPr>
          </a:p>
          <a:p>
            <a:pPr algn="ctr"/>
            <a:r>
              <a:rPr lang="en-US" sz="3200" b="1" dirty="0">
                <a:solidFill>
                  <a:prstClr val="black"/>
                </a:solidFill>
                <a:latin typeface="Calibri" pitchFamily="34" charset="0"/>
              </a:rPr>
              <a:t>. . . and at other times they are concerned with how the foods and dishes in a particular cultural and physical context affect the specific food intake of individuals living in that setting </a:t>
            </a:r>
          </a:p>
        </p:txBody>
      </p:sp>
      <p:sp>
        <p:nvSpPr>
          <p:cNvPr id="680962" name="TextBox 2"/>
          <p:cNvSpPr txBox="1">
            <a:spLocks noChangeArrowheads="1"/>
          </p:cNvSpPr>
          <p:nvPr/>
        </p:nvSpPr>
        <p:spPr bwMode="auto">
          <a:xfrm>
            <a:off x="928688" y="6246813"/>
            <a:ext cx="73152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solidFill>
                  <a:prstClr val="black"/>
                </a:solidFill>
                <a:latin typeface="Calibri" pitchFamily="34" charset="0"/>
              </a:rPr>
              <a:t>The Cultural Feast</a:t>
            </a:r>
            <a:r>
              <a:rPr lang="en-US" dirty="0">
                <a:solidFill>
                  <a:prstClr val="black"/>
                </a:solidFill>
                <a:latin typeface="Calibri" pitchFamily="34" charset="0"/>
              </a:rPr>
              <a:t>, 2</a:t>
            </a:r>
            <a:r>
              <a:rPr lang="en-US" baseline="30000" dirty="0">
                <a:solidFill>
                  <a:prstClr val="black"/>
                </a:solidFill>
                <a:latin typeface="Calibri" pitchFamily="34" charset="0"/>
              </a:rPr>
              <a:t>nd</a:t>
            </a:r>
            <a:r>
              <a:rPr lang="en-US" dirty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i="1" dirty="0">
                <a:solidFill>
                  <a:prstClr val="black"/>
                </a:solidFill>
                <a:latin typeface="Calibri" pitchFamily="34" charset="0"/>
              </a:rPr>
              <a:t>Ed.</a:t>
            </a:r>
            <a:r>
              <a:rPr lang="en-US" dirty="0">
                <a:solidFill>
                  <a:prstClr val="black"/>
                </a:solidFill>
                <a:latin typeface="Calibri" pitchFamily="34" charset="0"/>
              </a:rPr>
              <a:t>, p. 9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985" name="TextBox 1"/>
          <p:cNvSpPr txBox="1">
            <a:spLocks noChangeArrowheads="1"/>
          </p:cNvSpPr>
          <p:nvPr/>
        </p:nvSpPr>
        <p:spPr bwMode="auto">
          <a:xfrm>
            <a:off x="914400" y="1143000"/>
            <a:ext cx="7315200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400" b="1" i="1" dirty="0">
                <a:solidFill>
                  <a:prstClr val="black"/>
                </a:solidFill>
                <a:latin typeface="Calibri" pitchFamily="34" charset="0"/>
              </a:rPr>
              <a:t>“diet”</a:t>
            </a:r>
          </a:p>
          <a:p>
            <a:pPr algn="ctr"/>
            <a:endParaRPr lang="en-US" sz="2400" b="1" dirty="0">
              <a:solidFill>
                <a:srgbClr val="D79694"/>
              </a:solidFill>
              <a:latin typeface="Calibri" pitchFamily="34" charset="0"/>
            </a:endParaRPr>
          </a:p>
          <a:p>
            <a:pPr algn="ctr"/>
            <a:r>
              <a:rPr lang="en-US" sz="3200" b="1" dirty="0">
                <a:solidFill>
                  <a:srgbClr val="D79694"/>
                </a:solidFill>
                <a:latin typeface="Calibri" pitchFamily="34" charset="0"/>
              </a:rPr>
              <a:t>at times the authors use “diet” in the </a:t>
            </a:r>
            <a:r>
              <a:rPr lang="en-US" sz="4400" b="1" dirty="0">
                <a:solidFill>
                  <a:prstClr val="black"/>
                </a:solidFill>
                <a:latin typeface="Calibri" pitchFamily="34" charset="0"/>
              </a:rPr>
              <a:t>collective </a:t>
            </a:r>
            <a:r>
              <a:rPr lang="en-US" sz="3200" b="1" dirty="0">
                <a:solidFill>
                  <a:srgbClr val="D79694"/>
                </a:solidFill>
                <a:latin typeface="Calibri" pitchFamily="34" charset="0"/>
              </a:rPr>
              <a:t>sense</a:t>
            </a:r>
          </a:p>
          <a:p>
            <a:pPr algn="ctr"/>
            <a:endParaRPr lang="en-US" b="1" dirty="0">
              <a:solidFill>
                <a:srgbClr val="D79694"/>
              </a:solidFill>
              <a:latin typeface="Calibri" pitchFamily="34" charset="0"/>
            </a:endParaRPr>
          </a:p>
          <a:p>
            <a:pPr algn="ctr"/>
            <a:r>
              <a:rPr lang="en-US" sz="2800" b="1" dirty="0">
                <a:solidFill>
                  <a:srgbClr val="D79694"/>
                </a:solidFill>
                <a:latin typeface="Calibri" pitchFamily="34" charset="0"/>
              </a:rPr>
              <a:t>and at other times they are concerned with how the foods and dishes in a particular cultural and physical context affect the </a:t>
            </a:r>
          </a:p>
          <a:p>
            <a:pPr algn="ctr"/>
            <a:r>
              <a:rPr lang="en-US" sz="2800" b="1" dirty="0">
                <a:solidFill>
                  <a:srgbClr val="D79694"/>
                </a:solidFill>
                <a:latin typeface="Calibri" pitchFamily="34" charset="0"/>
              </a:rPr>
              <a:t>specific food intake of </a:t>
            </a:r>
            <a:br>
              <a:rPr lang="en-US" sz="2800" b="1" dirty="0">
                <a:solidFill>
                  <a:srgbClr val="D79694"/>
                </a:solidFill>
                <a:latin typeface="Calibri" pitchFamily="34" charset="0"/>
              </a:rPr>
            </a:br>
            <a:r>
              <a:rPr lang="en-US" sz="4400" b="1" dirty="0">
                <a:solidFill>
                  <a:prstClr val="black"/>
                </a:solidFill>
                <a:latin typeface="Calibri" pitchFamily="34" charset="0"/>
              </a:rPr>
              <a:t>individuals </a:t>
            </a:r>
            <a:r>
              <a:rPr lang="en-US" sz="2800" b="1" dirty="0">
                <a:solidFill>
                  <a:srgbClr val="D79694"/>
                </a:solidFill>
                <a:latin typeface="Calibri" pitchFamily="34" charset="0"/>
              </a:rPr>
              <a:t>living in that setting </a:t>
            </a:r>
            <a:endParaRPr lang="en-US" sz="3200" b="1" dirty="0">
              <a:solidFill>
                <a:srgbClr val="D79694"/>
              </a:solidFill>
              <a:latin typeface="Calibri" pitchFamily="34" charset="0"/>
            </a:endParaRPr>
          </a:p>
        </p:txBody>
      </p:sp>
      <p:sp>
        <p:nvSpPr>
          <p:cNvPr id="681986" name="TextBox 2"/>
          <p:cNvSpPr txBox="1">
            <a:spLocks noChangeArrowheads="1"/>
          </p:cNvSpPr>
          <p:nvPr/>
        </p:nvSpPr>
        <p:spPr bwMode="auto">
          <a:xfrm>
            <a:off x="928688" y="62484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solidFill>
                  <a:prstClr val="black"/>
                </a:solidFill>
                <a:latin typeface="Calibri" pitchFamily="34" charset="0"/>
              </a:rPr>
              <a:t>The Cultural Feast</a:t>
            </a:r>
            <a:r>
              <a:rPr lang="en-US" dirty="0">
                <a:solidFill>
                  <a:prstClr val="black"/>
                </a:solidFill>
                <a:latin typeface="Calibri" pitchFamily="34" charset="0"/>
              </a:rPr>
              <a:t>, 2</a:t>
            </a:r>
            <a:r>
              <a:rPr lang="en-US" baseline="30000" dirty="0">
                <a:solidFill>
                  <a:prstClr val="black"/>
                </a:solidFill>
                <a:latin typeface="Calibri" pitchFamily="34" charset="0"/>
              </a:rPr>
              <a:t>nd</a:t>
            </a:r>
            <a:r>
              <a:rPr lang="en-US" dirty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i="1" dirty="0">
                <a:solidFill>
                  <a:prstClr val="black"/>
                </a:solidFill>
                <a:latin typeface="Calibri" pitchFamily="34" charset="0"/>
              </a:rPr>
              <a:t>Ed.</a:t>
            </a:r>
            <a:r>
              <a:rPr lang="en-US" dirty="0">
                <a:solidFill>
                  <a:prstClr val="black"/>
                </a:solidFill>
                <a:latin typeface="Calibri" pitchFamily="34" charset="0"/>
              </a:rPr>
              <a:t>, p. 9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00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3077825"/>
            <a:ext cx="7315200" cy="1403461"/>
          </a:xfrm>
        </p:spPr>
        <p:txBody>
          <a:bodyPr>
            <a:spAutoFit/>
          </a:bodyPr>
          <a:lstStyle/>
          <a:p>
            <a:pPr eaLnBrk="1" hangingPunct="1">
              <a:lnSpc>
                <a:spcPct val="70000"/>
              </a:lnSpc>
              <a:buFontTx/>
              <a:buNone/>
            </a:pPr>
            <a:endParaRPr lang="en-US" sz="4000" b="1" dirty="0">
              <a:latin typeface="Verdana" pitchFamily="34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1600" b="1" dirty="0">
                <a:solidFill>
                  <a:srgbClr val="C80000"/>
                </a:solidFill>
                <a:latin typeface="Verdana" pitchFamily="34" charset="0"/>
              </a:rPr>
              <a:t>KEEP IN MIND: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3600" b="1" dirty="0">
                <a:solidFill>
                  <a:srgbClr val="C80000"/>
                </a:solidFill>
                <a:latin typeface="Verdana" pitchFamily="34" charset="0"/>
              </a:rPr>
              <a:t>“units of analysis”</a:t>
            </a:r>
            <a:endParaRPr lang="en-US" b="1" dirty="0">
              <a:solidFill>
                <a:srgbClr val="C80000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0566" y="600438"/>
            <a:ext cx="7315200" cy="5929315"/>
          </a:xfrm>
        </p:spPr>
        <p:txBody>
          <a:bodyPr>
            <a:spAutoFit/>
          </a:bodyPr>
          <a:lstStyle/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>
                <a:latin typeface="Verdana" pitchFamily="34" charset="0"/>
              </a:rPr>
              <a:t> 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en-US" b="1" dirty="0">
                <a:latin typeface="Verdana" pitchFamily="34" charset="0"/>
              </a:rPr>
              <a:t>units of analysis may include:</a:t>
            </a:r>
          </a:p>
          <a:p>
            <a:pPr marL="1538288" indent="-158750" eaLnBrk="1" hangingPunct="1">
              <a:lnSpc>
                <a:spcPct val="60000"/>
              </a:lnSpc>
              <a:spcBef>
                <a:spcPts val="300"/>
              </a:spcBef>
              <a:buFontTx/>
              <a:buNone/>
              <a:tabLst>
                <a:tab pos="1030288" algn="l"/>
              </a:tabLst>
              <a:defRPr/>
            </a:pPr>
            <a:endParaRPr lang="en-US" sz="2000" b="1" dirty="0">
              <a:latin typeface="Verdana" pitchFamily="34" charset="0"/>
            </a:endParaRPr>
          </a:p>
          <a:p>
            <a:pPr marL="1712913" lvl="1" indent="-333375" eaLnBrk="1" hangingPunct="1">
              <a:lnSpc>
                <a:spcPct val="90000"/>
              </a:lnSpc>
              <a:defRPr/>
            </a:pPr>
            <a:r>
              <a:rPr lang="en-US" b="1" dirty="0">
                <a:latin typeface="Verdana" pitchFamily="34" charset="0"/>
              </a:rPr>
              <a:t>one person</a:t>
            </a:r>
            <a:endParaRPr lang="en-US" sz="1800" dirty="0">
              <a:latin typeface="Verdana" pitchFamily="34" charset="0"/>
            </a:endParaRPr>
          </a:p>
          <a:p>
            <a:pPr marL="1712913" lvl="1" indent="-333375" eaLnBrk="1" hangingPunct="1">
              <a:lnSpc>
                <a:spcPct val="90000"/>
              </a:lnSpc>
              <a:defRPr/>
            </a:pPr>
            <a:r>
              <a:rPr lang="en-US" b="1" dirty="0">
                <a:latin typeface="Verdana" pitchFamily="34" charset="0"/>
              </a:rPr>
              <a:t>the family</a:t>
            </a:r>
            <a:endParaRPr lang="en-US" sz="1600" dirty="0">
              <a:latin typeface="Verdana" pitchFamily="34" charset="0"/>
            </a:endParaRPr>
          </a:p>
          <a:p>
            <a:pPr marL="1712913" lvl="1" indent="-333375" eaLnBrk="1" hangingPunct="1">
              <a:lnSpc>
                <a:spcPct val="90000"/>
              </a:lnSpc>
              <a:defRPr/>
            </a:pPr>
            <a:r>
              <a:rPr lang="en-US" b="1" dirty="0">
                <a:latin typeface="Verdana" pitchFamily="34" charset="0"/>
              </a:rPr>
              <a:t>the community</a:t>
            </a:r>
          </a:p>
          <a:p>
            <a:pPr marL="1712913" lvl="1" indent="-333375" eaLnBrk="1" hangingPunct="1">
              <a:lnSpc>
                <a:spcPct val="90000"/>
              </a:lnSpc>
              <a:defRPr/>
            </a:pPr>
            <a:r>
              <a:rPr lang="en-US" b="1" dirty="0">
                <a:latin typeface="Verdana" pitchFamily="34" charset="0"/>
              </a:rPr>
              <a:t>a region</a:t>
            </a:r>
          </a:p>
          <a:p>
            <a:pPr marL="1712913" lvl="1" indent="-333375" eaLnBrk="1" hangingPunct="1">
              <a:lnSpc>
                <a:spcPct val="90000"/>
              </a:lnSpc>
              <a:defRPr/>
            </a:pPr>
            <a:r>
              <a:rPr lang="en-US" b="1" dirty="0">
                <a:latin typeface="Verdana" pitchFamily="34" charset="0"/>
              </a:rPr>
              <a:t>a “culture area”</a:t>
            </a:r>
          </a:p>
          <a:p>
            <a:pPr marL="1712913" lvl="1" indent="-333375" eaLnBrk="1" hangingPunct="1">
              <a:lnSpc>
                <a:spcPct val="90000"/>
              </a:lnSpc>
              <a:defRPr/>
            </a:pPr>
            <a:r>
              <a:rPr lang="en-US" b="1" dirty="0">
                <a:latin typeface="Verdana" pitchFamily="34" charset="0"/>
              </a:rPr>
              <a:t>a culture / “subculture”</a:t>
            </a:r>
          </a:p>
          <a:p>
            <a:pPr marL="1712913" lvl="1" indent="-333375" eaLnBrk="1" hangingPunct="1">
              <a:lnSpc>
                <a:spcPct val="90000"/>
              </a:lnSpc>
              <a:defRPr/>
            </a:pPr>
            <a:r>
              <a:rPr lang="en-US" b="1" dirty="0">
                <a:latin typeface="Verdana" pitchFamily="34" charset="0"/>
              </a:rPr>
              <a:t>a nation</a:t>
            </a:r>
          </a:p>
          <a:p>
            <a:pPr marL="1712913" lvl="1" indent="-333375" eaLnBrk="1" hangingPunct="1">
              <a:lnSpc>
                <a:spcPct val="90000"/>
              </a:lnSpc>
              <a:defRPr/>
            </a:pPr>
            <a:r>
              <a:rPr lang="en-US" b="1" dirty="0">
                <a:latin typeface="Verdana" pitchFamily="34" charset="0"/>
              </a:rPr>
              <a:t>the world</a:t>
            </a:r>
          </a:p>
          <a:p>
            <a:pPr marL="1712913" lvl="1" indent="-333375" eaLnBrk="1" hangingPunct="1">
              <a:lnSpc>
                <a:spcPct val="90000"/>
              </a:lnSpc>
              <a:defRPr/>
            </a:pPr>
            <a:r>
              <a:rPr lang="en-US" b="1" dirty="0">
                <a:latin typeface="Verdana" pitchFamily="34" charset="0"/>
              </a:rPr>
              <a:t>an item or action itself</a:t>
            </a:r>
          </a:p>
          <a:p>
            <a:pPr marL="1712913" lvl="1" indent="-333375" eaLnBrk="1" hangingPunct="1">
              <a:lnSpc>
                <a:spcPct val="90000"/>
              </a:lnSpc>
              <a:defRPr/>
            </a:pPr>
            <a:r>
              <a:rPr lang="en-US" b="1" dirty="0">
                <a:latin typeface="Verdana" pitchFamily="34" charset="0"/>
              </a:rPr>
              <a:t>a “cultural metaphor”</a:t>
            </a:r>
          </a:p>
        </p:txBody>
      </p:sp>
    </p:spTree>
    <p:extLst>
      <p:ext uri="{BB962C8B-B14F-4D97-AF65-F5344CB8AC3E}">
        <p14:creationId xmlns:p14="http://schemas.microsoft.com/office/powerpoint/2010/main" val="3879376081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0566" y="600438"/>
            <a:ext cx="7315200" cy="5997026"/>
          </a:xfrm>
        </p:spPr>
        <p:txBody>
          <a:bodyPr>
            <a:spAutoFit/>
          </a:bodyPr>
          <a:lstStyle/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>
                <a:latin typeface="Verdana" pitchFamily="34" charset="0"/>
              </a:rPr>
              <a:t> 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en-US" b="1" dirty="0">
                <a:latin typeface="Verdana" pitchFamily="34" charset="0"/>
              </a:rPr>
              <a:t>units of analysis may include:</a:t>
            </a:r>
          </a:p>
          <a:p>
            <a:pPr marL="1538288" indent="-158750" eaLnBrk="1" hangingPunct="1">
              <a:lnSpc>
                <a:spcPct val="60000"/>
              </a:lnSpc>
              <a:spcBef>
                <a:spcPts val="300"/>
              </a:spcBef>
              <a:buFontTx/>
              <a:buNone/>
              <a:tabLst>
                <a:tab pos="1030288" algn="l"/>
              </a:tabLst>
              <a:defRPr/>
            </a:pPr>
            <a:endParaRPr lang="en-US" sz="2000" b="1" dirty="0">
              <a:latin typeface="Verdana" pitchFamily="34" charset="0"/>
            </a:endParaRPr>
          </a:p>
          <a:p>
            <a:pPr marL="1712913" lvl="1" indent="-333375" eaLnBrk="1" hangingPunct="1">
              <a:lnSpc>
                <a:spcPct val="90000"/>
              </a:lnSpc>
              <a:defRPr/>
            </a:pPr>
            <a:r>
              <a:rPr lang="en-US" b="1" dirty="0">
                <a:solidFill>
                  <a:srgbClr val="D79694"/>
                </a:solidFill>
                <a:latin typeface="Verdana" pitchFamily="34" charset="0"/>
              </a:rPr>
              <a:t>one person</a:t>
            </a:r>
            <a:endParaRPr lang="en-US" sz="1800" dirty="0">
              <a:solidFill>
                <a:srgbClr val="D79694"/>
              </a:solidFill>
              <a:latin typeface="Verdana" pitchFamily="34" charset="0"/>
            </a:endParaRPr>
          </a:p>
          <a:p>
            <a:pPr marL="1712913" lvl="1" indent="-333375" eaLnBrk="1" hangingPunct="1">
              <a:lnSpc>
                <a:spcPct val="90000"/>
              </a:lnSpc>
              <a:defRPr/>
            </a:pPr>
            <a:r>
              <a:rPr lang="en-US" b="1" dirty="0">
                <a:solidFill>
                  <a:srgbClr val="D79694"/>
                </a:solidFill>
                <a:latin typeface="Verdana" pitchFamily="34" charset="0"/>
              </a:rPr>
              <a:t>the family</a:t>
            </a:r>
            <a:endParaRPr lang="en-US" sz="1600" dirty="0">
              <a:solidFill>
                <a:srgbClr val="D79694"/>
              </a:solidFill>
              <a:latin typeface="Verdana" pitchFamily="34" charset="0"/>
            </a:endParaRPr>
          </a:p>
          <a:p>
            <a:pPr marL="1712913" lvl="1" indent="-333375" eaLnBrk="1" hangingPunct="1">
              <a:lnSpc>
                <a:spcPct val="90000"/>
              </a:lnSpc>
              <a:defRPr/>
            </a:pPr>
            <a:r>
              <a:rPr lang="en-US" b="1" dirty="0">
                <a:solidFill>
                  <a:srgbClr val="D79694"/>
                </a:solidFill>
                <a:latin typeface="Verdana" pitchFamily="34" charset="0"/>
              </a:rPr>
              <a:t>the community</a:t>
            </a:r>
          </a:p>
          <a:p>
            <a:pPr marL="1712913" lvl="1" indent="-333375" eaLnBrk="1" hangingPunct="1">
              <a:lnSpc>
                <a:spcPct val="90000"/>
              </a:lnSpc>
              <a:defRPr/>
            </a:pPr>
            <a:r>
              <a:rPr lang="en-US" b="1" dirty="0">
                <a:solidFill>
                  <a:srgbClr val="D79694"/>
                </a:solidFill>
                <a:latin typeface="Verdana" pitchFamily="34" charset="0"/>
              </a:rPr>
              <a:t>a region</a:t>
            </a:r>
          </a:p>
          <a:p>
            <a:pPr marL="1712913" lvl="1" indent="-333375" eaLnBrk="1" hangingPunct="1">
              <a:lnSpc>
                <a:spcPct val="90000"/>
              </a:lnSpc>
              <a:defRPr/>
            </a:pPr>
            <a:r>
              <a:rPr lang="en-US" b="1" dirty="0">
                <a:solidFill>
                  <a:srgbClr val="D79694"/>
                </a:solidFill>
                <a:latin typeface="Verdana" pitchFamily="34" charset="0"/>
              </a:rPr>
              <a:t>a “culture area”</a:t>
            </a:r>
          </a:p>
          <a:p>
            <a:pPr marL="1712913" lvl="1" indent="-333375" eaLnBrk="1" hangingPunct="1">
              <a:lnSpc>
                <a:spcPct val="90000"/>
              </a:lnSpc>
              <a:defRPr/>
            </a:pPr>
            <a:r>
              <a:rPr lang="en-US" b="1" dirty="0">
                <a:solidFill>
                  <a:srgbClr val="D79694"/>
                </a:solidFill>
                <a:latin typeface="Verdana" pitchFamily="34" charset="0"/>
              </a:rPr>
              <a:t>a culture / “subculture”</a:t>
            </a:r>
          </a:p>
          <a:p>
            <a:pPr marL="1712913" lvl="1" indent="-333375" eaLnBrk="1" hangingPunct="1">
              <a:lnSpc>
                <a:spcPct val="90000"/>
              </a:lnSpc>
              <a:defRPr/>
            </a:pPr>
            <a:r>
              <a:rPr lang="en-US" b="1" dirty="0">
                <a:solidFill>
                  <a:srgbClr val="D79694"/>
                </a:solidFill>
                <a:latin typeface="Verdana" pitchFamily="34" charset="0"/>
              </a:rPr>
              <a:t>a nation</a:t>
            </a:r>
          </a:p>
          <a:p>
            <a:pPr marL="1712913" lvl="1" indent="-333375" eaLnBrk="1" hangingPunct="1">
              <a:lnSpc>
                <a:spcPct val="90000"/>
              </a:lnSpc>
              <a:defRPr/>
            </a:pPr>
            <a:r>
              <a:rPr lang="en-US" b="1" dirty="0">
                <a:solidFill>
                  <a:srgbClr val="D79694"/>
                </a:solidFill>
                <a:latin typeface="Verdana" pitchFamily="34" charset="0"/>
              </a:rPr>
              <a:t>the world</a:t>
            </a:r>
          </a:p>
          <a:p>
            <a:pPr marL="1712913" lvl="1" indent="-333375" eaLnBrk="1" hangingPunct="1">
              <a:lnSpc>
                <a:spcPct val="90000"/>
              </a:lnSpc>
              <a:defRPr/>
            </a:pPr>
            <a:r>
              <a:rPr lang="en-US" sz="3200" b="1" dirty="0">
                <a:latin typeface="Verdana" pitchFamily="34" charset="0"/>
              </a:rPr>
              <a:t>an item or action itself</a:t>
            </a:r>
          </a:p>
          <a:p>
            <a:pPr marL="1712913" lvl="1" indent="-333375" eaLnBrk="1" hangingPunct="1">
              <a:lnSpc>
                <a:spcPct val="90000"/>
              </a:lnSpc>
              <a:defRPr/>
            </a:pPr>
            <a:r>
              <a:rPr lang="en-US" b="1" dirty="0">
                <a:solidFill>
                  <a:srgbClr val="D79694"/>
                </a:solidFill>
                <a:latin typeface="Verdana" pitchFamily="34" charset="0"/>
              </a:rPr>
              <a:t>a “cultural metaphor”</a:t>
            </a:r>
          </a:p>
        </p:txBody>
      </p:sp>
    </p:spTree>
    <p:extLst>
      <p:ext uri="{BB962C8B-B14F-4D97-AF65-F5344CB8AC3E}">
        <p14:creationId xmlns:p14="http://schemas.microsoft.com/office/powerpoint/2010/main" val="1180294522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0566" y="600438"/>
            <a:ext cx="7315200" cy="5997026"/>
          </a:xfrm>
        </p:spPr>
        <p:txBody>
          <a:bodyPr>
            <a:spAutoFit/>
          </a:bodyPr>
          <a:lstStyle/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>
                <a:latin typeface="Verdana" pitchFamily="34" charset="0"/>
              </a:rPr>
              <a:t> 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en-US" b="1" dirty="0">
                <a:latin typeface="Verdana" pitchFamily="34" charset="0"/>
              </a:rPr>
              <a:t>units of analysis may include:</a:t>
            </a:r>
          </a:p>
          <a:p>
            <a:pPr marL="1538288" indent="-158750" eaLnBrk="1" hangingPunct="1">
              <a:lnSpc>
                <a:spcPct val="60000"/>
              </a:lnSpc>
              <a:spcBef>
                <a:spcPts val="300"/>
              </a:spcBef>
              <a:buFontTx/>
              <a:buNone/>
              <a:tabLst>
                <a:tab pos="1030288" algn="l"/>
              </a:tabLst>
              <a:defRPr/>
            </a:pPr>
            <a:endParaRPr lang="en-US" sz="2000" b="1" dirty="0">
              <a:latin typeface="Verdana" pitchFamily="34" charset="0"/>
            </a:endParaRPr>
          </a:p>
          <a:p>
            <a:pPr marL="1712913" lvl="1" indent="-333375" eaLnBrk="1" hangingPunct="1">
              <a:lnSpc>
                <a:spcPct val="90000"/>
              </a:lnSpc>
              <a:defRPr/>
            </a:pPr>
            <a:r>
              <a:rPr lang="en-US" b="1" dirty="0">
                <a:solidFill>
                  <a:srgbClr val="D79694"/>
                </a:solidFill>
                <a:latin typeface="Verdana" pitchFamily="34" charset="0"/>
              </a:rPr>
              <a:t>one person</a:t>
            </a:r>
            <a:endParaRPr lang="en-US" sz="1800" dirty="0">
              <a:solidFill>
                <a:srgbClr val="D79694"/>
              </a:solidFill>
              <a:latin typeface="Verdana" pitchFamily="34" charset="0"/>
            </a:endParaRPr>
          </a:p>
          <a:p>
            <a:pPr marL="1712913" lvl="1" indent="-333375" eaLnBrk="1" hangingPunct="1">
              <a:lnSpc>
                <a:spcPct val="90000"/>
              </a:lnSpc>
              <a:defRPr/>
            </a:pPr>
            <a:r>
              <a:rPr lang="en-US" b="1" dirty="0">
                <a:solidFill>
                  <a:srgbClr val="D79694"/>
                </a:solidFill>
                <a:latin typeface="Verdana" pitchFamily="34" charset="0"/>
              </a:rPr>
              <a:t>the family</a:t>
            </a:r>
            <a:endParaRPr lang="en-US" sz="1600" dirty="0">
              <a:solidFill>
                <a:srgbClr val="D79694"/>
              </a:solidFill>
              <a:latin typeface="Verdana" pitchFamily="34" charset="0"/>
            </a:endParaRPr>
          </a:p>
          <a:p>
            <a:pPr marL="1712913" lvl="1" indent="-333375" eaLnBrk="1" hangingPunct="1">
              <a:lnSpc>
                <a:spcPct val="90000"/>
              </a:lnSpc>
              <a:defRPr/>
            </a:pPr>
            <a:r>
              <a:rPr lang="en-US" b="1" dirty="0">
                <a:solidFill>
                  <a:srgbClr val="D79694"/>
                </a:solidFill>
                <a:latin typeface="Verdana" pitchFamily="34" charset="0"/>
              </a:rPr>
              <a:t>the community</a:t>
            </a:r>
          </a:p>
          <a:p>
            <a:pPr marL="1712913" lvl="1" indent="-333375" eaLnBrk="1" hangingPunct="1">
              <a:lnSpc>
                <a:spcPct val="90000"/>
              </a:lnSpc>
              <a:defRPr/>
            </a:pPr>
            <a:r>
              <a:rPr lang="en-US" b="1" dirty="0">
                <a:solidFill>
                  <a:srgbClr val="D79694"/>
                </a:solidFill>
                <a:latin typeface="Verdana" pitchFamily="34" charset="0"/>
              </a:rPr>
              <a:t>a region</a:t>
            </a:r>
          </a:p>
          <a:p>
            <a:pPr marL="1712913" lvl="1" indent="-333375" eaLnBrk="1" hangingPunct="1">
              <a:lnSpc>
                <a:spcPct val="90000"/>
              </a:lnSpc>
              <a:defRPr/>
            </a:pPr>
            <a:r>
              <a:rPr lang="en-US" b="1" dirty="0">
                <a:solidFill>
                  <a:srgbClr val="D79694"/>
                </a:solidFill>
                <a:latin typeface="Verdana" pitchFamily="34" charset="0"/>
              </a:rPr>
              <a:t>a “culture area”</a:t>
            </a:r>
          </a:p>
          <a:p>
            <a:pPr marL="1712913" lvl="1" indent="-333375" eaLnBrk="1" hangingPunct="1">
              <a:lnSpc>
                <a:spcPct val="90000"/>
              </a:lnSpc>
              <a:defRPr/>
            </a:pPr>
            <a:r>
              <a:rPr lang="en-US" b="1" dirty="0">
                <a:solidFill>
                  <a:srgbClr val="D79694"/>
                </a:solidFill>
                <a:latin typeface="Verdana" pitchFamily="34" charset="0"/>
              </a:rPr>
              <a:t>a culture / “subculture”</a:t>
            </a:r>
          </a:p>
          <a:p>
            <a:pPr marL="1712913" lvl="1" indent="-333375" eaLnBrk="1" hangingPunct="1">
              <a:lnSpc>
                <a:spcPct val="90000"/>
              </a:lnSpc>
              <a:defRPr/>
            </a:pPr>
            <a:r>
              <a:rPr lang="en-US" b="1" dirty="0">
                <a:solidFill>
                  <a:srgbClr val="D79694"/>
                </a:solidFill>
                <a:latin typeface="Verdana" pitchFamily="34" charset="0"/>
              </a:rPr>
              <a:t>a nation</a:t>
            </a:r>
          </a:p>
          <a:p>
            <a:pPr marL="1712913" lvl="1" indent="-333375" eaLnBrk="1" hangingPunct="1">
              <a:lnSpc>
                <a:spcPct val="90000"/>
              </a:lnSpc>
              <a:defRPr/>
            </a:pPr>
            <a:r>
              <a:rPr lang="en-US" b="1" dirty="0">
                <a:solidFill>
                  <a:srgbClr val="D79694"/>
                </a:solidFill>
                <a:latin typeface="Verdana" pitchFamily="34" charset="0"/>
              </a:rPr>
              <a:t>the world</a:t>
            </a:r>
          </a:p>
          <a:p>
            <a:pPr marL="1712913" lvl="1" indent="-333375" eaLnBrk="1" hangingPunct="1">
              <a:lnSpc>
                <a:spcPct val="90000"/>
              </a:lnSpc>
              <a:defRPr/>
            </a:pPr>
            <a:r>
              <a:rPr lang="en-US" sz="3200" b="1" dirty="0">
                <a:latin typeface="Verdana" pitchFamily="34" charset="0"/>
              </a:rPr>
              <a:t>an item or action itself</a:t>
            </a:r>
          </a:p>
          <a:p>
            <a:pPr marL="1712913" lvl="1" indent="-333375" eaLnBrk="1" hangingPunct="1">
              <a:lnSpc>
                <a:spcPct val="90000"/>
              </a:lnSpc>
              <a:defRPr/>
            </a:pPr>
            <a:r>
              <a:rPr lang="en-US" b="1" dirty="0">
                <a:solidFill>
                  <a:srgbClr val="D79694"/>
                </a:solidFill>
                <a:latin typeface="Verdana" pitchFamily="34" charset="0"/>
              </a:rPr>
              <a:t>a “cultural metaphor”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871538" y="2743200"/>
            <a:ext cx="7358062" cy="2277547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 vert="horz" wrap="square" lIns="457200" tIns="457200" rIns="457200" bIns="457200" numCol="1" anchor="t" anchorCtr="0" compatLnSpc="1">
            <a:prstTxWarp prst="textNoShape">
              <a:avLst/>
            </a:prstTxWarp>
            <a:spAutoFit/>
          </a:bodyPr>
          <a:lstStyle/>
          <a:p>
            <a:pPr indent="-514350" algn="ctr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  <a:defRPr/>
            </a:pPr>
            <a:r>
              <a:rPr lang="en-US" sz="2400" b="1" dirty="0">
                <a:solidFill>
                  <a:srgbClr val="000000"/>
                </a:solidFill>
              </a:rPr>
              <a:t>in the following case the item is . . . </a:t>
            </a:r>
          </a:p>
          <a:p>
            <a:pPr indent="-514350" algn="ctr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  <a:defRPr/>
            </a:pPr>
            <a:endParaRPr lang="en-US" sz="2400" b="1" dirty="0">
              <a:solidFill>
                <a:srgbClr val="000000"/>
              </a:solidFill>
            </a:endParaRPr>
          </a:p>
          <a:p>
            <a:pPr indent="-514350" algn="ctr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  <a:defRPr/>
            </a:pPr>
            <a:r>
              <a:rPr lang="en-US" sz="4000" b="1" dirty="0">
                <a:solidFill>
                  <a:srgbClr val="000000"/>
                </a:solidFill>
              </a:rPr>
              <a:t>“Cuisine”</a:t>
            </a:r>
            <a:endParaRPr 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68245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81" name="Subtitle 2"/>
          <p:cNvSpPr txBox="1">
            <a:spLocks/>
          </p:cNvSpPr>
          <p:nvPr/>
        </p:nvSpPr>
        <p:spPr bwMode="auto">
          <a:xfrm>
            <a:off x="914400" y="1676400"/>
            <a:ext cx="7315200" cy="4450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400" dirty="0">
                <a:solidFill>
                  <a:srgbClr val="D79694"/>
                </a:solidFill>
                <a:latin typeface="Calibri" pitchFamily="34" charset="0"/>
              </a:rPr>
              <a:t>Nutritional Status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400" dirty="0">
                <a:solidFill>
                  <a:srgbClr val="D79694"/>
                </a:solidFill>
                <a:latin typeface="Calibri" pitchFamily="34" charset="0"/>
              </a:rPr>
              <a:t>Biological Makeup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400" dirty="0">
                <a:solidFill>
                  <a:srgbClr val="D79694"/>
                </a:solidFill>
                <a:latin typeface="Calibri" pitchFamily="34" charset="0"/>
              </a:rPr>
              <a:t>Human Nutrient Needs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400" dirty="0">
                <a:solidFill>
                  <a:srgbClr val="D79694"/>
                </a:solidFill>
                <a:latin typeface="Calibri" pitchFamily="34" charset="0"/>
              </a:rPr>
              <a:t>Diet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4800" b="1" dirty="0">
                <a:solidFill>
                  <a:srgbClr val="000000"/>
                </a:solidFill>
                <a:latin typeface="Calibri" pitchFamily="34" charset="0"/>
              </a:rPr>
              <a:t>Cuisine</a:t>
            </a:r>
            <a:endParaRPr lang="en-US" sz="3200" b="1" dirty="0">
              <a:solidFill>
                <a:srgbClr val="000000"/>
              </a:solidFill>
              <a:latin typeface="Calibri" pitchFamily="34" charset="0"/>
            </a:endParaRP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400" dirty="0">
                <a:solidFill>
                  <a:srgbClr val="D79694"/>
                </a:solidFill>
                <a:latin typeface="Calibri" pitchFamily="34" charset="0"/>
              </a:rPr>
              <a:t>The Environment</a:t>
            </a:r>
          </a:p>
          <a:p>
            <a:pPr marL="1257300" lvl="2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400" dirty="0">
                <a:solidFill>
                  <a:srgbClr val="D79694"/>
                </a:solidFill>
                <a:latin typeface="Calibri" pitchFamily="34" charset="0"/>
              </a:rPr>
              <a:t>Physical Environment</a:t>
            </a:r>
          </a:p>
          <a:p>
            <a:pPr marL="1257300" lvl="2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400" dirty="0">
                <a:solidFill>
                  <a:srgbClr val="D79694"/>
                </a:solidFill>
                <a:latin typeface="Calibri" pitchFamily="34" charset="0"/>
              </a:rPr>
              <a:t>Sociocultural Environment</a:t>
            </a:r>
          </a:p>
          <a:p>
            <a:pPr marL="1257300" lvl="2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400" dirty="0">
                <a:solidFill>
                  <a:srgbClr val="D79694"/>
                </a:solidFill>
                <a:latin typeface="Calibri" pitchFamily="34" charset="0"/>
              </a:rPr>
              <a:t>Economic and Political Environment</a:t>
            </a:r>
          </a:p>
        </p:txBody>
      </p:sp>
      <p:sp>
        <p:nvSpPr>
          <p:cNvPr id="686082" name="Subtitle 2"/>
          <p:cNvSpPr txBox="1">
            <a:spLocks/>
          </p:cNvSpPr>
          <p:nvPr/>
        </p:nvSpPr>
        <p:spPr bwMode="auto">
          <a:xfrm>
            <a:off x="914400" y="609600"/>
            <a:ext cx="73152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en-US" sz="3200" b="1">
                <a:solidFill>
                  <a:srgbClr val="C80000"/>
                </a:solidFill>
                <a:latin typeface="Calibri" pitchFamily="34" charset="0"/>
              </a:rPr>
              <a:t>Biocultural Framework </a:t>
            </a:r>
          </a:p>
          <a:p>
            <a:pPr marL="342900" indent="-342900" algn="ctr"/>
            <a:r>
              <a:rPr lang="en-US" sz="3200" b="1">
                <a:solidFill>
                  <a:srgbClr val="C80000"/>
                </a:solidFill>
                <a:latin typeface="Calibri" pitchFamily="34" charset="0"/>
              </a:rPr>
              <a:t>for the Study of Diet and Nutrition</a:t>
            </a:r>
            <a:endParaRPr lang="en-US" sz="3200">
              <a:solidFill>
                <a:srgbClr val="C80000"/>
              </a:solidFill>
              <a:latin typeface="Calibri" pitchFamily="34" charset="0"/>
            </a:endParaRPr>
          </a:p>
        </p:txBody>
      </p:sp>
      <p:sp>
        <p:nvSpPr>
          <p:cNvPr id="686083" name="TextBox 4"/>
          <p:cNvSpPr txBox="1">
            <a:spLocks noChangeArrowheads="1"/>
          </p:cNvSpPr>
          <p:nvPr/>
        </p:nvSpPr>
        <p:spPr bwMode="auto">
          <a:xfrm>
            <a:off x="5368925" y="1676400"/>
            <a:ext cx="15478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rgbClr val="D79694"/>
                </a:solidFill>
                <a:latin typeface="Calibri" pitchFamily="34" charset="0"/>
              </a:rPr>
              <a:t>individual</a:t>
            </a:r>
          </a:p>
          <a:p>
            <a:pPr algn="ctr"/>
            <a:r>
              <a:rPr lang="en-US" sz="2400" dirty="0">
                <a:solidFill>
                  <a:srgbClr val="D79694"/>
                </a:solidFill>
                <a:latin typeface="Calibri" pitchFamily="34" charset="0"/>
              </a:rPr>
              <a:t>nutritional</a:t>
            </a:r>
          </a:p>
          <a:p>
            <a:pPr algn="ctr"/>
            <a:r>
              <a:rPr lang="en-US" sz="2400" dirty="0">
                <a:solidFill>
                  <a:srgbClr val="D79694"/>
                </a:solidFill>
                <a:latin typeface="Calibri" pitchFamily="34" charset="0"/>
              </a:rPr>
              <a:t>needs 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105" name="TextBox 1"/>
          <p:cNvSpPr txBox="1">
            <a:spLocks noChangeArrowheads="1"/>
          </p:cNvSpPr>
          <p:nvPr/>
        </p:nvSpPr>
        <p:spPr bwMode="auto">
          <a:xfrm>
            <a:off x="914400" y="1357313"/>
            <a:ext cx="7315200" cy="4985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400" b="1" dirty="0">
                <a:solidFill>
                  <a:prstClr val="black"/>
                </a:solidFill>
                <a:latin typeface="Calibri" pitchFamily="34" charset="0"/>
              </a:rPr>
              <a:t>cuisine</a:t>
            </a:r>
          </a:p>
          <a:p>
            <a:pPr algn="ctr"/>
            <a:endParaRPr lang="en-US" sz="2400" b="1" dirty="0">
              <a:solidFill>
                <a:prstClr val="black"/>
              </a:solidFill>
              <a:latin typeface="Calibri" pitchFamily="34" charset="0"/>
            </a:endParaRPr>
          </a:p>
          <a:p>
            <a:pPr algn="ctr"/>
            <a:r>
              <a:rPr lang="en-US" sz="3600" b="1" dirty="0">
                <a:solidFill>
                  <a:prstClr val="black"/>
                </a:solidFill>
                <a:latin typeface="Calibri" pitchFamily="34" charset="0"/>
              </a:rPr>
              <a:t>“refers to the foods, food preparation techniques, and taste preferences that are shared by the members of a group of people”</a:t>
            </a:r>
          </a:p>
          <a:p>
            <a:pPr algn="ctr"/>
            <a:endParaRPr lang="en-US" sz="3200" b="1" dirty="0">
              <a:solidFill>
                <a:prstClr val="black"/>
              </a:solidFill>
              <a:latin typeface="Calibri" pitchFamily="34" charset="0"/>
            </a:endParaRPr>
          </a:p>
          <a:p>
            <a:pPr algn="ctr"/>
            <a:r>
              <a:rPr lang="en-US" sz="3200" b="1" dirty="0">
                <a:solidFill>
                  <a:prstClr val="white"/>
                </a:solidFill>
                <a:latin typeface="Calibri" pitchFamily="34" charset="0"/>
              </a:rPr>
              <a:t>applies only to groups of people that share a culture</a:t>
            </a:r>
          </a:p>
        </p:txBody>
      </p:sp>
      <p:sp>
        <p:nvSpPr>
          <p:cNvPr id="687106" name="TextBox 3"/>
          <p:cNvSpPr txBox="1">
            <a:spLocks noChangeArrowheads="1"/>
          </p:cNvSpPr>
          <p:nvPr/>
        </p:nvSpPr>
        <p:spPr bwMode="auto">
          <a:xfrm>
            <a:off x="928688" y="62484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solidFill>
                  <a:prstClr val="black"/>
                </a:solidFill>
                <a:latin typeface="Calibri" pitchFamily="34" charset="0"/>
              </a:rPr>
              <a:t>The Cultural Feast</a:t>
            </a:r>
            <a:r>
              <a:rPr lang="en-US" dirty="0">
                <a:solidFill>
                  <a:prstClr val="black"/>
                </a:solidFill>
                <a:latin typeface="Calibri" pitchFamily="34" charset="0"/>
              </a:rPr>
              <a:t>, 2</a:t>
            </a:r>
            <a:r>
              <a:rPr lang="en-US" baseline="30000" dirty="0">
                <a:solidFill>
                  <a:prstClr val="black"/>
                </a:solidFill>
                <a:latin typeface="Calibri" pitchFamily="34" charset="0"/>
              </a:rPr>
              <a:t>nd</a:t>
            </a:r>
            <a:r>
              <a:rPr lang="en-US" dirty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i="1" dirty="0">
                <a:solidFill>
                  <a:prstClr val="black"/>
                </a:solidFill>
                <a:latin typeface="Calibri" pitchFamily="34" charset="0"/>
              </a:rPr>
              <a:t>Ed.</a:t>
            </a:r>
            <a:r>
              <a:rPr lang="en-US" dirty="0">
                <a:solidFill>
                  <a:prstClr val="black"/>
                </a:solidFill>
                <a:latin typeface="Calibri" pitchFamily="34" charset="0"/>
              </a:rPr>
              <a:t>, p. 9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129" name="TextBox 1"/>
          <p:cNvSpPr txBox="1">
            <a:spLocks noChangeArrowheads="1"/>
          </p:cNvSpPr>
          <p:nvPr/>
        </p:nvSpPr>
        <p:spPr bwMode="auto">
          <a:xfrm>
            <a:off x="914400" y="1357313"/>
            <a:ext cx="7315200" cy="4816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400" b="1" dirty="0">
                <a:solidFill>
                  <a:prstClr val="black"/>
                </a:solidFill>
                <a:latin typeface="Calibri" pitchFamily="34" charset="0"/>
              </a:rPr>
              <a:t>cuisine</a:t>
            </a:r>
          </a:p>
          <a:p>
            <a:pPr algn="ctr"/>
            <a:endParaRPr lang="en-US" sz="2400" b="1" dirty="0">
              <a:solidFill>
                <a:srgbClr val="D79694"/>
              </a:solidFill>
              <a:latin typeface="Calibri" pitchFamily="34" charset="0"/>
            </a:endParaRPr>
          </a:p>
          <a:p>
            <a:pPr algn="ctr"/>
            <a:r>
              <a:rPr lang="en-US" sz="3600" b="1" dirty="0">
                <a:solidFill>
                  <a:srgbClr val="D79694"/>
                </a:solidFill>
                <a:latin typeface="Calibri" pitchFamily="34" charset="0"/>
              </a:rPr>
              <a:t>“refers to the foods, food preparation techniques, and taste preferences that are shared by the members of a group of people”</a:t>
            </a:r>
          </a:p>
          <a:p>
            <a:pPr algn="ctr"/>
            <a:endParaRPr lang="en-US" sz="100" b="1" dirty="0">
              <a:solidFill>
                <a:prstClr val="black"/>
              </a:solidFill>
              <a:latin typeface="Calibri" pitchFamily="34" charset="0"/>
            </a:endParaRPr>
          </a:p>
          <a:p>
            <a:pPr algn="ctr"/>
            <a:r>
              <a:rPr lang="en-US" sz="3600" b="1" dirty="0">
                <a:solidFill>
                  <a:prstClr val="black"/>
                </a:solidFill>
                <a:latin typeface="Calibri" pitchFamily="34" charset="0"/>
              </a:rPr>
              <a:t>applies only to </a:t>
            </a:r>
            <a:r>
              <a:rPr lang="en-US" sz="4800" b="1" dirty="0">
                <a:solidFill>
                  <a:prstClr val="black"/>
                </a:solidFill>
                <a:latin typeface="Calibri" pitchFamily="34" charset="0"/>
              </a:rPr>
              <a:t>groups </a:t>
            </a:r>
            <a:r>
              <a:rPr lang="en-US" sz="3600" b="1" dirty="0">
                <a:solidFill>
                  <a:prstClr val="black"/>
                </a:solidFill>
                <a:latin typeface="Calibri" pitchFamily="34" charset="0"/>
              </a:rPr>
              <a:t>of people </a:t>
            </a:r>
          </a:p>
          <a:p>
            <a:pPr algn="ctr"/>
            <a:r>
              <a:rPr lang="en-US" sz="3600" b="1" dirty="0">
                <a:solidFill>
                  <a:prstClr val="black"/>
                </a:solidFill>
                <a:latin typeface="Calibri" pitchFamily="34" charset="0"/>
              </a:rPr>
              <a:t>that share a culture</a:t>
            </a:r>
          </a:p>
        </p:txBody>
      </p:sp>
      <p:sp>
        <p:nvSpPr>
          <p:cNvPr id="688130" name="TextBox 3"/>
          <p:cNvSpPr txBox="1">
            <a:spLocks noChangeArrowheads="1"/>
          </p:cNvSpPr>
          <p:nvPr/>
        </p:nvSpPr>
        <p:spPr bwMode="auto">
          <a:xfrm>
            <a:off x="928688" y="62484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solidFill>
                  <a:prstClr val="black"/>
                </a:solidFill>
                <a:latin typeface="Calibri" pitchFamily="34" charset="0"/>
              </a:rPr>
              <a:t>The Cultural Feast</a:t>
            </a:r>
            <a:r>
              <a:rPr lang="en-US" dirty="0">
                <a:solidFill>
                  <a:prstClr val="black"/>
                </a:solidFill>
                <a:latin typeface="Calibri" pitchFamily="34" charset="0"/>
              </a:rPr>
              <a:t>, 2</a:t>
            </a:r>
            <a:r>
              <a:rPr lang="en-US" baseline="30000" dirty="0">
                <a:solidFill>
                  <a:prstClr val="black"/>
                </a:solidFill>
                <a:latin typeface="Calibri" pitchFamily="34" charset="0"/>
              </a:rPr>
              <a:t>nd</a:t>
            </a:r>
            <a:r>
              <a:rPr lang="en-US" dirty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i="1" dirty="0">
                <a:solidFill>
                  <a:prstClr val="black"/>
                </a:solidFill>
                <a:latin typeface="Calibri" pitchFamily="34" charset="0"/>
              </a:rPr>
              <a:t>Ed.</a:t>
            </a:r>
            <a:r>
              <a:rPr lang="en-US" dirty="0">
                <a:solidFill>
                  <a:prstClr val="black"/>
                </a:solidFill>
                <a:latin typeface="Calibri" pitchFamily="34" charset="0"/>
              </a:rPr>
              <a:t>, p. 9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153" name="TextBox 1"/>
          <p:cNvSpPr txBox="1">
            <a:spLocks noChangeArrowheads="1"/>
          </p:cNvSpPr>
          <p:nvPr/>
        </p:nvSpPr>
        <p:spPr bwMode="auto">
          <a:xfrm>
            <a:off x="914400" y="976313"/>
            <a:ext cx="73152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b="1" dirty="0">
                <a:solidFill>
                  <a:prstClr val="black"/>
                </a:solidFill>
                <a:latin typeface="Calibri" pitchFamily="34" charset="0"/>
              </a:rPr>
              <a:t>diet</a:t>
            </a:r>
          </a:p>
          <a:p>
            <a:pPr algn="ctr"/>
            <a:endParaRPr lang="en-US" sz="2400" b="1" dirty="0">
              <a:solidFill>
                <a:prstClr val="black"/>
              </a:solidFill>
              <a:latin typeface="Calibri" pitchFamily="34" charset="0"/>
            </a:endParaRPr>
          </a:p>
          <a:p>
            <a:pPr algn="ctr"/>
            <a:r>
              <a:rPr lang="en-US" sz="3200" b="1" dirty="0">
                <a:solidFill>
                  <a:srgbClr val="C00000"/>
                </a:solidFill>
                <a:latin typeface="Calibri" pitchFamily="34" charset="0"/>
              </a:rPr>
              <a:t>in the biocultural model diagrammed, </a:t>
            </a:r>
          </a:p>
          <a:p>
            <a:pPr algn="ctr"/>
            <a:r>
              <a:rPr lang="en-US" sz="4000" b="1" dirty="0">
                <a:solidFill>
                  <a:prstClr val="black"/>
                </a:solidFill>
                <a:latin typeface="Calibri" pitchFamily="34" charset="0"/>
              </a:rPr>
              <a:t>diet is nested within cuisine </a:t>
            </a:r>
          </a:p>
          <a:p>
            <a:pPr algn="ctr"/>
            <a:r>
              <a:rPr lang="en-US" sz="3200" b="1" dirty="0">
                <a:solidFill>
                  <a:srgbClr val="C00000"/>
                </a:solidFill>
                <a:latin typeface="Calibri" pitchFamily="34" charset="0"/>
              </a:rPr>
              <a:t>to demonstrate that a given set of preferred preparation techniques and dishes that characterize a particular culture group has an important impact on the diets of the individual members</a:t>
            </a:r>
          </a:p>
        </p:txBody>
      </p:sp>
      <p:sp>
        <p:nvSpPr>
          <p:cNvPr id="689154" name="TextBox 2"/>
          <p:cNvSpPr txBox="1">
            <a:spLocks noChangeArrowheads="1"/>
          </p:cNvSpPr>
          <p:nvPr/>
        </p:nvSpPr>
        <p:spPr bwMode="auto">
          <a:xfrm>
            <a:off x="928688" y="62484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solidFill>
                  <a:prstClr val="black"/>
                </a:solidFill>
                <a:latin typeface="Calibri" pitchFamily="34" charset="0"/>
              </a:rPr>
              <a:t>The Cultural Feast</a:t>
            </a:r>
            <a:r>
              <a:rPr lang="en-US" dirty="0">
                <a:solidFill>
                  <a:prstClr val="black"/>
                </a:solidFill>
                <a:latin typeface="Calibri" pitchFamily="34" charset="0"/>
              </a:rPr>
              <a:t>, 2</a:t>
            </a:r>
            <a:r>
              <a:rPr lang="en-US" baseline="30000" dirty="0">
                <a:solidFill>
                  <a:prstClr val="black"/>
                </a:solidFill>
                <a:latin typeface="Calibri" pitchFamily="34" charset="0"/>
              </a:rPr>
              <a:t>nd</a:t>
            </a:r>
            <a:r>
              <a:rPr lang="en-US" dirty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i="1" dirty="0">
                <a:solidFill>
                  <a:prstClr val="black"/>
                </a:solidFill>
                <a:latin typeface="Calibri" pitchFamily="34" charset="0"/>
              </a:rPr>
              <a:t>Ed.</a:t>
            </a:r>
            <a:r>
              <a:rPr lang="en-US" dirty="0">
                <a:solidFill>
                  <a:prstClr val="black"/>
                </a:solidFill>
                <a:latin typeface="Calibri" pitchFamily="34" charset="0"/>
              </a:rPr>
              <a:t>, p. 10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5" name="Subtitle 2"/>
          <p:cNvSpPr txBox="1">
            <a:spLocks/>
          </p:cNvSpPr>
          <p:nvPr/>
        </p:nvSpPr>
        <p:spPr bwMode="auto">
          <a:xfrm>
            <a:off x="914400" y="2939142"/>
            <a:ext cx="73152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en-US" sz="3600" b="1" dirty="0">
                <a:solidFill>
                  <a:prstClr val="black"/>
                </a:solidFill>
                <a:latin typeface="Calibri" pitchFamily="34" charset="0"/>
              </a:rPr>
              <a:t>“Setting the Table”</a:t>
            </a:r>
          </a:p>
          <a:p>
            <a:pPr marL="342900" indent="-342900" algn="ctr"/>
            <a:r>
              <a:rPr lang="en-US" sz="3600" b="1" dirty="0">
                <a:solidFill>
                  <a:prstClr val="black"/>
                </a:solidFill>
                <a:latin typeface="Calibri" pitchFamily="34" charset="0"/>
              </a:rPr>
              <a:t>is a good metaphor</a:t>
            </a:r>
          </a:p>
          <a:p>
            <a:pPr marL="342900" indent="-342900" algn="ctr"/>
            <a:r>
              <a:rPr lang="en-US" sz="3600" b="1" dirty="0">
                <a:solidFill>
                  <a:prstClr val="black"/>
                </a:solidFill>
                <a:latin typeface="Calibri" pitchFamily="34" charset="0"/>
              </a:rPr>
              <a:t>for the beginning</a:t>
            </a:r>
          </a:p>
          <a:p>
            <a:pPr marL="342900" indent="-342900" algn="ctr"/>
            <a:r>
              <a:rPr lang="en-US" sz="3600" b="1" dirty="0">
                <a:solidFill>
                  <a:prstClr val="black"/>
                </a:solidFill>
                <a:latin typeface="Calibri" pitchFamily="34" charset="0"/>
              </a:rPr>
              <a:t>of the course</a:t>
            </a:r>
            <a:endParaRPr lang="en-US" sz="3600" b="1" dirty="0">
              <a:solidFill>
                <a:srgbClr val="D79694"/>
              </a:solidFill>
              <a:latin typeface="Calibri" pitchFamily="34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392289"/>
            <a:ext cx="9144000" cy="769441"/>
          </a:xfrm>
          <a:prstGeom prst="rect">
            <a:avLst/>
          </a:prstGeom>
          <a:gradFill flip="none" rotWithShape="1">
            <a:gsLst>
              <a:gs pos="100000">
                <a:srgbClr val="C80000"/>
              </a:gs>
              <a:gs pos="53000">
                <a:schemeClr val="bg1">
                  <a:alpha val="77000"/>
                </a:schemeClr>
              </a:gs>
              <a:gs pos="83000">
                <a:srgbClr val="D4DEFF"/>
              </a:gs>
              <a:gs pos="100000">
                <a:srgbClr val="FFC000"/>
              </a:gs>
            </a:gsLst>
            <a:lin ang="5400000" scaled="1"/>
            <a:tileRect/>
          </a:gradFill>
        </p:spPr>
        <p:txBody>
          <a:bodyPr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000" kern="0" dirty="0">
                <a:solidFill>
                  <a:prstClr val="black"/>
                </a:solidFill>
                <a:latin typeface="Calibri"/>
              </a:rPr>
              <a:t>“Setting the Table”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endParaRPr lang="en-US" sz="2000" kern="0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177" name="TextBox 1"/>
          <p:cNvSpPr txBox="1">
            <a:spLocks noChangeArrowheads="1"/>
          </p:cNvSpPr>
          <p:nvPr/>
        </p:nvSpPr>
        <p:spPr bwMode="auto">
          <a:xfrm>
            <a:off x="914400" y="976313"/>
            <a:ext cx="73152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b="1" dirty="0">
                <a:solidFill>
                  <a:prstClr val="black"/>
                </a:solidFill>
                <a:latin typeface="Calibri" pitchFamily="34" charset="0"/>
              </a:rPr>
              <a:t>diet</a:t>
            </a:r>
          </a:p>
          <a:p>
            <a:pPr algn="ctr"/>
            <a:endParaRPr lang="en-US" sz="2400" b="1" dirty="0">
              <a:solidFill>
                <a:prstClr val="black"/>
              </a:solidFill>
              <a:latin typeface="Calibri" pitchFamily="34" charset="0"/>
            </a:endParaRPr>
          </a:p>
          <a:p>
            <a:pPr algn="ctr"/>
            <a:r>
              <a:rPr lang="en-US" sz="3200" b="1" dirty="0">
                <a:solidFill>
                  <a:srgbClr val="D79694"/>
                </a:solidFill>
                <a:latin typeface="Calibri" pitchFamily="34" charset="0"/>
              </a:rPr>
              <a:t>in the biocultural model diagrammed, </a:t>
            </a:r>
          </a:p>
          <a:p>
            <a:pPr algn="ctr"/>
            <a:r>
              <a:rPr lang="en-US" sz="4000" b="1" dirty="0">
                <a:solidFill>
                  <a:prstClr val="black"/>
                </a:solidFill>
                <a:latin typeface="Calibri" pitchFamily="34" charset="0"/>
              </a:rPr>
              <a:t>diet is nested within cuisine </a:t>
            </a:r>
          </a:p>
          <a:p>
            <a:pPr algn="ctr"/>
            <a:r>
              <a:rPr lang="en-US" sz="3200" b="1" dirty="0">
                <a:solidFill>
                  <a:srgbClr val="D79694"/>
                </a:solidFill>
                <a:latin typeface="Calibri" pitchFamily="34" charset="0"/>
              </a:rPr>
              <a:t>to demonstrate that a given set of preferred preparation techniques and dishes that characterize a particular culture group has an important impact on the diets of the individual members</a:t>
            </a:r>
          </a:p>
        </p:txBody>
      </p:sp>
      <p:sp>
        <p:nvSpPr>
          <p:cNvPr id="690178" name="TextBox 2"/>
          <p:cNvSpPr txBox="1">
            <a:spLocks noChangeArrowheads="1"/>
          </p:cNvSpPr>
          <p:nvPr/>
        </p:nvSpPr>
        <p:spPr bwMode="auto">
          <a:xfrm>
            <a:off x="928688" y="62484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solidFill>
                  <a:prstClr val="black"/>
                </a:solidFill>
                <a:latin typeface="Calibri" pitchFamily="34" charset="0"/>
              </a:rPr>
              <a:t>The Cultural Feast</a:t>
            </a:r>
            <a:r>
              <a:rPr lang="en-US" dirty="0">
                <a:solidFill>
                  <a:prstClr val="black"/>
                </a:solidFill>
                <a:latin typeface="Calibri" pitchFamily="34" charset="0"/>
              </a:rPr>
              <a:t>, 2</a:t>
            </a:r>
            <a:r>
              <a:rPr lang="en-US" baseline="30000" dirty="0">
                <a:solidFill>
                  <a:prstClr val="black"/>
                </a:solidFill>
                <a:latin typeface="Calibri" pitchFamily="34" charset="0"/>
              </a:rPr>
              <a:t>nd</a:t>
            </a:r>
            <a:r>
              <a:rPr lang="en-US" dirty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i="1" dirty="0">
                <a:solidFill>
                  <a:prstClr val="black"/>
                </a:solidFill>
                <a:latin typeface="Calibri" pitchFamily="34" charset="0"/>
              </a:rPr>
              <a:t>Ed.</a:t>
            </a:r>
            <a:r>
              <a:rPr lang="en-US" dirty="0">
                <a:solidFill>
                  <a:prstClr val="black"/>
                </a:solidFill>
                <a:latin typeface="Calibri" pitchFamily="34" charset="0"/>
              </a:rPr>
              <a:t>, p. 10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202" name="TextBox 2"/>
          <p:cNvSpPr txBox="1">
            <a:spLocks noChangeArrowheads="1"/>
          </p:cNvSpPr>
          <p:nvPr/>
        </p:nvSpPr>
        <p:spPr bwMode="auto">
          <a:xfrm>
            <a:off x="928688" y="63246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solidFill>
                  <a:srgbClr val="FFFFFF"/>
                </a:solidFill>
                <a:latin typeface="Calibri" pitchFamily="34" charset="0"/>
              </a:rPr>
              <a:t>The Cultural Feast</a:t>
            </a: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, 2</a:t>
            </a:r>
            <a:r>
              <a:rPr lang="en-US" baseline="30000" dirty="0">
                <a:solidFill>
                  <a:srgbClr val="FFFFFF"/>
                </a:solidFill>
                <a:latin typeface="Calibri" pitchFamily="34" charset="0"/>
              </a:rPr>
              <a:t>nd</a:t>
            </a: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en-US" i="1" dirty="0">
                <a:solidFill>
                  <a:srgbClr val="FFFFFF"/>
                </a:solidFill>
                <a:latin typeface="Calibri" pitchFamily="34" charset="0"/>
              </a:rPr>
              <a:t>Ed.</a:t>
            </a: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, p. 4</a:t>
            </a:r>
          </a:p>
        </p:txBody>
      </p:sp>
      <p:pic>
        <p:nvPicPr>
          <p:cNvPr id="691203" name="Picture 5" descr="biocultural_framework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4325" y="663575"/>
            <a:ext cx="595947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944813" y="2957513"/>
            <a:ext cx="3292475" cy="1614487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225" name="TextBox 1"/>
          <p:cNvSpPr txBox="1">
            <a:spLocks noChangeArrowheads="1"/>
          </p:cNvSpPr>
          <p:nvPr/>
        </p:nvSpPr>
        <p:spPr bwMode="auto">
          <a:xfrm>
            <a:off x="914400" y="1544638"/>
            <a:ext cx="73152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b="1" dirty="0">
                <a:solidFill>
                  <a:srgbClr val="D79694"/>
                </a:solidFill>
                <a:latin typeface="Calibri" pitchFamily="34" charset="0"/>
              </a:rPr>
              <a:t>diet</a:t>
            </a:r>
          </a:p>
          <a:p>
            <a:pPr algn="ctr"/>
            <a:endParaRPr lang="en-US" sz="2000" b="1" dirty="0">
              <a:solidFill>
                <a:prstClr val="black"/>
              </a:solidFill>
              <a:latin typeface="Calibri" pitchFamily="34" charset="0"/>
            </a:endParaRPr>
          </a:p>
          <a:p>
            <a:pPr algn="ctr"/>
            <a:r>
              <a:rPr lang="en-US" sz="3200" b="1" dirty="0">
                <a:solidFill>
                  <a:srgbClr val="C00000"/>
                </a:solidFill>
                <a:latin typeface="Calibri" pitchFamily="34" charset="0"/>
              </a:rPr>
              <a:t>“It is important to note that while acquired food preferences and tastes that are common among any particular group are power influences on diet, </a:t>
            </a:r>
          </a:p>
          <a:p>
            <a:pPr algn="ctr"/>
            <a:r>
              <a:rPr lang="en-US" sz="3600" b="1" dirty="0">
                <a:solidFill>
                  <a:prstClr val="black"/>
                </a:solidFill>
                <a:latin typeface="Calibri" pitchFamily="34" charset="0"/>
              </a:rPr>
              <a:t>people also eat novel food or</a:t>
            </a:r>
            <a:r>
              <a:rPr lang="en-US" sz="3200" b="1" dirty="0">
                <a:solidFill>
                  <a:srgbClr val="C00000"/>
                </a:solidFill>
                <a:latin typeface="Calibri" pitchFamily="34" charset="0"/>
              </a:rPr>
              <a:t>, at times,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3600" b="1" dirty="0">
                <a:solidFill>
                  <a:prstClr val="black"/>
                </a:solidFill>
                <a:latin typeface="Calibri" pitchFamily="34" charset="0"/>
              </a:rPr>
              <a:t>simply deviate from the group’s preferences</a:t>
            </a:r>
            <a:r>
              <a:rPr lang="en-US" sz="3200" b="1" dirty="0">
                <a:solidFill>
                  <a:srgbClr val="C00000"/>
                </a:solidFill>
                <a:latin typeface="Calibri" pitchFamily="34" charset="0"/>
              </a:rPr>
              <a:t>”</a:t>
            </a:r>
          </a:p>
        </p:txBody>
      </p:sp>
      <p:sp>
        <p:nvSpPr>
          <p:cNvPr id="692226" name="TextBox 2"/>
          <p:cNvSpPr txBox="1">
            <a:spLocks noChangeArrowheads="1"/>
          </p:cNvSpPr>
          <p:nvPr/>
        </p:nvSpPr>
        <p:spPr bwMode="auto">
          <a:xfrm>
            <a:off x="928688" y="62484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solidFill>
                  <a:prstClr val="black"/>
                </a:solidFill>
                <a:latin typeface="Calibri" pitchFamily="34" charset="0"/>
              </a:rPr>
              <a:t>The Cultural Feast</a:t>
            </a:r>
            <a:r>
              <a:rPr lang="en-US" dirty="0">
                <a:solidFill>
                  <a:prstClr val="black"/>
                </a:solidFill>
                <a:latin typeface="Calibri" pitchFamily="34" charset="0"/>
              </a:rPr>
              <a:t>, 2</a:t>
            </a:r>
            <a:r>
              <a:rPr lang="en-US" baseline="30000" dirty="0">
                <a:solidFill>
                  <a:prstClr val="black"/>
                </a:solidFill>
                <a:latin typeface="Calibri" pitchFamily="34" charset="0"/>
              </a:rPr>
              <a:t>nd</a:t>
            </a:r>
            <a:r>
              <a:rPr lang="en-US" dirty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i="1" dirty="0">
                <a:solidFill>
                  <a:prstClr val="black"/>
                </a:solidFill>
                <a:latin typeface="Calibri" pitchFamily="34" charset="0"/>
              </a:rPr>
              <a:t>Ed.</a:t>
            </a:r>
            <a:r>
              <a:rPr lang="en-US" dirty="0">
                <a:solidFill>
                  <a:prstClr val="black"/>
                </a:solidFill>
                <a:latin typeface="Calibri" pitchFamily="34" charset="0"/>
              </a:rPr>
              <a:t>, p. 10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249" name="TextBox 1"/>
          <p:cNvSpPr txBox="1">
            <a:spLocks noChangeArrowheads="1"/>
          </p:cNvSpPr>
          <p:nvPr/>
        </p:nvSpPr>
        <p:spPr bwMode="auto">
          <a:xfrm>
            <a:off x="914400" y="1544638"/>
            <a:ext cx="7315200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b="1" dirty="0">
                <a:solidFill>
                  <a:srgbClr val="D79694"/>
                </a:solidFill>
                <a:latin typeface="Calibri" pitchFamily="34" charset="0"/>
              </a:rPr>
              <a:t>diet</a:t>
            </a:r>
          </a:p>
          <a:p>
            <a:pPr algn="ctr"/>
            <a:endParaRPr lang="en-US" sz="2000" b="1" dirty="0">
              <a:solidFill>
                <a:srgbClr val="D79694"/>
              </a:solidFill>
              <a:latin typeface="Calibri" pitchFamily="34" charset="0"/>
            </a:endParaRPr>
          </a:p>
          <a:p>
            <a:pPr algn="ctr"/>
            <a:r>
              <a:rPr lang="en-US" sz="2800" b="1" dirty="0">
                <a:solidFill>
                  <a:srgbClr val="D79694"/>
                </a:solidFill>
                <a:latin typeface="Calibri" pitchFamily="34" charset="0"/>
              </a:rPr>
              <a:t>“It is important to note that while acquired food preferences and tastes that are common among any particular group are power influences on diet</a:t>
            </a:r>
            <a:r>
              <a:rPr lang="en-US" sz="3200" b="1" dirty="0">
                <a:solidFill>
                  <a:srgbClr val="D79694"/>
                </a:solidFill>
                <a:latin typeface="Calibri" pitchFamily="34" charset="0"/>
              </a:rPr>
              <a:t>, </a:t>
            </a:r>
            <a:r>
              <a:rPr lang="en-US" sz="4000" b="1" dirty="0">
                <a:solidFill>
                  <a:prstClr val="black"/>
                </a:solidFill>
                <a:latin typeface="Calibri" pitchFamily="34" charset="0"/>
              </a:rPr>
              <a:t>people </a:t>
            </a:r>
            <a:r>
              <a:rPr lang="en-US" sz="2800" b="1" dirty="0">
                <a:solidFill>
                  <a:srgbClr val="D79694"/>
                </a:solidFill>
                <a:latin typeface="Calibri" pitchFamily="34" charset="0"/>
              </a:rPr>
              <a:t>also</a:t>
            </a:r>
            <a:r>
              <a:rPr lang="en-US" sz="2800" b="1" dirty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4000" b="1" dirty="0">
                <a:solidFill>
                  <a:prstClr val="black"/>
                </a:solidFill>
                <a:latin typeface="Calibri" pitchFamily="34" charset="0"/>
              </a:rPr>
              <a:t>eat novel food or</a:t>
            </a:r>
            <a:r>
              <a:rPr lang="en-US" sz="3200" b="1" dirty="0">
                <a:solidFill>
                  <a:srgbClr val="D79694"/>
                </a:solidFill>
                <a:latin typeface="Calibri" pitchFamily="34" charset="0"/>
              </a:rPr>
              <a:t>, </a:t>
            </a:r>
          </a:p>
          <a:p>
            <a:pPr algn="ctr"/>
            <a:r>
              <a:rPr lang="en-US" sz="2800" b="1" dirty="0">
                <a:solidFill>
                  <a:srgbClr val="D79694"/>
                </a:solidFill>
                <a:latin typeface="Calibri" pitchFamily="34" charset="0"/>
              </a:rPr>
              <a:t>at times, </a:t>
            </a:r>
          </a:p>
          <a:p>
            <a:pPr algn="ctr"/>
            <a:r>
              <a:rPr lang="en-US" sz="4000" b="1" dirty="0">
                <a:solidFill>
                  <a:prstClr val="black"/>
                </a:solidFill>
                <a:latin typeface="Calibri" pitchFamily="34" charset="0"/>
              </a:rPr>
              <a:t>simply deviate from the group’s preferences</a:t>
            </a:r>
            <a:r>
              <a:rPr lang="en-US" sz="3200" b="1" dirty="0">
                <a:solidFill>
                  <a:srgbClr val="D79694"/>
                </a:solidFill>
                <a:latin typeface="Calibri" pitchFamily="34" charset="0"/>
              </a:rPr>
              <a:t>”</a:t>
            </a:r>
          </a:p>
        </p:txBody>
      </p:sp>
      <p:sp>
        <p:nvSpPr>
          <p:cNvPr id="693250" name="TextBox 2"/>
          <p:cNvSpPr txBox="1">
            <a:spLocks noChangeArrowheads="1"/>
          </p:cNvSpPr>
          <p:nvPr/>
        </p:nvSpPr>
        <p:spPr bwMode="auto">
          <a:xfrm>
            <a:off x="928688" y="62484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solidFill>
                  <a:prstClr val="black"/>
                </a:solidFill>
                <a:latin typeface="Calibri" pitchFamily="34" charset="0"/>
              </a:rPr>
              <a:t>The Cultural Feast</a:t>
            </a:r>
            <a:r>
              <a:rPr lang="en-US" dirty="0">
                <a:solidFill>
                  <a:prstClr val="black"/>
                </a:solidFill>
                <a:latin typeface="Calibri" pitchFamily="34" charset="0"/>
              </a:rPr>
              <a:t>, 2</a:t>
            </a:r>
            <a:r>
              <a:rPr lang="en-US" baseline="30000" dirty="0">
                <a:solidFill>
                  <a:prstClr val="black"/>
                </a:solidFill>
                <a:latin typeface="Calibri" pitchFamily="34" charset="0"/>
              </a:rPr>
              <a:t>nd</a:t>
            </a:r>
            <a:r>
              <a:rPr lang="en-US" dirty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i="1" dirty="0">
                <a:solidFill>
                  <a:prstClr val="black"/>
                </a:solidFill>
                <a:latin typeface="Calibri" pitchFamily="34" charset="0"/>
              </a:rPr>
              <a:t>Ed.</a:t>
            </a:r>
            <a:r>
              <a:rPr lang="en-US" dirty="0">
                <a:solidFill>
                  <a:prstClr val="black"/>
                </a:solidFill>
                <a:latin typeface="Calibri" pitchFamily="34" charset="0"/>
              </a:rPr>
              <a:t>, p. 10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273" name="TextBox 1"/>
          <p:cNvSpPr txBox="1">
            <a:spLocks noChangeArrowheads="1"/>
          </p:cNvSpPr>
          <p:nvPr/>
        </p:nvSpPr>
        <p:spPr bwMode="auto">
          <a:xfrm>
            <a:off x="914400" y="1600200"/>
            <a:ext cx="7315200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b="1" dirty="0">
                <a:solidFill>
                  <a:srgbClr val="D79694"/>
                </a:solidFill>
                <a:latin typeface="Calibri" pitchFamily="34" charset="0"/>
              </a:rPr>
              <a:t>cuisines</a:t>
            </a:r>
          </a:p>
          <a:p>
            <a:pPr algn="ctr"/>
            <a:endParaRPr lang="en-US" sz="2400" b="1" dirty="0">
              <a:solidFill>
                <a:prstClr val="black"/>
              </a:solidFill>
              <a:latin typeface="Calibri" pitchFamily="34" charset="0"/>
            </a:endParaRPr>
          </a:p>
          <a:p>
            <a:pPr algn="ctr"/>
            <a:r>
              <a:rPr lang="en-US" sz="3200" dirty="0">
                <a:solidFill>
                  <a:srgbClr val="C80000"/>
                </a:solidFill>
                <a:latin typeface="Calibri" pitchFamily="34" charset="0"/>
              </a:rPr>
              <a:t>“It is also worth noting that </a:t>
            </a:r>
          </a:p>
          <a:p>
            <a:pPr algn="ctr"/>
            <a:r>
              <a:rPr lang="en-US" sz="4400" b="1" dirty="0">
                <a:solidFill>
                  <a:prstClr val="black"/>
                </a:solidFill>
                <a:latin typeface="Calibri" pitchFamily="34" charset="0"/>
              </a:rPr>
              <a:t>a society’s cuisine interacts with its members’ biological makeup and nutrient requirements</a:t>
            </a:r>
            <a:r>
              <a:rPr lang="en-US" sz="3200" b="1" dirty="0">
                <a:solidFill>
                  <a:srgbClr val="C80000"/>
                </a:solidFill>
                <a:latin typeface="Calibri" pitchFamily="34" charset="0"/>
              </a:rPr>
              <a:t>”</a:t>
            </a:r>
          </a:p>
        </p:txBody>
      </p:sp>
      <p:sp>
        <p:nvSpPr>
          <p:cNvPr id="694274" name="TextBox 2"/>
          <p:cNvSpPr txBox="1">
            <a:spLocks noChangeArrowheads="1"/>
          </p:cNvSpPr>
          <p:nvPr/>
        </p:nvSpPr>
        <p:spPr bwMode="auto">
          <a:xfrm>
            <a:off x="928688" y="62484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solidFill>
                  <a:prstClr val="black"/>
                </a:solidFill>
                <a:latin typeface="Calibri" pitchFamily="34" charset="0"/>
              </a:rPr>
              <a:t>The Cultural Feast</a:t>
            </a:r>
            <a:r>
              <a:rPr lang="en-US" dirty="0">
                <a:solidFill>
                  <a:prstClr val="black"/>
                </a:solidFill>
                <a:latin typeface="Calibri" pitchFamily="34" charset="0"/>
              </a:rPr>
              <a:t>, 2</a:t>
            </a:r>
            <a:r>
              <a:rPr lang="en-US" baseline="30000" dirty="0">
                <a:solidFill>
                  <a:prstClr val="black"/>
                </a:solidFill>
                <a:latin typeface="Calibri" pitchFamily="34" charset="0"/>
              </a:rPr>
              <a:t>nd</a:t>
            </a:r>
            <a:r>
              <a:rPr lang="en-US" dirty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i="1" dirty="0">
                <a:solidFill>
                  <a:prstClr val="black"/>
                </a:solidFill>
                <a:latin typeface="Calibri" pitchFamily="34" charset="0"/>
              </a:rPr>
              <a:t>Ed.</a:t>
            </a:r>
            <a:r>
              <a:rPr lang="en-US" dirty="0">
                <a:solidFill>
                  <a:prstClr val="black"/>
                </a:solidFill>
                <a:latin typeface="Calibri" pitchFamily="34" charset="0"/>
              </a:rPr>
              <a:t>, p. 10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297" name="TextBox 1"/>
          <p:cNvSpPr txBox="1">
            <a:spLocks noChangeArrowheads="1"/>
          </p:cNvSpPr>
          <p:nvPr/>
        </p:nvSpPr>
        <p:spPr bwMode="auto">
          <a:xfrm>
            <a:off x="914400" y="1587073"/>
            <a:ext cx="7315200" cy="4508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b="1" dirty="0">
                <a:solidFill>
                  <a:prstClr val="black"/>
                </a:solidFill>
                <a:latin typeface="Calibri" pitchFamily="34" charset="0"/>
              </a:rPr>
              <a:t>cuisines</a:t>
            </a:r>
          </a:p>
          <a:p>
            <a:pPr algn="ctr"/>
            <a:endParaRPr lang="en-US" sz="1100" b="1" dirty="0">
              <a:solidFill>
                <a:prstClr val="black"/>
              </a:solidFill>
              <a:latin typeface="Calibri" pitchFamily="34" charset="0"/>
            </a:endParaRPr>
          </a:p>
          <a:p>
            <a:pPr algn="ctr"/>
            <a:r>
              <a:rPr lang="en-US" sz="3600" b="1" dirty="0">
                <a:solidFill>
                  <a:prstClr val="black"/>
                </a:solidFill>
                <a:latin typeface="Calibri" pitchFamily="34" charset="0"/>
              </a:rPr>
              <a:t>“are influenced by the sociocultural and physical environments in which they develop”</a:t>
            </a:r>
          </a:p>
          <a:p>
            <a:pPr algn="ctr"/>
            <a:endParaRPr lang="en-US" sz="1100" b="1" dirty="0">
              <a:solidFill>
                <a:prstClr val="black"/>
              </a:solidFill>
              <a:latin typeface="Calibri" pitchFamily="34" charset="0"/>
            </a:endParaRPr>
          </a:p>
          <a:p>
            <a:pPr marL="688975" lvl="1" indent="-231775">
              <a:buFont typeface="Arial" charset="0"/>
              <a:buChar char="•"/>
            </a:pPr>
            <a:r>
              <a:rPr lang="en-US" sz="2800" dirty="0">
                <a:solidFill>
                  <a:srgbClr val="C80000"/>
                </a:solidFill>
                <a:latin typeface="Calibri" pitchFamily="34" charset="0"/>
              </a:rPr>
              <a:t>the physical/biological environment and the social/cultural environment provide opportunities and constraints for human food consumption</a:t>
            </a:r>
          </a:p>
        </p:txBody>
      </p:sp>
      <p:sp>
        <p:nvSpPr>
          <p:cNvPr id="695298" name="TextBox 2"/>
          <p:cNvSpPr txBox="1">
            <a:spLocks noChangeArrowheads="1"/>
          </p:cNvSpPr>
          <p:nvPr/>
        </p:nvSpPr>
        <p:spPr bwMode="auto">
          <a:xfrm>
            <a:off x="928688" y="62484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solidFill>
                  <a:prstClr val="black"/>
                </a:solidFill>
                <a:latin typeface="Calibri" pitchFamily="34" charset="0"/>
              </a:rPr>
              <a:t>The Cultural Feast</a:t>
            </a:r>
            <a:r>
              <a:rPr lang="en-US" dirty="0">
                <a:solidFill>
                  <a:prstClr val="black"/>
                </a:solidFill>
                <a:latin typeface="Calibri" pitchFamily="34" charset="0"/>
              </a:rPr>
              <a:t>, 2</a:t>
            </a:r>
            <a:r>
              <a:rPr lang="en-US" baseline="30000" dirty="0">
                <a:solidFill>
                  <a:prstClr val="black"/>
                </a:solidFill>
                <a:latin typeface="Calibri" pitchFamily="34" charset="0"/>
              </a:rPr>
              <a:t>nd</a:t>
            </a:r>
            <a:r>
              <a:rPr lang="en-US" dirty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i="1" dirty="0">
                <a:solidFill>
                  <a:prstClr val="black"/>
                </a:solidFill>
                <a:latin typeface="Calibri" pitchFamily="34" charset="0"/>
              </a:rPr>
              <a:t>Ed.</a:t>
            </a:r>
            <a:r>
              <a:rPr lang="en-US" dirty="0">
                <a:solidFill>
                  <a:prstClr val="black"/>
                </a:solidFill>
                <a:latin typeface="Calibri" pitchFamily="34" charset="0"/>
              </a:rPr>
              <a:t>, p. 10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276350"/>
            <a:ext cx="7315200" cy="473975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rgbClr val="D79694"/>
                </a:solidFill>
                <a:latin typeface="Calibri"/>
              </a:rPr>
              <a:t>cuisines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0" b="1" dirty="0">
              <a:solidFill>
                <a:srgbClr val="D79694"/>
              </a:solidFill>
              <a:latin typeface="Calibri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D79694"/>
                </a:solidFill>
                <a:latin typeface="Calibri"/>
              </a:rPr>
              <a:t>“are influenced by the sociocultural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D79694"/>
                </a:solidFill>
                <a:latin typeface="Calibri"/>
              </a:rPr>
              <a:t>and physical environments in which they develop”</a:t>
            </a:r>
          </a:p>
          <a:p>
            <a:pPr marL="231775" indent="-2317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100" dirty="0">
              <a:solidFill>
                <a:prstClr val="black"/>
              </a:solidFill>
              <a:latin typeface="Calibri"/>
            </a:endParaRPr>
          </a:p>
          <a:p>
            <a:pPr marL="231775" indent="-231775"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prstClr val="black"/>
                </a:solidFill>
                <a:latin typeface="Calibri"/>
              </a:rPr>
              <a:t>it may be more correct to say that </a:t>
            </a:r>
          </a:p>
          <a:p>
            <a:pPr marL="231775" indent="-231775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prstClr val="black"/>
                </a:solidFill>
                <a:latin typeface="Calibri"/>
              </a:rPr>
              <a:t>people “like what they eat” </a:t>
            </a:r>
          </a:p>
          <a:p>
            <a:pPr marL="231775" indent="-231775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prstClr val="black"/>
                </a:solidFill>
                <a:latin typeface="Calibri"/>
              </a:rPr>
              <a:t>than to say that </a:t>
            </a:r>
          </a:p>
          <a:p>
            <a:pPr marL="231775" indent="-231775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prstClr val="black"/>
                </a:solidFill>
                <a:latin typeface="Calibri"/>
              </a:rPr>
              <a:t>they “eat what they like”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346" name="TextBox 2"/>
          <p:cNvSpPr txBox="1">
            <a:spLocks noChangeArrowheads="1"/>
          </p:cNvSpPr>
          <p:nvPr/>
        </p:nvSpPr>
        <p:spPr bwMode="auto">
          <a:xfrm>
            <a:off x="928688" y="62484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solidFill>
                  <a:srgbClr val="FFFFFF"/>
                </a:solidFill>
                <a:latin typeface="Calibri" pitchFamily="34" charset="0"/>
              </a:rPr>
              <a:t>The Cultural Feast</a:t>
            </a: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, 2</a:t>
            </a:r>
            <a:r>
              <a:rPr lang="en-US" baseline="30000" dirty="0">
                <a:solidFill>
                  <a:srgbClr val="FFFFFF"/>
                </a:solidFill>
                <a:latin typeface="Calibri" pitchFamily="34" charset="0"/>
              </a:rPr>
              <a:t>nd</a:t>
            </a: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en-US" i="1" dirty="0">
                <a:solidFill>
                  <a:srgbClr val="FFFFFF"/>
                </a:solidFill>
                <a:latin typeface="Calibri" pitchFamily="34" charset="0"/>
              </a:rPr>
              <a:t>Ed.</a:t>
            </a: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, p. 4</a:t>
            </a:r>
          </a:p>
        </p:txBody>
      </p:sp>
      <p:pic>
        <p:nvPicPr>
          <p:cNvPr id="697347" name="Picture 5" descr="biocultural_framework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4325" y="663575"/>
            <a:ext cx="595947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944813" y="2957513"/>
            <a:ext cx="3292475" cy="1614487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369" name="TextBox 1"/>
          <p:cNvSpPr txBox="1">
            <a:spLocks noChangeArrowheads="1"/>
          </p:cNvSpPr>
          <p:nvPr/>
        </p:nvSpPr>
        <p:spPr bwMode="auto">
          <a:xfrm>
            <a:off x="914400" y="2540000"/>
            <a:ext cx="7315200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6600" b="1" dirty="0">
                <a:solidFill>
                  <a:prstClr val="black"/>
                </a:solidFill>
                <a:latin typeface="Calibri" pitchFamily="34" charset="0"/>
              </a:rPr>
              <a:t>cuisines</a:t>
            </a:r>
            <a:endParaRPr lang="en-US" sz="5400" b="1" dirty="0">
              <a:solidFill>
                <a:prstClr val="black"/>
              </a:solidFill>
              <a:latin typeface="Calibri" pitchFamily="34" charset="0"/>
            </a:endParaRPr>
          </a:p>
          <a:p>
            <a:pPr algn="ctr"/>
            <a:endParaRPr lang="en-US" sz="3200" b="1" dirty="0">
              <a:solidFill>
                <a:prstClr val="black"/>
              </a:solidFill>
              <a:latin typeface="Calibri" pitchFamily="34" charset="0"/>
            </a:endParaRPr>
          </a:p>
          <a:p>
            <a:pPr algn="ctr"/>
            <a:r>
              <a:rPr lang="en-US" sz="4000" b="1" dirty="0">
                <a:solidFill>
                  <a:prstClr val="black"/>
                </a:solidFill>
                <a:latin typeface="Calibri" pitchFamily="34" charset="0"/>
              </a:rPr>
              <a:t>Where do they come from?</a:t>
            </a:r>
            <a:endParaRPr lang="en-US" sz="32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698370" name="TextBox 2"/>
          <p:cNvSpPr txBox="1">
            <a:spLocks noChangeArrowheads="1"/>
          </p:cNvSpPr>
          <p:nvPr/>
        </p:nvSpPr>
        <p:spPr bwMode="auto">
          <a:xfrm>
            <a:off x="928688" y="6246813"/>
            <a:ext cx="73152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solidFill>
                  <a:prstClr val="black"/>
                </a:solidFill>
                <a:latin typeface="Calibri" pitchFamily="34" charset="0"/>
              </a:rPr>
              <a:t>The Cultural Feast</a:t>
            </a:r>
            <a:r>
              <a:rPr lang="en-US" dirty="0">
                <a:solidFill>
                  <a:prstClr val="black"/>
                </a:solidFill>
                <a:latin typeface="Calibri" pitchFamily="34" charset="0"/>
              </a:rPr>
              <a:t>, 2</a:t>
            </a:r>
            <a:r>
              <a:rPr lang="en-US" baseline="30000" dirty="0">
                <a:solidFill>
                  <a:prstClr val="black"/>
                </a:solidFill>
                <a:latin typeface="Calibri" pitchFamily="34" charset="0"/>
              </a:rPr>
              <a:t>nd</a:t>
            </a:r>
            <a:r>
              <a:rPr lang="en-US" dirty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i="1" dirty="0">
                <a:solidFill>
                  <a:prstClr val="black"/>
                </a:solidFill>
                <a:latin typeface="Calibri" pitchFamily="34" charset="0"/>
              </a:rPr>
              <a:t>Ed.</a:t>
            </a:r>
            <a:r>
              <a:rPr lang="en-US" dirty="0">
                <a:solidFill>
                  <a:prstClr val="black"/>
                </a:solidFill>
                <a:latin typeface="Calibri" pitchFamily="34" charset="0"/>
              </a:rPr>
              <a:t>, p. 10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369" name="TextBox 1"/>
          <p:cNvSpPr txBox="1">
            <a:spLocks noChangeArrowheads="1"/>
          </p:cNvSpPr>
          <p:nvPr/>
        </p:nvSpPr>
        <p:spPr bwMode="auto">
          <a:xfrm>
            <a:off x="914400" y="2540000"/>
            <a:ext cx="7315200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6600" b="1" dirty="0">
                <a:solidFill>
                  <a:prstClr val="black"/>
                </a:solidFill>
                <a:latin typeface="Calibri" pitchFamily="34" charset="0"/>
              </a:rPr>
              <a:t>cuisines</a:t>
            </a:r>
            <a:endParaRPr lang="en-US" sz="5400" b="1" dirty="0">
              <a:solidFill>
                <a:prstClr val="black"/>
              </a:solidFill>
              <a:latin typeface="Calibri" pitchFamily="34" charset="0"/>
            </a:endParaRPr>
          </a:p>
          <a:p>
            <a:pPr algn="ctr"/>
            <a:endParaRPr lang="en-US" sz="3200" b="1" dirty="0">
              <a:solidFill>
                <a:prstClr val="black"/>
              </a:solidFill>
              <a:latin typeface="Calibri" pitchFamily="34" charset="0"/>
            </a:endParaRPr>
          </a:p>
          <a:p>
            <a:pPr algn="ctr"/>
            <a:r>
              <a:rPr lang="en-US" sz="4000" b="1" dirty="0">
                <a:solidFill>
                  <a:prstClr val="black"/>
                </a:solidFill>
                <a:latin typeface="Calibri" pitchFamily="34" charset="0"/>
              </a:rPr>
              <a:t>Where do they come from?</a:t>
            </a:r>
            <a:endParaRPr lang="en-US" sz="32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698370" name="TextBox 2"/>
          <p:cNvSpPr txBox="1">
            <a:spLocks noChangeArrowheads="1"/>
          </p:cNvSpPr>
          <p:nvPr/>
        </p:nvSpPr>
        <p:spPr bwMode="auto">
          <a:xfrm>
            <a:off x="928688" y="6246813"/>
            <a:ext cx="73152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solidFill>
                  <a:prstClr val="black"/>
                </a:solidFill>
                <a:latin typeface="Calibri" pitchFamily="34" charset="0"/>
              </a:rPr>
              <a:t>The Cultural Feast</a:t>
            </a:r>
            <a:r>
              <a:rPr lang="en-US" dirty="0">
                <a:solidFill>
                  <a:prstClr val="black"/>
                </a:solidFill>
                <a:latin typeface="Calibri" pitchFamily="34" charset="0"/>
              </a:rPr>
              <a:t>, 2</a:t>
            </a:r>
            <a:r>
              <a:rPr lang="en-US" baseline="30000" dirty="0">
                <a:solidFill>
                  <a:prstClr val="black"/>
                </a:solidFill>
                <a:latin typeface="Calibri" pitchFamily="34" charset="0"/>
              </a:rPr>
              <a:t>nd</a:t>
            </a:r>
            <a:r>
              <a:rPr lang="en-US" dirty="0">
                <a:solidFill>
                  <a:prstClr val="black"/>
                </a:solidFill>
                <a:latin typeface="Calibri" pitchFamily="34" charset="0"/>
              </a:rPr>
              <a:t> Ed., p. 10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871538" y="4815007"/>
            <a:ext cx="7358062" cy="1661993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 vert="horz" wrap="square" lIns="457200" tIns="457200" rIns="457200" bIns="457200" numCol="1" anchor="t" anchorCtr="0" compatLnSpc="1">
            <a:prstTxWarp prst="textNoShape">
              <a:avLst/>
            </a:prstTxWarp>
            <a:spAutoFit/>
          </a:bodyPr>
          <a:lstStyle/>
          <a:p>
            <a:pPr indent="-514350" algn="ctr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  <a:defRPr/>
            </a:pPr>
            <a:r>
              <a:rPr lang="en-US" sz="2400" b="1" dirty="0">
                <a:solidFill>
                  <a:srgbClr val="000000"/>
                </a:solidFill>
              </a:rPr>
              <a:t>we’ll have a further look at </a:t>
            </a:r>
            <a:r>
              <a:rPr lang="en-US" sz="2400" b="1" i="1" dirty="0">
                <a:solidFill>
                  <a:srgbClr val="000000"/>
                </a:solidFill>
              </a:rPr>
              <a:t>cuisine(s)</a:t>
            </a:r>
            <a:r>
              <a:rPr lang="en-US" sz="2400" b="1" dirty="0">
                <a:solidFill>
                  <a:srgbClr val="000000"/>
                </a:solidFill>
              </a:rPr>
              <a:t> as we go through the semester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5" name="Subtitle 2"/>
          <p:cNvSpPr txBox="1">
            <a:spLocks/>
          </p:cNvSpPr>
          <p:nvPr/>
        </p:nvSpPr>
        <p:spPr bwMode="auto">
          <a:xfrm>
            <a:off x="914400" y="3313615"/>
            <a:ext cx="7315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en-US" sz="3600" b="1" dirty="0">
                <a:solidFill>
                  <a:prstClr val="black"/>
                </a:solidFill>
                <a:latin typeface="Calibri" pitchFamily="34" charset="0"/>
              </a:rPr>
              <a:t>and the “Prologue” of the text</a:t>
            </a:r>
          </a:p>
          <a:p>
            <a:pPr marL="342900" indent="-342900" algn="ctr"/>
            <a:r>
              <a:rPr lang="en-US" sz="3600" b="1" dirty="0">
                <a:solidFill>
                  <a:prstClr val="black"/>
                </a:solidFill>
                <a:latin typeface="Calibri" pitchFamily="34" charset="0"/>
              </a:rPr>
              <a:t>does a good job of doing just that</a:t>
            </a:r>
            <a:r>
              <a:rPr lang="en-US" sz="3600" b="1" dirty="0">
                <a:solidFill>
                  <a:srgbClr val="D79694"/>
                </a:solidFill>
                <a:latin typeface="Calibri" pitchFamily="34" charset="0"/>
              </a:rPr>
              <a:t> . . .</a:t>
            </a:r>
            <a:endParaRPr lang="en-US" sz="3600" b="1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392289"/>
            <a:ext cx="9144000" cy="769441"/>
          </a:xfrm>
          <a:prstGeom prst="rect">
            <a:avLst/>
          </a:prstGeom>
          <a:gradFill flip="none" rotWithShape="1">
            <a:gsLst>
              <a:gs pos="100000">
                <a:srgbClr val="C80000"/>
              </a:gs>
              <a:gs pos="53000">
                <a:schemeClr val="bg1">
                  <a:alpha val="77000"/>
                </a:schemeClr>
              </a:gs>
              <a:gs pos="83000">
                <a:srgbClr val="D4DEFF"/>
              </a:gs>
              <a:gs pos="100000">
                <a:srgbClr val="FFC000"/>
              </a:gs>
            </a:gsLst>
            <a:lin ang="5400000" scaled="1"/>
            <a:tileRect/>
          </a:gradFill>
        </p:spPr>
        <p:txBody>
          <a:bodyPr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000" kern="0" dirty="0">
                <a:solidFill>
                  <a:prstClr val="black"/>
                </a:solidFill>
                <a:latin typeface="Calibri"/>
              </a:rPr>
              <a:t>“Setting the Table”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endParaRPr lang="en-US" sz="2000" kern="0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900566" y="2663370"/>
            <a:ext cx="7358062" cy="2277547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 vert="horz" wrap="square" lIns="457200" tIns="457200" rIns="457200" bIns="457200" numCol="1" anchor="t" anchorCtr="0" compatLnSpc="1">
            <a:prstTxWarp prst="textNoShape">
              <a:avLst/>
            </a:prstTxWarp>
            <a:spAutoFit/>
          </a:bodyPr>
          <a:lstStyle/>
          <a:p>
            <a:pPr indent="-514350" algn="ctr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  <a:defRPr/>
            </a:pPr>
            <a:r>
              <a:rPr lang="en-US" sz="2400" b="1" dirty="0">
                <a:solidFill>
                  <a:srgbClr val="000000"/>
                </a:solidFill>
              </a:rPr>
              <a:t>and finally, a quick look at . . .  </a:t>
            </a:r>
          </a:p>
          <a:p>
            <a:pPr indent="-514350" algn="ctr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  <a:defRPr/>
            </a:pPr>
            <a:endParaRPr lang="en-US" sz="2400" b="1" dirty="0">
              <a:solidFill>
                <a:srgbClr val="000000"/>
              </a:solidFill>
            </a:endParaRPr>
          </a:p>
          <a:p>
            <a:pPr indent="-514350" algn="ctr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  <a:defRPr/>
            </a:pPr>
            <a:r>
              <a:rPr lang="en-US" sz="4000" b="1" dirty="0">
                <a:solidFill>
                  <a:srgbClr val="000000"/>
                </a:solidFill>
              </a:rPr>
              <a:t>The Environment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417" name="Subtitle 2"/>
          <p:cNvSpPr txBox="1">
            <a:spLocks/>
          </p:cNvSpPr>
          <p:nvPr/>
        </p:nvSpPr>
        <p:spPr bwMode="auto">
          <a:xfrm>
            <a:off x="914400" y="1676400"/>
            <a:ext cx="7315200" cy="4315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000" dirty="0">
                <a:solidFill>
                  <a:srgbClr val="D79694"/>
                </a:solidFill>
                <a:latin typeface="Calibri" pitchFamily="34" charset="0"/>
              </a:rPr>
              <a:t>Nutritional Status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000" dirty="0">
                <a:solidFill>
                  <a:srgbClr val="D79694"/>
                </a:solidFill>
                <a:latin typeface="Calibri" pitchFamily="34" charset="0"/>
              </a:rPr>
              <a:t>Biological Makeup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000" dirty="0">
                <a:solidFill>
                  <a:srgbClr val="D79694"/>
                </a:solidFill>
                <a:latin typeface="Calibri" pitchFamily="34" charset="0"/>
              </a:rPr>
              <a:t>Human Nutrient Needs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000" dirty="0">
                <a:solidFill>
                  <a:srgbClr val="D79694"/>
                </a:solidFill>
                <a:latin typeface="Calibri" pitchFamily="34" charset="0"/>
              </a:rPr>
              <a:t>Diet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000" dirty="0">
                <a:solidFill>
                  <a:srgbClr val="D79694"/>
                </a:solidFill>
                <a:latin typeface="Calibri" pitchFamily="34" charset="0"/>
              </a:rPr>
              <a:t>Cuisine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4800" b="1" dirty="0">
                <a:solidFill>
                  <a:srgbClr val="000000"/>
                </a:solidFill>
                <a:latin typeface="Calibri" pitchFamily="34" charset="0"/>
              </a:rPr>
              <a:t>The Environment</a:t>
            </a:r>
          </a:p>
          <a:p>
            <a:pPr marL="1257300" lvl="2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 dirty="0">
                <a:solidFill>
                  <a:srgbClr val="D79694"/>
                </a:solidFill>
                <a:latin typeface="Calibri" pitchFamily="34" charset="0"/>
              </a:rPr>
              <a:t>Physical Environment</a:t>
            </a:r>
          </a:p>
          <a:p>
            <a:pPr marL="1257300" lvl="2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 dirty="0">
                <a:solidFill>
                  <a:srgbClr val="D79694"/>
                </a:solidFill>
                <a:latin typeface="Calibri" pitchFamily="34" charset="0"/>
              </a:rPr>
              <a:t>Sociocultural Environment</a:t>
            </a:r>
          </a:p>
          <a:p>
            <a:pPr marL="1257300" lvl="2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 dirty="0">
                <a:solidFill>
                  <a:srgbClr val="D79694"/>
                </a:solidFill>
                <a:latin typeface="Calibri" pitchFamily="34" charset="0"/>
              </a:rPr>
              <a:t>Economic and Political Environment</a:t>
            </a:r>
          </a:p>
        </p:txBody>
      </p:sp>
      <p:sp>
        <p:nvSpPr>
          <p:cNvPr id="700418" name="Subtitle 2"/>
          <p:cNvSpPr txBox="1">
            <a:spLocks/>
          </p:cNvSpPr>
          <p:nvPr/>
        </p:nvSpPr>
        <p:spPr bwMode="auto">
          <a:xfrm>
            <a:off x="914400" y="609600"/>
            <a:ext cx="73152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en-US" sz="3200" b="1">
                <a:solidFill>
                  <a:srgbClr val="C80000"/>
                </a:solidFill>
                <a:latin typeface="Calibri" pitchFamily="34" charset="0"/>
              </a:rPr>
              <a:t>Biocultural Framework </a:t>
            </a:r>
          </a:p>
          <a:p>
            <a:pPr marL="342900" indent="-342900" algn="ctr"/>
            <a:r>
              <a:rPr lang="en-US" sz="3200" b="1">
                <a:solidFill>
                  <a:srgbClr val="C80000"/>
                </a:solidFill>
                <a:latin typeface="Calibri" pitchFamily="34" charset="0"/>
              </a:rPr>
              <a:t>for the Study of Diet and Nutrition</a:t>
            </a:r>
            <a:endParaRPr lang="en-US" sz="3200">
              <a:solidFill>
                <a:srgbClr val="C80000"/>
              </a:solidFill>
              <a:latin typeface="Calibri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081587" y="1633764"/>
            <a:ext cx="15478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rgbClr val="D79694"/>
                </a:solidFill>
                <a:latin typeface="Calibri" pitchFamily="34" charset="0"/>
              </a:rPr>
              <a:t>individual</a:t>
            </a:r>
          </a:p>
          <a:p>
            <a:pPr algn="ctr"/>
            <a:r>
              <a:rPr lang="en-US" sz="2400" dirty="0">
                <a:solidFill>
                  <a:srgbClr val="D79694"/>
                </a:solidFill>
                <a:latin typeface="Calibri" pitchFamily="34" charset="0"/>
              </a:rPr>
              <a:t>nutritional</a:t>
            </a:r>
          </a:p>
          <a:p>
            <a:pPr algn="ctr"/>
            <a:r>
              <a:rPr lang="en-US" sz="2400" dirty="0">
                <a:solidFill>
                  <a:srgbClr val="D79694"/>
                </a:solidFill>
                <a:latin typeface="Calibri" pitchFamily="34" charset="0"/>
              </a:rPr>
              <a:t>needs </a:t>
            </a:r>
          </a:p>
        </p:txBody>
      </p:sp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900566" y="2663370"/>
            <a:ext cx="7358062" cy="2277547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 vert="horz" wrap="square" lIns="457200" tIns="457200" rIns="457200" bIns="457200" numCol="1" anchor="t" anchorCtr="0" compatLnSpc="1">
            <a:prstTxWarp prst="textNoShape">
              <a:avLst/>
            </a:prstTxWarp>
            <a:spAutoFit/>
          </a:bodyPr>
          <a:lstStyle/>
          <a:p>
            <a:pPr indent="-514350" algn="ctr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  <a:defRPr/>
            </a:pPr>
            <a:r>
              <a:rPr lang="en-US" sz="2400" b="1" dirty="0">
                <a:solidFill>
                  <a:srgbClr val="000000"/>
                </a:solidFill>
              </a:rPr>
              <a:t>more specifically, and conceptually . . . </a:t>
            </a:r>
          </a:p>
          <a:p>
            <a:pPr indent="-514350" algn="ctr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  <a:defRPr/>
            </a:pPr>
            <a:endParaRPr lang="en-US" sz="2400" b="1" dirty="0">
              <a:solidFill>
                <a:srgbClr val="000000"/>
              </a:solidFill>
            </a:endParaRPr>
          </a:p>
          <a:p>
            <a:pPr indent="-514350" algn="ctr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  <a:defRPr/>
            </a:pPr>
            <a:r>
              <a:rPr lang="en-US" sz="4000" b="1" i="1" dirty="0">
                <a:solidFill>
                  <a:srgbClr val="000000"/>
                </a:solidFill>
              </a:rPr>
              <a:t>Three</a:t>
            </a:r>
            <a:r>
              <a:rPr lang="en-US" sz="4000" b="1" dirty="0">
                <a:solidFill>
                  <a:srgbClr val="000000"/>
                </a:solidFill>
              </a:rPr>
              <a:t> Environments . . .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914400" y="1676400"/>
            <a:ext cx="7467600" cy="4536627"/>
          </a:xfrm>
          <a:prstGeom prst="rect">
            <a:avLst/>
          </a:prstGeom>
        </p:spPr>
        <p:txBody>
          <a:bodyPr>
            <a:spAutoFit/>
          </a:bodyPr>
          <a:lstStyle/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D79694"/>
                </a:solidFill>
                <a:latin typeface="Calibri"/>
              </a:rPr>
              <a:t>Nutritional Status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D79694"/>
                </a:solidFill>
                <a:latin typeface="Calibri"/>
              </a:rPr>
              <a:t>Biological Makeup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D79694"/>
                </a:solidFill>
                <a:latin typeface="Calibri"/>
              </a:rPr>
              <a:t>Human Nutrient Needs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D79694"/>
                </a:solidFill>
                <a:latin typeface="Calibri"/>
              </a:rPr>
              <a:t>Diet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D79694"/>
                </a:solidFill>
                <a:latin typeface="Calibri"/>
              </a:rPr>
              <a:t>Cuisine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800" b="1" dirty="0">
                <a:solidFill>
                  <a:srgbClr val="000000"/>
                </a:solidFill>
                <a:latin typeface="Calibri"/>
              </a:rPr>
              <a:t>The Environment</a:t>
            </a:r>
          </a:p>
          <a:p>
            <a:pPr marL="1257300" lvl="2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b="1" dirty="0">
                <a:solidFill>
                  <a:srgbClr val="000000"/>
                </a:solidFill>
                <a:latin typeface="Calibri"/>
              </a:rPr>
              <a:t>Physical</a:t>
            </a:r>
            <a:r>
              <a:rPr lang="en-US" sz="3200" dirty="0">
                <a:solidFill>
                  <a:srgbClr val="9BBB59">
                    <a:lumMod val="40000"/>
                    <a:lumOff val="60000"/>
                  </a:srgbClr>
                </a:solidFill>
                <a:latin typeface="Calibri"/>
              </a:rPr>
              <a:t> </a:t>
            </a:r>
            <a:r>
              <a:rPr lang="en-US" sz="3200" dirty="0">
                <a:solidFill>
                  <a:srgbClr val="D79694"/>
                </a:solidFill>
                <a:latin typeface="Calibri"/>
              </a:rPr>
              <a:t>Environment</a:t>
            </a:r>
          </a:p>
          <a:p>
            <a:pPr marL="1257300" lvl="2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b="1" dirty="0">
                <a:solidFill>
                  <a:srgbClr val="000000"/>
                </a:solidFill>
                <a:latin typeface="Calibri"/>
              </a:rPr>
              <a:t>Sociocultural</a:t>
            </a:r>
            <a:r>
              <a:rPr lang="en-US" sz="3200" dirty="0">
                <a:solidFill>
                  <a:srgbClr val="9BBB59">
                    <a:lumMod val="40000"/>
                    <a:lumOff val="60000"/>
                  </a:srgbClr>
                </a:solidFill>
                <a:latin typeface="Calibri"/>
              </a:rPr>
              <a:t> </a:t>
            </a:r>
            <a:r>
              <a:rPr lang="en-US" sz="3200" dirty="0">
                <a:solidFill>
                  <a:srgbClr val="D79694"/>
                </a:solidFill>
                <a:latin typeface="Calibri"/>
              </a:rPr>
              <a:t>Environment</a:t>
            </a:r>
          </a:p>
          <a:p>
            <a:pPr marL="1257300" lvl="2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b="1" dirty="0">
                <a:solidFill>
                  <a:srgbClr val="000000"/>
                </a:solidFill>
                <a:latin typeface="Calibri"/>
              </a:rPr>
              <a:t>Economic and Political </a:t>
            </a:r>
            <a:r>
              <a:rPr lang="en-US" sz="3200" dirty="0">
                <a:solidFill>
                  <a:srgbClr val="D79694"/>
                </a:solidFill>
                <a:latin typeface="Calibri"/>
              </a:rPr>
              <a:t>Environment</a:t>
            </a:r>
          </a:p>
        </p:txBody>
      </p:sp>
      <p:sp>
        <p:nvSpPr>
          <p:cNvPr id="701442" name="Subtitle 2"/>
          <p:cNvSpPr txBox="1">
            <a:spLocks/>
          </p:cNvSpPr>
          <p:nvPr/>
        </p:nvSpPr>
        <p:spPr bwMode="auto">
          <a:xfrm>
            <a:off x="914400" y="609600"/>
            <a:ext cx="73152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en-US" sz="3200" b="1">
                <a:solidFill>
                  <a:srgbClr val="C80000"/>
                </a:solidFill>
                <a:latin typeface="Calibri" pitchFamily="34" charset="0"/>
              </a:rPr>
              <a:t>Biocultural Framework </a:t>
            </a:r>
          </a:p>
          <a:p>
            <a:pPr marL="342900" indent="-342900" algn="ctr"/>
            <a:r>
              <a:rPr lang="en-US" sz="3200" b="1">
                <a:solidFill>
                  <a:srgbClr val="C80000"/>
                </a:solidFill>
                <a:latin typeface="Calibri" pitchFamily="34" charset="0"/>
              </a:rPr>
              <a:t>for the Study of Diet and Nutrition</a:t>
            </a:r>
            <a:endParaRPr lang="en-US" sz="3200">
              <a:solidFill>
                <a:srgbClr val="C80000"/>
              </a:solidFill>
              <a:latin typeface="Calibri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081587" y="1633764"/>
            <a:ext cx="15478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rgbClr val="D79694"/>
                </a:solidFill>
                <a:latin typeface="Calibri" pitchFamily="34" charset="0"/>
              </a:rPr>
              <a:t>individual</a:t>
            </a:r>
          </a:p>
          <a:p>
            <a:pPr algn="ctr"/>
            <a:r>
              <a:rPr lang="en-US" sz="2400" dirty="0">
                <a:solidFill>
                  <a:srgbClr val="D79694"/>
                </a:solidFill>
                <a:latin typeface="Calibri" pitchFamily="34" charset="0"/>
              </a:rPr>
              <a:t>nutritional</a:t>
            </a:r>
          </a:p>
          <a:p>
            <a:pPr algn="ctr"/>
            <a:r>
              <a:rPr lang="en-US" sz="2400" dirty="0">
                <a:solidFill>
                  <a:srgbClr val="D79694"/>
                </a:solidFill>
                <a:latin typeface="Calibri" pitchFamily="34" charset="0"/>
              </a:rPr>
              <a:t>needs 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466" name="TextBox 2"/>
          <p:cNvSpPr txBox="1">
            <a:spLocks noChangeArrowheads="1"/>
          </p:cNvSpPr>
          <p:nvPr/>
        </p:nvSpPr>
        <p:spPr bwMode="auto">
          <a:xfrm>
            <a:off x="928688" y="62484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solidFill>
                  <a:srgbClr val="FFFFFF"/>
                </a:solidFill>
                <a:latin typeface="Calibri" pitchFamily="34" charset="0"/>
              </a:rPr>
              <a:t>The Cultural Feast</a:t>
            </a: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, 2</a:t>
            </a:r>
            <a:r>
              <a:rPr lang="en-US" baseline="30000" dirty="0">
                <a:solidFill>
                  <a:srgbClr val="FFFFFF"/>
                </a:solidFill>
                <a:latin typeface="Calibri" pitchFamily="34" charset="0"/>
              </a:rPr>
              <a:t>nd</a:t>
            </a: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en-US" i="1" dirty="0">
                <a:solidFill>
                  <a:srgbClr val="FFFFFF"/>
                </a:solidFill>
                <a:latin typeface="Calibri" pitchFamily="34" charset="0"/>
              </a:rPr>
              <a:t>Ed.</a:t>
            </a: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, p. 4</a:t>
            </a:r>
          </a:p>
        </p:txBody>
      </p:sp>
      <p:pic>
        <p:nvPicPr>
          <p:cNvPr id="702467" name="Picture 5" descr="biocultural_framework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4325" y="663575"/>
            <a:ext cx="595947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987550" y="4899025"/>
            <a:ext cx="1343025" cy="646113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60563" y="1501775"/>
            <a:ext cx="5202237" cy="1089025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834063" y="4903788"/>
            <a:ext cx="1343025" cy="644525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2709863"/>
            <a:ext cx="7315200" cy="280076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solidFill>
                <a:prstClr val="black"/>
              </a:solidFill>
              <a:latin typeface="Calibri"/>
            </a:endParaRPr>
          </a:p>
          <a:p>
            <a:pPr marL="231775" indent="-231775"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b="1" dirty="0">
                <a:solidFill>
                  <a:srgbClr val="C80000"/>
                </a:solidFill>
                <a:latin typeface="Calibri"/>
              </a:rPr>
              <a:t>each of these </a:t>
            </a:r>
            <a:r>
              <a:rPr lang="en-US" sz="4000" b="1" dirty="0">
                <a:solidFill>
                  <a:prstClr val="black"/>
                </a:solidFill>
                <a:latin typeface="Calibri"/>
              </a:rPr>
              <a:t>environments provides important opportunities and constraints </a:t>
            </a:r>
            <a:r>
              <a:rPr lang="en-US" sz="3200" b="1" dirty="0">
                <a:solidFill>
                  <a:srgbClr val="C80000"/>
                </a:solidFill>
                <a:latin typeface="Calibri"/>
              </a:rPr>
              <a:t>for human food consumption</a:t>
            </a:r>
          </a:p>
        </p:txBody>
      </p:sp>
      <p:sp>
        <p:nvSpPr>
          <p:cNvPr id="703490" name="TextBox 3"/>
          <p:cNvSpPr txBox="1">
            <a:spLocks noChangeArrowheads="1"/>
          </p:cNvSpPr>
          <p:nvPr/>
        </p:nvSpPr>
        <p:spPr bwMode="auto">
          <a:xfrm>
            <a:off x="928688" y="62484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solidFill>
                  <a:prstClr val="black"/>
                </a:solidFill>
                <a:latin typeface="Calibri" pitchFamily="34" charset="0"/>
              </a:rPr>
              <a:t>The Cultural Feast</a:t>
            </a:r>
            <a:r>
              <a:rPr lang="en-US" dirty="0">
                <a:solidFill>
                  <a:prstClr val="black"/>
                </a:solidFill>
                <a:latin typeface="Calibri" pitchFamily="34" charset="0"/>
              </a:rPr>
              <a:t>, 2</a:t>
            </a:r>
            <a:r>
              <a:rPr lang="en-US" baseline="30000" dirty="0">
                <a:solidFill>
                  <a:prstClr val="black"/>
                </a:solidFill>
                <a:latin typeface="Calibri" pitchFamily="34" charset="0"/>
              </a:rPr>
              <a:t>nd</a:t>
            </a:r>
            <a:r>
              <a:rPr lang="en-US" dirty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i="1" dirty="0">
                <a:solidFill>
                  <a:prstClr val="black"/>
                </a:solidFill>
                <a:latin typeface="Calibri" pitchFamily="34" charset="0"/>
              </a:rPr>
              <a:t>Ed.</a:t>
            </a:r>
            <a:r>
              <a:rPr lang="en-US" dirty="0">
                <a:solidFill>
                  <a:prstClr val="black"/>
                </a:solidFill>
                <a:latin typeface="Calibri" pitchFamily="34" charset="0"/>
              </a:rPr>
              <a:t>, p. 10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2709863"/>
            <a:ext cx="7315200" cy="280076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solidFill>
                <a:prstClr val="black"/>
              </a:solidFill>
              <a:latin typeface="Calibri"/>
            </a:endParaRPr>
          </a:p>
          <a:p>
            <a:pPr marL="231775" indent="-231775"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b="1" dirty="0">
                <a:solidFill>
                  <a:srgbClr val="C80000"/>
                </a:solidFill>
                <a:latin typeface="Calibri"/>
              </a:rPr>
              <a:t>each of these </a:t>
            </a:r>
            <a:r>
              <a:rPr lang="en-US" sz="4000" b="1" dirty="0">
                <a:solidFill>
                  <a:prstClr val="black"/>
                </a:solidFill>
                <a:latin typeface="Calibri"/>
              </a:rPr>
              <a:t>environments provides important opportunities and constraints </a:t>
            </a:r>
            <a:r>
              <a:rPr lang="en-US" sz="3200" b="1" dirty="0">
                <a:solidFill>
                  <a:srgbClr val="C80000"/>
                </a:solidFill>
                <a:latin typeface="Calibri"/>
              </a:rPr>
              <a:t>for human food consumption</a:t>
            </a:r>
          </a:p>
        </p:txBody>
      </p:sp>
      <p:sp>
        <p:nvSpPr>
          <p:cNvPr id="703490" name="TextBox 3"/>
          <p:cNvSpPr txBox="1">
            <a:spLocks noChangeArrowheads="1"/>
          </p:cNvSpPr>
          <p:nvPr/>
        </p:nvSpPr>
        <p:spPr bwMode="auto">
          <a:xfrm>
            <a:off x="928688" y="62484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solidFill>
                  <a:prstClr val="black"/>
                </a:solidFill>
                <a:latin typeface="Calibri" pitchFamily="34" charset="0"/>
              </a:rPr>
              <a:t>The Cultural Feast</a:t>
            </a:r>
            <a:r>
              <a:rPr lang="en-US" dirty="0">
                <a:solidFill>
                  <a:prstClr val="black"/>
                </a:solidFill>
                <a:latin typeface="Calibri" pitchFamily="34" charset="0"/>
              </a:rPr>
              <a:t>, 2</a:t>
            </a:r>
            <a:r>
              <a:rPr lang="en-US" baseline="30000" dirty="0">
                <a:solidFill>
                  <a:prstClr val="black"/>
                </a:solidFill>
                <a:latin typeface="Calibri" pitchFamily="34" charset="0"/>
              </a:rPr>
              <a:t>nd</a:t>
            </a:r>
            <a:r>
              <a:rPr lang="en-US" dirty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i="1" dirty="0">
                <a:solidFill>
                  <a:prstClr val="black"/>
                </a:solidFill>
                <a:latin typeface="Calibri" pitchFamily="34" charset="0"/>
              </a:rPr>
              <a:t>Ed.</a:t>
            </a:r>
            <a:r>
              <a:rPr lang="en-US" dirty="0">
                <a:solidFill>
                  <a:prstClr val="black"/>
                </a:solidFill>
                <a:latin typeface="Calibri" pitchFamily="34" charset="0"/>
              </a:rPr>
              <a:t>, p. 10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900566" y="1295400"/>
            <a:ext cx="7358062" cy="1661993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 vert="horz" wrap="square" lIns="457200" tIns="457200" rIns="457200" bIns="457200" numCol="1" anchor="t" anchorCtr="0" compatLnSpc="1">
            <a:prstTxWarp prst="textNoShape">
              <a:avLst/>
            </a:prstTxWarp>
            <a:spAutoFit/>
          </a:bodyPr>
          <a:lstStyle/>
          <a:p>
            <a:pPr indent="-514350" algn="ctr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  <a:defRPr/>
            </a:pPr>
            <a:r>
              <a:rPr lang="en-US" sz="2400" b="1" dirty="0">
                <a:solidFill>
                  <a:srgbClr val="000000"/>
                </a:solidFill>
              </a:rPr>
              <a:t>we’ll see how this works as we go through the semester</a:t>
            </a:r>
            <a:endParaRPr lang="en-US" sz="40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900566" y="2267856"/>
            <a:ext cx="7358062" cy="2277547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 vert="horz" wrap="square" lIns="457200" tIns="457200" rIns="457200" bIns="457200" numCol="1" anchor="t" anchorCtr="0" compatLnSpc="1">
            <a:prstTxWarp prst="textNoShape">
              <a:avLst/>
            </a:prstTxWarp>
            <a:spAutoFit/>
          </a:bodyPr>
          <a:lstStyle/>
          <a:p>
            <a:pPr indent="-514350" algn="ctr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  <a:defRPr/>
            </a:pPr>
            <a:r>
              <a:rPr lang="en-US" sz="2400" b="1" dirty="0">
                <a:solidFill>
                  <a:srgbClr val="000000"/>
                </a:solidFill>
              </a:rPr>
              <a:t>we’ll look at</a:t>
            </a:r>
          </a:p>
          <a:p>
            <a:pPr indent="-514350" algn="ctr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  <a:defRPr/>
            </a:pPr>
            <a:endParaRPr lang="en-US" sz="2400" b="1" dirty="0">
              <a:solidFill>
                <a:srgbClr val="000000"/>
              </a:solidFill>
            </a:endParaRPr>
          </a:p>
          <a:p>
            <a:pPr indent="-514350" algn="ctr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  <a:defRPr/>
            </a:pPr>
            <a:r>
              <a:rPr lang="en-US" sz="4000" b="1" dirty="0">
                <a:solidFill>
                  <a:srgbClr val="000000"/>
                </a:solidFill>
              </a:rPr>
              <a:t>Food Systems . . .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385" name="Subtitle 2"/>
          <p:cNvSpPr txBox="1">
            <a:spLocks/>
          </p:cNvSpPr>
          <p:nvPr/>
        </p:nvSpPr>
        <p:spPr bwMode="auto">
          <a:xfrm>
            <a:off x="914400" y="2749550"/>
            <a:ext cx="7315200" cy="3360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en-US" sz="3600" b="1" dirty="0">
                <a:solidFill>
                  <a:srgbClr val="D79694"/>
                </a:solidFill>
                <a:latin typeface="Calibri" pitchFamily="34" charset="0"/>
              </a:rPr>
              <a:t>Biocultural Framework </a:t>
            </a:r>
          </a:p>
          <a:p>
            <a:pPr marL="342900" indent="-342900" algn="ctr"/>
            <a:r>
              <a:rPr lang="en-US" sz="3600" b="1" dirty="0">
                <a:solidFill>
                  <a:srgbClr val="D79694"/>
                </a:solidFill>
                <a:latin typeface="Calibri" pitchFamily="34" charset="0"/>
              </a:rPr>
              <a:t>for the Study of Diet and Nutrition</a:t>
            </a:r>
          </a:p>
          <a:p>
            <a:pPr marL="342900" indent="-342900" algn="ctr">
              <a:spcBef>
                <a:spcPct val="20000"/>
              </a:spcBef>
            </a:pPr>
            <a:endParaRPr lang="en-US" sz="1100" b="1" dirty="0">
              <a:solidFill>
                <a:prstClr val="black"/>
              </a:solidFill>
              <a:latin typeface="Calibri" pitchFamily="34" charset="0"/>
            </a:endParaRPr>
          </a:p>
          <a:p>
            <a:pPr marL="342900" indent="-342900" algn="ctr">
              <a:spcBef>
                <a:spcPct val="20000"/>
              </a:spcBef>
            </a:pPr>
            <a:r>
              <a:rPr lang="en-US" sz="5400" b="1" dirty="0">
                <a:solidFill>
                  <a:srgbClr val="000000"/>
                </a:solidFill>
                <a:latin typeface="Calibri" pitchFamily="34" charset="0"/>
              </a:rPr>
              <a:t>Food Systems</a:t>
            </a:r>
          </a:p>
          <a:p>
            <a:pPr marL="342900" indent="-342900" algn="ctr">
              <a:spcBef>
                <a:spcPct val="20000"/>
              </a:spcBef>
            </a:pPr>
            <a:endParaRPr lang="en-US" sz="1100" b="1" dirty="0">
              <a:solidFill>
                <a:prstClr val="black"/>
              </a:solidFill>
              <a:latin typeface="Calibri" pitchFamily="34" charset="0"/>
            </a:endParaRPr>
          </a:p>
          <a:p>
            <a:pPr marL="342900" indent="-342900" algn="ctr">
              <a:spcBef>
                <a:spcPct val="20000"/>
              </a:spcBef>
            </a:pPr>
            <a:r>
              <a:rPr lang="en-US" sz="3600" b="1" dirty="0">
                <a:solidFill>
                  <a:srgbClr val="D79694"/>
                </a:solidFill>
                <a:latin typeface="Calibri" pitchFamily="34" charset="0"/>
              </a:rPr>
              <a:t>Next Steps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0" y="392289"/>
            <a:ext cx="9144000" cy="769441"/>
          </a:xfrm>
          <a:prstGeom prst="rect">
            <a:avLst/>
          </a:prstGeom>
          <a:gradFill flip="none" rotWithShape="1">
            <a:gsLst>
              <a:gs pos="100000">
                <a:srgbClr val="C80000"/>
              </a:gs>
              <a:gs pos="53000">
                <a:schemeClr val="bg1">
                  <a:alpha val="77000"/>
                </a:schemeClr>
              </a:gs>
              <a:gs pos="83000">
                <a:srgbClr val="D4DEFF"/>
              </a:gs>
              <a:gs pos="100000">
                <a:srgbClr val="FFC000"/>
              </a:gs>
            </a:gsLst>
            <a:lin ang="5400000" scaled="1"/>
            <a:tileRect/>
          </a:gradFill>
        </p:spPr>
        <p:txBody>
          <a:bodyPr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000" kern="0" dirty="0">
                <a:solidFill>
                  <a:prstClr val="black"/>
                </a:solidFill>
                <a:latin typeface="Calibri"/>
              </a:rPr>
              <a:t>“Setting the Table”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endParaRPr lang="en-US" sz="2000" kern="0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914400" y="1979613"/>
            <a:ext cx="7315200" cy="323165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C80000"/>
                </a:solidFill>
                <a:latin typeface="Calibri"/>
              </a:rPr>
              <a:t>Food System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prstClr val="black"/>
                </a:solidFill>
                <a:latin typeface="Calibri"/>
              </a:rPr>
              <a:t>“A chain of interconnected activities that take place in order to get food from the environment into the mouths of people”</a:t>
            </a:r>
          </a:p>
        </p:txBody>
      </p:sp>
      <p:sp>
        <p:nvSpPr>
          <p:cNvPr id="785410" name="TextBox 3"/>
          <p:cNvSpPr txBox="1">
            <a:spLocks noChangeArrowheads="1"/>
          </p:cNvSpPr>
          <p:nvPr/>
        </p:nvSpPr>
        <p:spPr bwMode="auto">
          <a:xfrm>
            <a:off x="928688" y="62484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solidFill>
                  <a:srgbClr val="000000"/>
                </a:solidFill>
                <a:latin typeface="Calibri" pitchFamily="34" charset="0"/>
              </a:rPr>
              <a:t>The Cultural Feast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, 2</a:t>
            </a:r>
            <a:r>
              <a:rPr lang="en-US" baseline="30000" dirty="0">
                <a:solidFill>
                  <a:srgbClr val="000000"/>
                </a:solidFill>
                <a:latin typeface="Calibri" pitchFamily="34" charset="0"/>
              </a:rPr>
              <a:t>nd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i="1" dirty="0">
                <a:solidFill>
                  <a:prstClr val="black"/>
                </a:solidFill>
                <a:latin typeface="Calibri" pitchFamily="34" charset="0"/>
              </a:rPr>
              <a:t>Ed.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, p. 14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392289"/>
            <a:ext cx="9144000" cy="769441"/>
          </a:xfrm>
          <a:prstGeom prst="rect">
            <a:avLst/>
          </a:prstGeom>
          <a:gradFill flip="none" rotWithShape="1">
            <a:gsLst>
              <a:gs pos="100000">
                <a:srgbClr val="C80000"/>
              </a:gs>
              <a:gs pos="53000">
                <a:schemeClr val="bg1">
                  <a:alpha val="77000"/>
                </a:schemeClr>
              </a:gs>
              <a:gs pos="83000">
                <a:srgbClr val="D4DEFF"/>
              </a:gs>
              <a:gs pos="100000">
                <a:srgbClr val="FFC000"/>
              </a:gs>
            </a:gsLst>
            <a:lin ang="5400000" scaled="1"/>
            <a:tileRect/>
          </a:gradFill>
        </p:spPr>
        <p:txBody>
          <a:bodyPr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000" kern="0" dirty="0">
                <a:solidFill>
                  <a:prstClr val="black"/>
                </a:solidFill>
                <a:latin typeface="Calibri"/>
              </a:rPr>
              <a:t>“Setting the Table”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endParaRPr lang="en-US" sz="2000" kern="0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5" name="Subtitle 2"/>
          <p:cNvSpPr txBox="1">
            <a:spLocks/>
          </p:cNvSpPr>
          <p:nvPr/>
        </p:nvSpPr>
        <p:spPr bwMode="auto">
          <a:xfrm>
            <a:off x="914400" y="3313615"/>
            <a:ext cx="73152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en-US" sz="3600" b="1" dirty="0">
                <a:solidFill>
                  <a:prstClr val="black"/>
                </a:solidFill>
                <a:latin typeface="Calibri" pitchFamily="34" charset="0"/>
              </a:rPr>
              <a:t>As you go through the semester</a:t>
            </a:r>
          </a:p>
          <a:p>
            <a:pPr marL="342900" indent="-342900" algn="ctr"/>
            <a:r>
              <a:rPr lang="en-US" sz="3600" b="1" dirty="0">
                <a:solidFill>
                  <a:prstClr val="black"/>
                </a:solidFill>
                <a:latin typeface="Calibri" pitchFamily="34" charset="0"/>
              </a:rPr>
              <a:t>there are some fundamental things to look at . . . 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392289"/>
            <a:ext cx="9144000" cy="769441"/>
          </a:xfrm>
          <a:prstGeom prst="rect">
            <a:avLst/>
          </a:prstGeom>
          <a:gradFill flip="none" rotWithShape="1">
            <a:gsLst>
              <a:gs pos="100000">
                <a:srgbClr val="C80000"/>
              </a:gs>
              <a:gs pos="53000">
                <a:schemeClr val="bg1">
                  <a:alpha val="77000"/>
                </a:schemeClr>
              </a:gs>
              <a:gs pos="83000">
                <a:srgbClr val="D4DEFF"/>
              </a:gs>
              <a:gs pos="100000">
                <a:srgbClr val="FFC000"/>
              </a:gs>
            </a:gsLst>
            <a:lin ang="5400000" scaled="1"/>
            <a:tileRect/>
          </a:gradFill>
        </p:spPr>
        <p:txBody>
          <a:bodyPr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000" kern="0" dirty="0">
                <a:solidFill>
                  <a:prstClr val="black"/>
                </a:solidFill>
                <a:latin typeface="Calibri"/>
              </a:rPr>
              <a:t>“Setting the Table”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endParaRPr lang="en-US" sz="2000" kern="0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914400" y="1979613"/>
            <a:ext cx="73152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C80000"/>
                </a:solidFill>
                <a:latin typeface="Calibri"/>
              </a:rPr>
              <a:t>Food System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includes . . 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prstClr val="black"/>
                </a:solidFill>
                <a:latin typeface="Calibri"/>
              </a:rPr>
              <a:t>food production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prstClr val="black"/>
                </a:solidFill>
                <a:latin typeface="Calibri"/>
              </a:rPr>
              <a:t>processing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prstClr val="black"/>
                </a:solidFill>
                <a:latin typeface="Calibri"/>
              </a:rPr>
              <a:t>distribution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prstClr val="black"/>
                </a:solidFill>
                <a:latin typeface="Calibri"/>
              </a:rPr>
              <a:t>marketing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prstClr val="black"/>
                </a:solidFill>
                <a:latin typeface="Calibri"/>
              </a:rPr>
              <a:t>preparation . . .</a:t>
            </a:r>
          </a:p>
        </p:txBody>
      </p:sp>
      <p:sp>
        <p:nvSpPr>
          <p:cNvPr id="786434" name="TextBox 3"/>
          <p:cNvSpPr txBox="1">
            <a:spLocks noChangeArrowheads="1"/>
          </p:cNvSpPr>
          <p:nvPr/>
        </p:nvSpPr>
        <p:spPr bwMode="auto">
          <a:xfrm>
            <a:off x="928688" y="62484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solidFill>
                  <a:srgbClr val="000000"/>
                </a:solidFill>
                <a:latin typeface="Calibri" pitchFamily="34" charset="0"/>
              </a:rPr>
              <a:t>The Cultural Feast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, 2</a:t>
            </a:r>
            <a:r>
              <a:rPr lang="en-US" baseline="30000" dirty="0">
                <a:solidFill>
                  <a:srgbClr val="000000"/>
                </a:solidFill>
                <a:latin typeface="Calibri" pitchFamily="34" charset="0"/>
              </a:rPr>
              <a:t>nd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i="1" dirty="0">
                <a:solidFill>
                  <a:prstClr val="black"/>
                </a:solidFill>
                <a:latin typeface="Calibri" pitchFamily="34" charset="0"/>
              </a:rPr>
              <a:t>Ed.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, p. 14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392289"/>
            <a:ext cx="9144000" cy="769441"/>
          </a:xfrm>
          <a:prstGeom prst="rect">
            <a:avLst/>
          </a:prstGeom>
          <a:gradFill flip="none" rotWithShape="1">
            <a:gsLst>
              <a:gs pos="100000">
                <a:srgbClr val="C80000"/>
              </a:gs>
              <a:gs pos="53000">
                <a:schemeClr val="bg1">
                  <a:alpha val="77000"/>
                </a:schemeClr>
              </a:gs>
              <a:gs pos="83000">
                <a:srgbClr val="D4DEFF"/>
              </a:gs>
              <a:gs pos="100000">
                <a:srgbClr val="FFC000"/>
              </a:gs>
            </a:gsLst>
            <a:lin ang="5400000" scaled="1"/>
            <a:tileRect/>
          </a:gradFill>
        </p:spPr>
        <p:txBody>
          <a:bodyPr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000" kern="0" dirty="0">
                <a:solidFill>
                  <a:prstClr val="black"/>
                </a:solidFill>
                <a:latin typeface="Calibri"/>
              </a:rPr>
              <a:t>“Setting the Table”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endParaRPr lang="en-US" sz="2000" kern="0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914400" y="1979613"/>
            <a:ext cx="73152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C80000"/>
                </a:solidFill>
                <a:latin typeface="Calibri"/>
              </a:rPr>
              <a:t>Food System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also includes . . 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b="1" dirty="0">
              <a:solidFill>
                <a:prstClr val="black"/>
              </a:solidFill>
              <a:latin typeface="Calibri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C0504D">
                    <a:lumMod val="60000"/>
                    <a:lumOff val="40000"/>
                  </a:srgbClr>
                </a:solidFill>
                <a:latin typeface="Calibri"/>
              </a:rPr>
              <a:t>the</a:t>
            </a:r>
            <a:r>
              <a:rPr lang="en-US" sz="36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400" b="1" dirty="0">
                <a:solidFill>
                  <a:prstClr val="black"/>
                </a:solidFill>
                <a:latin typeface="Calibri"/>
              </a:rPr>
              <a:t>knowledge </a:t>
            </a:r>
            <a:r>
              <a:rPr lang="en-US" sz="3600" b="1" dirty="0">
                <a:solidFill>
                  <a:srgbClr val="C0504D">
                    <a:lumMod val="60000"/>
                    <a:lumOff val="40000"/>
                  </a:srgbClr>
                </a:solidFill>
                <a:latin typeface="Calibri"/>
              </a:rPr>
              <a:t>and</a:t>
            </a:r>
            <a:r>
              <a:rPr lang="en-US" sz="36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400" b="1" dirty="0">
                <a:solidFill>
                  <a:prstClr val="black"/>
                </a:solidFill>
                <a:latin typeface="Calibri"/>
              </a:rPr>
              <a:t>customs </a:t>
            </a:r>
            <a:r>
              <a:rPr lang="en-US" sz="3600" b="1" dirty="0">
                <a:solidFill>
                  <a:srgbClr val="C0504D">
                    <a:lumMod val="60000"/>
                    <a:lumOff val="40000"/>
                  </a:srgbClr>
                </a:solidFill>
                <a:latin typeface="Calibri"/>
              </a:rPr>
              <a:t>that surround food and food consumption</a:t>
            </a:r>
          </a:p>
        </p:txBody>
      </p:sp>
      <p:sp>
        <p:nvSpPr>
          <p:cNvPr id="787458" name="TextBox 3"/>
          <p:cNvSpPr txBox="1">
            <a:spLocks noChangeArrowheads="1"/>
          </p:cNvSpPr>
          <p:nvPr/>
        </p:nvSpPr>
        <p:spPr bwMode="auto">
          <a:xfrm>
            <a:off x="928688" y="62484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solidFill>
                  <a:srgbClr val="000000"/>
                </a:solidFill>
                <a:latin typeface="Calibri" pitchFamily="34" charset="0"/>
              </a:rPr>
              <a:t>The Cultural Feast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, 2</a:t>
            </a:r>
            <a:r>
              <a:rPr lang="en-US" baseline="30000" dirty="0">
                <a:solidFill>
                  <a:srgbClr val="000000"/>
                </a:solidFill>
                <a:latin typeface="Calibri" pitchFamily="34" charset="0"/>
              </a:rPr>
              <a:t>nd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i="1" dirty="0">
                <a:solidFill>
                  <a:prstClr val="black"/>
                </a:solidFill>
                <a:latin typeface="Calibri" pitchFamily="34" charset="0"/>
              </a:rPr>
              <a:t>Ed.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, p. 14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392289"/>
            <a:ext cx="9144000" cy="769441"/>
          </a:xfrm>
          <a:prstGeom prst="rect">
            <a:avLst/>
          </a:prstGeom>
          <a:gradFill flip="none" rotWithShape="1">
            <a:gsLst>
              <a:gs pos="100000">
                <a:srgbClr val="C80000"/>
              </a:gs>
              <a:gs pos="53000">
                <a:schemeClr val="bg1">
                  <a:alpha val="77000"/>
                </a:schemeClr>
              </a:gs>
              <a:gs pos="83000">
                <a:srgbClr val="D4DEFF"/>
              </a:gs>
              <a:gs pos="100000">
                <a:srgbClr val="FFC000"/>
              </a:gs>
            </a:gsLst>
            <a:lin ang="5400000" scaled="1"/>
            <a:tileRect/>
          </a:gradFill>
        </p:spPr>
        <p:txBody>
          <a:bodyPr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000" kern="0" dirty="0">
                <a:solidFill>
                  <a:prstClr val="black"/>
                </a:solidFill>
                <a:latin typeface="Calibri"/>
              </a:rPr>
              <a:t>“Setting the Table”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endParaRPr lang="en-US" sz="2000" kern="0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914400" y="1979613"/>
            <a:ext cx="7315200" cy="421653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C80000"/>
                </a:solidFill>
                <a:latin typeface="Calibri"/>
              </a:rPr>
              <a:t>Food System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b="1" dirty="0">
              <a:solidFill>
                <a:prstClr val="black"/>
              </a:solidFill>
              <a:latin typeface="Calibri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C0504D">
                    <a:lumMod val="60000"/>
                    <a:lumOff val="40000"/>
                  </a:srgbClr>
                </a:solidFill>
                <a:latin typeface="Calibri"/>
              </a:rPr>
              <a:t>“. . . it is convenient to view the components in our model as a food system —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prstClr val="black"/>
                </a:solidFill>
                <a:latin typeface="Calibri"/>
              </a:rPr>
              <a:t>a</a:t>
            </a:r>
            <a:r>
              <a:rPr lang="en-US" sz="4400" b="1" dirty="0">
                <a:solidFill>
                  <a:srgbClr val="C0504D">
                    <a:lumMod val="60000"/>
                    <a:lumOff val="40000"/>
                  </a:srgbClr>
                </a:solidFill>
                <a:latin typeface="Calibri"/>
              </a:rPr>
              <a:t> </a:t>
            </a:r>
            <a:r>
              <a:rPr lang="en-US" sz="4400" b="1" dirty="0">
                <a:solidFill>
                  <a:prstClr val="black"/>
                </a:solidFill>
                <a:latin typeface="Calibri"/>
              </a:rPr>
              <a:t>set of mutually interacting components</a:t>
            </a:r>
            <a:r>
              <a:rPr lang="en-US" sz="3600" b="1" dirty="0">
                <a:solidFill>
                  <a:srgbClr val="C0504D">
                    <a:lumMod val="60000"/>
                    <a:lumOff val="40000"/>
                  </a:srgbClr>
                </a:solidFill>
                <a:latin typeface="Calibri"/>
              </a:rPr>
              <a:t>.”</a:t>
            </a:r>
          </a:p>
        </p:txBody>
      </p:sp>
      <p:sp>
        <p:nvSpPr>
          <p:cNvPr id="788482" name="TextBox 3"/>
          <p:cNvSpPr txBox="1">
            <a:spLocks noChangeArrowheads="1"/>
          </p:cNvSpPr>
          <p:nvPr/>
        </p:nvSpPr>
        <p:spPr bwMode="auto">
          <a:xfrm>
            <a:off x="928688" y="62484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solidFill>
                  <a:srgbClr val="000000"/>
                </a:solidFill>
                <a:latin typeface="Calibri" pitchFamily="34" charset="0"/>
              </a:rPr>
              <a:t>The Cultural Feast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, 2</a:t>
            </a:r>
            <a:r>
              <a:rPr lang="en-US" baseline="30000" dirty="0">
                <a:solidFill>
                  <a:srgbClr val="000000"/>
                </a:solidFill>
                <a:latin typeface="Calibri" pitchFamily="34" charset="0"/>
              </a:rPr>
              <a:t>nd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i="1" dirty="0">
                <a:solidFill>
                  <a:prstClr val="black"/>
                </a:solidFill>
                <a:latin typeface="Calibri" pitchFamily="34" charset="0"/>
              </a:rPr>
              <a:t>Ed.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, p. 14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392289"/>
            <a:ext cx="9144000" cy="769441"/>
          </a:xfrm>
          <a:prstGeom prst="rect">
            <a:avLst/>
          </a:prstGeom>
          <a:gradFill flip="none" rotWithShape="1">
            <a:gsLst>
              <a:gs pos="100000">
                <a:srgbClr val="C80000"/>
              </a:gs>
              <a:gs pos="53000">
                <a:schemeClr val="bg1">
                  <a:alpha val="77000"/>
                </a:schemeClr>
              </a:gs>
              <a:gs pos="83000">
                <a:srgbClr val="D4DEFF"/>
              </a:gs>
              <a:gs pos="100000">
                <a:srgbClr val="FFC000"/>
              </a:gs>
            </a:gsLst>
            <a:lin ang="5400000" scaled="1"/>
            <a:tileRect/>
          </a:gradFill>
        </p:spPr>
        <p:txBody>
          <a:bodyPr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000" kern="0" dirty="0">
                <a:solidFill>
                  <a:prstClr val="black"/>
                </a:solidFill>
                <a:latin typeface="Calibri"/>
              </a:rPr>
              <a:t>“Setting the Table”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endParaRPr lang="en-US" sz="2000" kern="0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506" name="TextBox 2"/>
          <p:cNvSpPr txBox="1">
            <a:spLocks noChangeArrowheads="1"/>
          </p:cNvSpPr>
          <p:nvPr/>
        </p:nvSpPr>
        <p:spPr bwMode="auto">
          <a:xfrm>
            <a:off x="928688" y="62484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solidFill>
                  <a:srgbClr val="FFFFFF"/>
                </a:solidFill>
                <a:latin typeface="Calibri" pitchFamily="34" charset="0"/>
              </a:rPr>
              <a:t>The Cultural Feast</a:t>
            </a: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, 2</a:t>
            </a:r>
            <a:r>
              <a:rPr lang="en-US" baseline="30000" dirty="0">
                <a:solidFill>
                  <a:srgbClr val="FFFFFF"/>
                </a:solidFill>
                <a:latin typeface="Calibri" pitchFamily="34" charset="0"/>
              </a:rPr>
              <a:t>nd</a:t>
            </a: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en-US" i="1" dirty="0">
                <a:solidFill>
                  <a:srgbClr val="FFFFFF"/>
                </a:solidFill>
                <a:latin typeface="Calibri" pitchFamily="34" charset="0"/>
              </a:rPr>
              <a:t>Ed.</a:t>
            </a: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, p. 4</a:t>
            </a:r>
          </a:p>
        </p:txBody>
      </p:sp>
      <p:pic>
        <p:nvPicPr>
          <p:cNvPr id="789507" name="Picture 5" descr="biocultural_framework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4325" y="663575"/>
            <a:ext cx="595947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506" name="TextBox 2"/>
          <p:cNvSpPr txBox="1">
            <a:spLocks noChangeArrowheads="1"/>
          </p:cNvSpPr>
          <p:nvPr/>
        </p:nvSpPr>
        <p:spPr bwMode="auto">
          <a:xfrm>
            <a:off x="928688" y="62484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solidFill>
                  <a:srgbClr val="FFFFFF"/>
                </a:solidFill>
                <a:latin typeface="Calibri" pitchFamily="34" charset="0"/>
              </a:rPr>
              <a:t>The Cultural Feast</a:t>
            </a: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, 2</a:t>
            </a:r>
            <a:r>
              <a:rPr lang="en-US" baseline="30000" dirty="0">
                <a:solidFill>
                  <a:srgbClr val="FFFFFF"/>
                </a:solidFill>
                <a:latin typeface="Calibri" pitchFamily="34" charset="0"/>
              </a:rPr>
              <a:t>nd</a:t>
            </a: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en-US" i="1" dirty="0">
                <a:solidFill>
                  <a:srgbClr val="FFFFFF"/>
                </a:solidFill>
                <a:latin typeface="Calibri" pitchFamily="34" charset="0"/>
              </a:rPr>
              <a:t>Ed.</a:t>
            </a: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, p. 4</a:t>
            </a:r>
          </a:p>
        </p:txBody>
      </p:sp>
      <p:pic>
        <p:nvPicPr>
          <p:cNvPr id="789507" name="Picture 5" descr="biocultural_framework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4325" y="663575"/>
            <a:ext cx="595947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ed Rectangle 7"/>
          <p:cNvSpPr/>
          <p:nvPr/>
        </p:nvSpPr>
        <p:spPr>
          <a:xfrm>
            <a:off x="3276600" y="2133600"/>
            <a:ext cx="685800" cy="381000"/>
          </a:xfrm>
          <a:prstGeom prst="round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325813" y="5043488"/>
            <a:ext cx="2527300" cy="381000"/>
          </a:xfrm>
          <a:prstGeom prst="round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195888" y="2133600"/>
            <a:ext cx="685800" cy="381000"/>
          </a:xfrm>
          <a:prstGeom prst="round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 rot="5400000">
            <a:off x="5322094" y="3571082"/>
            <a:ext cx="2439987" cy="381000"/>
          </a:xfrm>
          <a:prstGeom prst="round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 rot="5400000">
            <a:off x="1435894" y="3591719"/>
            <a:ext cx="2439988" cy="381000"/>
          </a:xfrm>
          <a:prstGeom prst="round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 rot="5400000">
            <a:off x="5789613" y="2592388"/>
            <a:ext cx="438150" cy="381000"/>
          </a:xfrm>
          <a:prstGeom prst="round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 rot="5400000">
            <a:off x="4391025" y="2592388"/>
            <a:ext cx="438150" cy="381000"/>
          </a:xfrm>
          <a:prstGeom prst="round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 rot="5400000">
            <a:off x="2943225" y="2592388"/>
            <a:ext cx="438150" cy="381000"/>
          </a:xfrm>
          <a:prstGeom prst="round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 rot="5400000">
            <a:off x="5803900" y="4551363"/>
            <a:ext cx="438150" cy="381000"/>
          </a:xfrm>
          <a:prstGeom prst="round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 rot="5400000">
            <a:off x="2957513" y="4557713"/>
            <a:ext cx="438150" cy="381000"/>
          </a:xfrm>
          <a:prstGeom prst="round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914400" y="1979613"/>
            <a:ext cx="7315200" cy="38941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C80000"/>
                </a:solidFill>
                <a:latin typeface="Calibri"/>
              </a:rPr>
              <a:t>Food System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b="1" dirty="0">
              <a:solidFill>
                <a:prstClr val="black"/>
              </a:solidFill>
              <a:latin typeface="Calibri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prstClr val="black"/>
                </a:solidFill>
                <a:latin typeface="Calibri"/>
              </a:rPr>
              <a:t>“If change occurs in one component, the others must change in order for the system to maintain balance.”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0" b="1" dirty="0">
              <a:solidFill>
                <a:prstClr val="black"/>
              </a:solidFill>
              <a:latin typeface="Calibri"/>
            </a:endParaRPr>
          </a:p>
          <a:p>
            <a:pPr lvl="1"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>
                <a:solidFill>
                  <a:srgbClr val="D79694"/>
                </a:solidFill>
                <a:latin typeface="Calibri"/>
              </a:rPr>
              <a:t> e.g., pigs and pork in the Scottish</a:t>
            </a:r>
          </a:p>
          <a:p>
            <a:pPr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D79694"/>
                </a:solidFill>
                <a:latin typeface="Calibri"/>
              </a:rPr>
              <a:t>cuisine</a:t>
            </a:r>
          </a:p>
        </p:txBody>
      </p:sp>
      <p:sp>
        <p:nvSpPr>
          <p:cNvPr id="790530" name="TextBox 3"/>
          <p:cNvSpPr txBox="1">
            <a:spLocks noChangeArrowheads="1"/>
          </p:cNvSpPr>
          <p:nvPr/>
        </p:nvSpPr>
        <p:spPr bwMode="auto">
          <a:xfrm>
            <a:off x="928688" y="62484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solidFill>
                  <a:srgbClr val="000000"/>
                </a:solidFill>
                <a:latin typeface="Calibri" pitchFamily="34" charset="0"/>
              </a:rPr>
              <a:t>The Cultural Feast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, 2</a:t>
            </a:r>
            <a:r>
              <a:rPr lang="en-US" baseline="30000" dirty="0">
                <a:solidFill>
                  <a:srgbClr val="000000"/>
                </a:solidFill>
                <a:latin typeface="Calibri" pitchFamily="34" charset="0"/>
              </a:rPr>
              <a:t>nd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i="1" dirty="0">
                <a:solidFill>
                  <a:prstClr val="black"/>
                </a:solidFill>
                <a:latin typeface="Calibri" pitchFamily="34" charset="0"/>
              </a:rPr>
              <a:t>Ed.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, p. 14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392289"/>
            <a:ext cx="9144000" cy="769441"/>
          </a:xfrm>
          <a:prstGeom prst="rect">
            <a:avLst/>
          </a:prstGeom>
          <a:gradFill flip="none" rotWithShape="1">
            <a:gsLst>
              <a:gs pos="100000">
                <a:srgbClr val="C80000"/>
              </a:gs>
              <a:gs pos="53000">
                <a:schemeClr val="bg1">
                  <a:alpha val="77000"/>
                </a:schemeClr>
              </a:gs>
              <a:gs pos="83000">
                <a:srgbClr val="D4DEFF"/>
              </a:gs>
              <a:gs pos="100000">
                <a:srgbClr val="FFC000"/>
              </a:gs>
            </a:gsLst>
            <a:lin ang="5400000" scaled="1"/>
            <a:tileRect/>
          </a:gradFill>
        </p:spPr>
        <p:txBody>
          <a:bodyPr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000" kern="0" dirty="0">
                <a:solidFill>
                  <a:prstClr val="black"/>
                </a:solidFill>
                <a:latin typeface="Calibri"/>
              </a:rPr>
              <a:t>“Setting the Table”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endParaRPr lang="en-US" sz="2000" kern="0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914400" y="1979613"/>
            <a:ext cx="7315200" cy="427809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D79694"/>
                </a:solidFill>
                <a:latin typeface="Calibri"/>
              </a:rPr>
              <a:t>Food System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b="1" dirty="0">
              <a:solidFill>
                <a:srgbClr val="D79694"/>
              </a:solidFill>
              <a:latin typeface="Calibri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D79694"/>
                </a:solidFill>
                <a:latin typeface="Calibri"/>
              </a:rPr>
              <a:t>“If change occurs in one component, the others must change in order for the system to maintain balance.”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" b="1" dirty="0">
              <a:solidFill>
                <a:prstClr val="black"/>
              </a:solidFill>
              <a:latin typeface="Calibri"/>
            </a:endParaRPr>
          </a:p>
          <a:p>
            <a:pPr lvl="1"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000" b="1" dirty="0">
                <a:solidFill>
                  <a:prstClr val="black"/>
                </a:solidFill>
                <a:latin typeface="Calibri"/>
              </a:rPr>
              <a:t> e.g., pigs and pork in the Scottish cuisine</a:t>
            </a:r>
          </a:p>
        </p:txBody>
      </p:sp>
      <p:sp>
        <p:nvSpPr>
          <p:cNvPr id="791554" name="TextBox 3"/>
          <p:cNvSpPr txBox="1">
            <a:spLocks noChangeArrowheads="1"/>
          </p:cNvSpPr>
          <p:nvPr/>
        </p:nvSpPr>
        <p:spPr bwMode="auto">
          <a:xfrm>
            <a:off x="928688" y="62484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solidFill>
                  <a:srgbClr val="000000"/>
                </a:solidFill>
                <a:latin typeface="Calibri" pitchFamily="34" charset="0"/>
              </a:rPr>
              <a:t>The Cultural Feast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, 2</a:t>
            </a:r>
            <a:r>
              <a:rPr lang="en-US" baseline="30000" dirty="0">
                <a:solidFill>
                  <a:srgbClr val="000000"/>
                </a:solidFill>
                <a:latin typeface="Calibri" pitchFamily="34" charset="0"/>
              </a:rPr>
              <a:t>nd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i="1" dirty="0">
                <a:solidFill>
                  <a:prstClr val="black"/>
                </a:solidFill>
                <a:latin typeface="Calibri" pitchFamily="34" charset="0"/>
              </a:rPr>
              <a:t>Ed.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, p. 14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392289"/>
            <a:ext cx="9144000" cy="769441"/>
          </a:xfrm>
          <a:prstGeom prst="rect">
            <a:avLst/>
          </a:prstGeom>
          <a:gradFill flip="none" rotWithShape="1">
            <a:gsLst>
              <a:gs pos="100000">
                <a:srgbClr val="C80000"/>
              </a:gs>
              <a:gs pos="53000">
                <a:schemeClr val="bg1">
                  <a:alpha val="77000"/>
                </a:schemeClr>
              </a:gs>
              <a:gs pos="83000">
                <a:srgbClr val="D4DEFF"/>
              </a:gs>
              <a:gs pos="100000">
                <a:srgbClr val="FFC000"/>
              </a:gs>
            </a:gsLst>
            <a:lin ang="5400000" scaled="1"/>
            <a:tileRect/>
          </a:gradFill>
        </p:spPr>
        <p:txBody>
          <a:bodyPr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000" kern="0" dirty="0">
                <a:solidFill>
                  <a:prstClr val="black"/>
                </a:solidFill>
                <a:latin typeface="Calibri"/>
              </a:rPr>
              <a:t>“Setting the Table”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endParaRPr lang="en-US" sz="2000" kern="0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577" name="TextBox 1"/>
          <p:cNvSpPr txBox="1">
            <a:spLocks noChangeArrowheads="1"/>
          </p:cNvSpPr>
          <p:nvPr/>
        </p:nvSpPr>
        <p:spPr bwMode="auto">
          <a:xfrm>
            <a:off x="914400" y="1600200"/>
            <a:ext cx="73152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algn="ctr"/>
            <a:r>
              <a:rPr lang="en-US" sz="3600" b="1" dirty="0">
                <a:solidFill>
                  <a:srgbClr val="C80000"/>
                </a:solidFill>
                <a:latin typeface="Calibri" pitchFamily="34" charset="0"/>
              </a:rPr>
              <a:t>“The rise and fall of pig raising and pork consumption </a:t>
            </a:r>
          </a:p>
          <a:p>
            <a:pPr lvl="1" algn="ctr"/>
            <a:r>
              <a:rPr lang="en-US" sz="1600" dirty="0">
                <a:solidFill>
                  <a:srgbClr val="C80000"/>
                </a:solidFill>
                <a:latin typeface="Calibri" pitchFamily="34" charset="0"/>
              </a:rPr>
              <a:t>[in Scotland from prehistoric times to the present]</a:t>
            </a:r>
          </a:p>
          <a:p>
            <a:pPr lvl="1" algn="ctr"/>
            <a:r>
              <a:rPr lang="en-US" sz="3600" b="1" dirty="0">
                <a:solidFill>
                  <a:srgbClr val="C80000"/>
                </a:solidFill>
                <a:latin typeface="Calibri" pitchFamily="34" charset="0"/>
              </a:rPr>
              <a:t>and the changing value place on pork as a food in Scottish cuisine, suggests the </a:t>
            </a:r>
            <a:r>
              <a:rPr lang="en-US" sz="4000" b="1" dirty="0">
                <a:solidFill>
                  <a:prstClr val="black"/>
                </a:solidFill>
                <a:latin typeface="Calibri" pitchFamily="34" charset="0"/>
              </a:rPr>
              <a:t>important interactions between several factors . . .</a:t>
            </a:r>
            <a:r>
              <a:rPr lang="en-US" sz="3600" b="1" dirty="0">
                <a:solidFill>
                  <a:srgbClr val="D79694"/>
                </a:solidFill>
                <a:latin typeface="Calibri" pitchFamily="34" charset="0"/>
              </a:rPr>
              <a:t>”</a:t>
            </a:r>
            <a:endParaRPr lang="en-US" sz="3200" b="1" dirty="0">
              <a:solidFill>
                <a:srgbClr val="D79694"/>
              </a:solidFill>
              <a:latin typeface="Calibri" pitchFamily="34" charset="0"/>
            </a:endParaRPr>
          </a:p>
        </p:txBody>
      </p:sp>
      <p:sp>
        <p:nvSpPr>
          <p:cNvPr id="792578" name="TextBox 3"/>
          <p:cNvSpPr txBox="1">
            <a:spLocks noChangeArrowheads="1"/>
          </p:cNvSpPr>
          <p:nvPr/>
        </p:nvSpPr>
        <p:spPr bwMode="auto">
          <a:xfrm>
            <a:off x="928688" y="62484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solidFill>
                  <a:srgbClr val="000000"/>
                </a:solidFill>
                <a:latin typeface="Calibri" pitchFamily="34" charset="0"/>
              </a:rPr>
              <a:t>The Cultural Feast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, 2</a:t>
            </a:r>
            <a:r>
              <a:rPr lang="en-US" baseline="30000" dirty="0">
                <a:solidFill>
                  <a:srgbClr val="000000"/>
                </a:solidFill>
                <a:latin typeface="Calibri" pitchFamily="34" charset="0"/>
              </a:rPr>
              <a:t>nd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i="1" dirty="0">
                <a:solidFill>
                  <a:prstClr val="black"/>
                </a:solidFill>
                <a:latin typeface="Calibri" pitchFamily="34" charset="0"/>
              </a:rPr>
              <a:t>Ed.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, p. 15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359962"/>
            <a:ext cx="7315200" cy="466281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146175" lvl="5" indent="-231775">
              <a:spcBef>
                <a:spcPts val="1000"/>
              </a:spcBef>
              <a:buFont typeface="Arial" pitchFamily="34" charset="0"/>
              <a:buChar char="•"/>
              <a:defRPr/>
            </a:pPr>
            <a:r>
              <a:rPr lang="en-US" sz="3600" b="1" dirty="0">
                <a:solidFill>
                  <a:srgbClr val="C0504D">
                    <a:lumMod val="60000"/>
                    <a:lumOff val="40000"/>
                  </a:srgbClr>
                </a:solidFill>
                <a:latin typeface="Calibri"/>
              </a:rPr>
              <a:t>the </a:t>
            </a:r>
            <a:r>
              <a:rPr lang="en-US" sz="4000" b="1" dirty="0">
                <a:solidFill>
                  <a:prstClr val="black"/>
                </a:solidFill>
                <a:latin typeface="Calibri"/>
              </a:rPr>
              <a:t>physical environment</a:t>
            </a:r>
            <a:endParaRPr lang="en-US" sz="3600" b="1" dirty="0">
              <a:solidFill>
                <a:prstClr val="black"/>
              </a:solidFill>
              <a:latin typeface="Calibri"/>
            </a:endParaRPr>
          </a:p>
          <a:p>
            <a:pPr marL="1146175" lvl="5" indent="-231775">
              <a:spcBef>
                <a:spcPts val="1000"/>
              </a:spcBef>
              <a:buFont typeface="Arial" pitchFamily="34" charset="0"/>
              <a:buChar char="•"/>
              <a:defRPr/>
            </a:pPr>
            <a:r>
              <a:rPr lang="en-US" sz="3600" b="1" dirty="0">
                <a:solidFill>
                  <a:srgbClr val="C0504D">
                    <a:lumMod val="60000"/>
                    <a:lumOff val="40000"/>
                  </a:srgbClr>
                </a:solidFill>
                <a:latin typeface="Calibri"/>
              </a:rPr>
              <a:t>the</a:t>
            </a:r>
            <a:r>
              <a:rPr lang="en-US" sz="36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b="1" dirty="0">
                <a:solidFill>
                  <a:prstClr val="black"/>
                </a:solidFill>
                <a:latin typeface="Calibri"/>
              </a:rPr>
              <a:t>technologies </a:t>
            </a:r>
            <a:r>
              <a:rPr lang="en-US" sz="3600" b="1" dirty="0">
                <a:solidFill>
                  <a:srgbClr val="C0504D">
                    <a:lumMod val="60000"/>
                    <a:lumOff val="40000"/>
                  </a:srgbClr>
                </a:solidFill>
                <a:latin typeface="Calibri"/>
              </a:rPr>
              <a:t>used to exploit the environment</a:t>
            </a:r>
          </a:p>
          <a:p>
            <a:pPr marL="1146175" lvl="5" indent="-231775">
              <a:spcBef>
                <a:spcPts val="1000"/>
              </a:spcBef>
              <a:buFont typeface="Arial" pitchFamily="34" charset="0"/>
              <a:buChar char="•"/>
              <a:defRPr/>
            </a:pPr>
            <a:r>
              <a:rPr lang="en-US" sz="3600" b="1" dirty="0">
                <a:solidFill>
                  <a:srgbClr val="C0504D">
                    <a:lumMod val="60000"/>
                    <a:lumOff val="40000"/>
                  </a:srgbClr>
                </a:solidFill>
                <a:latin typeface="Calibri"/>
              </a:rPr>
              <a:t>the </a:t>
            </a:r>
            <a:r>
              <a:rPr lang="en-US" sz="4000" b="1" dirty="0">
                <a:solidFill>
                  <a:prstClr val="black"/>
                </a:solidFill>
                <a:latin typeface="Calibri"/>
              </a:rPr>
              <a:t>relationship between colonizers and the colonized</a:t>
            </a:r>
            <a:endParaRPr lang="en-US" sz="3600" b="1" dirty="0">
              <a:solidFill>
                <a:prstClr val="black"/>
              </a:solidFill>
              <a:latin typeface="Calibri"/>
            </a:endParaRPr>
          </a:p>
          <a:p>
            <a:pPr marL="1146175" lvl="5" indent="-231775">
              <a:spcBef>
                <a:spcPts val="1000"/>
              </a:spcBef>
              <a:buFont typeface="Arial" pitchFamily="34" charset="0"/>
              <a:buChar char="•"/>
              <a:defRPr/>
            </a:pPr>
            <a:r>
              <a:rPr lang="en-US" sz="3600" b="1" dirty="0">
                <a:solidFill>
                  <a:srgbClr val="C0504D">
                    <a:lumMod val="60000"/>
                    <a:lumOff val="40000"/>
                  </a:srgbClr>
                </a:solidFill>
                <a:latin typeface="Calibri"/>
              </a:rPr>
              <a:t>the</a:t>
            </a:r>
            <a:r>
              <a:rPr lang="en-US" sz="36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b="1" dirty="0">
                <a:solidFill>
                  <a:prstClr val="black"/>
                </a:solidFill>
                <a:latin typeface="Calibri"/>
              </a:rPr>
              <a:t>meanings and values </a:t>
            </a:r>
            <a:r>
              <a:rPr lang="en-US" sz="3600" b="1" dirty="0">
                <a:solidFill>
                  <a:srgbClr val="C0504D">
                    <a:lumMod val="60000"/>
                    <a:lumOff val="40000"/>
                  </a:srgbClr>
                </a:solidFill>
                <a:latin typeface="Calibri"/>
              </a:rPr>
              <a:t>placed on foods</a:t>
            </a:r>
          </a:p>
        </p:txBody>
      </p:sp>
      <p:sp>
        <p:nvSpPr>
          <p:cNvPr id="794626" name="TextBox 3"/>
          <p:cNvSpPr txBox="1">
            <a:spLocks noChangeArrowheads="1"/>
          </p:cNvSpPr>
          <p:nvPr/>
        </p:nvSpPr>
        <p:spPr bwMode="auto">
          <a:xfrm>
            <a:off x="928688" y="62484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solidFill>
                  <a:srgbClr val="000000"/>
                </a:solidFill>
                <a:latin typeface="Calibri" pitchFamily="34" charset="0"/>
              </a:rPr>
              <a:t>The Cultural Feast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, 2</a:t>
            </a:r>
            <a:r>
              <a:rPr lang="en-US" baseline="30000" dirty="0">
                <a:solidFill>
                  <a:srgbClr val="000000"/>
                </a:solidFill>
                <a:latin typeface="Calibri" pitchFamily="34" charset="0"/>
              </a:rPr>
              <a:t>nd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i="1" dirty="0">
                <a:solidFill>
                  <a:prstClr val="black"/>
                </a:solidFill>
                <a:latin typeface="Calibri" pitchFamily="34" charset="0"/>
              </a:rPr>
              <a:t>Ed.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, p. 15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2797468"/>
            <a:ext cx="7315200" cy="249299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5" algn="ctr">
              <a:defRPr/>
            </a:pPr>
            <a:r>
              <a:rPr lang="en-US" sz="4800" b="1" dirty="0">
                <a:solidFill>
                  <a:prstClr val="black"/>
                </a:solidFill>
                <a:latin typeface="Calibri"/>
              </a:rPr>
              <a:t>no one factor alone </a:t>
            </a:r>
          </a:p>
          <a:p>
            <a:pPr marL="0" lvl="5" algn="ctr">
              <a:defRPr/>
            </a:pPr>
            <a:r>
              <a:rPr lang="en-US" sz="3600" b="1" dirty="0">
                <a:solidFill>
                  <a:srgbClr val="C0504D">
                    <a:lumMod val="60000"/>
                    <a:lumOff val="40000"/>
                  </a:srgbClr>
                </a:solidFill>
                <a:latin typeface="Calibri"/>
              </a:rPr>
              <a:t>accounts for the presence or absence of pork on the dinner plates of Scots either currently or in the past</a:t>
            </a:r>
          </a:p>
        </p:txBody>
      </p:sp>
      <p:sp>
        <p:nvSpPr>
          <p:cNvPr id="795650" name="TextBox 3"/>
          <p:cNvSpPr txBox="1">
            <a:spLocks noChangeArrowheads="1"/>
          </p:cNvSpPr>
          <p:nvPr/>
        </p:nvSpPr>
        <p:spPr bwMode="auto">
          <a:xfrm>
            <a:off x="928688" y="62484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solidFill>
                  <a:srgbClr val="000000"/>
                </a:solidFill>
                <a:latin typeface="Calibri" pitchFamily="34" charset="0"/>
              </a:rPr>
              <a:t>The Cultural Feast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, 2</a:t>
            </a:r>
            <a:r>
              <a:rPr lang="en-US" baseline="30000" dirty="0">
                <a:solidFill>
                  <a:srgbClr val="000000"/>
                </a:solidFill>
                <a:latin typeface="Calibri" pitchFamily="34" charset="0"/>
              </a:rPr>
              <a:t>nd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i="1" dirty="0">
                <a:solidFill>
                  <a:prstClr val="black"/>
                </a:solidFill>
                <a:latin typeface="Calibri" pitchFamily="34" charset="0"/>
              </a:rPr>
              <a:t>Ed.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, p. 15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5" name="Subtitle 2"/>
          <p:cNvSpPr txBox="1">
            <a:spLocks/>
          </p:cNvSpPr>
          <p:nvPr/>
        </p:nvSpPr>
        <p:spPr bwMode="auto">
          <a:xfrm>
            <a:off x="914400" y="2776478"/>
            <a:ext cx="73152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en-US" sz="3600" b="1" dirty="0">
                <a:solidFill>
                  <a:prstClr val="black"/>
                </a:solidFill>
                <a:latin typeface="Calibri" pitchFamily="34" charset="0"/>
              </a:rPr>
              <a:t>and, being “fundamental”,</a:t>
            </a:r>
          </a:p>
          <a:p>
            <a:pPr marL="342900" indent="-342900" algn="ctr"/>
            <a:r>
              <a:rPr lang="en-US" sz="3600" b="1" dirty="0">
                <a:solidFill>
                  <a:prstClr val="black"/>
                </a:solidFill>
                <a:latin typeface="Calibri" pitchFamily="34" charset="0"/>
              </a:rPr>
              <a:t>they</a:t>
            </a:r>
            <a:r>
              <a:rPr lang="en-US" sz="2800" dirty="0">
                <a:solidFill>
                  <a:prstClr val="black"/>
                </a:solidFill>
                <a:latin typeface="Calibri" pitchFamily="34" charset="0"/>
              </a:rPr>
              <a:t>, by definition, </a:t>
            </a:r>
            <a:r>
              <a:rPr lang="en-US" sz="3600" b="1" dirty="0">
                <a:solidFill>
                  <a:prstClr val="black"/>
                </a:solidFill>
                <a:latin typeface="Calibri" pitchFamily="34" charset="0"/>
              </a:rPr>
              <a:t>lay </a:t>
            </a:r>
          </a:p>
          <a:p>
            <a:pPr marL="342900" indent="-342900" algn="ctr"/>
            <a:r>
              <a:rPr lang="en-US" sz="3600" b="1" dirty="0">
                <a:solidFill>
                  <a:prstClr val="black"/>
                </a:solidFill>
                <a:latin typeface="Calibri" pitchFamily="34" charset="0"/>
              </a:rPr>
              <a:t>at the foundation of </a:t>
            </a:r>
          </a:p>
          <a:p>
            <a:pPr marL="342900" indent="-342900" algn="ctr"/>
            <a:r>
              <a:rPr lang="en-US" sz="3600" b="1" dirty="0">
                <a:solidFill>
                  <a:prstClr val="black"/>
                </a:solidFill>
                <a:latin typeface="Calibri" pitchFamily="34" charset="0"/>
              </a:rPr>
              <a:t>studies of the</a:t>
            </a:r>
          </a:p>
          <a:p>
            <a:pPr marL="342900" indent="-342900" algn="ctr"/>
            <a:r>
              <a:rPr lang="en-US" sz="3600" b="1" dirty="0">
                <a:solidFill>
                  <a:prstClr val="black"/>
                </a:solidFill>
                <a:latin typeface="Calibri" pitchFamily="34" charset="0"/>
              </a:rPr>
              <a:t>Anthropology of Food . . . 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392289"/>
            <a:ext cx="9144000" cy="769441"/>
          </a:xfrm>
          <a:prstGeom prst="rect">
            <a:avLst/>
          </a:prstGeom>
          <a:gradFill flip="none" rotWithShape="1">
            <a:gsLst>
              <a:gs pos="100000">
                <a:srgbClr val="C80000"/>
              </a:gs>
              <a:gs pos="53000">
                <a:schemeClr val="bg1">
                  <a:alpha val="77000"/>
                </a:schemeClr>
              </a:gs>
              <a:gs pos="83000">
                <a:srgbClr val="D4DEFF"/>
              </a:gs>
              <a:gs pos="100000">
                <a:srgbClr val="FFC000"/>
              </a:gs>
            </a:gsLst>
            <a:lin ang="5400000" scaled="1"/>
            <a:tileRect/>
          </a:gradFill>
        </p:spPr>
        <p:txBody>
          <a:bodyPr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000" kern="0" dirty="0">
                <a:solidFill>
                  <a:prstClr val="black"/>
                </a:solidFill>
                <a:latin typeface="Calibri"/>
              </a:rPr>
              <a:t>“Setting the Table”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endParaRPr lang="en-US" sz="2000" kern="0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2132380"/>
            <a:ext cx="7315200" cy="32778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146175" lvl="5" indent="-231775">
              <a:buFont typeface="Arial" pitchFamily="34" charset="0"/>
              <a:buChar char="•"/>
              <a:defRPr/>
            </a:pPr>
            <a:endParaRPr lang="en-US" sz="1100" b="1" dirty="0">
              <a:solidFill>
                <a:prstClr val="black"/>
              </a:solidFill>
              <a:latin typeface="Calibri"/>
            </a:endParaRPr>
          </a:p>
          <a:p>
            <a:pPr marL="0" lvl="5" algn="ctr">
              <a:defRPr/>
            </a:pPr>
            <a:r>
              <a:rPr lang="en-US" sz="3600" b="1" dirty="0">
                <a:solidFill>
                  <a:srgbClr val="C0504D">
                    <a:lumMod val="60000"/>
                    <a:lumOff val="40000"/>
                  </a:srgbClr>
                </a:solidFill>
                <a:latin typeface="Calibri"/>
              </a:rPr>
              <a:t>however, </a:t>
            </a:r>
          </a:p>
          <a:p>
            <a:pPr marL="0" lvl="5" algn="ctr">
              <a:defRPr/>
            </a:pPr>
            <a:r>
              <a:rPr lang="en-US" sz="4400" b="1" dirty="0">
                <a:solidFill>
                  <a:prstClr val="black"/>
                </a:solidFill>
                <a:latin typeface="Calibri"/>
              </a:rPr>
              <a:t>all factors have contributed </a:t>
            </a:r>
          </a:p>
          <a:p>
            <a:pPr marL="0" lvl="5" algn="ctr">
              <a:defRPr/>
            </a:pPr>
            <a:r>
              <a:rPr lang="en-US" sz="3600" b="1" dirty="0">
                <a:solidFill>
                  <a:srgbClr val="C0504D">
                    <a:lumMod val="60000"/>
                    <a:lumOff val="40000"/>
                  </a:srgbClr>
                </a:solidFill>
                <a:latin typeface="Calibri"/>
              </a:rPr>
              <a:t>to patterns of food production, distribution, and consumption that influence Scottish diets</a:t>
            </a:r>
          </a:p>
        </p:txBody>
      </p:sp>
      <p:sp>
        <p:nvSpPr>
          <p:cNvPr id="796674" name="TextBox 3"/>
          <p:cNvSpPr txBox="1">
            <a:spLocks noChangeArrowheads="1"/>
          </p:cNvSpPr>
          <p:nvPr/>
        </p:nvSpPr>
        <p:spPr bwMode="auto">
          <a:xfrm>
            <a:off x="928688" y="62484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solidFill>
                  <a:srgbClr val="000000"/>
                </a:solidFill>
                <a:latin typeface="Calibri" pitchFamily="34" charset="0"/>
              </a:rPr>
              <a:t>The Cultural Feast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, 2</a:t>
            </a:r>
            <a:r>
              <a:rPr lang="en-US" baseline="30000" dirty="0">
                <a:solidFill>
                  <a:srgbClr val="000000"/>
                </a:solidFill>
                <a:latin typeface="Calibri" pitchFamily="34" charset="0"/>
              </a:rPr>
              <a:t>nd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i="1" dirty="0">
                <a:solidFill>
                  <a:prstClr val="black"/>
                </a:solidFill>
                <a:latin typeface="Calibri" pitchFamily="34" charset="0"/>
              </a:rPr>
              <a:t>Ed.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, p. 15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900566" y="2663370"/>
            <a:ext cx="7358062" cy="2277547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 vert="horz" wrap="square" lIns="457200" tIns="457200" rIns="457200" bIns="457200" numCol="1" anchor="t" anchorCtr="0" compatLnSpc="1">
            <a:prstTxWarp prst="textNoShape">
              <a:avLst/>
            </a:prstTxWarp>
            <a:spAutoFit/>
          </a:bodyPr>
          <a:lstStyle/>
          <a:p>
            <a:pPr indent="-514350" algn="ctr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  <a:defRPr/>
            </a:pPr>
            <a:r>
              <a:rPr lang="en-US" sz="2400" b="1" dirty="0">
                <a:solidFill>
                  <a:srgbClr val="000000"/>
                </a:solidFill>
              </a:rPr>
              <a:t>finally, a brief look at our </a:t>
            </a:r>
          </a:p>
          <a:p>
            <a:pPr indent="-514350" algn="ctr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  <a:defRPr/>
            </a:pPr>
            <a:endParaRPr lang="en-US" sz="2400" b="1" dirty="0">
              <a:solidFill>
                <a:srgbClr val="000000"/>
              </a:solidFill>
            </a:endParaRPr>
          </a:p>
          <a:p>
            <a:pPr indent="-514350" algn="ctr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  <a:defRPr/>
            </a:pPr>
            <a:r>
              <a:rPr lang="en-US" sz="4000" b="1" dirty="0">
                <a:solidFill>
                  <a:srgbClr val="000000"/>
                </a:solidFill>
              </a:rPr>
              <a:t>“Next Steps” . . .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21" name="Subtitle 2"/>
          <p:cNvSpPr txBox="1">
            <a:spLocks/>
          </p:cNvSpPr>
          <p:nvPr/>
        </p:nvSpPr>
        <p:spPr bwMode="auto">
          <a:xfrm>
            <a:off x="914400" y="2749550"/>
            <a:ext cx="7315200" cy="310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 dirty="0">
                <a:solidFill>
                  <a:srgbClr val="D79694"/>
                </a:solidFill>
                <a:latin typeface="Calibri" pitchFamily="34" charset="0"/>
              </a:rPr>
              <a:t>Biocultural Framework </a:t>
            </a:r>
          </a:p>
          <a:p>
            <a:pPr algn="ctr"/>
            <a:r>
              <a:rPr lang="en-US" sz="3600" b="1" dirty="0">
                <a:solidFill>
                  <a:srgbClr val="D79694"/>
                </a:solidFill>
                <a:latin typeface="Calibri" pitchFamily="34" charset="0"/>
              </a:rPr>
              <a:t>for the Study of Diet and Nutrition</a:t>
            </a:r>
          </a:p>
          <a:p>
            <a:pPr algn="ctr">
              <a:spcBef>
                <a:spcPct val="20000"/>
              </a:spcBef>
            </a:pPr>
            <a:endParaRPr lang="en-US" sz="1000" b="1" dirty="0">
              <a:solidFill>
                <a:srgbClr val="D79694"/>
              </a:solidFill>
              <a:latin typeface="Calibri" pitchFamily="34" charset="0"/>
            </a:endParaRPr>
          </a:p>
          <a:p>
            <a:pPr algn="ctr">
              <a:spcBef>
                <a:spcPct val="20000"/>
              </a:spcBef>
            </a:pPr>
            <a:r>
              <a:rPr lang="en-US" sz="3600" b="1" dirty="0">
                <a:solidFill>
                  <a:srgbClr val="D79694"/>
                </a:solidFill>
                <a:latin typeface="Calibri" pitchFamily="34" charset="0"/>
              </a:rPr>
              <a:t>Food Systems</a:t>
            </a:r>
          </a:p>
          <a:p>
            <a:pPr algn="ctr">
              <a:spcBef>
                <a:spcPct val="20000"/>
              </a:spcBef>
            </a:pPr>
            <a:endParaRPr lang="en-US" sz="100" b="1" dirty="0">
              <a:solidFill>
                <a:prstClr val="black"/>
              </a:solidFill>
              <a:latin typeface="Calibri" pitchFamily="34" charset="0"/>
            </a:endParaRPr>
          </a:p>
          <a:p>
            <a:pPr algn="ctr">
              <a:spcBef>
                <a:spcPct val="20000"/>
              </a:spcBef>
            </a:pPr>
            <a:r>
              <a:rPr lang="en-US" sz="5400" b="1" dirty="0">
                <a:solidFill>
                  <a:srgbClr val="000000"/>
                </a:solidFill>
                <a:latin typeface="Calibri" pitchFamily="34" charset="0"/>
              </a:rPr>
              <a:t>Next Steps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0" y="392289"/>
            <a:ext cx="9144000" cy="769441"/>
          </a:xfrm>
          <a:prstGeom prst="rect">
            <a:avLst/>
          </a:prstGeom>
          <a:gradFill flip="none" rotWithShape="1">
            <a:gsLst>
              <a:gs pos="100000">
                <a:srgbClr val="C80000"/>
              </a:gs>
              <a:gs pos="53000">
                <a:schemeClr val="bg1">
                  <a:alpha val="77000"/>
                </a:schemeClr>
              </a:gs>
              <a:gs pos="83000">
                <a:srgbClr val="D4DEFF"/>
              </a:gs>
              <a:gs pos="100000">
                <a:srgbClr val="FFC000"/>
              </a:gs>
            </a:gsLst>
            <a:lin ang="5400000" scaled="1"/>
            <a:tileRect/>
          </a:gradFill>
        </p:spPr>
        <p:txBody>
          <a:bodyPr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000" kern="0" dirty="0">
                <a:solidFill>
                  <a:prstClr val="black"/>
                </a:solidFill>
                <a:latin typeface="Calibri"/>
              </a:rPr>
              <a:t>“Setting the Table”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endParaRPr lang="en-US" sz="2000" kern="0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745" name="Subtitle 2"/>
          <p:cNvSpPr txBox="1">
            <a:spLocks/>
          </p:cNvSpPr>
          <p:nvPr/>
        </p:nvSpPr>
        <p:spPr bwMode="auto">
          <a:xfrm>
            <a:off x="990600" y="3048000"/>
            <a:ext cx="7315200" cy="240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3200" b="1" dirty="0">
                <a:solidFill>
                  <a:prstClr val="black"/>
                </a:solidFill>
                <a:latin typeface="Calibri" pitchFamily="34" charset="0"/>
              </a:rPr>
              <a:t>I. “Evolutionary and Historical Roots of Human Dietary Practices”</a:t>
            </a:r>
          </a:p>
          <a:p>
            <a:pPr algn="ctr">
              <a:spcBef>
                <a:spcPts val="600"/>
              </a:spcBef>
            </a:pPr>
            <a:endParaRPr lang="en-US" sz="1100" b="1" dirty="0">
              <a:solidFill>
                <a:prstClr val="black"/>
              </a:solidFill>
              <a:latin typeface="Calibri" pitchFamily="34" charset="0"/>
            </a:endParaRPr>
          </a:p>
          <a:p>
            <a:pPr algn="ctr">
              <a:spcBef>
                <a:spcPct val="20000"/>
              </a:spcBef>
            </a:pPr>
            <a:r>
              <a:rPr lang="en-US" sz="3200" b="1" dirty="0">
                <a:solidFill>
                  <a:prstClr val="black"/>
                </a:solidFill>
                <a:latin typeface="Calibri" pitchFamily="34" charset="0"/>
              </a:rPr>
              <a:t> looks at the evolutionary and historical roots of human dietary practices</a:t>
            </a:r>
          </a:p>
        </p:txBody>
      </p:sp>
      <p:sp>
        <p:nvSpPr>
          <p:cNvPr id="799746" name="TextBox 3"/>
          <p:cNvSpPr txBox="1">
            <a:spLocks noChangeArrowheads="1"/>
          </p:cNvSpPr>
          <p:nvPr/>
        </p:nvSpPr>
        <p:spPr bwMode="auto">
          <a:xfrm>
            <a:off x="928688" y="62484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solidFill>
                  <a:srgbClr val="000000"/>
                </a:solidFill>
                <a:latin typeface="Calibri" pitchFamily="34" charset="0"/>
              </a:rPr>
              <a:t>The Cultural Feast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, 2</a:t>
            </a:r>
            <a:r>
              <a:rPr lang="en-US" baseline="30000" dirty="0">
                <a:solidFill>
                  <a:srgbClr val="000000"/>
                </a:solidFill>
                <a:latin typeface="Calibri" pitchFamily="34" charset="0"/>
              </a:rPr>
              <a:t>nd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i="1" dirty="0">
                <a:solidFill>
                  <a:prstClr val="black"/>
                </a:solidFill>
                <a:latin typeface="Calibri" pitchFamily="34" charset="0"/>
              </a:rPr>
              <a:t>Ed.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, p. 15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914400" y="2516255"/>
            <a:ext cx="7315200" cy="26653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C0504D">
                    <a:lumMod val="60000"/>
                    <a:lumOff val="40000"/>
                  </a:srgbClr>
                </a:solidFill>
                <a:latin typeface="Calibri"/>
              </a:rPr>
              <a:t>we’ll look at the 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prstClr val="black"/>
                </a:solidFill>
                <a:latin typeface="Calibri"/>
              </a:rPr>
              <a:t>primate and hominid diets and their implications 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C0504D">
                    <a:lumMod val="60000"/>
                    <a:lumOff val="40000"/>
                  </a:srgbClr>
                </a:solidFill>
                <a:latin typeface="Calibri"/>
              </a:rPr>
              <a:t>for diet and health today</a:t>
            </a:r>
          </a:p>
        </p:txBody>
      </p:sp>
      <p:sp>
        <p:nvSpPr>
          <p:cNvPr id="800770" name="TextBox 2"/>
          <p:cNvSpPr txBox="1">
            <a:spLocks noChangeArrowheads="1"/>
          </p:cNvSpPr>
          <p:nvPr/>
        </p:nvSpPr>
        <p:spPr bwMode="auto">
          <a:xfrm>
            <a:off x="928688" y="62484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solidFill>
                  <a:srgbClr val="000000"/>
                </a:solidFill>
                <a:latin typeface="Calibri" pitchFamily="34" charset="0"/>
              </a:rPr>
              <a:t>The Cultural Feast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, 2</a:t>
            </a:r>
            <a:r>
              <a:rPr lang="en-US" baseline="30000" dirty="0">
                <a:solidFill>
                  <a:srgbClr val="000000"/>
                </a:solidFill>
                <a:latin typeface="Calibri" pitchFamily="34" charset="0"/>
              </a:rPr>
              <a:t>nd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i="1" dirty="0">
                <a:solidFill>
                  <a:prstClr val="black"/>
                </a:solidFill>
                <a:latin typeface="Calibri" pitchFamily="34" charset="0"/>
              </a:rPr>
              <a:t>Ed.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, p. 15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914400" y="1915368"/>
            <a:ext cx="7315200" cy="41806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C0504D">
                    <a:lumMod val="60000"/>
                    <a:lumOff val="40000"/>
                  </a:srgbClr>
                </a:solidFill>
                <a:latin typeface="Calibri"/>
              </a:rPr>
              <a:t>we’ll look at 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prstClr val="black"/>
                </a:solidFill>
                <a:latin typeface="Calibri"/>
              </a:rPr>
              <a:t>contemporary food systems within a historical context</a:t>
            </a:r>
            <a:r>
              <a:rPr lang="en-US" sz="3200" b="1" dirty="0">
                <a:solidFill>
                  <a:srgbClr val="C0504D">
                    <a:lumMod val="60000"/>
                    <a:lumOff val="40000"/>
                  </a:srgbClr>
                </a:solidFill>
                <a:latin typeface="Calibri"/>
              </a:rPr>
              <a:t>, </a:t>
            </a:r>
          </a:p>
          <a:p>
            <a:pPr algn="ctr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C0504D">
                    <a:lumMod val="60000"/>
                    <a:lumOff val="40000"/>
                  </a:srgbClr>
                </a:solidFill>
                <a:latin typeface="Calibri"/>
              </a:rPr>
              <a:t>focusing on the impact of a series of dramatic changes in </a:t>
            </a:r>
          </a:p>
          <a:p>
            <a:pPr algn="ctr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prstClr val="black"/>
                </a:solidFill>
                <a:latin typeface="Calibri"/>
              </a:rPr>
              <a:t>the ways people interact with the environment</a:t>
            </a:r>
            <a:r>
              <a:rPr lang="en-US" sz="4000" b="1" dirty="0">
                <a:solidFill>
                  <a:srgbClr val="C0504D">
                    <a:lumMod val="60000"/>
                    <a:lumOff val="40000"/>
                  </a:srgbClr>
                </a:solidFill>
                <a:latin typeface="Calibri"/>
              </a:rPr>
              <a:t> </a:t>
            </a:r>
            <a:r>
              <a:rPr lang="en-US" sz="3200" b="1" dirty="0">
                <a:solidFill>
                  <a:srgbClr val="C0504D">
                    <a:lumMod val="60000"/>
                    <a:lumOff val="40000"/>
                  </a:srgbClr>
                </a:solidFill>
                <a:latin typeface="Calibri"/>
              </a:rPr>
              <a:t>to obtain food</a:t>
            </a:r>
          </a:p>
        </p:txBody>
      </p:sp>
      <p:sp>
        <p:nvSpPr>
          <p:cNvPr id="801794" name="TextBox 2"/>
          <p:cNvSpPr txBox="1">
            <a:spLocks noChangeArrowheads="1"/>
          </p:cNvSpPr>
          <p:nvPr/>
        </p:nvSpPr>
        <p:spPr bwMode="auto">
          <a:xfrm>
            <a:off x="928688" y="62484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solidFill>
                  <a:srgbClr val="000000"/>
                </a:solidFill>
                <a:latin typeface="Calibri" pitchFamily="34" charset="0"/>
              </a:rPr>
              <a:t>The Cultural Feast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, 2</a:t>
            </a:r>
            <a:r>
              <a:rPr lang="en-US" baseline="30000" dirty="0">
                <a:solidFill>
                  <a:srgbClr val="000000"/>
                </a:solidFill>
                <a:latin typeface="Calibri" pitchFamily="34" charset="0"/>
              </a:rPr>
              <a:t>nd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i="1" dirty="0">
                <a:solidFill>
                  <a:prstClr val="black"/>
                </a:solidFill>
                <a:latin typeface="Calibri" pitchFamily="34" charset="0"/>
              </a:rPr>
              <a:t>Ed.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, p. 15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817" name="Subtitle 2"/>
          <p:cNvSpPr txBox="1">
            <a:spLocks/>
          </p:cNvSpPr>
          <p:nvPr/>
        </p:nvSpPr>
        <p:spPr bwMode="auto">
          <a:xfrm>
            <a:off x="914400" y="2084388"/>
            <a:ext cx="7315200" cy="3859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3200" b="1" dirty="0">
                <a:solidFill>
                  <a:prstClr val="black"/>
                </a:solidFill>
                <a:latin typeface="Calibri" pitchFamily="34" charset="0"/>
              </a:rPr>
              <a:t>II. “Food and Culture”</a:t>
            </a:r>
          </a:p>
          <a:p>
            <a:pPr algn="ctr">
              <a:spcBef>
                <a:spcPct val="20000"/>
              </a:spcBef>
            </a:pPr>
            <a:r>
              <a:rPr lang="en-US" sz="2400" dirty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Calibri" pitchFamily="34" charset="0"/>
              </a:rPr>
              <a:t>covers modern human populations</a:t>
            </a:r>
          </a:p>
          <a:p>
            <a:pPr algn="ctr">
              <a:spcBef>
                <a:spcPct val="20000"/>
              </a:spcBef>
            </a:pPr>
            <a:r>
              <a:rPr lang="en-US" sz="2800" b="1" dirty="0">
                <a:solidFill>
                  <a:prstClr val="black"/>
                </a:solidFill>
                <a:latin typeface="Calibri" pitchFamily="34" charset="0"/>
              </a:rPr>
              <a:t>and how the technology, social organization, and ideology related to</a:t>
            </a:r>
          </a:p>
          <a:p>
            <a:pPr algn="ctr">
              <a:spcBef>
                <a:spcPct val="20000"/>
              </a:spcBef>
            </a:pPr>
            <a:r>
              <a:rPr lang="en-US" sz="2800" b="1" dirty="0">
                <a:solidFill>
                  <a:prstClr val="black"/>
                </a:solidFill>
                <a:latin typeface="Calibri" pitchFamily="34" charset="0"/>
              </a:rPr>
              <a:t>food production, distribution, and consumption form a set of interacting phenomena that both influence and are influenced by the foods and diets that people consume</a:t>
            </a:r>
          </a:p>
        </p:txBody>
      </p:sp>
      <p:sp>
        <p:nvSpPr>
          <p:cNvPr id="802818" name="TextBox 2"/>
          <p:cNvSpPr txBox="1">
            <a:spLocks noChangeArrowheads="1"/>
          </p:cNvSpPr>
          <p:nvPr/>
        </p:nvSpPr>
        <p:spPr bwMode="auto">
          <a:xfrm>
            <a:off x="928688" y="62484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solidFill>
                  <a:srgbClr val="000000"/>
                </a:solidFill>
                <a:latin typeface="Calibri" pitchFamily="34" charset="0"/>
              </a:rPr>
              <a:t>The Cultural Feast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, 2</a:t>
            </a:r>
            <a:r>
              <a:rPr lang="en-US" baseline="30000" dirty="0">
                <a:solidFill>
                  <a:srgbClr val="000000"/>
                </a:solidFill>
                <a:latin typeface="Calibri" pitchFamily="34" charset="0"/>
              </a:rPr>
              <a:t>nd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i="1" dirty="0">
                <a:solidFill>
                  <a:prstClr val="black"/>
                </a:solidFill>
                <a:latin typeface="Calibri" pitchFamily="34" charset="0"/>
              </a:rPr>
              <a:t>Ed.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, p. 15</a:t>
            </a:r>
          </a:p>
        </p:txBody>
      </p:sp>
    </p:spTree>
  </p:cSld>
  <p:clrMapOvr>
    <a:masterClrMapping/>
  </p:clrMapOvr>
  <p:transition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817" name="Subtitle 2"/>
          <p:cNvSpPr txBox="1">
            <a:spLocks/>
          </p:cNvSpPr>
          <p:nvPr/>
        </p:nvSpPr>
        <p:spPr bwMode="auto">
          <a:xfrm>
            <a:off x="914400" y="2043428"/>
            <a:ext cx="7315200" cy="4281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3200" b="1" dirty="0">
                <a:solidFill>
                  <a:srgbClr val="C0504D">
                    <a:lumMod val="60000"/>
                    <a:lumOff val="40000"/>
                  </a:srgbClr>
                </a:solidFill>
                <a:latin typeface="Calibri"/>
              </a:rPr>
              <a:t>we’ll look at</a:t>
            </a:r>
            <a:r>
              <a:rPr lang="en-US" sz="2400" dirty="0">
                <a:solidFill>
                  <a:srgbClr val="D79694"/>
                </a:solidFill>
                <a:latin typeface="Calibri" pitchFamily="34" charset="0"/>
              </a:rPr>
              <a:t> </a:t>
            </a:r>
          </a:p>
          <a:p>
            <a:pPr algn="ctr">
              <a:spcBef>
                <a:spcPct val="20000"/>
              </a:spcBef>
            </a:pPr>
            <a:r>
              <a:rPr lang="en-US" sz="3600" b="1" dirty="0">
                <a:solidFill>
                  <a:prstClr val="black"/>
                </a:solidFill>
                <a:latin typeface="Calibri" pitchFamily="34" charset="0"/>
              </a:rPr>
              <a:t>modern human populations</a:t>
            </a:r>
            <a:endParaRPr lang="en-US" sz="2800" b="1" dirty="0">
              <a:solidFill>
                <a:prstClr val="black"/>
              </a:solidFill>
              <a:latin typeface="Calibri" pitchFamily="34" charset="0"/>
            </a:endParaRPr>
          </a:p>
          <a:p>
            <a:pPr algn="ctr">
              <a:spcBef>
                <a:spcPts val="300"/>
              </a:spcBef>
            </a:pPr>
            <a:r>
              <a:rPr lang="en-US" sz="2800" b="1" dirty="0">
                <a:solidFill>
                  <a:srgbClr val="D79694"/>
                </a:solidFill>
                <a:latin typeface="Calibri" pitchFamily="34" charset="0"/>
              </a:rPr>
              <a:t>and how the </a:t>
            </a:r>
            <a:r>
              <a:rPr lang="en-US" sz="3600" b="1" dirty="0">
                <a:solidFill>
                  <a:prstClr val="black"/>
                </a:solidFill>
                <a:latin typeface="Calibri" pitchFamily="34" charset="0"/>
              </a:rPr>
              <a:t>technology, social organization, and ideology </a:t>
            </a:r>
            <a:r>
              <a:rPr lang="en-US" sz="2800" b="1" dirty="0">
                <a:solidFill>
                  <a:srgbClr val="D79694"/>
                </a:solidFill>
                <a:latin typeface="Calibri" pitchFamily="34" charset="0"/>
              </a:rPr>
              <a:t>related</a:t>
            </a:r>
            <a:r>
              <a:rPr lang="en-US" sz="3200" b="1" dirty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3200" b="1" dirty="0">
                <a:solidFill>
                  <a:srgbClr val="D79694"/>
                </a:solidFill>
                <a:latin typeface="Calibri" pitchFamily="34" charset="0"/>
              </a:rPr>
              <a:t>to</a:t>
            </a:r>
            <a:endParaRPr lang="en-US" sz="2800" b="1" dirty="0">
              <a:solidFill>
                <a:srgbClr val="D79694"/>
              </a:solidFill>
              <a:latin typeface="Calibri" pitchFamily="34" charset="0"/>
            </a:endParaRPr>
          </a:p>
          <a:p>
            <a:pPr algn="ctr">
              <a:spcBef>
                <a:spcPts val="300"/>
              </a:spcBef>
            </a:pPr>
            <a:r>
              <a:rPr lang="en-US" sz="2800" b="1" dirty="0">
                <a:solidFill>
                  <a:srgbClr val="D79694"/>
                </a:solidFill>
                <a:latin typeface="Calibri" pitchFamily="34" charset="0"/>
              </a:rPr>
              <a:t>food production, distribution, and consumption form a set of </a:t>
            </a:r>
            <a:r>
              <a:rPr lang="en-US" sz="3600" b="1" dirty="0">
                <a:solidFill>
                  <a:prstClr val="black"/>
                </a:solidFill>
                <a:latin typeface="Calibri" pitchFamily="34" charset="0"/>
              </a:rPr>
              <a:t>interacting phenomena </a:t>
            </a:r>
            <a:r>
              <a:rPr lang="en-US" sz="2800" b="1" dirty="0">
                <a:solidFill>
                  <a:srgbClr val="000000"/>
                </a:solidFill>
                <a:latin typeface="Calibri" pitchFamily="34" charset="0"/>
              </a:rPr>
              <a:t>that</a:t>
            </a:r>
            <a:r>
              <a:rPr lang="en-US" sz="2800" b="1" dirty="0">
                <a:solidFill>
                  <a:srgbClr val="D79694"/>
                </a:solidFill>
                <a:latin typeface="Calibri" pitchFamily="34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Calibri" pitchFamily="34" charset="0"/>
              </a:rPr>
              <a:t>both influence and are influenced by the foods and diets that people consume</a:t>
            </a:r>
          </a:p>
        </p:txBody>
      </p:sp>
      <p:sp>
        <p:nvSpPr>
          <p:cNvPr id="802818" name="TextBox 2"/>
          <p:cNvSpPr txBox="1">
            <a:spLocks noChangeArrowheads="1"/>
          </p:cNvSpPr>
          <p:nvPr/>
        </p:nvSpPr>
        <p:spPr bwMode="auto">
          <a:xfrm>
            <a:off x="928688" y="62484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solidFill>
                  <a:srgbClr val="000000"/>
                </a:solidFill>
                <a:latin typeface="Calibri" pitchFamily="34" charset="0"/>
              </a:rPr>
              <a:t>The Cultural Feast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, 2</a:t>
            </a:r>
            <a:r>
              <a:rPr lang="en-US" baseline="30000" dirty="0">
                <a:solidFill>
                  <a:srgbClr val="000000"/>
                </a:solidFill>
                <a:latin typeface="Calibri" pitchFamily="34" charset="0"/>
              </a:rPr>
              <a:t>nd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i="1" dirty="0">
                <a:solidFill>
                  <a:prstClr val="black"/>
                </a:solidFill>
                <a:latin typeface="Calibri" pitchFamily="34" charset="0"/>
              </a:rPr>
              <a:t>Ed.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, p. 15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914400" y="2438400"/>
            <a:ext cx="73152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3200" b="1" dirty="0">
                <a:solidFill>
                  <a:srgbClr val="C0504D">
                    <a:lumMod val="60000"/>
                    <a:lumOff val="40000"/>
                  </a:srgbClr>
                </a:solidFill>
                <a:latin typeface="Calibri"/>
              </a:rPr>
              <a:t>we’ll look at</a:t>
            </a:r>
            <a:r>
              <a:rPr lang="en-US" sz="2400" dirty="0">
                <a:solidFill>
                  <a:srgbClr val="D79694"/>
                </a:solidFill>
                <a:latin typeface="Calibri" pitchFamily="34" charset="0"/>
              </a:rPr>
              <a:t> </a:t>
            </a:r>
            <a:r>
              <a:rPr lang="en-US" sz="3200" b="1" dirty="0">
                <a:solidFill>
                  <a:srgbClr val="C0504D">
                    <a:lumMod val="60000"/>
                    <a:lumOff val="40000"/>
                  </a:srgbClr>
                </a:solidFill>
                <a:latin typeface="Calibri"/>
              </a:rPr>
              <a:t>the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prstClr val="black"/>
                </a:solidFill>
                <a:latin typeface="Calibri"/>
              </a:rPr>
              <a:t>concept of culture and the influence it has on food practices</a:t>
            </a:r>
            <a:r>
              <a:rPr lang="en-US" sz="3200" b="1" dirty="0">
                <a:solidFill>
                  <a:srgbClr val="C0504D">
                    <a:lumMod val="60000"/>
                    <a:lumOff val="40000"/>
                  </a:srgbClr>
                </a:solidFill>
                <a:latin typeface="Calibri"/>
              </a:rPr>
              <a:t>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C0504D">
                    <a:lumMod val="60000"/>
                    <a:lumOff val="40000"/>
                  </a:srgbClr>
                </a:solidFill>
                <a:latin typeface="Calibri"/>
              </a:rPr>
              <a:t>including what is considered edible and how groups select certain items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C0504D">
                    <a:lumMod val="60000"/>
                    <a:lumOff val="40000"/>
                  </a:srgbClr>
                </a:solidFill>
                <a:latin typeface="Calibri"/>
              </a:rPr>
              <a:t>to make up their diet</a:t>
            </a:r>
          </a:p>
        </p:txBody>
      </p:sp>
      <p:sp>
        <p:nvSpPr>
          <p:cNvPr id="803842" name="TextBox 2"/>
          <p:cNvSpPr txBox="1">
            <a:spLocks noChangeArrowheads="1"/>
          </p:cNvSpPr>
          <p:nvPr/>
        </p:nvSpPr>
        <p:spPr bwMode="auto">
          <a:xfrm>
            <a:off x="928688" y="62484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solidFill>
                  <a:srgbClr val="000000"/>
                </a:solidFill>
                <a:latin typeface="Calibri" pitchFamily="34" charset="0"/>
              </a:rPr>
              <a:t>The Cultural Feast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, 2</a:t>
            </a:r>
            <a:r>
              <a:rPr lang="en-US" baseline="30000" dirty="0">
                <a:solidFill>
                  <a:srgbClr val="000000"/>
                </a:solidFill>
                <a:latin typeface="Calibri" pitchFamily="34" charset="0"/>
              </a:rPr>
              <a:t>nd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i="1" dirty="0">
                <a:solidFill>
                  <a:prstClr val="black"/>
                </a:solidFill>
                <a:latin typeface="Calibri" pitchFamily="34" charset="0"/>
              </a:rPr>
              <a:t>Ed.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, p. 15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914400" y="2097088"/>
            <a:ext cx="7315200" cy="39087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3200" b="1" dirty="0">
                <a:solidFill>
                  <a:srgbClr val="C0504D">
                    <a:lumMod val="60000"/>
                    <a:lumOff val="40000"/>
                  </a:srgbClr>
                </a:solidFill>
                <a:latin typeface="Calibri"/>
              </a:rPr>
              <a:t>we’ll have</a:t>
            </a:r>
          </a:p>
          <a:p>
            <a:pPr algn="ctr">
              <a:spcBef>
                <a:spcPct val="20000"/>
              </a:spcBef>
            </a:pPr>
            <a:r>
              <a:rPr lang="en-US" sz="2800" b="1" dirty="0">
                <a:solidFill>
                  <a:srgbClr val="C0504D">
                    <a:lumMod val="60000"/>
                    <a:lumOff val="40000"/>
                  </a:srgbClr>
                </a:solidFill>
                <a:latin typeface="Calibri"/>
              </a:rPr>
              <a:t>a more detailed examination of 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C0504D">
                    <a:lumMod val="60000"/>
                    <a:lumOff val="40000"/>
                  </a:srgbClr>
                </a:solidFill>
                <a:latin typeface="Calibri"/>
              </a:rPr>
              <a:t>the major components of culture: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prstClr val="black"/>
                </a:solidFill>
                <a:latin typeface="Calibri"/>
              </a:rPr>
              <a:t>technology 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prstClr val="black"/>
                </a:solidFill>
                <a:latin typeface="Calibri"/>
              </a:rPr>
              <a:t>social organization</a:t>
            </a:r>
            <a:endParaRPr lang="en-US" sz="3200" b="1" dirty="0">
              <a:solidFill>
                <a:srgbClr val="C0504D">
                  <a:lumMod val="60000"/>
                  <a:lumOff val="40000"/>
                </a:srgbClr>
              </a:solidFill>
              <a:latin typeface="Calibri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prstClr val="black"/>
                </a:solidFill>
                <a:latin typeface="Calibri"/>
              </a:rPr>
              <a:t>ideology</a:t>
            </a:r>
            <a:endParaRPr lang="en-US" sz="3200" b="1" dirty="0">
              <a:solidFill>
                <a:srgbClr val="C0504D">
                  <a:lumMod val="60000"/>
                  <a:lumOff val="40000"/>
                </a:srgbClr>
              </a:solidFill>
              <a:latin typeface="Calibri"/>
            </a:endParaRPr>
          </a:p>
        </p:txBody>
      </p:sp>
      <p:sp>
        <p:nvSpPr>
          <p:cNvPr id="804866" name="TextBox 2"/>
          <p:cNvSpPr txBox="1">
            <a:spLocks noChangeArrowheads="1"/>
          </p:cNvSpPr>
          <p:nvPr/>
        </p:nvSpPr>
        <p:spPr bwMode="auto">
          <a:xfrm>
            <a:off x="928688" y="62484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solidFill>
                  <a:srgbClr val="000000"/>
                </a:solidFill>
                <a:latin typeface="Calibri" pitchFamily="34" charset="0"/>
              </a:rPr>
              <a:t>The Cultural Feast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, 2</a:t>
            </a:r>
            <a:r>
              <a:rPr lang="en-US" baseline="30000" dirty="0">
                <a:solidFill>
                  <a:srgbClr val="000000"/>
                </a:solidFill>
                <a:latin typeface="Calibri" pitchFamily="34" charset="0"/>
              </a:rPr>
              <a:t>nd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i="1" dirty="0">
                <a:solidFill>
                  <a:prstClr val="black"/>
                </a:solidFill>
                <a:latin typeface="Calibri" pitchFamily="34" charset="0"/>
              </a:rPr>
              <a:t>Ed.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, p. 16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5" name="Subtitle 2"/>
          <p:cNvSpPr txBox="1">
            <a:spLocks/>
          </p:cNvSpPr>
          <p:nvPr/>
        </p:nvSpPr>
        <p:spPr bwMode="auto">
          <a:xfrm>
            <a:off x="914400" y="2776478"/>
            <a:ext cx="7315200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en-US" sz="3600" b="1" dirty="0">
                <a:solidFill>
                  <a:prstClr val="black"/>
                </a:solidFill>
                <a:latin typeface="Calibri" pitchFamily="34" charset="0"/>
              </a:rPr>
              <a:t>and the major components are brought together by the diagram</a:t>
            </a:r>
            <a:endParaRPr lang="en-US" sz="1600" dirty="0">
              <a:solidFill>
                <a:prstClr val="black"/>
              </a:solidFill>
              <a:latin typeface="Calibri" pitchFamily="34" charset="0"/>
            </a:endParaRPr>
          </a:p>
          <a:p>
            <a:pPr marL="342900" indent="-342900" algn="ctr"/>
            <a:r>
              <a:rPr lang="en-US" sz="3600" b="1" dirty="0">
                <a:solidFill>
                  <a:prstClr val="black"/>
                </a:solidFill>
                <a:latin typeface="Calibri" pitchFamily="34" charset="0"/>
              </a:rPr>
              <a:t>“</a:t>
            </a:r>
            <a:r>
              <a:rPr lang="en-US" sz="3600" b="1" i="1" dirty="0">
                <a:solidFill>
                  <a:prstClr val="black"/>
                </a:solidFill>
                <a:latin typeface="Calibri" pitchFamily="34" charset="0"/>
              </a:rPr>
              <a:t>Biocultural Framework for the Study of Diet and Nutrition</a:t>
            </a:r>
            <a:r>
              <a:rPr lang="en-US" sz="3600" b="1" dirty="0">
                <a:solidFill>
                  <a:prstClr val="black"/>
                </a:solidFill>
                <a:latin typeface="Calibri" pitchFamily="34" charset="0"/>
              </a:rPr>
              <a:t>” . . .</a:t>
            </a:r>
          </a:p>
          <a:p>
            <a:pPr marL="342900" indent="-342900" algn="ctr"/>
            <a:r>
              <a:rPr lang="en-US" sz="2400" dirty="0">
                <a:solidFill>
                  <a:prstClr val="black"/>
                </a:solidFill>
                <a:latin typeface="Calibri" pitchFamily="34" charset="0"/>
              </a:rPr>
              <a:t>(Figure 1.1.)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392289"/>
            <a:ext cx="9144000" cy="769441"/>
          </a:xfrm>
          <a:prstGeom prst="rect">
            <a:avLst/>
          </a:prstGeom>
          <a:gradFill flip="none" rotWithShape="1">
            <a:gsLst>
              <a:gs pos="100000">
                <a:srgbClr val="C80000"/>
              </a:gs>
              <a:gs pos="53000">
                <a:schemeClr val="bg1">
                  <a:alpha val="77000"/>
                </a:schemeClr>
              </a:gs>
              <a:gs pos="83000">
                <a:srgbClr val="D4DEFF"/>
              </a:gs>
              <a:gs pos="100000">
                <a:srgbClr val="FFC000"/>
              </a:gs>
            </a:gsLst>
            <a:lin ang="5400000" scaled="1"/>
            <a:tileRect/>
          </a:gradFill>
        </p:spPr>
        <p:txBody>
          <a:bodyPr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000" kern="0" dirty="0">
                <a:solidFill>
                  <a:prstClr val="black"/>
                </a:solidFill>
                <a:latin typeface="Calibri"/>
              </a:rPr>
              <a:t>“Setting the Table”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endParaRPr lang="en-US" sz="2000" kern="0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890" name="TextBox 2"/>
          <p:cNvSpPr txBox="1">
            <a:spLocks noChangeArrowheads="1"/>
          </p:cNvSpPr>
          <p:nvPr/>
        </p:nvSpPr>
        <p:spPr bwMode="auto">
          <a:xfrm>
            <a:off x="928688" y="62484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solidFill>
                  <a:srgbClr val="FFFFFF"/>
                </a:solidFill>
                <a:latin typeface="Calibri" pitchFamily="34" charset="0"/>
              </a:rPr>
              <a:t>The Cultural Feast</a:t>
            </a: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, 2</a:t>
            </a:r>
            <a:r>
              <a:rPr lang="en-US" baseline="30000" dirty="0">
                <a:solidFill>
                  <a:srgbClr val="FFFFFF"/>
                </a:solidFill>
                <a:latin typeface="Calibri" pitchFamily="34" charset="0"/>
              </a:rPr>
              <a:t>nd</a:t>
            </a: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en-US" i="1" dirty="0">
                <a:solidFill>
                  <a:srgbClr val="FFFFFF"/>
                </a:solidFill>
                <a:latin typeface="Calibri" pitchFamily="34" charset="0"/>
              </a:rPr>
              <a:t>Ed.</a:t>
            </a: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, p. 4</a:t>
            </a:r>
          </a:p>
        </p:txBody>
      </p:sp>
      <p:pic>
        <p:nvPicPr>
          <p:cNvPr id="805891" name="Picture 5" descr="biocultural_framework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4325" y="663575"/>
            <a:ext cx="595947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5834063" y="1981200"/>
            <a:ext cx="1343025" cy="644525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16363" y="1981200"/>
            <a:ext cx="1341437" cy="644525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81200" y="1981200"/>
            <a:ext cx="1341438" cy="644525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914400" y="1374775"/>
            <a:ext cx="7315200" cy="490595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C0504D">
                    <a:lumMod val="60000"/>
                    <a:lumOff val="40000"/>
                  </a:srgbClr>
                </a:solidFill>
                <a:latin typeface="Calibri"/>
              </a:rPr>
              <a:t>III. Looking at “Strategies for Addressing Nutrition Challenges”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C0504D">
                    <a:lumMod val="60000"/>
                    <a:lumOff val="40000"/>
                  </a:srgbClr>
                </a:solidFill>
                <a:latin typeface="Calibri"/>
              </a:rPr>
              <a:t> </a:t>
            </a:r>
            <a:r>
              <a:rPr lang="en-US" sz="3200" b="1" dirty="0">
                <a:solidFill>
                  <a:srgbClr val="C0504D">
                    <a:lumMod val="60000"/>
                    <a:lumOff val="40000"/>
                  </a:srgbClr>
                </a:solidFill>
                <a:latin typeface="Calibri"/>
              </a:rPr>
              <a:t>we’ll move beyond the concept of culture to explore the </a:t>
            </a:r>
            <a:r>
              <a:rPr lang="en-US" sz="3600" b="1" dirty="0">
                <a:solidFill>
                  <a:prstClr val="black"/>
                </a:solidFill>
                <a:latin typeface="Calibri"/>
              </a:rPr>
              <a:t>need for and processes of change in contemporary nutrition</a:t>
            </a:r>
            <a:endParaRPr lang="en-US" sz="3200" b="1" dirty="0">
              <a:solidFill>
                <a:prstClr val="black"/>
              </a:solidFill>
              <a:latin typeface="Calibri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C0504D">
                    <a:lumMod val="60000"/>
                    <a:lumOff val="40000"/>
                  </a:srgbClr>
                </a:solidFill>
                <a:latin typeface="Calibri"/>
              </a:rPr>
              <a:t>it examines some of the important issues in</a:t>
            </a:r>
            <a:r>
              <a:rPr lang="en-US" sz="32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600" b="1" dirty="0">
                <a:solidFill>
                  <a:prstClr val="black"/>
                </a:solidFill>
                <a:latin typeface="Calibri"/>
              </a:rPr>
              <a:t>hunger and dietary change </a:t>
            </a:r>
            <a:r>
              <a:rPr lang="en-US" sz="3200" b="1" dirty="0">
                <a:solidFill>
                  <a:srgbClr val="C0504D">
                    <a:lumMod val="60000"/>
                    <a:lumOff val="40000"/>
                  </a:srgbClr>
                </a:solidFill>
                <a:latin typeface="Calibri"/>
              </a:rPr>
              <a:t>and examines issues and various ways to improve human dietary patterns</a:t>
            </a:r>
            <a:endParaRPr lang="en-US" sz="2800" b="1" dirty="0">
              <a:solidFill>
                <a:srgbClr val="C0504D">
                  <a:lumMod val="60000"/>
                  <a:lumOff val="40000"/>
                </a:srgbClr>
              </a:solidFill>
              <a:latin typeface="Calibri"/>
            </a:endParaRPr>
          </a:p>
        </p:txBody>
      </p:sp>
      <p:sp>
        <p:nvSpPr>
          <p:cNvPr id="806914" name="TextBox 2"/>
          <p:cNvSpPr txBox="1">
            <a:spLocks noChangeArrowheads="1"/>
          </p:cNvSpPr>
          <p:nvPr/>
        </p:nvSpPr>
        <p:spPr bwMode="auto">
          <a:xfrm>
            <a:off x="928688" y="62484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solidFill>
                  <a:srgbClr val="000000"/>
                </a:solidFill>
                <a:latin typeface="Calibri" pitchFamily="34" charset="0"/>
              </a:rPr>
              <a:t>The Cultural Feast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, 2</a:t>
            </a:r>
            <a:r>
              <a:rPr lang="en-US" baseline="30000" dirty="0">
                <a:solidFill>
                  <a:srgbClr val="000000"/>
                </a:solidFill>
                <a:latin typeface="Calibri" pitchFamily="34" charset="0"/>
              </a:rPr>
              <a:t>nd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i="1" dirty="0">
                <a:solidFill>
                  <a:prstClr val="black"/>
                </a:solidFill>
                <a:latin typeface="Calibri" pitchFamily="34" charset="0"/>
              </a:rPr>
              <a:t>Ed.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, p. 15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937" name="Subtitle 2"/>
          <p:cNvSpPr txBox="1">
            <a:spLocks/>
          </p:cNvSpPr>
          <p:nvPr/>
        </p:nvSpPr>
        <p:spPr bwMode="auto">
          <a:xfrm>
            <a:off x="914400" y="1566863"/>
            <a:ext cx="7315200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3200" b="1" dirty="0">
                <a:solidFill>
                  <a:srgbClr val="C0504D">
                    <a:lumMod val="60000"/>
                    <a:lumOff val="40000"/>
                  </a:srgbClr>
                </a:solidFill>
                <a:latin typeface="Calibri"/>
              </a:rPr>
              <a:t>we’ll look at</a:t>
            </a:r>
          </a:p>
          <a:p>
            <a:pPr algn="ctr">
              <a:spcBef>
                <a:spcPts val="0"/>
              </a:spcBef>
            </a:pPr>
            <a:r>
              <a:rPr lang="en-US" sz="3200" b="1" dirty="0">
                <a:solidFill>
                  <a:prstClr val="black"/>
                </a:solidFill>
                <a:latin typeface="Calibri" pitchFamily="34" charset="0"/>
              </a:rPr>
              <a:t>the world food situation and the numerous factors that contribute to</a:t>
            </a:r>
          </a:p>
          <a:p>
            <a:pPr algn="ctr">
              <a:spcBef>
                <a:spcPts val="0"/>
              </a:spcBef>
            </a:pPr>
            <a:r>
              <a:rPr lang="en-US" sz="3200" b="1" dirty="0">
                <a:solidFill>
                  <a:prstClr val="black"/>
                </a:solidFill>
                <a:latin typeface="Calibri" pitchFamily="34" charset="0"/>
              </a:rPr>
              <a:t>. . .</a:t>
            </a:r>
          </a:p>
          <a:p>
            <a:pPr algn="ctr">
              <a:spcBef>
                <a:spcPts val="0"/>
              </a:spcBef>
            </a:pPr>
            <a:r>
              <a:rPr lang="en-US" sz="4400" b="1" dirty="0">
                <a:solidFill>
                  <a:prstClr val="black"/>
                </a:solidFill>
                <a:latin typeface="Calibri" pitchFamily="34" charset="0"/>
              </a:rPr>
              <a:t>undernourishment</a:t>
            </a:r>
          </a:p>
          <a:p>
            <a:pPr algn="ctr">
              <a:spcBef>
                <a:spcPts val="0"/>
              </a:spcBef>
            </a:pPr>
            <a:r>
              <a:rPr lang="en-US" sz="4400" b="1" dirty="0" err="1">
                <a:solidFill>
                  <a:prstClr val="black"/>
                </a:solidFill>
                <a:latin typeface="Calibri" pitchFamily="34" charset="0"/>
              </a:rPr>
              <a:t>undernutrition</a:t>
            </a:r>
            <a:endParaRPr lang="en-US" sz="4400" b="1" dirty="0">
              <a:solidFill>
                <a:prstClr val="black"/>
              </a:solidFill>
              <a:latin typeface="Calibri" pitchFamily="34" charset="0"/>
            </a:endParaRPr>
          </a:p>
          <a:p>
            <a:pPr algn="ctr">
              <a:spcBef>
                <a:spcPts val="0"/>
              </a:spcBef>
            </a:pPr>
            <a:r>
              <a:rPr lang="en-US" sz="4400" b="1" dirty="0">
                <a:solidFill>
                  <a:prstClr val="black"/>
                </a:solidFill>
                <a:latin typeface="Calibri" pitchFamily="34" charset="0"/>
              </a:rPr>
              <a:t>micronutrient malnutrition</a:t>
            </a:r>
          </a:p>
          <a:p>
            <a:pPr algn="ctr">
              <a:spcBef>
                <a:spcPts val="0"/>
              </a:spcBef>
            </a:pPr>
            <a:r>
              <a:rPr lang="en-US" sz="4400" b="1" dirty="0">
                <a:solidFill>
                  <a:prstClr val="black"/>
                </a:solidFill>
                <a:latin typeface="Calibri" pitchFamily="34" charset="0"/>
              </a:rPr>
              <a:t>hunger</a:t>
            </a:r>
          </a:p>
        </p:txBody>
      </p:sp>
      <p:sp>
        <p:nvSpPr>
          <p:cNvPr id="807938" name="TextBox 2"/>
          <p:cNvSpPr txBox="1">
            <a:spLocks noChangeArrowheads="1"/>
          </p:cNvSpPr>
          <p:nvPr/>
        </p:nvSpPr>
        <p:spPr bwMode="auto">
          <a:xfrm>
            <a:off x="928688" y="62484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solidFill>
                  <a:srgbClr val="000000"/>
                </a:solidFill>
                <a:latin typeface="Calibri" pitchFamily="34" charset="0"/>
              </a:rPr>
              <a:t>The Cultural Feast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, 2</a:t>
            </a:r>
            <a:r>
              <a:rPr lang="en-US" baseline="30000" dirty="0">
                <a:solidFill>
                  <a:srgbClr val="000000"/>
                </a:solidFill>
                <a:latin typeface="Calibri" pitchFamily="34" charset="0"/>
              </a:rPr>
              <a:t>nd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i="1" dirty="0">
                <a:solidFill>
                  <a:prstClr val="black"/>
                </a:solidFill>
                <a:latin typeface="Calibri" pitchFamily="34" charset="0"/>
              </a:rPr>
              <a:t>Ed.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, p. 16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762000" y="1625596"/>
            <a:ext cx="7696200" cy="4622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3200" b="1" dirty="0">
                <a:solidFill>
                  <a:srgbClr val="C0504D">
                    <a:lumMod val="60000"/>
                    <a:lumOff val="40000"/>
                  </a:srgbClr>
                </a:solidFill>
                <a:latin typeface="Calibri"/>
              </a:rPr>
              <a:t>we’ll examines</a:t>
            </a:r>
            <a:r>
              <a:rPr lang="en-US" sz="2800" b="1" dirty="0">
                <a:solidFill>
                  <a:srgbClr val="C0504D">
                    <a:lumMod val="60000"/>
                    <a:lumOff val="40000"/>
                  </a:srgbClr>
                </a:solidFill>
                <a:latin typeface="Calibri"/>
              </a:rPr>
              <a:t> </a:t>
            </a:r>
          </a:p>
          <a:p>
            <a:pPr algn="ctr">
              <a:spcBef>
                <a:spcPct val="20000"/>
              </a:spcBef>
            </a:pPr>
            <a:r>
              <a:rPr lang="en-US" sz="3600" b="1" dirty="0">
                <a:solidFill>
                  <a:srgbClr val="000000"/>
                </a:solidFill>
                <a:latin typeface="Calibri"/>
              </a:rPr>
              <a:t>the </a:t>
            </a:r>
            <a:r>
              <a:rPr lang="en-US" sz="3600" b="1" dirty="0">
                <a:solidFill>
                  <a:prstClr val="black"/>
                </a:solidFill>
                <a:latin typeface="Calibri"/>
              </a:rPr>
              <a:t>types of solutions </a:t>
            </a:r>
            <a:r>
              <a:rPr lang="en-US" sz="2800" b="1" dirty="0">
                <a:solidFill>
                  <a:srgbClr val="C0504D">
                    <a:lumMod val="60000"/>
                    <a:lumOff val="40000"/>
                  </a:srgbClr>
                </a:solidFill>
                <a:latin typeface="Calibri"/>
              </a:rPr>
              <a:t>that can be implemented at the</a:t>
            </a:r>
            <a:endParaRPr lang="en-US" sz="3200" b="1" dirty="0">
              <a:solidFill>
                <a:srgbClr val="C0504D">
                  <a:lumMod val="60000"/>
                  <a:lumOff val="40000"/>
                </a:srgbClr>
              </a:solidFill>
              <a:latin typeface="Calibri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prstClr val="black"/>
                </a:solidFill>
                <a:latin typeface="Calibri"/>
              </a:rPr>
              <a:t>international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prstClr val="black"/>
                </a:solidFill>
                <a:latin typeface="Calibri"/>
              </a:rPr>
              <a:t>national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prstClr val="black"/>
                </a:solidFill>
                <a:latin typeface="Calibri"/>
              </a:rPr>
              <a:t>household levels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C0504D">
                    <a:lumMod val="60000"/>
                    <a:lumOff val="40000"/>
                  </a:srgbClr>
                </a:solidFill>
                <a:latin typeface="Calibri"/>
              </a:rPr>
              <a:t>to improve the food supply and make appropriate food available to families and individuals</a:t>
            </a:r>
          </a:p>
        </p:txBody>
      </p:sp>
      <p:sp>
        <p:nvSpPr>
          <p:cNvPr id="808962" name="TextBox 2"/>
          <p:cNvSpPr txBox="1">
            <a:spLocks noChangeArrowheads="1"/>
          </p:cNvSpPr>
          <p:nvPr/>
        </p:nvSpPr>
        <p:spPr bwMode="auto">
          <a:xfrm>
            <a:off x="928688" y="62484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solidFill>
                  <a:srgbClr val="000000"/>
                </a:solidFill>
                <a:latin typeface="Calibri" pitchFamily="34" charset="0"/>
              </a:rPr>
              <a:t>The Cultural Feast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, 2</a:t>
            </a:r>
            <a:r>
              <a:rPr lang="en-US" baseline="30000" dirty="0">
                <a:solidFill>
                  <a:srgbClr val="000000"/>
                </a:solidFill>
                <a:latin typeface="Calibri" pitchFamily="34" charset="0"/>
              </a:rPr>
              <a:t>nd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i="1" dirty="0">
                <a:solidFill>
                  <a:prstClr val="black"/>
                </a:solidFill>
                <a:latin typeface="Calibri" pitchFamily="34" charset="0"/>
              </a:rPr>
              <a:t>Ed.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, p. 16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900566" y="1707952"/>
            <a:ext cx="7358062" cy="4616648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 vert="horz" wrap="square" lIns="457200" tIns="457200" rIns="457200" bIns="457200" numCol="1" anchor="t" anchorCtr="0" compatLnSpc="1">
            <a:prstTxWarp prst="textNoShape">
              <a:avLst/>
            </a:prstTxWarp>
            <a:spAutoFit/>
          </a:bodyPr>
          <a:lstStyle/>
          <a:p>
            <a:pPr indent="-51435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  <a:defRPr/>
            </a:pPr>
            <a:r>
              <a:rPr lang="en-US" sz="3200" b="1" dirty="0">
                <a:solidFill>
                  <a:srgbClr val="000000"/>
                </a:solidFill>
              </a:rPr>
              <a:t>and the units of analysis </a:t>
            </a:r>
          </a:p>
          <a:p>
            <a:pPr indent="-51435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  <a:defRPr/>
            </a:pPr>
            <a:r>
              <a:rPr lang="en-US" sz="3200" b="1" dirty="0">
                <a:solidFill>
                  <a:srgbClr val="000000"/>
                </a:solidFill>
              </a:rPr>
              <a:t>with these latter topics, </a:t>
            </a:r>
          </a:p>
          <a:p>
            <a:pPr indent="-51435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  <a:defRPr/>
            </a:pPr>
            <a:r>
              <a:rPr lang="en-US" sz="3200" b="1" dirty="0">
                <a:solidFill>
                  <a:srgbClr val="000000"/>
                </a:solidFill>
              </a:rPr>
              <a:t>topics which will be covered towards the end of the semester,</a:t>
            </a:r>
          </a:p>
          <a:p>
            <a:pPr indent="-51435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  <a:defRPr/>
            </a:pPr>
            <a:r>
              <a:rPr lang="en-US" sz="3200" b="1" dirty="0">
                <a:solidFill>
                  <a:srgbClr val="000000"/>
                </a:solidFill>
              </a:rPr>
              <a:t> are . . . </a:t>
            </a:r>
            <a:endParaRPr lang="en-US" sz="48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0566" y="600438"/>
            <a:ext cx="7315200" cy="5929315"/>
          </a:xfrm>
        </p:spPr>
        <p:txBody>
          <a:bodyPr>
            <a:spAutoFit/>
          </a:bodyPr>
          <a:lstStyle/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>
                <a:latin typeface="Verdana" pitchFamily="34" charset="0"/>
              </a:rPr>
              <a:t> 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en-US" b="1" dirty="0">
                <a:latin typeface="Verdana" pitchFamily="34" charset="0"/>
              </a:rPr>
              <a:t>units of analysis may include:</a:t>
            </a:r>
          </a:p>
          <a:p>
            <a:pPr marL="1538288" indent="-158750" eaLnBrk="1" hangingPunct="1">
              <a:lnSpc>
                <a:spcPct val="60000"/>
              </a:lnSpc>
              <a:spcBef>
                <a:spcPts val="300"/>
              </a:spcBef>
              <a:buFontTx/>
              <a:buNone/>
              <a:tabLst>
                <a:tab pos="1030288" algn="l"/>
              </a:tabLst>
              <a:defRPr/>
            </a:pPr>
            <a:endParaRPr lang="en-US" sz="2000" b="1" dirty="0">
              <a:latin typeface="Verdana" pitchFamily="34" charset="0"/>
            </a:endParaRPr>
          </a:p>
          <a:p>
            <a:pPr marL="1712913" lvl="1" indent="-333375" eaLnBrk="1" hangingPunct="1">
              <a:lnSpc>
                <a:spcPct val="90000"/>
              </a:lnSpc>
              <a:defRPr/>
            </a:pPr>
            <a:r>
              <a:rPr lang="en-US" b="1" dirty="0">
                <a:solidFill>
                  <a:srgbClr val="D79694"/>
                </a:solidFill>
                <a:latin typeface="Verdana" pitchFamily="34" charset="0"/>
              </a:rPr>
              <a:t>one person</a:t>
            </a:r>
            <a:endParaRPr lang="en-US" sz="1800" dirty="0">
              <a:solidFill>
                <a:srgbClr val="D79694"/>
              </a:solidFill>
              <a:latin typeface="Verdana" pitchFamily="34" charset="0"/>
            </a:endParaRPr>
          </a:p>
          <a:p>
            <a:pPr marL="1712913" lvl="1" indent="-333375" eaLnBrk="1" hangingPunct="1">
              <a:lnSpc>
                <a:spcPct val="90000"/>
              </a:lnSpc>
              <a:defRPr/>
            </a:pPr>
            <a:r>
              <a:rPr lang="en-US" b="1" dirty="0">
                <a:latin typeface="Verdana" pitchFamily="34" charset="0"/>
              </a:rPr>
              <a:t>the family</a:t>
            </a:r>
            <a:endParaRPr lang="en-US" sz="1600" dirty="0">
              <a:latin typeface="Verdana" pitchFamily="34" charset="0"/>
            </a:endParaRPr>
          </a:p>
          <a:p>
            <a:pPr marL="1712913" lvl="1" indent="-333375" eaLnBrk="1" hangingPunct="1">
              <a:lnSpc>
                <a:spcPct val="90000"/>
              </a:lnSpc>
              <a:defRPr/>
            </a:pPr>
            <a:r>
              <a:rPr lang="en-US" b="1" dirty="0">
                <a:solidFill>
                  <a:srgbClr val="D79694"/>
                </a:solidFill>
                <a:latin typeface="Verdana" pitchFamily="34" charset="0"/>
              </a:rPr>
              <a:t>the community</a:t>
            </a:r>
          </a:p>
          <a:p>
            <a:pPr marL="1712913" lvl="1" indent="-333375" eaLnBrk="1" hangingPunct="1">
              <a:lnSpc>
                <a:spcPct val="90000"/>
              </a:lnSpc>
              <a:defRPr/>
            </a:pPr>
            <a:r>
              <a:rPr lang="en-US" b="1" dirty="0">
                <a:solidFill>
                  <a:srgbClr val="D79694"/>
                </a:solidFill>
                <a:latin typeface="Verdana" pitchFamily="34" charset="0"/>
              </a:rPr>
              <a:t>a region</a:t>
            </a:r>
          </a:p>
          <a:p>
            <a:pPr marL="1712913" lvl="1" indent="-333375" eaLnBrk="1" hangingPunct="1">
              <a:lnSpc>
                <a:spcPct val="90000"/>
              </a:lnSpc>
              <a:defRPr/>
            </a:pPr>
            <a:r>
              <a:rPr lang="en-US" b="1" dirty="0">
                <a:solidFill>
                  <a:srgbClr val="D79694"/>
                </a:solidFill>
                <a:latin typeface="Verdana" pitchFamily="34" charset="0"/>
              </a:rPr>
              <a:t>a “culture area”</a:t>
            </a:r>
          </a:p>
          <a:p>
            <a:pPr marL="1712913" lvl="1" indent="-333375" eaLnBrk="1" hangingPunct="1">
              <a:lnSpc>
                <a:spcPct val="90000"/>
              </a:lnSpc>
              <a:defRPr/>
            </a:pPr>
            <a:r>
              <a:rPr lang="en-US" b="1" dirty="0">
                <a:solidFill>
                  <a:srgbClr val="D79694"/>
                </a:solidFill>
                <a:latin typeface="Verdana" pitchFamily="34" charset="0"/>
              </a:rPr>
              <a:t>a culture / “subculture”</a:t>
            </a:r>
          </a:p>
          <a:p>
            <a:pPr marL="1712913" lvl="1" indent="-333375" eaLnBrk="1" hangingPunct="1">
              <a:lnSpc>
                <a:spcPct val="90000"/>
              </a:lnSpc>
              <a:defRPr/>
            </a:pPr>
            <a:r>
              <a:rPr lang="en-US" b="1" dirty="0">
                <a:latin typeface="Verdana" pitchFamily="34" charset="0"/>
              </a:rPr>
              <a:t>a nation / several nations</a:t>
            </a:r>
          </a:p>
          <a:p>
            <a:pPr marL="1712913" lvl="1" indent="-333375" eaLnBrk="1" hangingPunct="1">
              <a:lnSpc>
                <a:spcPct val="90000"/>
              </a:lnSpc>
              <a:defRPr/>
            </a:pPr>
            <a:r>
              <a:rPr lang="en-US" b="1" dirty="0">
                <a:latin typeface="Verdana" pitchFamily="34" charset="0"/>
              </a:rPr>
              <a:t>the world</a:t>
            </a:r>
          </a:p>
          <a:p>
            <a:pPr marL="1712913" lvl="1" indent="-333375" eaLnBrk="1" hangingPunct="1">
              <a:lnSpc>
                <a:spcPct val="90000"/>
              </a:lnSpc>
              <a:defRPr/>
            </a:pPr>
            <a:r>
              <a:rPr lang="en-US" b="1" dirty="0">
                <a:solidFill>
                  <a:srgbClr val="D79694"/>
                </a:solidFill>
                <a:latin typeface="Verdana" pitchFamily="34" charset="0"/>
              </a:rPr>
              <a:t>an item or action itself</a:t>
            </a:r>
          </a:p>
          <a:p>
            <a:pPr marL="1712913" lvl="1" indent="-333375" eaLnBrk="1" hangingPunct="1">
              <a:lnSpc>
                <a:spcPct val="90000"/>
              </a:lnSpc>
              <a:defRPr/>
            </a:pPr>
            <a:r>
              <a:rPr lang="en-US" b="1" dirty="0">
                <a:solidFill>
                  <a:srgbClr val="D79694"/>
                </a:solidFill>
                <a:latin typeface="Verdana" pitchFamily="34" charset="0"/>
              </a:rPr>
              <a:t>a “cultural metaphor”</a:t>
            </a:r>
          </a:p>
        </p:txBody>
      </p:sp>
    </p:spTree>
    <p:extLst>
      <p:ext uri="{BB962C8B-B14F-4D97-AF65-F5344CB8AC3E}">
        <p14:creationId xmlns:p14="http://schemas.microsoft.com/office/powerpoint/2010/main" val="3206094350"/>
      </p:ext>
    </p:extLst>
  </p:cSld>
  <p:clrMapOvr>
    <a:masterClrMapping/>
  </p:clrMapOvr>
  <p:transition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D15D4E-14DA-482A-8C8B-02F88AA948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28601"/>
            <a:ext cx="5175504" cy="6383985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1154F476-71C4-4577-88FC-B2F95F790162}"/>
              </a:ext>
            </a:extLst>
          </p:cNvPr>
          <p:cNvSpPr txBox="1">
            <a:spLocks/>
          </p:cNvSpPr>
          <p:nvPr/>
        </p:nvSpPr>
        <p:spPr>
          <a:xfrm>
            <a:off x="2006601" y="228600"/>
            <a:ext cx="5120640" cy="6400800"/>
          </a:xfrm>
          <a:prstGeom prst="rect">
            <a:avLst/>
          </a:prstGeom>
          <a:solidFill>
            <a:srgbClr val="B8E2DE">
              <a:alpha val="85098"/>
            </a:srgbClr>
          </a:solidFill>
        </p:spPr>
        <p:txBody>
          <a:bodyPr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800" b="1" i="1" u="none" strike="noStrike" kern="0" cap="none" spc="0" normalizeH="0" baseline="0" noProof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800" b="1" i="1" u="none" strike="noStrike" kern="0" cap="none" spc="0" normalizeH="0" baseline="0" noProof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2800" b="1" i="1" u="none" strike="noStrike" kern="0" cap="none" spc="0" normalizeH="0" baseline="0" noProof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algn="ctr">
              <a:spcBef>
                <a:spcPct val="20000"/>
              </a:spcBef>
            </a:pPr>
            <a:endParaRPr kumimoji="1" lang="en-US" sz="4000" b="1" i="1" kern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latin typeface="Arial"/>
            </a:endParaRPr>
          </a:p>
          <a:p>
            <a:pPr algn="ctr">
              <a:spcBef>
                <a:spcPct val="20000"/>
              </a:spcBef>
            </a:pPr>
            <a:endParaRPr kumimoji="1" lang="en-US" sz="2800" b="1" i="1" kern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latin typeface="Arial"/>
            </a:endParaRPr>
          </a:p>
          <a:p>
            <a:pPr algn="ctr">
              <a:spcBef>
                <a:spcPct val="20000"/>
              </a:spcBef>
            </a:pPr>
            <a:r>
              <a:rPr kumimoji="1" lang="en-US" sz="4000" b="1" i="1" kern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latin typeface="Arial"/>
              </a:rPr>
              <a:t>“The Table</a:t>
            </a:r>
          </a:p>
          <a:p>
            <a:pPr algn="ctr">
              <a:spcBef>
                <a:spcPct val="20000"/>
              </a:spcBef>
            </a:pPr>
            <a:r>
              <a:rPr kumimoji="1" lang="en-US" sz="4000" b="1" i="1" kern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latin typeface="Arial"/>
              </a:rPr>
              <a:t>is Set”</a:t>
            </a:r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5C030DE4-60D3-4731-9CDD-A2C08319E9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7722" y="6172200"/>
            <a:ext cx="1644650" cy="392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050" b="1" i="1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Tim Roufs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© 2010-2024</a:t>
            </a:r>
            <a:endParaRPr kumimoji="1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4818989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7" y="-3630"/>
            <a:ext cx="909549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320314" y="4343400"/>
            <a:ext cx="636648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>
                <a:solidFill>
                  <a:srgbClr val="FFFFFF"/>
                </a:solidFill>
                <a:effectLst>
                  <a:outerShdw blurRad="50800" dist="127000" dir="18900000" algn="bl" rotWithShape="0">
                    <a:prstClr val="black">
                      <a:alpha val="40000"/>
                    </a:prstClr>
                  </a:outerShdw>
                </a:effectLst>
              </a:rPr>
              <a:t>Bon Appétit . . .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82" name="TextBox 2"/>
          <p:cNvSpPr txBox="1">
            <a:spLocks noChangeArrowheads="1"/>
          </p:cNvSpPr>
          <p:nvPr/>
        </p:nvSpPr>
        <p:spPr bwMode="auto">
          <a:xfrm>
            <a:off x="928688" y="62484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 dirty="0">
                <a:solidFill>
                  <a:prstClr val="white"/>
                </a:solidFill>
                <a:latin typeface="Calibri" pitchFamily="34" charset="0"/>
              </a:rPr>
              <a:t>The Cultural Feast</a:t>
            </a:r>
            <a:r>
              <a:rPr lang="en-US" dirty="0">
                <a:solidFill>
                  <a:prstClr val="white"/>
                </a:solidFill>
                <a:latin typeface="Calibri" pitchFamily="34" charset="0"/>
              </a:rPr>
              <a:t>, 2</a:t>
            </a:r>
            <a:r>
              <a:rPr lang="en-US" baseline="30000" dirty="0">
                <a:solidFill>
                  <a:prstClr val="white"/>
                </a:solidFill>
                <a:latin typeface="Calibri" pitchFamily="34" charset="0"/>
              </a:rPr>
              <a:t>nd</a:t>
            </a:r>
            <a:r>
              <a:rPr lang="en-US" dirty="0">
                <a:solidFill>
                  <a:prstClr val="white"/>
                </a:solidFill>
                <a:latin typeface="Calibri" pitchFamily="34" charset="0"/>
              </a:rPr>
              <a:t> </a:t>
            </a:r>
            <a:r>
              <a:rPr lang="en-US" i="1" dirty="0">
                <a:solidFill>
                  <a:prstClr val="white"/>
                </a:solidFill>
                <a:latin typeface="Calibri" pitchFamily="34" charset="0"/>
              </a:rPr>
              <a:t>Ed.</a:t>
            </a:r>
            <a:r>
              <a:rPr lang="en-US" dirty="0">
                <a:solidFill>
                  <a:prstClr val="white"/>
                </a:solidFill>
                <a:latin typeface="Calibri" pitchFamily="34" charset="0"/>
              </a:rPr>
              <a:t>, p. 4</a:t>
            </a:r>
          </a:p>
        </p:txBody>
      </p:sp>
      <p:pic>
        <p:nvPicPr>
          <p:cNvPr id="455683" name="Picture 5" descr="biocultural_framework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4325" y="663575"/>
            <a:ext cx="595947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4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4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4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4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2_Office Theme">
  <a:themeElements>
    <a:clrScheme name="28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8_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8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4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9937</TotalTime>
  <Words>2923</Words>
  <Application>Microsoft Office PowerPoint</Application>
  <PresentationFormat>On-screen Show (4:3)</PresentationFormat>
  <Paragraphs>585</Paragraphs>
  <Slides>87</Slides>
  <Notes>1</Notes>
  <HiddenSlides>3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15</vt:i4>
      </vt:variant>
      <vt:variant>
        <vt:lpstr>Slide Titles</vt:lpstr>
      </vt:variant>
      <vt:variant>
        <vt:i4>87</vt:i4>
      </vt:variant>
    </vt:vector>
  </HeadingPairs>
  <TitlesOfParts>
    <vt:vector size="105" baseType="lpstr">
      <vt:lpstr>Arial</vt:lpstr>
      <vt:lpstr>Calibri</vt:lpstr>
      <vt:lpstr>Verdana</vt:lpstr>
      <vt:lpstr>Office Theme</vt:lpstr>
      <vt:lpstr>1_Office Theme</vt:lpstr>
      <vt:lpstr>Default Design</vt:lpstr>
      <vt:lpstr>15_Default Design</vt:lpstr>
      <vt:lpstr>40_Office Theme</vt:lpstr>
      <vt:lpstr>41_Office Theme</vt:lpstr>
      <vt:lpstr>42_Office Theme</vt:lpstr>
      <vt:lpstr>43_Office Theme</vt:lpstr>
      <vt:lpstr>44_Office Theme</vt:lpstr>
      <vt:lpstr>45_Office Theme</vt:lpstr>
      <vt:lpstr>46_Office Theme</vt:lpstr>
      <vt:lpstr>48_Office Theme</vt:lpstr>
      <vt:lpstr>49_Office Theme</vt:lpstr>
      <vt:lpstr>2_Office Theme</vt:lpstr>
      <vt:lpstr>16_Default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 Duluth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Tim Roufs</dc:creator>
  <cp:lastModifiedBy>Tim Roufs</cp:lastModifiedBy>
  <cp:revision>685</cp:revision>
  <dcterms:created xsi:type="dcterms:W3CDTF">2008-08-15T08:52:03Z</dcterms:created>
  <dcterms:modified xsi:type="dcterms:W3CDTF">2023-11-19T06:12:10Z</dcterms:modified>
</cp:coreProperties>
</file>