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68" r:id="rId3"/>
    <p:sldMasterId id="2147484769" r:id="rId4"/>
    <p:sldMasterId id="2147484793" r:id="rId5"/>
  </p:sldMasterIdLst>
  <p:notesMasterIdLst>
    <p:notesMasterId r:id="rId66"/>
  </p:notesMasterIdLst>
  <p:sldIdLst>
    <p:sldId id="990" r:id="rId6"/>
    <p:sldId id="992" r:id="rId7"/>
    <p:sldId id="991" r:id="rId8"/>
    <p:sldId id="1121" r:id="rId9"/>
    <p:sldId id="1087" r:id="rId10"/>
    <p:sldId id="1089" r:id="rId11"/>
    <p:sldId id="1090" r:id="rId12"/>
    <p:sldId id="1122" r:id="rId13"/>
    <p:sldId id="1091" r:id="rId14"/>
    <p:sldId id="853" r:id="rId15"/>
    <p:sldId id="854" r:id="rId16"/>
    <p:sldId id="1092" r:id="rId17"/>
    <p:sldId id="1093" r:id="rId18"/>
    <p:sldId id="1094" r:id="rId19"/>
    <p:sldId id="1123" r:id="rId20"/>
    <p:sldId id="1110" r:id="rId21"/>
    <p:sldId id="1111" r:id="rId22"/>
    <p:sldId id="855" r:id="rId23"/>
    <p:sldId id="856" r:id="rId24"/>
    <p:sldId id="1129" r:id="rId25"/>
    <p:sldId id="858" r:id="rId26"/>
    <p:sldId id="1130" r:id="rId27"/>
    <p:sldId id="859" r:id="rId28"/>
    <p:sldId id="860" r:id="rId29"/>
    <p:sldId id="1095" r:id="rId30"/>
    <p:sldId id="1096" r:id="rId31"/>
    <p:sldId id="1098" r:id="rId32"/>
    <p:sldId id="1119" r:id="rId33"/>
    <p:sldId id="1113" r:id="rId34"/>
    <p:sldId id="1100" r:id="rId35"/>
    <p:sldId id="863" r:id="rId36"/>
    <p:sldId id="865" r:id="rId37"/>
    <p:sldId id="866" r:id="rId38"/>
    <p:sldId id="867" r:id="rId39"/>
    <p:sldId id="868" r:id="rId40"/>
    <p:sldId id="1131" r:id="rId41"/>
    <p:sldId id="1132" r:id="rId42"/>
    <p:sldId id="869" r:id="rId43"/>
    <p:sldId id="1133" r:id="rId44"/>
    <p:sldId id="1134" r:id="rId45"/>
    <p:sldId id="1135" r:id="rId46"/>
    <p:sldId id="1136" r:id="rId47"/>
    <p:sldId id="870" r:id="rId48"/>
    <p:sldId id="871" r:id="rId49"/>
    <p:sldId id="1137" r:id="rId50"/>
    <p:sldId id="872" r:id="rId51"/>
    <p:sldId id="873" r:id="rId52"/>
    <p:sldId id="874" r:id="rId53"/>
    <p:sldId id="875" r:id="rId54"/>
    <p:sldId id="876" r:id="rId55"/>
    <p:sldId id="1106" r:id="rId56"/>
    <p:sldId id="877" r:id="rId57"/>
    <p:sldId id="878" r:id="rId58"/>
    <p:sldId id="1124" r:id="rId59"/>
    <p:sldId id="1107" r:id="rId60"/>
    <p:sldId id="1108" r:id="rId61"/>
    <p:sldId id="880" r:id="rId62"/>
    <p:sldId id="881" r:id="rId63"/>
    <p:sldId id="882" r:id="rId64"/>
    <p:sldId id="1138"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9694"/>
    <a:srgbClr val="FFFFFF"/>
    <a:srgbClr val="C80000"/>
    <a:srgbClr val="99CCFF"/>
    <a:srgbClr val="BBE0E3"/>
    <a:srgbClr val="C81A08"/>
    <a:srgbClr val="1F497D"/>
    <a:srgbClr val="5F9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5" autoAdjust="0"/>
    <p:restoredTop sz="94658" autoAdjust="0"/>
  </p:normalViewPr>
  <p:slideViewPr>
    <p:cSldViewPr>
      <p:cViewPr>
        <p:scale>
          <a:sx n="66" d="100"/>
          <a:sy n="66" d="100"/>
        </p:scale>
        <p:origin x="1276" y="2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60B4C35-B42A-4BD8-99BD-B7E1FC11DCFA}" type="datetimeFigureOut">
              <a:rPr lang="en-US"/>
              <a:pPr>
                <a:defRPr/>
              </a:pPr>
              <a:t>8/19/2021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C47CB33-1C69-436E-8EF3-04CD19091C9B}" type="slidenum">
              <a:rPr lang="en-US"/>
              <a:pPr>
                <a:defRPr/>
              </a:pPr>
              <a:t>‹#›</a:t>
            </a:fld>
            <a:endParaRPr lang="en-US"/>
          </a:p>
        </p:txBody>
      </p:sp>
    </p:spTree>
    <p:extLst>
      <p:ext uri="{BB962C8B-B14F-4D97-AF65-F5344CB8AC3E}">
        <p14:creationId xmlns:p14="http://schemas.microsoft.com/office/powerpoint/2010/main" val="3460787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96A33B-2160-491C-9266-8794DBD7B3DD}"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09F40-22CF-4FF3-A1DF-35A6C37CC4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0CF514-DCBD-4EAA-980B-3884F781744C}"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A234B-E3B7-4BD5-B2E5-EE13E8D372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6CBDDF-A4D9-4A01-88BE-28C124D8078F}"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FADA9F-F4B5-4368-B438-691F5949AB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4F95CA-2FE5-4EC4-8A7D-FE5CDECACF7A}"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076D3B-7FA1-45B0-BD81-1289D288A7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7EE293-9290-4566-94AC-109F11FDBA05}"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A6E34-5A52-442F-9110-8D3DA68CCEB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F2F11CB-A805-4596-926D-D47944A64D7A}"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B6354-BCE0-4ED0-90E3-7C1F762FEB8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F50EAA-A428-4F01-AF82-04EE9592DB65}" type="datetimeFigureOut">
              <a:rPr lang="en-US"/>
              <a:pPr>
                <a:defRPr/>
              </a:pPr>
              <a:t>8/19/2021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7858FA-61B6-4961-998F-863A870B175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C78228-FE22-4DF8-9340-9E15054CD8CF}" type="datetimeFigureOut">
              <a:rPr lang="en-US"/>
              <a:pPr>
                <a:defRPr/>
              </a:pPr>
              <a:t>8/19/2021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6EEC16-C3BC-4345-A100-FB7591A7EEA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F151B4-66E1-4DCC-9CE6-162B96EB1872}" type="datetimeFigureOut">
              <a:rPr lang="en-US"/>
              <a:pPr>
                <a:defRPr/>
              </a:pPr>
              <a:t>8/19/2021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48E2D0-38D4-42BB-8A8B-C0E0928D81C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1BD77E-71F3-4EF1-BD39-668319394041}" type="datetimeFigureOut">
              <a:rPr lang="en-US"/>
              <a:pPr>
                <a:defRPr/>
              </a:pPr>
              <a:t>8/19/2021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365AB6-D741-4508-9566-7A40A7E127F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B40D4F-8D84-4F8B-B5A3-471BD9A57E19}" type="datetimeFigureOut">
              <a:rPr lang="en-US"/>
              <a:pPr>
                <a:defRPr/>
              </a:pPr>
              <a:t>8/19/2021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970E2E-2803-41F9-82C7-43FB8CE692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C0475D-A02E-418E-96F6-725210C6B0BC}"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FAEA7F-C664-494B-9983-7A4CBB5A229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3DBB8F-3C31-4EBC-BE37-0A1B8B93102F}" type="datetimeFigureOut">
              <a:rPr lang="en-US"/>
              <a:pPr>
                <a:defRPr/>
              </a:pPr>
              <a:t>8/19/2021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02B324-1B03-46CE-8071-6B1C28F3AC0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194559-3A47-42FB-9283-3F3240B89ED7}"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0619D-7493-4401-A4C1-23FFFC6BE06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1998B9-9415-4543-89A1-16B991672B5E}"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1C5D65-0E31-42C3-9306-DC6DA194AD7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6FBD9-1D7F-4544-8DAF-ABE603D757A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21C99-BB30-458A-8BA3-DC2A13CCE74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249261-5B96-430F-8B25-01A57B8F286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A21B9-9156-45B9-8475-F3FEB50A6A6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A45581-C3A3-49A3-A962-1CADE7A7D8E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A9699E-6051-48F5-A7A2-7A687A81E23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76A756-9AF5-4B1D-8A82-A58A2D2E03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D9ED73-1413-4132-A9E2-161A5F62F3A2}" type="datetimeFigureOut">
              <a:rPr lang="en-US"/>
              <a:pPr>
                <a:defRPr/>
              </a:pPr>
              <a:t>8/19/2021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B0D361-F471-472C-8A59-123C0449FE8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BB5004-DB0D-41A1-A8FE-EE80884816D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9EED6B-0970-4E0B-A5FA-9BB0DA483D9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DBD893-F224-454B-8AEA-A2E860D8A31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8AD53-2A7C-4A1F-A059-633DD0616E1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96A33B-2160-491C-9266-8794DBD7B3DD}" type="datetimeFigureOut">
              <a:rPr lang="en-US">
                <a:solidFill>
                  <a:prstClr val="black">
                    <a:tint val="75000"/>
                  </a:prstClr>
                </a:solidFill>
              </a:rPr>
              <a:pPr>
                <a:def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309F40-22CF-4FF3-A1DF-35A6C37CC4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C0475D-A02E-418E-96F6-725210C6B0BC}" type="datetimeFigureOut">
              <a:rPr lang="en-US">
                <a:solidFill>
                  <a:prstClr val="black">
                    <a:tint val="75000"/>
                  </a:prstClr>
                </a:solidFill>
              </a:rPr>
              <a:pPr>
                <a:def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FAEA7F-C664-494B-9983-7A4CBB5A22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D9ED73-1413-4132-A9E2-161A5F62F3A2}" type="datetimeFigureOut">
              <a:rPr lang="en-US">
                <a:solidFill>
                  <a:prstClr val="black">
                    <a:tint val="75000"/>
                  </a:prstClr>
                </a:solidFill>
              </a:rPr>
              <a:pPr>
                <a:def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B0D361-F471-472C-8A59-123C0449FE8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DD4093-7EFE-44B1-A822-CD506C467BFC}" type="datetimeFigureOut">
              <a:rPr lang="en-US">
                <a:solidFill>
                  <a:prstClr val="black">
                    <a:tint val="75000"/>
                  </a:prstClr>
                </a:solidFill>
              </a:rPr>
              <a:pPr>
                <a:defRPr/>
              </a:pPr>
              <a:t>8/19/2021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E0A9FD-5A93-4695-85B5-F026CDC7A2D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0E05EB-0DB5-403F-8C9F-F7D1D56489DA}" type="datetimeFigureOut">
              <a:rPr lang="en-US">
                <a:solidFill>
                  <a:prstClr val="black">
                    <a:tint val="75000"/>
                  </a:prstClr>
                </a:solidFill>
              </a:rPr>
              <a:pPr>
                <a:defRPr/>
              </a:pPr>
              <a:t>8/19/2021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0F08D8-EF64-4900-BA63-408975A154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18E7CF-B342-4225-9725-BDC5EA2E16E1}" type="datetimeFigureOut">
              <a:rPr lang="en-US">
                <a:solidFill>
                  <a:prstClr val="black">
                    <a:tint val="75000"/>
                  </a:prstClr>
                </a:solidFill>
              </a:rPr>
              <a:pPr>
                <a:defRPr/>
              </a:pPr>
              <a:t>8/19/2021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F0E3E1-0318-45E4-AFD1-86414D835E6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DD4093-7EFE-44B1-A822-CD506C467BFC}" type="datetimeFigureOut">
              <a:rPr lang="en-US"/>
              <a:pPr>
                <a:defRPr/>
              </a:pPr>
              <a:t>8/19/2021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E0A9FD-5A93-4695-85B5-F026CDC7A2D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877C9A-92A2-4BDB-B15A-F34A0BD927BE}" type="datetimeFigureOut">
              <a:rPr lang="en-US">
                <a:solidFill>
                  <a:prstClr val="black">
                    <a:tint val="75000"/>
                  </a:prstClr>
                </a:solidFill>
              </a:rPr>
              <a:pPr>
                <a:defRPr/>
              </a:pPr>
              <a:t>8/19/2021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386076-5900-4AB4-A0E8-992CFA44C26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B0891-EC2B-4B2F-99A4-DF909CAA2DEF}" type="datetimeFigureOut">
              <a:rPr lang="en-US">
                <a:solidFill>
                  <a:prstClr val="black">
                    <a:tint val="75000"/>
                  </a:prstClr>
                </a:solidFill>
              </a:rPr>
              <a:pPr>
                <a:defRPr/>
              </a:pPr>
              <a:t>8/19/2021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BF008E-8E8C-4310-A4FC-B88ED705F5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F06D9A-25BA-4AC9-BFA4-AB9DA75AAAEB}" type="datetimeFigureOut">
              <a:rPr lang="en-US">
                <a:solidFill>
                  <a:prstClr val="black">
                    <a:tint val="75000"/>
                  </a:prstClr>
                </a:solidFill>
              </a:rPr>
              <a:pPr>
                <a:defRPr/>
              </a:pPr>
              <a:t>8/19/2021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7F245D-A9B0-4E4B-9596-56275C8B8D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0CF514-DCBD-4EAA-980B-3884F781744C}" type="datetimeFigureOut">
              <a:rPr lang="en-US">
                <a:solidFill>
                  <a:prstClr val="black">
                    <a:tint val="75000"/>
                  </a:prstClr>
                </a:solidFill>
              </a:rPr>
              <a:pPr>
                <a:def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7A234B-E3B7-4BD5-B2E5-EE13E8D372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6CBDDF-A4D9-4A01-88BE-28C124D8078F}" type="datetimeFigureOut">
              <a:rPr lang="en-US">
                <a:solidFill>
                  <a:prstClr val="black">
                    <a:tint val="75000"/>
                  </a:prstClr>
                </a:solidFill>
              </a:rPr>
              <a:pPr>
                <a:defRPr/>
              </a:pPr>
              <a:t>8/19/2021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FADA9F-F4B5-4368-B438-691F5949ABB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D4E32-63CC-48DF-9361-FA5E4BC4032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139F2-22FB-435D-8BA3-09FA7B21331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DABD1-22D8-4C80-BD46-79924F72522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8FCEF-B8D5-4468-A51E-0740AB274CCF}"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5024F6-B620-4AC4-9478-7FD1813136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0E05EB-0DB5-403F-8C9F-F7D1D56489DA}" type="datetimeFigureOut">
              <a:rPr lang="en-US"/>
              <a:pPr>
                <a:defRPr/>
              </a:pPr>
              <a:t>8/19/2021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0F08D8-EF64-4900-BA63-408975A1543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6E0C6D-E7EE-4178-AE0F-20687D11E62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502CC9-0DCA-4AFA-A602-20A24AD545E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F75D57-BA86-4120-A4EF-0377F2C8598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42493-CE95-4811-A533-35CBD7E8A8C8}"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8A6A5-F8E2-4D0D-BA52-891E00FFA31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5" y="274647"/>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57CDB-3C38-4149-B78B-FC145E0896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18E7CF-B342-4225-9725-BDC5EA2E16E1}" type="datetimeFigureOut">
              <a:rPr lang="en-US"/>
              <a:pPr>
                <a:defRPr/>
              </a:pPr>
              <a:t>8/19/2021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F0E3E1-0318-45E4-AFD1-86414D835E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877C9A-92A2-4BDB-B15A-F34A0BD927BE}" type="datetimeFigureOut">
              <a:rPr lang="en-US"/>
              <a:pPr>
                <a:defRPr/>
              </a:pPr>
              <a:t>8/19/2021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386076-5900-4AB4-A0E8-992CFA44C2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B0891-EC2B-4B2F-99A4-DF909CAA2DEF}" type="datetimeFigureOut">
              <a:rPr lang="en-US"/>
              <a:pPr>
                <a:defRPr/>
              </a:pPr>
              <a:t>8/19/2021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BF008E-8E8C-4310-A4FC-B88ED705F5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F06D9A-25BA-4AC9-BFA4-AB9DA75AAAEB}" type="datetimeFigureOut">
              <a:rPr lang="en-US"/>
              <a:pPr>
                <a:defRPr/>
              </a:pPr>
              <a:t>8/19/2021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7F245D-A9B0-4E4B-9596-56275C8B8D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324D76-3343-4BF9-B43F-0FA2426F5768}" type="datetimeFigureOut">
              <a:rPr lang="en-US"/>
              <a:pPr>
                <a:defRPr/>
              </a:pPr>
              <a:t>8/19/2021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0EB106-A7C1-4E85-B269-71EB5FBBB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D8434697-F7A6-415D-8044-8C0B615F115B}" type="datetimeFigureOut">
              <a:rPr lang="en-US"/>
              <a:pPr>
                <a:defRPr/>
              </a:pPr>
              <a:t>8/19/2021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97262D3A-F80A-451D-900F-F724FAD61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defRPr>
            </a:lvl1pPr>
          </a:lstStyle>
          <a:p>
            <a:pPr>
              <a:defRPr/>
            </a:pPr>
            <a:endParaRPr lang="en-US"/>
          </a:p>
        </p:txBody>
      </p:sp>
      <p:sp>
        <p:nvSpPr>
          <p:cNvPr id="267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267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C68807E-B72E-45A3-909B-DEE34D884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324D76-3343-4BF9-B43F-0FA2426F5768}" type="datetimeFigureOut">
              <a:rPr lang="en-US">
                <a:solidFill>
                  <a:prstClr val="black">
                    <a:tint val="75000"/>
                  </a:prstClr>
                </a:solidFill>
              </a:rPr>
              <a:pPr>
                <a:defRPr/>
              </a:pPr>
              <a:t>8/19/2021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0EB106-A7C1-4E85-B269-71EB5FBBB69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7A03666-DA0D-4712-BFE9-739D4BB76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Nutrient#Essential_nutrients" TargetMode="External"/><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http://www.d.umn.edu/cla/faculty/troufs/anthfood/aftexts.html#title" TargetMode="External"/><Relationship Id="rId2" Type="http://schemas.openxmlformats.org/officeDocument/2006/relationships/image" Target="../media/image1.jpe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www.mnlocavore.com/2012/11/locavore-on-the-road-duluth-grill/dultuh-grill/" TargetMode="External"/><Relationship Id="rId1" Type="http://schemas.openxmlformats.org/officeDocument/2006/relationships/slideLayout" Target="../slideLayouts/slideLayout4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15D4E-14DA-482A-8C8B-02F88AA9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601"/>
            <a:ext cx="5175504" cy="6383985"/>
          </a:xfrm>
          <a:prstGeom prst="rect">
            <a:avLst/>
          </a:prstGeom>
        </p:spPr>
      </p:pic>
      <p:sp>
        <p:nvSpPr>
          <p:cNvPr id="5" name="Subtitle 2">
            <a:extLst>
              <a:ext uri="{FF2B5EF4-FFF2-40B4-BE49-F238E27FC236}">
                <a16:creationId xmlns:a16="http://schemas.microsoft.com/office/drawing/2014/main" id="{1154F476-71C4-4577-88FC-B2F95F790162}"/>
              </a:ext>
            </a:extLst>
          </p:cNvPr>
          <p:cNvSpPr txBox="1">
            <a:spLocks/>
          </p:cNvSpPr>
          <p:nvPr/>
        </p:nvSpPr>
        <p:spPr>
          <a:xfrm>
            <a:off x="2006601" y="228600"/>
            <a:ext cx="5120640" cy="6400800"/>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0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Biological Makeup</a:t>
            </a: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6" name="Rectangle 5">
            <a:extLst>
              <a:ext uri="{FF2B5EF4-FFF2-40B4-BE49-F238E27FC236}">
                <a16:creationId xmlns:a16="http://schemas.microsoft.com/office/drawing/2014/main" id="{20ECC690-D673-4CE0-A9AA-AC74F31566AD}"/>
              </a:ext>
            </a:extLst>
          </p:cNvPr>
          <p:cNvSpPr>
            <a:spLocks noChangeArrowheads="1"/>
          </p:cNvSpPr>
          <p:nvPr/>
        </p:nvSpPr>
        <p:spPr bwMode="auto">
          <a:xfrm>
            <a:off x="1281803" y="2551093"/>
            <a:ext cx="6534161" cy="954107"/>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up/down arrow keys and/or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
        <p:nvSpPr>
          <p:cNvPr id="8" name="Rectangle 11">
            <a:extLst>
              <a:ext uri="{FF2B5EF4-FFF2-40B4-BE49-F238E27FC236}">
                <a16:creationId xmlns:a16="http://schemas.microsoft.com/office/drawing/2014/main" id="{5C030DE4-60D3-4731-9CDD-A2C08319E9FA}"/>
              </a:ext>
            </a:extLst>
          </p:cNvPr>
          <p:cNvSpPr>
            <a:spLocks noChangeArrowheads="1"/>
          </p:cNvSpPr>
          <p:nvPr/>
        </p:nvSpPr>
        <p:spPr bwMode="auto">
          <a:xfrm>
            <a:off x="3747722" y="6172200"/>
            <a:ext cx="1644650" cy="39241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05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93880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905000"/>
            <a:ext cx="7315200" cy="2677656"/>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 </a:t>
            </a:r>
            <a:r>
              <a:rPr lang="en-US" sz="4800" b="1" dirty="0">
                <a:solidFill>
                  <a:prstClr val="black"/>
                </a:solidFill>
                <a:latin typeface="Calibri" pitchFamily="34" charset="0"/>
              </a:rPr>
              <a:t>essential nutrients</a:t>
            </a:r>
            <a:endParaRPr lang="en-US" sz="4400" b="1" dirty="0">
              <a:solidFill>
                <a:prstClr val="black"/>
              </a:solidFill>
              <a:latin typeface="Calibri" pitchFamily="34" charset="0"/>
            </a:endParaRPr>
          </a:p>
          <a:p>
            <a:pPr algn="ctr"/>
            <a:endParaRPr lang="en-US" sz="2400" b="1" dirty="0">
              <a:solidFill>
                <a:prstClr val="black"/>
              </a:solidFill>
              <a:latin typeface="Calibri" pitchFamily="34" charset="0"/>
            </a:endParaRPr>
          </a:p>
          <a:p>
            <a:pPr algn="ctr"/>
            <a:r>
              <a:rPr lang="en-US" sz="3200" b="1" dirty="0">
                <a:solidFill>
                  <a:prstClr val="black"/>
                </a:solidFill>
                <a:latin typeface="Calibri" pitchFamily="34" charset="0"/>
              </a:rPr>
              <a:t>“nutrients that are indispensable for health and cannot be synthesized by </a:t>
            </a:r>
          </a:p>
          <a:p>
            <a:pPr algn="ctr"/>
            <a:r>
              <a:rPr lang="en-US" sz="3200" b="1" dirty="0">
                <a:solidFill>
                  <a:prstClr val="black"/>
                </a:solidFill>
                <a:latin typeface="Calibri" pitchFamily="34" charset="0"/>
              </a:rPr>
              <a:t>the human body, but must be ingested”</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14400" y="1905000"/>
            <a:ext cx="7315200" cy="2800767"/>
          </a:xfrm>
          <a:prstGeom prst="rect">
            <a:avLst/>
          </a:prstGeom>
          <a:noFill/>
          <a:ln w="9525">
            <a:noFill/>
            <a:miter lim="800000"/>
            <a:headEnd/>
            <a:tailEnd/>
          </a:ln>
        </p:spPr>
        <p:txBody>
          <a:bodyPr>
            <a:spAutoFit/>
          </a:bodyPr>
          <a:lstStyle/>
          <a:p>
            <a:pPr algn="ctr"/>
            <a:r>
              <a:rPr lang="en-US" sz="4800" b="1" dirty="0">
                <a:solidFill>
                  <a:prstClr val="black"/>
                </a:solidFill>
                <a:latin typeface="Calibri" pitchFamily="34" charset="0"/>
              </a:rPr>
              <a:t> </a:t>
            </a:r>
            <a:r>
              <a:rPr lang="en-US" sz="4800" b="1" dirty="0">
                <a:solidFill>
                  <a:schemeClr val="accent2">
                    <a:lumMod val="50000"/>
                  </a:schemeClr>
                </a:solidFill>
                <a:latin typeface="Calibri" pitchFamily="34" charset="0"/>
              </a:rPr>
              <a:t>essential nutrients</a:t>
            </a:r>
          </a:p>
          <a:p>
            <a:pPr algn="ctr"/>
            <a:endParaRPr lang="en-US" sz="2400" b="1" dirty="0">
              <a:solidFill>
                <a:srgbClr val="D79694"/>
              </a:solidFill>
              <a:latin typeface="Calibri" pitchFamily="34" charset="0"/>
            </a:endParaRPr>
          </a:p>
          <a:p>
            <a:pPr algn="ctr"/>
            <a:r>
              <a:rPr lang="en-US" sz="3200" b="1" dirty="0">
                <a:solidFill>
                  <a:srgbClr val="D79694"/>
                </a:solidFill>
                <a:latin typeface="Calibri" pitchFamily="34" charset="0"/>
              </a:rPr>
              <a:t>“nutrients that are indispensable for health and </a:t>
            </a:r>
            <a:r>
              <a:rPr lang="en-US" sz="3600" b="1" dirty="0">
                <a:solidFill>
                  <a:prstClr val="black"/>
                </a:solidFill>
                <a:latin typeface="Calibri" pitchFamily="34" charset="0"/>
              </a:rPr>
              <a:t>cannot be synthesized by the human body</a:t>
            </a:r>
            <a:r>
              <a:rPr lang="en-US" sz="3200" b="1" dirty="0">
                <a:solidFill>
                  <a:srgbClr val="D79694"/>
                </a:solidFill>
                <a:latin typeface="Calibri" pitchFamily="34" charset="0"/>
              </a:rPr>
              <a:t>, but must be ingested”</a:t>
            </a: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905000"/>
            <a:ext cx="7315200" cy="3262432"/>
          </a:xfrm>
          <a:prstGeom prst="rect">
            <a:avLst/>
          </a:prstGeom>
          <a:noFill/>
          <a:ln w="9525">
            <a:noFill/>
            <a:miter lim="800000"/>
            <a:headEnd/>
            <a:tailEnd/>
          </a:ln>
        </p:spPr>
        <p:txBody>
          <a:bodyPr>
            <a:spAutoFit/>
          </a:bodyPr>
          <a:lstStyle/>
          <a:p>
            <a:pPr algn="ctr"/>
            <a:r>
              <a:rPr lang="en-US" sz="4400" b="1" dirty="0">
                <a:solidFill>
                  <a:srgbClr val="000000"/>
                </a:solidFill>
                <a:latin typeface="Calibri" pitchFamily="34" charset="0"/>
              </a:rPr>
              <a:t> </a:t>
            </a:r>
            <a:r>
              <a:rPr lang="en-US" sz="4800" b="1" dirty="0">
                <a:solidFill>
                  <a:srgbClr val="000000"/>
                </a:solidFill>
                <a:latin typeface="Calibri" pitchFamily="34" charset="0"/>
              </a:rPr>
              <a:t>essential </a:t>
            </a:r>
            <a:r>
              <a:rPr lang="en-US" sz="4800" b="1" dirty="0">
                <a:solidFill>
                  <a:srgbClr val="D79694"/>
                </a:solidFill>
                <a:latin typeface="Calibri" pitchFamily="34" charset="0"/>
              </a:rPr>
              <a:t>nutri</a:t>
            </a:r>
            <a:r>
              <a:rPr lang="en-US" sz="4800" b="1" dirty="0">
                <a:solidFill>
                  <a:srgbClr val="000000"/>
                </a:solidFill>
                <a:latin typeface="Calibri" pitchFamily="34" charset="0"/>
              </a:rPr>
              <a:t>ents</a:t>
            </a:r>
            <a:endParaRPr lang="en-US" sz="4400" b="1" dirty="0">
              <a:solidFill>
                <a:srgbClr val="000000"/>
              </a:solidFill>
              <a:latin typeface="Calibri" pitchFamily="34" charset="0"/>
            </a:endParaRPr>
          </a:p>
          <a:p>
            <a:pPr algn="ctr"/>
            <a:endParaRPr lang="en-US" sz="2400" b="1" dirty="0">
              <a:solidFill>
                <a:prstClr val="black"/>
              </a:solidFill>
              <a:latin typeface="Calibri" pitchFamily="34" charset="0"/>
            </a:endParaRPr>
          </a:p>
          <a:p>
            <a:pPr algn="ctr"/>
            <a:r>
              <a:rPr lang="en-US" sz="3200" b="1" dirty="0">
                <a:solidFill>
                  <a:prstClr val="black"/>
                </a:solidFill>
                <a:latin typeface="Calibri" pitchFamily="34" charset="0"/>
              </a:rPr>
              <a:t>that’s why you hear the word</a:t>
            </a:r>
          </a:p>
          <a:p>
            <a:pPr algn="ctr"/>
            <a:r>
              <a:rPr lang="en-US" sz="5400" b="1" dirty="0">
                <a:solidFill>
                  <a:prstClr val="black"/>
                </a:solidFill>
                <a:latin typeface="Calibri" pitchFamily="34" charset="0"/>
              </a:rPr>
              <a:t>“</a:t>
            </a:r>
            <a:r>
              <a:rPr lang="en-US" sz="5400" b="1" i="1" dirty="0">
                <a:solidFill>
                  <a:srgbClr val="D79694"/>
                </a:solidFill>
                <a:latin typeface="Calibri" pitchFamily="34" charset="0"/>
              </a:rPr>
              <a:t>nutri</a:t>
            </a:r>
            <a:r>
              <a:rPr lang="en-US" sz="5400" b="1" i="1" dirty="0">
                <a:solidFill>
                  <a:prstClr val="black"/>
                </a:solidFill>
                <a:latin typeface="Calibri" pitchFamily="34" charset="0"/>
              </a:rPr>
              <a:t>tion</a:t>
            </a:r>
            <a:r>
              <a:rPr lang="en-US" sz="5400" b="1" dirty="0">
                <a:solidFill>
                  <a:prstClr val="black"/>
                </a:solidFill>
                <a:latin typeface="Calibri" pitchFamily="34" charset="0"/>
              </a:rPr>
              <a:t>”</a:t>
            </a:r>
          </a:p>
          <a:p>
            <a:pPr algn="ctr"/>
            <a:r>
              <a:rPr lang="en-US" sz="3200" b="1" dirty="0">
                <a:solidFill>
                  <a:prstClr val="black"/>
                </a:solidFill>
                <a:latin typeface="Calibri" pitchFamily="34" charset="0"/>
              </a:rPr>
              <a:t>so often</a:t>
            </a:r>
          </a:p>
          <a:p>
            <a:pPr algn="ctr"/>
            <a:r>
              <a:rPr lang="en-US" sz="1600" dirty="0">
                <a:solidFill>
                  <a:prstClr val="black"/>
                </a:solidFill>
                <a:latin typeface="Calibri" pitchFamily="34" charset="0"/>
              </a:rPr>
              <a:t>(to the point where you don’t even pay much attention to it any more)</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14400" y="1905000"/>
            <a:ext cx="7315200" cy="3046988"/>
          </a:xfrm>
          <a:prstGeom prst="rect">
            <a:avLst/>
          </a:prstGeom>
          <a:noFill/>
          <a:ln w="9525">
            <a:noFill/>
            <a:miter lim="800000"/>
            <a:headEnd/>
            <a:tailEnd/>
          </a:ln>
        </p:spPr>
        <p:txBody>
          <a:bodyPr>
            <a:spAutoFit/>
          </a:bodyPr>
          <a:lstStyle/>
          <a:p>
            <a:pPr algn="ctr"/>
            <a:r>
              <a:rPr lang="en-US" sz="4800" b="1" dirty="0">
                <a:solidFill>
                  <a:prstClr val="black"/>
                </a:solidFill>
                <a:latin typeface="Calibri" pitchFamily="34" charset="0"/>
              </a:rPr>
              <a:t> essential nutrients</a:t>
            </a:r>
          </a:p>
          <a:p>
            <a:pPr algn="ctr"/>
            <a:endParaRPr lang="en-US" sz="2400" b="1" dirty="0">
              <a:solidFill>
                <a:srgbClr val="D79694"/>
              </a:solidFill>
              <a:latin typeface="Calibri" pitchFamily="34" charset="0"/>
            </a:endParaRPr>
          </a:p>
          <a:p>
            <a:pPr algn="ctr"/>
            <a:r>
              <a:rPr lang="en-US" sz="2400" b="1" dirty="0">
                <a:solidFill>
                  <a:srgbClr val="D79694"/>
                </a:solidFill>
                <a:latin typeface="Calibri" pitchFamily="34" charset="0"/>
              </a:rPr>
              <a:t>“nutrients that are indispensable for health and </a:t>
            </a:r>
            <a:r>
              <a:rPr lang="en-US" sz="3600" b="1" dirty="0">
                <a:solidFill>
                  <a:prstClr val="black"/>
                </a:solidFill>
                <a:latin typeface="Calibri" pitchFamily="34" charset="0"/>
              </a:rPr>
              <a:t>cannot be synthesized </a:t>
            </a:r>
          </a:p>
          <a:p>
            <a:pPr algn="ctr"/>
            <a:r>
              <a:rPr lang="en-US" sz="3600" b="1" dirty="0">
                <a:solidFill>
                  <a:prstClr val="black"/>
                </a:solidFill>
                <a:latin typeface="Calibri" pitchFamily="34" charset="0"/>
              </a:rPr>
              <a:t>by the human body</a:t>
            </a:r>
            <a:r>
              <a:rPr lang="en-US" sz="2400" b="1" dirty="0">
                <a:solidFill>
                  <a:srgbClr val="D79694"/>
                </a:solidFill>
                <a:latin typeface="Calibri" pitchFamily="34" charset="0"/>
              </a:rPr>
              <a:t>, </a:t>
            </a:r>
          </a:p>
          <a:p>
            <a:pPr algn="ctr"/>
            <a:r>
              <a:rPr lang="en-US" sz="2400" b="1" dirty="0">
                <a:solidFill>
                  <a:srgbClr val="D79694"/>
                </a:solidFill>
                <a:latin typeface="Calibri" pitchFamily="34" charset="0"/>
              </a:rPr>
              <a:t>but must be ingested”</a:t>
            </a:r>
            <a:endParaRPr lang="en-US" sz="32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Rectangle 3"/>
          <p:cNvSpPr/>
          <p:nvPr/>
        </p:nvSpPr>
        <p:spPr>
          <a:xfrm>
            <a:off x="1200053" y="5051048"/>
            <a:ext cx="6757427" cy="892552"/>
          </a:xfrm>
          <a:prstGeom prst="rect">
            <a:avLst/>
          </a:prstGeom>
        </p:spPr>
        <p:txBody>
          <a:bodyPr wrap="none">
            <a:spAutoFit/>
          </a:bodyPr>
          <a:lstStyle/>
          <a:p>
            <a:pPr algn="ctr"/>
            <a:r>
              <a:rPr lang="en-US" sz="2800" b="1" dirty="0">
                <a:solidFill>
                  <a:prstClr val="black"/>
                </a:solidFill>
                <a:latin typeface="Calibri" pitchFamily="34" charset="0"/>
              </a:rPr>
              <a:t>you </a:t>
            </a:r>
            <a:r>
              <a:rPr lang="en-US" sz="3600" b="1" dirty="0">
                <a:solidFill>
                  <a:prstClr val="black"/>
                </a:solidFill>
                <a:latin typeface="Calibri" pitchFamily="34" charset="0"/>
              </a:rPr>
              <a:t>MUST </a:t>
            </a:r>
            <a:r>
              <a:rPr lang="en-US" sz="2800" b="1" dirty="0">
                <a:solidFill>
                  <a:prstClr val="black"/>
                </a:solidFill>
                <a:latin typeface="Calibri" pitchFamily="34" charset="0"/>
              </a:rPr>
              <a:t>get them from the food you eat</a:t>
            </a:r>
          </a:p>
          <a:p>
            <a:pPr algn="ctr"/>
            <a:r>
              <a:rPr lang="en-US" sz="1600" dirty="0">
                <a:solidFill>
                  <a:prstClr val="black"/>
                </a:solidFill>
                <a:latin typeface="Calibri" pitchFamily="34" charset="0"/>
              </a:rPr>
              <a:t>(if you want to remain alive / healthy)</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728686"/>
            <a:ext cx="7315200" cy="2062103"/>
          </a:xfrm>
          <a:prstGeom prst="rect">
            <a:avLst/>
          </a:prstGeom>
          <a:noFill/>
          <a:ln w="9525">
            <a:noFill/>
            <a:miter lim="800000"/>
            <a:headEnd/>
            <a:tailEnd/>
          </a:ln>
        </p:spPr>
        <p:txBody>
          <a:bodyPr>
            <a:spAutoFit/>
          </a:bodyPr>
          <a:lstStyle/>
          <a:p>
            <a:pPr algn="ctr"/>
            <a:r>
              <a:rPr lang="en-US" sz="1600" dirty="0">
                <a:solidFill>
                  <a:prstClr val="black"/>
                </a:solidFill>
                <a:latin typeface="Calibri" pitchFamily="34" charset="0"/>
              </a:rPr>
              <a:t>in theory</a:t>
            </a:r>
          </a:p>
          <a:p>
            <a:pPr algn="ctr"/>
            <a:r>
              <a:rPr lang="en-US" sz="4800" b="1" dirty="0">
                <a:solidFill>
                  <a:prstClr val="black"/>
                </a:solidFill>
                <a:latin typeface="Calibri" pitchFamily="34" charset="0"/>
              </a:rPr>
              <a:t>it’s as</a:t>
            </a:r>
          </a:p>
          <a:p>
            <a:pPr algn="ctr"/>
            <a:r>
              <a:rPr lang="en-US" sz="4800" b="1" dirty="0">
                <a:solidFill>
                  <a:prstClr val="black"/>
                </a:solidFill>
                <a:latin typeface="Calibri" pitchFamily="34" charset="0"/>
              </a:rPr>
              <a:t>simple as that . . .</a:t>
            </a:r>
          </a:p>
          <a:p>
            <a:pPr algn="ctr"/>
            <a:r>
              <a:rPr lang="en-US" sz="1600" dirty="0">
                <a:solidFill>
                  <a:prstClr val="black"/>
                </a:solidFill>
                <a:latin typeface="Calibri" pitchFamily="34" charset="0"/>
              </a:rPr>
              <a:t>(at least  for the bio-physical intake part)</a:t>
            </a:r>
            <a:endParaRPr lang="en-US" sz="1600"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14400" y="1295400"/>
            <a:ext cx="7315200" cy="3170099"/>
          </a:xfrm>
          <a:prstGeom prst="rect">
            <a:avLst/>
          </a:prstGeom>
          <a:noFill/>
          <a:ln w="9525">
            <a:noFill/>
            <a:miter lim="800000"/>
            <a:headEnd/>
            <a:tailEnd/>
          </a:ln>
        </p:spPr>
        <p:txBody>
          <a:bodyPr>
            <a:spAutoFit/>
          </a:bodyPr>
          <a:lstStyle/>
          <a:p>
            <a:pPr algn="ctr"/>
            <a:r>
              <a:rPr lang="en-US" sz="4000" b="1" dirty="0">
                <a:solidFill>
                  <a:prstClr val="black"/>
                </a:solidFill>
                <a:latin typeface="Calibri" pitchFamily="34" charset="0"/>
              </a:rPr>
              <a:t>. . . but later on you will also see that you need to get all “48 or so” essential nutrients </a:t>
            </a:r>
            <a:r>
              <a:rPr lang="en-US" sz="4000" b="1" i="1" dirty="0">
                <a:solidFill>
                  <a:prstClr val="black"/>
                </a:solidFill>
                <a:latin typeface="Calibri" pitchFamily="34" charset="0"/>
              </a:rPr>
              <a:t>without exceeding about</a:t>
            </a:r>
            <a:r>
              <a:rPr lang="en-US" sz="4000" b="1" dirty="0">
                <a:solidFill>
                  <a:prstClr val="black"/>
                </a:solidFill>
                <a:latin typeface="Calibri" pitchFamily="34" charset="0"/>
              </a:rPr>
              <a:t>* a 2,000,000-2,300,000 calorie per day limit</a:t>
            </a:r>
            <a:endParaRPr lang="en-US" sz="40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TextBox 1"/>
          <p:cNvSpPr txBox="1">
            <a:spLocks noChangeArrowheads="1"/>
          </p:cNvSpPr>
          <p:nvPr/>
        </p:nvSpPr>
        <p:spPr bwMode="auto">
          <a:xfrm>
            <a:off x="914400" y="4678740"/>
            <a:ext cx="7315200" cy="1569660"/>
          </a:xfrm>
          <a:prstGeom prst="rect">
            <a:avLst/>
          </a:prstGeom>
          <a:noFill/>
          <a:ln w="9525">
            <a:noFill/>
            <a:miter lim="800000"/>
            <a:headEnd/>
            <a:tailEnd/>
          </a:ln>
        </p:spPr>
        <p:txBody>
          <a:bodyPr>
            <a:spAutoFit/>
          </a:bodyPr>
          <a:lstStyle/>
          <a:p>
            <a:pPr algn="ctr"/>
            <a:r>
              <a:rPr lang="en-US" sz="2400" dirty="0">
                <a:solidFill>
                  <a:prstClr val="black"/>
                </a:solidFill>
                <a:latin typeface="Calibri" pitchFamily="34" charset="0"/>
              </a:rPr>
              <a:t>*it’s “</a:t>
            </a:r>
            <a:r>
              <a:rPr lang="en-US" sz="2400" b="1" i="1" dirty="0">
                <a:solidFill>
                  <a:prstClr val="black"/>
                </a:solidFill>
                <a:latin typeface="Calibri" pitchFamily="34" charset="0"/>
              </a:rPr>
              <a:t>about</a:t>
            </a:r>
            <a:r>
              <a:rPr lang="en-US" sz="2400" dirty="0">
                <a:solidFill>
                  <a:prstClr val="black"/>
                </a:solidFill>
                <a:latin typeface="Calibri" pitchFamily="34" charset="0"/>
              </a:rPr>
              <a:t> a 2,000,000-2,300,000 calorie per day limit” as individual needs and situations vary.  This is the number commonly used in discussions for illustration purposes.  More on this later on.</a:t>
            </a:r>
            <a:endParaRPr lang="en-US" sz="2400" dirty="0">
              <a:solidFill>
                <a:srgbClr val="D79694"/>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571946"/>
            <a:ext cx="7315200" cy="4647426"/>
          </a:xfrm>
          <a:prstGeom prst="rect">
            <a:avLst/>
          </a:prstGeom>
          <a:noFill/>
          <a:ln w="9525">
            <a:noFill/>
            <a:miter lim="800000"/>
            <a:headEnd/>
            <a:tailEnd/>
          </a:ln>
        </p:spPr>
        <p:txBody>
          <a:bodyPr>
            <a:spAutoFit/>
          </a:bodyPr>
          <a:lstStyle/>
          <a:p>
            <a:pPr algn="ctr"/>
            <a:endParaRPr lang="en-US" sz="2400" b="1" dirty="0">
              <a:solidFill>
                <a:srgbClr val="000000"/>
              </a:solidFill>
              <a:latin typeface="Calibri" pitchFamily="34" charset="0"/>
            </a:endParaRPr>
          </a:p>
          <a:p>
            <a:pPr algn="ctr"/>
            <a:r>
              <a:rPr lang="en-US" sz="1600" dirty="0">
                <a:solidFill>
                  <a:srgbClr val="000000"/>
                </a:solidFill>
                <a:latin typeface="Calibri" pitchFamily="34" charset="0"/>
              </a:rPr>
              <a:t>for e.g.,</a:t>
            </a:r>
            <a:r>
              <a:rPr lang="en-US" sz="3200" b="1" dirty="0">
                <a:solidFill>
                  <a:srgbClr val="000000"/>
                </a:solidFill>
                <a:latin typeface="Calibri" pitchFamily="34" charset="0"/>
              </a:rPr>
              <a:t> humans </a:t>
            </a:r>
          </a:p>
          <a:p>
            <a:pPr algn="ctr"/>
            <a:r>
              <a:rPr lang="en-US" sz="1600" dirty="0">
                <a:solidFill>
                  <a:srgbClr val="000000"/>
                </a:solidFill>
                <a:latin typeface="Calibri" pitchFamily="34" charset="0"/>
              </a:rPr>
              <a:t>(and a few other primates and other animals) </a:t>
            </a:r>
          </a:p>
          <a:p>
            <a:pPr algn="ctr"/>
            <a:r>
              <a:rPr lang="en-US" sz="3200" b="1" dirty="0">
                <a:solidFill>
                  <a:srgbClr val="000000"/>
                </a:solidFill>
                <a:latin typeface="Calibri" pitchFamily="34" charset="0"/>
              </a:rPr>
              <a:t>do not have the ability </a:t>
            </a:r>
          </a:p>
          <a:p>
            <a:pPr algn="ctr"/>
            <a:r>
              <a:rPr lang="en-US" sz="3200" b="1" dirty="0">
                <a:solidFill>
                  <a:srgbClr val="000000"/>
                </a:solidFill>
                <a:latin typeface="Calibri" pitchFamily="34" charset="0"/>
              </a:rPr>
              <a:t>to synthesize vitamin C . . . </a:t>
            </a:r>
          </a:p>
          <a:p>
            <a:pPr algn="ctr"/>
            <a:endParaRPr lang="en-US" sz="1600" b="1" dirty="0">
              <a:solidFill>
                <a:prstClr val="black"/>
              </a:solidFill>
              <a:latin typeface="Calibri" pitchFamily="34" charset="0"/>
            </a:endParaRPr>
          </a:p>
          <a:p>
            <a:pPr algn="ctr"/>
            <a:r>
              <a:rPr lang="en-US" sz="3200" b="1" dirty="0">
                <a:solidFill>
                  <a:srgbClr val="FFFFFF"/>
                </a:solidFill>
                <a:latin typeface="Calibri" pitchFamily="34" charset="0"/>
              </a:rPr>
              <a:t>probably due to a mutation that changed the enzyme synthesizing </a:t>
            </a:r>
          </a:p>
          <a:p>
            <a:pPr algn="ctr"/>
            <a:r>
              <a:rPr lang="en-US" sz="3200" b="1" dirty="0">
                <a:solidFill>
                  <a:srgbClr val="FFFFFF"/>
                </a:solidFill>
                <a:latin typeface="Calibri" pitchFamily="34" charset="0"/>
              </a:rPr>
              <a:t>ascorbic acid </a:t>
            </a:r>
            <a:r>
              <a:rPr lang="en-US" sz="1600" dirty="0">
                <a:solidFill>
                  <a:srgbClr val="FFFFFF"/>
                </a:solidFill>
                <a:latin typeface="Calibri" pitchFamily="34" charset="0"/>
              </a:rPr>
              <a:t>(vitamin C) </a:t>
            </a:r>
          </a:p>
          <a:p>
            <a:pPr algn="ctr"/>
            <a:r>
              <a:rPr lang="en-US" sz="3200" b="1" dirty="0">
                <a:solidFill>
                  <a:srgbClr val="FFFFFF"/>
                </a:solidFill>
                <a:latin typeface="Calibri" pitchFamily="34" charset="0"/>
              </a:rPr>
              <a:t>from blood sugar </a:t>
            </a:r>
            <a:r>
              <a:rPr lang="en-US" sz="1600" dirty="0">
                <a:solidFill>
                  <a:srgbClr val="FFFFFF"/>
                </a:solidFill>
                <a:latin typeface="Calibri" pitchFamily="34" charset="0"/>
              </a:rPr>
              <a:t>(glucose)</a:t>
            </a:r>
          </a:p>
          <a:p>
            <a:pPr algn="ctr"/>
            <a:r>
              <a:rPr lang="en-US" sz="1600" dirty="0">
                <a:solidFill>
                  <a:srgbClr val="FFFFFF"/>
                </a:solidFill>
                <a:latin typeface="Calibri" pitchFamily="34" charset="0"/>
              </a:rPr>
              <a:t>(more on enzymes with “Human Nutrient Needs”)</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571946"/>
            <a:ext cx="7315200" cy="4647426"/>
          </a:xfrm>
          <a:prstGeom prst="rect">
            <a:avLst/>
          </a:prstGeom>
          <a:noFill/>
          <a:ln w="9525">
            <a:noFill/>
            <a:miter lim="800000"/>
            <a:headEnd/>
            <a:tailEnd/>
          </a:ln>
        </p:spPr>
        <p:txBody>
          <a:bodyPr>
            <a:spAutoFit/>
          </a:bodyPr>
          <a:lstStyle/>
          <a:p>
            <a:pPr algn="ctr"/>
            <a:endParaRPr lang="en-US" sz="2400" b="1" dirty="0">
              <a:solidFill>
                <a:srgbClr val="D79694"/>
              </a:solidFill>
              <a:latin typeface="Calibri" pitchFamily="34" charset="0"/>
            </a:endParaRPr>
          </a:p>
          <a:p>
            <a:pPr algn="ctr"/>
            <a:r>
              <a:rPr lang="en-US" sz="1600" dirty="0">
                <a:solidFill>
                  <a:srgbClr val="D79694"/>
                </a:solidFill>
                <a:latin typeface="Calibri" pitchFamily="34" charset="0"/>
              </a:rPr>
              <a:t>for e.g.,</a:t>
            </a:r>
            <a:r>
              <a:rPr lang="en-US" sz="3200" b="1" dirty="0">
                <a:solidFill>
                  <a:srgbClr val="D79694"/>
                </a:solidFill>
                <a:latin typeface="Calibri" pitchFamily="34" charset="0"/>
              </a:rPr>
              <a:t> humans </a:t>
            </a:r>
          </a:p>
          <a:p>
            <a:pPr algn="ctr"/>
            <a:r>
              <a:rPr lang="en-US" sz="1600" dirty="0">
                <a:solidFill>
                  <a:srgbClr val="D79694"/>
                </a:solidFill>
                <a:latin typeface="Calibri" pitchFamily="34" charset="0"/>
              </a:rPr>
              <a:t>(and a few other primates and other animals) </a:t>
            </a:r>
          </a:p>
          <a:p>
            <a:pPr algn="ctr"/>
            <a:r>
              <a:rPr lang="en-US" sz="3200" b="1" dirty="0">
                <a:solidFill>
                  <a:srgbClr val="D79694"/>
                </a:solidFill>
                <a:latin typeface="Calibri" pitchFamily="34" charset="0"/>
              </a:rPr>
              <a:t>do not have the ability </a:t>
            </a:r>
          </a:p>
          <a:p>
            <a:pPr algn="ctr"/>
            <a:r>
              <a:rPr lang="en-US" sz="3200" b="1" dirty="0">
                <a:solidFill>
                  <a:srgbClr val="D79694"/>
                </a:solidFill>
                <a:latin typeface="Calibri" pitchFamily="34" charset="0"/>
              </a:rPr>
              <a:t>to synthesize vitamin C . . . </a:t>
            </a:r>
          </a:p>
          <a:p>
            <a:pPr algn="ctr"/>
            <a:endParaRPr lang="en-US" sz="1600" b="1" dirty="0">
              <a:solidFill>
                <a:prstClr val="black"/>
              </a:solidFill>
              <a:latin typeface="Calibri" pitchFamily="34" charset="0"/>
            </a:endParaRPr>
          </a:p>
          <a:p>
            <a:pPr algn="ctr"/>
            <a:r>
              <a:rPr lang="en-US" sz="3200" b="1" dirty="0">
                <a:solidFill>
                  <a:prstClr val="black"/>
                </a:solidFill>
                <a:latin typeface="Calibri" pitchFamily="34" charset="0"/>
              </a:rPr>
              <a:t>probably due to a mutation that changed the enzyme which synthesizes </a:t>
            </a:r>
          </a:p>
          <a:p>
            <a:pPr algn="ctr"/>
            <a:r>
              <a:rPr lang="en-US" sz="3200" b="1" dirty="0">
                <a:solidFill>
                  <a:prstClr val="black"/>
                </a:solidFill>
                <a:latin typeface="Calibri" pitchFamily="34" charset="0"/>
              </a:rPr>
              <a:t>ascorbic acid </a:t>
            </a:r>
            <a:r>
              <a:rPr lang="en-US" sz="1600" dirty="0">
                <a:solidFill>
                  <a:prstClr val="black"/>
                </a:solidFill>
                <a:latin typeface="Calibri" pitchFamily="34" charset="0"/>
              </a:rPr>
              <a:t>(vitamin C) </a:t>
            </a:r>
          </a:p>
          <a:p>
            <a:pPr algn="ctr"/>
            <a:r>
              <a:rPr lang="en-US" sz="3200" b="1" dirty="0">
                <a:solidFill>
                  <a:prstClr val="black"/>
                </a:solidFill>
                <a:latin typeface="Calibri" pitchFamily="34" charset="0"/>
              </a:rPr>
              <a:t>from blood sugar </a:t>
            </a:r>
            <a:r>
              <a:rPr lang="en-US" sz="1600" dirty="0">
                <a:solidFill>
                  <a:prstClr val="black"/>
                </a:solidFill>
                <a:latin typeface="Calibri" pitchFamily="34" charset="0"/>
              </a:rPr>
              <a:t>(glucose)</a:t>
            </a:r>
          </a:p>
          <a:p>
            <a:pPr algn="ctr"/>
            <a:r>
              <a:rPr lang="en-US" sz="1600" dirty="0">
                <a:solidFill>
                  <a:prstClr val="black"/>
                </a:solidFill>
                <a:latin typeface="Calibri" pitchFamily="34" charset="0"/>
              </a:rPr>
              <a:t>(more on enzymes with “Human Nutrient Needs”) </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ubtitle 2"/>
          <p:cNvSpPr txBox="1">
            <a:spLocks/>
          </p:cNvSpPr>
          <p:nvPr/>
        </p:nvSpPr>
        <p:spPr bwMode="auto">
          <a:xfrm>
            <a:off x="914400" y="2940546"/>
            <a:ext cx="7315200" cy="3231654"/>
          </a:xfrm>
          <a:prstGeom prst="rect">
            <a:avLst/>
          </a:prstGeom>
          <a:noFill/>
          <a:ln w="9525">
            <a:noFill/>
            <a:miter lim="800000"/>
            <a:headEnd/>
            <a:tailEnd/>
          </a:ln>
        </p:spPr>
        <p:txBody>
          <a:bodyPr>
            <a:spAutoFit/>
          </a:bodyPr>
          <a:lstStyle/>
          <a:p>
            <a:pPr marL="342900" indent="-342900" algn="ctr"/>
            <a:r>
              <a:rPr lang="en-US" sz="3600" b="1" dirty="0">
                <a:solidFill>
                  <a:prstClr val="black"/>
                </a:solidFill>
                <a:latin typeface="Calibri" pitchFamily="34" charset="0"/>
              </a:rPr>
              <a:t>The following table lists </a:t>
            </a:r>
          </a:p>
          <a:p>
            <a:pPr marL="342900" indent="-342900" algn="ctr"/>
            <a:r>
              <a:rPr lang="en-US" sz="3600" b="1" dirty="0">
                <a:solidFill>
                  <a:prstClr val="black"/>
                </a:solidFill>
                <a:latin typeface="Calibri" pitchFamily="34" charset="0"/>
              </a:rPr>
              <a:t>Nutrients That Are Essential</a:t>
            </a:r>
          </a:p>
          <a:p>
            <a:pPr marL="342900" indent="-342900" algn="ctr"/>
            <a:r>
              <a:rPr lang="en-US" sz="3600" b="1" dirty="0">
                <a:solidFill>
                  <a:prstClr val="black"/>
                </a:solidFill>
                <a:latin typeface="Calibri" pitchFamily="34" charset="0"/>
              </a:rPr>
              <a:t>for Human Health . . .</a:t>
            </a:r>
          </a:p>
          <a:p>
            <a:pPr marL="342900" indent="-342900" algn="ctr"/>
            <a:r>
              <a:rPr lang="en-US" sz="3600" b="1" dirty="0">
                <a:solidFill>
                  <a:prstClr val="black"/>
                </a:solidFill>
                <a:latin typeface="Calibri" pitchFamily="34" charset="0"/>
              </a:rPr>
              <a:t>48 of them</a:t>
            </a:r>
          </a:p>
          <a:p>
            <a:pPr marL="342900" indent="-342900" algn="ctr"/>
            <a:endParaRPr lang="en-US" sz="3600" b="1" dirty="0">
              <a:solidFill>
                <a:srgbClr val="000000"/>
              </a:solidFill>
              <a:latin typeface="Calibri" pitchFamily="34" charset="0"/>
            </a:endParaRPr>
          </a:p>
          <a:p>
            <a:pPr marL="342900" indent="-342900" algn="ctr"/>
            <a:r>
              <a:rPr lang="en-US" sz="2400" dirty="0">
                <a:solidFill>
                  <a:srgbClr val="FFFFFF"/>
                </a:solidFill>
                <a:latin typeface="Calibri" pitchFamily="34" charset="0"/>
              </a:rPr>
              <a:t>(Wikipedia has 3 “pages” of them . . .)</a:t>
            </a:r>
          </a:p>
        </p:txBody>
      </p:sp>
      <p:sp>
        <p:nvSpPr>
          <p:cNvPr id="468997" name="TextBox 3"/>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0018" name="Picture 2" descr="table_nutrients"/>
          <p:cNvPicPr>
            <a:picLocks noChangeAspect="1" noChangeArrowheads="1"/>
          </p:cNvPicPr>
          <p:nvPr/>
        </p:nvPicPr>
        <p:blipFill>
          <a:blip r:embed="rId2" cstate="print"/>
          <a:srcRect/>
          <a:stretch>
            <a:fillRect/>
          </a:stretch>
        </p:blipFill>
        <p:spPr bwMode="auto">
          <a:xfrm>
            <a:off x="685800" y="0"/>
            <a:ext cx="7772400" cy="6821321"/>
          </a:xfrm>
          <a:prstGeom prst="rect">
            <a:avLst/>
          </a:prstGeom>
          <a:noFill/>
          <a:ln w="9525">
            <a:noFill/>
            <a:miter lim="800000"/>
            <a:headEnd/>
            <a:tailEnd/>
          </a:ln>
        </p:spPr>
      </p:pic>
      <p:sp>
        <p:nvSpPr>
          <p:cNvPr id="5" name="TextBox 4"/>
          <p:cNvSpPr txBox="1">
            <a:spLocks noChangeArrowheads="1"/>
          </p:cNvSpPr>
          <p:nvPr/>
        </p:nvSpPr>
        <p:spPr bwMode="auto">
          <a:xfrm>
            <a:off x="928688" y="6491287"/>
            <a:ext cx="7315200" cy="366713"/>
          </a:xfrm>
          <a:prstGeom prst="rect">
            <a:avLst/>
          </a:prstGeom>
          <a:noFill/>
          <a:ln w="9525">
            <a:noFill/>
            <a:miter lim="800000"/>
            <a:headEnd/>
            <a:tailEnd/>
          </a:ln>
        </p:spPr>
        <p:txBody>
          <a:bodyPr>
            <a:spAutoFit/>
          </a:bodyPr>
          <a:lstStyle/>
          <a:p>
            <a:pPr algn="ctr"/>
            <a:r>
              <a:rPr lang="en-US" i="1" dirty="0">
                <a:solidFill>
                  <a:srgbClr val="000000"/>
                </a:solidFill>
                <a:latin typeface="Calibri" pitchFamily="34" charset="0"/>
              </a:rPr>
              <a:t>The Cultural Feast</a:t>
            </a:r>
            <a:r>
              <a:rPr lang="en-US" dirty="0">
                <a:solidFill>
                  <a:srgbClr val="000000"/>
                </a:solidFill>
                <a:latin typeface="Calibri" pitchFamily="34" charset="0"/>
              </a:rPr>
              <a:t>, 2</a:t>
            </a:r>
            <a:r>
              <a:rPr lang="en-US" baseline="30000" dirty="0">
                <a:solidFill>
                  <a:srgbClr val="000000"/>
                </a:solidFill>
                <a:latin typeface="Calibri" pitchFamily="34" charset="0"/>
              </a:rPr>
              <a:t>nd</a:t>
            </a:r>
            <a:r>
              <a:rPr lang="en-US" dirty="0">
                <a:solidFill>
                  <a:srgbClr val="000000"/>
                </a:solidFill>
                <a:latin typeface="Calibri" pitchFamily="34" charset="0"/>
              </a:rPr>
              <a:t> </a:t>
            </a:r>
            <a:r>
              <a:rPr lang="en-US" i="1" dirty="0">
                <a:solidFill>
                  <a:srgbClr val="000000"/>
                </a:solidFill>
                <a:latin typeface="Calibri" pitchFamily="34" charset="0"/>
              </a:rPr>
              <a:t>Ed.</a:t>
            </a:r>
            <a:r>
              <a:rPr lang="en-US" dirty="0">
                <a:solidFill>
                  <a:srgbClr val="000000"/>
                </a:solidFill>
                <a:latin typeface="Calibri" pitchFamily="34" charset="0"/>
              </a:rPr>
              <a:t>, p. 7</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15D4E-14DA-482A-8C8B-02F88AA9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601"/>
            <a:ext cx="5175504" cy="6383985"/>
          </a:xfrm>
          <a:prstGeom prst="rect">
            <a:avLst/>
          </a:prstGeom>
        </p:spPr>
      </p:pic>
      <p:sp>
        <p:nvSpPr>
          <p:cNvPr id="5" name="Subtitle 2">
            <a:extLst>
              <a:ext uri="{FF2B5EF4-FFF2-40B4-BE49-F238E27FC236}">
                <a16:creationId xmlns:a16="http://schemas.microsoft.com/office/drawing/2014/main" id="{1154F476-71C4-4577-88FC-B2F95F790162}"/>
              </a:ext>
            </a:extLst>
          </p:cNvPr>
          <p:cNvSpPr txBox="1">
            <a:spLocks/>
          </p:cNvSpPr>
          <p:nvPr/>
        </p:nvSpPr>
        <p:spPr>
          <a:xfrm>
            <a:off x="2006601" y="228600"/>
            <a:ext cx="5120640" cy="6400800"/>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0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Biological Makeup </a:t>
            </a: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8" name="Rectangle 11">
            <a:extLst>
              <a:ext uri="{FF2B5EF4-FFF2-40B4-BE49-F238E27FC236}">
                <a16:creationId xmlns:a16="http://schemas.microsoft.com/office/drawing/2014/main" id="{5C030DE4-60D3-4731-9CDD-A2C08319E9FA}"/>
              </a:ext>
            </a:extLst>
          </p:cNvPr>
          <p:cNvSpPr>
            <a:spLocks noChangeArrowheads="1"/>
          </p:cNvSpPr>
          <p:nvPr/>
        </p:nvSpPr>
        <p:spPr bwMode="auto">
          <a:xfrm>
            <a:off x="3747722" y="6172200"/>
            <a:ext cx="1644650" cy="39241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05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401752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ubtitle 2"/>
          <p:cNvSpPr txBox="1">
            <a:spLocks/>
          </p:cNvSpPr>
          <p:nvPr/>
        </p:nvSpPr>
        <p:spPr bwMode="auto">
          <a:xfrm>
            <a:off x="914400" y="2940546"/>
            <a:ext cx="7315200" cy="3077766"/>
          </a:xfrm>
          <a:prstGeom prst="rect">
            <a:avLst/>
          </a:prstGeom>
          <a:noFill/>
          <a:ln w="9525">
            <a:noFill/>
            <a:miter lim="800000"/>
            <a:headEnd/>
            <a:tailEnd/>
          </a:ln>
        </p:spPr>
        <p:txBody>
          <a:bodyPr>
            <a:spAutoFit/>
          </a:bodyPr>
          <a:lstStyle/>
          <a:p>
            <a:pPr marL="342900" indent="-342900" algn="ctr"/>
            <a:r>
              <a:rPr lang="en-US" sz="3600" b="1" dirty="0">
                <a:solidFill>
                  <a:schemeClr val="bg1">
                    <a:lumMod val="75000"/>
                  </a:schemeClr>
                </a:solidFill>
                <a:latin typeface="Calibri" pitchFamily="34" charset="0"/>
              </a:rPr>
              <a:t>The following table lists </a:t>
            </a:r>
          </a:p>
          <a:p>
            <a:pPr marL="342900" indent="-342900" algn="ctr"/>
            <a:r>
              <a:rPr lang="en-US" sz="3600" b="1" dirty="0">
                <a:solidFill>
                  <a:schemeClr val="bg1">
                    <a:lumMod val="75000"/>
                  </a:schemeClr>
                </a:solidFill>
                <a:latin typeface="Calibri" pitchFamily="34" charset="0"/>
              </a:rPr>
              <a:t>Nutrients That Are Essential</a:t>
            </a:r>
          </a:p>
          <a:p>
            <a:pPr marL="342900" indent="-342900" algn="ctr"/>
            <a:r>
              <a:rPr lang="en-US" sz="3600" b="1" dirty="0">
                <a:solidFill>
                  <a:schemeClr val="bg1">
                    <a:lumMod val="75000"/>
                  </a:schemeClr>
                </a:solidFill>
                <a:latin typeface="Calibri" pitchFamily="34" charset="0"/>
              </a:rPr>
              <a:t>for Human Health . . .</a:t>
            </a:r>
          </a:p>
          <a:p>
            <a:pPr marL="342900" indent="-342900" algn="ctr"/>
            <a:r>
              <a:rPr lang="en-US" sz="3600" b="1" dirty="0">
                <a:solidFill>
                  <a:schemeClr val="bg1">
                    <a:lumMod val="75000"/>
                  </a:schemeClr>
                </a:solidFill>
                <a:latin typeface="Calibri" pitchFamily="34" charset="0"/>
              </a:rPr>
              <a:t>48 of them</a:t>
            </a:r>
          </a:p>
          <a:p>
            <a:pPr marL="342900" indent="-342900" algn="ctr"/>
            <a:endParaRPr lang="en-US" b="1" dirty="0">
              <a:solidFill>
                <a:srgbClr val="000000"/>
              </a:solidFill>
              <a:latin typeface="Calibri" pitchFamily="34" charset="0"/>
            </a:endParaRPr>
          </a:p>
          <a:p>
            <a:pPr marL="342900" indent="-342900" algn="ctr"/>
            <a:r>
              <a:rPr lang="en-US" sz="3200" b="1" dirty="0">
                <a:solidFill>
                  <a:srgbClr val="000000"/>
                </a:solidFill>
                <a:latin typeface="Calibri" pitchFamily="34" charset="0"/>
              </a:rPr>
              <a:t>(Wikipedia has 3 “pages” of them . . .)</a:t>
            </a:r>
          </a:p>
        </p:txBody>
      </p:sp>
      <p:sp>
        <p:nvSpPr>
          <p:cNvPr id="5" name="Subtitle 2"/>
          <p:cNvSpPr txBox="1">
            <a:spLocks/>
          </p:cNvSpPr>
          <p:nvPr/>
        </p:nvSpPr>
        <p:spPr>
          <a:xfrm>
            <a:off x="0" y="392289"/>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marL="342900" indent="-342900" algn="ctr" eaLnBrk="0" hangingPunct="0">
              <a:spcBef>
                <a:spcPct val="20000"/>
              </a:spcBef>
              <a:defRPr/>
            </a:pPr>
            <a:r>
              <a:rPr lang="en-US" sz="2000" kern="0" dirty="0">
                <a:solidFill>
                  <a:prstClr val="black"/>
                </a:solidFill>
                <a:latin typeface="Calibri"/>
              </a:rPr>
              <a:t>“Setting the Table”</a:t>
            </a:r>
          </a:p>
          <a:p>
            <a:pPr marL="342900" indent="-342900" algn="ctr" eaLnBrk="0" hangingPunct="0">
              <a:spcBef>
                <a:spcPct val="20000"/>
              </a:spcBef>
              <a:defRPr/>
            </a:pPr>
            <a:endParaRPr lang="en-US" sz="2000" kern="0" dirty="0">
              <a:solidFill>
                <a:prstClr val="black"/>
              </a:solidFill>
              <a:latin typeface="Calibri"/>
            </a:endParaRPr>
          </a:p>
        </p:txBody>
      </p:sp>
      <p:sp>
        <p:nvSpPr>
          <p:cNvPr id="468997" name="TextBox 3"/>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7</a:t>
            </a:r>
          </a:p>
        </p:txBody>
      </p:sp>
    </p:spTree>
    <p:extLst>
      <p:ext uri="{BB962C8B-B14F-4D97-AF65-F5344CB8AC3E}">
        <p14:creationId xmlns:p14="http://schemas.microsoft.com/office/powerpoint/2010/main" val="187157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422" y="228600"/>
            <a:ext cx="8686800" cy="6392717"/>
          </a:xfrm>
          <a:prstGeom prst="rect">
            <a:avLst/>
          </a:prstGeom>
        </p:spPr>
      </p:pic>
      <p:sp>
        <p:nvSpPr>
          <p:cNvPr id="5" name="TextBox 2"/>
          <p:cNvSpPr txBox="1">
            <a:spLocks noChangeArrowheads="1"/>
          </p:cNvSpPr>
          <p:nvPr/>
        </p:nvSpPr>
        <p:spPr bwMode="auto">
          <a:xfrm>
            <a:off x="914400" y="6248400"/>
            <a:ext cx="7315200" cy="461665"/>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hlinkClick r:id="rId3"/>
              </a:rPr>
              <a:t>https://en.wikipedia.org/wiki/Nutrient#Essential_nutrients</a:t>
            </a:r>
          </a:p>
          <a:p>
            <a:pPr algn="ctr"/>
            <a:r>
              <a:rPr lang="en-US" sz="1200" dirty="0">
                <a:solidFill>
                  <a:srgbClr val="FFFFFF"/>
                </a:solidFill>
                <a:latin typeface="Calibri" pitchFamily="34" charset="0"/>
                <a:hlinkClick r:id="rId3"/>
              </a:rPr>
              <a:t>Wikipedia</a:t>
            </a:r>
            <a:endParaRPr lang="en-US" dirty="0">
              <a:solidFill>
                <a:srgbClr val="FFFFFF"/>
              </a:solidFill>
              <a:latin typeface="Calibri"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43"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 name="TextBox 2"/>
          <p:cNvSpPr txBox="1">
            <a:spLocks noChangeArrowheads="1"/>
          </p:cNvSpPr>
          <p:nvPr/>
        </p:nvSpPr>
        <p:spPr bwMode="auto">
          <a:xfrm>
            <a:off x="899886" y="6333443"/>
            <a:ext cx="7315200" cy="277813"/>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rPr>
              <a:t>Wikipedia</a:t>
            </a:r>
            <a:endParaRPr lang="en-US" dirty="0">
              <a:solidFill>
                <a:srgbClr val="FFFFFF"/>
              </a:solidFill>
              <a:latin typeface="Calibri" pitchFamily="34" charset="0"/>
            </a:endParaRPr>
          </a:p>
        </p:txBody>
      </p:sp>
    </p:spTree>
    <p:extLst>
      <p:ext uri="{BB962C8B-B14F-4D97-AF65-F5344CB8AC3E}">
        <p14:creationId xmlns:p14="http://schemas.microsoft.com/office/powerpoint/2010/main" val="34280384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2067"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 name="TextBox 2"/>
          <p:cNvSpPr txBox="1">
            <a:spLocks noChangeArrowheads="1"/>
          </p:cNvSpPr>
          <p:nvPr/>
        </p:nvSpPr>
        <p:spPr bwMode="auto">
          <a:xfrm>
            <a:off x="899886" y="6333443"/>
            <a:ext cx="7315200" cy="277813"/>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rPr>
              <a:t>Wikipedia</a:t>
            </a:r>
            <a:endParaRPr lang="en-US" dirty="0">
              <a:solidFill>
                <a:srgbClr val="FFFFFF"/>
              </a:solidFill>
              <a:latin typeface="Calibri"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3090" name="TextBox 2"/>
          <p:cNvSpPr txBox="1">
            <a:spLocks noChangeArrowheads="1"/>
          </p:cNvSpPr>
          <p:nvPr/>
        </p:nvSpPr>
        <p:spPr bwMode="auto">
          <a:xfrm>
            <a:off x="899886" y="6333443"/>
            <a:ext cx="7315200" cy="277813"/>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rPr>
              <a:t>Wikipedia</a:t>
            </a:r>
            <a:endParaRPr lang="en-US" dirty="0">
              <a:solidFill>
                <a:srgbClr val="FFFFFF"/>
              </a:solidFill>
              <a:latin typeface="Calibri" pitchFamily="34" charset="0"/>
            </a:endParaRPr>
          </a:p>
        </p:txBody>
      </p:sp>
      <p:pic>
        <p:nvPicPr>
          <p:cNvPr id="473091"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1610142"/>
            <a:ext cx="7315200" cy="2123658"/>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and humans can eat</a:t>
            </a:r>
          </a:p>
          <a:p>
            <a:pPr algn="ctr"/>
            <a:r>
              <a:rPr lang="en-US" sz="4400" b="1" dirty="0">
                <a:solidFill>
                  <a:prstClr val="black"/>
                </a:solidFill>
                <a:latin typeface="Calibri" pitchFamily="34" charset="0"/>
              </a:rPr>
              <a:t>almost anything</a:t>
            </a:r>
            <a:r>
              <a:rPr lang="en-US" sz="3200" dirty="0">
                <a:solidFill>
                  <a:prstClr val="black"/>
                </a:solidFill>
                <a:latin typeface="Calibri" pitchFamily="34" charset="0"/>
              </a:rPr>
              <a:t>*</a:t>
            </a:r>
            <a:endParaRPr lang="en-US" sz="4400" dirty="0">
              <a:solidFill>
                <a:prstClr val="black"/>
              </a:solidFill>
              <a:latin typeface="Calibri" pitchFamily="34" charset="0"/>
            </a:endParaRPr>
          </a:p>
          <a:p>
            <a:pPr algn="ctr"/>
            <a:r>
              <a:rPr lang="en-US" sz="4400" b="1" dirty="0">
                <a:solidFill>
                  <a:prstClr val="black"/>
                </a:solidFill>
                <a:latin typeface="Calibri" pitchFamily="34" charset="0"/>
              </a:rPr>
              <a:t>to get essential nutrients . . .</a:t>
            </a:r>
            <a:endParaRPr lang="en-US" sz="28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TextBox 1"/>
          <p:cNvSpPr txBox="1">
            <a:spLocks noChangeArrowheads="1"/>
          </p:cNvSpPr>
          <p:nvPr/>
        </p:nvSpPr>
        <p:spPr bwMode="auto">
          <a:xfrm>
            <a:off x="914400" y="4016276"/>
            <a:ext cx="7315200" cy="2308324"/>
          </a:xfrm>
          <a:prstGeom prst="rect">
            <a:avLst/>
          </a:prstGeom>
          <a:noFill/>
          <a:ln w="9525">
            <a:noFill/>
            <a:miter lim="800000"/>
            <a:headEnd/>
            <a:tailEnd/>
          </a:ln>
        </p:spPr>
        <p:txBody>
          <a:bodyPr>
            <a:spAutoFit/>
          </a:bodyPr>
          <a:lstStyle/>
          <a:p>
            <a:pPr algn="ctr"/>
            <a:r>
              <a:rPr lang="en-US" sz="2400" dirty="0">
                <a:solidFill>
                  <a:prstClr val="black"/>
                </a:solidFill>
                <a:latin typeface="Calibri" pitchFamily="34" charset="0"/>
              </a:rPr>
              <a:t>*That is almost anything that’s not poison.  But even then, humans regularly eat poisonous things, but usually only after processing them—using some culturally invented process.  In other words, culture allows humans to even eat poisonous food, and to do that on a regular basis.   But, read on, there is . . . a dilemma . . . </a:t>
            </a:r>
            <a:endParaRPr lang="en-US" sz="2400" dirty="0">
              <a:solidFill>
                <a:srgbClr val="D79694"/>
              </a:solidFill>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843856"/>
            <a:ext cx="7315200" cy="2123658"/>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that’s why we’re called</a:t>
            </a:r>
          </a:p>
          <a:p>
            <a:pPr algn="ctr"/>
            <a:r>
              <a:rPr lang="en-US" sz="4400" b="1" dirty="0" err="1">
                <a:solidFill>
                  <a:prstClr val="black"/>
                </a:solidFill>
                <a:latin typeface="Calibri" pitchFamily="34" charset="0"/>
              </a:rPr>
              <a:t>omni</a:t>
            </a:r>
            <a:r>
              <a:rPr lang="en-US" sz="4400" b="1" dirty="0">
                <a:solidFill>
                  <a:prstClr val="black"/>
                </a:solidFill>
                <a:latin typeface="Calibri" pitchFamily="34" charset="0"/>
              </a:rPr>
              <a:t> – </a:t>
            </a:r>
            <a:r>
              <a:rPr lang="en-US" sz="4400" b="1" dirty="0" err="1">
                <a:solidFill>
                  <a:prstClr val="black"/>
                </a:solidFill>
                <a:latin typeface="Calibri" pitchFamily="34" charset="0"/>
              </a:rPr>
              <a:t>vores</a:t>
            </a:r>
            <a:endParaRPr lang="en-US" sz="4400" b="1" dirty="0">
              <a:solidFill>
                <a:prstClr val="black"/>
              </a:solidFill>
              <a:latin typeface="Calibri" pitchFamily="34" charset="0"/>
            </a:endParaRPr>
          </a:p>
          <a:p>
            <a:pPr algn="ctr"/>
            <a:r>
              <a:rPr lang="en-US" sz="4400" b="1" dirty="0">
                <a:solidFill>
                  <a:prstClr val="black"/>
                </a:solidFill>
                <a:latin typeface="Calibri" pitchFamily="34" charset="0"/>
              </a:rPr>
              <a:t> . . .</a:t>
            </a:r>
            <a:endParaRPr lang="en-US" sz="32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289597"/>
            <a:ext cx="7315200" cy="2554545"/>
          </a:xfrm>
          <a:prstGeom prst="rect">
            <a:avLst/>
          </a:prstGeom>
          <a:noFill/>
          <a:ln w="9525">
            <a:noFill/>
            <a:miter lim="800000"/>
            <a:headEnd/>
            <a:tailEnd/>
          </a:ln>
        </p:spPr>
        <p:txBody>
          <a:bodyPr>
            <a:spAutoFit/>
          </a:bodyPr>
          <a:lstStyle/>
          <a:p>
            <a:pPr algn="ctr"/>
            <a:r>
              <a:rPr lang="en-US" sz="3600" b="1" dirty="0">
                <a:solidFill>
                  <a:prstClr val="black"/>
                </a:solidFill>
                <a:latin typeface="Calibri" pitchFamily="34" charset="0"/>
              </a:rPr>
              <a:t>but</a:t>
            </a:r>
          </a:p>
          <a:p>
            <a:pPr algn="ctr"/>
            <a:r>
              <a:rPr lang="en-US" sz="4400" b="1" dirty="0">
                <a:solidFill>
                  <a:prstClr val="black"/>
                </a:solidFill>
                <a:latin typeface="Calibri" pitchFamily="34" charset="0"/>
              </a:rPr>
              <a:t>“</a:t>
            </a:r>
            <a:r>
              <a:rPr lang="en-US" sz="4400" b="1" i="1" dirty="0">
                <a:solidFill>
                  <a:prstClr val="black"/>
                </a:solidFill>
                <a:latin typeface="Calibri" pitchFamily="34" charset="0"/>
              </a:rPr>
              <a:t>almost</a:t>
            </a:r>
            <a:r>
              <a:rPr lang="en-US" sz="4400" b="1" dirty="0">
                <a:solidFill>
                  <a:prstClr val="black"/>
                </a:solidFill>
                <a:latin typeface="Calibri" pitchFamily="34" charset="0"/>
              </a:rPr>
              <a:t> </a:t>
            </a:r>
            <a:r>
              <a:rPr lang="en-US" sz="3600" b="1" dirty="0">
                <a:solidFill>
                  <a:prstClr val="black"/>
                </a:solidFill>
                <a:latin typeface="Calibri" pitchFamily="34" charset="0"/>
              </a:rPr>
              <a:t>anything</a:t>
            </a:r>
            <a:r>
              <a:rPr lang="en-US" sz="4400" b="1" dirty="0">
                <a:solidFill>
                  <a:prstClr val="black"/>
                </a:solidFill>
                <a:latin typeface="Calibri" pitchFamily="34" charset="0"/>
              </a:rPr>
              <a:t>”</a:t>
            </a:r>
          </a:p>
          <a:p>
            <a:pPr algn="ctr"/>
            <a:r>
              <a:rPr lang="en-US" sz="4400" b="1" dirty="0">
                <a:solidFill>
                  <a:prstClr val="black"/>
                </a:solidFill>
                <a:latin typeface="Calibri" pitchFamily="34" charset="0"/>
              </a:rPr>
              <a:t> </a:t>
            </a:r>
            <a:r>
              <a:rPr lang="en-US" sz="3600" b="1" dirty="0">
                <a:solidFill>
                  <a:prstClr val="black"/>
                </a:solidFill>
                <a:latin typeface="Calibri" pitchFamily="34" charset="0"/>
              </a:rPr>
              <a:t>means we have . . .</a:t>
            </a:r>
          </a:p>
          <a:p>
            <a:pPr algn="ctr"/>
            <a:r>
              <a:rPr lang="en-US" sz="3600" b="1" dirty="0">
                <a:solidFill>
                  <a:srgbClr val="FFFFFF"/>
                </a:solidFill>
                <a:latin typeface="Calibri" pitchFamily="34" charset="0"/>
              </a:rPr>
              <a:t>we have a dilemma . . .</a:t>
            </a: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289597"/>
            <a:ext cx="7315200" cy="2554545"/>
          </a:xfrm>
          <a:prstGeom prst="rect">
            <a:avLst/>
          </a:prstGeom>
          <a:noFill/>
          <a:ln w="9525">
            <a:noFill/>
            <a:miter lim="800000"/>
            <a:headEnd/>
            <a:tailEnd/>
          </a:ln>
        </p:spPr>
        <p:txBody>
          <a:bodyPr>
            <a:spAutoFit/>
          </a:bodyPr>
          <a:lstStyle/>
          <a:p>
            <a:pPr algn="ctr"/>
            <a:r>
              <a:rPr lang="en-US" sz="3600" b="1" dirty="0">
                <a:solidFill>
                  <a:prstClr val="black"/>
                </a:solidFill>
                <a:latin typeface="Calibri" pitchFamily="34" charset="0"/>
              </a:rPr>
              <a:t>but</a:t>
            </a:r>
          </a:p>
          <a:p>
            <a:pPr algn="ctr"/>
            <a:r>
              <a:rPr lang="en-US" sz="4400" b="1" dirty="0">
                <a:solidFill>
                  <a:prstClr val="black"/>
                </a:solidFill>
                <a:latin typeface="Calibri" pitchFamily="34" charset="0"/>
              </a:rPr>
              <a:t>“</a:t>
            </a:r>
            <a:r>
              <a:rPr lang="en-US" sz="4400" b="1" i="1" dirty="0">
                <a:solidFill>
                  <a:prstClr val="black"/>
                </a:solidFill>
                <a:latin typeface="Calibri" pitchFamily="34" charset="0"/>
              </a:rPr>
              <a:t>almost</a:t>
            </a:r>
            <a:r>
              <a:rPr lang="en-US" sz="4400" b="1" dirty="0">
                <a:solidFill>
                  <a:prstClr val="black"/>
                </a:solidFill>
                <a:latin typeface="Calibri" pitchFamily="34" charset="0"/>
              </a:rPr>
              <a:t> </a:t>
            </a:r>
            <a:r>
              <a:rPr lang="en-US" sz="3600" b="1" dirty="0">
                <a:solidFill>
                  <a:prstClr val="black"/>
                </a:solidFill>
                <a:latin typeface="Calibri" pitchFamily="34" charset="0"/>
              </a:rPr>
              <a:t>anything</a:t>
            </a:r>
            <a:r>
              <a:rPr lang="en-US" sz="4400" b="1" dirty="0">
                <a:solidFill>
                  <a:prstClr val="black"/>
                </a:solidFill>
                <a:latin typeface="Calibri" pitchFamily="34" charset="0"/>
              </a:rPr>
              <a:t>”</a:t>
            </a:r>
          </a:p>
          <a:p>
            <a:pPr algn="ctr"/>
            <a:r>
              <a:rPr lang="en-US" sz="4400" b="1" dirty="0">
                <a:solidFill>
                  <a:prstClr val="black"/>
                </a:solidFill>
                <a:latin typeface="Calibri" pitchFamily="34" charset="0"/>
              </a:rPr>
              <a:t> </a:t>
            </a:r>
            <a:r>
              <a:rPr lang="en-US" sz="3600" b="1" dirty="0">
                <a:solidFill>
                  <a:prstClr val="black"/>
                </a:solidFill>
                <a:latin typeface="Calibri" pitchFamily="34" charset="0"/>
              </a:rPr>
              <a:t>means we have . . .</a:t>
            </a:r>
          </a:p>
          <a:p>
            <a:pPr algn="ctr"/>
            <a:r>
              <a:rPr lang="en-US" sz="3600" b="1" dirty="0">
                <a:solidFill>
                  <a:prstClr val="black"/>
                </a:solidFill>
                <a:latin typeface="Calibri" pitchFamily="34" charset="0"/>
              </a:rPr>
              <a:t>we have a dilemma . . .</a:t>
            </a:r>
            <a:endParaRPr lang="en-US" sz="36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289597"/>
            <a:ext cx="7315200" cy="2554545"/>
          </a:xfrm>
          <a:prstGeom prst="rect">
            <a:avLst/>
          </a:prstGeom>
          <a:noFill/>
          <a:ln w="9525">
            <a:noFill/>
            <a:miter lim="800000"/>
            <a:headEnd/>
            <a:tailEnd/>
          </a:ln>
        </p:spPr>
        <p:txBody>
          <a:bodyPr>
            <a:spAutoFit/>
          </a:bodyPr>
          <a:lstStyle/>
          <a:p>
            <a:pPr algn="ctr"/>
            <a:r>
              <a:rPr lang="en-US" sz="3600" b="1" dirty="0">
                <a:solidFill>
                  <a:srgbClr val="D79694"/>
                </a:solidFill>
                <a:latin typeface="Calibri" pitchFamily="34" charset="0"/>
              </a:rPr>
              <a:t>but</a:t>
            </a:r>
          </a:p>
          <a:p>
            <a:pPr algn="ctr"/>
            <a:r>
              <a:rPr lang="en-US" sz="4400" b="1" dirty="0">
                <a:solidFill>
                  <a:srgbClr val="D79694"/>
                </a:solidFill>
                <a:latin typeface="Calibri" pitchFamily="34" charset="0"/>
              </a:rPr>
              <a:t>“</a:t>
            </a:r>
            <a:r>
              <a:rPr lang="en-US" sz="4400" b="1" i="1" dirty="0">
                <a:solidFill>
                  <a:srgbClr val="D79694"/>
                </a:solidFill>
                <a:latin typeface="Calibri" pitchFamily="34" charset="0"/>
              </a:rPr>
              <a:t>almost</a:t>
            </a:r>
            <a:r>
              <a:rPr lang="en-US" sz="4400" b="1" dirty="0">
                <a:solidFill>
                  <a:srgbClr val="D79694"/>
                </a:solidFill>
                <a:latin typeface="Calibri" pitchFamily="34" charset="0"/>
              </a:rPr>
              <a:t> </a:t>
            </a:r>
            <a:r>
              <a:rPr lang="en-US" sz="3600" b="1" dirty="0">
                <a:solidFill>
                  <a:srgbClr val="D79694"/>
                </a:solidFill>
                <a:latin typeface="Calibri" pitchFamily="34" charset="0"/>
              </a:rPr>
              <a:t>anything</a:t>
            </a:r>
            <a:r>
              <a:rPr lang="en-US" sz="4400" b="1" dirty="0">
                <a:solidFill>
                  <a:srgbClr val="D79694"/>
                </a:solidFill>
                <a:latin typeface="Calibri" pitchFamily="34" charset="0"/>
              </a:rPr>
              <a:t>”</a:t>
            </a:r>
          </a:p>
          <a:p>
            <a:pPr algn="ctr"/>
            <a:r>
              <a:rPr lang="en-US" sz="4400" b="1" dirty="0">
                <a:solidFill>
                  <a:srgbClr val="D79694"/>
                </a:solidFill>
                <a:latin typeface="Calibri" pitchFamily="34" charset="0"/>
              </a:rPr>
              <a:t> </a:t>
            </a:r>
            <a:r>
              <a:rPr lang="en-US" sz="3600" b="1" dirty="0">
                <a:solidFill>
                  <a:srgbClr val="D79694"/>
                </a:solidFill>
                <a:latin typeface="Calibri" pitchFamily="34" charset="0"/>
              </a:rPr>
              <a:t>means we have . . .</a:t>
            </a:r>
          </a:p>
          <a:p>
            <a:pPr algn="ctr"/>
            <a:r>
              <a:rPr lang="en-US" sz="3600" b="1" dirty="0">
                <a:solidFill>
                  <a:srgbClr val="D79694"/>
                </a:solidFill>
                <a:latin typeface="Calibri" pitchFamily="34" charset="0"/>
              </a:rPr>
              <a:t>we have a dilemma . . .</a:t>
            </a: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TextBox 1"/>
          <p:cNvSpPr txBox="1">
            <a:spLocks noChangeArrowheads="1"/>
          </p:cNvSpPr>
          <p:nvPr/>
        </p:nvSpPr>
        <p:spPr bwMode="auto">
          <a:xfrm>
            <a:off x="925284" y="4787075"/>
            <a:ext cx="7315200" cy="1323439"/>
          </a:xfrm>
          <a:prstGeom prst="rect">
            <a:avLst/>
          </a:prstGeom>
          <a:noFill/>
          <a:ln w="9525">
            <a:noFill/>
            <a:miter lim="800000"/>
            <a:headEnd/>
            <a:tailEnd/>
          </a:ln>
        </p:spPr>
        <p:txBody>
          <a:bodyPr>
            <a:spAutoFit/>
          </a:bodyPr>
          <a:lstStyle/>
          <a:p>
            <a:pPr algn="ctr"/>
            <a:r>
              <a:rPr lang="en-US" sz="3600" b="1" dirty="0">
                <a:solidFill>
                  <a:prstClr val="black"/>
                </a:solidFill>
                <a:latin typeface="Calibri" pitchFamily="34" charset="0"/>
              </a:rPr>
              <a:t>the now-well-known . . .</a:t>
            </a:r>
          </a:p>
          <a:p>
            <a:pPr algn="ctr"/>
            <a:r>
              <a:rPr lang="en-US" sz="4400" b="1" dirty="0">
                <a:solidFill>
                  <a:srgbClr val="FFFFFF"/>
                </a:solidFill>
                <a:latin typeface="Calibri" pitchFamily="34" charset="0"/>
              </a:rPr>
              <a:t>Omnivore’s Dilemma</a:t>
            </a:r>
            <a:endParaRPr lang="en-US" sz="2800" b="1" dirty="0">
              <a:solidFill>
                <a:srgbClr val="FFFFFF"/>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15D4E-14DA-482A-8C8B-02F88AA9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601"/>
            <a:ext cx="5175504" cy="6383985"/>
          </a:xfrm>
          <a:prstGeom prst="rect">
            <a:avLst/>
          </a:prstGeom>
        </p:spPr>
      </p:pic>
      <p:sp>
        <p:nvSpPr>
          <p:cNvPr id="7" name="Rectangle 11">
            <a:extLst>
              <a:ext uri="{FF2B5EF4-FFF2-40B4-BE49-F238E27FC236}">
                <a16:creationId xmlns:a16="http://schemas.microsoft.com/office/drawing/2014/main" id="{C65A1D3F-6C27-46C2-81FF-E4A8147FC0FC}"/>
              </a:ext>
            </a:extLst>
          </p:cNvPr>
          <p:cNvSpPr>
            <a:spLocks noChangeArrowheads="1"/>
          </p:cNvSpPr>
          <p:nvPr/>
        </p:nvSpPr>
        <p:spPr bwMode="auto">
          <a:xfrm>
            <a:off x="3747722" y="6172200"/>
            <a:ext cx="1644650" cy="39241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05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8" name="Text Box 10">
            <a:extLst>
              <a:ext uri="{FF2B5EF4-FFF2-40B4-BE49-F238E27FC236}">
                <a16:creationId xmlns:a16="http://schemas.microsoft.com/office/drawing/2014/main" id="{A6DECCF2-767E-47B8-9B3D-9CFCFCD91486}"/>
              </a:ext>
            </a:extLst>
          </p:cNvPr>
          <p:cNvSpPr txBox="1">
            <a:spLocks noChangeArrowheads="1"/>
          </p:cNvSpPr>
          <p:nvPr/>
        </p:nvSpPr>
        <p:spPr bwMode="auto">
          <a:xfrm>
            <a:off x="3111922" y="6637867"/>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3"/>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746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0258" name="Picture 3"/>
          <p:cNvPicPr>
            <a:picLocks noChangeAspect="1" noChangeArrowheads="1"/>
          </p:cNvPicPr>
          <p:nvPr/>
        </p:nvPicPr>
        <p:blipFill>
          <a:blip r:embed="rId2" cstate="print"/>
          <a:srcRect/>
          <a:stretch>
            <a:fillRect/>
          </a:stretch>
        </p:blipFill>
        <p:spPr bwMode="auto">
          <a:xfrm>
            <a:off x="2657475" y="595313"/>
            <a:ext cx="3829050" cy="5667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Subtitle 2"/>
          <p:cNvSpPr txBox="1">
            <a:spLocks/>
          </p:cNvSpPr>
          <p:nvPr/>
        </p:nvSpPr>
        <p:spPr bwMode="auto">
          <a:xfrm>
            <a:off x="914400" y="61913"/>
            <a:ext cx="7315200" cy="369887"/>
          </a:xfrm>
          <a:prstGeom prst="rect">
            <a:avLst/>
          </a:prstGeom>
          <a:noFill/>
          <a:ln w="9525">
            <a:noFill/>
            <a:miter lim="800000"/>
            <a:headEnd/>
            <a:tailEnd/>
          </a:ln>
        </p:spPr>
        <p:txBody>
          <a:bodyPr>
            <a:spAutoFit/>
          </a:bodyPr>
          <a:lstStyle/>
          <a:p>
            <a:pPr marL="342900" indent="-342900" algn="ctr">
              <a:spcBef>
                <a:spcPct val="20000"/>
              </a:spcBef>
            </a:pPr>
            <a:r>
              <a:rPr lang="en-US" dirty="0">
                <a:solidFill>
                  <a:prstClr val="black"/>
                </a:solidFill>
                <a:latin typeface="Calibri" pitchFamily="34" charset="0"/>
              </a:rPr>
              <a:t>“Setting the Table”</a:t>
            </a:r>
          </a:p>
        </p:txBody>
      </p:sp>
      <p:sp>
        <p:nvSpPr>
          <p:cNvPr id="3" name="Subtitle 2"/>
          <p:cNvSpPr txBox="1">
            <a:spLocks/>
          </p:cNvSpPr>
          <p:nvPr/>
        </p:nvSpPr>
        <p:spPr>
          <a:xfrm>
            <a:off x="914400" y="1676400"/>
            <a:ext cx="7315200" cy="4659313"/>
          </a:xfrm>
          <a:prstGeom prst="rect">
            <a:avLst/>
          </a:prstGeom>
        </p:spPr>
        <p:txBody>
          <a:bodyPr>
            <a:spAutoFit/>
          </a:bodyPr>
          <a:lstStyle/>
          <a:p>
            <a:pPr marL="800100" lvl="1" indent="-342900" fontAlgn="auto">
              <a:spcBef>
                <a:spcPct val="20000"/>
              </a:spcBef>
              <a:spcAft>
                <a:spcPts val="0"/>
              </a:spcAft>
              <a:buFont typeface="Arial" pitchFamily="34" charset="0"/>
              <a:buChar char="•"/>
              <a:defRPr/>
            </a:pPr>
            <a:r>
              <a:rPr lang="en-US" sz="2800" dirty="0">
                <a:solidFill>
                  <a:srgbClr val="D79694"/>
                </a:solidFill>
                <a:latin typeface="Calibri"/>
              </a:rPr>
              <a:t>Nutritional Status</a:t>
            </a:r>
          </a:p>
          <a:p>
            <a:pPr marL="800100" lvl="1" indent="-342900" fontAlgn="auto">
              <a:spcBef>
                <a:spcPct val="20000"/>
              </a:spcBef>
              <a:spcAft>
                <a:spcPts val="0"/>
              </a:spcAft>
              <a:buFont typeface="Arial" pitchFamily="34" charset="0"/>
              <a:buChar char="•"/>
              <a:defRPr/>
            </a:pPr>
            <a:r>
              <a:rPr lang="en-US" sz="2800" b="1" dirty="0">
                <a:solidFill>
                  <a:srgbClr val="C80000"/>
                </a:solidFill>
                <a:latin typeface="Calibri"/>
              </a:rPr>
              <a:t>Biological Makeup</a:t>
            </a:r>
          </a:p>
          <a:p>
            <a:pPr marL="800100" lvl="1" indent="-342900" fontAlgn="auto">
              <a:spcBef>
                <a:spcPct val="20000"/>
              </a:spcBef>
              <a:spcAft>
                <a:spcPts val="0"/>
              </a:spcAft>
              <a:buFont typeface="Arial" pitchFamily="34" charset="0"/>
              <a:buChar char="•"/>
              <a:defRPr/>
            </a:pPr>
            <a:r>
              <a:rPr lang="en-US" sz="2800" dirty="0">
                <a:solidFill>
                  <a:srgbClr val="D79694"/>
                </a:solidFill>
                <a:latin typeface="Calibri"/>
              </a:rPr>
              <a:t>Human Nutrient Needs</a:t>
            </a:r>
          </a:p>
          <a:p>
            <a:pPr marL="800100" lvl="1"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Diet</a:t>
            </a:r>
          </a:p>
          <a:p>
            <a:pPr marL="800100" lvl="1"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Cuisine</a:t>
            </a:r>
          </a:p>
          <a:p>
            <a:pPr marL="800100" lvl="1"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The Environment</a:t>
            </a:r>
          </a:p>
          <a:p>
            <a:pPr marL="1257300" lvl="2"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Physical Environment</a:t>
            </a:r>
          </a:p>
          <a:p>
            <a:pPr marL="1257300" lvl="2"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Sociocultural Environment</a:t>
            </a:r>
          </a:p>
          <a:p>
            <a:pPr marL="1257300" lvl="2" indent="-342900" fontAlgn="auto">
              <a:spcBef>
                <a:spcPct val="20000"/>
              </a:spcBef>
              <a:spcAft>
                <a:spcPts val="0"/>
              </a:spcAft>
              <a:buFont typeface="Arial" pitchFamily="34" charset="0"/>
              <a:buChar char="•"/>
              <a:defRPr/>
            </a:pPr>
            <a:r>
              <a:rPr lang="en-US" sz="2800" dirty="0">
                <a:solidFill>
                  <a:prstClr val="white"/>
                </a:solidFill>
                <a:latin typeface="Calibri"/>
              </a:rPr>
              <a:t>Economic and Political Environment</a:t>
            </a:r>
          </a:p>
        </p:txBody>
      </p:sp>
      <p:sp>
        <p:nvSpPr>
          <p:cNvPr id="476163" name="Subtitle 2"/>
          <p:cNvSpPr txBox="1">
            <a:spLocks/>
          </p:cNvSpPr>
          <p:nvPr/>
        </p:nvSpPr>
        <p:spPr bwMode="auto">
          <a:xfrm>
            <a:off x="914400" y="609600"/>
            <a:ext cx="7315200" cy="1077913"/>
          </a:xfrm>
          <a:prstGeom prst="rect">
            <a:avLst/>
          </a:prstGeom>
          <a:noFill/>
          <a:ln w="9525">
            <a:noFill/>
            <a:miter lim="800000"/>
            <a:headEnd/>
            <a:tailEnd/>
          </a:ln>
        </p:spPr>
        <p:txBody>
          <a:bodyPr>
            <a:spAutoFit/>
          </a:bodyPr>
          <a:lstStyle/>
          <a:p>
            <a:pPr marL="342900" indent="-342900" algn="ctr"/>
            <a:r>
              <a:rPr lang="en-US" sz="3200" b="1">
                <a:solidFill>
                  <a:srgbClr val="C80000"/>
                </a:solidFill>
                <a:latin typeface="Calibri" pitchFamily="34" charset="0"/>
              </a:rPr>
              <a:t>Biocultural Framework </a:t>
            </a:r>
          </a:p>
          <a:p>
            <a:pPr marL="342900" indent="-342900" algn="ctr"/>
            <a:r>
              <a:rPr lang="en-US" sz="3200" b="1">
                <a:solidFill>
                  <a:srgbClr val="C80000"/>
                </a:solidFill>
                <a:latin typeface="Calibri" pitchFamily="34" charset="0"/>
              </a:rPr>
              <a:t>for the Study of Diet and Nutrition</a:t>
            </a:r>
            <a:endParaRPr lang="en-US" sz="3200">
              <a:solidFill>
                <a:srgbClr val="C80000"/>
              </a:solidFill>
              <a:latin typeface="Calibri" pitchFamily="34" charset="0"/>
            </a:endParaRPr>
          </a:p>
        </p:txBody>
      </p:sp>
      <p:sp>
        <p:nvSpPr>
          <p:cNvPr id="476164" name="TextBox 4"/>
          <p:cNvSpPr txBox="1">
            <a:spLocks noChangeArrowheads="1"/>
          </p:cNvSpPr>
          <p:nvPr/>
        </p:nvSpPr>
        <p:spPr bwMode="auto">
          <a:xfrm>
            <a:off x="5368925" y="1870075"/>
            <a:ext cx="1547813" cy="1200150"/>
          </a:xfrm>
          <a:prstGeom prst="rect">
            <a:avLst/>
          </a:prstGeom>
          <a:noFill/>
          <a:ln w="9525">
            <a:noFill/>
            <a:miter lim="800000"/>
            <a:headEnd/>
            <a:tailEnd/>
          </a:ln>
        </p:spPr>
        <p:txBody>
          <a:bodyPr wrap="none">
            <a:spAutoFit/>
          </a:bodyPr>
          <a:lstStyle/>
          <a:p>
            <a:pPr algn="ctr"/>
            <a:r>
              <a:rPr lang="en-US" sz="2400" b="1">
                <a:solidFill>
                  <a:prstClr val="black"/>
                </a:solidFill>
                <a:latin typeface="Calibri" pitchFamily="34" charset="0"/>
              </a:rPr>
              <a:t>individual</a:t>
            </a:r>
          </a:p>
          <a:p>
            <a:pPr algn="ctr"/>
            <a:r>
              <a:rPr lang="en-US" sz="2400" b="1">
                <a:solidFill>
                  <a:prstClr val="black"/>
                </a:solidFill>
                <a:latin typeface="Calibri" pitchFamily="34" charset="0"/>
              </a:rPr>
              <a:t>nutritional</a:t>
            </a:r>
          </a:p>
          <a:p>
            <a:pPr algn="ctr"/>
            <a:r>
              <a:rPr lang="en-US" sz="2400" b="1">
                <a:solidFill>
                  <a:prstClr val="black"/>
                </a:solidFill>
                <a:latin typeface="Calibri" pitchFamily="34" charset="0"/>
              </a:rPr>
              <a:t>needs </a:t>
            </a:r>
          </a:p>
        </p:txBody>
      </p:sp>
      <p:sp>
        <p:nvSpPr>
          <p:cNvPr id="7" name="Rectangle 5"/>
          <p:cNvSpPr>
            <a:spLocks noChangeArrowheads="1"/>
          </p:cNvSpPr>
          <p:nvPr/>
        </p:nvSpPr>
        <p:spPr bwMode="auto">
          <a:xfrm>
            <a:off x="1828800" y="4627563"/>
            <a:ext cx="7010400" cy="1471172"/>
          </a:xfrm>
          <a:prstGeom prst="rect">
            <a:avLst/>
          </a:prstGeom>
          <a:solidFill>
            <a:schemeClr val="bg1"/>
          </a:solidFill>
          <a:ln w="9525">
            <a:noFill/>
            <a:miter lim="800000"/>
            <a:headEnd/>
            <a:tailEnd/>
          </a:ln>
        </p:spPr>
        <p:txBody>
          <a:bodyPr>
            <a:spAutoFit/>
          </a:bodyPr>
          <a:lstStyle/>
          <a:p>
            <a:pPr marL="342900" indent="-342900" eaLnBrk="0" hangingPunct="0">
              <a:spcBef>
                <a:spcPct val="20000"/>
              </a:spcBef>
              <a:buClr>
                <a:srgbClr val="009999"/>
              </a:buClr>
              <a:buFontTx/>
              <a:buChar char="•"/>
              <a:defRPr/>
            </a:pPr>
            <a:r>
              <a:rPr kumimoji="1" lang="en-US" sz="3200" b="1" dirty="0">
                <a:solidFill>
                  <a:srgbClr val="9BBB59">
                    <a:lumMod val="20000"/>
                    <a:lumOff val="80000"/>
                  </a:srgbClr>
                </a:solidFill>
                <a:latin typeface="Verdana" pitchFamily="34" charset="0"/>
              </a:rPr>
              <a:t>carnivorous</a:t>
            </a:r>
            <a:r>
              <a:rPr kumimoji="1" lang="en-US" sz="3200" dirty="0">
                <a:solidFill>
                  <a:srgbClr val="9BBB59">
                    <a:lumMod val="20000"/>
                    <a:lumOff val="80000"/>
                  </a:srgbClr>
                </a:solidFill>
                <a:latin typeface="Verdana" pitchFamily="34" charset="0"/>
              </a:rPr>
              <a:t> </a:t>
            </a:r>
            <a:r>
              <a:rPr kumimoji="1" lang="en-US" sz="2000" dirty="0">
                <a:solidFill>
                  <a:srgbClr val="9BBB59">
                    <a:lumMod val="20000"/>
                    <a:lumOff val="80000"/>
                  </a:srgbClr>
                </a:solidFill>
                <a:latin typeface="Verdana" pitchFamily="34" charset="0"/>
              </a:rPr>
              <a:t>(chiefly meats)</a:t>
            </a:r>
            <a:endParaRPr kumimoji="1" lang="en-US" sz="3200" dirty="0">
              <a:solidFill>
                <a:srgbClr val="9BBB59">
                  <a:lumMod val="20000"/>
                  <a:lumOff val="80000"/>
                </a:srgbClr>
              </a:solidFill>
              <a:latin typeface="Verdana" pitchFamily="34" charset="0"/>
            </a:endParaRPr>
          </a:p>
          <a:p>
            <a:pPr marL="342900" indent="-342900" eaLnBrk="0" hangingPunct="0">
              <a:spcBef>
                <a:spcPct val="20000"/>
              </a:spcBef>
              <a:buClr>
                <a:srgbClr val="009999"/>
              </a:buClr>
              <a:defRPr/>
            </a:pPr>
            <a:r>
              <a:rPr kumimoji="1" lang="en-US" sz="4800" b="1" dirty="0">
                <a:solidFill>
                  <a:srgbClr val="000000"/>
                </a:solidFill>
                <a:latin typeface="Verdana" pitchFamily="34" charset="0"/>
              </a:rPr>
              <a:t> </a:t>
            </a:r>
            <a:r>
              <a:rPr kumimoji="1" lang="en-US" sz="4800" b="1" dirty="0">
                <a:solidFill>
                  <a:schemeClr val="accent2">
                    <a:lumMod val="50000"/>
                  </a:schemeClr>
                </a:solidFill>
                <a:latin typeface="Verdana" pitchFamily="34" charset="0"/>
              </a:rPr>
              <a:t>omnivorous</a:t>
            </a:r>
            <a:endParaRPr kumimoji="1" lang="en-US" sz="3600" dirty="0">
              <a:solidFill>
                <a:schemeClr val="accent2">
                  <a:lumMod val="50000"/>
                </a:schemeClr>
              </a:solidFill>
              <a:latin typeface="Verdana" pitchFamily="34" charset="0"/>
            </a:endParaRPr>
          </a:p>
        </p:txBody>
      </p:sp>
      <p:sp>
        <p:nvSpPr>
          <p:cNvPr id="10" name="Rectangle 9"/>
          <p:cNvSpPr/>
          <p:nvPr/>
        </p:nvSpPr>
        <p:spPr>
          <a:xfrm>
            <a:off x="0" y="0"/>
            <a:ext cx="9144000" cy="3733800"/>
          </a:xfrm>
          <a:prstGeom prst="rect">
            <a:avLst/>
          </a:prstGeom>
          <a:gradFill flip="none" rotWithShape="1">
            <a:gsLst>
              <a:gs pos="100000">
                <a:schemeClr val="bg1"/>
              </a:gs>
              <a:gs pos="53000">
                <a:schemeClr val="bg1">
                  <a:alpha val="77000"/>
                </a:schemeClr>
              </a:gs>
              <a:gs pos="83000">
                <a:srgbClr val="D4DEFF"/>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Box 7"/>
          <p:cNvSpPr txBox="1">
            <a:spLocks noChangeArrowheads="1"/>
          </p:cNvSpPr>
          <p:nvPr/>
        </p:nvSpPr>
        <p:spPr bwMode="auto">
          <a:xfrm>
            <a:off x="903514" y="4114800"/>
            <a:ext cx="6705600" cy="1138773"/>
          </a:xfrm>
          <a:prstGeom prst="rect">
            <a:avLst/>
          </a:prstGeom>
          <a:solidFill>
            <a:schemeClr val="bg1"/>
          </a:solidFill>
          <a:ln w="9525">
            <a:noFill/>
            <a:miter lim="800000"/>
            <a:headEnd/>
            <a:tailEnd/>
          </a:ln>
        </p:spPr>
        <p:txBody>
          <a:bodyPr>
            <a:spAutoFit/>
          </a:bodyPr>
          <a:lstStyle/>
          <a:p>
            <a:pPr algn="ctr"/>
            <a:endParaRPr lang="en-US" sz="3200" b="1" dirty="0">
              <a:solidFill>
                <a:prstClr val="black"/>
              </a:solidFill>
              <a:latin typeface="Calibri" pitchFamily="34" charset="0"/>
            </a:endParaRPr>
          </a:p>
          <a:p>
            <a:pPr algn="ctr"/>
            <a:r>
              <a:rPr lang="en-US" sz="3600" b="1" dirty="0">
                <a:solidFill>
                  <a:prstClr val="black"/>
                </a:solidFill>
                <a:latin typeface="Calibri" pitchFamily="34" charset="0"/>
              </a:rPr>
              <a:t>nowadays, we often see the word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351457" y="3326118"/>
            <a:ext cx="6449971" cy="1107996"/>
          </a:xfrm>
          <a:prstGeom prst="rect">
            <a:avLst/>
          </a:prstGeom>
        </p:spPr>
        <p:txBody>
          <a:bodyPr wrap="none">
            <a:spAutoFit/>
          </a:bodyPr>
          <a:lstStyle/>
          <a:p>
            <a:pPr algn="ctr"/>
            <a:r>
              <a:rPr lang="en-US" sz="3200" b="1" dirty="0"/>
              <a:t>let’s have a look at that word . . .</a:t>
            </a:r>
          </a:p>
          <a:p>
            <a:endParaRPr lang="en-US" dirty="0"/>
          </a:p>
          <a:p>
            <a:pPr algn="ctr"/>
            <a:r>
              <a:rPr lang="en-US" sz="1600" dirty="0"/>
              <a:t>(REM: One of the four main areas of anthropology is linguistics)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88291" name="Rectangle 3"/>
          <p:cNvSpPr>
            <a:spLocks noGrp="1" noChangeArrowheads="1"/>
          </p:cNvSpPr>
          <p:nvPr>
            <p:ph type="body" sz="half" idx="2"/>
          </p:nvPr>
        </p:nvSpPr>
        <p:spPr>
          <a:xfrm>
            <a:off x="1828800" y="2078038"/>
            <a:ext cx="6019800" cy="2189162"/>
          </a:xfrm>
        </p:spPr>
        <p:txBody>
          <a:bodyPr>
            <a:spAutoFit/>
          </a:bodyPr>
          <a:lstStyle/>
          <a:p>
            <a:pPr eaLnBrk="1" hangingPunct="1">
              <a:defRPr/>
            </a:pPr>
            <a:r>
              <a:rPr lang="en-US" sz="3200" b="1" dirty="0">
                <a:solidFill>
                  <a:schemeClr val="accent3">
                    <a:lumMod val="20000"/>
                    <a:lumOff val="80000"/>
                  </a:schemeClr>
                </a:solidFill>
              </a:rPr>
              <a:t>herbivorous</a:t>
            </a:r>
            <a:r>
              <a:rPr lang="en-US" sz="3200" dirty="0">
                <a:solidFill>
                  <a:schemeClr val="accent3">
                    <a:lumMod val="20000"/>
                    <a:lumOff val="80000"/>
                  </a:schemeClr>
                </a:solidFill>
              </a:rPr>
              <a:t> </a:t>
            </a:r>
            <a:r>
              <a:rPr lang="en-US" sz="2000" dirty="0">
                <a:solidFill>
                  <a:schemeClr val="accent3">
                    <a:lumMod val="20000"/>
                    <a:lumOff val="80000"/>
                  </a:schemeClr>
                </a:solidFill>
              </a:rPr>
              <a:t>(plants)</a:t>
            </a:r>
          </a:p>
          <a:p>
            <a:pPr eaLnBrk="1" hangingPunct="1">
              <a:defRPr/>
            </a:pPr>
            <a:r>
              <a:rPr lang="en-US" sz="3200" b="1" dirty="0">
                <a:solidFill>
                  <a:schemeClr val="accent3">
                    <a:lumMod val="20000"/>
                    <a:lumOff val="80000"/>
                  </a:schemeClr>
                </a:solidFill>
              </a:rPr>
              <a:t>insectivorous</a:t>
            </a:r>
            <a:r>
              <a:rPr lang="en-US" sz="3200" dirty="0">
                <a:solidFill>
                  <a:schemeClr val="accent3">
                    <a:lumMod val="20000"/>
                    <a:lumOff val="80000"/>
                  </a:schemeClr>
                </a:solidFill>
              </a:rPr>
              <a:t> </a:t>
            </a:r>
            <a:r>
              <a:rPr lang="en-US" sz="2000" dirty="0">
                <a:solidFill>
                  <a:schemeClr val="accent3">
                    <a:lumMod val="20000"/>
                    <a:lumOff val="80000"/>
                  </a:schemeClr>
                </a:solidFill>
              </a:rPr>
              <a:t>(insects)</a:t>
            </a:r>
            <a:endParaRPr lang="en-US" sz="3200" dirty="0">
              <a:solidFill>
                <a:schemeClr val="accent3">
                  <a:lumMod val="20000"/>
                  <a:lumOff val="80000"/>
                </a:schemeClr>
              </a:solidFill>
            </a:endParaRP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frugivorous</a:t>
            </a:r>
            <a:r>
              <a:rPr lang="en-US" sz="2800" dirty="0">
                <a:solidFill>
                  <a:schemeClr val="accent3">
                    <a:lumMod val="20000"/>
                    <a:lumOff val="80000"/>
                  </a:schemeClr>
                </a:solidFill>
              </a:rPr>
              <a:t> </a:t>
            </a:r>
            <a:r>
              <a:rPr lang="en-US" sz="1800" dirty="0">
                <a:solidFill>
                  <a:schemeClr val="accent3">
                    <a:lumMod val="20000"/>
                    <a:lumOff val="80000"/>
                  </a:schemeClr>
                </a:solidFill>
              </a:rPr>
              <a:t>(fruits)</a:t>
            </a: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graminivorous</a:t>
            </a:r>
            <a:r>
              <a:rPr lang="en-US" sz="2800" dirty="0">
                <a:solidFill>
                  <a:schemeClr val="accent3">
                    <a:lumMod val="20000"/>
                    <a:lumOff val="80000"/>
                  </a:schemeClr>
                </a:solidFill>
              </a:rPr>
              <a:t> </a:t>
            </a:r>
            <a:r>
              <a:rPr lang="en-US" sz="1800" dirty="0">
                <a:solidFill>
                  <a:schemeClr val="accent3">
                    <a:lumMod val="20000"/>
                    <a:lumOff val="80000"/>
                  </a:schemeClr>
                </a:solidFill>
              </a:rPr>
              <a:t>(grasses)</a:t>
            </a:r>
          </a:p>
        </p:txBody>
      </p:sp>
      <p:sp>
        <p:nvSpPr>
          <p:cNvPr id="2188292" name="Rectangle 4"/>
          <p:cNvSpPr>
            <a:spLocks noChangeArrowheads="1"/>
          </p:cNvSpPr>
          <p:nvPr/>
        </p:nvSpPr>
        <p:spPr bwMode="auto">
          <a:xfrm>
            <a:off x="838200" y="1050925"/>
            <a:ext cx="7467600" cy="701675"/>
          </a:xfrm>
          <a:prstGeom prst="rect">
            <a:avLst/>
          </a:prstGeom>
          <a:noFill/>
          <a:ln w="9525">
            <a:noFill/>
            <a:miter lim="800000"/>
            <a:headEnd/>
            <a:tailEnd/>
          </a:ln>
        </p:spPr>
        <p:txBody>
          <a:bodyPr>
            <a:spAutoFit/>
          </a:bodyPr>
          <a:lstStyle/>
          <a:p>
            <a:pPr marL="342900" indent="-342900" eaLnBrk="0" hangingPunct="0">
              <a:spcBef>
                <a:spcPct val="20000"/>
              </a:spcBef>
              <a:buClr>
                <a:srgbClr val="009999"/>
              </a:buClr>
              <a:defRPr/>
            </a:pPr>
            <a:r>
              <a:rPr kumimoji="1" lang="en-US" sz="4000" dirty="0">
                <a:solidFill>
                  <a:srgbClr val="FFFFFF">
                    <a:lumMod val="20000"/>
                    <a:lumOff val="80000"/>
                  </a:srgbClr>
                </a:solidFill>
                <a:latin typeface="Verdana" pitchFamily="34" charset="0"/>
              </a:rPr>
              <a:t>Diet classifications: </a:t>
            </a:r>
          </a:p>
        </p:txBody>
      </p:sp>
      <p:sp>
        <p:nvSpPr>
          <p:cNvPr id="2188293" name="Rectangle 5"/>
          <p:cNvSpPr>
            <a:spLocks noChangeArrowheads="1"/>
          </p:cNvSpPr>
          <p:nvPr/>
        </p:nvSpPr>
        <p:spPr bwMode="auto">
          <a:xfrm>
            <a:off x="1828800" y="4627563"/>
            <a:ext cx="7010400" cy="1471172"/>
          </a:xfrm>
          <a:prstGeom prst="rect">
            <a:avLst/>
          </a:prstGeom>
          <a:solidFill>
            <a:schemeClr val="bg1"/>
          </a:solidFill>
          <a:ln w="9525">
            <a:noFill/>
            <a:miter lim="800000"/>
            <a:headEnd/>
            <a:tailEnd/>
          </a:ln>
        </p:spPr>
        <p:txBody>
          <a:bodyPr>
            <a:spAutoFit/>
          </a:bodyPr>
          <a:lstStyle/>
          <a:p>
            <a:pPr marL="342900" indent="-342900" eaLnBrk="0" hangingPunct="0">
              <a:spcBef>
                <a:spcPct val="20000"/>
              </a:spcBef>
              <a:buClr>
                <a:srgbClr val="009999"/>
              </a:buClr>
              <a:buFontTx/>
              <a:buChar char="•"/>
              <a:defRPr/>
            </a:pPr>
            <a:r>
              <a:rPr kumimoji="1" lang="en-US" sz="3200" b="1" dirty="0">
                <a:solidFill>
                  <a:srgbClr val="FFFFFF">
                    <a:lumMod val="20000"/>
                    <a:lumOff val="80000"/>
                  </a:srgbClr>
                </a:solidFill>
                <a:latin typeface="Verdana" pitchFamily="34" charset="0"/>
              </a:rPr>
              <a:t>carnivorous</a:t>
            </a:r>
            <a:r>
              <a:rPr kumimoji="1" lang="en-US" sz="3200" dirty="0">
                <a:solidFill>
                  <a:srgbClr val="FFFFFF">
                    <a:lumMod val="20000"/>
                    <a:lumOff val="80000"/>
                  </a:srgbClr>
                </a:solidFill>
                <a:latin typeface="Verdana" pitchFamily="34" charset="0"/>
              </a:rPr>
              <a:t> </a:t>
            </a:r>
            <a:r>
              <a:rPr kumimoji="1" lang="en-US" sz="2000" dirty="0">
                <a:solidFill>
                  <a:srgbClr val="FFFFFF">
                    <a:lumMod val="20000"/>
                    <a:lumOff val="80000"/>
                  </a:srgbClr>
                </a:solidFill>
                <a:latin typeface="Verdana" pitchFamily="34" charset="0"/>
              </a:rPr>
              <a:t>(chiefly meats)</a:t>
            </a:r>
            <a:endParaRPr kumimoji="1" lang="en-US" sz="3200" dirty="0">
              <a:solidFill>
                <a:srgbClr val="FFFFFF">
                  <a:lumMod val="20000"/>
                  <a:lumOff val="80000"/>
                </a:srgbClr>
              </a:solidFill>
              <a:latin typeface="Verdana" pitchFamily="34" charset="0"/>
            </a:endParaRPr>
          </a:p>
          <a:p>
            <a:pPr marL="342900" indent="-342900" eaLnBrk="0" hangingPunct="0">
              <a:spcBef>
                <a:spcPct val="20000"/>
              </a:spcBef>
              <a:buClr>
                <a:srgbClr val="009999"/>
              </a:buClr>
              <a:defRPr/>
            </a:pPr>
            <a:r>
              <a:rPr kumimoji="1" lang="en-US" sz="4800" b="1" dirty="0">
                <a:solidFill>
                  <a:srgbClr val="000000"/>
                </a:solidFill>
                <a:latin typeface="Verdana" pitchFamily="34" charset="0"/>
              </a:rPr>
              <a:t> omni</a:t>
            </a:r>
            <a:r>
              <a:rPr kumimoji="1" lang="en-US" sz="4800" b="1" dirty="0">
                <a:solidFill>
                  <a:srgbClr val="C80000"/>
                </a:solidFill>
                <a:latin typeface="Verdana" pitchFamily="34" charset="0"/>
              </a:rPr>
              <a:t>vorous</a:t>
            </a:r>
            <a:endParaRPr kumimoji="1" lang="en-US" sz="4800" dirty="0">
              <a:solidFill>
                <a:srgbClr val="C80000"/>
              </a:solidFill>
              <a:latin typeface="Verdana" pitchFamily="34" charset="0"/>
            </a:endParaRPr>
          </a:p>
        </p:txBody>
      </p:sp>
      <p:sp>
        <p:nvSpPr>
          <p:cNvPr id="478213" name="Rectangle 4"/>
          <p:cNvSpPr>
            <a:spLocks noChangeArrowheads="1"/>
          </p:cNvSpPr>
          <p:nvPr/>
        </p:nvSpPr>
        <p:spPr bwMode="auto">
          <a:xfrm>
            <a:off x="1676400" y="4648200"/>
            <a:ext cx="685800" cy="533400"/>
          </a:xfrm>
          <a:prstGeom prst="rect">
            <a:avLst/>
          </a:prstGeom>
          <a:solidFill>
            <a:schemeClr val="bg1"/>
          </a:solidFill>
          <a:ln w="28575" algn="ctr">
            <a:noFill/>
            <a:round/>
            <a:headEnd/>
            <a:tailEnd/>
          </a:ln>
        </p:spPr>
        <p:txBody>
          <a:bodyPr wrap="none" anchor="ctr"/>
          <a:lstStyle/>
          <a:p>
            <a:pPr algn="ctr" eaLnBrk="0" hangingPunct="0"/>
            <a:endParaRPr lang="en-US">
              <a:solidFill>
                <a:srgbClr val="0000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88291" name="Rectangle 3"/>
          <p:cNvSpPr>
            <a:spLocks noGrp="1" noChangeArrowheads="1"/>
          </p:cNvSpPr>
          <p:nvPr>
            <p:ph type="body" sz="half" idx="2"/>
          </p:nvPr>
        </p:nvSpPr>
        <p:spPr>
          <a:xfrm>
            <a:off x="1828800" y="2078038"/>
            <a:ext cx="6019800" cy="2189162"/>
          </a:xfrm>
        </p:spPr>
        <p:txBody>
          <a:bodyPr>
            <a:spAutoFit/>
          </a:bodyPr>
          <a:lstStyle/>
          <a:p>
            <a:pPr eaLnBrk="1" hangingPunct="1">
              <a:defRPr/>
            </a:pPr>
            <a:r>
              <a:rPr lang="en-US" sz="3200" b="1" dirty="0">
                <a:solidFill>
                  <a:schemeClr val="accent3">
                    <a:lumMod val="20000"/>
                    <a:lumOff val="80000"/>
                  </a:schemeClr>
                </a:solidFill>
              </a:rPr>
              <a:t>herbivorous</a:t>
            </a:r>
            <a:r>
              <a:rPr lang="en-US" sz="3200" dirty="0">
                <a:solidFill>
                  <a:schemeClr val="accent3">
                    <a:lumMod val="20000"/>
                    <a:lumOff val="80000"/>
                  </a:schemeClr>
                </a:solidFill>
              </a:rPr>
              <a:t> </a:t>
            </a:r>
            <a:r>
              <a:rPr lang="en-US" sz="2000" dirty="0">
                <a:solidFill>
                  <a:schemeClr val="accent3">
                    <a:lumMod val="20000"/>
                    <a:lumOff val="80000"/>
                  </a:schemeClr>
                </a:solidFill>
              </a:rPr>
              <a:t>(plants)</a:t>
            </a:r>
          </a:p>
          <a:p>
            <a:pPr eaLnBrk="1" hangingPunct="1">
              <a:defRPr/>
            </a:pPr>
            <a:r>
              <a:rPr lang="en-US" sz="3200" b="1" dirty="0">
                <a:solidFill>
                  <a:schemeClr val="accent3">
                    <a:lumMod val="20000"/>
                    <a:lumOff val="80000"/>
                  </a:schemeClr>
                </a:solidFill>
              </a:rPr>
              <a:t>insectivorous</a:t>
            </a:r>
            <a:r>
              <a:rPr lang="en-US" sz="3200" dirty="0">
                <a:solidFill>
                  <a:schemeClr val="accent3">
                    <a:lumMod val="20000"/>
                    <a:lumOff val="80000"/>
                  </a:schemeClr>
                </a:solidFill>
              </a:rPr>
              <a:t> </a:t>
            </a:r>
            <a:r>
              <a:rPr lang="en-US" sz="2000" dirty="0">
                <a:solidFill>
                  <a:schemeClr val="accent3">
                    <a:lumMod val="20000"/>
                    <a:lumOff val="80000"/>
                  </a:schemeClr>
                </a:solidFill>
              </a:rPr>
              <a:t>(insects)</a:t>
            </a:r>
            <a:endParaRPr lang="en-US" sz="3200" dirty="0">
              <a:solidFill>
                <a:schemeClr val="accent3">
                  <a:lumMod val="20000"/>
                  <a:lumOff val="80000"/>
                </a:schemeClr>
              </a:solidFill>
            </a:endParaRP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frugivorous</a:t>
            </a:r>
            <a:r>
              <a:rPr lang="en-US" sz="2800" dirty="0">
                <a:solidFill>
                  <a:schemeClr val="accent3">
                    <a:lumMod val="20000"/>
                    <a:lumOff val="80000"/>
                  </a:schemeClr>
                </a:solidFill>
              </a:rPr>
              <a:t> </a:t>
            </a:r>
            <a:r>
              <a:rPr lang="en-US" sz="1800" dirty="0">
                <a:solidFill>
                  <a:schemeClr val="accent3">
                    <a:lumMod val="20000"/>
                    <a:lumOff val="80000"/>
                  </a:schemeClr>
                </a:solidFill>
              </a:rPr>
              <a:t>(fruits)</a:t>
            </a: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graminivorous</a:t>
            </a:r>
            <a:r>
              <a:rPr lang="en-US" sz="2800" dirty="0">
                <a:solidFill>
                  <a:schemeClr val="accent3">
                    <a:lumMod val="20000"/>
                    <a:lumOff val="80000"/>
                  </a:schemeClr>
                </a:solidFill>
              </a:rPr>
              <a:t> </a:t>
            </a:r>
            <a:r>
              <a:rPr lang="en-US" sz="1800" dirty="0">
                <a:solidFill>
                  <a:schemeClr val="accent3">
                    <a:lumMod val="20000"/>
                    <a:lumOff val="80000"/>
                  </a:schemeClr>
                </a:solidFill>
              </a:rPr>
              <a:t>(grasses)</a:t>
            </a:r>
          </a:p>
        </p:txBody>
      </p:sp>
      <p:sp>
        <p:nvSpPr>
          <p:cNvPr id="2188292" name="Rectangle 4"/>
          <p:cNvSpPr>
            <a:spLocks noChangeArrowheads="1"/>
          </p:cNvSpPr>
          <p:nvPr/>
        </p:nvSpPr>
        <p:spPr bwMode="auto">
          <a:xfrm>
            <a:off x="838200" y="1050925"/>
            <a:ext cx="7467600" cy="701675"/>
          </a:xfrm>
          <a:prstGeom prst="rect">
            <a:avLst/>
          </a:prstGeom>
          <a:noFill/>
          <a:ln w="9525">
            <a:noFill/>
            <a:miter lim="800000"/>
            <a:headEnd/>
            <a:tailEnd/>
          </a:ln>
        </p:spPr>
        <p:txBody>
          <a:bodyPr>
            <a:spAutoFit/>
          </a:bodyPr>
          <a:lstStyle/>
          <a:p>
            <a:pPr marL="342900" indent="-342900" eaLnBrk="0" hangingPunct="0">
              <a:spcBef>
                <a:spcPct val="20000"/>
              </a:spcBef>
              <a:buClr>
                <a:srgbClr val="009999"/>
              </a:buClr>
              <a:defRPr/>
            </a:pPr>
            <a:r>
              <a:rPr kumimoji="1" lang="en-US" sz="4000" dirty="0">
                <a:solidFill>
                  <a:srgbClr val="FFFFFF">
                    <a:lumMod val="20000"/>
                    <a:lumOff val="80000"/>
                  </a:srgbClr>
                </a:solidFill>
                <a:latin typeface="Verdana" pitchFamily="34" charset="0"/>
              </a:rPr>
              <a:t>Diet classifications: </a:t>
            </a:r>
          </a:p>
        </p:txBody>
      </p:sp>
      <p:sp>
        <p:nvSpPr>
          <p:cNvPr id="2188293" name="Rectangle 5"/>
          <p:cNvSpPr>
            <a:spLocks noChangeArrowheads="1"/>
          </p:cNvSpPr>
          <p:nvPr/>
        </p:nvSpPr>
        <p:spPr bwMode="auto">
          <a:xfrm>
            <a:off x="1828800" y="4627563"/>
            <a:ext cx="7010400" cy="1471172"/>
          </a:xfrm>
          <a:prstGeom prst="rect">
            <a:avLst/>
          </a:prstGeom>
          <a:solidFill>
            <a:schemeClr val="bg1"/>
          </a:solidFill>
          <a:ln w="9525">
            <a:noFill/>
            <a:miter lim="800000"/>
            <a:headEnd/>
            <a:tailEnd/>
          </a:ln>
        </p:spPr>
        <p:txBody>
          <a:bodyPr>
            <a:spAutoFit/>
          </a:bodyPr>
          <a:lstStyle/>
          <a:p>
            <a:pPr marL="342900" indent="-342900" eaLnBrk="0" hangingPunct="0">
              <a:spcBef>
                <a:spcPct val="20000"/>
              </a:spcBef>
              <a:buClr>
                <a:srgbClr val="009999"/>
              </a:buClr>
              <a:buFontTx/>
              <a:buChar char="•"/>
              <a:defRPr/>
            </a:pPr>
            <a:r>
              <a:rPr kumimoji="1" lang="en-US" sz="3200" b="1" dirty="0">
                <a:solidFill>
                  <a:srgbClr val="FFFFFF">
                    <a:lumMod val="20000"/>
                    <a:lumOff val="80000"/>
                  </a:srgbClr>
                </a:solidFill>
                <a:latin typeface="Verdana" pitchFamily="34" charset="0"/>
              </a:rPr>
              <a:t>carnivorous</a:t>
            </a:r>
            <a:r>
              <a:rPr kumimoji="1" lang="en-US" sz="3200" dirty="0">
                <a:solidFill>
                  <a:srgbClr val="FFFFFF">
                    <a:lumMod val="20000"/>
                    <a:lumOff val="80000"/>
                  </a:srgbClr>
                </a:solidFill>
                <a:latin typeface="Verdana" pitchFamily="34" charset="0"/>
              </a:rPr>
              <a:t> </a:t>
            </a:r>
            <a:r>
              <a:rPr kumimoji="1" lang="en-US" sz="2000" dirty="0">
                <a:solidFill>
                  <a:srgbClr val="FFFFFF">
                    <a:lumMod val="20000"/>
                    <a:lumOff val="80000"/>
                  </a:srgbClr>
                </a:solidFill>
                <a:latin typeface="Verdana" pitchFamily="34" charset="0"/>
              </a:rPr>
              <a:t>(chiefly meats)</a:t>
            </a:r>
            <a:endParaRPr kumimoji="1" lang="en-US" sz="3200" dirty="0">
              <a:solidFill>
                <a:srgbClr val="FFFFFF">
                  <a:lumMod val="20000"/>
                  <a:lumOff val="80000"/>
                </a:srgbClr>
              </a:solidFill>
              <a:latin typeface="Verdana" pitchFamily="34" charset="0"/>
            </a:endParaRPr>
          </a:p>
          <a:p>
            <a:pPr marL="342900" indent="-342900" eaLnBrk="0" hangingPunct="0">
              <a:spcBef>
                <a:spcPct val="20000"/>
              </a:spcBef>
              <a:buClr>
                <a:srgbClr val="009999"/>
              </a:buClr>
              <a:defRPr/>
            </a:pPr>
            <a:r>
              <a:rPr kumimoji="1" lang="en-US" sz="3200" b="1" dirty="0">
                <a:solidFill>
                  <a:srgbClr val="C80000"/>
                </a:solidFill>
                <a:latin typeface="Verdana" pitchFamily="34" charset="0"/>
              </a:rPr>
              <a:t> omni</a:t>
            </a:r>
            <a:r>
              <a:rPr kumimoji="1" lang="en-US" sz="4800" b="1" dirty="0">
                <a:solidFill>
                  <a:srgbClr val="000000"/>
                </a:solidFill>
                <a:latin typeface="Verdana" pitchFamily="34" charset="0"/>
              </a:rPr>
              <a:t>vorous</a:t>
            </a:r>
            <a:endParaRPr kumimoji="1" lang="en-US" sz="4800" dirty="0">
              <a:solidFill>
                <a:srgbClr val="000000"/>
              </a:solidFill>
              <a:latin typeface="Verdana" pitchFamily="34" charset="0"/>
            </a:endParaRPr>
          </a:p>
        </p:txBody>
      </p:sp>
      <p:sp>
        <p:nvSpPr>
          <p:cNvPr id="479237" name="Rectangle 4"/>
          <p:cNvSpPr>
            <a:spLocks noChangeArrowheads="1"/>
          </p:cNvSpPr>
          <p:nvPr/>
        </p:nvSpPr>
        <p:spPr bwMode="auto">
          <a:xfrm>
            <a:off x="1676400" y="4648200"/>
            <a:ext cx="685800" cy="533400"/>
          </a:xfrm>
          <a:prstGeom prst="rect">
            <a:avLst/>
          </a:prstGeom>
          <a:solidFill>
            <a:schemeClr val="bg1"/>
          </a:solidFill>
          <a:ln w="28575" algn="ctr">
            <a:noFill/>
            <a:round/>
            <a:headEnd/>
            <a:tailEnd/>
          </a:ln>
        </p:spPr>
        <p:txBody>
          <a:bodyPr wrap="none" anchor="ctr"/>
          <a:lstStyle/>
          <a:p>
            <a:pPr algn="ctr" eaLnBrk="0" hangingPunct="0"/>
            <a:endParaRPr lang="en-US">
              <a:solidFill>
                <a:srgbClr val="0000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3" name="Oval 7"/>
          <p:cNvSpPr>
            <a:spLocks noChangeArrowheads="1"/>
          </p:cNvSpPr>
          <p:nvPr/>
        </p:nvSpPr>
        <p:spPr bwMode="auto">
          <a:xfrm>
            <a:off x="3649663" y="3625169"/>
            <a:ext cx="1684337" cy="504145"/>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20043819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3" name="Oval 7"/>
          <p:cNvSpPr>
            <a:spLocks noChangeArrowheads="1"/>
          </p:cNvSpPr>
          <p:nvPr/>
        </p:nvSpPr>
        <p:spPr bwMode="auto">
          <a:xfrm>
            <a:off x="3649663" y="3625169"/>
            <a:ext cx="1684337" cy="504145"/>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4" name="Rectangle 3"/>
          <p:cNvSpPr/>
          <p:nvPr/>
        </p:nvSpPr>
        <p:spPr>
          <a:xfrm>
            <a:off x="3751950" y="4114800"/>
            <a:ext cx="1981200" cy="369332"/>
          </a:xfrm>
          <a:prstGeom prst="rect">
            <a:avLst/>
          </a:prstGeom>
          <a:no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5" name="Oval 7"/>
          <p:cNvSpPr>
            <a:spLocks noChangeArrowheads="1"/>
          </p:cNvSpPr>
          <p:nvPr/>
        </p:nvSpPr>
        <p:spPr bwMode="auto">
          <a:xfrm>
            <a:off x="3656489" y="4495800"/>
            <a:ext cx="2439511" cy="623887"/>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25850498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6" name="Oval 7"/>
          <p:cNvSpPr>
            <a:spLocks noChangeArrowheads="1"/>
          </p:cNvSpPr>
          <p:nvPr/>
        </p:nvSpPr>
        <p:spPr bwMode="auto">
          <a:xfrm>
            <a:off x="4460321" y="3323772"/>
            <a:ext cx="2812161" cy="6858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34995093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14400" y="2086428"/>
            <a:ext cx="7315200" cy="4438138"/>
          </a:xfrm>
          <a:prstGeom prst="rect">
            <a:avLst/>
          </a:prstGeom>
          <a:noFill/>
          <a:ln w="9525">
            <a:noFill/>
            <a:miter lim="800000"/>
            <a:headEnd/>
            <a:tailEnd/>
          </a:ln>
        </p:spPr>
        <p:txBody>
          <a:bodyPr>
            <a:spAutoFit/>
          </a:bodyPr>
          <a:lstStyle/>
          <a:p>
            <a:pPr marL="800100" lvl="1" indent="-342900">
              <a:spcBef>
                <a:spcPct val="20000"/>
              </a:spcBef>
              <a:buFont typeface="Arial" charset="0"/>
              <a:buChar char="•"/>
            </a:pPr>
            <a:r>
              <a:rPr lang="en-US" sz="2800" dirty="0">
                <a:solidFill>
                  <a:srgbClr val="C80000"/>
                </a:solidFill>
                <a:latin typeface="Calibri" pitchFamily="34" charset="0"/>
              </a:rPr>
              <a:t>Nutritional Status</a:t>
            </a:r>
          </a:p>
          <a:p>
            <a:pPr marL="800100" lvl="1" indent="-342900">
              <a:spcBef>
                <a:spcPct val="20000"/>
              </a:spcBef>
              <a:buFont typeface="Arial" charset="0"/>
              <a:buChar char="•"/>
            </a:pPr>
            <a:r>
              <a:rPr lang="en-US" sz="4000" b="1" dirty="0">
                <a:solidFill>
                  <a:srgbClr val="000000"/>
                </a:solidFill>
                <a:latin typeface="Calibri" pitchFamily="34" charset="0"/>
              </a:rPr>
              <a:t>Biological Makeup</a:t>
            </a:r>
          </a:p>
          <a:p>
            <a:pPr marL="800100" lvl="1" indent="-342900">
              <a:spcBef>
                <a:spcPct val="20000"/>
              </a:spcBef>
              <a:buFont typeface="Arial" charset="0"/>
              <a:buChar char="•"/>
            </a:pPr>
            <a:r>
              <a:rPr lang="en-US" sz="2800" dirty="0">
                <a:solidFill>
                  <a:srgbClr val="C80000"/>
                </a:solidFill>
                <a:latin typeface="Calibri" pitchFamily="34" charset="0"/>
              </a:rPr>
              <a:t>Human Nutrient Needs</a:t>
            </a:r>
          </a:p>
          <a:p>
            <a:pPr marL="800100" lvl="1" indent="-342900">
              <a:spcBef>
                <a:spcPct val="20000"/>
              </a:spcBef>
              <a:buFont typeface="Arial" charset="0"/>
              <a:buChar char="•"/>
            </a:pPr>
            <a:r>
              <a:rPr lang="en-US" sz="2800" dirty="0">
                <a:solidFill>
                  <a:srgbClr val="C80000"/>
                </a:solidFill>
                <a:latin typeface="Calibri" pitchFamily="34" charset="0"/>
              </a:rPr>
              <a:t>Diet</a:t>
            </a:r>
          </a:p>
          <a:p>
            <a:pPr marL="800100" lvl="1" indent="-342900">
              <a:spcBef>
                <a:spcPct val="20000"/>
              </a:spcBef>
              <a:buFont typeface="Arial" charset="0"/>
              <a:buChar char="•"/>
            </a:pPr>
            <a:r>
              <a:rPr lang="en-US" sz="2800" dirty="0">
                <a:solidFill>
                  <a:srgbClr val="C80000"/>
                </a:solidFill>
                <a:latin typeface="Calibri" pitchFamily="34" charset="0"/>
              </a:rPr>
              <a:t>Cuisine</a:t>
            </a:r>
          </a:p>
          <a:p>
            <a:pPr marL="800100" lvl="1" indent="-342900">
              <a:spcBef>
                <a:spcPct val="20000"/>
              </a:spcBef>
              <a:buFont typeface="Arial" charset="0"/>
              <a:buChar char="•"/>
            </a:pPr>
            <a:r>
              <a:rPr lang="en-US" sz="2800" dirty="0">
                <a:solidFill>
                  <a:srgbClr val="C80000"/>
                </a:solidFill>
                <a:latin typeface="Calibri" pitchFamily="34" charset="0"/>
              </a:rPr>
              <a:t>The Environment</a:t>
            </a:r>
          </a:p>
          <a:p>
            <a:pPr marL="1257300" lvl="2" indent="-342900">
              <a:spcBef>
                <a:spcPct val="20000"/>
              </a:spcBef>
              <a:buFont typeface="Arial" charset="0"/>
              <a:buChar char="•"/>
            </a:pPr>
            <a:r>
              <a:rPr lang="en-US" sz="2000" dirty="0">
                <a:solidFill>
                  <a:srgbClr val="C80000"/>
                </a:solidFill>
                <a:latin typeface="Calibri" pitchFamily="34" charset="0"/>
              </a:rPr>
              <a:t>Physical Environment</a:t>
            </a:r>
          </a:p>
          <a:p>
            <a:pPr marL="1257300" lvl="2" indent="-342900">
              <a:spcBef>
                <a:spcPct val="20000"/>
              </a:spcBef>
              <a:buFont typeface="Arial" charset="0"/>
              <a:buChar char="•"/>
            </a:pPr>
            <a:r>
              <a:rPr lang="en-US" sz="2000" dirty="0">
                <a:solidFill>
                  <a:srgbClr val="C80000"/>
                </a:solidFill>
                <a:latin typeface="Calibri" pitchFamily="34" charset="0"/>
              </a:rPr>
              <a:t>Sociocultural Environment</a:t>
            </a:r>
          </a:p>
          <a:p>
            <a:pPr marL="1257300" lvl="2" indent="-342900">
              <a:spcBef>
                <a:spcPct val="20000"/>
              </a:spcBef>
              <a:buFont typeface="Arial" charset="0"/>
              <a:buChar char="•"/>
            </a:pPr>
            <a:r>
              <a:rPr lang="en-US" sz="2000" dirty="0">
                <a:solidFill>
                  <a:srgbClr val="C80000"/>
                </a:solidFill>
                <a:latin typeface="Calibri" pitchFamily="34" charset="0"/>
              </a:rPr>
              <a:t>Economic and Political Environment</a:t>
            </a:r>
          </a:p>
        </p:txBody>
      </p:sp>
      <p:sp>
        <p:nvSpPr>
          <p:cNvPr id="437250" name="Subtitle 2"/>
          <p:cNvSpPr txBox="1">
            <a:spLocks/>
          </p:cNvSpPr>
          <p:nvPr/>
        </p:nvSpPr>
        <p:spPr bwMode="auto">
          <a:xfrm>
            <a:off x="914400" y="609600"/>
            <a:ext cx="7315200" cy="1569660"/>
          </a:xfrm>
          <a:prstGeom prst="rect">
            <a:avLst/>
          </a:prstGeom>
          <a:noFill/>
          <a:ln w="9525">
            <a:noFill/>
            <a:miter lim="800000"/>
            <a:headEnd/>
            <a:tailEnd/>
          </a:ln>
        </p:spPr>
        <p:txBody>
          <a:bodyPr>
            <a:spAutoFit/>
          </a:bodyPr>
          <a:lstStyle/>
          <a:p>
            <a:pPr marL="342900" indent="-342900" algn="ctr"/>
            <a:r>
              <a:rPr lang="en-US" sz="1600" dirty="0">
                <a:solidFill>
                  <a:srgbClr val="000000"/>
                </a:solidFill>
                <a:latin typeface="Calibri" pitchFamily="34" charset="0"/>
              </a:rPr>
              <a:t>the</a:t>
            </a:r>
          </a:p>
          <a:p>
            <a:pPr marL="342900" indent="-342900" algn="ctr"/>
            <a:r>
              <a:rPr lang="en-US" sz="3200" b="1" dirty="0">
                <a:solidFill>
                  <a:srgbClr val="000000"/>
                </a:solidFill>
                <a:latin typeface="Calibri" pitchFamily="34" charset="0"/>
              </a:rPr>
              <a:t>Biocultural Framework </a:t>
            </a:r>
          </a:p>
          <a:p>
            <a:pPr marL="342900" indent="-342900" algn="ctr"/>
            <a:r>
              <a:rPr lang="en-US" sz="3200" b="1" dirty="0">
                <a:solidFill>
                  <a:srgbClr val="000000"/>
                </a:solidFill>
                <a:latin typeface="Calibri" pitchFamily="34" charset="0"/>
              </a:rPr>
              <a:t>for the Study of Diet and Nutrition</a:t>
            </a:r>
          </a:p>
          <a:p>
            <a:pPr marL="342900" indent="-342900" algn="ctr"/>
            <a:r>
              <a:rPr lang="en-US" sz="1600" dirty="0">
                <a:solidFill>
                  <a:srgbClr val="000000"/>
                </a:solidFill>
                <a:latin typeface="Calibri" pitchFamily="34" charset="0"/>
              </a:rPr>
              <a:t>includes</a:t>
            </a:r>
          </a:p>
        </p:txBody>
      </p:sp>
      <p:sp>
        <p:nvSpPr>
          <p:cNvPr id="4" name="TextBox 4"/>
          <p:cNvSpPr txBox="1">
            <a:spLocks noChangeArrowheads="1"/>
          </p:cNvSpPr>
          <p:nvPr/>
        </p:nvSpPr>
        <p:spPr bwMode="auto">
          <a:xfrm>
            <a:off x="5995987" y="2334078"/>
            <a:ext cx="1547813" cy="1200150"/>
          </a:xfrm>
          <a:prstGeom prst="rect">
            <a:avLst/>
          </a:prstGeom>
          <a:noFill/>
          <a:ln w="9525">
            <a:solidFill>
              <a:srgbClr val="D79694"/>
            </a:solidFill>
            <a:miter lim="800000"/>
            <a:headEnd/>
            <a:tailEnd/>
          </a:ln>
        </p:spPr>
        <p:txBody>
          <a:bodyPr wrap="none">
            <a:spAutoFit/>
          </a:bodyPr>
          <a:lstStyle/>
          <a:p>
            <a:pPr algn="ctr"/>
            <a:r>
              <a:rPr lang="en-US" sz="2400" b="1" dirty="0">
                <a:solidFill>
                  <a:srgbClr val="D79694"/>
                </a:solidFill>
                <a:latin typeface="Calibri" pitchFamily="34" charset="0"/>
              </a:rPr>
              <a:t>individual</a:t>
            </a:r>
          </a:p>
          <a:p>
            <a:pPr algn="ctr"/>
            <a:r>
              <a:rPr lang="en-US" sz="2400" b="1" dirty="0">
                <a:solidFill>
                  <a:srgbClr val="D79694"/>
                </a:solidFill>
                <a:latin typeface="Calibri" pitchFamily="34" charset="0"/>
              </a:rPr>
              <a:t>nutritional</a:t>
            </a:r>
          </a:p>
          <a:p>
            <a:pPr algn="ctr"/>
            <a:r>
              <a:rPr lang="en-US" sz="2400" b="1" dirty="0">
                <a:solidFill>
                  <a:srgbClr val="D79694"/>
                </a:solidFill>
                <a:latin typeface="Calibri" pitchFamily="34" charset="0"/>
              </a:rPr>
              <a:t>needs </a:t>
            </a:r>
          </a:p>
        </p:txBody>
      </p:sp>
      <p:sp>
        <p:nvSpPr>
          <p:cNvPr id="6" name="Rectangle 5"/>
          <p:cNvSpPr/>
          <p:nvPr/>
        </p:nvSpPr>
        <p:spPr>
          <a:xfrm>
            <a:off x="6019800" y="2362200"/>
            <a:ext cx="1524000" cy="1143000"/>
          </a:xfrm>
          <a:prstGeom prst="rect">
            <a:avLst/>
          </a:prstGeom>
          <a:noFill/>
          <a:ln w="76200">
            <a:solidFill>
              <a:srgbClr val="D796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7" name="Rectangle 6"/>
          <p:cNvSpPr/>
          <p:nvPr/>
        </p:nvSpPr>
        <p:spPr>
          <a:xfrm>
            <a:off x="3476172" y="3821668"/>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meaning</a:t>
            </a:r>
            <a:endParaRPr lang="en-US" dirty="0"/>
          </a:p>
        </p:txBody>
      </p:sp>
      <p:sp>
        <p:nvSpPr>
          <p:cNvPr id="8" name="Oval 7"/>
          <p:cNvSpPr>
            <a:spLocks noChangeArrowheads="1"/>
          </p:cNvSpPr>
          <p:nvPr/>
        </p:nvSpPr>
        <p:spPr bwMode="auto">
          <a:xfrm>
            <a:off x="2525459" y="4337730"/>
            <a:ext cx="3826383" cy="506413"/>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9923846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7" name="Rectangle 6"/>
          <p:cNvSpPr/>
          <p:nvPr/>
        </p:nvSpPr>
        <p:spPr>
          <a:xfrm>
            <a:off x="3476172" y="3821668"/>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meaning</a:t>
            </a:r>
            <a:endParaRPr lang="en-US" dirty="0"/>
          </a:p>
        </p:txBody>
      </p:sp>
      <p:sp>
        <p:nvSpPr>
          <p:cNvPr id="8" name="Oval 7"/>
          <p:cNvSpPr>
            <a:spLocks noChangeArrowheads="1"/>
          </p:cNvSpPr>
          <p:nvPr/>
        </p:nvSpPr>
        <p:spPr bwMode="auto">
          <a:xfrm>
            <a:off x="2529114" y="4786086"/>
            <a:ext cx="3162300" cy="506413"/>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18841613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7" name="Rectangle 6"/>
          <p:cNvSpPr/>
          <p:nvPr/>
        </p:nvSpPr>
        <p:spPr>
          <a:xfrm>
            <a:off x="3476172" y="3821668"/>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meaning</a:t>
            </a:r>
            <a:endParaRPr lang="en-US" dirty="0"/>
          </a:p>
        </p:txBody>
      </p:sp>
      <p:sp>
        <p:nvSpPr>
          <p:cNvPr id="11" name="Oval 10"/>
          <p:cNvSpPr>
            <a:spLocks noChangeArrowheads="1"/>
          </p:cNvSpPr>
          <p:nvPr/>
        </p:nvSpPr>
        <p:spPr bwMode="auto">
          <a:xfrm>
            <a:off x="5190899" y="4343400"/>
            <a:ext cx="966787"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21950390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3330" name="Picture 2"/>
          <p:cNvPicPr>
            <a:picLocks noChangeAspect="1" noChangeArrowheads="1"/>
          </p:cNvPicPr>
          <p:nvPr/>
        </p:nvPicPr>
        <p:blipFill>
          <a:blip r:embed="rId2" cstate="print"/>
          <a:srcRect/>
          <a:stretch>
            <a:fillRect/>
          </a:stretch>
        </p:blipFill>
        <p:spPr bwMode="auto">
          <a:xfrm>
            <a:off x="1371600" y="228600"/>
            <a:ext cx="6400800" cy="6400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4354"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84355" name="Oval 7"/>
          <p:cNvSpPr>
            <a:spLocks noChangeArrowheads="1"/>
          </p:cNvSpPr>
          <p:nvPr/>
        </p:nvSpPr>
        <p:spPr bwMode="auto">
          <a:xfrm>
            <a:off x="4246698" y="3704772"/>
            <a:ext cx="1089660" cy="4572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4354"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84355" name="Oval 7"/>
          <p:cNvSpPr>
            <a:spLocks noChangeArrowheads="1"/>
          </p:cNvSpPr>
          <p:nvPr/>
        </p:nvSpPr>
        <p:spPr bwMode="auto">
          <a:xfrm>
            <a:off x="4246698" y="3704772"/>
            <a:ext cx="1089660" cy="4572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4" name="Oval 7"/>
          <p:cNvSpPr>
            <a:spLocks noChangeArrowheads="1"/>
          </p:cNvSpPr>
          <p:nvPr/>
        </p:nvSpPr>
        <p:spPr bwMode="auto">
          <a:xfrm>
            <a:off x="2286000" y="4495800"/>
            <a:ext cx="1711325" cy="6858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19110652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1" name="Rectangle 1027"/>
          <p:cNvSpPr>
            <a:spLocks noGrp="1" noChangeArrowheads="1"/>
          </p:cNvSpPr>
          <p:nvPr>
            <p:ph type="body" sz="half" idx="2"/>
          </p:nvPr>
        </p:nvSpPr>
        <p:spPr>
          <a:xfrm>
            <a:off x="914400" y="1184275"/>
            <a:ext cx="7315200" cy="5386090"/>
          </a:xfrm>
        </p:spPr>
        <p:txBody>
          <a:bodyPr>
            <a:spAutoFit/>
          </a:bodyPr>
          <a:lstStyle/>
          <a:p>
            <a:pPr marL="1143000" indent="-231775" eaLnBrk="1" hangingPunct="1">
              <a:spcBef>
                <a:spcPts val="600"/>
              </a:spcBef>
            </a:pPr>
            <a:r>
              <a:rPr lang="en-US" sz="3200" b="1" dirty="0">
                <a:solidFill>
                  <a:schemeClr val="bg1"/>
                </a:solidFill>
                <a:latin typeface="Arial" charset="0"/>
                <a:cs typeface="Arial" charset="0"/>
              </a:rPr>
              <a:t>herbivorous </a:t>
            </a:r>
            <a:r>
              <a:rPr lang="en-US" sz="2000" dirty="0">
                <a:solidFill>
                  <a:schemeClr val="bg1"/>
                </a:solidFill>
                <a:latin typeface="Arial" charset="0"/>
                <a:cs typeface="Arial" charset="0"/>
              </a:rPr>
              <a:t>(principally plants)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a:solidFill>
                  <a:schemeClr val="bg1"/>
                </a:solidFill>
                <a:latin typeface="Arial" charset="0"/>
                <a:cs typeface="Arial" charset="0"/>
              </a:rPr>
              <a:t>insectivorous </a:t>
            </a:r>
            <a:r>
              <a:rPr lang="en-US" sz="2000" dirty="0">
                <a:solidFill>
                  <a:schemeClr val="bg1"/>
                </a:solidFill>
                <a:latin typeface="Arial" charset="0"/>
                <a:cs typeface="Arial" charset="0"/>
              </a:rPr>
              <a:t>(principally insects)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err="1">
                <a:solidFill>
                  <a:schemeClr val="bg1"/>
                </a:solidFill>
                <a:latin typeface="Arial" charset="0"/>
                <a:cs typeface="Arial" charset="0"/>
              </a:rPr>
              <a:t>frugivorous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fruits)</a:t>
            </a:r>
          </a:p>
          <a:p>
            <a:pPr marL="1143000" indent="-231775" eaLnBrk="1" hangingPunct="1">
              <a:spcBef>
                <a:spcPts val="600"/>
              </a:spcBef>
            </a:pPr>
            <a:r>
              <a:rPr lang="en-US" sz="3200" b="1" dirty="0" err="1">
                <a:solidFill>
                  <a:schemeClr val="bg1"/>
                </a:solidFill>
                <a:latin typeface="Arial" charset="0"/>
                <a:cs typeface="Arial" charset="0"/>
              </a:rPr>
              <a:t>graminivorous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grasses)</a:t>
            </a:r>
          </a:p>
          <a:p>
            <a:pPr marL="1143000" indent="-231775" eaLnBrk="1" hangingPunct="1">
              <a:spcBef>
                <a:spcPts val="600"/>
              </a:spcBef>
            </a:pPr>
            <a:r>
              <a:rPr lang="en-US" sz="3200" b="1" dirty="0" err="1">
                <a:solidFill>
                  <a:schemeClr val="bg1"/>
                </a:solidFill>
                <a:latin typeface="Arial" charset="0"/>
                <a:cs typeface="Arial" charset="0"/>
              </a:rPr>
              <a:t>folivorous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leaf eating)</a:t>
            </a:r>
          </a:p>
          <a:p>
            <a:pPr marL="1143000" indent="-231775" eaLnBrk="1" hangingPunct="1">
              <a:spcBef>
                <a:spcPts val="600"/>
              </a:spcBef>
            </a:pPr>
            <a:r>
              <a:rPr lang="en-US" sz="3200" b="1" dirty="0" err="1">
                <a:solidFill>
                  <a:schemeClr val="bg1"/>
                </a:solidFill>
                <a:latin typeface="Arial" charset="0"/>
                <a:cs typeface="Arial" charset="0"/>
              </a:rPr>
              <a:t>proteinivorous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protein eating)</a:t>
            </a:r>
            <a:r>
              <a:rPr kumimoji="1" lang="en-US" sz="2000" dirty="0">
                <a:solidFill>
                  <a:schemeClr val="bg1"/>
                </a:solidFill>
                <a:latin typeface="Arial" charset="0"/>
                <a:cs typeface="Arial" charset="0"/>
              </a:rPr>
              <a:t> </a:t>
            </a:r>
          </a:p>
          <a:p>
            <a:pPr marL="1143000" indent="-231775" eaLnBrk="1" hangingPunct="1">
              <a:spcBef>
                <a:spcPts val="600"/>
              </a:spcBef>
            </a:pPr>
            <a:r>
              <a:rPr kumimoji="1" lang="en-US" sz="3200" b="1" dirty="0">
                <a:solidFill>
                  <a:schemeClr val="bg1"/>
                </a:solidFill>
                <a:latin typeface="Arial" charset="0"/>
                <a:cs typeface="Arial" charset="0"/>
              </a:rPr>
              <a:t>carnivorous </a:t>
            </a:r>
            <a:r>
              <a:rPr kumimoji="1" lang="en-US" sz="2000" dirty="0">
                <a:solidFill>
                  <a:schemeClr val="bg1"/>
                </a:solidFill>
                <a:latin typeface="Arial" charset="0"/>
                <a:cs typeface="Arial" charset="0"/>
              </a:rPr>
              <a:t>(chiefly meats) </a:t>
            </a:r>
          </a:p>
          <a:p>
            <a:pPr marL="1143000" indent="-231775" eaLnBrk="1" hangingPunct="1">
              <a:spcBef>
                <a:spcPts val="600"/>
              </a:spcBef>
              <a:buNone/>
            </a:pPr>
            <a:r>
              <a:rPr kumimoji="1" lang="en-US" sz="4800" b="1" dirty="0">
                <a:solidFill>
                  <a:schemeClr val="tx2">
                    <a:lumMod val="75000"/>
                  </a:schemeClr>
                </a:solidFill>
                <a:latin typeface="Arial" charset="0"/>
                <a:cs typeface="Arial" charset="0"/>
              </a:rPr>
              <a:t> omni</a:t>
            </a:r>
            <a:r>
              <a:rPr kumimoji="1" lang="en-US" sz="4800" b="1" dirty="0">
                <a:solidFill>
                  <a:schemeClr val="tx2">
                    <a:lumMod val="60000"/>
                    <a:lumOff val="40000"/>
                  </a:schemeClr>
                </a:solidFill>
                <a:latin typeface="Arial" charset="0"/>
                <a:cs typeface="Arial" charset="0"/>
              </a:rPr>
              <a:t>vorous</a:t>
            </a:r>
            <a:r>
              <a:rPr kumimoji="1" lang="en-US" sz="3200" b="1" dirty="0">
                <a:solidFill>
                  <a:srgbClr val="003300"/>
                </a:solidFill>
                <a:latin typeface="Arial" charset="0"/>
                <a:cs typeface="Arial" charset="0"/>
              </a:rPr>
              <a:t> </a:t>
            </a:r>
            <a:r>
              <a:rPr kumimoji="1" lang="en-US" sz="2000" dirty="0">
                <a:solidFill>
                  <a:srgbClr val="003300"/>
                </a:solidFill>
                <a:latin typeface="Arial" charset="0"/>
                <a:cs typeface="Arial" charset="0"/>
              </a:rPr>
              <a:t>(“devours” “all”)</a:t>
            </a:r>
          </a:p>
          <a:p>
            <a:pPr marL="1143000" indent="-231775" eaLnBrk="1" hangingPunct="1">
              <a:spcBef>
                <a:spcPts val="600"/>
              </a:spcBef>
            </a:pPr>
            <a:r>
              <a:rPr kumimoji="1" lang="en-US" sz="3200" b="1" dirty="0" err="1">
                <a:solidFill>
                  <a:schemeClr val="bg1"/>
                </a:solidFill>
                <a:latin typeface="Arial" charset="0"/>
                <a:cs typeface="Arial" charset="0"/>
              </a:rPr>
              <a:t>locavore</a:t>
            </a:r>
            <a:r>
              <a:rPr kumimoji="1" lang="en-US" sz="3200" b="1" dirty="0">
                <a:solidFill>
                  <a:schemeClr val="bg1"/>
                </a:solidFill>
                <a:latin typeface="Arial" charset="0"/>
                <a:cs typeface="Arial" charset="0"/>
              </a:rPr>
              <a:t> </a:t>
            </a:r>
            <a:r>
              <a:rPr kumimoji="1" lang="en-US" sz="2000" dirty="0">
                <a:solidFill>
                  <a:schemeClr val="bg1"/>
                </a:solidFill>
                <a:latin typeface="Arial" charset="0"/>
                <a:cs typeface="Arial" charset="0"/>
              </a:rPr>
              <a:t>(principally locally available foods)</a:t>
            </a:r>
            <a:endParaRPr lang="en-US" sz="2000" b="1" dirty="0">
              <a:solidFill>
                <a:schemeClr val="bg1"/>
              </a:solidFill>
            </a:endParaRPr>
          </a:p>
        </p:txBody>
      </p:sp>
      <p:sp>
        <p:nvSpPr>
          <p:cNvPr id="486402"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dirty="0">
                <a:solidFill>
                  <a:prstClr val="white"/>
                </a:solidFill>
                <a:latin typeface="Verdana" pitchFamily="34" charset="0"/>
              </a:rPr>
              <a:t>diet classifications</a:t>
            </a:r>
          </a:p>
        </p:txBody>
      </p:sp>
      <p:sp>
        <p:nvSpPr>
          <p:cNvPr id="4" name="Rectangle 3"/>
          <p:cNvSpPr/>
          <p:nvPr/>
        </p:nvSpPr>
        <p:spPr>
          <a:xfrm>
            <a:off x="2714172" y="4797754"/>
            <a:ext cx="2924628" cy="461665"/>
          </a:xfrm>
          <a:prstGeom prst="rect">
            <a:avLst/>
          </a:prstGeom>
          <a:solidFill>
            <a:srgbClr val="FFFFFF"/>
          </a:solidFill>
        </p:spPr>
        <p:txBody>
          <a:bodyPr wrap="square">
            <a:spAutoFit/>
          </a:bodyPr>
          <a:lstStyle/>
          <a:p>
            <a:pPr algn="ctr"/>
            <a:r>
              <a:rPr lang="en-US" sz="2400" b="1" dirty="0">
                <a:solidFill>
                  <a:prstClr val="black"/>
                </a:solidFill>
                <a:latin typeface="Calibri" pitchFamily="34" charset="0"/>
              </a:rPr>
              <a:t>and from that we get</a:t>
            </a:r>
            <a:endParaRPr lang="en-US" sz="24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7425" name="Rectangle 1027"/>
          <p:cNvSpPr>
            <a:spLocks noGrp="1" noChangeArrowheads="1"/>
          </p:cNvSpPr>
          <p:nvPr>
            <p:ph type="body" sz="half" idx="2"/>
          </p:nvPr>
        </p:nvSpPr>
        <p:spPr>
          <a:xfrm>
            <a:off x="914400" y="1184275"/>
            <a:ext cx="7315200" cy="5140325"/>
          </a:xfrm>
        </p:spPr>
        <p:txBody>
          <a:bodyPr>
            <a:spAutoFit/>
          </a:bodyPr>
          <a:lstStyle/>
          <a:p>
            <a:pPr marL="1143000" indent="-231775" eaLnBrk="1" hangingPunct="1">
              <a:spcBef>
                <a:spcPts val="600"/>
              </a:spcBef>
            </a:pPr>
            <a:r>
              <a:rPr lang="en-US" sz="3200" b="1" dirty="0">
                <a:solidFill>
                  <a:schemeClr val="bg1"/>
                </a:solidFill>
                <a:latin typeface="Arial" charset="0"/>
                <a:cs typeface="Arial" charset="0"/>
              </a:rPr>
              <a:t>herbivorous </a:t>
            </a:r>
            <a:r>
              <a:rPr lang="en-US" sz="2000" dirty="0">
                <a:solidFill>
                  <a:schemeClr val="bg1"/>
                </a:solidFill>
                <a:latin typeface="Arial" charset="0"/>
                <a:cs typeface="Arial" charset="0"/>
              </a:rPr>
              <a:t>(principally plants)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a:solidFill>
                  <a:schemeClr val="bg1"/>
                </a:solidFill>
                <a:latin typeface="Arial" charset="0"/>
                <a:cs typeface="Arial" charset="0"/>
              </a:rPr>
              <a:t>insectivorous </a:t>
            </a:r>
            <a:r>
              <a:rPr lang="en-US" sz="2000" dirty="0">
                <a:solidFill>
                  <a:schemeClr val="bg1"/>
                </a:solidFill>
                <a:latin typeface="Arial" charset="0"/>
                <a:cs typeface="Arial" charset="0"/>
              </a:rPr>
              <a:t>(principally insects)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err="1">
                <a:solidFill>
                  <a:schemeClr val="bg1"/>
                </a:solidFill>
                <a:latin typeface="Arial" charset="0"/>
                <a:cs typeface="Arial" charset="0"/>
              </a:rPr>
              <a:t>frugivorous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fruits)</a:t>
            </a:r>
          </a:p>
          <a:p>
            <a:pPr marL="1143000" indent="-231775" eaLnBrk="1" hangingPunct="1">
              <a:spcBef>
                <a:spcPts val="600"/>
              </a:spcBef>
            </a:pPr>
            <a:r>
              <a:rPr lang="en-US" sz="3200" b="1" dirty="0" err="1">
                <a:solidFill>
                  <a:schemeClr val="bg1"/>
                </a:solidFill>
                <a:latin typeface="Arial" charset="0"/>
                <a:cs typeface="Arial" charset="0"/>
              </a:rPr>
              <a:t>graminivorous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grasses)</a:t>
            </a:r>
          </a:p>
          <a:p>
            <a:pPr marL="1143000" indent="-231775" eaLnBrk="1" hangingPunct="1">
              <a:spcBef>
                <a:spcPts val="600"/>
              </a:spcBef>
            </a:pPr>
            <a:r>
              <a:rPr lang="en-US" sz="3200" b="1" dirty="0" err="1">
                <a:solidFill>
                  <a:schemeClr val="bg1"/>
                </a:solidFill>
                <a:latin typeface="Arial" charset="0"/>
                <a:cs typeface="Arial" charset="0"/>
              </a:rPr>
              <a:t>folivorous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leaf eating)</a:t>
            </a:r>
          </a:p>
          <a:p>
            <a:pPr marL="1143000" indent="-231775" eaLnBrk="1" hangingPunct="1">
              <a:spcBef>
                <a:spcPts val="600"/>
              </a:spcBef>
            </a:pPr>
            <a:r>
              <a:rPr lang="en-US" sz="3200" b="1" dirty="0" err="1">
                <a:solidFill>
                  <a:schemeClr val="bg1"/>
                </a:solidFill>
                <a:latin typeface="Arial" charset="0"/>
                <a:cs typeface="Arial" charset="0"/>
              </a:rPr>
              <a:t>proteinivorous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protein eating)</a:t>
            </a:r>
            <a:r>
              <a:rPr kumimoji="1" lang="en-US" sz="2000" dirty="0">
                <a:solidFill>
                  <a:schemeClr val="bg1"/>
                </a:solidFill>
                <a:latin typeface="Arial" charset="0"/>
                <a:cs typeface="Arial" charset="0"/>
              </a:rPr>
              <a:t> </a:t>
            </a:r>
          </a:p>
          <a:p>
            <a:pPr marL="1143000" indent="-231775" eaLnBrk="1" hangingPunct="1">
              <a:spcBef>
                <a:spcPts val="600"/>
              </a:spcBef>
            </a:pPr>
            <a:r>
              <a:rPr kumimoji="1" lang="en-US" sz="3200" b="1" dirty="0">
                <a:solidFill>
                  <a:schemeClr val="bg1"/>
                </a:solidFill>
                <a:latin typeface="Arial" charset="0"/>
                <a:cs typeface="Arial" charset="0"/>
              </a:rPr>
              <a:t>carnivorous </a:t>
            </a:r>
            <a:r>
              <a:rPr kumimoji="1" lang="en-US" sz="2000" dirty="0">
                <a:solidFill>
                  <a:schemeClr val="bg1"/>
                </a:solidFill>
                <a:latin typeface="Arial" charset="0"/>
                <a:cs typeface="Arial" charset="0"/>
              </a:rPr>
              <a:t>(chiefly meats) </a:t>
            </a:r>
          </a:p>
          <a:p>
            <a:pPr marL="1143000" indent="-231775" eaLnBrk="1" hangingPunct="1">
              <a:spcBef>
                <a:spcPts val="600"/>
              </a:spcBef>
              <a:buNone/>
            </a:pPr>
            <a:r>
              <a:rPr kumimoji="1" lang="en-US" sz="3200" b="1" dirty="0">
                <a:solidFill>
                  <a:srgbClr val="003300"/>
                </a:solidFill>
                <a:latin typeface="Arial" charset="0"/>
                <a:cs typeface="Arial" charset="0"/>
              </a:rPr>
              <a:t> omnivorous </a:t>
            </a:r>
            <a:r>
              <a:rPr kumimoji="1" lang="en-US" sz="2000" dirty="0">
                <a:solidFill>
                  <a:srgbClr val="003300"/>
                </a:solidFill>
                <a:latin typeface="Arial" charset="0"/>
                <a:cs typeface="Arial" charset="0"/>
              </a:rPr>
              <a:t>(“devours” “all”)</a:t>
            </a:r>
          </a:p>
          <a:p>
            <a:pPr marL="1143000" indent="-231775" eaLnBrk="1" hangingPunct="1">
              <a:spcBef>
                <a:spcPts val="600"/>
              </a:spcBef>
            </a:pPr>
            <a:r>
              <a:rPr kumimoji="1" lang="en-US" sz="3200" b="1" dirty="0" err="1">
                <a:solidFill>
                  <a:schemeClr val="bg1"/>
                </a:solidFill>
                <a:latin typeface="Arial" charset="0"/>
                <a:cs typeface="Arial" charset="0"/>
              </a:rPr>
              <a:t>locavore</a:t>
            </a:r>
            <a:r>
              <a:rPr kumimoji="1" lang="en-US" sz="3200" b="1" dirty="0">
                <a:solidFill>
                  <a:schemeClr val="bg1"/>
                </a:solidFill>
                <a:latin typeface="Arial" charset="0"/>
                <a:cs typeface="Arial" charset="0"/>
              </a:rPr>
              <a:t> </a:t>
            </a:r>
            <a:r>
              <a:rPr kumimoji="1" lang="en-US" sz="2000" dirty="0">
                <a:solidFill>
                  <a:schemeClr val="bg1"/>
                </a:solidFill>
                <a:latin typeface="Arial" charset="0"/>
                <a:cs typeface="Arial" charset="0"/>
              </a:rPr>
              <a:t>(principally locally available foods)</a:t>
            </a:r>
            <a:endParaRPr lang="en-US" sz="2000" b="1" dirty="0">
              <a:solidFill>
                <a:schemeClr val="bg1"/>
              </a:solidFill>
            </a:endParaRPr>
          </a:p>
        </p:txBody>
      </p:sp>
      <p:sp>
        <p:nvSpPr>
          <p:cNvPr id="487426"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dirty="0">
                <a:solidFill>
                  <a:prstClr val="white"/>
                </a:solidFill>
                <a:latin typeface="Verdana" pitchFamily="34" charset="0"/>
              </a:rPr>
              <a:t>diet classifications</a:t>
            </a:r>
          </a:p>
        </p:txBody>
      </p:sp>
      <p:sp>
        <p:nvSpPr>
          <p:cNvPr id="487427" name="TextBox 3"/>
          <p:cNvSpPr txBox="1">
            <a:spLocks noChangeArrowheads="1"/>
          </p:cNvSpPr>
          <p:nvPr/>
        </p:nvSpPr>
        <p:spPr bwMode="auto">
          <a:xfrm>
            <a:off x="914400" y="2423886"/>
            <a:ext cx="7315200" cy="2123658"/>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that’s just one </a:t>
            </a:r>
          </a:p>
          <a:p>
            <a:pPr algn="ctr"/>
            <a:r>
              <a:rPr lang="en-US" sz="4400" b="1" dirty="0">
                <a:solidFill>
                  <a:prstClr val="black"/>
                </a:solidFill>
                <a:latin typeface="Calibri" pitchFamily="34" charset="0"/>
              </a:rPr>
              <a:t>diet classification,</a:t>
            </a:r>
          </a:p>
          <a:p>
            <a:pPr algn="ctr"/>
            <a:r>
              <a:rPr lang="en-US" sz="4400" b="1" dirty="0">
                <a:solidFill>
                  <a:prstClr val="black"/>
                </a:solidFill>
                <a:latin typeface="Calibri" pitchFamily="34" charset="0"/>
              </a:rPr>
              <a:t>there are many . . .</a:t>
            </a:r>
            <a:endParaRPr lang="en-US" sz="4400" dirty="0">
              <a:solidFill>
                <a:prstClr val="black"/>
              </a:solidFill>
              <a:latin typeface="Calibri"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49" name="Rectangle 1027"/>
          <p:cNvSpPr>
            <a:spLocks noGrp="1" noChangeArrowheads="1"/>
          </p:cNvSpPr>
          <p:nvPr>
            <p:ph type="body" sz="half" idx="2"/>
          </p:nvPr>
        </p:nvSpPr>
        <p:spPr>
          <a:xfrm>
            <a:off x="914400" y="1184275"/>
            <a:ext cx="7315200" cy="5140325"/>
          </a:xfrm>
        </p:spPr>
        <p:txBody>
          <a:bodyPr>
            <a:spAutoFit/>
          </a:bodyPr>
          <a:lstStyle/>
          <a:p>
            <a:pPr marL="1143000" indent="-231775" eaLnBrk="1" hangingPunct="1">
              <a:spcBef>
                <a:spcPts val="600"/>
              </a:spcBef>
            </a:pPr>
            <a:r>
              <a:rPr lang="en-US" sz="3200" b="1">
                <a:latin typeface="Arial" charset="0"/>
                <a:cs typeface="Arial" charset="0"/>
              </a:rPr>
              <a:t>herbivorous </a:t>
            </a:r>
            <a:r>
              <a:rPr lang="en-US" sz="2000">
                <a:latin typeface="Arial" charset="0"/>
                <a:cs typeface="Arial" charset="0"/>
              </a:rPr>
              <a:t>(principally plants)</a:t>
            </a:r>
            <a:endParaRPr lang="en-US" sz="1600">
              <a:latin typeface="Arial" charset="0"/>
              <a:cs typeface="Arial" charset="0"/>
            </a:endParaRPr>
          </a:p>
          <a:p>
            <a:pPr marL="1143000" indent="-231775" eaLnBrk="1" hangingPunct="1">
              <a:spcBef>
                <a:spcPts val="600"/>
              </a:spcBef>
            </a:pPr>
            <a:r>
              <a:rPr lang="en-US" sz="3200" b="1">
                <a:latin typeface="Arial" charset="0"/>
                <a:cs typeface="Arial" charset="0"/>
              </a:rPr>
              <a:t>insectivorous </a:t>
            </a:r>
            <a:r>
              <a:rPr lang="en-US" sz="2000">
                <a:latin typeface="Arial" charset="0"/>
                <a:cs typeface="Arial" charset="0"/>
              </a:rPr>
              <a:t>(principally insects)</a:t>
            </a:r>
            <a:endParaRPr lang="en-US" sz="1600">
              <a:latin typeface="Arial" charset="0"/>
              <a:cs typeface="Arial" charset="0"/>
            </a:endParaRPr>
          </a:p>
          <a:p>
            <a:pPr marL="1143000" indent="-231775" eaLnBrk="1" hangingPunct="1">
              <a:spcBef>
                <a:spcPts val="600"/>
              </a:spcBef>
            </a:pPr>
            <a:r>
              <a:rPr lang="en-US" sz="3200" b="1">
                <a:latin typeface="Arial" charset="0"/>
                <a:cs typeface="Arial" charset="0"/>
              </a:rPr>
              <a:t>frugivorous </a:t>
            </a:r>
            <a:r>
              <a:rPr lang="en-US" sz="2000">
                <a:latin typeface="Arial" charset="0"/>
                <a:cs typeface="Arial" charset="0"/>
              </a:rPr>
              <a:t>(principally fruits)</a:t>
            </a:r>
          </a:p>
          <a:p>
            <a:pPr marL="1143000" indent="-231775" eaLnBrk="1" hangingPunct="1">
              <a:spcBef>
                <a:spcPts val="600"/>
              </a:spcBef>
            </a:pPr>
            <a:r>
              <a:rPr lang="en-US" sz="3200" b="1">
                <a:latin typeface="Arial" charset="0"/>
                <a:cs typeface="Arial" charset="0"/>
              </a:rPr>
              <a:t>graminivorous </a:t>
            </a:r>
            <a:r>
              <a:rPr lang="en-US" sz="2000">
                <a:latin typeface="Arial" charset="0"/>
                <a:cs typeface="Arial" charset="0"/>
              </a:rPr>
              <a:t>(principally grasses)</a:t>
            </a:r>
          </a:p>
          <a:p>
            <a:pPr marL="1143000" indent="-231775" eaLnBrk="1" hangingPunct="1">
              <a:spcBef>
                <a:spcPts val="600"/>
              </a:spcBef>
            </a:pPr>
            <a:r>
              <a:rPr lang="en-US" sz="3200" b="1">
                <a:latin typeface="Arial" charset="0"/>
                <a:cs typeface="Arial" charset="0"/>
              </a:rPr>
              <a:t>folivorous </a:t>
            </a:r>
            <a:r>
              <a:rPr lang="en-US" sz="2000">
                <a:latin typeface="Arial" charset="0"/>
                <a:cs typeface="Arial" charset="0"/>
              </a:rPr>
              <a:t>(principally leaf eating)</a:t>
            </a:r>
          </a:p>
          <a:p>
            <a:pPr marL="1143000" indent="-231775" eaLnBrk="1" hangingPunct="1">
              <a:spcBef>
                <a:spcPts val="600"/>
              </a:spcBef>
            </a:pPr>
            <a:r>
              <a:rPr lang="en-US" sz="3200" b="1">
                <a:latin typeface="Arial" charset="0"/>
                <a:cs typeface="Arial" charset="0"/>
              </a:rPr>
              <a:t>proteinivorous </a:t>
            </a:r>
            <a:r>
              <a:rPr lang="en-US" sz="2000">
                <a:latin typeface="Arial" charset="0"/>
                <a:cs typeface="Arial" charset="0"/>
              </a:rPr>
              <a:t>(principally protein eating)</a:t>
            </a:r>
            <a:r>
              <a:rPr kumimoji="1" lang="en-US" sz="2000">
                <a:solidFill>
                  <a:srgbClr val="003300"/>
                </a:solidFill>
                <a:latin typeface="Arial" charset="0"/>
                <a:cs typeface="Arial" charset="0"/>
              </a:rPr>
              <a:t> </a:t>
            </a:r>
          </a:p>
          <a:p>
            <a:pPr marL="1143000" indent="-231775" eaLnBrk="1" hangingPunct="1">
              <a:spcBef>
                <a:spcPts val="600"/>
              </a:spcBef>
            </a:pPr>
            <a:r>
              <a:rPr kumimoji="1" lang="en-US" sz="3200" b="1">
                <a:solidFill>
                  <a:srgbClr val="003300"/>
                </a:solidFill>
                <a:latin typeface="Arial" charset="0"/>
                <a:cs typeface="Arial" charset="0"/>
              </a:rPr>
              <a:t>carnivorous </a:t>
            </a:r>
            <a:r>
              <a:rPr kumimoji="1" lang="en-US" sz="2000">
                <a:solidFill>
                  <a:srgbClr val="003300"/>
                </a:solidFill>
                <a:latin typeface="Arial" charset="0"/>
                <a:cs typeface="Arial" charset="0"/>
              </a:rPr>
              <a:t>(chiefly meats) </a:t>
            </a:r>
          </a:p>
          <a:p>
            <a:pPr marL="1143000" indent="-231775" eaLnBrk="1" hangingPunct="1">
              <a:spcBef>
                <a:spcPts val="600"/>
              </a:spcBef>
            </a:pPr>
            <a:r>
              <a:rPr kumimoji="1" lang="en-US" sz="3200" b="1">
                <a:solidFill>
                  <a:srgbClr val="003300"/>
                </a:solidFill>
                <a:latin typeface="Arial" charset="0"/>
                <a:cs typeface="Arial" charset="0"/>
              </a:rPr>
              <a:t>omnivorous </a:t>
            </a:r>
            <a:r>
              <a:rPr kumimoji="1" lang="en-US" sz="2000">
                <a:solidFill>
                  <a:srgbClr val="003300"/>
                </a:solidFill>
                <a:latin typeface="Arial" charset="0"/>
                <a:cs typeface="Arial" charset="0"/>
              </a:rPr>
              <a:t>(“devours” “all”)</a:t>
            </a:r>
          </a:p>
          <a:p>
            <a:pPr marL="1143000" indent="-231775" eaLnBrk="1" hangingPunct="1">
              <a:spcBef>
                <a:spcPts val="600"/>
              </a:spcBef>
            </a:pPr>
            <a:r>
              <a:rPr kumimoji="1" lang="en-US" sz="3200" b="1">
                <a:solidFill>
                  <a:srgbClr val="003300"/>
                </a:solidFill>
                <a:latin typeface="Arial" charset="0"/>
                <a:cs typeface="Arial" charset="0"/>
              </a:rPr>
              <a:t>locavore </a:t>
            </a:r>
            <a:r>
              <a:rPr kumimoji="1" lang="en-US" sz="2000">
                <a:solidFill>
                  <a:srgbClr val="003300"/>
                </a:solidFill>
                <a:latin typeface="Arial" charset="0"/>
                <a:cs typeface="Arial" charset="0"/>
              </a:rPr>
              <a:t>(principally locally available foods)</a:t>
            </a:r>
            <a:endParaRPr lang="en-US" sz="2000" b="1"/>
          </a:p>
        </p:txBody>
      </p:sp>
      <p:sp>
        <p:nvSpPr>
          <p:cNvPr id="488450"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dirty="0">
                <a:solidFill>
                  <a:srgbClr val="003300"/>
                </a:solidFill>
                <a:latin typeface="Verdana" pitchFamily="34" charset="0"/>
              </a:rPr>
              <a:t>diet classifications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3" name="Rectangle 1027"/>
          <p:cNvSpPr>
            <a:spLocks noGrp="1" noChangeArrowheads="1"/>
          </p:cNvSpPr>
          <p:nvPr>
            <p:ph type="body" sz="half" idx="2"/>
          </p:nvPr>
        </p:nvSpPr>
        <p:spPr>
          <a:xfrm>
            <a:off x="914400" y="1184275"/>
            <a:ext cx="7315200" cy="5140325"/>
          </a:xfrm>
        </p:spPr>
        <p:txBody>
          <a:bodyPr>
            <a:spAutoFit/>
          </a:bodyPr>
          <a:lstStyle/>
          <a:p>
            <a:pPr marL="1143000" indent="-231775" eaLnBrk="1" hangingPunct="1">
              <a:spcBef>
                <a:spcPts val="600"/>
              </a:spcBef>
            </a:pPr>
            <a:r>
              <a:rPr lang="en-US" sz="3200" b="1" dirty="0">
                <a:latin typeface="Arial" charset="0"/>
                <a:cs typeface="Arial" charset="0"/>
              </a:rPr>
              <a:t>herbivorous </a:t>
            </a:r>
            <a:r>
              <a:rPr lang="en-US" sz="2000" dirty="0">
                <a:latin typeface="Arial" charset="0"/>
                <a:cs typeface="Arial" charset="0"/>
              </a:rPr>
              <a:t>(principally plants)</a:t>
            </a:r>
            <a:endParaRPr lang="en-US" sz="1600" dirty="0">
              <a:latin typeface="Arial" charset="0"/>
              <a:cs typeface="Arial" charset="0"/>
            </a:endParaRPr>
          </a:p>
          <a:p>
            <a:pPr marL="1143000" indent="-231775" eaLnBrk="1" hangingPunct="1">
              <a:spcBef>
                <a:spcPts val="600"/>
              </a:spcBef>
            </a:pPr>
            <a:r>
              <a:rPr lang="en-US" sz="3200" b="1" dirty="0">
                <a:latin typeface="Arial" charset="0"/>
                <a:cs typeface="Arial" charset="0"/>
              </a:rPr>
              <a:t>insectivorous </a:t>
            </a:r>
            <a:r>
              <a:rPr lang="en-US" sz="2000" dirty="0">
                <a:latin typeface="Arial" charset="0"/>
                <a:cs typeface="Arial" charset="0"/>
              </a:rPr>
              <a:t>(principally insects)</a:t>
            </a:r>
            <a:endParaRPr lang="en-US" sz="1600" dirty="0">
              <a:latin typeface="Arial" charset="0"/>
              <a:cs typeface="Arial" charset="0"/>
            </a:endParaRPr>
          </a:p>
          <a:p>
            <a:pPr marL="1143000" indent="-231775" eaLnBrk="1" hangingPunct="1">
              <a:spcBef>
                <a:spcPts val="600"/>
              </a:spcBef>
            </a:pPr>
            <a:r>
              <a:rPr lang="en-US" sz="3200" b="1" dirty="0" err="1">
                <a:latin typeface="Arial" charset="0"/>
                <a:cs typeface="Arial" charset="0"/>
              </a:rPr>
              <a:t>frugivorous</a:t>
            </a:r>
            <a:r>
              <a:rPr lang="en-US" sz="3200" b="1" dirty="0">
                <a:latin typeface="Arial" charset="0"/>
                <a:cs typeface="Arial" charset="0"/>
              </a:rPr>
              <a:t> </a:t>
            </a:r>
            <a:r>
              <a:rPr lang="en-US" sz="2000" dirty="0">
                <a:latin typeface="Arial" charset="0"/>
                <a:cs typeface="Arial" charset="0"/>
              </a:rPr>
              <a:t>(principally fruits)</a:t>
            </a:r>
            <a:endParaRPr lang="en-US" sz="2000" dirty="0">
              <a:solidFill>
                <a:srgbClr val="D79694"/>
              </a:solidFill>
              <a:latin typeface="Arial" charset="0"/>
              <a:cs typeface="Arial" charset="0"/>
            </a:endParaRPr>
          </a:p>
          <a:p>
            <a:pPr marL="1143000" indent="-231775" eaLnBrk="1" hangingPunct="1">
              <a:spcBef>
                <a:spcPts val="600"/>
              </a:spcBef>
            </a:pPr>
            <a:r>
              <a:rPr lang="en-US" sz="3200" b="1" dirty="0" err="1">
                <a:solidFill>
                  <a:schemeClr val="accent1">
                    <a:lumMod val="20000"/>
                    <a:lumOff val="80000"/>
                  </a:schemeClr>
                </a:solidFill>
                <a:latin typeface="Arial" charset="0"/>
                <a:cs typeface="Arial" charset="0"/>
              </a:rPr>
              <a:t>graminivorous</a:t>
            </a:r>
            <a:r>
              <a:rPr lang="en-US" sz="3200" b="1" dirty="0">
                <a:solidFill>
                  <a:schemeClr val="accent1">
                    <a:lumMod val="20000"/>
                    <a:lumOff val="80000"/>
                  </a:schemeClr>
                </a:solidFill>
                <a:latin typeface="Arial" charset="0"/>
                <a:cs typeface="Arial" charset="0"/>
              </a:rPr>
              <a:t> </a:t>
            </a:r>
            <a:r>
              <a:rPr lang="en-US" sz="2000" dirty="0">
                <a:solidFill>
                  <a:schemeClr val="accent1">
                    <a:lumMod val="20000"/>
                    <a:lumOff val="80000"/>
                  </a:schemeClr>
                </a:solidFill>
                <a:latin typeface="Arial" charset="0"/>
                <a:cs typeface="Arial" charset="0"/>
              </a:rPr>
              <a:t>(principally grasses)</a:t>
            </a:r>
          </a:p>
          <a:p>
            <a:pPr marL="1143000" indent="-231775" eaLnBrk="1" hangingPunct="1">
              <a:spcBef>
                <a:spcPts val="600"/>
              </a:spcBef>
            </a:pPr>
            <a:r>
              <a:rPr lang="en-US" sz="3200" b="1" dirty="0" err="1">
                <a:solidFill>
                  <a:schemeClr val="accent1">
                    <a:lumMod val="20000"/>
                    <a:lumOff val="80000"/>
                  </a:schemeClr>
                </a:solidFill>
                <a:latin typeface="Arial" charset="0"/>
                <a:cs typeface="Arial" charset="0"/>
              </a:rPr>
              <a:t>folivorous</a:t>
            </a:r>
            <a:r>
              <a:rPr lang="en-US" sz="3200" b="1" dirty="0">
                <a:solidFill>
                  <a:schemeClr val="accent1">
                    <a:lumMod val="20000"/>
                    <a:lumOff val="80000"/>
                  </a:schemeClr>
                </a:solidFill>
                <a:latin typeface="Arial" charset="0"/>
                <a:cs typeface="Arial" charset="0"/>
              </a:rPr>
              <a:t> </a:t>
            </a:r>
            <a:r>
              <a:rPr lang="en-US" sz="2000" dirty="0">
                <a:solidFill>
                  <a:schemeClr val="accent1">
                    <a:lumMod val="20000"/>
                    <a:lumOff val="80000"/>
                  </a:schemeClr>
                </a:solidFill>
                <a:latin typeface="Arial" charset="0"/>
                <a:cs typeface="Arial" charset="0"/>
              </a:rPr>
              <a:t>(principally leaf eating)</a:t>
            </a:r>
          </a:p>
          <a:p>
            <a:pPr marL="1143000" indent="-231775" eaLnBrk="1" hangingPunct="1">
              <a:spcBef>
                <a:spcPts val="600"/>
              </a:spcBef>
            </a:pPr>
            <a:r>
              <a:rPr lang="en-US" sz="3200" b="1" dirty="0" err="1">
                <a:solidFill>
                  <a:schemeClr val="accent1">
                    <a:lumMod val="20000"/>
                    <a:lumOff val="80000"/>
                  </a:schemeClr>
                </a:solidFill>
                <a:latin typeface="Arial" charset="0"/>
                <a:cs typeface="Arial" charset="0"/>
              </a:rPr>
              <a:t>proteinivorous</a:t>
            </a:r>
            <a:r>
              <a:rPr lang="en-US" sz="3200" b="1" dirty="0">
                <a:solidFill>
                  <a:schemeClr val="accent1">
                    <a:lumMod val="20000"/>
                    <a:lumOff val="80000"/>
                  </a:schemeClr>
                </a:solidFill>
                <a:latin typeface="Arial" charset="0"/>
                <a:cs typeface="Arial" charset="0"/>
              </a:rPr>
              <a:t> </a:t>
            </a:r>
            <a:r>
              <a:rPr lang="en-US" sz="2000" dirty="0">
                <a:solidFill>
                  <a:schemeClr val="accent1">
                    <a:lumMod val="20000"/>
                    <a:lumOff val="80000"/>
                  </a:schemeClr>
                </a:solidFill>
                <a:latin typeface="Arial" charset="0"/>
                <a:cs typeface="Arial" charset="0"/>
              </a:rPr>
              <a:t>(principally protein eating)</a:t>
            </a:r>
            <a:r>
              <a:rPr kumimoji="1" lang="en-US" sz="2000" dirty="0">
                <a:solidFill>
                  <a:schemeClr val="accent1">
                    <a:lumMod val="20000"/>
                    <a:lumOff val="80000"/>
                  </a:schemeClr>
                </a:solidFill>
                <a:latin typeface="Arial" charset="0"/>
                <a:cs typeface="Arial" charset="0"/>
              </a:rPr>
              <a:t> </a:t>
            </a:r>
          </a:p>
          <a:p>
            <a:pPr marL="1143000" indent="-231775" eaLnBrk="1" hangingPunct="1">
              <a:spcBef>
                <a:spcPts val="600"/>
              </a:spcBef>
            </a:pPr>
            <a:r>
              <a:rPr kumimoji="1" lang="en-US" sz="3200" b="1" dirty="0">
                <a:solidFill>
                  <a:srgbClr val="003300"/>
                </a:solidFill>
                <a:latin typeface="Arial" charset="0"/>
                <a:cs typeface="Arial" charset="0"/>
              </a:rPr>
              <a:t>carnivorous </a:t>
            </a:r>
            <a:r>
              <a:rPr kumimoji="1" lang="en-US" sz="2000" dirty="0">
                <a:solidFill>
                  <a:srgbClr val="003300"/>
                </a:solidFill>
                <a:latin typeface="Arial" charset="0"/>
                <a:cs typeface="Arial" charset="0"/>
              </a:rPr>
              <a:t>(chiefly meats) </a:t>
            </a:r>
          </a:p>
          <a:p>
            <a:pPr marL="1143000" indent="-231775" eaLnBrk="1" hangingPunct="1">
              <a:spcBef>
                <a:spcPts val="600"/>
              </a:spcBef>
            </a:pPr>
            <a:r>
              <a:rPr kumimoji="1" lang="en-US" sz="3200" b="1" dirty="0">
                <a:solidFill>
                  <a:srgbClr val="003300"/>
                </a:solidFill>
                <a:latin typeface="Arial" charset="0"/>
                <a:cs typeface="Arial" charset="0"/>
              </a:rPr>
              <a:t>omnivorous </a:t>
            </a:r>
            <a:r>
              <a:rPr kumimoji="1" lang="en-US" sz="2000" dirty="0">
                <a:solidFill>
                  <a:srgbClr val="003300"/>
                </a:solidFill>
                <a:latin typeface="Arial" charset="0"/>
                <a:cs typeface="Arial" charset="0"/>
              </a:rPr>
              <a:t>(“devours” “all”)</a:t>
            </a:r>
          </a:p>
          <a:p>
            <a:pPr marL="1143000" indent="-231775" eaLnBrk="1" hangingPunct="1">
              <a:spcBef>
                <a:spcPts val="600"/>
              </a:spcBef>
            </a:pPr>
            <a:r>
              <a:rPr kumimoji="1" lang="en-US" sz="3200" b="1" dirty="0" err="1">
                <a:solidFill>
                  <a:srgbClr val="003300"/>
                </a:solidFill>
                <a:latin typeface="Arial" charset="0"/>
                <a:cs typeface="Arial" charset="0"/>
              </a:rPr>
              <a:t>locavore</a:t>
            </a:r>
            <a:r>
              <a:rPr kumimoji="1" lang="en-US" sz="3200" b="1" dirty="0">
                <a:solidFill>
                  <a:srgbClr val="003300"/>
                </a:solidFill>
                <a:latin typeface="Arial" charset="0"/>
                <a:cs typeface="Arial" charset="0"/>
              </a:rPr>
              <a:t> </a:t>
            </a:r>
            <a:r>
              <a:rPr kumimoji="1" lang="en-US" sz="2000" dirty="0">
                <a:solidFill>
                  <a:srgbClr val="003300"/>
                </a:solidFill>
                <a:latin typeface="Arial" charset="0"/>
                <a:cs typeface="Arial" charset="0"/>
              </a:rPr>
              <a:t>(principally locally available foods)</a:t>
            </a:r>
            <a:endParaRPr lang="en-US" sz="2000" b="1" dirty="0"/>
          </a:p>
        </p:txBody>
      </p:sp>
      <p:sp>
        <p:nvSpPr>
          <p:cNvPr id="489474"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4" name="Rectangle 3"/>
          <p:cNvSpPr txBox="1">
            <a:spLocks noChangeArrowheads="1"/>
          </p:cNvSpPr>
          <p:nvPr/>
        </p:nvSpPr>
        <p:spPr bwMode="auto">
          <a:xfrm>
            <a:off x="886052" y="2910114"/>
            <a:ext cx="7358062" cy="1661993"/>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these six are the classifications most often used in the four areas of Anthropology</a:t>
            </a:r>
            <a:endParaRPr lang="en-US" sz="1600" dirty="0">
              <a:solidFill>
                <a:srgbClr val="000000"/>
              </a:solidFill>
              <a:latin typeface="Arial" charset="0"/>
            </a:endParaRPr>
          </a:p>
        </p:txBody>
      </p:sp>
      <p:sp>
        <p:nvSpPr>
          <p:cNvPr id="5" name="Striped Right Arrow 4"/>
          <p:cNvSpPr/>
          <p:nvPr/>
        </p:nvSpPr>
        <p:spPr>
          <a:xfrm rot="16200000">
            <a:off x="3086028" y="3024342"/>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rot="5400000">
            <a:off x="3086028" y="4105656"/>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2812140"/>
            <a:ext cx="7315200" cy="2185214"/>
          </a:xfrm>
          <a:prstGeom prst="rect">
            <a:avLst/>
          </a:prstGeom>
          <a:noFill/>
          <a:ln w="9525">
            <a:noFill/>
            <a:miter lim="800000"/>
            <a:headEnd/>
            <a:tailEnd/>
          </a:ln>
        </p:spPr>
        <p:txBody>
          <a:bodyPr>
            <a:spAutoFit/>
          </a:bodyPr>
          <a:lstStyle/>
          <a:p>
            <a:pPr marL="342900" indent="-342900" algn="ctr"/>
            <a:r>
              <a:rPr lang="en-US" sz="5400" b="1" dirty="0">
                <a:solidFill>
                  <a:prstClr val="black"/>
                </a:solidFill>
                <a:latin typeface="Calibri" pitchFamily="34" charset="0"/>
              </a:rPr>
              <a:t>nutrients . . .</a:t>
            </a:r>
          </a:p>
          <a:p>
            <a:pPr marL="342900" indent="-342900" algn="ctr"/>
            <a:r>
              <a:rPr lang="en-US" sz="5400" b="1" dirty="0">
                <a:solidFill>
                  <a:srgbClr val="FFFFFF"/>
                </a:solidFill>
                <a:latin typeface="Calibri" pitchFamily="34" charset="0"/>
              </a:rPr>
              <a:t>“essential nutrients” . . . </a:t>
            </a:r>
          </a:p>
          <a:p>
            <a:pPr marL="342900" indent="-342900" algn="ctr"/>
            <a:r>
              <a:rPr lang="en-US" sz="2800" b="1" dirty="0">
                <a:solidFill>
                  <a:srgbClr val="FFFFFF"/>
                </a:solidFill>
                <a:latin typeface="Calibri" pitchFamily="34" charset="0"/>
              </a:rPr>
              <a:t>that’s what it’s all about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543800" cy="5386090"/>
          </a:xfrm>
        </p:spPr>
        <p:txBody>
          <a:bodyPr wrap="square">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99CCFF"/>
                </a:solidFill>
                <a:latin typeface="Arial" charset="0"/>
                <a:cs typeface="Arial" charset="0"/>
              </a:rPr>
              <a:t>graminivorous</a:t>
            </a:r>
            <a:r>
              <a:rPr lang="en-US" sz="3200" b="1" dirty="0">
                <a:solidFill>
                  <a:srgbClr val="99CCFF"/>
                </a:solidFill>
                <a:latin typeface="Arial" charset="0"/>
                <a:cs typeface="Arial" charset="0"/>
              </a:rPr>
              <a:t> </a:t>
            </a:r>
            <a:r>
              <a:rPr lang="en-US" sz="2000" dirty="0">
                <a:solidFill>
                  <a:srgbClr val="99CCFF"/>
                </a:solidFill>
                <a:latin typeface="Arial" charset="0"/>
                <a:cs typeface="Arial" charset="0"/>
              </a:rPr>
              <a:t>(principally grasses)</a:t>
            </a:r>
          </a:p>
          <a:p>
            <a:pPr marL="1143000" indent="-231775" eaLnBrk="1" hangingPunct="1">
              <a:spcBef>
                <a:spcPts val="600"/>
              </a:spcBef>
            </a:pPr>
            <a:r>
              <a:rPr lang="en-US" sz="3200" b="1" dirty="0" err="1">
                <a:solidFill>
                  <a:srgbClr val="99CCFF"/>
                </a:solidFill>
                <a:latin typeface="Arial" charset="0"/>
                <a:cs typeface="Arial" charset="0"/>
              </a:rPr>
              <a:t>folivorous</a:t>
            </a:r>
            <a:r>
              <a:rPr lang="en-US" sz="3200" b="1" dirty="0">
                <a:solidFill>
                  <a:srgbClr val="99CCFF"/>
                </a:solidFill>
                <a:latin typeface="Arial" charset="0"/>
                <a:cs typeface="Arial" charset="0"/>
              </a:rPr>
              <a:t> </a:t>
            </a:r>
            <a:r>
              <a:rPr lang="en-US" sz="2000" dirty="0">
                <a:solidFill>
                  <a:srgbClr val="99CCFF"/>
                </a:solidFill>
                <a:latin typeface="Arial" charset="0"/>
                <a:cs typeface="Arial" charset="0"/>
              </a:rPr>
              <a:t>(principally leaf eating)</a:t>
            </a:r>
          </a:p>
          <a:p>
            <a:pPr marL="1143000" indent="-231775" eaLnBrk="1" hangingPunct="1">
              <a:spcBef>
                <a:spcPts val="600"/>
              </a:spcBef>
            </a:pPr>
            <a:r>
              <a:rPr lang="en-US" sz="3200" b="1" dirty="0" err="1">
                <a:solidFill>
                  <a:srgbClr val="99CCFF"/>
                </a:solidFill>
                <a:latin typeface="Arial" charset="0"/>
                <a:cs typeface="Arial" charset="0"/>
              </a:rPr>
              <a:t>proteinivorous</a:t>
            </a:r>
            <a:r>
              <a:rPr lang="en-US" sz="3200" b="1" dirty="0">
                <a:solidFill>
                  <a:srgbClr val="99CCFF"/>
                </a:solidFill>
                <a:latin typeface="Arial" charset="0"/>
                <a:cs typeface="Arial" charset="0"/>
              </a:rPr>
              <a:t> </a:t>
            </a:r>
            <a:r>
              <a:rPr lang="en-US" sz="2000" dirty="0">
                <a:solidFill>
                  <a:srgbClr val="99CCFF"/>
                </a:solidFill>
                <a:latin typeface="Arial" charset="0"/>
                <a:cs typeface="Arial" charset="0"/>
              </a:rPr>
              <a:t>(principally protein eating)</a:t>
            </a:r>
            <a:r>
              <a:rPr kumimoji="1" lang="en-US" sz="2000" dirty="0">
                <a:solidFill>
                  <a:srgbClr val="99CCFF"/>
                </a:solidFill>
                <a:latin typeface="Arial" charset="0"/>
                <a:cs typeface="Arial" charset="0"/>
              </a:rPr>
              <a:t> </a:t>
            </a:r>
          </a:p>
          <a:p>
            <a:pPr marL="1143000" indent="-231775" eaLnBrk="1" hangingPunct="1">
              <a:spcBef>
                <a:spcPts val="600"/>
              </a:spcBef>
            </a:pPr>
            <a:r>
              <a:rPr kumimoji="1" lang="en-US" sz="3200" b="1" dirty="0">
                <a:solidFill>
                  <a:srgbClr val="99CCFF"/>
                </a:solidFill>
                <a:latin typeface="Arial" charset="0"/>
                <a:cs typeface="Arial" charset="0"/>
              </a:rPr>
              <a:t>carnivorous </a:t>
            </a:r>
            <a:r>
              <a:rPr kumimoji="1" lang="en-US" sz="2000" dirty="0">
                <a:solidFill>
                  <a:srgbClr val="99CCFF"/>
                </a:solidFill>
                <a:latin typeface="Arial" charset="0"/>
                <a:cs typeface="Arial" charset="0"/>
              </a:rPr>
              <a:t>(chiefly meats) </a:t>
            </a:r>
          </a:p>
          <a:p>
            <a:pPr marL="1143000" indent="-231775" eaLnBrk="1" hangingPunct="1">
              <a:spcBef>
                <a:spcPts val="600"/>
              </a:spcBef>
            </a:pPr>
            <a:r>
              <a:rPr kumimoji="1" lang="en-US" sz="4000" b="1" dirty="0">
                <a:solidFill>
                  <a:srgbClr val="000000"/>
                </a:solidFill>
                <a:latin typeface="Arial" charset="0"/>
                <a:cs typeface="Arial" charset="0"/>
              </a:rPr>
              <a:t>omnivorous</a:t>
            </a:r>
            <a:r>
              <a:rPr kumimoji="1" lang="en-US" sz="3600" b="1" dirty="0">
                <a:solidFill>
                  <a:srgbClr val="000000"/>
                </a:solidFill>
                <a:latin typeface="Arial" charset="0"/>
                <a:cs typeface="Arial" charset="0"/>
              </a:rPr>
              <a:t> </a:t>
            </a:r>
            <a:r>
              <a:rPr kumimoji="1" lang="en-US" sz="2000" dirty="0">
                <a:solidFill>
                  <a:srgbClr val="000000"/>
                </a:solidFill>
                <a:latin typeface="Arial" charset="0"/>
                <a:cs typeface="Arial" charset="0"/>
              </a:rPr>
              <a:t>(“devours” “all”)</a:t>
            </a:r>
          </a:p>
          <a:p>
            <a:pPr marL="1143000" indent="-231775" eaLnBrk="1" hangingPunct="1">
              <a:spcBef>
                <a:spcPts val="600"/>
              </a:spcBef>
            </a:pPr>
            <a:r>
              <a:rPr kumimoji="1" lang="en-US" sz="4000" b="1" dirty="0" err="1">
                <a:solidFill>
                  <a:srgbClr val="003300"/>
                </a:solidFill>
                <a:latin typeface="Arial" charset="0"/>
                <a:cs typeface="Arial" charset="0"/>
              </a:rPr>
              <a:t>locavore</a:t>
            </a:r>
            <a:r>
              <a:rPr kumimoji="1" lang="en-US" sz="4000" b="1" dirty="0">
                <a:solidFill>
                  <a:srgbClr val="003300"/>
                </a:solidFill>
                <a:latin typeface="Arial" charset="0"/>
                <a:cs typeface="Arial" charset="0"/>
              </a:rPr>
              <a:t> </a:t>
            </a:r>
            <a:r>
              <a:rPr kumimoji="1" lang="en-US" sz="2000" dirty="0">
                <a:solidFill>
                  <a:srgbClr val="003300"/>
                </a:solidFill>
                <a:latin typeface="Arial" charset="0"/>
                <a:cs typeface="Arial" charset="0"/>
              </a:rPr>
              <a:t>(principally locally available foods)</a:t>
            </a:r>
            <a:endParaRPr lang="en-US" sz="2000" b="1" dirty="0"/>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3048000"/>
            <a:ext cx="7358062" cy="2031325"/>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and the two below are the diet classifications seen most often in the Anthropology of Food . . .</a:t>
            </a:r>
            <a:endParaRPr lang="en-US" sz="1600" dirty="0">
              <a:solidFill>
                <a:srgbClr val="000000"/>
              </a:solidFill>
              <a:latin typeface="Arial" charset="0"/>
            </a:endParaRPr>
          </a:p>
        </p:txBody>
      </p:sp>
      <p:sp>
        <p:nvSpPr>
          <p:cNvPr id="6" name="Striped Right Arrow 5"/>
          <p:cNvSpPr/>
          <p:nvPr/>
        </p:nvSpPr>
        <p:spPr>
          <a:xfrm rot="5400000">
            <a:off x="3086028" y="4624542"/>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543800" cy="5262979"/>
          </a:xfrm>
        </p:spPr>
        <p:txBody>
          <a:bodyPr wrap="square">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D79694"/>
                </a:solidFill>
                <a:latin typeface="Arial" charset="0"/>
                <a:cs typeface="Arial" charset="0"/>
              </a:rPr>
              <a:t>graminivorous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grasses)</a:t>
            </a:r>
          </a:p>
          <a:p>
            <a:pPr marL="1143000" indent="-231775" eaLnBrk="1" hangingPunct="1">
              <a:spcBef>
                <a:spcPts val="600"/>
              </a:spcBef>
            </a:pPr>
            <a:r>
              <a:rPr lang="en-US" sz="3200" b="1" dirty="0" err="1">
                <a:solidFill>
                  <a:srgbClr val="D79694"/>
                </a:solidFill>
                <a:latin typeface="Arial" charset="0"/>
                <a:cs typeface="Arial" charset="0"/>
              </a:rPr>
              <a:t>folivorous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leaf eating)</a:t>
            </a:r>
          </a:p>
          <a:p>
            <a:pPr marL="1143000" indent="-231775" eaLnBrk="1" hangingPunct="1">
              <a:spcBef>
                <a:spcPts val="600"/>
              </a:spcBef>
            </a:pPr>
            <a:r>
              <a:rPr lang="en-US" sz="3200" b="1" dirty="0" err="1">
                <a:solidFill>
                  <a:srgbClr val="D79694"/>
                </a:solidFill>
                <a:latin typeface="Arial" charset="0"/>
                <a:cs typeface="Arial" charset="0"/>
              </a:rPr>
              <a:t>proteinivorous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protein eating)</a:t>
            </a:r>
            <a:r>
              <a:rPr kumimoji="1" lang="en-US" sz="2000" dirty="0">
                <a:solidFill>
                  <a:srgbClr val="D79694"/>
                </a:solidFill>
                <a:latin typeface="Arial" charset="0"/>
                <a:cs typeface="Arial" charset="0"/>
              </a:rPr>
              <a:t> </a:t>
            </a:r>
          </a:p>
          <a:p>
            <a:pPr marL="1143000" indent="-231775" eaLnBrk="1" hangingPunct="1">
              <a:spcBef>
                <a:spcPts val="600"/>
              </a:spcBef>
            </a:pPr>
            <a:r>
              <a:rPr kumimoji="1" lang="en-US" sz="3200" b="1" dirty="0">
                <a:solidFill>
                  <a:srgbClr val="D79694"/>
                </a:solidFill>
                <a:latin typeface="Arial" charset="0"/>
                <a:cs typeface="Arial" charset="0"/>
              </a:rPr>
              <a:t>carnivorous </a:t>
            </a:r>
            <a:r>
              <a:rPr kumimoji="1" lang="en-US" sz="2000" dirty="0">
                <a:solidFill>
                  <a:srgbClr val="D79694"/>
                </a:solidFill>
                <a:latin typeface="Arial" charset="0"/>
                <a:cs typeface="Arial" charset="0"/>
              </a:rPr>
              <a:t>(chiefly meats) </a:t>
            </a:r>
          </a:p>
          <a:p>
            <a:pPr marL="1143000" indent="-231775" eaLnBrk="1" hangingPunct="1">
              <a:spcBef>
                <a:spcPts val="600"/>
              </a:spcBef>
            </a:pPr>
            <a:r>
              <a:rPr kumimoji="1" lang="en-US" sz="3200" b="1" dirty="0">
                <a:solidFill>
                  <a:srgbClr val="D79694"/>
                </a:solidFill>
                <a:latin typeface="Arial" charset="0"/>
                <a:cs typeface="Arial" charset="0"/>
              </a:rPr>
              <a:t>omnivorous </a:t>
            </a:r>
            <a:r>
              <a:rPr kumimoji="1" lang="en-US" sz="2000" dirty="0">
                <a:solidFill>
                  <a:srgbClr val="D79694"/>
                </a:solidFill>
                <a:latin typeface="Arial" charset="0"/>
                <a:cs typeface="Arial" charset="0"/>
              </a:rPr>
              <a:t>(“devours” “all”)</a:t>
            </a:r>
          </a:p>
          <a:p>
            <a:pPr marL="1143000" indent="-231775" eaLnBrk="1" hangingPunct="1">
              <a:spcBef>
                <a:spcPts val="600"/>
              </a:spcBef>
            </a:pPr>
            <a:r>
              <a:rPr kumimoji="1" lang="en-US" sz="4000" b="1" dirty="0" err="1">
                <a:solidFill>
                  <a:srgbClr val="003300"/>
                </a:solidFill>
                <a:latin typeface="Arial" charset="0"/>
                <a:cs typeface="Arial" charset="0"/>
              </a:rPr>
              <a:t>locavore</a:t>
            </a:r>
            <a:r>
              <a:rPr kumimoji="1" lang="en-US" sz="3600" b="1" dirty="0">
                <a:solidFill>
                  <a:srgbClr val="003300"/>
                </a:solidFill>
                <a:latin typeface="Arial" charset="0"/>
                <a:cs typeface="Arial" charset="0"/>
              </a:rPr>
              <a:t> </a:t>
            </a:r>
            <a:r>
              <a:rPr kumimoji="1" lang="en-US" sz="2000" dirty="0">
                <a:solidFill>
                  <a:srgbClr val="003300"/>
                </a:solidFill>
                <a:latin typeface="Arial" charset="0"/>
                <a:cs typeface="Arial" charset="0"/>
              </a:rPr>
              <a:t>(principally locally available foods)</a:t>
            </a:r>
            <a:endParaRPr lang="en-US" sz="2000" b="1" dirty="0"/>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4393310"/>
            <a:ext cx="7358062" cy="1292662"/>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the newest one is . . .</a:t>
            </a:r>
            <a:endParaRPr lang="en-US" sz="1600" dirty="0">
              <a:solidFill>
                <a:srgbClr val="000000"/>
              </a:solidFill>
              <a:latin typeface="Arial" charset="0"/>
            </a:endParaRPr>
          </a:p>
        </p:txBody>
      </p:sp>
      <p:sp>
        <p:nvSpPr>
          <p:cNvPr id="6" name="Striped Right Arrow 5"/>
          <p:cNvSpPr/>
          <p:nvPr/>
        </p:nvSpPr>
        <p:spPr>
          <a:xfrm rot="5400000">
            <a:off x="3086028" y="5234142"/>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TextBox 1"/>
          <p:cNvSpPr txBox="1">
            <a:spLocks noChangeArrowheads="1"/>
          </p:cNvSpPr>
          <p:nvPr/>
        </p:nvSpPr>
        <p:spPr bwMode="auto">
          <a:xfrm>
            <a:off x="914400" y="2800314"/>
            <a:ext cx="7315200" cy="2123658"/>
          </a:xfrm>
          <a:prstGeom prst="rect">
            <a:avLst/>
          </a:prstGeom>
          <a:noFill/>
          <a:ln w="9525">
            <a:noFill/>
            <a:miter lim="800000"/>
            <a:headEnd/>
            <a:tailEnd/>
          </a:ln>
        </p:spPr>
        <p:txBody>
          <a:bodyPr>
            <a:spAutoFit/>
          </a:bodyPr>
          <a:lstStyle/>
          <a:p>
            <a:pPr algn="ctr"/>
            <a:r>
              <a:rPr lang="en-US" sz="6000" b="1" i="1" dirty="0" err="1">
                <a:solidFill>
                  <a:schemeClr val="accent2">
                    <a:lumMod val="50000"/>
                  </a:schemeClr>
                </a:solidFill>
                <a:latin typeface="Calibri" pitchFamily="34" charset="0"/>
              </a:rPr>
              <a:t>locavore</a:t>
            </a:r>
            <a:endParaRPr lang="en-US" sz="6000" b="1" i="1" dirty="0">
              <a:solidFill>
                <a:schemeClr val="accent2">
                  <a:lumMod val="50000"/>
                </a:schemeClr>
              </a:solidFill>
              <a:latin typeface="Calibri" pitchFamily="34" charset="0"/>
            </a:endParaRPr>
          </a:p>
          <a:p>
            <a:pPr algn="ctr"/>
            <a:endParaRPr lang="en-US" sz="1600" b="1" dirty="0">
              <a:solidFill>
                <a:prstClr val="black"/>
              </a:solidFill>
              <a:latin typeface="Calibri" pitchFamily="34" charset="0"/>
            </a:endParaRPr>
          </a:p>
          <a:p>
            <a:pPr algn="ctr"/>
            <a:r>
              <a:rPr lang="en-US" sz="2800" b="1" dirty="0">
                <a:solidFill>
                  <a:prstClr val="black"/>
                </a:solidFill>
                <a:latin typeface="Calibri" pitchFamily="34" charset="0"/>
              </a:rPr>
              <a:t>2007 </a:t>
            </a:r>
            <a:r>
              <a:rPr lang="en-US" sz="2800" b="1" i="1" dirty="0">
                <a:solidFill>
                  <a:prstClr val="black"/>
                </a:solidFill>
                <a:latin typeface="Calibri" pitchFamily="34" charset="0"/>
              </a:rPr>
              <a:t>New Oxford American Dictionary</a:t>
            </a:r>
            <a:r>
              <a:rPr lang="en-US" sz="2800" b="1" dirty="0">
                <a:solidFill>
                  <a:prstClr val="black"/>
                </a:solidFill>
                <a:latin typeface="Calibri" pitchFamily="34" charset="0"/>
              </a:rPr>
              <a:t> </a:t>
            </a:r>
          </a:p>
          <a:p>
            <a:pPr algn="ctr"/>
            <a:r>
              <a:rPr lang="en-US" sz="2800" b="1" dirty="0">
                <a:solidFill>
                  <a:prstClr val="black"/>
                </a:solidFill>
                <a:latin typeface="Calibri" pitchFamily="34" charset="0"/>
              </a:rPr>
              <a:t>Word of the Year</a:t>
            </a:r>
            <a:endParaRPr lang="en-US" sz="2800" dirty="0">
              <a:solidFill>
                <a:prstClr val="black"/>
              </a:solidFill>
              <a:latin typeface="Calibri"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7" name="Rectangle 2"/>
          <p:cNvSpPr>
            <a:spLocks noChangeArrowheads="1"/>
          </p:cNvSpPr>
          <p:nvPr/>
        </p:nvSpPr>
        <p:spPr bwMode="auto">
          <a:xfrm>
            <a:off x="914400" y="6553200"/>
            <a:ext cx="7315200" cy="215444"/>
          </a:xfrm>
          <a:prstGeom prst="rect">
            <a:avLst/>
          </a:prstGeom>
          <a:noFill/>
          <a:ln w="9525">
            <a:noFill/>
            <a:miter lim="800000"/>
            <a:headEnd/>
            <a:tailEnd/>
          </a:ln>
        </p:spPr>
        <p:txBody>
          <a:bodyPr>
            <a:spAutoFit/>
          </a:bodyPr>
          <a:lstStyle/>
          <a:p>
            <a:pPr algn="ctr"/>
            <a:r>
              <a:rPr lang="en-US" sz="800" dirty="0">
                <a:solidFill>
                  <a:prstClr val="black"/>
                </a:solidFill>
                <a:latin typeface="Calibri" pitchFamily="34" charset="0"/>
                <a:hlinkClick r:id="rId2"/>
              </a:rPr>
              <a:t>http://www.mnlocavore.com/2012/11/locavore-on-the-road-duluth-grill/dultuh-grill/</a:t>
            </a:r>
            <a:endParaRPr lang="en-US" sz="800" dirty="0">
              <a:solidFill>
                <a:prstClr val="black"/>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634" y="533400"/>
            <a:ext cx="3324166" cy="24384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5486400"/>
            <a:ext cx="2857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112263"/>
            <a:ext cx="44767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211975"/>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572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3581400"/>
            <a:ext cx="13811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6162" y="1581150"/>
            <a:ext cx="985838"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5" y="18325"/>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1214005"/>
            <a:ext cx="1933575" cy="175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6" name="TextBox 1"/>
          <p:cNvSpPr txBox="1">
            <a:spLocks noChangeArrowheads="1"/>
          </p:cNvSpPr>
          <p:nvPr/>
        </p:nvSpPr>
        <p:spPr bwMode="auto">
          <a:xfrm>
            <a:off x="685800" y="3124200"/>
            <a:ext cx="7772400" cy="2308324"/>
          </a:xfrm>
          <a:prstGeom prst="rect">
            <a:avLst/>
          </a:prstGeom>
          <a:solidFill>
            <a:srgbClr val="FFFFFF">
              <a:alpha val="65882"/>
            </a:srgbClr>
          </a:solidFill>
          <a:ln w="9525">
            <a:noFill/>
            <a:miter lim="800000"/>
            <a:headEnd/>
            <a:tailEnd/>
          </a:ln>
        </p:spPr>
        <p:txBody>
          <a:bodyPr>
            <a:spAutoFit/>
          </a:bodyPr>
          <a:lstStyle/>
          <a:p>
            <a:pPr algn="ctr"/>
            <a:r>
              <a:rPr lang="en-US" sz="4800" b="1" dirty="0">
                <a:solidFill>
                  <a:srgbClr val="C80000"/>
                </a:solidFill>
                <a:latin typeface="Calibri" pitchFamily="34" charset="0"/>
              </a:rPr>
              <a:t>(Slow Food people</a:t>
            </a:r>
          </a:p>
          <a:p>
            <a:pPr algn="ctr"/>
            <a:r>
              <a:rPr lang="en-US" sz="4800" b="1" dirty="0">
                <a:solidFill>
                  <a:srgbClr val="C80000"/>
                </a:solidFill>
                <a:latin typeface="Calibri" pitchFamily="34" charset="0"/>
              </a:rPr>
              <a:t>are generally</a:t>
            </a:r>
          </a:p>
          <a:p>
            <a:pPr algn="ctr"/>
            <a:r>
              <a:rPr lang="en-US" sz="4800" b="1" dirty="0" err="1">
                <a:solidFill>
                  <a:srgbClr val="C80000"/>
                </a:solidFill>
                <a:latin typeface="Calibri" pitchFamily="34" charset="0"/>
              </a:rPr>
              <a:t>locavores</a:t>
            </a:r>
            <a:r>
              <a:rPr lang="en-US" sz="4800" b="1" dirty="0">
                <a:solidFill>
                  <a:srgbClr val="C80000"/>
                </a:solidFill>
                <a:latin typeface="Calibri" pitchFamily="34" charset="0"/>
              </a:rPr>
              <a:t>)</a:t>
            </a:r>
            <a:endParaRPr lang="en-US" sz="4400" dirty="0">
              <a:solidFill>
                <a:srgbClr val="C80000"/>
              </a:solidFill>
              <a:latin typeface="Calibri" pitchFamily="34" charset="0"/>
            </a:endParaRPr>
          </a:p>
        </p:txBody>
      </p:sp>
    </p:spTree>
    <p:extLst>
      <p:ext uri="{BB962C8B-B14F-4D97-AF65-F5344CB8AC3E}">
        <p14:creationId xmlns:p14="http://schemas.microsoft.com/office/powerpoint/2010/main" val="3085372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315200" cy="5324535"/>
          </a:xfrm>
        </p:spPr>
        <p:txBody>
          <a:bodyPr>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D79694"/>
                </a:solidFill>
                <a:latin typeface="Arial" charset="0"/>
                <a:cs typeface="Arial" charset="0"/>
              </a:rPr>
              <a:t>graminivorous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grasses)</a:t>
            </a:r>
          </a:p>
          <a:p>
            <a:pPr marL="1143000" indent="-231775" eaLnBrk="1" hangingPunct="1">
              <a:spcBef>
                <a:spcPts val="600"/>
              </a:spcBef>
            </a:pPr>
            <a:r>
              <a:rPr lang="en-US" sz="3200" b="1" dirty="0" err="1">
                <a:solidFill>
                  <a:srgbClr val="D79694"/>
                </a:solidFill>
                <a:latin typeface="Arial" charset="0"/>
                <a:cs typeface="Arial" charset="0"/>
              </a:rPr>
              <a:t>folivorous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leaf eating)</a:t>
            </a:r>
          </a:p>
          <a:p>
            <a:pPr marL="1143000" indent="-231775" eaLnBrk="1" hangingPunct="1">
              <a:spcBef>
                <a:spcPts val="600"/>
              </a:spcBef>
            </a:pPr>
            <a:r>
              <a:rPr lang="en-US" sz="3200" b="1" dirty="0" err="1">
                <a:solidFill>
                  <a:srgbClr val="D79694"/>
                </a:solidFill>
                <a:latin typeface="Arial" charset="0"/>
                <a:cs typeface="Arial" charset="0"/>
              </a:rPr>
              <a:t>proteinivorous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protein eating)</a:t>
            </a:r>
            <a:r>
              <a:rPr kumimoji="1" lang="en-US" sz="2000" dirty="0">
                <a:solidFill>
                  <a:srgbClr val="D79694"/>
                </a:solidFill>
                <a:latin typeface="Arial" charset="0"/>
                <a:cs typeface="Arial" charset="0"/>
              </a:rPr>
              <a:t> </a:t>
            </a:r>
          </a:p>
          <a:p>
            <a:pPr marL="1143000" indent="-231775" eaLnBrk="1" hangingPunct="1">
              <a:spcBef>
                <a:spcPts val="600"/>
              </a:spcBef>
            </a:pPr>
            <a:r>
              <a:rPr kumimoji="1" lang="en-US" sz="3200" b="1" dirty="0">
                <a:solidFill>
                  <a:srgbClr val="D79694"/>
                </a:solidFill>
                <a:latin typeface="Arial" charset="0"/>
                <a:cs typeface="Arial" charset="0"/>
              </a:rPr>
              <a:t>carnivorous </a:t>
            </a:r>
            <a:r>
              <a:rPr kumimoji="1" lang="en-US" sz="2000" dirty="0">
                <a:solidFill>
                  <a:srgbClr val="D79694"/>
                </a:solidFill>
                <a:latin typeface="Arial" charset="0"/>
                <a:cs typeface="Arial" charset="0"/>
              </a:rPr>
              <a:t>(chiefly meats) </a:t>
            </a:r>
          </a:p>
          <a:p>
            <a:pPr marL="1143000" indent="-231775" eaLnBrk="1" hangingPunct="1">
              <a:spcBef>
                <a:spcPts val="600"/>
              </a:spcBef>
            </a:pPr>
            <a:r>
              <a:rPr kumimoji="1" lang="en-US" sz="4000" b="1" dirty="0">
                <a:solidFill>
                  <a:schemeClr val="accent2">
                    <a:lumMod val="50000"/>
                  </a:schemeClr>
                </a:solidFill>
                <a:latin typeface="Arial" charset="0"/>
                <a:cs typeface="Arial" charset="0"/>
              </a:rPr>
              <a:t>omnivorous</a:t>
            </a:r>
            <a:r>
              <a:rPr kumimoji="1" lang="en-US" sz="3200" b="1" dirty="0">
                <a:solidFill>
                  <a:schemeClr val="accent2">
                    <a:lumMod val="50000"/>
                  </a:schemeClr>
                </a:solidFill>
                <a:latin typeface="Arial" charset="0"/>
                <a:cs typeface="Arial" charset="0"/>
              </a:rPr>
              <a:t> </a:t>
            </a:r>
            <a:r>
              <a:rPr kumimoji="1" lang="en-US" sz="2000" dirty="0">
                <a:solidFill>
                  <a:srgbClr val="000000"/>
                </a:solidFill>
                <a:latin typeface="Arial" charset="0"/>
                <a:cs typeface="Arial" charset="0"/>
              </a:rPr>
              <a:t>(“devours” “all”)</a:t>
            </a:r>
          </a:p>
          <a:p>
            <a:pPr marL="1143000" indent="-231775" eaLnBrk="1" hangingPunct="1">
              <a:spcBef>
                <a:spcPts val="600"/>
              </a:spcBef>
            </a:pPr>
            <a:r>
              <a:rPr kumimoji="1" lang="en-US" sz="3600" b="1" dirty="0" err="1">
                <a:solidFill>
                  <a:srgbClr val="D79694"/>
                </a:solidFill>
                <a:latin typeface="Arial" charset="0"/>
                <a:cs typeface="Arial" charset="0"/>
              </a:rPr>
              <a:t>locavore</a:t>
            </a:r>
            <a:r>
              <a:rPr kumimoji="1" lang="en-US" sz="3600" b="1" dirty="0">
                <a:solidFill>
                  <a:srgbClr val="D79694"/>
                </a:solidFill>
                <a:latin typeface="Arial" charset="0"/>
                <a:cs typeface="Arial" charset="0"/>
              </a:rPr>
              <a:t> </a:t>
            </a:r>
            <a:r>
              <a:rPr kumimoji="1" lang="en-US" sz="2000" dirty="0">
                <a:solidFill>
                  <a:srgbClr val="D79694"/>
                </a:solidFill>
                <a:latin typeface="Arial" charset="0"/>
                <a:cs typeface="Arial" charset="0"/>
              </a:rPr>
              <a:t>(principally locally available foods)</a:t>
            </a:r>
            <a:endParaRPr lang="en-US" sz="2000" b="1" dirty="0">
              <a:solidFill>
                <a:srgbClr val="D79694"/>
              </a:solidFill>
            </a:endParaRPr>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3367207"/>
            <a:ext cx="7358062" cy="1661993"/>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the other diet classification term </a:t>
            </a:r>
          </a:p>
          <a:p>
            <a:pPr indent="-514350" algn="ctr">
              <a:spcBef>
                <a:spcPts val="0"/>
              </a:spcBef>
              <a:spcAft>
                <a:spcPts val="0"/>
              </a:spcAft>
              <a:tabLst>
                <a:tab pos="0" algn="l"/>
              </a:tabLst>
              <a:defRPr/>
            </a:pPr>
            <a:r>
              <a:rPr lang="en-US" sz="2400" b="1" dirty="0">
                <a:solidFill>
                  <a:srgbClr val="000000"/>
                </a:solidFill>
              </a:rPr>
              <a:t>you hear most is . . .</a:t>
            </a:r>
            <a:endParaRPr lang="en-US" sz="1600" dirty="0">
              <a:solidFill>
                <a:srgbClr val="000000"/>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315200" cy="5324535"/>
          </a:xfrm>
        </p:spPr>
        <p:txBody>
          <a:bodyPr>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D79694"/>
                </a:solidFill>
                <a:latin typeface="Arial" charset="0"/>
                <a:cs typeface="Arial" charset="0"/>
              </a:rPr>
              <a:t>graminivorous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grasses)</a:t>
            </a:r>
          </a:p>
          <a:p>
            <a:pPr marL="1143000" indent="-231775" eaLnBrk="1" hangingPunct="1">
              <a:spcBef>
                <a:spcPts val="600"/>
              </a:spcBef>
            </a:pPr>
            <a:r>
              <a:rPr lang="en-US" sz="3200" b="1" dirty="0" err="1">
                <a:solidFill>
                  <a:srgbClr val="D79694"/>
                </a:solidFill>
                <a:latin typeface="Arial" charset="0"/>
                <a:cs typeface="Arial" charset="0"/>
              </a:rPr>
              <a:t>folivorous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leaf eating)</a:t>
            </a:r>
          </a:p>
          <a:p>
            <a:pPr marL="1143000" indent="-231775" eaLnBrk="1" hangingPunct="1">
              <a:spcBef>
                <a:spcPts val="600"/>
              </a:spcBef>
            </a:pPr>
            <a:r>
              <a:rPr lang="en-US" sz="3200" b="1" dirty="0" err="1">
                <a:solidFill>
                  <a:srgbClr val="D79694"/>
                </a:solidFill>
                <a:latin typeface="Arial" charset="0"/>
                <a:cs typeface="Arial" charset="0"/>
              </a:rPr>
              <a:t>proteinivorous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protein eating)</a:t>
            </a:r>
            <a:r>
              <a:rPr kumimoji="1" lang="en-US" sz="2000" dirty="0">
                <a:solidFill>
                  <a:srgbClr val="D79694"/>
                </a:solidFill>
                <a:latin typeface="Arial" charset="0"/>
                <a:cs typeface="Arial" charset="0"/>
              </a:rPr>
              <a:t> </a:t>
            </a:r>
          </a:p>
          <a:p>
            <a:pPr marL="1143000" indent="-231775" eaLnBrk="1" hangingPunct="1">
              <a:spcBef>
                <a:spcPts val="600"/>
              </a:spcBef>
            </a:pPr>
            <a:r>
              <a:rPr kumimoji="1" lang="en-US" sz="3200" b="1" dirty="0">
                <a:solidFill>
                  <a:srgbClr val="D79694"/>
                </a:solidFill>
                <a:latin typeface="Arial" charset="0"/>
                <a:cs typeface="Arial" charset="0"/>
              </a:rPr>
              <a:t>carnivorous </a:t>
            </a:r>
            <a:r>
              <a:rPr kumimoji="1" lang="en-US" sz="2000" dirty="0">
                <a:solidFill>
                  <a:srgbClr val="D79694"/>
                </a:solidFill>
                <a:latin typeface="Arial" charset="0"/>
                <a:cs typeface="Arial" charset="0"/>
              </a:rPr>
              <a:t>(chiefly meats) </a:t>
            </a:r>
          </a:p>
          <a:p>
            <a:pPr marL="1143000" indent="-231775" eaLnBrk="1" hangingPunct="1">
              <a:spcBef>
                <a:spcPts val="600"/>
              </a:spcBef>
            </a:pPr>
            <a:r>
              <a:rPr kumimoji="1" lang="en-US" sz="4000" b="1" dirty="0">
                <a:solidFill>
                  <a:srgbClr val="000000"/>
                </a:solidFill>
                <a:latin typeface="Arial" charset="0"/>
                <a:cs typeface="Arial" charset="0"/>
              </a:rPr>
              <a:t>omnivorous</a:t>
            </a:r>
            <a:r>
              <a:rPr kumimoji="1" lang="en-US" sz="3200" b="1" dirty="0">
                <a:solidFill>
                  <a:srgbClr val="000000"/>
                </a:solidFill>
                <a:latin typeface="Arial" charset="0"/>
                <a:cs typeface="Arial" charset="0"/>
              </a:rPr>
              <a:t> </a:t>
            </a:r>
            <a:r>
              <a:rPr kumimoji="1" lang="en-US" sz="2000" dirty="0">
                <a:solidFill>
                  <a:srgbClr val="000000"/>
                </a:solidFill>
                <a:latin typeface="Arial" charset="0"/>
                <a:cs typeface="Arial" charset="0"/>
              </a:rPr>
              <a:t>(“devours” “all”)</a:t>
            </a:r>
          </a:p>
          <a:p>
            <a:pPr marL="1143000" indent="-231775" eaLnBrk="1" hangingPunct="1">
              <a:spcBef>
                <a:spcPts val="600"/>
              </a:spcBef>
            </a:pPr>
            <a:r>
              <a:rPr kumimoji="1" lang="en-US" sz="3600" b="1" dirty="0" err="1">
                <a:solidFill>
                  <a:srgbClr val="D79694"/>
                </a:solidFill>
                <a:latin typeface="Arial" charset="0"/>
                <a:cs typeface="Arial" charset="0"/>
              </a:rPr>
              <a:t>locavore</a:t>
            </a:r>
            <a:r>
              <a:rPr kumimoji="1" lang="en-US" sz="3600" b="1" dirty="0">
                <a:solidFill>
                  <a:srgbClr val="D79694"/>
                </a:solidFill>
                <a:latin typeface="Arial" charset="0"/>
                <a:cs typeface="Arial" charset="0"/>
              </a:rPr>
              <a:t> </a:t>
            </a:r>
            <a:r>
              <a:rPr kumimoji="1" lang="en-US" sz="2000" dirty="0">
                <a:solidFill>
                  <a:srgbClr val="D79694"/>
                </a:solidFill>
                <a:latin typeface="Arial" charset="0"/>
                <a:cs typeface="Arial" charset="0"/>
              </a:rPr>
              <a:t>(principally locally available foods)</a:t>
            </a:r>
            <a:endParaRPr lang="en-US" sz="2000" b="1" dirty="0">
              <a:solidFill>
                <a:srgbClr val="D79694"/>
              </a:solidFill>
            </a:endParaRPr>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5809344"/>
            <a:ext cx="7358062" cy="830997"/>
          </a:xfrm>
          <a:prstGeom prst="rect">
            <a:avLst/>
          </a:prstGeom>
          <a:solidFill>
            <a:schemeClr val="bg1"/>
          </a:solidFill>
          <a:ln w="76200">
            <a:solidFill>
              <a:srgbClr val="FFC000"/>
            </a:solidFill>
            <a:miter lim="800000"/>
            <a:headEnd/>
            <a:tailEnd/>
          </a:ln>
        </p:spPr>
        <p:txBody>
          <a:bodyPr vert="horz" wrap="square" lIns="228600" tIns="228600" rIns="228600" bIns="2286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as in . . .</a:t>
            </a:r>
            <a:endParaRPr lang="en-US" sz="1600" dirty="0">
              <a:solidFill>
                <a:srgbClr val="000000"/>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3570" name="Picture 3"/>
          <p:cNvPicPr>
            <a:picLocks noChangeAspect="1" noChangeArrowheads="1"/>
          </p:cNvPicPr>
          <p:nvPr/>
        </p:nvPicPr>
        <p:blipFill>
          <a:blip r:embed="rId2" cstate="print"/>
          <a:srcRect/>
          <a:stretch>
            <a:fillRect/>
          </a:stretch>
        </p:blipFill>
        <p:spPr bwMode="auto">
          <a:xfrm>
            <a:off x="2657475" y="595313"/>
            <a:ext cx="3829050" cy="56673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extBox 1"/>
          <p:cNvSpPr txBox="1">
            <a:spLocks noChangeArrowheads="1"/>
          </p:cNvSpPr>
          <p:nvPr/>
        </p:nvSpPr>
        <p:spPr bwMode="auto">
          <a:xfrm>
            <a:off x="914400" y="1803400"/>
            <a:ext cx="7315200" cy="1016000"/>
          </a:xfrm>
          <a:prstGeom prst="rect">
            <a:avLst/>
          </a:prstGeom>
          <a:noFill/>
          <a:ln w="9525">
            <a:noFill/>
            <a:miter lim="800000"/>
            <a:headEnd/>
            <a:tailEnd/>
          </a:ln>
        </p:spPr>
        <p:txBody>
          <a:bodyPr>
            <a:spAutoFit/>
          </a:bodyPr>
          <a:lstStyle/>
          <a:p>
            <a:pPr algn="ctr"/>
            <a:r>
              <a:rPr lang="en-US" sz="6000" b="1" dirty="0">
                <a:solidFill>
                  <a:schemeClr val="accent2">
                    <a:lumMod val="50000"/>
                  </a:schemeClr>
                </a:solidFill>
                <a:latin typeface="Calibri" pitchFamily="34" charset="0"/>
              </a:rPr>
              <a:t>“omnivores’ paradox”</a:t>
            </a:r>
          </a:p>
        </p:txBody>
      </p:sp>
      <p:sp>
        <p:nvSpPr>
          <p:cNvPr id="494594" name="TextBox 3"/>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6</a:t>
            </a:r>
          </a:p>
        </p:txBody>
      </p:sp>
      <p:sp>
        <p:nvSpPr>
          <p:cNvPr id="494595" name="TextBox 4"/>
          <p:cNvSpPr txBox="1">
            <a:spLocks noChangeArrowheads="1"/>
          </p:cNvSpPr>
          <p:nvPr/>
        </p:nvSpPr>
        <p:spPr bwMode="auto">
          <a:xfrm>
            <a:off x="914400" y="3048000"/>
            <a:ext cx="7315200" cy="2862322"/>
          </a:xfrm>
          <a:prstGeom prst="rect">
            <a:avLst/>
          </a:prstGeom>
          <a:noFill/>
          <a:ln w="9525">
            <a:noFill/>
            <a:miter lim="800000"/>
            <a:headEnd/>
            <a:tailEnd/>
          </a:ln>
        </p:spPr>
        <p:txBody>
          <a:bodyPr>
            <a:spAutoFit/>
          </a:bodyPr>
          <a:lstStyle/>
          <a:p>
            <a:pPr algn="ctr"/>
            <a:r>
              <a:rPr lang="en-US" sz="2800" dirty="0">
                <a:solidFill>
                  <a:prstClr val="black"/>
                </a:solidFill>
                <a:latin typeface="Calibri" pitchFamily="34" charset="0"/>
              </a:rPr>
              <a:t>“. . . humans’ interest in new and varied food sources (</a:t>
            </a:r>
            <a:r>
              <a:rPr lang="en-US" sz="4800" b="1" dirty="0" err="1">
                <a:solidFill>
                  <a:schemeClr val="accent2">
                    <a:lumMod val="50000"/>
                  </a:schemeClr>
                </a:solidFill>
                <a:latin typeface="Calibri" pitchFamily="34" charset="0"/>
              </a:rPr>
              <a:t>neophilia</a:t>
            </a:r>
            <a:r>
              <a:rPr lang="en-US" sz="2800" dirty="0">
                <a:solidFill>
                  <a:prstClr val="black"/>
                </a:solidFill>
                <a:latin typeface="Calibri" pitchFamily="34" charset="0"/>
              </a:rPr>
              <a:t>) is balanced by their fear of new food items (</a:t>
            </a:r>
            <a:r>
              <a:rPr lang="en-US" sz="4800" b="1" dirty="0" err="1">
                <a:solidFill>
                  <a:schemeClr val="accent2">
                    <a:lumMod val="50000"/>
                  </a:schemeClr>
                </a:solidFill>
                <a:latin typeface="Calibri" pitchFamily="34" charset="0"/>
              </a:rPr>
              <a:t>neophobia</a:t>
            </a:r>
            <a:r>
              <a:rPr lang="en-US" sz="2800" dirty="0">
                <a:solidFill>
                  <a:prstClr val="black"/>
                </a:solidFill>
                <a:latin typeface="Calibri" pitchFamily="34" charset="0"/>
              </a:rPr>
              <a:t>), especially those that taste different from foods already determined to be safe.”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ubtitle 2"/>
          <p:cNvSpPr txBox="1">
            <a:spLocks/>
          </p:cNvSpPr>
          <p:nvPr/>
        </p:nvSpPr>
        <p:spPr bwMode="auto">
          <a:xfrm>
            <a:off x="914400" y="1676400"/>
            <a:ext cx="7315200" cy="4807470"/>
          </a:xfrm>
          <a:prstGeom prst="rect">
            <a:avLst/>
          </a:prstGeom>
          <a:noFill/>
          <a:ln w="9525">
            <a:noFill/>
            <a:miter lim="800000"/>
            <a:headEnd/>
            <a:tailEnd/>
          </a:ln>
        </p:spPr>
        <p:txBody>
          <a:bodyPr>
            <a:spAutoFit/>
          </a:bodyPr>
          <a:lstStyle/>
          <a:p>
            <a:pPr marL="800100" lvl="1" indent="-342900">
              <a:spcBef>
                <a:spcPct val="20000"/>
              </a:spcBef>
              <a:buFont typeface="Arial" charset="0"/>
              <a:buChar char="•"/>
            </a:pPr>
            <a:r>
              <a:rPr lang="en-US" sz="2800" dirty="0">
                <a:solidFill>
                  <a:srgbClr val="D79694"/>
                </a:solidFill>
                <a:latin typeface="Calibri" pitchFamily="34" charset="0"/>
              </a:rPr>
              <a:t>Nutritional Status</a:t>
            </a:r>
          </a:p>
          <a:p>
            <a:pPr marL="800100" lvl="1" indent="-342900">
              <a:spcBef>
                <a:spcPct val="20000"/>
              </a:spcBef>
              <a:buFont typeface="Arial" charset="0"/>
              <a:buChar char="•"/>
            </a:pPr>
            <a:r>
              <a:rPr lang="en-US" sz="2800" dirty="0">
                <a:solidFill>
                  <a:srgbClr val="D79694"/>
                </a:solidFill>
                <a:latin typeface="Calibri" pitchFamily="34" charset="0"/>
              </a:rPr>
              <a:t>Biological Makeup</a:t>
            </a:r>
          </a:p>
          <a:p>
            <a:pPr marL="800100" lvl="1" indent="-342900">
              <a:spcBef>
                <a:spcPct val="20000"/>
              </a:spcBef>
              <a:buFont typeface="Arial" charset="0"/>
              <a:buChar char="•"/>
            </a:pPr>
            <a:r>
              <a:rPr lang="en-US" sz="3600" b="1" dirty="0">
                <a:solidFill>
                  <a:srgbClr val="000000"/>
                </a:solidFill>
                <a:latin typeface="Calibri" pitchFamily="34" charset="0"/>
              </a:rPr>
              <a:t>Human Nutrient Needs</a:t>
            </a:r>
          </a:p>
          <a:p>
            <a:pPr marL="800100" lvl="1" indent="-342900">
              <a:spcBef>
                <a:spcPct val="20000"/>
              </a:spcBef>
              <a:buFont typeface="Arial" charset="0"/>
              <a:buChar char="•"/>
            </a:pPr>
            <a:r>
              <a:rPr lang="en-US" sz="2800" dirty="0">
                <a:solidFill>
                  <a:srgbClr val="D79694"/>
                </a:solidFill>
                <a:latin typeface="Calibri" pitchFamily="34" charset="0"/>
              </a:rPr>
              <a:t>Diet</a:t>
            </a:r>
          </a:p>
          <a:p>
            <a:pPr marL="800100" lvl="1" indent="-342900">
              <a:spcBef>
                <a:spcPct val="20000"/>
              </a:spcBef>
              <a:buFont typeface="Arial" charset="0"/>
              <a:buChar char="•"/>
            </a:pPr>
            <a:r>
              <a:rPr lang="en-US" sz="2800" dirty="0">
                <a:solidFill>
                  <a:srgbClr val="D79694"/>
                </a:solidFill>
                <a:latin typeface="Calibri" pitchFamily="34" charset="0"/>
              </a:rPr>
              <a:t>Cuisine</a:t>
            </a:r>
          </a:p>
          <a:p>
            <a:pPr marL="800100" lvl="1" indent="-342900">
              <a:spcBef>
                <a:spcPct val="20000"/>
              </a:spcBef>
              <a:buFont typeface="Arial" charset="0"/>
              <a:buChar char="•"/>
            </a:pPr>
            <a:r>
              <a:rPr lang="en-US" sz="2800" dirty="0">
                <a:solidFill>
                  <a:srgbClr val="D79694"/>
                </a:solidFill>
                <a:latin typeface="Calibri" pitchFamily="34" charset="0"/>
              </a:rPr>
              <a:t>The Environment</a:t>
            </a:r>
          </a:p>
          <a:p>
            <a:pPr marL="1257300" lvl="2" indent="-342900">
              <a:spcBef>
                <a:spcPct val="20000"/>
              </a:spcBef>
              <a:buFont typeface="Arial" charset="0"/>
              <a:buChar char="•"/>
            </a:pPr>
            <a:r>
              <a:rPr lang="en-US" sz="2800" dirty="0">
                <a:solidFill>
                  <a:srgbClr val="D79694"/>
                </a:solidFill>
                <a:latin typeface="Calibri" pitchFamily="34" charset="0"/>
              </a:rPr>
              <a:t>Physical Environment</a:t>
            </a:r>
          </a:p>
          <a:p>
            <a:pPr marL="1257300" lvl="2" indent="-342900">
              <a:spcBef>
                <a:spcPct val="20000"/>
              </a:spcBef>
              <a:buFont typeface="Arial" charset="0"/>
              <a:buChar char="•"/>
            </a:pPr>
            <a:r>
              <a:rPr lang="en-US" sz="2800" dirty="0">
                <a:solidFill>
                  <a:srgbClr val="D79694"/>
                </a:solidFill>
                <a:latin typeface="Calibri" pitchFamily="34" charset="0"/>
              </a:rPr>
              <a:t>Sociocultural Environment</a:t>
            </a:r>
          </a:p>
          <a:p>
            <a:pPr marL="1257300" lvl="2" indent="-342900">
              <a:spcBef>
                <a:spcPct val="20000"/>
              </a:spcBef>
              <a:buFont typeface="Arial" charset="0"/>
              <a:buChar char="•"/>
            </a:pPr>
            <a:r>
              <a:rPr lang="en-US" sz="2800" dirty="0">
                <a:solidFill>
                  <a:srgbClr val="D79694"/>
                </a:solidFill>
                <a:latin typeface="Calibri" pitchFamily="34" charset="0"/>
              </a:rPr>
              <a:t>Economic and Political Environment</a:t>
            </a:r>
          </a:p>
        </p:txBody>
      </p:sp>
      <p:sp>
        <p:nvSpPr>
          <p:cNvPr id="495618" name="Subtitle 2"/>
          <p:cNvSpPr txBox="1">
            <a:spLocks/>
          </p:cNvSpPr>
          <p:nvPr/>
        </p:nvSpPr>
        <p:spPr bwMode="auto">
          <a:xfrm>
            <a:off x="914400" y="609600"/>
            <a:ext cx="7315200" cy="1077913"/>
          </a:xfrm>
          <a:prstGeom prst="rect">
            <a:avLst/>
          </a:prstGeom>
          <a:noFill/>
          <a:ln w="9525">
            <a:noFill/>
            <a:miter lim="800000"/>
            <a:headEnd/>
            <a:tailEnd/>
          </a:ln>
        </p:spPr>
        <p:txBody>
          <a:bodyPr>
            <a:spAutoFit/>
          </a:bodyPr>
          <a:lstStyle/>
          <a:p>
            <a:pPr marL="342900" indent="-342900" algn="ctr"/>
            <a:r>
              <a:rPr lang="en-US" sz="3200" b="1">
                <a:solidFill>
                  <a:srgbClr val="C80000"/>
                </a:solidFill>
                <a:latin typeface="Calibri" pitchFamily="34" charset="0"/>
              </a:rPr>
              <a:t>Biocultural Framework </a:t>
            </a:r>
          </a:p>
          <a:p>
            <a:pPr marL="342900" indent="-342900" algn="ctr"/>
            <a:r>
              <a:rPr lang="en-US" sz="3200" b="1">
                <a:solidFill>
                  <a:srgbClr val="C80000"/>
                </a:solidFill>
                <a:latin typeface="Calibri" pitchFamily="34" charset="0"/>
              </a:rPr>
              <a:t>for the Study of Diet and Nutrition</a:t>
            </a:r>
            <a:endParaRPr lang="en-US" sz="3200">
              <a:solidFill>
                <a:srgbClr val="C80000"/>
              </a:solidFill>
              <a:latin typeface="Calibri" pitchFamily="34" charset="0"/>
            </a:endParaRPr>
          </a:p>
        </p:txBody>
      </p:sp>
      <p:sp>
        <p:nvSpPr>
          <p:cNvPr id="495619" name="TextBox 4"/>
          <p:cNvSpPr txBox="1">
            <a:spLocks noChangeArrowheads="1"/>
          </p:cNvSpPr>
          <p:nvPr/>
        </p:nvSpPr>
        <p:spPr bwMode="auto">
          <a:xfrm>
            <a:off x="6324600" y="1905000"/>
            <a:ext cx="1904999" cy="1200329"/>
          </a:xfrm>
          <a:prstGeom prst="rect">
            <a:avLst/>
          </a:prstGeom>
          <a:noFill/>
          <a:ln w="9525">
            <a:noFill/>
            <a:miter lim="800000"/>
            <a:headEnd/>
            <a:tailEnd/>
          </a:ln>
        </p:spPr>
        <p:txBody>
          <a:bodyPr wrap="square">
            <a:spAutoFit/>
          </a:bodyPr>
          <a:lstStyle/>
          <a:p>
            <a:pPr algn="ctr"/>
            <a:r>
              <a:rPr lang="en-US" sz="2400" b="1" dirty="0">
                <a:solidFill>
                  <a:srgbClr val="D79694"/>
                </a:solidFill>
                <a:latin typeface="Calibri" pitchFamily="34" charset="0"/>
              </a:rPr>
              <a:t>individual</a:t>
            </a:r>
          </a:p>
          <a:p>
            <a:pPr algn="ctr"/>
            <a:r>
              <a:rPr lang="en-US" sz="2400" b="1" dirty="0">
                <a:solidFill>
                  <a:srgbClr val="D79694"/>
                </a:solidFill>
                <a:latin typeface="Calibri" pitchFamily="34" charset="0"/>
              </a:rPr>
              <a:t>nutritional</a:t>
            </a:r>
          </a:p>
          <a:p>
            <a:pPr algn="ctr"/>
            <a:r>
              <a:rPr lang="en-US" sz="2400" b="1" dirty="0">
                <a:solidFill>
                  <a:srgbClr val="D79694"/>
                </a:solidFill>
                <a:latin typeface="Calibri" pitchFamily="34" charset="0"/>
              </a:rPr>
              <a:t>needs </a:t>
            </a:r>
          </a:p>
        </p:txBody>
      </p:sp>
      <p:sp>
        <p:nvSpPr>
          <p:cNvPr id="5" name="Rectangle 4"/>
          <p:cNvSpPr/>
          <p:nvPr/>
        </p:nvSpPr>
        <p:spPr>
          <a:xfrm>
            <a:off x="6324600" y="1752600"/>
            <a:ext cx="1981200" cy="1447800"/>
          </a:xfrm>
          <a:prstGeom prst="rect">
            <a:avLst/>
          </a:prstGeom>
          <a:noFill/>
          <a:ln w="76200">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3"/>
          <p:cNvSpPr txBox="1">
            <a:spLocks noChangeArrowheads="1"/>
          </p:cNvSpPr>
          <p:nvPr/>
        </p:nvSpPr>
        <p:spPr bwMode="auto">
          <a:xfrm>
            <a:off x="886052" y="3771543"/>
            <a:ext cx="7358062" cy="2893100"/>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3200" b="1" dirty="0">
                <a:solidFill>
                  <a:srgbClr val="000000"/>
                </a:solidFill>
              </a:rPr>
              <a:t>we’ll have a closer look at</a:t>
            </a:r>
          </a:p>
          <a:p>
            <a:pPr indent="-514350" algn="ctr">
              <a:spcBef>
                <a:spcPts val="0"/>
              </a:spcBef>
              <a:spcAft>
                <a:spcPts val="0"/>
              </a:spcAft>
              <a:tabLst>
                <a:tab pos="0" algn="l"/>
              </a:tabLst>
              <a:defRPr/>
            </a:pPr>
            <a:r>
              <a:rPr lang="en-US" sz="3200" b="1" dirty="0">
                <a:solidFill>
                  <a:srgbClr val="000000"/>
                </a:solidFill>
              </a:rPr>
              <a:t>the omnivore’s dilemma</a:t>
            </a:r>
          </a:p>
          <a:p>
            <a:pPr indent="-514350" algn="ctr">
              <a:spcBef>
                <a:spcPts val="0"/>
              </a:spcBef>
              <a:spcAft>
                <a:spcPts val="0"/>
              </a:spcAft>
              <a:tabLst>
                <a:tab pos="0" algn="l"/>
              </a:tabLst>
              <a:defRPr/>
            </a:pPr>
            <a:r>
              <a:rPr lang="en-US" sz="3200" b="1" dirty="0">
                <a:solidFill>
                  <a:srgbClr val="000000"/>
                </a:solidFill>
              </a:rPr>
              <a:t>in the context of a closer look at</a:t>
            </a:r>
          </a:p>
          <a:p>
            <a:pPr indent="-514350" algn="ctr">
              <a:spcBef>
                <a:spcPts val="0"/>
              </a:spcBef>
              <a:spcAft>
                <a:spcPts val="0"/>
              </a:spcAft>
              <a:tabLst>
                <a:tab pos="0" algn="l"/>
              </a:tabLst>
              <a:defRPr/>
            </a:pPr>
            <a:r>
              <a:rPr lang="en-US" sz="3200" b="1" dirty="0">
                <a:solidFill>
                  <a:srgbClr val="000000"/>
                </a:solidFill>
              </a:rPr>
              <a:t>“Human Nutrient Needs” . . .</a:t>
            </a:r>
            <a:endParaRPr lang="en-US"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2812140"/>
            <a:ext cx="7315200" cy="2185214"/>
          </a:xfrm>
          <a:prstGeom prst="rect">
            <a:avLst/>
          </a:prstGeom>
          <a:noFill/>
          <a:ln w="9525">
            <a:noFill/>
            <a:miter lim="800000"/>
            <a:headEnd/>
            <a:tailEnd/>
          </a:ln>
        </p:spPr>
        <p:txBody>
          <a:bodyPr>
            <a:spAutoFit/>
          </a:bodyPr>
          <a:lstStyle/>
          <a:p>
            <a:pPr marL="342900" indent="-342900" algn="ctr"/>
            <a:r>
              <a:rPr lang="en-US" sz="5400" b="1" dirty="0">
                <a:solidFill>
                  <a:prstClr val="black"/>
                </a:solidFill>
                <a:latin typeface="Calibri" pitchFamily="34" charset="0"/>
              </a:rPr>
              <a:t>nutrients . . .</a:t>
            </a:r>
          </a:p>
          <a:p>
            <a:pPr marL="342900" indent="-342900" algn="ctr"/>
            <a:r>
              <a:rPr lang="en-US" sz="5400" b="1" dirty="0">
                <a:solidFill>
                  <a:prstClr val="black"/>
                </a:solidFill>
                <a:latin typeface="Calibri" pitchFamily="34" charset="0"/>
              </a:rPr>
              <a:t>“essential nutrients” . . . </a:t>
            </a:r>
          </a:p>
          <a:p>
            <a:pPr marL="342900" indent="-342900" algn="ctr"/>
            <a:r>
              <a:rPr lang="en-US" sz="2800" b="1" dirty="0">
                <a:solidFill>
                  <a:srgbClr val="FFFFFF"/>
                </a:solidFill>
                <a:latin typeface="Calibri" pitchFamily="34" charset="0"/>
              </a:rPr>
              <a:t>that’s what it’s all about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15D4E-14DA-482A-8C8B-02F88AA9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601"/>
            <a:ext cx="5175504" cy="6383985"/>
          </a:xfrm>
          <a:prstGeom prst="rect">
            <a:avLst/>
          </a:prstGeom>
        </p:spPr>
      </p:pic>
      <p:sp>
        <p:nvSpPr>
          <p:cNvPr id="5" name="Subtitle 2">
            <a:extLst>
              <a:ext uri="{FF2B5EF4-FFF2-40B4-BE49-F238E27FC236}">
                <a16:creationId xmlns:a16="http://schemas.microsoft.com/office/drawing/2014/main" id="{1154F476-71C4-4577-88FC-B2F95F790162}"/>
              </a:ext>
            </a:extLst>
          </p:cNvPr>
          <p:cNvSpPr txBox="1">
            <a:spLocks/>
          </p:cNvSpPr>
          <p:nvPr/>
        </p:nvSpPr>
        <p:spPr>
          <a:xfrm>
            <a:off x="2006601" y="228600"/>
            <a:ext cx="5120640" cy="6400800"/>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0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Biological Makeup </a:t>
            </a:r>
          </a:p>
        </p:txBody>
      </p:sp>
      <p:sp>
        <p:nvSpPr>
          <p:cNvPr id="8" name="Rectangle 11">
            <a:extLst>
              <a:ext uri="{FF2B5EF4-FFF2-40B4-BE49-F238E27FC236}">
                <a16:creationId xmlns:a16="http://schemas.microsoft.com/office/drawing/2014/main" id="{5C030DE4-60D3-4731-9CDD-A2C08319E9FA}"/>
              </a:ext>
            </a:extLst>
          </p:cNvPr>
          <p:cNvSpPr>
            <a:spLocks noChangeArrowheads="1"/>
          </p:cNvSpPr>
          <p:nvPr/>
        </p:nvSpPr>
        <p:spPr bwMode="auto">
          <a:xfrm>
            <a:off x="3747722" y="6172200"/>
            <a:ext cx="1644650" cy="39241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05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2010-2022</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13702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2812140"/>
            <a:ext cx="7315200" cy="2185214"/>
          </a:xfrm>
          <a:prstGeom prst="rect">
            <a:avLst/>
          </a:prstGeom>
          <a:noFill/>
          <a:ln w="9525">
            <a:noFill/>
            <a:miter lim="800000"/>
            <a:headEnd/>
            <a:tailEnd/>
          </a:ln>
        </p:spPr>
        <p:txBody>
          <a:bodyPr>
            <a:spAutoFit/>
          </a:bodyPr>
          <a:lstStyle/>
          <a:p>
            <a:pPr marL="342900" indent="-342900" algn="ctr"/>
            <a:r>
              <a:rPr lang="en-US" sz="5400" b="1" dirty="0">
                <a:solidFill>
                  <a:prstClr val="black"/>
                </a:solidFill>
                <a:latin typeface="Calibri" pitchFamily="34" charset="0"/>
              </a:rPr>
              <a:t>nutrients . . .</a:t>
            </a:r>
          </a:p>
          <a:p>
            <a:pPr marL="342900" indent="-342900" algn="ctr"/>
            <a:r>
              <a:rPr lang="en-US" sz="5400" b="1" dirty="0">
                <a:solidFill>
                  <a:prstClr val="black"/>
                </a:solidFill>
                <a:latin typeface="Calibri" pitchFamily="34" charset="0"/>
              </a:rPr>
              <a:t>“essential nutrients” . . . </a:t>
            </a:r>
          </a:p>
          <a:p>
            <a:pPr marL="342900" indent="-342900" algn="ctr"/>
            <a:r>
              <a:rPr lang="en-US" sz="2800" b="1" dirty="0">
                <a:solidFill>
                  <a:prstClr val="black"/>
                </a:solidFill>
                <a:latin typeface="Calibri" pitchFamily="34" charset="0"/>
              </a:rPr>
              <a:t>that’s what it’s all about</a:t>
            </a:r>
            <a:endParaRPr lang="en-US" sz="2800" b="1" dirty="0">
              <a:solidFill>
                <a:srgbClr val="D79694"/>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3900141"/>
            <a:ext cx="7315200" cy="584775"/>
          </a:xfrm>
          <a:prstGeom prst="rect">
            <a:avLst/>
          </a:prstGeom>
          <a:noFill/>
          <a:ln w="9525">
            <a:noFill/>
            <a:miter lim="800000"/>
            <a:headEnd/>
            <a:tailEnd/>
          </a:ln>
        </p:spPr>
        <p:txBody>
          <a:bodyPr>
            <a:spAutoFit/>
          </a:bodyPr>
          <a:lstStyle/>
          <a:p>
            <a:pPr marL="342900" indent="-342900" algn="ctr"/>
            <a:r>
              <a:rPr lang="en-US" sz="3200" dirty="0">
                <a:solidFill>
                  <a:prstClr val="black"/>
                </a:solidFill>
                <a:latin typeface="Calibri" pitchFamily="34" charset="0"/>
              </a:rPr>
              <a:t>. . . and it all starts </a:t>
            </a:r>
            <a:r>
              <a:rPr lang="en-US" sz="3200" b="1" dirty="0">
                <a:solidFill>
                  <a:prstClr val="black"/>
                </a:solidFill>
                <a:latin typeface="Calibri" pitchFamily="34" charset="0"/>
              </a:rPr>
              <a:t>with the individual </a:t>
            </a:r>
            <a:r>
              <a:rPr lang="en-US" sz="3200" dirty="0">
                <a:solidFill>
                  <a:prstClr val="black"/>
                </a:solidFill>
                <a:latin typeface="Calibri" pitchFamily="34" charset="0"/>
              </a:rPr>
              <a:t>. . .</a:t>
            </a:r>
            <a:endParaRPr lang="en-US" sz="3200" dirty="0">
              <a:solidFill>
                <a:srgbClr val="D79694"/>
              </a:solidFill>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5682"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white"/>
                </a:solidFill>
                <a:latin typeface="Calibri" pitchFamily="34" charset="0"/>
              </a:rPr>
              <a:t>The Cultural Feast</a:t>
            </a:r>
            <a:r>
              <a:rPr lang="en-US" dirty="0">
                <a:solidFill>
                  <a:prstClr val="white"/>
                </a:solidFill>
                <a:latin typeface="Calibri" pitchFamily="34" charset="0"/>
              </a:rPr>
              <a:t>, 2</a:t>
            </a:r>
            <a:r>
              <a:rPr lang="en-US" baseline="30000" dirty="0">
                <a:solidFill>
                  <a:prstClr val="white"/>
                </a:solidFill>
                <a:latin typeface="Calibri" pitchFamily="34" charset="0"/>
              </a:rPr>
              <a:t>nd</a:t>
            </a:r>
            <a:r>
              <a:rPr lang="en-US" dirty="0">
                <a:solidFill>
                  <a:prstClr val="white"/>
                </a:solidFill>
                <a:latin typeface="Calibri" pitchFamily="34" charset="0"/>
              </a:rPr>
              <a:t> </a:t>
            </a:r>
            <a:r>
              <a:rPr lang="en-US" i="1" dirty="0">
                <a:solidFill>
                  <a:prstClr val="white"/>
                </a:solidFill>
                <a:latin typeface="Calibri" pitchFamily="34" charset="0"/>
              </a:rPr>
              <a:t>Ed.</a:t>
            </a:r>
            <a:r>
              <a:rPr lang="en-US" dirty="0">
                <a:solidFill>
                  <a:prstClr val="white"/>
                </a:solidFill>
                <a:latin typeface="Calibri" pitchFamily="34" charset="0"/>
              </a:rPr>
              <a:t>, p. 4</a:t>
            </a:r>
          </a:p>
        </p:txBody>
      </p:sp>
      <p:pic>
        <p:nvPicPr>
          <p:cNvPr id="455683" name="Picture 5" descr="biocultural_framework.jpg"/>
          <p:cNvPicPr>
            <a:picLocks noChangeAspect="1"/>
          </p:cNvPicPr>
          <p:nvPr/>
        </p:nvPicPr>
        <p:blipFill>
          <a:blip r:embed="rId2" cstate="print"/>
          <a:srcRect/>
          <a:stretch>
            <a:fillRect/>
          </a:stretch>
        </p:blipFill>
        <p:spPr bwMode="auto">
          <a:xfrm>
            <a:off x="1584325" y="663575"/>
            <a:ext cx="5959475" cy="5486400"/>
          </a:xfrm>
          <a:prstGeom prst="rect">
            <a:avLst/>
          </a:prstGeom>
          <a:noFill/>
          <a:ln w="9525">
            <a:noFill/>
            <a:miter lim="800000"/>
            <a:headEnd/>
            <a:tailEnd/>
          </a:ln>
        </p:spPr>
      </p:pic>
      <p:sp>
        <p:nvSpPr>
          <p:cNvPr id="7" name="Rectangle 6"/>
          <p:cNvSpPr/>
          <p:nvPr/>
        </p:nvSpPr>
        <p:spPr>
          <a:xfrm>
            <a:off x="3857399" y="3455761"/>
            <a:ext cx="1409700" cy="65087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9652</TotalTime>
  <Words>1690</Words>
  <Application>Microsoft Office PowerPoint</Application>
  <PresentationFormat>On-screen Show (4:3)</PresentationFormat>
  <Paragraphs>325</Paragraphs>
  <Slides>60</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60</vt:i4>
      </vt:variant>
    </vt:vector>
  </HeadingPairs>
  <TitlesOfParts>
    <vt:vector size="68" baseType="lpstr">
      <vt:lpstr>Arial</vt:lpstr>
      <vt:lpstr>Calibri</vt:lpstr>
      <vt:lpstr>Verdana</vt:lpstr>
      <vt:lpstr>Office Theme</vt:lpstr>
      <vt:lpstr>1_Office Theme</vt:lpstr>
      <vt:lpstr>1_Default Design</vt:lpstr>
      <vt:lpstr>40_Office Theme</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681</cp:revision>
  <dcterms:created xsi:type="dcterms:W3CDTF">2008-08-15T08:52:03Z</dcterms:created>
  <dcterms:modified xsi:type="dcterms:W3CDTF">2021-08-20T03:35:58Z</dcterms:modified>
</cp:coreProperties>
</file>