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4020" r:id="rId3"/>
    <p:sldMasterId id="2147484803" r:id="rId4"/>
    <p:sldMasterId id="2147484815" r:id="rId5"/>
    <p:sldMasterId id="2147484839" r:id="rId6"/>
    <p:sldMasterId id="2147484863" r:id="rId7"/>
  </p:sldMasterIdLst>
  <p:notesMasterIdLst>
    <p:notesMasterId r:id="rId52"/>
  </p:notesMasterIdLst>
  <p:sldIdLst>
    <p:sldId id="1654" r:id="rId8"/>
    <p:sldId id="1661" r:id="rId9"/>
    <p:sldId id="1543" r:id="rId10"/>
    <p:sldId id="328" r:id="rId11"/>
    <p:sldId id="381" r:id="rId12"/>
    <p:sldId id="382" r:id="rId13"/>
    <p:sldId id="1663" r:id="rId14"/>
    <p:sldId id="1662" r:id="rId15"/>
    <p:sldId id="383" r:id="rId16"/>
    <p:sldId id="644" r:id="rId17"/>
    <p:sldId id="1658" r:id="rId18"/>
    <p:sldId id="1660" r:id="rId19"/>
    <p:sldId id="1656" r:id="rId20"/>
    <p:sldId id="384" r:id="rId21"/>
    <p:sldId id="1657" r:id="rId22"/>
    <p:sldId id="1664" r:id="rId23"/>
    <p:sldId id="385" r:id="rId24"/>
    <p:sldId id="386" r:id="rId25"/>
    <p:sldId id="390" r:id="rId26"/>
    <p:sldId id="391" r:id="rId27"/>
    <p:sldId id="392" r:id="rId28"/>
    <p:sldId id="393" r:id="rId29"/>
    <p:sldId id="395" r:id="rId30"/>
    <p:sldId id="396" r:id="rId31"/>
    <p:sldId id="398" r:id="rId32"/>
    <p:sldId id="400" r:id="rId33"/>
    <p:sldId id="402" r:id="rId34"/>
    <p:sldId id="401" r:id="rId35"/>
    <p:sldId id="403" r:id="rId36"/>
    <p:sldId id="725" r:id="rId37"/>
    <p:sldId id="606" r:id="rId38"/>
    <p:sldId id="1659" r:id="rId39"/>
    <p:sldId id="726" r:id="rId40"/>
    <p:sldId id="404" r:id="rId41"/>
    <p:sldId id="405" r:id="rId42"/>
    <p:sldId id="406" r:id="rId43"/>
    <p:sldId id="407" r:id="rId44"/>
    <p:sldId id="728" r:id="rId45"/>
    <p:sldId id="727" r:id="rId46"/>
    <p:sldId id="730" r:id="rId47"/>
    <p:sldId id="732" r:id="rId48"/>
    <p:sldId id="731" r:id="rId49"/>
    <p:sldId id="733" r:id="rId50"/>
    <p:sldId id="166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CC99"/>
    <a:srgbClr val="E6B9B8"/>
    <a:srgbClr val="CF2B2B"/>
    <a:srgbClr val="FDFFE7"/>
    <a:srgbClr val="000000"/>
    <a:srgbClr val="FFFFCC"/>
    <a:srgbClr val="C4CECC"/>
    <a:srgbClr val="B2BEBC"/>
    <a:srgbClr val="B8B8B8"/>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08" y="5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68423-07F8-4964-81EA-A78F379CF727}" type="datetimeFigureOut">
              <a:rPr lang="en-US" smtClean="0"/>
              <a:pPr/>
              <a:t>11/19/2023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27BA6-8430-40AA-82B3-4AE4219E2B16}" type="slidenum">
              <a:rPr lang="en-US" smtClean="0"/>
              <a:pPr/>
              <a:t>‹#›</a:t>
            </a:fld>
            <a:endParaRPr lang="en-US"/>
          </a:p>
        </p:txBody>
      </p:sp>
    </p:spTree>
    <p:extLst>
      <p:ext uri="{BB962C8B-B14F-4D97-AF65-F5344CB8AC3E}">
        <p14:creationId xmlns:p14="http://schemas.microsoft.com/office/powerpoint/2010/main" val="40483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48EC865-83D8-4F9A-8888-A0D477A0B591}"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FADA4F-4197-419E-9B70-7AAFBD0184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3C9FF5-18FC-4B08-BFC0-367F7CAD708A}"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281C57-9D1F-4858-A11F-6F57A3F3AE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68EDF-684C-477D-91F4-7377AD0B8CD1}"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11BA9-C54D-4512-88A6-8A30BC47D3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A1A022C-C1A0-4566-85E1-215B33FAF870}"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B54D9A-0C31-48EF-B86F-3B4E369B94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8922AD-C908-48A5-A585-E11DAB271900}"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23B46-61FD-4541-8594-26437A54F11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6184BBA-2BF4-4251-87AA-BCF112FC4B81}"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C74C48-6A83-4A73-B248-0C70EBA2E94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B83EFF-1DC9-48B1-A695-84F1EB43CE11}" type="datetimeFigureOut">
              <a:rPr lang="en-US"/>
              <a:pPr>
                <a:defRPr/>
              </a:pPr>
              <a:t>11/19/2023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EAA660-20F1-48BE-8B62-66A8983A25E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262AC88-3E32-40BC-AE34-F03366B8BD42}" type="datetimeFigureOut">
              <a:rPr lang="en-US"/>
              <a:pPr>
                <a:defRPr/>
              </a:pPr>
              <a:t>11/19/2023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09E6B6-3825-48F1-AA26-40F2080AB10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C1D08FD-737E-49E0-BA64-6BB448194F34}" type="datetimeFigureOut">
              <a:rPr lang="en-US"/>
              <a:pPr>
                <a:defRPr/>
              </a:pPr>
              <a:t>11/19/2023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F5FF8F-1B4C-4FA6-9EA3-E6943A4E370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F27CB0-8C39-4F59-86F6-39ADCF0284CE}" type="datetimeFigureOut">
              <a:rPr lang="en-US"/>
              <a:pPr>
                <a:defRPr/>
              </a:pPr>
              <a:t>11/19/2023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4510FF-7351-42E8-9901-8A8448115BB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1EAAC0-5F5A-4651-9787-4F6F2B1EDCBC}" type="datetimeFigureOut">
              <a:rPr lang="en-US"/>
              <a:pPr>
                <a:defRPr/>
              </a:pPr>
              <a:t>11/19/2023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B4DCCE-A5F8-4B9D-AE73-FEC3ADF0B2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1A4FE3-7B46-4431-AF09-377163D76EE6}"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EB24B6-CC47-4BF7-BD96-BAC0D31253C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15C511-7C5E-4FA2-9FE4-0CD9F5C081FC}" type="datetimeFigureOut">
              <a:rPr lang="en-US"/>
              <a:pPr>
                <a:defRPr/>
              </a:pPr>
              <a:t>11/19/2023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1F8D06-7222-472B-9685-970CB172024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3A1FBB-9D08-4FE1-B43A-BB47268A8EE0}"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1AEC31-5E76-41DD-B6E4-F61FE8875D1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547623-2562-4045-8EE1-E946F224E898}"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50BDD9-0BFC-4462-8C83-073CD184C3E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0BA3BF-BFB2-4EDA-AFCB-90CB2A3F0E74}"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D9EC5E-B121-4A68-BDEB-87900B8D5B9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64EF31-E5C2-4DC8-A900-39E28A4139AB}"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616AE4-4A85-497C-B2FA-5ECED9BC768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537120-CE22-4A3B-A045-94DC9D541794}"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95EBEF-DB85-40F0-AB99-7B9AA161E10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1C0558A-AD29-4B64-B442-4DBEE9E9C68A}" type="datetimeFigureOut">
              <a:rPr lang="en-US"/>
              <a:pPr>
                <a:defRPr/>
              </a:pPr>
              <a:t>11/19/2023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A71AC-7E8F-4E8E-9DDE-D4D45001AB2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E1D92E9-7CA3-4F05-A004-248BDDF278F0}" type="datetimeFigureOut">
              <a:rPr lang="en-US"/>
              <a:pPr>
                <a:defRPr/>
              </a:pPr>
              <a:t>11/19/2023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21D389-EE33-4B49-A212-9A12B75E5DE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664C20-1870-4720-8FAF-E893AD1E70AD}" type="datetimeFigureOut">
              <a:rPr lang="en-US"/>
              <a:pPr>
                <a:defRPr/>
              </a:pPr>
              <a:t>11/19/2023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58C225-4F9F-4BBF-BC86-267C0C6CE1B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1CAD83-D012-42D9-916E-4DBF61B55E2B}" type="datetimeFigureOut">
              <a:rPr lang="en-US"/>
              <a:pPr>
                <a:defRPr/>
              </a:pPr>
              <a:t>11/19/2023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69413B-F427-4D7C-8B16-59B044F0AE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ACFBA8-2716-4802-A466-3CC4CD2AB0E5}"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684F4C-C2D5-4F45-ADFD-08A9D872219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FAD411-D7C8-484C-B41E-28EC3F8CFAC4}" type="datetimeFigureOut">
              <a:rPr lang="en-US"/>
              <a:pPr>
                <a:defRPr/>
              </a:pPr>
              <a:t>11/19/2023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A5200C-9A9A-4711-A62C-515922F2054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F1DB2C-7762-4311-A138-E88DEB60E3BE}" type="datetimeFigureOut">
              <a:rPr lang="en-US"/>
              <a:pPr>
                <a:defRPr/>
              </a:pPr>
              <a:t>11/19/2023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00D1F0-DF8D-42DE-A21D-6462D8879F9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C2BF04-6F1A-40E8-B613-C36B4ECA05DF}"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65ED33-3C09-4102-A43D-BDA6A0922DF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07E252-44AA-4B59-83C7-682DC5230A3F}" type="datetimeFigureOut">
              <a:rPr lang="en-US"/>
              <a:pPr>
                <a:defRPr/>
              </a:pPr>
              <a:t>11/19/2023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1B50C0-C39C-4F0A-B0AE-78BC0008CCC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a:defRPr/>
            </a:pPr>
            <a:fld id="{348EC865-83D8-4F9A-8888-A0D477A0B591}" type="datetimeFigureOut">
              <a:rPr lang="en-US" sz="1200" kern="1200">
                <a:solidFill>
                  <a:prstClr val="black">
                    <a:tint val="75000"/>
                  </a:prstClr>
                </a:solidFill>
                <a:latin typeface="Calibri"/>
                <a:ea typeface="+mn-ea"/>
                <a:cs typeface="+mn-cs"/>
              </a:rPr>
              <a:pPr algn="l" rtl="0">
                <a:defRPr/>
              </a:pPr>
              <a:t>11/19/2023</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9AFADA4F-4197-419E-9B70-7AAFBD018482}"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defRPr/>
            </a:pPr>
            <a:fld id="{F71A4FE3-7B46-4431-AF09-377163D76EE6}" type="datetimeFigureOut">
              <a:rPr lang="en-US" sz="1200" kern="1200">
                <a:solidFill>
                  <a:prstClr val="black">
                    <a:tint val="75000"/>
                  </a:prstClr>
                </a:solidFill>
                <a:latin typeface="Calibri"/>
                <a:ea typeface="+mn-ea"/>
                <a:cs typeface="+mn-cs"/>
              </a:rPr>
              <a:pPr algn="l" rtl="0">
                <a:defRPr/>
              </a:pPr>
              <a:t>11/19/2023</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91EB24B6-CC47-4BF7-BD96-BAC0D31253C7}"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a:defRPr/>
            </a:pPr>
            <a:fld id="{53ACFBA8-2716-4802-A466-3CC4CD2AB0E5}" type="datetimeFigureOut">
              <a:rPr lang="en-US" sz="1200" kern="1200">
                <a:solidFill>
                  <a:prstClr val="black">
                    <a:tint val="75000"/>
                  </a:prstClr>
                </a:solidFill>
                <a:latin typeface="Calibri"/>
                <a:ea typeface="+mn-ea"/>
                <a:cs typeface="+mn-cs"/>
              </a:rPr>
              <a:pPr algn="l" rtl="0">
                <a:defRPr/>
              </a:pPr>
              <a:t>11/19/2023</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C0684F4C-C2D5-4F45-ADFD-08A9D8722192}"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lgn="l" rtl="0">
              <a:defRPr/>
            </a:pPr>
            <a:fld id="{D805F394-2748-484C-AE9E-1187D7EEDD89}" type="datetimeFigureOut">
              <a:rPr lang="en-US" sz="1200" kern="1200">
                <a:solidFill>
                  <a:prstClr val="black">
                    <a:tint val="75000"/>
                  </a:prstClr>
                </a:solidFill>
                <a:latin typeface="Calibri"/>
                <a:ea typeface="+mn-ea"/>
                <a:cs typeface="+mn-cs"/>
              </a:rPr>
              <a:pPr algn="l" rtl="0">
                <a:defRPr/>
              </a:pPr>
              <a:t>11/19/2023</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F0FD8E10-A1F3-486B-AD5C-B0DA06FE79FB}"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lgn="l" rtl="0">
              <a:defRPr/>
            </a:pPr>
            <a:fld id="{39E0C6FA-EA5C-4D3A-AE51-30B989FC99F5}" type="datetimeFigureOut">
              <a:rPr lang="en-US" sz="1200" kern="1200">
                <a:solidFill>
                  <a:prstClr val="black">
                    <a:tint val="75000"/>
                  </a:prstClr>
                </a:solidFill>
                <a:latin typeface="Calibri"/>
                <a:ea typeface="+mn-ea"/>
                <a:cs typeface="+mn-cs"/>
              </a:rPr>
              <a:pPr algn="l" rtl="0">
                <a:defRPr/>
              </a:pPr>
              <a:t>11/19/2023</a:t>
            </a:fld>
            <a:endParaRPr lang="en-US" sz="1200" kern="1200">
              <a:solidFill>
                <a:prstClr val="black">
                  <a:tint val="75000"/>
                </a:prstClr>
              </a:solidFill>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algn="r" rtl="0">
              <a:defRPr/>
            </a:pPr>
            <a:fld id="{AAE23A87-71BA-48C8-97F0-3FDD9D166F56}"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lgn="l" rtl="0">
              <a:defRPr/>
            </a:pPr>
            <a:fld id="{181718F7-E1DD-4D0E-8A5B-4CF3C98948AD}" type="datetimeFigureOut">
              <a:rPr lang="en-US" sz="1200" kern="1200">
                <a:solidFill>
                  <a:prstClr val="black">
                    <a:tint val="75000"/>
                  </a:prstClr>
                </a:solidFill>
                <a:latin typeface="Calibri"/>
                <a:ea typeface="+mn-ea"/>
                <a:cs typeface="+mn-cs"/>
              </a:rPr>
              <a:pPr algn="l" rtl="0">
                <a:defRPr/>
              </a:pPr>
              <a:t>11/19/2023</a:t>
            </a:fld>
            <a:endParaRPr lang="en-US" sz="1200" kern="1200">
              <a:solidFill>
                <a:prstClr val="black">
                  <a:tint val="75000"/>
                </a:prstClr>
              </a:solidFill>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algn="r" rtl="0">
              <a:defRPr/>
            </a:pPr>
            <a:fld id="{206C69D2-4A3A-484E-B133-449774A22DA6}"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805F394-2748-484C-AE9E-1187D7EEDD89}" type="datetimeFigureOut">
              <a:rPr lang="en-US"/>
              <a:pPr>
                <a:defRPr/>
              </a:pPr>
              <a:t>11/19/2023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FD8E10-A1F3-486B-AD5C-B0DA06FE79F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l" rtl="0">
              <a:defRPr/>
            </a:pPr>
            <a:fld id="{52101C48-1D6B-4013-A9BC-035C3008DE2D}" type="datetimeFigureOut">
              <a:rPr lang="en-US" sz="1200" kern="1200">
                <a:solidFill>
                  <a:prstClr val="black">
                    <a:tint val="75000"/>
                  </a:prstClr>
                </a:solidFill>
                <a:latin typeface="Calibri"/>
                <a:ea typeface="+mn-ea"/>
                <a:cs typeface="+mn-cs"/>
              </a:rPr>
              <a:pPr algn="l" rtl="0">
                <a:defRPr/>
              </a:pPr>
              <a:t>11/19/2023</a:t>
            </a:fld>
            <a:endParaRPr lang="en-US" sz="1200" kern="1200">
              <a:solidFill>
                <a:prstClr val="black">
                  <a:tint val="75000"/>
                </a:prstClr>
              </a:solidFill>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algn="r" rtl="0">
              <a:defRPr/>
            </a:pPr>
            <a:fld id="{C60A5EA4-3902-477F-94F0-8D31FA6BAE9D}"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D19E9305-C222-4ED6-8267-C33ABC2ABCC1}" type="datetimeFigureOut">
              <a:rPr lang="en-US" sz="1200" kern="1200">
                <a:solidFill>
                  <a:prstClr val="black">
                    <a:tint val="75000"/>
                  </a:prstClr>
                </a:solidFill>
                <a:latin typeface="Calibri"/>
                <a:ea typeface="+mn-ea"/>
                <a:cs typeface="+mn-cs"/>
              </a:rPr>
              <a:pPr algn="l" rtl="0">
                <a:defRPr/>
              </a:pPr>
              <a:t>11/19/2023</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32B9EA92-DAFE-43DC-9994-2115EF28279D}"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6EA22D72-5230-44E9-AA7B-A04C8353070F}" type="datetimeFigureOut">
              <a:rPr lang="en-US" sz="1200" kern="1200">
                <a:solidFill>
                  <a:prstClr val="black">
                    <a:tint val="75000"/>
                  </a:prstClr>
                </a:solidFill>
                <a:latin typeface="Calibri"/>
                <a:ea typeface="+mn-ea"/>
                <a:cs typeface="+mn-cs"/>
              </a:rPr>
              <a:pPr algn="l" rtl="0">
                <a:defRPr/>
              </a:pPr>
              <a:t>11/19/2023</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668B0A70-0A85-42B8-A4D3-E34CB34AB5AC}"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defRPr/>
            </a:pPr>
            <a:fld id="{F83C9FF5-18FC-4B08-BFC0-367F7CAD708A}" type="datetimeFigureOut">
              <a:rPr lang="en-US" sz="1200" kern="1200">
                <a:solidFill>
                  <a:prstClr val="black">
                    <a:tint val="75000"/>
                  </a:prstClr>
                </a:solidFill>
                <a:latin typeface="Calibri"/>
                <a:ea typeface="+mn-ea"/>
                <a:cs typeface="+mn-cs"/>
              </a:rPr>
              <a:pPr algn="l" rtl="0">
                <a:defRPr/>
              </a:pPr>
              <a:t>11/19/2023</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31281C57-9D1F-4858-A11F-6F57A3F3AE0C}"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defRPr/>
            </a:pPr>
            <a:fld id="{24568EDF-684C-477D-91F4-7377AD0B8CD1}" type="datetimeFigureOut">
              <a:rPr lang="en-US" sz="1200" kern="1200">
                <a:solidFill>
                  <a:prstClr val="black">
                    <a:tint val="75000"/>
                  </a:prstClr>
                </a:solidFill>
                <a:latin typeface="Calibri"/>
                <a:ea typeface="+mn-ea"/>
                <a:cs typeface="+mn-cs"/>
              </a:rPr>
              <a:pPr algn="l" rtl="0">
                <a:defRPr/>
              </a:pPr>
              <a:t>11/19/2023</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09411BA9-C54D-4512-88A6-8A30BC47D360}"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48EC865-83D8-4F9A-8888-A0D477A0B591}"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FADA4F-4197-419E-9B70-7AAFBD01848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1A4FE3-7B46-4431-AF09-377163D76EE6}"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EB24B6-CC47-4BF7-BD96-BAC0D31253C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ACFBA8-2716-4802-A466-3CC4CD2AB0E5}"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684F4C-C2D5-4F45-ADFD-08A9D872219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805F394-2748-484C-AE9E-1187D7EEDD89}"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FD8E10-A1F3-486B-AD5C-B0DA06FE79F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E0C6FA-EA5C-4D3A-AE51-30B989FC99F5}" type="datetimeFigureOut">
              <a:rPr lang="en-US">
                <a:solidFill>
                  <a:prstClr val="black">
                    <a:tint val="75000"/>
                  </a:prstClr>
                </a:solidFill>
              </a:rPr>
              <a:pPr>
                <a:defRPr/>
              </a:pPr>
              <a:t>11/19/2023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E23A87-71BA-48C8-97F0-3FDD9D166F5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E0C6FA-EA5C-4D3A-AE51-30B989FC99F5}" type="datetimeFigureOut">
              <a:rPr lang="en-US"/>
              <a:pPr>
                <a:defRPr/>
              </a:pPr>
              <a:t>11/19/2023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E23A87-71BA-48C8-97F0-3FDD9D166F5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1718F7-E1DD-4D0E-8A5B-4CF3C98948AD}" type="datetimeFigureOut">
              <a:rPr lang="en-US">
                <a:solidFill>
                  <a:prstClr val="black">
                    <a:tint val="75000"/>
                  </a:prstClr>
                </a:solidFill>
              </a:rPr>
              <a:pPr>
                <a:defRPr/>
              </a:pPr>
              <a:t>11/19/2023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6C69D2-4A3A-484E-B133-449774A22DA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101C48-1D6B-4013-A9BC-035C3008DE2D}" type="datetimeFigureOut">
              <a:rPr lang="en-US">
                <a:solidFill>
                  <a:prstClr val="black">
                    <a:tint val="75000"/>
                  </a:prstClr>
                </a:solidFill>
              </a:rPr>
              <a:pPr>
                <a:defRPr/>
              </a:pPr>
              <a:t>11/19/2023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60A5EA4-3902-477F-94F0-8D31FA6BAE9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9E9305-C222-4ED6-8267-C33ABC2ABCC1}"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9EA92-DAFE-43DC-9994-2115EF28279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A22D72-5230-44E9-AA7B-A04C8353070F}"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8B0A70-0A85-42B8-A4D3-E34CB34AB5A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3C9FF5-18FC-4B08-BFC0-367F7CAD708A}"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281C57-9D1F-4858-A11F-6F57A3F3AE0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68EDF-684C-477D-91F4-7377AD0B8CD1}"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411BA9-C54D-4512-88A6-8A30BC47D36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48EC865-83D8-4F9A-8888-A0D477A0B591}"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FADA4F-4197-419E-9B70-7AAFBD01848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1A4FE3-7B46-4431-AF09-377163D76EE6}"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EB24B6-CC47-4BF7-BD96-BAC0D31253C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ACFBA8-2716-4802-A466-3CC4CD2AB0E5}"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684F4C-C2D5-4F45-ADFD-08A9D872219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805F394-2748-484C-AE9E-1187D7EEDD89}"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FD8E10-A1F3-486B-AD5C-B0DA06FE79F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1718F7-E1DD-4D0E-8A5B-4CF3C98948AD}" type="datetimeFigureOut">
              <a:rPr lang="en-US"/>
              <a:pPr>
                <a:defRPr/>
              </a:pPr>
              <a:t>11/19/2023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6C69D2-4A3A-484E-B133-449774A22DA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E0C6FA-EA5C-4D3A-AE51-30B989FC99F5}" type="datetimeFigureOut">
              <a:rPr lang="en-US">
                <a:solidFill>
                  <a:prstClr val="black">
                    <a:tint val="75000"/>
                  </a:prstClr>
                </a:solidFill>
              </a:rPr>
              <a:pPr>
                <a:defRPr/>
              </a:pPr>
              <a:t>11/19/2023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E23A87-71BA-48C8-97F0-3FDD9D166F5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1718F7-E1DD-4D0E-8A5B-4CF3C98948AD}" type="datetimeFigureOut">
              <a:rPr lang="en-US">
                <a:solidFill>
                  <a:prstClr val="black">
                    <a:tint val="75000"/>
                  </a:prstClr>
                </a:solidFill>
              </a:rPr>
              <a:pPr>
                <a:defRPr/>
              </a:pPr>
              <a:t>11/19/2023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6C69D2-4A3A-484E-B133-449774A22DA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101C48-1D6B-4013-A9BC-035C3008DE2D}" type="datetimeFigureOut">
              <a:rPr lang="en-US">
                <a:solidFill>
                  <a:prstClr val="black">
                    <a:tint val="75000"/>
                  </a:prstClr>
                </a:solidFill>
              </a:rPr>
              <a:pPr>
                <a:defRPr/>
              </a:pPr>
              <a:t>11/19/2023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60A5EA4-3902-477F-94F0-8D31FA6BAE9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9E9305-C222-4ED6-8267-C33ABC2ABCC1}"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9EA92-DAFE-43DC-9994-2115EF28279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A22D72-5230-44E9-AA7B-A04C8353070F}" type="datetimeFigureOut">
              <a:rPr lang="en-US">
                <a:solidFill>
                  <a:prstClr val="black">
                    <a:tint val="75000"/>
                  </a:prstClr>
                </a:solidFill>
              </a:rPr>
              <a:pPr>
                <a:defRPr/>
              </a:pPr>
              <a:t>11/19/2023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8B0A70-0A85-42B8-A4D3-E34CB34AB5A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3C9FF5-18FC-4B08-BFC0-367F7CAD708A}"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281C57-9D1F-4858-A11F-6F57A3F3AE0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68EDF-684C-477D-91F4-7377AD0B8CD1}"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411BA9-C54D-4512-88A6-8A30BC47D36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3D4E32-63CC-48DF-9361-FA5E4BC40329}" type="slidenum">
              <a:rPr lang="en-US"/>
              <a:pPr>
                <a:defRPr/>
              </a:pPr>
              <a:t>‹#›</a:t>
            </a:fld>
            <a:endParaRPr lang="en-US"/>
          </a:p>
        </p:txBody>
      </p:sp>
    </p:spTree>
    <p:extLst>
      <p:ext uri="{BB962C8B-B14F-4D97-AF65-F5344CB8AC3E}">
        <p14:creationId xmlns:p14="http://schemas.microsoft.com/office/powerpoint/2010/main" val="35638293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3139F2-22FB-435D-8BA3-09FA7B213311}" type="slidenum">
              <a:rPr lang="en-US"/>
              <a:pPr>
                <a:defRPr/>
              </a:pPr>
              <a:t>‹#›</a:t>
            </a:fld>
            <a:endParaRPr lang="en-US"/>
          </a:p>
        </p:txBody>
      </p:sp>
    </p:spTree>
    <p:extLst>
      <p:ext uri="{BB962C8B-B14F-4D97-AF65-F5344CB8AC3E}">
        <p14:creationId xmlns:p14="http://schemas.microsoft.com/office/powerpoint/2010/main" val="35795485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7DABD1-22D8-4C80-BD46-79924F725225}" type="slidenum">
              <a:rPr lang="en-US"/>
              <a:pPr>
                <a:defRPr/>
              </a:pPr>
              <a:t>‹#›</a:t>
            </a:fld>
            <a:endParaRPr lang="en-US"/>
          </a:p>
        </p:txBody>
      </p:sp>
    </p:spTree>
    <p:extLst>
      <p:ext uri="{BB962C8B-B14F-4D97-AF65-F5344CB8AC3E}">
        <p14:creationId xmlns:p14="http://schemas.microsoft.com/office/powerpoint/2010/main" val="296526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101C48-1D6B-4013-A9BC-035C3008DE2D}" type="datetimeFigureOut">
              <a:rPr lang="en-US"/>
              <a:pPr>
                <a:defRPr/>
              </a:pPr>
              <a:t>11/19/2023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0A5EA4-3902-477F-94F0-8D31FA6BAE9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08FCEF-B8D5-4468-A51E-0740AB274CCF}" type="slidenum">
              <a:rPr lang="en-US"/>
              <a:pPr>
                <a:defRPr/>
              </a:pPr>
              <a:t>‹#›</a:t>
            </a:fld>
            <a:endParaRPr lang="en-US"/>
          </a:p>
        </p:txBody>
      </p:sp>
    </p:spTree>
    <p:extLst>
      <p:ext uri="{BB962C8B-B14F-4D97-AF65-F5344CB8AC3E}">
        <p14:creationId xmlns:p14="http://schemas.microsoft.com/office/powerpoint/2010/main" val="36614656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5024F6-B620-4AC4-9478-7FD18131366C}" type="slidenum">
              <a:rPr lang="en-US"/>
              <a:pPr>
                <a:defRPr/>
              </a:pPr>
              <a:t>‹#›</a:t>
            </a:fld>
            <a:endParaRPr lang="en-US"/>
          </a:p>
        </p:txBody>
      </p:sp>
    </p:spTree>
    <p:extLst>
      <p:ext uri="{BB962C8B-B14F-4D97-AF65-F5344CB8AC3E}">
        <p14:creationId xmlns:p14="http://schemas.microsoft.com/office/powerpoint/2010/main" val="1511019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6E0C6D-E7EE-4178-AE0F-20687D11E62C}" type="slidenum">
              <a:rPr lang="en-US"/>
              <a:pPr>
                <a:defRPr/>
              </a:pPr>
              <a:t>‹#›</a:t>
            </a:fld>
            <a:endParaRPr lang="en-US"/>
          </a:p>
        </p:txBody>
      </p:sp>
    </p:spTree>
    <p:extLst>
      <p:ext uri="{BB962C8B-B14F-4D97-AF65-F5344CB8AC3E}">
        <p14:creationId xmlns:p14="http://schemas.microsoft.com/office/powerpoint/2010/main" val="11517856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502CC9-0DCA-4AFA-A602-20A24AD545EF}" type="slidenum">
              <a:rPr lang="en-US"/>
              <a:pPr>
                <a:defRPr/>
              </a:pPr>
              <a:t>‹#›</a:t>
            </a:fld>
            <a:endParaRPr lang="en-US"/>
          </a:p>
        </p:txBody>
      </p:sp>
    </p:spTree>
    <p:extLst>
      <p:ext uri="{BB962C8B-B14F-4D97-AF65-F5344CB8AC3E}">
        <p14:creationId xmlns:p14="http://schemas.microsoft.com/office/powerpoint/2010/main" val="32516595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6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F75D57-BA86-4120-A4EF-0377F2C85988}" type="slidenum">
              <a:rPr lang="en-US"/>
              <a:pPr>
                <a:defRPr/>
              </a:pPr>
              <a:t>‹#›</a:t>
            </a:fld>
            <a:endParaRPr lang="en-US"/>
          </a:p>
        </p:txBody>
      </p:sp>
    </p:spTree>
    <p:extLst>
      <p:ext uri="{BB962C8B-B14F-4D97-AF65-F5344CB8AC3E}">
        <p14:creationId xmlns:p14="http://schemas.microsoft.com/office/powerpoint/2010/main" val="2017166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42493-CE95-4811-A533-35CBD7E8A8C8}" type="slidenum">
              <a:rPr lang="en-US"/>
              <a:pPr>
                <a:defRPr/>
              </a:pPr>
              <a:t>‹#›</a:t>
            </a:fld>
            <a:endParaRPr lang="en-US"/>
          </a:p>
        </p:txBody>
      </p:sp>
    </p:spTree>
    <p:extLst>
      <p:ext uri="{BB962C8B-B14F-4D97-AF65-F5344CB8AC3E}">
        <p14:creationId xmlns:p14="http://schemas.microsoft.com/office/powerpoint/2010/main" val="1248171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E8A6A5-F8E2-4D0D-BA52-891E00FFA31B}" type="slidenum">
              <a:rPr lang="en-US"/>
              <a:pPr>
                <a:defRPr/>
              </a:pPr>
              <a:t>‹#›</a:t>
            </a:fld>
            <a:endParaRPr lang="en-US"/>
          </a:p>
        </p:txBody>
      </p:sp>
    </p:spTree>
    <p:extLst>
      <p:ext uri="{BB962C8B-B14F-4D97-AF65-F5344CB8AC3E}">
        <p14:creationId xmlns:p14="http://schemas.microsoft.com/office/powerpoint/2010/main" val="41797529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7" y="274651"/>
            <a:ext cx="60367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357CDB-3C38-4149-B78B-FC145E08960A}" type="slidenum">
              <a:rPr lang="en-US"/>
              <a:pPr>
                <a:defRPr/>
              </a:pPr>
              <a:t>‹#›</a:t>
            </a:fld>
            <a:endParaRPr lang="en-US"/>
          </a:p>
        </p:txBody>
      </p:sp>
    </p:spTree>
    <p:extLst>
      <p:ext uri="{BB962C8B-B14F-4D97-AF65-F5344CB8AC3E}">
        <p14:creationId xmlns:p14="http://schemas.microsoft.com/office/powerpoint/2010/main" val="310781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9E9305-C222-4ED6-8267-C33ABC2ABCC1}" type="datetimeFigureOut">
              <a:rPr lang="en-US"/>
              <a:pPr>
                <a:defRPr/>
              </a:pPr>
              <a:t>11/19/2023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B9EA92-DAFE-43DC-9994-2115EF2827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A22D72-5230-44E9-AA7B-A04C8353070F}" type="datetimeFigureOut">
              <a:rPr lang="en-US"/>
              <a:pPr>
                <a:defRPr/>
              </a:pPr>
              <a:t>11/19/2023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8B0A70-0A85-42B8-A4D3-E34CB34AB5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29C7251-E2ED-4CB5-A5B6-9A5543040981}" type="datetimeFigureOut">
              <a:rPr lang="en-US"/>
              <a:pPr>
                <a:defRPr/>
              </a:pPr>
              <a:t>11/19/2023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E9AFD0-9A45-4EA1-8B63-CC2AD0A808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3B6205D-DDD5-4B03-9B84-889B20A845E0}" type="datetimeFigureOut">
              <a:rPr lang="en-US"/>
              <a:pPr>
                <a:defRPr/>
              </a:pPr>
              <a:t>11/19/2023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602F5AB2-84B7-4901-9956-BBED34DC0A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96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96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380DB70-91C0-42C0-BBF8-F087DA711318}" type="datetimeFigureOut">
              <a:rPr lang="en-US"/>
              <a:pPr>
                <a:defRPr/>
              </a:pPr>
              <a:t>11/19/2023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981A595-8145-4999-9ECF-6CFB2BFA87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rtl="0">
              <a:defRPr/>
            </a:pPr>
            <a:fld id="{829C7251-E2ED-4CB5-A5B6-9A5543040981}" type="datetimeFigureOut">
              <a:rPr lang="en-US" kern="1200">
                <a:solidFill>
                  <a:prstClr val="black">
                    <a:tint val="75000"/>
                  </a:prstClr>
                </a:solidFill>
                <a:latin typeface="Calibri"/>
                <a:ea typeface="+mn-ea"/>
                <a:cs typeface="+mn-cs"/>
              </a:rPr>
              <a:pPr rtl="0">
                <a:defRPr/>
              </a:pPr>
              <a:t>11/19/2023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rtl="0">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rtl="0">
              <a:defRPr/>
            </a:pPr>
            <a:fld id="{E9E9AFD0-9A45-4EA1-8B63-CC2AD0A80868}" type="slidenum">
              <a:rPr lang="en-US" kern="1200">
                <a:solidFill>
                  <a:prstClr val="black">
                    <a:tint val="75000"/>
                  </a:prstClr>
                </a:solidFill>
                <a:latin typeface="Calibri"/>
                <a:ea typeface="+mn-ea"/>
                <a:cs typeface="+mn-cs"/>
              </a:rPr>
              <a:pPr rtl="0">
                <a:defRPr/>
              </a:pPr>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29C7251-E2ED-4CB5-A5B6-9A5543040981}"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E9AFD0-9A45-4EA1-8B63-CC2AD0A80868}"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29C7251-E2ED-4CB5-A5B6-9A5543040981}" type="datetimeFigureOut">
              <a:rPr lang="en-US">
                <a:solidFill>
                  <a:prstClr val="black">
                    <a:tint val="75000"/>
                  </a:prstClr>
                </a:solidFill>
              </a:rPr>
              <a:pPr>
                <a:def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E9AFD0-9A45-4EA1-8B63-CC2AD0A80868}"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840" r:id="rId1"/>
    <p:sldLayoutId id="2147484841" r:id="rId2"/>
    <p:sldLayoutId id="2147484842" r:id="rId3"/>
    <p:sldLayoutId id="2147484843" r:id="rId4"/>
    <p:sldLayoutId id="2147484844" r:id="rId5"/>
    <p:sldLayoutId id="2147484845" r:id="rId6"/>
    <p:sldLayoutId id="2147484846" r:id="rId7"/>
    <p:sldLayoutId id="2147484847" r:id="rId8"/>
    <p:sldLayoutId id="2147484848" r:id="rId9"/>
    <p:sldLayoutId id="2147484849" r:id="rId10"/>
    <p:sldLayoutId id="214748485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atin typeface="Arial" charset="0"/>
            </a:endParaRPr>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atin typeface="Arial" charset="0"/>
            </a:endParaRPr>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7A03666-DA0D-4712-BFE9-739D4BB76FF3}"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965674138"/>
      </p:ext>
    </p:extLst>
  </p:cSld>
  <p:clrMap bg1="lt1" tx1="dk1" bg2="lt2" tx2="dk2" accent1="accent1" accent2="accent2" accent3="accent3" accent4="accent4" accent5="accent5" accent6="accent6" hlink="hlink" folHlink="folHlink"/>
  <p:sldLayoutIdLst>
    <p:sldLayoutId id="2147484864" r:id="rId1"/>
    <p:sldLayoutId id="2147484865" r:id="rId2"/>
    <p:sldLayoutId id="2147484866" r:id="rId3"/>
    <p:sldLayoutId id="2147484867" r:id="rId4"/>
    <p:sldLayoutId id="2147484868" r:id="rId5"/>
    <p:sldLayoutId id="2147484869" r:id="rId6"/>
    <p:sldLayoutId id="2147484870" r:id="rId7"/>
    <p:sldLayoutId id="2147484871" r:id="rId8"/>
    <p:sldLayoutId id="2147484872" r:id="rId9"/>
    <p:sldLayoutId id="2147484873" r:id="rId10"/>
    <p:sldLayoutId id="21474848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umn.edu/cla/faculty/troufs/anthfood/aftexts.html" TargetMode="External"/><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3" Type="http://schemas.openxmlformats.org/officeDocument/2006/relationships/hyperlink" Target="http://news.bbc.co.uk/2/hi/health/3368833.st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atingrecoverycenter.com/article/pandemic-body-imag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ciencedaily.com/releases/2020/10/201022201407.htm"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newsround/58197895"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ewportinstitute.com/resources/mental-health/male-body-issue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bc.com/news/newsbeat-56904488"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umn.edu/cla/faculty/troufs/anthfood/aftexts.html" TargetMode="Externa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umn.edu/cla/faculty/troufs/anthfood/aftexts.html" TargetMode="Externa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ewmoongirls.com/free-digital-new-moon-girls-magazine/" TargetMode="Externa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ewmooncatalog.com/prodinfo.asp?number=C01-TBIO" TargetMode="Externa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ewmooncatalog.com/prodinfo.asp?number=C01-TBIO" TargetMode="Externa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news.discovery.com/human/women-body-image.html" TargetMode="Externa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funnycoolvideos.wordpress.com/2007/11/08/how-to-beat-anorexia/"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umn.edu/cla/faculty/troufs/anthfood/aftexts.html" TargetMode="Externa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odaysparent.com/toddler/toddler-health/ways-to-prevent-kids-body-image-issues/" TargetMode="Externa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33155" name="Text Box 10"/>
          <p:cNvSpPr txBox="1">
            <a:spLocks noChangeArrowheads="1"/>
          </p:cNvSpPr>
          <p:nvPr/>
        </p:nvSpPr>
        <p:spPr bwMode="auto">
          <a:xfrm>
            <a:off x="3111922" y="6542310"/>
            <a:ext cx="2904962" cy="21544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 b="0" i="0" u="none" strike="noStrike" kern="1200" cap="none" spc="0" normalizeH="0" baseline="0" noProof="0" dirty="0">
                <a:ln>
                  <a:noFill/>
                </a:ln>
                <a:solidFill>
                  <a:srgbClr val="000000"/>
                </a:solidFill>
                <a:effectLst/>
                <a:uLnTx/>
                <a:uFillTx/>
                <a:latin typeface="Arial" charset="0"/>
                <a:ea typeface="+mn-ea"/>
                <a:cs typeface="+mn-cs"/>
                <a:hlinkClick r:id="rId2"/>
              </a:rPr>
              <a:t>www.d.umn.edu/cla/faculty/troufs/anthfood/aftexts.html#title</a:t>
            </a:r>
            <a:endParaRPr kumimoji="1"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8" name="Picture 4" descr="http://www.d.umn.edu/cla/faculty/troufs/anthfood/images/Eating_Culture_2nd_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9512" y="433381"/>
            <a:ext cx="4846320" cy="59801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3739255" y="5825048"/>
            <a:ext cx="1644650" cy="52322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t>© 2010-2024</a:t>
            </a:r>
            <a:endParaRPr kumimoji="1" lang="en-US"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5" name="Subtitle 2"/>
          <p:cNvSpPr txBox="1">
            <a:spLocks/>
          </p:cNvSpPr>
          <p:nvPr/>
        </p:nvSpPr>
        <p:spPr>
          <a:xfrm>
            <a:off x="2140517" y="423567"/>
            <a:ext cx="4847772" cy="5980176"/>
          </a:xfrm>
          <a:prstGeom prst="rect">
            <a:avLst/>
          </a:prstGeom>
          <a:solidFill>
            <a:srgbClr val="B8E2DE">
              <a:alpha val="85098"/>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2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Cf. , Chapter 8</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”GASTRO-ANOMIE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Global Indigestion?”: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Body Image</a:t>
            </a:r>
          </a:p>
        </p:txBody>
      </p:sp>
      <p:sp>
        <p:nvSpPr>
          <p:cNvPr id="6" name="Rectangle 5">
            <a:extLst>
              <a:ext uri="{FF2B5EF4-FFF2-40B4-BE49-F238E27FC236}">
                <a16:creationId xmlns:a16="http://schemas.microsoft.com/office/drawing/2014/main" id="{6777B14F-3587-4863-8A55-DD5E72097DC4}"/>
              </a:ext>
            </a:extLst>
          </p:cNvPr>
          <p:cNvSpPr>
            <a:spLocks noChangeArrowheads="1"/>
          </p:cNvSpPr>
          <p:nvPr/>
        </p:nvSpPr>
        <p:spPr bwMode="auto">
          <a:xfrm>
            <a:off x="586098" y="702734"/>
            <a:ext cx="7925568" cy="1077218"/>
          </a:xfrm>
          <a:prstGeom prst="rect">
            <a:avLst/>
          </a:prstGeom>
          <a:solidFill>
            <a:srgbClr val="C0E5E1"/>
          </a:solid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Use your up / down arrow keys and / 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Tree>
    <p:extLst>
      <p:ext uri="{BB962C8B-B14F-4D97-AF65-F5344CB8AC3E}">
        <p14:creationId xmlns:p14="http://schemas.microsoft.com/office/powerpoint/2010/main" val="6857151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85800" y="0"/>
            <a:ext cx="7772400" cy="6440583"/>
          </a:xfrm>
          <a:prstGeom prst="rect">
            <a:avLst/>
          </a:prstGeom>
          <a:noFill/>
          <a:ln w="9525">
            <a:noFill/>
            <a:miter lim="800000"/>
            <a:headEnd/>
            <a:tailEnd/>
          </a:ln>
          <a:effectLst/>
        </p:spPr>
      </p:pic>
      <p:sp>
        <p:nvSpPr>
          <p:cNvPr id="4" name="Rectangle 3"/>
          <p:cNvSpPr>
            <a:spLocks noChangeArrowheads="1"/>
          </p:cNvSpPr>
          <p:nvPr/>
        </p:nvSpPr>
        <p:spPr bwMode="auto">
          <a:xfrm>
            <a:off x="1856096" y="6491153"/>
            <a:ext cx="5410200" cy="276999"/>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200" kern="1200" dirty="0">
                <a:solidFill>
                  <a:srgbClr val="000000"/>
                </a:solidFill>
                <a:latin typeface="Arial" charset="0"/>
                <a:ea typeface="+mn-ea"/>
                <a:cs typeface="Arial" charset="0"/>
                <a:hlinkClick r:id="rId3"/>
              </a:rPr>
              <a:t>http://news.bbc.co.uk/2/hi/health/3368833.stm</a:t>
            </a:r>
            <a:endParaRPr lang="en-US" sz="1200" kern="1200" dirty="0">
              <a:solidFill>
                <a:srgbClr val="000000"/>
              </a:solidFill>
              <a:latin typeface="Arial"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56096" y="6491153"/>
            <a:ext cx="5410200" cy="276999"/>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200" kern="1200" dirty="0">
                <a:solidFill>
                  <a:srgbClr val="000000"/>
                </a:solidFill>
                <a:latin typeface="Arial" charset="0"/>
                <a:ea typeface="+mn-ea"/>
                <a:cs typeface="Arial" charset="0"/>
                <a:hlinkClick r:id="rId2"/>
              </a:rPr>
              <a:t>https://www.eatingrecoverycenter.com/article/pandemic-body-image</a:t>
            </a:r>
            <a:endParaRPr lang="en-US" sz="1200" kern="1200" dirty="0">
              <a:solidFill>
                <a:srgbClr val="000000"/>
              </a:solidFill>
              <a:latin typeface="Arial" charset="0"/>
              <a:ea typeface="+mn-ea"/>
              <a:cs typeface="Arial"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73E54E22-6570-4812-985D-1326813F26CE}"/>
              </a:ext>
            </a:extLst>
          </p:cNvPr>
          <p:cNvPicPr>
            <a:picLocks noChangeAspect="1"/>
          </p:cNvPicPr>
          <p:nvPr/>
        </p:nvPicPr>
        <p:blipFill>
          <a:blip r:embed="rId3"/>
          <a:stretch>
            <a:fillRect/>
          </a:stretch>
        </p:blipFill>
        <p:spPr>
          <a:xfrm>
            <a:off x="228600" y="381000"/>
            <a:ext cx="8686800" cy="6035332"/>
          </a:xfrm>
          <a:prstGeom prst="rect">
            <a:avLst/>
          </a:prstGeom>
          <a:ln>
            <a:solidFill>
              <a:srgbClr val="72CC99"/>
            </a:solidFill>
          </a:ln>
        </p:spPr>
      </p:pic>
    </p:spTree>
    <p:extLst>
      <p:ext uri="{BB962C8B-B14F-4D97-AF65-F5344CB8AC3E}">
        <p14:creationId xmlns:p14="http://schemas.microsoft.com/office/powerpoint/2010/main" val="55211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56096" y="6491153"/>
            <a:ext cx="5410200" cy="276999"/>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200" kern="1200" dirty="0">
                <a:solidFill>
                  <a:srgbClr val="000000"/>
                </a:solidFill>
                <a:latin typeface="Arial" charset="0"/>
                <a:ea typeface="+mn-ea"/>
                <a:cs typeface="Arial" charset="0"/>
                <a:hlinkClick r:id="rId2"/>
              </a:rPr>
              <a:t>https://www.sciencedaily.com/releases/2020/10/201022201407.htm</a:t>
            </a:r>
            <a:endParaRPr lang="en-US" sz="1200" kern="1200" dirty="0">
              <a:solidFill>
                <a:srgbClr val="000000"/>
              </a:solidFill>
              <a:latin typeface="Arial" charset="0"/>
              <a:ea typeface="+mn-ea"/>
              <a:cs typeface="Arial" charset="0"/>
            </a:endParaRPr>
          </a:p>
        </p:txBody>
      </p:sp>
      <p:pic>
        <p:nvPicPr>
          <p:cNvPr id="3" name="Picture 2">
            <a:extLst>
              <a:ext uri="{FF2B5EF4-FFF2-40B4-BE49-F238E27FC236}">
                <a16:creationId xmlns:a16="http://schemas.microsoft.com/office/drawing/2014/main" id="{18BDF11B-B1A4-495C-A8F7-E923190814EF}"/>
              </a:ext>
            </a:extLst>
          </p:cNvPr>
          <p:cNvPicPr>
            <a:picLocks noChangeAspect="1"/>
          </p:cNvPicPr>
          <p:nvPr/>
        </p:nvPicPr>
        <p:blipFill>
          <a:blip r:embed="rId3"/>
          <a:stretch>
            <a:fillRect/>
          </a:stretch>
        </p:blipFill>
        <p:spPr>
          <a:xfrm>
            <a:off x="457200" y="457200"/>
            <a:ext cx="8265152" cy="5943600"/>
          </a:xfrm>
          <a:prstGeom prst="rect">
            <a:avLst/>
          </a:prstGeom>
        </p:spPr>
      </p:pic>
      <p:pic>
        <p:nvPicPr>
          <p:cNvPr id="7" name="Picture 6" descr="Logo, company name&#10;&#10;Description automatically generated">
            <a:extLst>
              <a:ext uri="{FF2B5EF4-FFF2-40B4-BE49-F238E27FC236}">
                <a16:creationId xmlns:a16="http://schemas.microsoft.com/office/drawing/2014/main" id="{E97DD3A0-072B-4E63-A8C2-F96FFEE6698D}"/>
              </a:ext>
            </a:extLst>
          </p:cNvPr>
          <p:cNvPicPr>
            <a:picLocks noChangeAspect="1"/>
          </p:cNvPicPr>
          <p:nvPr/>
        </p:nvPicPr>
        <p:blipFill>
          <a:blip r:embed="rId4"/>
          <a:stretch>
            <a:fillRect/>
          </a:stretch>
        </p:blipFill>
        <p:spPr>
          <a:xfrm>
            <a:off x="5552975" y="533400"/>
            <a:ext cx="2971800" cy="457223"/>
          </a:xfrm>
          <a:prstGeom prst="rect">
            <a:avLst/>
          </a:prstGeom>
        </p:spPr>
      </p:pic>
    </p:spTree>
    <p:extLst>
      <p:ext uri="{BB962C8B-B14F-4D97-AF65-F5344CB8AC3E}">
        <p14:creationId xmlns:p14="http://schemas.microsoft.com/office/powerpoint/2010/main" val="3066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56096" y="6581001"/>
            <a:ext cx="5410200" cy="276999"/>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200" kern="1200" dirty="0">
                <a:solidFill>
                  <a:srgbClr val="000000"/>
                </a:solidFill>
                <a:latin typeface="Arial" charset="0"/>
                <a:ea typeface="+mn-ea"/>
                <a:cs typeface="Arial" charset="0"/>
                <a:hlinkClick r:id="rId2"/>
              </a:rPr>
              <a:t>https://www.bbc.co.uk/newsround/58197895</a:t>
            </a:r>
            <a:endParaRPr lang="en-US" sz="1200" kern="1200" dirty="0">
              <a:solidFill>
                <a:srgbClr val="000000"/>
              </a:solidFill>
              <a:latin typeface="Arial" charset="0"/>
              <a:ea typeface="+mn-ea"/>
              <a:cs typeface="Arial" charset="0"/>
            </a:endParaRPr>
          </a:p>
        </p:txBody>
      </p:sp>
      <p:pic>
        <p:nvPicPr>
          <p:cNvPr id="5" name="Picture 4">
            <a:extLst>
              <a:ext uri="{FF2B5EF4-FFF2-40B4-BE49-F238E27FC236}">
                <a16:creationId xmlns:a16="http://schemas.microsoft.com/office/drawing/2014/main" id="{1DFEDF93-0AE0-45EF-B40F-E269F90F1E2A}"/>
              </a:ext>
            </a:extLst>
          </p:cNvPr>
          <p:cNvPicPr>
            <a:picLocks noChangeAspect="1"/>
          </p:cNvPicPr>
          <p:nvPr/>
        </p:nvPicPr>
        <p:blipFill>
          <a:blip r:embed="rId3"/>
          <a:stretch>
            <a:fillRect/>
          </a:stretch>
        </p:blipFill>
        <p:spPr>
          <a:xfrm>
            <a:off x="1371600" y="89848"/>
            <a:ext cx="6400800" cy="6446143"/>
          </a:xfrm>
          <a:prstGeom prst="rect">
            <a:avLst/>
          </a:prstGeom>
        </p:spPr>
      </p:pic>
      <p:pic>
        <p:nvPicPr>
          <p:cNvPr id="7" name="Picture 6">
            <a:extLst>
              <a:ext uri="{FF2B5EF4-FFF2-40B4-BE49-F238E27FC236}">
                <a16:creationId xmlns:a16="http://schemas.microsoft.com/office/drawing/2014/main" id="{5558EC0C-2FA5-462E-873D-B482D94A6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70238"/>
            <a:ext cx="1447800" cy="609600"/>
          </a:xfrm>
          <a:prstGeom prst="rect">
            <a:avLst/>
          </a:prstGeom>
        </p:spPr>
      </p:pic>
      <p:sp>
        <p:nvSpPr>
          <p:cNvPr id="9" name="TextBox 8">
            <a:extLst>
              <a:ext uri="{FF2B5EF4-FFF2-40B4-BE49-F238E27FC236}">
                <a16:creationId xmlns:a16="http://schemas.microsoft.com/office/drawing/2014/main" id="{BF0BEFA7-C4A0-40FA-80C5-A786954454FD}"/>
              </a:ext>
            </a:extLst>
          </p:cNvPr>
          <p:cNvSpPr txBox="1"/>
          <p:nvPr/>
        </p:nvSpPr>
        <p:spPr>
          <a:xfrm>
            <a:off x="1371600" y="1447800"/>
            <a:ext cx="2057400" cy="369332"/>
          </a:xfrm>
          <a:prstGeom prst="rect">
            <a:avLst/>
          </a:prstGeom>
          <a:solidFill>
            <a:schemeClr val="bg1"/>
          </a:solidFill>
        </p:spPr>
        <p:txBody>
          <a:bodyPr wrap="square">
            <a:spAutoFit/>
          </a:bodyPr>
          <a:lstStyle/>
          <a:p>
            <a:r>
              <a:rPr lang="en-US" dirty="0"/>
              <a:t>14 Aug 2021</a:t>
            </a:r>
          </a:p>
        </p:txBody>
      </p:sp>
      <p:sp>
        <p:nvSpPr>
          <p:cNvPr id="13" name="TextBox 12">
            <a:extLst>
              <a:ext uri="{FF2B5EF4-FFF2-40B4-BE49-F238E27FC236}">
                <a16:creationId xmlns:a16="http://schemas.microsoft.com/office/drawing/2014/main" id="{D7D0AB71-9DAA-456D-8C8B-599CFEABB816}"/>
              </a:ext>
            </a:extLst>
          </p:cNvPr>
          <p:cNvSpPr txBox="1"/>
          <p:nvPr/>
        </p:nvSpPr>
        <p:spPr>
          <a:xfrm>
            <a:off x="4038600" y="1263134"/>
            <a:ext cx="3733800" cy="369332"/>
          </a:xfrm>
          <a:prstGeom prst="rect">
            <a:avLst/>
          </a:prstGeom>
          <a:noFill/>
        </p:spPr>
        <p:txBody>
          <a:bodyPr wrap="square">
            <a:spAutoFit/>
          </a:bodyPr>
          <a:lstStyle/>
          <a:p>
            <a:pPr algn="ctr"/>
            <a:r>
              <a:rPr lang="en-US" dirty="0"/>
              <a:t>The UK children's charity | NSPCC</a:t>
            </a:r>
          </a:p>
        </p:txBody>
      </p:sp>
    </p:spTree>
    <p:extLst>
      <p:ext uri="{BB962C8B-B14F-4D97-AF65-F5344CB8AC3E}">
        <p14:creationId xmlns:p14="http://schemas.microsoft.com/office/powerpoint/2010/main" val="316984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5684" name="Subtitle 2"/>
          <p:cNvSpPr txBox="1">
            <a:spLocks/>
          </p:cNvSpPr>
          <p:nvPr/>
        </p:nvSpPr>
        <p:spPr bwMode="auto">
          <a:xfrm>
            <a:off x="914400" y="3008313"/>
            <a:ext cx="7315200" cy="3087687"/>
          </a:xfrm>
          <a:prstGeom prst="rect">
            <a:avLst/>
          </a:prstGeom>
          <a:noFill/>
          <a:ln w="9525">
            <a:noFill/>
            <a:miter lim="800000"/>
            <a:headEnd/>
            <a:tailEnd/>
          </a:ln>
        </p:spPr>
        <p:txBody>
          <a:bodyPr lIns="457200" rIns="457200">
            <a:spAutoFit/>
          </a:bodyPr>
          <a:lstStyle/>
          <a:p>
            <a:pPr marL="0" lvl="1" algn="ctr">
              <a:spcBef>
                <a:spcPts val="800"/>
              </a:spcBef>
            </a:pPr>
            <a:r>
              <a:rPr lang="en-US" sz="2800" b="1">
                <a:cs typeface="Arial" charset="0"/>
              </a:rPr>
              <a:t>girls worry about looking fat . . .</a:t>
            </a:r>
          </a:p>
          <a:p>
            <a:pPr marL="0" lvl="1" algn="ctr">
              <a:spcBef>
                <a:spcPts val="800"/>
              </a:spcBef>
            </a:pPr>
            <a:endParaRPr lang="en-US" sz="1200" b="1">
              <a:cs typeface="Arial" charset="0"/>
            </a:endParaRPr>
          </a:p>
          <a:p>
            <a:pPr marL="0" lvl="1" algn="ctr">
              <a:spcBef>
                <a:spcPts val="800"/>
              </a:spcBef>
            </a:pPr>
            <a:r>
              <a:rPr lang="en-US" sz="2800" b="1">
                <a:cs typeface="Arial" charset="0"/>
              </a:rPr>
              <a:t>. . . boys tend to be more concerned that they don’t appear big and strong enough. . . .</a:t>
            </a:r>
          </a:p>
          <a:p>
            <a:pPr marL="0" lvl="1" algn="ctr">
              <a:spcBef>
                <a:spcPts val="800"/>
              </a:spcBef>
            </a:pPr>
            <a:endParaRPr lang="en-US" sz="2800" b="1">
              <a:cs typeface="Arial" charset="0"/>
            </a:endParaRPr>
          </a:p>
          <a:p>
            <a:pPr marL="0" lvl="1" algn="ctr">
              <a:spcBef>
                <a:spcPts val="800"/>
              </a:spcBef>
            </a:pPr>
            <a:r>
              <a:rPr lang="en-US" sz="1600">
                <a:cs typeface="Arial" charset="0"/>
              </a:rPr>
              <a:t>(Sobal 1955b)</a:t>
            </a:r>
          </a:p>
        </p:txBody>
      </p:sp>
      <p:sp>
        <p:nvSpPr>
          <p:cNvPr id="4556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56096" y="6581001"/>
            <a:ext cx="5410200" cy="276999"/>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200" kern="1200" dirty="0">
                <a:solidFill>
                  <a:srgbClr val="000000"/>
                </a:solidFill>
                <a:latin typeface="Arial" charset="0"/>
                <a:ea typeface="+mn-ea"/>
                <a:cs typeface="Arial" charset="0"/>
                <a:hlinkClick r:id="rId2"/>
              </a:rPr>
              <a:t>https://www.newportinstitute.com/resources/mental-health/male-body-issues/</a:t>
            </a:r>
            <a:endParaRPr lang="en-US" sz="1200" kern="1200" dirty="0">
              <a:solidFill>
                <a:srgbClr val="000000"/>
              </a:solidFill>
              <a:latin typeface="Arial" charset="0"/>
              <a:ea typeface="+mn-ea"/>
              <a:cs typeface="Arial" charset="0"/>
            </a:endParaRPr>
          </a:p>
        </p:txBody>
      </p:sp>
      <p:sp>
        <p:nvSpPr>
          <p:cNvPr id="9" name="TextBox 8">
            <a:extLst>
              <a:ext uri="{FF2B5EF4-FFF2-40B4-BE49-F238E27FC236}">
                <a16:creationId xmlns:a16="http://schemas.microsoft.com/office/drawing/2014/main" id="{BF0BEFA7-C4A0-40FA-80C5-A786954454FD}"/>
              </a:ext>
            </a:extLst>
          </p:cNvPr>
          <p:cNvSpPr txBox="1"/>
          <p:nvPr/>
        </p:nvSpPr>
        <p:spPr>
          <a:xfrm>
            <a:off x="4529225" y="4191000"/>
            <a:ext cx="1524000" cy="369332"/>
          </a:xfrm>
          <a:prstGeom prst="rect">
            <a:avLst/>
          </a:prstGeom>
          <a:solidFill>
            <a:schemeClr val="bg1"/>
          </a:solidFill>
        </p:spPr>
        <p:txBody>
          <a:bodyPr wrap="square">
            <a:spAutoFit/>
          </a:bodyPr>
          <a:lstStyle/>
          <a:p>
            <a:r>
              <a:rPr lang="en-US" dirty="0"/>
              <a:t>14 Aug 2021</a:t>
            </a:r>
          </a:p>
        </p:txBody>
      </p:sp>
      <p:pic>
        <p:nvPicPr>
          <p:cNvPr id="3" name="Picture 2" descr="A picture containing text, person, person, people&#10;&#10;Description automatically generated">
            <a:extLst>
              <a:ext uri="{FF2B5EF4-FFF2-40B4-BE49-F238E27FC236}">
                <a16:creationId xmlns:a16="http://schemas.microsoft.com/office/drawing/2014/main" id="{F5DE90D6-B012-43F3-83AE-16632D4B9B04}"/>
              </a:ext>
            </a:extLst>
          </p:cNvPr>
          <p:cNvPicPr>
            <a:picLocks noChangeAspect="1"/>
          </p:cNvPicPr>
          <p:nvPr/>
        </p:nvPicPr>
        <p:blipFill>
          <a:blip r:embed="rId3"/>
          <a:stretch>
            <a:fillRect/>
          </a:stretch>
        </p:blipFill>
        <p:spPr>
          <a:xfrm>
            <a:off x="1828800" y="152400"/>
            <a:ext cx="5486400" cy="6365727"/>
          </a:xfrm>
          <a:prstGeom prst="rect">
            <a:avLst/>
          </a:prstGeom>
        </p:spPr>
      </p:pic>
      <p:sp>
        <p:nvSpPr>
          <p:cNvPr id="10" name="TextBox 9">
            <a:extLst>
              <a:ext uri="{FF2B5EF4-FFF2-40B4-BE49-F238E27FC236}">
                <a16:creationId xmlns:a16="http://schemas.microsoft.com/office/drawing/2014/main" id="{55F0C5F5-5FC5-4748-A295-CCF014F1F3D0}"/>
              </a:ext>
            </a:extLst>
          </p:cNvPr>
          <p:cNvSpPr txBox="1"/>
          <p:nvPr/>
        </p:nvSpPr>
        <p:spPr>
          <a:xfrm>
            <a:off x="2057400" y="4876800"/>
            <a:ext cx="2057400" cy="381000"/>
          </a:xfrm>
          <a:prstGeom prst="rect">
            <a:avLst/>
          </a:prstGeom>
          <a:solidFill>
            <a:schemeClr val="bg1"/>
          </a:solidFill>
        </p:spPr>
        <p:txBody>
          <a:bodyPr wrap="square">
            <a:spAutoFit/>
          </a:bodyPr>
          <a:lstStyle/>
          <a:p>
            <a:r>
              <a:rPr lang="en-US" dirty="0"/>
              <a:t>17 May 2021</a:t>
            </a:r>
          </a:p>
        </p:txBody>
      </p:sp>
    </p:spTree>
    <p:extLst>
      <p:ext uri="{BB962C8B-B14F-4D97-AF65-F5344CB8AC3E}">
        <p14:creationId xmlns:p14="http://schemas.microsoft.com/office/powerpoint/2010/main" val="487662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56096" y="6581001"/>
            <a:ext cx="5410200" cy="276999"/>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200" kern="1200" dirty="0">
                <a:solidFill>
                  <a:srgbClr val="000000"/>
                </a:solidFill>
                <a:latin typeface="Arial" charset="0"/>
                <a:ea typeface="+mn-ea"/>
                <a:cs typeface="Arial" charset="0"/>
                <a:hlinkClick r:id="rId2"/>
              </a:rPr>
              <a:t>https://www.bbc.com/news/newsbeat-56904488</a:t>
            </a:r>
            <a:endParaRPr lang="en-US" sz="1200" kern="1200" dirty="0">
              <a:solidFill>
                <a:srgbClr val="000000"/>
              </a:solidFill>
              <a:latin typeface="Arial" charset="0"/>
              <a:ea typeface="+mn-ea"/>
              <a:cs typeface="Arial" charset="0"/>
            </a:endParaRPr>
          </a:p>
        </p:txBody>
      </p:sp>
      <p:pic>
        <p:nvPicPr>
          <p:cNvPr id="5" name="Picture 4">
            <a:extLst>
              <a:ext uri="{FF2B5EF4-FFF2-40B4-BE49-F238E27FC236}">
                <a16:creationId xmlns:a16="http://schemas.microsoft.com/office/drawing/2014/main" id="{2283BA15-AF21-47AB-9C56-E3DE0A693704}"/>
              </a:ext>
            </a:extLst>
          </p:cNvPr>
          <p:cNvPicPr>
            <a:picLocks noChangeAspect="1"/>
          </p:cNvPicPr>
          <p:nvPr/>
        </p:nvPicPr>
        <p:blipFill>
          <a:blip r:embed="rId3"/>
          <a:stretch>
            <a:fillRect/>
          </a:stretch>
        </p:blipFill>
        <p:spPr>
          <a:xfrm>
            <a:off x="1346758" y="304800"/>
            <a:ext cx="6450484" cy="6172200"/>
          </a:xfrm>
          <a:prstGeom prst="rect">
            <a:avLst/>
          </a:prstGeom>
        </p:spPr>
      </p:pic>
      <p:pic>
        <p:nvPicPr>
          <p:cNvPr id="8" name="Picture 7">
            <a:extLst>
              <a:ext uri="{FF2B5EF4-FFF2-40B4-BE49-F238E27FC236}">
                <a16:creationId xmlns:a16="http://schemas.microsoft.com/office/drawing/2014/main" id="{28032A91-B394-4E29-9753-C99692B6F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496" y="1447800"/>
            <a:ext cx="1447800" cy="609600"/>
          </a:xfrm>
          <a:prstGeom prst="rect">
            <a:avLst/>
          </a:prstGeom>
        </p:spPr>
      </p:pic>
      <p:sp>
        <p:nvSpPr>
          <p:cNvPr id="11" name="TextBox 10">
            <a:extLst>
              <a:ext uri="{FF2B5EF4-FFF2-40B4-BE49-F238E27FC236}">
                <a16:creationId xmlns:a16="http://schemas.microsoft.com/office/drawing/2014/main" id="{F21FF4A1-7FA1-45E5-BADB-8435A4E9A64D}"/>
              </a:ext>
            </a:extLst>
          </p:cNvPr>
          <p:cNvSpPr txBox="1"/>
          <p:nvPr/>
        </p:nvSpPr>
        <p:spPr>
          <a:xfrm>
            <a:off x="1295400" y="1981200"/>
            <a:ext cx="2133600" cy="609600"/>
          </a:xfrm>
          <a:prstGeom prst="rect">
            <a:avLst/>
          </a:prstGeom>
          <a:solidFill>
            <a:schemeClr val="bg1"/>
          </a:solidFill>
        </p:spPr>
        <p:txBody>
          <a:bodyPr wrap="square">
            <a:noAutofit/>
          </a:bodyPr>
          <a:lstStyle/>
          <a:p>
            <a:r>
              <a:rPr lang="en-US" dirty="0"/>
              <a:t>28 April 2021</a:t>
            </a:r>
          </a:p>
        </p:txBody>
      </p:sp>
    </p:spTree>
    <p:extLst>
      <p:ext uri="{BB962C8B-B14F-4D97-AF65-F5344CB8AC3E}">
        <p14:creationId xmlns:p14="http://schemas.microsoft.com/office/powerpoint/2010/main" val="1854220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6708" name="Subtitle 2"/>
          <p:cNvSpPr txBox="1">
            <a:spLocks/>
          </p:cNvSpPr>
          <p:nvPr/>
        </p:nvSpPr>
        <p:spPr bwMode="auto">
          <a:xfrm>
            <a:off x="914400" y="3008313"/>
            <a:ext cx="7315200" cy="2246312"/>
          </a:xfrm>
          <a:prstGeom prst="rect">
            <a:avLst/>
          </a:prstGeom>
          <a:noFill/>
          <a:ln w="9525">
            <a:noFill/>
            <a:miter lim="800000"/>
            <a:headEnd/>
            <a:tailEnd/>
          </a:ln>
        </p:spPr>
        <p:txBody>
          <a:bodyPr lIns="457200" rIns="457200">
            <a:spAutoFit/>
          </a:bodyPr>
          <a:lstStyle/>
          <a:p>
            <a:pPr marL="0" lvl="1" algn="ctr">
              <a:spcBef>
                <a:spcPts val="800"/>
              </a:spcBef>
            </a:pPr>
            <a:r>
              <a:rPr lang="en-US" sz="2800" b="1" dirty="0">
                <a:cs typeface="Arial" charset="0"/>
              </a:rPr>
              <a:t>This dissatisfaction usually continues throughout adulthood, and eventually declines during the later years when it is replaced with concerns about overall health</a:t>
            </a:r>
          </a:p>
        </p:txBody>
      </p:sp>
      <p:sp>
        <p:nvSpPr>
          <p:cNvPr id="456709"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7732" name="Subtitle 2"/>
          <p:cNvSpPr txBox="1">
            <a:spLocks/>
          </p:cNvSpPr>
          <p:nvPr/>
        </p:nvSpPr>
        <p:spPr bwMode="auto">
          <a:xfrm>
            <a:off x="914400" y="3505200"/>
            <a:ext cx="7315200" cy="1384300"/>
          </a:xfrm>
          <a:prstGeom prst="rect">
            <a:avLst/>
          </a:prstGeom>
          <a:noFill/>
          <a:ln w="9525">
            <a:noFill/>
            <a:miter lim="800000"/>
            <a:headEnd/>
            <a:tailEnd/>
          </a:ln>
        </p:spPr>
        <p:txBody>
          <a:bodyPr lIns="457200" rIns="457200">
            <a:spAutoFit/>
          </a:bodyPr>
          <a:lstStyle/>
          <a:p>
            <a:pPr marL="0" lvl="1" algn="ctr">
              <a:spcBef>
                <a:spcPts val="800"/>
              </a:spcBef>
            </a:pPr>
            <a:r>
              <a:rPr lang="en-US" sz="2800" b="1" dirty="0">
                <a:cs typeface="Arial" charset="0"/>
              </a:rPr>
              <a:t>many people are dissatisfied with their appearance because they overestimate how much they weigh</a:t>
            </a:r>
          </a:p>
        </p:txBody>
      </p:sp>
      <p:sp>
        <p:nvSpPr>
          <p:cNvPr id="457733"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9780" name="Subtitle 2"/>
          <p:cNvSpPr txBox="1">
            <a:spLocks/>
          </p:cNvSpPr>
          <p:nvPr/>
        </p:nvSpPr>
        <p:spPr bwMode="auto">
          <a:xfrm>
            <a:off x="914400" y="3008313"/>
            <a:ext cx="7315200" cy="2349361"/>
          </a:xfrm>
          <a:prstGeom prst="rect">
            <a:avLst/>
          </a:prstGeom>
          <a:noFill/>
          <a:ln w="9525">
            <a:noFill/>
            <a:miter lim="800000"/>
            <a:headEnd/>
            <a:tailEnd/>
          </a:ln>
        </p:spPr>
        <p:txBody>
          <a:bodyPr lIns="457200" rIns="457200">
            <a:spAutoFit/>
          </a:bodyPr>
          <a:lstStyle/>
          <a:p>
            <a:pPr marL="0" lvl="1" algn="ctr">
              <a:spcBef>
                <a:spcPts val="800"/>
              </a:spcBef>
            </a:pPr>
            <a:r>
              <a:rPr lang="en-US" sz="2800" b="1" dirty="0">
                <a:solidFill>
                  <a:schemeClr val="accent2">
                    <a:lumMod val="40000"/>
                    <a:lumOff val="60000"/>
                  </a:schemeClr>
                </a:solidFill>
                <a:cs typeface="Arial" charset="0"/>
              </a:rPr>
              <a:t>In a study of female college students, </a:t>
            </a:r>
            <a:r>
              <a:rPr lang="en-US" sz="2800" b="1" dirty="0">
                <a:cs typeface="Arial" charset="0"/>
              </a:rPr>
              <a:t>only one-third of the girls who thought they were fat actually exceeded healthy weight limits</a:t>
            </a:r>
          </a:p>
          <a:p>
            <a:pPr marL="0" lvl="1" algn="ctr">
              <a:spcBef>
                <a:spcPts val="800"/>
              </a:spcBef>
            </a:pPr>
            <a:endParaRPr lang="en-US" sz="2800" b="1" dirty="0">
              <a:cs typeface="Arial" charset="0"/>
            </a:endParaRPr>
          </a:p>
        </p:txBody>
      </p:sp>
      <p:sp>
        <p:nvSpPr>
          <p:cNvPr id="459781"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
        <p:nvSpPr>
          <p:cNvPr id="459782" name="Rectangle 5"/>
          <p:cNvSpPr>
            <a:spLocks noChangeArrowheads="1"/>
          </p:cNvSpPr>
          <p:nvPr/>
        </p:nvSpPr>
        <p:spPr bwMode="auto">
          <a:xfrm>
            <a:off x="2166938" y="5362575"/>
            <a:ext cx="4802187" cy="338138"/>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(Centers for Disease Control and Prevention 1997)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33155" name="Text Box 10"/>
          <p:cNvSpPr txBox="1">
            <a:spLocks noChangeArrowheads="1"/>
          </p:cNvSpPr>
          <p:nvPr/>
        </p:nvSpPr>
        <p:spPr bwMode="auto">
          <a:xfrm>
            <a:off x="3111922" y="6542310"/>
            <a:ext cx="2904962" cy="21544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 b="0" i="0" u="none" strike="noStrike" kern="1200" cap="none" spc="0" normalizeH="0" baseline="0" noProof="0" dirty="0">
                <a:ln>
                  <a:noFill/>
                </a:ln>
                <a:solidFill>
                  <a:srgbClr val="000000"/>
                </a:solidFill>
                <a:effectLst/>
                <a:uLnTx/>
                <a:uFillTx/>
                <a:latin typeface="Arial" charset="0"/>
                <a:ea typeface="+mn-ea"/>
                <a:cs typeface="+mn-cs"/>
                <a:hlinkClick r:id="rId2"/>
              </a:rPr>
              <a:t>www.d.umn.edu/cla/faculty/troufs/anthfood/aftexts.html#title</a:t>
            </a:r>
            <a:endParaRPr kumimoji="1"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8" name="Picture 4" descr="http://www.d.umn.edu/cla/faculty/troufs/anthfood/images/Eating_Culture_2nd_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9512" y="433381"/>
            <a:ext cx="4846320" cy="59801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3739255" y="5825048"/>
            <a:ext cx="1644650" cy="52322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t>© 2010-2024</a:t>
            </a:r>
            <a:endParaRPr kumimoji="1" lang="en-US"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5" name="Subtitle 2"/>
          <p:cNvSpPr txBox="1">
            <a:spLocks/>
          </p:cNvSpPr>
          <p:nvPr/>
        </p:nvSpPr>
        <p:spPr>
          <a:xfrm>
            <a:off x="2140517" y="423567"/>
            <a:ext cx="4847772" cy="5980176"/>
          </a:xfrm>
          <a:prstGeom prst="rect">
            <a:avLst/>
          </a:prstGeom>
          <a:solidFill>
            <a:srgbClr val="B8E2DE">
              <a:alpha val="85098"/>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2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Cf. , Chapter 8</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”GASTRO-ANOMIE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Global Indigestion?”: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Body Image</a:t>
            </a:r>
          </a:p>
        </p:txBody>
      </p:sp>
    </p:spTree>
    <p:extLst>
      <p:ext uri="{BB962C8B-B14F-4D97-AF65-F5344CB8AC3E}">
        <p14:creationId xmlns:p14="http://schemas.microsoft.com/office/powerpoint/2010/main" val="398257124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60804" name="Subtitle 2"/>
          <p:cNvSpPr txBox="1">
            <a:spLocks/>
          </p:cNvSpPr>
          <p:nvPr/>
        </p:nvSpPr>
        <p:spPr bwMode="auto">
          <a:xfrm>
            <a:off x="914400" y="3492500"/>
            <a:ext cx="7315200" cy="1384300"/>
          </a:xfrm>
          <a:prstGeom prst="rect">
            <a:avLst/>
          </a:prstGeom>
          <a:noFill/>
          <a:ln w="9525">
            <a:noFill/>
            <a:miter lim="800000"/>
            <a:headEnd/>
            <a:tailEnd/>
          </a:ln>
        </p:spPr>
        <p:txBody>
          <a:bodyPr lIns="457200" rIns="457200">
            <a:spAutoFit/>
          </a:bodyPr>
          <a:lstStyle/>
          <a:p>
            <a:pPr marL="0" lvl="1" algn="ctr">
              <a:spcBef>
                <a:spcPts val="800"/>
              </a:spcBef>
            </a:pPr>
            <a:r>
              <a:rPr lang="en-US" sz="2800" b="1" dirty="0">
                <a:cs typeface="Arial" charset="0"/>
              </a:rPr>
              <a:t>. . .  only about half of the adults who perceive themselves as overweight actually are</a:t>
            </a:r>
          </a:p>
        </p:txBody>
      </p:sp>
      <p:sp>
        <p:nvSpPr>
          <p:cNvPr id="46080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
        <p:nvSpPr>
          <p:cNvPr id="460806" name="Rectangle 5"/>
          <p:cNvSpPr>
            <a:spLocks noChangeArrowheads="1"/>
          </p:cNvSpPr>
          <p:nvPr/>
        </p:nvSpPr>
        <p:spPr bwMode="auto">
          <a:xfrm>
            <a:off x="2166938" y="5362575"/>
            <a:ext cx="4802187" cy="338138"/>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(Centers for Disease Control and Prevention 1997)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61828" name="Subtitle 2"/>
          <p:cNvSpPr txBox="1">
            <a:spLocks/>
          </p:cNvSpPr>
          <p:nvPr/>
        </p:nvSpPr>
        <p:spPr bwMode="auto">
          <a:xfrm>
            <a:off x="914400" y="2578100"/>
            <a:ext cx="7315200" cy="1384300"/>
          </a:xfrm>
          <a:prstGeom prst="rect">
            <a:avLst/>
          </a:prstGeom>
          <a:noFill/>
          <a:ln w="9525">
            <a:noFill/>
            <a:miter lim="800000"/>
            <a:headEnd/>
            <a:tailEnd/>
          </a:ln>
        </p:spPr>
        <p:txBody>
          <a:bodyPr lIns="457200" rIns="457200">
            <a:spAutoFit/>
          </a:bodyPr>
          <a:lstStyle/>
          <a:p>
            <a:pPr marL="0" lvl="1" algn="ctr">
              <a:spcBef>
                <a:spcPts val="800"/>
              </a:spcBef>
            </a:pPr>
            <a:r>
              <a:rPr lang="en-US" sz="2800" b="1">
                <a:cs typeface="Arial" charset="0"/>
              </a:rPr>
              <a:t>Unfortunately body dissatisfaction often leads to unhealthy eating practices . . .</a:t>
            </a:r>
          </a:p>
        </p:txBody>
      </p:sp>
      <p:sp>
        <p:nvSpPr>
          <p:cNvPr id="461829"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
        <p:nvSpPr>
          <p:cNvPr id="461830" name="Subtitle 2"/>
          <p:cNvSpPr txBox="1">
            <a:spLocks/>
          </p:cNvSpPr>
          <p:nvPr/>
        </p:nvSpPr>
        <p:spPr bwMode="auto">
          <a:xfrm>
            <a:off x="914400" y="4038600"/>
            <a:ext cx="7315200" cy="1877437"/>
          </a:xfrm>
          <a:prstGeom prst="rect">
            <a:avLst/>
          </a:prstGeom>
          <a:noFill/>
          <a:ln w="9525">
            <a:noFill/>
            <a:miter lim="800000"/>
            <a:headEnd/>
            <a:tailEnd/>
          </a:ln>
        </p:spPr>
        <p:txBody>
          <a:bodyPr lIns="457200" rIns="457200">
            <a:spAutoFit/>
          </a:bodyPr>
          <a:lstStyle/>
          <a:p>
            <a:pPr marL="457200" lvl="2">
              <a:spcBef>
                <a:spcPts val="800"/>
              </a:spcBef>
              <a:buFont typeface="Arial" charset="0"/>
              <a:buChar char="•"/>
            </a:pPr>
            <a:r>
              <a:rPr lang="en-US" sz="2400" b="1" dirty="0">
                <a:cs typeface="Arial" charset="0"/>
              </a:rPr>
              <a:t> chronic dieting</a:t>
            </a:r>
          </a:p>
          <a:p>
            <a:pPr marL="457200" lvl="2">
              <a:spcBef>
                <a:spcPts val="800"/>
              </a:spcBef>
              <a:buFont typeface="Arial" charset="0"/>
              <a:buChar char="•"/>
            </a:pPr>
            <a:r>
              <a:rPr lang="en-US" sz="2400" b="1" dirty="0">
                <a:cs typeface="Arial" charset="0"/>
              </a:rPr>
              <a:t> “yo-yo” dieting</a:t>
            </a:r>
          </a:p>
          <a:p>
            <a:pPr marL="457200" lvl="2">
              <a:spcBef>
                <a:spcPts val="800"/>
              </a:spcBef>
              <a:buFont typeface="Arial" charset="0"/>
              <a:buChar char="•"/>
            </a:pPr>
            <a:r>
              <a:rPr lang="en-US" sz="2400" b="1" dirty="0">
                <a:cs typeface="Arial" charset="0"/>
              </a:rPr>
              <a:t> use of diet pills and laxatives </a:t>
            </a:r>
          </a:p>
          <a:p>
            <a:pPr marL="457200" lvl="2">
              <a:spcBef>
                <a:spcPts val="800"/>
              </a:spcBef>
              <a:buFont typeface="Arial" charset="0"/>
              <a:buChar char="•"/>
            </a:pPr>
            <a:r>
              <a:rPr lang="en-US" sz="2400" b="1" dirty="0">
                <a:cs typeface="Arial" charset="0"/>
              </a:rPr>
              <a:t> vomiting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 name="Subtitle 2"/>
          <p:cNvSpPr txBox="1">
            <a:spLocks/>
          </p:cNvSpPr>
          <p:nvPr/>
        </p:nvSpPr>
        <p:spPr bwMode="auto">
          <a:xfrm>
            <a:off x="914400" y="2578100"/>
            <a:ext cx="7315200" cy="1917700"/>
          </a:xfrm>
          <a:prstGeom prst="rect">
            <a:avLst/>
          </a:prstGeom>
          <a:noFill/>
          <a:ln w="9525">
            <a:noFill/>
            <a:miter lim="800000"/>
            <a:headEnd/>
            <a:tailEnd/>
          </a:ln>
        </p:spPr>
        <p:txBody>
          <a:bodyPr lIns="457200" rIns="457200">
            <a:spAutoFit/>
          </a:bodyPr>
          <a:lstStyle/>
          <a:p>
            <a:pPr marL="0" lvl="1" algn="ctr">
              <a:spcBef>
                <a:spcPts val="800"/>
              </a:spcBef>
              <a:defRPr/>
            </a:pPr>
            <a:r>
              <a:rPr lang="en-US" sz="2800" b="1" dirty="0">
                <a:latin typeface="Arial" pitchFamily="34" charset="0"/>
                <a:cs typeface="Arial" pitchFamily="34" charset="0"/>
              </a:rPr>
              <a:t>Important ethnic differences exist </a:t>
            </a:r>
          </a:p>
          <a:p>
            <a:pPr marL="0" lvl="1" algn="ctr">
              <a:spcBef>
                <a:spcPts val="800"/>
              </a:spcBef>
              <a:defRPr/>
            </a:pPr>
            <a:r>
              <a:rPr lang="en-US" sz="2800" b="1" dirty="0">
                <a:solidFill>
                  <a:schemeClr val="accent2">
                    <a:lumMod val="40000"/>
                    <a:lumOff val="60000"/>
                  </a:schemeClr>
                </a:solidFill>
                <a:latin typeface="Arial" pitchFamily="34" charset="0"/>
                <a:cs typeface="Arial" pitchFamily="34" charset="0"/>
              </a:rPr>
              <a:t>in perceptions of the ideal body size and responses to believing that one is overweight</a:t>
            </a:r>
          </a:p>
        </p:txBody>
      </p:sp>
      <p:sp>
        <p:nvSpPr>
          <p:cNvPr id="463877"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
        <p:nvSpPr>
          <p:cNvPr id="463878" name="Subtitle 2"/>
          <p:cNvSpPr txBox="1">
            <a:spLocks/>
          </p:cNvSpPr>
          <p:nvPr/>
        </p:nvSpPr>
        <p:spPr bwMode="auto">
          <a:xfrm>
            <a:off x="914400" y="4695825"/>
            <a:ext cx="7315200" cy="1323975"/>
          </a:xfrm>
          <a:prstGeom prst="rect">
            <a:avLst/>
          </a:prstGeom>
          <a:noFill/>
          <a:ln w="9525">
            <a:noFill/>
            <a:miter lim="800000"/>
            <a:headEnd/>
            <a:tailEnd/>
          </a:ln>
        </p:spPr>
        <p:txBody>
          <a:bodyPr lIns="457200" rIns="457200">
            <a:spAutoFit/>
          </a:bodyPr>
          <a:lstStyle/>
          <a:p>
            <a:pPr marL="682625" lvl="3" indent="-219075">
              <a:spcBef>
                <a:spcPts val="800"/>
              </a:spcBef>
              <a:buFont typeface="Arial" charset="0"/>
              <a:buChar char="•"/>
              <a:tabLst>
                <a:tab pos="860425" algn="l"/>
              </a:tabLst>
            </a:pPr>
            <a:r>
              <a:rPr lang="en-US" sz="2000" b="1" dirty="0">
                <a:cs typeface="Arial" charset="0"/>
              </a:rPr>
              <a:t>but in the United States these differences may be decreasing as the cult of thinness is adopted by many Hispanic, Native American, and, to a lesser extent African American youth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64900" name="Subtitle 2"/>
          <p:cNvSpPr txBox="1">
            <a:spLocks/>
          </p:cNvSpPr>
          <p:nvPr/>
        </p:nvSpPr>
        <p:spPr bwMode="auto">
          <a:xfrm>
            <a:off x="914400" y="2578100"/>
            <a:ext cx="7315200" cy="3149600"/>
          </a:xfrm>
          <a:prstGeom prst="rect">
            <a:avLst/>
          </a:prstGeom>
          <a:noFill/>
          <a:ln w="9525">
            <a:noFill/>
            <a:miter lim="800000"/>
            <a:headEnd/>
            <a:tailEnd/>
          </a:ln>
        </p:spPr>
        <p:txBody>
          <a:bodyPr lIns="457200" rIns="457200">
            <a:spAutoFit/>
          </a:bodyPr>
          <a:lstStyle/>
          <a:p>
            <a:pPr marL="0" lvl="1" algn="ctr"/>
            <a:r>
              <a:rPr lang="en-US" sz="2800" b="1" dirty="0">
                <a:cs typeface="Arial" charset="0"/>
              </a:rPr>
              <a:t>In general,</a:t>
            </a:r>
          </a:p>
          <a:p>
            <a:pPr marL="0" lvl="1" algn="ctr"/>
            <a:r>
              <a:rPr lang="en-US" sz="2800" b="1" dirty="0">
                <a:cs typeface="Arial" charset="0"/>
              </a:rPr>
              <a:t>Euro-Americans are the most likely to overestimate their bodies’ weights</a:t>
            </a:r>
          </a:p>
          <a:p>
            <a:pPr marL="0" lvl="1" algn="ctr">
              <a:spcBef>
                <a:spcPts val="800"/>
              </a:spcBef>
            </a:pPr>
            <a:endParaRPr lang="en-US" sz="1200" b="1" dirty="0">
              <a:cs typeface="Arial" charset="0"/>
            </a:endParaRPr>
          </a:p>
          <a:p>
            <a:pPr marL="0" lvl="1" algn="ctr"/>
            <a:r>
              <a:rPr lang="en-US" sz="2400" dirty="0">
                <a:cs typeface="Arial" charset="0"/>
              </a:rPr>
              <a:t>They score substantially lower than </a:t>
            </a:r>
          </a:p>
          <a:p>
            <a:pPr marL="0" lvl="1" algn="ctr"/>
            <a:r>
              <a:rPr lang="en-US" sz="2400" dirty="0">
                <a:cs typeface="Arial" charset="0"/>
              </a:rPr>
              <a:t>Afro-Americans and Native Americans on numerous measures of body satisfaction and self-perception</a:t>
            </a:r>
          </a:p>
        </p:txBody>
      </p:sp>
      <p:sp>
        <p:nvSpPr>
          <p:cNvPr id="464901"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
        <p:nvSpPr>
          <p:cNvPr id="464902" name="Rectangle 5"/>
          <p:cNvSpPr>
            <a:spLocks noChangeArrowheads="1"/>
          </p:cNvSpPr>
          <p:nvPr/>
        </p:nvSpPr>
        <p:spPr bwMode="auto">
          <a:xfrm>
            <a:off x="3562350" y="5791200"/>
            <a:ext cx="2000250" cy="338138"/>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(Parker </a:t>
            </a:r>
            <a:r>
              <a:rPr lang="en-US" sz="1600" i="1">
                <a:cs typeface="Arial" charset="0"/>
              </a:rPr>
              <a:t>et. al</a:t>
            </a:r>
            <a:r>
              <a:rPr lang="en-US" sz="1600">
                <a:cs typeface="Arial" charset="0"/>
              </a:rPr>
              <a:t>. 1995)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66948" name="Subtitle 2"/>
          <p:cNvSpPr txBox="1">
            <a:spLocks/>
          </p:cNvSpPr>
          <p:nvPr/>
        </p:nvSpPr>
        <p:spPr bwMode="auto">
          <a:xfrm>
            <a:off x="914400" y="2578100"/>
            <a:ext cx="7315200" cy="3209925"/>
          </a:xfrm>
          <a:prstGeom prst="rect">
            <a:avLst/>
          </a:prstGeom>
          <a:noFill/>
          <a:ln w="9525">
            <a:noFill/>
            <a:miter lim="800000"/>
            <a:headEnd/>
            <a:tailEnd/>
          </a:ln>
        </p:spPr>
        <p:txBody>
          <a:bodyPr lIns="457200" rIns="457200">
            <a:spAutoFit/>
          </a:bodyPr>
          <a:lstStyle/>
          <a:p>
            <a:pPr marL="0" lvl="1" algn="ctr"/>
            <a:r>
              <a:rPr lang="en-US" sz="2800" b="1" dirty="0">
                <a:cs typeface="Arial" charset="0"/>
              </a:rPr>
              <a:t>Research findings are mixed but it appears women of Hispanic descent are more accepting of a larger body ideal . . .</a:t>
            </a:r>
          </a:p>
          <a:p>
            <a:pPr marL="0" lvl="1" algn="ctr">
              <a:spcBef>
                <a:spcPts val="800"/>
              </a:spcBef>
            </a:pPr>
            <a:endParaRPr lang="en-US" sz="1200" b="1" dirty="0">
              <a:cs typeface="Arial" charset="0"/>
            </a:endParaRPr>
          </a:p>
          <a:p>
            <a:pPr marL="0" lvl="1" algn="ctr"/>
            <a:r>
              <a:rPr lang="en-US" sz="2400" dirty="0">
                <a:cs typeface="Arial" charset="0"/>
              </a:rPr>
              <a:t>However, as Hispanics acculturate into U.S. society, they too begin to adopt thinner body ideals and disordered eating practices . . .</a:t>
            </a:r>
          </a:p>
        </p:txBody>
      </p:sp>
      <p:sp>
        <p:nvSpPr>
          <p:cNvPr id="466949"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110</a:t>
            </a:r>
          </a:p>
        </p:txBody>
      </p:sp>
      <p:sp>
        <p:nvSpPr>
          <p:cNvPr id="466950" name="Rectangle 5"/>
          <p:cNvSpPr>
            <a:spLocks noChangeArrowheads="1"/>
          </p:cNvSpPr>
          <p:nvPr/>
        </p:nvSpPr>
        <p:spPr bwMode="auto">
          <a:xfrm>
            <a:off x="1931988" y="5805488"/>
            <a:ext cx="5202237"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(Harris, Walters, and Waschull 1991; Miller </a:t>
            </a:r>
            <a:r>
              <a:rPr lang="en-US" sz="1600" i="1">
                <a:cs typeface="Arial" charset="0"/>
              </a:rPr>
              <a:t>et. al</a:t>
            </a:r>
            <a:r>
              <a:rPr lang="en-US" sz="1600">
                <a:cs typeface="Arial" charset="0"/>
              </a:rPr>
              <a:t>. 2000)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67972" name="Subtitle 2"/>
          <p:cNvSpPr txBox="1">
            <a:spLocks/>
          </p:cNvSpPr>
          <p:nvPr/>
        </p:nvSpPr>
        <p:spPr bwMode="auto">
          <a:xfrm>
            <a:off x="914400" y="2578100"/>
            <a:ext cx="7315200" cy="2779713"/>
          </a:xfrm>
          <a:prstGeom prst="rect">
            <a:avLst/>
          </a:prstGeom>
          <a:noFill/>
          <a:ln w="9525">
            <a:noFill/>
            <a:miter lim="800000"/>
            <a:headEnd/>
            <a:tailEnd/>
          </a:ln>
        </p:spPr>
        <p:txBody>
          <a:bodyPr lIns="457200" rIns="457200">
            <a:spAutoFit/>
          </a:bodyPr>
          <a:lstStyle/>
          <a:p>
            <a:pPr marL="0" lvl="1" algn="ctr"/>
            <a:r>
              <a:rPr lang="en-US" sz="2800" b="1" dirty="0">
                <a:cs typeface="Arial" charset="0"/>
              </a:rPr>
              <a:t>Native Americans have also been thought to prefer a larger body size than Euro-Americans . . .</a:t>
            </a:r>
          </a:p>
          <a:p>
            <a:pPr marL="0" lvl="1" algn="ctr">
              <a:spcBef>
                <a:spcPts val="800"/>
              </a:spcBef>
            </a:pPr>
            <a:endParaRPr lang="en-US" sz="1200" b="1" dirty="0">
              <a:cs typeface="Arial" charset="0"/>
            </a:endParaRPr>
          </a:p>
          <a:p>
            <a:pPr marL="0" lvl="1" algn="ctr"/>
            <a:r>
              <a:rPr lang="en-US" sz="2400" dirty="0">
                <a:cs typeface="Arial" charset="0"/>
              </a:rPr>
              <a:t>However, research suggests Native American children may be adopting mainstream ideals for thinness . . .</a:t>
            </a:r>
          </a:p>
        </p:txBody>
      </p:sp>
      <p:sp>
        <p:nvSpPr>
          <p:cNvPr id="467973"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dirty="0">
                <a:solidFill>
                  <a:srgbClr val="000000"/>
                </a:solidFill>
                <a:latin typeface="Calibri" pitchFamily="34" charset="0"/>
              </a:rPr>
              <a:t>The Cultural Feast</a:t>
            </a:r>
            <a:r>
              <a:rPr lang="en-US" dirty="0">
                <a:solidFill>
                  <a:srgbClr val="000000"/>
                </a:solidFill>
                <a:latin typeface="Calibri" pitchFamily="34" charset="0"/>
              </a:rPr>
              <a:t>, 2</a:t>
            </a:r>
            <a:r>
              <a:rPr lang="en-US" baseline="30000" dirty="0">
                <a:solidFill>
                  <a:srgbClr val="000000"/>
                </a:solidFill>
                <a:latin typeface="Calibri" pitchFamily="34" charset="0"/>
              </a:rPr>
              <a:t>nd</a:t>
            </a:r>
            <a:r>
              <a:rPr lang="en-US" dirty="0">
                <a:solidFill>
                  <a:srgbClr val="000000"/>
                </a:solidFill>
                <a:latin typeface="Calibri" pitchFamily="34" charset="0"/>
              </a:rPr>
              <a:t> ed., p. 110</a:t>
            </a:r>
          </a:p>
        </p:txBody>
      </p:sp>
      <p:sp>
        <p:nvSpPr>
          <p:cNvPr id="467974" name="Rectangle 5"/>
          <p:cNvSpPr>
            <a:spLocks noChangeArrowheads="1"/>
          </p:cNvSpPr>
          <p:nvPr/>
        </p:nvSpPr>
        <p:spPr bwMode="auto">
          <a:xfrm>
            <a:off x="1509713" y="5805488"/>
            <a:ext cx="6130925"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(Davis and Lumbert 2000; Davis </a:t>
            </a:r>
            <a:r>
              <a:rPr lang="en-US" sz="1600" i="1">
                <a:cs typeface="Arial" charset="0"/>
              </a:rPr>
              <a:t>et. al</a:t>
            </a:r>
            <a:r>
              <a:rPr lang="en-US" sz="1600">
                <a:cs typeface="Arial" charset="0"/>
              </a:rPr>
              <a:t>. 1999; Stevens </a:t>
            </a:r>
            <a:r>
              <a:rPr lang="en-US" sz="1600" i="1">
                <a:cs typeface="Arial" charset="0"/>
              </a:rPr>
              <a:t>et al</a:t>
            </a:r>
            <a:r>
              <a:rPr lang="en-US" sz="1600">
                <a:cs typeface="Arial" charset="0"/>
              </a:rPr>
              <a:t>. 1999)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70020" name="Subtitle 2"/>
          <p:cNvSpPr txBox="1">
            <a:spLocks/>
          </p:cNvSpPr>
          <p:nvPr/>
        </p:nvSpPr>
        <p:spPr bwMode="auto">
          <a:xfrm>
            <a:off x="914400" y="3505200"/>
            <a:ext cx="7315200" cy="1384300"/>
          </a:xfrm>
          <a:prstGeom prst="rect">
            <a:avLst/>
          </a:prstGeom>
          <a:noFill/>
          <a:ln w="9525">
            <a:noFill/>
            <a:miter lim="800000"/>
            <a:headEnd/>
            <a:tailEnd/>
          </a:ln>
        </p:spPr>
        <p:txBody>
          <a:bodyPr lIns="457200" rIns="457200">
            <a:spAutoFit/>
          </a:bodyPr>
          <a:lstStyle/>
          <a:p>
            <a:pPr marL="0" lvl="1" algn="ctr"/>
            <a:r>
              <a:rPr lang="en-US" sz="2800" b="1">
                <a:cs typeface="Arial" charset="0"/>
              </a:rPr>
              <a:t>as a group, African Americans enjoy the highest level of satisfaction with how they look . . .</a:t>
            </a:r>
          </a:p>
        </p:txBody>
      </p:sp>
      <p:sp>
        <p:nvSpPr>
          <p:cNvPr id="470021"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110</a:t>
            </a:r>
          </a:p>
        </p:txBody>
      </p:sp>
      <p:sp>
        <p:nvSpPr>
          <p:cNvPr id="470022" name="Rectangle 5"/>
          <p:cNvSpPr>
            <a:spLocks noChangeArrowheads="1"/>
          </p:cNvSpPr>
          <p:nvPr/>
        </p:nvSpPr>
        <p:spPr bwMode="auto">
          <a:xfrm>
            <a:off x="3608388" y="5805488"/>
            <a:ext cx="1885950"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(Miller </a:t>
            </a:r>
            <a:r>
              <a:rPr lang="en-US" sz="1600" i="1">
                <a:cs typeface="Arial" charset="0"/>
              </a:rPr>
              <a:t>et al</a:t>
            </a:r>
            <a:r>
              <a:rPr lang="en-US" sz="1600">
                <a:cs typeface="Arial" charset="0"/>
              </a:rPr>
              <a:t>. 2000)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71044" name="Subtitle 2"/>
          <p:cNvSpPr txBox="1">
            <a:spLocks/>
          </p:cNvSpPr>
          <p:nvPr/>
        </p:nvSpPr>
        <p:spPr bwMode="auto">
          <a:xfrm>
            <a:off x="914400" y="2578100"/>
            <a:ext cx="7315200" cy="3209925"/>
          </a:xfrm>
          <a:prstGeom prst="rect">
            <a:avLst/>
          </a:prstGeom>
          <a:noFill/>
          <a:ln w="9525">
            <a:noFill/>
            <a:miter lim="800000"/>
            <a:headEnd/>
            <a:tailEnd/>
          </a:ln>
        </p:spPr>
        <p:txBody>
          <a:bodyPr lIns="457200" rIns="457200">
            <a:spAutoFit/>
          </a:bodyPr>
          <a:lstStyle/>
          <a:p>
            <a:pPr marL="0" lvl="1" algn="ctr"/>
            <a:r>
              <a:rPr lang="en-US" sz="2800" b="1" dirty="0">
                <a:cs typeface="Arial" charset="0"/>
              </a:rPr>
              <a:t>African Americans are also less likely to be preoccupied with weight loss, even if they are moderately overweight . . .</a:t>
            </a:r>
          </a:p>
          <a:p>
            <a:pPr marL="0" lvl="1" algn="ctr">
              <a:spcBef>
                <a:spcPts val="800"/>
              </a:spcBef>
            </a:pPr>
            <a:endParaRPr lang="en-US" sz="1200" b="1" dirty="0">
              <a:cs typeface="Arial" charset="0"/>
            </a:endParaRPr>
          </a:p>
          <a:p>
            <a:pPr marL="0" lvl="1" algn="ctr"/>
            <a:r>
              <a:rPr lang="en-US" sz="2400" dirty="0">
                <a:cs typeface="Arial" charset="0"/>
              </a:rPr>
              <a:t>focus group interviews with African American teens reveal that their ideals of beauty are more flexible than those of other groups . . .</a:t>
            </a:r>
          </a:p>
        </p:txBody>
      </p:sp>
      <p:sp>
        <p:nvSpPr>
          <p:cNvPr id="47104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110</a:t>
            </a:r>
          </a:p>
        </p:txBody>
      </p:sp>
      <p:sp>
        <p:nvSpPr>
          <p:cNvPr id="471046" name="Rectangle 5"/>
          <p:cNvSpPr>
            <a:spLocks noChangeArrowheads="1"/>
          </p:cNvSpPr>
          <p:nvPr/>
        </p:nvSpPr>
        <p:spPr bwMode="auto">
          <a:xfrm>
            <a:off x="3608388" y="5805488"/>
            <a:ext cx="1885950"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(Miller </a:t>
            </a:r>
            <a:r>
              <a:rPr lang="en-US" sz="1600" i="1">
                <a:cs typeface="Arial" charset="0"/>
              </a:rPr>
              <a:t>et al</a:t>
            </a:r>
            <a:r>
              <a:rPr lang="en-US" sz="1600">
                <a:cs typeface="Arial" charset="0"/>
              </a:rPr>
              <a:t>. 2000)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72068" name="Subtitle 2"/>
          <p:cNvSpPr txBox="1">
            <a:spLocks/>
          </p:cNvSpPr>
          <p:nvPr/>
        </p:nvSpPr>
        <p:spPr bwMode="auto">
          <a:xfrm>
            <a:off x="914400" y="2174875"/>
            <a:ext cx="7315200" cy="3540125"/>
          </a:xfrm>
          <a:prstGeom prst="rect">
            <a:avLst/>
          </a:prstGeom>
          <a:noFill/>
          <a:ln w="9525">
            <a:noFill/>
            <a:miter lim="800000"/>
            <a:headEnd/>
            <a:tailEnd/>
          </a:ln>
        </p:spPr>
        <p:txBody>
          <a:bodyPr lIns="457200" rIns="457200">
            <a:spAutoFit/>
          </a:bodyPr>
          <a:lstStyle/>
          <a:p>
            <a:pPr marL="0" lvl="1" algn="ctr"/>
            <a:r>
              <a:rPr lang="en-US" sz="2800" b="1" dirty="0">
                <a:cs typeface="Arial" charset="0"/>
              </a:rPr>
              <a:t>focus group interviews with African American teens reveal that their ideals of beauty are more flexible than those of other groups, with less emphasis on body size and shape and more concern with projecting confidence, positive attitude, </a:t>
            </a:r>
          </a:p>
          <a:p>
            <a:pPr marL="0" lvl="1" algn="ctr"/>
            <a:r>
              <a:rPr lang="en-US" sz="2800" b="1" dirty="0">
                <a:cs typeface="Arial" charset="0"/>
              </a:rPr>
              <a:t>and style. . . .</a:t>
            </a:r>
          </a:p>
        </p:txBody>
      </p:sp>
      <p:sp>
        <p:nvSpPr>
          <p:cNvPr id="472069"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110</a:t>
            </a:r>
          </a:p>
        </p:txBody>
      </p:sp>
      <p:sp>
        <p:nvSpPr>
          <p:cNvPr id="472070" name="Rectangle 5"/>
          <p:cNvSpPr>
            <a:spLocks noChangeArrowheads="1"/>
          </p:cNvSpPr>
          <p:nvPr/>
        </p:nvSpPr>
        <p:spPr bwMode="auto">
          <a:xfrm>
            <a:off x="3608388" y="5805488"/>
            <a:ext cx="1943100"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(Parker </a:t>
            </a:r>
            <a:r>
              <a:rPr lang="en-US" sz="1600" i="1">
                <a:cs typeface="Arial" charset="0"/>
              </a:rPr>
              <a:t>et al</a:t>
            </a:r>
            <a:r>
              <a:rPr lang="en-US" sz="1600">
                <a:cs typeface="Arial" charset="0"/>
              </a:rPr>
              <a:t>. 1995)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 name="Subtitle 2"/>
          <p:cNvSpPr txBox="1">
            <a:spLocks/>
          </p:cNvSpPr>
          <p:nvPr/>
        </p:nvSpPr>
        <p:spPr bwMode="auto">
          <a:xfrm>
            <a:off x="914400" y="2174875"/>
            <a:ext cx="7315200" cy="3724275"/>
          </a:xfrm>
          <a:prstGeom prst="rect">
            <a:avLst/>
          </a:prstGeom>
          <a:noFill/>
          <a:ln w="9525">
            <a:noFill/>
            <a:miter lim="800000"/>
            <a:headEnd/>
            <a:tailEnd/>
          </a:ln>
        </p:spPr>
        <p:txBody>
          <a:bodyPr lIns="457200" rIns="457200">
            <a:spAutoFit/>
          </a:bodyPr>
          <a:lstStyle/>
          <a:p>
            <a:pPr marL="0" lvl="1" algn="ctr">
              <a:spcBef>
                <a:spcPts val="0"/>
              </a:spcBef>
              <a:defRPr/>
            </a:pPr>
            <a:r>
              <a:rPr lang="en-US" sz="2800" b="1" dirty="0">
                <a:latin typeface="Arial" pitchFamily="34" charset="0"/>
                <a:cs typeface="Arial" pitchFamily="34" charset="0"/>
              </a:rPr>
              <a:t>despite higher levels of satisfaction with their bodies, similar proportions of African American girls try to lose weight as Euro-Americans and Hispanic Americans . . .</a:t>
            </a:r>
          </a:p>
          <a:p>
            <a:pPr marL="0" lvl="1" algn="ctr">
              <a:spcBef>
                <a:spcPts val="0"/>
              </a:spcBef>
              <a:defRPr/>
            </a:pPr>
            <a:endParaRPr lang="en-US" sz="1600" dirty="0">
              <a:latin typeface="Arial" pitchFamily="34" charset="0"/>
              <a:cs typeface="Arial" pitchFamily="34" charset="0"/>
            </a:endParaRPr>
          </a:p>
          <a:p>
            <a:pPr marL="231775" lvl="1" indent="-231775">
              <a:spcBef>
                <a:spcPts val="0"/>
              </a:spcBef>
              <a:buFont typeface="Arial" pitchFamily="34" charset="0"/>
              <a:buChar char="•"/>
              <a:tabLst>
                <a:tab pos="231775" algn="l"/>
              </a:tabLst>
              <a:defRPr/>
            </a:pPr>
            <a:r>
              <a:rPr lang="en-US" sz="2400" dirty="0">
                <a:latin typeface="Arial" pitchFamily="34" charset="0"/>
                <a:cs typeface="Arial" pitchFamily="34" charset="0"/>
              </a:rPr>
              <a:t>increasing numbers of African American teens are using laxatives and diuretics to control their weight</a:t>
            </a:r>
          </a:p>
        </p:txBody>
      </p:sp>
      <p:sp>
        <p:nvSpPr>
          <p:cNvPr id="473093"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110</a:t>
            </a:r>
          </a:p>
        </p:txBody>
      </p:sp>
      <p:sp>
        <p:nvSpPr>
          <p:cNvPr id="473094" name="Rectangle 5"/>
          <p:cNvSpPr>
            <a:spLocks noChangeArrowheads="1"/>
          </p:cNvSpPr>
          <p:nvPr/>
        </p:nvSpPr>
        <p:spPr bwMode="auto">
          <a:xfrm>
            <a:off x="3608388" y="5805488"/>
            <a:ext cx="1849437"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(MDConsult 2002)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33155" name="Text Box 10"/>
          <p:cNvSpPr txBox="1">
            <a:spLocks noChangeArrowheads="1"/>
          </p:cNvSpPr>
          <p:nvPr/>
        </p:nvSpPr>
        <p:spPr bwMode="auto">
          <a:xfrm>
            <a:off x="3111922" y="6542310"/>
            <a:ext cx="2904962" cy="21544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 b="0" i="0" u="none" strike="noStrike" kern="1200" cap="none" spc="0" normalizeH="0" baseline="0" noProof="0" dirty="0">
                <a:ln>
                  <a:noFill/>
                </a:ln>
                <a:solidFill>
                  <a:srgbClr val="000000"/>
                </a:solidFill>
                <a:effectLst/>
                <a:uLnTx/>
                <a:uFillTx/>
                <a:latin typeface="Arial" charset="0"/>
                <a:ea typeface="+mn-ea"/>
                <a:cs typeface="+mn-cs"/>
                <a:hlinkClick r:id="rId2"/>
              </a:rPr>
              <a:t>www.d.umn.edu/cla/faculty/troufs/anthfood/aftexts.html#title</a:t>
            </a:r>
            <a:endParaRPr kumimoji="1"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8" name="Picture 4" descr="http://www.d.umn.edu/cla/faculty/troufs/anthfood/images/Eating_Culture_2nd_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9512" y="433381"/>
            <a:ext cx="4846320" cy="59801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3739255" y="5825048"/>
            <a:ext cx="1644650" cy="52322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t>© 2010-2024</a:t>
            </a:r>
            <a:endParaRPr kumimoji="1" lang="en-US"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08849336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672152" y="2909248"/>
            <a:ext cx="7772400" cy="1569660"/>
          </a:xfrm>
          <a:prstGeom prst="rect">
            <a:avLst/>
          </a:prstGeom>
        </p:spPr>
        <p:txBody>
          <a:bodyPr wrap="square">
            <a:spAutoFit/>
          </a:bodyPr>
          <a:lstStyle/>
          <a:p>
            <a:pPr algn="ctr"/>
            <a:r>
              <a:rPr lang="en-US" sz="3200" b="1" dirty="0">
                <a:solidFill>
                  <a:prstClr val="white"/>
                </a:solidFill>
              </a:rPr>
              <a:t>Early on, the girls from </a:t>
            </a:r>
            <a:r>
              <a:rPr lang="en-US" sz="3200" b="1" i="1" dirty="0">
                <a:solidFill>
                  <a:prstClr val="white"/>
                </a:solidFill>
              </a:rPr>
              <a:t>New Moon</a:t>
            </a:r>
          </a:p>
          <a:p>
            <a:pPr algn="ctr"/>
            <a:r>
              <a:rPr lang="en-US" sz="3200" b="1" dirty="0">
                <a:solidFill>
                  <a:prstClr val="white"/>
                </a:solidFill>
              </a:rPr>
              <a:t>in Duluth</a:t>
            </a:r>
          </a:p>
          <a:p>
            <a:pPr algn="ctr"/>
            <a:r>
              <a:rPr lang="en-US" sz="3200" b="1" dirty="0">
                <a:solidFill>
                  <a:prstClr val="white"/>
                </a:solidFill>
              </a:rPr>
              <a:t>focused on the problem . .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4962" name="Rectangle 3"/>
          <p:cNvSpPr>
            <a:spLocks noChangeArrowheads="1"/>
          </p:cNvSpPr>
          <p:nvPr/>
        </p:nvSpPr>
        <p:spPr bwMode="auto">
          <a:xfrm>
            <a:off x="1856096" y="6553200"/>
            <a:ext cx="5410200" cy="276999"/>
          </a:xfrm>
          <a:prstGeom prst="rect">
            <a:avLst/>
          </a:prstGeom>
          <a:noFill/>
          <a:ln w="9525">
            <a:noFill/>
            <a:miter lim="800000"/>
            <a:headEnd/>
            <a:tailEnd/>
          </a:ln>
        </p:spPr>
        <p:txBody>
          <a:bodyPr wrap="square">
            <a:spAutoFit/>
          </a:bodyPr>
          <a:lstStyle/>
          <a:p>
            <a:pPr algn="ctr"/>
            <a:r>
              <a:rPr lang="en-US" sz="1200" kern="1200" dirty="0">
                <a:solidFill>
                  <a:srgbClr val="000000"/>
                </a:solidFill>
                <a:latin typeface="Arial" charset="0"/>
                <a:ea typeface="+mn-ea"/>
                <a:cs typeface="Arial" charset="0"/>
                <a:hlinkClick r:id="rId2"/>
              </a:rPr>
              <a:t>https://newmoongirls.com/free-digital-new-moon-girls-magazine/</a:t>
            </a:r>
            <a:endParaRPr lang="en-US" sz="1200" kern="1200" dirty="0">
              <a:solidFill>
                <a:srgbClr val="000000"/>
              </a:solidFill>
              <a:latin typeface="Arial" charset="0"/>
              <a:ea typeface="+mn-ea"/>
              <a:cs typeface="Arial" charset="0"/>
            </a:endParaRPr>
          </a:p>
        </p:txBody>
      </p:sp>
      <p:sp>
        <p:nvSpPr>
          <p:cNvPr id="6" name="Rectangle 5"/>
          <p:cNvSpPr/>
          <p:nvPr/>
        </p:nvSpPr>
        <p:spPr>
          <a:xfrm>
            <a:off x="4495800" y="866336"/>
            <a:ext cx="2971800" cy="400110"/>
          </a:xfrm>
          <a:prstGeom prst="rect">
            <a:avLst/>
          </a:prstGeom>
          <a:noFill/>
        </p:spPr>
        <p:txBody>
          <a:bodyPr wrap="square">
            <a:spAutoFit/>
          </a:bodyPr>
          <a:lstStyle/>
          <a:p>
            <a:r>
              <a:rPr lang="en-US" sz="2000" b="1" dirty="0"/>
              <a:t>Duluth, Minnesota</a:t>
            </a:r>
          </a:p>
        </p:txBody>
      </p:sp>
      <p:pic>
        <p:nvPicPr>
          <p:cNvPr id="3" name="Picture 2" descr="A picture containing text, outdoor object&#10;&#10;Description automatically generated">
            <a:extLst>
              <a:ext uri="{FF2B5EF4-FFF2-40B4-BE49-F238E27FC236}">
                <a16:creationId xmlns:a16="http://schemas.microsoft.com/office/drawing/2014/main" id="{18C27130-8D4A-403A-A278-401B070752D9}"/>
              </a:ext>
            </a:extLst>
          </p:cNvPr>
          <p:cNvPicPr>
            <a:picLocks noChangeAspect="1"/>
          </p:cNvPicPr>
          <p:nvPr/>
        </p:nvPicPr>
        <p:blipFill>
          <a:blip r:embed="rId3"/>
          <a:stretch>
            <a:fillRect/>
          </a:stretch>
        </p:blipFill>
        <p:spPr>
          <a:xfrm>
            <a:off x="2512415" y="457200"/>
            <a:ext cx="5183785" cy="5943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4962" name="Rectangle 3"/>
          <p:cNvSpPr>
            <a:spLocks noChangeArrowheads="1"/>
          </p:cNvSpPr>
          <p:nvPr/>
        </p:nvSpPr>
        <p:spPr bwMode="auto">
          <a:xfrm>
            <a:off x="1856096" y="6338248"/>
            <a:ext cx="5410200" cy="276999"/>
          </a:xfrm>
          <a:prstGeom prst="rect">
            <a:avLst/>
          </a:prstGeom>
          <a:noFill/>
          <a:ln w="9525">
            <a:noFill/>
            <a:miter lim="800000"/>
            <a:headEnd/>
            <a:tailEnd/>
          </a:ln>
        </p:spPr>
        <p:txBody>
          <a:bodyPr wrap="square">
            <a:spAutoFit/>
          </a:bodyPr>
          <a:lstStyle/>
          <a:p>
            <a:pPr algn="ctr"/>
            <a:r>
              <a:rPr lang="en-US" sz="1200" dirty="0">
                <a:solidFill>
                  <a:srgbClr val="000000"/>
                </a:solidFill>
                <a:cs typeface="Arial" charset="0"/>
                <a:hlinkClick r:id="rId2"/>
              </a:rPr>
              <a:t>http://www.newmooncatalog.com/prodinfo.asp?number=C01-TBIO</a:t>
            </a:r>
            <a:endParaRPr lang="en-US" sz="1200" kern="1200" dirty="0">
              <a:solidFill>
                <a:srgbClr val="000000"/>
              </a:solidFill>
              <a:latin typeface="Arial" charset="0"/>
              <a:ea typeface="+mn-ea"/>
              <a:cs typeface="Arial" charset="0"/>
            </a:endParaRPr>
          </a:p>
        </p:txBody>
      </p:sp>
      <p:pic>
        <p:nvPicPr>
          <p:cNvPr id="7170" name="Picture 2"/>
          <p:cNvPicPr>
            <a:picLocks noChangeAspect="1" noChangeArrowheads="1"/>
          </p:cNvPicPr>
          <p:nvPr/>
        </p:nvPicPr>
        <p:blipFill>
          <a:blip r:embed="rId3" cstate="print"/>
          <a:srcRect/>
          <a:stretch>
            <a:fillRect/>
          </a:stretch>
        </p:blipFill>
        <p:spPr bwMode="auto">
          <a:xfrm>
            <a:off x="623668" y="671732"/>
            <a:ext cx="7875285" cy="5486400"/>
          </a:xfrm>
          <a:prstGeom prst="rect">
            <a:avLst/>
          </a:prstGeom>
          <a:noFill/>
          <a:ln w="9525">
            <a:noFill/>
            <a:miter lim="800000"/>
            <a:headEnd/>
            <a:tailEnd/>
          </a:ln>
          <a:effectLst/>
        </p:spPr>
      </p:pic>
      <p:sp>
        <p:nvSpPr>
          <p:cNvPr id="6" name="Rectangle 5"/>
          <p:cNvSpPr/>
          <p:nvPr/>
        </p:nvSpPr>
        <p:spPr>
          <a:xfrm>
            <a:off x="4495800" y="866336"/>
            <a:ext cx="2971800" cy="400110"/>
          </a:xfrm>
          <a:prstGeom prst="rect">
            <a:avLst/>
          </a:prstGeom>
          <a:noFill/>
        </p:spPr>
        <p:txBody>
          <a:bodyPr wrap="square">
            <a:spAutoFit/>
          </a:bodyPr>
          <a:lstStyle/>
          <a:p>
            <a:r>
              <a:rPr lang="en-US" sz="2000" b="1" dirty="0"/>
              <a:t>Duluth, Minnesota</a:t>
            </a:r>
          </a:p>
        </p:txBody>
      </p:sp>
    </p:spTree>
    <p:extLst>
      <p:ext uri="{BB962C8B-B14F-4D97-AF65-F5344CB8AC3E}">
        <p14:creationId xmlns:p14="http://schemas.microsoft.com/office/powerpoint/2010/main" val="1492522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4962" name="Rectangle 3"/>
          <p:cNvSpPr>
            <a:spLocks noChangeArrowheads="1"/>
          </p:cNvSpPr>
          <p:nvPr/>
        </p:nvSpPr>
        <p:spPr bwMode="auto">
          <a:xfrm>
            <a:off x="1856096" y="6338248"/>
            <a:ext cx="5410200" cy="276999"/>
          </a:xfrm>
          <a:prstGeom prst="rect">
            <a:avLst/>
          </a:prstGeom>
          <a:noFill/>
          <a:ln w="9525">
            <a:noFill/>
            <a:miter lim="800000"/>
            <a:headEnd/>
            <a:tailEnd/>
          </a:ln>
        </p:spPr>
        <p:txBody>
          <a:bodyPr wrap="square">
            <a:spAutoFit/>
          </a:bodyPr>
          <a:lstStyle/>
          <a:p>
            <a:pPr algn="ctr"/>
            <a:r>
              <a:rPr lang="en-US" sz="1200" dirty="0">
                <a:solidFill>
                  <a:srgbClr val="000000"/>
                </a:solidFill>
                <a:cs typeface="Arial" charset="0"/>
                <a:hlinkClick r:id="rId2"/>
              </a:rPr>
              <a:t>http://www.newmooncatalog.com/prodinfo.asp?number=C01-TBIO</a:t>
            </a:r>
            <a:endParaRPr lang="en-US" sz="1200" kern="1200" dirty="0">
              <a:solidFill>
                <a:srgbClr val="000000"/>
              </a:solidFill>
              <a:latin typeface="Arial" charset="0"/>
              <a:ea typeface="+mn-ea"/>
              <a:cs typeface="Arial" charset="0"/>
            </a:endParaRPr>
          </a:p>
        </p:txBody>
      </p:sp>
      <p:pic>
        <p:nvPicPr>
          <p:cNvPr id="7170" name="Picture 2"/>
          <p:cNvPicPr>
            <a:picLocks noChangeAspect="1" noChangeArrowheads="1"/>
          </p:cNvPicPr>
          <p:nvPr/>
        </p:nvPicPr>
        <p:blipFill>
          <a:blip r:embed="rId3" cstate="print"/>
          <a:srcRect/>
          <a:stretch>
            <a:fillRect/>
          </a:stretch>
        </p:blipFill>
        <p:spPr bwMode="auto">
          <a:xfrm>
            <a:off x="623668" y="671732"/>
            <a:ext cx="7875285" cy="5486400"/>
          </a:xfrm>
          <a:prstGeom prst="rect">
            <a:avLst/>
          </a:prstGeom>
          <a:noFill/>
          <a:ln w="9525">
            <a:noFill/>
            <a:miter lim="800000"/>
            <a:headEnd/>
            <a:tailEnd/>
          </a:ln>
          <a:effectLst/>
        </p:spPr>
      </p:pic>
      <p:sp>
        <p:nvSpPr>
          <p:cNvPr id="5" name="Rectangle 4"/>
          <p:cNvSpPr/>
          <p:nvPr/>
        </p:nvSpPr>
        <p:spPr>
          <a:xfrm>
            <a:off x="4267200" y="1981200"/>
            <a:ext cx="762000" cy="4247317"/>
          </a:xfrm>
          <a:prstGeom prst="rect">
            <a:avLst/>
          </a:prstGeom>
          <a:solidFill>
            <a:schemeClr val="tx1"/>
          </a:solidFill>
        </p:spPr>
        <p:txBody>
          <a:bodyPr wrap="square">
            <a:spAutoFit/>
          </a:bodyPr>
          <a:lstStyle/>
          <a:p>
            <a:pPr algn="ctr"/>
            <a:endParaRPr lang="en-US" b="1" dirty="0">
              <a:solidFill>
                <a:schemeClr val="bg1"/>
              </a:solidFill>
            </a:endParaRPr>
          </a:p>
          <a:p>
            <a:pPr algn="ctr"/>
            <a:r>
              <a:rPr lang="en-US" b="1" dirty="0">
                <a:solidFill>
                  <a:schemeClr val="bg1"/>
                </a:solidFill>
              </a:rPr>
              <a:t>If the definition of beautiful gets any thinner no one will fit“</a:t>
            </a:r>
          </a:p>
          <a:p>
            <a:pPr algn="ctr"/>
            <a:endParaRPr lang="en-US" b="1" dirty="0">
              <a:solidFill>
                <a:schemeClr val="bg1"/>
              </a:solidFill>
            </a:endParaRPr>
          </a:p>
        </p:txBody>
      </p:sp>
      <p:sp>
        <p:nvSpPr>
          <p:cNvPr id="6" name="Rectangle 5"/>
          <p:cNvSpPr/>
          <p:nvPr/>
        </p:nvSpPr>
        <p:spPr>
          <a:xfrm>
            <a:off x="4495800" y="866336"/>
            <a:ext cx="2971800" cy="400110"/>
          </a:xfrm>
          <a:prstGeom prst="rect">
            <a:avLst/>
          </a:prstGeom>
          <a:noFill/>
        </p:spPr>
        <p:txBody>
          <a:bodyPr wrap="square">
            <a:spAutoFit/>
          </a:bodyPr>
          <a:lstStyle/>
          <a:p>
            <a:r>
              <a:rPr lang="en-US" sz="2000" b="1" dirty="0"/>
              <a:t>Duluth, Minnesota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74116" name="Subtitle 2"/>
          <p:cNvSpPr txBox="1">
            <a:spLocks/>
          </p:cNvSpPr>
          <p:nvPr/>
        </p:nvSpPr>
        <p:spPr bwMode="auto">
          <a:xfrm>
            <a:off x="914400" y="2174875"/>
            <a:ext cx="7315200" cy="3109913"/>
          </a:xfrm>
          <a:prstGeom prst="rect">
            <a:avLst/>
          </a:prstGeom>
          <a:noFill/>
          <a:ln w="9525">
            <a:noFill/>
            <a:miter lim="800000"/>
            <a:headEnd/>
            <a:tailEnd/>
          </a:ln>
        </p:spPr>
        <p:txBody>
          <a:bodyPr lIns="457200" rIns="457200">
            <a:spAutoFit/>
          </a:bodyPr>
          <a:lstStyle/>
          <a:p>
            <a:pPr marL="0" lvl="1" algn="ctr"/>
            <a:r>
              <a:rPr lang="en-US" sz="2800" b="1" dirty="0">
                <a:cs typeface="Arial" charset="0"/>
              </a:rPr>
              <a:t>Widespread body dissatisfaction and chronic dieting have drawn concern from health professionals, psychologists, educators, and sports administrators because of the impact they have on people’s emotional and physical health</a:t>
            </a:r>
          </a:p>
        </p:txBody>
      </p:sp>
      <p:sp>
        <p:nvSpPr>
          <p:cNvPr id="474117"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 name="Subtitle 2"/>
          <p:cNvSpPr txBox="1">
            <a:spLocks/>
          </p:cNvSpPr>
          <p:nvPr/>
        </p:nvSpPr>
        <p:spPr bwMode="auto">
          <a:xfrm>
            <a:off x="914400" y="3036888"/>
            <a:ext cx="7315200" cy="2678112"/>
          </a:xfrm>
          <a:prstGeom prst="rect">
            <a:avLst/>
          </a:prstGeom>
          <a:noFill/>
          <a:ln w="9525">
            <a:noFill/>
            <a:miter lim="800000"/>
            <a:headEnd/>
            <a:tailEnd/>
          </a:ln>
        </p:spPr>
        <p:txBody>
          <a:bodyPr lIns="457200" rIns="457200">
            <a:spAutoFit/>
          </a:bodyPr>
          <a:lstStyle/>
          <a:p>
            <a:pPr marL="0" lvl="1" algn="ctr">
              <a:spcBef>
                <a:spcPts val="0"/>
              </a:spcBef>
              <a:defRPr/>
            </a:pPr>
            <a:r>
              <a:rPr lang="en-US" sz="2800" b="1" dirty="0">
                <a:latin typeface="Arial" pitchFamily="34" charset="0"/>
                <a:cs typeface="Arial" pitchFamily="34" charset="0"/>
              </a:rPr>
              <a:t>Body dissatisfaction is associated with . . .</a:t>
            </a:r>
          </a:p>
          <a:p>
            <a:pPr marL="0" lvl="1" algn="ctr">
              <a:spcBef>
                <a:spcPts val="0"/>
              </a:spcBef>
              <a:defRPr/>
            </a:pPr>
            <a:endParaRPr lang="en-US" sz="1200" b="1" dirty="0">
              <a:latin typeface="Arial" pitchFamily="34" charset="0"/>
              <a:cs typeface="Arial" pitchFamily="34" charset="0"/>
            </a:endParaRPr>
          </a:p>
          <a:p>
            <a:pPr marL="0" lvl="1" algn="ctr">
              <a:spcBef>
                <a:spcPts val="0"/>
              </a:spcBef>
              <a:defRPr/>
            </a:pPr>
            <a:endParaRPr lang="en-US" sz="1100" dirty="0">
              <a:latin typeface="Arial" pitchFamily="34" charset="0"/>
              <a:cs typeface="Arial" pitchFamily="34" charset="0"/>
            </a:endParaRPr>
          </a:p>
          <a:p>
            <a:pPr marL="231775" lvl="1" indent="-231775">
              <a:spcBef>
                <a:spcPts val="0"/>
              </a:spcBef>
              <a:buFont typeface="Arial" pitchFamily="34" charset="0"/>
              <a:buChar char="•"/>
              <a:tabLst>
                <a:tab pos="231775" algn="l"/>
              </a:tabLst>
              <a:defRPr/>
            </a:pPr>
            <a:r>
              <a:rPr lang="en-US" sz="2800" b="1" dirty="0">
                <a:latin typeface="Arial" pitchFamily="34" charset="0"/>
                <a:cs typeface="Arial" pitchFamily="34" charset="0"/>
              </a:rPr>
              <a:t>obsessive-compulsiveness</a:t>
            </a:r>
          </a:p>
          <a:p>
            <a:pPr marL="231775" lvl="1" indent="-231775">
              <a:spcBef>
                <a:spcPts val="0"/>
              </a:spcBef>
              <a:buFont typeface="Arial" pitchFamily="34" charset="0"/>
              <a:buChar char="•"/>
              <a:tabLst>
                <a:tab pos="231775" algn="l"/>
              </a:tabLst>
              <a:defRPr/>
            </a:pPr>
            <a:r>
              <a:rPr lang="en-US" sz="2800" b="1" dirty="0">
                <a:latin typeface="Arial" pitchFamily="34" charset="0"/>
                <a:cs typeface="Arial" pitchFamily="34" charset="0"/>
              </a:rPr>
              <a:t>anxiety disorders</a:t>
            </a:r>
          </a:p>
          <a:p>
            <a:pPr marL="231775" lvl="1" indent="-231775">
              <a:spcBef>
                <a:spcPts val="0"/>
              </a:spcBef>
              <a:buFont typeface="Arial" pitchFamily="34" charset="0"/>
              <a:buChar char="•"/>
              <a:tabLst>
                <a:tab pos="231775" algn="l"/>
              </a:tabLst>
              <a:defRPr/>
            </a:pPr>
            <a:r>
              <a:rPr lang="en-US" sz="2800" b="1" dirty="0">
                <a:latin typeface="Arial" pitchFamily="34" charset="0"/>
                <a:cs typeface="Arial" pitchFamily="34" charset="0"/>
              </a:rPr>
              <a:t>depression</a:t>
            </a:r>
          </a:p>
        </p:txBody>
      </p:sp>
      <p:sp>
        <p:nvSpPr>
          <p:cNvPr id="475141"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pp. 110-111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76164" name="Subtitle 2"/>
          <p:cNvSpPr txBox="1">
            <a:spLocks/>
          </p:cNvSpPr>
          <p:nvPr/>
        </p:nvSpPr>
        <p:spPr bwMode="auto">
          <a:xfrm>
            <a:off x="914400" y="2606675"/>
            <a:ext cx="7315200" cy="3648075"/>
          </a:xfrm>
          <a:prstGeom prst="rect">
            <a:avLst/>
          </a:prstGeom>
          <a:noFill/>
          <a:ln w="9525">
            <a:noFill/>
            <a:miter lim="800000"/>
            <a:headEnd/>
            <a:tailEnd/>
          </a:ln>
        </p:spPr>
        <p:txBody>
          <a:bodyPr lIns="457200" rIns="457200">
            <a:spAutoFit/>
          </a:bodyPr>
          <a:lstStyle/>
          <a:p>
            <a:pPr marL="0" lvl="1" algn="ctr"/>
            <a:r>
              <a:rPr lang="en-US" sz="2800" b="1">
                <a:cs typeface="Arial" charset="0"/>
              </a:rPr>
              <a:t>Chronic or yo-yo dieting not only is ineffective in controlling excess weight, but also increases the chances of . . .</a:t>
            </a:r>
          </a:p>
          <a:p>
            <a:pPr marL="0" lvl="1" algn="ctr"/>
            <a:endParaRPr lang="en-US" sz="1200" b="1">
              <a:cs typeface="Arial" charset="0"/>
            </a:endParaRPr>
          </a:p>
          <a:p>
            <a:pPr marL="0" lvl="1">
              <a:buFont typeface="Arial" charset="0"/>
              <a:buChar char="•"/>
            </a:pPr>
            <a:r>
              <a:rPr lang="en-US" sz="2800" b="1">
                <a:cs typeface="Arial" charset="0"/>
              </a:rPr>
              <a:t> </a:t>
            </a:r>
            <a:r>
              <a:rPr lang="en-US" sz="2800">
                <a:cs typeface="Arial" charset="0"/>
              </a:rPr>
              <a:t>dying from cardio-vascular disease</a:t>
            </a:r>
          </a:p>
          <a:p>
            <a:pPr marL="0" lvl="1">
              <a:buFont typeface="Arial" charset="0"/>
              <a:buChar char="•"/>
            </a:pPr>
            <a:r>
              <a:rPr lang="en-US" sz="2800">
                <a:cs typeface="Arial" charset="0"/>
              </a:rPr>
              <a:t> osteoporosis</a:t>
            </a:r>
          </a:p>
          <a:p>
            <a:pPr marL="0" lvl="1">
              <a:buFont typeface="Arial" charset="0"/>
              <a:buChar char="•"/>
            </a:pPr>
            <a:r>
              <a:rPr lang="en-US" sz="2800">
                <a:cs typeface="Arial" charset="0"/>
              </a:rPr>
              <a:t> and cancer</a:t>
            </a:r>
          </a:p>
          <a:p>
            <a:pPr marL="0" lvl="1" algn="ctr"/>
            <a:endParaRPr lang="en-US" sz="1200" b="1">
              <a:cs typeface="Arial" charset="0"/>
            </a:endParaRPr>
          </a:p>
          <a:p>
            <a:pPr marL="0" lvl="1" algn="ctr"/>
            <a:endParaRPr lang="en-US" sz="1100">
              <a:cs typeface="Arial" charset="0"/>
            </a:endParaRPr>
          </a:p>
        </p:txBody>
      </p:sp>
      <p:sp>
        <p:nvSpPr>
          <p:cNvPr id="47616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111</a:t>
            </a:r>
          </a:p>
        </p:txBody>
      </p:sp>
      <p:sp>
        <p:nvSpPr>
          <p:cNvPr id="476166" name="Rectangle 5"/>
          <p:cNvSpPr>
            <a:spLocks noChangeArrowheads="1"/>
          </p:cNvSpPr>
          <p:nvPr/>
        </p:nvSpPr>
        <p:spPr bwMode="auto">
          <a:xfrm>
            <a:off x="3109913" y="5805488"/>
            <a:ext cx="2909887"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(Cogan and Ernsberger 1999)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 name="Subtitle 2"/>
          <p:cNvSpPr txBox="1">
            <a:spLocks/>
          </p:cNvSpPr>
          <p:nvPr/>
        </p:nvSpPr>
        <p:spPr bwMode="auto">
          <a:xfrm>
            <a:off x="914400" y="2152650"/>
            <a:ext cx="7315200" cy="4324350"/>
          </a:xfrm>
          <a:prstGeom prst="rect">
            <a:avLst/>
          </a:prstGeom>
          <a:noFill/>
          <a:ln w="9525">
            <a:noFill/>
            <a:miter lim="800000"/>
            <a:headEnd/>
            <a:tailEnd/>
          </a:ln>
        </p:spPr>
        <p:txBody>
          <a:bodyPr lIns="457200" rIns="457200">
            <a:spAutoFit/>
          </a:bodyPr>
          <a:lstStyle/>
          <a:p>
            <a:pPr marL="0" lvl="1" algn="ctr">
              <a:spcBef>
                <a:spcPts val="0"/>
              </a:spcBef>
              <a:defRPr/>
            </a:pPr>
            <a:r>
              <a:rPr lang="en-US" sz="2800" b="1" dirty="0">
                <a:latin typeface="Arial" pitchFamily="34" charset="0"/>
                <a:cs typeface="Arial" pitchFamily="34" charset="0"/>
              </a:rPr>
              <a:t>Many weight-loss methods have short- as well as long-term risks . . .</a:t>
            </a:r>
          </a:p>
          <a:p>
            <a:pPr marL="0" lvl="1" algn="ctr">
              <a:spcBef>
                <a:spcPts val="0"/>
              </a:spcBef>
              <a:defRPr/>
            </a:pPr>
            <a:endParaRPr lang="en-US" sz="1200" b="1" dirty="0">
              <a:latin typeface="Arial" pitchFamily="34" charset="0"/>
              <a:cs typeface="Arial" pitchFamily="34" charset="0"/>
            </a:endParaRPr>
          </a:p>
          <a:p>
            <a:pPr marL="0" lvl="1">
              <a:spcBef>
                <a:spcPts val="0"/>
              </a:spcBef>
              <a:buFont typeface="Arial" pitchFamily="34" charset="0"/>
              <a:buChar char="•"/>
              <a:defRPr/>
            </a:pPr>
            <a:r>
              <a:rPr lang="en-US" sz="2800" b="1" dirty="0">
                <a:latin typeface="Arial" pitchFamily="34" charset="0"/>
                <a:cs typeface="Arial" pitchFamily="34" charset="0"/>
              </a:rPr>
              <a:t> </a:t>
            </a:r>
            <a:r>
              <a:rPr lang="en-US" sz="2800" dirty="0">
                <a:latin typeface="Arial" pitchFamily="34" charset="0"/>
                <a:cs typeface="Arial" pitchFamily="34" charset="0"/>
              </a:rPr>
              <a:t>muscle depletion</a:t>
            </a:r>
          </a:p>
          <a:p>
            <a:pPr marL="0" lvl="1">
              <a:spcBef>
                <a:spcPts val="0"/>
              </a:spcBef>
              <a:buFont typeface="Arial" pitchFamily="34" charset="0"/>
              <a:buChar char="•"/>
              <a:defRPr/>
            </a:pPr>
            <a:r>
              <a:rPr lang="en-US" sz="2800" dirty="0">
                <a:latin typeface="Arial" pitchFamily="34" charset="0"/>
                <a:cs typeface="Arial" pitchFamily="34" charset="0"/>
              </a:rPr>
              <a:t> mood disorders</a:t>
            </a:r>
          </a:p>
          <a:p>
            <a:pPr marL="0" lvl="1">
              <a:spcBef>
                <a:spcPts val="0"/>
              </a:spcBef>
              <a:buFont typeface="Arial" pitchFamily="34" charset="0"/>
              <a:buChar char="•"/>
              <a:defRPr/>
            </a:pPr>
            <a:r>
              <a:rPr lang="en-US" sz="2800" dirty="0">
                <a:latin typeface="Arial" pitchFamily="34" charset="0"/>
                <a:cs typeface="Arial" pitchFamily="34" charset="0"/>
              </a:rPr>
              <a:t> heart problems</a:t>
            </a:r>
          </a:p>
          <a:p>
            <a:pPr marL="231775" lvl="1" indent="-231775">
              <a:spcBef>
                <a:spcPts val="0"/>
              </a:spcBef>
              <a:buFont typeface="Arial" pitchFamily="34" charset="0"/>
              <a:buChar char="•"/>
              <a:tabLst>
                <a:tab pos="231775" algn="l"/>
              </a:tabLst>
              <a:defRPr/>
            </a:pPr>
            <a:r>
              <a:rPr lang="en-US" sz="2800" dirty="0">
                <a:latin typeface="Arial" pitchFamily="34" charset="0"/>
                <a:cs typeface="Arial" pitchFamily="34" charset="0"/>
              </a:rPr>
              <a:t>increased risk for more serious eating disorders </a:t>
            </a:r>
          </a:p>
          <a:p>
            <a:pPr marL="688975" lvl="2" indent="-231775">
              <a:spcBef>
                <a:spcPts val="0"/>
              </a:spcBef>
              <a:buFont typeface="Arial" pitchFamily="34" charset="0"/>
              <a:buChar char="•"/>
              <a:tabLst>
                <a:tab pos="231775" algn="l"/>
              </a:tabLst>
              <a:defRPr/>
            </a:pPr>
            <a:r>
              <a:rPr lang="en-US" sz="2800" dirty="0">
                <a:latin typeface="Arial" pitchFamily="34" charset="0"/>
                <a:cs typeface="Arial" pitchFamily="34" charset="0"/>
              </a:rPr>
              <a:t>anorexia nervosa</a:t>
            </a:r>
          </a:p>
          <a:p>
            <a:pPr marL="688975" lvl="2" indent="-231775">
              <a:spcBef>
                <a:spcPts val="0"/>
              </a:spcBef>
              <a:buFont typeface="Arial" pitchFamily="34" charset="0"/>
              <a:buChar char="•"/>
              <a:tabLst>
                <a:tab pos="231775" algn="l"/>
              </a:tabLst>
              <a:defRPr/>
            </a:pPr>
            <a:r>
              <a:rPr lang="en-US" sz="2800" dirty="0">
                <a:latin typeface="Arial" pitchFamily="34" charset="0"/>
                <a:cs typeface="Arial" pitchFamily="34" charset="0"/>
              </a:rPr>
              <a:t>bulimia . . .</a:t>
            </a:r>
            <a:endParaRPr lang="en-US" sz="2800" b="1" dirty="0">
              <a:latin typeface="Arial" pitchFamily="34" charset="0"/>
              <a:cs typeface="Arial" pitchFamily="34" charset="0"/>
            </a:endParaRPr>
          </a:p>
          <a:p>
            <a:pPr marL="0" lvl="1" algn="ctr">
              <a:spcBef>
                <a:spcPts val="0"/>
              </a:spcBef>
              <a:defRPr/>
            </a:pPr>
            <a:endParaRPr lang="en-US" sz="1100" dirty="0">
              <a:latin typeface="Arial" pitchFamily="34" charset="0"/>
              <a:cs typeface="Arial" pitchFamily="34" charset="0"/>
            </a:endParaRPr>
          </a:p>
        </p:txBody>
      </p:sp>
      <p:sp>
        <p:nvSpPr>
          <p:cNvPr id="477189"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 name="Subtitle 2"/>
          <p:cNvSpPr txBox="1">
            <a:spLocks/>
          </p:cNvSpPr>
          <p:nvPr/>
        </p:nvSpPr>
        <p:spPr bwMode="auto">
          <a:xfrm>
            <a:off x="914400" y="2152650"/>
            <a:ext cx="7315200" cy="4447371"/>
          </a:xfrm>
          <a:prstGeom prst="rect">
            <a:avLst/>
          </a:prstGeom>
          <a:noFill/>
          <a:ln w="9525">
            <a:noFill/>
            <a:miter lim="800000"/>
            <a:headEnd/>
            <a:tailEnd/>
          </a:ln>
        </p:spPr>
        <p:txBody>
          <a:bodyPr lIns="457200" rIns="457200">
            <a:spAutoFit/>
          </a:bodyPr>
          <a:lstStyle/>
          <a:p>
            <a:pPr marL="0" lvl="1" algn="ctr">
              <a:spcBef>
                <a:spcPts val="0"/>
              </a:spcBef>
              <a:defRPr/>
            </a:pPr>
            <a:r>
              <a:rPr lang="en-US" sz="2800" b="1" dirty="0">
                <a:latin typeface="Arial" pitchFamily="34" charset="0"/>
                <a:cs typeface="Arial" pitchFamily="34" charset="0"/>
              </a:rPr>
              <a:t>Many weight-loss methods have short- as well as long-term risks . . .</a:t>
            </a:r>
          </a:p>
          <a:p>
            <a:pPr marL="0" lvl="1" algn="ctr">
              <a:spcBef>
                <a:spcPts val="0"/>
              </a:spcBef>
              <a:defRPr/>
            </a:pPr>
            <a:endParaRPr lang="en-US" sz="1200" b="1" dirty="0">
              <a:solidFill>
                <a:srgbClr val="E6B9B8"/>
              </a:solidFill>
              <a:latin typeface="Arial" pitchFamily="34" charset="0"/>
              <a:cs typeface="Arial" pitchFamily="34" charset="0"/>
            </a:endParaRPr>
          </a:p>
          <a:p>
            <a:pPr marL="0" lvl="1">
              <a:spcBef>
                <a:spcPts val="0"/>
              </a:spcBef>
              <a:buFont typeface="Arial" pitchFamily="34" charset="0"/>
              <a:buChar char="•"/>
              <a:defRPr/>
            </a:pPr>
            <a:r>
              <a:rPr lang="en-US" sz="2000" b="1" dirty="0">
                <a:solidFill>
                  <a:srgbClr val="E6B9B8"/>
                </a:solidFill>
                <a:latin typeface="Arial" pitchFamily="34" charset="0"/>
                <a:cs typeface="Arial" pitchFamily="34" charset="0"/>
              </a:rPr>
              <a:t> </a:t>
            </a:r>
            <a:r>
              <a:rPr lang="en-US" sz="2000" dirty="0">
                <a:solidFill>
                  <a:srgbClr val="E6B9B8"/>
                </a:solidFill>
                <a:latin typeface="Arial" pitchFamily="34" charset="0"/>
                <a:cs typeface="Arial" pitchFamily="34" charset="0"/>
              </a:rPr>
              <a:t>muscle depletion</a:t>
            </a:r>
          </a:p>
          <a:p>
            <a:pPr marL="0" lvl="1">
              <a:spcBef>
                <a:spcPts val="0"/>
              </a:spcBef>
              <a:buFont typeface="Arial" pitchFamily="34" charset="0"/>
              <a:buChar char="•"/>
              <a:defRPr/>
            </a:pPr>
            <a:r>
              <a:rPr lang="en-US" sz="2000" dirty="0">
                <a:solidFill>
                  <a:srgbClr val="E6B9B8"/>
                </a:solidFill>
                <a:latin typeface="Arial" pitchFamily="34" charset="0"/>
                <a:cs typeface="Arial" pitchFamily="34" charset="0"/>
              </a:rPr>
              <a:t> mood disorders</a:t>
            </a:r>
          </a:p>
          <a:p>
            <a:pPr marL="0" lvl="1">
              <a:spcBef>
                <a:spcPts val="0"/>
              </a:spcBef>
              <a:buFont typeface="Arial" pitchFamily="34" charset="0"/>
              <a:buChar char="•"/>
              <a:defRPr/>
            </a:pPr>
            <a:r>
              <a:rPr lang="en-US" sz="2000" dirty="0">
                <a:solidFill>
                  <a:srgbClr val="E6B9B8"/>
                </a:solidFill>
                <a:latin typeface="Arial" pitchFamily="34" charset="0"/>
                <a:cs typeface="Arial" pitchFamily="34" charset="0"/>
              </a:rPr>
              <a:t> heart problems</a:t>
            </a:r>
          </a:p>
          <a:p>
            <a:pPr marL="231775" lvl="1" indent="-231775">
              <a:spcBef>
                <a:spcPts val="0"/>
              </a:spcBef>
              <a:buFont typeface="Arial" pitchFamily="34" charset="0"/>
              <a:buChar char="•"/>
              <a:tabLst>
                <a:tab pos="231775" algn="l"/>
              </a:tabLst>
              <a:defRPr/>
            </a:pPr>
            <a:r>
              <a:rPr lang="en-US" sz="3600" b="1" dirty="0">
                <a:latin typeface="Arial" pitchFamily="34" charset="0"/>
                <a:cs typeface="Arial" pitchFamily="34" charset="0"/>
              </a:rPr>
              <a:t>increased risk for more serious eating disorders </a:t>
            </a:r>
          </a:p>
          <a:p>
            <a:pPr marL="688975" lvl="2" indent="-231775">
              <a:spcBef>
                <a:spcPts val="0"/>
              </a:spcBef>
              <a:buFont typeface="Arial" pitchFamily="34" charset="0"/>
              <a:buChar char="•"/>
              <a:tabLst>
                <a:tab pos="231775" algn="l"/>
              </a:tabLst>
              <a:defRPr/>
            </a:pPr>
            <a:r>
              <a:rPr lang="en-US" sz="3600" b="1" dirty="0">
                <a:latin typeface="Arial" pitchFamily="34" charset="0"/>
                <a:cs typeface="Arial" pitchFamily="34" charset="0"/>
              </a:rPr>
              <a:t>anorexia nervosa</a:t>
            </a:r>
          </a:p>
          <a:p>
            <a:pPr marL="688975" lvl="2" indent="-231775">
              <a:spcBef>
                <a:spcPts val="0"/>
              </a:spcBef>
              <a:buFont typeface="Arial" pitchFamily="34" charset="0"/>
              <a:buChar char="•"/>
              <a:tabLst>
                <a:tab pos="231775" algn="l"/>
              </a:tabLst>
              <a:defRPr/>
            </a:pPr>
            <a:r>
              <a:rPr lang="en-US" sz="3600" b="1" dirty="0">
                <a:latin typeface="Arial" pitchFamily="34" charset="0"/>
                <a:cs typeface="Arial" pitchFamily="34" charset="0"/>
              </a:rPr>
              <a:t>bulimia . . .</a:t>
            </a:r>
          </a:p>
          <a:p>
            <a:pPr marL="0" lvl="1" algn="ctr">
              <a:spcBef>
                <a:spcPts val="0"/>
              </a:spcBef>
              <a:defRPr/>
            </a:pPr>
            <a:endParaRPr lang="en-US" sz="1100" dirty="0">
              <a:latin typeface="Arial" pitchFamily="34" charset="0"/>
              <a:cs typeface="Arial" pitchFamily="34" charset="0"/>
            </a:endParaRPr>
          </a:p>
        </p:txBody>
      </p:sp>
      <p:sp>
        <p:nvSpPr>
          <p:cNvPr id="477189" name="TextBox 2"/>
          <p:cNvSpPr txBox="1">
            <a:spLocks noChangeArrowheads="1"/>
          </p:cNvSpPr>
          <p:nvPr/>
        </p:nvSpPr>
        <p:spPr bwMode="auto">
          <a:xfrm>
            <a:off x="914400" y="6392840"/>
            <a:ext cx="7315200" cy="369888"/>
          </a:xfrm>
          <a:prstGeom prst="rect">
            <a:avLst/>
          </a:prstGeom>
          <a:noFill/>
          <a:ln w="9525">
            <a:noFill/>
            <a:miter lim="800000"/>
            <a:headEnd/>
            <a:tailEnd/>
          </a:ln>
        </p:spPr>
        <p:txBody>
          <a:bodyPr>
            <a:spAutoFit/>
          </a:bodyPr>
          <a:lstStyle/>
          <a:p>
            <a:pPr algn="ctr"/>
            <a:r>
              <a:rPr lang="en-US" i="1" dirty="0">
                <a:solidFill>
                  <a:srgbClr val="000000"/>
                </a:solidFill>
                <a:latin typeface="Calibri" pitchFamily="34" charset="0"/>
              </a:rPr>
              <a:t>The Cultural Feast</a:t>
            </a:r>
            <a:r>
              <a:rPr lang="en-US" dirty="0">
                <a:solidFill>
                  <a:srgbClr val="000000"/>
                </a:solidFill>
                <a:latin typeface="Calibri" pitchFamily="34" charset="0"/>
              </a:rPr>
              <a:t>, 2</a:t>
            </a:r>
            <a:r>
              <a:rPr lang="en-US" baseline="30000" dirty="0">
                <a:solidFill>
                  <a:srgbClr val="000000"/>
                </a:solidFill>
                <a:latin typeface="Calibri" pitchFamily="34" charset="0"/>
              </a:rPr>
              <a:t>nd</a:t>
            </a:r>
            <a:r>
              <a:rPr lang="en-US" dirty="0">
                <a:solidFill>
                  <a:srgbClr val="000000"/>
                </a:solidFill>
                <a:latin typeface="Calibri" pitchFamily="34" charset="0"/>
              </a:rPr>
              <a:t> ed., p. 111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762000" y="2479344"/>
            <a:ext cx="7772400" cy="2062103"/>
          </a:xfrm>
          <a:prstGeom prst="rect">
            <a:avLst/>
          </a:prstGeom>
        </p:spPr>
        <p:txBody>
          <a:bodyPr wrap="square">
            <a:spAutoFit/>
          </a:bodyPr>
          <a:lstStyle/>
          <a:p>
            <a:pPr algn="ctr"/>
            <a:r>
              <a:rPr lang="en-US" sz="3200" b="1" dirty="0">
                <a:solidFill>
                  <a:prstClr val="white"/>
                </a:solidFill>
              </a:rPr>
              <a:t>Finally, there is some suggestion that body image concerns may be partly genetic . . .</a:t>
            </a:r>
          </a:p>
          <a:p>
            <a:pPr algn="ctr"/>
            <a:endParaRPr lang="en-US" sz="3200" b="1"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1588" name="Subtitle 2"/>
          <p:cNvSpPr txBox="1">
            <a:spLocks/>
          </p:cNvSpPr>
          <p:nvPr/>
        </p:nvSpPr>
        <p:spPr bwMode="auto">
          <a:xfrm>
            <a:off x="900113" y="1654175"/>
            <a:ext cx="7315200" cy="4503738"/>
          </a:xfrm>
          <a:prstGeom prst="rect">
            <a:avLst/>
          </a:prstGeom>
          <a:noFill/>
          <a:ln w="9525">
            <a:noFill/>
            <a:miter lim="800000"/>
            <a:headEnd/>
            <a:tailEnd/>
          </a:ln>
        </p:spPr>
        <p:txBody>
          <a:bodyPr>
            <a:spAutoFit/>
          </a:bodyPr>
          <a:lstStyle/>
          <a:p>
            <a:pPr marL="465138" lvl="1" indent="-233363">
              <a:spcBef>
                <a:spcPts val="800"/>
              </a:spcBef>
              <a:buFont typeface="Arial" charset="0"/>
              <a:buChar char="•"/>
            </a:pPr>
            <a:r>
              <a:rPr lang="en-US" sz="2400" b="1" dirty="0">
                <a:solidFill>
                  <a:srgbClr val="D79694"/>
                </a:solidFill>
                <a:cs typeface="Arial" charset="0"/>
              </a:rPr>
              <a:t>The Obesity Epidemic</a:t>
            </a:r>
          </a:p>
          <a:p>
            <a:pPr marL="465138" lvl="1" indent="-233363">
              <a:spcBef>
                <a:spcPts val="800"/>
              </a:spcBef>
              <a:buFont typeface="Arial" charset="0"/>
              <a:buChar char="•"/>
            </a:pPr>
            <a:r>
              <a:rPr lang="en-US" sz="2400" b="1" dirty="0">
                <a:cs typeface="Arial" charset="0"/>
              </a:rPr>
              <a:t>Disordered Body Image and Eating Behaviors</a:t>
            </a:r>
          </a:p>
          <a:p>
            <a:pPr marL="465138" lvl="1" indent="-233363">
              <a:spcBef>
                <a:spcPts val="800"/>
              </a:spcBef>
              <a:buFont typeface="Arial" charset="0"/>
              <a:buChar char="•"/>
            </a:pPr>
            <a:r>
              <a:rPr lang="en-US" sz="2400" b="1" dirty="0">
                <a:solidFill>
                  <a:srgbClr val="D79694"/>
                </a:solidFill>
                <a:cs typeface="Arial" charset="0"/>
              </a:rPr>
              <a:t>Eating Disorders</a:t>
            </a:r>
          </a:p>
          <a:p>
            <a:pPr marL="922338" lvl="2" indent="-233363">
              <a:buFont typeface="Arial" charset="0"/>
              <a:buChar char="•"/>
            </a:pPr>
            <a:r>
              <a:rPr lang="en-US" sz="2000" b="1" i="1" dirty="0">
                <a:solidFill>
                  <a:srgbClr val="D79694"/>
                </a:solidFill>
                <a:cs typeface="Arial" charset="0"/>
              </a:rPr>
              <a:t>Anorexia nervosa</a:t>
            </a:r>
          </a:p>
          <a:p>
            <a:pPr marL="922338" lvl="2" indent="-233363">
              <a:buFont typeface="Arial" charset="0"/>
              <a:buChar char="•"/>
            </a:pPr>
            <a:r>
              <a:rPr lang="en-US" sz="2000" b="1" i="1" dirty="0">
                <a:solidFill>
                  <a:srgbClr val="D79694"/>
                </a:solidFill>
                <a:cs typeface="Arial" charset="0"/>
              </a:rPr>
              <a:t>Bulimia nervosa</a:t>
            </a:r>
          </a:p>
          <a:p>
            <a:pPr marL="922338" lvl="2" indent="-233363">
              <a:buFont typeface="Arial" charset="0"/>
              <a:buChar char="•"/>
            </a:pPr>
            <a:r>
              <a:rPr lang="en-US" sz="2000" b="1" dirty="0">
                <a:solidFill>
                  <a:srgbClr val="D79694"/>
                </a:solidFill>
                <a:cs typeface="Arial" charset="0"/>
              </a:rPr>
              <a:t>Binge eating</a:t>
            </a:r>
          </a:p>
          <a:p>
            <a:pPr marL="922338" lvl="2" indent="-233363">
              <a:buFont typeface="Arial" charset="0"/>
              <a:buChar char="•"/>
            </a:pPr>
            <a:r>
              <a:rPr lang="en-US" sz="2000" b="1" i="1" dirty="0" err="1">
                <a:solidFill>
                  <a:srgbClr val="D79694"/>
                </a:solidFill>
                <a:cs typeface="Arial" charset="0"/>
              </a:rPr>
              <a:t>Orthorexia</a:t>
            </a:r>
            <a:r>
              <a:rPr lang="en-US" sz="2000" b="1" i="1" dirty="0">
                <a:solidFill>
                  <a:srgbClr val="D79694"/>
                </a:solidFill>
                <a:cs typeface="Arial" charset="0"/>
              </a:rPr>
              <a:t> nervosa</a:t>
            </a:r>
          </a:p>
          <a:p>
            <a:pPr marL="922338" lvl="2" indent="-233363">
              <a:buFont typeface="Arial" charset="0"/>
              <a:buChar char="•"/>
            </a:pPr>
            <a:r>
              <a:rPr lang="en-US" sz="2000" b="1" dirty="0">
                <a:solidFill>
                  <a:srgbClr val="D79694"/>
                </a:solidFill>
                <a:cs typeface="Arial" charset="0"/>
              </a:rPr>
              <a:t>Selective Eating Disorder (SED)</a:t>
            </a:r>
          </a:p>
          <a:p>
            <a:pPr marL="922338" lvl="2" indent="-233363">
              <a:buFont typeface="Arial" charset="0"/>
              <a:buChar char="•"/>
            </a:pPr>
            <a:r>
              <a:rPr lang="en-US" sz="2000" b="1" dirty="0">
                <a:solidFill>
                  <a:srgbClr val="D79694"/>
                </a:solidFill>
                <a:cs typeface="Arial" charset="0"/>
              </a:rPr>
              <a:t>Pica</a:t>
            </a:r>
          </a:p>
          <a:p>
            <a:pPr marL="922338" lvl="2" indent="-233363">
              <a:buFont typeface="Arial" charset="0"/>
              <a:buChar char="•"/>
            </a:pPr>
            <a:r>
              <a:rPr lang="en-US" sz="2000" b="1" dirty="0">
                <a:solidFill>
                  <a:srgbClr val="D79694"/>
                </a:solidFill>
                <a:cs typeface="Arial" charset="0"/>
              </a:rPr>
              <a:t>Others</a:t>
            </a:r>
          </a:p>
          <a:p>
            <a:pPr marL="465138" lvl="1" indent="-233363">
              <a:spcBef>
                <a:spcPts val="800"/>
              </a:spcBef>
              <a:buFont typeface="Arial" charset="0"/>
              <a:buChar char="•"/>
            </a:pPr>
            <a:r>
              <a:rPr lang="en-US" sz="2400" b="1" dirty="0">
                <a:solidFill>
                  <a:srgbClr val="D79694"/>
                </a:solidFill>
                <a:cs typeface="Arial" charset="0"/>
              </a:rPr>
              <a:t>What Causes Eating Disorders?</a:t>
            </a:r>
          </a:p>
          <a:p>
            <a:pPr marL="465138" lvl="1" indent="-233363">
              <a:spcBef>
                <a:spcPts val="800"/>
              </a:spcBef>
              <a:buFont typeface="Arial" charset="0"/>
              <a:buChar char="•"/>
            </a:pPr>
            <a:r>
              <a:rPr lang="en-US" sz="2400" b="1" dirty="0">
                <a:solidFill>
                  <a:srgbClr val="D79694"/>
                </a:solidFill>
                <a:cs typeface="Arial" charset="0"/>
              </a:rPr>
              <a:t>Applications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5794" name="Rectangle 2"/>
          <p:cNvSpPr>
            <a:spLocks noChangeArrowheads="1"/>
          </p:cNvSpPr>
          <p:nvPr/>
        </p:nvSpPr>
        <p:spPr bwMode="auto">
          <a:xfrm>
            <a:off x="1676400" y="6338248"/>
            <a:ext cx="5791200" cy="276999"/>
          </a:xfrm>
          <a:prstGeom prst="rect">
            <a:avLst/>
          </a:prstGeom>
          <a:noFill/>
          <a:ln w="9525">
            <a:noFill/>
            <a:miter lim="800000"/>
            <a:headEnd/>
            <a:tailEnd/>
          </a:ln>
        </p:spPr>
        <p:txBody>
          <a:bodyPr wrap="square">
            <a:spAutoFit/>
          </a:bodyPr>
          <a:lstStyle/>
          <a:p>
            <a:pPr algn="ctr"/>
            <a:r>
              <a:rPr lang="en-US" sz="1200" dirty="0">
                <a:solidFill>
                  <a:srgbClr val="000000"/>
                </a:solidFill>
                <a:latin typeface="Calibri" pitchFamily="34" charset="0"/>
                <a:hlinkClick r:id="rId2"/>
              </a:rPr>
              <a:t>http://news.discovery.com/human/women-body-image.html</a:t>
            </a:r>
            <a:endParaRPr lang="en-US" sz="1200" dirty="0">
              <a:solidFill>
                <a:srgbClr val="000000"/>
              </a:solidFill>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671286" y="1143000"/>
            <a:ext cx="7772400" cy="485775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762000" y="2479344"/>
            <a:ext cx="7772400" cy="3046988"/>
          </a:xfrm>
          <a:prstGeom prst="rect">
            <a:avLst/>
          </a:prstGeom>
        </p:spPr>
        <p:txBody>
          <a:bodyPr wrap="square">
            <a:spAutoFit/>
          </a:bodyPr>
          <a:lstStyle/>
          <a:p>
            <a:pPr algn="ctr"/>
            <a:r>
              <a:rPr lang="en-US" sz="3200" b="1" dirty="0">
                <a:solidFill>
                  <a:srgbClr val="E6B9B8"/>
                </a:solidFill>
              </a:rPr>
              <a:t>Finally, there is some recent suggestion that body image concerns may be partly genetic . . .</a:t>
            </a:r>
          </a:p>
          <a:p>
            <a:pPr algn="ctr"/>
            <a:endParaRPr lang="en-US" sz="3200" b="1" dirty="0">
              <a:solidFill>
                <a:prstClr val="white"/>
              </a:solidFill>
            </a:endParaRPr>
          </a:p>
          <a:p>
            <a:pPr algn="ctr"/>
            <a:r>
              <a:rPr lang="en-US" sz="3200" b="1" dirty="0">
                <a:solidFill>
                  <a:prstClr val="white"/>
                </a:solidFill>
              </a:rPr>
              <a:t>which makes it an even better subject for anthropological </a:t>
            </a:r>
            <a:r>
              <a:rPr lang="en-US" sz="3200" b="1" dirty="0">
                <a:solidFill>
                  <a:srgbClr val="FF0000"/>
                </a:solidFill>
              </a:rPr>
              <a:t>holistic</a:t>
            </a:r>
            <a:r>
              <a:rPr lang="en-US" sz="3200" b="1" dirty="0">
                <a:solidFill>
                  <a:prstClr val="white"/>
                </a:solidFill>
              </a:rPr>
              <a:t> analysis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762000" y="2661947"/>
            <a:ext cx="7772400" cy="2862322"/>
          </a:xfrm>
          <a:prstGeom prst="rect">
            <a:avLst/>
          </a:prstGeom>
        </p:spPr>
        <p:txBody>
          <a:bodyPr wrap="square">
            <a:spAutoFit/>
          </a:bodyPr>
          <a:lstStyle/>
          <a:p>
            <a:pPr algn="ctr">
              <a:lnSpc>
                <a:spcPct val="150000"/>
              </a:lnSpc>
            </a:pPr>
            <a:r>
              <a:rPr lang="en-US" sz="4000" b="1" dirty="0">
                <a:solidFill>
                  <a:prstClr val="white"/>
                </a:solidFill>
              </a:rPr>
              <a:t>more on body image </a:t>
            </a:r>
          </a:p>
          <a:p>
            <a:pPr algn="ctr">
              <a:lnSpc>
                <a:spcPct val="150000"/>
              </a:lnSpc>
            </a:pPr>
            <a:r>
              <a:rPr lang="en-US" sz="4000" b="1" dirty="0">
                <a:solidFill>
                  <a:prstClr val="white"/>
                </a:solidFill>
              </a:rPr>
              <a:t>with the discussion of eating disorders . .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5794" name="Rectangle 2"/>
          <p:cNvSpPr>
            <a:spLocks noChangeArrowheads="1"/>
          </p:cNvSpPr>
          <p:nvPr/>
        </p:nvSpPr>
        <p:spPr bwMode="auto">
          <a:xfrm>
            <a:off x="1676400" y="6338248"/>
            <a:ext cx="5791200" cy="276999"/>
          </a:xfrm>
          <a:prstGeom prst="rect">
            <a:avLst/>
          </a:prstGeom>
          <a:noFill/>
          <a:ln w="9525">
            <a:noFill/>
            <a:miter lim="800000"/>
            <a:headEnd/>
            <a:tailEnd/>
          </a:ln>
        </p:spPr>
        <p:txBody>
          <a:bodyPr wrap="square">
            <a:spAutoFit/>
          </a:bodyPr>
          <a:lstStyle/>
          <a:p>
            <a:pPr algn="ctr"/>
            <a:r>
              <a:rPr lang="en-US" sz="1200" dirty="0">
                <a:solidFill>
                  <a:srgbClr val="000000"/>
                </a:solidFill>
                <a:latin typeface="Calibri" pitchFamily="34" charset="0"/>
                <a:hlinkClick r:id="rId2"/>
              </a:rPr>
              <a:t>http://funnycoolvideos.wordpress.com/2007/11/08/how-to-beat-anorexia/</a:t>
            </a:r>
            <a:endParaRPr lang="en-US" sz="1200" dirty="0">
              <a:solidFill>
                <a:srgbClr val="000000"/>
              </a:solidFill>
              <a:latin typeface="Calibri" pitchFamily="34" charset="0"/>
            </a:endParaRPr>
          </a:p>
        </p:txBody>
      </p:sp>
      <p:pic>
        <p:nvPicPr>
          <p:cNvPr id="24579" name="Picture 3"/>
          <p:cNvPicPr>
            <a:picLocks noChangeAspect="1" noChangeArrowheads="1"/>
          </p:cNvPicPr>
          <p:nvPr/>
        </p:nvPicPr>
        <p:blipFill>
          <a:blip r:embed="rId3" cstate="print"/>
          <a:srcRect/>
          <a:stretch>
            <a:fillRect/>
          </a:stretch>
        </p:blipFill>
        <p:spPr bwMode="auto">
          <a:xfrm>
            <a:off x="914400" y="1173913"/>
            <a:ext cx="7315200" cy="4769687"/>
          </a:xfrm>
          <a:prstGeom prst="rect">
            <a:avLst/>
          </a:prstGeom>
          <a:noFill/>
          <a:ln w="9525">
            <a:noFill/>
            <a:miter lim="800000"/>
            <a:headEnd/>
            <a:tailEnd/>
          </a:ln>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33155" name="Text Box 10"/>
          <p:cNvSpPr txBox="1">
            <a:spLocks noChangeArrowheads="1"/>
          </p:cNvSpPr>
          <p:nvPr/>
        </p:nvSpPr>
        <p:spPr bwMode="auto">
          <a:xfrm>
            <a:off x="3111922" y="6542310"/>
            <a:ext cx="2904962" cy="21544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 b="0" i="0" u="none" strike="noStrike" kern="1200" cap="none" spc="0" normalizeH="0" baseline="0" noProof="0" dirty="0">
                <a:ln>
                  <a:noFill/>
                </a:ln>
                <a:solidFill>
                  <a:srgbClr val="000000"/>
                </a:solidFill>
                <a:effectLst/>
                <a:uLnTx/>
                <a:uFillTx/>
                <a:latin typeface="Arial" charset="0"/>
                <a:ea typeface="+mn-ea"/>
                <a:cs typeface="+mn-cs"/>
                <a:hlinkClick r:id="rId2"/>
              </a:rPr>
              <a:t>www.d.umn.edu/cla/faculty/troufs/anthfood/aftexts.html#title</a:t>
            </a:r>
            <a:endParaRPr kumimoji="1"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8" name="Picture 4" descr="http://www.d.umn.edu/cla/faculty/troufs/anthfood/images/Eating_Culture_2nd_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9512" y="433381"/>
            <a:ext cx="4846320" cy="59801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3739255" y="5825048"/>
            <a:ext cx="1644650" cy="52322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t>© 2010-2024</a:t>
            </a:r>
            <a:endParaRPr kumimoji="1" lang="en-US"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5" name="Subtitle 2"/>
          <p:cNvSpPr txBox="1">
            <a:spLocks/>
          </p:cNvSpPr>
          <p:nvPr/>
        </p:nvSpPr>
        <p:spPr>
          <a:xfrm>
            <a:off x="2140517" y="423567"/>
            <a:ext cx="4847772" cy="5980176"/>
          </a:xfrm>
          <a:prstGeom prst="rect">
            <a:avLst/>
          </a:prstGeom>
          <a:solidFill>
            <a:srgbClr val="B8E2DE">
              <a:alpha val="85098"/>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2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Cf. , Chapter 8</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”GASTRO-ANOMIE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Global Indigestion?”: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Body Image</a:t>
            </a:r>
          </a:p>
        </p:txBody>
      </p:sp>
    </p:spTree>
    <p:extLst>
      <p:ext uri="{BB962C8B-B14F-4D97-AF65-F5344CB8AC3E}">
        <p14:creationId xmlns:p14="http://schemas.microsoft.com/office/powerpoint/2010/main" val="19088113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2612" name="Subtitle 2"/>
          <p:cNvSpPr txBox="1">
            <a:spLocks/>
          </p:cNvSpPr>
          <p:nvPr/>
        </p:nvSpPr>
        <p:spPr bwMode="auto">
          <a:xfrm>
            <a:off x="914400" y="2516188"/>
            <a:ext cx="7315200" cy="3046412"/>
          </a:xfrm>
          <a:prstGeom prst="rect">
            <a:avLst/>
          </a:prstGeom>
          <a:noFill/>
          <a:ln w="9525">
            <a:noFill/>
            <a:miter lim="800000"/>
            <a:headEnd/>
            <a:tailEnd/>
          </a:ln>
        </p:spPr>
        <p:txBody>
          <a:bodyPr lIns="457200" rIns="457200">
            <a:spAutoFit/>
          </a:bodyPr>
          <a:lstStyle/>
          <a:p>
            <a:pPr marL="0" lvl="1" algn="ctr">
              <a:spcBef>
                <a:spcPts val="800"/>
              </a:spcBef>
            </a:pPr>
            <a:r>
              <a:rPr lang="en-US" sz="3200" b="1">
                <a:cs typeface="Arial" charset="0"/>
              </a:rPr>
              <a:t>“As more and more North Americans gain excess weight, it is not surprising that the proportion of people dissatisfied with their bodies’ size and shape has also increased.”</a:t>
            </a:r>
          </a:p>
        </p:txBody>
      </p:sp>
      <p:sp>
        <p:nvSpPr>
          <p:cNvPr id="452613"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3636" name="Subtitle 2"/>
          <p:cNvSpPr txBox="1">
            <a:spLocks/>
          </p:cNvSpPr>
          <p:nvPr/>
        </p:nvSpPr>
        <p:spPr bwMode="auto">
          <a:xfrm>
            <a:off x="914400" y="2971800"/>
            <a:ext cx="7315200" cy="2944396"/>
          </a:xfrm>
          <a:prstGeom prst="rect">
            <a:avLst/>
          </a:prstGeom>
          <a:noFill/>
          <a:ln w="9525">
            <a:noFill/>
            <a:miter lim="800000"/>
            <a:headEnd/>
            <a:tailEnd/>
          </a:ln>
        </p:spPr>
        <p:txBody>
          <a:bodyPr lIns="457200" rIns="457200">
            <a:spAutoFit/>
          </a:bodyPr>
          <a:lstStyle/>
          <a:p>
            <a:pPr marL="0" lvl="1" algn="ctr">
              <a:spcBef>
                <a:spcPts val="800"/>
              </a:spcBef>
            </a:pPr>
            <a:r>
              <a:rPr lang="en-US" sz="3200" b="1" dirty="0">
                <a:cs typeface="Arial" charset="0"/>
              </a:rPr>
              <a:t>Very young children are rarely concerned about their weight . . .</a:t>
            </a:r>
          </a:p>
          <a:p>
            <a:pPr marL="0" lvl="1" algn="ctr">
              <a:spcBef>
                <a:spcPts val="800"/>
              </a:spcBef>
            </a:pPr>
            <a:endParaRPr lang="en-US" sz="1200" b="1" dirty="0">
              <a:cs typeface="Arial" charset="0"/>
            </a:endParaRPr>
          </a:p>
          <a:p>
            <a:pPr marL="0" lvl="1" algn="ctr">
              <a:spcBef>
                <a:spcPts val="800"/>
              </a:spcBef>
            </a:pPr>
            <a:r>
              <a:rPr lang="en-US" sz="3200" b="1" dirty="0">
                <a:cs typeface="Arial" charset="0"/>
              </a:rPr>
              <a:t>By 6 or 7 many children start worrying about how they look and want to be thinner . . .</a:t>
            </a:r>
          </a:p>
        </p:txBody>
      </p:sp>
      <p:sp>
        <p:nvSpPr>
          <p:cNvPr id="453637"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672152" y="3682425"/>
            <a:ext cx="7772400"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charset="0"/>
                <a:ea typeface="+mn-ea"/>
                <a:cs typeface="+mn-cs"/>
              </a:rPr>
              <a:t>Although that might be changing . . .</a:t>
            </a:r>
          </a:p>
        </p:txBody>
      </p:sp>
    </p:spTree>
    <p:extLst>
      <p:ext uri="{BB962C8B-B14F-4D97-AF65-F5344CB8AC3E}">
        <p14:creationId xmlns:p14="http://schemas.microsoft.com/office/powerpoint/2010/main" val="168910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3155" name="Text Box 10"/>
          <p:cNvSpPr txBox="1">
            <a:spLocks noChangeArrowheads="1"/>
          </p:cNvSpPr>
          <p:nvPr/>
        </p:nvSpPr>
        <p:spPr bwMode="auto">
          <a:xfrm>
            <a:off x="2326451" y="6542310"/>
            <a:ext cx="4475905" cy="21544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 b="0" i="0" u="none" strike="noStrike" kern="1200" cap="none" spc="0" normalizeH="0" baseline="0" noProof="0" dirty="0">
                <a:ln>
                  <a:noFill/>
                </a:ln>
                <a:solidFill>
                  <a:srgbClr val="000000"/>
                </a:solidFill>
                <a:effectLst/>
                <a:uLnTx/>
                <a:uFillTx/>
                <a:latin typeface="Arial" charset="0"/>
                <a:ea typeface="+mn-ea"/>
                <a:cs typeface="+mn-cs"/>
                <a:hlinkClick r:id="rId2"/>
              </a:rPr>
              <a:t>https://www.todaysparent.com/toddler/toddler-health/ways-to-prevent-kids-body-image-issues/</a:t>
            </a:r>
            <a:endParaRPr kumimoji="1"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BFE23A2D-25EE-4EE3-AC75-7FFBB8F0C82D}"/>
              </a:ext>
            </a:extLst>
          </p:cNvPr>
          <p:cNvPicPr>
            <a:picLocks noChangeAspect="1"/>
          </p:cNvPicPr>
          <p:nvPr/>
        </p:nvPicPr>
        <p:blipFill>
          <a:blip r:embed="rId3"/>
          <a:stretch>
            <a:fillRect/>
          </a:stretch>
        </p:blipFill>
        <p:spPr>
          <a:xfrm>
            <a:off x="1524000" y="304800"/>
            <a:ext cx="6100845" cy="6172200"/>
          </a:xfrm>
          <a:prstGeom prst="rect">
            <a:avLst/>
          </a:prstGeom>
        </p:spPr>
      </p:pic>
      <p:sp>
        <p:nvSpPr>
          <p:cNvPr id="10" name="TextBox 9">
            <a:extLst>
              <a:ext uri="{FF2B5EF4-FFF2-40B4-BE49-F238E27FC236}">
                <a16:creationId xmlns:a16="http://schemas.microsoft.com/office/drawing/2014/main" id="{0D2606E8-6A2C-411E-91C5-EA0CC2B57B80}"/>
              </a:ext>
            </a:extLst>
          </p:cNvPr>
          <p:cNvSpPr txBox="1"/>
          <p:nvPr/>
        </p:nvSpPr>
        <p:spPr>
          <a:xfrm>
            <a:off x="1524000" y="2610050"/>
            <a:ext cx="2286000" cy="381000"/>
          </a:xfrm>
          <a:prstGeom prst="rect">
            <a:avLst/>
          </a:prstGeom>
          <a:solidFill>
            <a:schemeClr val="bg1"/>
          </a:solidFill>
        </p:spPr>
        <p:txBody>
          <a:bodyPr wrap="square">
            <a:spAutoFit/>
          </a:bodyPr>
          <a:lstStyle/>
          <a:p>
            <a:r>
              <a:rPr lang="en-US" dirty="0"/>
              <a:t>2 February 2021</a:t>
            </a:r>
          </a:p>
        </p:txBody>
      </p:sp>
    </p:spTree>
    <p:extLst>
      <p:ext uri="{BB962C8B-B14F-4D97-AF65-F5344CB8AC3E}">
        <p14:creationId xmlns:p14="http://schemas.microsoft.com/office/powerpoint/2010/main" val="39498901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4660" name="Subtitle 2"/>
          <p:cNvSpPr txBox="1">
            <a:spLocks/>
          </p:cNvSpPr>
          <p:nvPr/>
        </p:nvSpPr>
        <p:spPr bwMode="auto">
          <a:xfrm>
            <a:off x="914400" y="2286000"/>
            <a:ext cx="7315200" cy="3846513"/>
          </a:xfrm>
          <a:prstGeom prst="rect">
            <a:avLst/>
          </a:prstGeom>
          <a:noFill/>
          <a:ln w="9525">
            <a:noFill/>
            <a:miter lim="800000"/>
            <a:headEnd/>
            <a:tailEnd/>
          </a:ln>
        </p:spPr>
        <p:txBody>
          <a:bodyPr lIns="457200" rIns="457200">
            <a:spAutoFit/>
          </a:bodyPr>
          <a:lstStyle/>
          <a:p>
            <a:pPr marL="0" lvl="1" algn="ctr">
              <a:spcBef>
                <a:spcPts val="800"/>
              </a:spcBef>
            </a:pPr>
            <a:r>
              <a:rPr lang="en-US" sz="2800" b="1" dirty="0">
                <a:cs typeface="Arial" charset="0"/>
              </a:rPr>
              <a:t>Body discontent typically increases with the onset of bodily changes during adolescence . . .</a:t>
            </a:r>
          </a:p>
          <a:p>
            <a:pPr marL="0" lvl="1" algn="ctr">
              <a:spcBef>
                <a:spcPts val="800"/>
              </a:spcBef>
            </a:pPr>
            <a:endParaRPr lang="en-US" sz="1200" b="1" dirty="0">
              <a:cs typeface="Arial" charset="0"/>
            </a:endParaRPr>
          </a:p>
          <a:p>
            <a:pPr marL="0" lvl="1" algn="ctr">
              <a:spcBef>
                <a:spcPts val="800"/>
              </a:spcBef>
            </a:pPr>
            <a:r>
              <a:rPr lang="en-US" sz="2800" b="1" dirty="0">
                <a:cs typeface="Arial" charset="0"/>
              </a:rPr>
              <a:t>. . . even already in the early 1990s between 50% and 80% of teen girls in the U.S. were dissatisfied with how their bodies look</a:t>
            </a:r>
          </a:p>
          <a:p>
            <a:pPr marL="0" lvl="1" algn="ctr">
              <a:spcBef>
                <a:spcPts val="800"/>
              </a:spcBef>
            </a:pPr>
            <a:r>
              <a:rPr lang="en-US" sz="1600" dirty="0">
                <a:cs typeface="Arial" charset="0"/>
              </a:rPr>
              <a:t>(</a:t>
            </a:r>
            <a:r>
              <a:rPr lang="en-US" sz="1600" dirty="0" err="1">
                <a:cs typeface="Arial" charset="0"/>
              </a:rPr>
              <a:t>Mossavar-Rahmani</a:t>
            </a:r>
            <a:r>
              <a:rPr lang="en-US" sz="1600" dirty="0">
                <a:cs typeface="Arial" charset="0"/>
              </a:rPr>
              <a:t> </a:t>
            </a:r>
            <a:r>
              <a:rPr lang="en-US" sz="1600" i="1" dirty="0">
                <a:cs typeface="Arial" charset="0"/>
              </a:rPr>
              <a:t>et al</a:t>
            </a:r>
            <a:r>
              <a:rPr lang="en-US" sz="1600" dirty="0">
                <a:cs typeface="Arial" charset="0"/>
              </a:rPr>
              <a:t>. 1996; Parker </a:t>
            </a:r>
            <a:r>
              <a:rPr lang="en-US" sz="1600" i="1" dirty="0">
                <a:cs typeface="Arial" charset="0"/>
              </a:rPr>
              <a:t>et al</a:t>
            </a:r>
            <a:r>
              <a:rPr lang="en-US" sz="1600" dirty="0">
                <a:cs typeface="Arial" charset="0"/>
              </a:rPr>
              <a:t>. 1995)</a:t>
            </a:r>
          </a:p>
        </p:txBody>
      </p:sp>
      <p:sp>
        <p:nvSpPr>
          <p:cNvPr id="454661"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4644</TotalTime>
  <Words>1785</Words>
  <Application>Microsoft Office PowerPoint</Application>
  <PresentationFormat>On-screen Show (4:3)</PresentationFormat>
  <Paragraphs>208</Paragraphs>
  <Slides>44</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44</vt:i4>
      </vt:variant>
    </vt:vector>
  </HeadingPairs>
  <TitlesOfParts>
    <vt:vector size="53" baseType="lpstr">
      <vt:lpstr>Arial</vt:lpstr>
      <vt:lpstr>Calibri</vt:lpstr>
      <vt:lpstr>Office Theme</vt:lpstr>
      <vt:lpstr>6_Office Theme</vt:lpstr>
      <vt:lpstr>28_Office Theme</vt:lpstr>
      <vt:lpstr>15_Office Theme</vt:lpstr>
      <vt:lpstr>1_Office Theme</vt:lpstr>
      <vt:lpstr>3_Office Theme</vt:lpstr>
      <vt:lpstr>13_Default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 Duluth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Roufs</dc:creator>
  <cp:lastModifiedBy>Tim Roufs</cp:lastModifiedBy>
  <cp:revision>315</cp:revision>
  <dcterms:created xsi:type="dcterms:W3CDTF">2008-08-15T08:52:03Z</dcterms:created>
  <dcterms:modified xsi:type="dcterms:W3CDTF">2023-11-19T06:39:36Z</dcterms:modified>
</cp:coreProperties>
</file>