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2.xml" ContentType="application/inkml+xml"/>
  <Override PartName="/ppt/ink/ink3.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4024" r:id="rId3"/>
    <p:sldMasterId id="2147484099" r:id="rId4"/>
    <p:sldMasterId id="2147484151" r:id="rId5"/>
    <p:sldMasterId id="2147484164" r:id="rId6"/>
    <p:sldMasterId id="2147484176" r:id="rId7"/>
    <p:sldMasterId id="2147484190" r:id="rId8"/>
    <p:sldMasterId id="2147484227" r:id="rId9"/>
    <p:sldMasterId id="2147484240" r:id="rId10"/>
    <p:sldMasterId id="2147484252" r:id="rId11"/>
  </p:sldMasterIdLst>
  <p:notesMasterIdLst>
    <p:notesMasterId r:id="rId269"/>
  </p:notesMasterIdLst>
  <p:sldIdLst>
    <p:sldId id="749" r:id="rId12"/>
    <p:sldId id="1015" r:id="rId13"/>
    <p:sldId id="1008" r:id="rId14"/>
    <p:sldId id="1013" r:id="rId15"/>
    <p:sldId id="1006" r:id="rId16"/>
    <p:sldId id="1009" r:id="rId17"/>
    <p:sldId id="1007" r:id="rId18"/>
    <p:sldId id="1005" r:id="rId19"/>
    <p:sldId id="1010" r:id="rId20"/>
    <p:sldId id="1019" r:id="rId21"/>
    <p:sldId id="1018" r:id="rId22"/>
    <p:sldId id="713" r:id="rId23"/>
    <p:sldId id="710" r:id="rId24"/>
    <p:sldId id="1017" r:id="rId25"/>
    <p:sldId id="711" r:id="rId26"/>
    <p:sldId id="716" r:id="rId27"/>
    <p:sldId id="718" r:id="rId28"/>
    <p:sldId id="717" r:id="rId29"/>
    <p:sldId id="714" r:id="rId30"/>
    <p:sldId id="709" r:id="rId31"/>
    <p:sldId id="1011" r:id="rId32"/>
    <p:sldId id="708" r:id="rId33"/>
    <p:sldId id="712" r:id="rId34"/>
    <p:sldId id="707" r:id="rId35"/>
    <p:sldId id="694" r:id="rId36"/>
    <p:sldId id="705" r:id="rId37"/>
    <p:sldId id="706" r:id="rId38"/>
    <p:sldId id="695" r:id="rId39"/>
    <p:sldId id="761" r:id="rId40"/>
    <p:sldId id="762" r:id="rId41"/>
    <p:sldId id="763" r:id="rId42"/>
    <p:sldId id="764" r:id="rId43"/>
    <p:sldId id="765" r:id="rId44"/>
    <p:sldId id="766" r:id="rId45"/>
    <p:sldId id="767" r:id="rId46"/>
    <p:sldId id="768" r:id="rId47"/>
    <p:sldId id="769" r:id="rId48"/>
    <p:sldId id="770" r:id="rId49"/>
    <p:sldId id="771" r:id="rId50"/>
    <p:sldId id="772" r:id="rId51"/>
    <p:sldId id="773" r:id="rId52"/>
    <p:sldId id="774" r:id="rId53"/>
    <p:sldId id="775" r:id="rId54"/>
    <p:sldId id="1020" r:id="rId55"/>
    <p:sldId id="1021" r:id="rId56"/>
    <p:sldId id="1046" r:id="rId57"/>
    <p:sldId id="1047" r:id="rId58"/>
    <p:sldId id="776" r:id="rId59"/>
    <p:sldId id="777" r:id="rId60"/>
    <p:sldId id="778" r:id="rId61"/>
    <p:sldId id="779" r:id="rId62"/>
    <p:sldId id="780" r:id="rId63"/>
    <p:sldId id="781" r:id="rId64"/>
    <p:sldId id="782" r:id="rId65"/>
    <p:sldId id="783" r:id="rId66"/>
    <p:sldId id="784" r:id="rId67"/>
    <p:sldId id="785" r:id="rId68"/>
    <p:sldId id="1022" r:id="rId69"/>
    <p:sldId id="1023" r:id="rId70"/>
    <p:sldId id="786" r:id="rId71"/>
    <p:sldId id="787" r:id="rId72"/>
    <p:sldId id="788" r:id="rId73"/>
    <p:sldId id="789" r:id="rId74"/>
    <p:sldId id="790" r:id="rId75"/>
    <p:sldId id="791" r:id="rId76"/>
    <p:sldId id="792" r:id="rId77"/>
    <p:sldId id="793" r:id="rId78"/>
    <p:sldId id="794" r:id="rId79"/>
    <p:sldId id="795" r:id="rId80"/>
    <p:sldId id="796" r:id="rId81"/>
    <p:sldId id="797" r:id="rId82"/>
    <p:sldId id="798" r:id="rId83"/>
    <p:sldId id="799" r:id="rId84"/>
    <p:sldId id="800" r:id="rId85"/>
    <p:sldId id="801" r:id="rId86"/>
    <p:sldId id="802" r:id="rId87"/>
    <p:sldId id="803" r:id="rId88"/>
    <p:sldId id="804" r:id="rId89"/>
    <p:sldId id="805" r:id="rId90"/>
    <p:sldId id="806" r:id="rId91"/>
    <p:sldId id="807" r:id="rId92"/>
    <p:sldId id="808" r:id="rId93"/>
    <p:sldId id="809" r:id="rId94"/>
    <p:sldId id="810" r:id="rId95"/>
    <p:sldId id="811" r:id="rId96"/>
    <p:sldId id="813" r:id="rId97"/>
    <p:sldId id="815" r:id="rId98"/>
    <p:sldId id="817" r:id="rId99"/>
    <p:sldId id="818" r:id="rId100"/>
    <p:sldId id="819" r:id="rId101"/>
    <p:sldId id="820" r:id="rId102"/>
    <p:sldId id="822" r:id="rId103"/>
    <p:sldId id="823" r:id="rId104"/>
    <p:sldId id="824" r:id="rId105"/>
    <p:sldId id="825" r:id="rId106"/>
    <p:sldId id="826" r:id="rId107"/>
    <p:sldId id="827" r:id="rId108"/>
    <p:sldId id="828" r:id="rId109"/>
    <p:sldId id="829" r:id="rId110"/>
    <p:sldId id="830" r:id="rId111"/>
    <p:sldId id="831" r:id="rId112"/>
    <p:sldId id="832" r:id="rId113"/>
    <p:sldId id="833" r:id="rId114"/>
    <p:sldId id="834" r:id="rId115"/>
    <p:sldId id="835" r:id="rId116"/>
    <p:sldId id="836" r:id="rId117"/>
    <p:sldId id="837" r:id="rId118"/>
    <p:sldId id="838" r:id="rId119"/>
    <p:sldId id="839" r:id="rId120"/>
    <p:sldId id="840" r:id="rId121"/>
    <p:sldId id="841" r:id="rId122"/>
    <p:sldId id="842" r:id="rId123"/>
    <p:sldId id="843" r:id="rId124"/>
    <p:sldId id="844" r:id="rId125"/>
    <p:sldId id="845" r:id="rId126"/>
    <p:sldId id="1038" r:id="rId127"/>
    <p:sldId id="1039" r:id="rId128"/>
    <p:sldId id="846" r:id="rId129"/>
    <p:sldId id="847" r:id="rId130"/>
    <p:sldId id="848" r:id="rId131"/>
    <p:sldId id="849" r:id="rId132"/>
    <p:sldId id="851" r:id="rId133"/>
    <p:sldId id="853" r:id="rId134"/>
    <p:sldId id="854" r:id="rId135"/>
    <p:sldId id="856" r:id="rId136"/>
    <p:sldId id="857" r:id="rId137"/>
    <p:sldId id="858" r:id="rId138"/>
    <p:sldId id="859" r:id="rId139"/>
    <p:sldId id="861" r:id="rId140"/>
    <p:sldId id="862" r:id="rId141"/>
    <p:sldId id="863" r:id="rId142"/>
    <p:sldId id="1024" r:id="rId143"/>
    <p:sldId id="1025" r:id="rId144"/>
    <p:sldId id="1026" r:id="rId145"/>
    <p:sldId id="1027" r:id="rId146"/>
    <p:sldId id="864" r:id="rId147"/>
    <p:sldId id="866" r:id="rId148"/>
    <p:sldId id="1028" r:id="rId149"/>
    <p:sldId id="872" r:id="rId150"/>
    <p:sldId id="873" r:id="rId151"/>
    <p:sldId id="876" r:id="rId152"/>
    <p:sldId id="884" r:id="rId153"/>
    <p:sldId id="891" r:id="rId154"/>
    <p:sldId id="885" r:id="rId155"/>
    <p:sldId id="886" r:id="rId156"/>
    <p:sldId id="890" r:id="rId157"/>
    <p:sldId id="892" r:id="rId158"/>
    <p:sldId id="893" r:id="rId159"/>
    <p:sldId id="894" r:id="rId160"/>
    <p:sldId id="895" r:id="rId161"/>
    <p:sldId id="896" r:id="rId162"/>
    <p:sldId id="897" r:id="rId163"/>
    <p:sldId id="898" r:id="rId164"/>
    <p:sldId id="899" r:id="rId165"/>
    <p:sldId id="900" r:id="rId166"/>
    <p:sldId id="906" r:id="rId167"/>
    <p:sldId id="901" r:id="rId168"/>
    <p:sldId id="902" r:id="rId169"/>
    <p:sldId id="904" r:id="rId170"/>
    <p:sldId id="905" r:id="rId171"/>
    <p:sldId id="907" r:id="rId172"/>
    <p:sldId id="908" r:id="rId173"/>
    <p:sldId id="909" r:id="rId174"/>
    <p:sldId id="910" r:id="rId175"/>
    <p:sldId id="911" r:id="rId176"/>
    <p:sldId id="912" r:id="rId177"/>
    <p:sldId id="913" r:id="rId178"/>
    <p:sldId id="914" r:id="rId179"/>
    <p:sldId id="915" r:id="rId180"/>
    <p:sldId id="916" r:id="rId181"/>
    <p:sldId id="924" r:id="rId182"/>
    <p:sldId id="917" r:id="rId183"/>
    <p:sldId id="918" r:id="rId184"/>
    <p:sldId id="921" r:id="rId185"/>
    <p:sldId id="922" r:id="rId186"/>
    <p:sldId id="923" r:id="rId187"/>
    <p:sldId id="925" r:id="rId188"/>
    <p:sldId id="926" r:id="rId189"/>
    <p:sldId id="927" r:id="rId190"/>
    <p:sldId id="928" r:id="rId191"/>
    <p:sldId id="929" r:id="rId192"/>
    <p:sldId id="930" r:id="rId193"/>
    <p:sldId id="931" r:id="rId194"/>
    <p:sldId id="932" r:id="rId195"/>
    <p:sldId id="933" r:id="rId196"/>
    <p:sldId id="935" r:id="rId197"/>
    <p:sldId id="936" r:id="rId198"/>
    <p:sldId id="937" r:id="rId199"/>
    <p:sldId id="938" r:id="rId200"/>
    <p:sldId id="939" r:id="rId201"/>
    <p:sldId id="940" r:id="rId202"/>
    <p:sldId id="941" r:id="rId203"/>
    <p:sldId id="942" r:id="rId204"/>
    <p:sldId id="943" r:id="rId205"/>
    <p:sldId id="944" r:id="rId206"/>
    <p:sldId id="945" r:id="rId207"/>
    <p:sldId id="947" r:id="rId208"/>
    <p:sldId id="948" r:id="rId209"/>
    <p:sldId id="950" r:id="rId210"/>
    <p:sldId id="951" r:id="rId211"/>
    <p:sldId id="952" r:id="rId212"/>
    <p:sldId id="953" r:id="rId213"/>
    <p:sldId id="954" r:id="rId214"/>
    <p:sldId id="956" r:id="rId215"/>
    <p:sldId id="957" r:id="rId216"/>
    <p:sldId id="958" r:id="rId217"/>
    <p:sldId id="959" r:id="rId218"/>
    <p:sldId id="960" r:id="rId219"/>
    <p:sldId id="961" r:id="rId220"/>
    <p:sldId id="962" r:id="rId221"/>
    <p:sldId id="963" r:id="rId222"/>
    <p:sldId id="964" r:id="rId223"/>
    <p:sldId id="966" r:id="rId224"/>
    <p:sldId id="967" r:id="rId225"/>
    <p:sldId id="968" r:id="rId226"/>
    <p:sldId id="969" r:id="rId227"/>
    <p:sldId id="970" r:id="rId228"/>
    <p:sldId id="971" r:id="rId229"/>
    <p:sldId id="972" r:id="rId230"/>
    <p:sldId id="973" r:id="rId231"/>
    <p:sldId id="1041" r:id="rId232"/>
    <p:sldId id="1043" r:id="rId233"/>
    <p:sldId id="1042" r:id="rId234"/>
    <p:sldId id="1040" r:id="rId235"/>
    <p:sldId id="1044" r:id="rId236"/>
    <p:sldId id="974" r:id="rId237"/>
    <p:sldId id="975" r:id="rId238"/>
    <p:sldId id="976" r:id="rId239"/>
    <p:sldId id="978" r:id="rId240"/>
    <p:sldId id="979" r:id="rId241"/>
    <p:sldId id="980" r:id="rId242"/>
    <p:sldId id="983" r:id="rId243"/>
    <p:sldId id="984" r:id="rId244"/>
    <p:sldId id="985" r:id="rId245"/>
    <p:sldId id="986" r:id="rId246"/>
    <p:sldId id="987" r:id="rId247"/>
    <p:sldId id="1045" r:id="rId248"/>
    <p:sldId id="988" r:id="rId249"/>
    <p:sldId id="989" r:id="rId250"/>
    <p:sldId id="990" r:id="rId251"/>
    <p:sldId id="991" r:id="rId252"/>
    <p:sldId id="992" r:id="rId253"/>
    <p:sldId id="993" r:id="rId254"/>
    <p:sldId id="994" r:id="rId255"/>
    <p:sldId id="995" r:id="rId256"/>
    <p:sldId id="996" r:id="rId257"/>
    <p:sldId id="997" r:id="rId258"/>
    <p:sldId id="1001" r:id="rId259"/>
    <p:sldId id="1002" r:id="rId260"/>
    <p:sldId id="1029" r:id="rId261"/>
    <p:sldId id="1030" r:id="rId262"/>
    <p:sldId id="1031" r:id="rId263"/>
    <p:sldId id="1032" r:id="rId264"/>
    <p:sldId id="1033" r:id="rId265"/>
    <p:sldId id="1034" r:id="rId266"/>
    <p:sldId id="1035" r:id="rId267"/>
    <p:sldId id="1037" r:id="rId268"/>
  </p:sldIdLst>
  <p:sldSz cx="9144000" cy="6858000" type="screen4x3"/>
  <p:notesSz cx="6858000" cy="9144000"/>
  <p:defaultTextStyle>
    <a:defPPr>
      <a:defRPr lang="en-US"/>
    </a:defPPr>
    <a:lvl1pPr algn="ctr" rtl="0" fontAlgn="base">
      <a:spcBef>
        <a:spcPct val="20000"/>
      </a:spcBef>
      <a:spcAft>
        <a:spcPct val="0"/>
      </a:spcAft>
      <a:defRPr sz="1200" b="1" kern="1200">
        <a:solidFill>
          <a:schemeClr val="tx1"/>
        </a:solidFill>
        <a:latin typeface="Verdana" pitchFamily="34" charset="0"/>
        <a:ea typeface="+mn-ea"/>
        <a:cs typeface="+mn-cs"/>
      </a:defRPr>
    </a:lvl1pPr>
    <a:lvl2pPr marL="457200" algn="ctr" rtl="0" fontAlgn="base">
      <a:spcBef>
        <a:spcPct val="20000"/>
      </a:spcBef>
      <a:spcAft>
        <a:spcPct val="0"/>
      </a:spcAft>
      <a:defRPr sz="1200" b="1" kern="1200">
        <a:solidFill>
          <a:schemeClr val="tx1"/>
        </a:solidFill>
        <a:latin typeface="Verdana" pitchFamily="34" charset="0"/>
        <a:ea typeface="+mn-ea"/>
        <a:cs typeface="+mn-cs"/>
      </a:defRPr>
    </a:lvl2pPr>
    <a:lvl3pPr marL="914400" algn="ctr" rtl="0" fontAlgn="base">
      <a:spcBef>
        <a:spcPct val="20000"/>
      </a:spcBef>
      <a:spcAft>
        <a:spcPct val="0"/>
      </a:spcAft>
      <a:defRPr sz="1200" b="1" kern="1200">
        <a:solidFill>
          <a:schemeClr val="tx1"/>
        </a:solidFill>
        <a:latin typeface="Verdana" pitchFamily="34" charset="0"/>
        <a:ea typeface="+mn-ea"/>
        <a:cs typeface="+mn-cs"/>
      </a:defRPr>
    </a:lvl3pPr>
    <a:lvl4pPr marL="1371600" algn="ctr" rtl="0" fontAlgn="base">
      <a:spcBef>
        <a:spcPct val="20000"/>
      </a:spcBef>
      <a:spcAft>
        <a:spcPct val="0"/>
      </a:spcAft>
      <a:defRPr sz="1200" b="1" kern="1200">
        <a:solidFill>
          <a:schemeClr val="tx1"/>
        </a:solidFill>
        <a:latin typeface="Verdana" pitchFamily="34" charset="0"/>
        <a:ea typeface="+mn-ea"/>
        <a:cs typeface="+mn-cs"/>
      </a:defRPr>
    </a:lvl4pPr>
    <a:lvl5pPr marL="1828800" algn="ctr" rtl="0" fontAlgn="base">
      <a:spcBef>
        <a:spcPct val="20000"/>
      </a:spcBef>
      <a:spcAft>
        <a:spcPct val="0"/>
      </a:spcAft>
      <a:defRPr sz="1200" b="1" kern="1200">
        <a:solidFill>
          <a:schemeClr val="tx1"/>
        </a:solidFill>
        <a:latin typeface="Verdana" pitchFamily="34" charset="0"/>
        <a:ea typeface="+mn-ea"/>
        <a:cs typeface="+mn-cs"/>
      </a:defRPr>
    </a:lvl5pPr>
    <a:lvl6pPr marL="2286000" algn="l" defTabSz="914400" rtl="0" eaLnBrk="1" latinLnBrk="0" hangingPunct="1">
      <a:defRPr sz="1200" b="1" kern="1200">
        <a:solidFill>
          <a:schemeClr val="tx1"/>
        </a:solidFill>
        <a:latin typeface="Verdana" pitchFamily="34" charset="0"/>
        <a:ea typeface="+mn-ea"/>
        <a:cs typeface="+mn-cs"/>
      </a:defRPr>
    </a:lvl6pPr>
    <a:lvl7pPr marL="2743200" algn="l" defTabSz="914400" rtl="0" eaLnBrk="1" latinLnBrk="0" hangingPunct="1">
      <a:defRPr sz="1200" b="1" kern="1200">
        <a:solidFill>
          <a:schemeClr val="tx1"/>
        </a:solidFill>
        <a:latin typeface="Verdana" pitchFamily="34" charset="0"/>
        <a:ea typeface="+mn-ea"/>
        <a:cs typeface="+mn-cs"/>
      </a:defRPr>
    </a:lvl7pPr>
    <a:lvl8pPr marL="3200400" algn="l" defTabSz="914400" rtl="0" eaLnBrk="1" latinLnBrk="0" hangingPunct="1">
      <a:defRPr sz="1200" b="1" kern="1200">
        <a:solidFill>
          <a:schemeClr val="tx1"/>
        </a:solidFill>
        <a:latin typeface="Verdana" pitchFamily="34" charset="0"/>
        <a:ea typeface="+mn-ea"/>
        <a:cs typeface="+mn-cs"/>
      </a:defRPr>
    </a:lvl8pPr>
    <a:lvl9pPr marL="3657600" algn="l" defTabSz="914400" rtl="0" eaLnBrk="1" latinLnBrk="0" hangingPunct="1">
      <a:defRPr sz="12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5623"/>
    <a:srgbClr val="01FEFB"/>
    <a:srgbClr val="482400"/>
    <a:srgbClr val="02FEFE"/>
    <a:srgbClr val="07FEF9"/>
    <a:srgbClr val="FBF0DD"/>
    <a:srgbClr val="FF0000"/>
    <a:srgbClr val="FFFFFF"/>
    <a:srgbClr val="D69B80"/>
    <a:srgbClr val="E6C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3" autoAdjust="0"/>
    <p:restoredTop sz="93784" autoAdjust="0"/>
  </p:normalViewPr>
  <p:slideViewPr>
    <p:cSldViewPr>
      <p:cViewPr varScale="1">
        <p:scale>
          <a:sx n="66" d="100"/>
          <a:sy n="66" d="100"/>
        </p:scale>
        <p:origin x="8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9496"/>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226" Type="http://schemas.openxmlformats.org/officeDocument/2006/relationships/slide" Target="slides/slide215.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269" Type="http://schemas.openxmlformats.org/officeDocument/2006/relationships/notesMaster" Target="notesMasters/notesMaster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presProps" Target="presProps.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71" Type="http://schemas.openxmlformats.org/officeDocument/2006/relationships/viewProps" Target="viewProp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72" Type="http://schemas.openxmlformats.org/officeDocument/2006/relationships/theme" Target="theme/theme1.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slide" Target="slides/slide251.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tableStyles" Target="tableStyles.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107" Type="http://schemas.openxmlformats.org/officeDocument/2006/relationships/slide" Target="slides/slide96.xml"/><Relationship Id="rId11" Type="http://schemas.openxmlformats.org/officeDocument/2006/relationships/slideMaster" Target="slideMasters/slideMaster11.xml"/><Relationship Id="rId53" Type="http://schemas.openxmlformats.org/officeDocument/2006/relationships/slide" Target="slides/slide42.xml"/><Relationship Id="rId149" Type="http://schemas.openxmlformats.org/officeDocument/2006/relationships/slide" Target="slides/slide1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15:34:01.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1 136,'13'-1,"0"0,0-1,17-5,25-3,171-14,-165 18,68 4,1-1,-20-9,12 0,-10-2,0 0,-88 14,129-11,-37 0,150 6,-210 5,-34 1,-1 1,32 8,21 2,241-8,-176-6,920 2,-1010 2,53 10,39 2,-5-1,-7-1,288-10,-213-4,-174 3,57 9,-56-4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22:27:51.7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25,'317'27,"-125"-6,-94-11,72 3,-103-14,93-12,-82 6,118 6,21-1,-117-9,24-2,384 11,-262 4,615-2,-694-12,-31 1,431 9,-291 4,-199-2,123-15,-143 8,-34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22:27:56.5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26,'29'1,"49"9,-27-2,154 25,-109-16,0-3,134 1,787-18,-571 4,-419-2,53-10,14-1,-3 10,81-6,-6-5,-88 10,13-8,-54 5,45 0,-57 5,47-10,12 0,39-2,29 0,-98 16,-1 2,71 15,-22-2,189 29,-230-41,113-6,-76-2,188 3,-265-1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203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11B7B01-3723-40AA-A5B7-0A0D8C962D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1</a:t>
            </a:fld>
            <a:endParaRPr lang="en-US">
              <a:solidFill>
                <a:prstClr val="black"/>
              </a:solidFill>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956005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594AA63C-0669-4CAD-A3CF-078E94277336}"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83B2E98A-2E39-41A5-8E48-ED04EAC5378F}" type="slidenum">
              <a:rPr lang="en-US" smtClean="0">
                <a:solidFill>
                  <a:prstClr val="black"/>
                </a:solidFill>
              </a:rPr>
              <a:pPr/>
              <a:t>126</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solidFill>
                  <a:prstClr val="black"/>
                </a:solidFill>
              </a:rPr>
              <a:pPr/>
              <a:t>127</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301BD9-3F58-47B0-9E15-8A785DE22905}" type="slidenum">
              <a:rPr lang="en-US" b="0">
                <a:solidFill>
                  <a:prstClr val="black"/>
                </a:solidFill>
              </a:rPr>
              <a:pPr algn="r"/>
              <a:t>136</a:t>
            </a:fld>
            <a:endParaRPr lang="en-US" b="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1B7B01-3723-40AA-A5B7-0A0D8C962DDF}" type="slidenum">
              <a:rPr lang="en-US" smtClean="0"/>
              <a:pPr>
                <a:defRPr/>
              </a:pPr>
              <a:t>138</a:t>
            </a:fld>
            <a:endParaRPr lang="en-US"/>
          </a:p>
        </p:txBody>
      </p:sp>
    </p:spTree>
    <p:extLst>
      <p:ext uri="{BB962C8B-B14F-4D97-AF65-F5344CB8AC3E}">
        <p14:creationId xmlns:p14="http://schemas.microsoft.com/office/powerpoint/2010/main" val="1506295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07FECF6-8E58-4F54-9D16-39E77E4F420F}" type="slidenum">
              <a:rPr lang="en-US" b="0">
                <a:solidFill>
                  <a:prstClr val="black"/>
                </a:solidFill>
              </a:rPr>
              <a:pPr algn="r"/>
              <a:t>159</a:t>
            </a:fld>
            <a:endParaRPr lang="en-US" b="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1B7B01-3723-40AA-A5B7-0A0D8C962DDF}" type="slidenum">
              <a:rPr lang="en-US" smtClean="0"/>
              <a:pPr>
                <a:defRPr/>
              </a:pPr>
              <a:t>170</a:t>
            </a:fld>
            <a:endParaRPr lang="en-US"/>
          </a:p>
        </p:txBody>
      </p:sp>
    </p:spTree>
    <p:extLst>
      <p:ext uri="{BB962C8B-B14F-4D97-AF65-F5344CB8AC3E}">
        <p14:creationId xmlns:p14="http://schemas.microsoft.com/office/powerpoint/2010/main" val="42291985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2C283FA-FD5B-463D-8235-C5DCE754F102}" type="slidenum">
              <a:rPr lang="en-US" b="0">
                <a:solidFill>
                  <a:prstClr val="black"/>
                </a:solidFill>
              </a:rPr>
              <a:pPr algn="r"/>
              <a:t>174</a:t>
            </a:fld>
            <a:endParaRPr lang="en-US" b="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131250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A54CF2F-11CE-410B-8992-FDF0B2961B34}" type="slidenum">
              <a:rPr lang="en-US" smtClean="0">
                <a:solidFill>
                  <a:prstClr val="black"/>
                </a:solidFill>
              </a:rPr>
              <a:pPr/>
              <a:t>183</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0029E625-FEC4-4F3B-AB00-AA8273054E7D}" type="slidenum">
              <a:rPr lang="en-US" smtClean="0">
                <a:solidFill>
                  <a:prstClr val="black"/>
                </a:solidFill>
              </a:rPr>
              <a:pPr/>
              <a:t>184</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00D9CD3-05EE-474D-82A9-400EFED5D4BF}" type="slidenum">
              <a:rPr lang="en-US" smtClean="0">
                <a:solidFill>
                  <a:prstClr val="black"/>
                </a:solidFill>
              </a:rPr>
              <a:pPr/>
              <a:t>187</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118C41D8-2772-4953-BEB3-49A3B3E24D8F}" type="slidenum">
              <a:rPr lang="en-US" smtClean="0">
                <a:solidFill>
                  <a:prstClr val="black"/>
                </a:solidFill>
              </a:rPr>
              <a:pPr/>
              <a:t>188</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59D72958-B5C8-4859-831E-E170AC087CA2}" type="slidenum">
              <a:rPr lang="en-US" smtClean="0">
                <a:solidFill>
                  <a:prstClr val="black"/>
                </a:solidFill>
              </a:rPr>
              <a:pPr/>
              <a:t>189</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5459BAC3-FCFD-441C-BBC2-B0235795D371}" type="slidenum">
              <a:rPr lang="en-US" smtClean="0">
                <a:solidFill>
                  <a:prstClr val="black"/>
                </a:solidFill>
              </a:rPr>
              <a:pPr/>
              <a:t>190</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441D3754-3093-461C-8265-E764CD1C5A48}" type="slidenum">
              <a:rPr lang="en-US" smtClean="0">
                <a:solidFill>
                  <a:prstClr val="black"/>
                </a:solidFill>
              </a:rPr>
              <a:pPr/>
              <a:t>191</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D01D320E-7833-436A-A7A4-A5960F055F9B}" type="slidenum">
              <a:rPr lang="en-US" smtClean="0">
                <a:solidFill>
                  <a:prstClr val="black"/>
                </a:solidFill>
              </a:rPr>
              <a:pPr/>
              <a:t>192</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7901CB2-AA2E-493A-A904-9837E42269A9}" type="slidenum">
              <a:rPr lang="en-US" smtClean="0">
                <a:solidFill>
                  <a:prstClr val="black"/>
                </a:solidFill>
              </a:rPr>
              <a:pPr/>
              <a:t>193</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3D0F7BB5-1D50-4DEE-AD23-4C3C3B8901CF}" type="slidenum">
              <a:rPr lang="en-US" smtClean="0">
                <a:solidFill>
                  <a:prstClr val="black"/>
                </a:solidFill>
              </a:rPr>
              <a:pPr/>
              <a:t>194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AEFE5DDC-356F-46CB-BD30-97C6CF04475D}" type="slidenum">
              <a:rPr lang="en-US" smtClean="0">
                <a:solidFill>
                  <a:prstClr val="black"/>
                </a:solidFill>
              </a:rPr>
              <a:pPr/>
              <a:t>195</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5B50423B-9D75-4975-A50B-0C8683977A02}" type="slidenum">
              <a:rPr lang="en-US" smtClean="0">
                <a:solidFill>
                  <a:prstClr val="black"/>
                </a:solidFill>
              </a:rPr>
              <a:pPr/>
              <a:t>196</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C5B5082-EB32-4A23-BA51-072F44AC77D4}" type="slidenum">
              <a:rPr lang="en-US" smtClean="0">
                <a:solidFill>
                  <a:prstClr val="black"/>
                </a:solidFill>
              </a:rPr>
              <a:pPr/>
              <a:t>198</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769FEC87-2CA8-4092-8434-70597F24D164}" type="slidenum">
              <a:rPr lang="en-US" smtClean="0">
                <a:solidFill>
                  <a:prstClr val="black"/>
                </a:solidFill>
              </a:rPr>
              <a:pPr/>
              <a:t>200</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8CD7928D-1591-4E01-B1E2-D9CCC16F2EAD}" type="slidenum">
              <a:rPr lang="en-US" smtClean="0">
                <a:solidFill>
                  <a:prstClr val="black"/>
                </a:solidFill>
              </a:rPr>
              <a:pPr/>
              <a:t>201</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6AC414FE-6560-488E-A495-2B67CC8FF231}" type="slidenum">
              <a:rPr lang="en-US" smtClean="0">
                <a:solidFill>
                  <a:prstClr val="black"/>
                </a:solidFill>
              </a:rPr>
              <a:pPr/>
              <a:t>204</a:t>
            </a:fld>
            <a:endParaRPr 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66AF909A-2E53-47AB-82F0-3456AEAD0C34}" type="slidenum">
              <a:rPr lang="en-US" smtClean="0">
                <a:solidFill>
                  <a:prstClr val="black"/>
                </a:solidFill>
              </a:rPr>
              <a:pPr/>
              <a:t>205</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7E430FC-A511-4183-BAC7-216EAE7F2B3D}" type="slidenum">
              <a:rPr lang="en-US" smtClean="0">
                <a:solidFill>
                  <a:prstClr val="black"/>
                </a:solidFill>
              </a:rPr>
              <a:pPr/>
              <a:t>207</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0FA42D8-DA27-4E58-817C-5502C5DE5E61}" type="slidenum">
              <a:rPr lang="en-US" smtClean="0">
                <a:solidFill>
                  <a:prstClr val="black"/>
                </a:solidFill>
              </a:rPr>
              <a:pPr/>
              <a:t>208</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5C78F0E-84D5-448A-B34A-C28B4F0D2F72}" type="slidenum">
              <a:rPr lang="en-US" smtClean="0">
                <a:solidFill>
                  <a:prstClr val="black"/>
                </a:solidFill>
              </a:rPr>
              <a:pPr/>
              <a:t>209</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6D4F12A-FA69-4064-B3AA-8B69761DB3EE}" type="slidenum">
              <a:rPr lang="en-US" smtClean="0">
                <a:solidFill>
                  <a:prstClr val="black"/>
                </a:solidFill>
              </a:rPr>
              <a:pPr/>
              <a:t>210</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2AE41C3D-3D01-4E4F-BE69-EAC4266DB842}" type="slidenum">
              <a:rPr lang="en-US" smtClean="0">
                <a:solidFill>
                  <a:prstClr val="black"/>
                </a:solidFill>
              </a:rPr>
              <a:pPr/>
              <a:t>211</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A95E9AC1-0648-4853-9AF9-B3C92505773D}" type="slidenum">
              <a:rPr lang="en-US" smtClean="0">
                <a:solidFill>
                  <a:prstClr val="black"/>
                </a:solidFill>
              </a:rPr>
              <a:pPr/>
              <a:t>212</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D35F27D-CB36-4771-9F6E-CE77621C67D6}" type="slidenum">
              <a:rPr lang="en-US" smtClean="0">
                <a:solidFill>
                  <a:prstClr val="black"/>
                </a:solidFill>
              </a:rPr>
              <a:pPr/>
              <a:t>213</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6DCA7FA0-7AF8-453C-AA26-4F9872D47F87}" type="slidenum">
              <a:rPr lang="en-US" smtClean="0">
                <a:solidFill>
                  <a:prstClr val="black"/>
                </a:solidFill>
              </a:rPr>
              <a:pPr/>
              <a:t>214</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683C9483-E30F-43FF-AD03-B0886DF42364}" type="slidenum">
              <a:rPr lang="en-US" smtClean="0">
                <a:solidFill>
                  <a:prstClr val="black"/>
                </a:solidFill>
              </a:rPr>
              <a:pPr/>
              <a:t>215</a:t>
            </a:fld>
            <a:endParaRPr lang="en-US">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34729D20-CE3F-4738-A93B-941DD6491408}" type="slidenum">
              <a:rPr lang="en-US" smtClean="0">
                <a:solidFill>
                  <a:prstClr val="black"/>
                </a:solidFill>
              </a:rPr>
              <a:pPr/>
              <a:t>216</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E63CF57C-FBC9-45C3-988B-BB8E2EC5B13F}" type="slidenum">
              <a:rPr lang="en-US" smtClean="0">
                <a:solidFill>
                  <a:prstClr val="black"/>
                </a:solidFill>
              </a:rPr>
              <a:pPr/>
              <a:t>217</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219</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7A72F0B-5869-4CF8-B213-ABCFF48CC03B}" type="slidenum">
              <a:rPr lang="en-US" smtClean="0">
                <a:solidFill>
                  <a:prstClr val="black"/>
                </a:solidFill>
              </a:rPr>
              <a:pPr/>
              <a:t>220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14</a:t>
            </a:fld>
            <a:endParaRPr lang="en-US"/>
          </a:p>
        </p:txBody>
      </p:sp>
    </p:spTree>
    <p:extLst>
      <p:ext uri="{BB962C8B-B14F-4D97-AF65-F5344CB8AC3E}">
        <p14:creationId xmlns:p14="http://schemas.microsoft.com/office/powerpoint/2010/main" val="1865204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32345061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18822542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223</a:t>
            </a:fld>
            <a:endParaRPr lang="en-US">
              <a:solidFill>
                <a:prstClr val="black"/>
              </a:solidFill>
            </a:endParaRPr>
          </a:p>
        </p:txBody>
      </p:sp>
    </p:spTree>
    <p:extLst>
      <p:ext uri="{BB962C8B-B14F-4D97-AF65-F5344CB8AC3E}">
        <p14:creationId xmlns:p14="http://schemas.microsoft.com/office/powerpoint/2010/main" val="67355947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7A72F0B-5869-4CF8-B213-ABCFF48CC03B}"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38104936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5270829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AA57F000-8B12-45CF-8751-34CD597468CD}" type="slidenum">
              <a:rPr lang="en-US" smtClean="0">
                <a:solidFill>
                  <a:prstClr val="black"/>
                </a:solidFill>
              </a:rPr>
              <a:pPr/>
              <a:t>227</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554D3DC-421B-42C2-BCC2-74E06E15B464}" type="slidenum">
              <a:rPr lang="en-US" smtClean="0">
                <a:solidFill>
                  <a:prstClr val="black"/>
                </a:solidFill>
              </a:rPr>
              <a:pPr/>
              <a:t>228</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D2E2E18D-AE99-43F1-BE57-DE2D631483D3}" type="slidenum">
              <a:rPr lang="en-US" smtClean="0">
                <a:solidFill>
                  <a:prstClr val="black"/>
                </a:solidFill>
              </a:rPr>
              <a:pPr/>
              <a:t>229</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03A0B47F-FDB0-4FC8-9632-36394A7DBD6B}" type="slidenum">
              <a:rPr lang="en-US" smtClean="0">
                <a:solidFill>
                  <a:prstClr val="black"/>
                </a:solidFill>
              </a:rPr>
              <a:pPr/>
              <a:t>230</a:t>
            </a:fld>
            <a:endParaRPr lang="en-US">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F5479F19-4459-4C3D-A6BD-FE8597274E8B}" type="slidenum">
              <a:rPr lang="en-US" smtClean="0">
                <a:solidFill>
                  <a:prstClr val="black"/>
                </a:solidFill>
              </a:rPr>
              <a:pPr/>
              <a:t>231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8E99377D-C29F-4387-B6A7-A25E574957DB}" type="slidenum">
              <a:rPr lang="en-US" smtClean="0">
                <a:solidFill>
                  <a:prstClr val="black"/>
                </a:solidFill>
              </a:rPr>
              <a:pPr/>
              <a:t>232</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D95328AD-AC64-49C8-B0BA-46191CAE80B2}" type="slidenum">
              <a:rPr lang="en-US" smtClean="0">
                <a:solidFill>
                  <a:prstClr val="black"/>
                </a:solidFill>
              </a:rPr>
              <a:pPr/>
              <a:t>233</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3E9FBB07-0211-45DB-87E1-8EC9A19725D8}" type="slidenum">
              <a:rPr lang="en-US" smtClean="0">
                <a:solidFill>
                  <a:prstClr val="black"/>
                </a:solidFill>
              </a:rPr>
              <a:pPr/>
              <a:t>234</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10AAA3A-36E3-4AD4-9B1E-69FF77F69768}" type="slidenum">
              <a:rPr lang="en-US" smtClean="0">
                <a:solidFill>
                  <a:prstClr val="black"/>
                </a:solidFill>
              </a:rPr>
              <a:pPr/>
              <a:t>235</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4F328CA-EA01-488C-808B-49777E53F72A}" type="slidenum">
              <a:rPr lang="en-US" smtClean="0">
                <a:solidFill>
                  <a:prstClr val="black"/>
                </a:solidFill>
              </a:rPr>
              <a:pPr/>
              <a:t>236</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465795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922602A-4E1F-4510-A98F-C17BC69849CF}" type="slidenum">
              <a:rPr lang="en-US" smtClean="0">
                <a:solidFill>
                  <a:prstClr val="black"/>
                </a:solidFill>
              </a:rPr>
              <a:pPr/>
              <a:t>238</a:t>
            </a:fld>
            <a:endParaRPr lang="en-US">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056C47A-973C-494A-B372-276F69073906}" type="slidenum">
              <a:rPr lang="en-US" smtClean="0">
                <a:solidFill>
                  <a:prstClr val="black"/>
                </a:solidFill>
              </a:rPr>
              <a:pPr/>
              <a:t>239</a:t>
            </a:fld>
            <a:endParaRPr lang="en-US">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03909963-D4FC-4E49-8864-FC395D2E1215}" type="slidenum">
              <a:rPr lang="en-US" smtClean="0">
                <a:solidFill>
                  <a:prstClr val="black"/>
                </a:solidFill>
              </a:rPr>
              <a:pPr/>
              <a:t>240</a:t>
            </a:fld>
            <a:endParaRPr lang="en-US">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70C1BD7-5B0E-4FB3-8B77-4215DC9318F2}" type="slidenum">
              <a:rPr lang="en-US" smtClean="0">
                <a:solidFill>
                  <a:prstClr val="black"/>
                </a:solidFill>
              </a:rPr>
              <a:pPr/>
              <a:t>241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BF962E4B-6FC0-451D-83CD-81636B5D08D3}" type="slidenum">
              <a:rPr lang="en-US" smtClean="0">
                <a:solidFill>
                  <a:prstClr val="black"/>
                </a:solidFill>
              </a:rPr>
              <a:pPr/>
              <a:t>242</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D5DF17E8-116D-4E73-BC2F-810DE5B8F8F2}" type="slidenum">
              <a:rPr lang="en-US" smtClean="0">
                <a:solidFill>
                  <a:prstClr val="black"/>
                </a:solidFill>
              </a:rPr>
              <a:pPr/>
              <a:t>243</a:t>
            </a:fld>
            <a:endParaRPr lang="en-US">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DFB5FBA7-34FD-45EC-8382-4FD74CE579A0}" type="slidenum">
              <a:rPr lang="en-US" smtClean="0">
                <a:solidFill>
                  <a:prstClr val="black"/>
                </a:solidFill>
              </a:rPr>
              <a:pPr/>
              <a:t>244</a:t>
            </a:fld>
            <a:endParaRPr lang="en-US">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A393C4E9-2E82-4D6F-A8F6-64F005D36085}" type="slidenum">
              <a:rPr lang="en-US" smtClean="0">
                <a:solidFill>
                  <a:prstClr val="black"/>
                </a:solidFill>
              </a:rPr>
              <a:pPr/>
              <a:t>245</a:t>
            </a:fld>
            <a:endParaRPr lang="en-US">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E7DF2DE3-F7A0-4FCA-8320-9D76011DDAC0}" type="slidenum">
              <a:rPr lang="en-US" smtClean="0">
                <a:solidFill>
                  <a:prstClr val="black"/>
                </a:solidFill>
              </a:rPr>
              <a:pPr/>
              <a:t>246</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247</a:t>
            </a:fld>
            <a:endParaRPr lang="en-US" b="0">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056C47A-973C-494A-B372-276F69073906}" type="slidenum">
              <a:rPr lang="en-US" smtClean="0">
                <a:solidFill>
                  <a:prstClr val="black"/>
                </a:solidFill>
              </a:rPr>
              <a:pPr/>
              <a:t>248</a:t>
            </a:fld>
            <a:endParaRPr lang="en-US">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249</a:t>
            </a:fld>
            <a:endParaRPr lang="en-US" b="0">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B056C47A-973C-494A-B372-276F69073906}"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0994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251</a:t>
            </a:fld>
            <a:endParaRPr lang="en-US" b="0">
              <a:solidFill>
                <a:prstClr val="black"/>
              </a:solidFill>
            </a:endParaRPr>
          </a:p>
        </p:txBody>
      </p:sp>
    </p:spTree>
    <p:extLst>
      <p:ext uri="{BB962C8B-B14F-4D97-AF65-F5344CB8AC3E}">
        <p14:creationId xmlns:p14="http://schemas.microsoft.com/office/powerpoint/2010/main" val="552916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252</a:t>
            </a:fld>
            <a:endParaRPr lang="en-US" b="0">
              <a:solidFill>
                <a:prstClr val="black"/>
              </a:solidFill>
            </a:endParaRPr>
          </a:p>
        </p:txBody>
      </p:sp>
    </p:spTree>
    <p:extLst>
      <p:ext uri="{BB962C8B-B14F-4D97-AF65-F5344CB8AC3E}">
        <p14:creationId xmlns:p14="http://schemas.microsoft.com/office/powerpoint/2010/main" val="1691863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253</a:t>
            </a:fld>
            <a:endParaRPr lang="en-US" b="0">
              <a:solidFill>
                <a:prstClr val="black"/>
              </a:solidFill>
            </a:endParaRPr>
          </a:p>
        </p:txBody>
      </p:sp>
    </p:spTree>
    <p:extLst>
      <p:ext uri="{BB962C8B-B14F-4D97-AF65-F5344CB8AC3E}">
        <p14:creationId xmlns:p14="http://schemas.microsoft.com/office/powerpoint/2010/main" val="36228644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B056C47A-973C-494A-B372-276F69073906}"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717448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255</a:t>
            </a:fld>
            <a:endParaRPr lang="en-US" b="0">
              <a:solidFill>
                <a:prstClr val="black"/>
              </a:solidFill>
            </a:endParaRPr>
          </a:p>
        </p:txBody>
      </p:sp>
    </p:spTree>
    <p:extLst>
      <p:ext uri="{BB962C8B-B14F-4D97-AF65-F5344CB8AC3E}">
        <p14:creationId xmlns:p14="http://schemas.microsoft.com/office/powerpoint/2010/main" val="87004134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256</a:t>
            </a:fld>
            <a:endParaRPr lang="en-US" b="0">
              <a:solidFill>
                <a:prstClr val="black"/>
              </a:solidFill>
            </a:endParaRPr>
          </a:p>
        </p:txBody>
      </p:sp>
    </p:spTree>
    <p:extLst>
      <p:ext uri="{BB962C8B-B14F-4D97-AF65-F5344CB8AC3E}">
        <p14:creationId xmlns:p14="http://schemas.microsoft.com/office/powerpoint/2010/main" val="40668714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8B4A75C8-3D42-44CA-81D1-1765AE614B44}"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473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2</a:t>
            </a:fld>
            <a:endParaRPr lang="en-US">
              <a:solidFill>
                <a:prstClr val="black"/>
              </a:solidFill>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00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7453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58455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09B4A05-CF72-4EF6-B318-61A8603B36AD}"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C0914FC-1F48-433D-BE8B-9358B1247605}" type="slidenum">
              <a:rPr lang="en-US" b="0">
                <a:solidFill>
                  <a:prstClr val="black"/>
                </a:solidFill>
              </a:rPr>
              <a:pPr algn="r"/>
              <a:t>32</a:t>
            </a:fld>
            <a:endParaRPr lang="en-US" b="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EE529BEB-147C-4F3E-B671-98CACD8DFCF9}"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A97CC87A-0B31-4F26-9F0A-F8A045E52070}"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3B86189-635B-423D-BD4C-910A881BCD7C}" type="slidenum">
              <a:rPr lang="en-US" b="0">
                <a:solidFill>
                  <a:prstClr val="black"/>
                </a:solidFill>
              </a:rPr>
              <a:pPr algn="r"/>
              <a:t>35</a:t>
            </a:fld>
            <a:endParaRPr lang="en-US" b="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CCEF6D-0413-47F6-9DB0-A6304A62610D}" type="slidenum">
              <a:rPr lang="en-US" b="0">
                <a:solidFill>
                  <a:prstClr val="black"/>
                </a:solidFill>
              </a:rPr>
              <a:pPr algn="r"/>
              <a:t>36</a:t>
            </a:fld>
            <a:endParaRPr lang="en-US" b="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1F3754B-ABBA-4CAB-84A6-6F5D37AE2DA8}" type="slidenum">
              <a:rPr lang="en-US" b="0">
                <a:solidFill>
                  <a:prstClr val="black"/>
                </a:solidFill>
              </a:rPr>
              <a:pPr algn="r"/>
              <a:t>37</a:t>
            </a:fld>
            <a:endParaRPr lang="en-US" b="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3729BC6-5510-4DC3-9520-806D0193AC7C}" type="slidenum">
              <a:rPr lang="en-US" b="0">
                <a:solidFill>
                  <a:prstClr val="black"/>
                </a:solidFill>
              </a:rPr>
              <a:pPr algn="r"/>
              <a:t>38</a:t>
            </a:fld>
            <a:endParaRPr lang="en-US" b="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D58F170-982D-420F-B6DC-A71FA293B238}" type="slidenum">
              <a:rPr lang="en-US" b="0">
                <a:solidFill>
                  <a:prstClr val="black"/>
                </a:solidFill>
              </a:rPr>
              <a:pPr algn="r"/>
              <a:t>39</a:t>
            </a:fld>
            <a:endParaRPr lang="en-US" b="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3675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BB674EB6-4A31-49F2-9063-7556B247D478}"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8DAB5C2-341A-46B5-A280-1D12393E6816}" type="slidenum">
              <a:rPr lang="en-US" b="0">
                <a:solidFill>
                  <a:prstClr val="black"/>
                </a:solidFill>
              </a:rPr>
              <a:pPr algn="r"/>
              <a:t>41</a:t>
            </a:fld>
            <a:endParaRPr lang="en-US" b="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98604C36-D2B6-4EB3-A874-3B86F16467CB}"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43</a:t>
            </a:fld>
            <a:endParaRPr lang="en-US" b="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44</a:t>
            </a:fld>
            <a:endParaRPr lang="en-US" b="0">
              <a:solidFill>
                <a:prstClr val="black"/>
              </a:solidFill>
            </a:endParaRPr>
          </a:p>
        </p:txBody>
      </p:sp>
    </p:spTree>
    <p:extLst>
      <p:ext uri="{BB962C8B-B14F-4D97-AF65-F5344CB8AC3E}">
        <p14:creationId xmlns:p14="http://schemas.microsoft.com/office/powerpoint/2010/main" val="402100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45</a:t>
            </a:fld>
            <a:endParaRPr lang="en-US" b="0">
              <a:solidFill>
                <a:prstClr val="black"/>
              </a:solidFill>
            </a:endParaRPr>
          </a:p>
        </p:txBody>
      </p:sp>
    </p:spTree>
    <p:extLst>
      <p:ext uri="{BB962C8B-B14F-4D97-AF65-F5344CB8AC3E}">
        <p14:creationId xmlns:p14="http://schemas.microsoft.com/office/powerpoint/2010/main" val="228350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AD58F170-982D-420F-B6DC-A71FA293B238}"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87231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AD58F170-982D-420F-B6DC-A71FA293B238}"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40690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2DAD54-4B4A-462C-A212-4CC6358EE33D}" type="slidenum">
              <a:rPr lang="en-US" b="0">
                <a:solidFill>
                  <a:prstClr val="black"/>
                </a:solidFill>
              </a:rPr>
              <a:pPr algn="r"/>
              <a:t>48</a:t>
            </a:fld>
            <a:endParaRPr lang="en-US" b="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A4EDB0F3-16F6-4C3F-8B46-4488118096A8}"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31311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A7BC3CA2-5CAE-4CB0-A273-B308A975DBDC}"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BCCF72DA-3FEB-4858-BDEF-C3BE457E4BDE}"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0E28832B-B3D5-41DB-BCD6-FAAE842844F6}"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4E975E4-EECF-494C-AA11-05FC5BED4331}"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0134A66A-1A09-4849-B04C-B5F044F1396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91E492BC-C759-4345-AAE0-3D4F4A57357D}"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276521CE-A8F7-4C44-B8C1-227ED6A24411}"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A71F001-0D02-4592-89B3-1AE591ADE392}" type="slidenum">
              <a:rPr lang="en-US" b="0">
                <a:solidFill>
                  <a:prstClr val="black"/>
                </a:solidFill>
              </a:rPr>
              <a:pPr algn="r"/>
              <a:t>57</a:t>
            </a:fld>
            <a:endParaRPr lang="en-US" b="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58</a:t>
            </a:fld>
            <a:endParaRPr lang="en-US" b="0">
              <a:solidFill>
                <a:prstClr val="black"/>
              </a:solidFill>
            </a:endParaRPr>
          </a:p>
        </p:txBody>
      </p:sp>
    </p:spTree>
    <p:extLst>
      <p:ext uri="{BB962C8B-B14F-4D97-AF65-F5344CB8AC3E}">
        <p14:creationId xmlns:p14="http://schemas.microsoft.com/office/powerpoint/2010/main" val="785059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59</a:t>
            </a:fld>
            <a:endParaRPr lang="en-US" b="0">
              <a:solidFill>
                <a:prstClr val="black"/>
              </a:solidFill>
            </a:endParaRPr>
          </a:p>
        </p:txBody>
      </p:sp>
    </p:spTree>
    <p:extLst>
      <p:ext uri="{BB962C8B-B14F-4D97-AF65-F5344CB8AC3E}">
        <p14:creationId xmlns:p14="http://schemas.microsoft.com/office/powerpoint/2010/main" val="26712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92266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B10CCAF6-C3DA-487C-95C1-6904A1959737}"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533F153E-9F77-4BE4-8C30-70E1CFEFAE24}"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DA5FE8C-A9D3-46D2-8B57-06B71963AF51}"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63E9AFA-3B72-46D6-9C70-111AAF476479}"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4A7F522D-7A91-4AB3-B4B3-A0059EA0656C}"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65</a:t>
            </a:fld>
            <a:endParaRPr lang="en-US">
              <a:solidFill>
                <a:srgbClr val="000000"/>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69</a:t>
            </a:fld>
            <a:endParaRPr lang="en-US">
              <a:solidFill>
                <a:srgbClr val="000000"/>
              </a:solidFill>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E9E630B-06D3-4C04-BB24-9954D34A475A}" type="slidenum">
              <a:rPr lang="en-US" smtClean="0">
                <a:solidFill>
                  <a:prstClr val="black"/>
                </a:solidFill>
              </a:rPr>
              <a:pPr/>
              <a:t>93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71131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875BEDDD-9BFE-4B1C-B411-1456DADA42A1}"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BDFFCB2-8008-4DFF-A3FA-63608990D949}" type="slidenum">
              <a:rPr lang="en-US" smtClean="0">
                <a:solidFill>
                  <a:prstClr val="black"/>
                </a:solidFill>
              </a:rPr>
              <a:pPr/>
              <a:t>95</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5DF15470-6CF7-4AE9-84A6-44336BC7C144}"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A3DF61D-60C8-4A61-8C34-2F7844C5FEA7}" type="slidenum">
              <a:rPr lang="en-US" smtClean="0">
                <a:solidFill>
                  <a:prstClr val="black"/>
                </a:solidFill>
              </a:rPr>
              <a:pPr/>
              <a:t>97</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37D72C5-42F1-4D21-87E0-4B2E3A75BD78}" type="slidenum">
              <a:rPr lang="en-US" smtClean="0">
                <a:solidFill>
                  <a:prstClr val="black"/>
                </a:solidFill>
              </a:rPr>
              <a:pPr/>
              <a:t>98</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6B5B285-1FAE-4DCE-B3E9-5CCE3EA6F4DC}" type="slidenum">
              <a:rPr lang="en-US" smtClean="0">
                <a:solidFill>
                  <a:prstClr val="black"/>
                </a:solidFill>
              </a:rPr>
              <a:pPr/>
              <a:t>99</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18FD922F-36C0-4B36-ADE0-86464F0B96C7}" type="slidenum">
              <a:rPr lang="en-US" smtClean="0">
                <a:solidFill>
                  <a:prstClr val="black"/>
                </a:solidFill>
              </a:rPr>
              <a:pPr/>
              <a:t>100</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ECC1A93-9C7C-4BC5-9DF6-D27EF91D4078}" type="slidenum">
              <a:rPr lang="en-US" smtClean="0">
                <a:solidFill>
                  <a:prstClr val="black"/>
                </a:solidFill>
              </a:rPr>
              <a:pPr/>
              <a:t>101</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05E8606-8239-4AB7-8281-CC188D562258}" type="slidenum">
              <a:rPr lang="en-US" smtClean="0">
                <a:solidFill>
                  <a:prstClr val="black"/>
                </a:solidFill>
              </a:rPr>
              <a:pPr/>
              <a:t>102</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E844EA3-074B-4513-9403-7009C3E50F72}" type="slidenum">
              <a:rPr lang="en-US" smtClean="0">
                <a:solidFill>
                  <a:prstClr val="black"/>
                </a:solidFill>
              </a:rPr>
              <a:pPr/>
              <a:t>103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634296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EAA41656-C47C-4EA5-A099-2D7C41CB8F38}" type="slidenum">
              <a:rPr lang="en-US" smtClean="0">
                <a:solidFill>
                  <a:prstClr val="black"/>
                </a:solidFill>
              </a:rPr>
              <a:pPr/>
              <a:t>104</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AF04AF8-50E0-44F9-9303-4C1E8F0EB870}" type="slidenum">
              <a:rPr lang="en-US" smtClean="0">
                <a:solidFill>
                  <a:prstClr val="black"/>
                </a:solidFill>
              </a:rPr>
              <a:pPr/>
              <a:t>105</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58A64B1C-E13E-47A3-8ED9-47F7B71F4814}" type="slidenum">
              <a:rPr lang="en-US" smtClean="0">
                <a:solidFill>
                  <a:prstClr val="black"/>
                </a:solidFill>
              </a:rPr>
              <a:pPr/>
              <a:t>106</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C7825930-0244-45CB-8CE8-D27A7395A6CF}" type="slidenum">
              <a:rPr lang="en-US" smtClean="0">
                <a:solidFill>
                  <a:prstClr val="black"/>
                </a:solidFill>
              </a:rPr>
              <a:pPr/>
              <a:t>107</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1AA26700-1716-43E2-A010-688796A86462}" type="slidenum">
              <a:rPr lang="en-US" smtClean="0">
                <a:solidFill>
                  <a:prstClr val="black"/>
                </a:solidFill>
              </a:rPr>
              <a:pPr/>
              <a:t>108</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2F12B018-5109-475D-9016-22F5CB6C9C97}"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79B6EC-2CC9-4C80-A607-0B1D08E65CAE}" type="slidenum">
              <a:rPr lang="en-US" b="0">
                <a:solidFill>
                  <a:prstClr val="black"/>
                </a:solidFill>
              </a:rPr>
              <a:pPr algn="r"/>
              <a:t>110</a:t>
            </a:fld>
            <a:endParaRPr lang="en-US" b="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ABF5E-CBD1-434E-B7AD-95B83FA846D8}" type="slidenum">
              <a:rPr lang="en-US" b="0">
                <a:solidFill>
                  <a:prstClr val="black"/>
                </a:solidFill>
              </a:rPr>
              <a:pPr algn="r"/>
              <a:t>111</a:t>
            </a:fld>
            <a:endParaRPr lang="en-US" b="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A90938B-11B7-4F44-8065-08C306FA3EB3}" type="slidenum">
              <a:rPr lang="en-US" smtClean="0">
                <a:solidFill>
                  <a:prstClr val="black"/>
                </a:solidFill>
              </a:rPr>
              <a:pPr/>
              <a:t>112</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54FD17BF-8DC5-4C4B-B6F5-37D98199DAE1}" type="slidenum">
              <a:rPr lang="en-US" smtClean="0">
                <a:solidFill>
                  <a:prstClr val="black"/>
                </a:solidFill>
              </a:rPr>
              <a:pPr/>
              <a:t>113</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805900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D839C61D-0F47-4C92-863E-44F3A4CF8982}" type="slidenum">
              <a:rPr lang="en-US" smtClean="0">
                <a:solidFill>
                  <a:prstClr val="black"/>
                </a:solidFill>
              </a:rPr>
              <a:pPr/>
              <a:t>114</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115</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4062201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448447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F81AD68B-2BDA-4A68-BA1D-EA4225DEC556}" type="slidenum">
              <a:rPr lang="en-US" smtClean="0">
                <a:solidFill>
                  <a:prstClr val="black"/>
                </a:solidFill>
              </a:rPr>
              <a:pPr/>
              <a:t>118</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B778A0E-7981-48A8-A875-E890419D5715}" type="slidenum">
              <a:rPr lang="en-US" smtClean="0">
                <a:solidFill>
                  <a:prstClr val="black"/>
                </a:solidFill>
              </a:rPr>
              <a:pPr/>
              <a:t>119</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EDB3518D-E39E-4FEB-AA68-AEE355DE6E6B}" type="slidenum">
              <a:rPr lang="en-US" smtClean="0">
                <a:solidFill>
                  <a:prstClr val="black"/>
                </a:solidFill>
              </a:rPr>
              <a:pPr/>
              <a:t>120</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817510A-7CE7-491F-8FB5-BC9B47F80177}" type="slidenum">
              <a:rPr lang="en-US" smtClean="0">
                <a:solidFill>
                  <a:prstClr val="black"/>
                </a:solidFill>
              </a:rPr>
              <a:pPr/>
              <a:t>121</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C8346DC0-7E48-443B-ACBF-329B6488BAB9}" type="slidenum">
              <a:rPr lang="en-US" smtClean="0">
                <a:solidFill>
                  <a:prstClr val="black"/>
                </a:solidFill>
              </a:rPr>
              <a:pPr/>
              <a:t>122</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2FA90A88-2C3B-426B-AA18-78872F30F464}" type="slidenum">
              <a:rPr lang="en-US" smtClean="0">
                <a:solidFill>
                  <a:prstClr val="black"/>
                </a:solidFill>
              </a:rPr>
              <a:pPr/>
              <a:t>123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590242A-376E-44DA-BED2-3B82CE485CD4}" type="datetimeFigureOut">
              <a:rPr lang="en-US">
                <a:solidFill>
                  <a:srgbClr val="000000"/>
                </a:solidFill>
              </a:rPr>
              <a:pPr/>
              <a:t>11/18/2023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FB166C-D869-483C-BDF0-965486DF90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0E7D92C-B572-4DC8-81F4-364993736A0D}" type="datetimeFigureOut">
              <a:rPr lang="en-US">
                <a:solidFill>
                  <a:srgbClr val="000000"/>
                </a:solidFill>
              </a:rPr>
              <a:pPr/>
              <a:t>11/18/2023</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5C6DD20-4D47-4FC0-A479-A8091870A2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C320F17-C8B4-44D0-A248-F8BDD2224377}" type="datetimeFigureOut">
              <a:rPr lang="en-US">
                <a:solidFill>
                  <a:srgbClr val="000000"/>
                </a:solidFill>
              </a:rPr>
              <a:pPr/>
              <a:t>11/18/2023</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9637252-AC91-4E0F-A23A-075A67BF7E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FDD1AA7-A39F-4473-95B9-DA67C109C328}" type="datetimeFigureOut">
              <a:rPr lang="en-US">
                <a:solidFill>
                  <a:srgbClr val="000000"/>
                </a:solidFill>
              </a:rPr>
              <a:pPr/>
              <a:t>11/18/2023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5990E9A-880E-43FB-BDAC-7EA711678C3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E000B86-7E60-4C53-80F7-A8A2A1BDC7C3}" type="datetimeFigureOut">
              <a:rPr lang="en-US">
                <a:solidFill>
                  <a:srgbClr val="000000"/>
                </a:solidFill>
              </a:rPr>
              <a:pPr/>
              <a:t>11/18/2023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75B513-6CDE-48DF-BF37-0BF433F68A0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777B82-33D9-489D-9143-1564B2290399}" type="datetimeFigureOut">
              <a:rPr lang="en-US">
                <a:solidFill>
                  <a:srgbClr val="000000"/>
                </a:solidFill>
              </a:rPr>
              <a:pPr/>
              <a:t>11/18/2023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A15D24-92F0-4F18-B906-CB37FC48AB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4910BF5-3DD2-4723-9727-90DCE8F92019}"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B5C150-88E7-459D-BC0D-D9E59AAE0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A2952-931E-4B27-B383-888B6E71A76E}"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16D271-014D-49F0-B5B5-19BFACA0BE3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F2ECFFAC-4EBE-4BFB-BDEB-9101F48C8408}"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F077DEB-39DF-4078-B973-0AA1E4DF215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a:t>Click to edit Master title style</a:t>
            </a:r>
          </a:p>
        </p:txBody>
      </p:sp>
      <p:sp>
        <p:nvSpPr>
          <p:cNvPr id="3" name="Table Placeholder 2"/>
          <p:cNvSpPr>
            <a:spLocks noGrp="1"/>
          </p:cNvSpPr>
          <p:nvPr>
            <p:ph type="tbl" idx="1"/>
          </p:nvPr>
        </p:nvSpPr>
        <p:spPr>
          <a:xfrm>
            <a:off x="899886" y="1766888"/>
            <a:ext cx="7315200"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181AB-E1B9-4BAF-8E56-8A24C138219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2DD5C2-ABE2-4052-8561-BD3B30ACC5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CCD5E-0C60-4E48-923F-E0CA19BD668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2363EA-6311-442A-A94A-BA8355CAACD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742386-F3D5-4AD5-9D4E-F62B67B9655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6BA746-98F6-44D2-9DBA-A51E856B7B4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CC5E9-B6DA-45E4-8FAD-1E13919A82E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66BFBA-05DB-4AE3-97F1-66D9AFC809A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7A413-064B-477D-8302-D5848CBF27F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4467CC-016C-48D2-9903-3B5FFAD73F3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D8B79-E3A2-415A-B506-E806673DAEB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B6C88-7FCB-4B79-892E-5F5E76A5FA6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26E55E9-15B1-4EC5-B51B-FB0D6344F8F9}"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856D86E-D9B6-4017-9B86-2DEFF1FBC27C}"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517833F-E35F-4660-86D8-908D715BC90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3644388-EF81-4030-923B-395BC137700A}"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2011D909-F1E9-4CD7-ABE4-D7F7B5AF23D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8E358218-3E36-4364-A8BD-9D817C9F2CC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76D6852E-05E6-4C0E-8A62-5D635BC1B7A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777D9E4-47C4-4EAF-9B3D-174E6AAEE584}"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89D208B-3707-4949-959F-4E4FA5C413D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6BD7E4C-E54E-4B4F-B4F7-5D35DFD95E0B}"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7859D4F-D514-4695-9098-B3A64C8AFCE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1187" cy="589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1181AB-E1B9-4BAF-8E56-8A24C13821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DD5C2-ABE2-4052-8561-BD3B30ACC5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CCD5E-0C60-4E48-923F-E0CA19BD668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2363EA-6311-442A-A94A-BA8355CAAC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742386-F3D5-4AD5-9D4E-F62B67B965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BA746-98F6-44D2-9DBA-A51E856B7B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4CC5E9-B6DA-45E4-8FAD-1E13919A82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66BFBA-05DB-4AE3-97F1-66D9AFC809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7A413-064B-477D-8302-D5848CBF27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467CC-016C-48D2-9903-3B5FFAD73F3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D8B79-E3A2-415A-B506-E806673DAEB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FB6C88-7FCB-4B79-892E-5F5E76A5FA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75F91BD-90C2-4BF8-9A42-AD1F87B8091C}"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336886-BAC4-4616-AA11-6B53FC30178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E3F236-1C9C-4D5B-81BC-A37861E941DA}"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1C720A-73C7-4371-872C-A6683AF1C0F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DFB1500-71F3-4E76-BA99-2C2A38AEE955}" type="datetimeFigureOut">
              <a:rPr lang="en-US">
                <a:solidFill>
                  <a:srgbClr val="000000"/>
                </a:solidFill>
              </a:rPr>
              <a:pPr/>
              <a:t>11/18/2023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F374A4-689B-4C7B-B3FB-821875778D3C}"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7.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7.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62.xml"/><Relationship Id="rId16" Type="http://schemas.openxmlformats.org/officeDocument/2006/relationships/image" Target="../media/image4.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3.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pPr>
                <a:defRPr/>
              </a:pPr>
              <a:t>‹#›</a:t>
            </a:fld>
            <a:endParaRPr lang="en-US"/>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00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pPr>
              <a:defRPr/>
            </a:pPr>
            <a:endParaRPr lang="en-US"/>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pPr>
              <a:defRPr/>
            </a:pPr>
            <a:endParaRPr lang="en-US"/>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pPr>
              <a:defRPr/>
            </a:pPr>
            <a:fld id="{7EF09D92-EB42-4394-A063-A8FF330BA4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365570" name="Picture 2" descr="Expbanna"/>
          <p:cNvPicPr>
            <a:picLocks noChangeAspect="1" noChangeArrowheads="1"/>
          </p:cNvPicPr>
          <p:nvPr/>
        </p:nvPicPr>
        <p:blipFill>
          <a:blip r:embed="rId14" cstate="print"/>
          <a:srcRect/>
          <a:stretch>
            <a:fillRect/>
          </a:stretch>
        </p:blipFill>
        <p:spPr bwMode="invGray">
          <a:xfrm>
            <a:off x="0" y="0"/>
            <a:ext cx="685800" cy="6858000"/>
          </a:xfrm>
          <a:prstGeom prst="rect">
            <a:avLst/>
          </a:prstGeom>
          <a:noFill/>
          <a:ln w="9525">
            <a:noFill/>
            <a:miter lim="800000"/>
            <a:headEnd/>
            <a:tailEnd/>
          </a:ln>
        </p:spPr>
      </p:pic>
      <p:sp>
        <p:nvSpPr>
          <p:cNvPr id="365571"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DE315BCA-F1D1-4D51-A8E9-BC6BC7BB98B7}" type="slidenum">
              <a:rPr lang="en-US">
                <a:solidFill>
                  <a:srgbClr val="482400"/>
                </a:solidFill>
              </a:rPr>
              <a:pPr>
                <a:defRPr/>
              </a:pPr>
              <a:t>‹#›</a:t>
            </a:fld>
            <a:endParaRPr lang="en-US">
              <a:solidFill>
                <a:srgbClr val="482400"/>
              </a:solidFill>
            </a:endParaRPr>
          </a:p>
        </p:txBody>
      </p:sp>
      <p:pic>
        <p:nvPicPr>
          <p:cNvPr id="365575" name="Picture 7" descr="EXPHORSA"/>
          <p:cNvPicPr>
            <a:picLocks noChangeAspect="1" noChangeArrowheads="1"/>
          </p:cNvPicPr>
          <p:nvPr/>
        </p:nvPicPr>
        <p:blipFill>
          <a:blip r:embed="rId15" cstate="print"/>
          <a:srcRect/>
          <a:stretch>
            <a:fillRect/>
          </a:stretch>
        </p:blipFill>
        <p:spPr bwMode="auto">
          <a:xfrm>
            <a:off x="1066800" y="1574800"/>
            <a:ext cx="7772400" cy="130175"/>
          </a:xfrm>
          <a:prstGeom prst="rect">
            <a:avLst/>
          </a:prstGeom>
          <a:noFill/>
          <a:ln w="9525">
            <a:noFill/>
            <a:miter lim="800000"/>
            <a:headEnd/>
            <a:tailEnd/>
          </a:ln>
        </p:spPr>
      </p:pic>
      <p:sp>
        <p:nvSpPr>
          <p:cNvPr id="365576"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pPr>
              <a:defRPr/>
            </a:pPr>
            <a:fld id="{7EF09D92-EB42-4394-A063-A8FF330BA4D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69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6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fld id="{1FB0DBBC-06EC-4D79-9625-85DE1994143F}" type="datetimeFigureOut">
              <a:rPr lang="en-US">
                <a:solidFill>
                  <a:srgbClr val="000000"/>
                </a:solidFill>
              </a:rPr>
              <a:pPr/>
              <a:t>11/18/2023</a:t>
            </a:fld>
            <a:endParaRPr lang="en-US">
              <a:solidFill>
                <a:srgbClr val="000000"/>
              </a:solidFill>
            </a:endParaRPr>
          </a:p>
        </p:txBody>
      </p:sp>
      <p:sp>
        <p:nvSpPr>
          <p:cNvPr id="466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a:solidFill>
                <a:srgbClr val="000000"/>
              </a:solidFill>
            </a:endParaRPr>
          </a:p>
        </p:txBody>
      </p:sp>
      <p:sp>
        <p:nvSpPr>
          <p:cNvPr id="466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B733A73-884C-4339-9825-4AF822CA3D3E}"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55.xml"/><Relationship Id="rId5" Type="http://schemas.openxmlformats.org/officeDocument/2006/relationships/image" Target="../media/image81.png"/><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5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55.xml"/><Relationship Id="rId5" Type="http://schemas.openxmlformats.org/officeDocument/2006/relationships/image" Target="../media/image88.pn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hyperlink" Target="https://www.nature.com/articles/d41586-018-07226-y"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67.xml"/><Relationship Id="rId6" Type="http://schemas.openxmlformats.org/officeDocument/2006/relationships/image" Target="../media/image90.png"/><Relationship Id="rId5" Type="http://schemas.openxmlformats.org/officeDocument/2006/relationships/image" Target="../media/image87.png"/><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55.xml"/><Relationship Id="rId5" Type="http://schemas.openxmlformats.org/officeDocument/2006/relationships/image" Target="../media/image94.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55.xml"/><Relationship Id="rId4" Type="http://schemas.openxmlformats.org/officeDocument/2006/relationships/hyperlink" Target="http://www.cadbury.co.uk/EN/CTB2003/about_chocolate/history_cadbury/"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irishtimes.com/life-and-style/food-and-drink/what-s-really-inside-your-bar-of-cadbury-dairy-milk-1.3535947" TargetMode="External"/><Relationship Id="rId2" Type="http://schemas.openxmlformats.org/officeDocument/2006/relationships/notesSlide" Target="../notesSlides/notesSlide92.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png"/></Relationships>
</file>

<file path=ppt/slides/_rels/slide117.xml.rels><?xml version="1.0" encoding="UTF-8" standalone="yes"?>
<Relationships xmlns="http://schemas.openxmlformats.org/package/2006/relationships"><Relationship Id="rId3" Type="http://schemas.openxmlformats.org/officeDocument/2006/relationships/hyperlink" Target="https://www.irishtimes.com/life-and-style/food-and-drink/what-s-really-inside-your-bar-of-cadbury-dairy-milk-1.3535947" TargetMode="External"/><Relationship Id="rId2" Type="http://schemas.openxmlformats.org/officeDocument/2006/relationships/notesSlide" Target="../notesSlides/notesSlide93.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png"/></Relationships>
</file>

<file path=ppt/slides/_rels/slide118.xml.rels><?xml version="1.0" encoding="UTF-8" standalone="yes"?>
<Relationships xmlns="http://schemas.openxmlformats.org/package/2006/relationships"><Relationship Id="rId3" Type="http://schemas.openxmlformats.org/officeDocument/2006/relationships/hyperlink" Target="http://members.shaw.ca/b.bogdan/caramilk/cadbury.htm" TargetMode="External"/><Relationship Id="rId2" Type="http://schemas.openxmlformats.org/officeDocument/2006/relationships/notesSlide" Target="../notesSlides/notesSlide94.xml"/><Relationship Id="rId1" Type="http://schemas.openxmlformats.org/officeDocument/2006/relationships/slideLayout" Target="../slideLayouts/slideLayout55.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55.xml"/><Relationship Id="rId5" Type="http://schemas.openxmlformats.org/officeDocument/2006/relationships/image" Target="../media/image100.png"/><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nature.com/articles/s41559-018-0697-x.epdf?sharing_token=UQSVwiT4P40VsiCri0bwqNRgN0jAjWel9jnR3ZoTv0P4l4gXSkOmfIM_qL4nlkDkfFDkbR8fbr7KbbMWaCU0lfBrqUFWL2Vqj-jyYYPSuleMqSpZS9lkO_2ny76pY9-quFzbhs8GreUat_ZKmCm1Q5SqWWzbmNcbswJaJssY2Aw%3D"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6.xml"/><Relationship Id="rId1" Type="http://schemas.openxmlformats.org/officeDocument/2006/relationships/slideLayout" Target="../slideLayouts/slideLayout55.xml"/><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7.xml"/><Relationship Id="rId1" Type="http://schemas.openxmlformats.org/officeDocument/2006/relationships/slideLayout" Target="../slideLayouts/slideLayout55.xml"/><Relationship Id="rId4" Type="http://schemas.openxmlformats.org/officeDocument/2006/relationships/image" Target="../media/image10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55.xml"/><Relationship Id="rId4" Type="http://schemas.openxmlformats.org/officeDocument/2006/relationships/hyperlink" Target="http://www.publications.bham.ac.uk/birmingham_magazine/b_magazine1996-99/b99_22.htm"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55.xml"/><Relationship Id="rId4" Type="http://schemas.openxmlformats.org/officeDocument/2006/relationships/hyperlink" Target="http://www.dectc.bham.sch.uk/form_gallery.html"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55.xml"/><Relationship Id="rId4" Type="http://schemas.openxmlformats.org/officeDocument/2006/relationships/hyperlink" Target="http://en.wikipedia.org/wiki/Bournville"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101.xml"/><Relationship Id="rId1" Type="http://schemas.openxmlformats.org/officeDocument/2006/relationships/slideLayout" Target="../slideLayouts/slideLayout55.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55.xml"/><Relationship Id="rId4" Type="http://schemas.openxmlformats.org/officeDocument/2006/relationships/image" Target="../media/image10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hyperlink" Target="http://news.nationalgeographic.com/news/2007/11/071112-chocolate.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3" Type="http://schemas.openxmlformats.org/officeDocument/2006/relationships/hyperlink" Target="https://www.d.umn.edu/cla/faculty/troufs/anth1095/fstext.html#text" TargetMode="External"/><Relationship Id="rId2" Type="http://schemas.openxmlformats.org/officeDocument/2006/relationships/notesSlide" Target="../notesSlides/notesSlide105.xml"/><Relationship Id="rId1" Type="http://schemas.openxmlformats.org/officeDocument/2006/relationships/slideLayout" Target="../slideLayouts/slideLayout67.xml"/><Relationship Id="rId4" Type="http://schemas.openxmlformats.org/officeDocument/2006/relationships/image" Target="../media/image109.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1095/PowerPoint/four-stage_model.ppt" TargetMode="External"/><Relationship Id="rId1" Type="http://schemas.openxmlformats.org/officeDocument/2006/relationships/slideLayout" Target="../slideLayouts/slideLayout10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ustomXml" Target="../ink/ink2.xml"/><Relationship Id="rId1" Type="http://schemas.openxmlformats.org/officeDocument/2006/relationships/slideLayout" Target="../slideLayouts/slideLayout50.xml"/><Relationship Id="rId5" Type="http://schemas.openxmlformats.org/officeDocument/2006/relationships/image" Target="../media/image110.png"/><Relationship Id="rId4" Type="http://schemas.openxmlformats.org/officeDocument/2006/relationships/customXml" Target="../ink/ink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news.nationalgeographic.com/news/2009/02/090202-ancient-chocolate.html?source=rs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9.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7.xml"/><Relationship Id="rId1" Type="http://schemas.openxmlformats.org/officeDocument/2006/relationships/slideLayout" Target="../slideLayouts/slideLayout67.xml"/><Relationship Id="rId4" Type="http://schemas.openxmlformats.org/officeDocument/2006/relationships/image" Target="../media/image11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8.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50.xml"/><Relationship Id="rId4" Type="http://schemas.openxmlformats.org/officeDocument/2006/relationships/hyperlink" Target="http://en.wikipedia.org/wiki/Kelvin"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50.xml"/><Relationship Id="rId4" Type="http://schemas.openxmlformats.org/officeDocument/2006/relationships/hyperlink" Target="http://en.wikipedia.org/wiki/Kelvi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4.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9.xml"/><Relationship Id="rId1" Type="http://schemas.openxmlformats.org/officeDocument/2006/relationships/slideLayout" Target="../slideLayouts/slideLayout67.xml"/><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55.xml"/><Relationship Id="rId4" Type="http://schemas.openxmlformats.org/officeDocument/2006/relationships/hyperlink" Target="http://www.mrkland.com/fun/xocoatl/barlist.htm"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111.xml"/><Relationship Id="rId1" Type="http://schemas.openxmlformats.org/officeDocument/2006/relationships/slideLayout" Target="../slideLayouts/slideLayout55.xml"/></Relationships>
</file>

<file path=ppt/slides/_rels/slide18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186.xml.rels><?xml version="1.0" encoding="UTF-8" standalone="yes"?>
<Relationships xmlns="http://schemas.openxmlformats.org/package/2006/relationships"><Relationship Id="rId3" Type="http://schemas.openxmlformats.org/officeDocument/2006/relationships/hyperlink" Target="http://www.parade.com/articles/editions/2006/edition_11-12-2006/Chocolate" TargetMode="Externa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2.xml"/><Relationship Id="rId1" Type="http://schemas.openxmlformats.org/officeDocument/2006/relationships/slideLayout" Target="../slideLayouts/slideLayout115.xml"/><Relationship Id="rId4" Type="http://schemas.openxmlformats.org/officeDocument/2006/relationships/image" Target="../media/image115.png"/></Relationships>
</file>

<file path=ppt/slides/_rels/slide188.xml.rels><?xml version="1.0" encoding="UTF-8" standalone="yes"?>
<Relationships xmlns="http://schemas.openxmlformats.org/package/2006/relationships"><Relationship Id="rId3" Type="http://schemas.openxmlformats.org/officeDocument/2006/relationships/hyperlink" Target="http://www.hersheys.com/whatsnew/products.asp" TargetMode="External"/><Relationship Id="rId2" Type="http://schemas.openxmlformats.org/officeDocument/2006/relationships/notesSlide" Target="../notesSlides/notesSlide113.xml"/><Relationship Id="rId1" Type="http://schemas.openxmlformats.org/officeDocument/2006/relationships/slideLayout" Target="../slideLayouts/slideLayout115.xml"/><Relationship Id="rId4" Type="http://schemas.openxmlformats.org/officeDocument/2006/relationships/image" Target="../media/image116.png"/></Relationships>
</file>

<file path=ppt/slides/_rels/slide189.xml.rels><?xml version="1.0" encoding="UTF-8" standalone="yes"?>
<Relationships xmlns="http://schemas.openxmlformats.org/package/2006/relationships"><Relationship Id="rId3" Type="http://schemas.openxmlformats.org/officeDocument/2006/relationships/hyperlink" Target="http://www.hersheys.com/cacaoreserve/" TargetMode="External"/><Relationship Id="rId2" Type="http://schemas.openxmlformats.org/officeDocument/2006/relationships/notesSlide" Target="../notesSlides/notesSlide114.xml"/><Relationship Id="rId1" Type="http://schemas.openxmlformats.org/officeDocument/2006/relationships/slideLayout" Target="../slideLayouts/slideLayout126.xml"/><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0.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5.xml"/><Relationship Id="rId1" Type="http://schemas.openxmlformats.org/officeDocument/2006/relationships/slideLayout" Target="../slideLayouts/slideLayout115.xml"/><Relationship Id="rId4" Type="http://schemas.openxmlformats.org/officeDocument/2006/relationships/image" Target="../media/image118.png"/></Relationships>
</file>

<file path=ppt/slides/_rels/slide191.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6.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2.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7.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3.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8.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4.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19.xml"/><Relationship Id="rId1" Type="http://schemas.openxmlformats.org/officeDocument/2006/relationships/slideLayout" Target="../slideLayouts/slideLayout126.xml"/><Relationship Id="rId4" Type="http://schemas.openxmlformats.org/officeDocument/2006/relationships/image" Target="../media/image119.png"/></Relationships>
</file>

<file path=ppt/slides/_rels/slide195.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20.xml"/><Relationship Id="rId1" Type="http://schemas.openxmlformats.org/officeDocument/2006/relationships/slideLayout" Target="../slideLayouts/slideLayout126.xml"/><Relationship Id="rId4" Type="http://schemas.openxmlformats.org/officeDocument/2006/relationships/image" Target="../media/image120.png"/></Relationships>
</file>

<file path=ppt/slides/_rels/slide196.xml.rels><?xml version="1.0" encoding="UTF-8" standalone="yes"?>
<Relationships xmlns="http://schemas.openxmlformats.org/package/2006/relationships"><Relationship Id="rId3" Type="http://schemas.openxmlformats.org/officeDocument/2006/relationships/hyperlink" Target="http://profile.myspace.com/index.cfm?fuseaction=user.viewprofile&amp;friendID=127403281" TargetMode="External"/><Relationship Id="rId2" Type="http://schemas.openxmlformats.org/officeDocument/2006/relationships/notesSlide" Target="../notesSlides/notesSlide121.xml"/><Relationship Id="rId1" Type="http://schemas.openxmlformats.org/officeDocument/2006/relationships/slideLayout" Target="../slideLayouts/slideLayout126.xml"/><Relationship Id="rId4" Type="http://schemas.openxmlformats.org/officeDocument/2006/relationships/image" Target="../media/image12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2.xml"/><Relationship Id="rId1" Type="http://schemas.openxmlformats.org/officeDocument/2006/relationships/slideLayout" Target="../slideLayouts/slideLayout5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3.xml"/><Relationship Id="rId1" Type="http://schemas.openxmlformats.org/officeDocument/2006/relationships/slideLayout" Target="../slideLayouts/slideLayout55.xml"/><Relationship Id="rId4" Type="http://schemas.openxmlformats.org/officeDocument/2006/relationships/image" Target="../media/image122.png"/></Relationships>
</file>

<file path=ppt/slides/_rels/slide201.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4.xml"/><Relationship Id="rId1" Type="http://schemas.openxmlformats.org/officeDocument/2006/relationships/slideLayout" Target="../slideLayouts/slideLayout5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5.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5.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6.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7.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7.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8.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8.xml"/><Relationship Id="rId1" Type="http://schemas.openxmlformats.org/officeDocument/2006/relationships/slideLayout" Target="../slideLayouts/slideLayout55.xml"/><Relationship Id="rId4" Type="http://schemas.openxmlformats.org/officeDocument/2006/relationships/image" Target="../media/image124.png"/></Relationships>
</file>

<file path=ppt/slides/_rels/slide209.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9.xml"/><Relationship Id="rId1" Type="http://schemas.openxmlformats.org/officeDocument/2006/relationships/slideLayout" Target="../slideLayouts/slideLayout55.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0.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1.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1.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2.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2.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38.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hyperlink" Target="http://news.bbc.co.uk/2/hi/business/7923385.st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3" Type="http://schemas.openxmlformats.org/officeDocument/2006/relationships/hyperlink" Target="https://www.theyucatantimes.com/2021/08/ticul-yucatan-wins-a-gold-medal-for-having-the-best-chocolate-in-the-world/" TargetMode="External"/><Relationship Id="rId2" Type="http://schemas.openxmlformats.org/officeDocument/2006/relationships/notesSlide" Target="../notesSlides/notesSlide139.xml"/><Relationship Id="rId1" Type="http://schemas.openxmlformats.org/officeDocument/2006/relationships/slideLayout" Target="../slideLayouts/slideLayout55.xml"/><Relationship Id="rId5" Type="http://schemas.openxmlformats.org/officeDocument/2006/relationships/image" Target="../media/image128.png"/><Relationship Id="rId4" Type="http://schemas.openxmlformats.org/officeDocument/2006/relationships/image" Target="../media/image127.png"/></Relationships>
</file>

<file path=ppt/slides/_rels/slide221.xml.rels><?xml version="1.0" encoding="UTF-8" standalone="yes"?>
<Relationships xmlns="http://schemas.openxmlformats.org/package/2006/relationships"><Relationship Id="rId3" Type="http://schemas.openxmlformats.org/officeDocument/2006/relationships/hyperlink" Target="https://academyofchocolate.org.uk/" TargetMode="External"/><Relationship Id="rId2" Type="http://schemas.openxmlformats.org/officeDocument/2006/relationships/notesSlide" Target="../notesSlides/notesSlide140.xml"/><Relationship Id="rId1" Type="http://schemas.openxmlformats.org/officeDocument/2006/relationships/slideLayout" Target="../slideLayouts/slideLayout55.xml"/></Relationships>
</file>

<file path=ppt/slides/_rels/slide222.xml.rels><?xml version="1.0" encoding="UTF-8" standalone="yes"?>
<Relationships xmlns="http://schemas.openxmlformats.org/package/2006/relationships"><Relationship Id="rId3" Type="http://schemas.openxmlformats.org/officeDocument/2006/relationships/hyperlink" Target="https://academyofchocolate.org.uk/" TargetMode="External"/><Relationship Id="rId2" Type="http://schemas.openxmlformats.org/officeDocument/2006/relationships/notesSlide" Target="../notesSlides/notesSlide141.xml"/><Relationship Id="rId1" Type="http://schemas.openxmlformats.org/officeDocument/2006/relationships/slideLayout" Target="../slideLayouts/slideLayout55.xml"/><Relationship Id="rId4" Type="http://schemas.openxmlformats.org/officeDocument/2006/relationships/image" Target="../media/image129.png"/></Relationships>
</file>

<file path=ppt/slides/_rels/slide2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55.xml"/><Relationship Id="rId4" Type="http://schemas.openxmlformats.org/officeDocument/2006/relationships/hyperlink" Target="https://academyofchocolate.org.uk/"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findarticles.com/p/articles/mi_m4PRN/is_2008_Feb_14/ai_n24263172" TargetMode="External"/><Relationship Id="rId2" Type="http://schemas.openxmlformats.org/officeDocument/2006/relationships/notesSlide" Target="../notesSlides/notesSlide143.xml"/><Relationship Id="rId1" Type="http://schemas.openxmlformats.org/officeDocument/2006/relationships/slideLayout" Target="../slideLayouts/slideLayout55.xml"/><Relationship Id="rId4" Type="http://schemas.openxmlformats.org/officeDocument/2006/relationships/image" Target="../media/image131.png"/></Relationships>
</file>

<file path=ppt/slides/_rels/slide225.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44.xml"/><Relationship Id="rId1" Type="http://schemas.openxmlformats.org/officeDocument/2006/relationships/slideLayout" Target="../slideLayouts/slideLayout5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5.xml"/><Relationship Id="rId1" Type="http://schemas.openxmlformats.org/officeDocument/2006/relationships/slideLayout" Target="../slideLayouts/slideLayout55.xml"/><Relationship Id="rId4" Type="http://schemas.openxmlformats.org/officeDocument/2006/relationships/hyperlink" Target="http://ghirardelli.com/products/chocbars_intense_twilight.aspx"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ghirardelli.com/products/chocbars_intense_twilight.aspx" TargetMode="External"/><Relationship Id="rId2" Type="http://schemas.openxmlformats.org/officeDocument/2006/relationships/notesSlide" Target="../notesSlides/notesSlide146.xml"/><Relationship Id="rId1" Type="http://schemas.openxmlformats.org/officeDocument/2006/relationships/slideLayout" Target="../slideLayouts/slideLayout55.xml"/><Relationship Id="rId4" Type="http://schemas.openxmlformats.org/officeDocument/2006/relationships/image" Target="../media/image133.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48.xml"/><Relationship Id="rId1" Type="http://schemas.openxmlformats.org/officeDocument/2006/relationships/slideLayout" Target="../slideLayouts/slideLayout55.xml"/><Relationship Id="rId4" Type="http://schemas.openxmlformats.org/officeDocument/2006/relationships/image" Target="../media/image134.png"/></Relationships>
</file>

<file path=ppt/slides/_rels/slide231.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49.xml"/><Relationship Id="rId1" Type="http://schemas.openxmlformats.org/officeDocument/2006/relationships/slideLayout" Target="../slideLayouts/slideLayout55.xml"/><Relationship Id="rId4" Type="http://schemas.openxmlformats.org/officeDocument/2006/relationships/image" Target="../media/image135.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5.xml"/></Relationships>
</file>

<file path=ppt/slides/_rels/slide234.xml.rels><?xml version="1.0" encoding="UTF-8" standalone="yes"?>
<Relationships xmlns="http://schemas.openxmlformats.org/package/2006/relationships"><Relationship Id="rId3" Type="http://schemas.openxmlformats.org/officeDocument/2006/relationships/hyperlink" Target="http://en.wikipedia.org/wiki/Ghirardelli" TargetMode="External"/><Relationship Id="rId2" Type="http://schemas.openxmlformats.org/officeDocument/2006/relationships/notesSlide" Target="../notesSlides/notesSlide152.xml"/><Relationship Id="rId1" Type="http://schemas.openxmlformats.org/officeDocument/2006/relationships/slideLayout" Target="../slideLayouts/slideLayout55.xml"/><Relationship Id="rId4" Type="http://schemas.openxmlformats.org/officeDocument/2006/relationships/image" Target="../media/image136.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5.xml"/></Relationships>
</file>

<file path=ppt/slides/_rels/slide236.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4.xml"/><Relationship Id="rId1" Type="http://schemas.openxmlformats.org/officeDocument/2006/relationships/slideLayout" Target="../slideLayouts/slideLayout55.xml"/><Relationship Id="rId4" Type="http://schemas.openxmlformats.org/officeDocument/2006/relationships/image" Target="../media/image137.png"/></Relationships>
</file>

<file path=ppt/slides/_rels/slide237.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5.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5.xml"/></Relationships>
</file>

<file path=ppt/slides/_rels/slide239.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57.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28.png"/></Relationships>
</file>

<file path=ppt/slides/_rels/slide240.xml.rels><?xml version="1.0" encoding="UTF-8" standalone="yes"?>
<Relationships xmlns="http://schemas.openxmlformats.org/package/2006/relationships"><Relationship Id="rId3" Type="http://schemas.openxmlformats.org/officeDocument/2006/relationships/hyperlink" Target="http://en.wikipedia.org/wiki/Vodka_war" TargetMode="External"/><Relationship Id="rId2" Type="http://schemas.openxmlformats.org/officeDocument/2006/relationships/notesSlide" Target="../notesSlides/notesSlide158.xml"/><Relationship Id="rId1" Type="http://schemas.openxmlformats.org/officeDocument/2006/relationships/slideLayout" Target="../slideLayouts/slideLayout55.xml"/><Relationship Id="rId4" Type="http://schemas.openxmlformats.org/officeDocument/2006/relationships/image" Target="../media/image138.png"/></Relationships>
</file>

<file path=ppt/slides/_rels/slide2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9.xml"/><Relationship Id="rId1" Type="http://schemas.openxmlformats.org/officeDocument/2006/relationships/slideLayout" Target="../slideLayouts/slideLayout55.xml"/><Relationship Id="rId4" Type="http://schemas.openxmlformats.org/officeDocument/2006/relationships/hyperlink" Target="http://en.wikipedia.org/wiki/Vodka_war"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news.bbc.co.uk/2/hi/europe/5332432.stm" TargetMode="External"/><Relationship Id="rId2" Type="http://schemas.openxmlformats.org/officeDocument/2006/relationships/notesSlide" Target="../notesSlides/notesSlide160.xml"/><Relationship Id="rId1" Type="http://schemas.openxmlformats.org/officeDocument/2006/relationships/slideLayout" Target="../slideLayouts/slideLayout55.xml"/><Relationship Id="rId4" Type="http://schemas.openxmlformats.org/officeDocument/2006/relationships/image" Target="../media/image140.png"/></Relationships>
</file>

<file path=ppt/slides/_rels/slide243.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1.xml"/><Relationship Id="rId1" Type="http://schemas.openxmlformats.org/officeDocument/2006/relationships/slideLayout" Target="../slideLayouts/slideLayout55.xml"/><Relationship Id="rId4" Type="http://schemas.openxmlformats.org/officeDocument/2006/relationships/image" Target="../media/image141.png"/></Relationships>
</file>

<file path=ppt/slides/_rels/slide244.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2.xml"/><Relationship Id="rId1" Type="http://schemas.openxmlformats.org/officeDocument/2006/relationships/slideLayout" Target="../slideLayouts/slideLayout55.xml"/><Relationship Id="rId4" Type="http://schemas.openxmlformats.org/officeDocument/2006/relationships/image" Target="../media/image142.png"/></Relationships>
</file>

<file path=ppt/slides/_rels/slide245.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3.xml"/><Relationship Id="rId1" Type="http://schemas.openxmlformats.org/officeDocument/2006/relationships/slideLayout" Target="../slideLayouts/slideLayout55.xml"/><Relationship Id="rId4" Type="http://schemas.openxmlformats.org/officeDocument/2006/relationships/image" Target="../media/image143.png"/></Relationships>
</file>

<file path=ppt/slides/_rels/slide246.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4.xml"/><Relationship Id="rId1" Type="http://schemas.openxmlformats.org/officeDocument/2006/relationships/slideLayout" Target="../slideLayouts/slideLayout55.xml"/><Relationship Id="rId4" Type="http://schemas.openxmlformats.org/officeDocument/2006/relationships/image" Target="../media/image144.png"/></Relationships>
</file>

<file path=ppt/slides/_rels/slide247.xml.rels><?xml version="1.0" encoding="UTF-8" standalone="yes"?>
<Relationships xmlns="http://schemas.openxmlformats.org/package/2006/relationships"><Relationship Id="rId3" Type="http://schemas.openxmlformats.org/officeDocument/2006/relationships/hyperlink" Target="http://news.bbc.co.uk/2/hi/business/7322033.stm" TargetMode="External"/><Relationship Id="rId2" Type="http://schemas.openxmlformats.org/officeDocument/2006/relationships/notesSlide" Target="../notesSlides/notesSlide165.xml"/><Relationship Id="rId1" Type="http://schemas.openxmlformats.org/officeDocument/2006/relationships/slideLayout" Target="../slideLayouts/slideLayout67.xml"/><Relationship Id="rId4" Type="http://schemas.openxmlformats.org/officeDocument/2006/relationships/image" Target="../media/image145.png"/></Relationships>
</file>

<file path=ppt/slides/_rels/slide248.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6.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hyperlink" Target="http://www.telegraph.co.uk/fashion/fashionpicturegalleries/7547669/Chocolate-Fashion-at-Salon-Du-Chocolat-in-Cairo-Egypt.html?image=6" TargetMode="External"/><Relationship Id="rId2" Type="http://schemas.openxmlformats.org/officeDocument/2006/relationships/notesSlide" Target="../notesSlides/notesSlide167.xml"/><Relationship Id="rId1" Type="http://schemas.openxmlformats.org/officeDocument/2006/relationships/slideLayout" Target="../slideLayouts/slideLayout67.xml"/><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hyperlink" Target="http://news.bbc.co.uk/2/hi/health/7363004.st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1.xml"/></Relationships>
</file>

<file path=ppt/slides/_rels/slide251.xml.rels><?xml version="1.0" encoding="UTF-8" standalone="yes"?>
<Relationships xmlns="http://schemas.openxmlformats.org/package/2006/relationships"><Relationship Id="rId3" Type="http://schemas.openxmlformats.org/officeDocument/2006/relationships/hyperlink" Target="https://www.msn.com/en-gb/news/uknews/what-is-the-brexit-sausage-war-all-about/ar-AAKRvRI" TargetMode="External"/><Relationship Id="rId2" Type="http://schemas.openxmlformats.org/officeDocument/2006/relationships/notesSlide" Target="../notesSlides/notesSlide169.xml"/><Relationship Id="rId1" Type="http://schemas.openxmlformats.org/officeDocument/2006/relationships/slideLayout" Target="../slideLayouts/slideLayout6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52.xml.rels><?xml version="1.0" encoding="UTF-8" standalone="yes"?>
<Relationships xmlns="http://schemas.openxmlformats.org/package/2006/relationships"><Relationship Id="rId3" Type="http://schemas.openxmlformats.org/officeDocument/2006/relationships/hyperlink" Target="https://www.businesslive.co.za/bd/world/europe/2021-06-09-uk-eu-mistrust-deepens-as-sausage-war-talks-fail-to-find-a-breakthrough/" TargetMode="External"/><Relationship Id="rId2" Type="http://schemas.openxmlformats.org/officeDocument/2006/relationships/notesSlide" Target="../notesSlides/notesSlide170.xml"/><Relationship Id="rId1" Type="http://schemas.openxmlformats.org/officeDocument/2006/relationships/slideLayout" Target="../slideLayouts/slideLayout67.xml"/><Relationship Id="rId5" Type="http://schemas.openxmlformats.org/officeDocument/2006/relationships/image" Target="../media/image151.png"/><Relationship Id="rId4" Type="http://schemas.openxmlformats.org/officeDocument/2006/relationships/image" Target="../media/image150.png"/></Relationships>
</file>

<file path=ppt/slides/_rels/slide253.xml.rels><?xml version="1.0" encoding="UTF-8" standalone="yes"?>
<Relationships xmlns="http://schemas.openxmlformats.org/package/2006/relationships"><Relationship Id="rId3" Type="http://schemas.openxmlformats.org/officeDocument/2006/relationships/hyperlink" Target="https://wsau.com/2021/06/30/eu-agrees-ceasefire-with-britain-in-sausage-war/" TargetMode="External"/><Relationship Id="rId2" Type="http://schemas.openxmlformats.org/officeDocument/2006/relationships/notesSlide" Target="../notesSlides/notesSlide171.xml"/><Relationship Id="rId1" Type="http://schemas.openxmlformats.org/officeDocument/2006/relationships/slideLayout" Target="../slideLayouts/slideLayout67.xml"/><Relationship Id="rId5" Type="http://schemas.openxmlformats.org/officeDocument/2006/relationships/image" Target="../media/image153.png"/><Relationship Id="rId4" Type="http://schemas.openxmlformats.org/officeDocument/2006/relationships/image" Target="../media/image152.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1.xml"/></Relationships>
</file>

<file path=ppt/slides/_rels/slide255.xml.rels><?xml version="1.0" encoding="UTF-8" standalone="yes"?>
<Relationships xmlns="http://schemas.openxmlformats.org/package/2006/relationships"><Relationship Id="rId3" Type="http://schemas.openxmlformats.org/officeDocument/2006/relationships/hyperlink" Target="https://www.euractiv.com/section/agriculture-food/news/trawler-wars-europes-fights-over-fish/" TargetMode="External"/><Relationship Id="rId2" Type="http://schemas.openxmlformats.org/officeDocument/2006/relationships/notesSlide" Target="../notesSlides/notesSlide173.xml"/><Relationship Id="rId1" Type="http://schemas.openxmlformats.org/officeDocument/2006/relationships/slideLayout" Target="../slideLayouts/slideLayout67.xml"/><Relationship Id="rId5" Type="http://schemas.openxmlformats.org/officeDocument/2006/relationships/image" Target="../media/image155.png"/><Relationship Id="rId4" Type="http://schemas.openxmlformats.org/officeDocument/2006/relationships/image" Target="../media/image154.png"/></Relationships>
</file>

<file path=ppt/slides/_rels/slide256.xml.rels><?xml version="1.0" encoding="UTF-8" standalone="yes"?>
<Relationships xmlns="http://schemas.openxmlformats.org/package/2006/relationships"><Relationship Id="rId3" Type="http://schemas.openxmlformats.org/officeDocument/2006/relationships/hyperlink" Target="https://www.theguardian.com/politics/2020/dec/12/brexit-fishing-row-evokes-memories-of-cod-wars-with-iceland" TargetMode="External"/><Relationship Id="rId2" Type="http://schemas.openxmlformats.org/officeDocument/2006/relationships/notesSlide" Target="../notesSlides/notesSlide174.xml"/><Relationship Id="rId1" Type="http://schemas.openxmlformats.org/officeDocument/2006/relationships/slideLayout" Target="../slideLayouts/slideLayout67.xml"/><Relationship Id="rId5" Type="http://schemas.openxmlformats.org/officeDocument/2006/relationships/image" Target="../media/image12.JPG"/><Relationship Id="rId4" Type="http://schemas.openxmlformats.org/officeDocument/2006/relationships/image" Target="../media/image156.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hyperlink" Target="http://www.foodnavigator.com/Legislation/FDF-defends-industry-against-fat-tax-for-chocolate/?c=QcauhLNRE2A+PfG+s4JMQA==&amp;utm_source=newsletter_daily&amp;utm_medium=email&amp;utm_campaign=Newsletter+Daily"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0.jpg"/><Relationship Id="rId4" Type="http://schemas.openxmlformats.org/officeDocument/2006/relationships/hyperlink" Target="https://www.bbc.com/news/world-africa-56687427akv"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Thirty_years_war"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hyperlink" Target="http://www.cadbury.co.uk/EN/CTB2003/about_chocolate/history_cadbury/"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hyperlink" Target="http://www.thisismoney.co.uk/investing-and-markets/article.html?in_article_id=440876&amp;in_page_id=3&amp;position=moretopstories" TargetMode="External"/><Relationship Id="rId2" Type="http://schemas.openxmlformats.org/officeDocument/2006/relationships/notesSlide" Target="../notesSlides/notesSlide37.xml"/><Relationship Id="rId1" Type="http://schemas.openxmlformats.org/officeDocument/2006/relationships/slideLayout" Target="../slideLayouts/slideLayout6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www.genevalunch.com/genevalunchrethink/2008/04/wrigleys-plus-b.html" TargetMode="External"/><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2.JPG"/><Relationship Id="rId4" Type="http://schemas.openxmlformats.org/officeDocument/2006/relationships/hyperlink" Target="https://www.theguardian.com/environment/2020/jan/25/cacao-not-gold-chocolate-trees-offer-future-to-amazon-tribes-aoe?CMP=Share_iOSApp_Other"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just-food.com/article.aspx?ID=88892" TargetMode="External"/><Relationship Id="rId2" Type="http://schemas.openxmlformats.org/officeDocument/2006/relationships/notesSlide" Target="../notesSlides/notesSlide40.xml"/><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hyperlink" Target="http://www.just-food.com/article.aspx?ID=88892/"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hyperlink" Target="http://www.cnn.com/2003/WORLD/europe/01/16/chocolate.war/" TargetMode="External"/><Relationship Id="rId2" Type="http://schemas.openxmlformats.org/officeDocument/2006/relationships/notesSlide" Target="../notesSlides/notesSlide42.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hyperlink" Target="https://en.wikipedia.org/wiki/Brexi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onfectionerynews.com/Article/2021/03/23/UK-chocolate-producers-among-hardest-hit-in-post-Brexit-exports-to-EU" TargetMode="External"/><Relationship Id="rId2" Type="http://schemas.openxmlformats.org/officeDocument/2006/relationships/notesSlide" Target="../notesSlides/notesSlide45.xml"/><Relationship Id="rId1" Type="http://schemas.openxmlformats.org/officeDocument/2006/relationships/slideLayout" Target="../slideLayouts/slideLayout67.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7.xml"/><Relationship Id="rId4" Type="http://schemas.openxmlformats.org/officeDocument/2006/relationships/hyperlink" Target="https://www.bbc.com/news/uk-england-london-6181074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hyperlink" Target="https://www.bbc.com/news/uk-england-london-6181074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hyperlink" Target="http://www.chocolate-history.co.uk/chocolate-war.htm" TargetMode="External"/><Relationship Id="rId2" Type="http://schemas.openxmlformats.org/officeDocument/2006/relationships/notesSlide" Target="../notesSlides/notesSlide49.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hyperlink" Target="https://www.theguardian.com/commentisfree/2019/oct/07/it-takes-21-litres-of-water-to-produce-a-small-chocolate-bar-how-water-wise-is-your-diet?CMP=Share_iOSApp_Oth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hyperlink" Target="http://query.nytimes.com/gst/fullpage.html?res=9B01E1DF113EF937A15753C1A961958260&amp;sec=&amp;spon=&amp;pagewanted=all" TargetMode="External"/><Relationship Id="rId2" Type="http://schemas.openxmlformats.org/officeDocument/2006/relationships/notesSlide" Target="../notesSlides/notesSlide51.xml"/><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53.xml"/><Relationship Id="rId1" Type="http://schemas.openxmlformats.org/officeDocument/2006/relationships/slideLayout" Target="../slideLayouts/slideLayout55.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54.xml"/><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Protected_geographical_indications_in_the_European_Union" TargetMode="External"/><Relationship Id="rId2" Type="http://schemas.openxmlformats.org/officeDocument/2006/relationships/notesSlide" Target="../notesSlides/notesSlide56.xml"/><Relationship Id="rId1" Type="http://schemas.openxmlformats.org/officeDocument/2006/relationships/slideLayout" Target="../slideLayouts/slideLayout55.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57.xml"/><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hyperlink" Target="https://www.confectionerynews.com/Article/2013/04/02/Belgian-chocolate-special-protection-proposal" TargetMode="External"/><Relationship Id="rId2" Type="http://schemas.openxmlformats.org/officeDocument/2006/relationships/notesSlide" Target="../notesSlides/notesSlide58.xml"/><Relationship Id="rId1" Type="http://schemas.openxmlformats.org/officeDocument/2006/relationships/slideLayout" Target="../slideLayouts/slideLayout67.xml"/><Relationship Id="rId5" Type="http://schemas.openxmlformats.org/officeDocument/2006/relationships/image" Target="../media/image4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hyperlink" Target="https://english.aawsat.com/home/article/1071176/italian-chocolate-asks-protection" TargetMode="External"/><Relationship Id="rId2" Type="http://schemas.openxmlformats.org/officeDocument/2006/relationships/notesSlide" Target="../notesSlides/notesSlide59.xml"/><Relationship Id="rId1" Type="http://schemas.openxmlformats.org/officeDocument/2006/relationships/slideLayout" Target="../slideLayouts/slideLayout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hyperlink" Target="https://www.bbc.com/news/health-50628962"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hyperlink" Target="http://www.npr.org/templates/story/story.php?storyId=4975895" TargetMode="External"/><Relationship Id="rId2" Type="http://schemas.openxmlformats.org/officeDocument/2006/relationships/notesSlide" Target="../notesSlides/notesSlide61.xml"/><Relationship Id="rId1" Type="http://schemas.openxmlformats.org/officeDocument/2006/relationships/slideLayout" Target="../slideLayouts/slideLayout55.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hyperlink" Target="http://www.helleniccomserve.com/fetagreek.html" TargetMode="External"/><Relationship Id="rId2" Type="http://schemas.openxmlformats.org/officeDocument/2006/relationships/notesSlide" Target="../notesSlides/notesSlide62.xml"/><Relationship Id="rId1" Type="http://schemas.openxmlformats.org/officeDocument/2006/relationships/slideLayout" Target="../slideLayouts/slideLayout55.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hyperlink" Target="http://news.bbc.co.uk/2/hi/uk_news/england/north_yorkshire/6606779.stm" TargetMode="External"/><Relationship Id="rId2" Type="http://schemas.openxmlformats.org/officeDocument/2006/relationships/notesSlide" Target="../notesSlides/notesSlide63.xml"/><Relationship Id="rId1" Type="http://schemas.openxmlformats.org/officeDocument/2006/relationships/slideLayout" Target="../slideLayouts/slideLayout55.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hyperlink" Target="http://www.fornobravo.com/vera_pizza_napoletana/VPN_spec.html" TargetMode="External"/><Relationship Id="rId2" Type="http://schemas.openxmlformats.org/officeDocument/2006/relationships/notesSlide" Target="../notesSlides/notesSlide64.xml"/><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65.xml"/><Relationship Id="rId1" Type="http://schemas.openxmlformats.org/officeDocument/2006/relationships/slideLayout" Target="../slideLayouts/slideLayout78.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1.xml"/><Relationship Id="rId4" Type="http://schemas.openxmlformats.org/officeDocument/2006/relationships/hyperlink" Target="http://www.savilerowclub.com/annai/knit.ht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beknitted.blogspot.com/2004_08_01_beknitted_archive.html" TargetMode="External"/><Relationship Id="rId2" Type="http://schemas.openxmlformats.org/officeDocument/2006/relationships/image" Target="../media/image64.jpeg"/><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66.xml"/><Relationship Id="rId1" Type="http://schemas.openxmlformats.org/officeDocument/2006/relationships/slideLayout" Target="../slideLayouts/slideLayout78.xml"/><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hyperlink" Target="https://www.bbc.com/news/business-51439407"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67.xml"/><Relationship Id="rId1" Type="http://schemas.openxmlformats.org/officeDocument/2006/relationships/slideLayout" Target="../slideLayouts/slideLayout55.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 Id="rId5" Type="http://schemas.openxmlformats.org/officeDocument/2006/relationships/image" Target="../media/image71.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title" TargetMode="External"/><Relationship Id="rId4" Type="http://schemas.openxmlformats.org/officeDocument/2006/relationships/hyperlink" Target="http://www.d.umn.edu/cla/faculty/troufs/anthfood/afchocolate.html#new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mrkland.com/fun/xocoatl/#SEL" TargetMode="External"/><Relationship Id="rId2" Type="http://schemas.openxmlformats.org/officeDocument/2006/relationships/hyperlink" Target="http://www.mrkland.com/fun/xocoatl/barlist.htm" TargetMode="External"/><Relationship Id="rId1" Type="http://schemas.openxmlformats.org/officeDocument/2006/relationships/slideLayout" Target="../slideLayouts/slideLayout50.xml"/><Relationship Id="rId5" Type="http://schemas.openxmlformats.org/officeDocument/2006/relationships/hyperlink" Target="http://www.xocoatl.org/bars.htm" TargetMode="External"/><Relationship Id="rId4" Type="http://schemas.openxmlformats.org/officeDocument/2006/relationships/hyperlink" Target="http://www.mrkland.com/fun/xocoatl/bars.htm"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hyperlink" Target="http://www.guardian.co.uk/uk_news/story/0,3604,876445,00.html" TargetMode="External"/><Relationship Id="rId2" Type="http://schemas.openxmlformats.org/officeDocument/2006/relationships/hyperlink" Target="http://www.davidsumberg.com/new_page_17.htm" TargetMode="External"/><Relationship Id="rId1" Type="http://schemas.openxmlformats.org/officeDocument/2006/relationships/slideLayout" Target="../slideLayouts/slideLayout50.xml"/><Relationship Id="rId4" Type="http://schemas.openxmlformats.org/officeDocument/2006/relationships/hyperlink" Target="http://en.wikipedia.org/wiki/Big_Chocolat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69.xml"/><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825274" y="1163086"/>
            <a:ext cx="7491412" cy="4856714"/>
          </a:xfrm>
          <a:prstGeom prst="rect">
            <a:avLst/>
          </a:prstGeom>
          <a:noFill/>
          <a:ln w="9525">
            <a:noFill/>
            <a:miter lim="800000"/>
            <a:headEnd/>
            <a:tailEnd/>
          </a:ln>
        </p:spPr>
        <p:txBody>
          <a:bodyPr wrap="square">
            <a:spAutoFit/>
          </a:bodyPr>
          <a:lstStyle/>
          <a:p>
            <a:pPr>
              <a:lnSpc>
                <a:spcPct val="160000"/>
              </a:lnSpc>
              <a:spcBef>
                <a:spcPct val="0"/>
              </a:spcBef>
            </a:pPr>
            <a:r>
              <a:rPr lang="en-US" sz="3600" dirty="0">
                <a:solidFill>
                  <a:srgbClr val="FFFFFF"/>
                </a:solidFill>
                <a:latin typeface="Times" pitchFamily="18" charset="0"/>
              </a:rPr>
              <a:t>The EU</a:t>
            </a:r>
          </a:p>
          <a:p>
            <a:pPr>
              <a:spcBef>
                <a:spcPct val="0"/>
              </a:spcBef>
            </a:pPr>
            <a:r>
              <a:rPr lang="en-US" sz="7200" i="1" dirty="0">
                <a:solidFill>
                  <a:srgbClr val="FFFFFF"/>
                </a:solidFill>
                <a:latin typeface="Times" pitchFamily="18" charset="0"/>
              </a:rPr>
              <a:t>Thirty-Year Chocolate War: </a:t>
            </a:r>
          </a:p>
          <a:p>
            <a:pPr>
              <a:spcBef>
                <a:spcPct val="0"/>
              </a:spcBef>
            </a:pPr>
            <a:r>
              <a:rPr lang="en-US" sz="6000" i="1" dirty="0">
                <a:solidFill>
                  <a:srgbClr val="FFFFFF"/>
                </a:solidFill>
                <a:latin typeface="Times" pitchFamily="18" charset="0"/>
              </a:rPr>
              <a:t>A Run-up to Scaling</a:t>
            </a:r>
          </a:p>
          <a:p>
            <a:pPr>
              <a:spcBef>
                <a:spcPct val="0"/>
              </a:spcBef>
            </a:pPr>
            <a:endParaRPr lang="en-US" sz="1400" dirty="0">
              <a:solidFill>
                <a:srgbClr val="FFFFFF"/>
              </a:solidFill>
              <a:latin typeface="Times" pitchFamily="18" charset="0"/>
            </a:endParaRPr>
          </a:p>
          <a:p>
            <a:pPr>
              <a:spcBef>
                <a:spcPct val="0"/>
              </a:spcBef>
            </a:pPr>
            <a:r>
              <a:rPr lang="en-US" sz="2800" dirty="0">
                <a:solidFill>
                  <a:srgbClr val="FFFFFF"/>
                </a:solidFill>
                <a:latin typeface="Times" pitchFamily="18" charset="0"/>
              </a:rPr>
              <a:t>1973-2003</a:t>
            </a:r>
          </a:p>
        </p:txBody>
      </p:sp>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2010-2024</a:t>
            </a:r>
            <a:endParaRPr kumimoji="1" lang="en-US" sz="900" dirty="0">
              <a:solidFill>
                <a:srgbClr val="FFFFFF"/>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825278" y="3200400"/>
            <a:ext cx="7491412" cy="1015663"/>
          </a:xfrm>
          <a:prstGeom prst="rect">
            <a:avLst/>
          </a:prstGeom>
          <a:noFill/>
          <a:ln w="9525">
            <a:noFill/>
            <a:miter lim="800000"/>
            <a:headEnd/>
            <a:tailEnd/>
          </a:ln>
        </p:spPr>
        <p:txBody>
          <a:bodyPr wrap="square">
            <a:spAutoFit/>
          </a:bodyPr>
          <a:lstStyle/>
          <a:p>
            <a:pPr>
              <a:spcBef>
                <a:spcPct val="0"/>
              </a:spcBef>
            </a:pPr>
            <a:r>
              <a:rPr lang="en-US" sz="6000" dirty="0">
                <a:solidFill>
                  <a:srgbClr val="895623"/>
                </a:solidFill>
                <a:latin typeface="Times" pitchFamily="18" charset="0"/>
              </a:rPr>
              <a:t>Chocolate Origins . . .</a:t>
            </a:r>
            <a:endParaRPr lang="en-US" sz="1600" dirty="0">
              <a:solidFill>
                <a:srgbClr val="895623"/>
              </a:solidFill>
              <a:latin typeface="Times" pitchFamily="18" charset="0"/>
            </a:endParaRPr>
          </a:p>
        </p:txBody>
      </p:sp>
    </p:spTree>
    <p:extLst>
      <p:ext uri="{BB962C8B-B14F-4D97-AF65-F5344CB8AC3E}">
        <p14:creationId xmlns:p14="http://schemas.microsoft.com/office/powerpoint/2010/main" val="29848076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$7.99 (27 April 2008)</a:t>
            </a:r>
          </a:p>
        </p:txBody>
      </p:sp>
      <p:pic>
        <p:nvPicPr>
          <p:cNvPr id="63491" name="Picture 2"/>
          <p:cNvPicPr>
            <a:picLocks noChangeAspect="1" noChangeArrowheads="1"/>
          </p:cNvPicPr>
          <p:nvPr/>
        </p:nvPicPr>
        <p:blipFill>
          <a:blip r:embed="rId3" cstate="print"/>
          <a:srcRect/>
          <a:stretch>
            <a:fillRect/>
          </a:stretch>
        </p:blipFill>
        <p:spPr bwMode="auto">
          <a:xfrm>
            <a:off x="2171700" y="685800"/>
            <a:ext cx="4762500" cy="4762500"/>
          </a:xfrm>
          <a:prstGeom prst="rect">
            <a:avLst/>
          </a:prstGeom>
          <a:noFill/>
          <a:ln w="9525">
            <a:noFill/>
            <a:miter lim="800000"/>
            <a:headEnd/>
            <a:tailEnd/>
          </a:ln>
        </p:spPr>
      </p:pic>
      <p:sp>
        <p:nvSpPr>
          <p:cNvPr id="7" name="Oval 6"/>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5" name="AutoShape 6">
            <a:extLst>
              <a:ext uri="{FF2B5EF4-FFF2-40B4-BE49-F238E27FC236}">
                <a16:creationId xmlns:a16="http://schemas.microsoft.com/office/drawing/2014/main" id="{DBD27B8F-D7DA-421C-81D4-92D1E4DC91F0}"/>
              </a:ext>
            </a:extLst>
          </p:cNvPr>
          <p:cNvSpPr>
            <a:spLocks noChangeArrowheads="1"/>
          </p:cNvSpPr>
          <p:nvPr/>
        </p:nvSpPr>
        <p:spPr bwMode="auto">
          <a:xfrm rot="-7689064">
            <a:off x="1758167" y="29387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4514" name="Picture 4"/>
          <p:cNvPicPr preferRelativeResize="0">
            <a:picLocks noChangeArrowheads="1"/>
          </p:cNvPicPr>
          <p:nvPr/>
        </p:nvPicPr>
        <p:blipFill>
          <a:blip r:embed="rId3" cstate="print"/>
          <a:srcRect/>
          <a:stretch>
            <a:fillRect/>
          </a:stretch>
        </p:blipFill>
        <p:spPr bwMode="auto">
          <a:xfrm>
            <a:off x="76200" y="381000"/>
            <a:ext cx="2970213" cy="5886450"/>
          </a:xfrm>
          <a:prstGeom prst="rect">
            <a:avLst/>
          </a:prstGeom>
          <a:noFill/>
          <a:ln w="9525">
            <a:noFill/>
            <a:miter lim="800000"/>
            <a:headEnd/>
            <a:tailEnd/>
          </a:ln>
        </p:spPr>
      </p:pic>
      <p:pic>
        <p:nvPicPr>
          <p:cNvPr id="64515" name="Picture 5"/>
          <p:cNvPicPr>
            <a:picLocks noChangeAspect="1" noChangeArrowheads="1"/>
          </p:cNvPicPr>
          <p:nvPr/>
        </p:nvPicPr>
        <p:blipFill>
          <a:blip r:embed="rId4" cstate="print"/>
          <a:srcRect/>
          <a:stretch>
            <a:fillRect/>
          </a:stretch>
        </p:blipFill>
        <p:spPr bwMode="auto">
          <a:xfrm>
            <a:off x="6097588" y="381000"/>
            <a:ext cx="2970212" cy="5886450"/>
          </a:xfrm>
          <a:prstGeom prst="rect">
            <a:avLst/>
          </a:prstGeom>
          <a:noFill/>
          <a:ln w="9525">
            <a:noFill/>
            <a:miter lim="800000"/>
            <a:headEnd/>
            <a:tailEnd/>
          </a:ln>
        </p:spPr>
      </p:pic>
      <p:pic>
        <p:nvPicPr>
          <p:cNvPr id="64516" name="Picture 3"/>
          <p:cNvPicPr>
            <a:picLocks noChangeAspect="1" noChangeArrowheads="1"/>
          </p:cNvPicPr>
          <p:nvPr/>
        </p:nvPicPr>
        <p:blipFill>
          <a:blip r:embed="rId5" cstate="print"/>
          <a:srcRect/>
          <a:stretch>
            <a:fillRect/>
          </a:stretch>
        </p:blipFill>
        <p:spPr bwMode="auto">
          <a:xfrm>
            <a:off x="3086100" y="381000"/>
            <a:ext cx="2970213" cy="5902325"/>
          </a:xfrm>
          <a:prstGeom prst="rect">
            <a:avLst/>
          </a:prstGeom>
          <a:noFill/>
          <a:ln w="9525">
            <a:noFill/>
            <a:miter lim="800000"/>
            <a:headEnd/>
            <a:tailEnd/>
          </a:ln>
        </p:spPr>
      </p:pic>
      <p:sp>
        <p:nvSpPr>
          <p:cNvPr id="9" name="Oval 8"/>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0" name="Oval 9"/>
          <p:cNvSpPr>
            <a:spLocks noChangeArrowheads="1"/>
          </p:cNvSpPr>
          <p:nvPr/>
        </p:nvSpPr>
        <p:spPr bwMode="auto">
          <a:xfrm>
            <a:off x="5334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1" name="Oval 10"/>
          <p:cNvSpPr>
            <a:spLocks noChangeArrowheads="1"/>
          </p:cNvSpPr>
          <p:nvPr/>
        </p:nvSpPr>
        <p:spPr bwMode="auto">
          <a:xfrm>
            <a:off x="64008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cstate="print"/>
          <a:srcRect/>
          <a:stretch>
            <a:fillRect/>
          </a:stretch>
        </p:blipFill>
        <p:spPr bwMode="auto">
          <a:xfrm>
            <a:off x="3581400" y="1179513"/>
            <a:ext cx="1981200" cy="4078287"/>
          </a:xfrm>
          <a:prstGeom prst="rect">
            <a:avLst/>
          </a:prstGeom>
          <a:noFill/>
          <a:ln w="9525">
            <a:noFill/>
            <a:miter lim="800000"/>
            <a:headEnd/>
            <a:tailEnd/>
          </a:ln>
        </p:spPr>
      </p:pic>
      <p:sp>
        <p:nvSpPr>
          <p:cNvPr id="4" name="Oval 3"/>
          <p:cNvSpPr>
            <a:spLocks noChangeArrowheads="1"/>
          </p:cNvSpPr>
          <p:nvPr/>
        </p:nvSpPr>
        <p:spPr bwMode="auto">
          <a:xfrm>
            <a:off x="3657600" y="1752600"/>
            <a:ext cx="1676400" cy="609600"/>
          </a:xfrm>
          <a:prstGeom prst="ellipse">
            <a:avLst/>
          </a:prstGeom>
          <a:noFill/>
          <a:ln w="76200" algn="ctr">
            <a:solidFill>
              <a:schemeClr val="bg1"/>
            </a:solidFill>
            <a:round/>
            <a:headEnd/>
            <a:tailEnd/>
          </a:ln>
        </p:spPr>
        <p:txBody>
          <a:bodyPr wrap="none"/>
          <a:lstStyle/>
          <a:p>
            <a:endParaRPr lang="en-US" sz="3200">
              <a:solidFill>
                <a:srgbClr val="FFFFFF"/>
              </a:solidFill>
            </a:endParaRPr>
          </a:p>
        </p:txBody>
      </p:sp>
      <p:sp>
        <p:nvSpPr>
          <p:cNvPr id="6554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“Le 100%”</a:t>
            </a: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$8.29 (27 April 2008)</a:t>
            </a:r>
          </a:p>
        </p:txBody>
      </p:sp>
      <p:sp>
        <p:nvSpPr>
          <p:cNvPr id="65541" name="Text Box 5"/>
          <p:cNvSpPr txBox="1">
            <a:spLocks noChangeArrowheads="1"/>
          </p:cNvSpPr>
          <p:nvPr/>
        </p:nvSpPr>
        <p:spPr bwMode="auto">
          <a:xfrm>
            <a:off x="5576817" y="1828800"/>
            <a:ext cx="3100529" cy="1212640"/>
          </a:xfrm>
          <a:prstGeom prst="rect">
            <a:avLst/>
          </a:prstGeom>
          <a:noFill/>
          <a:ln w="9525">
            <a:noFill/>
            <a:miter lim="800000"/>
            <a:headEnd/>
            <a:tailEnd/>
          </a:ln>
          <a:effectLst/>
        </p:spPr>
        <p:txBody>
          <a:bodyPr wrap="none">
            <a:spAutoFit/>
          </a:bodyPr>
          <a:lstStyle/>
          <a:p>
            <a:r>
              <a:rPr lang="en-US" sz="2000" i="1" dirty="0">
                <a:solidFill>
                  <a:srgbClr val="895623"/>
                </a:solidFill>
              </a:rPr>
              <a:t>“Le cent”</a:t>
            </a:r>
          </a:p>
          <a:p>
            <a:endParaRPr lang="en-US" sz="2000" i="1" dirty="0">
              <a:solidFill>
                <a:srgbClr val="895623"/>
              </a:solidFill>
            </a:endParaRPr>
          </a:p>
          <a:p>
            <a:r>
              <a:rPr lang="en-US" sz="2000" i="1" dirty="0">
                <a:solidFill>
                  <a:srgbClr val="895623"/>
                </a:solidFill>
              </a:rPr>
              <a:t>“</a:t>
            </a:r>
            <a:r>
              <a:rPr lang="en-US" sz="2400" i="1" dirty="0">
                <a:solidFill>
                  <a:srgbClr val="895623"/>
                </a:solidFill>
              </a:rPr>
              <a:t>THE</a:t>
            </a:r>
            <a:r>
              <a:rPr lang="en-US" sz="1800" dirty="0">
                <a:solidFill>
                  <a:srgbClr val="895623"/>
                </a:solidFill>
              </a:rPr>
              <a:t> </a:t>
            </a:r>
            <a:r>
              <a:rPr lang="en-US" sz="2000" dirty="0">
                <a:solidFill>
                  <a:srgbClr val="895623"/>
                </a:solidFill>
              </a:rPr>
              <a:t>one-hundred”</a:t>
            </a:r>
          </a:p>
        </p:txBody>
      </p:sp>
      <p:sp>
        <p:nvSpPr>
          <p:cNvPr id="6" name="AutoShape 6">
            <a:extLst>
              <a:ext uri="{FF2B5EF4-FFF2-40B4-BE49-F238E27FC236}">
                <a16:creationId xmlns:a16="http://schemas.microsoft.com/office/drawing/2014/main" id="{D5F678D9-B2FF-4196-9D95-A8D4A305C9B8}"/>
              </a:ext>
            </a:extLst>
          </p:cNvPr>
          <p:cNvSpPr>
            <a:spLocks noChangeArrowheads="1"/>
          </p:cNvSpPr>
          <p:nvPr/>
        </p:nvSpPr>
        <p:spPr bwMode="auto">
          <a:xfrm rot="-7689064">
            <a:off x="1219200" y="195951"/>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5541" grpId="0"/>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Germany . . .</a:t>
            </a:r>
            <a:endParaRPr lang="en-US" sz="4000">
              <a:solidFill>
                <a:srgbClr val="FFFFFF"/>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1400" dirty="0" err="1">
                <a:solidFill>
                  <a:srgbClr val="895623"/>
                </a:solidFill>
              </a:rPr>
              <a:t>Hachez</a:t>
            </a:r>
            <a:r>
              <a:rPr lang="en-US" sz="1400" dirty="0">
                <a:solidFill>
                  <a:srgbClr val="895623"/>
                </a:solidFill>
              </a:rPr>
              <a:t> 88% "Premier Cru" with Cocoa Nibs Bar</a:t>
            </a:r>
          </a:p>
          <a:p>
            <a:pPr>
              <a:spcBef>
                <a:spcPct val="50000"/>
              </a:spcBef>
            </a:pPr>
            <a:r>
              <a:rPr lang="en-US" sz="900" dirty="0">
                <a:solidFill>
                  <a:srgbClr val="895623"/>
                </a:solidFill>
              </a:rPr>
              <a:t>Net wt. 3.5oz/100g. </a:t>
            </a:r>
          </a:p>
          <a:p>
            <a:pPr>
              <a:spcBef>
                <a:spcPct val="50000"/>
              </a:spcBef>
            </a:pPr>
            <a:r>
              <a:rPr lang="en-US" sz="900" dirty="0">
                <a:solidFill>
                  <a:srgbClr val="895623"/>
                </a:solidFill>
              </a:rPr>
              <a:t>$4.49 (27 April 2008)</a:t>
            </a:r>
          </a:p>
        </p:txBody>
      </p:sp>
      <p:pic>
        <p:nvPicPr>
          <p:cNvPr id="67587" name="Picture 3"/>
          <p:cNvPicPr>
            <a:picLocks noChangeAspect="1" noChangeArrowheads="1"/>
          </p:cNvPicPr>
          <p:nvPr/>
        </p:nvPicPr>
        <p:blipFill>
          <a:blip r:embed="rId3" cstate="print"/>
          <a:srcRect/>
          <a:stretch>
            <a:fillRect/>
          </a:stretch>
        </p:blipFill>
        <p:spPr bwMode="auto">
          <a:xfrm>
            <a:off x="2190750" y="1047750"/>
            <a:ext cx="4762500" cy="4762500"/>
          </a:xfrm>
          <a:prstGeom prst="rect">
            <a:avLst/>
          </a:prstGeom>
          <a:noFill/>
          <a:ln w="9525">
            <a:noFill/>
            <a:miter lim="800000"/>
            <a:headEnd/>
            <a:tailEnd/>
          </a:ln>
        </p:spPr>
      </p:pic>
      <p:sp>
        <p:nvSpPr>
          <p:cNvPr id="4" name="AutoShape 6">
            <a:extLst>
              <a:ext uri="{FF2B5EF4-FFF2-40B4-BE49-F238E27FC236}">
                <a16:creationId xmlns:a16="http://schemas.microsoft.com/office/drawing/2014/main" id="{B757A39D-E312-4D25-8637-C854B0CF84DE}"/>
              </a:ext>
            </a:extLst>
          </p:cNvPr>
          <p:cNvSpPr>
            <a:spLocks noChangeArrowheads="1"/>
          </p:cNvSpPr>
          <p:nvPr/>
        </p:nvSpPr>
        <p:spPr bwMode="auto">
          <a:xfrm rot="-7689064">
            <a:off x="2270808" y="134773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Spain . . .</a:t>
            </a:r>
            <a:endParaRPr lang="en-US" sz="4000">
              <a:solidFill>
                <a:srgbClr val="FFFFFF"/>
              </a:solidFill>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209800" y="1028700"/>
            <a:ext cx="4762500" cy="4762500"/>
          </a:xfrm>
          <a:prstGeom prst="rect">
            <a:avLst/>
          </a:prstGeom>
          <a:noFill/>
          <a:ln w="9525">
            <a:noFill/>
            <a:miter lim="800000"/>
            <a:headEnd/>
            <a:tailEnd/>
          </a:ln>
        </p:spPr>
      </p:pic>
      <p:sp>
        <p:nvSpPr>
          <p:cNvPr id="69635"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Chocovic 71% Guyave</a:t>
            </a:r>
            <a:endParaRPr lang="en-US" sz="900" dirty="0">
              <a:solidFill>
                <a:srgbClr val="895623"/>
              </a:solidFill>
            </a:endParaRPr>
          </a:p>
        </p:txBody>
      </p:sp>
      <p:sp>
        <p:nvSpPr>
          <p:cNvPr id="4" name="AutoShape 6">
            <a:extLst>
              <a:ext uri="{FF2B5EF4-FFF2-40B4-BE49-F238E27FC236}">
                <a16:creationId xmlns:a16="http://schemas.microsoft.com/office/drawing/2014/main" id="{F644B9A2-8C6A-4732-9CDA-B432187C117D}"/>
              </a:ext>
            </a:extLst>
          </p:cNvPr>
          <p:cNvSpPr>
            <a:spLocks noChangeArrowheads="1"/>
          </p:cNvSpPr>
          <p:nvPr/>
        </p:nvSpPr>
        <p:spPr bwMode="auto">
          <a:xfrm rot="-7689064">
            <a:off x="1758167" y="27101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srcRect/>
          <a:stretch>
            <a:fillRect/>
          </a:stretch>
        </p:blipFill>
        <p:spPr bwMode="auto">
          <a:xfrm>
            <a:off x="1057275" y="457200"/>
            <a:ext cx="7019925" cy="5943600"/>
          </a:xfrm>
          <a:prstGeom prst="rect">
            <a:avLst/>
          </a:prstGeom>
          <a:noFill/>
          <a:ln w="9525">
            <a:noFill/>
            <a:miter lim="800000"/>
            <a:headEnd/>
            <a:tailEnd/>
          </a:ln>
        </p:spPr>
      </p:pic>
      <p:sp>
        <p:nvSpPr>
          <p:cNvPr id="3" name="AutoShape 6">
            <a:extLst>
              <a:ext uri="{FF2B5EF4-FFF2-40B4-BE49-F238E27FC236}">
                <a16:creationId xmlns:a16="http://schemas.microsoft.com/office/drawing/2014/main" id="{E6CA9FE7-67C2-41BF-BF4B-6135E05D974A}"/>
              </a:ext>
            </a:extLst>
          </p:cNvPr>
          <p:cNvSpPr>
            <a:spLocks noChangeArrowheads="1"/>
          </p:cNvSpPr>
          <p:nvPr/>
        </p:nvSpPr>
        <p:spPr bwMode="auto">
          <a:xfrm rot="-7689064">
            <a:off x="1061233" y="1109505"/>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Ireland . . .</a:t>
            </a:r>
            <a:endParaRPr lang="en-US" sz="4000">
              <a:solidFill>
                <a:srgbClr val="FFFFFF"/>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3" cstate="print"/>
          <a:srcRect/>
          <a:stretch>
            <a:fillRect/>
          </a:stretch>
        </p:blipFill>
        <p:spPr bwMode="auto">
          <a:xfrm>
            <a:off x="1981200" y="2052638"/>
            <a:ext cx="1562100" cy="3190875"/>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52400" y="2057400"/>
            <a:ext cx="1562100" cy="3219450"/>
          </a:xfrm>
          <a:prstGeom prst="rect">
            <a:avLst/>
          </a:prstGeom>
          <a:noFill/>
          <a:ln w="9525">
            <a:noFill/>
            <a:miter lim="800000"/>
            <a:headEnd/>
            <a:tailEnd/>
          </a:ln>
        </p:spPr>
      </p:pic>
      <p:pic>
        <p:nvPicPr>
          <p:cNvPr id="72711" name="Picture 7"/>
          <p:cNvPicPr>
            <a:picLocks noChangeAspect="1" noChangeArrowheads="1"/>
          </p:cNvPicPr>
          <p:nvPr/>
        </p:nvPicPr>
        <p:blipFill>
          <a:blip r:embed="rId5" cstate="print"/>
          <a:srcRect/>
          <a:stretch>
            <a:fillRect/>
          </a:stretch>
        </p:blipFill>
        <p:spPr bwMode="auto">
          <a:xfrm>
            <a:off x="962025" y="152400"/>
            <a:ext cx="1552575" cy="1790700"/>
          </a:xfrm>
          <a:prstGeom prst="rect">
            <a:avLst/>
          </a:prstGeom>
          <a:noFill/>
          <a:ln w="9525">
            <a:noFill/>
            <a:miter lim="800000"/>
            <a:headEnd/>
            <a:tailEnd/>
          </a:ln>
        </p:spPr>
      </p:pic>
      <p:sp>
        <p:nvSpPr>
          <p:cNvPr id="5" name="AutoShape 6">
            <a:extLst>
              <a:ext uri="{FF2B5EF4-FFF2-40B4-BE49-F238E27FC236}">
                <a16:creationId xmlns:a16="http://schemas.microsoft.com/office/drawing/2014/main" id="{504859A2-073A-456D-9C87-CD2EBB449FD7}"/>
              </a:ext>
            </a:extLst>
          </p:cNvPr>
          <p:cNvSpPr>
            <a:spLocks noChangeArrowheads="1"/>
          </p:cNvSpPr>
          <p:nvPr/>
        </p:nvSpPr>
        <p:spPr bwMode="auto">
          <a:xfrm rot="-7689064">
            <a:off x="-356183" y="10236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2AB78C52-31D2-4B4C-B30B-8CF3BA4E14BD}"/>
              </a:ext>
            </a:extLst>
          </p:cNvPr>
          <p:cNvSpPr txBox="1">
            <a:spLocks noChangeArrowheads="1"/>
          </p:cNvSpPr>
          <p:nvPr/>
        </p:nvSpPr>
        <p:spPr bwMode="auto">
          <a:xfrm>
            <a:off x="3268384" y="6629400"/>
            <a:ext cx="2605200" cy="363176"/>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https://www.nature.com/articles/d41586-018-07226-y</a:t>
            </a:r>
            <a:endParaRPr lang="en-US" sz="800" b="0" dirty="0">
              <a:solidFill>
                <a:srgbClr val="FFFFFF"/>
              </a:solidFill>
              <a:latin typeface="Arial" charset="0"/>
            </a:endParaRPr>
          </a:p>
          <a:p>
            <a:endParaRPr lang="en-US" sz="800" b="0" dirty="0">
              <a:solidFill>
                <a:srgbClr val="FFFFFF"/>
              </a:solidFill>
              <a:latin typeface="Arial" charset="0"/>
            </a:endParaRPr>
          </a:p>
        </p:txBody>
      </p:sp>
      <p:pic>
        <p:nvPicPr>
          <p:cNvPr id="4" name="Picture 3" descr="A person holding a tree branch&#10;&#10;Description automatically generated with medium confidence">
            <a:extLst>
              <a:ext uri="{FF2B5EF4-FFF2-40B4-BE49-F238E27FC236}">
                <a16:creationId xmlns:a16="http://schemas.microsoft.com/office/drawing/2014/main" id="{F5FC8261-4745-4109-A1C8-ED42BF5F49C4}"/>
              </a:ext>
            </a:extLst>
          </p:cNvPr>
          <p:cNvPicPr>
            <a:picLocks noChangeAspect="1"/>
          </p:cNvPicPr>
          <p:nvPr/>
        </p:nvPicPr>
        <p:blipFill>
          <a:blip r:embed="rId4"/>
          <a:stretch>
            <a:fillRect/>
          </a:stretch>
        </p:blipFill>
        <p:spPr>
          <a:xfrm>
            <a:off x="1828800" y="609600"/>
            <a:ext cx="5486400" cy="5925591"/>
          </a:xfrm>
          <a:prstGeom prst="rect">
            <a:avLst/>
          </a:prstGeom>
        </p:spPr>
      </p:pic>
      <p:sp>
        <p:nvSpPr>
          <p:cNvPr id="7" name="Rectangle 6">
            <a:extLst>
              <a:ext uri="{FF2B5EF4-FFF2-40B4-BE49-F238E27FC236}">
                <a16:creationId xmlns:a16="http://schemas.microsoft.com/office/drawing/2014/main" id="{115E4F4E-E1C9-492D-B2C4-9343288FEF59}"/>
              </a:ext>
            </a:extLst>
          </p:cNvPr>
          <p:cNvSpPr/>
          <p:nvPr/>
        </p:nvSpPr>
        <p:spPr>
          <a:xfrm>
            <a:off x="2819400" y="5029200"/>
            <a:ext cx="1917769" cy="307777"/>
          </a:xfrm>
          <a:prstGeom prst="rect">
            <a:avLst/>
          </a:prstGeom>
          <a:solidFill>
            <a:schemeClr val="bg1"/>
          </a:solidFill>
        </p:spPr>
        <p:txBody>
          <a:bodyPr wrap="none">
            <a:spAutoFit/>
          </a:bodyPr>
          <a:lstStyle/>
          <a:p>
            <a:r>
              <a:rPr lang="en-US" sz="1400" b="0" dirty="0"/>
              <a:t>01 November 2018</a:t>
            </a:r>
          </a:p>
        </p:txBody>
      </p:sp>
      <p:pic>
        <p:nvPicPr>
          <p:cNvPr id="9" name="Picture 8">
            <a:extLst>
              <a:ext uri="{FF2B5EF4-FFF2-40B4-BE49-F238E27FC236}">
                <a16:creationId xmlns:a16="http://schemas.microsoft.com/office/drawing/2014/main" id="{0C50489A-3C8A-43DB-BBB3-7BEAFDA79088}"/>
              </a:ext>
            </a:extLst>
          </p:cNvPr>
          <p:cNvPicPr>
            <a:picLocks noChangeAspect="1"/>
          </p:cNvPicPr>
          <p:nvPr/>
        </p:nvPicPr>
        <p:blipFill>
          <a:blip r:embed="rId5"/>
          <a:stretch>
            <a:fillRect/>
          </a:stretch>
        </p:blipFill>
        <p:spPr>
          <a:xfrm>
            <a:off x="457200" y="227215"/>
            <a:ext cx="1371600" cy="382385"/>
          </a:xfrm>
          <a:prstGeom prst="rect">
            <a:avLst/>
          </a:prstGeom>
        </p:spPr>
      </p:pic>
      <p:sp>
        <p:nvSpPr>
          <p:cNvPr id="11" name="Rectangle 10">
            <a:extLst>
              <a:ext uri="{FF2B5EF4-FFF2-40B4-BE49-F238E27FC236}">
                <a16:creationId xmlns:a16="http://schemas.microsoft.com/office/drawing/2014/main" id="{B939BE34-3F91-47C4-9378-228C926F3FFF}"/>
              </a:ext>
            </a:extLst>
          </p:cNvPr>
          <p:cNvSpPr/>
          <p:nvPr/>
        </p:nvSpPr>
        <p:spPr>
          <a:xfrm>
            <a:off x="5533725" y="5515275"/>
            <a:ext cx="3230372" cy="461665"/>
          </a:xfrm>
          <a:prstGeom prst="rect">
            <a:avLst/>
          </a:prstGeom>
          <a:effectLst>
            <a:outerShdw blurRad="50800" dist="38100" dir="2700000" algn="tl" rotWithShape="0">
              <a:prstClr val="black">
                <a:alpha val="40000"/>
              </a:prstClr>
            </a:outerShdw>
          </a:effectLst>
        </p:spPr>
        <p:txBody>
          <a:bodyPr wrap="none">
            <a:spAutoFit/>
          </a:bodyPr>
          <a:lstStyle/>
          <a:p>
            <a:r>
              <a:rPr lang="en-US" sz="2400" i="1" dirty="0">
                <a:solidFill>
                  <a:srgbClr val="895623"/>
                </a:solidFill>
                <a:latin typeface="Arial" panose="020B0604020202020204" pitchFamily="34" charset="0"/>
                <a:cs typeface="Arial" panose="020B0604020202020204" pitchFamily="34" charset="0"/>
              </a:rPr>
              <a:t>ca</a:t>
            </a:r>
            <a:r>
              <a:rPr lang="en-US" sz="2400" dirty="0">
                <a:solidFill>
                  <a:srgbClr val="895623"/>
                </a:solidFill>
                <a:latin typeface="Arial" panose="020B0604020202020204" pitchFamily="34" charset="0"/>
                <a:cs typeface="Arial" panose="020B0604020202020204" pitchFamily="34" charset="0"/>
              </a:rPr>
              <a:t>., 3,300 years B.C.</a:t>
            </a:r>
            <a:endParaRPr lang="en-US" sz="2400" dirty="0">
              <a:solidFill>
                <a:srgbClr val="02FEF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8316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cstate="print"/>
          <a:srcRect/>
          <a:stretch>
            <a:fillRect/>
          </a:stretch>
        </p:blipFill>
        <p:spPr bwMode="auto">
          <a:xfrm>
            <a:off x="3771900" y="2057400"/>
            <a:ext cx="1562100" cy="3200400"/>
          </a:xfrm>
          <a:prstGeom prst="rect">
            <a:avLst/>
          </a:prstGeom>
          <a:noFill/>
          <a:ln w="9525">
            <a:noFill/>
            <a:miter lim="800000"/>
            <a:headEnd/>
            <a:tailEnd/>
          </a:ln>
        </p:spPr>
      </p:pic>
      <p:pic>
        <p:nvPicPr>
          <p:cNvPr id="407555" name="Picture 3"/>
          <p:cNvPicPr>
            <a:picLocks noChangeAspect="1" noChangeArrowheads="1"/>
          </p:cNvPicPr>
          <p:nvPr/>
        </p:nvPicPr>
        <p:blipFill>
          <a:blip r:embed="rId4" cstate="print"/>
          <a:srcRect/>
          <a:stretch>
            <a:fillRect/>
          </a:stretch>
        </p:blipFill>
        <p:spPr bwMode="auto">
          <a:xfrm>
            <a:off x="1981200" y="2052638"/>
            <a:ext cx="1562100" cy="3190875"/>
          </a:xfrm>
          <a:prstGeom prst="rect">
            <a:avLst/>
          </a:prstGeom>
          <a:noFill/>
          <a:ln w="9525">
            <a:noFill/>
            <a:miter lim="800000"/>
            <a:headEnd/>
            <a:tailEnd/>
          </a:ln>
        </p:spPr>
      </p:pic>
      <p:pic>
        <p:nvPicPr>
          <p:cNvPr id="407556" name="Picture 4"/>
          <p:cNvPicPr>
            <a:picLocks noChangeAspect="1" noChangeArrowheads="1"/>
          </p:cNvPicPr>
          <p:nvPr/>
        </p:nvPicPr>
        <p:blipFill>
          <a:blip r:embed="rId5" cstate="print"/>
          <a:srcRect/>
          <a:stretch>
            <a:fillRect/>
          </a:stretch>
        </p:blipFill>
        <p:spPr bwMode="auto">
          <a:xfrm>
            <a:off x="152400" y="2057400"/>
            <a:ext cx="1562100" cy="3219450"/>
          </a:xfrm>
          <a:prstGeom prst="rect">
            <a:avLst/>
          </a:prstGeom>
          <a:noFill/>
          <a:ln w="9525">
            <a:noFill/>
            <a:miter lim="800000"/>
            <a:headEnd/>
            <a:tailEnd/>
          </a:ln>
        </p:spPr>
      </p:pic>
      <p:pic>
        <p:nvPicPr>
          <p:cNvPr id="407557" name="Picture 5"/>
          <p:cNvPicPr>
            <a:picLocks noChangeAspect="1" noChangeArrowheads="1"/>
          </p:cNvPicPr>
          <p:nvPr/>
        </p:nvPicPr>
        <p:blipFill>
          <a:blip r:embed="rId6" cstate="print"/>
          <a:srcRect/>
          <a:stretch>
            <a:fillRect/>
          </a:stretch>
        </p:blipFill>
        <p:spPr bwMode="auto">
          <a:xfrm>
            <a:off x="5638800" y="2057400"/>
            <a:ext cx="1562100" cy="3152775"/>
          </a:xfrm>
          <a:prstGeom prst="rect">
            <a:avLst/>
          </a:prstGeom>
          <a:noFill/>
          <a:ln w="9525">
            <a:noFill/>
            <a:miter lim="800000"/>
            <a:headEnd/>
            <a:tailEnd/>
          </a:ln>
        </p:spPr>
      </p:pic>
      <p:pic>
        <p:nvPicPr>
          <p:cNvPr id="407558" name="Picture 6"/>
          <p:cNvPicPr>
            <a:picLocks noChangeAspect="1" noChangeArrowheads="1"/>
          </p:cNvPicPr>
          <p:nvPr/>
        </p:nvPicPr>
        <p:blipFill>
          <a:blip r:embed="rId7" cstate="print"/>
          <a:srcRect/>
          <a:stretch>
            <a:fillRect/>
          </a:stretch>
        </p:blipFill>
        <p:spPr bwMode="auto">
          <a:xfrm>
            <a:off x="7439025" y="2057400"/>
            <a:ext cx="1552575" cy="3167063"/>
          </a:xfrm>
          <a:prstGeom prst="rect">
            <a:avLst/>
          </a:prstGeom>
          <a:noFill/>
          <a:ln w="9525">
            <a:noFill/>
            <a:miter lim="800000"/>
            <a:headEnd/>
            <a:tailEnd/>
          </a:ln>
        </p:spPr>
      </p:pic>
      <p:pic>
        <p:nvPicPr>
          <p:cNvPr id="407559" name="Picture 7"/>
          <p:cNvPicPr>
            <a:picLocks noChangeAspect="1" noChangeArrowheads="1"/>
          </p:cNvPicPr>
          <p:nvPr/>
        </p:nvPicPr>
        <p:blipFill>
          <a:blip r:embed="rId8" cstate="print"/>
          <a:srcRect/>
          <a:stretch>
            <a:fillRect/>
          </a:stretch>
        </p:blipFill>
        <p:spPr bwMode="auto">
          <a:xfrm>
            <a:off x="962025" y="152400"/>
            <a:ext cx="1552575" cy="1790700"/>
          </a:xfrm>
          <a:prstGeom prst="rect">
            <a:avLst/>
          </a:prstGeom>
          <a:noFill/>
          <a:ln w="9525">
            <a:noFill/>
            <a:miter lim="800000"/>
            <a:headEnd/>
            <a:tailEnd/>
          </a:ln>
        </p:spPr>
      </p:pic>
      <p:sp>
        <p:nvSpPr>
          <p:cNvPr id="8" name="AutoShape 6">
            <a:extLst>
              <a:ext uri="{FF2B5EF4-FFF2-40B4-BE49-F238E27FC236}">
                <a16:creationId xmlns:a16="http://schemas.microsoft.com/office/drawing/2014/main" id="{AC53904D-5621-4630-AF3B-1D58CEF49DF5}"/>
              </a:ext>
            </a:extLst>
          </p:cNvPr>
          <p:cNvSpPr>
            <a:spLocks noChangeArrowheads="1"/>
          </p:cNvSpPr>
          <p:nvPr/>
        </p:nvSpPr>
        <p:spPr bwMode="auto">
          <a:xfrm rot="-7689064">
            <a:off x="-356183" y="10236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1654" name="Picture 6"/>
          <p:cNvPicPr>
            <a:picLocks noChangeAspect="1" noChangeArrowheads="1"/>
          </p:cNvPicPr>
          <p:nvPr/>
        </p:nvPicPr>
        <p:blipFill>
          <a:blip r:embed="rId3" cstate="print"/>
          <a:srcRect/>
          <a:stretch>
            <a:fillRect/>
          </a:stretch>
        </p:blipFill>
        <p:spPr bwMode="auto">
          <a:xfrm>
            <a:off x="7439025" y="2057400"/>
            <a:ext cx="1552575" cy="3167063"/>
          </a:xfrm>
          <a:prstGeom prst="rect">
            <a:avLst/>
          </a:prstGeom>
          <a:noFill/>
          <a:ln w="9525">
            <a:noFill/>
            <a:miter lim="800000"/>
            <a:headEnd/>
            <a:tailEnd/>
          </a:ln>
        </p:spPr>
      </p:pic>
      <p:pic>
        <p:nvPicPr>
          <p:cNvPr id="411655" name="Picture 7"/>
          <p:cNvPicPr>
            <a:picLocks noChangeAspect="1" noChangeArrowheads="1"/>
          </p:cNvPicPr>
          <p:nvPr/>
        </p:nvPicPr>
        <p:blipFill>
          <a:blip r:embed="rId4" cstate="print"/>
          <a:srcRect/>
          <a:stretch>
            <a:fillRect/>
          </a:stretch>
        </p:blipFill>
        <p:spPr bwMode="auto">
          <a:xfrm>
            <a:off x="962025" y="152400"/>
            <a:ext cx="1552575" cy="1790700"/>
          </a:xfrm>
          <a:prstGeom prst="rect">
            <a:avLst/>
          </a:prstGeom>
          <a:noFill/>
          <a:ln w="9525">
            <a:noFill/>
            <a:miter lim="800000"/>
            <a:headEnd/>
            <a:tailEnd/>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Denmark . . .</a:t>
            </a:r>
            <a:endParaRPr lang="en-US" sz="4000">
              <a:solidFill>
                <a:srgbClr val="FFFFFF"/>
              </a:solidFill>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cstate="print"/>
          <a:srcRect/>
          <a:stretch>
            <a:fillRect/>
          </a:stretch>
        </p:blipFill>
        <p:spPr bwMode="auto">
          <a:xfrm>
            <a:off x="3133725" y="1047750"/>
            <a:ext cx="2962275" cy="4762500"/>
          </a:xfrm>
          <a:prstGeom prst="rect">
            <a:avLst/>
          </a:prstGeom>
          <a:noFill/>
          <a:ln w="9525">
            <a:noFill/>
            <a:miter lim="800000"/>
            <a:headEnd/>
            <a:tailEnd/>
          </a:ln>
        </p:spPr>
      </p:pic>
      <p:pic>
        <p:nvPicPr>
          <p:cNvPr id="74755" name="Picture 4"/>
          <p:cNvPicPr>
            <a:picLocks noChangeAspect="1" noChangeArrowheads="1"/>
          </p:cNvPicPr>
          <p:nvPr/>
        </p:nvPicPr>
        <p:blipFill>
          <a:blip r:embed="rId4" cstate="print"/>
          <a:srcRect/>
          <a:stretch>
            <a:fillRect/>
          </a:stretch>
        </p:blipFill>
        <p:spPr bwMode="auto">
          <a:xfrm>
            <a:off x="400050" y="1066800"/>
            <a:ext cx="2800350" cy="4762500"/>
          </a:xfrm>
          <a:prstGeom prst="rect">
            <a:avLst/>
          </a:prstGeom>
          <a:noFill/>
          <a:ln w="9525">
            <a:noFill/>
            <a:miter lim="800000"/>
            <a:headEnd/>
            <a:tailEnd/>
          </a:ln>
        </p:spPr>
      </p:pic>
      <p:pic>
        <p:nvPicPr>
          <p:cNvPr id="74757" name="Picture 8"/>
          <p:cNvPicPr>
            <a:picLocks noChangeAspect="1" noChangeArrowheads="1"/>
          </p:cNvPicPr>
          <p:nvPr/>
        </p:nvPicPr>
        <p:blipFill>
          <a:blip r:embed="rId5" cstate="print"/>
          <a:srcRect/>
          <a:stretch>
            <a:fillRect/>
          </a:stretch>
        </p:blipFill>
        <p:spPr bwMode="auto">
          <a:xfrm>
            <a:off x="1295400" y="457200"/>
            <a:ext cx="1143000" cy="447675"/>
          </a:xfrm>
          <a:prstGeom prst="rect">
            <a:avLst/>
          </a:prstGeom>
          <a:noFill/>
          <a:ln w="9525">
            <a:noFill/>
            <a:miter lim="800000"/>
            <a:headEnd/>
            <a:tailEnd/>
          </a:ln>
        </p:spPr>
      </p:pic>
      <p:sp>
        <p:nvSpPr>
          <p:cNvPr id="5" name="AutoShape 6">
            <a:extLst>
              <a:ext uri="{FF2B5EF4-FFF2-40B4-BE49-F238E27FC236}">
                <a16:creationId xmlns:a16="http://schemas.microsoft.com/office/drawing/2014/main" id="{4141CF63-76DA-43F1-9116-D93B17DCA4AB}"/>
              </a:ext>
            </a:extLst>
          </p:cNvPr>
          <p:cNvSpPr>
            <a:spLocks noChangeArrowheads="1"/>
          </p:cNvSpPr>
          <p:nvPr/>
        </p:nvSpPr>
        <p:spPr bwMode="auto">
          <a:xfrm rot="-7689064">
            <a:off x="-918458" y="10337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England . . .</a:t>
            </a:r>
            <a:endParaRPr lang="en-US" sz="4000">
              <a:solidFill>
                <a:srgbClr val="FFFFFF"/>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6802"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76803"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solidFill>
                  <a:srgbClr val="000000"/>
                </a:solidFill>
                <a:latin typeface="Arial" charset="0"/>
                <a:hlinkClick r:id="rId4"/>
              </a:rPr>
              <a:t>http://www.cadbury.co.uk/EN/CTB2003/about_chocolate/history_cadbury/</a:t>
            </a:r>
            <a:endParaRPr lang="en-US">
              <a:solidFill>
                <a:srgbClr val="000000"/>
              </a:solidFill>
              <a:latin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3" name="Text Box 6"/>
          <p:cNvSpPr txBox="1">
            <a:spLocks noChangeArrowheads="1"/>
          </p:cNvSpPr>
          <p:nvPr/>
        </p:nvSpPr>
        <p:spPr bwMode="auto">
          <a:xfrm>
            <a:off x="133150" y="6430963"/>
            <a:ext cx="8859220" cy="276999"/>
          </a:xfrm>
          <a:prstGeom prst="rect">
            <a:avLst/>
          </a:prstGeom>
          <a:noFill/>
          <a:ln w="9525">
            <a:noFill/>
            <a:miter lim="800000"/>
            <a:headEnd/>
            <a:tailEnd/>
          </a:ln>
        </p:spPr>
        <p:txBody>
          <a:bodyPr wrap="none">
            <a:spAutoFit/>
          </a:bodyPr>
          <a:lstStyle/>
          <a:p>
            <a:r>
              <a:rPr lang="en-US" dirty="0">
                <a:solidFill>
                  <a:srgbClr val="000000"/>
                </a:solidFill>
                <a:latin typeface="Arial" charset="0"/>
                <a:hlinkClick r:id="rId3"/>
              </a:rPr>
              <a:t>https://www.irishtimes.com/life-and-style/food-and-drink/what-s-really-inside-your-bar-of-cadbury-dairy-milk-1.3535947</a:t>
            </a:r>
            <a:endParaRPr lang="en-US" dirty="0">
              <a:solidFill>
                <a:srgbClr val="000000"/>
              </a:solidFill>
              <a:latin typeface="Arial" charset="0"/>
            </a:endParaRPr>
          </a:p>
        </p:txBody>
      </p:sp>
      <p:pic>
        <p:nvPicPr>
          <p:cNvPr id="3" name="Picture 2" descr="A picture containing text, electronics, keyboard&#10;&#10;Description automatically generated">
            <a:extLst>
              <a:ext uri="{FF2B5EF4-FFF2-40B4-BE49-F238E27FC236}">
                <a16:creationId xmlns:a16="http://schemas.microsoft.com/office/drawing/2014/main" id="{BFD3593A-3C3C-4FEE-889A-EF6EFE14BBE3}"/>
              </a:ext>
            </a:extLst>
          </p:cNvPr>
          <p:cNvPicPr>
            <a:picLocks noChangeAspect="1"/>
          </p:cNvPicPr>
          <p:nvPr/>
        </p:nvPicPr>
        <p:blipFill>
          <a:blip r:embed="rId4"/>
          <a:stretch>
            <a:fillRect/>
          </a:stretch>
        </p:blipFill>
        <p:spPr>
          <a:xfrm>
            <a:off x="1371600" y="660861"/>
            <a:ext cx="6400800" cy="5663739"/>
          </a:xfrm>
          <a:prstGeom prst="rect">
            <a:avLst/>
          </a:prstGeom>
        </p:spPr>
      </p:pic>
      <p:sp>
        <p:nvSpPr>
          <p:cNvPr id="9" name="TextBox 8">
            <a:extLst>
              <a:ext uri="{FF2B5EF4-FFF2-40B4-BE49-F238E27FC236}">
                <a16:creationId xmlns:a16="http://schemas.microsoft.com/office/drawing/2014/main" id="{0BE0B012-429E-43B6-81FC-6403B47AFF65}"/>
              </a:ext>
            </a:extLst>
          </p:cNvPr>
          <p:cNvSpPr txBox="1"/>
          <p:nvPr/>
        </p:nvSpPr>
        <p:spPr>
          <a:xfrm>
            <a:off x="1390850" y="2257925"/>
            <a:ext cx="4572000" cy="307777"/>
          </a:xfrm>
          <a:prstGeom prst="rect">
            <a:avLst/>
          </a:prstGeom>
          <a:solidFill>
            <a:schemeClr val="bg1"/>
          </a:solidFill>
        </p:spPr>
        <p:txBody>
          <a:bodyPr wrap="square">
            <a:spAutoFit/>
          </a:bodyPr>
          <a:lstStyle/>
          <a:p>
            <a:pPr algn="l"/>
            <a:r>
              <a:rPr lang="en-US" sz="1400" b="0" dirty="0"/>
              <a:t>16 June 2018</a:t>
            </a:r>
          </a:p>
        </p:txBody>
      </p:sp>
      <p:pic>
        <p:nvPicPr>
          <p:cNvPr id="8" name="Picture 7">
            <a:extLst>
              <a:ext uri="{FF2B5EF4-FFF2-40B4-BE49-F238E27FC236}">
                <a16:creationId xmlns:a16="http://schemas.microsoft.com/office/drawing/2014/main" id="{3999D01F-56FC-4337-9F59-48A944D0484D}"/>
              </a:ext>
            </a:extLst>
          </p:cNvPr>
          <p:cNvPicPr>
            <a:picLocks noChangeAspect="1"/>
          </p:cNvPicPr>
          <p:nvPr/>
        </p:nvPicPr>
        <p:blipFill>
          <a:blip r:embed="rId5"/>
          <a:stretch>
            <a:fillRect/>
          </a:stretch>
        </p:blipFill>
        <p:spPr>
          <a:xfrm>
            <a:off x="5086950" y="2343344"/>
            <a:ext cx="2743200" cy="399856"/>
          </a:xfrm>
          <a:prstGeom prst="rect">
            <a:avLst/>
          </a:prstGeom>
        </p:spPr>
      </p:pic>
    </p:spTree>
    <p:extLst>
      <p:ext uri="{BB962C8B-B14F-4D97-AF65-F5344CB8AC3E}">
        <p14:creationId xmlns:p14="http://schemas.microsoft.com/office/powerpoint/2010/main" val="211032583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3" name="Text Box 6"/>
          <p:cNvSpPr txBox="1">
            <a:spLocks noChangeArrowheads="1"/>
          </p:cNvSpPr>
          <p:nvPr/>
        </p:nvSpPr>
        <p:spPr bwMode="auto">
          <a:xfrm>
            <a:off x="133150" y="6430963"/>
            <a:ext cx="8859220" cy="276999"/>
          </a:xfrm>
          <a:prstGeom prst="rect">
            <a:avLst/>
          </a:prstGeom>
          <a:noFill/>
          <a:ln w="9525">
            <a:noFill/>
            <a:miter lim="800000"/>
            <a:headEnd/>
            <a:tailEnd/>
          </a:ln>
        </p:spPr>
        <p:txBody>
          <a:bodyPr wrap="none">
            <a:spAutoFit/>
          </a:bodyPr>
          <a:lstStyle/>
          <a:p>
            <a:r>
              <a:rPr lang="en-US" dirty="0">
                <a:solidFill>
                  <a:srgbClr val="000000"/>
                </a:solidFill>
                <a:latin typeface="Arial" charset="0"/>
                <a:hlinkClick r:id="rId3"/>
              </a:rPr>
              <a:t>https://www.irishtimes.com/life-and-style/food-and-drink/what-s-really-inside-your-bar-of-cadbury-dairy-milk-1.3535947</a:t>
            </a:r>
            <a:endParaRPr lang="en-US" dirty="0">
              <a:solidFill>
                <a:srgbClr val="000000"/>
              </a:solidFill>
              <a:latin typeface="Arial" charset="0"/>
            </a:endParaRPr>
          </a:p>
        </p:txBody>
      </p:sp>
      <p:pic>
        <p:nvPicPr>
          <p:cNvPr id="3" name="Picture 2" descr="A picture containing text, electronics, keyboard&#10;&#10;Description automatically generated">
            <a:extLst>
              <a:ext uri="{FF2B5EF4-FFF2-40B4-BE49-F238E27FC236}">
                <a16:creationId xmlns:a16="http://schemas.microsoft.com/office/drawing/2014/main" id="{BFD3593A-3C3C-4FEE-889A-EF6EFE14BBE3}"/>
              </a:ext>
            </a:extLst>
          </p:cNvPr>
          <p:cNvPicPr>
            <a:picLocks noChangeAspect="1"/>
          </p:cNvPicPr>
          <p:nvPr/>
        </p:nvPicPr>
        <p:blipFill>
          <a:blip r:embed="rId4"/>
          <a:stretch>
            <a:fillRect/>
          </a:stretch>
        </p:blipFill>
        <p:spPr>
          <a:xfrm>
            <a:off x="1371600" y="660861"/>
            <a:ext cx="6400800" cy="5663739"/>
          </a:xfrm>
          <a:prstGeom prst="rect">
            <a:avLst/>
          </a:prstGeom>
        </p:spPr>
      </p:pic>
      <p:sp>
        <p:nvSpPr>
          <p:cNvPr id="9" name="TextBox 8">
            <a:extLst>
              <a:ext uri="{FF2B5EF4-FFF2-40B4-BE49-F238E27FC236}">
                <a16:creationId xmlns:a16="http://schemas.microsoft.com/office/drawing/2014/main" id="{0BE0B012-429E-43B6-81FC-6403B47AFF65}"/>
              </a:ext>
            </a:extLst>
          </p:cNvPr>
          <p:cNvSpPr txBox="1"/>
          <p:nvPr/>
        </p:nvSpPr>
        <p:spPr>
          <a:xfrm>
            <a:off x="1390850" y="2257925"/>
            <a:ext cx="4572000" cy="307777"/>
          </a:xfrm>
          <a:prstGeom prst="rect">
            <a:avLst/>
          </a:prstGeom>
          <a:solidFill>
            <a:schemeClr val="bg1"/>
          </a:solidFill>
        </p:spPr>
        <p:txBody>
          <a:bodyPr wrap="square">
            <a:spAutoFit/>
          </a:bodyPr>
          <a:lstStyle/>
          <a:p>
            <a:pPr algn="l"/>
            <a:r>
              <a:rPr lang="en-US" sz="1400" b="0" dirty="0"/>
              <a:t>16 June 2018</a:t>
            </a:r>
          </a:p>
        </p:txBody>
      </p:sp>
      <p:pic>
        <p:nvPicPr>
          <p:cNvPr id="8" name="Picture 7">
            <a:extLst>
              <a:ext uri="{FF2B5EF4-FFF2-40B4-BE49-F238E27FC236}">
                <a16:creationId xmlns:a16="http://schemas.microsoft.com/office/drawing/2014/main" id="{3999D01F-56FC-4337-9F59-48A944D0484D}"/>
              </a:ext>
            </a:extLst>
          </p:cNvPr>
          <p:cNvPicPr>
            <a:picLocks noChangeAspect="1"/>
          </p:cNvPicPr>
          <p:nvPr/>
        </p:nvPicPr>
        <p:blipFill>
          <a:blip r:embed="rId5"/>
          <a:stretch>
            <a:fillRect/>
          </a:stretch>
        </p:blipFill>
        <p:spPr>
          <a:xfrm>
            <a:off x="5086950" y="2343344"/>
            <a:ext cx="2743200" cy="399856"/>
          </a:xfrm>
          <a:prstGeom prst="rect">
            <a:avLst/>
          </a:prstGeom>
        </p:spPr>
      </p:pic>
      <p:sp>
        <p:nvSpPr>
          <p:cNvPr id="6" name="TextBox 5">
            <a:extLst>
              <a:ext uri="{FF2B5EF4-FFF2-40B4-BE49-F238E27FC236}">
                <a16:creationId xmlns:a16="http://schemas.microsoft.com/office/drawing/2014/main" id="{0DB85C99-0432-4FDD-8A3F-A8572654B0E2}"/>
              </a:ext>
            </a:extLst>
          </p:cNvPr>
          <p:cNvSpPr txBox="1"/>
          <p:nvPr/>
        </p:nvSpPr>
        <p:spPr>
          <a:xfrm>
            <a:off x="1828800" y="3810000"/>
            <a:ext cx="5334000" cy="1895904"/>
          </a:xfrm>
          <a:prstGeom prst="rect">
            <a:avLst/>
          </a:prstGeom>
          <a:solidFill>
            <a:schemeClr val="bg1"/>
          </a:solidFill>
        </p:spPr>
        <p:txBody>
          <a:bodyPr wrap="square">
            <a:spAutoFit/>
          </a:bodyPr>
          <a:lstStyle/>
          <a:p>
            <a:pPr lvl="1" algn="l"/>
            <a:endParaRPr lang="en-US" sz="1400" b="0" dirty="0"/>
          </a:p>
          <a:p>
            <a:pPr marL="115888" lvl="1"/>
            <a:r>
              <a:rPr lang="en-US" sz="1800" b="0" dirty="0"/>
              <a:t>23% cocoa solids in the UK </a:t>
            </a:r>
          </a:p>
          <a:p>
            <a:pPr marL="115888" lvl="1"/>
            <a:r>
              <a:rPr lang="en-US" sz="1800" b="0" dirty="0"/>
              <a:t>(in the U.S.A. it is different)</a:t>
            </a:r>
          </a:p>
          <a:p>
            <a:pPr lvl="1"/>
            <a:endParaRPr lang="en-US" sz="1800" b="0" dirty="0"/>
          </a:p>
          <a:p>
            <a:pPr marL="115888" lvl="1"/>
            <a:r>
              <a:rPr lang="en-US" sz="1800" b="0" dirty="0"/>
              <a:t>Sugar: up to half of the finished product</a:t>
            </a:r>
          </a:p>
          <a:p>
            <a:pPr algn="l"/>
            <a:endParaRPr lang="en-US" sz="1400" b="0" dirty="0"/>
          </a:p>
        </p:txBody>
      </p:sp>
    </p:spTree>
    <p:extLst>
      <p:ext uri="{BB962C8B-B14F-4D97-AF65-F5344CB8AC3E}">
        <p14:creationId xmlns:p14="http://schemas.microsoft.com/office/powerpoint/2010/main" val="245712758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589213" y="6477000"/>
            <a:ext cx="3962400" cy="274638"/>
          </a:xfrm>
          <a:prstGeom prst="rect">
            <a:avLst/>
          </a:prstGeom>
          <a:noFill/>
          <a:ln w="9525">
            <a:noFill/>
            <a:miter lim="800000"/>
            <a:headEnd/>
            <a:tailEnd/>
          </a:ln>
        </p:spPr>
        <p:txBody>
          <a:bodyPr wrap="none">
            <a:spAutoFit/>
          </a:bodyPr>
          <a:lstStyle/>
          <a:p>
            <a:r>
              <a:rPr lang="en-US" b="0">
                <a:solidFill>
                  <a:srgbClr val="895623"/>
                </a:solidFill>
                <a:latin typeface="Arial" charset="0"/>
                <a:hlinkClick r:id="rId3"/>
              </a:rPr>
              <a:t>http://members.shaw.ca/b.bogdan/caramilk/cadbury.htm</a:t>
            </a:r>
            <a:endParaRPr lang="en-US" b="0">
              <a:solidFill>
                <a:srgbClr val="895623"/>
              </a:solidFill>
              <a:latin typeface="Arial" charset="0"/>
            </a:endParaRPr>
          </a:p>
        </p:txBody>
      </p:sp>
      <p:pic>
        <p:nvPicPr>
          <p:cNvPr id="77827" name="Picture 4"/>
          <p:cNvPicPr>
            <a:picLocks noChangeAspect="1" noChangeArrowheads="1"/>
          </p:cNvPicPr>
          <p:nvPr/>
        </p:nvPicPr>
        <p:blipFill>
          <a:blip r:embed="rId4" cstate="print"/>
          <a:srcRect/>
          <a:stretch>
            <a:fillRect/>
          </a:stretch>
        </p:blipFill>
        <p:spPr bwMode="auto">
          <a:xfrm>
            <a:off x="2952750" y="2576513"/>
            <a:ext cx="3238500" cy="1704975"/>
          </a:xfrm>
          <a:prstGeom prst="rect">
            <a:avLst/>
          </a:prstGeom>
          <a:noFill/>
          <a:ln w="9525">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298950" y="6521450"/>
            <a:ext cx="546100" cy="336550"/>
          </a:xfrm>
          <a:prstGeom prst="rect">
            <a:avLst/>
          </a:prstGeom>
          <a:noFill/>
          <a:ln w="9525">
            <a:noFill/>
            <a:miter lim="800000"/>
            <a:headEnd/>
            <a:tailEnd/>
          </a:ln>
        </p:spPr>
        <p:txBody>
          <a:bodyPr wrap="none">
            <a:spAutoFit/>
          </a:bodyPr>
          <a:lstStyle/>
          <a:p>
            <a:r>
              <a:rPr lang="en-US" sz="1600" b="0">
                <a:solidFill>
                  <a:srgbClr val="FFFFFF"/>
                </a:solidFill>
              </a:rPr>
              <a:t>xxx</a:t>
            </a:r>
          </a:p>
        </p:txBody>
      </p:sp>
      <p:pic>
        <p:nvPicPr>
          <p:cNvPr id="78851" name="Picture 3"/>
          <p:cNvPicPr>
            <a:picLocks noChangeAspect="1" noChangeArrowheads="1"/>
          </p:cNvPicPr>
          <p:nvPr/>
        </p:nvPicPr>
        <p:blipFill>
          <a:blip r:embed="rId3" cstate="print"/>
          <a:srcRect/>
          <a:stretch>
            <a:fillRect/>
          </a:stretch>
        </p:blipFill>
        <p:spPr bwMode="auto">
          <a:xfrm>
            <a:off x="914400" y="228600"/>
            <a:ext cx="6172200" cy="3186113"/>
          </a:xfrm>
          <a:prstGeom prst="rect">
            <a:avLst/>
          </a:prstGeom>
          <a:noFill/>
          <a:ln w="9525">
            <a:noFill/>
            <a:miter lim="800000"/>
            <a:headEnd/>
            <a:tailEnd/>
          </a:ln>
        </p:spPr>
      </p:pic>
      <p:pic>
        <p:nvPicPr>
          <p:cNvPr id="78852" name="Picture 4"/>
          <p:cNvPicPr>
            <a:picLocks noChangeAspect="1" noChangeArrowheads="1"/>
          </p:cNvPicPr>
          <p:nvPr/>
        </p:nvPicPr>
        <p:blipFill>
          <a:blip r:embed="rId4" cstate="print"/>
          <a:srcRect/>
          <a:stretch>
            <a:fillRect/>
          </a:stretch>
        </p:blipFill>
        <p:spPr bwMode="auto">
          <a:xfrm>
            <a:off x="838200" y="3886200"/>
            <a:ext cx="2857500" cy="1295400"/>
          </a:xfrm>
          <a:prstGeom prst="rect">
            <a:avLst/>
          </a:prstGeom>
          <a:noFill/>
          <a:ln w="9525">
            <a:noFill/>
            <a:miter lim="800000"/>
            <a:headEnd/>
            <a:tailEnd/>
          </a:ln>
        </p:spPr>
      </p:pic>
      <p:pic>
        <p:nvPicPr>
          <p:cNvPr id="78853" name="Picture 5"/>
          <p:cNvPicPr>
            <a:picLocks noChangeAspect="1" noChangeArrowheads="1"/>
          </p:cNvPicPr>
          <p:nvPr/>
        </p:nvPicPr>
        <p:blipFill>
          <a:blip r:embed="rId5" cstate="print"/>
          <a:srcRect/>
          <a:stretch>
            <a:fillRect/>
          </a:stretch>
        </p:blipFill>
        <p:spPr bwMode="auto">
          <a:xfrm>
            <a:off x="4038600" y="4191000"/>
            <a:ext cx="4114800" cy="186055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3" name="Picture 2" descr="Map&#10;&#10;Description automatically generated">
            <a:extLst>
              <a:ext uri="{FF2B5EF4-FFF2-40B4-BE49-F238E27FC236}">
                <a16:creationId xmlns:a16="http://schemas.microsoft.com/office/drawing/2014/main" id="{4EFC6F63-A5E0-483F-AAB5-ECB4A5AE8084}"/>
              </a:ext>
            </a:extLst>
          </p:cNvPr>
          <p:cNvPicPr>
            <a:picLocks noChangeAspect="1"/>
          </p:cNvPicPr>
          <p:nvPr/>
        </p:nvPicPr>
        <p:blipFill>
          <a:blip r:embed="rId3"/>
          <a:stretch>
            <a:fillRect/>
          </a:stretch>
        </p:blipFill>
        <p:spPr>
          <a:xfrm>
            <a:off x="451697" y="533400"/>
            <a:ext cx="8229600" cy="5838157"/>
          </a:xfrm>
          <a:prstGeom prst="rect">
            <a:avLst/>
          </a:prstGeom>
        </p:spPr>
      </p:pic>
      <p:sp>
        <p:nvSpPr>
          <p:cNvPr id="13" name="Rectangle 12">
            <a:extLst>
              <a:ext uri="{FF2B5EF4-FFF2-40B4-BE49-F238E27FC236}">
                <a16:creationId xmlns:a16="http://schemas.microsoft.com/office/drawing/2014/main" id="{F72BBCBB-67E8-4D62-9445-5C2517AEF16C}"/>
              </a:ext>
            </a:extLst>
          </p:cNvPr>
          <p:cNvSpPr/>
          <p:nvPr/>
        </p:nvSpPr>
        <p:spPr>
          <a:xfrm>
            <a:off x="1933405" y="968514"/>
            <a:ext cx="5266185" cy="707886"/>
          </a:xfrm>
          <a:prstGeom prst="rect">
            <a:avLst/>
          </a:prstGeom>
        </p:spPr>
        <p:txBody>
          <a:bodyPr wrap="none">
            <a:spAutoFit/>
          </a:bodyPr>
          <a:lstStyle/>
          <a:p>
            <a:r>
              <a:rPr lang="en-US" sz="4000" dirty="0">
                <a:solidFill>
                  <a:srgbClr val="895623"/>
                </a:solidFill>
              </a:rPr>
              <a:t>Chocolate Origins</a:t>
            </a:r>
          </a:p>
        </p:txBody>
      </p:sp>
      <p:sp>
        <p:nvSpPr>
          <p:cNvPr id="15" name="Rectangle 14">
            <a:extLst>
              <a:ext uri="{FF2B5EF4-FFF2-40B4-BE49-F238E27FC236}">
                <a16:creationId xmlns:a16="http://schemas.microsoft.com/office/drawing/2014/main" id="{C6397CAC-D137-42D7-8148-4B898B712758}"/>
              </a:ext>
            </a:extLst>
          </p:cNvPr>
          <p:cNvSpPr/>
          <p:nvPr/>
        </p:nvSpPr>
        <p:spPr>
          <a:xfrm>
            <a:off x="3200400" y="4078343"/>
            <a:ext cx="3305136"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a:solidFill>
                  <a:srgbClr val="07FEF9"/>
                </a:solidFill>
                <a:latin typeface="Arial" panose="020B0604020202020204" pitchFamily="34" charset="0"/>
                <a:cs typeface="Arial" panose="020B0604020202020204" pitchFamily="34" charset="0"/>
              </a:rPr>
              <a:t>Santa Ana-La Florida (SALF)</a:t>
            </a:r>
            <a:endParaRPr lang="en-US" dirty="0">
              <a:solidFill>
                <a:srgbClr val="07FEF9"/>
              </a:solidFill>
              <a:latin typeface="Arial" panose="020B0604020202020204" pitchFamily="34" charset="0"/>
              <a:cs typeface="Arial" panose="020B0604020202020204" pitchFamily="34" charset="0"/>
            </a:endParaRPr>
          </a:p>
        </p:txBody>
      </p:sp>
      <p:sp>
        <p:nvSpPr>
          <p:cNvPr id="16" name="5-Point Star 8">
            <a:extLst>
              <a:ext uri="{FF2B5EF4-FFF2-40B4-BE49-F238E27FC236}">
                <a16:creationId xmlns:a16="http://schemas.microsoft.com/office/drawing/2014/main" id="{D8B622E9-6A87-4D4B-BD8E-196CF089C585}"/>
              </a:ext>
            </a:extLst>
          </p:cNvPr>
          <p:cNvSpPr/>
          <p:nvPr/>
        </p:nvSpPr>
        <p:spPr bwMode="auto">
          <a:xfrm>
            <a:off x="5486400" y="4445888"/>
            <a:ext cx="457200" cy="45720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9" name="Text Box 2">
            <a:extLst>
              <a:ext uri="{FF2B5EF4-FFF2-40B4-BE49-F238E27FC236}">
                <a16:creationId xmlns:a16="http://schemas.microsoft.com/office/drawing/2014/main" id="{AFE15CD4-A904-465B-8F6B-15A23088FA97}"/>
              </a:ext>
            </a:extLst>
          </p:cNvPr>
          <p:cNvSpPr txBox="1">
            <a:spLocks noChangeArrowheads="1"/>
          </p:cNvSpPr>
          <p:nvPr/>
        </p:nvSpPr>
        <p:spPr bwMode="auto">
          <a:xfrm>
            <a:off x="4244124" y="6019800"/>
            <a:ext cx="670376"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4"/>
              </a:rPr>
              <a:t>Source</a:t>
            </a:r>
            <a:endParaRPr lang="en-US" b="0" dirty="0">
              <a:solidFill>
                <a:schemeClr val="bg1"/>
              </a:solidFill>
              <a:latin typeface="Arial" charset="0"/>
            </a:endParaRPr>
          </a:p>
        </p:txBody>
      </p:sp>
      <p:sp>
        <p:nvSpPr>
          <p:cNvPr id="20" name="Rectangle 19">
            <a:extLst>
              <a:ext uri="{FF2B5EF4-FFF2-40B4-BE49-F238E27FC236}">
                <a16:creationId xmlns:a16="http://schemas.microsoft.com/office/drawing/2014/main" id="{12BC1B4E-2AC2-4057-8B3A-132DE186944D}"/>
              </a:ext>
            </a:extLst>
          </p:cNvPr>
          <p:cNvSpPr/>
          <p:nvPr/>
        </p:nvSpPr>
        <p:spPr>
          <a:xfrm>
            <a:off x="2286000" y="1644167"/>
            <a:ext cx="2159566"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a:solidFill>
                  <a:srgbClr val="07FEF9"/>
                </a:solidFill>
                <a:latin typeface="Arial" panose="020B0604020202020204" pitchFamily="34" charset="0"/>
                <a:cs typeface="Arial" panose="020B0604020202020204" pitchFamily="34" charset="0"/>
              </a:rPr>
              <a:t>Puerto Escondido</a:t>
            </a:r>
            <a:endParaRPr lang="en-US" dirty="0">
              <a:solidFill>
                <a:srgbClr val="07FEF9"/>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FB5F234-866B-40C1-88A8-44F98C42A5C3}"/>
              </a:ext>
            </a:extLst>
          </p:cNvPr>
          <p:cNvSpPr/>
          <p:nvPr/>
        </p:nvSpPr>
        <p:spPr bwMode="auto">
          <a:xfrm>
            <a:off x="6400800" y="25146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6" name="Oval 5">
            <a:extLst>
              <a:ext uri="{FF2B5EF4-FFF2-40B4-BE49-F238E27FC236}">
                <a16:creationId xmlns:a16="http://schemas.microsoft.com/office/drawing/2014/main" id="{D929CD8F-FB18-4AF7-B8F4-FDB0358C7C06}"/>
              </a:ext>
            </a:extLst>
          </p:cNvPr>
          <p:cNvSpPr/>
          <p:nvPr/>
        </p:nvSpPr>
        <p:spPr bwMode="auto">
          <a:xfrm>
            <a:off x="7315200" y="47244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7" name="Oval 6">
            <a:extLst>
              <a:ext uri="{FF2B5EF4-FFF2-40B4-BE49-F238E27FC236}">
                <a16:creationId xmlns:a16="http://schemas.microsoft.com/office/drawing/2014/main" id="{E9FA8489-E9B4-46CC-9F4B-A836BBD01716}"/>
              </a:ext>
            </a:extLst>
          </p:cNvPr>
          <p:cNvSpPr/>
          <p:nvPr/>
        </p:nvSpPr>
        <p:spPr bwMode="auto">
          <a:xfrm>
            <a:off x="6505536" y="4078342"/>
            <a:ext cx="1190664" cy="1179457"/>
          </a:xfrm>
          <a:prstGeom prst="ellipse">
            <a:avLst/>
          </a:prstGeom>
          <a:no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1" name="Oval 20">
            <a:extLst>
              <a:ext uri="{FF2B5EF4-FFF2-40B4-BE49-F238E27FC236}">
                <a16:creationId xmlns:a16="http://schemas.microsoft.com/office/drawing/2014/main" id="{038CC634-B2B1-4C87-A40F-173BFB912C56}"/>
              </a:ext>
            </a:extLst>
          </p:cNvPr>
          <p:cNvSpPr/>
          <p:nvPr/>
        </p:nvSpPr>
        <p:spPr bwMode="auto">
          <a:xfrm>
            <a:off x="7315200" y="4495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7" name="Rectangle 26">
            <a:extLst>
              <a:ext uri="{FF2B5EF4-FFF2-40B4-BE49-F238E27FC236}">
                <a16:creationId xmlns:a16="http://schemas.microsoft.com/office/drawing/2014/main" id="{5EBCD033-1B96-49AA-BD38-D97658D5EFB7}"/>
              </a:ext>
            </a:extLst>
          </p:cNvPr>
          <p:cNvSpPr/>
          <p:nvPr/>
        </p:nvSpPr>
        <p:spPr>
          <a:xfrm>
            <a:off x="4105175" y="4443210"/>
            <a:ext cx="3230372" cy="461665"/>
          </a:xfrm>
          <a:prstGeom prst="rect">
            <a:avLst/>
          </a:prstGeom>
          <a:effectLst>
            <a:outerShdw blurRad="50800" dist="38100" dir="2700000" algn="tl" rotWithShape="0">
              <a:prstClr val="black">
                <a:alpha val="40000"/>
              </a:prstClr>
            </a:outerShdw>
          </a:effectLst>
        </p:spPr>
        <p:txBody>
          <a:bodyPr wrap="none">
            <a:spAutoFit/>
          </a:bodyPr>
          <a:lstStyle/>
          <a:p>
            <a:r>
              <a:rPr lang="en-US" sz="2400" i="1" dirty="0">
                <a:solidFill>
                  <a:srgbClr val="895623"/>
                </a:solidFill>
                <a:latin typeface="Arial" panose="020B0604020202020204" pitchFamily="34" charset="0"/>
                <a:cs typeface="Arial" panose="020B0604020202020204" pitchFamily="34" charset="0"/>
              </a:rPr>
              <a:t>ca</a:t>
            </a:r>
            <a:r>
              <a:rPr lang="en-US" sz="2400" dirty="0">
                <a:solidFill>
                  <a:srgbClr val="895623"/>
                </a:solidFill>
                <a:latin typeface="Arial" panose="020B0604020202020204" pitchFamily="34" charset="0"/>
                <a:cs typeface="Arial" panose="020B0604020202020204" pitchFamily="34" charset="0"/>
              </a:rPr>
              <a:t>., 3,300 years B.C.</a:t>
            </a:r>
            <a:endParaRPr lang="en-US" sz="2400" dirty="0">
              <a:solidFill>
                <a:srgbClr val="02FEFE"/>
              </a:solidFill>
              <a:latin typeface="Arial" panose="020B0604020202020204" pitchFamily="34" charset="0"/>
              <a:cs typeface="Arial" panose="020B0604020202020204" pitchFamily="34"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847975" y="6573838"/>
            <a:ext cx="3446463"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http://www.virtualbrum.co.uk/heritage/page6.htm</a:t>
            </a:r>
            <a:endParaRPr lang="en-US" b="0">
              <a:solidFill>
                <a:srgbClr val="FFFFFF"/>
              </a:solidFill>
              <a:latin typeface="Arial" charset="0"/>
            </a:endParaRPr>
          </a:p>
        </p:txBody>
      </p:sp>
      <p:pic>
        <p:nvPicPr>
          <p:cNvPr id="7987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79876" name="Rectangle 5"/>
          <p:cNvSpPr>
            <a:spLocks noChangeArrowheads="1"/>
          </p:cNvSpPr>
          <p:nvPr/>
        </p:nvSpPr>
        <p:spPr bwMode="auto">
          <a:xfrm>
            <a:off x="3400425" y="6200775"/>
            <a:ext cx="2362200" cy="428625"/>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FFFFFF"/>
                </a:solidFill>
              </a:rPr>
              <a:t>Selly</a:t>
            </a:r>
            <a:r>
              <a:rPr lang="en-US" sz="1600" dirty="0">
                <a:solidFill>
                  <a:srgbClr val="FFFFFF"/>
                </a:solidFill>
              </a:rPr>
              <a:t> Manor House</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20950" y="6572250"/>
            <a:ext cx="4102100" cy="274638"/>
          </a:xfrm>
          <a:prstGeom prst="rect">
            <a:avLst/>
          </a:prstGeom>
          <a:noFill/>
          <a:ln w="9525">
            <a:noFill/>
            <a:miter lim="800000"/>
            <a:headEnd/>
            <a:tailEnd/>
          </a:ln>
        </p:spPr>
        <p:txBody>
          <a:bodyPr wrap="none">
            <a:spAutoFit/>
          </a:bodyPr>
          <a:lstStyle/>
          <a:p>
            <a:r>
              <a:rPr lang="en-US" b="0">
                <a:solidFill>
                  <a:srgbClr val="FFFFFF"/>
                </a:solidFill>
                <a:hlinkClick r:id="rId3"/>
              </a:rPr>
              <a:t>http://www.virtualbrum.co.uk/heritage/page6.htm</a:t>
            </a:r>
            <a:endParaRPr lang="en-US" b="0">
              <a:solidFill>
                <a:srgbClr val="FFFFFF"/>
              </a:solidFill>
            </a:endParaRPr>
          </a:p>
        </p:txBody>
      </p:sp>
      <p:pic>
        <p:nvPicPr>
          <p:cNvPr id="80899" name="Picture 5"/>
          <p:cNvPicPr>
            <a:picLocks noChangeAspect="1" noChangeArrowheads="1"/>
          </p:cNvPicPr>
          <p:nvPr/>
        </p:nvPicPr>
        <p:blipFill>
          <a:blip r:embed="rId4" cstate="print"/>
          <a:srcRect/>
          <a:stretch>
            <a:fillRect/>
          </a:stretch>
        </p:blipFill>
        <p:spPr bwMode="auto">
          <a:xfrm>
            <a:off x="1219200" y="609600"/>
            <a:ext cx="6753225" cy="5553075"/>
          </a:xfrm>
          <a:prstGeom prst="rect">
            <a:avLst/>
          </a:prstGeom>
          <a:noFill/>
          <a:ln w="9525">
            <a:noFill/>
            <a:miter lim="800000"/>
            <a:headEnd/>
            <a:tailEnd/>
          </a:ln>
        </p:spPr>
      </p:pic>
      <p:sp>
        <p:nvSpPr>
          <p:cNvPr id="80900" name="Rectangle 6"/>
          <p:cNvSpPr>
            <a:spLocks noChangeArrowheads="1"/>
          </p:cNvSpPr>
          <p:nvPr/>
        </p:nvSpPr>
        <p:spPr bwMode="auto">
          <a:xfrm>
            <a:off x="2286000" y="6096000"/>
            <a:ext cx="4572000" cy="685800"/>
          </a:xfrm>
          <a:prstGeom prst="rect">
            <a:avLst/>
          </a:prstGeom>
          <a:noFill/>
          <a:ln w="9525">
            <a:noFill/>
            <a:miter lim="800000"/>
            <a:headEnd/>
            <a:tailEnd/>
          </a:ln>
        </p:spPr>
        <p:txBody>
          <a:bodyPr wrap="none" lIns="0" tIns="0" rIns="0" bIns="0" anchor="ctr" anchorCtr="1"/>
          <a:lstStyle/>
          <a:p>
            <a:pPr>
              <a:lnSpc>
                <a:spcPct val="80000"/>
              </a:lnSpc>
              <a:spcBef>
                <a:spcPct val="50000"/>
              </a:spcBef>
            </a:pPr>
            <a:r>
              <a:rPr lang="en-US" dirty="0" err="1">
                <a:solidFill>
                  <a:srgbClr val="FFFFFF"/>
                </a:solidFill>
              </a:rPr>
              <a:t>Bournville</a:t>
            </a:r>
            <a:r>
              <a:rPr lang="en-US" dirty="0">
                <a:solidFill>
                  <a:srgbClr val="FFFFFF"/>
                </a:solidFill>
              </a:rPr>
              <a:t> Carillon</a:t>
            </a:r>
          </a:p>
          <a:p>
            <a:pPr>
              <a:lnSpc>
                <a:spcPct val="80000"/>
              </a:lnSpc>
              <a:spcBef>
                <a:spcPct val="50000"/>
              </a:spcBef>
            </a:pPr>
            <a:r>
              <a:rPr lang="en-US" dirty="0" err="1">
                <a:solidFill>
                  <a:srgbClr val="FFFFFF"/>
                </a:solidFill>
              </a:rPr>
              <a:t>Bournville</a:t>
            </a:r>
            <a:r>
              <a:rPr lang="en-US" dirty="0">
                <a:solidFill>
                  <a:srgbClr val="FFFFFF"/>
                </a:solidFill>
              </a:rPr>
              <a:t> Junior School</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3" cstate="print"/>
          <a:srcRect/>
          <a:stretch>
            <a:fillRect/>
          </a:stretch>
        </p:blipFill>
        <p:spPr bwMode="auto">
          <a:xfrm>
            <a:off x="460375" y="930275"/>
            <a:ext cx="8226425" cy="5165725"/>
          </a:xfrm>
          <a:prstGeom prst="rect">
            <a:avLst/>
          </a:prstGeom>
          <a:noFill/>
          <a:ln w="9525">
            <a:noFill/>
            <a:miter lim="800000"/>
            <a:headEnd/>
            <a:tailEnd/>
          </a:ln>
        </p:spPr>
      </p:pic>
      <p:sp>
        <p:nvSpPr>
          <p:cNvPr id="81923" name="Text Box 6"/>
          <p:cNvSpPr txBox="1">
            <a:spLocks noChangeArrowheads="1"/>
          </p:cNvSpPr>
          <p:nvPr/>
        </p:nvSpPr>
        <p:spPr bwMode="auto">
          <a:xfrm>
            <a:off x="1349375" y="6430963"/>
            <a:ext cx="6411913" cy="274637"/>
          </a:xfrm>
          <a:prstGeom prst="rect">
            <a:avLst/>
          </a:prstGeom>
          <a:noFill/>
          <a:ln w="9525">
            <a:noFill/>
            <a:miter lim="800000"/>
            <a:headEnd/>
            <a:tailEnd/>
          </a:ln>
        </p:spPr>
        <p:txBody>
          <a:bodyPr wrap="none">
            <a:spAutoFit/>
          </a:bodyPr>
          <a:lstStyle/>
          <a:p>
            <a:r>
              <a:rPr lang="en-US" b="0">
                <a:solidFill>
                  <a:srgbClr val="000000"/>
                </a:solidFill>
                <a:latin typeface="Arial" charset="0"/>
                <a:hlinkClick r:id="rId4"/>
              </a:rPr>
              <a:t>http://www.publications.bham.ac.uk/birmingham_magazine/b_magazine1996-99/b99_22.htm</a:t>
            </a:r>
            <a:endParaRPr lang="en-US" b="0">
              <a:solidFill>
                <a:srgbClr val="000000"/>
              </a:solidFill>
              <a:latin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5562600"/>
            <a:ext cx="7696200" cy="914400"/>
          </a:xfrm>
          <a:prstGeom prst="rect">
            <a:avLst/>
          </a:prstGeom>
          <a:solidFill>
            <a:schemeClr val="bg1"/>
          </a:solidFill>
          <a:ln w="9525">
            <a:noFill/>
            <a:miter lim="800000"/>
            <a:headEnd/>
            <a:tailEnd/>
          </a:ln>
        </p:spPr>
        <p:txBody>
          <a:bodyPr wrap="none" lIns="0" tIns="0" rIns="0" bIns="0" anchor="ctr" anchorCtr="1"/>
          <a:lstStyle/>
          <a:p>
            <a:pPr>
              <a:spcBef>
                <a:spcPct val="50000"/>
              </a:spcBef>
            </a:pPr>
            <a:r>
              <a:rPr lang="en-US" sz="1600" dirty="0">
                <a:solidFill>
                  <a:srgbClr val="895623"/>
                </a:solidFill>
              </a:rPr>
              <a:t>Dame Elizabeth Cadbury School and Sixth Form College</a:t>
            </a:r>
          </a:p>
          <a:p>
            <a:pPr>
              <a:spcBef>
                <a:spcPct val="50000"/>
              </a:spcBef>
            </a:pPr>
            <a:r>
              <a:rPr lang="en-US" sz="1600" dirty="0">
                <a:solidFill>
                  <a:srgbClr val="895623"/>
                </a:solidFill>
              </a:rPr>
              <a:t>Birmingham, Warwickshire, United Kingdom</a:t>
            </a:r>
          </a:p>
        </p:txBody>
      </p:sp>
      <p:pic>
        <p:nvPicPr>
          <p:cNvPr id="2050" name="Picture 2"/>
          <p:cNvPicPr>
            <a:picLocks noChangeAspect="1" noChangeArrowheads="1"/>
          </p:cNvPicPr>
          <p:nvPr/>
        </p:nvPicPr>
        <p:blipFill>
          <a:blip r:embed="rId3" cstate="print"/>
          <a:srcRect/>
          <a:stretch>
            <a:fillRect/>
          </a:stretch>
        </p:blipFill>
        <p:spPr bwMode="auto">
          <a:xfrm>
            <a:off x="671286" y="137782"/>
            <a:ext cx="7772400" cy="5424818"/>
          </a:xfrm>
          <a:prstGeom prst="rect">
            <a:avLst/>
          </a:prstGeom>
          <a:noFill/>
          <a:ln w="9525">
            <a:noFill/>
            <a:miter lim="800000"/>
            <a:headEnd/>
            <a:tailEnd/>
          </a:ln>
        </p:spPr>
      </p:pic>
      <p:sp>
        <p:nvSpPr>
          <p:cNvPr id="2051" name="Rectangle 3"/>
          <p:cNvSpPr>
            <a:spLocks noChangeArrowheads="1"/>
          </p:cNvSpPr>
          <p:nvPr/>
        </p:nvSpPr>
        <p:spPr bwMode="auto">
          <a:xfrm>
            <a:off x="791028" y="6537328"/>
            <a:ext cx="754380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0"/>
              </a:spcBef>
            </a:pPr>
            <a:r>
              <a:rPr lang="en-US" sz="800" b="0" dirty="0">
                <a:solidFill>
                  <a:srgbClr val="000000"/>
                </a:solidFill>
                <a:latin typeface="Arial" charset="0"/>
                <a:hlinkClick r:id="rId4"/>
              </a:rPr>
              <a:t>http://www.dectc.bham.sch.uk/form_gallery.html</a:t>
            </a:r>
            <a:endParaRPr lang="en-US" sz="800" b="0" dirty="0">
              <a:solidFill>
                <a:srgbClr val="000000"/>
              </a:solidFill>
              <a:latin typeface="Arial"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48833"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4"/>
          <p:cNvSpPr>
            <a:spLocks noChangeArrowheads="1"/>
          </p:cNvSpPr>
          <p:nvPr/>
        </p:nvSpPr>
        <p:spPr bwMode="auto">
          <a:xfrm>
            <a:off x="2286000" y="5711370"/>
            <a:ext cx="4572000" cy="6096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FFFFFF"/>
                </a:solidFill>
              </a:rPr>
              <a:t>Bournville</a:t>
            </a:r>
            <a:r>
              <a:rPr lang="en-US" sz="1600" dirty="0">
                <a:solidFill>
                  <a:srgbClr val="FFFFFF"/>
                </a:solidFill>
              </a:rPr>
              <a:t> Shops around the Green</a:t>
            </a:r>
          </a:p>
        </p:txBody>
      </p:sp>
      <p:sp>
        <p:nvSpPr>
          <p:cNvPr id="8" name="Text Box 2"/>
          <p:cNvSpPr txBox="1">
            <a:spLocks noChangeArrowheads="1"/>
          </p:cNvSpPr>
          <p:nvPr/>
        </p:nvSpPr>
        <p:spPr bwMode="auto">
          <a:xfrm>
            <a:off x="3616977" y="6393540"/>
            <a:ext cx="1869423"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http://en.wikipedia.org/wiki/Bournville</a:t>
            </a:r>
            <a:endParaRPr lang="en-US" sz="800" b="0" dirty="0">
              <a:solidFill>
                <a:srgbClr val="FFFFFF"/>
              </a:solidFill>
              <a:latin typeface="Arial"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871663" y="6521450"/>
            <a:ext cx="5400675"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http://www.virtualbrum.co.uk/heritage/page6.htm</a:t>
            </a:r>
            <a:endParaRPr lang="en-US" sz="1600" b="0">
              <a:solidFill>
                <a:srgbClr val="FFFFFF"/>
              </a:solidFill>
            </a:endParaRPr>
          </a:p>
        </p:txBody>
      </p:sp>
      <p:sp>
        <p:nvSpPr>
          <p:cNvPr id="84995" name="Rectangle 3"/>
          <p:cNvSpPr>
            <a:spLocks noChangeArrowheads="1"/>
          </p:cNvSpPr>
          <p:nvPr/>
        </p:nvSpPr>
        <p:spPr bwMode="auto">
          <a:xfrm>
            <a:off x="1219200" y="5334000"/>
            <a:ext cx="6705600" cy="990600"/>
          </a:xfrm>
          <a:prstGeom prst="rect">
            <a:avLst/>
          </a:prstGeom>
          <a:solidFill>
            <a:srgbClr val="895623"/>
          </a:solidFill>
          <a:ln w="9525">
            <a:noFill/>
            <a:miter lim="800000"/>
            <a:headEnd/>
            <a:tailEnd/>
          </a:ln>
        </p:spPr>
        <p:txBody>
          <a:bodyPr wrap="none" lIns="0" tIns="0" rIns="0" bIns="0" anchor="ctr" anchorCtr="1"/>
          <a:lstStyle/>
          <a:p>
            <a:pPr>
              <a:spcBef>
                <a:spcPct val="50000"/>
              </a:spcBef>
            </a:pPr>
            <a:r>
              <a:rPr lang="en-US" sz="1600">
                <a:solidFill>
                  <a:srgbClr val="FFFFFF"/>
                </a:solidFill>
              </a:rPr>
              <a:t>The Quaker Meeting House </a:t>
            </a:r>
          </a:p>
          <a:p>
            <a:pPr>
              <a:spcBef>
                <a:spcPct val="50000"/>
              </a:spcBef>
            </a:pPr>
            <a:r>
              <a:rPr lang="en-US" sz="1600">
                <a:solidFill>
                  <a:srgbClr val="FFFFFF"/>
                </a:solidFill>
              </a:rPr>
              <a:t>Selly Manor Museum and Bournville Village Trust</a:t>
            </a:r>
          </a:p>
        </p:txBody>
      </p:sp>
      <p:pic>
        <p:nvPicPr>
          <p:cNvPr id="84996" name="Picture 5"/>
          <p:cNvPicPr>
            <a:picLocks noChangeAspect="1" noChangeArrowheads="1"/>
          </p:cNvPicPr>
          <p:nvPr/>
        </p:nvPicPr>
        <p:blipFill>
          <a:blip r:embed="rId4" cstate="print"/>
          <a:srcRect/>
          <a:stretch>
            <a:fillRect/>
          </a:stretch>
        </p:blipFill>
        <p:spPr bwMode="auto">
          <a:xfrm>
            <a:off x="1524000" y="609600"/>
            <a:ext cx="6096000" cy="4584700"/>
          </a:xfrm>
          <a:prstGeom prst="rect">
            <a:avLst/>
          </a:prstGeom>
          <a:noFill/>
          <a:ln w="9525">
            <a:no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the United States . . .</a:t>
            </a:r>
            <a:endParaRPr lang="en-US" sz="4000">
              <a:solidFill>
                <a:srgbClr val="FFFFFF"/>
              </a:solidFill>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pic>
        <p:nvPicPr>
          <p:cNvPr id="394246" name="Picture 6" descr="Hershey_wrapper_600"/>
          <p:cNvPicPr>
            <a:picLocks noChangeAspect="1" noChangeArrowheads="1"/>
          </p:cNvPicPr>
          <p:nvPr/>
        </p:nvPicPr>
        <p:blipFill>
          <a:blip r:embed="rId4" cstate="print"/>
          <a:srcRect/>
          <a:stretch>
            <a:fillRect/>
          </a:stretch>
        </p:blipFill>
        <p:spPr bwMode="auto">
          <a:xfrm>
            <a:off x="700088" y="3886200"/>
            <a:ext cx="7712075" cy="2525713"/>
          </a:xfrm>
          <a:prstGeom prst="rect">
            <a:avLst/>
          </a:prstGeom>
          <a:noFill/>
          <a:ln w="76200">
            <a:solidFill>
              <a:schemeClr val="bg1"/>
            </a:solidFill>
            <a:miter lim="800000"/>
            <a:headEnd/>
            <a:tailEnd/>
          </a:ln>
        </p:spPr>
      </p:pic>
      <p:sp>
        <p:nvSpPr>
          <p:cNvPr id="394247" name="Text Box 7"/>
          <p:cNvSpPr txBox="1">
            <a:spLocks noChangeArrowheads="1"/>
          </p:cNvSpPr>
          <p:nvPr/>
        </p:nvSpPr>
        <p:spPr bwMode="auto">
          <a:xfrm>
            <a:off x="785813" y="1371600"/>
            <a:ext cx="7443787" cy="2306638"/>
          </a:xfrm>
          <a:prstGeom prst="rect">
            <a:avLst/>
          </a:prstGeom>
          <a:solidFill>
            <a:srgbClr val="895623"/>
          </a:solidFill>
          <a:ln w="9525">
            <a:noFill/>
            <a:miter lim="800000"/>
            <a:headEnd/>
            <a:tailEnd/>
          </a:ln>
        </p:spPr>
        <p:txBody>
          <a:bodyPr wrap="none"/>
          <a:lstStyle/>
          <a:p>
            <a:endParaRPr lang="en-US" sz="3200">
              <a:solidFill>
                <a:srgbClr val="000000"/>
              </a:solidFill>
            </a:endParaRPr>
          </a:p>
          <a:p>
            <a:r>
              <a:rPr lang="en-US" sz="3200">
                <a:solidFill>
                  <a:srgbClr val="FFFFFF"/>
                </a:solidFill>
              </a:rPr>
              <a:t>What does Hershey say about</a:t>
            </a:r>
          </a:p>
          <a:p>
            <a:r>
              <a:rPr lang="en-US" sz="3200">
                <a:solidFill>
                  <a:srgbClr val="FFFFFF"/>
                </a:solidFill>
              </a:rPr>
              <a:t>its cocoa content?</a:t>
            </a:r>
          </a:p>
          <a:p>
            <a:endParaRPr lang="en-US" sz="3200">
              <a:solidFill>
                <a:srgbClr val="FFFFFF"/>
              </a:solidFill>
            </a:endParaRPr>
          </a:p>
        </p:txBody>
      </p:sp>
      <p:sp>
        <p:nvSpPr>
          <p:cNvPr id="394248" name="Text Box 8"/>
          <p:cNvSpPr txBox="1">
            <a:spLocks noChangeArrowheads="1"/>
          </p:cNvSpPr>
          <p:nvPr/>
        </p:nvSpPr>
        <p:spPr bwMode="auto">
          <a:xfrm>
            <a:off x="785813" y="4029075"/>
            <a:ext cx="7443787" cy="2295525"/>
          </a:xfrm>
          <a:prstGeom prst="rect">
            <a:avLst/>
          </a:prstGeom>
          <a:solidFill>
            <a:srgbClr val="895623"/>
          </a:solidFill>
          <a:ln w="9525">
            <a:noFill/>
            <a:miter lim="800000"/>
            <a:headEnd/>
            <a:tailEnd/>
          </a:ln>
        </p:spPr>
        <p:txBody>
          <a:bodyPr wrap="none"/>
          <a:lstStyle/>
          <a:p>
            <a:endParaRPr lang="en-US" sz="2400">
              <a:solidFill>
                <a:srgbClr val="000000"/>
              </a:solidFill>
            </a:endParaRPr>
          </a:p>
          <a:p>
            <a:r>
              <a:rPr lang="en-US" sz="2400">
                <a:solidFill>
                  <a:srgbClr val="FFFFFF"/>
                </a:solidFill>
              </a:rPr>
              <a:t>Well . . . (usually) </a:t>
            </a:r>
            <a:r>
              <a:rPr lang="en-US" sz="2400" i="1">
                <a:solidFill>
                  <a:srgbClr val="FFFFFF"/>
                </a:solidFill>
              </a:rPr>
              <a:t>exactly</a:t>
            </a:r>
            <a:r>
              <a:rPr lang="en-US" sz="2400">
                <a:solidFill>
                  <a:srgbClr val="FFFFFF"/>
                </a:solidFill>
              </a:rPr>
              <a:t> </a:t>
            </a:r>
            <a:r>
              <a:rPr lang="en-US" sz="2400" i="1">
                <a:solidFill>
                  <a:srgbClr val="FFFFFF"/>
                </a:solidFill>
              </a:rPr>
              <a:t>nothing</a:t>
            </a:r>
            <a:endParaRPr lang="en-US" sz="2400">
              <a:solidFill>
                <a:srgbClr val="FFFFFF"/>
              </a:solidFill>
            </a:endParaRPr>
          </a:p>
          <a:p>
            <a:r>
              <a:rPr lang="en-US" sz="1800">
                <a:solidFill>
                  <a:srgbClr val="FFFFFF"/>
                </a:solidFill>
              </a:rPr>
              <a:t>but we know it is</a:t>
            </a:r>
          </a:p>
          <a:p>
            <a:r>
              <a:rPr lang="en-US" sz="1800">
                <a:solidFill>
                  <a:srgbClr val="FFFFFF"/>
                </a:solidFill>
              </a:rPr>
              <a:t>at least 10%</a:t>
            </a:r>
          </a:p>
          <a:p>
            <a:r>
              <a:rPr lang="en-US" sz="1800">
                <a:solidFill>
                  <a:srgbClr val="FFFFFF"/>
                </a:solidFill>
              </a:rPr>
              <a:t>because that’s the law in America</a:t>
            </a:r>
          </a:p>
        </p:txBody>
      </p:sp>
      <p:sp>
        <p:nvSpPr>
          <p:cNvPr id="87046" name="Text Box 6"/>
          <p:cNvSpPr txBox="1">
            <a:spLocks noChangeArrowheads="1"/>
          </p:cNvSpPr>
          <p:nvPr/>
        </p:nvSpPr>
        <p:spPr bwMode="auto">
          <a:xfrm>
            <a:off x="2286000" y="4953000"/>
            <a:ext cx="4572000" cy="1066800"/>
          </a:xfrm>
          <a:prstGeom prst="rect">
            <a:avLst/>
          </a:prstGeom>
          <a:solidFill>
            <a:srgbClr val="895623"/>
          </a:solidFill>
          <a:ln w="9525">
            <a:noFill/>
            <a:miter lim="800000"/>
            <a:headEnd/>
            <a:tailEnd/>
          </a:ln>
          <a:effectLst/>
        </p:spPr>
        <p:txBody>
          <a:bodyPr>
            <a:spAutoFit/>
          </a:bodyPr>
          <a:lstStyle/>
          <a:p>
            <a:endParaRPr lang="en-US" sz="1600">
              <a:solidFill>
                <a:srgbClr val="FFFFFF"/>
              </a:solidFill>
            </a:endParaRPr>
          </a:p>
          <a:p>
            <a:r>
              <a:rPr lang="en-US" sz="2000">
                <a:solidFill>
                  <a:srgbClr val="FFFFFF"/>
                </a:solidFill>
              </a:rPr>
              <a:t>but it is said to be 11%</a:t>
            </a:r>
          </a:p>
          <a:p>
            <a:endParaRPr lang="en-US" sz="20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7" grpId="0" animBg="1"/>
      <p:bldP spid="394248" grpId="0" animBg="1"/>
      <p:bldP spid="8704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1752600" y="3930650"/>
            <a:ext cx="6400800" cy="1555750"/>
          </a:xfrm>
          <a:ln w="9525" cmpd="sng"/>
        </p:spPr>
        <p:txBody>
          <a:bodyPr>
            <a:spAutoFit/>
          </a:bodyPr>
          <a:lstStyle/>
          <a:p>
            <a:pPr eaLnBrk="1" hangingPunct="1"/>
            <a:r>
              <a:rPr lang="en-US" sz="9600" b="1" dirty="0">
                <a:latin typeface="Verdana" pitchFamily="34" charset="0"/>
              </a:rPr>
              <a:t>Sc</a:t>
            </a:r>
            <a:r>
              <a:rPr lang="en-US" sz="9600" b="1" dirty="0">
                <a:solidFill>
                  <a:srgbClr val="482400"/>
                </a:solidFill>
                <a:latin typeface="Verdana" pitchFamily="34" charset="0"/>
              </a:rPr>
              <a:t>a</a:t>
            </a:r>
            <a:r>
              <a:rPr lang="en-US" sz="9600" b="1" dirty="0">
                <a:latin typeface="Verdana" pitchFamily="34" charset="0"/>
              </a:rPr>
              <a:t>ling</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94888" y="6481215"/>
            <a:ext cx="515339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http://news.nationalgeographic.com/news/2007/11/071112-chocolate.html</a:t>
            </a:r>
            <a:endParaRPr lang="en-US" b="0" dirty="0">
              <a:solidFill>
                <a:schemeClr val="bg1"/>
              </a:solidFill>
              <a:latin typeface="Arial" charset="0"/>
            </a:endParaRPr>
          </a:p>
        </p:txBody>
      </p:sp>
      <p:pic>
        <p:nvPicPr>
          <p:cNvPr id="6147" name="Picture 3"/>
          <p:cNvPicPr>
            <a:picLocks noChangeAspect="1" noChangeArrowheads="1"/>
          </p:cNvPicPr>
          <p:nvPr/>
        </p:nvPicPr>
        <p:blipFill>
          <a:blip r:embed="rId4" cstate="print"/>
          <a:srcRect/>
          <a:stretch>
            <a:fillRect/>
          </a:stretch>
        </p:blipFill>
        <p:spPr bwMode="auto">
          <a:xfrm>
            <a:off x="958970" y="400050"/>
            <a:ext cx="7270630" cy="5943600"/>
          </a:xfrm>
          <a:prstGeom prst="rect">
            <a:avLst/>
          </a:prstGeom>
          <a:noFill/>
          <a:ln w="9525">
            <a:noFill/>
            <a:miter lim="800000"/>
            <a:headEnd/>
            <a:tailEnd/>
          </a:ln>
          <a:effec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0115"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solidFill>
                <a:srgbClr val="482400"/>
              </a:solidFill>
              <a:latin typeface="Verdana" pitchFamily="34" charset="0"/>
            </a:endParaRPr>
          </a:p>
          <a:p>
            <a:pPr marL="1530350" lvl="2" indent="-550863" eaLnBrk="1" hangingPunct="1">
              <a:lnSpc>
                <a:spcPct val="140000"/>
              </a:lnSpc>
              <a:buFontTx/>
              <a:buAutoNum type="arabicPeriod"/>
            </a:pPr>
            <a:r>
              <a:rPr lang="en-US" sz="3200" b="1" dirty="0">
                <a:solidFill>
                  <a:srgbClr val="482400"/>
                </a:solidFill>
                <a:latin typeface="Verdana" pitchFamily="34" charset="0"/>
              </a:rPr>
              <a:t>nominal</a:t>
            </a:r>
          </a:p>
          <a:p>
            <a:pPr marL="1530350" lvl="2" indent="-550863" eaLnBrk="1" hangingPunct="1">
              <a:lnSpc>
                <a:spcPct val="140000"/>
              </a:lnSpc>
              <a:buFontTx/>
              <a:buAutoNum type="arabicPeriod"/>
            </a:pPr>
            <a:r>
              <a:rPr lang="en-US" sz="3200" b="1" dirty="0">
                <a:solidFill>
                  <a:srgbClr val="482400"/>
                </a:solidFill>
                <a:latin typeface="Verdana" pitchFamily="34" charset="0"/>
              </a:rPr>
              <a:t>ordinal</a:t>
            </a:r>
          </a:p>
          <a:p>
            <a:pPr marL="1530350" lvl="2" indent="-550863" eaLnBrk="1" hangingPunct="1">
              <a:lnSpc>
                <a:spcPct val="140000"/>
              </a:lnSpc>
              <a:buFontTx/>
              <a:buAutoNum type="arabicPeriod"/>
            </a:pPr>
            <a:r>
              <a:rPr lang="en-US" sz="3200" b="1" dirty="0">
                <a:solidFill>
                  <a:srgbClr val="482400"/>
                </a:solidFill>
                <a:latin typeface="Verdana" pitchFamily="34" charset="0"/>
              </a:rPr>
              <a:t>interval</a:t>
            </a:r>
          </a:p>
          <a:p>
            <a:pPr marL="1530350" lvl="2" indent="-550863" eaLnBrk="1" hangingPunct="1">
              <a:lnSpc>
                <a:spcPct val="140000"/>
              </a:lnSpc>
              <a:buFontTx/>
              <a:buAutoNum type="arabicPeriod"/>
            </a:pPr>
            <a:r>
              <a:rPr lang="en-US" sz="3200" b="1" dirty="0">
                <a:solidFill>
                  <a:srgbClr val="482400"/>
                </a:solidFill>
                <a:latin typeface="Verdana" pitchFamily="34" charset="0"/>
              </a:rPr>
              <a:t>ratio</a:t>
            </a:r>
          </a:p>
          <a:p>
            <a:pPr marL="990600" lvl="1" indent="-533400" algn="ctr" eaLnBrk="1" hangingPunct="1">
              <a:lnSpc>
                <a:spcPct val="280000"/>
              </a:lnSpc>
              <a:buFont typeface="Wingdings" pitchFamily="2" charset="2"/>
              <a:buNone/>
            </a:pPr>
            <a:r>
              <a:rPr lang="en-US" sz="1400" b="1" dirty="0">
                <a:solidFill>
                  <a:srgbClr val="482400"/>
                </a:solidFill>
                <a:latin typeface="Verdana" pitchFamily="34" charset="0"/>
              </a:rPr>
              <a:t>After H. Russell Bernard,</a:t>
            </a:r>
            <a:r>
              <a:rPr lang="en-US" sz="1400" b="1" i="1" dirty="0">
                <a:solidFill>
                  <a:srgbClr val="482400"/>
                </a:solidFill>
                <a:latin typeface="Verdana" pitchFamily="34" charset="0"/>
              </a:rPr>
              <a:t> Research Methods in Anthropology</a:t>
            </a:r>
            <a:r>
              <a:rPr lang="en-US" sz="1400" b="1" dirty="0">
                <a:solidFill>
                  <a:srgbClr val="482400"/>
                </a:solidFill>
                <a:latin typeface="Verdana" pitchFamily="34" charset="0"/>
              </a:rPr>
              <a:t>, 1994</a:t>
            </a:r>
            <a:r>
              <a:rPr lang="en-US" sz="1600" b="1" i="1" dirty="0">
                <a:solidFill>
                  <a:srgbClr val="482400"/>
                </a:solidFill>
                <a:latin typeface="Verdana" pitchFamily="34" charset="0"/>
              </a:rPr>
              <a:t> </a:t>
            </a:r>
            <a:endParaRPr lang="en-US" sz="3600" b="1" dirty="0">
              <a:solidFill>
                <a:srgbClr val="482400"/>
              </a:solidFill>
              <a:latin typeface="Verdana"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113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895623"/>
                </a:solidFill>
                <a:latin typeface="Verdana" pitchFamily="34" charset="0"/>
              </a:rPr>
              <a:t>Scaling</a:t>
            </a:r>
          </a:p>
          <a:p>
            <a:pPr marL="609600" indent="-609600" algn="ctr" eaLnBrk="1" hangingPunct="1">
              <a:lnSpc>
                <a:spcPct val="10000"/>
              </a:lnSpc>
              <a:buFontTx/>
              <a:buNone/>
            </a:pPr>
            <a:endParaRPr lang="en-US" sz="4800" b="1" dirty="0">
              <a:solidFill>
                <a:srgbClr val="895623"/>
              </a:solidFill>
              <a:latin typeface="Verdana" pitchFamily="34" charset="0"/>
            </a:endParaRPr>
          </a:p>
          <a:p>
            <a:pPr marL="1530350" lvl="2" indent="-550863" eaLnBrk="1" hangingPunct="1">
              <a:lnSpc>
                <a:spcPct val="140000"/>
              </a:lnSpc>
              <a:buFontTx/>
              <a:buAutoNum type="arabicPeriod"/>
            </a:pPr>
            <a:r>
              <a:rPr lang="en-US" sz="3200" b="1" dirty="0">
                <a:solidFill>
                  <a:srgbClr val="FF0000"/>
                </a:solidFill>
                <a:latin typeface="Verdana" pitchFamily="34" charset="0"/>
              </a:rPr>
              <a:t>nominal</a:t>
            </a:r>
          </a:p>
          <a:p>
            <a:pPr marL="1530350" lvl="2" indent="-550863" eaLnBrk="1" hangingPunct="1">
              <a:lnSpc>
                <a:spcPct val="140000"/>
              </a:lnSpc>
              <a:buFontTx/>
              <a:buAutoNum type="arabicPeriod"/>
            </a:pPr>
            <a:r>
              <a:rPr lang="en-US" sz="3200" b="1" dirty="0">
                <a:solidFill>
                  <a:srgbClr val="D69B80"/>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nominal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naming something</a:t>
            </a:r>
          </a:p>
        </p:txBody>
      </p:sp>
      <p:sp>
        <p:nvSpPr>
          <p:cNvPr id="95235" name="Rectangle 3"/>
          <p:cNvSpPr>
            <a:spLocks noGrp="1" noChangeArrowheads="1"/>
          </p:cNvSpPr>
          <p:nvPr>
            <p:ph type="title"/>
          </p:nvPr>
        </p:nvSpPr>
        <p:spPr>
          <a:noFill/>
        </p:spPr>
        <p:txBody>
          <a:bodyPr/>
          <a:lstStyle/>
          <a:p>
            <a:pPr eaLnBrk="1" hangingPunct="1"/>
            <a:r>
              <a:rPr lang="en-US" sz="2800" b="1" dirty="0">
                <a:solidFill>
                  <a:srgbClr val="482400"/>
                </a:solidFill>
              </a:rPr>
              <a:t>Scaling</a:t>
            </a:r>
          </a:p>
        </p:txBody>
      </p:sp>
    </p:spTree>
    <p:extLst>
      <p:ext uri="{BB962C8B-B14F-4D97-AF65-F5344CB8AC3E}">
        <p14:creationId xmlns:p14="http://schemas.microsoft.com/office/powerpoint/2010/main" val="196745256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062038" y="2135188"/>
            <a:ext cx="7769225" cy="40068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nominal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nominal variable is an item on a list of things</a:t>
            </a:r>
          </a:p>
          <a:p>
            <a:pPr marL="830263" lvl="1" indent="-373063" eaLnBrk="1" hangingPunct="1">
              <a:lnSpc>
                <a:spcPct val="5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the variables are mutually exclusive</a:t>
            </a:r>
          </a:p>
          <a:p>
            <a:pPr marL="830263" lvl="1" indent="-373063" eaLnBrk="1" hangingPunct="1">
              <a:lnSpc>
                <a:spcPct val="5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but they do not exhaust the possibilities</a:t>
            </a:r>
          </a:p>
        </p:txBody>
      </p:sp>
      <p:sp>
        <p:nvSpPr>
          <p:cNvPr id="96259" name="Rectangle 7"/>
          <p:cNvSpPr>
            <a:spLocks noGrp="1" noChangeArrowheads="1"/>
          </p:cNvSpPr>
          <p:nvPr>
            <p:ph type="title"/>
          </p:nvPr>
        </p:nvSpPr>
        <p:spPr>
          <a:noFill/>
        </p:spPr>
        <p:txBody>
          <a:bodyPr/>
          <a:lstStyle/>
          <a:p>
            <a:pPr eaLnBrk="1" hangingPunct="1"/>
            <a:r>
              <a:rPr lang="en-US" sz="2400" b="1" dirty="0">
                <a:solidFill>
                  <a:srgbClr val="482400"/>
                </a:solidFill>
              </a:rPr>
              <a:t>Scaling</a:t>
            </a:r>
          </a:p>
        </p:txBody>
      </p:sp>
    </p:spTree>
    <p:extLst>
      <p:ext uri="{BB962C8B-B14F-4D97-AF65-F5344CB8AC3E}">
        <p14:creationId xmlns:p14="http://schemas.microsoft.com/office/powerpoint/2010/main" val="386598017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z="2400" b="1" dirty="0"/>
              <a:t>Scal</a:t>
            </a:r>
            <a:r>
              <a:rPr lang="en-US" sz="2400" b="1" dirty="0">
                <a:solidFill>
                  <a:srgbClr val="482400"/>
                </a:solidFill>
              </a:rPr>
              <a:t>i</a:t>
            </a:r>
            <a:r>
              <a:rPr lang="en-US" sz="2400" b="1" dirty="0"/>
              <a:t>ng</a:t>
            </a:r>
          </a:p>
        </p:txBody>
      </p:sp>
      <p:sp>
        <p:nvSpPr>
          <p:cNvPr id="97283" name="Rectangle 3"/>
          <p:cNvSpPr>
            <a:spLocks noGrp="1" noChangeArrowheads="1"/>
          </p:cNvSpPr>
          <p:nvPr>
            <p:ph type="body" idx="1"/>
          </p:nvPr>
        </p:nvSpPr>
        <p:spPr>
          <a:xfrm>
            <a:off x="1062038" y="2135188"/>
            <a:ext cx="7769225" cy="4413516"/>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religion</a:t>
            </a:r>
          </a:p>
          <a:p>
            <a:pPr marL="609600" indent="-609600" eaLnBrk="1" hangingPunct="1">
              <a:lnSpc>
                <a:spcPct val="20000"/>
              </a:lnSpc>
              <a:buFontTx/>
              <a:buNone/>
            </a:pPr>
            <a:endParaRPr lang="en-US" sz="3600" b="1" dirty="0">
              <a:solidFill>
                <a:srgbClr val="482400"/>
              </a:solidFill>
              <a:latin typeface="Verdana" pitchFamily="34" charset="0"/>
            </a:endParaRPr>
          </a:p>
          <a:p>
            <a:pPr marL="1978025" lvl="3" indent="-381000" eaLnBrk="1" hangingPunct="1"/>
            <a:r>
              <a:rPr lang="en-US" sz="3200" b="1" dirty="0">
                <a:solidFill>
                  <a:srgbClr val="482400"/>
                </a:solidFill>
                <a:latin typeface="Verdana" pitchFamily="34" charset="0"/>
              </a:rPr>
              <a:t>Hindu</a:t>
            </a:r>
          </a:p>
          <a:p>
            <a:pPr marL="1978025" lvl="3" indent="-381000" eaLnBrk="1" hangingPunct="1"/>
            <a:r>
              <a:rPr lang="en-US" sz="3200" b="1" dirty="0">
                <a:solidFill>
                  <a:srgbClr val="482400"/>
                </a:solidFill>
                <a:latin typeface="Verdana" pitchFamily="34" charset="0"/>
              </a:rPr>
              <a:t>Moslem</a:t>
            </a:r>
          </a:p>
          <a:p>
            <a:pPr marL="1978025" lvl="3" indent="-381000" eaLnBrk="1" hangingPunct="1"/>
            <a:r>
              <a:rPr lang="en-US" sz="3200" b="1" dirty="0">
                <a:solidFill>
                  <a:srgbClr val="482400"/>
                </a:solidFill>
                <a:latin typeface="Verdana" pitchFamily="34" charset="0"/>
              </a:rPr>
              <a:t>Buddhist</a:t>
            </a:r>
          </a:p>
          <a:p>
            <a:pPr marL="1978025" lvl="3" indent="-381000" eaLnBrk="1" hangingPunct="1"/>
            <a:r>
              <a:rPr lang="en-US" sz="3200" b="1" dirty="0">
                <a:solidFill>
                  <a:srgbClr val="482400"/>
                </a:solidFill>
                <a:latin typeface="Verdana" pitchFamily="34" charset="0"/>
              </a:rPr>
              <a:t>Christian</a:t>
            </a:r>
          </a:p>
          <a:p>
            <a:pPr marL="1978025" lvl="3" indent="-381000" eaLnBrk="1" hangingPunct="1"/>
            <a:r>
              <a:rPr lang="en-US" sz="3200" b="1" dirty="0">
                <a:solidFill>
                  <a:srgbClr val="482400"/>
                </a:solidFill>
                <a:latin typeface="Verdana" pitchFamily="34" charset="0"/>
              </a:rPr>
              <a:t>Druid</a:t>
            </a:r>
          </a:p>
          <a:p>
            <a:pPr marL="1978025" lvl="3" indent="-381000" eaLnBrk="1" hangingPunct="1"/>
            <a:r>
              <a:rPr lang="en-US" sz="3200" b="1" dirty="0">
                <a:solidFill>
                  <a:srgbClr val="482400"/>
                </a:solidFill>
                <a:latin typeface="Verdana" pitchFamily="34" charset="0"/>
              </a:rPr>
              <a:t>“Other”</a:t>
            </a:r>
          </a:p>
        </p:txBody>
      </p:sp>
    </p:spTree>
    <p:extLst>
      <p:ext uri="{BB962C8B-B14F-4D97-AF65-F5344CB8AC3E}">
        <p14:creationId xmlns:p14="http://schemas.microsoft.com/office/powerpoint/2010/main" val="227916396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2400" b="1" dirty="0"/>
              <a:t>Sc</a:t>
            </a:r>
            <a:r>
              <a:rPr lang="en-US" sz="2400" b="1" dirty="0">
                <a:solidFill>
                  <a:srgbClr val="482400"/>
                </a:solidFill>
              </a:rPr>
              <a:t>a</a:t>
            </a:r>
            <a:r>
              <a:rPr lang="en-US" sz="2400" b="1" dirty="0"/>
              <a:t>ling</a:t>
            </a:r>
          </a:p>
        </p:txBody>
      </p:sp>
      <p:sp>
        <p:nvSpPr>
          <p:cNvPr id="98307"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a:t>
            </a:r>
          </a:p>
          <a:p>
            <a:pPr marL="1978025" lvl="3" indent="-381000" eaLnBrk="1" hangingPunct="1"/>
            <a:r>
              <a:rPr lang="en-US" sz="2400" b="1" dirty="0">
                <a:solidFill>
                  <a:srgbClr val="482400"/>
                </a:solidFill>
                <a:latin typeface="Verdana" pitchFamily="34" charset="0"/>
              </a:rPr>
              <a:t>Godiva </a:t>
            </a:r>
          </a:p>
          <a:p>
            <a:pPr marL="1978025" lvl="3" indent="-381000" eaLnBrk="1" hangingPunct="1"/>
            <a:r>
              <a:rPr lang="en-US" sz="2400" b="1" dirty="0">
                <a:solidFill>
                  <a:srgbClr val="482400"/>
                </a:solidFill>
                <a:latin typeface="Verdana" pitchFamily="34" charset="0"/>
              </a:rPr>
              <a:t>Ghirardelli</a:t>
            </a:r>
          </a:p>
          <a:p>
            <a:pPr marL="1978025" lvl="3" indent="-381000" eaLnBrk="1" hangingPunct="1"/>
            <a:r>
              <a:rPr lang="en-US" sz="2400" b="1" dirty="0">
                <a:solidFill>
                  <a:srgbClr val="482400"/>
                </a:solidFill>
                <a:latin typeface="Verdana" pitchFamily="34" charset="0"/>
              </a:rPr>
              <a:t>Whitman</a:t>
            </a:r>
          </a:p>
          <a:p>
            <a:pPr marL="1978025" lvl="3" indent="-381000" eaLnBrk="1" hangingPunct="1"/>
            <a:r>
              <a:rPr lang="en-US" sz="2400" b="1" dirty="0">
                <a:solidFill>
                  <a:srgbClr val="482400"/>
                </a:solidFill>
                <a:latin typeface="Verdana" pitchFamily="34" charset="0"/>
              </a:rPr>
              <a:t>Cadbury</a:t>
            </a:r>
          </a:p>
          <a:p>
            <a:pPr marL="1978025" lvl="3" indent="-381000" eaLnBrk="1" hangingPunct="1"/>
            <a:r>
              <a:rPr lang="en-US" sz="2400" b="1" dirty="0">
                <a:solidFill>
                  <a:srgbClr val="482400"/>
                </a:solidFill>
                <a:latin typeface="Verdana" pitchFamily="34" charset="0"/>
              </a:rPr>
              <a:t>Hershey</a:t>
            </a:r>
          </a:p>
          <a:p>
            <a:pPr marL="1978025" lvl="3" indent="-381000" eaLnBrk="1" hangingPunct="1"/>
            <a:r>
              <a:rPr lang="en-US" sz="2400" b="1" dirty="0">
                <a:solidFill>
                  <a:srgbClr val="482400"/>
                </a:solidFill>
                <a:latin typeface="Verdana" pitchFamily="34" charset="0"/>
              </a:rPr>
              <a:t>Nestle</a:t>
            </a:r>
          </a:p>
          <a:p>
            <a:pPr marL="1978025" lvl="3" indent="-381000" eaLnBrk="1" hangingPunct="1"/>
            <a:r>
              <a:rPr lang="en-US" sz="2400" b="1" dirty="0" err="1">
                <a:solidFill>
                  <a:srgbClr val="482400"/>
                </a:solidFill>
                <a:latin typeface="Verdana" pitchFamily="34" charset="0"/>
              </a:rPr>
              <a:t>Brachs</a:t>
            </a:r>
            <a:endParaRPr lang="en-US" sz="2400" b="1" dirty="0">
              <a:solidFill>
                <a:srgbClr val="482400"/>
              </a:solidFill>
              <a:latin typeface="Verdana" pitchFamily="34" charset="0"/>
            </a:endParaRPr>
          </a:p>
        </p:txBody>
      </p:sp>
    </p:spTree>
    <p:extLst>
      <p:ext uri="{BB962C8B-B14F-4D97-AF65-F5344CB8AC3E}">
        <p14:creationId xmlns:p14="http://schemas.microsoft.com/office/powerpoint/2010/main" val="160347377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1371600" y="6573838"/>
            <a:ext cx="6467200" cy="475515"/>
          </a:xfrm>
          <a:prstGeom prst="rect">
            <a:avLst/>
          </a:prstGeom>
          <a:noFill/>
          <a:ln w="9525">
            <a:noFill/>
            <a:miter lim="800000"/>
            <a:headEnd/>
            <a:tailEnd/>
          </a:ln>
        </p:spPr>
        <p:txBody>
          <a:bodyPr wrap="square">
            <a:spAutoFit/>
          </a:bodyPr>
          <a:lstStyle/>
          <a:p>
            <a:r>
              <a:rPr lang="en-US" sz="1050" b="0" dirty="0">
                <a:solidFill>
                  <a:schemeClr val="bg1"/>
                </a:solidFill>
                <a:hlinkClick r:id="rId3"/>
              </a:rPr>
              <a:t>https://www.d.umn.edu/cla/faculty/troufs/anth1095/fstext.html#text</a:t>
            </a:r>
            <a:endParaRPr lang="en-US" sz="1050" b="0" dirty="0">
              <a:solidFill>
                <a:schemeClr val="bg1"/>
              </a:solidFill>
            </a:endParaRPr>
          </a:p>
          <a:p>
            <a:pPr algn="l"/>
            <a:endParaRPr lang="en-US" b="0" dirty="0">
              <a:solidFill>
                <a:srgbClr val="00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680" y="295569"/>
            <a:ext cx="4389120" cy="6257631"/>
          </a:xfrm>
          <a:prstGeom prst="rect">
            <a:avLst/>
          </a:prstGeom>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612775" y="2469357"/>
            <a:ext cx="7769225" cy="3822585"/>
          </a:xfrm>
        </p:spPr>
        <p:txBody>
          <a:bodyPr>
            <a:spAutoFit/>
          </a:bodyPr>
          <a:lstStyle/>
          <a:p>
            <a:pPr marL="465138" lvl="1" indent="0" algn="ctr" eaLnBrk="1" hangingPunct="1">
              <a:lnSpc>
                <a:spcPct val="120000"/>
              </a:lnSpc>
              <a:buFont typeface="Wingdings" pitchFamily="2" charset="2"/>
              <a:buNone/>
            </a:pPr>
            <a:r>
              <a:rPr lang="en-US" b="1" i="1" dirty="0">
                <a:solidFill>
                  <a:srgbClr val="895623"/>
                </a:solidFill>
                <a:latin typeface="Verdana" pitchFamily="34" charset="0"/>
              </a:rPr>
              <a:t>Understanding Global Cultures: Metaphorical Journeys Through 34 Nations, Clusters of Nations, Continents, and Diversity, Sixth Edition</a:t>
            </a:r>
          </a:p>
          <a:p>
            <a:pPr marL="465138" lvl="1" indent="0" algn="ctr" eaLnBrk="1" hangingPunct="1">
              <a:lnSpc>
                <a:spcPct val="120000"/>
              </a:lnSpc>
              <a:buFont typeface="Wingdings" pitchFamily="2" charset="2"/>
              <a:buNone/>
            </a:pPr>
            <a:endParaRPr lang="en-US" sz="1200" b="1" i="1" dirty="0">
              <a:solidFill>
                <a:srgbClr val="895623"/>
              </a:solidFill>
              <a:latin typeface="Verdana" pitchFamily="34" charset="0"/>
            </a:endParaRPr>
          </a:p>
          <a:p>
            <a:pPr marL="1120775" lvl="1" indent="-266700" algn="ctr" eaLnBrk="1" hangingPunct="1">
              <a:buNone/>
            </a:pPr>
            <a:r>
              <a:rPr lang="en-US" sz="2400" b="1" dirty="0">
                <a:solidFill>
                  <a:srgbClr val="895623"/>
                </a:solidFill>
                <a:latin typeface="Arial" charset="0"/>
              </a:rPr>
              <a:t>Martin J. Gannon and </a:t>
            </a:r>
            <a:r>
              <a:rPr lang="en-US" sz="2400" b="1" dirty="0" err="1">
                <a:solidFill>
                  <a:srgbClr val="895623"/>
                </a:solidFill>
                <a:latin typeface="Arial" charset="0"/>
              </a:rPr>
              <a:t>Rajnandini</a:t>
            </a:r>
            <a:r>
              <a:rPr lang="en-US" sz="2400" b="1" dirty="0">
                <a:solidFill>
                  <a:srgbClr val="895623"/>
                </a:solidFill>
                <a:latin typeface="Arial" charset="0"/>
              </a:rPr>
              <a:t> (Raj) Pillai</a:t>
            </a:r>
            <a:r>
              <a:rPr lang="en-US" sz="2400" b="1" dirty="0">
                <a:solidFill>
                  <a:srgbClr val="895623"/>
                </a:solidFill>
                <a:latin typeface="Verdana" pitchFamily="34" charset="0"/>
              </a:rPr>
              <a:t> </a:t>
            </a:r>
          </a:p>
          <a:p>
            <a:pPr marL="1120775" lvl="1" indent="-266700" algn="ctr" eaLnBrk="1" hangingPunct="1">
              <a:buFont typeface="Wingdings" pitchFamily="2" charset="2"/>
              <a:buNone/>
            </a:pPr>
            <a:r>
              <a:rPr lang="en-US" sz="2400" b="1" dirty="0">
                <a:solidFill>
                  <a:srgbClr val="895623"/>
                </a:solidFill>
                <a:latin typeface="Arial" charset="0"/>
              </a:rPr>
              <a:t>SAGE Publications, Thousand Oaks, CA, 2015</a:t>
            </a:r>
            <a:endParaRPr lang="en-US" sz="2400" b="1" dirty="0">
              <a:solidFill>
                <a:srgbClr val="895623"/>
              </a:solidFill>
              <a:latin typeface="Verdana" pitchFamily="34" charset="0"/>
            </a:endParaRPr>
          </a:p>
        </p:txBody>
      </p:sp>
      <p:sp>
        <p:nvSpPr>
          <p:cNvPr id="92163" name="Rectangle 3"/>
          <p:cNvSpPr>
            <a:spLocks noGrp="1" noChangeArrowheads="1"/>
          </p:cNvSpPr>
          <p:nvPr>
            <p:ph type="title"/>
          </p:nvPr>
        </p:nvSpPr>
        <p:spPr>
          <a:noFill/>
        </p:spPr>
        <p:txBody>
          <a:bodyPr/>
          <a:lstStyle/>
          <a:p>
            <a:pPr eaLnBrk="1" hangingPunct="1"/>
            <a:r>
              <a:rPr lang="en-US" sz="2800" b="1"/>
              <a:t>Scaling</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1062038" y="2135188"/>
            <a:ext cx="7769225" cy="4068762"/>
          </a:xfrm>
        </p:spPr>
        <p:txBody>
          <a:bodyPr>
            <a:spAutoFit/>
          </a:bodyPr>
          <a:lstStyle/>
          <a:p>
            <a:pPr marL="609600" indent="-609600" eaLnBrk="1" hangingPunct="1">
              <a:buFontTx/>
              <a:buAutoNum type="arabicPeriod"/>
            </a:pPr>
            <a:r>
              <a:rPr lang="en-US" b="1" dirty="0">
                <a:solidFill>
                  <a:srgbClr val="482400"/>
                </a:solidFill>
                <a:latin typeface="Verdana" pitchFamily="34" charset="0"/>
              </a:rPr>
              <a:t>“Horizontal Collectivism / Community Sharing”</a:t>
            </a:r>
          </a:p>
          <a:p>
            <a:pPr marL="609600" indent="-609600" eaLnBrk="1" hangingPunct="1">
              <a:buFontTx/>
              <a:buAutoNum type="arabicPeriod"/>
            </a:pPr>
            <a:endParaRPr lang="en-US" sz="2400"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nominal scaling</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only names are given to entities</a:t>
            </a:r>
          </a:p>
          <a:p>
            <a:pPr marL="830263" lvl="1" indent="-373063" eaLnBrk="1" hangingPunct="1"/>
            <a:endParaRPr lang="en-US" b="1" dirty="0">
              <a:solidFill>
                <a:srgbClr val="482400"/>
              </a:solidFill>
              <a:latin typeface="Verdana" pitchFamily="34" charset="0"/>
            </a:endParaRPr>
          </a:p>
          <a:p>
            <a:pPr marL="1322388" lvl="2" indent="-293688" eaLnBrk="1" hangingPunct="1"/>
            <a:r>
              <a:rPr lang="en-US" sz="2800" b="1" dirty="0">
                <a:solidFill>
                  <a:srgbClr val="482400"/>
                </a:solidFill>
                <a:latin typeface="Verdana" pitchFamily="34" charset="0"/>
              </a:rPr>
              <a:t>in-group vs. out-group</a:t>
            </a:r>
          </a:p>
        </p:txBody>
      </p:sp>
      <p:sp>
        <p:nvSpPr>
          <p:cNvPr id="94211" name="Rectangle 5"/>
          <p:cNvSpPr>
            <a:spLocks noGrp="1" noChangeArrowheads="1"/>
          </p:cNvSpPr>
          <p:nvPr>
            <p:ph type="title"/>
          </p:nvPr>
        </p:nvSpPr>
        <p:spPr>
          <a:noFill/>
        </p:spPr>
        <p:txBody>
          <a:bodyPr/>
          <a:lstStyle/>
          <a:p>
            <a:pPr eaLnBrk="1" hangingPunct="1"/>
            <a:r>
              <a:rPr lang="en-US" sz="2400" b="1"/>
              <a:t>Scaling</a:t>
            </a:r>
          </a:p>
        </p:txBody>
      </p:sp>
      <p:sp>
        <p:nvSpPr>
          <p:cNvPr id="2" name="Oval 1">
            <a:extLst>
              <a:ext uri="{FF2B5EF4-FFF2-40B4-BE49-F238E27FC236}">
                <a16:creationId xmlns:a16="http://schemas.microsoft.com/office/drawing/2014/main" id="{3C39FA41-B7E6-4E0E-989A-ACFDFC75D983}"/>
              </a:ext>
            </a:extLst>
          </p:cNvPr>
          <p:cNvSpPr/>
          <p:nvPr/>
        </p:nvSpPr>
        <p:spPr bwMode="auto">
          <a:xfrm>
            <a:off x="838200" y="1600200"/>
            <a:ext cx="7086600" cy="19050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10221233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70019" name="Group 3"/>
          <p:cNvGraphicFramePr>
            <a:graphicFrameLocks noGrp="1"/>
          </p:cNvGraphicFramePr>
          <p:nvPr>
            <p:ph type="tbl" idx="1"/>
          </p:nvPr>
        </p:nvGraphicFramePr>
        <p:xfrm>
          <a:off x="457200" y="1524000"/>
          <a:ext cx="8147050" cy="4066032"/>
        </p:xfrm>
        <a:graphic>
          <a:graphicData uri="http://schemas.openxmlformats.org/drawingml/2006/table">
            <a:tbl>
              <a:tblPr/>
              <a:tblGrid>
                <a:gridCol w="2019300">
                  <a:extLst>
                    <a:ext uri="{9D8B030D-6E8A-4147-A177-3AD203B41FA5}">
                      <a16:colId xmlns:a16="http://schemas.microsoft.com/office/drawing/2014/main" val="20000"/>
                    </a:ext>
                  </a:extLst>
                </a:gridCol>
                <a:gridCol w="993775">
                  <a:extLst>
                    <a:ext uri="{9D8B030D-6E8A-4147-A177-3AD203B41FA5}">
                      <a16:colId xmlns:a16="http://schemas.microsoft.com/office/drawing/2014/main" val="20001"/>
                    </a:ext>
                  </a:extLst>
                </a:gridCol>
                <a:gridCol w="2058988">
                  <a:extLst>
                    <a:ext uri="{9D8B030D-6E8A-4147-A177-3AD203B41FA5}">
                      <a16:colId xmlns:a16="http://schemas.microsoft.com/office/drawing/2014/main" val="20002"/>
                    </a:ext>
                  </a:extLst>
                </a:gridCol>
                <a:gridCol w="3074987">
                  <a:extLst>
                    <a:ext uri="{9D8B030D-6E8A-4147-A177-3AD203B41FA5}">
                      <a16:colId xmlns:a16="http://schemas.microsoft.com/office/drawing/2014/main" val="20003"/>
                    </a:ext>
                  </a:extLst>
                </a:gridCol>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Open Expression of Emotions and Feelings</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www.pbs.org/wgbh/nova/maya/worl_sans1.html#map</a:t>
            </a:r>
            <a:endParaRPr lang="en-US" b="0" dirty="0">
              <a:solidFill>
                <a:schemeClr val="bg1"/>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8" name="Rectangle 7"/>
          <p:cNvSpPr/>
          <p:nvPr/>
        </p:nvSpPr>
        <p:spPr>
          <a:xfrm>
            <a:off x="5105400" y="3962400"/>
            <a:ext cx="2446504" cy="369332"/>
          </a:xfrm>
          <a:prstGeom prst="rect">
            <a:avLst/>
          </a:prstGeom>
        </p:spPr>
        <p:txBody>
          <a:bodyPr wrap="none">
            <a:spAutoFit/>
          </a:bodyPr>
          <a:lstStyle/>
          <a:p>
            <a:r>
              <a:rPr lang="en-US" sz="1800" dirty="0">
                <a:solidFill>
                  <a:srgbClr val="FFFFFF"/>
                </a:solidFill>
              </a:rPr>
              <a:t>Puerto Escondido</a:t>
            </a: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Rectangle 13"/>
          <p:cNvSpPr/>
          <p:nvPr/>
        </p:nvSpPr>
        <p:spPr>
          <a:xfrm>
            <a:off x="5610487" y="5117068"/>
            <a:ext cx="2238113" cy="369332"/>
          </a:xfrm>
          <a:prstGeom prst="rect">
            <a:avLst/>
          </a:prstGeom>
        </p:spPr>
        <p:txBody>
          <a:bodyPr wrap="none">
            <a:spAutoFit/>
          </a:bodyPr>
          <a:lstStyle/>
          <a:p>
            <a:r>
              <a:rPr lang="en-US" sz="1800" dirty="0">
                <a:solidFill>
                  <a:srgbClr val="FFFFFF"/>
                </a:solidFill>
              </a:rPr>
              <a:t>1100 – 800 B.C.</a:t>
            </a:r>
          </a:p>
        </p:txBody>
      </p:sp>
      <p:sp>
        <p:nvSpPr>
          <p:cNvPr id="13" name="Oval 12">
            <a:extLst>
              <a:ext uri="{FF2B5EF4-FFF2-40B4-BE49-F238E27FC236}">
                <a16:creationId xmlns:a16="http://schemas.microsoft.com/office/drawing/2014/main" id="{EE4AA7A9-E1C5-4CE7-9805-54055CD13944}"/>
              </a:ext>
            </a:extLst>
          </p:cNvPr>
          <p:cNvSpPr/>
          <p:nvPr/>
        </p:nvSpPr>
        <p:spPr bwMode="auto">
          <a:xfrm>
            <a:off x="6164180" y="4362650"/>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extLst>
      <p:ext uri="{BB962C8B-B14F-4D97-AF65-F5344CB8AC3E}">
        <p14:creationId xmlns:p14="http://schemas.microsoft.com/office/powerpoint/2010/main" val="109502757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67971" name="Group 3"/>
          <p:cNvGraphicFramePr>
            <a:graphicFrameLocks noGrp="1"/>
          </p:cNvGraphicFramePr>
          <p:nvPr>
            <p:ph type="tbl" idx="1"/>
          </p:nvPr>
        </p:nvGraphicFramePr>
        <p:xfrm>
          <a:off x="457200" y="1524000"/>
          <a:ext cx="8147050" cy="4657344"/>
        </p:xfrm>
        <a:graphic>
          <a:graphicData uri="http://schemas.openxmlformats.org/drawingml/2006/table">
            <a:tbl>
              <a:tblPr/>
              <a:tblGrid>
                <a:gridCol w="2019300">
                  <a:extLst>
                    <a:ext uri="{9D8B030D-6E8A-4147-A177-3AD203B41FA5}">
                      <a16:colId xmlns:a16="http://schemas.microsoft.com/office/drawing/2014/main" val="20000"/>
                    </a:ext>
                  </a:extLst>
                </a:gridCol>
                <a:gridCol w="993775">
                  <a:extLst>
                    <a:ext uri="{9D8B030D-6E8A-4147-A177-3AD203B41FA5}">
                      <a16:colId xmlns:a16="http://schemas.microsoft.com/office/drawing/2014/main" val="20001"/>
                    </a:ext>
                  </a:extLst>
                </a:gridCol>
                <a:gridCol w="2058988">
                  <a:extLst>
                    <a:ext uri="{9D8B030D-6E8A-4147-A177-3AD203B41FA5}">
                      <a16:colId xmlns:a16="http://schemas.microsoft.com/office/drawing/2014/main" val="20002"/>
                    </a:ext>
                  </a:extLst>
                </a:gridCol>
                <a:gridCol w="3074987">
                  <a:extLst>
                    <a:ext uri="{9D8B030D-6E8A-4147-A177-3AD203B41FA5}">
                      <a16:colId xmlns:a16="http://schemas.microsoft.com/office/drawing/2014/main" val="20003"/>
                    </a:ext>
                  </a:extLst>
                </a:gridCol>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Open Expression of Emotions and Feelings</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England, </a:t>
                      </a:r>
                      <a:r>
                        <a:rPr kumimoji="0" lang="en-US" sz="2800" b="1" i="0" u="none" strike="noStrike" cap="none" normalizeH="0" baseline="0">
                          <a:ln>
                            <a:noFill/>
                          </a:ln>
                          <a:solidFill>
                            <a:srgbClr val="FF3300"/>
                          </a:solidFill>
                          <a:effectLst/>
                          <a:latin typeface="Arial" charset="0"/>
                        </a:rPr>
                        <a:t>Ireland</a:t>
                      </a:r>
                      <a:r>
                        <a:rPr kumimoji="0" lang="en-US" sz="2800" b="0" i="0" u="none" strike="noStrike" cap="none" normalizeH="0" baseline="0">
                          <a:ln>
                            <a:noFill/>
                          </a:ln>
                          <a:solidFill>
                            <a:schemeClr val="tx1"/>
                          </a:solidFill>
                          <a:effectLst/>
                          <a:latin typeface="Arial" charset="0"/>
                        </a:rPr>
                        <a:t>, and Scotland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United States and Germany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China, Japan, and 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Mexico, Spain, and Italy</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67993" name="Text Box 25"/>
          <p:cNvSpPr txBox="1">
            <a:spLocks noChangeArrowheads="1"/>
          </p:cNvSpPr>
          <p:nvPr/>
        </p:nvSpPr>
        <p:spPr bwMode="auto">
          <a:xfrm>
            <a:off x="565150" y="6353175"/>
            <a:ext cx="7964488" cy="396875"/>
          </a:xfrm>
          <a:prstGeom prst="rect">
            <a:avLst/>
          </a:prstGeom>
          <a:noFill/>
          <a:ln w="9525">
            <a:noFill/>
            <a:miter lim="800000"/>
            <a:headEnd/>
            <a:tailEnd/>
          </a:ln>
          <a:effectLst/>
        </p:spPr>
        <p:txBody>
          <a:bodyPr wrap="none">
            <a:spAutoFit/>
          </a:bodyPr>
          <a:lstStyle/>
          <a:p>
            <a:r>
              <a:rPr lang="en-US" sz="2000">
                <a:solidFill>
                  <a:srgbClr val="000000"/>
                </a:solidFill>
              </a:rPr>
              <a:t>More on the “</a:t>
            </a:r>
            <a:r>
              <a:rPr lang="en-US" sz="2000">
                <a:solidFill>
                  <a:srgbClr val="000000"/>
                </a:solidFill>
                <a:hlinkClick r:id="rId2"/>
              </a:rPr>
              <a:t>Four-Stage Model</a:t>
            </a:r>
            <a:r>
              <a:rPr lang="en-US" sz="2000">
                <a:solidFill>
                  <a:srgbClr val="000000"/>
                </a:solidFill>
              </a:rPr>
              <a:t>” later, time permitting</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2800"/>
              <a:t>Fig. 1.2. Four Generic Types of Cultures </a:t>
            </a:r>
            <a:r>
              <a:rPr lang="en-US" sz="2400"/>
              <a:t>(p. 13)</a:t>
            </a:r>
          </a:p>
        </p:txBody>
      </p:sp>
      <p:graphicFrame>
        <p:nvGraphicFramePr>
          <p:cNvPr id="196611"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9331"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rgbClr val="FF0000"/>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02403"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putting things in order</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199683"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0820"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1379" name="Rectangle 3"/>
          <p:cNvSpPr>
            <a:spLocks noGrp="1" noChangeArrowheads="1"/>
          </p:cNvSpPr>
          <p:nvPr>
            <p:ph type="body" idx="1"/>
          </p:nvPr>
        </p:nvSpPr>
        <p:spPr>
          <a:xfrm>
            <a:off x="1062038" y="2135188"/>
            <a:ext cx="7769225" cy="4327338"/>
          </a:xfrm>
        </p:spPr>
        <p:txBody>
          <a:bodyPr>
            <a:spAutoFit/>
          </a:bodyPr>
          <a:lstStyle/>
          <a:p>
            <a:pPr marL="609600" indent="-609600" eaLnBrk="1" hangingPunct="1">
              <a:buFontTx/>
              <a:buAutoNum type="arabicPeriod" startAt="2"/>
            </a:pPr>
            <a:r>
              <a:rPr lang="en-US" b="1" dirty="0">
                <a:solidFill>
                  <a:srgbClr val="482400"/>
                </a:solidFill>
                <a:latin typeface="Verdana" pitchFamily="34" charset="0"/>
              </a:rPr>
              <a:t>Vertical Collectivism / Authority Ranking Cultures</a:t>
            </a:r>
          </a:p>
          <a:p>
            <a:pPr marL="609600" indent="-609600" eaLnBrk="1" hangingPunct="1">
              <a:buFontTx/>
              <a:buAutoNum type="arabicPeriod" startAt="2"/>
            </a:pPr>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ordinal scaling</a:t>
            </a:r>
          </a:p>
          <a:p>
            <a:pPr marL="830263" lvl="1" indent="-373063" eaLnBrk="1" hangingPunct="1"/>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individual A may be more important than individual B, and individual C may be more important than individual B, but there is no common unit of measurement</a:t>
            </a:r>
          </a:p>
        </p:txBody>
      </p:sp>
      <p:sp>
        <p:nvSpPr>
          <p:cNvPr id="4" name="Oval 3">
            <a:extLst>
              <a:ext uri="{FF2B5EF4-FFF2-40B4-BE49-F238E27FC236}">
                <a16:creationId xmlns:a16="http://schemas.microsoft.com/office/drawing/2014/main" id="{D890EA63-DA8D-4A1C-B595-88FD01C392C9}"/>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DEF4CFD-9EF5-40DB-A4F1-C0F87F62D611}"/>
                  </a:ext>
                </a:extLst>
              </p14:cNvPr>
              <p14:cNvContentPartPr/>
              <p14:nvPr/>
            </p14:nvContentPartPr>
            <p14:xfrm>
              <a:off x="4071804" y="2837751"/>
              <a:ext cx="1741680" cy="34560"/>
            </p14:xfrm>
          </p:contentPart>
        </mc:Choice>
        <mc:Fallback xmlns="">
          <p:pic>
            <p:nvPicPr>
              <p:cNvPr id="2" name="Ink 1">
                <a:extLst>
                  <a:ext uri="{FF2B5EF4-FFF2-40B4-BE49-F238E27FC236}">
                    <a16:creationId xmlns:a16="http://schemas.microsoft.com/office/drawing/2014/main" id="{3DEF4CFD-9EF5-40DB-A4F1-C0F87F62D611}"/>
                  </a:ext>
                </a:extLst>
              </p:cNvPr>
              <p:cNvPicPr/>
              <p:nvPr/>
            </p:nvPicPr>
            <p:blipFill>
              <a:blip r:embed="rId3"/>
              <a:stretch>
                <a:fillRect/>
              </a:stretch>
            </p:blipFill>
            <p:spPr>
              <a:xfrm>
                <a:off x="4017804" y="2730111"/>
                <a:ext cx="18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FF429B2-6394-4D4E-B33D-5A7E2FE6EF2C}"/>
                  </a:ext>
                </a:extLst>
              </p14:cNvPr>
              <p14:cNvContentPartPr/>
              <p14:nvPr/>
            </p14:nvContentPartPr>
            <p14:xfrm>
              <a:off x="4080084" y="2992551"/>
              <a:ext cx="1759320" cy="45000"/>
            </p14:xfrm>
          </p:contentPart>
        </mc:Choice>
        <mc:Fallback xmlns="">
          <p:pic>
            <p:nvPicPr>
              <p:cNvPr id="3" name="Ink 2">
                <a:extLst>
                  <a:ext uri="{FF2B5EF4-FFF2-40B4-BE49-F238E27FC236}">
                    <a16:creationId xmlns:a16="http://schemas.microsoft.com/office/drawing/2014/main" id="{1FF429B2-6394-4D4E-B33D-5A7E2FE6EF2C}"/>
                  </a:ext>
                </a:extLst>
              </p:cNvPr>
              <p:cNvPicPr/>
              <p:nvPr/>
            </p:nvPicPr>
            <p:blipFill>
              <a:blip r:embed="rId5"/>
              <a:stretch>
                <a:fillRect/>
              </a:stretch>
            </p:blipFill>
            <p:spPr>
              <a:xfrm>
                <a:off x="4026084" y="2884551"/>
                <a:ext cx="1866960" cy="260640"/>
              </a:xfrm>
              <a:prstGeom prst="rect">
                <a:avLst/>
              </a:prstGeom>
            </p:spPr>
          </p:pic>
        </mc:Fallback>
      </mc:AlternateContent>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3427"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ordinal variables are exhaustive and mutually exclusive</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i="1" dirty="0">
                <a:solidFill>
                  <a:srgbClr val="482400"/>
                </a:solidFill>
                <a:latin typeface="Verdana" pitchFamily="34" charset="0"/>
              </a:rPr>
              <a:t>and</a:t>
            </a:r>
            <a:r>
              <a:rPr lang="en-US" b="1" dirty="0">
                <a:solidFill>
                  <a:srgbClr val="482400"/>
                </a:solidFill>
                <a:latin typeface="Verdana" pitchFamily="34" charset="0"/>
              </a:rPr>
              <a:t> their values can be rank ordered</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4451" name="Rectangle 3"/>
          <p:cNvSpPr>
            <a:spLocks noGrp="1" noChangeArrowheads="1"/>
          </p:cNvSpPr>
          <p:nvPr>
            <p:ph type="body" idx="1"/>
          </p:nvPr>
        </p:nvSpPr>
        <p:spPr>
          <a:xfrm>
            <a:off x="1062038" y="2135188"/>
            <a:ext cx="7769225" cy="3044488"/>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sz="36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high</a:t>
            </a:r>
          </a:p>
          <a:p>
            <a:pPr marL="1322388" lvl="2" indent="-293688" eaLnBrk="1" hangingPunct="1">
              <a:lnSpc>
                <a:spcPct val="60000"/>
              </a:lnSpc>
            </a:pPr>
            <a:endParaRPr lang="en-US" sz="28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medium</a:t>
            </a:r>
          </a:p>
          <a:p>
            <a:pPr marL="1322388" lvl="2" indent="-293688" eaLnBrk="1" hangingPunct="1">
              <a:lnSpc>
                <a:spcPct val="60000"/>
              </a:lnSpc>
            </a:pPr>
            <a:endParaRPr lang="en-US" sz="28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low</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5475" name="Rectangle 3"/>
          <p:cNvSpPr>
            <a:spLocks noGrp="1" noChangeArrowheads="1"/>
          </p:cNvSpPr>
          <p:nvPr>
            <p:ph type="body" idx="1"/>
          </p:nvPr>
        </p:nvSpPr>
        <p:spPr>
          <a:xfrm>
            <a:off x="1062038" y="2135188"/>
            <a:ext cx="7769225" cy="3170237"/>
          </a:xfrm>
        </p:spPr>
        <p:txBody>
          <a:bodyPr>
            <a:spAutoFit/>
          </a:bodyPr>
          <a:lstStyle/>
          <a:p>
            <a:pPr marL="609600" indent="-609600" eaLnBrk="1" hangingPunct="1">
              <a:buFontTx/>
              <a:buNone/>
            </a:pPr>
            <a:r>
              <a:rPr lang="en-US" sz="3600" b="1" dirty="0">
                <a:solidFill>
                  <a:srgbClr val="482400"/>
                </a:solidFill>
                <a:latin typeface="Verdana" pitchFamily="34" charset="0"/>
              </a:rPr>
              <a:t>	socioeconomic class </a:t>
            </a:r>
            <a:r>
              <a:rPr lang="en-US" b="1" dirty="0">
                <a:solidFill>
                  <a:srgbClr val="482400"/>
                </a:solidFill>
                <a:latin typeface="Verdana" pitchFamily="34" charset="0"/>
              </a:rPr>
              <a:t>(SES)</a:t>
            </a:r>
          </a:p>
          <a:p>
            <a:pPr marL="609600" indent="-609600" eaLnBrk="1" hangingPunct="1">
              <a:lnSpc>
                <a:spcPct val="60000"/>
              </a:lnSpc>
              <a:buFontTx/>
              <a:buNone/>
            </a:pPr>
            <a:endParaRPr lang="en-US" b="1" dirty="0">
              <a:solidFill>
                <a:srgbClr val="482400"/>
              </a:solidFill>
              <a:latin typeface="Verdana" pitchFamily="34" charset="0"/>
            </a:endParaRPr>
          </a:p>
          <a:p>
            <a:pPr marL="609600" indent="-609600" eaLnBrk="1" hangingPunct="1">
              <a:lnSpc>
                <a:spcPct val="20000"/>
              </a:lnSpc>
              <a:buFontTx/>
              <a:buNone/>
            </a:pPr>
            <a:endParaRPr lang="en-US" sz="36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upper class</a:t>
            </a:r>
          </a:p>
          <a:p>
            <a:pPr marL="1322388" lvl="2" indent="-293688" eaLnBrk="1" hangingPunct="1">
              <a:lnSpc>
                <a:spcPct val="70000"/>
              </a:lnSpc>
            </a:pPr>
            <a:endParaRPr lang="en-US" sz="28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middle class</a:t>
            </a:r>
          </a:p>
          <a:p>
            <a:pPr marL="1322388" lvl="2" indent="-293688" eaLnBrk="1" hangingPunct="1">
              <a:lnSpc>
                <a:spcPct val="70000"/>
              </a:lnSpc>
            </a:pPr>
            <a:endParaRPr lang="en-US" sz="28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lower class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75967" y="6481215"/>
            <a:ext cx="6572633"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http://news.nationalgeographic.com/news/2009/02/090202-ancient-chocolate.html?source=rss</a:t>
            </a:r>
            <a:endParaRPr lang="en-US" b="0" dirty="0">
              <a:solidFill>
                <a:schemeClr val="bg1"/>
              </a:solidFill>
              <a:latin typeface="Arial" charset="0"/>
            </a:endParaRPr>
          </a:p>
        </p:txBody>
      </p:sp>
      <p:pic>
        <p:nvPicPr>
          <p:cNvPr id="6146" name="Picture 2"/>
          <p:cNvPicPr>
            <a:picLocks noChangeAspect="1" noChangeArrowheads="1"/>
          </p:cNvPicPr>
          <p:nvPr/>
        </p:nvPicPr>
        <p:blipFill>
          <a:blip r:embed="rId4" cstate="print"/>
          <a:srcRect/>
          <a:stretch>
            <a:fillRect/>
          </a:stretch>
        </p:blipFill>
        <p:spPr bwMode="auto">
          <a:xfrm>
            <a:off x="1143000" y="457200"/>
            <a:ext cx="6831224" cy="5943600"/>
          </a:xfrm>
          <a:prstGeom prst="rect">
            <a:avLst/>
          </a:prstGeom>
          <a:noFill/>
          <a:ln w="9525">
            <a:noFill/>
            <a:miter lim="800000"/>
            <a:headEnd/>
            <a:tailEnd/>
          </a:ln>
          <a:effec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6499" name="Rectangle 3"/>
          <p:cNvSpPr>
            <a:spLocks noGrp="1" noChangeArrowheads="1"/>
          </p:cNvSpPr>
          <p:nvPr>
            <p:ph type="body" idx="1"/>
          </p:nvPr>
        </p:nvSpPr>
        <p:spPr>
          <a:xfrm>
            <a:off x="1062038" y="2135188"/>
            <a:ext cx="7769225" cy="3829050"/>
          </a:xfrm>
        </p:spPr>
        <p:txBody>
          <a:bodyPr>
            <a:spAutoFit/>
          </a:bodyPr>
          <a:lstStyle/>
          <a:p>
            <a:pPr marL="830263" lvl="1" indent="-373063" eaLnBrk="1" hangingPunct="1">
              <a:buFont typeface="Wingdings" pitchFamily="2" charset="2"/>
              <a:buNone/>
            </a:pPr>
            <a:r>
              <a:rPr lang="en-US" sz="3200" b="1" dirty="0">
                <a:solidFill>
                  <a:srgbClr val="482400"/>
                </a:solidFill>
                <a:latin typeface="Verdana" pitchFamily="34" charset="0"/>
              </a:rPr>
              <a:t>types of political organization</a:t>
            </a:r>
          </a:p>
          <a:p>
            <a:pPr marL="609600" indent="-609600" eaLnBrk="1" hangingPunct="1">
              <a:lnSpc>
                <a:spcPct val="40000"/>
              </a:lnSpc>
              <a:buFontTx/>
              <a:buNone/>
            </a:pPr>
            <a:endParaRPr lang="en-US" sz="2800" b="1" dirty="0">
              <a:solidFill>
                <a:srgbClr val="482400"/>
              </a:solidFill>
              <a:latin typeface="Verdana" pitchFamily="34" charset="0"/>
            </a:endParaRPr>
          </a:p>
          <a:p>
            <a:pPr marL="1381125" lvl="2" indent="-352425" eaLnBrk="1" hangingPunct="1">
              <a:lnSpc>
                <a:spcPct val="120000"/>
              </a:lnSpc>
            </a:pPr>
            <a:r>
              <a:rPr lang="en-US" sz="2800" b="1" dirty="0">
                <a:solidFill>
                  <a:srgbClr val="482400"/>
                </a:solidFill>
                <a:latin typeface="Verdana" pitchFamily="34" charset="0"/>
              </a:rPr>
              <a:t>“peasant society”</a:t>
            </a:r>
          </a:p>
          <a:p>
            <a:pPr marL="1381125" lvl="2" indent="-352425" eaLnBrk="1" hangingPunct="1">
              <a:lnSpc>
                <a:spcPct val="120000"/>
              </a:lnSpc>
            </a:pPr>
            <a:r>
              <a:rPr lang="en-US" sz="2800" b="1" dirty="0">
                <a:solidFill>
                  <a:srgbClr val="482400"/>
                </a:solidFill>
                <a:latin typeface="Verdana" pitchFamily="34" charset="0"/>
              </a:rPr>
              <a:t>“primitive state”</a:t>
            </a:r>
          </a:p>
          <a:p>
            <a:pPr marL="1381125" lvl="2" indent="-352425" eaLnBrk="1" hangingPunct="1">
              <a:lnSpc>
                <a:spcPct val="120000"/>
              </a:lnSpc>
            </a:pPr>
            <a:r>
              <a:rPr lang="en-US" sz="2800" b="1" dirty="0">
                <a:solidFill>
                  <a:srgbClr val="482400"/>
                </a:solidFill>
                <a:latin typeface="Verdana" pitchFamily="34" charset="0"/>
              </a:rPr>
              <a:t>“chiefdom”</a:t>
            </a:r>
          </a:p>
          <a:p>
            <a:pPr marL="1381125" lvl="2" indent="-352425" eaLnBrk="1" hangingPunct="1">
              <a:lnSpc>
                <a:spcPct val="120000"/>
              </a:lnSpc>
            </a:pPr>
            <a:r>
              <a:rPr lang="en-US" sz="2800" b="1" dirty="0">
                <a:solidFill>
                  <a:srgbClr val="482400"/>
                </a:solidFill>
                <a:latin typeface="Verdana" pitchFamily="34" charset="0"/>
              </a:rPr>
              <a:t>“tribe”</a:t>
            </a:r>
          </a:p>
          <a:p>
            <a:pPr marL="1381125" lvl="2" indent="-352425" eaLnBrk="1" hangingPunct="1">
              <a:lnSpc>
                <a:spcPct val="120000"/>
              </a:lnSpc>
            </a:pPr>
            <a:r>
              <a:rPr lang="en-US" sz="2800" b="1" dirty="0">
                <a:solidFill>
                  <a:srgbClr val="482400"/>
                </a:solidFill>
                <a:latin typeface="Verdana" pitchFamily="34" charset="0"/>
              </a:rPr>
              <a:t>“band”</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752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best</a:t>
            </a:r>
          </a:p>
          <a:p>
            <a:pPr marL="1978025" lvl="3" indent="-381000" eaLnBrk="1" hangingPunct="1"/>
            <a:r>
              <a:rPr lang="en-US" sz="2400" b="1" dirty="0">
                <a:solidFill>
                  <a:srgbClr val="482400"/>
                </a:solidFill>
                <a:latin typeface="Verdana" pitchFamily="34" charset="0"/>
              </a:rPr>
              <a:t>Godiva 		better</a:t>
            </a:r>
          </a:p>
          <a:p>
            <a:pPr marL="1978025" lvl="3" indent="-381000" eaLnBrk="1" hangingPunct="1"/>
            <a:r>
              <a:rPr lang="en-US" sz="2400" b="1" dirty="0">
                <a:solidFill>
                  <a:srgbClr val="482400"/>
                </a:solidFill>
                <a:latin typeface="Verdana" pitchFamily="34" charset="0"/>
              </a:rPr>
              <a:t>Ghirardelli	better</a:t>
            </a:r>
          </a:p>
          <a:p>
            <a:pPr marL="1978025" lvl="3" indent="-381000" eaLnBrk="1" hangingPunct="1"/>
            <a:r>
              <a:rPr lang="en-US" sz="2400" b="1" dirty="0">
                <a:solidFill>
                  <a:srgbClr val="482400"/>
                </a:solidFill>
                <a:latin typeface="Verdana" pitchFamily="34" charset="0"/>
              </a:rPr>
              <a:t>Cadbury		good</a:t>
            </a:r>
          </a:p>
          <a:p>
            <a:pPr marL="1978025" lvl="3" indent="-381000" eaLnBrk="1" hangingPunct="1"/>
            <a:r>
              <a:rPr lang="en-US" sz="2400" b="1" dirty="0">
                <a:solidFill>
                  <a:srgbClr val="482400"/>
                </a:solidFill>
                <a:latin typeface="Verdana" pitchFamily="34" charset="0"/>
              </a:rPr>
              <a:t>Whitman		good</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good</a:t>
            </a: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fair</a:t>
            </a:r>
          </a:p>
          <a:p>
            <a:pPr marL="1978025" lvl="3" indent="-381000" eaLnBrk="1" hangingPunct="1"/>
            <a:r>
              <a:rPr lang="en-US" sz="2400" b="1" dirty="0">
                <a:solidFill>
                  <a:srgbClr val="482400"/>
                </a:solidFill>
                <a:latin typeface="Verdana" pitchFamily="34" charset="0"/>
              </a:rPr>
              <a:t>Nestle		fair</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8547" name="Rectangle 3"/>
          <p:cNvSpPr>
            <a:spLocks noGrp="1" noChangeArrowheads="1"/>
          </p:cNvSpPr>
          <p:nvPr>
            <p:ph type="body" idx="1"/>
          </p:nvPr>
        </p:nvSpPr>
        <p:spPr>
          <a:xfrm>
            <a:off x="1062038" y="2135188"/>
            <a:ext cx="7769225" cy="21907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20000"/>
              </a:lnSpc>
            </a:pPr>
            <a:r>
              <a:rPr lang="en-US" b="1" dirty="0">
                <a:solidFill>
                  <a:srgbClr val="482400"/>
                </a:solidFill>
                <a:latin typeface="Verdana" pitchFamily="34" charset="0"/>
              </a:rPr>
              <a:t>in general, </a:t>
            </a:r>
            <a:r>
              <a:rPr lang="en-US" b="1" i="1" dirty="0">
                <a:solidFill>
                  <a:srgbClr val="482400"/>
                </a:solidFill>
                <a:latin typeface="Verdana" pitchFamily="34" charset="0"/>
              </a:rPr>
              <a:t>concepts</a:t>
            </a:r>
            <a:r>
              <a:rPr lang="en-US" b="1" dirty="0">
                <a:solidFill>
                  <a:srgbClr val="482400"/>
                </a:solidFill>
                <a:latin typeface="Verdana" pitchFamily="34" charset="0"/>
              </a:rPr>
              <a:t> are measured at the ordinal level </a:t>
            </a:r>
            <a:endParaRPr lang="en-US" b="1" i="1" dirty="0">
              <a:solidFill>
                <a:srgbClr val="482400"/>
              </a:solidFill>
              <a:latin typeface="Verdana"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9571" name="Rectangle 3"/>
          <p:cNvSpPr>
            <a:spLocks noGrp="1" noChangeArrowheads="1"/>
          </p:cNvSpPr>
          <p:nvPr>
            <p:ph type="body" idx="1"/>
          </p:nvPr>
        </p:nvSpPr>
        <p:spPr>
          <a:xfrm>
            <a:off x="1062038" y="2135188"/>
            <a:ext cx="7769225" cy="3165475"/>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level of acculturation</a:t>
            </a:r>
          </a:p>
          <a:p>
            <a:pPr marL="609600" indent="-609600" eaLnBrk="1" hangingPunct="1">
              <a:lnSpc>
                <a:spcPct val="60000"/>
              </a:lnSpc>
              <a:buFontTx/>
              <a:buNone/>
            </a:pPr>
            <a:endParaRPr lang="en-US" sz="3600" b="1" dirty="0">
              <a:solidFill>
                <a:srgbClr val="482400"/>
              </a:solidFill>
              <a:latin typeface="Verdana" pitchFamily="34" charset="0"/>
            </a:endParaRPr>
          </a:p>
          <a:p>
            <a:pPr marL="609600" indent="-609600" eaLnBrk="1" hangingPunct="1">
              <a:lnSpc>
                <a:spcPct val="20000"/>
              </a:lnSpc>
              <a:buFontTx/>
              <a:buNone/>
            </a:pPr>
            <a:endParaRPr lang="en-US" sz="3600" b="1" dirty="0">
              <a:solidFill>
                <a:srgbClr val="482400"/>
              </a:solidFill>
              <a:latin typeface="Verdana" pitchFamily="34" charset="0"/>
            </a:endParaRPr>
          </a:p>
          <a:p>
            <a:pPr marL="1381125" lvl="2" indent="-352425" eaLnBrk="1" hangingPunct="1">
              <a:lnSpc>
                <a:spcPct val="70000"/>
              </a:lnSpc>
            </a:pPr>
            <a:r>
              <a:rPr lang="en-US" sz="2800" b="1" dirty="0">
                <a:solidFill>
                  <a:srgbClr val="482400"/>
                </a:solidFill>
                <a:latin typeface="Verdana" pitchFamily="34" charset="0"/>
              </a:rPr>
              <a:t>very acculturated</a:t>
            </a:r>
          </a:p>
          <a:p>
            <a:pPr marL="1978025" lvl="3" indent="-381000" eaLnBrk="1" hangingPunct="1">
              <a:lnSpc>
                <a:spcPct val="70000"/>
              </a:lnSpc>
            </a:pPr>
            <a:endParaRPr lang="en-US" sz="2400" b="1" dirty="0">
              <a:solidFill>
                <a:srgbClr val="482400"/>
              </a:solidFill>
              <a:latin typeface="Verdana" pitchFamily="34" charset="0"/>
            </a:endParaRPr>
          </a:p>
          <a:p>
            <a:pPr marL="1381125" lvl="2" indent="-352425" eaLnBrk="1" hangingPunct="1">
              <a:lnSpc>
                <a:spcPct val="70000"/>
              </a:lnSpc>
            </a:pPr>
            <a:r>
              <a:rPr lang="en-US" sz="2800" b="1" dirty="0">
                <a:solidFill>
                  <a:srgbClr val="482400"/>
                </a:solidFill>
                <a:latin typeface="Verdana" pitchFamily="34" charset="0"/>
              </a:rPr>
              <a:t>somewhat acculturated</a:t>
            </a:r>
          </a:p>
          <a:p>
            <a:pPr marL="1381125" lvl="2" indent="-352425" eaLnBrk="1" hangingPunct="1">
              <a:lnSpc>
                <a:spcPct val="70000"/>
              </a:lnSpc>
            </a:pPr>
            <a:endParaRPr lang="en-US" sz="2800" b="1" dirty="0">
              <a:solidFill>
                <a:srgbClr val="482400"/>
              </a:solidFill>
              <a:latin typeface="Verdana" pitchFamily="34" charset="0"/>
            </a:endParaRPr>
          </a:p>
          <a:p>
            <a:pPr marL="1381125" lvl="2" indent="-352425" eaLnBrk="1" hangingPunct="1">
              <a:lnSpc>
                <a:spcPct val="70000"/>
              </a:lnSpc>
            </a:pPr>
            <a:r>
              <a:rPr lang="en-US" sz="2800" b="1" dirty="0" err="1">
                <a:solidFill>
                  <a:srgbClr val="482400"/>
                </a:solidFill>
                <a:latin typeface="Verdana" pitchFamily="34" charset="0"/>
              </a:rPr>
              <a:t>unacculturated</a:t>
            </a:r>
            <a:endParaRPr lang="en-US" sz="2800" b="1" dirty="0">
              <a:solidFill>
                <a:srgbClr val="482400"/>
              </a:solidFill>
              <a:latin typeface="Verdana"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0595" name="Rectangle 3"/>
          <p:cNvSpPr>
            <a:spLocks noGrp="1" noChangeArrowheads="1"/>
          </p:cNvSpPr>
          <p:nvPr>
            <p:ph type="body" idx="1"/>
          </p:nvPr>
        </p:nvSpPr>
        <p:spPr>
          <a:xfrm>
            <a:off x="1062038" y="2135188"/>
            <a:ext cx="7769225" cy="3781425"/>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10000"/>
              </a:lnSpc>
            </a:pPr>
            <a:r>
              <a:rPr lang="en-US" sz="2400" b="1" dirty="0">
                <a:solidFill>
                  <a:srgbClr val="482400"/>
                </a:solidFill>
                <a:latin typeface="Verdana" pitchFamily="34" charset="0"/>
              </a:rPr>
              <a:t>what ordinal variables do not tell us is </a:t>
            </a:r>
            <a:r>
              <a:rPr lang="en-US" sz="2400" b="1" i="1" dirty="0">
                <a:solidFill>
                  <a:srgbClr val="482400"/>
                </a:solidFill>
                <a:latin typeface="Verdana" pitchFamily="34" charset="0"/>
              </a:rPr>
              <a:t>how much more</a:t>
            </a:r>
            <a:endParaRPr lang="en-US" sz="2400" b="1" dirty="0">
              <a:solidFill>
                <a:srgbClr val="482400"/>
              </a:solidFill>
              <a:latin typeface="Verdana" pitchFamily="34" charset="0"/>
            </a:endParaRPr>
          </a:p>
          <a:p>
            <a:pPr marL="830263" lvl="1" indent="-373063" eaLnBrk="1" hangingPunct="1">
              <a:lnSpc>
                <a:spcPct val="20000"/>
              </a:lnSpc>
            </a:pPr>
            <a:endParaRPr lang="en-US" sz="2400" b="1" dirty="0">
              <a:solidFill>
                <a:srgbClr val="482400"/>
              </a:solidFill>
              <a:latin typeface="Verdana" pitchFamily="34" charset="0"/>
            </a:endParaRPr>
          </a:p>
          <a:p>
            <a:pPr marL="830263" lvl="1" indent="-373063" eaLnBrk="1" hangingPunct="1">
              <a:lnSpc>
                <a:spcPct val="110000"/>
              </a:lnSpc>
            </a:pPr>
            <a:r>
              <a:rPr lang="en-US" sz="2400" b="1" dirty="0">
                <a:solidFill>
                  <a:srgbClr val="482400"/>
                </a:solidFill>
                <a:latin typeface="Verdana" pitchFamily="34" charset="0"/>
              </a:rPr>
              <a:t>the most important characteristic of ordinal measure is that there is no way to tell how far apart the attributes are from one another </a:t>
            </a:r>
            <a:endParaRPr lang="en-US" sz="2400" b="1" i="1" dirty="0">
              <a:solidFill>
                <a:srgbClr val="482400"/>
              </a:solidFill>
              <a:latin typeface="Verdana"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11161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a:solidFill>
                  <a:srgbClr val="FF0000"/>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14691"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putting items at </a:t>
            </a:r>
            <a:r>
              <a:rPr lang="en-US" b="1" i="1" dirty="0">
                <a:solidFill>
                  <a:srgbClr val="482400"/>
                </a:solidFill>
                <a:latin typeface="Verdana" pitchFamily="34" charset="0"/>
              </a:rPr>
              <a:t>fixed</a:t>
            </a:r>
            <a:r>
              <a:rPr lang="en-US" b="1" dirty="0">
                <a:solidFill>
                  <a:srgbClr val="482400"/>
                </a:solidFill>
                <a:latin typeface="Verdana" pitchFamily="34" charset="0"/>
              </a:rPr>
              <a:t> intervals</a:t>
            </a:r>
            <a:endParaRPr lang="en-US" b="1" i="1" dirty="0">
              <a:solidFill>
                <a:srgbClr val="482400"/>
              </a:solidFill>
              <a:latin typeface="Verdana" pitchFamily="34"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201753" name="Group 25"/>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382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p:txBody>
          <a:bodyPr/>
          <a:lstStyle/>
          <a:p>
            <a:r>
              <a:rPr lang="en-US" sz="2800"/>
              <a:t>Fig. 1.2. Four Generic Types of Cultures </a:t>
            </a:r>
            <a:r>
              <a:rPr lang="en-US" sz="2400"/>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2868" name="Text Box 20"/>
          <p:cNvSpPr txBox="1">
            <a:spLocks noChangeArrowheads="1"/>
          </p:cNvSpPr>
          <p:nvPr/>
        </p:nvSpPr>
        <p:spPr bwMode="auto">
          <a:xfrm>
            <a:off x="7086600" y="5304972"/>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2869"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443396" name="Picture 4"/>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3397" name="Rectangle 5"/>
          <p:cNvSpPr>
            <a:spLocks noChangeArrowheads="1"/>
          </p:cNvSpPr>
          <p:nvPr/>
        </p:nvSpPr>
        <p:spPr bwMode="auto">
          <a:xfrm>
            <a:off x="1143000" y="4419600"/>
            <a:ext cx="5257800" cy="1600200"/>
          </a:xfrm>
          <a:prstGeom prst="rect">
            <a:avLst/>
          </a:prstGeom>
          <a:solidFill>
            <a:schemeClr val="accent1">
              <a:alpha val="67000"/>
            </a:schemeClr>
          </a:solidFill>
          <a:ln w="76200">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0242" name="Picture 2"/>
          <p:cNvPicPr>
            <a:picLocks noChangeAspect="1" noChangeArrowheads="1"/>
          </p:cNvPicPr>
          <p:nvPr/>
        </p:nvPicPr>
        <p:blipFill>
          <a:blip r:embed="rId3" cstate="print"/>
          <a:srcRect/>
          <a:stretch>
            <a:fillRect/>
          </a:stretch>
        </p:blipFill>
        <p:spPr bwMode="auto">
          <a:xfrm>
            <a:off x="906053" y="457200"/>
            <a:ext cx="7437446" cy="5943600"/>
          </a:xfrm>
          <a:prstGeom prst="rect">
            <a:avLst/>
          </a:prstGeom>
          <a:noFill/>
          <a:ln w="9525">
            <a:noFill/>
            <a:miter lim="800000"/>
            <a:headEnd/>
            <a:tailEnd/>
          </a:ln>
          <a:effectLst/>
        </p:spPr>
      </p:pic>
      <p:sp>
        <p:nvSpPr>
          <p:cNvPr id="9" name="5-Point Star 8"/>
          <p:cNvSpPr/>
          <p:nvPr/>
        </p:nvSpPr>
        <p:spPr bwMode="auto">
          <a:xfrm>
            <a:off x="2667000" y="1233714"/>
            <a:ext cx="457200" cy="45720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a:solidFill>
                  <a:srgbClr val="FFFFFF"/>
                </a:solidFill>
              </a:rPr>
              <a:t>Puerto Escondido,</a:t>
            </a:r>
          </a:p>
          <a:p>
            <a:r>
              <a:rPr lang="en-US" sz="1800" dirty="0">
                <a:solidFill>
                  <a:srgbClr val="FFFFFF"/>
                </a:solidFill>
              </a:rPr>
              <a:t>Honduras</a:t>
            </a:r>
          </a:p>
        </p:txBody>
      </p:sp>
      <p:sp>
        <p:nvSpPr>
          <p:cNvPr id="15" name="Rectangle 14"/>
          <p:cNvSpPr/>
          <p:nvPr/>
        </p:nvSpPr>
        <p:spPr>
          <a:xfrm>
            <a:off x="965263" y="669869"/>
            <a:ext cx="1930337" cy="701731"/>
          </a:xfrm>
          <a:prstGeom prst="rect">
            <a:avLst/>
          </a:prstGeom>
        </p:spPr>
        <p:txBody>
          <a:bodyPr wrap="none">
            <a:spAutoFit/>
          </a:bodyPr>
          <a:lstStyle/>
          <a:p>
            <a:r>
              <a:rPr lang="en-US" sz="1800" dirty="0">
                <a:solidFill>
                  <a:srgbClr val="FFFFFF"/>
                </a:solidFill>
              </a:rPr>
              <a:t>Albuquerque,</a:t>
            </a:r>
          </a:p>
          <a:p>
            <a:r>
              <a:rPr lang="en-US" sz="1800" dirty="0">
                <a:solidFill>
                  <a:srgbClr val="FFFFFF"/>
                </a:solidFill>
              </a:rPr>
              <a:t>New Mexico</a:t>
            </a:r>
          </a:p>
        </p:txBody>
      </p:sp>
      <p:sp>
        <p:nvSpPr>
          <p:cNvPr id="16" name="Rectangle 15"/>
          <p:cNvSpPr/>
          <p:nvPr/>
        </p:nvSpPr>
        <p:spPr>
          <a:xfrm>
            <a:off x="6172200" y="5515428"/>
            <a:ext cx="2238113" cy="369332"/>
          </a:xfrm>
          <a:prstGeom prst="rect">
            <a:avLst/>
          </a:prstGeom>
        </p:spPr>
        <p:txBody>
          <a:bodyPr wrap="none">
            <a:spAutoFit/>
          </a:bodyPr>
          <a:lstStyle/>
          <a:p>
            <a:r>
              <a:rPr lang="en-US" sz="1800" dirty="0">
                <a:solidFill>
                  <a:srgbClr val="FFFFFF"/>
                </a:solidFill>
              </a:rPr>
              <a:t>1100 – 800 B.C.</a:t>
            </a:r>
          </a:p>
        </p:txBody>
      </p:sp>
      <p:sp>
        <p:nvSpPr>
          <p:cNvPr id="17" name="Rectangle 16"/>
          <p:cNvSpPr/>
          <p:nvPr/>
        </p:nvSpPr>
        <p:spPr>
          <a:xfrm>
            <a:off x="838200" y="1676400"/>
            <a:ext cx="2597186" cy="369332"/>
          </a:xfrm>
          <a:prstGeom prst="rect">
            <a:avLst/>
          </a:prstGeom>
        </p:spPr>
        <p:txBody>
          <a:bodyPr wrap="none">
            <a:spAutoFit/>
          </a:bodyPr>
          <a:lstStyle/>
          <a:p>
            <a:r>
              <a:rPr lang="en-US" sz="1800" dirty="0">
                <a:solidFill>
                  <a:srgbClr val="FFFFFF"/>
                </a:solidFill>
              </a:rPr>
              <a:t>A.D. 1000. – 1125</a:t>
            </a:r>
          </a:p>
        </p:txBody>
      </p:sp>
      <p:sp>
        <p:nvSpPr>
          <p:cNvPr id="20" name="Rectangle 19"/>
          <p:cNvSpPr/>
          <p:nvPr/>
        </p:nvSpPr>
        <p:spPr>
          <a:xfrm>
            <a:off x="4769607" y="2667000"/>
            <a:ext cx="3993393" cy="707886"/>
          </a:xfrm>
          <a:prstGeom prst="rect">
            <a:avLst/>
          </a:prstGeom>
        </p:spPr>
        <p:txBody>
          <a:bodyPr wrap="square">
            <a:spAutoFit/>
          </a:bodyPr>
          <a:lstStyle/>
          <a:p>
            <a:r>
              <a:rPr lang="en-US" sz="2000" dirty="0">
                <a:solidFill>
                  <a:srgbClr val="FFFFFF"/>
                </a:solidFill>
              </a:rPr>
              <a:t>chocolate traded </a:t>
            </a:r>
            <a:r>
              <a:rPr lang="en-US" sz="2000" i="1" dirty="0">
                <a:solidFill>
                  <a:srgbClr val="FFFFFF"/>
                </a:solidFill>
              </a:rPr>
              <a:t>long</a:t>
            </a:r>
            <a:r>
              <a:rPr lang="en-US" sz="2000" dirty="0">
                <a:solidFill>
                  <a:srgbClr val="FFFFFF"/>
                </a:solidFill>
              </a:rPr>
              <a:t> distances prehistorically</a:t>
            </a:r>
          </a:p>
        </p:txBody>
      </p:sp>
      <p:sp>
        <p:nvSpPr>
          <p:cNvPr id="19" name="Oval 18">
            <a:extLst>
              <a:ext uri="{FF2B5EF4-FFF2-40B4-BE49-F238E27FC236}">
                <a16:creationId xmlns:a16="http://schemas.microsoft.com/office/drawing/2014/main" id="{CBD09268-C4B1-4FD2-8243-E64398340368}"/>
              </a:ext>
            </a:extLst>
          </p:cNvPr>
          <p:cNvSpPr/>
          <p:nvPr/>
        </p:nvSpPr>
        <p:spPr bwMode="auto">
          <a:xfrm>
            <a:off x="6659880" y="5212080"/>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3667" name="Rectangle 3"/>
          <p:cNvSpPr>
            <a:spLocks noGrp="1" noChangeArrowheads="1"/>
          </p:cNvSpPr>
          <p:nvPr>
            <p:ph type="body" idx="1"/>
          </p:nvPr>
        </p:nvSpPr>
        <p:spPr>
          <a:xfrm>
            <a:off x="1062038" y="2135188"/>
            <a:ext cx="7769225" cy="4431983"/>
          </a:xfrm>
        </p:spPr>
        <p:txBody>
          <a:bodyPr>
            <a:spAutoFit/>
          </a:bodyPr>
          <a:lstStyle/>
          <a:p>
            <a:pPr marL="609600" indent="-609600" eaLnBrk="1" hangingPunct="1">
              <a:buFontTx/>
              <a:buAutoNum type="arabicPeriod" startAt="3"/>
            </a:pPr>
            <a:r>
              <a:rPr lang="en-US" b="1" dirty="0">
                <a:solidFill>
                  <a:srgbClr val="482400"/>
                </a:solidFill>
                <a:latin typeface="Verdana" pitchFamily="34" charset="0"/>
              </a:rPr>
              <a:t>Horizontal Individualism / Equality Matching Cultures</a:t>
            </a:r>
          </a:p>
          <a:p>
            <a:pPr marL="609600" indent="-609600" eaLnBrk="1" hangingPunct="1">
              <a:lnSpc>
                <a:spcPct val="50000"/>
              </a:lnSpc>
              <a:buFontTx/>
              <a:buAutoNum type="arabicPeriod" startAt="3"/>
            </a:pPr>
            <a:endParaRPr lang="en-US" b="1" dirty="0">
              <a:solidFill>
                <a:srgbClr val="482400"/>
              </a:solidFill>
              <a:latin typeface="Verdana" pitchFamily="34" charset="0"/>
            </a:endParaRPr>
          </a:p>
          <a:p>
            <a:pPr marL="830263" lvl="1" indent="-373063" eaLnBrk="1" hangingPunct="1">
              <a:lnSpc>
                <a:spcPct val="90000"/>
              </a:lnSpc>
            </a:pPr>
            <a:r>
              <a:rPr lang="en-US" sz="2400" b="1" dirty="0">
                <a:solidFill>
                  <a:srgbClr val="482400"/>
                </a:solidFill>
                <a:latin typeface="Verdana" pitchFamily="34" charset="0"/>
              </a:rPr>
              <a:t>interval scale</a:t>
            </a:r>
          </a:p>
          <a:p>
            <a:pPr marL="830263" lvl="1" indent="-373063" eaLnBrk="1" hangingPunct="1">
              <a:lnSpc>
                <a:spcPct val="50000"/>
              </a:lnSpc>
            </a:pPr>
            <a:endParaRPr lang="en-US" sz="20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culture does have a common unit of measurement, but it does not make value judgments about individual worth</a:t>
            </a:r>
          </a:p>
          <a:p>
            <a:pPr marL="830263" lvl="1" indent="-373063" eaLnBrk="1" hangingPunct="1">
              <a:lnSpc>
                <a:spcPct val="40000"/>
              </a:lnSpc>
            </a:pPr>
            <a:endParaRPr lang="en-US" sz="2400" b="1" dirty="0">
              <a:solidFill>
                <a:srgbClr val="482400"/>
              </a:solidFill>
              <a:latin typeface="Verdana" pitchFamily="34" charset="0"/>
            </a:endParaRPr>
          </a:p>
          <a:p>
            <a:pPr marL="1336675" lvl="2" indent="-249238" eaLnBrk="1" hangingPunct="1">
              <a:lnSpc>
                <a:spcPct val="90000"/>
              </a:lnSpc>
            </a:pPr>
            <a:r>
              <a:rPr lang="en-US" sz="2000" b="1" dirty="0">
                <a:solidFill>
                  <a:srgbClr val="482400"/>
                </a:solidFill>
                <a:latin typeface="Verdana" pitchFamily="34" charset="0"/>
              </a:rPr>
              <a:t>there are too many dimensions along which individuals can be measures</a:t>
            </a:r>
          </a:p>
        </p:txBody>
      </p:sp>
      <p:sp>
        <p:nvSpPr>
          <p:cNvPr id="4" name="Oval 3">
            <a:extLst>
              <a:ext uri="{FF2B5EF4-FFF2-40B4-BE49-F238E27FC236}">
                <a16:creationId xmlns:a16="http://schemas.microsoft.com/office/drawing/2014/main" id="{2AF1A79B-B67E-4576-BC93-F3DDCE9811E4}"/>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15715" name="Rectangle 3"/>
          <p:cNvSpPr>
            <a:spLocks noGrp="1" noChangeArrowheads="1"/>
          </p:cNvSpPr>
          <p:nvPr>
            <p:ph type="body" idx="1"/>
          </p:nvPr>
        </p:nvSpPr>
        <p:spPr>
          <a:xfrm>
            <a:off x="1062038" y="2135188"/>
            <a:ext cx="7769225" cy="3354387"/>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10000"/>
              </a:lnSpc>
            </a:pPr>
            <a:r>
              <a:rPr lang="en-US" b="1" dirty="0">
                <a:solidFill>
                  <a:srgbClr val="482400"/>
                </a:solidFill>
                <a:latin typeface="Verdana" pitchFamily="34" charset="0"/>
              </a:rPr>
              <a:t>concrete, observable things are often measured at the interval level</a:t>
            </a:r>
          </a:p>
          <a:p>
            <a:pPr marL="830263" lvl="1" indent="-373063" eaLnBrk="1" hangingPunct="1">
              <a:lnSpc>
                <a:spcPct val="6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but not always</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6739"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interval variables are exhaustive and mutually exclusive</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and their values can be rank ordered</a:t>
            </a:r>
            <a:endParaRPr lang="en-US" b="1" i="1" dirty="0">
              <a:solidFill>
                <a:srgbClr val="482400"/>
              </a:solidFill>
              <a:latin typeface="Verdana" pitchFamily="34" charset="0"/>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7763" name="Rectangle 3"/>
          <p:cNvSpPr>
            <a:spLocks noGrp="1" noChangeArrowheads="1"/>
          </p:cNvSpPr>
          <p:nvPr>
            <p:ph type="body" idx="1"/>
          </p:nvPr>
        </p:nvSpPr>
        <p:spPr>
          <a:xfrm>
            <a:off x="1062038" y="2135188"/>
            <a:ext cx="7769225" cy="233680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lnSpc>
                <a:spcPct val="120000"/>
              </a:lnSpc>
            </a:pPr>
            <a:r>
              <a:rPr lang="en-US" b="1" i="1" dirty="0">
                <a:solidFill>
                  <a:srgbClr val="482400"/>
                </a:solidFill>
                <a:latin typeface="Verdana" pitchFamily="34" charset="0"/>
              </a:rPr>
              <a:t>and</a:t>
            </a:r>
            <a:r>
              <a:rPr lang="en-US" b="1" dirty="0">
                <a:solidFill>
                  <a:srgbClr val="482400"/>
                </a:solidFill>
                <a:latin typeface="Verdana" pitchFamily="34" charset="0"/>
              </a:rPr>
              <a:t> the distances between the attributes are meaningful</a:t>
            </a:r>
            <a:endParaRPr lang="en-US" b="1" i="1" dirty="0">
              <a:solidFill>
                <a:srgbClr val="482400"/>
              </a:solidFill>
              <a:latin typeface="Verdana" pitchFamily="34"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8787" name="Rectangle 3"/>
          <p:cNvSpPr>
            <a:spLocks noGrp="1" noChangeArrowheads="1"/>
          </p:cNvSpPr>
          <p:nvPr>
            <p:ph type="body" idx="1"/>
          </p:nvPr>
        </p:nvSpPr>
        <p:spPr>
          <a:xfrm>
            <a:off x="1062038" y="2135188"/>
            <a:ext cx="7769225" cy="3933384"/>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243013" lvl="2" indent="-214313" eaLnBrk="1" hangingPunct="1"/>
            <a:r>
              <a:rPr lang="en-US" sz="3200" b="1" dirty="0">
                <a:solidFill>
                  <a:srgbClr val="482400"/>
                </a:solidFill>
                <a:latin typeface="Verdana" pitchFamily="34" charset="0"/>
              </a:rPr>
              <a:t>30° Fahrenheit</a:t>
            </a:r>
          </a:p>
          <a:p>
            <a:pPr marL="1243013" lvl="2" indent="-214313" eaLnBrk="1" hangingPunct="1"/>
            <a:r>
              <a:rPr lang="en-US" sz="3200" b="1" dirty="0">
                <a:solidFill>
                  <a:srgbClr val="482400"/>
                </a:solidFill>
                <a:latin typeface="Verdana" pitchFamily="34" charset="0"/>
              </a:rPr>
              <a:t>40° Fahrenheit</a:t>
            </a:r>
          </a:p>
          <a:p>
            <a:pPr marL="1243013" lvl="2" indent="-214313" eaLnBrk="1" hangingPunct="1"/>
            <a:endParaRPr lang="en-US" sz="3200" b="1" dirty="0">
              <a:solidFill>
                <a:srgbClr val="482400"/>
              </a:solidFill>
              <a:latin typeface="Verdana" pitchFamily="34" charset="0"/>
            </a:endParaRPr>
          </a:p>
          <a:p>
            <a:pPr marL="1243013" lvl="2" indent="-214313" eaLnBrk="1" hangingPunct="1"/>
            <a:r>
              <a:rPr lang="en-US" sz="3200" b="1" dirty="0">
                <a:solidFill>
                  <a:srgbClr val="482400"/>
                </a:solidFill>
                <a:latin typeface="Verdana" pitchFamily="34" charset="0"/>
              </a:rPr>
              <a:t>70° Fahrenheit</a:t>
            </a:r>
          </a:p>
          <a:p>
            <a:pPr marL="1243013" lvl="2" indent="-214313" eaLnBrk="1" hangingPunct="1"/>
            <a:r>
              <a:rPr lang="en-US" sz="3200" b="1" dirty="0">
                <a:solidFill>
                  <a:srgbClr val="482400"/>
                </a:solidFill>
                <a:latin typeface="Verdana" pitchFamily="34" charset="0"/>
              </a:rPr>
              <a:t>80° Fahrenheit</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9811" name="Rectangle 3"/>
          <p:cNvSpPr>
            <a:spLocks noGrp="1" noChangeArrowheads="1"/>
          </p:cNvSpPr>
          <p:nvPr>
            <p:ph type="body" idx="1"/>
          </p:nvPr>
        </p:nvSpPr>
        <p:spPr>
          <a:xfrm>
            <a:off x="1062038" y="2135188"/>
            <a:ext cx="7769225" cy="3342453"/>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40° F - 30° F = 10° F</a:t>
            </a:r>
          </a:p>
          <a:p>
            <a:pPr marL="1381125" lvl="2" indent="-352425" eaLnBrk="1" hangingPunct="1"/>
            <a:endParaRPr lang="en-US" sz="32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80° F - 70° F = 10° F </a:t>
            </a:r>
          </a:p>
          <a:p>
            <a:pPr marL="1381125" lvl="2" indent="-352425" eaLnBrk="1" hangingPunct="1">
              <a:buFontTx/>
              <a:buNone/>
            </a:pPr>
            <a:endParaRPr lang="en-US" sz="3200" b="1" dirty="0">
              <a:solidFill>
                <a:srgbClr val="482400"/>
              </a:solidFill>
              <a:latin typeface="Verdana" pitchFamily="34"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0835" name="Rectangle 3"/>
          <p:cNvSpPr>
            <a:spLocks noGrp="1" noChangeArrowheads="1"/>
          </p:cNvSpPr>
          <p:nvPr>
            <p:ph type="body" idx="1"/>
          </p:nvPr>
        </p:nvSpPr>
        <p:spPr>
          <a:xfrm>
            <a:off x="1062038" y="2135188"/>
            <a:ext cx="7769225" cy="42288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but there is no “zero point”</a:t>
            </a:r>
          </a:p>
          <a:p>
            <a:pPr marL="1381125" lvl="2" indent="-352425" eaLnBrk="1" hangingPunct="1"/>
            <a:endParaRPr lang="en-US" sz="3200" b="1" dirty="0">
              <a:solidFill>
                <a:srgbClr val="482400"/>
              </a:solidFill>
              <a:latin typeface="Verdana" pitchFamily="34" charset="0"/>
            </a:endParaRPr>
          </a:p>
          <a:p>
            <a:pPr marL="1381125" lvl="2" indent="-352425" eaLnBrk="1" hangingPunct="1"/>
            <a:r>
              <a:rPr lang="en-US" sz="3200" b="1" i="1" dirty="0">
                <a:solidFill>
                  <a:srgbClr val="482400"/>
                </a:solidFill>
                <a:latin typeface="Verdana" pitchFamily="34" charset="0"/>
              </a:rPr>
              <a:t>i.e., </a:t>
            </a:r>
            <a:r>
              <a:rPr lang="en-US" sz="3200" b="1" dirty="0">
                <a:solidFill>
                  <a:srgbClr val="482400"/>
                </a:solidFill>
                <a:latin typeface="Verdana" pitchFamily="34" charset="0"/>
              </a:rPr>
              <a:t>80° Fahrenheit is not twice as warm as 40° Fahrenheit</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1859" name="Rectangle 3"/>
          <p:cNvSpPr>
            <a:spLocks noGrp="1" noChangeArrowheads="1"/>
          </p:cNvSpPr>
          <p:nvPr>
            <p:ph type="body" idx="1"/>
          </p:nvPr>
        </p:nvSpPr>
        <p:spPr>
          <a:xfrm>
            <a:off x="1062038" y="3167742"/>
            <a:ext cx="7769225" cy="1865126"/>
          </a:xfrm>
        </p:spPr>
        <p:txBody>
          <a:bodyPr>
            <a:spAutoFit/>
          </a:bodyPr>
          <a:lstStyle/>
          <a:p>
            <a:pPr marL="0" lvl="1" indent="0" algn="ctr" eaLnBrk="1" hangingPunct="1">
              <a:buFont typeface="Wingdings" pitchFamily="2" charset="2"/>
              <a:buNone/>
            </a:pPr>
            <a:r>
              <a:rPr lang="en-US" sz="3600" b="1" dirty="0">
                <a:solidFill>
                  <a:srgbClr val="482400"/>
                </a:solidFill>
                <a:latin typeface="Verdana" pitchFamily="34" charset="0"/>
              </a:rPr>
              <a:t>There </a:t>
            </a:r>
            <a:r>
              <a:rPr lang="en-US" sz="3600" b="1" i="1" dirty="0">
                <a:solidFill>
                  <a:srgbClr val="482400"/>
                </a:solidFill>
                <a:latin typeface="Verdana" pitchFamily="34" charset="0"/>
              </a:rPr>
              <a:t>could</a:t>
            </a:r>
            <a:r>
              <a:rPr lang="en-US" sz="3600" b="1" dirty="0">
                <a:solidFill>
                  <a:srgbClr val="482400"/>
                </a:solidFill>
                <a:latin typeface="Verdana" pitchFamily="34" charset="0"/>
              </a:rPr>
              <a:t> be a zero point, </a:t>
            </a:r>
          </a:p>
          <a:p>
            <a:pPr marL="465138" lvl="1" indent="-7938" algn="ctr" eaLnBrk="1" hangingPunct="1">
              <a:buFont typeface="Wingdings" pitchFamily="2" charset="2"/>
              <a:buNone/>
            </a:pPr>
            <a:r>
              <a:rPr lang="en-US" sz="3600" b="1" dirty="0">
                <a:solidFill>
                  <a:srgbClr val="482400"/>
                </a:solidFill>
                <a:latin typeface="Verdana" pitchFamily="34" charset="0"/>
              </a:rPr>
              <a:t>and there is with Kelvin system temperatures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2400" b="1"/>
              <a:t>Scaling</a:t>
            </a:r>
          </a:p>
        </p:txBody>
      </p:sp>
      <p:sp>
        <p:nvSpPr>
          <p:cNvPr id="122883"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a:t>“The Kelvin scale is a </a:t>
            </a:r>
            <a:r>
              <a:rPr lang="en-US" b="1" dirty="0">
                <a:hlinkClick r:id="rId2" tooltip="Thermodynamic temperature"/>
              </a:rPr>
              <a:t>thermodynamic (absolute) temperature</a:t>
            </a:r>
            <a:r>
              <a:rPr lang="en-US" b="1" dirty="0"/>
              <a:t> scale, and zero </a:t>
            </a:r>
            <a:r>
              <a:rPr lang="en-US" b="1" dirty="0" err="1"/>
              <a:t>kelvin</a:t>
            </a:r>
            <a:r>
              <a:rPr lang="en-US" b="1" dirty="0"/>
              <a:t> (0 K) is defined as </a:t>
            </a:r>
            <a:r>
              <a:rPr lang="en-US" b="1" dirty="0">
                <a:hlinkClick r:id="rId3" tooltip="Absolute zero"/>
              </a:rPr>
              <a:t>absolute zero</a:t>
            </a:r>
            <a:r>
              <a:rPr lang="en-US" b="1" dirty="0"/>
              <a:t> </a:t>
            </a:r>
          </a:p>
          <a:p>
            <a:pPr marL="830263" lvl="1" indent="-373063" eaLnBrk="1" hangingPunct="1">
              <a:buFont typeface="Wingdings" pitchFamily="2" charset="2"/>
              <a:buNone/>
            </a:pPr>
            <a:r>
              <a:rPr lang="en-US" b="1" dirty="0"/>
              <a:t>	(-273.15 degrees Celsius) </a:t>
            </a:r>
          </a:p>
          <a:p>
            <a:pPr marL="830263" lvl="1" indent="-373063" eaLnBrk="1" hangingPunct="1">
              <a:buFont typeface="Wingdings" pitchFamily="2" charset="2"/>
              <a:buNone/>
            </a:pPr>
            <a:r>
              <a:rPr lang="en-US" b="1" dirty="0"/>
              <a:t>	which is the coldest possible temperature.</a:t>
            </a:r>
            <a:r>
              <a:rPr lang="en-US" dirty="0"/>
              <a:t>”</a:t>
            </a:r>
          </a:p>
        </p:txBody>
      </p:sp>
      <p:sp>
        <p:nvSpPr>
          <p:cNvPr id="122884"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rgbClr val="D69B80"/>
              </a:buClr>
              <a:buFont typeface="Wingdings" pitchFamily="2" charset="2"/>
              <a:buNone/>
            </a:pPr>
            <a:r>
              <a:rPr lang="en-US" sz="1600" b="0">
                <a:solidFill>
                  <a:srgbClr val="000000"/>
                </a:solidFill>
                <a:latin typeface="Arial" charset="0"/>
                <a:hlinkClick r:id="rId4"/>
              </a:rPr>
              <a:t>http://en.wikipedia.org/wiki/Kelvin</a:t>
            </a:r>
            <a:endParaRPr lang="en-US" sz="1600" b="0">
              <a:solidFill>
                <a:srgbClr val="000000"/>
              </a:solidFill>
              <a:latin typeface="Arial"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z="2400" b="1"/>
              <a:t>Scaling</a:t>
            </a:r>
          </a:p>
        </p:txBody>
      </p:sp>
      <p:sp>
        <p:nvSpPr>
          <p:cNvPr id="123907"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a:solidFill>
                  <a:schemeClr val="accent2"/>
                </a:solidFill>
              </a:rPr>
              <a:t>“The Kelvin scale is a </a:t>
            </a:r>
            <a:r>
              <a:rPr lang="en-US" b="1" dirty="0">
                <a:solidFill>
                  <a:schemeClr val="accent2"/>
                </a:solidFill>
                <a:hlinkClick r:id="rId2" tooltip="Thermodynamic temperature"/>
              </a:rPr>
              <a:t>thermodynamic (absolute) temperature</a:t>
            </a:r>
            <a:r>
              <a:rPr lang="en-US" b="1" dirty="0">
                <a:solidFill>
                  <a:schemeClr val="accent2"/>
                </a:solidFill>
              </a:rPr>
              <a:t> scale, and zero </a:t>
            </a:r>
            <a:r>
              <a:rPr lang="en-US" b="1" dirty="0" err="1">
                <a:solidFill>
                  <a:schemeClr val="accent2"/>
                </a:solidFill>
              </a:rPr>
              <a:t>kelvin</a:t>
            </a:r>
            <a:r>
              <a:rPr lang="en-US" b="1" dirty="0">
                <a:solidFill>
                  <a:schemeClr val="accent2"/>
                </a:solidFill>
              </a:rPr>
              <a:t> (0 K) is defined as </a:t>
            </a:r>
            <a:r>
              <a:rPr lang="en-US" b="1" dirty="0">
                <a:solidFill>
                  <a:schemeClr val="accent2"/>
                </a:solidFill>
                <a:hlinkClick r:id="rId3" tooltip="Absolute zero"/>
              </a:rPr>
              <a:t>absolute zero</a:t>
            </a:r>
            <a:r>
              <a:rPr lang="en-US" b="1" dirty="0">
                <a:solidFill>
                  <a:schemeClr val="accent2"/>
                </a:solidFill>
              </a:rPr>
              <a:t> </a:t>
            </a:r>
          </a:p>
          <a:p>
            <a:pPr marL="830263" lvl="1" indent="-373063" eaLnBrk="1" hangingPunct="1">
              <a:buFont typeface="Wingdings" pitchFamily="2" charset="2"/>
              <a:buNone/>
            </a:pPr>
            <a:r>
              <a:rPr lang="en-US" b="1" dirty="0">
                <a:solidFill>
                  <a:schemeClr val="accent2"/>
                </a:solidFill>
              </a:rPr>
              <a:t>	(-273.15 degrees Celsius) </a:t>
            </a:r>
          </a:p>
          <a:p>
            <a:pPr marL="830263" lvl="1" indent="-373063" eaLnBrk="1" hangingPunct="1">
              <a:buFont typeface="Wingdings" pitchFamily="2" charset="2"/>
              <a:buNone/>
            </a:pPr>
            <a:r>
              <a:rPr lang="en-US" b="1" dirty="0">
                <a:solidFill>
                  <a:schemeClr val="accent2"/>
                </a:solidFill>
              </a:rPr>
              <a:t>	which is the coldest possible temperature.</a:t>
            </a:r>
            <a:r>
              <a:rPr lang="en-US" dirty="0">
                <a:solidFill>
                  <a:schemeClr val="accent2"/>
                </a:solidFill>
              </a:rPr>
              <a:t>”</a:t>
            </a:r>
          </a:p>
        </p:txBody>
      </p:sp>
      <p:sp>
        <p:nvSpPr>
          <p:cNvPr id="123908"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rgbClr val="D69B80"/>
              </a:buClr>
              <a:buFont typeface="Wingdings" pitchFamily="2" charset="2"/>
              <a:buNone/>
            </a:pPr>
            <a:r>
              <a:rPr lang="en-US" sz="1600" b="0">
                <a:solidFill>
                  <a:srgbClr val="000000"/>
                </a:solidFill>
                <a:latin typeface="Arial" charset="0"/>
                <a:hlinkClick r:id="rId4"/>
              </a:rPr>
              <a:t>http://en.wikipedia.org/wiki/Kelvin</a:t>
            </a:r>
            <a:endParaRPr lang="en-US" sz="1600" b="0">
              <a:solidFill>
                <a:srgbClr val="000000"/>
              </a:solidFill>
              <a:latin typeface="Arial" charset="0"/>
            </a:endParaRPr>
          </a:p>
        </p:txBody>
      </p:sp>
      <p:sp>
        <p:nvSpPr>
          <p:cNvPr id="123909" name="Rectangle 5"/>
          <p:cNvSpPr>
            <a:spLocks noChangeArrowheads="1"/>
          </p:cNvSpPr>
          <p:nvPr/>
        </p:nvSpPr>
        <p:spPr bwMode="auto">
          <a:xfrm>
            <a:off x="1524000" y="4724400"/>
            <a:ext cx="6934200" cy="1569660"/>
          </a:xfrm>
          <a:prstGeom prst="rect">
            <a:avLst/>
          </a:prstGeom>
          <a:noFill/>
          <a:ln w="9525">
            <a:noFill/>
            <a:miter lim="800000"/>
            <a:headEnd/>
            <a:tailEnd/>
          </a:ln>
        </p:spPr>
        <p:txBody>
          <a:bodyPr>
            <a:spAutoFit/>
          </a:bodyPr>
          <a:lstStyle/>
          <a:p>
            <a:pPr marL="465138" lvl="1" indent="-7938">
              <a:buClr>
                <a:srgbClr val="D69B80"/>
              </a:buClr>
              <a:buFont typeface="Wingdings" pitchFamily="2" charset="2"/>
              <a:buNone/>
            </a:pPr>
            <a:r>
              <a:rPr lang="en-US" sz="3200" dirty="0">
                <a:solidFill>
                  <a:srgbClr val="482400"/>
                </a:solidFill>
              </a:rPr>
              <a:t>and that means the Kelvin scale is </a:t>
            </a:r>
            <a:r>
              <a:rPr lang="en-US" sz="3200" i="1" dirty="0">
                <a:solidFill>
                  <a:srgbClr val="482400"/>
                </a:solidFill>
              </a:rPr>
              <a:t>ratio</a:t>
            </a:r>
            <a:r>
              <a:rPr lang="en-US" sz="3200" dirty="0">
                <a:solidFill>
                  <a:srgbClr val="482400"/>
                </a:solidFill>
              </a:rPr>
              <a:t> rather than interval scaling</a:t>
            </a:r>
            <a:endParaRPr lang="en-US" sz="2800" dirty="0">
              <a:solidFill>
                <a:srgbClr val="482400"/>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1266" name="Picture 2"/>
          <p:cNvPicPr>
            <a:picLocks noChangeAspect="1" noChangeArrowheads="1"/>
          </p:cNvPicPr>
          <p:nvPr/>
        </p:nvPicPr>
        <p:blipFill>
          <a:blip r:embed="rId3" cstate="print"/>
          <a:srcRect/>
          <a:stretch>
            <a:fillRect/>
          </a:stretch>
        </p:blipFill>
        <p:spPr bwMode="auto">
          <a:xfrm>
            <a:off x="109538" y="0"/>
            <a:ext cx="8924925" cy="6867525"/>
          </a:xfrm>
          <a:prstGeom prst="rect">
            <a:avLst/>
          </a:prstGeom>
          <a:noFill/>
          <a:ln w="9525">
            <a:noFill/>
            <a:miter lim="800000"/>
            <a:headEnd/>
            <a:tailEnd/>
          </a:ln>
          <a:effectLst/>
        </p:spPr>
      </p:pic>
      <p:sp>
        <p:nvSpPr>
          <p:cNvPr id="19" name="5-Point Star 18"/>
          <p:cNvSpPr/>
          <p:nvPr/>
        </p:nvSpPr>
        <p:spPr bwMode="auto">
          <a:xfrm>
            <a:off x="4864464" y="3855720"/>
            <a:ext cx="182880" cy="18288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0" name="5-Point Star 19"/>
          <p:cNvSpPr/>
          <p:nvPr/>
        </p:nvSpPr>
        <p:spPr bwMode="auto">
          <a:xfrm>
            <a:off x="3855720" y="2560320"/>
            <a:ext cx="182880" cy="18288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1" name="Rectangle 20"/>
          <p:cNvSpPr/>
          <p:nvPr/>
        </p:nvSpPr>
        <p:spPr>
          <a:xfrm>
            <a:off x="5257800" y="3794069"/>
            <a:ext cx="2529859" cy="701731"/>
          </a:xfrm>
          <a:prstGeom prst="rect">
            <a:avLst/>
          </a:prstGeom>
        </p:spPr>
        <p:txBody>
          <a:bodyPr wrap="none">
            <a:spAutoFit/>
          </a:bodyPr>
          <a:lstStyle/>
          <a:p>
            <a:r>
              <a:rPr lang="en-US" sz="1800" dirty="0">
                <a:solidFill>
                  <a:srgbClr val="FFFFFF"/>
                </a:solidFill>
              </a:rPr>
              <a:t>Puerto Escondido,</a:t>
            </a:r>
          </a:p>
          <a:p>
            <a:r>
              <a:rPr lang="en-US" sz="1800" dirty="0">
                <a:solidFill>
                  <a:srgbClr val="FFFFFF"/>
                </a:solidFill>
              </a:rPr>
              <a:t>Honduras</a:t>
            </a:r>
          </a:p>
        </p:txBody>
      </p:sp>
      <p:sp>
        <p:nvSpPr>
          <p:cNvPr id="22" name="Rectangle 21"/>
          <p:cNvSpPr/>
          <p:nvPr/>
        </p:nvSpPr>
        <p:spPr>
          <a:xfrm>
            <a:off x="5305687" y="4572000"/>
            <a:ext cx="2238113" cy="369332"/>
          </a:xfrm>
          <a:prstGeom prst="rect">
            <a:avLst/>
          </a:prstGeom>
        </p:spPr>
        <p:txBody>
          <a:bodyPr wrap="none">
            <a:spAutoFit/>
          </a:bodyPr>
          <a:lstStyle/>
          <a:p>
            <a:r>
              <a:rPr lang="en-US" sz="1800" dirty="0">
                <a:solidFill>
                  <a:srgbClr val="FFFFFF"/>
                </a:solidFill>
              </a:rPr>
              <a:t>1100 – 800 B.C.</a:t>
            </a:r>
          </a:p>
        </p:txBody>
      </p:sp>
      <p:sp>
        <p:nvSpPr>
          <p:cNvPr id="23" name="Rectangle 22"/>
          <p:cNvSpPr/>
          <p:nvPr/>
        </p:nvSpPr>
        <p:spPr>
          <a:xfrm>
            <a:off x="2489263" y="1828800"/>
            <a:ext cx="1930337" cy="701731"/>
          </a:xfrm>
          <a:prstGeom prst="rect">
            <a:avLst/>
          </a:prstGeom>
        </p:spPr>
        <p:txBody>
          <a:bodyPr wrap="none">
            <a:spAutoFit/>
          </a:bodyPr>
          <a:lstStyle/>
          <a:p>
            <a:r>
              <a:rPr lang="en-US" sz="1800" dirty="0">
                <a:solidFill>
                  <a:srgbClr val="FFFFFF"/>
                </a:solidFill>
              </a:rPr>
              <a:t>Albuquerque,</a:t>
            </a:r>
          </a:p>
          <a:p>
            <a:r>
              <a:rPr lang="en-US" sz="1800" dirty="0">
                <a:solidFill>
                  <a:srgbClr val="FFFFFF"/>
                </a:solidFill>
              </a:rPr>
              <a:t>New Mexico</a:t>
            </a:r>
          </a:p>
        </p:txBody>
      </p:sp>
      <p:sp>
        <p:nvSpPr>
          <p:cNvPr id="24" name="Rectangle 23"/>
          <p:cNvSpPr/>
          <p:nvPr/>
        </p:nvSpPr>
        <p:spPr>
          <a:xfrm>
            <a:off x="831814" y="2667000"/>
            <a:ext cx="2597186" cy="369332"/>
          </a:xfrm>
          <a:prstGeom prst="rect">
            <a:avLst/>
          </a:prstGeom>
        </p:spPr>
        <p:txBody>
          <a:bodyPr wrap="none">
            <a:spAutoFit/>
          </a:bodyPr>
          <a:lstStyle/>
          <a:p>
            <a:r>
              <a:rPr lang="en-US" sz="1800" dirty="0">
                <a:solidFill>
                  <a:srgbClr val="FFFFFF"/>
                </a:solidFill>
              </a:rPr>
              <a:t>A.D. 1000. – 1125</a:t>
            </a:r>
          </a:p>
        </p:txBody>
      </p:sp>
      <p:sp>
        <p:nvSpPr>
          <p:cNvPr id="16" name="Rectangle 15"/>
          <p:cNvSpPr/>
          <p:nvPr/>
        </p:nvSpPr>
        <p:spPr>
          <a:xfrm>
            <a:off x="4151277" y="2667000"/>
            <a:ext cx="4611724" cy="830997"/>
          </a:xfrm>
          <a:prstGeom prst="rect">
            <a:avLst/>
          </a:prstGeom>
        </p:spPr>
        <p:txBody>
          <a:bodyPr wrap="square">
            <a:spAutoFit/>
          </a:bodyPr>
          <a:lstStyle/>
          <a:p>
            <a:r>
              <a:rPr lang="en-US" sz="2400" dirty="0">
                <a:solidFill>
                  <a:srgbClr val="FFFFFF"/>
                </a:solidFill>
              </a:rPr>
              <a:t>chocolate traded </a:t>
            </a:r>
            <a:r>
              <a:rPr lang="en-US" sz="2400" i="1" dirty="0">
                <a:solidFill>
                  <a:srgbClr val="FFFFFF"/>
                </a:solidFill>
              </a:rPr>
              <a:t>long</a:t>
            </a:r>
            <a:r>
              <a:rPr lang="en-US" sz="2400" dirty="0">
                <a:solidFill>
                  <a:srgbClr val="FFFFFF"/>
                </a:solidFill>
              </a:rPr>
              <a:t> distances prehistorically</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124931"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rgbClr val="FF0000"/>
                </a:solidFill>
                <a:latin typeface="Verdana" pitchFamily="34" charset="0"/>
              </a:rPr>
              <a:t>ratio</a:t>
            </a:r>
          </a:p>
          <a:p>
            <a:pPr marL="990600" lvl="1" indent="-533400" algn="ctr" eaLnBrk="1" hangingPunct="1">
              <a:lnSpc>
                <a:spcPct val="280000"/>
              </a:lnSpc>
              <a:buFont typeface="Wingdings" pitchFamily="2" charset="2"/>
              <a:buNone/>
            </a:pPr>
            <a:r>
              <a:rPr lang="en-US" sz="1400" b="1" dirty="0">
                <a:solidFill>
                  <a:srgbClr val="482400"/>
                </a:solidFill>
                <a:latin typeface="Verdana" pitchFamily="34" charset="0"/>
              </a:rPr>
              <a:t>After H. Russell Bernard,</a:t>
            </a:r>
            <a:r>
              <a:rPr lang="en-US" sz="1400" b="1" i="1" dirty="0">
                <a:solidFill>
                  <a:srgbClr val="482400"/>
                </a:solidFill>
                <a:latin typeface="Verdana" pitchFamily="34" charset="0"/>
              </a:rPr>
              <a:t> Research Methods in Anthropology</a:t>
            </a:r>
            <a:r>
              <a:rPr lang="en-US" sz="1400" b="1" dirty="0">
                <a:solidFill>
                  <a:srgbClr val="482400"/>
                </a:solidFill>
                <a:latin typeface="Verdana" pitchFamily="34" charset="0"/>
              </a:rPr>
              <a:t>, 1994</a:t>
            </a:r>
            <a:r>
              <a:rPr lang="en-US" sz="1600" b="1" i="1" dirty="0">
                <a:solidFill>
                  <a:srgbClr val="482400"/>
                </a:solidFill>
                <a:latin typeface="Verdana" pitchFamily="34" charset="0"/>
              </a:rPr>
              <a:t> </a:t>
            </a:r>
            <a:endParaRPr lang="en-US" sz="3600" b="1" dirty="0">
              <a:solidFill>
                <a:srgbClr val="482400"/>
              </a:solidFill>
              <a:latin typeface="Verdana" pitchFamily="34"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9027" name="Rectangle 3"/>
          <p:cNvSpPr>
            <a:spLocks noGrp="1" noChangeArrowheads="1"/>
          </p:cNvSpPr>
          <p:nvPr>
            <p:ph type="body" idx="1"/>
          </p:nvPr>
        </p:nvSpPr>
        <p:spPr>
          <a:xfrm>
            <a:off x="1062038" y="2135188"/>
            <a:ext cx="7769225" cy="2185214"/>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interval variables that have a zero point</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203779"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                    INDIVIDUALISM</a:t>
                      </a:r>
                      <a:r>
                        <a:rPr kumimoji="0" lang="en-US" sz="2800" b="0" i="0" u="none" strike="noStrike" cap="none" normalizeH="0" baseline="0" dirty="0">
                          <a:ln>
                            <a:noFill/>
                          </a:ln>
                          <a:solidFill>
                            <a:srgbClr val="482400"/>
                          </a:solidFill>
                          <a:effectLst/>
                          <a:latin typeface="Times New Roman" pitchFamily="18" charset="0"/>
                        </a:rPr>
                        <a:t>   </a:t>
                      </a:r>
                      <a:r>
                        <a:rPr kumimoji="0" lang="en-US" sz="2000" b="1" i="0" u="none" strike="noStrike" cap="none" normalizeH="0" baseline="0" dirty="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4916"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4917"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
        <p:nvSpPr>
          <p:cNvPr id="464918" name="Text Box 22"/>
          <p:cNvSpPr txBox="1">
            <a:spLocks noChangeArrowheads="1"/>
          </p:cNvSpPr>
          <p:nvPr/>
        </p:nvSpPr>
        <p:spPr bwMode="auto">
          <a:xfrm>
            <a:off x="4800600" y="5486400"/>
            <a:ext cx="1049338" cy="6969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Britain</a:t>
            </a:r>
          </a:p>
          <a:p>
            <a:r>
              <a:rPr lang="en-US" sz="1800" dirty="0">
                <a:solidFill>
                  <a:srgbClr val="482400"/>
                </a:solidFill>
              </a:rPr>
              <a:t>U.S.A.</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47490"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447491" name="Picture 3"/>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7492" name="Rectangle 4"/>
          <p:cNvSpPr>
            <a:spLocks noChangeArrowheads="1"/>
          </p:cNvSpPr>
          <p:nvPr/>
        </p:nvSpPr>
        <p:spPr bwMode="auto">
          <a:xfrm>
            <a:off x="1143000" y="1295400"/>
            <a:ext cx="5257800" cy="3124200"/>
          </a:xfrm>
          <a:prstGeom prst="rect">
            <a:avLst/>
          </a:prstGeom>
          <a:solidFill>
            <a:schemeClr val="accent1">
              <a:alpha val="67000"/>
            </a:schemeClr>
          </a:solidFill>
          <a:ln w="76200">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6979"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a:solidFill>
                  <a:srgbClr val="482400"/>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a:solidFill>
                <a:srgbClr val="482400"/>
              </a:solidFill>
              <a:latin typeface="Verdana" pitchFamily="34" charset="0"/>
            </a:endParaRPr>
          </a:p>
          <a:p>
            <a:pPr marL="830263" lvl="1" indent="-373063" eaLnBrk="1" hangingPunct="1">
              <a:lnSpc>
                <a:spcPct val="80000"/>
              </a:lnSpc>
            </a:pPr>
            <a:r>
              <a:rPr lang="en-US" sz="2400" b="1" dirty="0">
                <a:solidFill>
                  <a:srgbClr val="482400"/>
                </a:solidFill>
                <a:latin typeface="Verdana" pitchFamily="34" charset="0"/>
              </a:rPr>
              <a:t>scale is ratio</a:t>
            </a:r>
          </a:p>
          <a:p>
            <a:pPr marL="830263" lvl="1" indent="-373063" eaLnBrk="1" hangingPunct="1">
              <a:lnSpc>
                <a:spcPct val="40000"/>
              </a:lnSpc>
            </a:pPr>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there is a common unit of measurement</a:t>
            </a:r>
          </a:p>
          <a:p>
            <a:pPr marL="830263" lvl="1" indent="-373063" eaLnBrk="1" hangingPunct="1">
              <a:lnSpc>
                <a:spcPct val="40000"/>
              </a:lnSpc>
            </a:pPr>
            <a:endParaRPr lang="en-US" sz="2400" b="1" dirty="0">
              <a:solidFill>
                <a:srgbClr val="482400"/>
              </a:solidFill>
              <a:latin typeface="Verdana" pitchFamily="34" charset="0"/>
            </a:endParaRPr>
          </a:p>
          <a:p>
            <a:pPr marL="830263" lvl="1" indent="-373063" eaLnBrk="1" hangingPunct="1">
              <a:lnSpc>
                <a:spcPct val="80000"/>
              </a:lnSpc>
            </a:pPr>
            <a:r>
              <a:rPr lang="en-US" sz="2400" b="1" dirty="0">
                <a:solidFill>
                  <a:srgbClr val="482400"/>
                </a:solidFill>
                <a:latin typeface="Verdana" pitchFamily="34" charset="0"/>
              </a:rPr>
              <a:t>and a true zero point</a:t>
            </a:r>
          </a:p>
          <a:p>
            <a:pPr marL="830263" lvl="1" indent="-373063" eaLnBrk="1" hangingPunct="1">
              <a:lnSpc>
                <a:spcPct val="40000"/>
              </a:lnSpc>
            </a:pPr>
            <a:endParaRPr lang="en-US" sz="2400" b="1" dirty="0">
              <a:solidFill>
                <a:srgbClr val="482400"/>
              </a:solidFill>
              <a:latin typeface="Verdana" pitchFamily="34" charset="0"/>
            </a:endParaRPr>
          </a:p>
          <a:p>
            <a:pPr marL="1265238" lvl="2" indent="-239713" eaLnBrk="1" hangingPunct="1">
              <a:lnSpc>
                <a:spcPct val="90000"/>
              </a:lnSpc>
            </a:pPr>
            <a:r>
              <a:rPr lang="en-US" sz="2000" b="1" dirty="0">
                <a:solidFill>
                  <a:srgbClr val="482400"/>
                </a:solidFill>
                <a:latin typeface="Verdana" pitchFamily="34" charset="0"/>
              </a:rPr>
              <a:t>allows members of the culture to transform every other dimension and compare them monetarily</a:t>
            </a:r>
          </a:p>
        </p:txBody>
      </p:sp>
      <p:sp>
        <p:nvSpPr>
          <p:cNvPr id="4" name="Oval 3">
            <a:extLst>
              <a:ext uri="{FF2B5EF4-FFF2-40B4-BE49-F238E27FC236}">
                <a16:creationId xmlns:a16="http://schemas.microsoft.com/office/drawing/2014/main" id="{ECADAA3B-B1E5-4284-B938-F9731F31BBE6}"/>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8003"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a:solidFill>
                  <a:schemeClr val="accent2"/>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a:solidFill>
                <a:schemeClr val="accent2"/>
              </a:solidFill>
              <a:latin typeface="Verdana" pitchFamily="34" charset="0"/>
            </a:endParaRPr>
          </a:p>
          <a:p>
            <a:pPr marL="830263" lvl="1" indent="-373063" eaLnBrk="1" hangingPunct="1">
              <a:lnSpc>
                <a:spcPct val="80000"/>
              </a:lnSpc>
            </a:pPr>
            <a:r>
              <a:rPr lang="en-US" sz="2400" b="1" dirty="0">
                <a:solidFill>
                  <a:schemeClr val="accent2"/>
                </a:solidFill>
                <a:latin typeface="Verdana" pitchFamily="34" charset="0"/>
              </a:rPr>
              <a:t>scale is ratio</a:t>
            </a:r>
          </a:p>
          <a:p>
            <a:pPr marL="830263" lvl="1" indent="-373063" eaLnBrk="1" hangingPunct="1">
              <a:lnSpc>
                <a:spcPct val="40000"/>
              </a:lnSpc>
            </a:pPr>
            <a:endParaRPr lang="en-US" sz="2400" b="1" dirty="0">
              <a:solidFill>
                <a:schemeClr val="accent2"/>
              </a:solidFill>
              <a:latin typeface="Verdana" pitchFamily="34" charset="0"/>
            </a:endParaRPr>
          </a:p>
          <a:p>
            <a:pPr marL="830263" lvl="1" indent="-373063" eaLnBrk="1" hangingPunct="1"/>
            <a:r>
              <a:rPr lang="en-US" sz="2400" b="1" dirty="0">
                <a:solidFill>
                  <a:schemeClr val="accent2"/>
                </a:solidFill>
                <a:latin typeface="Verdana" pitchFamily="34" charset="0"/>
              </a:rPr>
              <a:t>there is a common unit of measurement</a:t>
            </a:r>
          </a:p>
          <a:p>
            <a:pPr marL="830263" lvl="1" indent="-373063" eaLnBrk="1" hangingPunct="1">
              <a:lnSpc>
                <a:spcPct val="40000"/>
              </a:lnSpc>
            </a:pPr>
            <a:endParaRPr lang="en-US" sz="2400" b="1" dirty="0">
              <a:solidFill>
                <a:schemeClr val="accent2"/>
              </a:solidFill>
              <a:latin typeface="Verdana" pitchFamily="34" charset="0"/>
            </a:endParaRPr>
          </a:p>
          <a:p>
            <a:pPr marL="830263" lvl="1" indent="-373063" eaLnBrk="1" hangingPunct="1">
              <a:lnSpc>
                <a:spcPct val="80000"/>
              </a:lnSpc>
            </a:pPr>
            <a:r>
              <a:rPr lang="en-US" sz="2400" b="1" dirty="0">
                <a:solidFill>
                  <a:schemeClr val="accent2"/>
                </a:solidFill>
                <a:latin typeface="Verdana" pitchFamily="34" charset="0"/>
              </a:rPr>
              <a:t>and a true zero point</a:t>
            </a:r>
          </a:p>
          <a:p>
            <a:pPr marL="830263" lvl="1" indent="-373063" eaLnBrk="1" hangingPunct="1">
              <a:lnSpc>
                <a:spcPct val="40000"/>
              </a:lnSpc>
            </a:pPr>
            <a:endParaRPr lang="en-US" sz="2400" b="1" dirty="0">
              <a:solidFill>
                <a:schemeClr val="accent2"/>
              </a:solidFill>
              <a:latin typeface="Verdana" pitchFamily="34" charset="0"/>
            </a:endParaRPr>
          </a:p>
          <a:p>
            <a:pPr marL="1265238" lvl="2" indent="-239713" eaLnBrk="1" hangingPunct="1">
              <a:lnSpc>
                <a:spcPct val="90000"/>
              </a:lnSpc>
            </a:pPr>
            <a:r>
              <a:rPr lang="en-US" sz="2000" b="1" dirty="0">
                <a:solidFill>
                  <a:srgbClr val="482400"/>
                </a:solidFill>
                <a:latin typeface="Verdana" pitchFamily="34" charset="0"/>
              </a:rPr>
              <a:t>allows members of the culture to transform every other dimension and compare them monetarily</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0051"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40-year-old is 10 years older than a 30-year-old</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40-year-old is twice as old as a 20-year-old</a:t>
            </a:r>
            <a:endParaRPr lang="en-US" b="1" i="1" dirty="0">
              <a:solidFill>
                <a:srgbClr val="482400"/>
              </a:solidFill>
              <a:latin typeface="Verdana"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9027" name="Rectangle 3"/>
          <p:cNvSpPr>
            <a:spLocks noGrp="1" noChangeArrowheads="1"/>
          </p:cNvSpPr>
          <p:nvPr>
            <p:ph type="body" idx="1"/>
          </p:nvPr>
        </p:nvSpPr>
        <p:spPr>
          <a:xfrm>
            <a:off x="1062038" y="2135188"/>
            <a:ext cx="7769225" cy="4345805"/>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 the social sciences there are few interval variables that are not also ratio variables</a:t>
            </a:r>
            <a:endParaRPr lang="en-US" b="1" i="1" dirty="0">
              <a:solidFill>
                <a:srgbClr val="482400"/>
              </a:solidFill>
              <a:latin typeface="Verdana" pitchFamily="34" charset="0"/>
            </a:endParaRPr>
          </a:p>
          <a:p>
            <a:pPr marL="830263" lvl="1" indent="-373063" eaLnBrk="1" hangingPunct="1"/>
            <a:endParaRPr lang="en-US" sz="1200" b="1" dirty="0">
              <a:solidFill>
                <a:srgbClr val="482400"/>
              </a:solidFill>
              <a:latin typeface="Verdana" pitchFamily="34" charset="0"/>
            </a:endParaRPr>
          </a:p>
          <a:p>
            <a:pPr marL="830263" lvl="1" indent="-373063" eaLnBrk="1" hangingPunct="1">
              <a:lnSpc>
                <a:spcPct val="110000"/>
              </a:lnSpc>
            </a:pPr>
            <a:r>
              <a:rPr lang="en-US" b="1" dirty="0">
                <a:solidFill>
                  <a:srgbClr val="482400"/>
                </a:solidFill>
                <a:latin typeface="Verdana" pitchFamily="34" charset="0"/>
              </a:rPr>
              <a:t>it is common practice in the social sciences to refer to ratio variables as interval variables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2099"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rgbClr val="482400"/>
                </a:solidFill>
                <a:latin typeface="Verdana" pitchFamily="34" charset="0"/>
              </a:rPr>
              <a:t>ratio scaling</a:t>
            </a:r>
          </a:p>
          <a:p>
            <a:pPr marL="609600" indent="-609600" eaLnBrk="1" hangingPunct="1">
              <a:lnSpc>
                <a:spcPct val="40000"/>
              </a:lnSpc>
              <a:buFontTx/>
              <a:buNone/>
            </a:pPr>
            <a:endParaRPr lang="en-US" sz="4000" b="1" dirty="0">
              <a:solidFill>
                <a:srgbClr val="482400"/>
              </a:solidFill>
              <a:latin typeface="Verdana" pitchFamily="34" charset="0"/>
            </a:endParaRPr>
          </a:p>
          <a:p>
            <a:pPr marL="1381125" lvl="2" indent="-352425" eaLnBrk="1" hangingPunct="1"/>
            <a:r>
              <a:rPr lang="en-US" sz="2800" b="1" dirty="0">
                <a:solidFill>
                  <a:srgbClr val="482400"/>
                </a:solidFill>
                <a:latin typeface="Verdana" pitchFamily="34" charset="0"/>
              </a:rPr>
              <a:t>years of education</a:t>
            </a:r>
          </a:p>
          <a:p>
            <a:pPr marL="1381125" lvl="2" indent="-352425" eaLnBrk="1" hangingPunct="1"/>
            <a:r>
              <a:rPr lang="en-US" sz="2800" b="1" dirty="0">
                <a:solidFill>
                  <a:srgbClr val="482400"/>
                </a:solidFill>
                <a:latin typeface="Verdana" pitchFamily="34" charset="0"/>
              </a:rPr>
              <a:t>income in dollars, Euros . . .</a:t>
            </a:r>
          </a:p>
          <a:p>
            <a:pPr marL="1381125" lvl="2" indent="-352425" eaLnBrk="1" hangingPunct="1"/>
            <a:r>
              <a:rPr lang="en-US" sz="2800" b="1" dirty="0">
                <a:solidFill>
                  <a:srgbClr val="482400"/>
                </a:solidFill>
                <a:latin typeface="Verdana" pitchFamily="34" charset="0"/>
              </a:rPr>
              <a:t>years spent migrating</a:t>
            </a:r>
          </a:p>
          <a:p>
            <a:pPr marL="1381125" lvl="2" indent="-352425" eaLnBrk="1" hangingPunct="1"/>
            <a:r>
              <a:rPr lang="en-US" sz="2800" b="1" dirty="0">
                <a:solidFill>
                  <a:srgbClr val="482400"/>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0242" name="Picture 2"/>
          <p:cNvPicPr>
            <a:picLocks noChangeAspect="1" noChangeArrowheads="1"/>
          </p:cNvPicPr>
          <p:nvPr/>
        </p:nvPicPr>
        <p:blipFill>
          <a:blip r:embed="rId3" cstate="print"/>
          <a:srcRect/>
          <a:stretch>
            <a:fillRect/>
          </a:stretch>
        </p:blipFill>
        <p:spPr bwMode="auto">
          <a:xfrm>
            <a:off x="914400" y="457200"/>
            <a:ext cx="7437446" cy="5943600"/>
          </a:xfrm>
          <a:prstGeom prst="rect">
            <a:avLst/>
          </a:prstGeom>
          <a:noFill/>
          <a:ln w="9525">
            <a:noFill/>
            <a:miter lim="800000"/>
            <a:headEnd/>
            <a:tailEnd/>
          </a:ln>
          <a:effectLst/>
        </p:spPr>
      </p:pic>
      <p:sp>
        <p:nvSpPr>
          <p:cNvPr id="9" name="5-Point Star 8"/>
          <p:cNvSpPr/>
          <p:nvPr/>
        </p:nvSpPr>
        <p:spPr bwMode="auto">
          <a:xfrm>
            <a:off x="2667000" y="1233714"/>
            <a:ext cx="457200" cy="457200"/>
          </a:xfrm>
          <a:prstGeom prst="star5">
            <a:avLst/>
          </a:prstGeom>
          <a:solidFill>
            <a:srgbClr val="D69B80"/>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a:solidFill>
                  <a:srgbClr val="D69B80"/>
                </a:solidFill>
              </a:rPr>
              <a:t>Puerto Escondido,</a:t>
            </a:r>
          </a:p>
          <a:p>
            <a:r>
              <a:rPr lang="en-US" sz="1800" dirty="0">
                <a:solidFill>
                  <a:srgbClr val="D69B80"/>
                </a:solidFill>
              </a:rPr>
              <a:t>Honduras</a:t>
            </a:r>
          </a:p>
        </p:txBody>
      </p:sp>
      <p:sp>
        <p:nvSpPr>
          <p:cNvPr id="15" name="Rectangle 14"/>
          <p:cNvSpPr/>
          <p:nvPr/>
        </p:nvSpPr>
        <p:spPr>
          <a:xfrm>
            <a:off x="965263" y="669869"/>
            <a:ext cx="1930337" cy="701731"/>
          </a:xfrm>
          <a:prstGeom prst="rect">
            <a:avLst/>
          </a:prstGeom>
        </p:spPr>
        <p:txBody>
          <a:bodyPr wrap="none">
            <a:spAutoFit/>
          </a:bodyPr>
          <a:lstStyle/>
          <a:p>
            <a:r>
              <a:rPr lang="en-US" sz="1800" dirty="0">
                <a:solidFill>
                  <a:srgbClr val="D69B80"/>
                </a:solidFill>
              </a:rPr>
              <a:t>Albuquerque,</a:t>
            </a:r>
          </a:p>
          <a:p>
            <a:r>
              <a:rPr lang="en-US" sz="1800" dirty="0">
                <a:solidFill>
                  <a:srgbClr val="D69B80"/>
                </a:solidFill>
              </a:rPr>
              <a:t>New Mexico</a:t>
            </a:r>
          </a:p>
        </p:txBody>
      </p:sp>
      <p:sp>
        <p:nvSpPr>
          <p:cNvPr id="16" name="Oval 15"/>
          <p:cNvSpPr/>
          <p:nvPr/>
        </p:nvSpPr>
        <p:spPr bwMode="auto">
          <a:xfrm rot="1635969">
            <a:off x="4991863" y="5380895"/>
            <a:ext cx="914400" cy="18288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7" name="Rectangle 16"/>
          <p:cNvSpPr/>
          <p:nvPr/>
        </p:nvSpPr>
        <p:spPr>
          <a:xfrm>
            <a:off x="2819400" y="5024735"/>
            <a:ext cx="2021707" cy="461665"/>
          </a:xfrm>
          <a:prstGeom prst="rect">
            <a:avLst/>
          </a:prstGeom>
        </p:spPr>
        <p:txBody>
          <a:bodyPr wrap="none">
            <a:spAutoFit/>
          </a:bodyPr>
          <a:lstStyle/>
          <a:p>
            <a:r>
              <a:rPr lang="en-US" sz="2400" dirty="0" err="1">
                <a:solidFill>
                  <a:srgbClr val="FFFFFF"/>
                </a:solidFill>
              </a:rPr>
              <a:t>Soconusco</a:t>
            </a:r>
            <a:endParaRPr lang="en-US" sz="2400" dirty="0">
              <a:solidFill>
                <a:srgbClr val="FFFFFF"/>
              </a:solidFill>
            </a:endParaRPr>
          </a:p>
        </p:txBody>
      </p:sp>
      <p:sp>
        <p:nvSpPr>
          <p:cNvPr id="18" name="Rectangle 17"/>
          <p:cNvSpPr/>
          <p:nvPr/>
        </p:nvSpPr>
        <p:spPr>
          <a:xfrm>
            <a:off x="3698937" y="5498068"/>
            <a:ext cx="1635063" cy="369332"/>
          </a:xfrm>
          <a:prstGeom prst="rect">
            <a:avLst/>
          </a:prstGeom>
        </p:spPr>
        <p:txBody>
          <a:bodyPr wrap="none">
            <a:spAutoFit/>
          </a:bodyPr>
          <a:lstStyle/>
          <a:p>
            <a:r>
              <a:rPr lang="en-US" sz="1800" b="0" dirty="0">
                <a:solidFill>
                  <a:srgbClr val="FFFFFF"/>
                </a:solidFill>
              </a:rPr>
              <a:t>(</a:t>
            </a:r>
            <a:r>
              <a:rPr lang="en-US" sz="1800" b="0" dirty="0" err="1">
                <a:solidFill>
                  <a:srgbClr val="FFFFFF"/>
                </a:solidFill>
              </a:rPr>
              <a:t>Xoconocho</a:t>
            </a:r>
            <a:r>
              <a:rPr lang="en-US" sz="1800" b="0" dirty="0">
                <a:solidFill>
                  <a:srgbClr val="FFFFFF"/>
                </a:solidFill>
              </a:rPr>
              <a:t>)</a:t>
            </a:r>
          </a:p>
        </p:txBody>
      </p:sp>
      <p:sp>
        <p:nvSpPr>
          <p:cNvPr id="19" name="Rectangle 18"/>
          <p:cNvSpPr/>
          <p:nvPr/>
        </p:nvSpPr>
        <p:spPr>
          <a:xfrm>
            <a:off x="3004075" y="3018674"/>
            <a:ext cx="3993393" cy="1384995"/>
          </a:xfrm>
          <a:prstGeom prst="rect">
            <a:avLst/>
          </a:prstGeom>
        </p:spPr>
        <p:txBody>
          <a:bodyPr wrap="square">
            <a:spAutoFit/>
          </a:bodyPr>
          <a:lstStyle/>
          <a:p>
            <a:r>
              <a:rPr lang="en-US" sz="2000" dirty="0">
                <a:solidFill>
                  <a:srgbClr val="FFFFFF"/>
                </a:solidFill>
              </a:rPr>
              <a:t>major chocolate producing area, </a:t>
            </a:r>
          </a:p>
          <a:p>
            <a:r>
              <a:rPr lang="en-US" sz="2000" dirty="0">
                <a:solidFill>
                  <a:srgbClr val="FFFFFF"/>
                </a:solidFill>
              </a:rPr>
              <a:t>very important to the Aztecs and Maya</a:t>
            </a:r>
          </a:p>
        </p:txBody>
      </p:sp>
      <p:sp>
        <p:nvSpPr>
          <p:cNvPr id="20" name="Oval 19">
            <a:extLst>
              <a:ext uri="{FF2B5EF4-FFF2-40B4-BE49-F238E27FC236}">
                <a16:creationId xmlns:a16="http://schemas.microsoft.com/office/drawing/2014/main" id="{1609189D-F96B-4C84-9042-89E9E94258E0}"/>
              </a:ext>
            </a:extLst>
          </p:cNvPr>
          <p:cNvSpPr/>
          <p:nvPr/>
        </p:nvSpPr>
        <p:spPr bwMode="auto">
          <a:xfrm>
            <a:off x="6631005" y="5171975"/>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z="2400" b="1">
                <a:solidFill>
                  <a:schemeClr val="accent2"/>
                </a:solidFill>
              </a:rPr>
              <a:t>Scaling</a:t>
            </a:r>
          </a:p>
        </p:txBody>
      </p:sp>
      <p:sp>
        <p:nvSpPr>
          <p:cNvPr id="133123"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chemeClr val="accent2"/>
                </a:solidFill>
                <a:latin typeface="Verdana" pitchFamily="34" charset="0"/>
              </a:rPr>
              <a:t>ratio scaling</a:t>
            </a:r>
          </a:p>
          <a:p>
            <a:pPr marL="609600" indent="-609600" eaLnBrk="1" hangingPunct="1">
              <a:lnSpc>
                <a:spcPct val="40000"/>
              </a:lnSpc>
              <a:buFontTx/>
              <a:buNone/>
            </a:pPr>
            <a:endParaRPr lang="en-US" sz="4000" b="1" dirty="0">
              <a:solidFill>
                <a:schemeClr val="accent2"/>
              </a:solidFill>
              <a:latin typeface="Verdana" pitchFamily="34" charset="0"/>
            </a:endParaRPr>
          </a:p>
          <a:p>
            <a:pPr marL="1381125" lvl="2" indent="-352425" eaLnBrk="1" hangingPunct="1"/>
            <a:r>
              <a:rPr lang="en-US" sz="2800" b="1" dirty="0">
                <a:solidFill>
                  <a:schemeClr val="accent2"/>
                </a:solidFill>
                <a:latin typeface="Verdana" pitchFamily="34" charset="0"/>
              </a:rPr>
              <a:t>years of education</a:t>
            </a:r>
          </a:p>
          <a:p>
            <a:pPr marL="1381125" lvl="2" indent="-352425" eaLnBrk="1" hangingPunct="1"/>
            <a:r>
              <a:rPr lang="en-US" sz="2800" b="1" dirty="0">
                <a:solidFill>
                  <a:schemeClr val="accent2"/>
                </a:solidFill>
                <a:latin typeface="Verdana" pitchFamily="34" charset="0"/>
              </a:rPr>
              <a:t>income in dollars, Euros . . .</a:t>
            </a:r>
          </a:p>
          <a:p>
            <a:pPr marL="1381125" lvl="2" indent="-352425" eaLnBrk="1" hangingPunct="1"/>
            <a:r>
              <a:rPr lang="en-US" sz="2800" b="1" dirty="0">
                <a:solidFill>
                  <a:schemeClr val="accent2"/>
                </a:solidFill>
                <a:latin typeface="Verdana" pitchFamily="34" charset="0"/>
              </a:rPr>
              <a:t>years spent migrating</a:t>
            </a:r>
          </a:p>
          <a:p>
            <a:pPr marL="1381125" lvl="2" indent="-352425" eaLnBrk="1" hangingPunct="1"/>
            <a:r>
              <a:rPr lang="en-US" sz="2800" b="1" dirty="0">
                <a:solidFill>
                  <a:schemeClr val="accent2"/>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
        <p:nvSpPr>
          <p:cNvPr id="517124" name="Text Box 4"/>
          <p:cNvSpPr txBox="1">
            <a:spLocks noChangeArrowheads="1"/>
          </p:cNvSpPr>
          <p:nvPr/>
        </p:nvSpPr>
        <p:spPr bwMode="auto">
          <a:xfrm>
            <a:off x="1644650" y="982663"/>
            <a:ext cx="6508750" cy="4289316"/>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110000"/>
              </a:lnSpc>
            </a:pPr>
            <a:r>
              <a:rPr lang="en-US" sz="3200" dirty="0">
                <a:solidFill>
                  <a:srgbClr val="482400"/>
                </a:solidFill>
              </a:rPr>
              <a:t>X cases per Y number</a:t>
            </a:r>
          </a:p>
          <a:p>
            <a:pPr>
              <a:lnSpc>
                <a:spcPct val="110000"/>
              </a:lnSpc>
            </a:pPr>
            <a:r>
              <a:rPr lang="en-US" sz="2000" dirty="0">
                <a:solidFill>
                  <a:srgbClr val="482400"/>
                </a:solidFill>
              </a:rPr>
              <a:t>(X / Y)</a:t>
            </a:r>
          </a:p>
          <a:p>
            <a:pPr>
              <a:lnSpc>
                <a:spcPct val="70000"/>
              </a:lnSpc>
            </a:pPr>
            <a:endParaRPr lang="en-US" sz="2000" dirty="0">
              <a:solidFill>
                <a:srgbClr val="482400"/>
              </a:solidFill>
            </a:endParaRPr>
          </a:p>
          <a:p>
            <a:pPr>
              <a:lnSpc>
                <a:spcPct val="70000"/>
              </a:lnSpc>
            </a:pPr>
            <a:r>
              <a:rPr lang="en-US" sz="3200" dirty="0">
                <a:solidFill>
                  <a:srgbClr val="482400"/>
                </a:solidFill>
              </a:rPr>
              <a:t>are</a:t>
            </a:r>
          </a:p>
          <a:p>
            <a:pPr>
              <a:lnSpc>
                <a:spcPct val="60000"/>
              </a:lnSpc>
            </a:pPr>
            <a:endParaRPr lang="en-US" sz="3200" dirty="0">
              <a:solidFill>
                <a:srgbClr val="482400"/>
              </a:solidFill>
            </a:endParaRPr>
          </a:p>
          <a:p>
            <a:pPr>
              <a:lnSpc>
                <a:spcPct val="60000"/>
              </a:lnSpc>
            </a:pPr>
            <a:r>
              <a:rPr lang="en-US" sz="4400" dirty="0">
                <a:solidFill>
                  <a:srgbClr val="482400"/>
                </a:solidFill>
              </a:rPr>
              <a:t>“rates”</a:t>
            </a:r>
          </a:p>
          <a:p>
            <a:pPr>
              <a:lnSpc>
                <a:spcPct val="40000"/>
              </a:lnSpc>
            </a:pPr>
            <a:endParaRPr lang="en-US" sz="4400" dirty="0">
              <a:solidFill>
                <a:srgbClr val="482400"/>
              </a:solidFill>
            </a:endParaRPr>
          </a:p>
          <a:p>
            <a:pPr>
              <a:lnSpc>
                <a:spcPct val="60000"/>
              </a:lnSpc>
            </a:pPr>
            <a:r>
              <a:rPr lang="en-US" sz="3200" i="1" dirty="0">
                <a:solidFill>
                  <a:srgbClr val="482400"/>
                </a:solidFill>
              </a:rPr>
              <a:t>and can be compared</a:t>
            </a:r>
          </a:p>
          <a:p>
            <a:pPr>
              <a:lnSpc>
                <a:spcPct val="60000"/>
              </a:lnSpc>
            </a:pPr>
            <a:endParaRPr lang="en-US" sz="3200" dirty="0">
              <a:solidFill>
                <a:srgbClr val="482400"/>
              </a:solidFill>
            </a:endParaRPr>
          </a:p>
        </p:txBody>
      </p:sp>
      <p:sp>
        <p:nvSpPr>
          <p:cNvPr id="517126" name="AutoShape 6"/>
          <p:cNvSpPr>
            <a:spLocks noChangeArrowheads="1"/>
          </p:cNvSpPr>
          <p:nvPr/>
        </p:nvSpPr>
        <p:spPr bwMode="auto">
          <a:xfrm rot="3267740">
            <a:off x="-323285" y="3390646"/>
            <a:ext cx="3352800" cy="1118124"/>
          </a:xfrm>
          <a:prstGeom prst="rightArrow">
            <a:avLst>
              <a:gd name="adj1" fmla="val 50000"/>
              <a:gd name="adj2" fmla="val 57895"/>
            </a:avLst>
          </a:prstGeom>
          <a:solidFill>
            <a:schemeClr val="accent2"/>
          </a:solidFill>
          <a:ln w="9525">
            <a:solidFill>
              <a:schemeClr val="tx1"/>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subTnLst>
                                    <p:set>
                                      <p:cBhvr override="childStyle">
                                        <p:cTn dur="1" fill="hold" display="0" masterRel="nextClick" afterEffect="1"/>
                                        <p:tgtEl>
                                          <p:spTgt spid="5171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7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4" grpId="0" animBg="1"/>
      <p:bldP spid="517126"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z="2400" b="1">
                <a:solidFill>
                  <a:schemeClr val="accent2"/>
                </a:solidFill>
              </a:rPr>
              <a:t>Scaling</a:t>
            </a:r>
          </a:p>
        </p:txBody>
      </p:sp>
      <p:sp>
        <p:nvSpPr>
          <p:cNvPr id="134147"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chemeClr val="accent2"/>
                </a:solidFill>
                <a:latin typeface="Verdana" pitchFamily="34" charset="0"/>
              </a:rPr>
              <a:t>ratio scaling</a:t>
            </a:r>
          </a:p>
          <a:p>
            <a:pPr marL="609600" indent="-609600" eaLnBrk="1" hangingPunct="1">
              <a:lnSpc>
                <a:spcPct val="40000"/>
              </a:lnSpc>
              <a:buFontTx/>
              <a:buNone/>
            </a:pPr>
            <a:endParaRPr lang="en-US" sz="4000" b="1" dirty="0">
              <a:solidFill>
                <a:schemeClr val="accent2"/>
              </a:solidFill>
              <a:latin typeface="Verdana" pitchFamily="34" charset="0"/>
            </a:endParaRPr>
          </a:p>
          <a:p>
            <a:pPr marL="1381125" lvl="2" indent="-352425" eaLnBrk="1" hangingPunct="1"/>
            <a:r>
              <a:rPr lang="en-US" sz="2800" b="1" dirty="0">
                <a:solidFill>
                  <a:schemeClr val="accent2"/>
                </a:solidFill>
                <a:latin typeface="Verdana" pitchFamily="34" charset="0"/>
              </a:rPr>
              <a:t>years of education</a:t>
            </a:r>
          </a:p>
          <a:p>
            <a:pPr marL="1381125" lvl="2" indent="-352425" eaLnBrk="1" hangingPunct="1"/>
            <a:r>
              <a:rPr lang="en-US" sz="2800" b="1" dirty="0">
                <a:solidFill>
                  <a:schemeClr val="accent2"/>
                </a:solidFill>
                <a:latin typeface="Verdana" pitchFamily="34" charset="0"/>
              </a:rPr>
              <a:t>income in dollars, Euros . . .</a:t>
            </a:r>
          </a:p>
          <a:p>
            <a:pPr marL="1381125" lvl="2" indent="-352425" eaLnBrk="1" hangingPunct="1"/>
            <a:r>
              <a:rPr lang="en-US" sz="2800" b="1" dirty="0">
                <a:solidFill>
                  <a:schemeClr val="accent2"/>
                </a:solidFill>
                <a:latin typeface="Verdana" pitchFamily="34" charset="0"/>
              </a:rPr>
              <a:t>years spent migrating</a:t>
            </a:r>
          </a:p>
          <a:p>
            <a:pPr marL="1381125" lvl="2" indent="-352425" eaLnBrk="1" hangingPunct="1"/>
            <a:r>
              <a:rPr lang="en-US" sz="2800" b="1" dirty="0">
                <a:solidFill>
                  <a:schemeClr val="accent2"/>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
        <p:nvSpPr>
          <p:cNvPr id="134148" name="Text Box 4"/>
          <p:cNvSpPr txBox="1">
            <a:spLocks noChangeArrowheads="1"/>
          </p:cNvSpPr>
          <p:nvPr/>
        </p:nvSpPr>
        <p:spPr bwMode="auto">
          <a:xfrm>
            <a:off x="1644650" y="982663"/>
            <a:ext cx="6508750" cy="4350871"/>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90000"/>
              </a:lnSpc>
            </a:pPr>
            <a:endParaRPr lang="en-US" sz="3200" dirty="0">
              <a:solidFill>
                <a:srgbClr val="482400"/>
              </a:solidFill>
            </a:endParaRPr>
          </a:p>
          <a:p>
            <a:endParaRPr lang="en-US" sz="3200" dirty="0">
              <a:solidFill>
                <a:srgbClr val="482400"/>
              </a:solidFill>
            </a:endParaRPr>
          </a:p>
          <a:p>
            <a:r>
              <a:rPr lang="en-US" sz="3200" dirty="0">
                <a:solidFill>
                  <a:srgbClr val="482400"/>
                </a:solidFill>
              </a:rPr>
              <a:t>non-ratio data</a:t>
            </a:r>
          </a:p>
          <a:p>
            <a:pPr>
              <a:lnSpc>
                <a:spcPct val="110000"/>
              </a:lnSpc>
            </a:pPr>
            <a:r>
              <a:rPr lang="en-US" sz="3200" dirty="0">
                <a:solidFill>
                  <a:srgbClr val="482400"/>
                </a:solidFill>
              </a:rPr>
              <a:t>that are not rates</a:t>
            </a:r>
          </a:p>
          <a:p>
            <a:pPr>
              <a:lnSpc>
                <a:spcPct val="110000"/>
              </a:lnSpc>
            </a:pPr>
            <a:r>
              <a:rPr lang="en-US" sz="3200" i="1" dirty="0">
                <a:solidFill>
                  <a:srgbClr val="482400"/>
                </a:solidFill>
              </a:rPr>
              <a:t>often can not be compared</a:t>
            </a:r>
          </a:p>
          <a:p>
            <a:pPr>
              <a:lnSpc>
                <a:spcPct val="60000"/>
              </a:lnSpc>
            </a:pPr>
            <a:endParaRPr lang="en-US" sz="3200" i="1" dirty="0">
              <a:solidFill>
                <a:srgbClr val="482400"/>
              </a:solidFill>
            </a:endParaRPr>
          </a:p>
          <a:p>
            <a:pPr>
              <a:lnSpc>
                <a:spcPct val="10000"/>
              </a:lnSpc>
            </a:pPr>
            <a:endParaRPr lang="en-US" sz="3200" dirty="0">
              <a:solidFill>
                <a:srgbClr val="482400"/>
              </a:solidFill>
            </a:endParaRPr>
          </a:p>
          <a:p>
            <a:pPr>
              <a:lnSpc>
                <a:spcPct val="20000"/>
              </a:lnSpc>
            </a:pPr>
            <a:endParaRPr lang="en-US" sz="3200" dirty="0">
              <a:solidFill>
                <a:srgbClr val="482400"/>
              </a:solidFill>
            </a:endParaRPr>
          </a:p>
          <a:p>
            <a:pPr>
              <a:lnSpc>
                <a:spcPct val="10000"/>
              </a:lnSpc>
            </a:pPr>
            <a:endParaRPr lang="en-US" sz="3200" dirty="0">
              <a:solidFill>
                <a:srgbClr val="482400"/>
              </a:solidFill>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2400" b="1"/>
              <a:t>Scaling</a:t>
            </a:r>
          </a:p>
        </p:txBody>
      </p:sp>
      <p:sp>
        <p:nvSpPr>
          <p:cNvPr id="135171"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r>
              <a:rPr lang="en-US" b="1" dirty="0">
                <a:solidFill>
                  <a:srgbClr val="482400"/>
                </a:solidFill>
                <a:latin typeface="Verdana" pitchFamily="34" charset="0"/>
              </a:rPr>
              <a:t>70+% cacao</a:t>
            </a:r>
          </a:p>
          <a:p>
            <a:pPr marL="1978025" lvl="3" indent="-381000" eaLnBrk="1" hangingPunct="1"/>
            <a:r>
              <a:rPr lang="en-US" sz="2400" b="1" dirty="0">
                <a:solidFill>
                  <a:srgbClr val="482400"/>
                </a:solidFill>
                <a:latin typeface="Verdana" pitchFamily="34" charset="0"/>
              </a:rPr>
              <a:t>Godiva 		</a:t>
            </a:r>
            <a:r>
              <a:rPr lang="en-US" b="1" dirty="0">
                <a:solidFill>
                  <a:srgbClr val="482400"/>
                </a:solidFill>
                <a:latin typeface="Verdana" pitchFamily="34" charset="0"/>
              </a:rPr>
              <a:t>70%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Ghirardelli	</a:t>
            </a:r>
            <a:r>
              <a:rPr lang="en-US" b="1" dirty="0">
                <a:solidFill>
                  <a:srgbClr val="482400"/>
                </a:solidFill>
                <a:latin typeface="Verdana" pitchFamily="34" charset="0"/>
              </a:rPr>
              <a:t>40%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Cadbury		</a:t>
            </a:r>
            <a:r>
              <a:rPr lang="en-US" b="1" dirty="0">
                <a:solidFill>
                  <a:srgbClr val="482400"/>
                </a:solidFill>
                <a:latin typeface="Verdana" pitchFamily="34" charset="0"/>
              </a:rPr>
              <a:t>08%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Whitman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r>
              <a:rPr lang="en-US" b="1" dirty="0">
                <a:solidFill>
                  <a:srgbClr val="482400"/>
                </a:solidFill>
                <a:latin typeface="Verdana" pitchFamily="34" charset="0"/>
              </a:rPr>
              <a:t>10%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Nestle		</a:t>
            </a:r>
            <a:r>
              <a:rPr lang="en-US" b="1" dirty="0">
                <a:solidFill>
                  <a:srgbClr val="482400"/>
                </a:solidFill>
                <a:latin typeface="Verdana" pitchFamily="34" charset="0"/>
              </a:rPr>
              <a:t>10%   cacao</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3" cstate="print"/>
          <a:srcRect/>
          <a:stretch>
            <a:fillRect/>
          </a:stretch>
        </p:blipFill>
        <p:spPr bwMode="auto">
          <a:xfrm>
            <a:off x="460375" y="306388"/>
            <a:ext cx="8226425" cy="6170612"/>
          </a:xfrm>
          <a:prstGeom prst="rect">
            <a:avLst/>
          </a:prstGeom>
          <a:noFill/>
          <a:ln w="9525">
            <a:noFill/>
            <a:miter lim="800000"/>
            <a:headEnd/>
            <a:tailEnd/>
          </a:ln>
        </p:spPr>
      </p:pic>
      <p:sp>
        <p:nvSpPr>
          <p:cNvPr id="136195" name="Text Box 4"/>
          <p:cNvSpPr txBox="1">
            <a:spLocks noChangeArrowheads="1"/>
          </p:cNvSpPr>
          <p:nvPr/>
        </p:nvSpPr>
        <p:spPr bwMode="auto">
          <a:xfrm>
            <a:off x="2841625" y="6553200"/>
            <a:ext cx="3459163" cy="274638"/>
          </a:xfrm>
          <a:prstGeom prst="rect">
            <a:avLst/>
          </a:prstGeom>
          <a:noFill/>
          <a:ln w="9525">
            <a:noFill/>
            <a:miter lim="800000"/>
            <a:headEnd/>
            <a:tailEnd/>
          </a:ln>
        </p:spPr>
        <p:txBody>
          <a:bodyPr wrap="none">
            <a:spAutoFit/>
          </a:bodyPr>
          <a:lstStyle/>
          <a:p>
            <a:r>
              <a:rPr lang="en-US" b="0">
                <a:solidFill>
                  <a:srgbClr val="FFFFFF"/>
                </a:solidFill>
                <a:hlinkClick r:id="rId4"/>
              </a:rPr>
              <a:t>www.mrkland.com/fun/xocoatl/barlist.htm</a:t>
            </a:r>
            <a:endParaRPr lang="en-US" b="0">
              <a:solidFill>
                <a:srgbClr val="FFFFFF"/>
              </a:solidFill>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http://www.mrkland.com/fun/xocoatl/barlist.htm</a:t>
            </a:r>
            <a:endParaRPr lang="en-US" sz="1600" b="0">
              <a:solidFill>
                <a:srgbClr val="FFFFFF"/>
              </a:solidFill>
            </a:endParaRPr>
          </a:p>
        </p:txBody>
      </p:sp>
      <p:sp>
        <p:nvSpPr>
          <p:cNvPr id="137219" name="Rectangle 3"/>
          <p:cNvSpPr>
            <a:spLocks noChangeArrowheads="1"/>
          </p:cNvSpPr>
          <p:nvPr/>
        </p:nvSpPr>
        <p:spPr bwMode="auto">
          <a:xfrm>
            <a:off x="1371600" y="1155700"/>
            <a:ext cx="6438900" cy="5262979"/>
          </a:xfrm>
          <a:prstGeom prst="rect">
            <a:avLst/>
          </a:prstGeom>
          <a:noFill/>
          <a:ln w="9525">
            <a:noFill/>
            <a:miter lim="800000"/>
            <a:headEnd/>
            <a:tailEnd/>
          </a:ln>
        </p:spPr>
        <p:txBody>
          <a:bodyPr>
            <a:spAutoFit/>
          </a:bodyPr>
          <a:lstStyle/>
          <a:p>
            <a:pPr>
              <a:lnSpc>
                <a:spcPct val="120000"/>
              </a:lnSpc>
              <a:spcBef>
                <a:spcPct val="0"/>
              </a:spcBef>
            </a:pPr>
            <a:r>
              <a:rPr lang="en-US" sz="4000" dirty="0">
                <a:solidFill>
                  <a:srgbClr val="FFFFFF"/>
                </a:solidFill>
                <a:latin typeface="Georgia" pitchFamily="18" charset="0"/>
              </a:rPr>
              <a:t>REM:</a:t>
            </a:r>
          </a:p>
          <a:p>
            <a:pPr>
              <a:lnSpc>
                <a:spcPct val="120000"/>
              </a:lnSpc>
              <a:spcBef>
                <a:spcPct val="0"/>
              </a:spcBef>
            </a:pPr>
            <a:r>
              <a:rPr lang="en-US" sz="4000" dirty="0">
                <a:solidFill>
                  <a:srgbClr val="FFFFFF"/>
                </a:solidFill>
                <a:latin typeface="Georgia" pitchFamily="18" charset="0"/>
              </a:rPr>
              <a:t>“Anything can be called </a:t>
            </a:r>
            <a:r>
              <a:rPr lang="en-US" sz="4000" i="1" dirty="0">
                <a:solidFill>
                  <a:srgbClr val="FFFFFF"/>
                </a:solidFill>
                <a:latin typeface="Georgia" pitchFamily="18" charset="0"/>
              </a:rPr>
              <a:t>Chocolate</a:t>
            </a:r>
            <a:r>
              <a:rPr lang="en-US" sz="4000" dirty="0">
                <a:solidFill>
                  <a:srgbClr val="FFFFFF"/>
                </a:solidFill>
                <a:latin typeface="Georgia" pitchFamily="18" charset="0"/>
              </a:rPr>
              <a:t> in the EU, as long as it contains at least 1% Chocolate. </a:t>
            </a:r>
          </a:p>
          <a:p>
            <a:pPr>
              <a:lnSpc>
                <a:spcPct val="120000"/>
              </a:lnSpc>
              <a:spcBef>
                <a:spcPct val="0"/>
              </a:spcBef>
            </a:pPr>
            <a:r>
              <a:rPr lang="en-US" sz="4000" dirty="0">
                <a:solidFill>
                  <a:srgbClr val="FFFFFF"/>
                </a:solidFill>
                <a:latin typeface="Georgia" pitchFamily="18" charset="0"/>
              </a:rPr>
              <a:t>In the USA the FDA minimum is 10%.”</a:t>
            </a:r>
            <a:endParaRPr lang="en-US" sz="4000" dirty="0">
              <a:solidFill>
                <a:srgbClr val="FFFFFF"/>
              </a:solidFill>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8243" name="Rectangle 3"/>
          <p:cNvSpPr>
            <a:spLocks noGrp="1" noChangeArrowheads="1"/>
          </p:cNvSpPr>
          <p:nvPr>
            <p:ph type="body" idx="1"/>
          </p:nvPr>
        </p:nvSpPr>
        <p:spPr>
          <a:xfrm>
            <a:off x="1062038" y="2103438"/>
            <a:ext cx="7769225" cy="4640181"/>
          </a:xfrm>
        </p:spPr>
        <p:txBody>
          <a:bodyPr>
            <a:spAutoFit/>
          </a:bodyPr>
          <a:lstStyle/>
          <a:p>
            <a:pPr marL="0" indent="0" eaLnBrk="1" hangingPunct="1">
              <a:lnSpc>
                <a:spcPct val="90000"/>
              </a:lnSpc>
              <a:buFontTx/>
              <a:buNone/>
            </a:pPr>
            <a:r>
              <a:rPr lang="en-US" b="1" dirty="0">
                <a:solidFill>
                  <a:srgbClr val="482400"/>
                </a:solidFill>
                <a:latin typeface="Verdana" pitchFamily="34" charset="0"/>
              </a:rPr>
              <a:t>The Chocolate Wars</a:t>
            </a:r>
          </a:p>
          <a:p>
            <a:pPr marL="0" indent="0" eaLnBrk="1" hangingPunct="1">
              <a:lnSpc>
                <a:spcPct val="60000"/>
              </a:lnSpc>
              <a:buFontTx/>
              <a:buNone/>
            </a:pPr>
            <a:endParaRPr lang="en-US" sz="3600" b="1" dirty="0">
              <a:solidFill>
                <a:srgbClr val="482400"/>
              </a:solidFill>
              <a:latin typeface="Verdana" pitchFamily="34" charset="0"/>
            </a:endParaRPr>
          </a:p>
          <a:p>
            <a:pPr marL="0" indent="0" eaLnBrk="1" hangingPunct="1">
              <a:lnSpc>
                <a:spcPct val="90000"/>
              </a:lnSpc>
              <a:buFontTx/>
              <a:buNone/>
            </a:pPr>
            <a:r>
              <a:rPr lang="en-US" sz="2400" b="1" dirty="0">
                <a:solidFill>
                  <a:srgbClr val="482400"/>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a:solidFill>
                  <a:srgbClr val="482400"/>
                </a:solidFill>
                <a:latin typeface="Georgia" pitchFamily="18" charset="0"/>
              </a:rPr>
              <a:t>Chocolate</a:t>
            </a:r>
            <a:r>
              <a:rPr lang="en-US" sz="2400" b="1" dirty="0">
                <a:solidFill>
                  <a:srgbClr val="482400"/>
                </a:solidFill>
                <a:latin typeface="Georgia" pitchFamily="18" charset="0"/>
              </a:rPr>
              <a:t>. England (home of Cadbury which manufactures tons of candy that contains less than 10% Cacao) opposed the idea</a:t>
            </a:r>
            <a:r>
              <a:rPr lang="en-US" sz="2400" b="1" dirty="0">
                <a:solidFill>
                  <a:srgbClr val="482400"/>
                </a:solidFill>
                <a:latin typeface="Verdana" pitchFamily="34" charset="0"/>
              </a:rPr>
              <a:t>.”</a:t>
            </a:r>
          </a:p>
          <a:p>
            <a:pPr marL="0" indent="0" eaLnBrk="1" hangingPunct="1">
              <a:lnSpc>
                <a:spcPct val="30000"/>
              </a:lnSpc>
              <a:buFontTx/>
              <a:buNone/>
            </a:pPr>
            <a:endParaRPr lang="en-US" sz="2400" b="1" dirty="0">
              <a:solidFill>
                <a:srgbClr val="482400"/>
              </a:solidFill>
              <a:latin typeface="Verdana" pitchFamily="34" charset="0"/>
            </a:endParaRPr>
          </a:p>
          <a:p>
            <a:pPr marL="0" indent="0" algn="ctr" eaLnBrk="1" hangingPunct="1">
              <a:lnSpc>
                <a:spcPct val="90000"/>
              </a:lnSpc>
              <a:buFontTx/>
              <a:buNone/>
            </a:pPr>
            <a:r>
              <a:rPr lang="en-US" sz="1600" b="1" dirty="0">
                <a:solidFill>
                  <a:srgbClr val="482400"/>
                </a:solidFill>
                <a:latin typeface="Verdana" pitchFamily="34" charset="0"/>
              </a:rPr>
              <a:t>	</a:t>
            </a:r>
            <a:r>
              <a:rPr lang="en-US" sz="1600" b="1" dirty="0">
                <a:solidFill>
                  <a:srgbClr val="482400"/>
                </a:solidFill>
                <a:latin typeface="Verdana" pitchFamily="34" charset="0"/>
                <a:hlinkClick r:id="rId2"/>
              </a:rPr>
              <a:t>www.mrkland.com/fun/xocoatl/bars.htm</a:t>
            </a:r>
            <a:endParaRPr lang="en-US" sz="1600" b="1" dirty="0">
              <a:solidFill>
                <a:srgbClr val="482400"/>
              </a:solidFill>
              <a:latin typeface="Verdana" pitchFamily="34" charset="0"/>
            </a:endParaRPr>
          </a:p>
          <a:p>
            <a:pPr marL="0" indent="0" eaLnBrk="1" hangingPunct="1">
              <a:lnSpc>
                <a:spcPct val="0"/>
              </a:lnSpc>
              <a:buFontTx/>
              <a:buNone/>
            </a:pPr>
            <a:endParaRPr lang="en-US" sz="2400" b="1" dirty="0">
              <a:solidFill>
                <a:srgbClr val="482400"/>
              </a:solidFill>
              <a:latin typeface="Verdana" pitchFamily="34" charset="0"/>
            </a:endParaRP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p:cNvPicPr>
            <a:picLocks noChangeAspect="1" noChangeArrowheads="1"/>
          </p:cNvPicPr>
          <p:nvPr/>
        </p:nvPicPr>
        <p:blipFill>
          <a:blip r:embed="rId2" cstate="print"/>
          <a:srcRect/>
          <a:stretch>
            <a:fillRect/>
          </a:stretch>
        </p:blipFill>
        <p:spPr bwMode="auto">
          <a:xfrm>
            <a:off x="1295400" y="685800"/>
            <a:ext cx="7313613" cy="5484813"/>
          </a:xfrm>
          <a:prstGeom prst="rect">
            <a:avLst/>
          </a:prstGeom>
          <a:noFill/>
          <a:ln w="9525">
            <a:noFill/>
            <a:miter lim="800000"/>
            <a:headEnd/>
            <a:tailEnd/>
          </a:ln>
        </p:spPr>
      </p:pic>
      <p:sp>
        <p:nvSpPr>
          <p:cNvPr id="140291" name="Rectangle 5"/>
          <p:cNvSpPr>
            <a:spLocks noChangeArrowheads="1"/>
          </p:cNvSpPr>
          <p:nvPr/>
        </p:nvSpPr>
        <p:spPr bwMode="auto">
          <a:xfrm>
            <a:off x="3163888" y="6415088"/>
            <a:ext cx="3617912" cy="214312"/>
          </a:xfrm>
          <a:prstGeom prst="rect">
            <a:avLst/>
          </a:prstGeom>
          <a:noFill/>
          <a:ln w="9525">
            <a:noFill/>
            <a:miter lim="800000"/>
            <a:headEnd/>
            <a:tailEnd/>
          </a:ln>
        </p:spPr>
        <p:txBody>
          <a:bodyPr wrap="none">
            <a:spAutoFit/>
          </a:bodyPr>
          <a:lstStyle/>
          <a:p>
            <a:r>
              <a:rPr lang="en-US" sz="800" b="0">
                <a:solidFill>
                  <a:srgbClr val="000000"/>
                </a:solidFill>
                <a:latin typeface="Arial" charset="0"/>
                <a:hlinkClick r:id="rId3"/>
              </a:rPr>
              <a:t>http://www.parade.com/articles/editions/2006/edition_11-12-2006/Chocolate</a:t>
            </a:r>
            <a:endParaRPr lang="en-US" sz="800" b="0">
              <a:solidFill>
                <a:srgbClr val="000000"/>
              </a:solidFill>
              <a:latin typeface="Arial" charset="0"/>
            </a:endParaRPr>
          </a:p>
        </p:txBody>
      </p:sp>
      <p:sp>
        <p:nvSpPr>
          <p:cNvPr id="326662" name="Oval 6"/>
          <p:cNvSpPr>
            <a:spLocks noChangeArrowheads="1"/>
          </p:cNvSpPr>
          <p:nvPr/>
        </p:nvSpPr>
        <p:spPr bwMode="auto">
          <a:xfrm>
            <a:off x="1905000" y="3810000"/>
            <a:ext cx="3048000" cy="12954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326663" name="Oval 7"/>
          <p:cNvSpPr>
            <a:spLocks noChangeArrowheads="1"/>
          </p:cNvSpPr>
          <p:nvPr/>
        </p:nvSpPr>
        <p:spPr bwMode="auto">
          <a:xfrm>
            <a:off x="2200275" y="3114675"/>
            <a:ext cx="1828800" cy="6096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663"/>
                                        </p:tgtEl>
                                        <p:attrNameLst>
                                          <p:attrName>style.visibility</p:attrName>
                                        </p:attrNameLst>
                                      </p:cBhvr>
                                      <p:to>
                                        <p:strVal val="visible"/>
                                      </p:to>
                                    </p:set>
                                  </p:childTnLst>
                                  <p:subTnLst>
                                    <p:set>
                                      <p:cBhvr override="childStyle">
                                        <p:cTn dur="1" fill="hold" display="0" masterRel="nextClick" afterEffect="1"/>
                                        <p:tgtEl>
                                          <p:spTgt spid="32666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6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2" grpId="0" animBg="1"/>
      <p:bldP spid="326663"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1314" name="Text Box 3"/>
          <p:cNvSpPr txBox="1">
            <a:spLocks noChangeArrowheads="1"/>
          </p:cNvSpPr>
          <p:nvPr/>
        </p:nvSpPr>
        <p:spPr bwMode="auto">
          <a:xfrm>
            <a:off x="3140075" y="6572250"/>
            <a:ext cx="3133725" cy="274638"/>
          </a:xfrm>
          <a:prstGeom prst="rect">
            <a:avLst/>
          </a:prstGeom>
          <a:noFill/>
          <a:ln w="9525">
            <a:noFill/>
            <a:miter lim="800000"/>
            <a:headEnd/>
            <a:tailEnd/>
          </a:ln>
        </p:spPr>
        <p:txBody>
          <a:bodyPr wrap="none">
            <a:spAutoFit/>
          </a:bodyPr>
          <a:lstStyle/>
          <a:p>
            <a:pPr>
              <a:spcBef>
                <a:spcPct val="0"/>
              </a:spcBef>
            </a:pPr>
            <a:r>
              <a:rPr lang="en-US" b="0">
                <a:solidFill>
                  <a:srgbClr val="003300"/>
                </a:solidFill>
                <a:hlinkClick r:id="rId3"/>
              </a:rPr>
              <a:t>http://www.thehersheycompany.com/</a:t>
            </a:r>
            <a:endParaRPr lang="en-US" b="0">
              <a:solidFill>
                <a:srgbClr val="003300"/>
              </a:solidFill>
            </a:endParaRPr>
          </a:p>
        </p:txBody>
      </p:sp>
      <p:pic>
        <p:nvPicPr>
          <p:cNvPr id="141315" name="Picture 16"/>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8961" name="Oval 17"/>
          <p:cNvSpPr>
            <a:spLocks noChangeArrowheads="1"/>
          </p:cNvSpPr>
          <p:nvPr/>
        </p:nvSpPr>
        <p:spPr bwMode="auto">
          <a:xfrm>
            <a:off x="3200400" y="2000250"/>
            <a:ext cx="4038600" cy="13716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1"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2338" name="Text Box 3"/>
          <p:cNvSpPr txBox="1">
            <a:spLocks noChangeArrowheads="1"/>
          </p:cNvSpPr>
          <p:nvPr/>
        </p:nvSpPr>
        <p:spPr bwMode="auto">
          <a:xfrm>
            <a:off x="4433888" y="6521450"/>
            <a:ext cx="546100" cy="336550"/>
          </a:xfrm>
          <a:prstGeom prst="rect">
            <a:avLst/>
          </a:prstGeom>
          <a:noFill/>
          <a:ln w="9525">
            <a:noFill/>
            <a:miter lim="800000"/>
            <a:headEnd/>
            <a:tailEnd/>
          </a:ln>
        </p:spPr>
        <p:txBody>
          <a:bodyPr wrap="none">
            <a:spAutoFit/>
          </a:bodyPr>
          <a:lstStyle/>
          <a:p>
            <a:pPr>
              <a:spcBef>
                <a:spcPct val="0"/>
              </a:spcBef>
            </a:pPr>
            <a:r>
              <a:rPr lang="en-US" sz="1600" b="0">
                <a:solidFill>
                  <a:srgbClr val="003300"/>
                </a:solidFill>
              </a:rPr>
              <a:t>xxx</a:t>
            </a:r>
          </a:p>
        </p:txBody>
      </p:sp>
      <p:sp>
        <p:nvSpPr>
          <p:cNvPr id="142339" name="Text Box 4"/>
          <p:cNvSpPr txBox="1">
            <a:spLocks noChangeArrowheads="1"/>
          </p:cNvSpPr>
          <p:nvPr/>
        </p:nvSpPr>
        <p:spPr bwMode="auto">
          <a:xfrm>
            <a:off x="2659063" y="6572250"/>
            <a:ext cx="4094162" cy="274638"/>
          </a:xfrm>
          <a:prstGeom prst="rect">
            <a:avLst/>
          </a:prstGeom>
          <a:noFill/>
          <a:ln w="9525">
            <a:noFill/>
            <a:miter lim="800000"/>
            <a:headEnd/>
            <a:tailEnd/>
          </a:ln>
        </p:spPr>
        <p:txBody>
          <a:bodyPr wrap="none">
            <a:spAutoFit/>
          </a:bodyPr>
          <a:lstStyle/>
          <a:p>
            <a:pPr>
              <a:spcBef>
                <a:spcPct val="0"/>
              </a:spcBef>
            </a:pPr>
            <a:r>
              <a:rPr lang="en-US" b="0">
                <a:solidFill>
                  <a:srgbClr val="FFFFFF"/>
                </a:solidFill>
                <a:hlinkClick r:id="rId3"/>
              </a:rPr>
              <a:t>http://www.hersheys.com/whatsnew/products.asp</a:t>
            </a:r>
            <a:endParaRPr lang="en-US" b="0">
              <a:solidFill>
                <a:srgbClr val="FFFFFF"/>
              </a:solidFill>
            </a:endParaRPr>
          </a:p>
        </p:txBody>
      </p:sp>
      <p:pic>
        <p:nvPicPr>
          <p:cNvPr id="142340" name="Picture 5"/>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2806" name="Oval 6"/>
          <p:cNvSpPr>
            <a:spLocks noChangeArrowheads="1"/>
          </p:cNvSpPr>
          <p:nvPr/>
        </p:nvSpPr>
        <p:spPr bwMode="auto">
          <a:xfrm>
            <a:off x="3152775" y="1357313"/>
            <a:ext cx="1905000" cy="1143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6"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3265488" y="6573838"/>
            <a:ext cx="2881312" cy="274637"/>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http://www.hersheys.com/cacaoreserve/</a:t>
            </a:r>
            <a:endParaRPr lang="en-US" b="0">
              <a:solidFill>
                <a:srgbClr val="FFFFFF"/>
              </a:solidFill>
              <a:latin typeface="Arial" charset="0"/>
            </a:endParaRPr>
          </a:p>
        </p:txBody>
      </p:sp>
      <p:pic>
        <p:nvPicPr>
          <p:cNvPr id="143363"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www.pbs.org/wgbh/nova/maya/worl_sans1.html#map</a:t>
            </a:r>
            <a:endParaRPr lang="en-US" b="0" dirty="0">
              <a:solidFill>
                <a:schemeClr val="bg1"/>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Oval 12"/>
          <p:cNvSpPr/>
          <p:nvPr/>
        </p:nvSpPr>
        <p:spPr bwMode="auto">
          <a:xfrm rot="2759264">
            <a:off x="2378232" y="4587858"/>
            <a:ext cx="1135868" cy="27432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6" name="Rectangle 15"/>
          <p:cNvSpPr/>
          <p:nvPr/>
        </p:nvSpPr>
        <p:spPr>
          <a:xfrm>
            <a:off x="914400" y="4876800"/>
            <a:ext cx="2021707" cy="461665"/>
          </a:xfrm>
          <a:prstGeom prst="rect">
            <a:avLst/>
          </a:prstGeom>
        </p:spPr>
        <p:txBody>
          <a:bodyPr wrap="none">
            <a:spAutoFit/>
          </a:bodyPr>
          <a:lstStyle/>
          <a:p>
            <a:r>
              <a:rPr lang="en-US" sz="2400" dirty="0" err="1">
                <a:solidFill>
                  <a:srgbClr val="FFFFFF"/>
                </a:solidFill>
              </a:rPr>
              <a:t>Soconusco</a:t>
            </a:r>
            <a:endParaRPr lang="en-US" sz="2400" dirty="0">
              <a:solidFill>
                <a:srgbClr val="FFFFFF"/>
              </a:solidFill>
            </a:endParaRPr>
          </a:p>
        </p:txBody>
      </p:sp>
      <p:sp>
        <p:nvSpPr>
          <p:cNvPr id="17" name="Rectangle 16"/>
          <p:cNvSpPr/>
          <p:nvPr/>
        </p:nvSpPr>
        <p:spPr>
          <a:xfrm>
            <a:off x="1408551" y="5334000"/>
            <a:ext cx="1635063" cy="369332"/>
          </a:xfrm>
          <a:prstGeom prst="rect">
            <a:avLst/>
          </a:prstGeom>
        </p:spPr>
        <p:txBody>
          <a:bodyPr wrap="none">
            <a:spAutoFit/>
          </a:bodyPr>
          <a:lstStyle/>
          <a:p>
            <a:r>
              <a:rPr lang="en-US" sz="1800" b="0" dirty="0">
                <a:solidFill>
                  <a:srgbClr val="FFFFFF"/>
                </a:solidFill>
              </a:rPr>
              <a:t>(</a:t>
            </a:r>
            <a:r>
              <a:rPr lang="en-US" sz="1800" b="0" dirty="0" err="1">
                <a:solidFill>
                  <a:srgbClr val="FFFFFF"/>
                </a:solidFill>
              </a:rPr>
              <a:t>Xoconocho</a:t>
            </a:r>
            <a:r>
              <a:rPr lang="en-US" sz="1800" b="0" dirty="0">
                <a:solidFill>
                  <a:srgbClr val="FFFFFF"/>
                </a:solidFill>
              </a:rPr>
              <a:t>)</a:t>
            </a:r>
          </a:p>
        </p:txBody>
      </p:sp>
      <p:sp>
        <p:nvSpPr>
          <p:cNvPr id="15" name="Rectangle 14"/>
          <p:cNvSpPr/>
          <p:nvPr/>
        </p:nvSpPr>
        <p:spPr>
          <a:xfrm>
            <a:off x="3004075" y="3018674"/>
            <a:ext cx="3993393" cy="1384995"/>
          </a:xfrm>
          <a:prstGeom prst="rect">
            <a:avLst/>
          </a:prstGeom>
        </p:spPr>
        <p:txBody>
          <a:bodyPr wrap="square">
            <a:spAutoFit/>
          </a:bodyPr>
          <a:lstStyle/>
          <a:p>
            <a:r>
              <a:rPr lang="en-US" sz="2000" dirty="0">
                <a:solidFill>
                  <a:srgbClr val="FFFFFF"/>
                </a:solidFill>
              </a:rPr>
              <a:t>major chocolate producing area, </a:t>
            </a:r>
          </a:p>
          <a:p>
            <a:r>
              <a:rPr lang="en-US" sz="2000" dirty="0">
                <a:solidFill>
                  <a:srgbClr val="FFFFFF"/>
                </a:solidFill>
              </a:rPr>
              <a:t>very important to the Aztecs and Maya</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2112963" y="6573838"/>
            <a:ext cx="5186362" cy="274637"/>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4387"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6901" name="Oval 5"/>
          <p:cNvSpPr>
            <a:spLocks noChangeArrowheads="1"/>
          </p:cNvSpPr>
          <p:nvPr/>
        </p:nvSpPr>
        <p:spPr bwMode="auto">
          <a:xfrm>
            <a:off x="2743200" y="3962400"/>
            <a:ext cx="4953000" cy="1905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2112963" y="6573838"/>
            <a:ext cx="5186362" cy="274637"/>
          </a:xfrm>
          <a:prstGeom prst="rect">
            <a:avLst/>
          </a:prstGeom>
          <a:solidFill>
            <a:schemeClr val="tx2"/>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541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5412" name="Rectangle 5"/>
          <p:cNvSpPr>
            <a:spLocks noChangeArrowheads="1"/>
          </p:cNvSpPr>
          <p:nvPr/>
        </p:nvSpPr>
        <p:spPr bwMode="auto">
          <a:xfrm>
            <a:off x="733425" y="596484"/>
            <a:ext cx="7696200" cy="5601533"/>
          </a:xfrm>
          <a:prstGeom prst="rect">
            <a:avLst/>
          </a:prstGeom>
          <a:solidFill>
            <a:schemeClr val="tx2"/>
          </a:solidFill>
          <a:ln w="9525">
            <a:noFill/>
            <a:miter lim="800000"/>
            <a:headEnd/>
            <a:tailEnd/>
          </a:ln>
        </p:spPr>
        <p:txBody>
          <a:bodyPr lIns="457200" tIns="457200" rIns="457200" bIns="457200" anchor="ctr">
            <a:spAutoFit/>
          </a:bodyPr>
          <a:lstStyle/>
          <a:p>
            <a:pPr algn="l"/>
            <a:r>
              <a:rPr lang="en-US" sz="2000" dirty="0">
                <a:solidFill>
                  <a:srgbClr val="482400"/>
                </a:solidFill>
                <a:latin typeface="Arial" charset="0"/>
              </a:rPr>
              <a:t>"Consumers today are searching for new, premium experiences," said Chris Baldwin, Senior Vice President, President, U.S. Commercial Group, The Hershey Company. "Cacao Reserve by Hershey's meets this rapidly growing demand by offering consumers an indulgent chocolate made with carefully chosen, slowly roasted cacao beans, blended with the finest all-natural ingredients. . . ."</a:t>
            </a:r>
          </a:p>
          <a:p>
            <a:pPr algn="l"/>
            <a:r>
              <a:rPr lang="en-US" sz="2000" dirty="0">
                <a:solidFill>
                  <a:srgbClr val="482400"/>
                </a:solidFill>
                <a:latin typeface="Arial" charset="0"/>
              </a:rPr>
              <a:t>“The Cacao Reserve by Hershey's line includes a broad range of premium chocolate products that will let consumers explore different subtleties and intensities of chocolate while learning more about the flavors they prefer. Available in single-serve and take-home bars, truffles and drinking cocoa, the initial line of chocolate bars includes. . . .”</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643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6436" name="Rectangle 4"/>
          <p:cNvSpPr>
            <a:spLocks noChangeArrowheads="1"/>
          </p:cNvSpPr>
          <p:nvPr/>
        </p:nvSpPr>
        <p:spPr bwMode="auto">
          <a:xfrm>
            <a:off x="460375" y="76200"/>
            <a:ext cx="8226425" cy="6467475"/>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400" dirty="0">
                <a:solidFill>
                  <a:srgbClr val="003300"/>
                </a:solidFill>
                <a:latin typeface="Arial" charset="0"/>
              </a:rPr>
              <a:t>The initial line of Cacao Reserve by Hershey's chocolate bars included:</a:t>
            </a:r>
          </a:p>
          <a:p>
            <a:pPr algn="l">
              <a:tabLst>
                <a:tab pos="231775" algn="l"/>
              </a:tabLst>
            </a:pPr>
            <a:endParaRPr lang="en-US" sz="2400" dirty="0">
              <a:solidFill>
                <a:srgbClr val="003300"/>
              </a:solidFill>
              <a:latin typeface="Arial" charset="0"/>
            </a:endParaRPr>
          </a:p>
          <a:p>
            <a:pPr algn="l">
              <a:tabLst>
                <a:tab pos="231775" algn="l"/>
              </a:tabLst>
            </a:pPr>
            <a:r>
              <a:rPr lang="en-US" sz="2000" dirty="0">
                <a:solidFill>
                  <a:srgbClr val="003300"/>
                </a:solidFill>
                <a:latin typeface="Arial" charset="0"/>
              </a:rPr>
              <a:t>-- </a:t>
            </a:r>
            <a:r>
              <a:rPr lang="en-US" sz="2000" dirty="0">
                <a:solidFill>
                  <a:srgbClr val="482400"/>
                </a:solidFill>
                <a:latin typeface="Arial" charset="0"/>
              </a:rPr>
              <a:t>Premium</a:t>
            </a:r>
            <a:r>
              <a:rPr lang="en-US" sz="2000" dirty="0">
                <a:solidFill>
                  <a:srgbClr val="003300"/>
                </a:solidFill>
                <a:latin typeface="Arial" charset="0"/>
              </a:rPr>
              <a:t> Milk (35% cacao): Premium European-style milk 	chocolate with a smooth, velvety texture</a:t>
            </a:r>
          </a:p>
          <a:p>
            <a:pPr algn="l">
              <a:tabLst>
                <a:tab pos="231775" algn="l"/>
              </a:tabLst>
            </a:pPr>
            <a:endParaRPr lang="en-US" sz="2000" dirty="0">
              <a:solidFill>
                <a:srgbClr val="003300"/>
              </a:solidFill>
              <a:latin typeface="Arial" charset="0"/>
            </a:endParaRPr>
          </a:p>
          <a:p>
            <a:pPr algn="l">
              <a:tabLst>
                <a:tab pos="231775" algn="l"/>
              </a:tabLst>
            </a:pPr>
            <a:r>
              <a:rPr lang="en-US" sz="2000" dirty="0">
                <a:solidFill>
                  <a:srgbClr val="003300"/>
                </a:solidFill>
                <a:latin typeface="Arial" charset="0"/>
              </a:rPr>
              <a:t>-- Premium Milk with Hazelnuts (35% cacao): 	Carefully 	chopped, premium- grade hazelnuts for great taste and 	texture</a:t>
            </a:r>
          </a:p>
          <a:p>
            <a:pPr algn="l">
              <a:tabLst>
                <a:tab pos="231775" algn="l"/>
              </a:tabLst>
            </a:pPr>
            <a:r>
              <a:rPr lang="en-US" sz="2000" dirty="0">
                <a:solidFill>
                  <a:srgbClr val="003300"/>
                </a:solidFill>
                <a:latin typeface="Arial" charset="0"/>
              </a:rPr>
              <a:t> </a:t>
            </a:r>
          </a:p>
          <a:p>
            <a:pPr algn="l">
              <a:tabLst>
                <a:tab pos="231775" algn="l"/>
              </a:tabLst>
            </a:pPr>
            <a:r>
              <a:rPr lang="en-US" sz="2000" dirty="0">
                <a:solidFill>
                  <a:srgbClr val="003300"/>
                </a:solidFill>
                <a:latin typeface="Arial" charset="0"/>
              </a:rPr>
              <a:t>-- Extra Dark (65% cacao): Slowly roasted beans and 	a higher 	cacao level bring out the rich, indulgent flavor of this 	selection</a:t>
            </a:r>
          </a:p>
          <a:p>
            <a:pPr algn="l">
              <a:tabLst>
                <a:tab pos="231775" algn="l"/>
              </a:tabLst>
            </a:pPr>
            <a:endParaRPr lang="en-US" sz="2000" dirty="0">
              <a:solidFill>
                <a:srgbClr val="003300"/>
              </a:solidFill>
              <a:latin typeface="Arial" charset="0"/>
            </a:endParaRPr>
          </a:p>
          <a:p>
            <a:pPr algn="l">
              <a:tabLst>
                <a:tab pos="231775" algn="l"/>
              </a:tabLst>
            </a:pPr>
            <a:r>
              <a:rPr lang="en-US" sz="2000" dirty="0">
                <a:solidFill>
                  <a:srgbClr val="003300"/>
                </a:solidFill>
                <a:latin typeface="Arial" charset="0"/>
              </a:rPr>
              <a:t>-- Extra Dark with Nibs (65% cacao): Includes "the heart of the 	cacao bean" for crunch and a flavor that is truly unique.</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7459"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7460" name="Rectangle 5"/>
          <p:cNvSpPr>
            <a:spLocks noChangeArrowheads="1"/>
          </p:cNvSpPr>
          <p:nvPr/>
        </p:nvSpPr>
        <p:spPr bwMode="auto">
          <a:xfrm>
            <a:off x="457200" y="127000"/>
            <a:ext cx="8226425" cy="6578600"/>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000" dirty="0">
                <a:solidFill>
                  <a:srgbClr val="482400"/>
                </a:solidFill>
                <a:latin typeface="Arial" charset="0"/>
              </a:rPr>
              <a:t>The line will [also] include four premium chocolate bars made with cacao beans from individual countries of origin. Cacao Reserve by Hershey's Country of Origin bars encourage consumers to explore their different nuances of flavor and aroma. The single origin collection includes: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Java, Indonesia (32% cacao): Fine milk chocolate, caramel 	taste and a light, tart accent</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Arriba (50% cacao): Dark milk blend with a hint of herbal 	notes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Santo Domingo (67% cacao): Rich dark chocolate with an 	intriguing wine and spice character</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Sao Tome (70% cacao): A blend of rich aromas and subtle 	spices for a dark, distinct taste</a:t>
            </a:r>
            <a:endParaRPr lang="en-US" sz="2400" dirty="0">
              <a:solidFill>
                <a:srgbClr val="482400"/>
              </a:solidFill>
              <a:latin typeface="Arial" charset="0"/>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48482"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www.slashfood.com/2007/02/13/russell-stover-goes-upscale/</a:t>
            </a:r>
            <a:endParaRPr lang="en-US" b="0">
              <a:solidFill>
                <a:srgbClr val="FFFFFF"/>
              </a:solidFill>
              <a:latin typeface="Arial" charset="0"/>
            </a:endParaRPr>
          </a:p>
        </p:txBody>
      </p:sp>
      <p:pic>
        <p:nvPicPr>
          <p:cNvPr id="148483" name="Picture 3"/>
          <p:cNvPicPr>
            <a:picLocks noChangeAspect="1" noChangeArrowheads="1"/>
          </p:cNvPicPr>
          <p:nvPr/>
        </p:nvPicPr>
        <p:blipFill>
          <a:blip r:embed="rId4" cstate="print"/>
          <a:srcRect/>
          <a:stretch>
            <a:fillRect/>
          </a:stretch>
        </p:blipFill>
        <p:spPr bwMode="auto">
          <a:xfrm>
            <a:off x="2171700" y="1028700"/>
            <a:ext cx="4762500" cy="4762500"/>
          </a:xfrm>
          <a:prstGeom prst="rect">
            <a:avLst/>
          </a:prstGeom>
          <a:noFill/>
          <a:ln w="9525">
            <a:noFill/>
            <a:miter lim="800000"/>
            <a:headEnd/>
            <a:tailEnd/>
          </a:ln>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9506"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www.slashfood.com/2007/02/13/russell-stover-goes-upscale/</a:t>
            </a:r>
            <a:endParaRPr lang="en-US" b="0">
              <a:solidFill>
                <a:srgbClr val="FFFFFF"/>
              </a:solidFill>
              <a:latin typeface="Arial" charset="0"/>
            </a:endParaRPr>
          </a:p>
        </p:txBody>
      </p:sp>
      <p:pic>
        <p:nvPicPr>
          <p:cNvPr id="149507" name="Picture 2"/>
          <p:cNvPicPr>
            <a:picLocks noChangeAspect="1" noChangeArrowheads="1"/>
          </p:cNvPicPr>
          <p:nvPr/>
        </p:nvPicPr>
        <p:blipFill>
          <a:blip r:embed="rId4" cstate="print"/>
          <a:srcRect/>
          <a:stretch>
            <a:fillRect/>
          </a:stretch>
        </p:blipFill>
        <p:spPr bwMode="auto">
          <a:xfrm>
            <a:off x="838200" y="457200"/>
            <a:ext cx="7410450" cy="5943600"/>
          </a:xfrm>
          <a:prstGeom prst="rect">
            <a:avLst/>
          </a:prstGeom>
          <a:noFill/>
          <a:ln w="9525">
            <a:noFill/>
            <a:miter lim="800000"/>
            <a:headEnd/>
            <a:tailEnd/>
          </a:ln>
        </p:spPr>
      </p:pic>
      <p:sp>
        <p:nvSpPr>
          <p:cNvPr id="6" name="TextBox 5"/>
          <p:cNvSpPr txBox="1">
            <a:spLocks noChangeArrowheads="1"/>
          </p:cNvSpPr>
          <p:nvPr/>
        </p:nvSpPr>
        <p:spPr bwMode="auto">
          <a:xfrm>
            <a:off x="1981200" y="3352800"/>
            <a:ext cx="5181600" cy="2235200"/>
          </a:xfrm>
          <a:prstGeom prst="rect">
            <a:avLst/>
          </a:prstGeom>
          <a:solidFill>
            <a:schemeClr val="tx2"/>
          </a:solidFill>
          <a:ln w="9525">
            <a:noFill/>
            <a:miter lim="800000"/>
            <a:headEnd/>
            <a:tailEnd/>
          </a:ln>
        </p:spPr>
        <p:txBody>
          <a:bodyPr>
            <a:spAutoFit/>
          </a:bodyPr>
          <a:lstStyle/>
          <a:p>
            <a:endParaRPr lang="en-US" sz="2400" dirty="0">
              <a:solidFill>
                <a:srgbClr val="482400"/>
              </a:solidFill>
            </a:endParaRPr>
          </a:p>
          <a:p>
            <a:r>
              <a:rPr lang="en-US" sz="2400" dirty="0">
                <a:solidFill>
                  <a:srgbClr val="482400"/>
                </a:solidFill>
              </a:rPr>
              <a:t>Started by the uncle of</a:t>
            </a:r>
          </a:p>
          <a:p>
            <a:r>
              <a:rPr lang="en-US" sz="2400" dirty="0">
                <a:solidFill>
                  <a:srgbClr val="482400"/>
                </a:solidFill>
              </a:rPr>
              <a:t>Duluth Minnesota’s own</a:t>
            </a:r>
          </a:p>
          <a:p>
            <a:r>
              <a:rPr lang="en-US" sz="2400" dirty="0">
                <a:solidFill>
                  <a:srgbClr val="482400"/>
                </a:solidFill>
              </a:rPr>
              <a:t>Russell Stover . . .</a:t>
            </a:r>
          </a:p>
          <a:p>
            <a:endParaRPr lang="en-US" sz="24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1524000" y="6573838"/>
            <a:ext cx="6102350" cy="276225"/>
          </a:xfrm>
          <a:prstGeom prst="rect">
            <a:avLst/>
          </a:prstGeom>
          <a:noFill/>
          <a:ln w="9525">
            <a:noFill/>
            <a:miter lim="800000"/>
            <a:headEnd/>
            <a:tailEnd/>
          </a:ln>
        </p:spPr>
        <p:txBody>
          <a:bodyPr wrap="none">
            <a:spAutoFit/>
          </a:bodyPr>
          <a:lstStyle/>
          <a:p>
            <a:pPr>
              <a:spcBef>
                <a:spcPct val="0"/>
              </a:spcBef>
            </a:pPr>
            <a:r>
              <a:rPr lang="en-US" b="0">
                <a:solidFill>
                  <a:srgbClr val="003300"/>
                </a:solidFill>
                <a:latin typeface="Arial" charset="0"/>
                <a:hlinkClick r:id="rId3"/>
              </a:rPr>
              <a:t>http://profile.myspace.com/index.cfm?fuseaction=user.viewprofile&amp;friendID=127403281</a:t>
            </a:r>
            <a:endParaRPr lang="en-US" b="0">
              <a:solidFill>
                <a:srgbClr val="003300"/>
              </a:solidFill>
              <a:latin typeface="Arial" charset="0"/>
            </a:endParaRPr>
          </a:p>
        </p:txBody>
      </p:sp>
      <p:pic>
        <p:nvPicPr>
          <p:cNvPr id="150531" name="Picture 2"/>
          <p:cNvPicPr>
            <a:picLocks noChangeAspect="1" noChangeArrowheads="1"/>
          </p:cNvPicPr>
          <p:nvPr/>
        </p:nvPicPr>
        <p:blipFill>
          <a:blip r:embed="rId4" cstate="print"/>
          <a:srcRect/>
          <a:stretch>
            <a:fillRect/>
          </a:stretch>
        </p:blipFill>
        <p:spPr bwMode="auto">
          <a:xfrm>
            <a:off x="914400" y="457200"/>
            <a:ext cx="7362825" cy="5943600"/>
          </a:xfrm>
          <a:prstGeom prst="rect">
            <a:avLst/>
          </a:prstGeom>
          <a:noFill/>
          <a:ln w="9525">
            <a:noFill/>
            <a:miter lim="800000"/>
            <a:headEnd/>
            <a:tailEnd/>
          </a:ln>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2579"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p>
          <a:p>
            <a:pPr marL="1978025" lvl="3" indent="-381000" eaLnBrk="1" hangingPunct="1"/>
            <a:r>
              <a:rPr lang="en-US" sz="2400" b="1" dirty="0">
                <a:solidFill>
                  <a:srgbClr val="482400"/>
                </a:solidFill>
                <a:latin typeface="Verdana" pitchFamily="34" charset="0"/>
              </a:rPr>
              <a:t>Godiva 		</a:t>
            </a:r>
          </a:p>
          <a:p>
            <a:pPr marL="1978025" lvl="3" indent="-381000" eaLnBrk="1" hangingPunct="1"/>
            <a:r>
              <a:rPr lang="en-US" sz="2400" b="1" dirty="0">
                <a:solidFill>
                  <a:srgbClr val="482400"/>
                </a:solidFill>
                <a:latin typeface="Verdana" pitchFamily="34" charset="0"/>
              </a:rPr>
              <a:t>Ghirardelli	</a:t>
            </a:r>
          </a:p>
          <a:p>
            <a:pPr marL="1978025" lvl="3" indent="-381000" eaLnBrk="1" hangingPunct="1"/>
            <a:r>
              <a:rPr lang="en-US" sz="2400" b="1" dirty="0">
                <a:solidFill>
                  <a:srgbClr val="482400"/>
                </a:solidFill>
                <a:latin typeface="Verdana" pitchFamily="34" charset="0"/>
              </a:rPr>
              <a:t>Cadbury		</a:t>
            </a:r>
          </a:p>
          <a:p>
            <a:pPr marL="1978025" lvl="3" indent="-381000" eaLnBrk="1" hangingPunct="1"/>
            <a:r>
              <a:rPr lang="en-US" sz="2400" b="1" dirty="0">
                <a:solidFill>
                  <a:srgbClr val="482400"/>
                </a:solidFill>
                <a:latin typeface="Verdana" pitchFamily="34" charset="0"/>
              </a:rPr>
              <a:t>Whitman		</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p>
          <a:p>
            <a:pPr marL="1978025" lvl="3" indent="-381000" eaLnBrk="1" hangingPunct="1"/>
            <a:r>
              <a:rPr lang="en-US" sz="2400" b="1" dirty="0">
                <a:solidFill>
                  <a:srgbClr val="482400"/>
                </a:solidFill>
                <a:latin typeface="Verdana" pitchFamily="34" charset="0"/>
              </a:rPr>
              <a:t>Nestle		</a:t>
            </a:r>
          </a:p>
        </p:txBody>
      </p:sp>
      <p:sp>
        <p:nvSpPr>
          <p:cNvPr id="152580" name="Rectangle 5"/>
          <p:cNvSpPr>
            <a:spLocks noChangeArrowheads="1"/>
          </p:cNvSpPr>
          <p:nvPr/>
        </p:nvSpPr>
        <p:spPr bwMode="auto">
          <a:xfrm>
            <a:off x="1638300" y="3505200"/>
            <a:ext cx="6438900" cy="823913"/>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summary</a:t>
            </a:r>
            <a:endParaRPr lang="en-US" sz="4000">
              <a:solidFill>
                <a:srgbClr val="FFFFFF"/>
              </a:solidFill>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53603"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“Nominal”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51137"/>
          </a:xfrm>
          <a:prstGeom prst="rect">
            <a:avLst/>
          </a:prstGeom>
          <a:noFill/>
          <a:ln w="9525">
            <a:noFill/>
            <a:miter lim="800000"/>
            <a:headEnd/>
            <a:tailEnd/>
          </a:ln>
        </p:spPr>
        <p:txBody>
          <a:bodyPr>
            <a:spAutoFit/>
          </a:bodyPr>
          <a:lstStyle/>
          <a:p>
            <a:pPr marL="231775" indent="-231775" algn="l">
              <a:lnSpc>
                <a:spcPct val="120000"/>
              </a:lnSpc>
              <a:spcBef>
                <a:spcPct val="0"/>
              </a:spcBef>
              <a:buFont typeface="Arial" pitchFamily="34" charset="0"/>
              <a:buChar char="•"/>
              <a:tabLst>
                <a:tab pos="231775" algn="l"/>
              </a:tabLst>
              <a:defRPr/>
            </a:pPr>
            <a:r>
              <a:rPr lang="en-US" sz="2800" dirty="0">
                <a:solidFill>
                  <a:srgbClr val="FFFFFF"/>
                </a:solidFill>
              </a:rPr>
              <a:t> naming something</a:t>
            </a:r>
          </a:p>
          <a:p>
            <a:pPr marL="231775" indent="-231775" algn="l">
              <a:lnSpc>
                <a:spcPct val="120000"/>
              </a:lnSpc>
              <a:spcBef>
                <a:spcPct val="0"/>
              </a:spcBef>
              <a:buFont typeface="Arial" pitchFamily="34" charset="0"/>
              <a:buChar char="•"/>
              <a:tabLst>
                <a:tab pos="231775" algn="l"/>
              </a:tabLst>
              <a:defRPr/>
            </a:pPr>
            <a:endParaRPr lang="en-US" sz="1600" dirty="0">
              <a:solidFill>
                <a:srgbClr val="FFFFFF"/>
              </a:solidFill>
            </a:endParaRPr>
          </a:p>
          <a:p>
            <a:pPr marL="406400" indent="-406400" algn="l">
              <a:lnSpc>
                <a:spcPct val="120000"/>
              </a:lnSpc>
              <a:spcBef>
                <a:spcPct val="0"/>
              </a:spcBef>
              <a:buFont typeface="Arial" pitchFamily="34" charset="0"/>
              <a:buChar char="•"/>
              <a:tabLst>
                <a:tab pos="347663" algn="l"/>
              </a:tabLst>
              <a:defRPr/>
            </a:pPr>
            <a:r>
              <a:rPr lang="en-US" sz="2800" dirty="0">
                <a:solidFill>
                  <a:srgbClr val="FFFFFF"/>
                </a:solidFill>
              </a:rPr>
              <a:t>only names are given to entities</a:t>
            </a:r>
          </a:p>
          <a:p>
            <a:pPr marL="406400" indent="-406400" algn="l">
              <a:lnSpc>
                <a:spcPct val="120000"/>
              </a:lnSpc>
              <a:spcBef>
                <a:spcPct val="0"/>
              </a:spcBef>
              <a:buFont typeface="Arial" pitchFamily="34" charset="0"/>
              <a:buChar char="•"/>
              <a:tabLst>
                <a:tab pos="347663" algn="l"/>
              </a:tabLst>
              <a:defRPr/>
            </a:pPr>
            <a:endParaRPr lang="en-US" sz="1600" dirty="0">
              <a:solidFill>
                <a:srgbClr val="FFFFFF"/>
              </a:solidFill>
            </a:endParaRPr>
          </a:p>
          <a:p>
            <a:pPr marL="406400" indent="-406400" algn="l">
              <a:lnSpc>
                <a:spcPct val="120000"/>
              </a:lnSpc>
              <a:spcBef>
                <a:spcPct val="0"/>
              </a:spcBef>
              <a:buFont typeface="Arial" pitchFamily="34" charset="0"/>
              <a:buChar char="•"/>
              <a:tabLst>
                <a:tab pos="347663" algn="l"/>
              </a:tabLst>
              <a:defRPr/>
            </a:pPr>
            <a:r>
              <a:rPr lang="en-US" sz="2800" dirty="0">
                <a:solidFill>
                  <a:srgbClr val="FFFFFF"/>
                </a:solidFill>
              </a:rPr>
              <a:t>a nominal variable is an item on a list of things</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565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p>
          <a:p>
            <a:pPr marL="1978025" lvl="3" indent="-381000" eaLnBrk="1" hangingPunct="1"/>
            <a:r>
              <a:rPr lang="en-US" sz="2400" b="1" dirty="0">
                <a:solidFill>
                  <a:srgbClr val="482400"/>
                </a:solidFill>
                <a:latin typeface="Verdana" pitchFamily="34" charset="0"/>
              </a:rPr>
              <a:t>French</a:t>
            </a:r>
          </a:p>
          <a:p>
            <a:pPr marL="1978025" lvl="3" indent="-381000" eaLnBrk="1" hangingPunct="1"/>
            <a:r>
              <a:rPr lang="en-US" sz="2400" b="1" dirty="0">
                <a:solidFill>
                  <a:srgbClr val="482400"/>
                </a:solidFill>
                <a:latin typeface="Verdana" pitchFamily="34" charset="0"/>
              </a:rPr>
              <a:t>Italian</a:t>
            </a:r>
          </a:p>
          <a:p>
            <a:pPr marL="1978025" lvl="3" indent="-381000" eaLnBrk="1" hangingPunct="1"/>
            <a:r>
              <a:rPr lang="en-US" sz="2400" b="1" dirty="0">
                <a:solidFill>
                  <a:srgbClr val="482400"/>
                </a:solidFill>
                <a:latin typeface="Verdana" pitchFamily="34" charset="0"/>
              </a:rPr>
              <a:t>Spanish		</a:t>
            </a:r>
          </a:p>
          <a:p>
            <a:pPr marL="1978025" lvl="3" indent="-381000" eaLnBrk="1" hangingPunct="1"/>
            <a:r>
              <a:rPr lang="en-US" sz="2400" b="1" dirty="0">
                <a:solidFill>
                  <a:srgbClr val="482400"/>
                </a:solidFill>
                <a:latin typeface="Verdana" pitchFamily="34" charset="0"/>
              </a:rPr>
              <a:t>German</a:t>
            </a:r>
          </a:p>
          <a:p>
            <a:pPr marL="1978025" lvl="3" indent="-381000" eaLnBrk="1" hangingPunct="1"/>
            <a:r>
              <a:rPr lang="en-US" sz="2400" b="1" dirty="0">
                <a:solidFill>
                  <a:srgbClr val="482400"/>
                </a:solidFill>
                <a:latin typeface="Verdana" pitchFamily="34" charset="0"/>
              </a:rPr>
              <a:t>Swiss</a:t>
            </a:r>
          </a:p>
          <a:p>
            <a:pPr marL="1978025" lvl="3" indent="-381000" eaLnBrk="1" hangingPunct="1"/>
            <a:r>
              <a:rPr lang="en-US" sz="2400" b="1" dirty="0">
                <a:solidFill>
                  <a:srgbClr val="482400"/>
                </a:solidFill>
                <a:latin typeface="Verdana" pitchFamily="34" charset="0"/>
              </a:rPr>
              <a:t>American</a:t>
            </a:r>
          </a:p>
          <a:p>
            <a:pPr marL="1978025" lvl="3" indent="-381000" eaLnBrk="1" hangingPunct="1"/>
            <a:r>
              <a:rPr lang="en-US" sz="2400" b="1" dirty="0">
                <a:solidFill>
                  <a:srgbClr val="482400"/>
                </a:solidFill>
                <a:latin typeface="Verdana" pitchFamily="34" charset="0"/>
              </a:rPr>
              <a:t>British</a:t>
            </a:r>
          </a:p>
          <a:p>
            <a:pPr marL="1978025" lvl="3" indent="-381000" eaLnBrk="1" hangingPunct="1"/>
            <a:r>
              <a:rPr lang="en-US" sz="2400" b="1" dirty="0">
                <a:solidFill>
                  <a:srgbClr val="482400"/>
                </a:solidFill>
                <a:latin typeface="Verdana" pitchFamily="34" charset="0"/>
              </a:rPr>
              <a:t>Venezuelan</a:t>
            </a:r>
          </a:p>
          <a:p>
            <a:pPr marL="1978025" lvl="3" indent="-381000" eaLnBrk="1" hangingPunct="1"/>
            <a:r>
              <a:rPr lang="en-US" sz="2400" b="1" dirty="0">
                <a:solidFill>
                  <a:srgbClr val="482400"/>
                </a:solidFill>
                <a:latin typeface="Verdana" pitchFamily="34" charset="0"/>
              </a:rPr>
              <a:t>Ecuadorian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2010-2024</a:t>
            </a:r>
            <a:endParaRPr kumimoji="1" lang="en-US" sz="900" dirty="0">
              <a:solidFill>
                <a:srgbClr val="FFFFFF"/>
              </a:solidFill>
            </a:endParaRPr>
          </a:p>
        </p:txBody>
      </p:sp>
      <p:sp>
        <p:nvSpPr>
          <p:cNvPr id="4" name="Rectangle 3">
            <a:extLst>
              <a:ext uri="{FF2B5EF4-FFF2-40B4-BE49-F238E27FC236}">
                <a16:creationId xmlns:a16="http://schemas.microsoft.com/office/drawing/2014/main" id="{0CD26E8C-CDB9-49CA-B542-A66F47F603F3}"/>
              </a:ext>
            </a:extLst>
          </p:cNvPr>
          <p:cNvSpPr>
            <a:spLocks noChangeArrowheads="1"/>
          </p:cNvSpPr>
          <p:nvPr/>
        </p:nvSpPr>
        <p:spPr bwMode="auto">
          <a:xfrm>
            <a:off x="814388" y="1295400"/>
            <a:ext cx="7491412" cy="4105739"/>
          </a:xfrm>
          <a:prstGeom prst="rect">
            <a:avLst/>
          </a:prstGeom>
          <a:noFill/>
          <a:ln w="9525">
            <a:noFill/>
            <a:miter lim="800000"/>
            <a:headEnd/>
            <a:tailEnd/>
          </a:ln>
        </p:spPr>
        <p:txBody>
          <a:bodyPr wrap="square">
            <a:spAutoFit/>
          </a:bodyPr>
          <a:lstStyle/>
          <a:p>
            <a:pPr>
              <a:lnSpc>
                <a:spcPct val="160000"/>
              </a:lnSpc>
              <a:spcBef>
                <a:spcPct val="0"/>
              </a:spcBef>
            </a:pPr>
            <a:r>
              <a:rPr lang="en-US" sz="4400" dirty="0">
                <a:solidFill>
                  <a:srgbClr val="FFFFFF"/>
                </a:solidFill>
                <a:latin typeface="Times" pitchFamily="18" charset="0"/>
              </a:rPr>
              <a:t>First</a:t>
            </a:r>
          </a:p>
          <a:p>
            <a:pPr>
              <a:spcBef>
                <a:spcPct val="0"/>
              </a:spcBef>
            </a:pPr>
            <a:r>
              <a:rPr lang="en-US" sz="9600" i="1" dirty="0">
                <a:solidFill>
                  <a:srgbClr val="FFFFFF"/>
                </a:solidFill>
                <a:latin typeface="Times" pitchFamily="18" charset="0"/>
              </a:rPr>
              <a:t>The News</a:t>
            </a:r>
          </a:p>
          <a:p>
            <a:pPr>
              <a:spcBef>
                <a:spcPct val="0"/>
              </a:spcBef>
            </a:pPr>
            <a:r>
              <a:rPr lang="en-US" sz="4400" i="1" dirty="0">
                <a:solidFill>
                  <a:srgbClr val="FFFFFF"/>
                </a:solidFill>
                <a:latin typeface="Times" pitchFamily="18" charset="0"/>
              </a:rPr>
              <a:t>and a little</a:t>
            </a:r>
          </a:p>
          <a:p>
            <a:pPr>
              <a:spcBef>
                <a:spcPct val="0"/>
              </a:spcBef>
            </a:pPr>
            <a:r>
              <a:rPr lang="en-US" sz="4400" i="1" dirty="0" err="1">
                <a:solidFill>
                  <a:srgbClr val="FFFFFF"/>
                </a:solidFill>
                <a:latin typeface="Times" pitchFamily="18" charset="0"/>
              </a:rPr>
              <a:t>chocolately</a:t>
            </a:r>
            <a:r>
              <a:rPr lang="en-US" sz="4400" i="1" dirty="0">
                <a:solidFill>
                  <a:srgbClr val="FFFFFF"/>
                </a:solidFill>
                <a:latin typeface="Times" pitchFamily="18" charset="0"/>
              </a:rPr>
              <a:t> background</a:t>
            </a:r>
          </a:p>
        </p:txBody>
      </p:sp>
    </p:spTree>
    <p:extLst>
      <p:ext uri="{BB962C8B-B14F-4D97-AF65-F5344CB8AC3E}">
        <p14:creationId xmlns:p14="http://schemas.microsoft.com/office/powerpoint/2010/main" val="13818044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084586" y="6337887"/>
            <a:ext cx="494032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http://www.d.umn.edu/cla/faculty/troufs/anthfood/afchocolate.html#title</a:t>
            </a:r>
            <a:endParaRPr lang="en-US" b="0" dirty="0">
              <a:solidFill>
                <a:schemeClr val="bg1"/>
              </a:solidFill>
              <a:latin typeface="Arial" charset="0"/>
            </a:endParaRPr>
          </a:p>
        </p:txBody>
      </p:sp>
      <p:pic>
        <p:nvPicPr>
          <p:cNvPr id="5123" name="Picture 3"/>
          <p:cNvPicPr>
            <a:picLocks noChangeAspect="1" noChangeArrowheads="1"/>
          </p:cNvPicPr>
          <p:nvPr/>
        </p:nvPicPr>
        <p:blipFill>
          <a:blip r:embed="rId4" cstate="print"/>
          <a:srcRect/>
          <a:stretch>
            <a:fillRect/>
          </a:stretch>
        </p:blipFill>
        <p:spPr bwMode="auto">
          <a:xfrm>
            <a:off x="2671536" y="457200"/>
            <a:ext cx="3771900" cy="5715000"/>
          </a:xfrm>
          <a:prstGeom prst="rect">
            <a:avLst/>
          </a:prstGeom>
          <a:noFill/>
          <a:ln w="9525">
            <a:noFill/>
            <a:miter lim="800000"/>
            <a:headEnd/>
            <a:tailEnd/>
          </a:ln>
          <a:effectLst/>
        </p:spPr>
      </p:pic>
      <p:sp>
        <p:nvSpPr>
          <p:cNvPr id="4" name="Rectangle 3"/>
          <p:cNvSpPr/>
          <p:nvPr/>
        </p:nvSpPr>
        <p:spPr>
          <a:xfrm>
            <a:off x="6248400" y="2514600"/>
            <a:ext cx="2710925" cy="1323439"/>
          </a:xfrm>
          <a:prstGeom prst="rect">
            <a:avLst/>
          </a:prstGeom>
        </p:spPr>
        <p:txBody>
          <a:bodyPr wrap="square">
            <a:spAutoFit/>
          </a:bodyPr>
          <a:lstStyle/>
          <a:p>
            <a:r>
              <a:rPr lang="en-US" sz="2000" dirty="0">
                <a:solidFill>
                  <a:srgbClr val="FFFFFF"/>
                </a:solidFill>
              </a:rPr>
              <a:t>best anthropology work on Chocolate . . .</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56675" name="Picture 4"/>
          <p:cNvPicPr>
            <a:picLocks noChangeAspect="1" noChangeArrowheads="1"/>
          </p:cNvPicPr>
          <p:nvPr/>
        </p:nvPicPr>
        <p:blipFill>
          <a:blip r:embed="rId4" cstate="print"/>
          <a:srcRect/>
          <a:stretch>
            <a:fillRect/>
          </a:stretch>
        </p:blipFill>
        <p:spPr bwMode="auto">
          <a:xfrm>
            <a:off x="317500" y="228600"/>
            <a:ext cx="8521700" cy="5943600"/>
          </a:xfrm>
          <a:prstGeom prst="rect">
            <a:avLst/>
          </a:prstGeom>
          <a:noFill/>
          <a:ln w="9525">
            <a:noFill/>
            <a:miter lim="800000"/>
            <a:headEnd/>
            <a:tailEnd/>
          </a:ln>
        </p:spPr>
      </p:pic>
      <p:sp>
        <p:nvSpPr>
          <p:cNvPr id="5" name="Left Arrow 4"/>
          <p:cNvSpPr>
            <a:spLocks noChangeArrowheads="1"/>
          </p:cNvSpPr>
          <p:nvPr/>
        </p:nvSpPr>
        <p:spPr bwMode="auto">
          <a:xfrm rot="1155959">
            <a:off x="1035050" y="8239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2800350" y="6583363"/>
            <a:ext cx="3511550"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57699"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“Ordinal”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157700" name="Rectangle 3"/>
          <p:cNvSpPr>
            <a:spLocks noChangeArrowheads="1"/>
          </p:cNvSpPr>
          <p:nvPr/>
        </p:nvSpPr>
        <p:spPr bwMode="auto">
          <a:xfrm>
            <a:off x="838200" y="3497263"/>
            <a:ext cx="7467600" cy="3213100"/>
          </a:xfrm>
          <a:prstGeom prst="rect">
            <a:avLst/>
          </a:prstGeom>
          <a:noFill/>
          <a:ln w="9525">
            <a:noFill/>
            <a:miter lim="800000"/>
            <a:headEnd/>
            <a:tailEnd/>
          </a:ln>
        </p:spPr>
        <p:txBody>
          <a:bodyPr>
            <a:spAutoFit/>
          </a:bodyPr>
          <a:lstStyle/>
          <a:p>
            <a:pPr marL="231775" lvl="1" indent="-231775" algn="l">
              <a:lnSpc>
                <a:spcPct val="120000"/>
              </a:lnSpc>
              <a:spcBef>
                <a:spcPct val="0"/>
              </a:spcBef>
              <a:buFont typeface="Arial" charset="0"/>
              <a:buChar char="•"/>
              <a:tabLst>
                <a:tab pos="231775" algn="l"/>
              </a:tabLst>
            </a:pPr>
            <a:r>
              <a:rPr lang="en-US" sz="2800">
                <a:solidFill>
                  <a:srgbClr val="FFFFFF"/>
                </a:solidFill>
              </a:rPr>
              <a:t> simply putting things in order</a:t>
            </a:r>
          </a:p>
          <a:p>
            <a:pPr marL="231775" indent="-231775" algn="l">
              <a:lnSpc>
                <a:spcPct val="120000"/>
              </a:lnSpc>
              <a:spcBef>
                <a:spcPct val="0"/>
              </a:spcBef>
              <a:buFont typeface="Arial" charset="0"/>
              <a:buChar char="•"/>
              <a:tabLst>
                <a:tab pos="231775" algn="l"/>
              </a:tabLst>
            </a:pPr>
            <a:endParaRPr lang="en-US" sz="1600">
              <a:solidFill>
                <a:srgbClr val="FFFFFF"/>
              </a:solidFill>
            </a:endParaRPr>
          </a:p>
          <a:p>
            <a:pPr marL="231775" indent="-231775" algn="l">
              <a:lnSpc>
                <a:spcPct val="120000"/>
              </a:lnSpc>
              <a:spcBef>
                <a:spcPct val="0"/>
              </a:spcBef>
              <a:buFont typeface="Arial" charset="0"/>
              <a:buChar char="•"/>
              <a:tabLst>
                <a:tab pos="231775" algn="l"/>
              </a:tabLst>
            </a:pPr>
            <a:r>
              <a:rPr lang="en-US" sz="2800">
                <a:solidFill>
                  <a:srgbClr val="FFFFFF"/>
                </a:solidFill>
              </a:rPr>
              <a:t>“A” may be better than “B”, and “C” better than B, but there is no common unit of measurement</a:t>
            </a:r>
          </a:p>
          <a:p>
            <a:pPr marL="231775" indent="-231775" algn="l">
              <a:lnSpc>
                <a:spcPct val="120000"/>
              </a:lnSpc>
              <a:spcBef>
                <a:spcPct val="0"/>
              </a:spcBef>
              <a:buFont typeface="Arial" charset="0"/>
              <a:buChar char="•"/>
              <a:tabLst>
                <a:tab pos="231775" algn="l"/>
              </a:tabLst>
            </a:pPr>
            <a:endParaRPr lang="en-US" sz="900">
              <a:solidFill>
                <a:srgbClr val="FFFFFF"/>
              </a:solidFill>
            </a:endParaRPr>
          </a:p>
          <a:p>
            <a:pPr marL="231775" lvl="1" indent="-231775" algn="l">
              <a:lnSpc>
                <a:spcPct val="120000"/>
              </a:lnSpc>
              <a:spcBef>
                <a:spcPct val="0"/>
              </a:spcBef>
              <a:buFont typeface="Arial" charset="0"/>
              <a:buChar char="•"/>
              <a:tabLst>
                <a:tab pos="231775" algn="l"/>
              </a:tabLst>
            </a:pPr>
            <a:r>
              <a:rPr lang="en-US" sz="1600">
                <a:solidFill>
                  <a:srgbClr val="FFFFFF"/>
                </a:solidFill>
              </a:rPr>
              <a:t>So “A” may or may not be twice as good as “C”, for example</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8723"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best		</a:t>
            </a:r>
          </a:p>
          <a:p>
            <a:pPr marL="1978025" lvl="3" indent="-381000" eaLnBrk="1" hangingPunct="1"/>
            <a:r>
              <a:rPr lang="en-US" sz="2400" b="1" dirty="0">
                <a:solidFill>
                  <a:srgbClr val="482400"/>
                </a:solidFill>
                <a:latin typeface="Verdana" pitchFamily="34" charset="0"/>
              </a:rPr>
              <a:t>French		best</a:t>
            </a:r>
          </a:p>
          <a:p>
            <a:pPr marL="1978025" lvl="3" indent="-381000" eaLnBrk="1" hangingPunct="1"/>
            <a:r>
              <a:rPr lang="en-US" sz="2400" b="1" dirty="0">
                <a:solidFill>
                  <a:srgbClr val="482400"/>
                </a:solidFill>
                <a:latin typeface="Verdana" pitchFamily="34" charset="0"/>
              </a:rPr>
              <a:t>Italian		best</a:t>
            </a:r>
          </a:p>
          <a:p>
            <a:pPr marL="1978025" lvl="3" indent="-381000" eaLnBrk="1" hangingPunct="1"/>
            <a:r>
              <a:rPr lang="en-US" sz="2400" b="1" dirty="0">
                <a:solidFill>
                  <a:srgbClr val="482400"/>
                </a:solidFill>
                <a:latin typeface="Verdana" pitchFamily="34" charset="0"/>
              </a:rPr>
              <a:t>Spanish		better</a:t>
            </a:r>
          </a:p>
          <a:p>
            <a:pPr marL="1978025" lvl="3" indent="-381000" eaLnBrk="1" hangingPunct="1"/>
            <a:r>
              <a:rPr lang="en-US" sz="2400" b="1" dirty="0">
                <a:solidFill>
                  <a:srgbClr val="482400"/>
                </a:solidFill>
                <a:latin typeface="Verdana" pitchFamily="34" charset="0"/>
              </a:rPr>
              <a:t>German		better</a:t>
            </a:r>
          </a:p>
          <a:p>
            <a:pPr marL="1978025" lvl="3" indent="-381000" eaLnBrk="1" hangingPunct="1"/>
            <a:r>
              <a:rPr lang="en-US" sz="2400" b="1" dirty="0">
                <a:solidFill>
                  <a:srgbClr val="482400"/>
                </a:solidFill>
                <a:latin typeface="Verdana" pitchFamily="34" charset="0"/>
              </a:rPr>
              <a:t>Swiss		better</a:t>
            </a:r>
          </a:p>
          <a:p>
            <a:pPr marL="1978025" lvl="3" indent="-381000" eaLnBrk="1" hangingPunct="1"/>
            <a:r>
              <a:rPr lang="en-US" sz="2400" b="1" dirty="0">
                <a:solidFill>
                  <a:srgbClr val="482400"/>
                </a:solidFill>
                <a:latin typeface="Verdana" pitchFamily="34" charset="0"/>
              </a:rPr>
              <a:t>American		good</a:t>
            </a:r>
          </a:p>
          <a:p>
            <a:pPr marL="1978025" lvl="3" indent="-381000" eaLnBrk="1" hangingPunct="1"/>
            <a:r>
              <a:rPr lang="en-US" sz="2400" b="1" dirty="0">
                <a:solidFill>
                  <a:srgbClr val="482400"/>
                </a:solidFill>
                <a:latin typeface="Verdana" pitchFamily="34" charset="0"/>
              </a:rPr>
              <a:t>British		good	</a:t>
            </a:r>
          </a:p>
          <a:p>
            <a:pPr marL="1978025" lvl="3" indent="-381000" eaLnBrk="1" hangingPunct="1"/>
            <a:r>
              <a:rPr lang="en-US" sz="2400" b="1" dirty="0">
                <a:solidFill>
                  <a:srgbClr val="482400"/>
                </a:solidFill>
                <a:latin typeface="Verdana" pitchFamily="34" charset="0"/>
              </a:rPr>
              <a:t>Venezuelan	unknown	</a:t>
            </a:r>
          </a:p>
          <a:p>
            <a:pPr marL="1978025" lvl="3" indent="-381000" eaLnBrk="1" hangingPunct="1"/>
            <a:r>
              <a:rPr lang="en-US" sz="2400" b="1" dirty="0">
                <a:solidFill>
                  <a:srgbClr val="482400"/>
                </a:solidFill>
                <a:latin typeface="Verdana" pitchFamily="34" charset="0"/>
              </a:rPr>
              <a:t>Ecuadorian	unknown	</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517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defRPr/>
            </a:pPr>
            <a:r>
              <a:rPr lang="en-US" b="1" dirty="0">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defRPr/>
            </a:pPr>
            <a:endParaRPr lang="en-US" sz="3600" b="1" dirty="0">
              <a:latin typeface="Verdana" pitchFamily="34" charset="0"/>
            </a:endParaRPr>
          </a:p>
          <a:p>
            <a:pPr marL="1978025" lvl="3" indent="-381000" eaLnBrk="1" hangingPunct="1">
              <a:defRPr/>
            </a:pPr>
            <a:r>
              <a:rPr lang="en-US" sz="2400" b="1" dirty="0">
                <a:solidFill>
                  <a:schemeClr val="tx2">
                    <a:lumMod val="90000"/>
                    <a:lumOff val="10000"/>
                  </a:schemeClr>
                </a:solidFill>
                <a:latin typeface="Verdana" pitchFamily="34" charset="0"/>
              </a:rPr>
              <a:t>Belgian 		best		</a:t>
            </a:r>
          </a:p>
          <a:p>
            <a:pPr marL="1978025" lvl="3" indent="-381000" eaLnBrk="1" hangingPunct="1">
              <a:defRPr/>
            </a:pPr>
            <a:r>
              <a:rPr lang="en-US" sz="2400" b="1" dirty="0">
                <a:solidFill>
                  <a:schemeClr val="tx2">
                    <a:lumMod val="90000"/>
                    <a:lumOff val="10000"/>
                  </a:schemeClr>
                </a:solidFill>
                <a:latin typeface="Verdana" pitchFamily="34" charset="0"/>
              </a:rPr>
              <a:t>French		best</a:t>
            </a:r>
          </a:p>
          <a:p>
            <a:pPr marL="1978025" lvl="3" indent="-381000" eaLnBrk="1" hangingPunct="1">
              <a:defRPr/>
            </a:pPr>
            <a:r>
              <a:rPr lang="en-US" sz="2400" b="1" dirty="0">
                <a:solidFill>
                  <a:schemeClr val="tx2">
                    <a:lumMod val="90000"/>
                    <a:lumOff val="10000"/>
                  </a:schemeClr>
                </a:solidFill>
                <a:latin typeface="Verdana" pitchFamily="34" charset="0"/>
              </a:rPr>
              <a:t>Italian		best</a:t>
            </a:r>
          </a:p>
          <a:p>
            <a:pPr marL="1978025" lvl="3" indent="-381000" eaLnBrk="1" hangingPunct="1">
              <a:defRPr/>
            </a:pPr>
            <a:r>
              <a:rPr lang="en-US" sz="2400" b="1" dirty="0">
                <a:solidFill>
                  <a:schemeClr val="tx2">
                    <a:lumMod val="50000"/>
                    <a:lumOff val="50000"/>
                  </a:schemeClr>
                </a:solidFill>
                <a:latin typeface="Verdana" pitchFamily="34" charset="0"/>
              </a:rPr>
              <a:t>Spanish		better</a:t>
            </a:r>
          </a:p>
          <a:p>
            <a:pPr marL="1978025" lvl="3" indent="-381000" eaLnBrk="1" hangingPunct="1">
              <a:defRPr/>
            </a:pPr>
            <a:r>
              <a:rPr lang="en-US" sz="2400" b="1" dirty="0">
                <a:solidFill>
                  <a:schemeClr val="tx2">
                    <a:lumMod val="50000"/>
                    <a:lumOff val="50000"/>
                  </a:schemeClr>
                </a:solidFill>
                <a:latin typeface="Verdana" pitchFamily="34" charset="0"/>
              </a:rPr>
              <a:t>German		better</a:t>
            </a:r>
          </a:p>
          <a:p>
            <a:pPr marL="1978025" lvl="3" indent="-381000" eaLnBrk="1" hangingPunct="1">
              <a:defRPr/>
            </a:pPr>
            <a:r>
              <a:rPr lang="en-US" sz="2400" b="1" dirty="0">
                <a:solidFill>
                  <a:schemeClr val="tx2">
                    <a:lumMod val="50000"/>
                    <a:lumOff val="50000"/>
                  </a:schemeClr>
                </a:solidFill>
                <a:latin typeface="Verdana" pitchFamily="34" charset="0"/>
              </a:rPr>
              <a:t>Swiss		better</a:t>
            </a:r>
          </a:p>
          <a:p>
            <a:pPr marL="1978025" lvl="3" indent="-381000" eaLnBrk="1" hangingPunct="1">
              <a:defRPr/>
            </a:pPr>
            <a:r>
              <a:rPr lang="en-US" sz="2400" b="1" dirty="0">
                <a:solidFill>
                  <a:schemeClr val="tx2">
                    <a:lumMod val="25000"/>
                    <a:lumOff val="75000"/>
                  </a:schemeClr>
                </a:solidFill>
                <a:latin typeface="Verdana" pitchFamily="34" charset="0"/>
              </a:rPr>
              <a:t>American		good</a:t>
            </a:r>
          </a:p>
          <a:p>
            <a:pPr marL="1978025" lvl="3" indent="-381000" eaLnBrk="1" hangingPunct="1">
              <a:defRPr/>
            </a:pPr>
            <a:r>
              <a:rPr lang="en-US" sz="2400" b="1" dirty="0">
                <a:solidFill>
                  <a:schemeClr val="tx2">
                    <a:lumMod val="25000"/>
                    <a:lumOff val="75000"/>
                  </a:schemeClr>
                </a:solidFill>
                <a:latin typeface="Verdana" pitchFamily="34" charset="0"/>
              </a:rPr>
              <a:t>British		good	</a:t>
            </a:r>
          </a:p>
          <a:p>
            <a:pPr marL="1978025" lvl="3" indent="-381000" eaLnBrk="1" hangingPunct="1">
              <a:defRPr/>
            </a:pPr>
            <a:r>
              <a:rPr lang="en-US" sz="2400" b="1" dirty="0">
                <a:solidFill>
                  <a:schemeClr val="tx2">
                    <a:lumMod val="10000"/>
                    <a:lumOff val="90000"/>
                  </a:schemeClr>
                </a:solidFill>
                <a:latin typeface="Verdana" pitchFamily="34" charset="0"/>
              </a:rPr>
              <a:t>Venezuelan	unknown	</a:t>
            </a:r>
          </a:p>
          <a:p>
            <a:pPr marL="1978025" lvl="3" indent="-381000" eaLnBrk="1" hangingPunct="1">
              <a:defRPr/>
            </a:pPr>
            <a:r>
              <a:rPr lang="en-US" sz="2400" b="1" dirty="0">
                <a:solidFill>
                  <a:schemeClr val="tx2">
                    <a:lumMod val="10000"/>
                    <a:lumOff val="90000"/>
                  </a:schemeClr>
                </a:solidFill>
                <a:latin typeface="Verdana" pitchFamily="34" charset="0"/>
              </a:rPr>
              <a:t>Ecuadorian	unknown	</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1795"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5" name="Left Arrow 14"/>
          <p:cNvSpPr>
            <a:spLocks noChangeArrowheads="1"/>
          </p:cNvSpPr>
          <p:nvPr/>
        </p:nvSpPr>
        <p:spPr bwMode="auto">
          <a:xfrm rot="-195576">
            <a:off x="2122488" y="6588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2819"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62820" name="TextBox 4"/>
          <p:cNvSpPr txBox="1">
            <a:spLocks noChangeArrowheads="1"/>
          </p:cNvSpPr>
          <p:nvPr/>
        </p:nvSpPr>
        <p:spPr bwMode="auto">
          <a:xfrm>
            <a:off x="2133600" y="1552575"/>
            <a:ext cx="866775" cy="400050"/>
          </a:xfrm>
          <a:prstGeom prst="rect">
            <a:avLst/>
          </a:prstGeom>
          <a:noFill/>
          <a:ln w="9525">
            <a:noFill/>
            <a:miter lim="800000"/>
            <a:headEnd/>
            <a:tailEnd/>
          </a:ln>
        </p:spPr>
        <p:txBody>
          <a:bodyPr wrap="none">
            <a:spAutoFit/>
          </a:bodyPr>
          <a:lstStyle/>
          <a:p>
            <a:r>
              <a:rPr lang="en-US" sz="2000" dirty="0">
                <a:solidFill>
                  <a:srgbClr val="FFFFFF"/>
                </a:solidFill>
              </a:rPr>
              <a:t>Italy</a:t>
            </a:r>
          </a:p>
        </p:txBody>
      </p:sp>
      <p:sp>
        <p:nvSpPr>
          <p:cNvPr id="162821" name="TextBox 7"/>
          <p:cNvSpPr txBox="1">
            <a:spLocks noChangeArrowheads="1"/>
          </p:cNvSpPr>
          <p:nvPr/>
        </p:nvSpPr>
        <p:spPr bwMode="auto">
          <a:xfrm>
            <a:off x="2133600" y="211455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2" name="TextBox 8"/>
          <p:cNvSpPr txBox="1">
            <a:spLocks noChangeArrowheads="1"/>
          </p:cNvSpPr>
          <p:nvPr/>
        </p:nvSpPr>
        <p:spPr bwMode="auto">
          <a:xfrm>
            <a:off x="2122488" y="2605088"/>
            <a:ext cx="1154112"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3" name="TextBox 9"/>
          <p:cNvSpPr txBox="1">
            <a:spLocks noChangeArrowheads="1"/>
          </p:cNvSpPr>
          <p:nvPr/>
        </p:nvSpPr>
        <p:spPr bwMode="auto">
          <a:xfrm>
            <a:off x="2133600" y="3108325"/>
            <a:ext cx="1011238" cy="400050"/>
          </a:xfrm>
          <a:prstGeom prst="rect">
            <a:avLst/>
          </a:prstGeom>
          <a:noFill/>
          <a:ln w="9525">
            <a:noFill/>
            <a:miter lim="800000"/>
            <a:headEnd/>
            <a:tailEnd/>
          </a:ln>
        </p:spPr>
        <p:txBody>
          <a:bodyPr wrap="none">
            <a:spAutoFit/>
          </a:bodyPr>
          <a:lstStyle/>
          <a:p>
            <a:r>
              <a:rPr lang="en-US" sz="2000">
                <a:solidFill>
                  <a:srgbClr val="FFFFFF"/>
                </a:solidFill>
              </a:rPr>
              <a:t>Swiss</a:t>
            </a:r>
          </a:p>
        </p:txBody>
      </p:sp>
      <p:sp>
        <p:nvSpPr>
          <p:cNvPr id="162824" name="TextBox 10"/>
          <p:cNvSpPr txBox="1">
            <a:spLocks noChangeArrowheads="1"/>
          </p:cNvSpPr>
          <p:nvPr/>
        </p:nvSpPr>
        <p:spPr bwMode="auto">
          <a:xfrm>
            <a:off x="2133600" y="3581400"/>
            <a:ext cx="866775" cy="400050"/>
          </a:xfrm>
          <a:prstGeom prst="rect">
            <a:avLst/>
          </a:prstGeom>
          <a:noFill/>
          <a:ln w="9525">
            <a:noFill/>
            <a:miter lim="800000"/>
            <a:headEnd/>
            <a:tailEnd/>
          </a:ln>
        </p:spPr>
        <p:txBody>
          <a:bodyPr wrap="none">
            <a:spAutoFit/>
          </a:bodyPr>
          <a:lstStyle/>
          <a:p>
            <a:r>
              <a:rPr lang="en-US" sz="2000">
                <a:solidFill>
                  <a:srgbClr val="FFFFFF"/>
                </a:solidFill>
              </a:rPr>
              <a:t>Italy</a:t>
            </a:r>
          </a:p>
        </p:txBody>
      </p:sp>
      <p:sp>
        <p:nvSpPr>
          <p:cNvPr id="162825" name="TextBox 13"/>
          <p:cNvSpPr txBox="1">
            <a:spLocks noChangeArrowheads="1"/>
          </p:cNvSpPr>
          <p:nvPr/>
        </p:nvSpPr>
        <p:spPr bwMode="auto">
          <a:xfrm>
            <a:off x="2120900" y="4953000"/>
            <a:ext cx="6016625" cy="400050"/>
          </a:xfrm>
          <a:prstGeom prst="rect">
            <a:avLst/>
          </a:prstGeom>
          <a:noFill/>
          <a:ln w="9525">
            <a:noFill/>
            <a:miter lim="800000"/>
            <a:headEnd/>
            <a:tailEnd/>
          </a:ln>
        </p:spPr>
        <p:txBody>
          <a:bodyPr wrap="none">
            <a:spAutoFit/>
          </a:bodyPr>
          <a:lstStyle/>
          <a:p>
            <a:r>
              <a:rPr lang="en-US" sz="2000">
                <a:solidFill>
                  <a:srgbClr val="FFFFFF"/>
                </a:solidFill>
              </a:rPr>
              <a:t>Franco-American, using French methods</a:t>
            </a:r>
          </a:p>
        </p:txBody>
      </p:sp>
      <p:sp>
        <p:nvSpPr>
          <p:cNvPr id="162826" name="TextBox 14"/>
          <p:cNvSpPr txBox="1">
            <a:spLocks noChangeArrowheads="1"/>
          </p:cNvSpPr>
          <p:nvPr/>
        </p:nvSpPr>
        <p:spPr bwMode="auto">
          <a:xfrm>
            <a:off x="2133600" y="5314950"/>
            <a:ext cx="1666875" cy="400050"/>
          </a:xfrm>
          <a:prstGeom prst="rect">
            <a:avLst/>
          </a:prstGeom>
          <a:noFill/>
          <a:ln w="9525">
            <a:noFill/>
            <a:miter lim="800000"/>
            <a:headEnd/>
            <a:tailEnd/>
          </a:ln>
        </p:spPr>
        <p:txBody>
          <a:bodyPr wrap="none">
            <a:spAutoFit/>
          </a:bodyPr>
          <a:lstStyle/>
          <a:p>
            <a:r>
              <a:rPr lang="en-US" sz="2000">
                <a:solidFill>
                  <a:srgbClr val="FFFFFF"/>
                </a:solidFill>
              </a:rPr>
              <a:t>Venezuela</a:t>
            </a:r>
          </a:p>
        </p:txBody>
      </p:sp>
      <p:sp>
        <p:nvSpPr>
          <p:cNvPr id="162827" name="TextBox 15"/>
          <p:cNvSpPr txBox="1">
            <a:spLocks noChangeArrowheads="1"/>
          </p:cNvSpPr>
          <p:nvPr/>
        </p:nvSpPr>
        <p:spPr bwMode="auto">
          <a:xfrm>
            <a:off x="2120900" y="5715000"/>
            <a:ext cx="1666875" cy="400050"/>
          </a:xfrm>
          <a:prstGeom prst="rect">
            <a:avLst/>
          </a:prstGeom>
          <a:noFill/>
          <a:ln w="9525">
            <a:noFill/>
            <a:miter lim="800000"/>
            <a:headEnd/>
            <a:tailEnd/>
          </a:ln>
        </p:spPr>
        <p:txBody>
          <a:bodyPr wrap="none">
            <a:spAutoFit/>
          </a:bodyPr>
          <a:lstStyle/>
          <a:p>
            <a:r>
              <a:rPr lang="en-US" sz="2000">
                <a:solidFill>
                  <a:srgbClr val="FFFFFF"/>
                </a:solidFill>
              </a:rPr>
              <a:t>Venezuela</a:t>
            </a:r>
          </a:p>
        </p:txBody>
      </p:sp>
      <p:sp>
        <p:nvSpPr>
          <p:cNvPr id="162828" name="TextBox 16"/>
          <p:cNvSpPr txBox="1">
            <a:spLocks noChangeArrowheads="1"/>
          </p:cNvSpPr>
          <p:nvPr/>
        </p:nvSpPr>
        <p:spPr bwMode="auto">
          <a:xfrm>
            <a:off x="2133600" y="401955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9" name="TextBox 18"/>
          <p:cNvSpPr txBox="1">
            <a:spLocks noChangeArrowheads="1"/>
          </p:cNvSpPr>
          <p:nvPr/>
        </p:nvSpPr>
        <p:spPr bwMode="auto">
          <a:xfrm>
            <a:off x="2133600" y="449580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6384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r>
              <a:rPr lang="en-US" b="1" dirty="0">
                <a:solidFill>
                  <a:srgbClr val="482400"/>
                </a:solidFill>
                <a:latin typeface="Verdana" pitchFamily="34" charset="0"/>
              </a:rPr>
              <a:t>70+% cacao</a:t>
            </a:r>
          </a:p>
          <a:p>
            <a:pPr marL="1978025" lvl="3" indent="-381000" eaLnBrk="1" hangingPunct="1"/>
            <a:r>
              <a:rPr lang="en-US" sz="2400" b="1" dirty="0">
                <a:solidFill>
                  <a:srgbClr val="482400"/>
                </a:solidFill>
                <a:latin typeface="Verdana" pitchFamily="34" charset="0"/>
              </a:rPr>
              <a:t>Godiva 		</a:t>
            </a:r>
            <a:r>
              <a:rPr lang="en-US" b="1" dirty="0">
                <a:solidFill>
                  <a:srgbClr val="482400"/>
                </a:solidFill>
                <a:latin typeface="Verdana" pitchFamily="34" charset="0"/>
              </a:rPr>
              <a:t>70%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Ghirardelli	</a:t>
            </a:r>
            <a:r>
              <a:rPr lang="en-US" b="1" dirty="0">
                <a:solidFill>
                  <a:srgbClr val="482400"/>
                </a:solidFill>
                <a:latin typeface="Verdana" pitchFamily="34" charset="0"/>
              </a:rPr>
              <a:t>40%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Cadbury		</a:t>
            </a:r>
            <a:r>
              <a:rPr lang="en-US" b="1" dirty="0">
                <a:solidFill>
                  <a:srgbClr val="482400"/>
                </a:solidFill>
                <a:latin typeface="Verdana" pitchFamily="34" charset="0"/>
              </a:rPr>
              <a:t>08%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Whitman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r>
              <a:rPr lang="en-US" b="1" dirty="0">
                <a:solidFill>
                  <a:srgbClr val="482400"/>
                </a:solidFill>
                <a:latin typeface="Verdana" pitchFamily="34" charset="0"/>
              </a:rPr>
              <a:t>10%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Nestle		</a:t>
            </a:r>
            <a:r>
              <a:rPr lang="en-US" b="1" dirty="0">
                <a:solidFill>
                  <a:srgbClr val="482400"/>
                </a:solidFill>
                <a:latin typeface="Verdana" pitchFamily="34" charset="0"/>
              </a:rPr>
              <a:t>10%   cacao</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4867"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6" name="Left Arrow 5"/>
          <p:cNvSpPr>
            <a:spLocks noChangeArrowheads="1"/>
          </p:cNvSpPr>
          <p:nvPr/>
        </p:nvSpPr>
        <p:spPr bwMode="auto">
          <a:xfrm>
            <a:off x="1905000" y="7000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5891" name="Picture 2"/>
          <p:cNvPicPr>
            <a:picLocks noChangeAspect="1" noChangeArrowheads="1"/>
          </p:cNvPicPr>
          <p:nvPr/>
        </p:nvPicPr>
        <p:blipFill>
          <a:blip r:embed="rId4" cstate="print"/>
          <a:srcRect/>
          <a:stretch>
            <a:fillRect/>
          </a:stretch>
        </p:blipFill>
        <p:spPr bwMode="auto">
          <a:xfrm>
            <a:off x="939800" y="457200"/>
            <a:ext cx="7289800" cy="5943600"/>
          </a:xfrm>
          <a:prstGeom prst="rect">
            <a:avLst/>
          </a:prstGeom>
          <a:noFill/>
          <a:ln w="9525">
            <a:noFill/>
            <a:miter lim="800000"/>
            <a:headEnd/>
            <a:tailEnd/>
          </a:ln>
        </p:spPr>
      </p:pic>
      <p:sp>
        <p:nvSpPr>
          <p:cNvPr id="165892" name="Left Arrow 6"/>
          <p:cNvSpPr>
            <a:spLocks noChangeArrowheads="1"/>
          </p:cNvSpPr>
          <p:nvPr/>
        </p:nvSpPr>
        <p:spPr bwMode="auto">
          <a:xfrm rot="-3432203">
            <a:off x="5183188" y="43195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6915" name="Picture 2"/>
          <p:cNvPicPr>
            <a:picLocks noChangeAspect="1" noChangeArrowheads="1"/>
          </p:cNvPicPr>
          <p:nvPr/>
        </p:nvPicPr>
        <p:blipFill>
          <a:blip r:embed="rId4" cstate="print"/>
          <a:srcRect/>
          <a:stretch>
            <a:fillRect/>
          </a:stretch>
        </p:blipFill>
        <p:spPr bwMode="auto">
          <a:xfrm>
            <a:off x="990600" y="457200"/>
            <a:ext cx="7065963" cy="5943600"/>
          </a:xfrm>
          <a:prstGeom prst="rect">
            <a:avLst/>
          </a:prstGeom>
          <a:noFill/>
          <a:ln w="9525">
            <a:noFill/>
            <a:miter lim="800000"/>
            <a:headEnd/>
            <a:tailEnd/>
          </a:ln>
        </p:spPr>
      </p:pic>
      <p:sp>
        <p:nvSpPr>
          <p:cNvPr id="166916" name="Left Arrow 3"/>
          <p:cNvSpPr>
            <a:spLocks noChangeArrowheads="1"/>
          </p:cNvSpPr>
          <p:nvPr/>
        </p:nvSpPr>
        <p:spPr bwMode="auto">
          <a:xfrm rot="2797822">
            <a:off x="5448300" y="3838575"/>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http://www.d.umn.edu/cla/faculty/troufs/anthfood/afchocolate.html#title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895623"/>
                </a:solidFill>
                <a:effectLst/>
                <a:uLnTx/>
                <a:uFillTx/>
                <a:latin typeface="Times" pitchFamily="18" charset="0"/>
                <a:ea typeface="+mn-ea"/>
                <a:cs typeface="+mn-cs"/>
              </a:rPr>
              <a:t>Older Important News</a:t>
            </a:r>
            <a:r>
              <a:rPr kumimoji="0" lang="en-US" sz="4400" b="1" i="0" u="none" strike="noStrike" kern="1200" cap="none" spc="0" normalizeH="0" baseline="0" noProof="0" dirty="0">
                <a:ln>
                  <a:noFill/>
                </a:ln>
                <a:solidFill>
                  <a:srgbClr val="895623"/>
                </a:solidFill>
                <a:effectLst/>
                <a:uLnTx/>
                <a:uFillTx/>
                <a:latin typeface="Times" pitchFamily="18" charset="0"/>
                <a:ea typeface="+mn-ea"/>
                <a:cs typeface="+mn-cs"/>
              </a:rPr>
              <a:t> </a:t>
            </a:r>
            <a:r>
              <a:rPr kumimoji="0" lang="en-US" sz="1800" b="1" i="0" u="none" strike="noStrike" kern="1200" cap="none" spc="0" normalizeH="0" baseline="0" noProof="0" dirty="0">
                <a:ln>
                  <a:noFill/>
                </a:ln>
                <a:solidFill>
                  <a:srgbClr val="895623"/>
                </a:solidFill>
                <a:effectLst/>
                <a:uLnTx/>
                <a:uFillTx/>
                <a:latin typeface="Times" pitchFamily="18" charset="0"/>
                <a:ea typeface="+mn-ea"/>
                <a:cs typeface="+mn-cs"/>
                <a:hlinkClick r:id="rId5"/>
              </a:rPr>
              <a:t>http://www.d.umn.edu/cla/faculty/troufs/anthfood/afchocolate.html#news</a:t>
            </a:r>
            <a:endParaRPr kumimoji="0" lang="en-US" sz="1200" b="1" i="0" u="none" strike="noStrike" kern="1200" cap="none" spc="0" normalizeH="0" baseline="0" noProof="0" dirty="0">
              <a:ln>
                <a:noFill/>
              </a:ln>
              <a:solidFill>
                <a:srgbClr val="895623"/>
              </a:solidFill>
              <a:effectLst/>
              <a:uLnTx/>
              <a:uFillTx/>
              <a:latin typeface="Times" pitchFamily="18" charset="0"/>
              <a:ea typeface="+mn-ea"/>
              <a:cs typeface="+mn-cs"/>
            </a:endParaRPr>
          </a:p>
        </p:txBody>
      </p:sp>
    </p:spTree>
    <p:extLst>
      <p:ext uri="{BB962C8B-B14F-4D97-AF65-F5344CB8AC3E}">
        <p14:creationId xmlns:p14="http://schemas.microsoft.com/office/powerpoint/2010/main" val="48222414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7939"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167940" name="Left Arrow 3"/>
          <p:cNvSpPr>
            <a:spLocks noChangeArrowheads="1"/>
          </p:cNvSpPr>
          <p:nvPr/>
        </p:nvSpPr>
        <p:spPr bwMode="auto">
          <a:xfrm rot="-3069857">
            <a:off x="5345113" y="39481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kern="0" dirty="0">
              <a:solidFill>
                <a:srgbClr val="482400"/>
              </a:solidFill>
            </a:endParaRPr>
          </a:p>
          <a:p>
            <a:pPr fontAlgn="auto">
              <a:spcBef>
                <a:spcPts val="0"/>
              </a:spcBef>
              <a:spcAft>
                <a:spcPts val="0"/>
              </a:spcAft>
              <a:defRPr/>
            </a:pPr>
            <a:r>
              <a:rPr lang="en-US" sz="2400" kern="0" dirty="0">
                <a:solidFill>
                  <a:srgbClr val="482400"/>
                </a:solidFill>
              </a:rPr>
              <a:t>If something was ranked and listed as a 4.5</a:t>
            </a:r>
          </a:p>
          <a:p>
            <a:pPr fontAlgn="auto">
              <a:spcBef>
                <a:spcPts val="0"/>
              </a:spcBef>
              <a:spcAft>
                <a:spcPts val="0"/>
              </a:spcAft>
              <a:defRPr/>
            </a:pPr>
            <a:r>
              <a:rPr lang="en-US" sz="2400" kern="0" dirty="0">
                <a:solidFill>
                  <a:srgbClr val="482400"/>
                </a:solidFill>
              </a:rPr>
              <a:t>would that mean that it was only half as good</a:t>
            </a:r>
          </a:p>
          <a:p>
            <a:pPr fontAlgn="auto">
              <a:spcBef>
                <a:spcPts val="0"/>
              </a:spcBef>
              <a:spcAft>
                <a:spcPts val="0"/>
              </a:spcAft>
              <a:defRPr/>
            </a:pPr>
            <a:r>
              <a:rPr lang="en-US" sz="2400" kern="0" dirty="0">
                <a:solidFill>
                  <a:srgbClr val="482400"/>
                </a:solidFill>
              </a:rPr>
              <a:t>as a 9.0 chocolate?</a:t>
            </a:r>
          </a:p>
          <a:p>
            <a:pPr fontAlgn="auto">
              <a:spcBef>
                <a:spcPts val="0"/>
              </a:spcBef>
              <a:spcAft>
                <a:spcPts val="0"/>
              </a:spcAft>
              <a:defRPr/>
            </a:pPr>
            <a:endParaRPr lang="en-US" sz="2400" kern="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8963"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b="0" kern="0" dirty="0">
                <a:solidFill>
                  <a:srgbClr val="482400"/>
                </a:solidFill>
              </a:rPr>
              <a:t>If something was ranked and listed as a 4.5</a:t>
            </a:r>
          </a:p>
          <a:p>
            <a:pPr fontAlgn="auto">
              <a:spcBef>
                <a:spcPts val="0"/>
              </a:spcBef>
              <a:spcAft>
                <a:spcPts val="0"/>
              </a:spcAft>
              <a:defRPr/>
            </a:pPr>
            <a:r>
              <a:rPr lang="en-US" sz="2400" b="0" kern="0" dirty="0">
                <a:solidFill>
                  <a:srgbClr val="482400"/>
                </a:solidFill>
              </a:rPr>
              <a:t>would that mean that it was only </a:t>
            </a:r>
            <a:r>
              <a:rPr lang="en-US" sz="2400" b="0" i="1" kern="0" dirty="0">
                <a:solidFill>
                  <a:srgbClr val="482400"/>
                </a:solidFill>
              </a:rPr>
              <a:t>half</a:t>
            </a:r>
            <a:r>
              <a:rPr lang="en-US" sz="2400" b="0" kern="0" dirty="0">
                <a:solidFill>
                  <a:srgbClr val="482400"/>
                </a:solidFill>
              </a:rPr>
              <a:t> as good</a:t>
            </a:r>
          </a:p>
          <a:p>
            <a:pPr fontAlgn="auto">
              <a:spcBef>
                <a:spcPts val="0"/>
              </a:spcBef>
              <a:spcAft>
                <a:spcPts val="0"/>
              </a:spcAft>
              <a:defRPr/>
            </a:pPr>
            <a:r>
              <a:rPr lang="en-US" sz="2400" b="0" kern="0" dirty="0">
                <a:solidFill>
                  <a:srgbClr val="482400"/>
                </a:solidFill>
              </a:rPr>
              <a:t>as a 9.0 chocolate?</a:t>
            </a:r>
          </a:p>
          <a:p>
            <a:pPr fontAlgn="auto">
              <a:spcBef>
                <a:spcPts val="0"/>
              </a:spcBef>
              <a:spcAft>
                <a:spcPts val="0"/>
              </a:spcAft>
              <a:defRPr/>
            </a:pPr>
            <a:endParaRPr lang="en-US" sz="2400" b="0" kern="0" dirty="0">
              <a:solidFill>
                <a:srgbClr val="482400"/>
              </a:solidFill>
            </a:endParaRPr>
          </a:p>
        </p:txBody>
      </p:sp>
      <p:sp>
        <p:nvSpPr>
          <p:cNvPr id="7" name="TextBox 6"/>
          <p:cNvSpPr txBox="1"/>
          <p:nvPr/>
        </p:nvSpPr>
        <p:spPr>
          <a:xfrm>
            <a:off x="1295400" y="3581400"/>
            <a:ext cx="5181600" cy="2554288"/>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kern="0" dirty="0">
                <a:solidFill>
                  <a:srgbClr val="482400"/>
                </a:solidFill>
              </a:rPr>
              <a:t>Or would an </a:t>
            </a:r>
          </a:p>
          <a:p>
            <a:pPr fontAlgn="auto">
              <a:spcBef>
                <a:spcPts val="0"/>
              </a:spcBef>
              <a:spcAft>
                <a:spcPts val="0"/>
              </a:spcAft>
              <a:defRPr/>
            </a:pPr>
            <a:r>
              <a:rPr lang="en-US" sz="2400" kern="0" dirty="0">
                <a:solidFill>
                  <a:srgbClr val="482400"/>
                </a:solidFill>
              </a:rPr>
              <a:t>8.0 compared to an 9.0</a:t>
            </a:r>
          </a:p>
          <a:p>
            <a:pPr fontAlgn="auto">
              <a:spcBef>
                <a:spcPts val="0"/>
              </a:spcBef>
              <a:spcAft>
                <a:spcPts val="0"/>
              </a:spcAft>
              <a:defRPr/>
            </a:pPr>
            <a:r>
              <a:rPr lang="en-US" sz="2400" kern="0" dirty="0">
                <a:solidFill>
                  <a:srgbClr val="482400"/>
                </a:solidFill>
              </a:rPr>
              <a:t>be the same </a:t>
            </a:r>
            <a:r>
              <a:rPr lang="en-US" sz="2400" i="1" kern="0" dirty="0">
                <a:solidFill>
                  <a:srgbClr val="482400"/>
                </a:solidFill>
              </a:rPr>
              <a:t>difference</a:t>
            </a:r>
            <a:r>
              <a:rPr lang="en-US" sz="2400" kern="0" dirty="0">
                <a:solidFill>
                  <a:srgbClr val="482400"/>
                </a:solidFill>
              </a:rPr>
              <a:t> as a </a:t>
            </a:r>
          </a:p>
          <a:p>
            <a:pPr fontAlgn="auto">
              <a:spcBef>
                <a:spcPts val="0"/>
              </a:spcBef>
              <a:spcAft>
                <a:spcPts val="0"/>
              </a:spcAft>
              <a:defRPr/>
            </a:pPr>
            <a:r>
              <a:rPr lang="en-US" sz="2400" kern="0" dirty="0">
                <a:solidFill>
                  <a:srgbClr val="482400"/>
                </a:solidFill>
              </a:rPr>
              <a:t>5.0 compared to a 6.0?</a:t>
            </a:r>
          </a:p>
          <a:p>
            <a:pPr fontAlgn="auto">
              <a:spcBef>
                <a:spcPts val="0"/>
              </a:spcBef>
              <a:spcAft>
                <a:spcPts val="0"/>
              </a:spcAft>
              <a:defRPr/>
            </a:pPr>
            <a:r>
              <a:rPr lang="en-US" sz="1400" b="0" kern="0" dirty="0">
                <a:solidFill>
                  <a:srgbClr val="482400"/>
                </a:solidFill>
              </a:rPr>
              <a:t>(one unit)</a:t>
            </a:r>
          </a:p>
          <a:p>
            <a:pPr fontAlgn="auto">
              <a:spcBef>
                <a:spcPts val="0"/>
              </a:spcBef>
              <a:spcAft>
                <a:spcPts val="0"/>
              </a:spcAft>
              <a:defRPr/>
            </a:pPr>
            <a:endParaRPr lang="en-US" sz="2400" b="0" kern="0" dirty="0">
              <a:solidFill>
                <a:srgbClr val="482400"/>
              </a:solidFill>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9987"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7" name="TextBox 6"/>
          <p:cNvSpPr txBox="1"/>
          <p:nvPr/>
        </p:nvSpPr>
        <p:spPr>
          <a:xfrm>
            <a:off x="1295400" y="3581400"/>
            <a:ext cx="5181600" cy="2308225"/>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Or would a </a:t>
            </a:r>
          </a:p>
          <a:p>
            <a:pPr fontAlgn="auto">
              <a:spcBef>
                <a:spcPts val="0"/>
              </a:spcBef>
              <a:spcAft>
                <a:spcPts val="0"/>
              </a:spcAft>
              <a:defRPr/>
            </a:pPr>
            <a:r>
              <a:rPr lang="en-US" sz="2400" b="0" kern="0" dirty="0">
                <a:solidFill>
                  <a:srgbClr val="FFFFFF"/>
                </a:solidFill>
              </a:rPr>
              <a:t>8.0 </a:t>
            </a:r>
            <a:r>
              <a:rPr lang="en-US" sz="2400" b="0" kern="0" dirty="0" err="1">
                <a:solidFill>
                  <a:srgbClr val="FFFFFF"/>
                </a:solidFill>
              </a:rPr>
              <a:t>compaFred</a:t>
            </a:r>
            <a:r>
              <a:rPr lang="en-US" sz="2400" b="0" kern="0" dirty="0">
                <a:solidFill>
                  <a:srgbClr val="FFFFFF"/>
                </a:solidFill>
              </a:rPr>
              <a:t> to an 9.0</a:t>
            </a:r>
          </a:p>
          <a:p>
            <a:pPr fontAlgn="auto">
              <a:spcBef>
                <a:spcPts val="0"/>
              </a:spcBef>
              <a:spcAft>
                <a:spcPts val="0"/>
              </a:spcAft>
              <a:defRPr/>
            </a:pPr>
            <a:r>
              <a:rPr lang="en-US" sz="2400" b="0" kern="0" dirty="0">
                <a:solidFill>
                  <a:srgbClr val="FFFFFF"/>
                </a:solidFill>
              </a:rPr>
              <a:t>be the same </a:t>
            </a:r>
            <a:r>
              <a:rPr lang="en-US" sz="2400" b="0" i="1" kern="0" dirty="0">
                <a:solidFill>
                  <a:srgbClr val="FFFFFF"/>
                </a:solidFill>
              </a:rPr>
              <a:t>difference</a:t>
            </a:r>
            <a:r>
              <a:rPr lang="en-US" sz="2400" b="0" kern="0" dirty="0">
                <a:solidFill>
                  <a:srgbClr val="FFFFFF"/>
                </a:solidFill>
              </a:rPr>
              <a:t> as a </a:t>
            </a:r>
          </a:p>
          <a:p>
            <a:pPr fontAlgn="auto">
              <a:spcBef>
                <a:spcPts val="0"/>
              </a:spcBef>
              <a:spcAft>
                <a:spcPts val="0"/>
              </a:spcAft>
              <a:defRPr/>
            </a:pPr>
            <a:r>
              <a:rPr lang="en-US" sz="2400" b="0" kern="0" dirty="0">
                <a:solidFill>
                  <a:srgbClr val="FFFFFF"/>
                </a:solidFill>
              </a:rPr>
              <a:t>5.0 compared to</a:t>
            </a:r>
          </a:p>
          <a:p>
            <a:pPr fontAlgn="auto">
              <a:spcBef>
                <a:spcPts val="0"/>
              </a:spcBef>
              <a:spcAft>
                <a:spcPts val="0"/>
              </a:spcAft>
              <a:defRPr/>
            </a:pPr>
            <a:r>
              <a:rPr lang="en-US" sz="2400" b="0" kern="0" dirty="0">
                <a:solidFill>
                  <a:srgbClr val="FFFFFF"/>
                </a:solidFill>
              </a:rPr>
              <a:t> a 6.0?</a:t>
            </a:r>
            <a:endParaRPr lang="en-US" sz="2400" b="0" kern="0" dirty="0">
              <a:solidFill>
                <a:sysClr val="windowText" lastClr="000000"/>
              </a:solidFill>
            </a:endParaRPr>
          </a:p>
        </p:txBody>
      </p:sp>
      <p:sp>
        <p:nvSpPr>
          <p:cNvPr id="169989" name="TextBox 8"/>
          <p:cNvSpPr txBox="1">
            <a:spLocks noChangeArrowheads="1"/>
          </p:cNvSpPr>
          <p:nvPr/>
        </p:nvSpPr>
        <p:spPr bwMode="auto">
          <a:xfrm>
            <a:off x="3529013" y="4597400"/>
            <a:ext cx="814387" cy="584200"/>
          </a:xfrm>
          <a:prstGeom prst="rect">
            <a:avLst/>
          </a:prstGeom>
          <a:noFill/>
          <a:ln w="9525">
            <a:noFill/>
            <a:miter lim="800000"/>
            <a:headEnd/>
            <a:tailEnd/>
          </a:ln>
        </p:spPr>
        <p:txBody>
          <a:bodyPr wrap="none">
            <a:spAutoFit/>
          </a:bodyPr>
          <a:lstStyle/>
          <a:p>
            <a:r>
              <a:rPr lang="en-US" sz="3200">
                <a:solidFill>
                  <a:srgbClr val="000000"/>
                </a:solidFill>
              </a:rPr>
              <a:t>No</a:t>
            </a:r>
          </a:p>
        </p:txBody>
      </p:sp>
      <p:sp>
        <p:nvSpPr>
          <p:cNvPr id="12" name="TextBox 11"/>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If something was ranked and listed as a 4.5</a:t>
            </a:r>
          </a:p>
          <a:p>
            <a:pPr fontAlgn="auto">
              <a:spcBef>
                <a:spcPts val="0"/>
              </a:spcBef>
              <a:spcAft>
                <a:spcPts val="0"/>
              </a:spcAft>
              <a:defRPr/>
            </a:pPr>
            <a:r>
              <a:rPr lang="en-US" sz="2400" b="0" kern="0" dirty="0">
                <a:solidFill>
                  <a:srgbClr val="FFFFFF"/>
                </a:solidFill>
              </a:rPr>
              <a:t>would that mean that it was only </a:t>
            </a:r>
            <a:r>
              <a:rPr lang="en-US" sz="2400" b="0" i="1" kern="0" dirty="0">
                <a:solidFill>
                  <a:srgbClr val="FFFFFF"/>
                </a:solidFill>
              </a:rPr>
              <a:t>half</a:t>
            </a:r>
            <a:r>
              <a:rPr lang="en-US" sz="2400" b="0" kern="0" dirty="0">
                <a:solidFill>
                  <a:srgbClr val="FFFFFF"/>
                </a:solidFill>
              </a:rPr>
              <a:t> as good</a:t>
            </a:r>
          </a:p>
          <a:p>
            <a:pPr fontAlgn="auto">
              <a:spcBef>
                <a:spcPts val="0"/>
              </a:spcBef>
              <a:spcAft>
                <a:spcPts val="0"/>
              </a:spcAft>
              <a:defRPr/>
            </a:pPr>
            <a:r>
              <a:rPr lang="en-US" sz="2400" b="0" kern="0" dirty="0">
                <a:solidFill>
                  <a:srgbClr val="FFFFFF"/>
                </a:solidFill>
              </a:rPr>
              <a:t>as a 9.0 chocolate?</a:t>
            </a:r>
          </a:p>
          <a:p>
            <a:pPr fontAlgn="auto">
              <a:spcBef>
                <a:spcPts val="0"/>
              </a:spcBef>
              <a:spcAft>
                <a:spcPts val="0"/>
              </a:spcAft>
              <a:defRPr/>
            </a:pPr>
            <a:endParaRPr lang="en-US" sz="2400" b="0" kern="0" dirty="0">
              <a:solidFill>
                <a:sysClr val="windowText" lastClr="000000"/>
              </a:solidFill>
            </a:endParaRPr>
          </a:p>
        </p:txBody>
      </p:sp>
      <p:sp>
        <p:nvSpPr>
          <p:cNvPr id="169991" name="TextBox 12"/>
          <p:cNvSpPr txBox="1">
            <a:spLocks noChangeArrowheads="1"/>
          </p:cNvSpPr>
          <p:nvPr/>
        </p:nvSpPr>
        <p:spPr bwMode="auto">
          <a:xfrm>
            <a:off x="3529013" y="2057400"/>
            <a:ext cx="814387" cy="584200"/>
          </a:xfrm>
          <a:prstGeom prst="rect">
            <a:avLst/>
          </a:prstGeom>
          <a:noFill/>
          <a:ln w="9525">
            <a:noFill/>
            <a:miter lim="800000"/>
            <a:headEnd/>
            <a:tailEnd/>
          </a:ln>
        </p:spPr>
        <p:txBody>
          <a:bodyPr wrap="none">
            <a:spAutoFit/>
          </a:bodyPr>
          <a:lstStyle/>
          <a:p>
            <a:r>
              <a:rPr lang="en-US" sz="3200">
                <a:solidFill>
                  <a:srgbClr val="000000"/>
                </a:solidFill>
              </a:rPr>
              <a:t>No</a:t>
            </a:r>
          </a:p>
        </p:txBody>
      </p:sp>
      <p:sp>
        <p:nvSpPr>
          <p:cNvPr id="15" name="TextBox 14"/>
          <p:cNvSpPr txBox="1">
            <a:spLocks noChangeArrowheads="1"/>
          </p:cNvSpPr>
          <p:nvPr/>
        </p:nvSpPr>
        <p:spPr bwMode="auto">
          <a:xfrm>
            <a:off x="1371600" y="838200"/>
            <a:ext cx="4991100" cy="5311775"/>
          </a:xfrm>
          <a:prstGeom prst="rect">
            <a:avLst/>
          </a:prstGeom>
          <a:solidFill>
            <a:srgbClr val="FFFFFF"/>
          </a:solidFill>
          <a:ln w="9525">
            <a:noFill/>
            <a:miter lim="800000"/>
            <a:headEnd/>
            <a:tailEnd/>
          </a:ln>
        </p:spPr>
        <p:txBody>
          <a:bodyPr wrap="none">
            <a:spAutoFit/>
          </a:bodyPr>
          <a:lstStyle/>
          <a:p>
            <a:endParaRPr lang="en-US" sz="3200" dirty="0">
              <a:solidFill>
                <a:srgbClr val="482400"/>
              </a:solidFill>
            </a:endParaRPr>
          </a:p>
          <a:p>
            <a:r>
              <a:rPr lang="en-US" sz="3200" dirty="0">
                <a:solidFill>
                  <a:srgbClr val="482400"/>
                </a:solidFill>
              </a:rPr>
              <a:t>For that to be the</a:t>
            </a:r>
          </a:p>
          <a:p>
            <a:r>
              <a:rPr lang="en-US" sz="3200" dirty="0">
                <a:solidFill>
                  <a:srgbClr val="482400"/>
                </a:solidFill>
              </a:rPr>
              <a:t>case you would have</a:t>
            </a:r>
          </a:p>
          <a:p>
            <a:r>
              <a:rPr lang="en-US" sz="3200" dirty="0">
                <a:solidFill>
                  <a:srgbClr val="482400"/>
                </a:solidFill>
              </a:rPr>
              <a:t>to have an </a:t>
            </a:r>
          </a:p>
          <a:p>
            <a:r>
              <a:rPr lang="en-US" sz="3200" dirty="0">
                <a:solidFill>
                  <a:srgbClr val="482400"/>
                </a:solidFill>
              </a:rPr>
              <a:t>“Interval”</a:t>
            </a:r>
          </a:p>
          <a:p>
            <a:r>
              <a:rPr lang="en-US" sz="3200" dirty="0">
                <a:solidFill>
                  <a:srgbClr val="482400"/>
                </a:solidFill>
              </a:rPr>
              <a:t>or</a:t>
            </a:r>
          </a:p>
          <a:p>
            <a:r>
              <a:rPr lang="en-US" sz="3200" dirty="0">
                <a:solidFill>
                  <a:srgbClr val="482400"/>
                </a:solidFill>
              </a:rPr>
              <a:t>“Ratio”</a:t>
            </a:r>
          </a:p>
          <a:p>
            <a:r>
              <a:rPr lang="en-US" sz="3200" dirty="0">
                <a:solidFill>
                  <a:srgbClr val="482400"/>
                </a:solidFill>
              </a:rPr>
              <a:t>scale</a:t>
            </a: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2034"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“Interval”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662267"/>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rgbClr val="FFFFFF"/>
                </a:solidFill>
              </a:rPr>
              <a:t>putting items at fixed intervals</a:t>
            </a:r>
          </a:p>
          <a:p>
            <a:pPr marL="347663" lvl="1" indent="-347663" algn="l">
              <a:spcBef>
                <a:spcPct val="0"/>
              </a:spcBef>
              <a:buFont typeface="Arial" charset="0"/>
              <a:buChar char="•"/>
            </a:pPr>
            <a:endParaRPr lang="en-US" sz="1600" dirty="0">
              <a:solidFill>
                <a:srgbClr val="FFFFFF"/>
              </a:solidFill>
            </a:endParaRPr>
          </a:p>
          <a:p>
            <a:pPr marL="347663" lvl="1" indent="-347663" algn="l">
              <a:spcBef>
                <a:spcPct val="0"/>
              </a:spcBef>
              <a:buFont typeface="Arial" charset="0"/>
              <a:buChar char="•"/>
            </a:pPr>
            <a:r>
              <a:rPr lang="en-US" sz="2800" dirty="0">
                <a:solidFill>
                  <a:srgbClr val="FFFFFF"/>
                </a:solidFill>
              </a:rPr>
              <a:t>and their values can be rank ordered</a:t>
            </a:r>
          </a:p>
          <a:p>
            <a:pPr marL="347663" lvl="1" indent="-347663" algn="l">
              <a:spcBef>
                <a:spcPct val="0"/>
              </a:spcBef>
              <a:buFont typeface="Arial" charset="0"/>
              <a:buChar char="•"/>
            </a:pPr>
            <a:endParaRPr lang="en-US" sz="1100" dirty="0">
              <a:solidFill>
                <a:srgbClr val="FFFFFF"/>
              </a:solidFill>
            </a:endParaRPr>
          </a:p>
          <a:p>
            <a:pPr marL="347663" lvl="1" indent="-347663" algn="l">
              <a:spcBef>
                <a:spcPct val="0"/>
              </a:spcBef>
              <a:buFont typeface="Arial" charset="0"/>
              <a:buChar char="•"/>
            </a:pPr>
            <a:r>
              <a:rPr lang="en-US" sz="2800" dirty="0">
                <a:solidFill>
                  <a:srgbClr val="FFFFFF"/>
                </a:solidFill>
              </a:rPr>
              <a:t>and the distances between the attributes are meaningful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3058"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“Interval”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35350"/>
            <a:ext cx="7467600" cy="2677656"/>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rgbClr val="FFFFFF"/>
                </a:solidFill>
              </a:rPr>
              <a:t>there are few interval variables that are not also ratio variables</a:t>
            </a:r>
          </a:p>
          <a:p>
            <a:pPr marL="347663" lvl="1" indent="-347663" algn="l">
              <a:spcBef>
                <a:spcPct val="0"/>
              </a:spcBef>
              <a:buFont typeface="Arial" charset="0"/>
              <a:buChar char="•"/>
            </a:pPr>
            <a:endParaRPr lang="en-US" sz="2800" dirty="0">
              <a:solidFill>
                <a:srgbClr val="FFFFFF"/>
              </a:solidFill>
            </a:endParaRPr>
          </a:p>
          <a:p>
            <a:pPr marL="347663" lvl="1" indent="-347663" algn="l">
              <a:spcBef>
                <a:spcPct val="0"/>
              </a:spcBef>
              <a:buFont typeface="Arial" charset="0"/>
              <a:buChar char="•"/>
            </a:pPr>
            <a:r>
              <a:rPr lang="en-US" sz="2800" dirty="0">
                <a:solidFill>
                  <a:srgbClr val="FFFFFF"/>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082"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585323"/>
          </a:xfrm>
          <a:prstGeom prst="rect">
            <a:avLst/>
          </a:prstGeom>
          <a:noFill/>
          <a:ln w="9525">
            <a:noFill/>
            <a:miter lim="800000"/>
            <a:headEnd/>
            <a:tailEnd/>
          </a:ln>
        </p:spPr>
        <p:txBody>
          <a:bodyPr>
            <a:spAutoFit/>
          </a:bodyPr>
          <a:lstStyle/>
          <a:p>
            <a:pPr marL="231775" lvl="1" indent="-231775" algn="l">
              <a:spcBef>
                <a:spcPct val="0"/>
              </a:spcBef>
              <a:buFont typeface="Arial" charset="0"/>
              <a:buChar char="•"/>
              <a:tabLst>
                <a:tab pos="231775" algn="l"/>
              </a:tabLst>
            </a:pPr>
            <a:r>
              <a:rPr lang="en-US" sz="2400" dirty="0">
                <a:solidFill>
                  <a:srgbClr val="FFFFFF"/>
                </a:solidFill>
              </a:rPr>
              <a:t>there is a common unit of measurement</a:t>
            </a:r>
          </a:p>
          <a:p>
            <a:pPr marL="231775" lvl="1" indent="-231775" algn="l">
              <a:spcBef>
                <a:spcPct val="0"/>
              </a:spcBef>
              <a:buFont typeface="Arial" charset="0"/>
              <a:buChar char="•"/>
              <a:tabLst>
                <a:tab pos="231775" algn="l"/>
              </a:tabLst>
            </a:pPr>
            <a:endParaRPr lang="en-US" sz="2400" dirty="0">
              <a:solidFill>
                <a:srgbClr val="FFFFFF"/>
              </a:solidFill>
            </a:endParaRPr>
          </a:p>
          <a:p>
            <a:pPr marL="231775" lvl="1" indent="-231775" algn="l">
              <a:spcBef>
                <a:spcPct val="0"/>
              </a:spcBef>
              <a:buFont typeface="Arial" charset="0"/>
              <a:buChar char="•"/>
              <a:tabLst>
                <a:tab pos="231775" algn="l"/>
              </a:tabLst>
            </a:pPr>
            <a:r>
              <a:rPr lang="en-US" sz="2400" dirty="0">
                <a:solidFill>
                  <a:srgbClr val="FFFFFF"/>
                </a:solidFill>
              </a:rPr>
              <a:t>and a true zero point</a:t>
            </a:r>
          </a:p>
          <a:p>
            <a:pPr marL="231775" lvl="1" indent="-231775" algn="l">
              <a:spcBef>
                <a:spcPct val="0"/>
              </a:spcBef>
              <a:buFont typeface="Arial" charset="0"/>
              <a:buChar char="•"/>
              <a:tabLst>
                <a:tab pos="231775" algn="l"/>
              </a:tabLst>
            </a:pPr>
            <a:endParaRPr lang="en-US" sz="1800" dirty="0">
              <a:solidFill>
                <a:srgbClr val="FFFFFF"/>
              </a:solidFill>
            </a:endParaRPr>
          </a:p>
          <a:p>
            <a:pPr marL="231775" lvl="1" indent="-231775" algn="l">
              <a:spcBef>
                <a:spcPct val="0"/>
              </a:spcBef>
              <a:buFont typeface="Arial" charset="0"/>
              <a:buChar char="•"/>
              <a:tabLst>
                <a:tab pos="231775" algn="l"/>
              </a:tabLst>
            </a:pPr>
            <a:r>
              <a:rPr lang="en-US" sz="2400" dirty="0">
                <a:solidFill>
                  <a:srgbClr val="FFFFFF"/>
                </a:solidFill>
              </a:rPr>
              <a:t>allows members of the culture to transform every other dimension and compare them monetarily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5106"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08434"/>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400" dirty="0">
                <a:solidFill>
                  <a:srgbClr val="D69B80"/>
                </a:solidFill>
              </a:rPr>
              <a:t>there is a common unit of measurement</a:t>
            </a:r>
          </a:p>
          <a:p>
            <a:pPr marL="231775" lvl="1" indent="-231775" algn="l">
              <a:spcBef>
                <a:spcPct val="0"/>
              </a:spcBef>
              <a:buFont typeface="Arial" pitchFamily="34" charset="0"/>
              <a:buChar char="•"/>
              <a:tabLst>
                <a:tab pos="231775" algn="l"/>
              </a:tabLst>
              <a:defRPr/>
            </a:pPr>
            <a:endParaRPr lang="en-US" sz="2400" dirty="0">
              <a:solidFill>
                <a:srgbClr val="FFFFFF"/>
              </a:solidFill>
            </a:endParaRPr>
          </a:p>
          <a:p>
            <a:pPr marL="231775" lvl="1" indent="-231775" algn="l">
              <a:spcBef>
                <a:spcPct val="0"/>
              </a:spcBef>
              <a:buFont typeface="Arial" pitchFamily="34" charset="0"/>
              <a:buChar char="•"/>
              <a:tabLst>
                <a:tab pos="231775" algn="l"/>
              </a:tabLst>
              <a:defRPr/>
            </a:pPr>
            <a:r>
              <a:rPr lang="en-US" sz="3200" dirty="0">
                <a:solidFill>
                  <a:srgbClr val="FFFFFF"/>
                </a:solidFill>
              </a:rPr>
              <a:t>and a true zero point</a:t>
            </a:r>
          </a:p>
          <a:p>
            <a:pPr marL="231775" lvl="1" indent="-231775" algn="l">
              <a:spcBef>
                <a:spcPct val="0"/>
              </a:spcBef>
              <a:buFont typeface="Arial" pitchFamily="34" charset="0"/>
              <a:buChar char="•"/>
              <a:tabLst>
                <a:tab pos="231775" algn="l"/>
              </a:tabLst>
              <a:defRPr/>
            </a:pPr>
            <a:endParaRPr lang="en-US" sz="1800" dirty="0">
              <a:solidFill>
                <a:srgbClr val="FFFFFF"/>
              </a:solidFill>
            </a:endParaRPr>
          </a:p>
          <a:p>
            <a:pPr marL="231775" lvl="1" indent="-231775" algn="l">
              <a:spcBef>
                <a:spcPct val="0"/>
              </a:spcBef>
              <a:buFont typeface="Arial" pitchFamily="34" charset="0"/>
              <a:buChar char="•"/>
              <a:tabLst>
                <a:tab pos="231775" algn="l"/>
              </a:tabLst>
              <a:defRPr/>
            </a:pPr>
            <a:r>
              <a:rPr lang="en-US" sz="2400" dirty="0">
                <a:solidFill>
                  <a:srgbClr val="D69B80"/>
                </a:solidFill>
              </a:rPr>
              <a:t>allows members of the culture to transform every other dimension and compare them monetarily</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6130"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23823"/>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800" dirty="0">
                <a:solidFill>
                  <a:srgbClr val="FFFFFF"/>
                </a:solidFill>
              </a:rPr>
              <a:t>interval variables that have a zero point</a:t>
            </a:r>
          </a:p>
          <a:p>
            <a:pPr marL="231775" lvl="1" indent="-231775" algn="l">
              <a:spcBef>
                <a:spcPct val="0"/>
              </a:spcBef>
              <a:buFont typeface="Arial" pitchFamily="34" charset="0"/>
              <a:buChar char="•"/>
              <a:tabLst>
                <a:tab pos="231775" algn="l"/>
              </a:tabLst>
              <a:defRPr/>
            </a:pPr>
            <a:endParaRPr lang="en-US" dirty="0">
              <a:solidFill>
                <a:srgbClr val="FFFFFF"/>
              </a:solidFill>
            </a:endParaRPr>
          </a:p>
          <a:p>
            <a:pPr marL="231775" lvl="1" indent="-231775" algn="l">
              <a:spcBef>
                <a:spcPct val="0"/>
              </a:spcBef>
              <a:buFont typeface="Arial" pitchFamily="34" charset="0"/>
              <a:buChar char="•"/>
              <a:tabLst>
                <a:tab pos="231775" algn="l"/>
              </a:tabLst>
              <a:defRPr/>
            </a:pPr>
            <a:r>
              <a:rPr lang="en-US" sz="2800" dirty="0">
                <a:solidFill>
                  <a:srgbClr val="FFFFFF"/>
                </a:solidFill>
              </a:rPr>
              <a:t>there are few interval variables that are not also ratio variables</a:t>
            </a:r>
          </a:p>
          <a:p>
            <a:pPr marL="231775" lvl="1" indent="-231775" algn="l">
              <a:spcBef>
                <a:spcPct val="0"/>
              </a:spcBef>
              <a:buFont typeface="Arial" pitchFamily="34" charset="0"/>
              <a:buChar char="•"/>
              <a:tabLst>
                <a:tab pos="231775" algn="l"/>
              </a:tabLst>
              <a:defRPr/>
            </a:pPr>
            <a:endParaRPr lang="en-US" sz="700" dirty="0">
              <a:solidFill>
                <a:srgbClr val="FFFFFF"/>
              </a:solidFill>
            </a:endParaRPr>
          </a:p>
          <a:p>
            <a:pPr marL="231775" lvl="1" indent="-231775" algn="l">
              <a:spcBef>
                <a:spcPct val="0"/>
              </a:spcBef>
              <a:buFont typeface="Arial" pitchFamily="34" charset="0"/>
              <a:buChar char="•"/>
              <a:tabLst>
                <a:tab pos="231775" algn="l"/>
              </a:tabLst>
              <a:defRPr/>
            </a:pPr>
            <a:r>
              <a:rPr lang="en-US" sz="2000" dirty="0">
                <a:solidFill>
                  <a:srgbClr val="FFFFFF">
                    <a:lumMod val="50000"/>
                  </a:srgbClr>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77155" name="Rectangle 3"/>
          <p:cNvSpPr>
            <a:spLocks noGrp="1" noChangeArrowheads="1"/>
          </p:cNvSpPr>
          <p:nvPr>
            <p:ph type="body" idx="1"/>
          </p:nvPr>
        </p:nvSpPr>
        <p:spPr>
          <a:xfrm>
            <a:off x="1062038" y="2135188"/>
            <a:ext cx="7769225" cy="4308475"/>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Belgium		$1.62</a:t>
            </a:r>
          </a:p>
          <a:p>
            <a:pPr marL="1978025" lvl="3" indent="-381000" eaLnBrk="1" hangingPunct="1"/>
            <a:r>
              <a:rPr lang="en-US" sz="2400" b="1" dirty="0">
                <a:solidFill>
                  <a:srgbClr val="482400"/>
                </a:solidFill>
                <a:latin typeface="Verdana" pitchFamily="34" charset="0"/>
              </a:rPr>
              <a:t>Godiva 		$1.08</a:t>
            </a:r>
          </a:p>
          <a:p>
            <a:pPr marL="1978025" lvl="3" indent="-381000" eaLnBrk="1" hangingPunct="1"/>
            <a:r>
              <a:rPr lang="en-US" sz="2400" b="1" dirty="0">
                <a:solidFill>
                  <a:srgbClr val="482400"/>
                </a:solidFill>
                <a:latin typeface="Verdana" pitchFamily="34" charset="0"/>
              </a:rPr>
              <a:t>Ghirardelli	$  .69</a:t>
            </a:r>
          </a:p>
          <a:p>
            <a:pPr marL="1978025" lvl="3" indent="-381000" eaLnBrk="1" hangingPunct="1"/>
            <a:r>
              <a:rPr lang="en-US" sz="2400" b="1" dirty="0">
                <a:solidFill>
                  <a:srgbClr val="482400"/>
                </a:solidFill>
                <a:latin typeface="Verdana" pitchFamily="34" charset="0"/>
              </a:rPr>
              <a:t>Cadbury		$  .41</a:t>
            </a:r>
          </a:p>
          <a:p>
            <a:pPr marL="1978025" lvl="3" indent="-381000" eaLnBrk="1" hangingPunct="1"/>
            <a:r>
              <a:rPr lang="en-US" sz="2400" b="1" dirty="0">
                <a:solidFill>
                  <a:srgbClr val="482400"/>
                </a:solidFill>
                <a:latin typeface="Verdana" pitchFamily="34" charset="0"/>
              </a:rPr>
              <a:t>Whitman		$  .29</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  .28</a:t>
            </a:r>
          </a:p>
          <a:p>
            <a:pPr marL="1978025" lvl="3" indent="-381000" eaLnBrk="1" hangingPunct="1"/>
            <a:r>
              <a:rPr lang="en-US" sz="2400" b="1" dirty="0">
                <a:solidFill>
                  <a:srgbClr val="482400"/>
                </a:solidFill>
                <a:latin typeface="Verdana" pitchFamily="34" charset="0"/>
              </a:rPr>
              <a:t>Hershey		$  .24</a:t>
            </a:r>
          </a:p>
          <a:p>
            <a:pPr marL="1978025" lvl="3" indent="-381000" eaLnBrk="1" hangingPunct="1"/>
            <a:r>
              <a:rPr lang="en-US" sz="2400" b="1" dirty="0">
                <a:solidFill>
                  <a:srgbClr val="482400"/>
                </a:solidFill>
                <a:latin typeface="Verdana" pitchFamily="34" charset="0"/>
              </a:rPr>
              <a:t>Nestle		$  .23</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78179" name="Rectangle 3"/>
          <p:cNvSpPr>
            <a:spLocks noChangeArrowheads="1"/>
          </p:cNvSpPr>
          <p:nvPr/>
        </p:nvSpPr>
        <p:spPr bwMode="auto">
          <a:xfrm>
            <a:off x="1828800" y="3363913"/>
            <a:ext cx="5486400" cy="899670"/>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The winner . .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13616" y="6336075"/>
            <a:ext cx="3496470"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http://news.bbc.co.uk/2/hi/business/7923385.stm</a:t>
            </a:r>
            <a:endParaRPr lang="en-US" b="0" dirty="0">
              <a:solidFill>
                <a:schemeClr val="bg1"/>
              </a:solidFill>
              <a:latin typeface="Arial" charset="0"/>
            </a:endParaRPr>
          </a:p>
        </p:txBody>
      </p:sp>
      <p:pic>
        <p:nvPicPr>
          <p:cNvPr id="7170" name="Picture 2"/>
          <p:cNvPicPr>
            <a:picLocks noChangeAspect="1" noChangeArrowheads="1"/>
          </p:cNvPicPr>
          <p:nvPr/>
        </p:nvPicPr>
        <p:blipFill>
          <a:blip r:embed="rId4" cstate="print"/>
          <a:srcRect/>
          <a:stretch>
            <a:fillRect/>
          </a:stretch>
        </p:blipFill>
        <p:spPr bwMode="auto">
          <a:xfrm>
            <a:off x="914400" y="743856"/>
            <a:ext cx="7315200" cy="5410122"/>
          </a:xfrm>
          <a:prstGeom prst="rect">
            <a:avLst/>
          </a:prstGeom>
          <a:noFill/>
          <a:ln w="9525">
            <a:noFill/>
            <a:miter lim="800000"/>
            <a:headEnd/>
            <a:tailEnd/>
          </a:ln>
          <a:effectLst/>
        </p:spPr>
      </p:pic>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9202" name="Rectangle 7"/>
          <p:cNvSpPr>
            <a:spLocks noChangeArrowheads="1"/>
          </p:cNvSpPr>
          <p:nvPr/>
        </p:nvSpPr>
        <p:spPr bwMode="auto">
          <a:xfrm>
            <a:off x="228600" y="6553200"/>
            <a:ext cx="8686800" cy="230832"/>
          </a:xfrm>
          <a:prstGeom prst="rect">
            <a:avLst/>
          </a:prstGeom>
          <a:noFill/>
          <a:ln w="9525">
            <a:noFill/>
            <a:miter lim="800000"/>
            <a:headEnd/>
            <a:tailEnd/>
          </a:ln>
        </p:spPr>
        <p:txBody>
          <a:bodyPr wrap="square">
            <a:spAutoFit/>
          </a:bodyPr>
          <a:lstStyle/>
          <a:p>
            <a:r>
              <a:rPr lang="en-US" sz="900" b="0" dirty="0">
                <a:solidFill>
                  <a:srgbClr val="000000"/>
                </a:solidFill>
                <a:hlinkClick r:id="rId3"/>
              </a:rPr>
              <a:t>https://www.theyucatantimes.com/2021/08/ticul-yucatan-wins-a-gold-medal-for-having-the-best-chocolate-in-the-world/</a:t>
            </a:r>
            <a:endParaRPr lang="en-US" sz="900" b="0" dirty="0">
              <a:solidFill>
                <a:srgbClr val="000000"/>
              </a:solidFill>
            </a:endParaRPr>
          </a:p>
        </p:txBody>
      </p:sp>
      <p:pic>
        <p:nvPicPr>
          <p:cNvPr id="3" name="Picture 2" descr="Graphical user interface, website&#10;&#10;Description automatically generated">
            <a:extLst>
              <a:ext uri="{FF2B5EF4-FFF2-40B4-BE49-F238E27FC236}">
                <a16:creationId xmlns:a16="http://schemas.microsoft.com/office/drawing/2014/main" id="{7F200B52-3A95-45DD-A7CF-31FF6D5BD4A2}"/>
              </a:ext>
            </a:extLst>
          </p:cNvPr>
          <p:cNvPicPr>
            <a:picLocks noChangeAspect="1"/>
          </p:cNvPicPr>
          <p:nvPr/>
        </p:nvPicPr>
        <p:blipFill>
          <a:blip r:embed="rId4"/>
          <a:stretch>
            <a:fillRect/>
          </a:stretch>
        </p:blipFill>
        <p:spPr>
          <a:xfrm>
            <a:off x="2057400" y="381000"/>
            <a:ext cx="5029200" cy="605001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CAE6AE6-5EA8-4B92-B7DA-D5E2B071C926}"/>
              </a:ext>
            </a:extLst>
          </p:cNvPr>
          <p:cNvPicPr>
            <a:picLocks noChangeAspect="1"/>
          </p:cNvPicPr>
          <p:nvPr/>
        </p:nvPicPr>
        <p:blipFill>
          <a:blip r:embed="rId5"/>
          <a:stretch>
            <a:fillRect/>
          </a:stretch>
        </p:blipFill>
        <p:spPr>
          <a:xfrm>
            <a:off x="533400" y="457200"/>
            <a:ext cx="1397072" cy="768389"/>
          </a:xfrm>
          <a:prstGeom prst="rect">
            <a:avLst/>
          </a:prstGeom>
        </p:spPr>
      </p:pic>
      <p:sp>
        <p:nvSpPr>
          <p:cNvPr id="9" name="TextBox 8">
            <a:extLst>
              <a:ext uri="{FF2B5EF4-FFF2-40B4-BE49-F238E27FC236}">
                <a16:creationId xmlns:a16="http://schemas.microsoft.com/office/drawing/2014/main" id="{0C41F7F4-E53F-4147-AEDF-8C3AF33BD275}"/>
              </a:ext>
            </a:extLst>
          </p:cNvPr>
          <p:cNvSpPr txBox="1"/>
          <p:nvPr/>
        </p:nvSpPr>
        <p:spPr>
          <a:xfrm>
            <a:off x="2076650" y="1106339"/>
            <a:ext cx="2971800" cy="307777"/>
          </a:xfrm>
          <a:prstGeom prst="rect">
            <a:avLst/>
          </a:prstGeom>
          <a:solidFill>
            <a:schemeClr val="bg1"/>
          </a:solidFill>
        </p:spPr>
        <p:txBody>
          <a:bodyPr wrap="square">
            <a:spAutoFit/>
          </a:bodyPr>
          <a:lstStyle/>
          <a:p>
            <a:pPr algn="l"/>
            <a:r>
              <a:rPr lang="en-US" sz="1400" b="0" dirty="0"/>
              <a:t>18 August 2021 </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extLst>
                    <a:ext uri="{A12FA001-AC4F-418D-AE19-62706E023703}">
                      <ahyp:hlinkClr xmlns:ahyp="http://schemas.microsoft.com/office/drawing/2018/hyperlinkcolor" val="tx"/>
                    </a:ext>
                  </a:extLst>
                </a:hlinkClick>
              </a:rPr>
              <a:t>https://academyofchocolate.org.uk/</a:t>
            </a:r>
            <a:endParaRPr lang="en-US" b="0" dirty="0">
              <a:solidFill>
                <a:schemeClr val="bg1"/>
              </a:solidFill>
              <a:latin typeface="Arial" charset="0"/>
            </a:endParaRPr>
          </a:p>
        </p:txBody>
      </p:sp>
      <p:sp>
        <p:nvSpPr>
          <p:cNvPr id="178179" name="Rectangle 3"/>
          <p:cNvSpPr>
            <a:spLocks noChangeArrowheads="1"/>
          </p:cNvSpPr>
          <p:nvPr/>
        </p:nvSpPr>
        <p:spPr bwMode="auto">
          <a:xfrm>
            <a:off x="1828800" y="3363913"/>
            <a:ext cx="5486400" cy="1684435"/>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The winner . . .</a:t>
            </a:r>
          </a:p>
          <a:p>
            <a:pPr>
              <a:lnSpc>
                <a:spcPct val="120000"/>
              </a:lnSpc>
              <a:spcBef>
                <a:spcPct val="0"/>
              </a:spcBef>
            </a:pPr>
            <a:r>
              <a:rPr lang="en-US" sz="2000" dirty="0">
                <a:solidFill>
                  <a:srgbClr val="FFFFFF"/>
                </a:solidFill>
                <a:latin typeface="Georgia" pitchFamily="18" charset="0"/>
              </a:rPr>
              <a:t>According to</a:t>
            </a:r>
          </a:p>
          <a:p>
            <a:pPr>
              <a:lnSpc>
                <a:spcPct val="120000"/>
              </a:lnSpc>
              <a:spcBef>
                <a:spcPct val="0"/>
              </a:spcBef>
            </a:pPr>
            <a:r>
              <a:rPr lang="en-US" sz="2000" dirty="0">
                <a:solidFill>
                  <a:srgbClr val="FFFFFF"/>
                </a:solidFill>
                <a:latin typeface="Georgia" pitchFamily="18" charset="0"/>
              </a:rPr>
              <a:t>The Academy of Chocolates, London</a:t>
            </a:r>
          </a:p>
        </p:txBody>
      </p:sp>
    </p:spTree>
    <p:extLst>
      <p:ext uri="{BB962C8B-B14F-4D97-AF65-F5344CB8AC3E}">
        <p14:creationId xmlns:p14="http://schemas.microsoft.com/office/powerpoint/2010/main" val="40121640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rgbClr val="895623"/>
                </a:solidFill>
                <a:latin typeface="Arial" charset="0"/>
                <a:hlinkClick r:id="rId3">
                  <a:extLst>
                    <a:ext uri="{A12FA001-AC4F-418D-AE19-62706E023703}">
                      <ahyp:hlinkClr xmlns:ahyp="http://schemas.microsoft.com/office/drawing/2018/hyperlinkcolor" val="tx"/>
                    </a:ext>
                  </a:extLst>
                </a:hlinkClick>
              </a:rPr>
              <a:t>https://academyofchocolate.org.uk/</a:t>
            </a:r>
            <a:endParaRPr lang="en-US" b="0" dirty="0">
              <a:solidFill>
                <a:srgbClr val="895623"/>
              </a:solidFill>
              <a:latin typeface="Arial" charset="0"/>
            </a:endParaRPr>
          </a:p>
        </p:txBody>
      </p:sp>
      <p:pic>
        <p:nvPicPr>
          <p:cNvPr id="3" name="Picture 2" descr="Text&#10;&#10;Description automatically generated">
            <a:extLst>
              <a:ext uri="{FF2B5EF4-FFF2-40B4-BE49-F238E27FC236}">
                <a16:creationId xmlns:a16="http://schemas.microsoft.com/office/drawing/2014/main" id="{E537D173-EE79-4DF6-A8A6-F78D76A655C9}"/>
              </a:ext>
            </a:extLst>
          </p:cNvPr>
          <p:cNvPicPr>
            <a:picLocks noChangeAspect="1"/>
          </p:cNvPicPr>
          <p:nvPr/>
        </p:nvPicPr>
        <p:blipFill>
          <a:blip r:embed="rId4"/>
          <a:stretch>
            <a:fillRect/>
          </a:stretch>
        </p:blipFill>
        <p:spPr>
          <a:xfrm>
            <a:off x="457200" y="1336912"/>
            <a:ext cx="8229600" cy="4682888"/>
          </a:xfrm>
          <a:prstGeom prst="rect">
            <a:avLst/>
          </a:prstGeom>
        </p:spPr>
      </p:pic>
    </p:spTree>
    <p:extLst>
      <p:ext uri="{BB962C8B-B14F-4D97-AF65-F5344CB8AC3E}">
        <p14:creationId xmlns:p14="http://schemas.microsoft.com/office/powerpoint/2010/main" val="30428706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745CA4E-7349-49B5-B5B0-39547A8BF43F}"/>
              </a:ext>
            </a:extLst>
          </p:cNvPr>
          <p:cNvPicPr>
            <a:picLocks noChangeAspect="1"/>
          </p:cNvPicPr>
          <p:nvPr/>
        </p:nvPicPr>
        <p:blipFill>
          <a:blip r:embed="rId3"/>
          <a:stretch>
            <a:fillRect/>
          </a:stretch>
        </p:blipFill>
        <p:spPr>
          <a:xfrm>
            <a:off x="914400" y="457200"/>
            <a:ext cx="7315200" cy="5958931"/>
          </a:xfrm>
          <a:prstGeom prst="rect">
            <a:avLst/>
          </a:prstGeom>
        </p:spPr>
      </p:pic>
      <p:sp>
        <p:nvSpPr>
          <p:cNvPr id="6" name="Text Box 2">
            <a:extLst>
              <a:ext uri="{FF2B5EF4-FFF2-40B4-BE49-F238E27FC236}">
                <a16:creationId xmlns:a16="http://schemas.microsoft.com/office/drawing/2014/main" id="{BF3E6E88-6750-4E16-BD77-002CDE0B0978}"/>
              </a:ext>
            </a:extLst>
          </p:cNvPr>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rgbClr val="895623"/>
                </a:solidFill>
                <a:latin typeface="Arial" charset="0"/>
                <a:hlinkClick r:id="rId4">
                  <a:extLst>
                    <a:ext uri="{A12FA001-AC4F-418D-AE19-62706E023703}">
                      <ahyp:hlinkClr xmlns:ahyp="http://schemas.microsoft.com/office/drawing/2018/hyperlinkcolor" val="tx"/>
                    </a:ext>
                  </a:extLst>
                </a:hlinkClick>
              </a:rPr>
              <a:t>https://academyofchocolate.org.uk/</a:t>
            </a:r>
            <a:endParaRPr lang="en-US" b="0" dirty="0">
              <a:solidFill>
                <a:srgbClr val="895623"/>
              </a:solidFill>
              <a:latin typeface="Arial" charset="0"/>
            </a:endParaRPr>
          </a:p>
        </p:txBody>
      </p:sp>
      <p:sp>
        <p:nvSpPr>
          <p:cNvPr id="7" name="Text Box 2">
            <a:extLst>
              <a:ext uri="{FF2B5EF4-FFF2-40B4-BE49-F238E27FC236}">
                <a16:creationId xmlns:a16="http://schemas.microsoft.com/office/drawing/2014/main" id="{A0CE575C-ADE3-4076-B97B-FC345438751B}"/>
              </a:ext>
            </a:extLst>
          </p:cNvPr>
          <p:cNvSpPr txBox="1">
            <a:spLocks noChangeArrowheads="1"/>
          </p:cNvSpPr>
          <p:nvPr/>
        </p:nvSpPr>
        <p:spPr bwMode="auto">
          <a:xfrm>
            <a:off x="3718327" y="495040"/>
            <a:ext cx="1691873" cy="400110"/>
          </a:xfrm>
          <a:prstGeom prst="rect">
            <a:avLst/>
          </a:prstGeom>
          <a:noFill/>
          <a:ln w="9525">
            <a:noFill/>
            <a:miter lim="800000"/>
            <a:headEnd/>
            <a:tailEnd/>
          </a:ln>
        </p:spPr>
        <p:txBody>
          <a:bodyPr wrap="none">
            <a:spAutoFit/>
          </a:bodyPr>
          <a:lstStyle/>
          <a:p>
            <a:r>
              <a:rPr lang="en-US" sz="2000" dirty="0">
                <a:latin typeface="+mn-lt"/>
              </a:rPr>
              <a:t>2020 Winners</a:t>
            </a:r>
          </a:p>
        </p:txBody>
      </p:sp>
    </p:spTree>
    <p:extLst>
      <p:ext uri="{BB962C8B-B14F-4D97-AF65-F5344CB8AC3E}">
        <p14:creationId xmlns:p14="http://schemas.microsoft.com/office/powerpoint/2010/main" val="378032912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79202"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dirty="0">
                <a:solidFill>
                  <a:srgbClr val="000000"/>
                </a:solidFill>
                <a:hlinkClick r:id="rId3"/>
              </a:rPr>
              <a:t>http://findarticles.com/p/articles/mi_m4PRN/is_2008_Feb_14/ai_n24263172</a:t>
            </a:r>
            <a:endParaRPr lang="en-US" dirty="0">
              <a:solidFill>
                <a:srgbClr val="000000"/>
              </a:solidFill>
            </a:endParaRPr>
          </a:p>
        </p:txBody>
      </p:sp>
      <p:pic>
        <p:nvPicPr>
          <p:cNvPr id="179203" name="Picture 2"/>
          <p:cNvPicPr>
            <a:picLocks noChangeAspect="1" noChangeArrowheads="1"/>
          </p:cNvPicPr>
          <p:nvPr/>
        </p:nvPicPr>
        <p:blipFill>
          <a:blip r:embed="rId4" cstate="print"/>
          <a:srcRect/>
          <a:stretch>
            <a:fillRect/>
          </a:stretch>
        </p:blipFill>
        <p:spPr bwMode="auto">
          <a:xfrm>
            <a:off x="460375" y="665163"/>
            <a:ext cx="8226425" cy="5507037"/>
          </a:xfrm>
          <a:prstGeom prst="rect">
            <a:avLst/>
          </a:prstGeom>
          <a:noFill/>
          <a:ln w="9525">
            <a:noFill/>
            <a:miter lim="800000"/>
            <a:headEnd/>
            <a:tailEnd/>
          </a:ln>
        </p:spPr>
      </p:pic>
    </p:spTree>
    <p:extLst>
      <p:ext uri="{BB962C8B-B14F-4D97-AF65-F5344CB8AC3E}">
        <p14:creationId xmlns:p14="http://schemas.microsoft.com/office/powerpoint/2010/main" val="97267336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78179" name="Rectangle 3"/>
          <p:cNvSpPr>
            <a:spLocks noChangeArrowheads="1"/>
          </p:cNvSpPr>
          <p:nvPr/>
        </p:nvSpPr>
        <p:spPr bwMode="auto">
          <a:xfrm>
            <a:off x="1828800" y="3014534"/>
            <a:ext cx="5486400" cy="1786066"/>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And perennial favorites . . .</a:t>
            </a:r>
          </a:p>
        </p:txBody>
      </p:sp>
    </p:spTree>
    <p:extLst>
      <p:ext uri="{BB962C8B-B14F-4D97-AF65-F5344CB8AC3E}">
        <p14:creationId xmlns:p14="http://schemas.microsoft.com/office/powerpoint/2010/main" val="1460119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5171" name="Rectangle 3"/>
          <p:cNvSpPr>
            <a:spLocks noGrp="1" noChangeArrowheads="1"/>
          </p:cNvSpPr>
          <p:nvPr>
            <p:ph type="body" idx="1"/>
          </p:nvPr>
        </p:nvSpPr>
        <p:spPr>
          <a:xfrm>
            <a:off x="1062038" y="1600200"/>
            <a:ext cx="7769225" cy="5268494"/>
          </a:xfrm>
        </p:spPr>
        <p:txBody>
          <a:bodyPr>
            <a:spAutoFit/>
          </a:bodyPr>
          <a:lstStyle/>
          <a:p>
            <a:pPr marL="609600" indent="-609600" eaLnBrk="1" hangingPunct="1">
              <a:buFontTx/>
              <a:buNone/>
              <a:defRPr/>
            </a:pPr>
            <a:r>
              <a:rPr lang="en-US" b="1" dirty="0">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defRPr/>
            </a:pPr>
            <a:endParaRPr lang="en-US" sz="3600" b="1" dirty="0">
              <a:latin typeface="Verdana" pitchFamily="34" charset="0"/>
            </a:endParaRPr>
          </a:p>
          <a:p>
            <a:pPr marL="1978025" lvl="3" indent="-381000" eaLnBrk="1" hangingPunct="1">
              <a:defRPr/>
            </a:pPr>
            <a:r>
              <a:rPr lang="en-US" sz="2400" b="1" dirty="0">
                <a:solidFill>
                  <a:srgbClr val="895623"/>
                </a:solidFill>
                <a:latin typeface="Verdana" pitchFamily="34" charset="0"/>
              </a:rPr>
              <a:t>Belgian 		best		</a:t>
            </a:r>
          </a:p>
          <a:p>
            <a:pPr marL="1978025" lvl="3" indent="-381000" eaLnBrk="1" hangingPunct="1">
              <a:defRPr/>
            </a:pPr>
            <a:r>
              <a:rPr lang="en-US" sz="2400" b="1" dirty="0">
                <a:solidFill>
                  <a:srgbClr val="895623"/>
                </a:solidFill>
                <a:latin typeface="Verdana" pitchFamily="34" charset="0"/>
              </a:rPr>
              <a:t>French		best</a:t>
            </a:r>
          </a:p>
          <a:p>
            <a:pPr marL="1978025" lvl="3" indent="-381000" eaLnBrk="1" hangingPunct="1">
              <a:defRPr/>
            </a:pPr>
            <a:r>
              <a:rPr lang="en-US" sz="2800" b="1" dirty="0">
                <a:solidFill>
                  <a:srgbClr val="895623"/>
                </a:solidFill>
                <a:latin typeface="Verdana" pitchFamily="34" charset="0"/>
              </a:rPr>
              <a:t>Italian		best</a:t>
            </a:r>
          </a:p>
          <a:p>
            <a:pPr marL="1978025" lvl="3" indent="-381000" eaLnBrk="1" hangingPunct="1">
              <a:defRPr/>
            </a:pPr>
            <a:r>
              <a:rPr lang="en-US" sz="2400" b="1" dirty="0">
                <a:solidFill>
                  <a:schemeClr val="accent6">
                    <a:lumMod val="60000"/>
                    <a:lumOff val="40000"/>
                  </a:schemeClr>
                </a:solidFill>
                <a:latin typeface="Verdana" pitchFamily="34" charset="0"/>
              </a:rPr>
              <a:t>Spanish		better</a:t>
            </a:r>
          </a:p>
          <a:p>
            <a:pPr marL="1978025" lvl="3" indent="-381000" eaLnBrk="1" hangingPunct="1">
              <a:defRPr/>
            </a:pPr>
            <a:r>
              <a:rPr lang="en-US" sz="2400" b="1" dirty="0">
                <a:solidFill>
                  <a:schemeClr val="accent6">
                    <a:lumMod val="60000"/>
                    <a:lumOff val="40000"/>
                  </a:schemeClr>
                </a:solidFill>
                <a:latin typeface="Verdana" pitchFamily="34" charset="0"/>
              </a:rPr>
              <a:t>German		better</a:t>
            </a:r>
          </a:p>
          <a:p>
            <a:pPr marL="1978025" lvl="3" indent="-381000" eaLnBrk="1" hangingPunct="1">
              <a:defRPr/>
            </a:pPr>
            <a:r>
              <a:rPr lang="en-US" sz="2400" b="1" dirty="0">
                <a:solidFill>
                  <a:schemeClr val="accent6">
                    <a:lumMod val="60000"/>
                    <a:lumOff val="40000"/>
                  </a:schemeClr>
                </a:solidFill>
                <a:latin typeface="Verdana" pitchFamily="34" charset="0"/>
              </a:rPr>
              <a:t>Swiss		better</a:t>
            </a:r>
          </a:p>
          <a:p>
            <a:pPr marL="1978025" lvl="3" indent="-381000" eaLnBrk="1" hangingPunct="1">
              <a:defRPr/>
            </a:pPr>
            <a:r>
              <a:rPr lang="en-US" sz="2400" b="1" dirty="0">
                <a:solidFill>
                  <a:schemeClr val="accent6">
                    <a:lumMod val="60000"/>
                    <a:lumOff val="40000"/>
                  </a:schemeClr>
                </a:solidFill>
                <a:latin typeface="Verdana" pitchFamily="34" charset="0"/>
              </a:rPr>
              <a:t>American		good</a:t>
            </a:r>
          </a:p>
          <a:p>
            <a:pPr marL="1978025" lvl="3" indent="-381000" eaLnBrk="1" hangingPunct="1">
              <a:defRPr/>
            </a:pPr>
            <a:r>
              <a:rPr lang="en-US" sz="2400" b="1" dirty="0">
                <a:solidFill>
                  <a:schemeClr val="accent6">
                    <a:lumMod val="60000"/>
                    <a:lumOff val="40000"/>
                  </a:schemeClr>
                </a:solidFill>
                <a:latin typeface="Verdana" pitchFamily="34" charset="0"/>
              </a:rPr>
              <a:t>British		good	</a:t>
            </a:r>
          </a:p>
          <a:p>
            <a:pPr marL="1978025" lvl="3" indent="-381000" eaLnBrk="1" hangingPunct="1">
              <a:defRPr/>
            </a:pPr>
            <a:r>
              <a:rPr lang="en-US" sz="2400" b="1" dirty="0">
                <a:solidFill>
                  <a:schemeClr val="accent6">
                    <a:lumMod val="60000"/>
                    <a:lumOff val="40000"/>
                  </a:schemeClr>
                </a:solidFill>
                <a:latin typeface="Verdana" pitchFamily="34" charset="0"/>
              </a:rPr>
              <a:t>Venezuelan	unknown	</a:t>
            </a:r>
          </a:p>
          <a:p>
            <a:pPr marL="1978025" lvl="3" indent="-381000" eaLnBrk="1" hangingPunct="1">
              <a:defRPr/>
            </a:pPr>
            <a:r>
              <a:rPr lang="en-US" sz="2400" b="1" dirty="0">
                <a:solidFill>
                  <a:schemeClr val="accent6">
                    <a:lumMod val="60000"/>
                    <a:lumOff val="40000"/>
                  </a:schemeClr>
                </a:solidFill>
                <a:latin typeface="Verdana" pitchFamily="34" charset="0"/>
              </a:rPr>
              <a:t>Ecuadorian	unknown	</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cstate="print"/>
          <a:srcRect/>
          <a:stretch>
            <a:fillRect/>
          </a:stretch>
        </p:blipFill>
        <p:spPr bwMode="auto">
          <a:xfrm>
            <a:off x="1752600" y="533400"/>
            <a:ext cx="5715000" cy="5715000"/>
          </a:xfrm>
          <a:prstGeom prst="rect">
            <a:avLst/>
          </a:prstGeom>
          <a:noFill/>
          <a:ln w="9525">
            <a:noFill/>
            <a:miter lim="800000"/>
            <a:headEnd/>
            <a:tailEnd/>
          </a:ln>
        </p:spPr>
      </p:pic>
      <p:sp>
        <p:nvSpPr>
          <p:cNvPr id="181251" name="Rectangle 7"/>
          <p:cNvSpPr>
            <a:spLocks noChangeArrowheads="1"/>
          </p:cNvSpPr>
          <p:nvPr/>
        </p:nvSpPr>
        <p:spPr bwMode="auto">
          <a:xfrm>
            <a:off x="867228" y="6397170"/>
            <a:ext cx="7391400" cy="215444"/>
          </a:xfrm>
          <a:prstGeom prst="rect">
            <a:avLst/>
          </a:prstGeom>
          <a:noFill/>
          <a:ln w="9525">
            <a:noFill/>
            <a:miter lim="800000"/>
            <a:headEnd/>
            <a:tailEnd/>
          </a:ln>
        </p:spPr>
        <p:txBody>
          <a:bodyPr>
            <a:spAutoFit/>
          </a:bodyPr>
          <a:lstStyle/>
          <a:p>
            <a:r>
              <a:rPr lang="en-US" sz="800" b="0" dirty="0">
                <a:solidFill>
                  <a:srgbClr val="000000"/>
                </a:solidFill>
                <a:hlinkClick r:id="rId4"/>
              </a:rPr>
              <a:t>http://ghirardelli.com/products/chocbars_intense_twilight.aspx</a:t>
            </a:r>
            <a:endParaRPr lang="en-US" sz="800" b="0" dirty="0">
              <a:solidFill>
                <a:srgbClr val="000000"/>
              </a:solidFill>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http://ghirardelli.com/products/chocbars_intense_twilight.aspx</a:t>
            </a:r>
            <a:endParaRPr lang="en-US">
              <a:solidFill>
                <a:srgbClr val="000000"/>
              </a:solidFill>
            </a:endParaRPr>
          </a:p>
        </p:txBody>
      </p:sp>
      <p:pic>
        <p:nvPicPr>
          <p:cNvPr id="182275" name="Picture 2"/>
          <p:cNvPicPr>
            <a:picLocks noChangeAspect="1" noChangeArrowheads="1"/>
          </p:cNvPicPr>
          <p:nvPr/>
        </p:nvPicPr>
        <p:blipFill>
          <a:blip r:embed="rId4" cstate="print"/>
          <a:srcRect/>
          <a:stretch>
            <a:fillRect/>
          </a:stretch>
        </p:blipFill>
        <p:spPr bwMode="auto">
          <a:xfrm>
            <a:off x="1219200" y="76200"/>
            <a:ext cx="6742113" cy="6400800"/>
          </a:xfrm>
          <a:prstGeom prst="rect">
            <a:avLst/>
          </a:prstGeom>
          <a:noFill/>
          <a:ln w="9525">
            <a:noFill/>
            <a:miter lim="800000"/>
            <a:headEnd/>
            <a:tailEnd/>
          </a:ln>
        </p:spPr>
      </p:pic>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22" name="Rectangle 3"/>
          <p:cNvSpPr>
            <a:spLocks noChangeArrowheads="1"/>
          </p:cNvSpPr>
          <p:nvPr/>
        </p:nvSpPr>
        <p:spPr bwMode="auto">
          <a:xfrm>
            <a:off x="1828800" y="2743200"/>
            <a:ext cx="5562600" cy="1644874"/>
          </a:xfrm>
          <a:prstGeom prst="rect">
            <a:avLst/>
          </a:prstGeom>
          <a:noFill/>
          <a:ln w="9525">
            <a:noFill/>
            <a:miter lim="800000"/>
            <a:headEnd/>
            <a:tailEnd/>
          </a:ln>
        </p:spPr>
        <p:txBody>
          <a:bodyPr>
            <a:spAutoFit/>
          </a:bodyPr>
          <a:lstStyle/>
          <a:p>
            <a:pPr>
              <a:lnSpc>
                <a:spcPct val="120000"/>
              </a:lnSpc>
              <a:spcBef>
                <a:spcPct val="0"/>
              </a:spcBef>
            </a:pPr>
            <a:r>
              <a:rPr lang="en-US" sz="4400" dirty="0">
                <a:solidFill>
                  <a:srgbClr val="FFFFFF"/>
                </a:solidFill>
                <a:latin typeface="Georgia" pitchFamily="18" charset="0"/>
              </a:rPr>
              <a:t>And what do the</a:t>
            </a:r>
          </a:p>
          <a:p>
            <a:pPr>
              <a:lnSpc>
                <a:spcPct val="120000"/>
              </a:lnSpc>
              <a:spcBef>
                <a:spcPct val="0"/>
              </a:spcBef>
            </a:pPr>
            <a:r>
              <a:rPr lang="en-US" sz="4400" dirty="0">
                <a:solidFill>
                  <a:srgbClr val="FFFFFF"/>
                </a:solidFill>
                <a:latin typeface="Georgia" pitchFamily="18" charset="0"/>
              </a:rPr>
              <a:t>critics say?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http://news.bbc.co.uk/2/hi/uk_news/scotland/glasgow_and_west/7938282.stm</a:t>
            </a:r>
            <a:endParaRPr lang="en-US" b="0" dirty="0">
              <a:solidFill>
                <a:schemeClr val="bg1"/>
              </a:solidFill>
              <a:latin typeface="Arial" charset="0"/>
            </a:endParaRPr>
          </a:p>
        </p:txBody>
      </p:sp>
      <p:pic>
        <p:nvPicPr>
          <p:cNvPr id="8196" name="Picture 4"/>
          <p:cNvPicPr>
            <a:picLocks noChangeAspect="1" noChangeArrowheads="1"/>
          </p:cNvPicPr>
          <p:nvPr/>
        </p:nvPicPr>
        <p:blipFill>
          <a:blip r:embed="rId4" cstate="print"/>
          <a:srcRect/>
          <a:stretch>
            <a:fillRect/>
          </a:stretch>
        </p:blipFill>
        <p:spPr bwMode="auto">
          <a:xfrm>
            <a:off x="1327627" y="228600"/>
            <a:ext cx="6444773" cy="5943600"/>
          </a:xfrm>
          <a:prstGeom prst="rect">
            <a:avLst/>
          </a:prstGeom>
          <a:noFill/>
          <a:ln w="9525" cap="flat" cmpd="sng">
            <a:noFill/>
            <a:prstDash val="solid"/>
            <a:miter lim="800000"/>
            <a:headEnd/>
            <a:tailEnd/>
          </a:ln>
          <a:effec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85347" name="Picture 2"/>
          <p:cNvPicPr>
            <a:picLocks noChangeAspect="1" noChangeArrowheads="1"/>
          </p:cNvPicPr>
          <p:nvPr/>
        </p:nvPicPr>
        <p:blipFill>
          <a:blip r:embed="rId4" cstate="print"/>
          <a:srcRect/>
          <a:stretch>
            <a:fillRect/>
          </a:stretch>
        </p:blipFill>
        <p:spPr bwMode="auto">
          <a:xfrm>
            <a:off x="914400" y="263525"/>
            <a:ext cx="7315200" cy="6289675"/>
          </a:xfrm>
          <a:prstGeom prst="rect">
            <a:avLst/>
          </a:prstGeom>
          <a:noFill/>
          <a:ln w="9525">
            <a:noFill/>
            <a:miter lim="800000"/>
            <a:headEnd/>
            <a:tailEnd/>
          </a:ln>
        </p:spPr>
      </p:pic>
      <p:sp>
        <p:nvSpPr>
          <p:cNvPr id="185348" name="Left Arrow 5"/>
          <p:cNvSpPr>
            <a:spLocks noChangeArrowheads="1"/>
          </p:cNvSpPr>
          <p:nvPr/>
        </p:nvSpPr>
        <p:spPr bwMode="auto">
          <a:xfrm rot="-1979226">
            <a:off x="6380163" y="1146175"/>
            <a:ext cx="2444750" cy="614363"/>
          </a:xfrm>
          <a:prstGeom prst="leftArrow">
            <a:avLst>
              <a:gd name="adj1" fmla="val 50000"/>
              <a:gd name="adj2" fmla="val 50092"/>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86371" name="Picture 3"/>
          <p:cNvPicPr>
            <a:picLocks noChangeAspect="1" noChangeArrowheads="1"/>
          </p:cNvPicPr>
          <p:nvPr/>
        </p:nvPicPr>
        <p:blipFill>
          <a:blip r:embed="rId4" cstate="print"/>
          <a:srcRect/>
          <a:stretch>
            <a:fillRect/>
          </a:stretch>
        </p:blipFill>
        <p:spPr bwMode="auto">
          <a:xfrm>
            <a:off x="914400" y="152400"/>
            <a:ext cx="7315200" cy="6553200"/>
          </a:xfrm>
          <a:prstGeom prst="rect">
            <a:avLst/>
          </a:prstGeom>
          <a:noFill/>
          <a:ln w="9525">
            <a:noFill/>
            <a:miter lim="800000"/>
            <a:headEnd/>
            <a:tailEnd/>
          </a:ln>
        </p:spPr>
      </p:pic>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143000" y="2286000"/>
            <a:ext cx="6934200" cy="1600200"/>
          </a:xfrm>
          <a:prstGeom prst="rect">
            <a:avLst/>
          </a:prstGeom>
          <a:noFill/>
          <a:ln w="9525">
            <a:noFill/>
            <a:miter lim="800000"/>
            <a:headEnd/>
            <a:tailEnd/>
          </a:ln>
        </p:spPr>
        <p:txBody>
          <a:bodyPr wrap="none" lIns="0" tIns="0" rIns="0" bIns="0" anchor="ctr" anchorCtr="1"/>
          <a:lstStyle/>
          <a:p>
            <a:pPr>
              <a:spcBef>
                <a:spcPct val="50000"/>
              </a:spcBef>
            </a:pPr>
            <a:r>
              <a:rPr lang="en-US" sz="3600">
                <a:solidFill>
                  <a:srgbClr val="FFFFFF"/>
                </a:solidFill>
                <a:latin typeface="Arial" charset="0"/>
              </a:rPr>
              <a:t>Have a go at a taste test</a:t>
            </a:r>
          </a:p>
          <a:p>
            <a:pPr>
              <a:spcBef>
                <a:spcPct val="50000"/>
              </a:spcBef>
            </a:pPr>
            <a:r>
              <a:rPr lang="en-US" sz="3600">
                <a:solidFill>
                  <a:srgbClr val="FFFFFF"/>
                </a:solidFill>
                <a:latin typeface="Arial" charset="0"/>
              </a:rPr>
              <a:t>and see what you think . . .</a:t>
            </a:r>
            <a:r>
              <a:rPr lang="en-US" sz="2800">
                <a:solidFill>
                  <a:srgbClr val="FFFFFF"/>
                </a:solidFill>
              </a:rPr>
              <a:t> </a:t>
            </a:r>
          </a:p>
        </p:txBody>
      </p:sp>
      <p:sp>
        <p:nvSpPr>
          <p:cNvPr id="504836" name="Rectangle 4"/>
          <p:cNvSpPr>
            <a:spLocks noChangeArrowheads="1"/>
          </p:cNvSpPr>
          <p:nvPr/>
        </p:nvSpPr>
        <p:spPr bwMode="auto">
          <a:xfrm>
            <a:off x="914400" y="3962400"/>
            <a:ext cx="7277100" cy="2025619"/>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3600" dirty="0">
                <a:solidFill>
                  <a:srgbClr val="FFFFFF"/>
                </a:solidFill>
                <a:latin typeface="Arial" charset="0"/>
              </a:rPr>
              <a:t>but try</a:t>
            </a:r>
          </a:p>
          <a:p>
            <a:pPr>
              <a:lnSpc>
                <a:spcPct val="120000"/>
              </a:lnSpc>
              <a:spcBef>
                <a:spcPct val="0"/>
              </a:spcBef>
            </a:pPr>
            <a:r>
              <a:rPr lang="en-US" sz="3600" dirty="0">
                <a:solidFill>
                  <a:srgbClr val="FFFFFF"/>
                </a:solidFill>
                <a:latin typeface="Arial" charset="0"/>
              </a:rPr>
              <a:t>the “Belgian,” “French”, or “Italian” chocolate first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6"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3"/>
          <p:cNvSpPr>
            <a:spLocks noChangeArrowheads="1"/>
          </p:cNvSpPr>
          <p:nvPr/>
        </p:nvSpPr>
        <p:spPr bwMode="auto">
          <a:xfrm>
            <a:off x="990600" y="1135063"/>
            <a:ext cx="7620000" cy="5189113"/>
          </a:xfrm>
          <a:prstGeom prst="rect">
            <a:avLst/>
          </a:prstGeom>
          <a:noFill/>
          <a:ln w="9525">
            <a:noFill/>
            <a:miter lim="800000"/>
            <a:headEnd/>
            <a:tailEnd/>
          </a:ln>
        </p:spPr>
        <p:txBody>
          <a:bodyPr wrap="square">
            <a:spAutoFit/>
          </a:bodyPr>
          <a:lstStyle/>
          <a:p>
            <a:pPr marL="228600" indent="-228600">
              <a:lnSpc>
                <a:spcPct val="120000"/>
              </a:lnSpc>
              <a:spcBef>
                <a:spcPct val="0"/>
              </a:spcBef>
            </a:pPr>
            <a:r>
              <a:rPr lang="en-US" sz="2400" dirty="0">
                <a:solidFill>
                  <a:srgbClr val="FFFFFF"/>
                </a:solidFill>
                <a:latin typeface="Georgia" pitchFamily="18" charset="0"/>
              </a:rPr>
              <a:t>Of course, one could ask questions like</a:t>
            </a:r>
          </a:p>
          <a:p>
            <a:pPr marL="228600" indent="-228600">
              <a:lnSpc>
                <a:spcPct val="120000"/>
              </a:lnSpc>
              <a:spcBef>
                <a:spcPct val="0"/>
              </a:spcBef>
            </a:pPr>
            <a:r>
              <a:rPr lang="en-US" sz="4400" dirty="0">
                <a:solidFill>
                  <a:srgbClr val="FFFFFF"/>
                </a:solidFill>
                <a:latin typeface="Georgia" pitchFamily="18" charset="0"/>
              </a:rPr>
              <a:t>What </a:t>
            </a:r>
            <a:r>
              <a:rPr lang="en-US" sz="4400" i="1" dirty="0">
                <a:solidFill>
                  <a:srgbClr val="FFFFFF"/>
                </a:solidFill>
                <a:latin typeface="Georgia" pitchFamily="18" charset="0"/>
              </a:rPr>
              <a:t>is</a:t>
            </a:r>
          </a:p>
          <a:p>
            <a:pPr marL="228600" indent="-228600">
              <a:lnSpc>
                <a:spcPct val="120000"/>
              </a:lnSpc>
              <a:spcBef>
                <a:spcPct val="0"/>
              </a:spcBef>
            </a:pPr>
            <a:r>
              <a:rPr lang="en-US" sz="4400" dirty="0">
                <a:solidFill>
                  <a:srgbClr val="FFFFFF"/>
                </a:solidFill>
                <a:latin typeface="Georgia" pitchFamily="18" charset="0"/>
              </a:rPr>
              <a:t>“Italian”</a:t>
            </a:r>
          </a:p>
          <a:p>
            <a:pPr marL="228600" indent="-228600">
              <a:lnSpc>
                <a:spcPct val="120000"/>
              </a:lnSpc>
              <a:spcBef>
                <a:spcPct val="0"/>
              </a:spcBef>
            </a:pPr>
            <a:endParaRPr lang="en-US" sz="2000" dirty="0">
              <a:solidFill>
                <a:srgbClr val="FFFFFF"/>
              </a:solidFill>
              <a:latin typeface="Georgia" pitchFamily="18" charset="0"/>
            </a:endParaRP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origin of the finished product?</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Chocolate style/recipe?</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corporate owner?</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Location of factory/division of the company?</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origin of the key raw materials?</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Does globalization matter?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27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27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27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2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http://en.wikipedia.org/wiki/Ghirardelli</a:t>
            </a:r>
            <a:endParaRPr lang="en-US">
              <a:solidFill>
                <a:srgbClr val="000000"/>
              </a:solidFill>
            </a:endParaRPr>
          </a:p>
        </p:txBody>
      </p:sp>
      <p:pic>
        <p:nvPicPr>
          <p:cNvPr id="191491" name="Picture 2"/>
          <p:cNvPicPr>
            <a:picLocks noChangeAspect="1" noChangeArrowheads="1"/>
          </p:cNvPicPr>
          <p:nvPr/>
        </p:nvPicPr>
        <p:blipFill>
          <a:blip r:embed="rId4" cstate="print"/>
          <a:srcRect/>
          <a:stretch>
            <a:fillRect/>
          </a:stretch>
        </p:blipFill>
        <p:spPr bwMode="auto">
          <a:xfrm>
            <a:off x="460375" y="674688"/>
            <a:ext cx="8226425" cy="5478462"/>
          </a:xfrm>
          <a:prstGeom prst="rect">
            <a:avLst/>
          </a:prstGeom>
          <a:noFill/>
          <a:ln w="9525">
            <a:noFill/>
            <a:miter lim="800000"/>
            <a:headEnd/>
            <a:tailEnd/>
          </a:ln>
        </p:spPr>
      </p:pic>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2514" name="Rectangle 3"/>
          <p:cNvSpPr>
            <a:spLocks noChangeArrowheads="1"/>
          </p:cNvSpPr>
          <p:nvPr/>
        </p:nvSpPr>
        <p:spPr bwMode="auto">
          <a:xfrm>
            <a:off x="1219200" y="909638"/>
            <a:ext cx="6705600" cy="5262562"/>
          </a:xfrm>
          <a:prstGeom prst="rect">
            <a:avLst/>
          </a:prstGeom>
          <a:noFill/>
          <a:ln w="9525">
            <a:noFill/>
            <a:miter lim="800000"/>
            <a:headEnd/>
            <a:tailEnd/>
          </a:ln>
        </p:spPr>
        <p:txBody>
          <a:bodyPr>
            <a:spAutoFit/>
          </a:bodyPr>
          <a:lstStyle/>
          <a:p>
            <a:pPr>
              <a:lnSpc>
                <a:spcPct val="120000"/>
              </a:lnSpc>
              <a:spcBef>
                <a:spcPct val="0"/>
              </a:spcBef>
            </a:pPr>
            <a:r>
              <a:rPr lang="en-US" sz="2400">
                <a:solidFill>
                  <a:srgbClr val="FFFFFF"/>
                </a:solidFill>
                <a:latin typeface="Georgia" pitchFamily="18" charset="0"/>
              </a:rPr>
              <a:t>And anyway, </a:t>
            </a:r>
          </a:p>
          <a:p>
            <a:pPr>
              <a:lnSpc>
                <a:spcPct val="120000"/>
              </a:lnSpc>
              <a:spcBef>
                <a:spcPct val="0"/>
              </a:spcBef>
            </a:pPr>
            <a:endParaRPr lang="en-US" sz="4400" i="1">
              <a:solidFill>
                <a:srgbClr val="FFFFFF"/>
              </a:solidFill>
              <a:latin typeface="Georgia" pitchFamily="18" charset="0"/>
            </a:endParaRPr>
          </a:p>
          <a:p>
            <a:pPr>
              <a:lnSpc>
                <a:spcPct val="120000"/>
              </a:lnSpc>
              <a:spcBef>
                <a:spcPct val="0"/>
              </a:spcBef>
            </a:pPr>
            <a:r>
              <a:rPr lang="en-US" sz="4400" i="1">
                <a:solidFill>
                  <a:srgbClr val="FFFFFF"/>
                </a:solidFill>
                <a:latin typeface="Georgia" pitchFamily="18" charset="0"/>
              </a:rPr>
              <a:t>Xocolatl</a:t>
            </a:r>
          </a:p>
          <a:p>
            <a:pPr>
              <a:lnSpc>
                <a:spcPct val="120000"/>
              </a:lnSpc>
              <a:spcBef>
                <a:spcPct val="0"/>
              </a:spcBef>
            </a:pPr>
            <a:r>
              <a:rPr lang="en-US" sz="2800">
                <a:solidFill>
                  <a:srgbClr val="FFFFFF"/>
                </a:solidFill>
                <a:latin typeface="Georgia" pitchFamily="18" charset="0"/>
              </a:rPr>
              <a:t>(the original “</a:t>
            </a:r>
            <a:r>
              <a:rPr lang="en-US" sz="2800" i="1">
                <a:solidFill>
                  <a:srgbClr val="FFFFFF"/>
                </a:solidFill>
                <a:latin typeface="Georgia" pitchFamily="18" charset="0"/>
              </a:rPr>
              <a:t>choco-atl</a:t>
            </a:r>
            <a:r>
              <a:rPr lang="en-US" sz="2800">
                <a:solidFill>
                  <a:srgbClr val="FFFFFF"/>
                </a:solidFill>
                <a:latin typeface="Georgia" pitchFamily="18" charset="0"/>
              </a:rPr>
              <a:t>”)</a:t>
            </a:r>
          </a:p>
          <a:p>
            <a:pPr>
              <a:lnSpc>
                <a:spcPct val="120000"/>
              </a:lnSpc>
              <a:spcBef>
                <a:spcPct val="0"/>
              </a:spcBef>
            </a:pPr>
            <a:r>
              <a:rPr lang="en-US" sz="2800">
                <a:solidFill>
                  <a:srgbClr val="FFFFFF"/>
                </a:solidFill>
                <a:latin typeface="Georgia" pitchFamily="18" charset="0"/>
              </a:rPr>
              <a:t>is  really</a:t>
            </a:r>
          </a:p>
          <a:p>
            <a:pPr>
              <a:lnSpc>
                <a:spcPct val="120000"/>
              </a:lnSpc>
              <a:spcBef>
                <a:spcPct val="0"/>
              </a:spcBef>
            </a:pPr>
            <a:r>
              <a:rPr lang="en-US" sz="2800">
                <a:solidFill>
                  <a:srgbClr val="FFFFFF"/>
                </a:solidFill>
                <a:latin typeface="Georgia" pitchFamily="18" charset="0"/>
              </a:rPr>
              <a:t>Nahuatl (Aztec)</a:t>
            </a:r>
          </a:p>
          <a:p>
            <a:pPr>
              <a:lnSpc>
                <a:spcPct val="120000"/>
              </a:lnSpc>
              <a:spcBef>
                <a:spcPct val="0"/>
              </a:spcBef>
            </a:pPr>
            <a:endParaRPr lang="en-US" sz="2800">
              <a:solidFill>
                <a:srgbClr val="FFFFFF"/>
              </a:solidFill>
              <a:latin typeface="Georgia" pitchFamily="18" charset="0"/>
            </a:endParaRPr>
          </a:p>
          <a:p>
            <a:pPr>
              <a:lnSpc>
                <a:spcPct val="120000"/>
              </a:lnSpc>
              <a:spcBef>
                <a:spcPct val="0"/>
              </a:spcBef>
            </a:pPr>
            <a:r>
              <a:rPr lang="en-US" sz="2800">
                <a:solidFill>
                  <a:srgbClr val="FFFFFF"/>
                </a:solidFill>
                <a:latin typeface="Georgia" pitchFamily="18" charset="0"/>
              </a:rPr>
              <a:t>[but they just drank it</a:t>
            </a:r>
          </a:p>
          <a:p>
            <a:pPr>
              <a:lnSpc>
                <a:spcPct val="120000"/>
              </a:lnSpc>
              <a:spcBef>
                <a:spcPct val="0"/>
              </a:spcBef>
            </a:pPr>
            <a:r>
              <a:rPr lang="en-US" sz="2800">
                <a:solidFill>
                  <a:srgbClr val="FFFFFF"/>
                </a:solidFill>
                <a:latin typeface="Georgia" pitchFamily="18" charset="0"/>
              </a:rPr>
              <a:t>as a liquid ( -</a:t>
            </a:r>
            <a:r>
              <a:rPr lang="en-US" sz="2800" i="1">
                <a:solidFill>
                  <a:srgbClr val="FFFFFF"/>
                </a:solidFill>
                <a:latin typeface="Georgia" pitchFamily="18" charset="0"/>
              </a:rPr>
              <a:t>atl</a:t>
            </a:r>
            <a:r>
              <a:rPr lang="en-US" sz="2800">
                <a:solidFill>
                  <a:srgbClr val="FFFFFF"/>
                </a:solidFill>
                <a:latin typeface="Georgia" pitchFamily="18" charset="0"/>
              </a:rPr>
              <a:t>)]</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3538" name="Rectangle 7"/>
          <p:cNvSpPr>
            <a:spLocks noChangeArrowheads="1"/>
          </p:cNvSpPr>
          <p:nvPr/>
        </p:nvSpPr>
        <p:spPr bwMode="auto">
          <a:xfrm>
            <a:off x="852488" y="6567488"/>
            <a:ext cx="7391400" cy="276225"/>
          </a:xfrm>
          <a:prstGeom prst="rect">
            <a:avLst/>
          </a:prstGeom>
          <a:noFill/>
          <a:ln w="9525">
            <a:noFill/>
            <a:miter lim="800000"/>
            <a:headEnd/>
            <a:tailEnd/>
          </a:ln>
        </p:spPr>
        <p:txBody>
          <a:bodyPr>
            <a:spAutoFit/>
          </a:bodyPr>
          <a:lstStyle/>
          <a:p>
            <a:r>
              <a:rPr lang="en-US">
                <a:solidFill>
                  <a:srgbClr val="000000"/>
                </a:solidFill>
                <a:hlinkClick r:id="rId3"/>
              </a:rPr>
              <a:t>www.d.umn.edu/cla/faculty/troufs/anthfood/afchocolate.html#title</a:t>
            </a:r>
            <a:endParaRPr lang="en-US">
              <a:solidFill>
                <a:srgbClr val="000000"/>
              </a:solidFill>
            </a:endParaRPr>
          </a:p>
        </p:txBody>
      </p:sp>
      <p:pic>
        <p:nvPicPr>
          <p:cNvPr id="193539" name="Picture 2"/>
          <p:cNvPicPr>
            <a:picLocks noChangeAspect="1" noChangeArrowheads="1"/>
          </p:cNvPicPr>
          <p:nvPr/>
        </p:nvPicPr>
        <p:blipFill>
          <a:blip r:embed="rId4" cstate="print"/>
          <a:srcRect/>
          <a:stretch>
            <a:fillRect/>
          </a:stretch>
        </p:blipFill>
        <p:spPr bwMode="auto">
          <a:xfrm>
            <a:off x="460375" y="492125"/>
            <a:ext cx="8226425" cy="5832475"/>
          </a:xfrm>
          <a:prstGeom prst="rect">
            <a:avLst/>
          </a:prstGeom>
          <a:noFill/>
          <a:ln w="9525">
            <a:no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http://www.d.umn.edu/cla/faculty/troufs/anthfood/afchocolate.html#title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895623"/>
                </a:solidFill>
                <a:effectLst/>
                <a:uLnTx/>
                <a:uFillTx/>
                <a:latin typeface="Times" pitchFamily="18" charset="0"/>
                <a:ea typeface="+mn-ea"/>
                <a:cs typeface="+mn-cs"/>
              </a:rPr>
              <a:t>More Chocolate</a:t>
            </a:r>
            <a:r>
              <a:rPr kumimoji="0" lang="en-US" sz="4400" b="1" i="0" u="none" strike="noStrike" kern="1200" cap="none" spc="0" normalizeH="0" baseline="0" noProof="0" dirty="0">
                <a:ln>
                  <a:noFill/>
                </a:ln>
                <a:solidFill>
                  <a:srgbClr val="895623"/>
                </a:solidFill>
                <a:effectLst/>
                <a:uLnTx/>
                <a:uFillTx/>
                <a:latin typeface="Times" pitchFamily="18" charset="0"/>
                <a:ea typeface="+mn-ea"/>
                <a:cs typeface="+mn-cs"/>
              </a:rPr>
              <a:t> at </a:t>
            </a:r>
            <a:r>
              <a:rPr kumimoji="0" lang="en-US" sz="1800" b="1" i="0" u="none" strike="noStrike" kern="1200" cap="none" spc="0" normalizeH="0" baseline="0" noProof="0" dirty="0">
                <a:ln>
                  <a:noFill/>
                </a:ln>
                <a:solidFill>
                  <a:srgbClr val="895623"/>
                </a:solidFill>
                <a:effectLst/>
                <a:uLnTx/>
                <a:uFillTx/>
                <a:latin typeface="Times" pitchFamily="18" charset="0"/>
                <a:ea typeface="+mn-ea"/>
                <a:cs typeface="+mn-cs"/>
                <a:hlinkClick r:id="rId5"/>
              </a:rPr>
              <a:t>http://www.d.umn.edu/cla/faculty/troufs/anthfood/afchocolate.html#news</a:t>
            </a:r>
            <a:endParaRPr kumimoji="0" lang="en-US" sz="1200" b="1" i="0" u="none" strike="noStrike" kern="1200" cap="none" spc="0" normalizeH="0" baseline="0" noProof="0" dirty="0">
              <a:ln>
                <a:noFill/>
              </a:ln>
              <a:solidFill>
                <a:srgbClr val="895623"/>
              </a:solidFill>
              <a:effectLst/>
              <a:uLnTx/>
              <a:uFillTx/>
              <a:latin typeface="Times" pitchFamily="18" charset="0"/>
              <a:ea typeface="+mn-ea"/>
              <a:cs typeface="+mn-cs"/>
            </a:endParaRPr>
          </a:p>
        </p:txBody>
      </p:sp>
    </p:spTree>
    <p:extLst>
      <p:ext uri="{BB962C8B-B14F-4D97-AF65-F5344CB8AC3E}">
        <p14:creationId xmlns:p14="http://schemas.microsoft.com/office/powerpoint/2010/main" val="336806239"/>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62" name="Rectangle 3"/>
          <p:cNvSpPr>
            <a:spLocks noChangeArrowheads="1"/>
          </p:cNvSpPr>
          <p:nvPr/>
        </p:nvSpPr>
        <p:spPr bwMode="auto">
          <a:xfrm>
            <a:off x="1219200" y="2706688"/>
            <a:ext cx="6705600" cy="1786066"/>
          </a:xfrm>
          <a:prstGeom prst="rect">
            <a:avLst/>
          </a:prstGeom>
          <a:noFill/>
          <a:ln w="9525">
            <a:noFill/>
            <a:miter lim="800000"/>
            <a:headEnd/>
            <a:tailEnd/>
          </a:ln>
        </p:spPr>
        <p:txBody>
          <a:bodyPr>
            <a:spAutoFit/>
          </a:bodyPr>
          <a:lstStyle/>
          <a:p>
            <a:pPr>
              <a:lnSpc>
                <a:spcPct val="120000"/>
              </a:lnSpc>
              <a:spcBef>
                <a:spcPct val="0"/>
              </a:spcBef>
            </a:pPr>
            <a:r>
              <a:rPr lang="en-US" sz="4800" dirty="0">
                <a:latin typeface="Georgia" pitchFamily="18" charset="0"/>
              </a:rPr>
              <a:t>What’s Next</a:t>
            </a:r>
          </a:p>
          <a:p>
            <a:pPr>
              <a:lnSpc>
                <a:spcPct val="120000"/>
              </a:lnSpc>
              <a:spcBef>
                <a:spcPct val="0"/>
              </a:spcBef>
            </a:pPr>
            <a:r>
              <a:rPr lang="en-US" sz="4800" dirty="0">
                <a:latin typeface="Georgia" pitchFamily="18" charset="0"/>
              </a:rPr>
              <a:t>In EU Wars?</a:t>
            </a:r>
            <a:endParaRPr lang="en-US" sz="5400" dirty="0">
              <a:latin typeface="Georgia" pitchFamily="18" charset="0"/>
            </a:endParaRP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sp>
        <p:nvSpPr>
          <p:cNvPr id="195587" name="Rectangle 3"/>
          <p:cNvSpPr>
            <a:spLocks noChangeArrowheads="1"/>
          </p:cNvSpPr>
          <p:nvPr/>
        </p:nvSpPr>
        <p:spPr bwMode="auto">
          <a:xfrm>
            <a:off x="814388" y="1397000"/>
            <a:ext cx="7491412" cy="4130361"/>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000000"/>
                </a:solidFill>
                <a:latin typeface="Arial" charset="0"/>
              </a:rPr>
              <a:t>Coming Attraction? </a:t>
            </a:r>
          </a:p>
          <a:p>
            <a:pPr>
              <a:lnSpc>
                <a:spcPct val="140000"/>
              </a:lnSpc>
              <a:spcBef>
                <a:spcPct val="0"/>
              </a:spcBef>
            </a:pPr>
            <a:r>
              <a:rPr lang="en-US" sz="6000" dirty="0">
                <a:solidFill>
                  <a:srgbClr val="000000"/>
                </a:solidFill>
                <a:latin typeface="Arial" charset="0"/>
              </a:rPr>
              <a:t>European Union</a:t>
            </a:r>
          </a:p>
          <a:p>
            <a:pPr>
              <a:lnSpc>
                <a:spcPct val="140000"/>
              </a:lnSpc>
              <a:spcBef>
                <a:spcPct val="0"/>
              </a:spcBef>
            </a:pPr>
            <a:r>
              <a:rPr lang="en-US" sz="6000" dirty="0">
                <a:solidFill>
                  <a:srgbClr val="000000"/>
                </a:solidFill>
                <a:latin typeface="Arial" charset="0"/>
              </a:rPr>
              <a:t> “Vodka Wars”</a:t>
            </a:r>
          </a:p>
          <a:p>
            <a:pPr>
              <a:lnSpc>
                <a:spcPct val="140000"/>
              </a:lnSpc>
              <a:spcBef>
                <a:spcPct val="0"/>
              </a:spcBef>
            </a:pPr>
            <a:r>
              <a:rPr lang="en-US" sz="4000" dirty="0">
                <a:solidFill>
                  <a:srgbClr val="000000"/>
                </a:solidFill>
                <a:latin typeface="Arial" charset="0"/>
              </a:rPr>
              <a:t>November 2006 -?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43314" y="6481215"/>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http://news.bbc.co.uk/2/hi/uk_news/scotland/glasgow_and_west/7938282.stm</a:t>
            </a:r>
            <a:endParaRPr lang="en-US" b="0" dirty="0">
              <a:solidFill>
                <a:schemeClr val="bg1"/>
              </a:solidFill>
              <a:latin typeface="Arial" charset="0"/>
            </a:endParaRPr>
          </a:p>
        </p:txBody>
      </p:sp>
      <p:pic>
        <p:nvPicPr>
          <p:cNvPr id="3074" name="Picture 2"/>
          <p:cNvPicPr>
            <a:picLocks noChangeAspect="1" noChangeArrowheads="1"/>
          </p:cNvPicPr>
          <p:nvPr/>
        </p:nvPicPr>
        <p:blipFill>
          <a:blip r:embed="rId4" cstate="print"/>
          <a:srcRect/>
          <a:stretch>
            <a:fillRect/>
          </a:stretch>
        </p:blipFill>
        <p:spPr bwMode="auto">
          <a:xfrm>
            <a:off x="914400" y="1127058"/>
            <a:ext cx="7315200" cy="4968942"/>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E87571B-C9B9-4D2A-8E43-8565C3D70AF0}"/>
                  </a:ext>
                </a:extLst>
              </p14:cNvPr>
              <p14:cNvContentPartPr/>
              <p14:nvPr/>
            </p14:nvContentPartPr>
            <p14:xfrm>
              <a:off x="1645352" y="2357375"/>
              <a:ext cx="1710360" cy="48960"/>
            </p14:xfrm>
          </p:contentPart>
        </mc:Choice>
        <mc:Fallback xmlns="">
          <p:pic>
            <p:nvPicPr>
              <p:cNvPr id="2" name="Ink 1">
                <a:extLst>
                  <a:ext uri="{FF2B5EF4-FFF2-40B4-BE49-F238E27FC236}">
                    <a16:creationId xmlns:a16="http://schemas.microsoft.com/office/drawing/2014/main" id="{0E87571B-C9B9-4D2A-8E43-8565C3D70AF0}"/>
                  </a:ext>
                </a:extLst>
              </p:cNvPr>
              <p:cNvPicPr/>
              <p:nvPr/>
            </p:nvPicPr>
            <p:blipFill>
              <a:blip r:embed="rId6"/>
              <a:stretch>
                <a:fillRect/>
              </a:stretch>
            </p:blipFill>
            <p:spPr>
              <a:xfrm>
                <a:off x="1591712" y="2249735"/>
                <a:ext cx="1818000" cy="264600"/>
              </a:xfrm>
              <a:prstGeom prst="rect">
                <a:avLst/>
              </a:prstGeom>
            </p:spPr>
          </p:pic>
        </mc:Fallback>
      </mc:AlternateContent>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http://en.wikipedia.org/wiki/Vodka_war</a:t>
            </a:r>
            <a:endParaRPr lang="en-US">
              <a:solidFill>
                <a:srgbClr val="000000"/>
              </a:solidFill>
            </a:endParaRPr>
          </a:p>
        </p:txBody>
      </p:sp>
      <p:pic>
        <p:nvPicPr>
          <p:cNvPr id="196611" name="Picture 2"/>
          <p:cNvPicPr>
            <a:picLocks noChangeAspect="1" noChangeArrowheads="1"/>
          </p:cNvPicPr>
          <p:nvPr/>
        </p:nvPicPr>
        <p:blipFill>
          <a:blip r:embed="rId4" cstate="print"/>
          <a:srcRect/>
          <a:stretch>
            <a:fillRect/>
          </a:stretch>
        </p:blipFill>
        <p:spPr bwMode="auto">
          <a:xfrm>
            <a:off x="457200" y="990600"/>
            <a:ext cx="8226425" cy="5141913"/>
          </a:xfrm>
          <a:prstGeom prst="rect">
            <a:avLst/>
          </a:prstGeom>
          <a:noFill/>
          <a:ln w="9525">
            <a:noFill/>
            <a:miter lim="800000"/>
            <a:headEnd/>
            <a:tailEnd/>
          </a:ln>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460375" y="282575"/>
            <a:ext cx="8226425" cy="6194425"/>
          </a:xfrm>
          <a:prstGeom prst="rect">
            <a:avLst/>
          </a:prstGeom>
          <a:noFill/>
          <a:ln w="9525">
            <a:noFill/>
            <a:miter lim="800000"/>
            <a:headEnd/>
            <a:tailEnd/>
          </a:ln>
        </p:spPr>
      </p:pic>
      <p:sp>
        <p:nvSpPr>
          <p:cNvPr id="197635"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4"/>
              </a:rPr>
              <a:t>http://en.wikipedia.org/wiki/Vodka_war</a:t>
            </a:r>
            <a:endParaRPr lang="en-US">
              <a:solidFill>
                <a:srgbClr val="000000"/>
              </a:solidFill>
            </a:endParaRPr>
          </a:p>
        </p:txBody>
      </p:sp>
      <p:sp>
        <p:nvSpPr>
          <p:cNvPr id="9" name="Freeform 8"/>
          <p:cNvSpPr>
            <a:spLocks noChangeArrowheads="1"/>
          </p:cNvSpPr>
          <p:nvPr/>
        </p:nvSpPr>
        <p:spPr bwMode="auto">
          <a:xfrm>
            <a:off x="442913" y="3114675"/>
            <a:ext cx="8243887" cy="1103313"/>
          </a:xfrm>
          <a:custGeom>
            <a:avLst/>
            <a:gdLst>
              <a:gd name="T0" fmla="*/ 1349830 w 8244114"/>
              <a:gd name="T1" fmla="*/ 232228 h 1103085"/>
              <a:gd name="T2" fmla="*/ 1509487 w 8244114"/>
              <a:gd name="T3" fmla="*/ 14514 h 1103085"/>
              <a:gd name="T4" fmla="*/ 8244114 w 8244114"/>
              <a:gd name="T5" fmla="*/ 0 h 1103085"/>
              <a:gd name="T6" fmla="*/ 8229602 w 8244114"/>
              <a:gd name="T7" fmla="*/ 783771 h 1103085"/>
              <a:gd name="T8" fmla="*/ 2177143 w 8244114"/>
              <a:gd name="T9" fmla="*/ 783771 h 1103085"/>
              <a:gd name="T10" fmla="*/ 2148115 w 8244114"/>
              <a:gd name="T11" fmla="*/ 1074057 h 1103085"/>
              <a:gd name="T12" fmla="*/ 0 w 8244114"/>
              <a:gd name="T13" fmla="*/ 1103085 h 1103085"/>
              <a:gd name="T14" fmla="*/ 29029 w 8244114"/>
              <a:gd name="T15" fmla="*/ 377371 h 1103085"/>
              <a:gd name="T16" fmla="*/ 1233715 w 8244114"/>
              <a:gd name="T17" fmla="*/ 348342 h 1103085"/>
              <a:gd name="T18" fmla="*/ 1349830 w 8244114"/>
              <a:gd name="T19" fmla="*/ 232228 h 11030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44114"/>
              <a:gd name="T31" fmla="*/ 0 h 1103085"/>
              <a:gd name="T32" fmla="*/ 8244114 w 8244114"/>
              <a:gd name="T33" fmla="*/ 1103085 h 11030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44114" h="1103085">
                <a:moveTo>
                  <a:pt x="1349829" y="232228"/>
                </a:moveTo>
                <a:lnTo>
                  <a:pt x="1509486" y="14514"/>
                </a:lnTo>
                <a:lnTo>
                  <a:pt x="8244114" y="0"/>
                </a:lnTo>
                <a:lnTo>
                  <a:pt x="8229600" y="783771"/>
                </a:lnTo>
                <a:lnTo>
                  <a:pt x="2177143" y="783771"/>
                </a:lnTo>
                <a:lnTo>
                  <a:pt x="2148114" y="1074057"/>
                </a:lnTo>
                <a:lnTo>
                  <a:pt x="0" y="1103085"/>
                </a:lnTo>
                <a:lnTo>
                  <a:pt x="29029" y="377371"/>
                </a:lnTo>
                <a:lnTo>
                  <a:pt x="1233714" y="348342"/>
                </a:lnTo>
                <a:lnTo>
                  <a:pt x="1349829" y="232228"/>
                </a:lnTo>
                <a:close/>
              </a:path>
            </a:pathLst>
          </a:custGeom>
          <a:noFill/>
          <a:ln w="76200" algn="ctr">
            <a:solidFill>
              <a:srgbClr val="482400"/>
            </a:solidFill>
            <a:round/>
            <a:headEnd/>
            <a:tailEnd/>
          </a:ln>
        </p:spPr>
        <p:txBody>
          <a:bodyPr wrap="none"/>
          <a:lstStyle/>
          <a:p>
            <a:endParaRPr lang="en-US" sz="3200">
              <a:solidFill>
                <a:srgbClr val="000000"/>
              </a:solidFill>
            </a:endParaRPr>
          </a:p>
        </p:txBody>
      </p:sp>
      <p:sp>
        <p:nvSpPr>
          <p:cNvPr id="10" name="Freeform 9"/>
          <p:cNvSpPr>
            <a:spLocks noChangeArrowheads="1"/>
          </p:cNvSpPr>
          <p:nvPr/>
        </p:nvSpPr>
        <p:spPr bwMode="auto">
          <a:xfrm>
            <a:off x="465138" y="1404938"/>
            <a:ext cx="8185150" cy="1103312"/>
          </a:xfrm>
          <a:custGeom>
            <a:avLst/>
            <a:gdLst>
              <a:gd name="T0" fmla="*/ 3410857 w 8186057"/>
              <a:gd name="T1" fmla="*/ 304800 h 1103086"/>
              <a:gd name="T2" fmla="*/ 3439887 w 8186057"/>
              <a:gd name="T3" fmla="*/ 0 h 1103086"/>
              <a:gd name="T4" fmla="*/ 8186057 w 8186057"/>
              <a:gd name="T5" fmla="*/ 0 h 1103086"/>
              <a:gd name="T6" fmla="*/ 8186057 w 8186057"/>
              <a:gd name="T7" fmla="*/ 740229 h 1103086"/>
              <a:gd name="T8" fmla="*/ 1553029 w 8186057"/>
              <a:gd name="T9" fmla="*/ 725715 h 1103086"/>
              <a:gd name="T10" fmla="*/ 1320800 w 8186057"/>
              <a:gd name="T11" fmla="*/ 1103086 h 1103086"/>
              <a:gd name="T12" fmla="*/ 0 w 8186057"/>
              <a:gd name="T13" fmla="*/ 1103086 h 1103086"/>
              <a:gd name="T14" fmla="*/ 29029 w 8186057"/>
              <a:gd name="T15" fmla="*/ 333829 h 1103086"/>
              <a:gd name="T16" fmla="*/ 3410857 w 8186057"/>
              <a:gd name="T17" fmla="*/ 304800 h 1103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86057"/>
              <a:gd name="T28" fmla="*/ 0 h 1103086"/>
              <a:gd name="T29" fmla="*/ 8186057 w 8186057"/>
              <a:gd name="T30" fmla="*/ 1103086 h 1103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86057" h="1103086">
                <a:moveTo>
                  <a:pt x="3410857" y="304800"/>
                </a:moveTo>
                <a:lnTo>
                  <a:pt x="3439886" y="0"/>
                </a:lnTo>
                <a:lnTo>
                  <a:pt x="8186057" y="0"/>
                </a:lnTo>
                <a:lnTo>
                  <a:pt x="8186057" y="740229"/>
                </a:lnTo>
                <a:lnTo>
                  <a:pt x="1553029" y="725715"/>
                </a:lnTo>
                <a:lnTo>
                  <a:pt x="1320800" y="1103086"/>
                </a:lnTo>
                <a:lnTo>
                  <a:pt x="0" y="1103086"/>
                </a:lnTo>
                <a:lnTo>
                  <a:pt x="29029" y="333829"/>
                </a:lnTo>
                <a:lnTo>
                  <a:pt x="3410857" y="304800"/>
                </a:lnTo>
                <a:close/>
              </a:path>
            </a:pathLst>
          </a:custGeom>
          <a:noFill/>
          <a:ln w="76200" algn="ctr">
            <a:solidFill>
              <a:srgbClr val="482400"/>
            </a:solidFill>
            <a:round/>
            <a:headEnd/>
            <a:tailEnd/>
          </a:ln>
        </p:spPr>
        <p:txBody>
          <a:bodyPr wrap="none"/>
          <a:lstStyle/>
          <a:p>
            <a:endParaRPr lang="en-US" sz="3200">
              <a:solidFill>
                <a:srgbClr val="000000"/>
              </a:solidFill>
            </a:endParaRPr>
          </a:p>
        </p:txBody>
      </p:sp>
      <p:sp>
        <p:nvSpPr>
          <p:cNvPr id="11" name="TextBox 10"/>
          <p:cNvSpPr txBox="1">
            <a:spLocks noChangeArrowheads="1"/>
          </p:cNvSpPr>
          <p:nvPr/>
        </p:nvSpPr>
        <p:spPr bwMode="auto">
          <a:xfrm>
            <a:off x="1600200" y="2971800"/>
            <a:ext cx="5970588" cy="2947988"/>
          </a:xfrm>
          <a:prstGeom prst="rect">
            <a:avLst/>
          </a:prstGeom>
          <a:solidFill>
            <a:srgbClr val="FFFFFF"/>
          </a:solidFill>
          <a:ln w="9525">
            <a:noFill/>
            <a:miter lim="800000"/>
            <a:headEnd/>
            <a:tailEnd/>
          </a:ln>
        </p:spPr>
        <p:txBody>
          <a:bodyPr>
            <a:spAutoFit/>
          </a:bodyPr>
          <a:lstStyle/>
          <a:p>
            <a:endParaRPr lang="en-US" sz="3200" dirty="0">
              <a:solidFill>
                <a:srgbClr val="482400"/>
              </a:solidFill>
            </a:endParaRPr>
          </a:p>
          <a:p>
            <a:r>
              <a:rPr lang="en-US" sz="3200" dirty="0">
                <a:solidFill>
                  <a:srgbClr val="482400"/>
                </a:solidFill>
              </a:rPr>
              <a:t>Does this labeling</a:t>
            </a:r>
          </a:p>
          <a:p>
            <a:r>
              <a:rPr lang="en-US" sz="3200" dirty="0">
                <a:solidFill>
                  <a:srgbClr val="482400"/>
                </a:solidFill>
              </a:rPr>
              <a:t>“compromise”</a:t>
            </a:r>
          </a:p>
          <a:p>
            <a:r>
              <a:rPr lang="en-US" sz="3200" dirty="0">
                <a:solidFill>
                  <a:srgbClr val="482400"/>
                </a:solidFill>
              </a:rPr>
              <a:t>sound familiar?</a:t>
            </a: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909888" y="6567488"/>
            <a:ext cx="3368675" cy="277812"/>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http://news.bbc.co.uk/2/hi/europe/5332432.stm</a:t>
            </a:r>
            <a:endParaRPr lang="en-US" b="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199683"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070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0708" name="Oval 4"/>
          <p:cNvSpPr>
            <a:spLocks noChangeArrowheads="1"/>
          </p:cNvSpPr>
          <p:nvPr/>
        </p:nvSpPr>
        <p:spPr bwMode="auto">
          <a:xfrm>
            <a:off x="2667000" y="2514600"/>
            <a:ext cx="3276600" cy="12954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173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1732" name="Oval 4"/>
          <p:cNvSpPr>
            <a:spLocks noChangeArrowheads="1"/>
          </p:cNvSpPr>
          <p:nvPr/>
        </p:nvSpPr>
        <p:spPr bwMode="auto">
          <a:xfrm>
            <a:off x="2895600" y="2743200"/>
            <a:ext cx="3657600" cy="22098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275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503812" name="Oval 4"/>
          <p:cNvSpPr>
            <a:spLocks noChangeArrowheads="1"/>
          </p:cNvSpPr>
          <p:nvPr/>
        </p:nvSpPr>
        <p:spPr bwMode="auto">
          <a:xfrm>
            <a:off x="2743200" y="3276600"/>
            <a:ext cx="3810000" cy="28194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animBg="1"/>
    </p:bld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3176757" y="6397170"/>
            <a:ext cx="281038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http://news.bbc.co.uk/2/hi/business/7322033.stm</a:t>
            </a:r>
            <a:endParaRPr lang="en-US" sz="800" b="0" dirty="0">
              <a:solidFill>
                <a:srgbClr val="000000"/>
              </a:solidFill>
            </a:endParaRPr>
          </a:p>
        </p:txBody>
      </p:sp>
      <p:pic>
        <p:nvPicPr>
          <p:cNvPr id="473092" name="Picture 4"/>
          <p:cNvPicPr>
            <a:picLocks noChangeAspect="1" noChangeArrowheads="1"/>
          </p:cNvPicPr>
          <p:nvPr/>
        </p:nvPicPr>
        <p:blipFill>
          <a:blip r:embed="rId4" cstate="print"/>
          <a:srcRect/>
          <a:stretch>
            <a:fillRect/>
          </a:stretch>
        </p:blipFill>
        <p:spPr bwMode="auto">
          <a:xfrm>
            <a:off x="685800" y="647642"/>
            <a:ext cx="7772400" cy="5539072"/>
          </a:xfrm>
          <a:prstGeom prst="rect">
            <a:avLst/>
          </a:prstGeom>
          <a:noFill/>
          <a:ln w="9525">
            <a:noFill/>
            <a:miter lim="800000"/>
            <a:headEnd/>
            <a:tailEnd/>
          </a:ln>
          <a:effectLst/>
        </p:spPr>
      </p:pic>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sp>
        <p:nvSpPr>
          <p:cNvPr id="195587" name="Rectangle 3"/>
          <p:cNvSpPr>
            <a:spLocks noChangeArrowheads="1"/>
          </p:cNvSpPr>
          <p:nvPr/>
        </p:nvSpPr>
        <p:spPr bwMode="auto">
          <a:xfrm>
            <a:off x="814388" y="1338944"/>
            <a:ext cx="7491412" cy="3213187"/>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000000"/>
                </a:solidFill>
                <a:latin typeface="Arial" charset="0"/>
              </a:rPr>
              <a:t>Coming Attraction? </a:t>
            </a:r>
          </a:p>
          <a:p>
            <a:pPr>
              <a:lnSpc>
                <a:spcPct val="160000"/>
              </a:lnSpc>
              <a:spcBef>
                <a:spcPct val="0"/>
              </a:spcBef>
            </a:pPr>
            <a:endParaRPr lang="en-US" sz="2400" b="0" dirty="0">
              <a:solidFill>
                <a:srgbClr val="000000"/>
              </a:solidFill>
              <a:latin typeface="Arial" charset="0"/>
            </a:endParaRPr>
          </a:p>
          <a:p>
            <a:pPr>
              <a:lnSpc>
                <a:spcPct val="140000"/>
              </a:lnSpc>
              <a:spcBef>
                <a:spcPct val="0"/>
              </a:spcBef>
            </a:pPr>
            <a:r>
              <a:rPr lang="en-US" sz="5400" dirty="0">
                <a:solidFill>
                  <a:srgbClr val="000000"/>
                </a:solidFill>
                <a:latin typeface="Arial" charset="0"/>
              </a:rPr>
              <a:t>“The Coca Cola Wars”</a:t>
            </a:r>
          </a:p>
          <a:p>
            <a:pPr>
              <a:lnSpc>
                <a:spcPct val="140000"/>
              </a:lnSpc>
              <a:spcBef>
                <a:spcPct val="0"/>
              </a:spcBef>
            </a:pPr>
            <a:r>
              <a:rPr lang="en-US" sz="3600" dirty="0">
                <a:solidFill>
                  <a:srgbClr val="000000"/>
                </a:solidFill>
                <a:latin typeface="Arial" charset="0"/>
              </a:rPr>
              <a:t>Sidney </a:t>
            </a:r>
            <a:r>
              <a:rPr lang="en-US" sz="3600" dirty="0" err="1">
                <a:solidFill>
                  <a:srgbClr val="000000"/>
                </a:solidFill>
                <a:latin typeface="Arial" charset="0"/>
              </a:rPr>
              <a:t>Mintz</a:t>
            </a:r>
            <a:endParaRPr lang="en-US" sz="3600" dirty="0">
              <a:solidFill>
                <a:srgbClr val="000000"/>
              </a:solidFill>
              <a:latin typeface="Arial" charset="0"/>
            </a:endParaRP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801823" y="6397170"/>
            <a:ext cx="7503977"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http://www.telegraph.co.uk/fashion/fashionpicturegalleries/7547669/Chocolate-Fashion-at-Salon-Du-Chocolat-in-Cairo-Egypt.html?image=6</a:t>
            </a:r>
            <a:endParaRPr lang="en-US" sz="800" b="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85800" y="1157514"/>
            <a:ext cx="7772400" cy="485775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10114" y="6481215"/>
            <a:ext cx="330891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http://news.bbc.co.uk/2/hi/health/7363004.stm</a:t>
            </a:r>
            <a:endParaRPr lang="en-US" b="0" dirty="0">
              <a:solidFill>
                <a:schemeClr val="bg1"/>
              </a:solidFill>
              <a:latin typeface="Arial" charset="0"/>
            </a:endParaRPr>
          </a:p>
        </p:txBody>
      </p:sp>
      <p:pic>
        <p:nvPicPr>
          <p:cNvPr id="479234" name="Picture 2"/>
          <p:cNvPicPr>
            <a:picLocks noChangeAspect="1" noChangeArrowheads="1"/>
          </p:cNvPicPr>
          <p:nvPr/>
        </p:nvPicPr>
        <p:blipFill>
          <a:blip r:embed="rId4" cstate="print"/>
          <a:srcRect/>
          <a:stretch>
            <a:fillRect/>
          </a:stretch>
        </p:blipFill>
        <p:spPr bwMode="auto">
          <a:xfrm>
            <a:off x="914400" y="837830"/>
            <a:ext cx="7315200" cy="5181970"/>
          </a:xfrm>
          <a:prstGeom prst="rect">
            <a:avLst/>
          </a:prstGeom>
          <a:noFill/>
          <a:ln w="9525" cap="flat" cmpd="sng">
            <a:noFill/>
            <a:prstDash val="solid"/>
            <a:miter lim="800000"/>
            <a:headEnd/>
            <a:tailEnd/>
          </a:ln>
          <a:effectLst/>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814388" y="2438400"/>
            <a:ext cx="7491412" cy="3293209"/>
          </a:xfrm>
          <a:prstGeom prst="rect">
            <a:avLst/>
          </a:prstGeom>
          <a:noFill/>
          <a:ln w="9525">
            <a:noFill/>
            <a:miter lim="800000"/>
            <a:headEnd/>
            <a:tailEnd/>
          </a:ln>
        </p:spPr>
        <p:txBody>
          <a:bodyPr>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The United Kingdom-</a:t>
            </a:r>
          </a:p>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European Union</a:t>
            </a:r>
          </a:p>
          <a:p>
            <a:pPr marL="0" marR="0" lvl="0" indent="0" algn="ctr" defTabSz="914400" rtl="0" eaLnBrk="1" fontAlgn="base" latinLnBrk="0" hangingPunct="1">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mn-ea"/>
                <a:cs typeface="+mn-cs"/>
              </a:rPr>
              <a:t> “Sausage War”</a:t>
            </a:r>
          </a:p>
          <a:p>
            <a:pPr marL="0" marR="0" lvl="0" indent="0" algn="ctr" defTabSz="914400" rtl="0" eaLnBrk="1" fontAlgn="base" latinLnBrk="0" hangingPunct="1">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2021</a:t>
            </a:r>
          </a:p>
        </p:txBody>
      </p:sp>
    </p:spTree>
    <p:extLst>
      <p:ext uri="{BB962C8B-B14F-4D97-AF65-F5344CB8AC3E}">
        <p14:creationId xmlns:p14="http://schemas.microsoft.com/office/powerpoint/2010/main" val="134883134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1930878" y="6587704"/>
            <a:ext cx="5280613"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https://www.msn.com/en-gb/news/uknews/what-is-the-brexit-sausage-war-all-about/ar-AAKRvRI</a:t>
            </a:r>
            <a:endParaRPr lang="en-US" sz="800" b="0" dirty="0">
              <a:solidFill>
                <a:srgbClr val="000000"/>
              </a:solidFill>
            </a:endParaRPr>
          </a:p>
        </p:txBody>
      </p:sp>
      <p:pic>
        <p:nvPicPr>
          <p:cNvPr id="3" name="Picture 2" descr="A picture containing text, person&#10;&#10;Description automatically generated">
            <a:extLst>
              <a:ext uri="{FF2B5EF4-FFF2-40B4-BE49-F238E27FC236}">
                <a16:creationId xmlns:a16="http://schemas.microsoft.com/office/drawing/2014/main" id="{8058ACC6-AF92-4BFA-AE07-11D92D7811CF}"/>
              </a:ext>
            </a:extLst>
          </p:cNvPr>
          <p:cNvPicPr>
            <a:picLocks noChangeAspect="1"/>
          </p:cNvPicPr>
          <p:nvPr/>
        </p:nvPicPr>
        <p:blipFill>
          <a:blip r:embed="rId4"/>
          <a:stretch>
            <a:fillRect/>
          </a:stretch>
        </p:blipFill>
        <p:spPr>
          <a:xfrm>
            <a:off x="1828800" y="1447800"/>
            <a:ext cx="5486400" cy="5059754"/>
          </a:xfrm>
          <a:prstGeom prst="rect">
            <a:avLst/>
          </a:prstGeom>
        </p:spPr>
      </p:pic>
      <p:pic>
        <p:nvPicPr>
          <p:cNvPr id="5" name="Picture 4">
            <a:extLst>
              <a:ext uri="{FF2B5EF4-FFF2-40B4-BE49-F238E27FC236}">
                <a16:creationId xmlns:a16="http://schemas.microsoft.com/office/drawing/2014/main" id="{C9696AB1-CD34-45B8-A2DE-216368AEF13C}"/>
              </a:ext>
            </a:extLst>
          </p:cNvPr>
          <p:cNvPicPr>
            <a:picLocks noChangeAspect="1"/>
          </p:cNvPicPr>
          <p:nvPr/>
        </p:nvPicPr>
        <p:blipFill>
          <a:blip r:embed="rId5"/>
          <a:stretch>
            <a:fillRect/>
          </a:stretch>
        </p:blipFill>
        <p:spPr>
          <a:xfrm>
            <a:off x="1726722" y="685800"/>
            <a:ext cx="5715000" cy="431041"/>
          </a:xfrm>
          <a:prstGeom prst="rect">
            <a:avLst/>
          </a:prstGeom>
        </p:spPr>
      </p:pic>
      <p:sp>
        <p:nvSpPr>
          <p:cNvPr id="9" name="TextBox 8">
            <a:extLst>
              <a:ext uri="{FF2B5EF4-FFF2-40B4-BE49-F238E27FC236}">
                <a16:creationId xmlns:a16="http://schemas.microsoft.com/office/drawing/2014/main" id="{20293824-34E5-4A3F-975B-8C662470BE98}"/>
              </a:ext>
            </a:extLst>
          </p:cNvPr>
          <p:cNvSpPr txBox="1"/>
          <p:nvPr/>
        </p:nvSpPr>
        <p:spPr>
          <a:xfrm>
            <a:off x="1784229" y="1119811"/>
            <a:ext cx="1600200" cy="307777"/>
          </a:xfrm>
          <a:prstGeom prst="rect">
            <a:avLst/>
          </a:prstGeom>
          <a:noFill/>
        </p:spPr>
        <p:txBody>
          <a:bodyPr wrap="square">
            <a:spAutoFit/>
          </a:bodyPr>
          <a:lstStyle/>
          <a:p>
            <a:pPr algn="l"/>
            <a:r>
              <a:rPr lang="en-US" sz="1400" b="0" dirty="0"/>
              <a:t>09 June 2021</a:t>
            </a:r>
          </a:p>
        </p:txBody>
      </p:sp>
      <p:pic>
        <p:nvPicPr>
          <p:cNvPr id="8" name="Picture 7">
            <a:extLst>
              <a:ext uri="{FF2B5EF4-FFF2-40B4-BE49-F238E27FC236}">
                <a16:creationId xmlns:a16="http://schemas.microsoft.com/office/drawing/2014/main" id="{C5CFAA0A-59E1-4AFC-B73A-3F61C5DB5BC6}"/>
              </a:ext>
            </a:extLst>
          </p:cNvPr>
          <p:cNvPicPr>
            <a:picLocks noChangeAspect="1"/>
          </p:cNvPicPr>
          <p:nvPr/>
        </p:nvPicPr>
        <p:blipFill>
          <a:blip r:embed="rId6"/>
          <a:stretch>
            <a:fillRect/>
          </a:stretch>
        </p:blipFill>
        <p:spPr>
          <a:xfrm>
            <a:off x="1820174" y="313426"/>
            <a:ext cx="1828800" cy="312458"/>
          </a:xfrm>
          <a:prstGeom prst="rect">
            <a:avLst/>
          </a:prstGeom>
        </p:spPr>
      </p:pic>
    </p:spTree>
    <p:extLst>
      <p:ext uri="{BB962C8B-B14F-4D97-AF65-F5344CB8AC3E}">
        <p14:creationId xmlns:p14="http://schemas.microsoft.com/office/powerpoint/2010/main" val="4114341900"/>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922792" y="6587704"/>
            <a:ext cx="7306808"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https://www.businesslive.co.za/bd/world/europe/2021-06-09-uk-eu-mistrust-deepens-as-sausage-war-talks-fail-to-find-a-breakthrough/</a:t>
            </a:r>
            <a:endParaRPr lang="en-US" sz="800" b="0" dirty="0">
              <a:solidFill>
                <a:srgbClr val="000000"/>
              </a:solidFill>
            </a:endParaRPr>
          </a:p>
        </p:txBody>
      </p:sp>
      <p:pic>
        <p:nvPicPr>
          <p:cNvPr id="4" name="Picture 3" descr="A picture containing text, person, person, screenshot&#10;&#10;Description automatically generated">
            <a:extLst>
              <a:ext uri="{FF2B5EF4-FFF2-40B4-BE49-F238E27FC236}">
                <a16:creationId xmlns:a16="http://schemas.microsoft.com/office/drawing/2014/main" id="{F8D70852-3103-43F0-8303-28A320A7C7CF}"/>
              </a:ext>
            </a:extLst>
          </p:cNvPr>
          <p:cNvPicPr>
            <a:picLocks noChangeAspect="1"/>
          </p:cNvPicPr>
          <p:nvPr/>
        </p:nvPicPr>
        <p:blipFill>
          <a:blip r:embed="rId4"/>
          <a:stretch>
            <a:fillRect/>
          </a:stretch>
        </p:blipFill>
        <p:spPr>
          <a:xfrm>
            <a:off x="2597269" y="498087"/>
            <a:ext cx="3657600" cy="6089617"/>
          </a:xfrm>
          <a:prstGeom prst="rect">
            <a:avLst/>
          </a:prstGeom>
        </p:spPr>
      </p:pic>
      <p:sp>
        <p:nvSpPr>
          <p:cNvPr id="10" name="TextBox 9">
            <a:extLst>
              <a:ext uri="{FF2B5EF4-FFF2-40B4-BE49-F238E27FC236}">
                <a16:creationId xmlns:a16="http://schemas.microsoft.com/office/drawing/2014/main" id="{7A098951-D3B2-45B7-B856-C4AAB0D53806}"/>
              </a:ext>
            </a:extLst>
          </p:cNvPr>
          <p:cNvSpPr txBox="1"/>
          <p:nvPr/>
        </p:nvSpPr>
        <p:spPr>
          <a:xfrm>
            <a:off x="2557730" y="2833675"/>
            <a:ext cx="2959835" cy="307777"/>
          </a:xfrm>
          <a:prstGeom prst="rect">
            <a:avLst/>
          </a:prstGeom>
          <a:solidFill>
            <a:schemeClr val="bg1"/>
          </a:solidFill>
        </p:spPr>
        <p:txBody>
          <a:bodyPr wrap="square">
            <a:spAutoFit/>
          </a:bodyPr>
          <a:lstStyle/>
          <a:p>
            <a:pPr algn="l"/>
            <a:r>
              <a:rPr lang="en-US" sz="1400" b="0" dirty="0"/>
              <a:t>09 June 2021</a:t>
            </a:r>
          </a:p>
        </p:txBody>
      </p:sp>
      <p:pic>
        <p:nvPicPr>
          <p:cNvPr id="7" name="Picture 6" descr="Logo, company name&#10;&#10;Description automatically generated">
            <a:extLst>
              <a:ext uri="{FF2B5EF4-FFF2-40B4-BE49-F238E27FC236}">
                <a16:creationId xmlns:a16="http://schemas.microsoft.com/office/drawing/2014/main" id="{2E47D8F3-0A0C-4620-8C13-87048F9244AA}"/>
              </a:ext>
            </a:extLst>
          </p:cNvPr>
          <p:cNvPicPr>
            <a:picLocks noChangeAspect="1"/>
          </p:cNvPicPr>
          <p:nvPr/>
        </p:nvPicPr>
        <p:blipFill>
          <a:blip r:embed="rId5"/>
          <a:stretch>
            <a:fillRect/>
          </a:stretch>
        </p:blipFill>
        <p:spPr>
          <a:xfrm>
            <a:off x="622538" y="498087"/>
            <a:ext cx="1828800" cy="374754"/>
          </a:xfrm>
          <a:prstGeom prst="rect">
            <a:avLst/>
          </a:prstGeom>
        </p:spPr>
      </p:pic>
    </p:spTree>
    <p:extLst>
      <p:ext uri="{BB962C8B-B14F-4D97-AF65-F5344CB8AC3E}">
        <p14:creationId xmlns:p14="http://schemas.microsoft.com/office/powerpoint/2010/main" val="31897251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2408480" y="6587704"/>
            <a:ext cx="436369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https://wsau.com/2021/06/30/eu-agrees-ceasefire-with-britain-in-sausage-war/</a:t>
            </a:r>
            <a:endParaRPr lang="en-US" sz="800" b="0" dirty="0">
              <a:solidFill>
                <a:srgbClr val="000000"/>
              </a:solidFill>
            </a:endParaRPr>
          </a:p>
        </p:txBody>
      </p:sp>
      <p:sp>
        <p:nvSpPr>
          <p:cNvPr id="10" name="TextBox 9">
            <a:extLst>
              <a:ext uri="{FF2B5EF4-FFF2-40B4-BE49-F238E27FC236}">
                <a16:creationId xmlns:a16="http://schemas.microsoft.com/office/drawing/2014/main" id="{7A098951-D3B2-45B7-B856-C4AAB0D53806}"/>
              </a:ext>
            </a:extLst>
          </p:cNvPr>
          <p:cNvSpPr txBox="1"/>
          <p:nvPr/>
        </p:nvSpPr>
        <p:spPr>
          <a:xfrm>
            <a:off x="1393190" y="6279927"/>
            <a:ext cx="2959835" cy="307777"/>
          </a:xfrm>
          <a:prstGeom prst="rect">
            <a:avLst/>
          </a:prstGeom>
          <a:solidFill>
            <a:schemeClr val="bg1"/>
          </a:solidFill>
        </p:spPr>
        <p:txBody>
          <a:bodyPr wrap="square">
            <a:spAutoFit/>
          </a:bodyPr>
          <a:lstStyle/>
          <a:p>
            <a:pPr algn="l"/>
            <a:r>
              <a:rPr lang="en-US" sz="1400" b="0" dirty="0"/>
              <a:t>30 June 2021</a:t>
            </a:r>
          </a:p>
        </p:txBody>
      </p:sp>
      <p:pic>
        <p:nvPicPr>
          <p:cNvPr id="3" name="Picture 2" descr="A picture containing text&#10;&#10;Description automatically generated">
            <a:extLst>
              <a:ext uri="{FF2B5EF4-FFF2-40B4-BE49-F238E27FC236}">
                <a16:creationId xmlns:a16="http://schemas.microsoft.com/office/drawing/2014/main" id="{25591E1A-98A7-4821-93BD-6778B16E0744}"/>
              </a:ext>
            </a:extLst>
          </p:cNvPr>
          <p:cNvPicPr>
            <a:picLocks noChangeAspect="1"/>
          </p:cNvPicPr>
          <p:nvPr/>
        </p:nvPicPr>
        <p:blipFill>
          <a:blip r:embed="rId4"/>
          <a:stretch>
            <a:fillRect/>
          </a:stretch>
        </p:blipFill>
        <p:spPr>
          <a:xfrm>
            <a:off x="1371600" y="903232"/>
            <a:ext cx="6400800" cy="5421368"/>
          </a:xfrm>
          <a:prstGeom prst="rect">
            <a:avLst/>
          </a:prstGeom>
        </p:spPr>
      </p:pic>
      <p:pic>
        <p:nvPicPr>
          <p:cNvPr id="6" name="Picture 5" descr="Logo&#10;&#10;Description automatically generated">
            <a:extLst>
              <a:ext uri="{FF2B5EF4-FFF2-40B4-BE49-F238E27FC236}">
                <a16:creationId xmlns:a16="http://schemas.microsoft.com/office/drawing/2014/main" id="{A7F640EB-D8D9-49BE-9D72-D00CE46E8EF7}"/>
              </a:ext>
            </a:extLst>
          </p:cNvPr>
          <p:cNvPicPr>
            <a:picLocks noChangeAspect="1"/>
          </p:cNvPicPr>
          <p:nvPr/>
        </p:nvPicPr>
        <p:blipFill>
          <a:blip r:embed="rId5"/>
          <a:stretch>
            <a:fillRect/>
          </a:stretch>
        </p:blipFill>
        <p:spPr>
          <a:xfrm>
            <a:off x="285694" y="322191"/>
            <a:ext cx="1085906" cy="425472"/>
          </a:xfrm>
          <a:prstGeom prst="rect">
            <a:avLst/>
          </a:prstGeom>
        </p:spPr>
      </p:pic>
    </p:spTree>
    <p:extLst>
      <p:ext uri="{BB962C8B-B14F-4D97-AF65-F5344CB8AC3E}">
        <p14:creationId xmlns:p14="http://schemas.microsoft.com/office/powerpoint/2010/main" val="73662518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814388" y="2438400"/>
            <a:ext cx="7491412" cy="3293209"/>
          </a:xfrm>
          <a:prstGeom prst="rect">
            <a:avLst/>
          </a:prstGeom>
          <a:noFill/>
          <a:ln w="9525">
            <a:noFill/>
            <a:miter lim="800000"/>
            <a:headEnd/>
            <a:tailEnd/>
          </a:ln>
        </p:spPr>
        <p:txBody>
          <a:bodyPr>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The United Kingdom-</a:t>
            </a:r>
          </a:p>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European Union</a:t>
            </a:r>
          </a:p>
          <a:p>
            <a:pPr marL="0" marR="0" lvl="0" indent="0" algn="ctr" defTabSz="914400" rtl="0" eaLnBrk="1" fontAlgn="base" latinLnBrk="0" hangingPunct="1">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mn-ea"/>
                <a:cs typeface="+mn-cs"/>
              </a:rPr>
              <a:t> “Trawler Wars”</a:t>
            </a:r>
          </a:p>
          <a:p>
            <a:pPr marL="0" marR="0" lvl="0" indent="0" algn="ctr" defTabSz="914400" rtl="0" eaLnBrk="1" fontAlgn="base" latinLnBrk="0" hangingPunct="1">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2021</a:t>
            </a:r>
          </a:p>
        </p:txBody>
      </p:sp>
    </p:spTree>
    <p:extLst>
      <p:ext uri="{BB962C8B-B14F-4D97-AF65-F5344CB8AC3E}">
        <p14:creationId xmlns:p14="http://schemas.microsoft.com/office/powerpoint/2010/main" val="271153492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2408480" y="6587704"/>
            <a:ext cx="517000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https://www.euractiv.com/section/agriculture-food/news/trawler-wars-europes-fights-over-fish/</a:t>
            </a:r>
            <a:endParaRPr lang="en-US" sz="800" b="0" dirty="0">
              <a:solidFill>
                <a:srgbClr val="000000"/>
              </a:solidFill>
            </a:endParaRPr>
          </a:p>
        </p:txBody>
      </p:sp>
      <p:pic>
        <p:nvPicPr>
          <p:cNvPr id="4" name="Picture 3" descr="A picture containing text, water, outdoor&#10;&#10;Description automatically generated">
            <a:extLst>
              <a:ext uri="{FF2B5EF4-FFF2-40B4-BE49-F238E27FC236}">
                <a16:creationId xmlns:a16="http://schemas.microsoft.com/office/drawing/2014/main" id="{8ADE3C79-8DB5-463A-A316-F389D7F45ED2}"/>
              </a:ext>
            </a:extLst>
          </p:cNvPr>
          <p:cNvPicPr>
            <a:picLocks noChangeAspect="1"/>
          </p:cNvPicPr>
          <p:nvPr/>
        </p:nvPicPr>
        <p:blipFill>
          <a:blip r:embed="rId4"/>
          <a:stretch>
            <a:fillRect/>
          </a:stretch>
        </p:blipFill>
        <p:spPr>
          <a:xfrm>
            <a:off x="1143000" y="1066800"/>
            <a:ext cx="6858000" cy="5210648"/>
          </a:xfrm>
          <a:prstGeom prst="rect">
            <a:avLst/>
          </a:prstGeom>
        </p:spPr>
      </p:pic>
      <p:sp>
        <p:nvSpPr>
          <p:cNvPr id="8" name="TextBox 7">
            <a:extLst>
              <a:ext uri="{FF2B5EF4-FFF2-40B4-BE49-F238E27FC236}">
                <a16:creationId xmlns:a16="http://schemas.microsoft.com/office/drawing/2014/main" id="{D65D5F82-0500-40E1-9EA3-20AF5F87C241}"/>
              </a:ext>
            </a:extLst>
          </p:cNvPr>
          <p:cNvSpPr txBox="1"/>
          <p:nvPr/>
        </p:nvSpPr>
        <p:spPr>
          <a:xfrm>
            <a:off x="5079665" y="1711123"/>
            <a:ext cx="2959835" cy="307777"/>
          </a:xfrm>
          <a:prstGeom prst="rect">
            <a:avLst/>
          </a:prstGeom>
          <a:solidFill>
            <a:schemeClr val="bg1"/>
          </a:solidFill>
        </p:spPr>
        <p:txBody>
          <a:bodyPr wrap="square">
            <a:spAutoFit/>
          </a:bodyPr>
          <a:lstStyle/>
          <a:p>
            <a:pPr algn="r"/>
            <a:r>
              <a:rPr lang="en-US" sz="1400" b="0" dirty="0"/>
              <a:t>7 May 2021</a:t>
            </a:r>
          </a:p>
        </p:txBody>
      </p:sp>
      <p:pic>
        <p:nvPicPr>
          <p:cNvPr id="7" name="Picture 6" descr="Logo&#10;&#10;Description automatically generated">
            <a:extLst>
              <a:ext uri="{FF2B5EF4-FFF2-40B4-BE49-F238E27FC236}">
                <a16:creationId xmlns:a16="http://schemas.microsoft.com/office/drawing/2014/main" id="{72B7EC20-324B-4F35-9D65-D295D4D6B09B}"/>
              </a:ext>
            </a:extLst>
          </p:cNvPr>
          <p:cNvPicPr>
            <a:picLocks noChangeAspect="1"/>
          </p:cNvPicPr>
          <p:nvPr/>
        </p:nvPicPr>
        <p:blipFill>
          <a:blip r:embed="rId5"/>
          <a:stretch>
            <a:fillRect/>
          </a:stretch>
        </p:blipFill>
        <p:spPr>
          <a:xfrm>
            <a:off x="457200" y="378245"/>
            <a:ext cx="2254366" cy="533427"/>
          </a:xfrm>
          <a:prstGeom prst="rect">
            <a:avLst/>
          </a:prstGeom>
        </p:spPr>
      </p:pic>
    </p:spTree>
    <p:extLst>
      <p:ext uri="{BB962C8B-B14F-4D97-AF65-F5344CB8AC3E}">
        <p14:creationId xmlns:p14="http://schemas.microsoft.com/office/powerpoint/2010/main" val="119512033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1524000" y="6587704"/>
            <a:ext cx="612539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https://www.theguardian.com/politics/2020/dec/12/brexit-fishing-row-evokes-memories-of-cod-wars-with-iceland</a:t>
            </a:r>
            <a:endParaRPr lang="en-US" sz="800" b="0" dirty="0">
              <a:solidFill>
                <a:srgbClr val="000000"/>
              </a:solidFill>
            </a:endParaRPr>
          </a:p>
        </p:txBody>
      </p:sp>
      <p:pic>
        <p:nvPicPr>
          <p:cNvPr id="3" name="Picture 2" descr="Diagram&#10;&#10;Description automatically generated">
            <a:extLst>
              <a:ext uri="{FF2B5EF4-FFF2-40B4-BE49-F238E27FC236}">
                <a16:creationId xmlns:a16="http://schemas.microsoft.com/office/drawing/2014/main" id="{D53CBE67-B551-4818-B721-5BA475F25BE6}"/>
              </a:ext>
            </a:extLst>
          </p:cNvPr>
          <p:cNvPicPr>
            <a:picLocks noChangeAspect="1"/>
          </p:cNvPicPr>
          <p:nvPr/>
        </p:nvPicPr>
        <p:blipFill>
          <a:blip r:embed="rId4"/>
          <a:stretch>
            <a:fillRect/>
          </a:stretch>
        </p:blipFill>
        <p:spPr>
          <a:xfrm>
            <a:off x="1828800" y="968943"/>
            <a:ext cx="5486400" cy="5508057"/>
          </a:xfrm>
          <a:prstGeom prst="rect">
            <a:avLst/>
          </a:prstGeom>
        </p:spPr>
      </p:pic>
      <p:sp>
        <p:nvSpPr>
          <p:cNvPr id="9" name="TextBox 8">
            <a:extLst>
              <a:ext uri="{FF2B5EF4-FFF2-40B4-BE49-F238E27FC236}">
                <a16:creationId xmlns:a16="http://schemas.microsoft.com/office/drawing/2014/main" id="{F66985EF-1AD6-4FC7-95B5-959F084AB40D}"/>
              </a:ext>
            </a:extLst>
          </p:cNvPr>
          <p:cNvSpPr txBox="1"/>
          <p:nvPr/>
        </p:nvSpPr>
        <p:spPr>
          <a:xfrm>
            <a:off x="5752700" y="1597223"/>
            <a:ext cx="1600200" cy="307777"/>
          </a:xfrm>
          <a:prstGeom prst="rect">
            <a:avLst/>
          </a:prstGeom>
          <a:solidFill>
            <a:schemeClr val="bg1"/>
          </a:solidFill>
        </p:spPr>
        <p:txBody>
          <a:bodyPr wrap="square">
            <a:spAutoFit/>
          </a:bodyPr>
          <a:lstStyle/>
          <a:p>
            <a:pPr algn="r"/>
            <a:r>
              <a:rPr lang="en-US" sz="1400" b="0" dirty="0"/>
              <a:t>12 Dec 2020</a:t>
            </a:r>
          </a:p>
        </p:txBody>
      </p:sp>
      <p:pic>
        <p:nvPicPr>
          <p:cNvPr id="6" name="Picture 5" descr="A blue sign with white text&#10;&#10;Description automatically generated with medium confidence">
            <a:extLst>
              <a:ext uri="{FF2B5EF4-FFF2-40B4-BE49-F238E27FC236}">
                <a16:creationId xmlns:a16="http://schemas.microsoft.com/office/drawing/2014/main" id="{06E284B8-2FC9-4918-A872-B02CD2383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1025"/>
            <a:ext cx="1828800" cy="402566"/>
          </a:xfrm>
          <a:prstGeom prst="rect">
            <a:avLst/>
          </a:prstGeom>
        </p:spPr>
      </p:pic>
    </p:spTree>
    <p:extLst>
      <p:ext uri="{BB962C8B-B14F-4D97-AF65-F5344CB8AC3E}">
        <p14:creationId xmlns:p14="http://schemas.microsoft.com/office/powerpoint/2010/main" val="210191374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825274" y="1163086"/>
            <a:ext cx="7491412" cy="48567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6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pitchFamily="18" charset="0"/>
                <a:ea typeface="+mn-ea"/>
                <a:cs typeface="+mn-cs"/>
              </a:rPr>
              <a:t>The EU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uLnTx/>
                <a:uFillTx/>
                <a:latin typeface="Times" pitchFamily="18" charset="0"/>
                <a:ea typeface="+mn-ea"/>
                <a:cs typeface="+mn-cs"/>
              </a:rPr>
              <a:t>Thirty-Year Chocolate War: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Times" pitchFamily="18" charset="0"/>
                <a:ea typeface="+mn-ea"/>
                <a:cs typeface="+mn-cs"/>
              </a:rPr>
              <a:t>A Run-up to Scaling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imes"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pitchFamily="18" charset="0"/>
                <a:ea typeface="+mn-ea"/>
                <a:cs typeface="+mn-cs"/>
              </a:rPr>
              <a:t>1973-2003</a:t>
            </a:r>
          </a:p>
        </p:txBody>
      </p:sp>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Verdana" pitchFamily="34" charset="0"/>
                <a:ea typeface="+mn-ea"/>
                <a:cs typeface="+mn-cs"/>
              </a:rPr>
              <a:t>Tim Roufs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pitchFamily="34" charset="0"/>
                <a:ea typeface="+mn-ea"/>
                <a:cs typeface="+mn-cs"/>
              </a:rPr>
              <a:t>© 2010-2024</a:t>
            </a:r>
            <a:endParaRPr kumimoji="1" lang="en-US" sz="9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5351943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http://news.bbc.co.uk/2/hi/uk_news/scotland/glasgow_and_west/7940393.stm</a:t>
            </a:r>
            <a:endParaRPr lang="en-US" b="0" dirty="0">
              <a:solidFill>
                <a:schemeClr val="bg1"/>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914400" y="1153465"/>
            <a:ext cx="7315200" cy="4866335"/>
          </a:xfrm>
          <a:prstGeom prst="rect">
            <a:avLst/>
          </a:prstGeom>
          <a:noFill/>
          <a:ln w="9525">
            <a:noFill/>
            <a:miter lim="800000"/>
            <a:headEnd/>
            <a:tailEnd/>
          </a:ln>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http://news.bbc.co.uk/2/hi/uk_news/scotland/glasgow_and_west/7940393.stm</a:t>
            </a:r>
            <a:endParaRPr lang="en-US" b="0" dirty="0">
              <a:solidFill>
                <a:schemeClr val="bg1"/>
              </a:solidFill>
              <a:latin typeface="Arial" charset="0"/>
            </a:endParaRPr>
          </a:p>
        </p:txBody>
      </p:sp>
      <p:pic>
        <p:nvPicPr>
          <p:cNvPr id="2050" name="Picture 2"/>
          <p:cNvPicPr>
            <a:picLocks noChangeAspect="1" noChangeArrowheads="1"/>
          </p:cNvPicPr>
          <p:nvPr/>
        </p:nvPicPr>
        <p:blipFill>
          <a:blip r:embed="rId4" cstate="print"/>
          <a:srcRect/>
          <a:stretch>
            <a:fillRect/>
          </a:stretch>
        </p:blipFill>
        <p:spPr bwMode="auto">
          <a:xfrm>
            <a:off x="914400" y="1241030"/>
            <a:ext cx="7315200" cy="4626370"/>
          </a:xfrm>
          <a:prstGeom prst="rect">
            <a:avLst/>
          </a:prstGeom>
          <a:noFill/>
          <a:ln w="9525">
            <a:noFill/>
            <a:miter lim="800000"/>
            <a:headEnd/>
            <a:tailEnd/>
          </a:ln>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5910" y="6481215"/>
            <a:ext cx="1489062"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Foodnavigator.com</a:t>
            </a:r>
            <a:endParaRPr lang="en-US" b="0" dirty="0">
              <a:solidFill>
                <a:schemeClr val="bg1"/>
              </a:solidFill>
              <a:latin typeface="Arial" charset="0"/>
            </a:endParaRPr>
          </a:p>
        </p:txBody>
      </p:sp>
      <p:pic>
        <p:nvPicPr>
          <p:cNvPr id="480258" name="Picture 2"/>
          <p:cNvPicPr>
            <a:picLocks noChangeAspect="1" noChangeArrowheads="1"/>
          </p:cNvPicPr>
          <p:nvPr/>
        </p:nvPicPr>
        <p:blipFill>
          <a:blip r:embed="rId4" cstate="print"/>
          <a:srcRect/>
          <a:stretch>
            <a:fillRect/>
          </a:stretch>
        </p:blipFill>
        <p:spPr bwMode="auto">
          <a:xfrm>
            <a:off x="914400" y="990600"/>
            <a:ext cx="7315200" cy="4874636"/>
          </a:xfrm>
          <a:prstGeom prst="rect">
            <a:avLst/>
          </a:prstGeom>
          <a:noFill/>
          <a:ln w="9525" cap="flat" cmpd="sng">
            <a:noFill/>
            <a:prstDash val="solid"/>
            <a:miter lim="800000"/>
            <a:headEnd/>
            <a:tailEnd/>
          </a:ln>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0243" name="Rectangle 3"/>
          <p:cNvSpPr>
            <a:spLocks noChangeArrowheads="1"/>
          </p:cNvSpPr>
          <p:nvPr/>
        </p:nvSpPr>
        <p:spPr bwMode="auto">
          <a:xfrm>
            <a:off x="814388" y="914400"/>
            <a:ext cx="7491412" cy="5521325"/>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FFFFFF"/>
                </a:solidFill>
                <a:latin typeface="Arial" charset="0"/>
              </a:rPr>
              <a:t>The</a:t>
            </a:r>
          </a:p>
          <a:p>
            <a:pPr>
              <a:lnSpc>
                <a:spcPct val="140000"/>
              </a:lnSpc>
              <a:spcBef>
                <a:spcPct val="0"/>
              </a:spcBef>
            </a:pPr>
            <a:r>
              <a:rPr lang="en-US" sz="6000" dirty="0">
                <a:solidFill>
                  <a:srgbClr val="FFFFFF"/>
                </a:solidFill>
                <a:latin typeface="Arial" charset="0"/>
              </a:rPr>
              <a:t>European Union</a:t>
            </a:r>
          </a:p>
          <a:p>
            <a:pPr>
              <a:lnSpc>
                <a:spcPct val="140000"/>
              </a:lnSpc>
              <a:spcBef>
                <a:spcPct val="0"/>
              </a:spcBef>
            </a:pPr>
            <a:r>
              <a:rPr lang="en-US" sz="6000" dirty="0">
                <a:solidFill>
                  <a:srgbClr val="FFFFFF"/>
                </a:solidFill>
                <a:latin typeface="Arial" charset="0"/>
              </a:rPr>
              <a:t> “Chocolate Wars”</a:t>
            </a:r>
          </a:p>
          <a:p>
            <a:pPr>
              <a:lnSpc>
                <a:spcPct val="140000"/>
              </a:lnSpc>
              <a:spcBef>
                <a:spcPct val="0"/>
              </a:spcBef>
            </a:pPr>
            <a:r>
              <a:rPr lang="en-US" sz="3600" dirty="0">
                <a:solidFill>
                  <a:srgbClr val="FFFFFF"/>
                </a:solidFill>
                <a:latin typeface="Arial" charset="0"/>
              </a:rPr>
              <a:t>1973-2003</a:t>
            </a:r>
          </a:p>
          <a:p>
            <a:pPr>
              <a:lnSpc>
                <a:spcPct val="160000"/>
              </a:lnSpc>
              <a:spcBef>
                <a:spcPct val="0"/>
              </a:spcBef>
            </a:pPr>
            <a:r>
              <a:rPr lang="en-US" sz="2400" b="0" dirty="0">
                <a:solidFill>
                  <a:srgbClr val="FFFFFF"/>
                </a:solidFill>
                <a:latin typeface="Arial" charset="0"/>
              </a:rPr>
              <a:t>a run-up to</a:t>
            </a:r>
          </a:p>
          <a:p>
            <a:pPr>
              <a:lnSpc>
                <a:spcPct val="160000"/>
              </a:lnSpc>
              <a:spcBef>
                <a:spcPct val="0"/>
              </a:spcBef>
            </a:pPr>
            <a:r>
              <a:rPr lang="en-US" sz="3600" dirty="0">
                <a:solidFill>
                  <a:srgbClr val="FFFFFF"/>
                </a:solidFill>
                <a:latin typeface="Arial" charset="0"/>
              </a:rPr>
              <a:t>Scaling</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11732-33C9-418B-A9F4-512CE8C7319B}"/>
              </a:ext>
            </a:extLst>
          </p:cNvPr>
          <p:cNvPicPr>
            <a:picLocks noChangeAspect="1"/>
          </p:cNvPicPr>
          <p:nvPr/>
        </p:nvPicPr>
        <p:blipFill>
          <a:blip r:embed="rId3"/>
          <a:stretch>
            <a:fillRect/>
          </a:stretch>
        </p:blipFill>
        <p:spPr>
          <a:xfrm>
            <a:off x="1600200" y="76200"/>
            <a:ext cx="5943600" cy="6553006"/>
          </a:xfrm>
          <a:prstGeom prst="rect">
            <a:avLst/>
          </a:prstGeom>
        </p:spPr>
      </p:pic>
      <p:sp>
        <p:nvSpPr>
          <p:cNvPr id="6" name="Text Box 2">
            <a:extLst>
              <a:ext uri="{FF2B5EF4-FFF2-40B4-BE49-F238E27FC236}">
                <a16:creationId xmlns:a16="http://schemas.microsoft.com/office/drawing/2014/main" id="{66802341-6F0E-423B-8006-16E44387CBF6}"/>
              </a:ext>
            </a:extLst>
          </p:cNvPr>
          <p:cNvSpPr txBox="1">
            <a:spLocks noChangeArrowheads="1"/>
          </p:cNvSpPr>
          <p:nvPr/>
        </p:nvSpPr>
        <p:spPr bwMode="auto">
          <a:xfrm>
            <a:off x="2270570" y="6629400"/>
            <a:ext cx="4663630" cy="363176"/>
          </a:xfrm>
          <a:prstGeom prst="rect">
            <a:avLst/>
          </a:prstGeom>
          <a:noFill/>
          <a:ln w="9525">
            <a:noFill/>
            <a:miter lim="800000"/>
            <a:headEnd/>
            <a:tailEnd/>
          </a:ln>
        </p:spPr>
        <p:txBody>
          <a:bodyPr wrap="square">
            <a:noAutofit/>
          </a:bodyPr>
          <a:lstStyle/>
          <a:p>
            <a:r>
              <a:rPr lang="en-US" sz="800" b="0" dirty="0">
                <a:solidFill>
                  <a:srgbClr val="FFFFFF"/>
                </a:solidFill>
                <a:latin typeface="Arial" charset="0"/>
                <a:hlinkClick r:id="rId4"/>
              </a:rPr>
              <a:t>https://www.bbc.com/news/world-africa-56687427akv</a:t>
            </a:r>
            <a:endParaRPr lang="en-US" sz="800" b="0" dirty="0">
              <a:solidFill>
                <a:srgbClr val="FFFFFF"/>
              </a:solidFill>
              <a:latin typeface="Arial" charset="0"/>
            </a:endParaRPr>
          </a:p>
          <a:p>
            <a:endParaRPr lang="en-US" sz="800" b="0" dirty="0">
              <a:solidFill>
                <a:srgbClr val="FFFFFF"/>
              </a:solidFill>
              <a:latin typeface="Arial" charset="0"/>
            </a:endParaRPr>
          </a:p>
        </p:txBody>
      </p:sp>
      <p:sp>
        <p:nvSpPr>
          <p:cNvPr id="7" name="TextBox 6">
            <a:extLst>
              <a:ext uri="{FF2B5EF4-FFF2-40B4-BE49-F238E27FC236}">
                <a16:creationId xmlns:a16="http://schemas.microsoft.com/office/drawing/2014/main" id="{547F2AEE-E92E-4C9E-ADFE-18CFD052E0D1}"/>
              </a:ext>
            </a:extLst>
          </p:cNvPr>
          <p:cNvSpPr txBox="1"/>
          <p:nvPr/>
        </p:nvSpPr>
        <p:spPr>
          <a:xfrm>
            <a:off x="1600200" y="1600200"/>
            <a:ext cx="1371600" cy="762000"/>
          </a:xfrm>
          <a:prstGeom prst="rect">
            <a:avLst/>
          </a:prstGeom>
          <a:solidFill>
            <a:schemeClr val="bg1"/>
          </a:solidFill>
        </p:spPr>
        <p:txBody>
          <a:bodyPr wrap="square">
            <a:noAutofit/>
          </a:bodyPr>
          <a:lstStyle/>
          <a:p>
            <a:r>
              <a:rPr lang="en-US" sz="1600" b="0" dirty="0">
                <a:latin typeface="Times" pitchFamily="18" charset="0"/>
              </a:rPr>
              <a:t>10 April 2021</a:t>
            </a:r>
            <a:endParaRPr lang="en-US" sz="1600" b="0" dirty="0"/>
          </a:p>
        </p:txBody>
      </p:sp>
      <p:pic>
        <p:nvPicPr>
          <p:cNvPr id="4" name="Picture 3">
            <a:extLst>
              <a:ext uri="{FF2B5EF4-FFF2-40B4-BE49-F238E27FC236}">
                <a16:creationId xmlns:a16="http://schemas.microsoft.com/office/drawing/2014/main" id="{1222A6B4-D017-42B4-85D0-9A72BB6ED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00" y="1228825"/>
            <a:ext cx="1270000" cy="609600"/>
          </a:xfrm>
          <a:prstGeom prst="rect">
            <a:avLst/>
          </a:prstGeom>
        </p:spPr>
      </p:pic>
    </p:spTree>
    <p:extLst>
      <p:ext uri="{BB962C8B-B14F-4D97-AF65-F5344CB8AC3E}">
        <p14:creationId xmlns:p14="http://schemas.microsoft.com/office/powerpoint/2010/main" val="26848082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95600" y="6573838"/>
            <a:ext cx="3281363"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http://en.wikipedia.org/wiki/Thirty_years_war /</a:t>
            </a:r>
            <a:endParaRPr lang="en-US" b="0">
              <a:solidFill>
                <a:srgbClr val="FFFFFF"/>
              </a:solidFill>
              <a:latin typeface="Arial" charset="0"/>
            </a:endParaRPr>
          </a:p>
        </p:txBody>
      </p:sp>
      <p:pic>
        <p:nvPicPr>
          <p:cNvPr id="8195" name="Picture 3"/>
          <p:cNvPicPr>
            <a:picLocks noChangeAspect="1" noChangeArrowheads="1"/>
          </p:cNvPicPr>
          <p:nvPr/>
        </p:nvPicPr>
        <p:blipFill>
          <a:blip r:embed="rId4" cstate="print"/>
          <a:srcRect/>
          <a:stretch>
            <a:fillRect/>
          </a:stretch>
        </p:blipFill>
        <p:spPr bwMode="auto">
          <a:xfrm>
            <a:off x="460375" y="1127125"/>
            <a:ext cx="8226425" cy="4968875"/>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436227" name="Rectangle 3"/>
          <p:cNvSpPr>
            <a:spLocks noChangeArrowheads="1"/>
          </p:cNvSpPr>
          <p:nvPr/>
        </p:nvSpPr>
        <p:spPr bwMode="auto">
          <a:xfrm>
            <a:off x="814388" y="1555750"/>
            <a:ext cx="7491412" cy="4819781"/>
          </a:xfrm>
          <a:prstGeom prst="rect">
            <a:avLst/>
          </a:prstGeom>
          <a:noFill/>
          <a:ln w="9525">
            <a:noFill/>
            <a:miter lim="800000"/>
            <a:headEnd/>
            <a:tailEnd/>
          </a:ln>
        </p:spPr>
        <p:txBody>
          <a:bodyPr>
            <a:spAutoFit/>
          </a:bodyPr>
          <a:lstStyle/>
          <a:p>
            <a:pPr>
              <a:lnSpc>
                <a:spcPct val="160000"/>
              </a:lnSpc>
              <a:spcBef>
                <a:spcPct val="0"/>
              </a:spcBef>
            </a:pPr>
            <a:r>
              <a:rPr lang="en-US" sz="3200" dirty="0">
                <a:solidFill>
                  <a:srgbClr val="FFFFFF"/>
                </a:solidFill>
                <a:latin typeface="Arial" charset="0"/>
              </a:rPr>
              <a:t>The real “Thirty Years’ War”</a:t>
            </a:r>
          </a:p>
          <a:p>
            <a:pPr>
              <a:lnSpc>
                <a:spcPct val="160000"/>
              </a:lnSpc>
              <a:spcBef>
                <a:spcPct val="0"/>
              </a:spcBef>
            </a:pPr>
            <a:r>
              <a:rPr lang="en-US" sz="3200" dirty="0">
                <a:solidFill>
                  <a:srgbClr val="FFFFFF"/>
                </a:solidFill>
                <a:latin typeface="Arial" charset="0"/>
              </a:rPr>
              <a:t>was fought in London and Europe</a:t>
            </a:r>
          </a:p>
          <a:p>
            <a:pPr>
              <a:lnSpc>
                <a:spcPct val="160000"/>
              </a:lnSpc>
              <a:spcBef>
                <a:spcPct val="0"/>
              </a:spcBef>
            </a:pPr>
            <a:r>
              <a:rPr lang="en-US" sz="3200" dirty="0">
                <a:solidFill>
                  <a:srgbClr val="FFFFFF"/>
                </a:solidFill>
                <a:latin typeface="Arial" charset="0"/>
              </a:rPr>
              <a:t>but  it ended in</a:t>
            </a:r>
          </a:p>
          <a:p>
            <a:pPr>
              <a:lnSpc>
                <a:spcPct val="160000"/>
              </a:lnSpc>
              <a:spcBef>
                <a:spcPct val="0"/>
              </a:spcBef>
            </a:pPr>
            <a:r>
              <a:rPr lang="en-US" sz="3200" dirty="0">
                <a:solidFill>
                  <a:srgbClr val="FFFFFF"/>
                </a:solidFill>
                <a:latin typeface="Arial" charset="0"/>
              </a:rPr>
              <a:t>2003</a:t>
            </a:r>
          </a:p>
          <a:p>
            <a:pPr>
              <a:lnSpc>
                <a:spcPct val="160000"/>
              </a:lnSpc>
              <a:spcBef>
                <a:spcPct val="0"/>
              </a:spcBef>
            </a:pPr>
            <a:r>
              <a:rPr lang="en-US" sz="3200" dirty="0">
                <a:solidFill>
                  <a:srgbClr val="FFFFFF"/>
                </a:solidFill>
                <a:latin typeface="Arial" charset="0"/>
              </a:rPr>
              <a:t>Not in 1648 . . .</a:t>
            </a:r>
          </a:p>
          <a:p>
            <a:pPr>
              <a:lnSpc>
                <a:spcPct val="160000"/>
              </a:lnSpc>
              <a:spcBef>
                <a:spcPct val="0"/>
              </a:spcBef>
            </a:pPr>
            <a:r>
              <a:rPr lang="en-US" sz="3200" dirty="0">
                <a:solidFill>
                  <a:srgbClr val="FFFFFF"/>
                </a:solidFill>
                <a:latin typeface="Arial" charset="0"/>
              </a:rPr>
              <a:t>or did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2697163"/>
            <a:ext cx="77724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895623"/>
                </a:solidFill>
              </a:rPr>
              <a:t>Thursday, 16 January 2003,</a:t>
            </a:r>
          </a:p>
          <a:p>
            <a:r>
              <a:rPr lang="en-US" sz="3200" dirty="0">
                <a:solidFill>
                  <a:srgbClr val="895623"/>
                </a:solidFill>
              </a:rPr>
              <a:t>the Chocolate War</a:t>
            </a:r>
          </a:p>
          <a:p>
            <a:r>
              <a:rPr lang="en-US" sz="3200" dirty="0">
                <a:solidFill>
                  <a:srgbClr val="895623"/>
                </a:solidFill>
              </a:rPr>
              <a:t>officially ends . . .</a:t>
            </a:r>
          </a:p>
          <a:p>
            <a:endParaRPr lang="en-US" sz="3200" dirty="0">
              <a:solidFill>
                <a:srgbClr val="0000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www.guardian.co.uk/uk/2003/jan/17/foodanddrink</a:t>
            </a:r>
            <a:endParaRPr lang="en-US" b="0">
              <a:solidFill>
                <a:srgbClr val="FFFFFF"/>
              </a:solidFill>
              <a:latin typeface="Arial" charset="0"/>
            </a:endParaRPr>
          </a:p>
        </p:txBody>
      </p:sp>
      <p:pic>
        <p:nvPicPr>
          <p:cNvPr id="11267" name="Picture 2"/>
          <p:cNvPicPr>
            <a:picLocks noChangeAspect="1" noChangeArrowheads="1"/>
          </p:cNvPicPr>
          <p:nvPr/>
        </p:nvPicPr>
        <p:blipFill>
          <a:blip r:embed="rId4" cstate="print"/>
          <a:srcRect/>
          <a:stretch>
            <a:fillRect/>
          </a:stretch>
        </p:blipFill>
        <p:spPr bwMode="auto">
          <a:xfrm>
            <a:off x="685800" y="503080"/>
            <a:ext cx="7772400" cy="5498576"/>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www.guardian.co.uk/uk/2003/jan/17/foodanddrink</a:t>
            </a:r>
            <a:endParaRPr lang="en-US" b="0">
              <a:solidFill>
                <a:srgbClr val="FFFFFF"/>
              </a:solidFill>
              <a:latin typeface="Arial" charset="0"/>
            </a:endParaRPr>
          </a:p>
        </p:txBody>
      </p:sp>
      <p:pic>
        <p:nvPicPr>
          <p:cNvPr id="12291" name="Picture 2"/>
          <p:cNvPicPr>
            <a:picLocks noChangeAspect="1" noChangeArrowheads="1"/>
          </p:cNvPicPr>
          <p:nvPr/>
        </p:nvPicPr>
        <p:blipFill>
          <a:blip r:embed="rId4" cstate="print"/>
          <a:srcRect/>
          <a:stretch>
            <a:fillRect/>
          </a:stretch>
        </p:blipFill>
        <p:spPr bwMode="auto">
          <a:xfrm>
            <a:off x="436563" y="501650"/>
            <a:ext cx="8226425" cy="5700713"/>
          </a:xfrm>
          <a:prstGeom prst="rect">
            <a:avLst/>
          </a:prstGeom>
          <a:noFill/>
          <a:ln w="9525">
            <a:noFill/>
            <a:miter lim="800000"/>
            <a:headEnd/>
            <a:tailEnd/>
          </a:ln>
        </p:spPr>
      </p:pic>
      <p:sp>
        <p:nvSpPr>
          <p:cNvPr id="4" name="TextBox 3"/>
          <p:cNvSpPr txBox="1">
            <a:spLocks noChangeArrowheads="1"/>
          </p:cNvSpPr>
          <p:nvPr/>
        </p:nvSpPr>
        <p:spPr bwMode="auto">
          <a:xfrm>
            <a:off x="914400" y="1905000"/>
            <a:ext cx="7162800" cy="2357568"/>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Cadbury’s</a:t>
            </a:r>
          </a:p>
          <a:p>
            <a:r>
              <a:rPr lang="en-US" sz="3200" strike="dblStrike" dirty="0">
                <a:solidFill>
                  <a:srgbClr val="482400">
                    <a:lumMod val="90000"/>
                    <a:lumOff val="10000"/>
                  </a:srgbClr>
                </a:solidFill>
              </a:rPr>
              <a:t> is </a:t>
            </a:r>
            <a:r>
              <a:rPr lang="en-US" sz="3200" dirty="0">
                <a:solidFill>
                  <a:srgbClr val="482400">
                    <a:lumMod val="90000"/>
                    <a:lumOff val="10000"/>
                  </a:srgbClr>
                </a:solidFill>
              </a:rPr>
              <a:t>  </a:t>
            </a:r>
            <a:r>
              <a:rPr lang="en-US" sz="3200" dirty="0"/>
              <a:t>was</a:t>
            </a:r>
            <a:r>
              <a:rPr lang="en-US" sz="3200" dirty="0">
                <a:solidFill>
                  <a:srgbClr val="482400">
                    <a:lumMod val="90000"/>
                    <a:lumOff val="10000"/>
                  </a:srgbClr>
                </a:solidFill>
              </a:rPr>
              <a:t> British</a:t>
            </a:r>
          </a:p>
          <a:p>
            <a:endParaRPr lang="en-US" sz="3200" dirty="0">
              <a:solidFill>
                <a:srgbClr val="000000"/>
              </a:solidFill>
            </a:endParaRPr>
          </a:p>
        </p:txBody>
      </p:sp>
      <p:sp>
        <p:nvSpPr>
          <p:cNvPr id="12293" name="AutoShape 5"/>
          <p:cNvSpPr>
            <a:spLocks noChangeArrowheads="1"/>
          </p:cNvSpPr>
          <p:nvPr/>
        </p:nvSpPr>
        <p:spPr bwMode="auto">
          <a:xfrm>
            <a:off x="5600700" y="1162050"/>
            <a:ext cx="2590800" cy="457200"/>
          </a:xfrm>
          <a:prstGeom prst="leftArrow">
            <a:avLst>
              <a:gd name="adj1" fmla="val 50000"/>
              <a:gd name="adj2" fmla="val 141667"/>
            </a:avLst>
          </a:prstGeom>
          <a:solidFill>
            <a:srgbClr val="895623"/>
          </a:solidFill>
          <a:ln w="9525">
            <a:solidFill>
              <a:schemeClr val="tx1"/>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29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0690"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370691"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solidFill>
                  <a:srgbClr val="000000"/>
                </a:solidFill>
                <a:latin typeface="Arial" charset="0"/>
                <a:hlinkClick r:id="rId4"/>
              </a:rPr>
              <a:t>http://www.cadbury.co.uk/EN/CTB2003/about_chocolate/history_cadbury/</a:t>
            </a:r>
            <a:endParaRPr lang="en-US">
              <a:solidFill>
                <a:srgbClr val="000000"/>
              </a:solidFill>
              <a:latin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828800"/>
            <a:ext cx="7162800" cy="2916238"/>
          </a:xfrm>
          <a:prstGeom prst="rect">
            <a:avLst/>
          </a:prstGeom>
          <a:solidFill>
            <a:schemeClr val="bg1"/>
          </a:solidFill>
          <a:ln w="9525">
            <a:noFill/>
            <a:miter lim="800000"/>
            <a:headEnd/>
            <a:tailEnd/>
          </a:ln>
        </p:spPr>
        <p:txBody>
          <a:bodyPr>
            <a:spAutoFit/>
          </a:bodyPr>
          <a:lstStyle/>
          <a:p>
            <a:endParaRPr lang="en-US" sz="3200">
              <a:solidFill>
                <a:srgbClr val="000000"/>
              </a:solidFill>
            </a:endParaRPr>
          </a:p>
          <a:p>
            <a:r>
              <a:rPr lang="en-US" sz="3200">
                <a:solidFill>
                  <a:srgbClr val="000000"/>
                </a:solidFill>
              </a:rPr>
              <a:t>2008</a:t>
            </a:r>
          </a:p>
          <a:p>
            <a:r>
              <a:rPr lang="en-US" sz="3200">
                <a:solidFill>
                  <a:srgbClr val="000000"/>
                </a:solidFill>
              </a:rPr>
              <a:t>The Chocolate War</a:t>
            </a:r>
          </a:p>
          <a:p>
            <a:r>
              <a:rPr lang="en-US" sz="3200">
                <a:solidFill>
                  <a:srgbClr val="000000"/>
                </a:solidFill>
              </a:rPr>
              <a:t> may be flaring up again …</a:t>
            </a:r>
          </a:p>
          <a:p>
            <a:endParaRPr lang="en-US" sz="3200">
              <a:solidFill>
                <a:srgbClr val="000000"/>
              </a:solidFill>
            </a:endParaRPr>
          </a:p>
        </p:txBody>
      </p:sp>
      <p:sp>
        <p:nvSpPr>
          <p:cNvPr id="2" name="TextBox 3"/>
          <p:cNvSpPr txBox="1">
            <a:spLocks noChangeArrowheads="1"/>
          </p:cNvSpPr>
          <p:nvPr/>
        </p:nvSpPr>
        <p:spPr bwMode="auto">
          <a:xfrm>
            <a:off x="990600" y="1808163"/>
            <a:ext cx="71628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2008:</a:t>
            </a:r>
          </a:p>
          <a:p>
            <a:r>
              <a:rPr lang="en-US" sz="3200" dirty="0">
                <a:solidFill>
                  <a:srgbClr val="482400">
                    <a:lumMod val="90000"/>
                    <a:lumOff val="10000"/>
                  </a:srgbClr>
                </a:solidFill>
              </a:rPr>
              <a:t>The </a:t>
            </a:r>
            <a:r>
              <a:rPr lang="en-US" sz="3200" dirty="0">
                <a:solidFill>
                  <a:srgbClr val="FF0000"/>
                </a:solidFill>
              </a:rPr>
              <a:t>Confection</a:t>
            </a:r>
            <a:r>
              <a:rPr lang="en-US" sz="3200" dirty="0">
                <a:solidFill>
                  <a:srgbClr val="000000"/>
                </a:solidFill>
              </a:rPr>
              <a:t> </a:t>
            </a:r>
            <a:r>
              <a:rPr lang="en-US" sz="3200" dirty="0">
                <a:solidFill>
                  <a:srgbClr val="482400">
                    <a:lumMod val="90000"/>
                    <a:lumOff val="10000"/>
                  </a:srgbClr>
                </a:solidFill>
              </a:rPr>
              <a:t>War</a:t>
            </a:r>
          </a:p>
          <a:p>
            <a:r>
              <a:rPr lang="en-US" sz="3200" dirty="0">
                <a:solidFill>
                  <a:srgbClr val="482400">
                    <a:lumMod val="90000"/>
                    <a:lumOff val="10000"/>
                  </a:srgbClr>
                </a:solidFill>
              </a:rPr>
              <a:t>flaring up again . . .</a:t>
            </a:r>
          </a:p>
          <a:p>
            <a:endParaRPr lang="en-US" sz="32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66594" name="Text Box 2"/>
          <p:cNvSpPr txBox="1">
            <a:spLocks noChangeArrowheads="1"/>
          </p:cNvSpPr>
          <p:nvPr/>
        </p:nvSpPr>
        <p:spPr bwMode="auto">
          <a:xfrm>
            <a:off x="1314450" y="6600825"/>
            <a:ext cx="6494463" cy="214313"/>
          </a:xfrm>
          <a:prstGeom prst="rect">
            <a:avLst/>
          </a:prstGeom>
          <a:noFill/>
          <a:ln w="9525">
            <a:noFill/>
            <a:miter lim="800000"/>
            <a:headEnd/>
            <a:tailEnd/>
          </a:ln>
        </p:spPr>
        <p:txBody>
          <a:bodyPr wrap="none">
            <a:spAutoFit/>
          </a:bodyPr>
          <a:lstStyle/>
          <a:p>
            <a:r>
              <a:rPr lang="en-US" sz="800" b="0">
                <a:solidFill>
                  <a:srgbClr val="000000"/>
                </a:solidFill>
                <a:hlinkClick r:id="rId3"/>
              </a:rPr>
              <a:t>www.thisismoney.co.uk/investing-and-markets/article.html?in_article_id=440876&amp;in_page_id=3&amp;position=moretopstories</a:t>
            </a:r>
            <a:endParaRPr lang="en-US" sz="800" b="0">
              <a:solidFill>
                <a:srgbClr val="000000"/>
              </a:solidFill>
            </a:endParaRPr>
          </a:p>
        </p:txBody>
      </p:sp>
      <p:pic>
        <p:nvPicPr>
          <p:cNvPr id="366597" name="Picture 5"/>
          <p:cNvPicPr>
            <a:picLocks noChangeAspect="1" noChangeArrowheads="1"/>
          </p:cNvPicPr>
          <p:nvPr/>
        </p:nvPicPr>
        <p:blipFill>
          <a:blip r:embed="rId4" cstate="print"/>
          <a:srcRect/>
          <a:stretch>
            <a:fillRect/>
          </a:stretch>
        </p:blipFill>
        <p:spPr bwMode="auto">
          <a:xfrm>
            <a:off x="958850" y="458788"/>
            <a:ext cx="7194550" cy="5942012"/>
          </a:xfrm>
          <a:prstGeom prst="rect">
            <a:avLst/>
          </a:prstGeom>
          <a:noFill/>
          <a:ln w="9525">
            <a:noFill/>
            <a:miter lim="800000"/>
            <a:headEnd/>
            <a:tailEnd/>
          </a:ln>
          <a:effectLst/>
        </p:spPr>
      </p:pic>
      <p:sp>
        <p:nvSpPr>
          <p:cNvPr id="366598" name="Rectangle 6"/>
          <p:cNvSpPr>
            <a:spLocks noChangeArrowheads="1"/>
          </p:cNvSpPr>
          <p:nvPr/>
        </p:nvSpPr>
        <p:spPr bwMode="auto">
          <a:xfrm>
            <a:off x="2571750" y="2952750"/>
            <a:ext cx="2438400" cy="12954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6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608138" y="6600825"/>
            <a:ext cx="5903912" cy="274638"/>
          </a:xfrm>
          <a:prstGeom prst="rect">
            <a:avLst/>
          </a:prstGeom>
          <a:noFill/>
          <a:ln w="9525">
            <a:noFill/>
            <a:miter lim="800000"/>
            <a:headEnd/>
            <a:tailEnd/>
          </a:ln>
        </p:spPr>
        <p:txBody>
          <a:bodyPr wrap="none">
            <a:spAutoFit/>
          </a:bodyPr>
          <a:lstStyle/>
          <a:p>
            <a:r>
              <a:rPr lang="en-US" b="0">
                <a:solidFill>
                  <a:srgbClr val="000000"/>
                </a:solidFill>
                <a:hlinkClick r:id="rId3"/>
              </a:rPr>
              <a:t>www.genevalunch.com/genevalunchrethink/2008/04/wrigleys-plus-b.html</a:t>
            </a:r>
            <a:endParaRPr lang="en-US" b="0">
              <a:solidFill>
                <a:srgbClr val="000000"/>
              </a:solidFill>
            </a:endParaRPr>
          </a:p>
        </p:txBody>
      </p:sp>
      <p:pic>
        <p:nvPicPr>
          <p:cNvPr id="374789" name="Picture 5"/>
          <p:cNvPicPr>
            <a:picLocks noChangeAspect="1" noChangeArrowheads="1"/>
          </p:cNvPicPr>
          <p:nvPr/>
        </p:nvPicPr>
        <p:blipFill>
          <a:blip r:embed="rId4" cstate="print"/>
          <a:srcRect/>
          <a:stretch>
            <a:fillRect/>
          </a:stretch>
        </p:blipFill>
        <p:spPr bwMode="auto">
          <a:xfrm>
            <a:off x="1676400" y="454025"/>
            <a:ext cx="5832475" cy="5946775"/>
          </a:xfrm>
          <a:prstGeom prst="rect">
            <a:avLst/>
          </a:prstGeom>
          <a:noFill/>
          <a:ln w="9525">
            <a:noFill/>
            <a:miter lim="800000"/>
            <a:headEnd/>
            <a:tailEnd/>
          </a:ln>
          <a:effectLst/>
        </p:spPr>
      </p:pic>
      <p:sp>
        <p:nvSpPr>
          <p:cNvPr id="374790" name="Rectangle 6"/>
          <p:cNvSpPr>
            <a:spLocks noChangeArrowheads="1"/>
          </p:cNvSpPr>
          <p:nvPr/>
        </p:nvSpPr>
        <p:spPr bwMode="auto">
          <a:xfrm>
            <a:off x="2819400" y="1676400"/>
            <a:ext cx="4495800" cy="6858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2514600"/>
            <a:ext cx="7162800" cy="1747838"/>
          </a:xfrm>
          <a:prstGeom prst="rect">
            <a:avLst/>
          </a:prstGeom>
          <a:solidFill>
            <a:schemeClr val="bg1"/>
          </a:solidFill>
          <a:ln w="9525">
            <a:noFill/>
            <a:miter lim="800000"/>
            <a:headEnd/>
            <a:tailEnd/>
          </a:ln>
        </p:spPr>
        <p:txBody>
          <a:bodyPr>
            <a:spAutoFit/>
          </a:bodyPr>
          <a:lstStyle/>
          <a:p>
            <a:endParaRPr lang="en-US" sz="3200">
              <a:solidFill>
                <a:srgbClr val="000000"/>
              </a:solidFill>
            </a:endParaRPr>
          </a:p>
          <a:p>
            <a:r>
              <a:rPr lang="en-US" sz="3200">
                <a:solidFill>
                  <a:srgbClr val="000000"/>
                </a:solidFill>
              </a:rPr>
              <a:t>Back to the war …</a:t>
            </a:r>
          </a:p>
          <a:p>
            <a:endParaRPr lang="en-US" sz="3200">
              <a:solidFill>
                <a:srgbClr val="000000"/>
              </a:solidFill>
            </a:endParaRPr>
          </a:p>
        </p:txBody>
      </p:sp>
      <p:sp>
        <p:nvSpPr>
          <p:cNvPr id="2" name="TextBox 3"/>
          <p:cNvSpPr txBox="1">
            <a:spLocks noChangeArrowheads="1"/>
          </p:cNvSpPr>
          <p:nvPr/>
        </p:nvSpPr>
        <p:spPr bwMode="auto">
          <a:xfrm>
            <a:off x="990600" y="2112963"/>
            <a:ext cx="71628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2000:</a:t>
            </a:r>
          </a:p>
          <a:p>
            <a:r>
              <a:rPr lang="en-US" sz="3200" dirty="0">
                <a:solidFill>
                  <a:srgbClr val="482400">
                    <a:lumMod val="90000"/>
                    <a:lumOff val="10000"/>
                  </a:srgbClr>
                </a:solidFill>
              </a:rPr>
              <a:t>The Chocolate War</a:t>
            </a:r>
          </a:p>
          <a:p>
            <a:r>
              <a:rPr lang="en-US" sz="3200" dirty="0">
                <a:solidFill>
                  <a:srgbClr val="482400">
                    <a:lumMod val="90000"/>
                    <a:lumOff val="10000"/>
                  </a:srgbClr>
                </a:solidFill>
              </a:rPr>
              <a:t>“ends” early . . .</a:t>
            </a:r>
          </a:p>
          <a:p>
            <a:endParaRPr lang="en-US" sz="32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0272" y="291249"/>
            <a:ext cx="6858000" cy="6261951"/>
          </a:xfrm>
          <a:prstGeom prst="rect">
            <a:avLst/>
          </a:prstGeom>
        </p:spPr>
      </p:pic>
      <p:sp>
        <p:nvSpPr>
          <p:cNvPr id="4" name="Text Box 2"/>
          <p:cNvSpPr txBox="1">
            <a:spLocks noChangeArrowheads="1"/>
          </p:cNvSpPr>
          <p:nvPr/>
        </p:nvSpPr>
        <p:spPr bwMode="auto">
          <a:xfrm>
            <a:off x="1053835" y="6553200"/>
            <a:ext cx="7034298"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https://www.theguardian.com/environment/2020/jan/25/cacao-not-gold-chocolate-trees-offer-future-to-amazon-tribes-aoe?CMP=Share_iOSApp_Other</a:t>
            </a:r>
            <a:endParaRPr lang="en-US" sz="800" b="0" dirty="0">
              <a:solidFill>
                <a:srgbClr val="FFFFFF"/>
              </a:solidFill>
              <a:latin typeface="Arial" charset="0"/>
            </a:endParaRPr>
          </a:p>
        </p:txBody>
      </p:sp>
      <p:sp>
        <p:nvSpPr>
          <p:cNvPr id="5" name="TextBox 4">
            <a:extLst>
              <a:ext uri="{FF2B5EF4-FFF2-40B4-BE49-F238E27FC236}">
                <a16:creationId xmlns:a16="http://schemas.microsoft.com/office/drawing/2014/main" id="{1BCF1143-15BD-4A27-AFEF-3D9F52A83DF9}"/>
              </a:ext>
            </a:extLst>
          </p:cNvPr>
          <p:cNvSpPr txBox="1"/>
          <p:nvPr/>
        </p:nvSpPr>
        <p:spPr>
          <a:xfrm>
            <a:off x="1295400" y="1266525"/>
            <a:ext cx="1752600" cy="304800"/>
          </a:xfrm>
          <a:prstGeom prst="rect">
            <a:avLst/>
          </a:prstGeom>
          <a:solidFill>
            <a:schemeClr val="bg1"/>
          </a:solidFill>
        </p:spPr>
        <p:txBody>
          <a:bodyPr wrap="square">
            <a:noAutofit/>
          </a:bodyPr>
          <a:lstStyle/>
          <a:p>
            <a:pPr algn="l"/>
            <a:r>
              <a:rPr lang="en-US" sz="1600" b="0" dirty="0">
                <a:latin typeface="Times" pitchFamily="18" charset="0"/>
              </a:rPr>
              <a:t>25 January 2020</a:t>
            </a:r>
            <a:endParaRPr lang="en-US" sz="1600" b="0" dirty="0"/>
          </a:p>
        </p:txBody>
      </p:sp>
      <p:pic>
        <p:nvPicPr>
          <p:cNvPr id="6" name="Picture 5" descr="A blue sign with white text&#10;&#10;Description automatically generated with medium confidence">
            <a:extLst>
              <a:ext uri="{FF2B5EF4-FFF2-40B4-BE49-F238E27FC236}">
                <a16:creationId xmlns:a16="http://schemas.microsoft.com/office/drawing/2014/main" id="{E32AD59F-2C00-4901-BB3D-534D3EBB7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175" y="1045234"/>
            <a:ext cx="1828800" cy="402566"/>
          </a:xfrm>
          <a:prstGeom prst="rect">
            <a:avLst/>
          </a:prstGeom>
        </p:spPr>
      </p:pic>
    </p:spTree>
    <p:extLst>
      <p:ext uri="{BB962C8B-B14F-4D97-AF65-F5344CB8AC3E}">
        <p14:creationId xmlns:p14="http://schemas.microsoft.com/office/powerpoint/2010/main" val="38378478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0" y="6573838"/>
            <a:ext cx="3089275"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www.just-food.com/article.aspx?ID=88892</a:t>
            </a:r>
            <a:r>
              <a:rPr lang="en-US" b="0">
                <a:solidFill>
                  <a:srgbClr val="FFFFFF"/>
                </a:solidFill>
                <a:latin typeface="Arial" charset="0"/>
                <a:hlinkClick r:id="rId4"/>
              </a:rPr>
              <a:t>/</a:t>
            </a:r>
            <a:endParaRPr lang="en-US" b="0">
              <a:solidFill>
                <a:srgbClr val="FFFFFF"/>
              </a:solidFill>
              <a:latin typeface="Arial" charset="0"/>
            </a:endParaRPr>
          </a:p>
        </p:txBody>
      </p:sp>
      <p:pic>
        <p:nvPicPr>
          <p:cNvPr id="14339" name="Picture 2"/>
          <p:cNvPicPr>
            <a:picLocks noChangeAspect="1" noChangeArrowheads="1"/>
          </p:cNvPicPr>
          <p:nvPr/>
        </p:nvPicPr>
        <p:blipFill>
          <a:blip r:embed="rId5" cstate="print"/>
          <a:srcRect/>
          <a:stretch>
            <a:fillRect/>
          </a:stretch>
        </p:blipFill>
        <p:spPr bwMode="auto">
          <a:xfrm>
            <a:off x="1090613" y="457200"/>
            <a:ext cx="7062787" cy="5943600"/>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222375"/>
            <a:ext cx="7162800" cy="4388894"/>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2003:</a:t>
            </a:r>
          </a:p>
          <a:p>
            <a:r>
              <a:rPr lang="en-US" sz="3200" dirty="0">
                <a:solidFill>
                  <a:srgbClr val="482400">
                    <a:lumMod val="90000"/>
                    <a:lumOff val="10000"/>
                  </a:srgbClr>
                </a:solidFill>
              </a:rPr>
              <a:t>The Chocolate War</a:t>
            </a:r>
          </a:p>
          <a:p>
            <a:r>
              <a:rPr lang="en-US" sz="3200" dirty="0">
                <a:solidFill>
                  <a:srgbClr val="482400">
                    <a:lumMod val="90000"/>
                    <a:lumOff val="10000"/>
                  </a:srgbClr>
                </a:solidFill>
              </a:rPr>
              <a:t>ends again . . .</a:t>
            </a:r>
          </a:p>
          <a:p>
            <a:endParaRPr lang="en-US" sz="1400" dirty="0">
              <a:solidFill>
                <a:srgbClr val="482400">
                  <a:lumMod val="90000"/>
                  <a:lumOff val="10000"/>
                </a:srgbClr>
              </a:solidFill>
            </a:endParaRPr>
          </a:p>
          <a:p>
            <a:r>
              <a:rPr lang="en-US" sz="3200" dirty="0">
                <a:solidFill>
                  <a:srgbClr val="482400">
                    <a:lumMod val="90000"/>
                    <a:lumOff val="10000"/>
                  </a:srgbClr>
                </a:solidFill>
              </a:rPr>
              <a:t>. . . well, actually, </a:t>
            </a:r>
          </a:p>
          <a:p>
            <a:r>
              <a:rPr lang="en-US" sz="3200" dirty="0">
                <a:solidFill>
                  <a:srgbClr val="482400">
                    <a:lumMod val="90000"/>
                    <a:lumOff val="10000"/>
                  </a:srgbClr>
                </a:solidFill>
              </a:rPr>
              <a:t>the “battle” ends . . .</a:t>
            </a:r>
          </a:p>
          <a:p>
            <a:endParaRPr lang="en-US" sz="32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600" y="6573838"/>
            <a:ext cx="4108450" cy="276225"/>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www.cnn.com/2003/WORLD/europe/01/16/chocolate.war/</a:t>
            </a:r>
            <a:endParaRPr lang="en-US" b="0" dirty="0">
              <a:solidFill>
                <a:srgbClr val="FFFFFF"/>
              </a:solidFill>
              <a:latin typeface="Arial" charset="0"/>
            </a:endParaRPr>
          </a:p>
        </p:txBody>
      </p:sp>
      <p:pic>
        <p:nvPicPr>
          <p:cNvPr id="13315" name="Picture 2"/>
          <p:cNvPicPr>
            <a:picLocks noChangeAspect="1" noChangeArrowheads="1"/>
          </p:cNvPicPr>
          <p:nvPr/>
        </p:nvPicPr>
        <p:blipFill>
          <a:blip r:embed="rId4" cstate="print"/>
          <a:srcRect/>
          <a:stretch>
            <a:fillRect/>
          </a:stretch>
        </p:blipFill>
        <p:spPr bwMode="auto">
          <a:xfrm>
            <a:off x="1014413" y="457200"/>
            <a:ext cx="7138987" cy="59436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38200" y="1600200"/>
            <a:ext cx="7467600" cy="4168775"/>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800" dirty="0">
                <a:solidFill>
                  <a:srgbClr val="482400">
                    <a:lumMod val="90000"/>
                    <a:lumOff val="10000"/>
                  </a:srgbClr>
                </a:solidFill>
              </a:rPr>
              <a:t>Britain may have won the battle,</a:t>
            </a:r>
          </a:p>
          <a:p>
            <a:r>
              <a:rPr lang="en-US" sz="2800" dirty="0">
                <a:solidFill>
                  <a:srgbClr val="482400">
                    <a:lumMod val="90000"/>
                    <a:lumOff val="10000"/>
                  </a:srgbClr>
                </a:solidFill>
              </a:rPr>
              <a:t>but they were soon</a:t>
            </a:r>
          </a:p>
          <a:p>
            <a:r>
              <a:rPr lang="en-US" sz="2800" dirty="0">
                <a:solidFill>
                  <a:srgbClr val="482400">
                    <a:lumMod val="90000"/>
                    <a:lumOff val="10000"/>
                  </a:srgbClr>
                </a:solidFill>
              </a:rPr>
              <a:t>to lose the war . . .</a:t>
            </a:r>
          </a:p>
          <a:p>
            <a:endParaRPr lang="en-US" sz="2800" dirty="0">
              <a:solidFill>
                <a:srgbClr val="482400">
                  <a:lumMod val="90000"/>
                  <a:lumOff val="10000"/>
                </a:srgbClr>
              </a:solidFill>
            </a:endParaRPr>
          </a:p>
          <a:p>
            <a:r>
              <a:rPr lang="en-US" sz="2800" dirty="0">
                <a:solidFill>
                  <a:srgbClr val="482400">
                    <a:lumMod val="90000"/>
                    <a:lumOff val="10000"/>
                  </a:srgbClr>
                </a:solidFill>
              </a:rPr>
              <a:t>at least</a:t>
            </a:r>
          </a:p>
          <a:p>
            <a:r>
              <a:rPr lang="en-US" sz="2800" dirty="0">
                <a:solidFill>
                  <a:srgbClr val="482400">
                    <a:lumMod val="90000"/>
                    <a:lumOff val="10000"/>
                  </a:srgbClr>
                </a:solidFill>
              </a:rPr>
              <a:t>the high-stakes war . . .</a:t>
            </a:r>
          </a:p>
          <a:p>
            <a:endParaRPr lang="en-US" sz="28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1752600"/>
            <a:ext cx="7848600" cy="1882775"/>
          </a:xfrm>
          <a:prstGeom prst="rect">
            <a:avLst/>
          </a:prstGeom>
          <a:solidFill>
            <a:schemeClr val="bg1"/>
          </a:solidFill>
          <a:ln w="9525">
            <a:noFill/>
            <a:miter lim="800000"/>
            <a:headEnd/>
            <a:tailEnd/>
          </a:ln>
        </p:spPr>
        <p:txBody>
          <a:bodyPr wrap="square">
            <a:noAutofit/>
          </a:bodyPr>
          <a:lstStyle/>
          <a:p>
            <a:endParaRPr lang="en-US" sz="2400" dirty="0">
              <a:solidFill>
                <a:srgbClr val="482400">
                  <a:lumMod val="90000"/>
                  <a:lumOff val="10000"/>
                </a:srgbClr>
              </a:solidFill>
            </a:endParaRPr>
          </a:p>
          <a:p>
            <a:r>
              <a:rPr lang="en-US" sz="2800" dirty="0">
                <a:solidFill>
                  <a:srgbClr val="482400">
                    <a:lumMod val="90000"/>
                    <a:lumOff val="10000"/>
                  </a:srgbClr>
                </a:solidFill>
              </a:rPr>
              <a:t>And, of course, it all changed again on 31 January 2020, with BREXIT . . .</a:t>
            </a:r>
          </a:p>
          <a:p>
            <a:endParaRPr lang="en-US" sz="2800" dirty="0">
              <a:solidFill>
                <a:srgbClr val="482400">
                  <a:lumMod val="90000"/>
                  <a:lumOff val="10000"/>
                </a:srgbClr>
              </a:solidFill>
            </a:endParaRPr>
          </a:p>
        </p:txBody>
      </p:sp>
      <p:pic>
        <p:nvPicPr>
          <p:cNvPr id="6" name="Picture 5">
            <a:extLst>
              <a:ext uri="{FF2B5EF4-FFF2-40B4-BE49-F238E27FC236}">
                <a16:creationId xmlns:a16="http://schemas.microsoft.com/office/drawing/2014/main" id="{41C39464-1ACF-4781-88C0-04ED70856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3810000"/>
            <a:ext cx="2743200" cy="2743200"/>
          </a:xfrm>
          <a:prstGeom prst="rect">
            <a:avLst/>
          </a:prstGeom>
        </p:spPr>
      </p:pic>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4144672" y="6573838"/>
            <a:ext cx="848309"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4"/>
              </a:rPr>
              <a:t>Wikipedia</a:t>
            </a:r>
            <a:endParaRPr lang="en-US" b="0" dirty="0">
              <a:solidFill>
                <a:srgbClr val="FFFFFF"/>
              </a:solidFill>
              <a:latin typeface="Arial" charset="0"/>
            </a:endParaRPr>
          </a:p>
        </p:txBody>
      </p:sp>
    </p:spTree>
    <p:extLst>
      <p:ext uri="{BB962C8B-B14F-4D97-AF65-F5344CB8AC3E}">
        <p14:creationId xmlns:p14="http://schemas.microsoft.com/office/powerpoint/2010/main" val="559592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47808" y="6573838"/>
            <a:ext cx="8842037"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https://www.confectionerynews.com/Article/2021/03/23/UK-chocolate-producers-among-hardest-hit-in-post-Brexit-exports-to-EU</a:t>
            </a:r>
            <a:endParaRPr lang="en-US" b="0" dirty="0">
              <a:solidFill>
                <a:srgbClr val="FFFFFF"/>
              </a:solidFill>
              <a:latin typeface="Arial" charset="0"/>
            </a:endParaRPr>
          </a:p>
        </p:txBody>
      </p:sp>
      <p:pic>
        <p:nvPicPr>
          <p:cNvPr id="3" name="Picture 2" descr="Graphical user interface&#10;&#10;Description automatically generated">
            <a:extLst>
              <a:ext uri="{FF2B5EF4-FFF2-40B4-BE49-F238E27FC236}">
                <a16:creationId xmlns:a16="http://schemas.microsoft.com/office/drawing/2014/main" id="{B86EF45C-966D-4754-8437-3A68F059E85C}"/>
              </a:ext>
            </a:extLst>
          </p:cNvPr>
          <p:cNvPicPr>
            <a:picLocks noChangeAspect="1"/>
          </p:cNvPicPr>
          <p:nvPr/>
        </p:nvPicPr>
        <p:blipFill>
          <a:blip r:embed="rId4"/>
          <a:stretch>
            <a:fillRect/>
          </a:stretch>
        </p:blipFill>
        <p:spPr>
          <a:xfrm>
            <a:off x="1219200" y="375200"/>
            <a:ext cx="6629400" cy="6101800"/>
          </a:xfrm>
          <a:prstGeom prst="rect">
            <a:avLst/>
          </a:prstGeom>
        </p:spPr>
      </p:pic>
      <p:sp>
        <p:nvSpPr>
          <p:cNvPr id="8" name="Text Box 2">
            <a:extLst>
              <a:ext uri="{FF2B5EF4-FFF2-40B4-BE49-F238E27FC236}">
                <a16:creationId xmlns:a16="http://schemas.microsoft.com/office/drawing/2014/main" id="{EDBBD245-DC90-4363-A7CA-D9C0C3CC5036}"/>
              </a:ext>
            </a:extLst>
          </p:cNvPr>
          <p:cNvSpPr txBox="1">
            <a:spLocks noChangeArrowheads="1"/>
          </p:cNvSpPr>
          <p:nvPr/>
        </p:nvSpPr>
        <p:spPr bwMode="auto">
          <a:xfrm>
            <a:off x="1211981" y="1781475"/>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24 March 2021</a:t>
            </a:r>
          </a:p>
        </p:txBody>
      </p:sp>
      <p:pic>
        <p:nvPicPr>
          <p:cNvPr id="9" name="Picture 8" descr="A picture containing text&#10;&#10;Description automatically generated">
            <a:extLst>
              <a:ext uri="{FF2B5EF4-FFF2-40B4-BE49-F238E27FC236}">
                <a16:creationId xmlns:a16="http://schemas.microsoft.com/office/drawing/2014/main" id="{05E32C0C-7A0D-4E85-B27A-B42046A6F718}"/>
              </a:ext>
            </a:extLst>
          </p:cNvPr>
          <p:cNvPicPr>
            <a:picLocks noChangeAspect="1"/>
          </p:cNvPicPr>
          <p:nvPr/>
        </p:nvPicPr>
        <p:blipFill>
          <a:blip r:embed="rId5"/>
          <a:stretch>
            <a:fillRect/>
          </a:stretch>
        </p:blipFill>
        <p:spPr>
          <a:xfrm>
            <a:off x="6096000" y="1562278"/>
            <a:ext cx="1663786" cy="400071"/>
          </a:xfrm>
          <a:prstGeom prst="rect">
            <a:avLst/>
          </a:prstGeom>
        </p:spPr>
      </p:pic>
    </p:spTree>
    <p:extLst>
      <p:ext uri="{BB962C8B-B14F-4D97-AF65-F5344CB8AC3E}">
        <p14:creationId xmlns:p14="http://schemas.microsoft.com/office/powerpoint/2010/main" val="39000812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73A19-68C7-6A39-5DDC-1ED02AD29A13}"/>
              </a:ext>
            </a:extLst>
          </p:cNvPr>
          <p:cNvPicPr>
            <a:picLocks noChangeAspect="1"/>
          </p:cNvPicPr>
          <p:nvPr/>
        </p:nvPicPr>
        <p:blipFill>
          <a:blip r:embed="rId3"/>
          <a:stretch>
            <a:fillRect/>
          </a:stretch>
        </p:blipFill>
        <p:spPr>
          <a:xfrm>
            <a:off x="914400" y="336557"/>
            <a:ext cx="7315200" cy="6216643"/>
          </a:xfrm>
          <a:prstGeom prst="rect">
            <a:avLst/>
          </a:prstGeom>
        </p:spPr>
      </p:pic>
      <p:sp>
        <p:nvSpPr>
          <p:cNvPr id="6" name="TextBox 5">
            <a:extLst>
              <a:ext uri="{FF2B5EF4-FFF2-40B4-BE49-F238E27FC236}">
                <a16:creationId xmlns:a16="http://schemas.microsoft.com/office/drawing/2014/main" id="{B5287646-ACE6-FCD2-F0C2-B4B30F80E709}"/>
              </a:ext>
            </a:extLst>
          </p:cNvPr>
          <p:cNvSpPr txBox="1">
            <a:spLocks noChangeArrowheads="1"/>
          </p:cNvSpPr>
          <p:nvPr/>
        </p:nvSpPr>
        <p:spPr bwMode="auto">
          <a:xfrm>
            <a:off x="660400" y="4191000"/>
            <a:ext cx="7848600" cy="1983601"/>
          </a:xfrm>
          <a:prstGeom prst="rect">
            <a:avLst/>
          </a:prstGeom>
          <a:solidFill>
            <a:schemeClr val="bg1"/>
          </a:solid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The battle lingers on (in a way)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on 15 June 2022, with as the UK cracks down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4B319CAF-1369-7E0F-186A-FDB9EA669B49}"/>
              </a:ext>
            </a:extLst>
          </p:cNvPr>
          <p:cNvSpPr txBox="1"/>
          <p:nvPr/>
        </p:nvSpPr>
        <p:spPr>
          <a:xfrm>
            <a:off x="1727200" y="6263501"/>
            <a:ext cx="5715000"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https://www.bbc.com/news/uk-england-london-61810743</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87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73A19-68C7-6A39-5DDC-1ED02AD29A13}"/>
              </a:ext>
            </a:extLst>
          </p:cNvPr>
          <p:cNvPicPr>
            <a:picLocks noChangeAspect="1"/>
          </p:cNvPicPr>
          <p:nvPr/>
        </p:nvPicPr>
        <p:blipFill>
          <a:blip r:embed="rId3"/>
          <a:stretch>
            <a:fillRect/>
          </a:stretch>
        </p:blipFill>
        <p:spPr>
          <a:xfrm>
            <a:off x="914400" y="336557"/>
            <a:ext cx="7315200" cy="6216643"/>
          </a:xfrm>
          <a:prstGeom prst="rect">
            <a:avLst/>
          </a:prstGeom>
        </p:spPr>
      </p:pic>
      <p:sp>
        <p:nvSpPr>
          <p:cNvPr id="6" name="TextBox 5">
            <a:extLst>
              <a:ext uri="{FF2B5EF4-FFF2-40B4-BE49-F238E27FC236}">
                <a16:creationId xmlns:a16="http://schemas.microsoft.com/office/drawing/2014/main" id="{B5287646-ACE6-FCD2-F0C2-B4B30F80E709}"/>
              </a:ext>
            </a:extLst>
          </p:cNvPr>
          <p:cNvSpPr txBox="1">
            <a:spLocks noChangeArrowheads="1"/>
          </p:cNvSpPr>
          <p:nvPr/>
        </p:nvSpPr>
        <p:spPr bwMode="auto">
          <a:xfrm>
            <a:off x="1054100" y="1371600"/>
            <a:ext cx="2921000" cy="838199"/>
          </a:xfrm>
          <a:prstGeom prst="rect">
            <a:avLst/>
          </a:prstGeom>
          <a:solidFill>
            <a:schemeClr val="bg1"/>
          </a:solid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15 June 2022</a:t>
            </a:r>
          </a:p>
        </p:txBody>
      </p:sp>
      <p:sp>
        <p:nvSpPr>
          <p:cNvPr id="8" name="TextBox 7">
            <a:extLst>
              <a:ext uri="{FF2B5EF4-FFF2-40B4-BE49-F238E27FC236}">
                <a16:creationId xmlns:a16="http://schemas.microsoft.com/office/drawing/2014/main" id="{4B319CAF-1369-7E0F-186A-FDB9EA669B49}"/>
              </a:ext>
            </a:extLst>
          </p:cNvPr>
          <p:cNvSpPr txBox="1"/>
          <p:nvPr/>
        </p:nvSpPr>
        <p:spPr>
          <a:xfrm>
            <a:off x="1727200" y="6263501"/>
            <a:ext cx="5715000"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https://www.bbc.com/news/uk-england-london-61810743</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0137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8707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387075" name="Rectangle 3"/>
          <p:cNvSpPr>
            <a:spLocks noChangeArrowheads="1"/>
          </p:cNvSpPr>
          <p:nvPr/>
        </p:nvSpPr>
        <p:spPr bwMode="auto">
          <a:xfrm>
            <a:off x="814388" y="2679700"/>
            <a:ext cx="7491412" cy="2948499"/>
          </a:xfrm>
          <a:prstGeom prst="rect">
            <a:avLst/>
          </a:prstGeom>
          <a:noFill/>
          <a:ln w="9525">
            <a:noFill/>
            <a:miter lim="800000"/>
            <a:headEnd/>
            <a:tailEnd/>
          </a:ln>
        </p:spPr>
        <p:txBody>
          <a:bodyPr>
            <a:spAutoFit/>
          </a:bodyPr>
          <a:lstStyle/>
          <a:p>
            <a:pPr>
              <a:lnSpc>
                <a:spcPct val="160000"/>
              </a:lnSpc>
              <a:spcBef>
                <a:spcPct val="0"/>
              </a:spcBef>
            </a:pPr>
            <a:r>
              <a:rPr lang="en-US" sz="3600" dirty="0">
                <a:solidFill>
                  <a:srgbClr val="FFFFFF"/>
                </a:solidFill>
                <a:latin typeface="Arial" charset="0"/>
              </a:rPr>
              <a:t>Much has been written</a:t>
            </a:r>
          </a:p>
          <a:p>
            <a:pPr>
              <a:lnSpc>
                <a:spcPct val="160000"/>
              </a:lnSpc>
              <a:spcBef>
                <a:spcPct val="0"/>
              </a:spcBef>
            </a:pPr>
            <a:r>
              <a:rPr lang="en-US" sz="3600" dirty="0">
                <a:solidFill>
                  <a:srgbClr val="FFFFFF"/>
                </a:solidFill>
                <a:latin typeface="Arial" charset="0"/>
              </a:rPr>
              <a:t>about</a:t>
            </a:r>
          </a:p>
          <a:p>
            <a:pPr>
              <a:lnSpc>
                <a:spcPct val="160000"/>
              </a:lnSpc>
              <a:spcBef>
                <a:spcPct val="0"/>
              </a:spcBef>
            </a:pPr>
            <a:r>
              <a:rPr lang="en-US" sz="4400" dirty="0">
                <a:solidFill>
                  <a:srgbClr val="FFFFFF"/>
                </a:solidFill>
                <a:latin typeface="Arial" charset="0"/>
              </a:rPr>
              <a:t>the “Chocolate War” </a:t>
            </a:r>
            <a:r>
              <a:rPr lang="en-US" sz="3600" dirty="0">
                <a:solidFill>
                  <a:srgbClr val="FFFFFF"/>
                </a:solidFill>
                <a:latin typeface="Arial" charset="0"/>
              </a:rPr>
              <a:t>. . .</a:t>
            </a:r>
            <a:endParaRPr lang="en-US" sz="4800" dirty="0">
              <a:solidFill>
                <a:srgbClr val="FFFFFF"/>
              </a:solidFill>
              <a:latin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792413" y="6573838"/>
            <a:ext cx="3397250"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www.chocolate-history.co.uk/chocolate-war.htm</a:t>
            </a:r>
            <a:endParaRPr lang="en-US" b="0">
              <a:solidFill>
                <a:srgbClr val="FFFFFF"/>
              </a:solidFill>
              <a:latin typeface="Arial" charset="0"/>
            </a:endParaRPr>
          </a:p>
        </p:txBody>
      </p:sp>
      <p:pic>
        <p:nvPicPr>
          <p:cNvPr id="15363" name="Picture 3"/>
          <p:cNvPicPr>
            <a:picLocks noChangeAspect="1" noChangeArrowheads="1"/>
          </p:cNvPicPr>
          <p:nvPr/>
        </p:nvPicPr>
        <p:blipFill>
          <a:blip r:embed="rId4" cstate="print"/>
          <a:srcRect/>
          <a:stretch>
            <a:fillRect/>
          </a:stretch>
        </p:blipFill>
        <p:spPr bwMode="auto">
          <a:xfrm>
            <a:off x="685800" y="1123576"/>
            <a:ext cx="7772400" cy="4858124"/>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249826"/>
            <a:ext cx="5486400" cy="6303374"/>
          </a:xfrm>
          <a:prstGeom prst="rect">
            <a:avLst/>
          </a:prstGeom>
        </p:spPr>
      </p:pic>
      <p:sp>
        <p:nvSpPr>
          <p:cNvPr id="4" name="Text Box 2"/>
          <p:cNvSpPr txBox="1">
            <a:spLocks noChangeArrowheads="1"/>
          </p:cNvSpPr>
          <p:nvPr/>
        </p:nvSpPr>
        <p:spPr bwMode="auto">
          <a:xfrm>
            <a:off x="512190" y="6571488"/>
            <a:ext cx="8143576"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https://www.theguardian.com/commentisfree/2019/oct/07/it-takes-21-litres-of-water-to-produce-a-small-chocolate-bar-how-water-wise-is-your-diet?CMP=Share_iOSApp_Other</a:t>
            </a:r>
            <a:endParaRPr lang="en-US" sz="800" b="0" dirty="0">
              <a:solidFill>
                <a:srgbClr val="FFFFFF"/>
              </a:solidFill>
              <a:latin typeface="Arial" charset="0"/>
            </a:endParaRPr>
          </a:p>
        </p:txBody>
      </p:sp>
    </p:spTree>
    <p:extLst>
      <p:ext uri="{BB962C8B-B14F-4D97-AF65-F5344CB8AC3E}">
        <p14:creationId xmlns:p14="http://schemas.microsoft.com/office/powerpoint/2010/main" val="8553633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47913" y="6559550"/>
            <a:ext cx="4468812" cy="276225"/>
          </a:xfrm>
          <a:prstGeom prst="rect">
            <a:avLst/>
          </a:prstGeom>
          <a:noFill/>
          <a:ln w="9525">
            <a:noFill/>
            <a:miter lim="800000"/>
            <a:headEnd/>
            <a:tailEnd/>
          </a:ln>
        </p:spPr>
        <p:txBody>
          <a:bodyPr wrap="none">
            <a:spAutoFit/>
          </a:bodyPr>
          <a:lstStyle/>
          <a:p>
            <a:r>
              <a:rPr lang="en-US" b="0" i="1">
                <a:solidFill>
                  <a:srgbClr val="FFFFFF"/>
                </a:solidFill>
                <a:latin typeface="Arial" charset="0"/>
              </a:rPr>
              <a:t>Geoforum</a:t>
            </a:r>
            <a:r>
              <a:rPr lang="en-US" b="0">
                <a:solidFill>
                  <a:srgbClr val="FFFFFF"/>
                </a:solidFill>
                <a:latin typeface="Arial" charset="0"/>
              </a:rPr>
              <a:t>, Volume 37, Issue 6, November 2006,  pp. 999-1007/</a:t>
            </a:r>
          </a:p>
        </p:txBody>
      </p:sp>
      <p:pic>
        <p:nvPicPr>
          <p:cNvPr id="16387" name="Picture 2"/>
          <p:cNvPicPr>
            <a:picLocks noChangeAspect="1" noChangeArrowheads="1"/>
          </p:cNvPicPr>
          <p:nvPr/>
        </p:nvPicPr>
        <p:blipFill>
          <a:blip r:embed="rId3" cstate="print"/>
          <a:srcRect/>
          <a:stretch>
            <a:fillRect/>
          </a:stretch>
        </p:blipFill>
        <p:spPr bwMode="auto">
          <a:xfrm>
            <a:off x="1035050" y="457200"/>
            <a:ext cx="7118350" cy="594360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676400" y="6573838"/>
            <a:ext cx="5845175" cy="215900"/>
          </a:xfrm>
          <a:prstGeom prst="rect">
            <a:avLst/>
          </a:prstGeom>
          <a:noFill/>
          <a:ln w="9525">
            <a:noFill/>
            <a:miter lim="800000"/>
            <a:headEnd/>
            <a:tailEnd/>
          </a:ln>
        </p:spPr>
        <p:txBody>
          <a:bodyPr wrap="none">
            <a:spAutoFit/>
          </a:bodyPr>
          <a:lstStyle/>
          <a:p>
            <a:r>
              <a:rPr lang="en-US" sz="800" b="0">
                <a:solidFill>
                  <a:srgbClr val="FFFFFF"/>
                </a:solidFill>
                <a:latin typeface="Arial" charset="0"/>
                <a:hlinkClick r:id="rId3"/>
              </a:rPr>
              <a:t>http://query.nytimes.com/gst/fullpage.html?res=9B01E1DF113EF937A15753C1A961958260&amp;sec=&amp;spon=&amp;pagewanted=all</a:t>
            </a:r>
            <a:endParaRPr lang="en-US" sz="800" b="0">
              <a:solidFill>
                <a:srgbClr val="FFFFFF"/>
              </a:solidFill>
              <a:latin typeface="Arial" charset="0"/>
            </a:endParaRPr>
          </a:p>
        </p:txBody>
      </p:sp>
      <p:pic>
        <p:nvPicPr>
          <p:cNvPr id="17411" name="Picture 2"/>
          <p:cNvPicPr>
            <a:picLocks noChangeAspect="1" noChangeArrowheads="1"/>
          </p:cNvPicPr>
          <p:nvPr/>
        </p:nvPicPr>
        <p:blipFill>
          <a:blip r:embed="rId4" cstate="print"/>
          <a:srcRect/>
          <a:stretch>
            <a:fillRect/>
          </a:stretch>
        </p:blipFill>
        <p:spPr bwMode="auto">
          <a:xfrm>
            <a:off x="685800" y="457200"/>
            <a:ext cx="7772400" cy="5558571"/>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8435" name="Rectangle 3"/>
          <p:cNvSpPr>
            <a:spLocks noChangeArrowheads="1"/>
          </p:cNvSpPr>
          <p:nvPr/>
        </p:nvSpPr>
        <p:spPr bwMode="auto">
          <a:xfrm>
            <a:off x="814388" y="1828800"/>
            <a:ext cx="7491412" cy="3609975"/>
          </a:xfrm>
          <a:prstGeom prst="rect">
            <a:avLst/>
          </a:prstGeom>
          <a:noFill/>
          <a:ln w="9525">
            <a:noFill/>
            <a:miter lim="800000"/>
            <a:headEnd/>
            <a:tailEnd/>
          </a:ln>
        </p:spPr>
        <p:txBody>
          <a:bodyPr>
            <a:spAutoFit/>
          </a:bodyPr>
          <a:lstStyle/>
          <a:p>
            <a:pPr>
              <a:lnSpc>
                <a:spcPct val="160000"/>
              </a:lnSpc>
              <a:spcBef>
                <a:spcPct val="0"/>
              </a:spcBef>
            </a:pPr>
            <a:r>
              <a:rPr lang="en-US" sz="3600" dirty="0">
                <a:solidFill>
                  <a:srgbClr val="FFFFFF"/>
                </a:solidFill>
                <a:latin typeface="Arial" charset="0"/>
              </a:rPr>
              <a:t>In 2007 the </a:t>
            </a:r>
          </a:p>
          <a:p>
            <a:pPr>
              <a:lnSpc>
                <a:spcPct val="160000"/>
              </a:lnSpc>
              <a:spcBef>
                <a:spcPct val="0"/>
              </a:spcBef>
            </a:pPr>
            <a:r>
              <a:rPr lang="en-US" sz="3600" dirty="0">
                <a:solidFill>
                  <a:srgbClr val="FFFFFF"/>
                </a:solidFill>
                <a:latin typeface="Arial" charset="0"/>
              </a:rPr>
              <a:t>chocolate hostilities</a:t>
            </a:r>
          </a:p>
          <a:p>
            <a:pPr>
              <a:lnSpc>
                <a:spcPct val="160000"/>
              </a:lnSpc>
              <a:spcBef>
                <a:spcPct val="0"/>
              </a:spcBef>
            </a:pPr>
            <a:r>
              <a:rPr lang="en-US" sz="3600" dirty="0">
                <a:solidFill>
                  <a:srgbClr val="FFFFFF"/>
                </a:solidFill>
                <a:latin typeface="Arial" charset="0"/>
              </a:rPr>
              <a:t>flared up</a:t>
            </a:r>
          </a:p>
          <a:p>
            <a:pPr>
              <a:lnSpc>
                <a:spcPct val="160000"/>
              </a:lnSpc>
              <a:spcBef>
                <a:spcPct val="0"/>
              </a:spcBef>
            </a:pPr>
            <a:r>
              <a:rPr lang="en-US" sz="3600" dirty="0">
                <a:solidFill>
                  <a:srgbClr val="FFFFFF"/>
                </a:solidFill>
                <a:latin typeface="Arial" charset="0"/>
              </a:rPr>
              <a:t>in a former British Colony . . .</a:t>
            </a:r>
            <a:endParaRPr lang="en-US" sz="4800" dirty="0">
              <a:solidFill>
                <a:srgbClr val="FFFFFF"/>
              </a:solidFill>
              <a:latin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http://abcnews.go.com/Business/IndustryInfo/wireStory?id=3454145</a:t>
            </a:r>
            <a:endParaRPr lang="en-US" b="0">
              <a:solidFill>
                <a:srgbClr val="FFFFFF"/>
              </a:solidFill>
              <a:latin typeface="Arial" charset="0"/>
            </a:endParaRPr>
          </a:p>
        </p:txBody>
      </p:sp>
      <p:pic>
        <p:nvPicPr>
          <p:cNvPr id="19459" name="Picture 4"/>
          <p:cNvPicPr>
            <a:picLocks noChangeAspect="1" noChangeArrowheads="1"/>
          </p:cNvPicPr>
          <p:nvPr/>
        </p:nvPicPr>
        <p:blipFill>
          <a:blip r:embed="rId4" cstate="print"/>
          <a:srcRect/>
          <a:stretch>
            <a:fillRect/>
          </a:stretch>
        </p:blipFill>
        <p:spPr bwMode="auto">
          <a:xfrm>
            <a:off x="460375" y="990600"/>
            <a:ext cx="8226425" cy="5141913"/>
          </a:xfrm>
          <a:prstGeom prst="rect">
            <a:avLst/>
          </a:prstGeom>
          <a:noFill/>
          <a:ln w="9525">
            <a:noFill/>
            <a:miter lim="800000"/>
            <a:headEnd/>
            <a:tailEnd/>
          </a:ln>
        </p:spPr>
      </p:pic>
      <p:sp>
        <p:nvSpPr>
          <p:cNvPr id="19460" name="Oval 5"/>
          <p:cNvSpPr>
            <a:spLocks noChangeArrowheads="1"/>
          </p:cNvSpPr>
          <p:nvPr/>
        </p:nvSpPr>
        <p:spPr bwMode="auto">
          <a:xfrm>
            <a:off x="1085850" y="5524500"/>
            <a:ext cx="1905000" cy="6096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4" name="TextBox 3"/>
          <p:cNvSpPr txBox="1">
            <a:spLocks noChangeArrowheads="1"/>
          </p:cNvSpPr>
          <p:nvPr/>
        </p:nvSpPr>
        <p:spPr bwMode="auto">
          <a:xfrm>
            <a:off x="533400" y="2819400"/>
            <a:ext cx="7162800" cy="2702278"/>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The question is</a:t>
            </a:r>
          </a:p>
          <a:p>
            <a:r>
              <a:rPr lang="en-US" sz="3200" dirty="0">
                <a:solidFill>
                  <a:srgbClr val="482400">
                    <a:lumMod val="90000"/>
                    <a:lumOff val="10000"/>
                  </a:srgbClr>
                </a:solidFill>
              </a:rPr>
              <a:t>“Just exactly what </a:t>
            </a:r>
            <a:r>
              <a:rPr lang="en-US" sz="3200" i="1" dirty="0">
                <a:solidFill>
                  <a:srgbClr val="482400">
                    <a:lumMod val="90000"/>
                    <a:lumOff val="10000"/>
                  </a:srgbClr>
                </a:solidFill>
              </a:rPr>
              <a:t>is</a:t>
            </a:r>
            <a:r>
              <a:rPr lang="en-US" sz="3200" dirty="0">
                <a:solidFill>
                  <a:srgbClr val="482400">
                    <a:lumMod val="90000"/>
                    <a:lumOff val="10000"/>
                  </a:srgbClr>
                </a:solidFill>
              </a:rPr>
              <a:t> ‘chocolate’”?</a:t>
            </a:r>
          </a:p>
          <a:p>
            <a:endParaRPr lang="en-US" sz="32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http://abcnews.go.com/Business/IndustryInfo/wireStory?id=3454145</a:t>
            </a:r>
            <a:endParaRPr lang="en-US" b="0">
              <a:solidFill>
                <a:srgbClr val="FFFFFF"/>
              </a:solidFill>
              <a:latin typeface="Arial" charset="0"/>
            </a:endParaRPr>
          </a:p>
        </p:txBody>
      </p:sp>
      <p:pic>
        <p:nvPicPr>
          <p:cNvPr id="20483" name="Picture 5"/>
          <p:cNvPicPr>
            <a:picLocks noChangeAspect="1" noChangeArrowheads="1"/>
          </p:cNvPicPr>
          <p:nvPr/>
        </p:nvPicPr>
        <p:blipFill>
          <a:blip r:embed="rId4" cstate="print"/>
          <a:srcRect/>
          <a:stretch>
            <a:fillRect/>
          </a:stretch>
        </p:blipFill>
        <p:spPr bwMode="auto">
          <a:xfrm>
            <a:off x="460375" y="877888"/>
            <a:ext cx="8226425" cy="5141912"/>
          </a:xfrm>
          <a:prstGeom prst="rect">
            <a:avLst/>
          </a:prstGeom>
          <a:noFill/>
          <a:ln w="9525">
            <a:noFill/>
            <a:miter lim="800000"/>
            <a:headEnd/>
            <a:tailEnd/>
          </a:ln>
        </p:spPr>
      </p:pic>
      <p:sp>
        <p:nvSpPr>
          <p:cNvPr id="524294" name="Oval 6"/>
          <p:cNvSpPr>
            <a:spLocks noChangeArrowheads="1"/>
          </p:cNvSpPr>
          <p:nvPr/>
        </p:nvSpPr>
        <p:spPr bwMode="auto">
          <a:xfrm>
            <a:off x="2133600" y="1066800"/>
            <a:ext cx="2209800" cy="26670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524295" name="Oval 7"/>
          <p:cNvSpPr>
            <a:spLocks noChangeArrowheads="1"/>
          </p:cNvSpPr>
          <p:nvPr/>
        </p:nvSpPr>
        <p:spPr bwMode="auto">
          <a:xfrm>
            <a:off x="2133600" y="2895600"/>
            <a:ext cx="2209800" cy="30480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4"/>
                                        </p:tgtEl>
                                        <p:attrNameLst>
                                          <p:attrName>style.visibility</p:attrName>
                                        </p:attrNameLst>
                                      </p:cBhvr>
                                      <p:to>
                                        <p:strVal val="visible"/>
                                      </p:to>
                                    </p:set>
                                  </p:childTnLst>
                                  <p:subTnLst>
                                    <p:set>
                                      <p:cBhvr override="childStyle">
                                        <p:cTn dur="1" fill="hold" display="0" masterRel="nextClick" afterEffect="1"/>
                                        <p:tgtEl>
                                          <p:spTgt spid="5242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4" grpId="0" animBg="1"/>
      <p:bldP spid="52429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21507" name="Rectangle 3"/>
          <p:cNvSpPr>
            <a:spLocks noChangeArrowheads="1"/>
          </p:cNvSpPr>
          <p:nvPr/>
        </p:nvSpPr>
        <p:spPr bwMode="auto">
          <a:xfrm>
            <a:off x="838200" y="2571750"/>
            <a:ext cx="7491413" cy="1466850"/>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FFFFFF"/>
                </a:solidFill>
                <a:latin typeface="Arial" charset="0"/>
              </a:rPr>
              <a:t>European Union</a:t>
            </a:r>
          </a:p>
          <a:p>
            <a:pPr>
              <a:lnSpc>
                <a:spcPct val="160000"/>
              </a:lnSpc>
              <a:spcBef>
                <a:spcPct val="0"/>
              </a:spcBef>
            </a:pPr>
            <a:r>
              <a:rPr lang="en-US" sz="3200" dirty="0">
                <a:solidFill>
                  <a:srgbClr val="FFFFFF"/>
                </a:solidFill>
                <a:latin typeface="Arial" charset="0"/>
              </a:rPr>
              <a:t>“protected geographical indications”</a:t>
            </a:r>
            <a:endParaRPr lang="en-US" sz="3600" dirty="0">
              <a:solidFill>
                <a:srgbClr val="FFFFFF"/>
              </a:solidFill>
              <a:latin typeface="Arial" charset="0"/>
            </a:endParaRPr>
          </a:p>
        </p:txBody>
      </p:sp>
      <p:sp>
        <p:nvSpPr>
          <p:cNvPr id="4" name="Rectangle 3"/>
          <p:cNvSpPr>
            <a:spLocks noChangeArrowheads="1"/>
          </p:cNvSpPr>
          <p:nvPr/>
        </p:nvSpPr>
        <p:spPr bwMode="auto">
          <a:xfrm>
            <a:off x="609600" y="916936"/>
            <a:ext cx="7948613" cy="605550"/>
          </a:xfrm>
          <a:prstGeom prst="rect">
            <a:avLst/>
          </a:prstGeom>
          <a:noFill/>
          <a:ln w="9525">
            <a:noFill/>
            <a:miter lim="800000"/>
            <a:headEnd/>
            <a:tailEnd/>
          </a:ln>
        </p:spPr>
        <p:txBody>
          <a:bodyPr wrap="square">
            <a:spAutoFit/>
          </a:bodyPr>
          <a:lstStyle/>
          <a:p>
            <a:pPr>
              <a:lnSpc>
                <a:spcPct val="160000"/>
              </a:lnSpc>
              <a:spcBef>
                <a:spcPct val="0"/>
              </a:spcBef>
            </a:pPr>
            <a:r>
              <a:rPr lang="en-US" sz="2400" b="0" dirty="0">
                <a:solidFill>
                  <a:srgbClr val="FFFFFF"/>
                </a:solidFill>
                <a:latin typeface="Arial" charset="0"/>
              </a:rPr>
              <a:t>European food products often include . . .</a:t>
            </a:r>
            <a:endParaRPr lang="en-US" sz="3600" dirty="0">
              <a:solidFill>
                <a:srgbClr val="FFFFFF"/>
              </a:solidFill>
              <a:latin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490663" y="6477000"/>
            <a:ext cx="6119812"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http://en.wikipedia.org/wiki/Protected_geographical_indications_in_the_European_Union</a:t>
            </a:r>
            <a:endParaRPr lang="en-US" b="0">
              <a:solidFill>
                <a:srgbClr val="FFFFFF"/>
              </a:solidFill>
              <a:latin typeface="Arial" charset="0"/>
            </a:endParaRPr>
          </a:p>
        </p:txBody>
      </p:sp>
      <p:pic>
        <p:nvPicPr>
          <p:cNvPr id="22531" name="Picture 4"/>
          <p:cNvPicPr>
            <a:picLocks noChangeAspect="1" noChangeArrowheads="1"/>
          </p:cNvPicPr>
          <p:nvPr/>
        </p:nvPicPr>
        <p:blipFill>
          <a:blip r:embed="rId4" cstate="print"/>
          <a:srcRect/>
          <a:stretch>
            <a:fillRect/>
          </a:stretch>
        </p:blipFill>
        <p:spPr bwMode="auto">
          <a:xfrm>
            <a:off x="685800" y="1142626"/>
            <a:ext cx="7772400" cy="4858124"/>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http://en.wikipedia.org/wiki/Protected_designation_of_origin</a:t>
            </a:r>
            <a:endParaRPr lang="en-US" b="0">
              <a:solidFill>
                <a:srgbClr val="FFFFFF"/>
              </a:solidFill>
              <a:latin typeface="Arial" charset="0"/>
            </a:endParaRPr>
          </a:p>
        </p:txBody>
      </p:sp>
      <p:pic>
        <p:nvPicPr>
          <p:cNvPr id="403463" name="Picture 7"/>
          <p:cNvPicPr>
            <a:picLocks noChangeAspect="1" noChangeArrowheads="1"/>
          </p:cNvPicPr>
          <p:nvPr/>
        </p:nvPicPr>
        <p:blipFill>
          <a:blip r:embed="rId4" cstate="print"/>
          <a:srcRect/>
          <a:stretch>
            <a:fillRect/>
          </a:stretch>
        </p:blipFill>
        <p:spPr bwMode="auto">
          <a:xfrm>
            <a:off x="414338" y="460375"/>
            <a:ext cx="8226425" cy="5894388"/>
          </a:xfrm>
          <a:prstGeom prst="rect">
            <a:avLst/>
          </a:prstGeom>
          <a:noFill/>
          <a:ln w="9525">
            <a:noFill/>
            <a:miter lim="800000"/>
            <a:headEnd/>
            <a:tailEnd/>
          </a:ln>
          <a:effectLst/>
        </p:spPr>
      </p:pic>
      <p:sp>
        <p:nvSpPr>
          <p:cNvPr id="4" name="TextBox 3"/>
          <p:cNvSpPr txBox="1">
            <a:spLocks noChangeArrowheads="1"/>
          </p:cNvSpPr>
          <p:nvPr/>
        </p:nvSpPr>
        <p:spPr bwMode="auto">
          <a:xfrm>
            <a:off x="419100" y="1714500"/>
            <a:ext cx="7105650" cy="1618905"/>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“Protected Designation of Origin”</a:t>
            </a:r>
          </a:p>
          <a:p>
            <a:endParaRPr lang="en-US" sz="3200" dirty="0">
              <a:solidFill>
                <a:srgbClr val="482400">
                  <a:lumMod val="90000"/>
                  <a:lumOff val="10000"/>
                </a:srgbClr>
              </a:solidFill>
            </a:endParaRPr>
          </a:p>
        </p:txBody>
      </p:sp>
      <p:sp>
        <p:nvSpPr>
          <p:cNvPr id="2" name="TextBox 3"/>
          <p:cNvSpPr txBox="1">
            <a:spLocks noChangeArrowheads="1"/>
          </p:cNvSpPr>
          <p:nvPr/>
        </p:nvSpPr>
        <p:spPr bwMode="auto">
          <a:xfrm>
            <a:off x="457200" y="3219450"/>
            <a:ext cx="6934200" cy="1530350"/>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“Protected Geographical Indication”</a:t>
            </a:r>
          </a:p>
          <a:p>
            <a:endParaRPr lang="en-US" sz="2800" dirty="0">
              <a:solidFill>
                <a:srgbClr val="482400">
                  <a:lumMod val="90000"/>
                  <a:lumOff val="10000"/>
                </a:srgbClr>
              </a:solidFill>
            </a:endParaRPr>
          </a:p>
        </p:txBody>
      </p:sp>
      <p:sp>
        <p:nvSpPr>
          <p:cNvPr id="3" name="TextBox 3"/>
          <p:cNvSpPr txBox="1">
            <a:spLocks noChangeArrowheads="1"/>
          </p:cNvSpPr>
          <p:nvPr/>
        </p:nvSpPr>
        <p:spPr bwMode="auto">
          <a:xfrm>
            <a:off x="438150" y="4648200"/>
            <a:ext cx="6953250" cy="1530350"/>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“Traditional Specialty Guaranteed”</a:t>
            </a:r>
          </a:p>
          <a:p>
            <a:endParaRPr lang="en-US" sz="28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045490" y="6573838"/>
            <a:ext cx="7046673"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https://www.confectionerynews.com/Article/2013/04/02/Belgian-chocolate-special-protection-proposal</a:t>
            </a:r>
            <a:endParaRPr lang="en-US" b="0" dirty="0">
              <a:solidFill>
                <a:srgbClr val="FFFFFF"/>
              </a:solidFill>
              <a:latin typeface="Arial" charset="0"/>
            </a:endParaRPr>
          </a:p>
        </p:txBody>
      </p:sp>
      <p:pic>
        <p:nvPicPr>
          <p:cNvPr id="5" name="Picture 4" descr="A picture containing text&#10;&#10;Description automatically generated">
            <a:extLst>
              <a:ext uri="{FF2B5EF4-FFF2-40B4-BE49-F238E27FC236}">
                <a16:creationId xmlns:a16="http://schemas.microsoft.com/office/drawing/2014/main" id="{B8B67AAE-F969-4AE2-AA43-5DDB5F01FEFF}"/>
              </a:ext>
            </a:extLst>
          </p:cNvPr>
          <p:cNvPicPr>
            <a:picLocks noChangeAspect="1"/>
          </p:cNvPicPr>
          <p:nvPr/>
        </p:nvPicPr>
        <p:blipFill>
          <a:blip r:embed="rId4"/>
          <a:stretch>
            <a:fillRect/>
          </a:stretch>
        </p:blipFill>
        <p:spPr>
          <a:xfrm>
            <a:off x="1371600" y="427628"/>
            <a:ext cx="6400800" cy="612557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955B848-4D4A-4DDE-A3B0-3599F9F2A5EF}"/>
              </a:ext>
            </a:extLst>
          </p:cNvPr>
          <p:cNvPicPr>
            <a:picLocks noChangeAspect="1"/>
          </p:cNvPicPr>
          <p:nvPr/>
        </p:nvPicPr>
        <p:blipFill>
          <a:blip r:embed="rId5"/>
          <a:stretch>
            <a:fillRect/>
          </a:stretch>
        </p:blipFill>
        <p:spPr>
          <a:xfrm>
            <a:off x="6108614" y="1352529"/>
            <a:ext cx="1663786" cy="400071"/>
          </a:xfrm>
          <a:prstGeom prst="rect">
            <a:avLst/>
          </a:prstGeom>
        </p:spPr>
      </p:pic>
      <p:sp>
        <p:nvSpPr>
          <p:cNvPr id="12" name="Text Box 2">
            <a:extLst>
              <a:ext uri="{FF2B5EF4-FFF2-40B4-BE49-F238E27FC236}">
                <a16:creationId xmlns:a16="http://schemas.microsoft.com/office/drawing/2014/main" id="{1D53AA52-3F04-4344-B5D7-AF1326A2069A}"/>
              </a:ext>
            </a:extLst>
          </p:cNvPr>
          <p:cNvSpPr txBox="1">
            <a:spLocks noChangeArrowheads="1"/>
          </p:cNvSpPr>
          <p:nvPr/>
        </p:nvSpPr>
        <p:spPr bwMode="auto">
          <a:xfrm>
            <a:off x="1211981" y="1781475"/>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04 April 2013</a:t>
            </a:r>
          </a:p>
        </p:txBody>
      </p:sp>
    </p:spTree>
    <p:extLst>
      <p:ext uri="{BB962C8B-B14F-4D97-AF65-F5344CB8AC3E}">
        <p14:creationId xmlns:p14="http://schemas.microsoft.com/office/powerpoint/2010/main" val="41482543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676945" y="6573838"/>
            <a:ext cx="5783763"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https://english.aawsat.com//home/article/1071176/italian-chocolate-asks-protection</a:t>
            </a:r>
            <a:endParaRPr lang="en-US" b="0" dirty="0">
              <a:solidFill>
                <a:srgbClr val="FFFFFF"/>
              </a:solidFill>
              <a:latin typeface="Arial" charset="0"/>
            </a:endParaRPr>
          </a:p>
        </p:txBody>
      </p:sp>
      <p:pic>
        <p:nvPicPr>
          <p:cNvPr id="11" name="Picture 10" descr="A picture containing text&#10;&#10;Description automatically generated">
            <a:extLst>
              <a:ext uri="{FF2B5EF4-FFF2-40B4-BE49-F238E27FC236}">
                <a16:creationId xmlns:a16="http://schemas.microsoft.com/office/drawing/2014/main" id="{0955B848-4D4A-4DDE-A3B0-3599F9F2A5EF}"/>
              </a:ext>
            </a:extLst>
          </p:cNvPr>
          <p:cNvPicPr>
            <a:picLocks noChangeAspect="1"/>
          </p:cNvPicPr>
          <p:nvPr/>
        </p:nvPicPr>
        <p:blipFill>
          <a:blip r:embed="rId4"/>
          <a:stretch>
            <a:fillRect/>
          </a:stretch>
        </p:blipFill>
        <p:spPr>
          <a:xfrm>
            <a:off x="6108614" y="1352529"/>
            <a:ext cx="1663786" cy="400071"/>
          </a:xfrm>
          <a:prstGeom prst="rect">
            <a:avLst/>
          </a:prstGeom>
        </p:spPr>
      </p:pic>
      <p:pic>
        <p:nvPicPr>
          <p:cNvPr id="3" name="Picture 2" descr="A person holding a pile of coffee beans&#10;&#10;Description automatically generated with medium confidence">
            <a:extLst>
              <a:ext uri="{FF2B5EF4-FFF2-40B4-BE49-F238E27FC236}">
                <a16:creationId xmlns:a16="http://schemas.microsoft.com/office/drawing/2014/main" id="{A83279A4-5F46-44E6-8FC5-5FA9348A8891}"/>
              </a:ext>
            </a:extLst>
          </p:cNvPr>
          <p:cNvPicPr>
            <a:picLocks noChangeAspect="1"/>
          </p:cNvPicPr>
          <p:nvPr/>
        </p:nvPicPr>
        <p:blipFill>
          <a:blip r:embed="rId5"/>
          <a:stretch>
            <a:fillRect/>
          </a:stretch>
        </p:blipFill>
        <p:spPr>
          <a:xfrm>
            <a:off x="1371600" y="646569"/>
            <a:ext cx="6400800" cy="5830431"/>
          </a:xfrm>
          <a:prstGeom prst="rect">
            <a:avLst/>
          </a:prstGeom>
        </p:spPr>
      </p:pic>
      <p:sp>
        <p:nvSpPr>
          <p:cNvPr id="8" name="Text Box 2">
            <a:extLst>
              <a:ext uri="{FF2B5EF4-FFF2-40B4-BE49-F238E27FC236}">
                <a16:creationId xmlns:a16="http://schemas.microsoft.com/office/drawing/2014/main" id="{7C1463D5-B3FF-4BF8-9B72-EF952296FB55}"/>
              </a:ext>
            </a:extLst>
          </p:cNvPr>
          <p:cNvSpPr txBox="1">
            <a:spLocks noChangeArrowheads="1"/>
          </p:cNvSpPr>
          <p:nvPr/>
        </p:nvSpPr>
        <p:spPr bwMode="auto">
          <a:xfrm>
            <a:off x="1533625" y="1524001"/>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02 November 2017</a:t>
            </a:r>
          </a:p>
        </p:txBody>
      </p:sp>
      <p:pic>
        <p:nvPicPr>
          <p:cNvPr id="6" name="Picture 5" descr="A picture containing text, tool&#10;&#10;Description automatically generated">
            <a:extLst>
              <a:ext uri="{FF2B5EF4-FFF2-40B4-BE49-F238E27FC236}">
                <a16:creationId xmlns:a16="http://schemas.microsoft.com/office/drawing/2014/main" id="{E3D14F64-C16D-437D-91CE-B98CCF837A90}"/>
              </a:ext>
            </a:extLst>
          </p:cNvPr>
          <p:cNvPicPr>
            <a:picLocks noChangeAspect="1"/>
          </p:cNvPicPr>
          <p:nvPr/>
        </p:nvPicPr>
        <p:blipFill>
          <a:blip r:embed="rId6"/>
          <a:stretch>
            <a:fillRect/>
          </a:stretch>
        </p:blipFill>
        <p:spPr>
          <a:xfrm>
            <a:off x="4495800" y="1174728"/>
            <a:ext cx="3245017" cy="425472"/>
          </a:xfrm>
          <a:prstGeom prst="rect">
            <a:avLst/>
          </a:prstGeom>
        </p:spPr>
      </p:pic>
    </p:spTree>
    <p:extLst>
      <p:ext uri="{BB962C8B-B14F-4D97-AF65-F5344CB8AC3E}">
        <p14:creationId xmlns:p14="http://schemas.microsoft.com/office/powerpoint/2010/main" val="14790665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570210"/>
            <a:ext cx="8229600" cy="5754390"/>
          </a:xfrm>
          <a:prstGeom prst="rect">
            <a:avLst/>
          </a:prstGeom>
        </p:spPr>
      </p:pic>
      <p:sp>
        <p:nvSpPr>
          <p:cNvPr id="4" name="Text Box 2"/>
          <p:cNvSpPr txBox="1">
            <a:spLocks noChangeArrowheads="1"/>
          </p:cNvSpPr>
          <p:nvPr/>
        </p:nvSpPr>
        <p:spPr bwMode="auto">
          <a:xfrm>
            <a:off x="3465552" y="6566356"/>
            <a:ext cx="22108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https://www.bbc.com/news/health-50628962</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97379603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http://en.wikipedia.org/wiki/Protected_designation_of_origin</a:t>
            </a:r>
            <a:endParaRPr lang="en-US" b="0">
              <a:solidFill>
                <a:srgbClr val="FFFFFF"/>
              </a:solidFill>
              <a:latin typeface="Arial" charset="0"/>
            </a:endParaRPr>
          </a:p>
        </p:txBody>
      </p:sp>
      <p:pic>
        <p:nvPicPr>
          <p:cNvPr id="24579" name="Picture 4"/>
          <p:cNvPicPr>
            <a:picLocks noChangeAspect="1" noChangeArrowheads="1"/>
          </p:cNvPicPr>
          <p:nvPr/>
        </p:nvPicPr>
        <p:blipFill>
          <a:blip r:embed="rId4" cstate="print"/>
          <a:srcRect/>
          <a:stretch>
            <a:fillRect/>
          </a:stretch>
        </p:blipFill>
        <p:spPr bwMode="auto">
          <a:xfrm>
            <a:off x="839788" y="457200"/>
            <a:ext cx="7542212" cy="5943600"/>
          </a:xfrm>
          <a:prstGeom prst="rect">
            <a:avLst/>
          </a:prstGeom>
          <a:noFill/>
          <a:ln w="9525">
            <a:noFill/>
            <a:miter lim="800000"/>
            <a:headEnd/>
            <a:tailEnd/>
          </a:ln>
        </p:spPr>
      </p:pic>
      <p:sp>
        <p:nvSpPr>
          <p:cNvPr id="24580" name="Rectangle 4"/>
          <p:cNvSpPr>
            <a:spLocks noChangeArrowheads="1"/>
          </p:cNvSpPr>
          <p:nvPr/>
        </p:nvSpPr>
        <p:spPr bwMode="auto">
          <a:xfrm>
            <a:off x="914400" y="1676400"/>
            <a:ext cx="7391400" cy="30480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
        <p:nvSpPr>
          <p:cNvPr id="24581" name="Rectangle 5"/>
          <p:cNvSpPr>
            <a:spLocks noChangeArrowheads="1"/>
          </p:cNvSpPr>
          <p:nvPr/>
        </p:nvSpPr>
        <p:spPr bwMode="auto">
          <a:xfrm>
            <a:off x="7162800" y="1752600"/>
            <a:ext cx="1066800" cy="1752600"/>
          </a:xfrm>
          <a:prstGeom prst="rect">
            <a:avLst/>
          </a:prstGeom>
          <a:solidFill>
            <a:schemeClr val="bg1"/>
          </a:solidFill>
          <a:ln w="9525">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81250" y="6573838"/>
            <a:ext cx="4381500" cy="274637"/>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http://www.npr.org/templates/story/story.php?storyId=4975895</a:t>
            </a:r>
            <a:endParaRPr lang="en-US" b="0">
              <a:solidFill>
                <a:srgbClr val="FFFFFF"/>
              </a:solidFill>
              <a:latin typeface="Arial" charset="0"/>
            </a:endParaRPr>
          </a:p>
        </p:txBody>
      </p:sp>
      <p:pic>
        <p:nvPicPr>
          <p:cNvPr id="25603" name="Picture 4"/>
          <p:cNvPicPr>
            <a:picLocks noChangeAspect="1" noChangeArrowheads="1"/>
          </p:cNvPicPr>
          <p:nvPr/>
        </p:nvPicPr>
        <p:blipFill>
          <a:blip r:embed="rId4" cstate="print"/>
          <a:srcRect/>
          <a:stretch>
            <a:fillRect/>
          </a:stretch>
        </p:blipFill>
        <p:spPr bwMode="auto">
          <a:xfrm>
            <a:off x="666750" y="1142625"/>
            <a:ext cx="7772400" cy="4858125"/>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849563" y="6573838"/>
            <a:ext cx="3446462"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http://www.helleniccomserve.com/fetagreek.html</a:t>
            </a:r>
            <a:endParaRPr lang="en-US" b="0">
              <a:solidFill>
                <a:srgbClr val="FFFFFF"/>
              </a:solidFill>
              <a:latin typeface="Arial" charset="0"/>
            </a:endParaRPr>
          </a:p>
        </p:txBody>
      </p:sp>
      <p:pic>
        <p:nvPicPr>
          <p:cNvPr id="26627" name="Picture 4"/>
          <p:cNvPicPr>
            <a:picLocks noChangeAspect="1" noChangeArrowheads="1"/>
          </p:cNvPicPr>
          <p:nvPr/>
        </p:nvPicPr>
        <p:blipFill>
          <a:blip r:embed="rId4" cstate="print"/>
          <a:srcRect/>
          <a:stretch>
            <a:fillRect/>
          </a:stretch>
        </p:blipFill>
        <p:spPr bwMode="auto">
          <a:xfrm>
            <a:off x="666750" y="973138"/>
            <a:ext cx="7772400" cy="4858124"/>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005013" y="6573838"/>
            <a:ext cx="513397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http://news.bbc.co.uk/2/hi/uk_news/england/north_yorkshire/6606779.stm</a:t>
            </a:r>
            <a:endParaRPr lang="en-US" b="0">
              <a:solidFill>
                <a:srgbClr val="FFFFFF"/>
              </a:solidFill>
              <a:latin typeface="Arial" charset="0"/>
            </a:endParaRPr>
          </a:p>
        </p:txBody>
      </p:sp>
      <p:pic>
        <p:nvPicPr>
          <p:cNvPr id="27651" name="Picture 5"/>
          <p:cNvPicPr>
            <a:picLocks noChangeAspect="1" noChangeArrowheads="1"/>
          </p:cNvPicPr>
          <p:nvPr/>
        </p:nvPicPr>
        <p:blipFill>
          <a:blip r:embed="rId4" cstate="print"/>
          <a:srcRect/>
          <a:stretch>
            <a:fillRect/>
          </a:stretch>
        </p:blipFill>
        <p:spPr bwMode="auto">
          <a:xfrm>
            <a:off x="666750" y="1123950"/>
            <a:ext cx="7772400" cy="4858124"/>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09800" y="6477000"/>
            <a:ext cx="4694238"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http://www.fornobravo.com/vera_pizza_napoletana/VPN_spec.html</a:t>
            </a:r>
            <a:endParaRPr lang="en-US" b="0">
              <a:solidFill>
                <a:srgbClr val="FFFFFF"/>
              </a:solidFill>
              <a:latin typeface="Arial" charset="0"/>
            </a:endParaRPr>
          </a:p>
        </p:txBody>
      </p:sp>
      <p:pic>
        <p:nvPicPr>
          <p:cNvPr id="28675" name="Picture 7"/>
          <p:cNvPicPr>
            <a:picLocks noChangeAspect="1" noChangeArrowheads="1"/>
          </p:cNvPicPr>
          <p:nvPr/>
        </p:nvPicPr>
        <p:blipFill>
          <a:blip r:embed="rId4" cstate="print"/>
          <a:srcRect/>
          <a:stretch>
            <a:fillRect/>
          </a:stretch>
        </p:blipFill>
        <p:spPr bwMode="auto">
          <a:xfrm>
            <a:off x="762000" y="133350"/>
            <a:ext cx="7467600" cy="626745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
        <p:nvSpPr>
          <p:cNvPr id="906243" name="Oval 3"/>
          <p:cNvSpPr>
            <a:spLocks noChangeArrowheads="1"/>
          </p:cNvSpPr>
          <p:nvPr/>
        </p:nvSpPr>
        <p:spPr bwMode="auto">
          <a:xfrm>
            <a:off x="2660650" y="3505200"/>
            <a:ext cx="1301750" cy="685800"/>
          </a:xfrm>
          <a:prstGeom prst="ellipse">
            <a:avLst/>
          </a:prstGeom>
          <a:noFill/>
          <a:ln w="57150">
            <a:solidFill>
              <a:srgbClr val="895623"/>
            </a:solidFill>
            <a:round/>
            <a:headEnd/>
            <a:tailEnd/>
          </a:ln>
        </p:spPr>
        <p:txBody>
          <a:bodyPr wrap="none" anchor="ctr"/>
          <a:lstStyle/>
          <a:p>
            <a:endParaRPr lang="en-US">
              <a:solidFill>
                <a:srgbClr val="000000"/>
              </a:solidFill>
              <a:latin typeface="Arial" charset="0"/>
            </a:endParaRPr>
          </a:p>
        </p:txBody>
      </p:sp>
      <p:sp>
        <p:nvSpPr>
          <p:cNvPr id="4" name="AutoShape 10"/>
          <p:cNvSpPr>
            <a:spLocks noChangeArrowheads="1"/>
          </p:cNvSpPr>
          <p:nvPr/>
        </p:nvSpPr>
        <p:spPr bwMode="auto">
          <a:xfrm rot="1697584">
            <a:off x="3900488" y="1114425"/>
            <a:ext cx="533400" cy="2590800"/>
          </a:xfrm>
          <a:prstGeom prst="downArrow">
            <a:avLst>
              <a:gd name="adj1" fmla="val 50000"/>
              <a:gd name="adj2" fmla="val 121429"/>
            </a:avLst>
          </a:prstGeom>
          <a:solidFill>
            <a:srgbClr val="895623"/>
          </a:solidFill>
          <a:ln w="9525">
            <a:noFill/>
            <a:miter lim="800000"/>
            <a:headEnd/>
            <a:tailEnd/>
          </a:ln>
        </p:spPr>
        <p:txBody>
          <a:bodyPr wrap="none" anchor="ctr"/>
          <a:lstStyle/>
          <a:p>
            <a:endParaRPr lang="en-US">
              <a:solidFill>
                <a:srgbClr val="000000"/>
              </a:solidFill>
              <a:latin typeface="Arial" charset="0"/>
            </a:endParaRPr>
          </a:p>
        </p:txBody>
      </p:sp>
      <p:sp>
        <p:nvSpPr>
          <p:cNvPr id="6" name="Rectangle 5"/>
          <p:cNvSpPr>
            <a:spLocks noChangeArrowheads="1"/>
          </p:cNvSpPr>
          <p:nvPr/>
        </p:nvSpPr>
        <p:spPr bwMode="auto">
          <a:xfrm>
            <a:off x="609600" y="609600"/>
            <a:ext cx="7948613" cy="605550"/>
          </a:xfrm>
          <a:prstGeom prst="rect">
            <a:avLst/>
          </a:prstGeom>
          <a:no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endParaRPr lang="en-US" sz="3600" dirty="0">
              <a:solidFill>
                <a:srgbClr val="FF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6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ran"/>
          <p:cNvPicPr>
            <a:picLocks noChangeAspect="1" noChangeArrowheads="1"/>
          </p:cNvPicPr>
          <p:nvPr/>
        </p:nvPicPr>
        <p:blipFill>
          <a:blip r:embed="rId2" cstate="print"/>
          <a:srcRect/>
          <a:stretch>
            <a:fillRect/>
          </a:stretch>
        </p:blipFill>
        <p:spPr bwMode="auto">
          <a:xfrm>
            <a:off x="1371600" y="2590800"/>
            <a:ext cx="2381250" cy="1781175"/>
          </a:xfrm>
          <a:prstGeom prst="rect">
            <a:avLst/>
          </a:prstGeom>
          <a:noFill/>
          <a:ln w="9525">
            <a:noFill/>
            <a:miter lim="800000"/>
            <a:headEnd/>
            <a:tailEnd/>
          </a:ln>
        </p:spPr>
      </p:pic>
      <p:pic>
        <p:nvPicPr>
          <p:cNvPr id="29699" name="Picture 3" descr="aran2"/>
          <p:cNvPicPr>
            <a:picLocks noChangeAspect="1" noChangeArrowheads="1"/>
          </p:cNvPicPr>
          <p:nvPr/>
        </p:nvPicPr>
        <p:blipFill>
          <a:blip r:embed="rId3" cstate="print"/>
          <a:srcRect/>
          <a:stretch>
            <a:fillRect/>
          </a:stretch>
        </p:blipFill>
        <p:spPr bwMode="auto">
          <a:xfrm>
            <a:off x="4876800" y="2743200"/>
            <a:ext cx="2381250" cy="2514600"/>
          </a:xfrm>
          <a:prstGeom prst="rect">
            <a:avLst/>
          </a:prstGeom>
          <a:noFill/>
          <a:ln w="9525">
            <a:noFill/>
            <a:miter lim="800000"/>
            <a:headEnd/>
            <a:tailEnd/>
          </a:ln>
        </p:spPr>
      </p:pic>
      <p:sp>
        <p:nvSpPr>
          <p:cNvPr id="29700" name="Rectangle 4"/>
          <p:cNvSpPr>
            <a:spLocks noChangeArrowheads="1"/>
          </p:cNvSpPr>
          <p:nvPr/>
        </p:nvSpPr>
        <p:spPr bwMode="auto">
          <a:xfrm>
            <a:off x="2971800" y="6477000"/>
            <a:ext cx="3167063" cy="274638"/>
          </a:xfrm>
          <a:prstGeom prst="rect">
            <a:avLst/>
          </a:prstGeom>
          <a:noFill/>
          <a:ln w="9525">
            <a:noFill/>
            <a:miter lim="800000"/>
            <a:headEnd/>
            <a:tailEnd/>
          </a:ln>
        </p:spPr>
        <p:txBody>
          <a:bodyPr wrap="none">
            <a:spAutoFit/>
          </a:bodyPr>
          <a:lstStyle/>
          <a:p>
            <a:r>
              <a:rPr lang="en-US" b="0">
                <a:solidFill>
                  <a:srgbClr val="000000"/>
                </a:solidFill>
                <a:latin typeface="Arial" charset="0"/>
                <a:hlinkClick r:id="rId4"/>
              </a:rPr>
              <a:t>http://www.savilerowclub.com/annai/knit.htm</a:t>
            </a:r>
            <a:endParaRPr lang="en-US" b="0">
              <a:solidFill>
                <a:srgbClr val="000000"/>
              </a:solidFill>
              <a:latin typeface="Arial" charset="0"/>
            </a:endParaRPr>
          </a:p>
        </p:txBody>
      </p:sp>
      <p:sp>
        <p:nvSpPr>
          <p:cNvPr id="5" name="Rectangle 4"/>
          <p:cNvSpPr>
            <a:spLocks noChangeArrowheads="1"/>
          </p:cNvSpPr>
          <p:nvPr/>
        </p:nvSpPr>
        <p:spPr bwMode="auto">
          <a:xfrm>
            <a:off x="609600" y="609600"/>
            <a:ext cx="7948613" cy="1865126"/>
          </a:xfrm>
          <a:prstGeom prst="rect">
            <a:avLst/>
          </a:prstGeom>
          <a:no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p>
          <a:p>
            <a:pPr>
              <a:lnSpc>
                <a:spcPct val="160000"/>
              </a:lnSpc>
              <a:spcBef>
                <a:spcPct val="0"/>
              </a:spcBef>
            </a:pPr>
            <a:r>
              <a:rPr lang="en-US" sz="2400" dirty="0">
                <a:solidFill>
                  <a:srgbClr val="FF0000"/>
                </a:solidFill>
                <a:latin typeface="Arial" charset="0"/>
              </a:rPr>
              <a:t>like, for e.g., Irish Fishermen’s sweaters from the </a:t>
            </a:r>
          </a:p>
          <a:p>
            <a:pPr>
              <a:lnSpc>
                <a:spcPct val="160000"/>
              </a:lnSpc>
              <a:spcBef>
                <a:spcPct val="0"/>
              </a:spcBef>
            </a:pPr>
            <a:r>
              <a:rPr lang="en-US" sz="2400" dirty="0" err="1">
                <a:solidFill>
                  <a:srgbClr val="FF0000"/>
                </a:solidFill>
                <a:latin typeface="Arial" charset="0"/>
              </a:rPr>
              <a:t>Aran</a:t>
            </a:r>
            <a:r>
              <a:rPr lang="en-US" sz="2400" dirty="0">
                <a:solidFill>
                  <a:srgbClr val="FF0000"/>
                </a:solidFill>
                <a:latin typeface="Arial" charset="0"/>
              </a:rPr>
              <a:t> Islands</a:t>
            </a:r>
            <a:endParaRPr lang="en-US" sz="3600" dirty="0">
              <a:solidFill>
                <a:srgbClr val="FF0000"/>
              </a:solidFill>
              <a:latin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photos1.blogger.com/img/167/1383/640/England%20and%20Ireland%20037.jpg"/>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30723" name="Rectangle 3"/>
          <p:cNvSpPr>
            <a:spLocks noChangeArrowheads="1"/>
          </p:cNvSpPr>
          <p:nvPr/>
        </p:nvSpPr>
        <p:spPr bwMode="auto">
          <a:xfrm>
            <a:off x="457200" y="6230908"/>
            <a:ext cx="8279831" cy="400110"/>
          </a:xfrm>
          <a:prstGeom prst="rect">
            <a:avLst/>
          </a:prstGeom>
          <a:noFill/>
          <a:ln w="9525">
            <a:noFill/>
            <a:miter lim="800000"/>
            <a:headEnd/>
            <a:tailEnd/>
          </a:ln>
        </p:spPr>
        <p:txBody>
          <a:bodyPr wrap="none" anchor="ctr">
            <a:spAutoFit/>
          </a:bodyPr>
          <a:lstStyle/>
          <a:p>
            <a:pPr algn="l">
              <a:spcBef>
                <a:spcPct val="0"/>
              </a:spcBef>
            </a:pPr>
            <a:r>
              <a:rPr lang="en-US" sz="2000" b="0" dirty="0" err="1">
                <a:solidFill>
                  <a:srgbClr val="000000"/>
                </a:solidFill>
                <a:latin typeface="Arial" charset="0"/>
              </a:rPr>
              <a:t>Mairead's</a:t>
            </a:r>
            <a:r>
              <a:rPr lang="en-US" sz="2000" b="0" dirty="0">
                <a:solidFill>
                  <a:srgbClr val="000000"/>
                </a:solidFill>
                <a:latin typeface="Arial" charset="0"/>
              </a:rPr>
              <a:t> cottage where a knitting workshop takes place on </a:t>
            </a:r>
            <a:r>
              <a:rPr lang="en-US" sz="2000" b="0" dirty="0" err="1">
                <a:solidFill>
                  <a:srgbClr val="000000"/>
                </a:solidFill>
                <a:latin typeface="Arial" charset="0"/>
              </a:rPr>
              <a:t>Inish</a:t>
            </a:r>
            <a:r>
              <a:rPr lang="en-US" sz="2000" b="0" dirty="0">
                <a:solidFill>
                  <a:srgbClr val="000000"/>
                </a:solidFill>
                <a:latin typeface="Arial" charset="0"/>
              </a:rPr>
              <a:t> </a:t>
            </a:r>
            <a:r>
              <a:rPr lang="en-US" sz="2000" b="0" dirty="0" err="1">
                <a:solidFill>
                  <a:srgbClr val="000000"/>
                </a:solidFill>
                <a:latin typeface="Arial" charset="0"/>
              </a:rPr>
              <a:t>Oirr</a:t>
            </a:r>
            <a:r>
              <a:rPr lang="en-US" sz="2000" b="0" dirty="0">
                <a:solidFill>
                  <a:srgbClr val="000000"/>
                </a:solidFill>
                <a:latin typeface="Arial" charset="0"/>
              </a:rPr>
              <a:t> </a:t>
            </a:r>
          </a:p>
        </p:txBody>
      </p:sp>
      <p:sp>
        <p:nvSpPr>
          <p:cNvPr id="30724" name="Rectangle 4"/>
          <p:cNvSpPr>
            <a:spLocks noChangeArrowheads="1"/>
          </p:cNvSpPr>
          <p:nvPr/>
        </p:nvSpPr>
        <p:spPr bwMode="auto">
          <a:xfrm>
            <a:off x="2951389" y="6566356"/>
            <a:ext cx="3203121" cy="215444"/>
          </a:xfrm>
          <a:prstGeom prst="rect">
            <a:avLst/>
          </a:prstGeom>
          <a:noFill/>
          <a:ln w="9525">
            <a:noFill/>
            <a:miter lim="800000"/>
            <a:headEnd/>
            <a:tailEnd/>
          </a:ln>
        </p:spPr>
        <p:txBody>
          <a:bodyPr wrap="none">
            <a:spAutoFit/>
          </a:bodyPr>
          <a:lstStyle/>
          <a:p>
            <a:r>
              <a:rPr lang="en-US" sz="800" b="0" dirty="0">
                <a:solidFill>
                  <a:srgbClr val="000000"/>
                </a:solidFill>
                <a:latin typeface="Arial" charset="0"/>
                <a:hlinkClick r:id="rId3"/>
              </a:rPr>
              <a:t>http://beknitted.blogspot.com/2004_08_01_beknitted_archive.html</a:t>
            </a:r>
            <a:endParaRPr lang="en-US" sz="800" b="0" dirty="0">
              <a:solidFill>
                <a:srgbClr val="000000"/>
              </a:solidFill>
              <a:latin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8190033"/>
          <p:cNvPicPr>
            <a:picLocks noGrp="1" noChangeAspect="1" noChangeArrowheads="1"/>
          </p:cNvPicPr>
          <p:nvPr>
            <p:ph/>
          </p:nvPr>
        </p:nvPicPr>
        <p:blipFill>
          <a:blip r:embed="rId2" cstate="print"/>
          <a:srcRect/>
          <a:stretch>
            <a:fillRect/>
          </a:stretch>
        </p:blipFill>
        <p:spPr>
          <a:xfrm>
            <a:off x="669925" y="274638"/>
            <a:ext cx="7802563" cy="5851525"/>
          </a:xfrm>
          <a:noFill/>
        </p:spPr>
      </p:pic>
      <p:sp>
        <p:nvSpPr>
          <p:cNvPr id="3" name="Rectangle 3"/>
          <p:cNvSpPr>
            <a:spLocks noChangeArrowheads="1"/>
          </p:cNvSpPr>
          <p:nvPr/>
        </p:nvSpPr>
        <p:spPr bwMode="auto">
          <a:xfrm>
            <a:off x="1219200" y="6229290"/>
            <a:ext cx="6740948" cy="400110"/>
          </a:xfrm>
          <a:prstGeom prst="rect">
            <a:avLst/>
          </a:prstGeom>
          <a:noFill/>
          <a:ln w="9525">
            <a:noFill/>
            <a:miter lim="800000"/>
            <a:headEnd/>
            <a:tailEnd/>
          </a:ln>
        </p:spPr>
        <p:txBody>
          <a:bodyPr wrap="none" anchor="ctr">
            <a:spAutoFit/>
          </a:bodyPr>
          <a:lstStyle/>
          <a:p>
            <a:pPr algn="l">
              <a:spcBef>
                <a:spcPct val="0"/>
              </a:spcBef>
            </a:pPr>
            <a:r>
              <a:rPr lang="en-US" sz="2000" b="0" dirty="0">
                <a:solidFill>
                  <a:srgbClr val="000000"/>
                </a:solidFill>
                <a:latin typeface="Arial" charset="0"/>
              </a:rPr>
              <a:t>Kim Roufs apprenticing at </a:t>
            </a:r>
            <a:r>
              <a:rPr lang="en-US" sz="2000" b="0" dirty="0" err="1">
                <a:solidFill>
                  <a:srgbClr val="000000"/>
                </a:solidFill>
                <a:latin typeface="Arial" charset="0"/>
              </a:rPr>
              <a:t>Mairead's</a:t>
            </a:r>
            <a:r>
              <a:rPr lang="en-US" sz="2000" b="0" dirty="0">
                <a:solidFill>
                  <a:srgbClr val="000000"/>
                </a:solidFill>
                <a:latin typeface="Arial" charset="0"/>
              </a:rPr>
              <a:t> cottage on </a:t>
            </a:r>
            <a:r>
              <a:rPr lang="en-US" sz="2000" b="0" dirty="0" err="1">
                <a:solidFill>
                  <a:srgbClr val="000000"/>
                </a:solidFill>
                <a:latin typeface="Arial" charset="0"/>
              </a:rPr>
              <a:t>Inish</a:t>
            </a:r>
            <a:r>
              <a:rPr lang="en-US" sz="2000" b="0" dirty="0">
                <a:solidFill>
                  <a:srgbClr val="000000"/>
                </a:solidFill>
                <a:latin typeface="Arial" charset="0"/>
              </a:rPr>
              <a:t> </a:t>
            </a:r>
            <a:r>
              <a:rPr lang="en-US" sz="2000" b="0" dirty="0" err="1">
                <a:solidFill>
                  <a:srgbClr val="000000"/>
                </a:solidFill>
                <a:latin typeface="Arial" charset="0"/>
              </a:rPr>
              <a:t>Oirr</a:t>
            </a:r>
            <a:r>
              <a:rPr lang="en-US" sz="2000" b="0" dirty="0">
                <a:solidFill>
                  <a:srgbClr val="000000"/>
                </a:solidFill>
                <a:latin typeface="Arial" charset="0"/>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914400" y="1295400"/>
            <a:ext cx="534570" cy="609600"/>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1861180" y="4182"/>
            <a:ext cx="6368420" cy="6853818"/>
          </a:xfrm>
          <a:prstGeom prst="rect">
            <a:avLst/>
          </a:prstGeom>
          <a:noFill/>
          <a:ln w="9525">
            <a:noFill/>
            <a:miter lim="800000"/>
            <a:headEnd/>
            <a:tailEnd/>
          </a:ln>
          <a:effectLst/>
        </p:spPr>
      </p:pic>
      <p:sp>
        <p:nvSpPr>
          <p:cNvPr id="4" name="Rectangle 3"/>
          <p:cNvSpPr>
            <a:spLocks noChangeArrowheads="1"/>
          </p:cNvSpPr>
          <p:nvPr/>
        </p:nvSpPr>
        <p:spPr bwMode="auto">
          <a:xfrm>
            <a:off x="609600" y="2209800"/>
            <a:ext cx="7948613" cy="605550"/>
          </a:xfrm>
          <a:prstGeom prst="rect">
            <a:avLst/>
          </a:prstGeom>
          <a:solidFill>
            <a:srgbClr val="FBF0DD"/>
          </a:solid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endParaRPr lang="en-US" sz="3600" dirty="0">
              <a:solidFill>
                <a:srgbClr val="FF0000"/>
              </a:solidFill>
              <a:latin typeface="Arial" charset="0"/>
            </a:endParaRPr>
          </a:p>
        </p:txBody>
      </p:sp>
      <p:sp>
        <p:nvSpPr>
          <p:cNvPr id="2" name="Freeform 1"/>
          <p:cNvSpPr/>
          <p:nvPr/>
        </p:nvSpPr>
        <p:spPr bwMode="auto">
          <a:xfrm>
            <a:off x="3410712" y="4200144"/>
            <a:ext cx="1464545" cy="685800"/>
          </a:xfrm>
          <a:custGeom>
            <a:avLst/>
            <a:gdLst>
              <a:gd name="connsiteX0" fmla="*/ 512064 w 1464545"/>
              <a:gd name="connsiteY0" fmla="*/ 640080 h 685800"/>
              <a:gd name="connsiteX1" fmla="*/ 594360 w 1464545"/>
              <a:gd name="connsiteY1" fmla="*/ 658368 h 685800"/>
              <a:gd name="connsiteX2" fmla="*/ 630936 w 1464545"/>
              <a:gd name="connsiteY2" fmla="*/ 676656 h 685800"/>
              <a:gd name="connsiteX3" fmla="*/ 713232 w 1464545"/>
              <a:gd name="connsiteY3" fmla="*/ 685800 h 685800"/>
              <a:gd name="connsiteX4" fmla="*/ 1316736 w 1464545"/>
              <a:gd name="connsiteY4" fmla="*/ 676656 h 685800"/>
              <a:gd name="connsiteX5" fmla="*/ 1399032 w 1464545"/>
              <a:gd name="connsiteY5" fmla="*/ 640080 h 685800"/>
              <a:gd name="connsiteX6" fmla="*/ 1426464 w 1464545"/>
              <a:gd name="connsiteY6" fmla="*/ 612648 h 685800"/>
              <a:gd name="connsiteX7" fmla="*/ 1435608 w 1464545"/>
              <a:gd name="connsiteY7" fmla="*/ 585216 h 685800"/>
              <a:gd name="connsiteX8" fmla="*/ 1463040 w 1464545"/>
              <a:gd name="connsiteY8" fmla="*/ 548640 h 685800"/>
              <a:gd name="connsiteX9" fmla="*/ 1453896 w 1464545"/>
              <a:gd name="connsiteY9" fmla="*/ 365760 h 685800"/>
              <a:gd name="connsiteX10" fmla="*/ 1444752 w 1464545"/>
              <a:gd name="connsiteY10" fmla="*/ 338328 h 685800"/>
              <a:gd name="connsiteX11" fmla="*/ 1380744 w 1464545"/>
              <a:gd name="connsiteY11" fmla="*/ 265176 h 685800"/>
              <a:gd name="connsiteX12" fmla="*/ 1353312 w 1464545"/>
              <a:gd name="connsiteY12" fmla="*/ 256032 h 685800"/>
              <a:gd name="connsiteX13" fmla="*/ 1325880 w 1464545"/>
              <a:gd name="connsiteY13" fmla="*/ 237744 h 685800"/>
              <a:gd name="connsiteX14" fmla="*/ 1289304 w 1464545"/>
              <a:gd name="connsiteY14" fmla="*/ 228600 h 685800"/>
              <a:gd name="connsiteX15" fmla="*/ 1261872 w 1464545"/>
              <a:gd name="connsiteY15" fmla="*/ 219456 h 685800"/>
              <a:gd name="connsiteX16" fmla="*/ 1115568 w 1464545"/>
              <a:gd name="connsiteY16" fmla="*/ 201168 h 685800"/>
              <a:gd name="connsiteX17" fmla="*/ 1014984 w 1464545"/>
              <a:gd name="connsiteY17" fmla="*/ 182880 h 685800"/>
              <a:gd name="connsiteX18" fmla="*/ 978408 w 1464545"/>
              <a:gd name="connsiteY18" fmla="*/ 173736 h 685800"/>
              <a:gd name="connsiteX19" fmla="*/ 932688 w 1464545"/>
              <a:gd name="connsiteY19" fmla="*/ 164592 h 685800"/>
              <a:gd name="connsiteX20" fmla="*/ 877824 w 1464545"/>
              <a:gd name="connsiteY20" fmla="*/ 146304 h 685800"/>
              <a:gd name="connsiteX21" fmla="*/ 694944 w 1464545"/>
              <a:gd name="connsiteY21" fmla="*/ 128016 h 685800"/>
              <a:gd name="connsiteX22" fmla="*/ 658368 w 1464545"/>
              <a:gd name="connsiteY22" fmla="*/ 118872 h 685800"/>
              <a:gd name="connsiteX23" fmla="*/ 594360 w 1464545"/>
              <a:gd name="connsiteY23" fmla="*/ 109728 h 685800"/>
              <a:gd name="connsiteX24" fmla="*/ 585216 w 1464545"/>
              <a:gd name="connsiteY24" fmla="*/ 82296 h 685800"/>
              <a:gd name="connsiteX25" fmla="*/ 548640 w 1464545"/>
              <a:gd name="connsiteY25" fmla="*/ 9144 h 685800"/>
              <a:gd name="connsiteX26" fmla="*/ 521208 w 1464545"/>
              <a:gd name="connsiteY26" fmla="*/ 0 h 685800"/>
              <a:gd name="connsiteX27" fmla="*/ 347472 w 1464545"/>
              <a:gd name="connsiteY27" fmla="*/ 45720 h 685800"/>
              <a:gd name="connsiteX28" fmla="*/ 237744 w 1464545"/>
              <a:gd name="connsiteY28" fmla="*/ 64008 h 685800"/>
              <a:gd name="connsiteX29" fmla="*/ 182880 w 1464545"/>
              <a:gd name="connsiteY29" fmla="*/ 82296 h 685800"/>
              <a:gd name="connsiteX30" fmla="*/ 82296 w 1464545"/>
              <a:gd name="connsiteY30" fmla="*/ 128016 h 685800"/>
              <a:gd name="connsiteX31" fmla="*/ 18288 w 1464545"/>
              <a:gd name="connsiteY31" fmla="*/ 201168 h 685800"/>
              <a:gd name="connsiteX32" fmla="*/ 0 w 1464545"/>
              <a:gd name="connsiteY32" fmla="*/ 265176 h 685800"/>
              <a:gd name="connsiteX33" fmla="*/ 9144 w 1464545"/>
              <a:gd name="connsiteY33" fmla="*/ 420624 h 685800"/>
              <a:gd name="connsiteX34" fmla="*/ 54864 w 1464545"/>
              <a:gd name="connsiteY34" fmla="*/ 502920 h 685800"/>
              <a:gd name="connsiteX35" fmla="*/ 82296 w 1464545"/>
              <a:gd name="connsiteY35" fmla="*/ 512064 h 685800"/>
              <a:gd name="connsiteX36" fmla="*/ 237744 w 1464545"/>
              <a:gd name="connsiteY36" fmla="*/ 530352 h 685800"/>
              <a:gd name="connsiteX37" fmla="*/ 283464 w 1464545"/>
              <a:gd name="connsiteY37" fmla="*/ 539496 h 685800"/>
              <a:gd name="connsiteX38" fmla="*/ 310896 w 1464545"/>
              <a:gd name="connsiteY38" fmla="*/ 557784 h 685800"/>
              <a:gd name="connsiteX39" fmla="*/ 338328 w 1464545"/>
              <a:gd name="connsiteY39" fmla="*/ 566928 h 685800"/>
              <a:gd name="connsiteX40" fmla="*/ 365760 w 1464545"/>
              <a:gd name="connsiteY40" fmla="*/ 594360 h 685800"/>
              <a:gd name="connsiteX41" fmla="*/ 438912 w 1464545"/>
              <a:gd name="connsiteY41" fmla="*/ 621792 h 685800"/>
              <a:gd name="connsiteX42" fmla="*/ 466344 w 1464545"/>
              <a:gd name="connsiteY42" fmla="*/ 630936 h 685800"/>
              <a:gd name="connsiteX43" fmla="*/ 585216 w 1464545"/>
              <a:gd name="connsiteY43" fmla="*/ 621792 h 685800"/>
              <a:gd name="connsiteX44" fmla="*/ 603504 w 1464545"/>
              <a:gd name="connsiteY44" fmla="*/ 585216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64545" h="685800">
                <a:moveTo>
                  <a:pt x="512064" y="640080"/>
                </a:moveTo>
                <a:cubicBezTo>
                  <a:pt x="524479" y="642563"/>
                  <a:pt x="579602" y="652834"/>
                  <a:pt x="594360" y="658368"/>
                </a:cubicBezTo>
                <a:cubicBezTo>
                  <a:pt x="607123" y="663154"/>
                  <a:pt x="617654" y="673591"/>
                  <a:pt x="630936" y="676656"/>
                </a:cubicBezTo>
                <a:cubicBezTo>
                  <a:pt x="657830" y="682862"/>
                  <a:pt x="685800" y="682752"/>
                  <a:pt x="713232" y="685800"/>
                </a:cubicBezTo>
                <a:cubicBezTo>
                  <a:pt x="914400" y="682752"/>
                  <a:pt x="1115719" y="685032"/>
                  <a:pt x="1316736" y="676656"/>
                </a:cubicBezTo>
                <a:cubicBezTo>
                  <a:pt x="1341918" y="675607"/>
                  <a:pt x="1378425" y="657252"/>
                  <a:pt x="1399032" y="640080"/>
                </a:cubicBezTo>
                <a:cubicBezTo>
                  <a:pt x="1408966" y="631801"/>
                  <a:pt x="1417320" y="621792"/>
                  <a:pt x="1426464" y="612648"/>
                </a:cubicBezTo>
                <a:cubicBezTo>
                  <a:pt x="1429512" y="603504"/>
                  <a:pt x="1430826" y="593585"/>
                  <a:pt x="1435608" y="585216"/>
                </a:cubicBezTo>
                <a:cubicBezTo>
                  <a:pt x="1443169" y="571984"/>
                  <a:pt x="1461774" y="563827"/>
                  <a:pt x="1463040" y="548640"/>
                </a:cubicBezTo>
                <a:cubicBezTo>
                  <a:pt x="1468109" y="487815"/>
                  <a:pt x="1459184" y="426567"/>
                  <a:pt x="1453896" y="365760"/>
                </a:cubicBezTo>
                <a:cubicBezTo>
                  <a:pt x="1453061" y="356158"/>
                  <a:pt x="1449433" y="346754"/>
                  <a:pt x="1444752" y="338328"/>
                </a:cubicBezTo>
                <a:cubicBezTo>
                  <a:pt x="1423650" y="300345"/>
                  <a:pt x="1415679" y="282643"/>
                  <a:pt x="1380744" y="265176"/>
                </a:cubicBezTo>
                <a:cubicBezTo>
                  <a:pt x="1372123" y="260865"/>
                  <a:pt x="1361933" y="260343"/>
                  <a:pt x="1353312" y="256032"/>
                </a:cubicBezTo>
                <a:cubicBezTo>
                  <a:pt x="1343482" y="251117"/>
                  <a:pt x="1335981" y="242073"/>
                  <a:pt x="1325880" y="237744"/>
                </a:cubicBezTo>
                <a:cubicBezTo>
                  <a:pt x="1314329" y="232794"/>
                  <a:pt x="1301388" y="232052"/>
                  <a:pt x="1289304" y="228600"/>
                </a:cubicBezTo>
                <a:cubicBezTo>
                  <a:pt x="1280036" y="225952"/>
                  <a:pt x="1271281" y="221547"/>
                  <a:pt x="1261872" y="219456"/>
                </a:cubicBezTo>
                <a:cubicBezTo>
                  <a:pt x="1215465" y="209143"/>
                  <a:pt x="1161562" y="205767"/>
                  <a:pt x="1115568" y="201168"/>
                </a:cubicBezTo>
                <a:cubicBezTo>
                  <a:pt x="1032610" y="180429"/>
                  <a:pt x="1135118" y="204723"/>
                  <a:pt x="1014984" y="182880"/>
                </a:cubicBezTo>
                <a:cubicBezTo>
                  <a:pt x="1002619" y="180632"/>
                  <a:pt x="990676" y="176462"/>
                  <a:pt x="978408" y="173736"/>
                </a:cubicBezTo>
                <a:cubicBezTo>
                  <a:pt x="963236" y="170365"/>
                  <a:pt x="947682" y="168681"/>
                  <a:pt x="932688" y="164592"/>
                </a:cubicBezTo>
                <a:cubicBezTo>
                  <a:pt x="914090" y="159520"/>
                  <a:pt x="896983" y="148433"/>
                  <a:pt x="877824" y="146304"/>
                </a:cubicBezTo>
                <a:cubicBezTo>
                  <a:pt x="762068" y="133442"/>
                  <a:pt x="823015" y="139659"/>
                  <a:pt x="694944" y="128016"/>
                </a:cubicBezTo>
                <a:cubicBezTo>
                  <a:pt x="682752" y="124968"/>
                  <a:pt x="670733" y="121120"/>
                  <a:pt x="658368" y="118872"/>
                </a:cubicBezTo>
                <a:cubicBezTo>
                  <a:pt x="637163" y="115017"/>
                  <a:pt x="613637" y="119367"/>
                  <a:pt x="594360" y="109728"/>
                </a:cubicBezTo>
                <a:cubicBezTo>
                  <a:pt x="585739" y="105417"/>
                  <a:pt x="588600" y="91321"/>
                  <a:pt x="585216" y="82296"/>
                </a:cubicBezTo>
                <a:cubicBezTo>
                  <a:pt x="580186" y="68883"/>
                  <a:pt x="564423" y="21771"/>
                  <a:pt x="548640" y="9144"/>
                </a:cubicBezTo>
                <a:cubicBezTo>
                  <a:pt x="541114" y="3123"/>
                  <a:pt x="530352" y="3048"/>
                  <a:pt x="521208" y="0"/>
                </a:cubicBezTo>
                <a:cubicBezTo>
                  <a:pt x="433277" y="58620"/>
                  <a:pt x="488259" y="34890"/>
                  <a:pt x="347472" y="45720"/>
                </a:cubicBezTo>
                <a:cubicBezTo>
                  <a:pt x="272466" y="70722"/>
                  <a:pt x="390870" y="33383"/>
                  <a:pt x="237744" y="64008"/>
                </a:cubicBezTo>
                <a:cubicBezTo>
                  <a:pt x="218841" y="67789"/>
                  <a:pt x="201168" y="76200"/>
                  <a:pt x="182880" y="82296"/>
                </a:cubicBezTo>
                <a:cubicBezTo>
                  <a:pt x="151268" y="92833"/>
                  <a:pt x="102739" y="107573"/>
                  <a:pt x="82296" y="128016"/>
                </a:cubicBezTo>
                <a:cubicBezTo>
                  <a:pt x="34944" y="175368"/>
                  <a:pt x="56065" y="150798"/>
                  <a:pt x="18288" y="201168"/>
                </a:cubicBezTo>
                <a:cubicBezTo>
                  <a:pt x="13976" y="214104"/>
                  <a:pt x="0" y="253694"/>
                  <a:pt x="0" y="265176"/>
                </a:cubicBezTo>
                <a:cubicBezTo>
                  <a:pt x="0" y="317082"/>
                  <a:pt x="2431" y="369154"/>
                  <a:pt x="9144" y="420624"/>
                </a:cubicBezTo>
                <a:cubicBezTo>
                  <a:pt x="13688" y="455463"/>
                  <a:pt x="25764" y="483520"/>
                  <a:pt x="54864" y="502920"/>
                </a:cubicBezTo>
                <a:cubicBezTo>
                  <a:pt x="62884" y="508267"/>
                  <a:pt x="72887" y="509973"/>
                  <a:pt x="82296" y="512064"/>
                </a:cubicBezTo>
                <a:cubicBezTo>
                  <a:pt x="133107" y="523355"/>
                  <a:pt x="186357" y="525680"/>
                  <a:pt x="237744" y="530352"/>
                </a:cubicBezTo>
                <a:cubicBezTo>
                  <a:pt x="252984" y="533400"/>
                  <a:pt x="268912" y="534039"/>
                  <a:pt x="283464" y="539496"/>
                </a:cubicBezTo>
                <a:cubicBezTo>
                  <a:pt x="293754" y="543355"/>
                  <a:pt x="301066" y="552869"/>
                  <a:pt x="310896" y="557784"/>
                </a:cubicBezTo>
                <a:cubicBezTo>
                  <a:pt x="319517" y="562095"/>
                  <a:pt x="329184" y="563880"/>
                  <a:pt x="338328" y="566928"/>
                </a:cubicBezTo>
                <a:cubicBezTo>
                  <a:pt x="347472" y="576072"/>
                  <a:pt x="355237" y="586844"/>
                  <a:pt x="365760" y="594360"/>
                </a:cubicBezTo>
                <a:cubicBezTo>
                  <a:pt x="394170" y="614653"/>
                  <a:pt x="407004" y="612675"/>
                  <a:pt x="438912" y="621792"/>
                </a:cubicBezTo>
                <a:cubicBezTo>
                  <a:pt x="448180" y="624440"/>
                  <a:pt x="457200" y="627888"/>
                  <a:pt x="466344" y="630936"/>
                </a:cubicBezTo>
                <a:cubicBezTo>
                  <a:pt x="505968" y="627888"/>
                  <a:pt x="547514" y="634359"/>
                  <a:pt x="585216" y="621792"/>
                </a:cubicBezTo>
                <a:cubicBezTo>
                  <a:pt x="598148" y="617481"/>
                  <a:pt x="603504" y="585216"/>
                  <a:pt x="603504" y="585216"/>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5" name="Rectangle 4"/>
          <p:cNvSpPr/>
          <p:nvPr/>
        </p:nvSpPr>
        <p:spPr>
          <a:xfrm>
            <a:off x="2161268" y="4953000"/>
            <a:ext cx="3558988" cy="400110"/>
          </a:xfrm>
          <a:prstGeom prst="rect">
            <a:avLst/>
          </a:prstGeom>
          <a:solidFill>
            <a:srgbClr val="FBF0DD"/>
          </a:solidFill>
        </p:spPr>
        <p:txBody>
          <a:bodyPr wrap="none">
            <a:spAutoFit/>
          </a:bodyPr>
          <a:lstStyle/>
          <a:p>
            <a:r>
              <a:rPr lang="en-US" sz="2000" dirty="0">
                <a:solidFill>
                  <a:srgbClr val="FF0000"/>
                </a:solidFill>
              </a:rPr>
              <a:t>Bordeaux wine, for e.g.</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403036" y="6400800"/>
            <a:ext cx="2335896"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https://www.bbc.com/news/business-51439407</a:t>
            </a:r>
            <a:endParaRPr lang="en-US" sz="800" b="0" dirty="0">
              <a:solidFill>
                <a:srgbClr val="FFFFFF"/>
              </a:solidFill>
              <a:latin typeface="Arial" charset="0"/>
            </a:endParaRPr>
          </a:p>
        </p:txBody>
      </p:sp>
      <p:pic>
        <p:nvPicPr>
          <p:cNvPr id="3" name="Picture 2"/>
          <p:cNvPicPr>
            <a:picLocks noChangeAspect="1"/>
          </p:cNvPicPr>
          <p:nvPr/>
        </p:nvPicPr>
        <p:blipFill>
          <a:blip r:embed="rId4"/>
          <a:stretch>
            <a:fillRect/>
          </a:stretch>
        </p:blipFill>
        <p:spPr>
          <a:xfrm>
            <a:off x="228600" y="533400"/>
            <a:ext cx="8686800" cy="5778273"/>
          </a:xfrm>
          <a:prstGeom prst="rect">
            <a:avLst/>
          </a:prstGeom>
        </p:spPr>
      </p:pic>
    </p:spTree>
    <p:extLst>
      <p:ext uri="{BB962C8B-B14F-4D97-AF65-F5344CB8AC3E}">
        <p14:creationId xmlns:p14="http://schemas.microsoft.com/office/powerpoint/2010/main" val="18777768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747713" y="557213"/>
            <a:ext cx="7615237" cy="5711825"/>
          </a:xfrm>
          <a:prstGeom prst="rect">
            <a:avLst/>
          </a:prstGeom>
          <a:noFill/>
          <a:ln w="9525">
            <a:noFill/>
            <a:miter lim="800000"/>
            <a:headEnd/>
            <a:tailEnd/>
          </a:ln>
        </p:spPr>
      </p:pic>
      <p:sp>
        <p:nvSpPr>
          <p:cNvPr id="438277" name="Oval 5"/>
          <p:cNvSpPr>
            <a:spLocks noChangeArrowheads="1"/>
          </p:cNvSpPr>
          <p:nvPr/>
        </p:nvSpPr>
        <p:spPr bwMode="auto">
          <a:xfrm>
            <a:off x="1447800" y="2057400"/>
            <a:ext cx="6781800" cy="2057400"/>
          </a:xfrm>
          <a:prstGeom prst="ellipse">
            <a:avLst/>
          </a:prstGeom>
          <a:noFill/>
          <a:ln w="76200">
            <a:solidFill>
              <a:schemeClr val="bg1"/>
            </a:solidFill>
            <a:round/>
            <a:headEnd/>
            <a:tailEnd/>
          </a:ln>
        </p:spPr>
        <p:txBody>
          <a:bodyPr wrap="none" anchor="ctr"/>
          <a:lstStyle/>
          <a:p>
            <a:endParaRPr lang="en-US" sz="3200">
              <a:solidFill>
                <a:srgbClr val="000000"/>
              </a:solidFill>
            </a:endParaRPr>
          </a:p>
        </p:txBody>
      </p:sp>
      <p:sp>
        <p:nvSpPr>
          <p:cNvPr id="438279" name="Line 7"/>
          <p:cNvSpPr>
            <a:spLocks noChangeShapeType="1"/>
          </p:cNvSpPr>
          <p:nvPr/>
        </p:nvSpPr>
        <p:spPr bwMode="auto">
          <a:xfrm>
            <a:off x="7119938" y="3138488"/>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438280" name="Line 8"/>
          <p:cNvSpPr>
            <a:spLocks noChangeShapeType="1"/>
          </p:cNvSpPr>
          <p:nvPr/>
        </p:nvSpPr>
        <p:spPr bwMode="auto">
          <a:xfrm>
            <a:off x="2057400" y="3352800"/>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7" name="Text Box 5"/>
          <p:cNvSpPr txBox="1">
            <a:spLocks noChangeArrowheads="1"/>
          </p:cNvSpPr>
          <p:nvPr/>
        </p:nvSpPr>
        <p:spPr bwMode="auto">
          <a:xfrm>
            <a:off x="3276600" y="4891088"/>
            <a:ext cx="3429000" cy="823912"/>
          </a:xfrm>
          <a:prstGeom prst="rect">
            <a:avLst/>
          </a:prstGeom>
          <a:noFill/>
          <a:ln w="9525">
            <a:noFill/>
            <a:miter lim="800000"/>
            <a:headEnd/>
            <a:tailEnd/>
          </a:ln>
        </p:spPr>
        <p:txBody>
          <a:bodyPr>
            <a:spAutoFit/>
          </a:bodyPr>
          <a:lstStyle/>
          <a:p>
            <a:r>
              <a:rPr lang="en-US" sz="4800">
                <a:solidFill>
                  <a:srgbClr val="FFFFFF"/>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a:t>Scaling</a:t>
            </a:r>
          </a:p>
        </p:txBody>
      </p:sp>
      <p:sp>
        <p:nvSpPr>
          <p:cNvPr id="33795"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a:solidFill>
                  <a:schemeClr val="tx2">
                    <a:lumMod val="90000"/>
                    <a:lumOff val="10000"/>
                  </a:schemeClr>
                </a:solidFill>
                <a:latin typeface="Verdana" pitchFamily="34" charset="0"/>
              </a:rPr>
              <a:t>chocolates</a:t>
            </a:r>
          </a:p>
          <a:p>
            <a:pPr marL="0" indent="0" eaLnBrk="1" hangingPunct="1">
              <a:buFontTx/>
              <a:buNone/>
            </a:pPr>
            <a:r>
              <a:rPr lang="en-US" sz="2400" b="1" dirty="0">
                <a:solidFill>
                  <a:schemeClr val="tx2">
                    <a:lumMod val="90000"/>
                    <a:lumOff val="10000"/>
                  </a:schemeClr>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tx2">
                    <a:lumMod val="90000"/>
                    <a:lumOff val="10000"/>
                  </a:schemeClr>
                </a:solidFill>
                <a:latin typeface="Georgia" pitchFamily="18" charset="0"/>
              </a:rPr>
              <a:t>. England (home of Cadbury which manufactures tons of candy that contains less than 10% Cacao) opposed the idea</a:t>
            </a:r>
            <a:r>
              <a:rPr lang="en-US" sz="2400" b="1" dirty="0">
                <a:solidFill>
                  <a:schemeClr val="tx2">
                    <a:lumMod val="90000"/>
                    <a:lumOff val="10000"/>
                  </a:schemeClr>
                </a:solidFill>
                <a:latin typeface="Verdana" pitchFamily="34" charset="0"/>
              </a:rPr>
              <a:t>.” . . .</a:t>
            </a:r>
          </a:p>
          <a:p>
            <a:pPr marL="0" indent="0" eaLnBrk="1" hangingPunct="1">
              <a:lnSpc>
                <a:spcPct val="30000"/>
              </a:lnSpc>
              <a:buFontTx/>
              <a:buNone/>
            </a:pPr>
            <a:endParaRPr lang="en-US" sz="2400" b="1" dirty="0">
              <a:solidFill>
                <a:schemeClr val="tx2">
                  <a:lumMod val="90000"/>
                  <a:lumOff val="10000"/>
                </a:schemeClr>
              </a:solidFill>
              <a:latin typeface="Verdana" pitchFamily="34" charset="0"/>
            </a:endParaRPr>
          </a:p>
          <a:p>
            <a:pPr marL="0" indent="0" eaLnBrk="1" hangingPunct="1">
              <a:buFontTx/>
              <a:buNone/>
            </a:pPr>
            <a:r>
              <a:rPr lang="en-US" sz="1600" b="1" dirty="0">
                <a:solidFill>
                  <a:schemeClr val="tx2">
                    <a:lumMod val="90000"/>
                    <a:lumOff val="10000"/>
                  </a:schemeClr>
                </a:solidFill>
                <a:latin typeface="Verdana" pitchFamily="34" charset="0"/>
              </a:rPr>
              <a:t>	</a:t>
            </a:r>
            <a:r>
              <a:rPr lang="en-US" sz="1600" b="1" dirty="0">
                <a:solidFill>
                  <a:schemeClr val="tx2">
                    <a:lumMod val="90000"/>
                    <a:lumOff val="10000"/>
                  </a:schemeClr>
                </a:solidFill>
                <a:latin typeface="Verdana" pitchFamily="34" charset="0"/>
                <a:hlinkClick r:id="rId2"/>
              </a:rPr>
              <a:t>http://www.mrkland.com/fun/xocoatl/bars.htm</a:t>
            </a:r>
            <a:endParaRPr lang="en-US" sz="1600" b="1" dirty="0">
              <a:solidFill>
                <a:schemeClr val="tx2">
                  <a:lumMod val="90000"/>
                  <a:lumOff val="10000"/>
                </a:schemeClr>
              </a:solidFill>
              <a:latin typeface="Verdana" pitchFamily="34" charset="0"/>
            </a:endParaRPr>
          </a:p>
          <a:p>
            <a:pPr marL="0" indent="0" eaLnBrk="1" hangingPunct="1">
              <a:lnSpc>
                <a:spcPct val="0"/>
              </a:lnSpc>
              <a:buFontTx/>
              <a:buNone/>
            </a:pPr>
            <a:endParaRPr lang="en-US" sz="2400" b="1" dirty="0">
              <a:solidFill>
                <a:schemeClr val="tx2">
                  <a:lumMod val="90000"/>
                  <a:lumOff val="10000"/>
                </a:schemeClr>
              </a:solidFill>
              <a:latin typeface="Verdana"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2400" b="1"/>
              <a:t>Scaling</a:t>
            </a:r>
          </a:p>
        </p:txBody>
      </p:sp>
      <p:sp>
        <p:nvSpPr>
          <p:cNvPr id="34819" name="Rectangle 3"/>
          <p:cNvSpPr>
            <a:spLocks noGrp="1" noChangeArrowheads="1"/>
          </p:cNvSpPr>
          <p:nvPr>
            <p:ph type="body" idx="1"/>
          </p:nvPr>
        </p:nvSpPr>
        <p:spPr>
          <a:xfrm>
            <a:off x="1062038" y="2135188"/>
            <a:ext cx="7769225" cy="4121769"/>
          </a:xfrm>
        </p:spPr>
        <p:txBody>
          <a:bodyPr>
            <a:spAutoFit/>
          </a:bodyPr>
          <a:lstStyle/>
          <a:p>
            <a:pPr marL="0" indent="0" eaLnBrk="1" hangingPunct="1">
              <a:buFontTx/>
              <a:buNone/>
            </a:pPr>
            <a:r>
              <a:rPr lang="en-US" sz="3600" b="1" dirty="0">
                <a:solidFill>
                  <a:schemeClr val="accent2"/>
                </a:solidFill>
                <a:latin typeface="Verdana" pitchFamily="34" charset="0"/>
              </a:rPr>
              <a:t>chocolates</a:t>
            </a:r>
          </a:p>
          <a:p>
            <a:pPr marL="0" indent="0" eaLnBrk="1" hangingPunct="1">
              <a:buFontTx/>
              <a:buNone/>
            </a:pPr>
            <a:r>
              <a:rPr lang="en-US" sz="2800" b="1" dirty="0">
                <a:solidFill>
                  <a:schemeClr val="tx2">
                    <a:lumMod val="90000"/>
                    <a:lumOff val="10000"/>
                  </a:schemeClr>
                </a:solidFill>
                <a:latin typeface="Georgia" pitchFamily="18" charset="0"/>
              </a:rPr>
              <a:t>“In 1994 the European Union was establishing Europe-wide food standards. </a:t>
            </a:r>
            <a:r>
              <a:rPr lang="en-US" sz="2000" b="1" dirty="0">
                <a:solidFill>
                  <a:schemeClr val="accent2"/>
                </a:solidFill>
                <a:latin typeface="Georgia" pitchFamily="18" charset="0"/>
              </a:rPr>
              <a:t>When they came around to Chocolate, Belgium and France and Germany supported the idea of creating a standard that said only something that was in excess of 50% Cacao could be called </a:t>
            </a:r>
            <a:r>
              <a:rPr lang="en-US" sz="2000" b="1" i="1" dirty="0">
                <a:solidFill>
                  <a:schemeClr val="accent2"/>
                </a:solidFill>
                <a:latin typeface="Georgia" pitchFamily="18" charset="0"/>
              </a:rPr>
              <a:t>Chocolate</a:t>
            </a:r>
            <a:r>
              <a:rPr lang="en-US" sz="2000" b="1" dirty="0">
                <a:solidFill>
                  <a:schemeClr val="accent2"/>
                </a:solidFill>
                <a:latin typeface="Georgia" pitchFamily="18" charset="0"/>
              </a:rPr>
              <a:t>. England (home of Cadbury which manufactures tons of candy that contains less than 10% Cacao) opposed the idea</a:t>
            </a:r>
            <a:r>
              <a:rPr lang="en-US" sz="2000" b="1" dirty="0">
                <a:solidFill>
                  <a:schemeClr val="accent2"/>
                </a:solidFill>
                <a:latin typeface="Verdana" pitchFamily="34" charset="0"/>
              </a:rPr>
              <a:t>.” . . .</a:t>
            </a:r>
            <a:endParaRPr lang="en-US" sz="2400" b="1" dirty="0">
              <a:solidFill>
                <a:schemeClr val="accent2"/>
              </a:solidFill>
              <a:latin typeface="Verdana" pitchFamily="34" charset="0"/>
            </a:endParaRP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2400" b="1"/>
              <a:t>Scaling</a:t>
            </a:r>
          </a:p>
        </p:txBody>
      </p:sp>
      <p:sp>
        <p:nvSpPr>
          <p:cNvPr id="35843"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a:solidFill>
                  <a:schemeClr val="accent2"/>
                </a:solidFill>
                <a:latin typeface="Verdana" pitchFamily="34" charset="0"/>
              </a:rPr>
              <a:t>chocolates</a:t>
            </a:r>
          </a:p>
          <a:p>
            <a:pPr marL="0" indent="0" eaLnBrk="1" hangingPunct="1">
              <a:buFontTx/>
              <a:buNone/>
            </a:pPr>
            <a:r>
              <a:rPr lang="en-US" sz="2400" b="1" dirty="0">
                <a:solidFill>
                  <a:schemeClr val="accent2"/>
                </a:solidFill>
                <a:latin typeface="Georgia" pitchFamily="18" charset="0"/>
              </a:rPr>
              <a:t>“In 1994 the European Union was establishing Europe-wide food standards. When they came around to Chocolate,</a:t>
            </a:r>
            <a:r>
              <a:rPr lang="en-US" sz="2400" b="1" dirty="0">
                <a:latin typeface="Georgia" pitchFamily="18" charset="0"/>
              </a:rPr>
              <a:t> </a:t>
            </a:r>
            <a:r>
              <a:rPr lang="en-US" sz="2400" b="1" dirty="0">
                <a:solidFill>
                  <a:schemeClr val="tx2">
                    <a:lumMod val="90000"/>
                    <a:lumOff val="10000"/>
                  </a:schemeClr>
                </a:solidFill>
                <a:latin typeface="Georgia" pitchFamily="18" charset="0"/>
              </a:rPr>
              <a:t>Belgium and France and Germany</a:t>
            </a:r>
            <a:r>
              <a:rPr lang="en-US" sz="2400" b="1" dirty="0">
                <a:latin typeface="Georgia" pitchFamily="18" charset="0"/>
              </a:rPr>
              <a:t> </a:t>
            </a:r>
            <a:r>
              <a:rPr lang="en-US" sz="2400" b="1" dirty="0">
                <a:solidFill>
                  <a:schemeClr val="accent2"/>
                </a:solidFill>
                <a:latin typeface="Georgia" pitchFamily="18" charset="0"/>
              </a:rPr>
              <a:t>supported the idea of creating a standard that</a:t>
            </a:r>
            <a:r>
              <a:rPr lang="en-US" sz="2400" b="1" dirty="0">
                <a:latin typeface="Georgia" pitchFamily="18" charset="0"/>
              </a:rPr>
              <a:t> </a:t>
            </a:r>
            <a:r>
              <a:rPr lang="en-US" sz="2400" b="1" dirty="0">
                <a:solidFill>
                  <a:schemeClr val="tx2">
                    <a:lumMod val="90000"/>
                    <a:lumOff val="10000"/>
                  </a:schemeClr>
                </a:solidFill>
                <a:latin typeface="Georgia" pitchFamily="18" charset="0"/>
              </a:rPr>
              <a:t>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accent2"/>
                </a:solidFill>
                <a:latin typeface="Georgia" pitchFamily="18" charset="0"/>
              </a:rPr>
              <a:t>. England (home of Cadbury which manufactures tons of candy that contains less than 10% Cacao) opposed the idea</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a:solidFill>
                  <a:srgbClr val="D69B80"/>
                </a:solidFill>
                <a:latin typeface="Verdana" pitchFamily="34" charset="0"/>
              </a:rPr>
              <a:t>chocolates</a:t>
            </a:r>
          </a:p>
          <a:p>
            <a:pPr marL="0" indent="0" eaLnBrk="1" hangingPunct="1">
              <a:buFontTx/>
              <a:buNone/>
            </a:pPr>
            <a:r>
              <a:rPr lang="en-US" sz="2400" b="1" dirty="0">
                <a:solidFill>
                  <a:srgbClr val="D69B80"/>
                </a:solidFill>
                <a:latin typeface="Georgia" pitchFamily="18" charset="0"/>
              </a:rPr>
              <a:t>“In 1994 the European Union was establishing Europe-wide food standards. When they came around to Chocolate, </a:t>
            </a:r>
            <a:r>
              <a:rPr lang="en-US" sz="2400" b="1" dirty="0">
                <a:solidFill>
                  <a:schemeClr val="tx2">
                    <a:lumMod val="90000"/>
                    <a:lumOff val="10000"/>
                  </a:schemeClr>
                </a:solidFill>
                <a:latin typeface="Georgia" pitchFamily="18" charset="0"/>
              </a:rPr>
              <a:t>Belgium and France and Germany </a:t>
            </a:r>
            <a:r>
              <a:rPr lang="en-US" sz="2400" b="1" dirty="0">
                <a:solidFill>
                  <a:srgbClr val="D69B80"/>
                </a:solidFill>
                <a:latin typeface="Georgia" pitchFamily="18" charset="0"/>
              </a:rPr>
              <a:t>supported the idea of creating a standard that </a:t>
            </a:r>
            <a:r>
              <a:rPr lang="en-US" sz="2400" b="1" dirty="0">
                <a:solidFill>
                  <a:schemeClr val="tx2">
                    <a:lumMod val="90000"/>
                    <a:lumOff val="10000"/>
                  </a:schemeClr>
                </a:solidFill>
                <a:latin typeface="Georgia" pitchFamily="18" charset="0"/>
              </a:rPr>
              <a:t>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rgbClr val="D69B80"/>
                </a:solidFill>
                <a:latin typeface="Georgia" pitchFamily="18" charset="0"/>
              </a:rPr>
              <a:t>. England (home of Cadbury which manufactures tons of candy that contains less than 10% Cacao) opposed the idea</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solidFill>
                <a:srgbClr val="D69B80"/>
              </a:solidFill>
              <a:latin typeface="Verdana" pitchFamily="34" charset="0"/>
            </a:endParaRPr>
          </a:p>
          <a:p>
            <a:pPr marL="0" indent="0" eaLnBrk="1" hangingPunct="1">
              <a:buFontTx/>
              <a:buNone/>
            </a:pPr>
            <a:r>
              <a:rPr lang="en-US" sz="1600" b="1" dirty="0">
                <a:solidFill>
                  <a:srgbClr val="D69B80"/>
                </a:solidFill>
                <a:latin typeface="Verdana" pitchFamily="34" charset="0"/>
              </a:rPr>
              <a:t>	</a:t>
            </a:r>
            <a:r>
              <a:rPr lang="en-US" sz="1600" b="1" dirty="0">
                <a:solidFill>
                  <a:srgbClr val="D69B80"/>
                </a:solidFill>
                <a:latin typeface="Verdana" pitchFamily="34" charset="0"/>
                <a:hlinkClick r:id="rId2"/>
              </a:rPr>
              <a:t>http://www.mrkland.com/fun/xocoatl/bars.htm</a:t>
            </a:r>
            <a:endParaRPr lang="en-US" sz="1600" b="1" dirty="0">
              <a:solidFill>
                <a:srgbClr val="D69B80"/>
              </a:solidFill>
              <a:latin typeface="Verdana" pitchFamily="34" charset="0"/>
            </a:endParaRPr>
          </a:p>
          <a:p>
            <a:pPr marL="0" indent="0" eaLnBrk="1" hangingPunct="1">
              <a:lnSpc>
                <a:spcPct val="0"/>
              </a:lnSpc>
              <a:buFontTx/>
              <a:buNone/>
            </a:pPr>
            <a:endParaRPr lang="en-US" sz="2400" b="1" dirty="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400" b="1"/>
              <a:t>Scaling</a:t>
            </a:r>
          </a:p>
        </p:txBody>
      </p:sp>
      <p:sp>
        <p:nvSpPr>
          <p:cNvPr id="36867" name="Rectangle 3"/>
          <p:cNvSpPr>
            <a:spLocks noGrp="1" noChangeArrowheads="1"/>
          </p:cNvSpPr>
          <p:nvPr>
            <p:ph type="body" idx="1"/>
          </p:nvPr>
        </p:nvSpPr>
        <p:spPr>
          <a:xfrm>
            <a:off x="1062038" y="2135188"/>
            <a:ext cx="7769225" cy="4790992"/>
          </a:xfrm>
        </p:spPr>
        <p:txBody>
          <a:bodyPr>
            <a:spAutoFit/>
          </a:bodyPr>
          <a:lstStyle/>
          <a:p>
            <a:pPr marL="0" indent="0" eaLnBrk="1" hangingPunct="1">
              <a:lnSpc>
                <a:spcPct val="90000"/>
              </a:lnSpc>
              <a:buFontTx/>
              <a:buNone/>
            </a:pPr>
            <a:r>
              <a:rPr lang="en-US" sz="1800" b="1" dirty="0">
                <a:solidFill>
                  <a:schemeClr val="accent2"/>
                </a:solidFill>
                <a:latin typeface="Verdana" pitchFamily="34" charset="0"/>
              </a:rPr>
              <a:t>Chocolates and “The Chocolate War”</a:t>
            </a:r>
          </a:p>
          <a:p>
            <a:pPr marL="0" indent="0" eaLnBrk="1" hangingPunct="1">
              <a:lnSpc>
                <a:spcPct val="90000"/>
              </a:lnSpc>
              <a:buFontTx/>
              <a:buNone/>
            </a:pPr>
            <a:r>
              <a:rPr lang="en-US" sz="2800" b="1" dirty="0">
                <a:solidFill>
                  <a:schemeClr val="tx2">
                    <a:lumMod val="90000"/>
                    <a:lumOff val="10000"/>
                  </a:schemeClr>
                </a:solidFill>
                <a:latin typeface="Georgia" pitchFamily="18" charset="0"/>
              </a:rPr>
              <a:t>“</a:t>
            </a:r>
            <a:r>
              <a:rPr lang="en-US" sz="2800" b="1" dirty="0">
                <a:solidFill>
                  <a:schemeClr val="tx2">
                    <a:lumMod val="90000"/>
                    <a:lumOff val="10000"/>
                  </a:schemeClr>
                </a:solidFill>
              </a:rPr>
              <a:t>After months of arguments and threatened trade wars</a:t>
            </a:r>
            <a:r>
              <a:rPr lang="en-US" sz="2400" b="1" dirty="0">
                <a:solidFill>
                  <a:schemeClr val="accent2"/>
                </a:solidFill>
              </a:rPr>
              <a:t>,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400" b="1" i="1" dirty="0">
                <a:solidFill>
                  <a:schemeClr val="accent2"/>
                </a:solidFill>
              </a:rPr>
              <a:t>Chocolate</a:t>
            </a:r>
            <a:r>
              <a:rPr lang="en-US" sz="2400" b="1" dirty="0">
                <a:solidFill>
                  <a:schemeClr val="accent2"/>
                </a:solidFill>
              </a:rPr>
              <a:t> in the EU, as long as it contains at least 1% Chocolate. (In the USA the FDA minimum is 10%.) However -- the EU said that each bar must state on the label the percentage of Cacao that it contains.</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solidFill>
                  <a:schemeClr val="accent2"/>
                </a:solidFill>
                <a:latin typeface="Verdana" pitchFamily="34" charset="0"/>
              </a:rPr>
              <a:t>	</a:t>
            </a:r>
            <a:r>
              <a:rPr lang="en-US" sz="1600" b="1" dirty="0">
                <a:solidFill>
                  <a:schemeClr val="accent2"/>
                </a:solidFill>
                <a:latin typeface="Verdana" pitchFamily="34" charset="0"/>
                <a:hlinkClick r:id="rId2"/>
              </a:rPr>
              <a:t>http://www.mrkland.com/fun/xocoatl/bars.htm</a:t>
            </a:r>
            <a:endParaRPr lang="en-US" sz="1600" b="1" dirty="0">
              <a:solidFill>
                <a:schemeClr val="accent2"/>
              </a:solidFill>
              <a:latin typeface="Verdana" pitchFamily="34" charset="0"/>
            </a:endParaRPr>
          </a:p>
          <a:p>
            <a:pPr marL="0" indent="0" eaLnBrk="1" hangingPunct="1">
              <a:lnSpc>
                <a:spcPct val="0"/>
              </a:lnSpc>
              <a:buFontTx/>
              <a:buNone/>
            </a:pPr>
            <a:endParaRPr lang="en-US" sz="2400" b="1" dirty="0">
              <a:solidFill>
                <a:schemeClr val="accent2"/>
              </a:solidFill>
              <a:latin typeface="Verdana"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2400" b="1"/>
              <a:t>Scaling</a:t>
            </a:r>
          </a:p>
        </p:txBody>
      </p:sp>
      <p:sp>
        <p:nvSpPr>
          <p:cNvPr id="37891" name="Rectangle 3"/>
          <p:cNvSpPr>
            <a:spLocks noGrp="1" noChangeArrowheads="1"/>
          </p:cNvSpPr>
          <p:nvPr>
            <p:ph type="body" idx="1"/>
          </p:nvPr>
        </p:nvSpPr>
        <p:spPr>
          <a:xfrm>
            <a:off x="1062038" y="2135188"/>
            <a:ext cx="7769225" cy="4327980"/>
          </a:xfrm>
        </p:spPr>
        <p:txBody>
          <a:bodyPr>
            <a:spAutoFit/>
          </a:bodyPr>
          <a:lstStyle/>
          <a:p>
            <a:pPr marL="0" indent="0" eaLnBrk="1" hangingPunct="1">
              <a:lnSpc>
                <a:spcPct val="90000"/>
              </a:lnSpc>
              <a:buFontTx/>
              <a:buNone/>
            </a:pPr>
            <a:r>
              <a:rPr lang="en-US" sz="1800" b="1" dirty="0">
                <a:solidFill>
                  <a:schemeClr val="accent2"/>
                </a:solidFill>
                <a:latin typeface="Verdana" pitchFamily="34" charset="0"/>
              </a:rPr>
              <a:t>Chocolates and “The Chocolate War”</a:t>
            </a:r>
          </a:p>
          <a:p>
            <a:pPr marL="0" indent="0" eaLnBrk="1" hangingPunct="1">
              <a:lnSpc>
                <a:spcPct val="90000"/>
              </a:lnSpc>
              <a:buFontTx/>
              <a:buNone/>
            </a:pPr>
            <a:r>
              <a:rPr lang="en-US" sz="2400" b="1" dirty="0">
                <a:solidFill>
                  <a:schemeClr val="accent2"/>
                </a:solidFill>
                <a:latin typeface="Georgia" pitchFamily="18" charset="0"/>
              </a:rPr>
              <a:t>“</a:t>
            </a:r>
            <a:r>
              <a:rPr lang="en-US" sz="2400" b="1" dirty="0">
                <a:solidFill>
                  <a:schemeClr val="accent2"/>
                </a:solidFill>
              </a:rPr>
              <a:t>After months of arguments and threatened trade wars,</a:t>
            </a:r>
            <a:r>
              <a:rPr lang="en-US" sz="2400" b="1" dirty="0"/>
              <a:t> </a:t>
            </a:r>
            <a:r>
              <a:rPr lang="en-US" sz="2800" b="1" dirty="0">
                <a:solidFill>
                  <a:schemeClr val="tx2">
                    <a:lumMod val="90000"/>
                    <a:lumOff val="10000"/>
                  </a:schemeClr>
                </a:solidFill>
              </a:rPr>
              <a:t>Germany switched sides </a:t>
            </a:r>
            <a:r>
              <a:rPr lang="en-US" sz="2400" b="1" dirty="0">
                <a:solidFill>
                  <a:schemeClr val="accent2"/>
                </a:solidFill>
              </a:rPr>
              <a:t>-- they have several large milk-chocolate-candy manufacturers and</a:t>
            </a:r>
            <a:r>
              <a:rPr lang="en-US" sz="2400" b="1" dirty="0"/>
              <a:t> </a:t>
            </a:r>
            <a:r>
              <a:rPr lang="en-US" sz="2800" b="1" dirty="0">
                <a:solidFill>
                  <a:schemeClr val="tx2">
                    <a:lumMod val="90000"/>
                    <a:lumOff val="10000"/>
                  </a:schemeClr>
                </a:solidFill>
              </a:rPr>
              <a:t>supposedly there was pressure from Switzerland, which is not in the EU</a:t>
            </a:r>
            <a:r>
              <a:rPr lang="en-US" sz="2400" b="1" dirty="0">
                <a:solidFill>
                  <a:schemeClr val="accent2"/>
                </a:solidFill>
              </a:rPr>
              <a:t>, but manufactures huge quantities of milk-chocolate-candy.</a:t>
            </a:r>
            <a:r>
              <a:rPr lang="en-US" sz="2400" b="1" dirty="0"/>
              <a:t> </a:t>
            </a:r>
            <a:r>
              <a:rPr lang="en-US" sz="2800" b="1" dirty="0">
                <a:solidFill>
                  <a:schemeClr val="tx2">
                    <a:lumMod val="90000"/>
                    <a:lumOff val="10000"/>
                  </a:schemeClr>
                </a:solidFill>
              </a:rPr>
              <a:t>So England, and Cadbury won</a:t>
            </a:r>
            <a:r>
              <a:rPr lang="en-US" sz="2400" b="1" dirty="0">
                <a:solidFill>
                  <a:schemeClr val="accent2"/>
                </a:solidFill>
              </a:rPr>
              <a:t>. </a:t>
            </a:r>
            <a:r>
              <a:rPr lang="en-US" sz="2000" b="1" dirty="0">
                <a:solidFill>
                  <a:schemeClr val="accent2"/>
                </a:solidFill>
              </a:rPr>
              <a:t>Anything can be called </a:t>
            </a:r>
            <a:r>
              <a:rPr lang="en-US" sz="2000" b="1" i="1" dirty="0">
                <a:solidFill>
                  <a:schemeClr val="accent2"/>
                </a:solidFill>
              </a:rPr>
              <a:t>Chocolate</a:t>
            </a:r>
            <a:r>
              <a:rPr lang="en-US" sz="2000" b="1" dirty="0">
                <a:solidFill>
                  <a:schemeClr val="accent2"/>
                </a:solidFill>
              </a:rPr>
              <a:t> in the EU, as long as it contains at least 1% Chocolate. (In the USA the FDA minimum is 10%.) However -- the EU said that each bar must state on the label the percentage of Cacao that it contains.</a:t>
            </a:r>
            <a:r>
              <a:rPr lang="en-US" sz="20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dirty="0"/>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a:solidFill>
                  <a:srgbClr val="D69B80"/>
                </a:solidFill>
                <a:latin typeface="Verdana" pitchFamily="34" charset="0"/>
              </a:rPr>
              <a:t>chocolates</a:t>
            </a:r>
          </a:p>
          <a:p>
            <a:pPr marL="0" indent="0" eaLnBrk="1" hangingPunct="1">
              <a:buFontTx/>
              <a:buNone/>
            </a:pPr>
            <a:r>
              <a:rPr lang="en-US" sz="2400" b="1" dirty="0">
                <a:solidFill>
                  <a:srgbClr val="D69B80"/>
                </a:solidFill>
                <a:latin typeface="Georgia" pitchFamily="18" charset="0"/>
              </a:rPr>
              <a:t>“In 1994 the European Union was establishing Europe-wide food standards. When they came around to Chocolate, </a:t>
            </a:r>
            <a:r>
              <a:rPr lang="en-US" sz="2400" b="1" dirty="0">
                <a:solidFill>
                  <a:schemeClr val="tx2">
                    <a:lumMod val="90000"/>
                    <a:lumOff val="10000"/>
                  </a:schemeClr>
                </a:solidFill>
                <a:latin typeface="Georgia" pitchFamily="18" charset="0"/>
              </a:rPr>
              <a:t>Belgium and France and Germany </a:t>
            </a:r>
            <a:r>
              <a:rPr lang="en-US" sz="2400" b="1" dirty="0">
                <a:solidFill>
                  <a:srgbClr val="D69B80"/>
                </a:solidFill>
                <a:latin typeface="Georgia" pitchFamily="18" charset="0"/>
              </a:rPr>
              <a:t>supported the idea of creating a standard that </a:t>
            </a:r>
            <a:r>
              <a:rPr lang="en-US" sz="2400" b="1" dirty="0">
                <a:latin typeface="Georgia" pitchFamily="18" charset="0"/>
              </a:rPr>
              <a:t>said only </a:t>
            </a:r>
            <a:r>
              <a:rPr lang="en-US" sz="2400" b="1" dirty="0">
                <a:solidFill>
                  <a:schemeClr val="tx2">
                    <a:lumMod val="90000"/>
                    <a:lumOff val="10000"/>
                  </a:schemeClr>
                </a:solidFill>
                <a:latin typeface="Georgia" pitchFamily="18" charset="0"/>
              </a:rPr>
              <a:t>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tx2">
                    <a:lumMod val="90000"/>
                    <a:lumOff val="10000"/>
                  </a:schemeClr>
                </a:solidFill>
                <a:latin typeface="Georgia" pitchFamily="18" charset="0"/>
              </a:rPr>
              <a:t>. England (home </a:t>
            </a:r>
            <a:r>
              <a:rPr lang="en-US" sz="2400" b="1" dirty="0">
                <a:solidFill>
                  <a:srgbClr val="D69B80"/>
                </a:solidFill>
                <a:latin typeface="Georgia" pitchFamily="18" charset="0"/>
              </a:rPr>
              <a:t>of Cadbury which manufactures tons of candy that contains less than 10% Cacao) opposed the idea</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solidFill>
                <a:srgbClr val="D69B80"/>
              </a:solidFill>
              <a:latin typeface="Verdana" pitchFamily="34" charset="0"/>
            </a:endParaRPr>
          </a:p>
          <a:p>
            <a:pPr marL="0" indent="0" eaLnBrk="1" hangingPunct="1">
              <a:buFontTx/>
              <a:buNone/>
            </a:pPr>
            <a:r>
              <a:rPr lang="en-US" sz="1600" b="1" dirty="0">
                <a:solidFill>
                  <a:srgbClr val="D69B80"/>
                </a:solidFill>
                <a:latin typeface="Verdana" pitchFamily="34" charset="0"/>
              </a:rPr>
              <a:t>	</a:t>
            </a:r>
            <a:r>
              <a:rPr lang="en-US" sz="1600" b="1" dirty="0">
                <a:solidFill>
                  <a:srgbClr val="D69B80"/>
                </a:solidFill>
                <a:latin typeface="Verdana" pitchFamily="34" charset="0"/>
                <a:hlinkClick r:id="rId2"/>
              </a:rPr>
              <a:t>http://www.mrkland.com/fun/xocoatl/bars.htm</a:t>
            </a:r>
            <a:endParaRPr lang="en-US" sz="1600" b="1" dirty="0">
              <a:solidFill>
                <a:srgbClr val="D69B80"/>
              </a:solidFill>
              <a:latin typeface="Verdana" pitchFamily="34" charset="0"/>
            </a:endParaRPr>
          </a:p>
          <a:p>
            <a:pPr marL="0" indent="0" eaLnBrk="1" hangingPunct="1">
              <a:lnSpc>
                <a:spcPct val="0"/>
              </a:lnSpc>
              <a:buFontTx/>
              <a:buNone/>
            </a:pPr>
            <a:endParaRPr lang="en-US" sz="2400" b="1" dirty="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6" cstate="print"/>
          <a:srcRect/>
          <a:stretch>
            <a:fillRect/>
          </a:stretch>
        </p:blipFill>
        <p:spPr bwMode="auto">
          <a:xfrm>
            <a:off x="1857271" y="4038600"/>
            <a:ext cx="2753249" cy="18288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7" cstate="print"/>
          <a:srcRect/>
          <a:stretch>
            <a:fillRect/>
          </a:stretch>
        </p:blipFill>
        <p:spPr bwMode="auto">
          <a:xfrm>
            <a:off x="4866752" y="4038600"/>
            <a:ext cx="2753248" cy="1828800"/>
          </a:xfrm>
          <a:prstGeom prst="rect">
            <a:avLst/>
          </a:prstGeom>
          <a:noFill/>
          <a:ln w="9525">
            <a:noFill/>
            <a:miter lim="800000"/>
            <a:headEnd/>
            <a:tailEnd/>
          </a:ln>
          <a:effectLst/>
        </p:spPr>
      </p:pic>
      <p:sp>
        <p:nvSpPr>
          <p:cNvPr id="9" name="Rectangle 8"/>
          <p:cNvSpPr/>
          <p:nvPr/>
        </p:nvSpPr>
        <p:spPr>
          <a:xfrm>
            <a:off x="2438400" y="5791200"/>
            <a:ext cx="1545616" cy="646331"/>
          </a:xfrm>
          <a:prstGeom prst="rect">
            <a:avLst/>
          </a:prstGeom>
        </p:spPr>
        <p:txBody>
          <a:bodyPr wrap="none">
            <a:spAutoFit/>
          </a:bodyPr>
          <a:lstStyle/>
          <a:p>
            <a:r>
              <a:rPr lang="en-US" sz="3600" dirty="0">
                <a:solidFill>
                  <a:srgbClr val="482400">
                    <a:lumMod val="90000"/>
                    <a:lumOff val="10000"/>
                  </a:srgbClr>
                </a:solidFill>
                <a:latin typeface="Georgia" pitchFamily="18" charset="0"/>
              </a:rPr>
              <a:t>Spain</a:t>
            </a:r>
            <a:endParaRPr lang="en-US" sz="3600" dirty="0">
              <a:solidFill>
                <a:srgbClr val="482400">
                  <a:lumMod val="90000"/>
                  <a:lumOff val="10000"/>
                </a:srgbClr>
              </a:solidFill>
            </a:endParaRPr>
          </a:p>
        </p:txBody>
      </p:sp>
      <p:sp>
        <p:nvSpPr>
          <p:cNvPr id="10" name="Rectangle 9"/>
          <p:cNvSpPr/>
          <p:nvPr/>
        </p:nvSpPr>
        <p:spPr>
          <a:xfrm>
            <a:off x="5515107" y="5791200"/>
            <a:ext cx="1266693" cy="646331"/>
          </a:xfrm>
          <a:prstGeom prst="rect">
            <a:avLst/>
          </a:prstGeom>
        </p:spPr>
        <p:txBody>
          <a:bodyPr wrap="none">
            <a:spAutoFit/>
          </a:bodyPr>
          <a:lstStyle/>
          <a:p>
            <a:r>
              <a:rPr lang="en-US" sz="3600" dirty="0">
                <a:solidFill>
                  <a:srgbClr val="482400">
                    <a:lumMod val="90000"/>
                    <a:lumOff val="10000"/>
                  </a:srgbClr>
                </a:solidFill>
                <a:latin typeface="Georgia" pitchFamily="18" charset="0"/>
              </a:rPr>
              <a:t>Italy</a:t>
            </a:r>
            <a:endParaRPr lang="en-US" sz="3600" dirty="0">
              <a:solidFill>
                <a:srgbClr val="482400">
                  <a:lumMod val="90000"/>
                  <a:lumOff val="10000"/>
                </a:srgbClr>
              </a:solidFill>
            </a:endParaRPr>
          </a:p>
        </p:txBody>
      </p:sp>
      <p:sp>
        <p:nvSpPr>
          <p:cNvPr id="11" name="Rectangle 10"/>
          <p:cNvSpPr/>
          <p:nvPr/>
        </p:nvSpPr>
        <p:spPr>
          <a:xfrm>
            <a:off x="838200" y="1203472"/>
            <a:ext cx="7315200" cy="1311128"/>
          </a:xfrm>
          <a:prstGeom prst="rect">
            <a:avLst/>
          </a:prstGeom>
          <a:solidFill>
            <a:srgbClr val="895623"/>
          </a:solidFill>
        </p:spPr>
        <p:txBody>
          <a:bodyPr wrap="square">
            <a:spAutoFit/>
          </a:bodyPr>
          <a:lstStyle/>
          <a:p>
            <a:r>
              <a:rPr lang="en-US" sz="3600" dirty="0">
                <a:solidFill>
                  <a:srgbClr val="FFFFFF"/>
                </a:solidFill>
                <a:latin typeface="Georgia" pitchFamily="18" charset="0"/>
              </a:rPr>
              <a:t>Spain and Italy</a:t>
            </a:r>
          </a:p>
          <a:p>
            <a:r>
              <a:rPr lang="en-US" sz="3600" dirty="0">
                <a:solidFill>
                  <a:srgbClr val="FFFFFF"/>
                </a:solidFill>
                <a:latin typeface="Georgia" pitchFamily="18" charset="0"/>
              </a:rPr>
              <a:t>Banned “Chocolate”</a:t>
            </a:r>
            <a:endParaRPr lang="en-US" sz="3600" dirty="0">
              <a:solidFill>
                <a:srgbClr val="FFFFFF"/>
              </a:solidFill>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914400" y="685418"/>
            <a:ext cx="7315200" cy="5486782"/>
          </a:xfrm>
          <a:prstGeom prst="rect">
            <a:avLst/>
          </a:prstGeom>
          <a:noFill/>
          <a:ln w="9525">
            <a:noFill/>
            <a:miter lim="800000"/>
            <a:headEnd/>
            <a:tailEnd/>
          </a:ln>
        </p:spPr>
      </p:pic>
      <p:sp>
        <p:nvSpPr>
          <p:cNvPr id="438277" name="Oval 5"/>
          <p:cNvSpPr>
            <a:spLocks noChangeArrowheads="1"/>
          </p:cNvSpPr>
          <p:nvPr/>
        </p:nvSpPr>
        <p:spPr bwMode="auto">
          <a:xfrm>
            <a:off x="1447800" y="2209800"/>
            <a:ext cx="6781800" cy="2057400"/>
          </a:xfrm>
          <a:prstGeom prst="ellipse">
            <a:avLst/>
          </a:prstGeom>
          <a:noFill/>
          <a:ln w="76200">
            <a:solidFill>
              <a:schemeClr val="bg1"/>
            </a:solidFill>
            <a:round/>
            <a:headEnd/>
            <a:tailEnd/>
          </a:ln>
        </p:spPr>
        <p:txBody>
          <a:bodyPr wrap="none" anchor="ctr"/>
          <a:lstStyle/>
          <a:p>
            <a:endParaRPr lang="en-US" sz="3200">
              <a:solidFill>
                <a:srgbClr val="000000"/>
              </a:solidFill>
            </a:endParaRPr>
          </a:p>
        </p:txBody>
      </p:sp>
      <p:sp>
        <p:nvSpPr>
          <p:cNvPr id="438279" name="Line 7"/>
          <p:cNvSpPr>
            <a:spLocks noChangeShapeType="1"/>
          </p:cNvSpPr>
          <p:nvPr/>
        </p:nvSpPr>
        <p:spPr bwMode="auto">
          <a:xfrm>
            <a:off x="7010400" y="3124200"/>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438280" name="Line 8"/>
          <p:cNvSpPr>
            <a:spLocks noChangeShapeType="1"/>
          </p:cNvSpPr>
          <p:nvPr/>
        </p:nvSpPr>
        <p:spPr bwMode="auto">
          <a:xfrm>
            <a:off x="2148114" y="3338286"/>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7" name="Text Box 5"/>
          <p:cNvSpPr txBox="1">
            <a:spLocks noChangeArrowheads="1"/>
          </p:cNvSpPr>
          <p:nvPr/>
        </p:nvSpPr>
        <p:spPr bwMode="auto">
          <a:xfrm>
            <a:off x="2866572" y="4891088"/>
            <a:ext cx="3429000" cy="823912"/>
          </a:xfrm>
          <a:prstGeom prst="rect">
            <a:avLst/>
          </a:prstGeom>
          <a:noFill/>
          <a:ln w="9525">
            <a:noFill/>
            <a:miter lim="800000"/>
            <a:headEnd/>
            <a:tailEnd/>
          </a:ln>
        </p:spPr>
        <p:txBody>
          <a:bodyPr>
            <a:spAutoFit/>
          </a:bodyPr>
          <a:lstStyle/>
          <a:p>
            <a:r>
              <a:rPr lang="en-US" sz="4800" dirty="0">
                <a:solidFill>
                  <a:srgbClr val="FFFFFF"/>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2400" b="1"/>
              <a:t>Scaling</a:t>
            </a:r>
          </a:p>
        </p:txBody>
      </p:sp>
      <p:sp>
        <p:nvSpPr>
          <p:cNvPr id="38915" name="Rectangle 3"/>
          <p:cNvSpPr>
            <a:spLocks noGrp="1" noChangeArrowheads="1"/>
          </p:cNvSpPr>
          <p:nvPr>
            <p:ph type="body" idx="1"/>
          </p:nvPr>
        </p:nvSpPr>
        <p:spPr>
          <a:xfrm>
            <a:off x="1062038" y="2135188"/>
            <a:ext cx="7769225" cy="4232569"/>
          </a:xfrm>
        </p:spPr>
        <p:txBody>
          <a:bodyPr>
            <a:spAutoFit/>
          </a:bodyPr>
          <a:lstStyle/>
          <a:p>
            <a:pPr marL="0" indent="0" eaLnBrk="1" hangingPunct="1">
              <a:lnSpc>
                <a:spcPct val="90000"/>
              </a:lnSpc>
              <a:buFontTx/>
              <a:buNone/>
            </a:pPr>
            <a:r>
              <a:rPr lang="en-US" sz="1600" b="1" dirty="0">
                <a:solidFill>
                  <a:schemeClr val="accent2"/>
                </a:solidFill>
                <a:latin typeface="Verdana" pitchFamily="34" charset="0"/>
              </a:rPr>
              <a:t>Chocolates and “The Chocolate War”</a:t>
            </a:r>
          </a:p>
          <a:p>
            <a:pPr marL="0" indent="0" eaLnBrk="1" hangingPunct="1">
              <a:lnSpc>
                <a:spcPct val="90000"/>
              </a:lnSpc>
              <a:buFontTx/>
              <a:buNone/>
            </a:pPr>
            <a:r>
              <a:rPr lang="en-US" sz="2000" b="1" dirty="0">
                <a:solidFill>
                  <a:schemeClr val="accent2"/>
                </a:solidFill>
                <a:latin typeface="Georgia" pitchFamily="18" charset="0"/>
              </a:rPr>
              <a:t>“</a:t>
            </a:r>
            <a:r>
              <a:rPr lang="en-US" sz="2000" b="1" dirty="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a:t> </a:t>
            </a:r>
            <a:r>
              <a:rPr lang="en-US" sz="2800" b="1" dirty="0">
                <a:solidFill>
                  <a:srgbClr val="895623"/>
                </a:solidFill>
              </a:rPr>
              <a:t>Anything can be called </a:t>
            </a:r>
            <a:r>
              <a:rPr lang="en-US" sz="2800" b="1" i="1" dirty="0">
                <a:solidFill>
                  <a:srgbClr val="895623"/>
                </a:solidFill>
              </a:rPr>
              <a:t>Chocolate</a:t>
            </a:r>
            <a:r>
              <a:rPr lang="en-US" sz="2800" b="1" dirty="0">
                <a:solidFill>
                  <a:srgbClr val="895623"/>
                </a:solidFill>
              </a:rPr>
              <a:t> in the EU, as long as it contains at least 1% Chocolate. (In the USA the FDA minimum is 10%.) </a:t>
            </a:r>
            <a:r>
              <a:rPr lang="en-US" sz="2000" b="1" dirty="0">
                <a:solidFill>
                  <a:schemeClr val="accent2"/>
                </a:solidFill>
              </a:rPr>
              <a:t>However -- the EU said that each bar must state on the label the percentage of Cacao that it contains.</a:t>
            </a:r>
            <a:r>
              <a:rPr lang="en-US" sz="2000" b="1" dirty="0">
                <a:solidFill>
                  <a:schemeClr val="accent2"/>
                </a:solidFill>
                <a:latin typeface="Verdana" pitchFamily="34" charset="0"/>
              </a:rPr>
              <a:t>” . . .</a:t>
            </a:r>
            <a:endParaRPr lang="en-US" sz="2400" b="1" dirty="0">
              <a:solidFill>
                <a:schemeClr val="accent2"/>
              </a:solidFill>
              <a:latin typeface="Verdana" pitchFamily="34" charset="0"/>
            </a:endParaRP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http://www.d.umn.edu/cla/faculty/troufs/anthfood/afchocolate.html#title</a:t>
            </a:r>
            <a:endParaRPr lang="en-US" sz="800" b="0" dirty="0">
              <a:solidFill>
                <a:srgbClr val="FFFFFF"/>
              </a:solidFill>
              <a:latin typeface="Arial" charset="0"/>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a:spcBef>
                <a:spcPct val="0"/>
              </a:spcBef>
            </a:pPr>
            <a:r>
              <a:rPr lang="en-US" sz="4800" dirty="0">
                <a:solidFill>
                  <a:srgbClr val="895623"/>
                </a:solidFill>
                <a:latin typeface="Times" pitchFamily="18" charset="0"/>
              </a:rPr>
              <a:t>More News</a:t>
            </a:r>
            <a:r>
              <a:rPr lang="en-US" sz="4400" dirty="0">
                <a:solidFill>
                  <a:srgbClr val="895623"/>
                </a:solidFill>
                <a:latin typeface="Times" pitchFamily="18" charset="0"/>
              </a:rPr>
              <a:t> at </a:t>
            </a:r>
            <a:r>
              <a:rPr lang="en-US" sz="1800" dirty="0">
                <a:solidFill>
                  <a:srgbClr val="895623"/>
                </a:solidFill>
                <a:latin typeface="Times" pitchFamily="18" charset="0"/>
                <a:hlinkClick r:id="rId5"/>
              </a:rPr>
              <a:t>http://www.d.umn.edu/cla/faculty/troufs/anthfood/afchocolate.html#news</a:t>
            </a:r>
            <a:endParaRPr lang="en-US" dirty="0">
              <a:solidFill>
                <a:srgbClr val="895623"/>
              </a:solidFill>
              <a:latin typeface="Times" pitchFamily="18" charset="0"/>
            </a:endParaRPr>
          </a:p>
        </p:txBody>
      </p:sp>
    </p:spTree>
    <p:extLst>
      <p:ext uri="{BB962C8B-B14F-4D97-AF65-F5344CB8AC3E}">
        <p14:creationId xmlns:p14="http://schemas.microsoft.com/office/powerpoint/2010/main" val="204499767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2400" b="1"/>
              <a:t>Scaling</a:t>
            </a:r>
          </a:p>
        </p:txBody>
      </p:sp>
      <p:sp>
        <p:nvSpPr>
          <p:cNvPr id="399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pPr>
            <a:r>
              <a:rPr lang="en-US" sz="1600" b="1" dirty="0">
                <a:solidFill>
                  <a:schemeClr val="accent2"/>
                </a:solidFill>
                <a:latin typeface="Verdana" pitchFamily="34" charset="0"/>
              </a:rPr>
              <a:t>Chocolates and “The Chocolate War”</a:t>
            </a:r>
          </a:p>
          <a:p>
            <a:pPr marL="0" indent="0" eaLnBrk="1" hangingPunct="1">
              <a:lnSpc>
                <a:spcPct val="90000"/>
              </a:lnSpc>
              <a:buFontTx/>
              <a:buNone/>
            </a:pPr>
            <a:r>
              <a:rPr lang="en-US" sz="2000" b="1" dirty="0">
                <a:solidFill>
                  <a:schemeClr val="accent2"/>
                </a:solidFill>
                <a:latin typeface="Georgia" pitchFamily="18" charset="0"/>
              </a:rPr>
              <a:t>“</a:t>
            </a:r>
            <a:r>
              <a:rPr lang="en-US" sz="2000" b="1" dirty="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a:t> </a:t>
            </a:r>
            <a:r>
              <a:rPr lang="en-US" sz="2000" b="1" dirty="0">
                <a:solidFill>
                  <a:schemeClr val="accent2"/>
                </a:solidFill>
              </a:rPr>
              <a:t>Anything can be called </a:t>
            </a:r>
            <a:r>
              <a:rPr lang="en-US" sz="2000" b="1" i="1" dirty="0">
                <a:solidFill>
                  <a:schemeClr val="accent2"/>
                </a:solidFill>
              </a:rPr>
              <a:t>Chocolate</a:t>
            </a:r>
            <a:r>
              <a:rPr lang="en-US" sz="2000" b="1" dirty="0">
                <a:solidFill>
                  <a:schemeClr val="accent2"/>
                </a:solidFill>
              </a:rPr>
              <a:t> in the EU, as long as it contains at least 1% Chocolate. (In the USA the FDA minimum is 10%.)</a:t>
            </a:r>
            <a:r>
              <a:rPr lang="en-US" sz="2000" b="1" dirty="0"/>
              <a:t> </a:t>
            </a:r>
            <a:r>
              <a:rPr lang="en-US" sz="2800" b="1" dirty="0">
                <a:solidFill>
                  <a:srgbClr val="895623"/>
                </a:solidFill>
              </a:rPr>
              <a:t>However -- the EU said that each bar must state on the label the percentage of Cacao that it contains.</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30000"/>
              </a:lnSpc>
              <a:buFontTx/>
              <a:buNone/>
            </a:pPr>
            <a:endParaRPr lang="en-US" sz="2400" b="1" dirty="0">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400" b="1"/>
              <a:t>Scaling</a:t>
            </a:r>
          </a:p>
        </p:txBody>
      </p:sp>
      <p:sp>
        <p:nvSpPr>
          <p:cNvPr id="4751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defRPr/>
            </a:pPr>
            <a:r>
              <a:rPr lang="en-US" sz="1600" b="1" dirty="0">
                <a:solidFill>
                  <a:schemeClr val="accent1">
                    <a:lumMod val="90000"/>
                  </a:schemeClr>
                </a:solidFill>
                <a:latin typeface="Verdana" pitchFamily="34" charset="0"/>
              </a:rPr>
              <a:t>Chocolates and “The Chocolate War”</a:t>
            </a:r>
          </a:p>
          <a:p>
            <a:pPr marL="0" indent="0" eaLnBrk="1" hangingPunct="1">
              <a:lnSpc>
                <a:spcPct val="90000"/>
              </a:lnSpc>
              <a:buFontTx/>
              <a:buNone/>
              <a:defRPr/>
            </a:pPr>
            <a:r>
              <a:rPr lang="en-US" sz="2000" b="1" dirty="0">
                <a:solidFill>
                  <a:schemeClr val="accent1">
                    <a:lumMod val="90000"/>
                  </a:schemeClr>
                </a:solidFill>
                <a:latin typeface="Georgia" pitchFamily="18" charset="0"/>
              </a:rPr>
              <a:t>“</a:t>
            </a:r>
            <a:r>
              <a:rPr lang="en-US" sz="2000" b="1" dirty="0">
                <a:solidFill>
                  <a:schemeClr val="accent1">
                    <a:lumMod val="90000"/>
                  </a:schemeClr>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000" b="1" i="1" dirty="0">
                <a:solidFill>
                  <a:schemeClr val="accent1">
                    <a:lumMod val="90000"/>
                  </a:schemeClr>
                </a:solidFill>
              </a:rPr>
              <a:t>Chocolate</a:t>
            </a:r>
            <a:r>
              <a:rPr lang="en-US" sz="2000" b="1" dirty="0">
                <a:solidFill>
                  <a:schemeClr val="accent1">
                    <a:lumMod val="90000"/>
                  </a:schemeClr>
                </a:solidFill>
              </a:rPr>
              <a:t> in the EU, as long as it contains at least 1% Chocolate. (In the USA the FDA minimum is 10%.)</a:t>
            </a:r>
            <a:r>
              <a:rPr lang="en-US" sz="2400" b="1" dirty="0">
                <a:solidFill>
                  <a:schemeClr val="accent1">
                    <a:lumMod val="90000"/>
                  </a:schemeClr>
                </a:solidFill>
              </a:rPr>
              <a:t> </a:t>
            </a:r>
            <a:r>
              <a:rPr lang="en-US" sz="2800" b="1" dirty="0">
                <a:solidFill>
                  <a:srgbClr val="FF0000"/>
                </a:solidFill>
              </a:rPr>
              <a:t>However -- the EU said that each bar must state on the label the percentage of Cacao that it contains.</a:t>
            </a:r>
            <a:r>
              <a:rPr lang="en-US" sz="2800" b="1" dirty="0">
                <a:solidFill>
                  <a:srgbClr val="FF0000"/>
                </a:solidFill>
                <a:latin typeface="Verdana" pitchFamily="34" charset="0"/>
              </a:rPr>
              <a:t>” . . .</a:t>
            </a:r>
            <a:endParaRPr lang="en-US" sz="2400" b="1" dirty="0">
              <a:solidFill>
                <a:srgbClr val="FF0000"/>
              </a:solidFill>
              <a:latin typeface="Verdana" pitchFamily="34" charset="0"/>
            </a:endParaRPr>
          </a:p>
          <a:p>
            <a:pPr marL="0" indent="0" eaLnBrk="1" hangingPunct="1">
              <a:lnSpc>
                <a:spcPct val="30000"/>
              </a:lnSpc>
              <a:buFontTx/>
              <a:buNone/>
              <a:defRPr/>
            </a:pPr>
            <a:endParaRPr lang="en-US" sz="2400" b="1" dirty="0">
              <a:latin typeface="Verdana" pitchFamily="34" charset="0"/>
            </a:endParaRPr>
          </a:p>
          <a:p>
            <a:pPr marL="0" indent="0" eaLnBrk="1" hangingPunct="1">
              <a:lnSpc>
                <a:spcPct val="90000"/>
              </a:lnSpc>
              <a:buFontTx/>
              <a:buNone/>
              <a:defRPr/>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defRPr/>
            </a:pPr>
            <a:endParaRPr lang="en-US" sz="2400" b="1" dirty="0">
              <a:latin typeface="Verdana"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b="1"/>
              <a:t>Scaling</a:t>
            </a:r>
          </a:p>
        </p:txBody>
      </p:sp>
      <p:sp>
        <p:nvSpPr>
          <p:cNvPr id="41987" name="Rectangle 3"/>
          <p:cNvSpPr>
            <a:spLocks noGrp="1" noChangeArrowheads="1"/>
          </p:cNvSpPr>
          <p:nvPr>
            <p:ph type="body" idx="1"/>
          </p:nvPr>
        </p:nvSpPr>
        <p:spPr>
          <a:xfrm>
            <a:off x="1062038" y="2135188"/>
            <a:ext cx="7769225" cy="4664803"/>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800" b="1" dirty="0">
                <a:solidFill>
                  <a:srgbClr val="895623"/>
                </a:solidFill>
                <a:latin typeface="Georgia" pitchFamily="18" charset="0"/>
              </a:rPr>
              <a:t>“</a:t>
            </a:r>
            <a:r>
              <a:rPr lang="en-US" sz="2800" b="1" dirty="0">
                <a:solidFill>
                  <a:srgbClr val="895623"/>
                </a:solidFill>
              </a:rPr>
              <a:t>That last bit was crucial, and the reaction was predictable. Consumers flocked to the few bars that were rich &amp; pure, 70% or more. </a:t>
            </a:r>
            <a:r>
              <a:rPr lang="en-US" sz="2400" b="1" dirty="0">
                <a:solidFill>
                  <a:schemeClr val="accent2"/>
                </a:solidFill>
              </a:rPr>
              <a:t>So the milk-chocolate-candy prints the percentages in teeny tiny print on the back, and the pure bars print it in huge print on the front. The pure bars were so popular that new brands and varieties are introduced every day!  </a:t>
            </a:r>
            <a:r>
              <a:rPr lang="en-US" sz="2400" b="1" dirty="0" err="1">
                <a:solidFill>
                  <a:schemeClr val="accent2"/>
                </a:solidFill>
              </a:rPr>
              <a:t>Galler</a:t>
            </a:r>
            <a:r>
              <a:rPr lang="en-US" sz="2400" b="1" dirty="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a:solidFill>
                  <a:schemeClr val="accent2"/>
                </a:solidFill>
              </a:rPr>
              <a:t> </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2400" b="1"/>
              <a:t>Scaling</a:t>
            </a:r>
          </a:p>
        </p:txBody>
      </p:sp>
      <p:sp>
        <p:nvSpPr>
          <p:cNvPr id="43011" name="Rectangle 3"/>
          <p:cNvSpPr>
            <a:spLocks noGrp="1" noChangeArrowheads="1"/>
          </p:cNvSpPr>
          <p:nvPr>
            <p:ph type="body" idx="1"/>
          </p:nvPr>
        </p:nvSpPr>
        <p:spPr>
          <a:xfrm>
            <a:off x="1062038" y="2135188"/>
            <a:ext cx="7769225" cy="4701736"/>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crucial, and the reaction was predictable. Consumers flocked to the few bars that were rich &amp; pure, 70% or more.</a:t>
            </a:r>
            <a:r>
              <a:rPr lang="en-US" sz="2400" b="1" dirty="0"/>
              <a:t> </a:t>
            </a:r>
            <a:r>
              <a:rPr lang="en-US" sz="2800" b="1" dirty="0">
                <a:solidFill>
                  <a:srgbClr val="895623"/>
                </a:solidFill>
              </a:rPr>
              <a:t>So the milk-chocolate-candy prints the percentages in teeny tiny print on the back, and the pure bars print it in huge print on the front. </a:t>
            </a:r>
            <a:r>
              <a:rPr lang="en-US" sz="2400" b="1" dirty="0">
                <a:solidFill>
                  <a:schemeClr val="accent2"/>
                </a:solidFill>
              </a:rPr>
              <a:t>The pure bars were so popular that new brands and varieties are introduced every day! </a:t>
            </a:r>
            <a:r>
              <a:rPr lang="en-US" sz="2400" b="1" dirty="0" err="1">
                <a:solidFill>
                  <a:schemeClr val="accent2"/>
                </a:solidFill>
              </a:rPr>
              <a:t>Galler</a:t>
            </a:r>
            <a:r>
              <a:rPr lang="en-US" sz="2400" b="1" dirty="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a:solidFill>
                  <a:schemeClr val="accent2"/>
                </a:solidFill>
              </a:rPr>
              <a:t> </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b="1"/>
              <a:t>Scaling</a:t>
            </a:r>
          </a:p>
        </p:txBody>
      </p:sp>
      <p:sp>
        <p:nvSpPr>
          <p:cNvPr id="44035"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crucial, and the reaction was predictable. Consumers flocked to the few bars that were rich &amp; pure, 70% or more. So the milk-chocolate-candy prints the percentages in teeny tiny print on the back, and the pure bars print it in huge print on the front.</a:t>
            </a:r>
            <a:r>
              <a:rPr lang="en-US" sz="2400" b="1" dirty="0"/>
              <a:t> </a:t>
            </a:r>
            <a:r>
              <a:rPr lang="en-US" sz="2800" b="1" dirty="0">
                <a:solidFill>
                  <a:srgbClr val="895623"/>
                </a:solidFill>
              </a:rPr>
              <a:t>The pure bars were so popular that new brands and varieties are introduced every day!  </a:t>
            </a:r>
            <a:r>
              <a:rPr lang="en-US" sz="2800" b="1" dirty="0" err="1">
                <a:solidFill>
                  <a:srgbClr val="895623"/>
                </a:solidFill>
              </a:rPr>
              <a:t>Galler</a:t>
            </a:r>
            <a:r>
              <a:rPr lang="en-US" sz="2800" b="1" dirty="0">
                <a:solidFill>
                  <a:srgbClr val="895623"/>
                </a:solidFill>
              </a:rPr>
              <a:t> claims to have been the first to sell a bar with 70% Cacao in Belgium in 1993.  </a:t>
            </a:r>
            <a:r>
              <a:rPr lang="en-US" sz="2400" b="1" dirty="0">
                <a:solidFill>
                  <a:srgbClr val="D69B80"/>
                </a:solidFill>
              </a:rPr>
              <a:t>Even Cadbury has one (in late 1997 they raised the Cacao content from 64% to 76%), called 1898 -- but they do not put their own name anywhere on it, for fear of hurting sales!!!</a:t>
            </a:r>
            <a:r>
              <a:rPr lang="en-US" sz="2400" dirty="0">
                <a:solidFill>
                  <a:srgbClr val="D69B80"/>
                </a:solidFill>
              </a:rPr>
              <a:t> </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400" b="1"/>
              <a:t>Scaling</a:t>
            </a:r>
          </a:p>
        </p:txBody>
      </p:sp>
      <p:sp>
        <p:nvSpPr>
          <p:cNvPr id="45059"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a:t>
            </a:r>
            <a:r>
              <a:rPr lang="en-US" sz="2400" b="1" dirty="0">
                <a:solidFill>
                  <a:srgbClr val="D69B80"/>
                </a:solidFill>
              </a:rPr>
              <a:t>crucial, and the reaction </a:t>
            </a:r>
            <a:r>
              <a:rPr lang="en-US" sz="2400" b="1" dirty="0">
                <a:solidFill>
                  <a:schemeClr val="accent2"/>
                </a:solidFill>
              </a:rPr>
              <a:t>was predictable. Consumers flocked to the few bars that were rich &amp; pure, 70% or more. So the milk-chocolate-candy prints the percentages in teeny tiny print on the back, and the pure bars print it in huge print on the front</a:t>
            </a:r>
            <a:r>
              <a:rPr lang="en-US" sz="2400" b="1" dirty="0">
                <a:solidFill>
                  <a:srgbClr val="D69B80"/>
                </a:solidFill>
              </a:rPr>
              <a:t>. The pure bars were so popular that new brands and varieties are introduced every day! </a:t>
            </a:r>
            <a:r>
              <a:rPr lang="en-US" sz="2400" b="1" dirty="0" err="1">
                <a:solidFill>
                  <a:srgbClr val="D69B80"/>
                </a:solidFill>
              </a:rPr>
              <a:t>Galler</a:t>
            </a:r>
            <a:r>
              <a:rPr lang="en-US" sz="2400" b="1" dirty="0">
                <a:solidFill>
                  <a:srgbClr val="D69B80"/>
                </a:solidFill>
              </a:rPr>
              <a:t> claims to have been the first to sell a bar with 70% Cacao in Belgium in 1993. </a:t>
            </a:r>
            <a:r>
              <a:rPr lang="en-US" sz="2800" b="1" dirty="0">
                <a:solidFill>
                  <a:srgbClr val="895623"/>
                </a:solidFill>
              </a:rPr>
              <a:t>Even Cadbury has one (in late 1997 they raised the Cacao content from 64% to 76%), called 1898 -- but they do not put their own name anywhere on it, for fear of hurting sales!!!</a:t>
            </a:r>
            <a:r>
              <a:rPr lang="en-US" sz="2800" dirty="0">
                <a:solidFill>
                  <a:srgbClr val="895623"/>
                </a:solidFill>
              </a:rPr>
              <a:t> </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30000"/>
              </a:lnSpc>
              <a:buFontTx/>
              <a:buNone/>
            </a:pPr>
            <a:endParaRPr lang="en-US" sz="2400" b="1" dirty="0">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2400" b="1"/>
              <a:t>Scaling</a:t>
            </a:r>
          </a:p>
        </p:txBody>
      </p:sp>
      <p:sp>
        <p:nvSpPr>
          <p:cNvPr id="39939" name="Rectangle 3"/>
          <p:cNvSpPr>
            <a:spLocks noGrp="1" noChangeArrowheads="1"/>
          </p:cNvSpPr>
          <p:nvPr>
            <p:ph type="body" idx="1"/>
          </p:nvPr>
        </p:nvSpPr>
        <p:spPr>
          <a:xfrm>
            <a:off x="1062038" y="1752600"/>
            <a:ext cx="7769225" cy="4418012"/>
          </a:xfrm>
        </p:spPr>
        <p:txBody>
          <a:bodyPr/>
          <a:lstStyle/>
          <a:p>
            <a:pPr marL="0" indent="0" eaLnBrk="1" hangingPunct="1">
              <a:lnSpc>
                <a:spcPct val="80000"/>
              </a:lnSpc>
              <a:buFontTx/>
              <a:buNone/>
              <a:defRPr/>
            </a:pPr>
            <a:r>
              <a:rPr lang="en-US" sz="1800" b="1" dirty="0">
                <a:solidFill>
                  <a:srgbClr val="895623"/>
                </a:solidFill>
                <a:latin typeface="Verdana" pitchFamily="34" charset="0"/>
              </a:rPr>
              <a:t>Chocolates and “The Chocolate War”</a:t>
            </a:r>
          </a:p>
          <a:p>
            <a:pPr marL="0" indent="0" eaLnBrk="1" hangingPunct="1">
              <a:lnSpc>
                <a:spcPct val="80000"/>
              </a:lnSpc>
              <a:buFontTx/>
              <a:buNone/>
              <a:defRPr/>
            </a:pPr>
            <a:endParaRPr lang="en-US" sz="900" b="1" dirty="0">
              <a:latin typeface="Verdana" pitchFamily="34" charset="0"/>
            </a:endParaRPr>
          </a:p>
          <a:p>
            <a:pPr marL="0" indent="0" eaLnBrk="1" hangingPunct="1">
              <a:lnSpc>
                <a:spcPct val="90000"/>
              </a:lnSpc>
              <a:buFontTx/>
              <a:buNone/>
              <a:defRPr/>
            </a:pPr>
            <a:r>
              <a:rPr lang="en-US" sz="1800" b="1" dirty="0">
                <a:solidFill>
                  <a:srgbClr val="D69B80"/>
                </a:solidFill>
                <a:latin typeface="Georgia" pitchFamily="18" charset="0"/>
              </a:rPr>
              <a:t>“</a:t>
            </a:r>
            <a:r>
              <a:rPr lang="en-US" sz="1800" b="1" dirty="0">
                <a:solidFill>
                  <a:srgbClr val="D69B80"/>
                </a:solidFill>
              </a:rPr>
              <a:t>In late 1998 and early 1999, before I went to Europe, I started to notice a very few pure bars at specialty stores in Seattle, but they were outrageously expensive. </a:t>
            </a:r>
            <a:r>
              <a:rPr lang="en-US" sz="2800" b="1" dirty="0">
                <a:solidFill>
                  <a:srgbClr val="895623"/>
                </a:solidFill>
              </a:rPr>
              <a:t>In 29 countries in Europe, I discovered that every country has at least ONE, 70%+ Chocolate bar, and most countries have several. In France and Belgium, even the grocery store brands have a 70%+ pure Chocolate bar!  France, Belgium, Germany and Poland were the best countries for good pure Chocolate bars. Switzerland, Hungary and Finland, were the worst.</a:t>
            </a:r>
            <a:r>
              <a:rPr lang="en-US" sz="2800" b="1" dirty="0"/>
              <a:t> </a:t>
            </a:r>
            <a:r>
              <a:rPr lang="en-US" sz="1800" b="1" dirty="0">
                <a:solidFill>
                  <a:srgbClr val="D69B80"/>
                </a:solidFill>
              </a:rPr>
              <a:t>I didn't go to Spain, but I did notice that although it is often hard to find, the Spanish Chocolate I did find was excellent. I suspect Spain is probably a great country for pure, real Chocolate, which is historically understandable.</a:t>
            </a:r>
            <a:r>
              <a:rPr lang="en-US" sz="1800" dirty="0">
                <a:solidFill>
                  <a:srgbClr val="D69B80"/>
                </a:solidFill>
              </a:rPr>
              <a:t> </a:t>
            </a:r>
            <a:r>
              <a:rPr lang="en-US" sz="1800" b="1" dirty="0">
                <a:solidFill>
                  <a:srgbClr val="D69B80"/>
                </a:solidFill>
                <a:latin typeface="Verdana" pitchFamily="34" charset="0"/>
              </a:rPr>
              <a:t>”   </a:t>
            </a:r>
            <a:r>
              <a:rPr lang="en-US" sz="1800" b="1" dirty="0">
                <a:solidFill>
                  <a:schemeClr val="accent2">
                    <a:lumMod val="60000"/>
                    <a:lumOff val="40000"/>
                  </a:schemeClr>
                </a:solidFill>
                <a:latin typeface="Verdana" pitchFamily="34" charset="0"/>
              </a:rPr>
              <a:t>. . . </a:t>
            </a:r>
            <a:endParaRPr lang="en-US" sz="2000" b="1" dirty="0">
              <a:solidFill>
                <a:schemeClr val="accent2">
                  <a:lumMod val="60000"/>
                  <a:lumOff val="40000"/>
                </a:schemeClr>
              </a:solidFill>
              <a:latin typeface="Verdana" pitchFamily="34" charset="0"/>
            </a:endParaRPr>
          </a:p>
          <a:p>
            <a:pPr marL="0" indent="0" eaLnBrk="1" hangingPunct="1">
              <a:lnSpc>
                <a:spcPct val="30000"/>
              </a:lnSpc>
              <a:buFontTx/>
              <a:buNone/>
              <a:defRPr/>
            </a:pPr>
            <a:endParaRPr lang="en-US" sz="2000" b="1" dirty="0">
              <a:latin typeface="Verdana" pitchFamily="34" charset="0"/>
            </a:endParaRPr>
          </a:p>
          <a:p>
            <a:pPr marL="0" indent="0" eaLnBrk="1" hangingPunct="1">
              <a:lnSpc>
                <a:spcPct val="80000"/>
              </a:lnSpc>
              <a:buFontTx/>
              <a:buNone/>
              <a:defRPr/>
            </a:pPr>
            <a:r>
              <a:rPr lang="en-US" sz="800" b="1" dirty="0">
                <a:latin typeface="Verdana" pitchFamily="34" charset="0"/>
              </a:rPr>
              <a:t>	</a:t>
            </a:r>
            <a:r>
              <a:rPr lang="en-US" sz="800" b="1" dirty="0">
                <a:latin typeface="Verdana" pitchFamily="34" charset="0"/>
                <a:hlinkClick r:id="rId2"/>
              </a:rPr>
              <a:t>http://www.mrkland.com/fun/xocoatl/bars.htm</a:t>
            </a:r>
            <a:endParaRPr lang="en-US" sz="1200" b="1" dirty="0">
              <a:latin typeface="Verdana"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2400" b="1"/>
              <a:t>Scaling</a:t>
            </a:r>
          </a:p>
        </p:txBody>
      </p:sp>
      <p:sp>
        <p:nvSpPr>
          <p:cNvPr id="49155" name="Rectangle 3"/>
          <p:cNvSpPr>
            <a:spLocks noGrp="1" noChangeArrowheads="1"/>
          </p:cNvSpPr>
          <p:nvPr>
            <p:ph type="body" idx="1"/>
          </p:nvPr>
        </p:nvSpPr>
        <p:spPr>
          <a:xfrm>
            <a:off x="1062038" y="2135188"/>
            <a:ext cx="7769225" cy="5198346"/>
          </a:xfrm>
        </p:spPr>
        <p:txBody>
          <a:bodyPr>
            <a:spAutoFit/>
          </a:bodyPr>
          <a:lstStyle/>
          <a:p>
            <a:pPr marL="0" indent="0" eaLnBrk="1" hangingPunct="1">
              <a:lnSpc>
                <a:spcPct val="80000"/>
              </a:lnSpc>
              <a:buFontTx/>
              <a:buNone/>
            </a:pPr>
            <a:r>
              <a:rPr lang="en-US" sz="1800" b="1" dirty="0">
                <a:solidFill>
                  <a:srgbClr val="895623"/>
                </a:solidFill>
                <a:latin typeface="Verdana" pitchFamily="34" charset="0"/>
              </a:rPr>
              <a:t>Chocolates and “The Chocolate War”</a:t>
            </a:r>
          </a:p>
          <a:p>
            <a:pPr marL="0" indent="0" eaLnBrk="1" hangingPunct="1">
              <a:lnSpc>
                <a:spcPct val="80000"/>
              </a:lnSpc>
              <a:buFontTx/>
              <a:buNone/>
            </a:pPr>
            <a:endParaRPr lang="en-US" sz="1800" b="1" dirty="0">
              <a:solidFill>
                <a:srgbClr val="895623"/>
              </a:solidFill>
              <a:latin typeface="Verdana" pitchFamily="34" charset="0"/>
            </a:endParaRPr>
          </a:p>
          <a:p>
            <a:pPr marL="0" indent="0" eaLnBrk="1" hangingPunct="1">
              <a:lnSpc>
                <a:spcPct val="80000"/>
              </a:lnSpc>
              <a:buFontTx/>
              <a:buNone/>
            </a:pPr>
            <a:r>
              <a:rPr lang="en-US" sz="2800" b="1" dirty="0">
                <a:solidFill>
                  <a:srgbClr val="895623"/>
                </a:solidFill>
                <a:latin typeface="Georgia" pitchFamily="18" charset="0"/>
              </a:rPr>
              <a:t>“</a:t>
            </a:r>
            <a:r>
              <a:rPr lang="en-US" sz="2800" b="1" dirty="0">
                <a:solidFill>
                  <a:srgbClr val="895623"/>
                </a:solidFill>
              </a:rPr>
              <a:t>Even more exciting, I found several brands that market bars with identical recipes but the Cacao is from different plant varieties and/or from different parts of the world</a:t>
            </a:r>
            <a:r>
              <a:rPr lang="en-US" sz="2000" b="1" dirty="0">
                <a:solidFill>
                  <a:srgbClr val="D69B80"/>
                </a:solidFill>
              </a:rPr>
              <a:t>. It is amazing to compare! Toward the end of my trip I saw several more of the series -- even Nestle has a series of three bars from three different countries!!! However, it contains the artificial flavor Vanillin, which is a silly thing to add to a bar for trying to compare Chocolate subtleties! The French brand </a:t>
            </a:r>
            <a:r>
              <a:rPr lang="en-US" sz="2000" b="1" i="1" dirty="0" err="1">
                <a:solidFill>
                  <a:srgbClr val="D69B80"/>
                </a:solidFill>
              </a:rPr>
              <a:t>Chocolat</a:t>
            </a:r>
            <a:r>
              <a:rPr lang="en-US" sz="2000" b="1" i="1" dirty="0">
                <a:solidFill>
                  <a:srgbClr val="D69B80"/>
                </a:solidFill>
              </a:rPr>
              <a:t> </a:t>
            </a:r>
            <a:r>
              <a:rPr lang="en-US" sz="2000" b="1" i="1" dirty="0" err="1">
                <a:solidFill>
                  <a:srgbClr val="D69B80"/>
                </a:solidFill>
              </a:rPr>
              <a:t>Bonnat</a:t>
            </a:r>
            <a:r>
              <a:rPr lang="en-US" sz="2000" b="1" dirty="0">
                <a:solidFill>
                  <a:srgbClr val="D69B80"/>
                </a:solidFill>
              </a:rPr>
              <a:t> was certainly the best of these. Their line of seven (now eight) 75% Cacao bars, each from a different part of the world is amazing: No Vanilla, no lecithin, just Chocolate and a little sugar. I cannot read the French on the label very well, but they do not appear to note which varieties each bar consists of. There was also a Spanish brand, </a:t>
            </a:r>
            <a:r>
              <a:rPr lang="en-US" sz="2000" b="1" i="1" dirty="0" err="1">
                <a:solidFill>
                  <a:srgbClr val="D69B80"/>
                </a:solidFill>
              </a:rPr>
              <a:t>Chocovic</a:t>
            </a:r>
            <a:r>
              <a:rPr lang="en-US" sz="2000" b="1" dirty="0">
                <a:solidFill>
                  <a:srgbClr val="D69B80"/>
                </a:solidFill>
              </a:rPr>
              <a:t>, of which I had only small tasters, that was from different varieties and was very good.</a:t>
            </a:r>
            <a:r>
              <a:rPr lang="en-US" sz="2000" b="1" dirty="0">
                <a:solidFill>
                  <a:srgbClr val="D69B80"/>
                </a:solidFill>
                <a:latin typeface="Verdana" pitchFamily="34" charset="0"/>
              </a:rPr>
              <a:t>” . . .</a:t>
            </a:r>
          </a:p>
          <a:p>
            <a:pPr marL="0" indent="0" eaLnBrk="1" hangingPunct="1">
              <a:lnSpc>
                <a:spcPct val="30000"/>
              </a:lnSpc>
              <a:buFontTx/>
              <a:buNone/>
            </a:pPr>
            <a:endParaRPr lang="en-US" sz="2000" b="1" dirty="0">
              <a:latin typeface="Verdana" pitchFamily="34" charset="0"/>
            </a:endParaRPr>
          </a:p>
          <a:p>
            <a:pPr marL="0" indent="0" eaLnBrk="1" hangingPunct="1">
              <a:lnSpc>
                <a:spcPct val="80000"/>
              </a:lnSpc>
              <a:buFontTx/>
              <a:buNone/>
            </a:pPr>
            <a:r>
              <a:rPr lang="en-US" sz="1400" b="1" dirty="0">
                <a:latin typeface="Verdana" pitchFamily="34" charset="0"/>
              </a:rPr>
              <a:t>	</a:t>
            </a:r>
            <a:r>
              <a:rPr lang="en-US" sz="1400" b="1" dirty="0">
                <a:latin typeface="Verdana" pitchFamily="34" charset="0"/>
                <a:hlinkClick r:id="rId2"/>
              </a:rPr>
              <a:t>http://www.mrkland.com/fun/xocoatl/bars.htm</a:t>
            </a:r>
            <a:endParaRPr lang="en-US" sz="1400" b="1" dirty="0">
              <a:latin typeface="Verdana" pitchFamily="34" charset="0"/>
            </a:endParaRPr>
          </a:p>
          <a:p>
            <a:pPr marL="0" indent="0" eaLnBrk="1" hangingPunct="1">
              <a:lnSpc>
                <a:spcPct val="0"/>
              </a:lnSpc>
              <a:buFontTx/>
              <a:buNone/>
            </a:pPr>
            <a:endParaRPr lang="en-US" sz="2000" b="1" dirty="0">
              <a:latin typeface="Verdana"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2400" b="1"/>
              <a:t>Scaling</a:t>
            </a:r>
          </a:p>
        </p:txBody>
      </p:sp>
      <p:sp>
        <p:nvSpPr>
          <p:cNvPr id="41987" name="Rectangle 3"/>
          <p:cNvSpPr>
            <a:spLocks noGrp="1" noChangeArrowheads="1"/>
          </p:cNvSpPr>
          <p:nvPr>
            <p:ph type="body" idx="1"/>
          </p:nvPr>
        </p:nvSpPr>
        <p:spPr>
          <a:xfrm>
            <a:off x="1062038" y="2135188"/>
            <a:ext cx="7769225" cy="4308475"/>
          </a:xfrm>
        </p:spPr>
        <p:txBody>
          <a:bodyPr>
            <a:spAutoFit/>
          </a:bodyPr>
          <a:lstStyle/>
          <a:p>
            <a:pPr marL="0" indent="0" eaLnBrk="1" hangingPunct="1">
              <a:lnSpc>
                <a:spcPct val="90000"/>
              </a:lnSpc>
              <a:buFontTx/>
              <a:buNone/>
              <a:defRPr/>
            </a:pPr>
            <a:r>
              <a:rPr lang="en-US" sz="1800" b="1" dirty="0">
                <a:latin typeface="Verdana" pitchFamily="34" charset="0"/>
              </a:rPr>
              <a:t>Chocolates and “The Chocolate War”</a:t>
            </a:r>
          </a:p>
          <a:p>
            <a:pPr marL="0" indent="0" eaLnBrk="1" hangingPunct="1">
              <a:lnSpc>
                <a:spcPct val="90000"/>
              </a:lnSpc>
              <a:buFontTx/>
              <a:buNone/>
              <a:defRPr/>
            </a:pPr>
            <a:endParaRPr lang="en-US" sz="1800" b="1" dirty="0">
              <a:latin typeface="Verdana" pitchFamily="34" charset="0"/>
            </a:endParaRPr>
          </a:p>
          <a:p>
            <a:pPr marL="0" indent="0" eaLnBrk="1" hangingPunct="1">
              <a:lnSpc>
                <a:spcPct val="90000"/>
              </a:lnSpc>
              <a:buFontTx/>
              <a:buNone/>
              <a:defRPr/>
            </a:pPr>
            <a:r>
              <a:rPr lang="en-US" sz="2800" b="1" dirty="0">
                <a:solidFill>
                  <a:srgbClr val="895623"/>
                </a:solidFill>
                <a:latin typeface="Georgia" pitchFamily="18" charset="0"/>
              </a:rPr>
              <a:t>“</a:t>
            </a:r>
            <a:r>
              <a:rPr lang="en-US" sz="2800" b="1" dirty="0">
                <a:solidFill>
                  <a:srgbClr val="895623"/>
                </a:solidFill>
              </a:rPr>
              <a:t>There are even a couple of US manufacturers! </a:t>
            </a:r>
            <a:r>
              <a:rPr lang="en-US" sz="2400" b="1" dirty="0">
                <a:solidFill>
                  <a:srgbClr val="D69B80"/>
                </a:solidFill>
              </a:rPr>
              <a:t>One, Chocolate made in Belgium and packaged in the US under the absolutely horrible brand name </a:t>
            </a:r>
            <a:r>
              <a:rPr lang="en-US" sz="2400" b="1" i="1" dirty="0" err="1">
                <a:solidFill>
                  <a:srgbClr val="D69B80"/>
                </a:solidFill>
              </a:rPr>
              <a:t>ChocoLove</a:t>
            </a:r>
            <a:r>
              <a:rPr lang="en-US" sz="2400" b="1" dirty="0">
                <a:solidFill>
                  <a:srgbClr val="D69B80"/>
                </a:solidFill>
              </a:rPr>
              <a:t> has different bars ranging from 25% </a:t>
            </a:r>
            <a:r>
              <a:rPr lang="en-US" sz="2400" b="1" i="1" dirty="0">
                <a:solidFill>
                  <a:srgbClr val="D69B80"/>
                </a:solidFill>
              </a:rPr>
              <a:t>(the richest milk chocolate you will ever find)</a:t>
            </a:r>
            <a:r>
              <a:rPr lang="en-US" sz="2400" b="1" dirty="0">
                <a:solidFill>
                  <a:srgbClr val="D69B80"/>
                </a:solidFill>
              </a:rPr>
              <a:t> to 77% (YUM!) (and also 100% baking Chocolate). Despite the awful name, the Chocolate is pretty good. They recently introduced a couple of Organic bars too, 61% &amp; 73%. </a:t>
            </a:r>
            <a:r>
              <a:rPr lang="en-US" sz="2400" b="1" dirty="0" err="1">
                <a:solidFill>
                  <a:srgbClr val="D69B80"/>
                </a:solidFill>
              </a:rPr>
              <a:t>Sharfen</a:t>
            </a:r>
            <a:r>
              <a:rPr lang="en-US" sz="2400" b="1" dirty="0">
                <a:solidFill>
                  <a:srgbClr val="D69B80"/>
                </a:solidFill>
              </a:rPr>
              <a:t>-Berger appears to actually make their 70% bars in the US. …</a:t>
            </a:r>
            <a:r>
              <a:rPr lang="en-US" sz="2400" b="1" dirty="0">
                <a:solidFill>
                  <a:srgbClr val="D69B80"/>
                </a:solidFill>
                <a:latin typeface="Verdana" pitchFamily="34" charset="0"/>
              </a:rPr>
              <a:t>”</a:t>
            </a:r>
          </a:p>
          <a:p>
            <a:pPr marL="0" indent="0" eaLnBrk="1" hangingPunct="1">
              <a:lnSpc>
                <a:spcPct val="30000"/>
              </a:lnSpc>
              <a:buFontTx/>
              <a:buNone/>
              <a:defRPr/>
            </a:pPr>
            <a:endParaRPr lang="en-US" sz="2400" b="1" dirty="0">
              <a:solidFill>
                <a:schemeClr val="accent2">
                  <a:lumMod val="60000"/>
                  <a:lumOff val="40000"/>
                </a:schemeClr>
              </a:solidFill>
              <a:latin typeface="Verdana" pitchFamily="34" charset="0"/>
            </a:endParaRPr>
          </a:p>
          <a:p>
            <a:pPr marL="0" indent="0" eaLnBrk="1" hangingPunct="1">
              <a:lnSpc>
                <a:spcPct val="90000"/>
              </a:lnSpc>
              <a:buFontTx/>
              <a:buNone/>
              <a:defRPr/>
            </a:pPr>
            <a:r>
              <a:rPr lang="en-US" sz="1600" b="1" dirty="0">
                <a:solidFill>
                  <a:schemeClr val="accent2">
                    <a:lumMod val="60000"/>
                    <a:lumOff val="40000"/>
                  </a:schemeClr>
                </a:solidFill>
                <a:latin typeface="Verdana" pitchFamily="34" charset="0"/>
              </a:rPr>
              <a:t>	</a:t>
            </a:r>
            <a:r>
              <a:rPr lang="en-US" sz="1600" b="1" dirty="0">
                <a:solidFill>
                  <a:schemeClr val="accent2">
                    <a:lumMod val="60000"/>
                    <a:lumOff val="40000"/>
                  </a:schemeClr>
                </a:solidFill>
                <a:latin typeface="Verdana" pitchFamily="34" charset="0"/>
                <a:hlinkClick r:id="rId2"/>
              </a:rPr>
              <a:t>http://www.mrkland.com/fun/xocoatl/bars.htm</a:t>
            </a:r>
            <a:endParaRPr lang="en-US" sz="1600" b="1" dirty="0">
              <a:solidFill>
                <a:schemeClr val="accent2">
                  <a:lumMod val="60000"/>
                  <a:lumOff val="40000"/>
                </a:schemeClr>
              </a:solidFill>
              <a:latin typeface="Verdana" pitchFamily="34" charset="0"/>
            </a:endParaRPr>
          </a:p>
          <a:p>
            <a:pPr marL="0" indent="0" eaLnBrk="1" hangingPunct="1">
              <a:lnSpc>
                <a:spcPct val="0"/>
              </a:lnSpc>
              <a:buFontTx/>
              <a:buNone/>
              <a:defRPr/>
            </a:pPr>
            <a:endParaRPr lang="en-US" sz="2400" b="1" dirty="0">
              <a:latin typeface="Verdana"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2400" b="1"/>
              <a:t>Scaling</a:t>
            </a:r>
          </a:p>
        </p:txBody>
      </p:sp>
      <p:sp>
        <p:nvSpPr>
          <p:cNvPr id="52227" name="Rectangle 3"/>
          <p:cNvSpPr>
            <a:spLocks noGrp="1" noChangeArrowheads="1"/>
          </p:cNvSpPr>
          <p:nvPr>
            <p:ph type="body" idx="1"/>
          </p:nvPr>
        </p:nvSpPr>
        <p:spPr>
          <a:xfrm>
            <a:off x="1062038" y="2135188"/>
            <a:ext cx="7769225" cy="4398768"/>
          </a:xfrm>
        </p:spPr>
        <p:txBody>
          <a:bodyPr>
            <a:spAutoFit/>
          </a:bodyPr>
          <a:lstStyle/>
          <a:p>
            <a:pPr marL="0" indent="0" eaLnBrk="1" hangingPunct="1">
              <a:lnSpc>
                <a:spcPct val="90000"/>
              </a:lnSpc>
              <a:buFontTx/>
              <a:buNone/>
            </a:pPr>
            <a:r>
              <a:rPr lang="en-US" sz="1800" b="1" dirty="0">
                <a:solidFill>
                  <a:srgbClr val="895623"/>
                </a:solidFill>
                <a:latin typeface="Verdana" pitchFamily="34" charset="0"/>
              </a:rPr>
              <a:t>Chocolates and “The Chocolate War”</a:t>
            </a:r>
          </a:p>
          <a:p>
            <a:pPr marL="0" indent="0" eaLnBrk="1" hangingPunct="1">
              <a:lnSpc>
                <a:spcPct val="90000"/>
              </a:lnSpc>
              <a:buFontTx/>
              <a:buNone/>
            </a:pPr>
            <a:endParaRPr lang="en-US" sz="1800" b="1" dirty="0">
              <a:latin typeface="Verdana" pitchFamily="34" charset="0"/>
            </a:endParaRPr>
          </a:p>
          <a:p>
            <a:pPr marL="0" indent="0" eaLnBrk="1" hangingPunct="1">
              <a:lnSpc>
                <a:spcPct val="90000"/>
              </a:lnSpc>
              <a:buFontTx/>
              <a:buNone/>
            </a:pPr>
            <a:r>
              <a:rPr lang="en-US" sz="2000" b="1" dirty="0">
                <a:solidFill>
                  <a:srgbClr val="D69B80"/>
                </a:solidFill>
                <a:latin typeface="Georgia" pitchFamily="18" charset="0"/>
              </a:rPr>
              <a:t>“</a:t>
            </a:r>
            <a:r>
              <a:rPr lang="en-US" sz="2000" b="1" dirty="0">
                <a:solidFill>
                  <a:srgbClr val="D69B80"/>
                </a:solidFill>
              </a:rPr>
              <a:t>Between late 2000 and mid 2001 it was fairly difficult to find pure bars here in Seattle, but things are changing very fast. In April of 2003 I did a couple of tastings with about 20 of the best bars in the world. As recently as November of 2001 I could not have purchased ANY of those bars here in Seattle, and yet now I am able to get ALL of them here! </a:t>
            </a:r>
            <a:r>
              <a:rPr lang="en-US" sz="2800" b="1" dirty="0">
                <a:solidFill>
                  <a:srgbClr val="895623"/>
                </a:solidFill>
              </a:rPr>
              <a:t>Pure bars are becoming almost COMMON -- the important talent is now determining the best pure bars, not just finding any!</a:t>
            </a:r>
            <a:r>
              <a:rPr lang="en-US" sz="2800" dirty="0">
                <a:solidFill>
                  <a:srgbClr val="895623"/>
                </a:solidFill>
              </a:rPr>
              <a:t> </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90000"/>
              </a:lnSpc>
              <a:buFontTx/>
              <a:buNone/>
            </a:pPr>
            <a:endParaRPr lang="en-US" sz="2400" b="1" dirty="0">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a:spcBef>
                <a:spcPct val="0"/>
              </a:spcBef>
            </a:pPr>
            <a:r>
              <a:rPr lang="en-US" sz="4800" dirty="0">
                <a:solidFill>
                  <a:srgbClr val="895623"/>
                </a:solidFill>
                <a:latin typeface="Times" pitchFamily="18" charset="0"/>
              </a:rPr>
              <a:t>More Chocolate</a:t>
            </a:r>
            <a:r>
              <a:rPr lang="en-US" sz="4400" dirty="0">
                <a:solidFill>
                  <a:srgbClr val="895623"/>
                </a:solidFill>
                <a:latin typeface="Times" pitchFamily="18" charset="0"/>
              </a:rPr>
              <a:t> at </a:t>
            </a:r>
            <a:r>
              <a:rPr lang="en-US" sz="1800" dirty="0">
                <a:solidFill>
                  <a:srgbClr val="895623"/>
                </a:solidFill>
                <a:latin typeface="Times" pitchFamily="18" charset="0"/>
                <a:hlinkClick r:id="rId4"/>
              </a:rPr>
              <a:t>http://www.d.umn.edu/cla/faculty/troufs/anthfood/afchocolate.html#news</a:t>
            </a:r>
            <a:endParaRPr lang="en-US" dirty="0">
              <a:solidFill>
                <a:srgbClr val="895623"/>
              </a:solidFill>
              <a:latin typeface="Times" pitchFamily="18" charset="0"/>
            </a:endParaRPr>
          </a:p>
        </p:txBody>
      </p:sp>
      <p:sp>
        <p:nvSpPr>
          <p:cNvPr id="8" name="Text Box 2">
            <a:extLst>
              <a:ext uri="{FF2B5EF4-FFF2-40B4-BE49-F238E27FC236}">
                <a16:creationId xmlns:a16="http://schemas.microsoft.com/office/drawing/2014/main" id="{2AB78C52-31D2-4B4C-B30B-8CF3BA4E14BD}"/>
              </a:ext>
            </a:extLst>
          </p:cNvPr>
          <p:cNvSpPr txBox="1">
            <a:spLocks noChangeArrowheads="1"/>
          </p:cNvSpPr>
          <p:nvPr/>
        </p:nvSpPr>
        <p:spPr bwMode="auto">
          <a:xfrm>
            <a:off x="2876450" y="6629400"/>
            <a:ext cx="3389069"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5"/>
              </a:rPr>
              <a:t>http://www.d.umn.edu/cla/faculty/troufs/anthfood/afchocolate.html#title</a:t>
            </a:r>
            <a:endParaRPr lang="en-US" sz="800" b="0" dirty="0">
              <a:solidFill>
                <a:srgbClr val="FFFFFF"/>
              </a:solidFill>
              <a:latin typeface="Arial" charset="0"/>
            </a:endParaRPr>
          </a:p>
        </p:txBody>
      </p:sp>
    </p:spTree>
    <p:extLst>
      <p:ext uri="{BB962C8B-B14F-4D97-AF65-F5344CB8AC3E}">
        <p14:creationId xmlns:p14="http://schemas.microsoft.com/office/powerpoint/2010/main" val="370012792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2400" b="1"/>
              <a:t>Scaling</a:t>
            </a:r>
          </a:p>
        </p:txBody>
      </p:sp>
      <p:sp>
        <p:nvSpPr>
          <p:cNvPr id="53251" name="Rectangle 3"/>
          <p:cNvSpPr>
            <a:spLocks noGrp="1" noChangeArrowheads="1"/>
          </p:cNvSpPr>
          <p:nvPr>
            <p:ph type="body" idx="1"/>
          </p:nvPr>
        </p:nvSpPr>
        <p:spPr>
          <a:xfrm>
            <a:off x="1062038" y="2135188"/>
            <a:ext cx="7769225" cy="4598182"/>
          </a:xfrm>
        </p:spPr>
        <p:txBody>
          <a:bodyPr>
            <a:spAutoFit/>
          </a:bodyPr>
          <a:lstStyle/>
          <a:p>
            <a:pPr marL="0" indent="0" eaLnBrk="1" hangingPunct="1">
              <a:lnSpc>
                <a:spcPct val="90000"/>
              </a:lnSpc>
              <a:buFontTx/>
              <a:buNone/>
            </a:pPr>
            <a:r>
              <a:rPr lang="en-US" sz="1800" b="1" dirty="0">
                <a:solidFill>
                  <a:srgbClr val="895623"/>
                </a:solidFill>
                <a:latin typeface="Verdana" pitchFamily="34" charset="0"/>
              </a:rPr>
              <a:t>Chocolates and “The Chocolate War”</a:t>
            </a:r>
          </a:p>
          <a:p>
            <a:pPr marL="0" indent="0" eaLnBrk="1" hangingPunct="1">
              <a:lnSpc>
                <a:spcPct val="90000"/>
              </a:lnSpc>
              <a:buFontTx/>
              <a:buNone/>
            </a:pPr>
            <a:endParaRPr lang="en-US" sz="2400" b="1" dirty="0">
              <a:latin typeface="Verdana" pitchFamily="34" charset="0"/>
            </a:endParaRPr>
          </a:p>
          <a:p>
            <a:pPr marL="0" indent="0" eaLnBrk="1" hangingPunct="1">
              <a:lnSpc>
                <a:spcPct val="90000"/>
              </a:lnSpc>
              <a:buFontTx/>
              <a:buNone/>
            </a:pPr>
            <a:r>
              <a:rPr lang="en-US" sz="3600" b="1" dirty="0">
                <a:solidFill>
                  <a:srgbClr val="895623"/>
                </a:solidFill>
                <a:latin typeface="Georgia" pitchFamily="18" charset="0"/>
              </a:rPr>
              <a:t>“</a:t>
            </a:r>
            <a:r>
              <a:rPr lang="en-US" sz="3600" b="1" i="1" dirty="0">
                <a:solidFill>
                  <a:srgbClr val="895623"/>
                </a:solidFill>
              </a:rPr>
              <a:t>I will not buy any bar with less than 70% Cacao</a:t>
            </a:r>
            <a:r>
              <a:rPr lang="en-US" sz="3600" b="1" dirty="0">
                <a:solidFill>
                  <a:srgbClr val="895623"/>
                </a:solidFill>
              </a:rPr>
              <a:t>, and generally will not eat any Chocolate that is less than 60% -- I just don't like it.</a:t>
            </a:r>
            <a:r>
              <a:rPr lang="en-US" sz="3600" b="1" dirty="0">
                <a:solidFill>
                  <a:srgbClr val="895623"/>
                </a:solidFill>
                <a:latin typeface="Verdana" pitchFamily="34" charset="0"/>
              </a:rPr>
              <a:t>”</a:t>
            </a:r>
          </a:p>
          <a:p>
            <a:pPr marL="0" indent="0" eaLnBrk="1" hangingPunct="1">
              <a:lnSpc>
                <a:spcPct val="30000"/>
              </a:lnSpc>
              <a:buFontTx/>
              <a:buNone/>
            </a:pPr>
            <a:endParaRPr lang="en-US" b="1" dirty="0">
              <a:latin typeface="Verdana" pitchFamily="34" charset="0"/>
            </a:endParaRPr>
          </a:p>
          <a:p>
            <a:pPr marL="0" indent="0" eaLnBrk="1" hangingPunct="1">
              <a:lnSpc>
                <a:spcPct val="90000"/>
              </a:lnSpc>
              <a:buFontTx/>
              <a:buNone/>
            </a:pPr>
            <a:r>
              <a:rPr lang="en-US" sz="1600" dirty="0">
                <a:latin typeface="Arial" charset="0"/>
                <a:hlinkClick r:id="rId2"/>
              </a:rPr>
              <a:t>Mark’s entire list</a:t>
            </a:r>
            <a:endParaRPr lang="en-US" sz="1600" dirty="0">
              <a:latin typeface="Arial" charset="0"/>
            </a:endParaRPr>
          </a:p>
          <a:p>
            <a:pPr marL="0" indent="0" eaLnBrk="1" hangingPunct="1">
              <a:lnSpc>
                <a:spcPct val="90000"/>
              </a:lnSpc>
              <a:buFontTx/>
              <a:buNone/>
            </a:pPr>
            <a:r>
              <a:rPr lang="en-US" sz="1600" dirty="0" err="1">
                <a:latin typeface="Arial" charset="0"/>
                <a:hlinkClick r:id="rId3"/>
              </a:rPr>
              <a:t>mrk.'s</a:t>
            </a:r>
            <a:r>
              <a:rPr lang="en-US" sz="1600" dirty="0">
                <a:latin typeface="Arial" charset="0"/>
                <a:hlinkClick r:id="rId3"/>
              </a:rPr>
              <a:t> Chocolate site</a:t>
            </a:r>
            <a:br>
              <a:rPr lang="en-US" sz="1600" dirty="0">
                <a:latin typeface="Arial" charset="0"/>
              </a:rPr>
            </a:br>
            <a:r>
              <a:rPr lang="en-US" sz="1600" dirty="0">
                <a:latin typeface="Arial" charset="0"/>
                <a:hlinkClick r:id="rId3"/>
              </a:rPr>
              <a:t>http://www.mrkland.com/fun/xocoatl/#SEL</a:t>
            </a:r>
            <a:endParaRPr lang="en-US" sz="1600" dirty="0">
              <a:latin typeface="Arial" charset="0"/>
            </a:endParaRPr>
          </a:p>
          <a:p>
            <a:pPr marL="0" indent="0" eaLnBrk="1" hangingPunct="1">
              <a:lnSpc>
                <a:spcPct val="90000"/>
              </a:lnSpc>
              <a:buFontTx/>
              <a:buNone/>
            </a:pPr>
            <a:endParaRPr lang="en-US" sz="1600" dirty="0">
              <a:latin typeface="Arial" charset="0"/>
            </a:endParaRPr>
          </a:p>
          <a:p>
            <a:pPr marL="0" indent="0" algn="ctr" eaLnBrk="1" hangingPunct="1">
              <a:lnSpc>
                <a:spcPct val="90000"/>
              </a:lnSpc>
              <a:buFontTx/>
              <a:buNone/>
            </a:pPr>
            <a:r>
              <a:rPr lang="en-US" sz="1600" dirty="0">
                <a:solidFill>
                  <a:srgbClr val="895623"/>
                </a:solidFill>
              </a:rPr>
              <a:t>Real Chocolate Bars</a:t>
            </a:r>
            <a:r>
              <a:rPr lang="en-US" sz="1600" dirty="0">
                <a:latin typeface="Verdana" pitchFamily="34" charset="0"/>
              </a:rPr>
              <a:t>	</a:t>
            </a:r>
          </a:p>
          <a:p>
            <a:pPr marL="0" indent="0" algn="ctr" eaLnBrk="1" hangingPunct="1">
              <a:lnSpc>
                <a:spcPct val="90000"/>
              </a:lnSpc>
              <a:buFontTx/>
              <a:buNone/>
            </a:pPr>
            <a:r>
              <a:rPr lang="en-US" sz="1200" dirty="0">
                <a:latin typeface="Verdana" pitchFamily="34" charset="0"/>
                <a:hlinkClick r:id="rId4"/>
              </a:rPr>
              <a:t>http://www.mrkland.com/fun/xocoatl/bars.htm</a:t>
            </a:r>
            <a:r>
              <a:rPr lang="en-US" sz="1200" dirty="0">
                <a:latin typeface="Verdana" pitchFamily="34" charset="0"/>
              </a:rPr>
              <a:t> </a:t>
            </a:r>
            <a:r>
              <a:rPr lang="en-US" sz="1200" dirty="0">
                <a:latin typeface="Verdana" pitchFamily="34" charset="0"/>
                <a:hlinkClick r:id="rId5"/>
              </a:rPr>
              <a:t>www.xocoatl.org/bars.htm</a:t>
            </a:r>
            <a:r>
              <a:rPr lang="en-US" sz="1200" dirty="0">
                <a:latin typeface="Verdana" pitchFamily="34" charset="0"/>
              </a:rPr>
              <a:t> </a:t>
            </a:r>
            <a:endParaRPr lang="en-US" sz="1800" dirty="0">
              <a:latin typeface="Verdana"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b="1"/>
              <a:t>Scaling</a:t>
            </a:r>
          </a:p>
        </p:txBody>
      </p:sp>
      <p:pic>
        <p:nvPicPr>
          <p:cNvPr id="54275" name="Picture 2"/>
          <p:cNvPicPr>
            <a:picLocks noChangeAspect="1" noChangeArrowheads="1"/>
          </p:cNvPicPr>
          <p:nvPr/>
        </p:nvPicPr>
        <p:blipFill>
          <a:blip r:embed="rId2" cstate="print"/>
          <a:srcRect/>
          <a:stretch>
            <a:fillRect/>
          </a:stretch>
        </p:blipFill>
        <p:spPr bwMode="auto">
          <a:xfrm>
            <a:off x="923925" y="1858963"/>
            <a:ext cx="7886700" cy="4846637"/>
          </a:xfrm>
          <a:prstGeom prst="rect">
            <a:avLst/>
          </a:prstGeom>
          <a:noFill/>
          <a:ln w="9525">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400" b="1"/>
              <a:t>Scaling</a:t>
            </a:r>
          </a:p>
        </p:txBody>
      </p:sp>
      <p:sp>
        <p:nvSpPr>
          <p:cNvPr id="55299" name="Rectangle 4"/>
          <p:cNvSpPr>
            <a:spLocks noGrp="1" noChangeArrowheads="1"/>
          </p:cNvSpPr>
          <p:nvPr>
            <p:ph type="body" idx="1"/>
          </p:nvPr>
        </p:nvSpPr>
        <p:spPr/>
        <p:txBody>
          <a:bodyPr/>
          <a:lstStyle/>
          <a:p>
            <a:pPr eaLnBrk="1" hangingPunct="1"/>
            <a:endParaRPr lang="en-US" sz="2400" b="1" dirty="0"/>
          </a:p>
          <a:p>
            <a:pPr eaLnBrk="1" hangingPunct="1"/>
            <a:r>
              <a:rPr lang="en-US" sz="2400" b="1" dirty="0">
                <a:hlinkClick r:id="rId2"/>
              </a:rPr>
              <a:t>Chocolate Wars</a:t>
            </a:r>
            <a:r>
              <a:rPr lang="en-US" dirty="0"/>
              <a:t> </a:t>
            </a:r>
            <a:r>
              <a:rPr lang="en-US" sz="2000" dirty="0"/>
              <a:t>12/1/02</a:t>
            </a:r>
          </a:p>
          <a:p>
            <a:pPr eaLnBrk="1" hangingPunct="1"/>
            <a:endParaRPr lang="en-US" sz="2000" dirty="0"/>
          </a:p>
          <a:p>
            <a:pPr eaLnBrk="1" hangingPunct="1"/>
            <a:r>
              <a:rPr lang="en-US" sz="2400" b="1" dirty="0">
                <a:hlinkClick r:id="rId3"/>
              </a:rPr>
              <a:t>Guardian Unlimited | The Guardian | Chocolate war over after 30 years</a:t>
            </a:r>
            <a:endParaRPr lang="en-US" sz="2400" b="1" dirty="0"/>
          </a:p>
          <a:p>
            <a:pPr lvl="1" eaLnBrk="1" hangingPunct="1"/>
            <a:r>
              <a:rPr lang="en-US" sz="1000" dirty="0"/>
              <a:t>&lt;</a:t>
            </a:r>
            <a:r>
              <a:rPr lang="en-US" sz="1000" dirty="0">
                <a:hlinkClick r:id="rId3"/>
              </a:rPr>
              <a:t>http://www.guardian.co.uk/uk_news/story/0,3604,876445,00.html</a:t>
            </a:r>
            <a:r>
              <a:rPr lang="en-US" sz="1000" dirty="0"/>
              <a:t>&gt; </a:t>
            </a:r>
          </a:p>
          <a:p>
            <a:pPr lvl="1" eaLnBrk="1" hangingPunct="1"/>
            <a:endParaRPr lang="en-US" sz="1000" dirty="0"/>
          </a:p>
          <a:p>
            <a:pPr lvl="1" eaLnBrk="1" hangingPunct="1"/>
            <a:endParaRPr lang="en-US" sz="1000" dirty="0"/>
          </a:p>
          <a:p>
            <a:pPr eaLnBrk="1" hangingPunct="1"/>
            <a:r>
              <a:rPr lang="en-US" sz="2400" b="1" dirty="0">
                <a:solidFill>
                  <a:srgbClr val="895623"/>
                </a:solidFill>
                <a:hlinkClick r:id="rId4"/>
              </a:rPr>
              <a:t>Big Chocolate - Wikipedia, the free encyclopedia</a:t>
            </a:r>
            <a:endParaRPr lang="en-US" sz="2400" b="1" dirty="0">
              <a:solidFill>
                <a:srgbClr val="895623"/>
              </a:solidFill>
            </a:endParaRPr>
          </a:p>
          <a:p>
            <a:pPr lvl="1" eaLnBrk="1" hangingPunct="1"/>
            <a:r>
              <a:rPr lang="en-US" sz="1200" b="1" dirty="0">
                <a:solidFill>
                  <a:srgbClr val="895623"/>
                </a:solidFill>
                <a:hlinkClick r:id="rId4"/>
              </a:rPr>
              <a:t>http://en.wikipedia.org/wiki/Big_Chocolate</a:t>
            </a:r>
            <a:endParaRPr lang="en-US" sz="1200" b="1" dirty="0">
              <a:solidFill>
                <a:srgbClr val="895623"/>
              </a:solidFill>
            </a:endParaRPr>
          </a:p>
          <a:p>
            <a:pPr eaLnBrk="1" hangingPunct="1"/>
            <a:endParaRPr lang="en-US" sz="1400" b="1" dirty="0"/>
          </a:p>
          <a:p>
            <a:pPr eaLnBrk="1" hangingPunct="1"/>
            <a:endParaRPr lang="en-US" sz="1200" dirty="0"/>
          </a:p>
          <a:p>
            <a:pPr eaLnBrk="1" hangingPunct="1"/>
            <a:endParaRPr lang="en-US" sz="1200" dirty="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http://www.mrkland.com/fun/xocoatl/barlist.htm</a:t>
            </a:r>
            <a:endParaRPr lang="en-US" sz="1600" b="0">
              <a:solidFill>
                <a:srgbClr val="FFFFFF"/>
              </a:solidFill>
            </a:endParaRPr>
          </a:p>
        </p:txBody>
      </p:sp>
      <p:sp>
        <p:nvSpPr>
          <p:cNvPr id="56323" name="Rectangle 3"/>
          <p:cNvSpPr>
            <a:spLocks noChangeArrowheads="1"/>
          </p:cNvSpPr>
          <p:nvPr/>
        </p:nvSpPr>
        <p:spPr bwMode="auto">
          <a:xfrm>
            <a:off x="1371600" y="1155700"/>
            <a:ext cx="6438900" cy="4483100"/>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“Anything can be called </a:t>
            </a:r>
            <a:r>
              <a:rPr lang="en-US" sz="4000" i="1">
                <a:solidFill>
                  <a:srgbClr val="FFFFFF"/>
                </a:solidFill>
                <a:latin typeface="Georgia" pitchFamily="18" charset="0"/>
              </a:rPr>
              <a:t>Chocolate</a:t>
            </a:r>
            <a:r>
              <a:rPr lang="en-US" sz="4000">
                <a:solidFill>
                  <a:srgbClr val="FFFFFF"/>
                </a:solidFill>
                <a:latin typeface="Georgia" pitchFamily="18" charset="0"/>
              </a:rPr>
              <a:t> in the EU, as long as it contains at least 1% Chocolate. </a:t>
            </a:r>
          </a:p>
          <a:p>
            <a:pPr>
              <a:lnSpc>
                <a:spcPct val="120000"/>
              </a:lnSpc>
              <a:spcBef>
                <a:spcPct val="0"/>
              </a:spcBef>
            </a:pPr>
            <a:r>
              <a:rPr lang="en-US" sz="4000">
                <a:solidFill>
                  <a:srgbClr val="FFFFFF"/>
                </a:solidFill>
                <a:latin typeface="Georgia" pitchFamily="18" charset="0"/>
              </a:rPr>
              <a:t>In the USA the FDA minimum is 10%.”</a:t>
            </a:r>
            <a:endParaRPr lang="en-US" sz="4000">
              <a:solidFill>
                <a:srgbClr val="FFFFFF"/>
              </a:solidFill>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Belgium . . .</a:t>
            </a:r>
            <a:endParaRPr lang="en-US" sz="4000">
              <a:solidFill>
                <a:srgbClr val="FFFFFF"/>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3" cstate="print"/>
          <a:srcRect/>
          <a:stretch>
            <a:fillRect/>
          </a:stretch>
        </p:blipFill>
        <p:spPr bwMode="auto">
          <a:xfrm>
            <a:off x="2162175" y="2286000"/>
            <a:ext cx="4819650" cy="2286000"/>
          </a:xfrm>
          <a:prstGeom prst="rect">
            <a:avLst/>
          </a:prstGeom>
          <a:noFill/>
          <a:ln w="9525">
            <a:noFill/>
            <a:miter lim="800000"/>
            <a:headEnd/>
            <a:tailEnd/>
          </a:ln>
        </p:spPr>
      </p:pic>
      <p:sp>
        <p:nvSpPr>
          <p:cNvPr id="58371" name="Rectangle 5"/>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895623"/>
                </a:solidFill>
              </a:rPr>
              <a:t>Dolfin</a:t>
            </a:r>
            <a:r>
              <a:rPr lang="en-US" sz="1600" dirty="0">
                <a:solidFill>
                  <a:srgbClr val="895623"/>
                </a:solidFill>
              </a:rPr>
              <a:t> </a:t>
            </a:r>
            <a:r>
              <a:rPr lang="en-US" sz="1600" dirty="0" err="1">
                <a:solidFill>
                  <a:srgbClr val="895623"/>
                </a:solidFill>
              </a:rPr>
              <a:t>Chocolat</a:t>
            </a:r>
            <a:r>
              <a:rPr lang="en-US" sz="1600" dirty="0">
                <a:solidFill>
                  <a:srgbClr val="895623"/>
                </a:solidFill>
              </a:rPr>
              <a:t> Noir 88% De Cacao</a:t>
            </a:r>
          </a:p>
          <a:p>
            <a:pPr>
              <a:spcBef>
                <a:spcPct val="50000"/>
              </a:spcBef>
            </a:pPr>
            <a:r>
              <a:rPr lang="en-US" sz="1600" b="0" dirty="0" err="1">
                <a:solidFill>
                  <a:srgbClr val="895623"/>
                </a:solidFill>
              </a:rPr>
              <a:t>Dolfin's</a:t>
            </a:r>
            <a:r>
              <a:rPr lang="en-US" sz="1600" b="0" dirty="0">
                <a:solidFill>
                  <a:srgbClr val="895623"/>
                </a:solidFill>
              </a:rPr>
              <a:t> darkest Belgian chocolate bar</a:t>
            </a:r>
          </a:p>
          <a:p>
            <a:pPr>
              <a:spcBef>
                <a:spcPct val="50000"/>
              </a:spcBef>
            </a:pPr>
            <a:r>
              <a:rPr lang="en-US" sz="1600" b="0" dirty="0">
                <a:solidFill>
                  <a:srgbClr val="895623"/>
                </a:solidFill>
              </a:rPr>
              <a:t>very intense, very delightful! </a:t>
            </a:r>
          </a:p>
          <a:p>
            <a:pPr>
              <a:spcBef>
                <a:spcPct val="50000"/>
              </a:spcBef>
            </a:pPr>
            <a:r>
              <a:rPr lang="en-US" sz="1400" b="0" dirty="0">
                <a:solidFill>
                  <a:srgbClr val="895623"/>
                </a:solidFill>
              </a:rPr>
              <a:t>70g/2.47 oz, 88% Cocoa.</a:t>
            </a:r>
          </a:p>
        </p:txBody>
      </p:sp>
      <p:sp>
        <p:nvSpPr>
          <p:cNvPr id="398342" name="AutoShape 6"/>
          <p:cNvSpPr>
            <a:spLocks noChangeArrowheads="1"/>
          </p:cNvSpPr>
          <p:nvPr/>
        </p:nvSpPr>
        <p:spPr bwMode="auto">
          <a:xfrm rot="-7689064">
            <a:off x="1600200" y="160020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2"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Italy . . .</a:t>
            </a:r>
            <a:endParaRPr lang="en-US" sz="4000">
              <a:solidFill>
                <a:srgbClr val="FFFFFF"/>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Amedei</a:t>
            </a:r>
            <a:endParaRPr lang="en-US" sz="900" dirty="0">
              <a:solidFill>
                <a:srgbClr val="895623"/>
              </a:solidFill>
            </a:endParaRPr>
          </a:p>
        </p:txBody>
      </p:sp>
      <p:pic>
        <p:nvPicPr>
          <p:cNvPr id="60419" name="Picture 2"/>
          <p:cNvPicPr>
            <a:picLocks noChangeAspect="1" noChangeArrowheads="1"/>
          </p:cNvPicPr>
          <p:nvPr/>
        </p:nvPicPr>
        <p:blipFill>
          <a:blip r:embed="rId3" cstate="print"/>
          <a:srcRect/>
          <a:stretch>
            <a:fillRect/>
          </a:stretch>
        </p:blipFill>
        <p:spPr bwMode="auto">
          <a:xfrm>
            <a:off x="762000" y="871538"/>
            <a:ext cx="7620000" cy="5114925"/>
          </a:xfrm>
          <a:prstGeom prst="rect">
            <a:avLst/>
          </a:prstGeom>
          <a:noFill/>
          <a:ln w="9525">
            <a:noFill/>
            <a:miter lim="800000"/>
            <a:headEnd/>
            <a:tailEnd/>
          </a:ln>
        </p:spPr>
      </p:pic>
      <p:sp>
        <p:nvSpPr>
          <p:cNvPr id="4" name="AutoShape 6">
            <a:extLst>
              <a:ext uri="{FF2B5EF4-FFF2-40B4-BE49-F238E27FC236}">
                <a16:creationId xmlns:a16="http://schemas.microsoft.com/office/drawing/2014/main" id="{2357920A-83AC-4583-B139-C6EF4503D2AA}"/>
              </a:ext>
            </a:extLst>
          </p:cNvPr>
          <p:cNvSpPr>
            <a:spLocks noChangeArrowheads="1"/>
          </p:cNvSpPr>
          <p:nvPr/>
        </p:nvSpPr>
        <p:spPr bwMode="auto">
          <a:xfrm rot="-7689064">
            <a:off x="1224767" y="12623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France . . .</a:t>
            </a:r>
            <a:endParaRPr lang="en-US" sz="4000">
              <a:solidFill>
                <a:srgbClr val="FFFFFF"/>
              </a:solidFill>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800" dirty="0" err="1">
                <a:solidFill>
                  <a:srgbClr val="895623"/>
                </a:solidFill>
              </a:rPr>
              <a:t>Chocolat</a:t>
            </a:r>
            <a:r>
              <a:rPr lang="en-US" sz="1800" dirty="0">
                <a:solidFill>
                  <a:srgbClr val="895623"/>
                </a:solidFill>
              </a:rPr>
              <a:t> Weiss Dark </a:t>
            </a:r>
            <a:r>
              <a:rPr lang="en-US" sz="1800" dirty="0" err="1">
                <a:solidFill>
                  <a:srgbClr val="895623"/>
                </a:solidFill>
              </a:rPr>
              <a:t>Kacinkoa</a:t>
            </a:r>
            <a:r>
              <a:rPr lang="en-US" sz="1800" dirty="0">
                <a:solidFill>
                  <a:srgbClr val="895623"/>
                </a:solidFill>
              </a:rPr>
              <a:t> 85% Bar</a:t>
            </a:r>
          </a:p>
          <a:p>
            <a:pPr>
              <a:spcBef>
                <a:spcPct val="50000"/>
              </a:spcBef>
            </a:pPr>
            <a:r>
              <a:rPr lang="en-US" sz="1600" dirty="0">
                <a:solidFill>
                  <a:srgbClr val="895623"/>
                </a:solidFill>
              </a:rPr>
              <a:t>A blend of </a:t>
            </a:r>
            <a:r>
              <a:rPr lang="en-US" sz="1600" dirty="0" err="1">
                <a:solidFill>
                  <a:srgbClr val="895623"/>
                </a:solidFill>
              </a:rPr>
              <a:t>Criollos</a:t>
            </a:r>
            <a:r>
              <a:rPr lang="en-US" sz="1600" dirty="0">
                <a:solidFill>
                  <a:srgbClr val="895623"/>
                </a:solidFill>
              </a:rPr>
              <a:t>, </a:t>
            </a:r>
            <a:r>
              <a:rPr lang="en-US" sz="1600" dirty="0" err="1">
                <a:solidFill>
                  <a:srgbClr val="895623"/>
                </a:solidFill>
              </a:rPr>
              <a:t>Forasteros</a:t>
            </a:r>
            <a:r>
              <a:rPr lang="en-US" sz="1600" dirty="0">
                <a:solidFill>
                  <a:srgbClr val="895623"/>
                </a:solidFill>
              </a:rPr>
              <a:t> and </a:t>
            </a:r>
            <a:r>
              <a:rPr lang="en-US" sz="1600" dirty="0" err="1">
                <a:solidFill>
                  <a:srgbClr val="895623"/>
                </a:solidFill>
              </a:rPr>
              <a:t>Trinitarios</a:t>
            </a:r>
            <a:r>
              <a:rPr lang="en-US" sz="1600" dirty="0">
                <a:solidFill>
                  <a:srgbClr val="895623"/>
                </a:solidFill>
              </a:rPr>
              <a:t> cocoa beans. </a:t>
            </a:r>
          </a:p>
          <a:p>
            <a:pPr>
              <a:spcBef>
                <a:spcPct val="50000"/>
              </a:spcBef>
            </a:pPr>
            <a:r>
              <a:rPr lang="en-US" sz="900" dirty="0">
                <a:solidFill>
                  <a:srgbClr val="895623"/>
                </a:solidFill>
              </a:rPr>
              <a:t>The taste is that of elegance: </a:t>
            </a:r>
          </a:p>
          <a:p>
            <a:pPr>
              <a:spcBef>
                <a:spcPct val="50000"/>
              </a:spcBef>
            </a:pPr>
            <a:r>
              <a:rPr lang="en-US" sz="900" dirty="0">
                <a:solidFill>
                  <a:srgbClr val="895623"/>
                </a:solidFill>
              </a:rPr>
              <a:t>The finesse of tannins, a fruity aroma, a sustained flavor, </a:t>
            </a:r>
          </a:p>
          <a:p>
            <a:pPr>
              <a:spcBef>
                <a:spcPct val="50000"/>
              </a:spcBef>
            </a:pPr>
            <a:r>
              <a:rPr lang="en-US" sz="900" dirty="0">
                <a:solidFill>
                  <a:srgbClr val="895623"/>
                </a:solidFill>
              </a:rPr>
              <a:t>and a quite surprising sweetness toward the end </a:t>
            </a:r>
          </a:p>
          <a:p>
            <a:pPr>
              <a:spcBef>
                <a:spcPct val="50000"/>
              </a:spcBef>
            </a:pPr>
            <a:r>
              <a:rPr lang="en-US" sz="900" dirty="0">
                <a:solidFill>
                  <a:srgbClr val="895623"/>
                </a:solidFill>
              </a:rPr>
              <a:t>of tasting for an 85% cocoa-content bar. </a:t>
            </a:r>
          </a:p>
          <a:p>
            <a:pPr>
              <a:spcBef>
                <a:spcPct val="50000"/>
              </a:spcBef>
            </a:pPr>
            <a:r>
              <a:rPr lang="en-US" sz="900" dirty="0">
                <a:solidFill>
                  <a:srgbClr val="895623"/>
                </a:solidFill>
              </a:rPr>
              <a:t>Net wt. 3.5oz/100g. </a:t>
            </a:r>
          </a:p>
        </p:txBody>
      </p:sp>
      <p:pic>
        <p:nvPicPr>
          <p:cNvPr id="62467" name="Picture 6"/>
          <p:cNvPicPr>
            <a:picLocks noChangeAspect="1" noChangeArrowheads="1"/>
          </p:cNvPicPr>
          <p:nvPr/>
        </p:nvPicPr>
        <p:blipFill>
          <a:blip r:embed="rId3" cstate="print"/>
          <a:srcRect/>
          <a:stretch>
            <a:fillRect/>
          </a:stretch>
        </p:blipFill>
        <p:spPr bwMode="auto">
          <a:xfrm>
            <a:off x="3505200" y="381000"/>
            <a:ext cx="2143125" cy="4286250"/>
          </a:xfrm>
          <a:prstGeom prst="rect">
            <a:avLst/>
          </a:prstGeom>
          <a:noFill/>
          <a:ln w="9525">
            <a:noFill/>
            <a:miter lim="800000"/>
            <a:headEnd/>
            <a:tailEnd/>
          </a:ln>
        </p:spPr>
      </p:pic>
      <p:sp>
        <p:nvSpPr>
          <p:cNvPr id="4" name="AutoShape 6">
            <a:extLst>
              <a:ext uri="{FF2B5EF4-FFF2-40B4-BE49-F238E27FC236}">
                <a16:creationId xmlns:a16="http://schemas.microsoft.com/office/drawing/2014/main" id="{18312201-839F-44AD-8045-929D44F08388}"/>
              </a:ext>
            </a:extLst>
          </p:cNvPr>
          <p:cNvSpPr>
            <a:spLocks noChangeArrowheads="1"/>
          </p:cNvSpPr>
          <p:nvPr/>
        </p:nvSpPr>
        <p:spPr bwMode="auto">
          <a:xfrm rot="-7689064">
            <a:off x="1377167" y="4140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Expedition">
  <a:themeElements>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4_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4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6877</TotalTime>
  <Words>8537</Words>
  <Application>Microsoft Office PowerPoint</Application>
  <PresentationFormat>On-screen Show (4:3)</PresentationFormat>
  <Paragraphs>1448</Paragraphs>
  <Slides>257</Slides>
  <Notes>175</Notes>
  <HiddenSlides>3</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257</vt:i4>
      </vt:variant>
    </vt:vector>
  </HeadingPairs>
  <TitlesOfParts>
    <vt:vector size="274" baseType="lpstr">
      <vt:lpstr>Arial</vt:lpstr>
      <vt:lpstr>Georgia</vt:lpstr>
      <vt:lpstr>Times</vt:lpstr>
      <vt:lpstr>Times New Roman</vt:lpstr>
      <vt:lpstr>Verdana</vt:lpstr>
      <vt:lpstr>Wingdings</vt:lpstr>
      <vt:lpstr>Expedition</vt:lpstr>
      <vt:lpstr>Default Design</vt:lpstr>
      <vt:lpstr>2_Expedition</vt:lpstr>
      <vt:lpstr>8_Expedition</vt:lpstr>
      <vt:lpstr>1_Expedition</vt:lpstr>
      <vt:lpstr>4_Expedition</vt:lpstr>
      <vt:lpstr>1_CE Master</vt:lpstr>
      <vt:lpstr>1_Default Design</vt:lpstr>
      <vt:lpstr>2_Default Design</vt:lpstr>
      <vt:lpstr>1_Meadow</vt:lpstr>
      <vt:lpstr>Meadow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Scaling</vt:lpstr>
      <vt:lpstr>Scaling</vt:lpstr>
      <vt:lpstr>Scaling</vt:lpstr>
      <vt:lpstr>Scaling</vt:lpstr>
      <vt:lpstr>Scaling</vt:lpstr>
      <vt:lpstr>Scaling</vt:lpstr>
      <vt:lpstr>PowerPoint Presentation</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 </vt:lpstr>
      <vt:lpstr> </vt:lpstr>
      <vt:lpstr>Scaling</vt:lpstr>
      <vt:lpstr>Scaling</vt:lpstr>
      <vt:lpstr>Scaling</vt:lpstr>
      <vt:lpstr>Scaling</vt:lpstr>
      <vt:lpstr>PowerPoint Presentation</vt:lpstr>
      <vt:lpstr>Scaling</vt:lpstr>
      <vt:lpstr>Scaling</vt:lpstr>
      <vt:lpstr>Fig. 1.1. Process, Goals, and Expression of Emotions (p. 12)</vt:lpstr>
      <vt:lpstr>Fig. 1.1. Process, Goals, and Expression of Emotions (p. 12)</vt:lpstr>
      <vt:lpstr>Fig. 1.2. Four Generic Types of Cultures (p. 13)</vt:lpstr>
      <vt:lpstr> </vt:lpstr>
      <vt:lpstr>Scaling</vt:lpstr>
      <vt:lpstr>Fig. 1.2. Four Generic Types of Cultures (p. 15)</vt:lpstr>
      <vt:lpstr>Fig. 1.2. Four Generic Types of Cultures (p. 13)</vt:lpstr>
      <vt:lpstr>Scaling</vt:lpstr>
      <vt:lpstr>Scaling</vt:lpstr>
      <vt:lpstr>Scaling</vt:lpstr>
      <vt:lpstr>Scaling</vt:lpstr>
      <vt:lpstr>Scaling</vt:lpstr>
      <vt:lpstr>Scaling</vt:lpstr>
      <vt:lpstr>Scaling</vt:lpstr>
      <vt:lpstr>Scaling</vt:lpstr>
      <vt:lpstr>Scaling</vt:lpstr>
      <vt:lpstr> </vt:lpstr>
      <vt:lpstr>Scaling</vt:lpstr>
      <vt:lpstr>Fig. 1.2. Four Generic Types of Cultures (p. 15)</vt:lpstr>
      <vt:lpstr>Fig. 1.2. Four Generic Types of Cultures (p. 13)</vt:lpstr>
      <vt:lpstr>PowerPoint Presentation</vt:lpstr>
      <vt:lpstr>Scaling</vt:lpstr>
      <vt:lpstr>Scaling</vt:lpstr>
      <vt:lpstr>Scaling</vt:lpstr>
      <vt:lpstr>Scaling</vt:lpstr>
      <vt:lpstr>Scaling</vt:lpstr>
      <vt:lpstr>Scaling</vt:lpstr>
      <vt:lpstr>Scaling</vt:lpstr>
      <vt:lpstr>Scaling</vt:lpstr>
      <vt:lpstr>Scaling</vt:lpstr>
      <vt:lpstr>Scaling</vt:lpstr>
      <vt:lpstr> </vt:lpstr>
      <vt:lpstr>Scaling</vt:lpstr>
      <vt:lpstr>Fig. 1.2. Four Generic Types of Cultures (p. 15)</vt:lpstr>
      <vt:lpstr>Fig. 1.2. Four Generic Types of Cultures (p. 13)</vt:lpstr>
      <vt:lpstr>PowerPoint Presentation</vt:lpstr>
      <vt:lpstr>Scaling</vt:lpstr>
      <vt:lpstr>Scaling</vt:lpstr>
      <vt:lpstr>Scaling</vt:lpstr>
      <vt:lpstr>Scaling</vt:lpstr>
      <vt:lpstr>Scaling</vt:lpstr>
      <vt:lpstr>Scaling</vt:lpstr>
      <vt:lpstr>Scaling</vt:lpstr>
      <vt:lpstr>Scaling</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Scaling</vt:lpstr>
      <vt:lpstr>PowerPoint Presentation</vt:lpstr>
      <vt:lpstr>PowerPoint Presentation</vt:lpstr>
      <vt:lpstr>Scaling</vt:lpstr>
      <vt:lpstr>Scaling</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516</cp:revision>
  <cp:lastPrinted>1601-01-01T00:00:00Z</cp:lastPrinted>
  <dcterms:created xsi:type="dcterms:W3CDTF">2002-07-30T18:59:13Z</dcterms:created>
  <dcterms:modified xsi:type="dcterms:W3CDTF">2023-11-19T05:57:12Z</dcterms:modified>
</cp:coreProperties>
</file>