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3684" r:id="rId2"/>
    <p:sldMasterId id="2147483992" r:id="rId3"/>
    <p:sldMasterId id="2147484196" r:id="rId4"/>
    <p:sldMasterId id="2147484208" r:id="rId5"/>
    <p:sldMasterId id="2147484220" r:id="rId6"/>
    <p:sldMasterId id="2147484377" r:id="rId7"/>
    <p:sldMasterId id="2147484817" r:id="rId8"/>
    <p:sldMasterId id="2147484831" r:id="rId9"/>
    <p:sldMasterId id="2147484843" r:id="rId10"/>
    <p:sldMasterId id="2147484855" r:id="rId11"/>
    <p:sldMasterId id="2147484879" r:id="rId12"/>
    <p:sldMasterId id="2147484891" r:id="rId13"/>
  </p:sldMasterIdLst>
  <p:notesMasterIdLst>
    <p:notesMasterId r:id="rId104"/>
  </p:notesMasterIdLst>
  <p:sldIdLst>
    <p:sldId id="3316" r:id="rId14"/>
    <p:sldId id="985" r:id="rId15"/>
    <p:sldId id="3315" r:id="rId16"/>
    <p:sldId id="486" r:id="rId17"/>
    <p:sldId id="986" r:id="rId18"/>
    <p:sldId id="3317" r:id="rId19"/>
    <p:sldId id="988" r:id="rId20"/>
    <p:sldId id="3704" r:id="rId21"/>
    <p:sldId id="3705" r:id="rId22"/>
    <p:sldId id="3706" r:id="rId23"/>
    <p:sldId id="3708" r:id="rId24"/>
    <p:sldId id="3707" r:id="rId25"/>
    <p:sldId id="987" r:id="rId26"/>
    <p:sldId id="3341" r:id="rId27"/>
    <p:sldId id="3340" r:id="rId28"/>
    <p:sldId id="1142" r:id="rId29"/>
    <p:sldId id="1013" r:id="rId30"/>
    <p:sldId id="3738" r:id="rId31"/>
    <p:sldId id="1031" r:id="rId32"/>
    <p:sldId id="3741" r:id="rId33"/>
    <p:sldId id="3742" r:id="rId34"/>
    <p:sldId id="3743" r:id="rId35"/>
    <p:sldId id="1060" r:id="rId36"/>
    <p:sldId id="1033" r:id="rId37"/>
    <p:sldId id="1085" r:id="rId38"/>
    <p:sldId id="1086" r:id="rId39"/>
    <p:sldId id="890" r:id="rId40"/>
    <p:sldId id="1106" r:id="rId41"/>
    <p:sldId id="1107" r:id="rId42"/>
    <p:sldId id="1108" r:id="rId43"/>
    <p:sldId id="1007" r:id="rId44"/>
    <p:sldId id="1008" r:id="rId45"/>
    <p:sldId id="1009" r:id="rId46"/>
    <p:sldId id="1064" r:id="rId47"/>
    <p:sldId id="3343" r:id="rId48"/>
    <p:sldId id="789" r:id="rId49"/>
    <p:sldId id="1124" r:id="rId50"/>
    <p:sldId id="3744" r:id="rId51"/>
    <p:sldId id="1126" r:id="rId52"/>
    <p:sldId id="790" r:id="rId53"/>
    <p:sldId id="886" r:id="rId54"/>
    <p:sldId id="887" r:id="rId55"/>
    <p:sldId id="994" r:id="rId56"/>
    <p:sldId id="1093" r:id="rId57"/>
    <p:sldId id="791" r:id="rId58"/>
    <p:sldId id="1040" r:id="rId59"/>
    <p:sldId id="792" r:id="rId60"/>
    <p:sldId id="793" r:id="rId61"/>
    <p:sldId id="995" r:id="rId62"/>
    <p:sldId id="996" r:id="rId63"/>
    <p:sldId id="3344" r:id="rId64"/>
    <p:sldId id="777" r:id="rId65"/>
    <p:sldId id="1065" r:id="rId66"/>
    <p:sldId id="997" r:id="rId67"/>
    <p:sldId id="1109" r:id="rId68"/>
    <p:sldId id="1110" r:id="rId69"/>
    <p:sldId id="1111" r:id="rId70"/>
    <p:sldId id="1112" r:id="rId71"/>
    <p:sldId id="1113" r:id="rId72"/>
    <p:sldId id="1114" r:id="rId73"/>
    <p:sldId id="1115" r:id="rId74"/>
    <p:sldId id="1116" r:id="rId75"/>
    <p:sldId id="1117" r:id="rId76"/>
    <p:sldId id="1076" r:id="rId77"/>
    <p:sldId id="1089" r:id="rId78"/>
    <p:sldId id="1048" r:id="rId79"/>
    <p:sldId id="1050" r:id="rId80"/>
    <p:sldId id="1074" r:id="rId81"/>
    <p:sldId id="1090" r:id="rId82"/>
    <p:sldId id="1051" r:id="rId83"/>
    <p:sldId id="1054" r:id="rId84"/>
    <p:sldId id="1053" r:id="rId85"/>
    <p:sldId id="1091" r:id="rId86"/>
    <p:sldId id="1069" r:id="rId87"/>
    <p:sldId id="1052" r:id="rId88"/>
    <p:sldId id="1070" r:id="rId89"/>
    <p:sldId id="1071" r:id="rId90"/>
    <p:sldId id="1072" r:id="rId91"/>
    <p:sldId id="1092" r:id="rId92"/>
    <p:sldId id="1077" r:id="rId93"/>
    <p:sldId id="1078" r:id="rId94"/>
    <p:sldId id="1118" r:id="rId95"/>
    <p:sldId id="1119" r:id="rId96"/>
    <p:sldId id="3739" r:id="rId97"/>
    <p:sldId id="3745" r:id="rId98"/>
    <p:sldId id="1120" r:id="rId99"/>
    <p:sldId id="1749" r:id="rId100"/>
    <p:sldId id="3348" r:id="rId101"/>
    <p:sldId id="3349" r:id="rId102"/>
    <p:sldId id="3350" r:id="rId103"/>
  </p:sldIdLst>
  <p:sldSz cx="10287000" cy="6858000" type="35mm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019"/>
    <a:srgbClr val="FF6600"/>
    <a:srgbClr val="444356"/>
    <a:srgbClr val="000000"/>
    <a:srgbClr val="FFFFFF"/>
    <a:srgbClr val="FFCC00"/>
    <a:srgbClr val="0066FF"/>
    <a:srgbClr val="FF0000"/>
    <a:srgbClr val="0C0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87" autoAdjust="0"/>
    <p:restoredTop sz="94660"/>
  </p:normalViewPr>
  <p:slideViewPr>
    <p:cSldViewPr snapToObjects="1">
      <p:cViewPr varScale="1">
        <p:scale>
          <a:sx n="71" d="100"/>
          <a:sy n="71" d="100"/>
        </p:scale>
        <p:origin x="744" y="16"/>
      </p:cViewPr>
      <p:guideLst>
        <p:guide orient="horz" pos="2256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572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6" Type="http://schemas.openxmlformats.org/officeDocument/2006/relationships/slide" Target="slides/slide3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07:34:15.0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0 217,'807'0,"-786"-1,1-1,32-7,19-3,260 7,-188 7,843-2,-937-3,0-1,62-15,58-7,-71 23,55-6,-11-3,151 7,-259 5,13-1,59-11,34-2,-91 13,81-13,-89 8,57 0,30-4,-17-2,224 7,-189 6,-29 1,131-4,-141-11,20 0,316 10,-230 5,-209-2,33 0,0 1,53 9,-38-3,1-2,85-3,19 1,-64 12,-40-5,6 1,-28-4,48 3,32 3,4 0,328-10,-226-5,732 2,-917-2,0-2,0-1,39-11,-31 6,53-5,32 12,-98 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2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43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71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BDC45-85B5-4DF8-BD49-BFAEA3439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63CE0-F46B-44DC-AF76-3F4B6DF638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6A23-EAE9-4B84-AEBC-BF9B01A4F8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3169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5524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655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7350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2464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15089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153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4685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898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3491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729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7226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76456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4193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4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7667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6221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1367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86340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7036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85095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9051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5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0589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089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22715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241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6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4618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659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8375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6395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5068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947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1246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7730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89A2-47EE-4630-BDDF-75F477776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C37F05-07FE-42FD-8231-D222C324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171D6-D55A-48C0-BB3D-C2C70F10F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A9B7C76-7AD3-449E-B67B-6787F5B8F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18C4C-D54F-451E-B332-8D84C61D6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9D3E7-2987-4047-A474-ED677DA7B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E9D59-C5A5-4438-8636-0F5C76CF5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21206-D204-4D92-B5B0-C5EA0229A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16A7-01B1-4C24-837D-470FF5FE3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1192-D06F-4056-84D8-4A2AA9823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2CA02-C681-4692-BEEC-F7029D5C7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D8EC6-8513-431D-A336-8EA0B2BD8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5E050-DCC4-48A0-AAE5-F3DA6EAA6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A9481-D3E6-4722-8DAF-3F60C4F94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382D5-8507-4342-8AB7-77FD3A470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59B10B9E-3116-4ED3-9C08-7BD370971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7639-DD16-488A-97F4-4238E6AC0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1E83-19FB-402A-BD3A-60EEB3963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12309-0D01-4BEE-BB4D-6D49A43E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4A680-B52E-40F2-AFAA-EB2B3DEA2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485EA-92B7-4E35-A771-70AE39EA0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2E24C-8458-43F4-9F04-3A56B2BDC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8E58D-12DB-4D35-B34B-66B88850E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59F4-1426-4DD3-B394-C3E2A4D2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8434-C6CB-43D0-9782-EBBE8B518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F9D38-6CDB-4B1E-B1BC-9443CEF70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56E32-3A94-4160-852A-FF5E12B56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F907AF7F-6F26-4BED-9CC0-7A6121402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A03F6-0C81-4747-8736-7C34CC3693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5A6E-33EC-4E2E-A21C-3448F3CED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A9C2-F470-4D1F-A6C7-F27A73686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16B2-7154-453A-BCB4-CAE7D4BD1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04277-0DC7-4D61-9DF2-D3E6E45E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5CA99-9456-4582-BA98-1251CA04D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6CA9E-DB5E-4016-93B7-3B15237B3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5D177-85C7-4660-A4A0-A483AE687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91AD6-0767-472E-AEC3-E94F8349E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A261-C6A0-4A5E-A546-C358D8174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4FD13-8E25-4F6F-8CAC-EFB9D2E3E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FD2F5-EE89-4204-9E25-15FC7A572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F5FD4-7376-46D5-8A7B-C6F66BE32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518B-ED1F-40E1-98F0-14C0E3953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9204-95E6-4388-A2CC-07D5D66F5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347E4-229B-4C91-B55E-2245317BA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5583-2FA8-474E-95F4-3C770036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686E-D1CE-4CA1-9FF7-1832017CF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0EE62-8D2A-4F50-AA95-F1F759FB0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50C3-2B22-46FC-9749-6C9572F31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6B2FD-70DD-406F-ADE2-99913F98F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4D9B-9599-4059-AD82-F2257E834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854C-E65C-44C0-AEB7-D22A03F3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E264-D147-42CA-89E0-FB680421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D434F-764A-481D-BA6F-7921C0454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21E4-FD90-4A18-BACC-CACAF0F1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8F208-410D-42EC-A0C2-0D304370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4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6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2B53-CD56-41A8-9838-5C4D8594F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3BD8-2F23-46AC-A87B-14C2BCB7DE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D3F9B-99A1-4D89-8356-25959C21F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05642-9F92-4339-B437-7E13BE707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3FA73-4FCE-40A3-AE8A-45537B7D2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62F17-222F-4B9E-BFF7-3189EB689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7BB2-59E2-4C3A-8FF7-355E65BEC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7" y="27465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3A456-BB09-4209-A804-A390E9C07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4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B42F2-2F6E-4348-8619-2BFAAF5EE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4406919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906713"/>
            <a:ext cx="82296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6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6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6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5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5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28700" y="274657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8BFC9-8BCE-4C4F-9E37-8202628FB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28700" y="1600206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5E68233-6071-4C4E-99FE-F2B86DD55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ACC25-49C5-4EF9-AF98-AA2D96CBB91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2C09D-E079-42C7-81C2-867E4EE8757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6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2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1475E-7908-45C8-BDF7-9335A87542E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EF5D-FA7A-429D-B59A-A4C13A8AADB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AA610-8E3F-4857-AD0F-F4C38405ACE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53626-D3D2-42FA-9939-F4649E5AAA9A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E4ABB-7B84-4D89-9711-A510BDA4A73B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55D2-741E-4633-A901-DA69EB267EB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CA67D1B-03A6-4505-974E-B65D80B5CD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4" r:id="rId1"/>
    <p:sldLayoutId id="2147484845" r:id="rId2"/>
    <p:sldLayoutId id="2147484846" r:id="rId3"/>
    <p:sldLayoutId id="2147484847" r:id="rId4"/>
    <p:sldLayoutId id="2147484848" r:id="rId5"/>
    <p:sldLayoutId id="2147484849" r:id="rId6"/>
    <p:sldLayoutId id="2147484850" r:id="rId7"/>
    <p:sldLayoutId id="2147484851" r:id="rId8"/>
    <p:sldLayoutId id="2147484852" r:id="rId9"/>
    <p:sldLayoutId id="2147484853" r:id="rId10"/>
    <p:sldLayoutId id="21474848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0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6" r:id="rId1"/>
    <p:sldLayoutId id="2147484857" r:id="rId2"/>
    <p:sldLayoutId id="2147484858" r:id="rId3"/>
    <p:sldLayoutId id="2147484859" r:id="rId4"/>
    <p:sldLayoutId id="2147484860" r:id="rId5"/>
    <p:sldLayoutId id="2147484861" r:id="rId6"/>
    <p:sldLayoutId id="2147484862" r:id="rId7"/>
    <p:sldLayoutId id="2147484863" r:id="rId8"/>
    <p:sldLayoutId id="2147484864" r:id="rId9"/>
    <p:sldLayoutId id="2147484865" r:id="rId10"/>
    <p:sldLayoutId id="214748486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21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0" r:id="rId1"/>
    <p:sldLayoutId id="2147484881" r:id="rId2"/>
    <p:sldLayoutId id="2147484882" r:id="rId3"/>
    <p:sldLayoutId id="2147484883" r:id="rId4"/>
    <p:sldLayoutId id="2147484884" r:id="rId5"/>
    <p:sldLayoutId id="2147484885" r:id="rId6"/>
    <p:sldLayoutId id="2147484886" r:id="rId7"/>
    <p:sldLayoutId id="2147484887" r:id="rId8"/>
    <p:sldLayoutId id="2147484888" r:id="rId9"/>
    <p:sldLayoutId id="2147484889" r:id="rId10"/>
    <p:sldLayoutId id="214748489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2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1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92" r:id="rId1"/>
    <p:sldLayoutId id="2147484893" r:id="rId2"/>
    <p:sldLayoutId id="2147484894" r:id="rId3"/>
    <p:sldLayoutId id="2147484895" r:id="rId4"/>
    <p:sldLayoutId id="2147484896" r:id="rId5"/>
    <p:sldLayoutId id="2147484897" r:id="rId6"/>
    <p:sldLayoutId id="2147484898" r:id="rId7"/>
    <p:sldLayoutId id="2147484899" r:id="rId8"/>
    <p:sldLayoutId id="2147484900" r:id="rId9"/>
    <p:sldLayoutId id="2147484901" r:id="rId10"/>
    <p:sldLayoutId id="214748490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739002F9-774A-4E93-83AD-3AA3ED3D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A67BDFDB-1325-40B5-A899-EFD9B336F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9763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7" r:id="rId1"/>
    <p:sldLayoutId id="2147484530" r:id="rId2"/>
    <p:sldLayoutId id="2147484531" r:id="rId3"/>
    <p:sldLayoutId id="2147484532" r:id="rId4"/>
    <p:sldLayoutId id="2147484533" r:id="rId5"/>
    <p:sldLayoutId id="2147484534" r:id="rId6"/>
    <p:sldLayoutId id="2147484535" r:id="rId7"/>
    <p:sldLayoutId id="2147484536" r:id="rId8"/>
    <p:sldLayoutId id="2147484537" r:id="rId9"/>
    <p:sldLayoutId id="2147484538" r:id="rId10"/>
    <p:sldLayoutId id="214748453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662FE7C-3028-4FF9-8D6C-61B7B2D5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9927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00AB80-7C24-4A4A-AF83-1841498EA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638CB40-58CB-4D2C-869C-FA4A5A224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C7E4650-87CC-44BB-B144-00F01F29CF9F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62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  <p:sldLayoutId id="2147484833" r:id="rId2"/>
    <p:sldLayoutId id="2147484834" r:id="rId3"/>
    <p:sldLayoutId id="2147484835" r:id="rId4"/>
    <p:sldLayoutId id="2147484836" r:id="rId5"/>
    <p:sldLayoutId id="2147484837" r:id="rId6"/>
    <p:sldLayoutId id="2147484838" r:id="rId7"/>
    <p:sldLayoutId id="2147484839" r:id="rId8"/>
    <p:sldLayoutId id="2147484840" r:id="rId9"/>
    <p:sldLayoutId id="2147484841" r:id="rId10"/>
    <p:sldLayoutId id="214748484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lifeiswanderful.com/wandering-abroad/europe/belgiu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thesmalljoys.blogspot.com/2007_11_01_archive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elp.com/biz_photos/taza-arcadia?select=48yTz185yGcRBHbW9Htt_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SweetTreats.html#title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affle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pixpic.com/540/belgium-waffles/http:||www*olivesnewyork*com|wp-content|uploads|2013|02|Belgium-Waffles*jpg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.org/stories/2013-03-11/how-cook-your-hors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7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7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21069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5679888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 Roufs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81E459-928C-821C-CAB1-F9EB20949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4069140"/>
            <a:ext cx="9067800" cy="156966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Start deck in “Slide Show” mode,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use your up/down arrow keys and/or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975611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8229600" cy="440111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44" y="2990331"/>
                <a:ext cx="3491989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 7">
            <a:extLst>
              <a:ext uri="{FF2B5EF4-FFF2-40B4-BE49-F238E27FC236}">
                <a16:creationId xmlns:a16="http://schemas.microsoft.com/office/drawing/2014/main" id="{77C5C762-E751-B501-2CE0-6C6B3E85C937}"/>
              </a:ext>
            </a:extLst>
          </p:cNvPr>
          <p:cNvSpPr/>
          <p:nvPr/>
        </p:nvSpPr>
        <p:spPr bwMode="auto">
          <a:xfrm>
            <a:off x="7429500" y="2942979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own Arrow 8">
            <a:extLst>
              <a:ext uri="{FF2B5EF4-FFF2-40B4-BE49-F238E27FC236}">
                <a16:creationId xmlns:a16="http://schemas.microsoft.com/office/drawing/2014/main" id="{97206187-E74E-B9DC-9123-7AB2C1AA2E9F}"/>
              </a:ext>
            </a:extLst>
          </p:cNvPr>
          <p:cNvSpPr/>
          <p:nvPr/>
        </p:nvSpPr>
        <p:spPr>
          <a:xfrm rot="17981017">
            <a:off x="6193950" y="1498733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6435B0-010C-03FC-CD37-CBCF9E311CDF}"/>
              </a:ext>
            </a:extLst>
          </p:cNvPr>
          <p:cNvSpPr/>
          <p:nvPr/>
        </p:nvSpPr>
        <p:spPr bwMode="auto">
          <a:xfrm>
            <a:off x="1809950" y="3429000"/>
            <a:ext cx="7467600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click “W” for “Wallonia” (in Belgium)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7221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8229600" cy="440111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44" y="2990331"/>
                <a:ext cx="3491989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155F9556-BA09-A094-D34B-6651DF776FDF}"/>
              </a:ext>
            </a:extLst>
          </p:cNvPr>
          <p:cNvSpPr/>
          <p:nvPr/>
        </p:nvSpPr>
        <p:spPr bwMode="auto">
          <a:xfrm>
            <a:off x="1867183" y="34290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and so forth . . .</a:t>
            </a:r>
          </a:p>
        </p:txBody>
      </p:sp>
    </p:spTree>
    <p:extLst>
      <p:ext uri="{BB962C8B-B14F-4D97-AF65-F5344CB8AC3E}">
        <p14:creationId xmlns:p14="http://schemas.microsoft.com/office/powerpoint/2010/main" val="200353748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8229600" cy="440111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44" y="2990331"/>
                <a:ext cx="3491989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 7">
            <a:extLst>
              <a:ext uri="{FF2B5EF4-FFF2-40B4-BE49-F238E27FC236}">
                <a16:creationId xmlns:a16="http://schemas.microsoft.com/office/drawing/2014/main" id="{77C5C762-E751-B501-2CE0-6C6B3E85C937}"/>
              </a:ext>
            </a:extLst>
          </p:cNvPr>
          <p:cNvSpPr/>
          <p:nvPr/>
        </p:nvSpPr>
        <p:spPr bwMode="auto">
          <a:xfrm>
            <a:off x="4798360" y="2942979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own Arrow 8">
            <a:extLst>
              <a:ext uri="{FF2B5EF4-FFF2-40B4-BE49-F238E27FC236}">
                <a16:creationId xmlns:a16="http://schemas.microsoft.com/office/drawing/2014/main" id="{97206187-E74E-B9DC-9123-7AB2C1AA2E9F}"/>
              </a:ext>
            </a:extLst>
          </p:cNvPr>
          <p:cNvSpPr/>
          <p:nvPr/>
        </p:nvSpPr>
        <p:spPr>
          <a:xfrm rot="17981017">
            <a:off x="3584163" y="1498733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C82314-8BD9-E080-112B-1926802212C8}"/>
              </a:ext>
            </a:extLst>
          </p:cNvPr>
          <p:cNvSpPr/>
          <p:nvPr/>
        </p:nvSpPr>
        <p:spPr bwMode="auto">
          <a:xfrm>
            <a:off x="1755123" y="3491755"/>
            <a:ext cx="7391117" cy="914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632423"/>
                </a:solidFill>
                <a:latin typeface="Verdana" pitchFamily="34" charset="0"/>
              </a:rPr>
              <a:t>or you can click on “C” and then go to lists of countries . . .</a:t>
            </a:r>
          </a:p>
          <a:p>
            <a:pPr algn="ctr" eaLnBrk="0" hangingPunct="0">
              <a:defRPr/>
            </a:pPr>
            <a:endParaRPr lang="en-US" sz="2400" b="1" dirty="0">
              <a:solidFill>
                <a:srgbClr val="632423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82237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173879"/>
            <a:ext cx="7315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there is a course </a:t>
            </a:r>
            <a:r>
              <a:rPr lang="en-US" sz="3600" b="1" dirty="0" err="1">
                <a:latin typeface="Verdana" pitchFamily="34" charset="0"/>
              </a:rPr>
              <a:t>WebPage</a:t>
            </a:r>
            <a:r>
              <a:rPr lang="en-US" sz="3600" b="1" dirty="0">
                <a:latin typeface="Verdana" pitchFamily="34" charset="0"/>
              </a:rPr>
              <a:t> listing all of the countries, cultures and areas available for this course . . . 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" y="4162621"/>
            <a:ext cx="8610600" cy="256435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you click on “C” and go to “Countries” you have three options: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countries that are available</a:t>
            </a:r>
          </a:p>
          <a:p>
            <a:pPr marL="514350" marR="0" lvl="0" indent="-51435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EUROPEAN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countries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FOOD LINKS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countries </a:t>
            </a:r>
          </a:p>
        </p:txBody>
      </p:sp>
    </p:spTree>
    <p:extLst>
      <p:ext uri="{BB962C8B-B14F-4D97-AF65-F5344CB8AC3E}">
        <p14:creationId xmlns:p14="http://schemas.microsoft.com/office/powerpoint/2010/main" val="308912553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38677"/>
            <a:ext cx="731520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this course use the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third list,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FOOD LINKS list . . . 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76200"/>
            <a:ext cx="9144000" cy="6600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4282" y="3286874"/>
            <a:ext cx="4162418" cy="8620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lIns="228600" tIns="228600" rIns="228600" bIns="228600" rtlCol="0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Down Arrow 7"/>
          <p:cNvSpPr/>
          <p:nvPr/>
        </p:nvSpPr>
        <p:spPr>
          <a:xfrm rot="13902252">
            <a:off x="2117248" y="3606720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499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67756" y="1477330"/>
            <a:ext cx="7315200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to get to that course </a:t>
            </a:r>
            <a:r>
              <a:rPr lang="en-US" sz="36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 just click on the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“Cuisines of Countries / Cultures . . .” link in the middle section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of your Canvas Home Page . . 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0D808-4748-429F-6E7F-927C483B0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325069"/>
            <a:ext cx="8686800" cy="622813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4835DE-3A97-6241-439B-190F898E6B88}"/>
              </a:ext>
            </a:extLst>
          </p:cNvPr>
          <p:cNvSpPr/>
          <p:nvPr/>
        </p:nvSpPr>
        <p:spPr bwMode="auto">
          <a:xfrm>
            <a:off x="4209416" y="4488131"/>
            <a:ext cx="4753709" cy="979019"/>
          </a:xfrm>
          <a:prstGeom prst="rect">
            <a:avLst/>
          </a:prstGeom>
          <a:noFill/>
          <a:ln w="76200" cap="flat" cmpd="sng" algn="ctr">
            <a:solidFill>
              <a:srgbClr val="6324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072432AE-1C86-9733-19F6-47D1D69AF8DA}"/>
              </a:ext>
            </a:extLst>
          </p:cNvPr>
          <p:cNvSpPr/>
          <p:nvPr/>
        </p:nvSpPr>
        <p:spPr>
          <a:xfrm rot="17941727">
            <a:off x="2885367" y="2719672"/>
            <a:ext cx="813322" cy="2585535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632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1526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5376" y="4519246"/>
            <a:ext cx="6686447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he countries . . . page looks like this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83593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4" y="257796"/>
            <a:ext cx="10158984" cy="638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76300" y="2275344"/>
            <a:ext cx="7315200" cy="341632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24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How to find links to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Food Information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on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Countries . . .</a:t>
            </a: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rgbClr val="2D2D8A">
                    <a:lumMod val="60000"/>
                    <a:lumOff val="40000"/>
                    <a:alpha val="40000"/>
                  </a:srgb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</a:rPr>
              <a:t>and Cuisines . . . </a:t>
            </a: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34400" y="6105788"/>
            <a:ext cx="17812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  <a:latin typeface="Verdana" pitchFamily="34" charset="0"/>
              </a:rPr>
              <a:t>Anthropology of Food</a:t>
            </a:r>
          </a:p>
          <a:p>
            <a:pPr algn="ctr" eaLnBrk="0" hangingPunct="0"/>
            <a:r>
              <a:rPr kumimoji="1" lang="en-US" sz="800" dirty="0">
                <a:solidFill>
                  <a:srgbClr val="000000"/>
                </a:solidFill>
                <a:latin typeface="Verdana" pitchFamily="34" charset="0"/>
              </a:rPr>
              <a:t>University of Minnesota Duluth</a:t>
            </a:r>
            <a:endParaRPr kumimoji="1" lang="en-US" sz="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6399442"/>
            <a:ext cx="164465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sz="800" dirty="0">
                <a:ln w="6350">
                  <a:noFill/>
                  <a:prstDash val="solid"/>
                  <a:miter lim="800000"/>
                </a:ln>
                <a:solidFill>
                  <a:srgbClr val="000000"/>
                </a:solidFill>
              </a:rPr>
              <a:t>Tim Roufs  </a:t>
            </a:r>
            <a:r>
              <a:rPr lang="en-US" sz="800" dirty="0">
                <a:solidFill>
                  <a:srgbClr val="000000"/>
                </a:solidFill>
              </a:rPr>
              <a:t>© 2010-2024</a:t>
            </a:r>
            <a:endParaRPr kumimoji="1" lang="en-US" sz="800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790" y="159615"/>
            <a:ext cx="9615714" cy="830997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endParaRPr kumimoji="1" lang="en-US" sz="2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5376" y="4519246"/>
            <a:ext cx="6686447" cy="110799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t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he countries . . . page looks like this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9E7350-E71D-484D-C831-85858AF634EB}"/>
              </a:ext>
            </a:extLst>
          </p:cNvPr>
          <p:cNvSpPr txBox="1"/>
          <p:nvPr/>
        </p:nvSpPr>
        <p:spPr>
          <a:xfrm>
            <a:off x="1257300" y="4114800"/>
            <a:ext cx="78486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rPr>
              <a:t> A-Z . . .</a:t>
            </a:r>
            <a:endParaRPr lang="en-US" b="1" kern="1200" dirty="0">
              <a:solidFill>
                <a:schemeClr val="bg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Down Arrow 9">
            <a:extLst>
              <a:ext uri="{FF2B5EF4-FFF2-40B4-BE49-F238E27FC236}">
                <a16:creationId xmlns:a16="http://schemas.microsoft.com/office/drawing/2014/main" id="{F5A231F1-958D-A135-BE77-44A3A5D45319}"/>
              </a:ext>
            </a:extLst>
          </p:cNvPr>
          <p:cNvSpPr/>
          <p:nvPr/>
        </p:nvSpPr>
        <p:spPr>
          <a:xfrm rot="14049078">
            <a:off x="7718005" y="1376501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own Arrow 7">
            <a:extLst>
              <a:ext uri="{FF2B5EF4-FFF2-40B4-BE49-F238E27FC236}">
                <a16:creationId xmlns:a16="http://schemas.microsoft.com/office/drawing/2014/main" id="{3D1104BD-8F7B-5265-D855-BF11FC79B193}"/>
              </a:ext>
            </a:extLst>
          </p:cNvPr>
          <p:cNvSpPr/>
          <p:nvPr/>
        </p:nvSpPr>
        <p:spPr bwMode="auto">
          <a:xfrm>
            <a:off x="9258300" y="256727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782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9">
            <a:extLst>
              <a:ext uri="{FF2B5EF4-FFF2-40B4-BE49-F238E27FC236}">
                <a16:creationId xmlns:a16="http://schemas.microsoft.com/office/drawing/2014/main" id="{F5A231F1-958D-A135-BE77-44A3A5D45319}"/>
              </a:ext>
            </a:extLst>
          </p:cNvPr>
          <p:cNvSpPr/>
          <p:nvPr/>
        </p:nvSpPr>
        <p:spPr>
          <a:xfrm rot="14049078">
            <a:off x="7718005" y="1376501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Down Arrow 7">
            <a:extLst>
              <a:ext uri="{FF2B5EF4-FFF2-40B4-BE49-F238E27FC236}">
                <a16:creationId xmlns:a16="http://schemas.microsoft.com/office/drawing/2014/main" id="{3D1104BD-8F7B-5265-D855-BF11FC79B193}"/>
              </a:ext>
            </a:extLst>
          </p:cNvPr>
          <p:cNvSpPr/>
          <p:nvPr/>
        </p:nvSpPr>
        <p:spPr bwMode="auto">
          <a:xfrm>
            <a:off x="9258300" y="256727"/>
            <a:ext cx="609600" cy="1419673"/>
          </a:xfrm>
          <a:prstGeom prst="downArrow">
            <a:avLst/>
          </a:prstGeom>
          <a:solidFill>
            <a:schemeClr val="accent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5864E-16B4-DA26-FD91-8D562CE26E8D}"/>
              </a:ext>
            </a:extLst>
          </p:cNvPr>
          <p:cNvSpPr txBox="1"/>
          <p:nvPr/>
        </p:nvSpPr>
        <p:spPr>
          <a:xfrm>
            <a:off x="1257300" y="4114800"/>
            <a:ext cx="7848600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scroll down for the individual countries . . 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 use the </a:t>
            </a:r>
            <a:r>
              <a:rPr lang="en-US" sz="2800" b="1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page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A-Z . . .</a:t>
            </a:r>
            <a:endParaRPr lang="en-US" b="1" kern="1200" dirty="0">
              <a:solidFill>
                <a:srgbClr val="FFFFFF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3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" y="1040176"/>
            <a:ext cx="9144000" cy="514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9579D-5CDF-89C6-E6B9-F520BAD8AC9D}"/>
              </a:ext>
            </a:extLst>
          </p:cNvPr>
          <p:cNvSpPr txBox="1"/>
          <p:nvPr/>
        </p:nvSpPr>
        <p:spPr>
          <a:xfrm>
            <a:off x="1795340" y="4042839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395897449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340" y="4042839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23212910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1930" y="4038600"/>
            <a:ext cx="6686447" cy="1138773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itchFamily="34" charset="0"/>
              </a:rPr>
              <a:t>how about Belgium?</a:t>
            </a:r>
          </a:p>
        </p:txBody>
      </p:sp>
      <p:sp>
        <p:nvSpPr>
          <p:cNvPr id="6" name="Down Arrow 5"/>
          <p:cNvSpPr/>
          <p:nvPr/>
        </p:nvSpPr>
        <p:spPr>
          <a:xfrm rot="17525979">
            <a:off x="1744222" y="865780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7434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FFFF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FFFFFF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4337049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409700"/>
          </a:xfrm>
        </p:spPr>
        <p:txBody>
          <a:bodyPr/>
          <a:lstStyle/>
          <a:p>
            <a:br>
              <a:rPr lang="en-US" i="1" dirty="0"/>
            </a:br>
            <a:endParaRPr lang="en-US" i="1" dirty="0"/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466850" y="1371600"/>
            <a:ext cx="7315200" cy="497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the first horse meat that I (knowingly) ate was in Belgium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the best restaurant meal that I have ever eaten was in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Bruges, Belgium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(“the most romantic city in the world”)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dirty="0">
                <a:solidFill>
                  <a:srgbClr val="000000"/>
                </a:solidFill>
                <a:latin typeface="Verdana" pitchFamily="34" charset="0"/>
              </a:rPr>
              <a:t>[these two events are unrelated]</a:t>
            </a:r>
          </a:p>
        </p:txBody>
      </p:sp>
    </p:spTree>
    <p:extLst>
      <p:ext uri="{BB962C8B-B14F-4D97-AF65-F5344CB8AC3E}">
        <p14:creationId xmlns:p14="http://schemas.microsoft.com/office/powerpoint/2010/main" val="206506970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597938"/>
            <a:ext cx="7767762" cy="112646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so let’s go to Belgium . . .</a:t>
            </a: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284" y="2387600"/>
            <a:ext cx="1550916" cy="5308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17525979">
            <a:off x="1572572" y="739685"/>
            <a:ext cx="813322" cy="25855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3272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284" y="2387600"/>
            <a:ext cx="1550916" cy="53086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4038605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4836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24284" y="2387600"/>
            <a:ext cx="1550916" cy="530860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4038605"/>
            <a:ext cx="7315200" cy="1348061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is divided (some say “split”) into three major cultural groups . . 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155223" y="2272605"/>
            <a:ext cx="3672113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Waloons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Flemish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People in Brussels</a:t>
            </a:r>
          </a:p>
        </p:txBody>
      </p:sp>
    </p:spTree>
    <p:extLst>
      <p:ext uri="{BB962C8B-B14F-4D97-AF65-F5344CB8AC3E}">
        <p14:creationId xmlns:p14="http://schemas.microsoft.com/office/powerpoint/2010/main" val="41818707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 rot="2879048">
            <a:off x="4954594" y="4142806"/>
            <a:ext cx="1101725" cy="13843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eft Arrow 8"/>
          <p:cNvSpPr>
            <a:spLocks noChangeArrowheads="1"/>
          </p:cNvSpPr>
          <p:nvPr/>
        </p:nvSpPr>
        <p:spPr bwMode="auto">
          <a:xfrm rot="792661">
            <a:off x="6151253" y="5056684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91300" y="3810000"/>
            <a:ext cx="25908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/>
              <a:t>Waloonia</a:t>
            </a:r>
            <a:endParaRPr lang="en-US" sz="2000" b="1" dirty="0"/>
          </a:p>
          <a:p>
            <a:pPr algn="ctr"/>
            <a:r>
              <a:rPr lang="en-US" sz="2000" b="1" dirty="0"/>
              <a:t>(French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096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8"/>
          <p:cNvSpPr>
            <a:spLocks noChangeArrowheads="1"/>
          </p:cNvSpPr>
          <p:nvPr/>
        </p:nvSpPr>
        <p:spPr bwMode="auto">
          <a:xfrm rot="2879048">
            <a:off x="4261491" y="3403035"/>
            <a:ext cx="1018064" cy="152273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515100" y="3842113"/>
            <a:ext cx="2743200" cy="10156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Flanders</a:t>
            </a:r>
          </a:p>
          <a:p>
            <a:pPr algn="ctr"/>
            <a:r>
              <a:rPr lang="en-US" sz="2000" b="1" dirty="0"/>
              <a:t>(Flemish Speaking)</a:t>
            </a:r>
          </a:p>
          <a:p>
            <a:pPr algn="ctr"/>
            <a:r>
              <a:rPr lang="en-US" sz="2000" b="1" dirty="0"/>
              <a:t>(Catholic)</a:t>
            </a: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20235932">
            <a:off x="5528800" y="3303146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2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703402" y="3200400"/>
            <a:ext cx="2390775" cy="230832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Brussels tends to operate as a separate “region”</a:t>
            </a:r>
          </a:p>
          <a:p>
            <a:pPr algn="ctr"/>
            <a:r>
              <a:rPr lang="en-US" sz="2400" b="1" dirty="0"/>
              <a:t>(Multilingual)</a:t>
            </a:r>
          </a:p>
          <a:p>
            <a:pPr algn="ctr"/>
            <a:r>
              <a:rPr lang="en-US" sz="2400" b="1" dirty="0"/>
              <a:t>(Catholic)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19252714">
            <a:off x="4910921" y="3643742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3246753" y="2365424"/>
            <a:ext cx="1550916" cy="53086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8592" y="4274415"/>
            <a:ext cx="58674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click on “Belgium” to start your trip</a:t>
            </a:r>
          </a:p>
        </p:txBody>
      </p:sp>
      <p:sp>
        <p:nvSpPr>
          <p:cNvPr id="7" name="Down Arrow 9">
            <a:extLst>
              <a:ext uri="{FF2B5EF4-FFF2-40B4-BE49-F238E27FC236}">
                <a16:creationId xmlns:a16="http://schemas.microsoft.com/office/drawing/2014/main" id="{15780E53-6DE9-F2BA-6A29-651AA089FFF2}"/>
              </a:ext>
            </a:extLst>
          </p:cNvPr>
          <p:cNvSpPr/>
          <p:nvPr/>
        </p:nvSpPr>
        <p:spPr>
          <a:xfrm rot="4010882">
            <a:off x="5782898" y="580653"/>
            <a:ext cx="813322" cy="28141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8840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990088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5504" y="3476821"/>
            <a:ext cx="5791200" cy="261917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note the three divisions: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Belgium (the country)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Flanders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Wallonia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618179"/>
            <a:ext cx="8686800" cy="5554021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Belgium, as well as the rest of the sites listed in the textbook have a list of primary resources (useful for your class project) listed prominently towards the top of their pages . . .</a:t>
            </a:r>
          </a:p>
        </p:txBody>
      </p:sp>
    </p:spTree>
    <p:extLst>
      <p:ext uri="{BB962C8B-B14F-4D97-AF65-F5344CB8AC3E}">
        <p14:creationId xmlns:p14="http://schemas.microsoft.com/office/powerpoint/2010/main" val="149533869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D68D0-F6F9-B522-7103-D3924403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23421"/>
            <a:ext cx="9144000" cy="5415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FA14F0-AD31-48C9-4C98-42B703FFFC44}"/>
              </a:ext>
            </a:extLst>
          </p:cNvPr>
          <p:cNvSpPr txBox="1"/>
          <p:nvPr/>
        </p:nvSpPr>
        <p:spPr>
          <a:xfrm>
            <a:off x="782240" y="5620648"/>
            <a:ext cx="8722519" cy="1161152"/>
          </a:xfrm>
          <a:prstGeom prst="rect">
            <a:avLst/>
          </a:prstGeom>
          <a:solidFill>
            <a:schemeClr val="bg1"/>
          </a:solidFill>
          <a:ln w="76200">
            <a:solidFill>
              <a:srgbClr val="632423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Towards the top of a country’s listings there is a handy set of links to food, news, maps, and profiles . . . </a:t>
            </a:r>
          </a:p>
        </p:txBody>
      </p:sp>
    </p:spTree>
    <p:extLst>
      <p:ext uri="{BB962C8B-B14F-4D97-AF65-F5344CB8AC3E}">
        <p14:creationId xmlns:p14="http://schemas.microsoft.com/office/powerpoint/2010/main" val="322713680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300" y="1941840"/>
            <a:ext cx="8686800" cy="3544560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there are a lots of interesting and fun things to learn about the countries.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Belgium, for e.g. . . .</a:t>
            </a:r>
          </a:p>
        </p:txBody>
      </p:sp>
    </p:spTree>
    <p:extLst>
      <p:ext uri="{BB962C8B-B14F-4D97-AF65-F5344CB8AC3E}">
        <p14:creationId xmlns:p14="http://schemas.microsoft.com/office/powerpoint/2010/main" val="189861795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208766"/>
            <a:ext cx="7315200" cy="376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there are many links to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latin typeface="Verdana" pitchFamily="34" charset="0"/>
              </a:rPr>
              <a:t>food information on “countries, cultures, regions, areas and territories . . .” and cuisines on the course WebPages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466850" y="2025861"/>
            <a:ext cx="7315200" cy="339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1: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in Belgium there is no such thing as a “Belgian waffle”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1485900" y="2038362"/>
            <a:ext cx="73152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Food Trivia 2: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but there is a “Brussels sprout”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1485900" y="2151388"/>
            <a:ext cx="7315200" cy="37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“Brussels sprouts as we now know them were grown possibly as early as the 1200s in what is now Belgium”.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rgbClr val="000000"/>
                </a:solidFill>
                <a:latin typeface="Verdana" pitchFamily="34" charset="0"/>
              </a:rPr>
              <a:t>Wikipedia</a:t>
            </a:r>
          </a:p>
        </p:txBody>
      </p:sp>
      <p:sp>
        <p:nvSpPr>
          <p:cNvPr id="4" name="Oval 3"/>
          <p:cNvSpPr/>
          <p:nvPr/>
        </p:nvSpPr>
        <p:spPr>
          <a:xfrm>
            <a:off x="5829300" y="48006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57300" y="737477"/>
            <a:ext cx="7772400" cy="33773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This is the way most Europeans punctuate a “full stop” at the end of a sentence with a quotation mark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the U.S.A. it is conventionally just the reverse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43992911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7300" y="2895600"/>
            <a:ext cx="7772400" cy="14763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Format Factoid: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24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fries” is not capitalized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2130" name="Rectangle 3"/>
          <p:cNvSpPr>
            <a:spLocks noChangeArrowheads="1"/>
          </p:cNvSpPr>
          <p:nvPr/>
        </p:nvSpPr>
        <p:spPr bwMode="auto">
          <a:xfrm>
            <a:off x="1485900" y="1171580"/>
            <a:ext cx="7315200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Food Trivia 3: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sz="48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 fries”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are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French-speaking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Belgium fare,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4800" b="1" dirty="0">
                <a:solidFill>
                  <a:srgbClr val="000000"/>
                </a:solidFill>
                <a:latin typeface="Verdana" pitchFamily="34" charset="0"/>
              </a:rPr>
              <a:t>not French . . .</a:t>
            </a:r>
          </a:p>
        </p:txBody>
      </p:sp>
    </p:spTree>
    <p:extLst>
      <p:ext uri="{BB962C8B-B14F-4D97-AF65-F5344CB8AC3E}">
        <p14:creationId xmlns:p14="http://schemas.microsoft.com/office/powerpoint/2010/main" val="294455867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3154" name="Rectangle 3"/>
          <p:cNvSpPr>
            <a:spLocks noChangeArrowheads="1"/>
          </p:cNvSpPr>
          <p:nvPr/>
        </p:nvSpPr>
        <p:spPr bwMode="auto">
          <a:xfrm>
            <a:off x="1485900" y="1126642"/>
            <a:ext cx="73152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2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(. . . a fact most American national politicians apparently were ignorant of when they once voted to serve only </a:t>
            </a:r>
            <a:r>
              <a:rPr lang="en-US" sz="3600" b="1" dirty="0">
                <a:solidFill>
                  <a:srgbClr val="000000"/>
                </a:solidFill>
                <a:latin typeface="Verdana" pitchFamily="34" charset="0"/>
              </a:rPr>
              <a:t>“freedom fries”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in Washington when France wouldn’t support the second war in Iraq . . .)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rgbClr val="000000"/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Some folks love “escargot”, aka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rgbClr val="000000"/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”, aka in English as “snails”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FFFFFF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FFFFFF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485900" y="2816228"/>
            <a:ext cx="731520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and one or more of these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might prove interesting, and useful with your class project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 dirty="0"/>
            </a:br>
            <a:endParaRPr lang="en-US" i="1" dirty="0"/>
          </a:p>
        </p:txBody>
      </p:sp>
      <p:sp>
        <p:nvSpPr>
          <p:cNvPr id="434178" name="Rectangle 3"/>
          <p:cNvSpPr>
            <a:spLocks noChangeArrowheads="1"/>
          </p:cNvSpPr>
          <p:nvPr/>
        </p:nvSpPr>
        <p:spPr bwMode="auto">
          <a:xfrm>
            <a:off x="1485900" y="899765"/>
            <a:ext cx="731520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. . . but more to the point, speaking of “</a:t>
            </a:r>
            <a:r>
              <a:rPr lang="en-US" sz="3200" b="1" dirty="0" err="1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french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 fries, what’s in a name anyway?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1100" b="1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some folks love “</a:t>
            </a:r>
            <a:r>
              <a:rPr lang="en-US" sz="3200" b="1" i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escargot</a:t>
            </a:r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”, aka in English as “snails”,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but wouldn’t think of eating “slugs”, even if they were </a:t>
            </a:r>
            <a:r>
              <a:rPr lang="en-US" sz="4000" b="1" dirty="0">
                <a:solidFill>
                  <a:srgbClr val="000000"/>
                </a:solidFill>
                <a:latin typeface="Verdana" pitchFamily="34" charset="0"/>
              </a:rPr>
              <a:t>“freedom slugs” </a:t>
            </a:r>
            <a:r>
              <a:rPr lang="en-US" sz="3200" b="1" dirty="0">
                <a:solidFill>
                  <a:srgbClr val="000000"/>
                </a:solidFill>
                <a:latin typeface="Verdana" pitchFamily="34" charset="0"/>
              </a:rPr>
              <a:t>. . 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br>
              <a:rPr lang="en-US" i="1"/>
            </a:br>
            <a:endParaRPr lang="en-US" i="1"/>
          </a:p>
        </p:txBody>
      </p:sp>
      <p:sp>
        <p:nvSpPr>
          <p:cNvPr id="4" name="TextBox 3"/>
          <p:cNvSpPr txBox="1"/>
          <p:nvPr/>
        </p:nvSpPr>
        <p:spPr>
          <a:xfrm>
            <a:off x="1261942" y="3724298"/>
            <a:ext cx="7767762" cy="149579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back to the other items on the Belgium page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4533900" y="4038600"/>
            <a:ext cx="1143000" cy="2438400"/>
          </a:xfrm>
          <a:prstGeom prst="downArrow">
            <a:avLst>
              <a:gd name="adj1" fmla="val 50000"/>
              <a:gd name="adj2" fmla="val 53333"/>
            </a:avLst>
          </a:prstGeom>
          <a:solidFill>
            <a:schemeClr val="accent2"/>
          </a:solidFill>
          <a:ln w="57150">
            <a:solidFill>
              <a:srgbClr val="7900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7269" y="2286000"/>
            <a:ext cx="7086599" cy="33496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 food information is indexed on the </a:t>
            </a:r>
            <a:r>
              <a:rPr lang="en-US" sz="2800" b="1" dirty="0" err="1">
                <a:solidFill>
                  <a:srgbClr val="000000"/>
                </a:solidFill>
                <a:latin typeface="Verdana" pitchFamily="34" charset="0"/>
              </a:rPr>
              <a:t>WebPage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page . . .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3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if you click on “food” from the index page that will take you directly there . . .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82562" y="2433427"/>
            <a:ext cx="720969" cy="43872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1885159">
            <a:off x="4719111" y="3064800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6214" y="4049377"/>
            <a:ext cx="5867400" cy="151323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click on “food” to go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directly to the food section of the country’s class WebPage</a:t>
            </a:r>
          </a:p>
        </p:txBody>
      </p:sp>
    </p:spTree>
    <p:extLst>
      <p:ext uri="{BB962C8B-B14F-4D97-AF65-F5344CB8AC3E}">
        <p14:creationId xmlns:p14="http://schemas.microsoft.com/office/powerpoint/2010/main" val="75620203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7300" y="1332086"/>
            <a:ext cx="7772400" cy="461151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have a look at some of the other items on the page as you’re looking for the food section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they tell you a lot about the country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for e.g., note that Belgium has 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national anthems as well as </a:t>
            </a:r>
            <a:r>
              <a:rPr lang="en-US" sz="2800" b="1" i="1" dirty="0">
                <a:solidFill>
                  <a:srgbClr val="000000"/>
                </a:solidFill>
                <a:latin typeface="Verdana" pitchFamily="34" charset="0"/>
              </a:rPr>
              <a:t>three</a:t>
            </a: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 flags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476250"/>
            <a:ext cx="96012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349500" y="2641600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311400" y="1502228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347546" y="4027714"/>
            <a:ext cx="1165226" cy="42817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1942" y="54102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the major regions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45994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42048"/>
            <a:ext cx="9601200" cy="6134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1942" y="54102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news and the media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9534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69230"/>
            <a:ext cx="9601200" cy="6107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900" y="5410200"/>
            <a:ext cx="83058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government and politics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71531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95242"/>
            <a:ext cx="9601200" cy="61579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1942" y="5486400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language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325FB20-9C61-0B9D-5E0B-4AABAEF7B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2371825"/>
            <a:ext cx="1550916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6635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30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600" y="5486400"/>
            <a:ext cx="8788400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religion, the arts, and more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5956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3" y="51016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77" y="228600"/>
            <a:ext cx="833828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5301" y="914400"/>
            <a:ext cx="9296400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lIns="228600" tIns="228600" rIns="228600" bIns="22860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addition, the A - Z information should also be very useful when it comes time to start thinking about your class project</a:t>
            </a:r>
          </a:p>
        </p:txBody>
      </p:sp>
    </p:spTree>
    <p:extLst>
      <p:ext uri="{BB962C8B-B14F-4D97-AF65-F5344CB8AC3E}">
        <p14:creationId xmlns:p14="http://schemas.microsoft.com/office/powerpoint/2010/main" val="267293354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75389"/>
            <a:ext cx="9601200" cy="63540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3842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10323" y="1134753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1942" y="5498271"/>
            <a:ext cx="7767762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about food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39347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food section, for e.g., you can find a lot of information on Belgium cuisine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you might even note that they have some of the best chocolate in the world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they DO love waffles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415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food section, for e.g., you can find a lot of information on Belgium cuisine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you might even note that they have some of the best chocolate in the world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they DO love waffles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(but each region has their own style and name – what we call the “Belgium Waffle” is a “Brussels Waffle”)</a:t>
            </a:r>
          </a:p>
        </p:txBody>
      </p:sp>
    </p:spTree>
    <p:extLst>
      <p:ext uri="{BB962C8B-B14F-4D97-AF65-F5344CB8AC3E}">
        <p14:creationId xmlns:p14="http://schemas.microsoft.com/office/powerpoint/2010/main" val="172252521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is the food section of the Belgian class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6600">
                  <a:lumMod val="50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5900" y="1888976"/>
            <a:ext cx="7315200" cy="46525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the food section, for e.g., you can find a lot of information on Belgium cuisine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>
                <a:tab pos="973138" algn="l"/>
              </a:tabLst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you might even note that they have some of the best chocolate in the world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that they DO love waffles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(but each region has their own style and name – what we call the “Belgium Waffle” is a “Brussels Waffle”)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E819550-B965-235A-730C-38269107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03439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</p:spTree>
    <p:extLst>
      <p:ext uri="{BB962C8B-B14F-4D97-AF65-F5344CB8AC3E}">
        <p14:creationId xmlns:p14="http://schemas.microsoft.com/office/powerpoint/2010/main" val="3438377515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140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other areas of Belgium have their own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3425397"/>
            <a:ext cx="3657600" cy="3952019"/>
          </a:xfrm>
          <a:prstGeom prst="rect">
            <a:avLst/>
          </a:prstGeom>
          <a:noFill/>
        </p:spPr>
      </p:pic>
      <p:sp>
        <p:nvSpPr>
          <p:cNvPr id="3" name="Freeform 2"/>
          <p:cNvSpPr/>
          <p:nvPr/>
        </p:nvSpPr>
        <p:spPr bwMode="auto">
          <a:xfrm>
            <a:off x="4838700" y="4724400"/>
            <a:ext cx="1187505" cy="433559"/>
          </a:xfrm>
          <a:custGeom>
            <a:avLst/>
            <a:gdLst>
              <a:gd name="connsiteX0" fmla="*/ 208889 w 982612"/>
              <a:gd name="connsiteY0" fmla="*/ 363415 h 410307"/>
              <a:gd name="connsiteX1" fmla="*/ 466796 w 982612"/>
              <a:gd name="connsiteY1" fmla="*/ 351692 h 410307"/>
              <a:gd name="connsiteX2" fmla="*/ 548858 w 982612"/>
              <a:gd name="connsiteY2" fmla="*/ 363415 h 410307"/>
              <a:gd name="connsiteX3" fmla="*/ 666089 w 982612"/>
              <a:gd name="connsiteY3" fmla="*/ 375138 h 410307"/>
              <a:gd name="connsiteX4" fmla="*/ 865381 w 982612"/>
              <a:gd name="connsiteY4" fmla="*/ 363415 h 410307"/>
              <a:gd name="connsiteX5" fmla="*/ 900550 w 982612"/>
              <a:gd name="connsiteY5" fmla="*/ 339969 h 410307"/>
              <a:gd name="connsiteX6" fmla="*/ 982612 w 982612"/>
              <a:gd name="connsiteY6" fmla="*/ 246184 h 410307"/>
              <a:gd name="connsiteX7" fmla="*/ 970889 w 982612"/>
              <a:gd name="connsiteY7" fmla="*/ 164123 h 410307"/>
              <a:gd name="connsiteX8" fmla="*/ 900550 w 982612"/>
              <a:gd name="connsiteY8" fmla="*/ 140677 h 410307"/>
              <a:gd name="connsiteX9" fmla="*/ 771596 w 982612"/>
              <a:gd name="connsiteY9" fmla="*/ 128953 h 410307"/>
              <a:gd name="connsiteX10" fmla="*/ 666089 w 982612"/>
              <a:gd name="connsiteY10" fmla="*/ 105507 h 410307"/>
              <a:gd name="connsiteX11" fmla="*/ 595750 w 982612"/>
              <a:gd name="connsiteY11" fmla="*/ 93784 h 410307"/>
              <a:gd name="connsiteX12" fmla="*/ 478519 w 982612"/>
              <a:gd name="connsiteY12" fmla="*/ 58615 h 410307"/>
              <a:gd name="connsiteX13" fmla="*/ 431627 w 982612"/>
              <a:gd name="connsiteY13" fmla="*/ 46892 h 410307"/>
              <a:gd name="connsiteX14" fmla="*/ 361289 w 982612"/>
              <a:gd name="connsiteY14" fmla="*/ 23446 h 410307"/>
              <a:gd name="connsiteX15" fmla="*/ 326119 w 982612"/>
              <a:gd name="connsiteY15" fmla="*/ 11723 h 410307"/>
              <a:gd name="connsiteX16" fmla="*/ 290950 w 982612"/>
              <a:gd name="connsiteY16" fmla="*/ 0 h 410307"/>
              <a:gd name="connsiteX17" fmla="*/ 150273 w 982612"/>
              <a:gd name="connsiteY17" fmla="*/ 11723 h 410307"/>
              <a:gd name="connsiteX18" fmla="*/ 44766 w 982612"/>
              <a:gd name="connsiteY18" fmla="*/ 58615 h 410307"/>
              <a:gd name="connsiteX19" fmla="*/ 21319 w 982612"/>
              <a:gd name="connsiteY19" fmla="*/ 82061 h 410307"/>
              <a:gd name="connsiteX20" fmla="*/ 21319 w 982612"/>
              <a:gd name="connsiteY20" fmla="*/ 316523 h 410307"/>
              <a:gd name="connsiteX21" fmla="*/ 44766 w 982612"/>
              <a:gd name="connsiteY21" fmla="*/ 339969 h 410307"/>
              <a:gd name="connsiteX22" fmla="*/ 115104 w 982612"/>
              <a:gd name="connsiteY22" fmla="*/ 386861 h 410307"/>
              <a:gd name="connsiteX23" fmla="*/ 185443 w 982612"/>
              <a:gd name="connsiteY23" fmla="*/ 410307 h 410307"/>
              <a:gd name="connsiteX24" fmla="*/ 244058 w 982612"/>
              <a:gd name="connsiteY24" fmla="*/ 398584 h 410307"/>
              <a:gd name="connsiteX25" fmla="*/ 290950 w 982612"/>
              <a:gd name="connsiteY25" fmla="*/ 363415 h 410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82612" h="410307">
                <a:moveTo>
                  <a:pt x="208889" y="363415"/>
                </a:moveTo>
                <a:cubicBezTo>
                  <a:pt x="294858" y="359507"/>
                  <a:pt x="380738" y="351692"/>
                  <a:pt x="466796" y="351692"/>
                </a:cubicBezTo>
                <a:cubicBezTo>
                  <a:pt x="494428" y="351692"/>
                  <a:pt x="521416" y="360187"/>
                  <a:pt x="548858" y="363415"/>
                </a:cubicBezTo>
                <a:cubicBezTo>
                  <a:pt x="587861" y="368004"/>
                  <a:pt x="627012" y="371230"/>
                  <a:pt x="666089" y="375138"/>
                </a:cubicBezTo>
                <a:cubicBezTo>
                  <a:pt x="732520" y="371230"/>
                  <a:pt x="799572" y="373286"/>
                  <a:pt x="865381" y="363415"/>
                </a:cubicBezTo>
                <a:cubicBezTo>
                  <a:pt x="879314" y="361325"/>
                  <a:pt x="889947" y="349247"/>
                  <a:pt x="900550" y="339969"/>
                </a:cubicBezTo>
                <a:cubicBezTo>
                  <a:pt x="955413" y="291964"/>
                  <a:pt x="950832" y="293854"/>
                  <a:pt x="982612" y="246184"/>
                </a:cubicBezTo>
                <a:cubicBezTo>
                  <a:pt x="978704" y="218830"/>
                  <a:pt x="987853" y="185934"/>
                  <a:pt x="970889" y="164123"/>
                </a:cubicBezTo>
                <a:cubicBezTo>
                  <a:pt x="955716" y="144615"/>
                  <a:pt x="925163" y="142915"/>
                  <a:pt x="900550" y="140677"/>
                </a:cubicBezTo>
                <a:lnTo>
                  <a:pt x="771596" y="128953"/>
                </a:lnTo>
                <a:cubicBezTo>
                  <a:pt x="721420" y="116409"/>
                  <a:pt x="720658" y="115429"/>
                  <a:pt x="666089" y="105507"/>
                </a:cubicBezTo>
                <a:cubicBezTo>
                  <a:pt x="642703" y="101255"/>
                  <a:pt x="619058" y="98446"/>
                  <a:pt x="595750" y="93784"/>
                </a:cubicBezTo>
                <a:cubicBezTo>
                  <a:pt x="502726" y="75179"/>
                  <a:pt x="598128" y="88517"/>
                  <a:pt x="478519" y="58615"/>
                </a:cubicBezTo>
                <a:cubicBezTo>
                  <a:pt x="462888" y="54707"/>
                  <a:pt x="447059" y="51522"/>
                  <a:pt x="431627" y="46892"/>
                </a:cubicBezTo>
                <a:cubicBezTo>
                  <a:pt x="407955" y="39790"/>
                  <a:pt x="384735" y="31261"/>
                  <a:pt x="361289" y="23446"/>
                </a:cubicBezTo>
                <a:lnTo>
                  <a:pt x="326119" y="11723"/>
                </a:lnTo>
                <a:lnTo>
                  <a:pt x="290950" y="0"/>
                </a:lnTo>
                <a:cubicBezTo>
                  <a:pt x="244058" y="3908"/>
                  <a:pt x="196688" y="3987"/>
                  <a:pt x="150273" y="11723"/>
                </a:cubicBezTo>
                <a:cubicBezTo>
                  <a:pt x="109176" y="18572"/>
                  <a:pt x="76208" y="33461"/>
                  <a:pt x="44766" y="58615"/>
                </a:cubicBezTo>
                <a:cubicBezTo>
                  <a:pt x="36135" y="65520"/>
                  <a:pt x="29135" y="74246"/>
                  <a:pt x="21319" y="82061"/>
                </a:cubicBezTo>
                <a:cubicBezTo>
                  <a:pt x="-8806" y="172435"/>
                  <a:pt x="-5357" y="147577"/>
                  <a:pt x="21319" y="316523"/>
                </a:cubicBezTo>
                <a:cubicBezTo>
                  <a:pt x="23043" y="327441"/>
                  <a:pt x="35924" y="333337"/>
                  <a:pt x="44766" y="339969"/>
                </a:cubicBezTo>
                <a:cubicBezTo>
                  <a:pt x="67309" y="356876"/>
                  <a:pt x="88371" y="377950"/>
                  <a:pt x="115104" y="386861"/>
                </a:cubicBezTo>
                <a:lnTo>
                  <a:pt x="185443" y="410307"/>
                </a:lnTo>
                <a:cubicBezTo>
                  <a:pt x="204981" y="406399"/>
                  <a:pt x="225401" y="405580"/>
                  <a:pt x="244058" y="398584"/>
                </a:cubicBezTo>
                <a:cubicBezTo>
                  <a:pt x="265267" y="390631"/>
                  <a:pt x="276543" y="377822"/>
                  <a:pt x="290950" y="363415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Left Arrow 10"/>
          <p:cNvSpPr>
            <a:spLocks noChangeArrowheads="1"/>
          </p:cNvSpPr>
          <p:nvPr/>
        </p:nvSpPr>
        <p:spPr bwMode="auto">
          <a:xfrm rot="19472885">
            <a:off x="5880311" y="4004379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7929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1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65167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farm2.static.flickr.com/1160/1473601036_667662b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854"/>
            <a:ext cx="7467600" cy="68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19803" y="5924490"/>
            <a:ext cx="4685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Eaten as you might eat a donut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524090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7623" y="2038233"/>
            <a:ext cx="7315200" cy="3598934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FFCC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790019"/>
                </a:solidFill>
                <a:latin typeface="Verdana" pitchFamily="34" charset="0"/>
              </a:rPr>
              <a:t>what we call the “Belgian Waffle” is what they call the “Brussels Waffle” and it’s the style eaten in the Brussels area</a:t>
            </a:r>
          </a:p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endParaRPr lang="en-US" sz="12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other areas of Belgium have their own styles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99161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6286500" y="3048000"/>
            <a:ext cx="1081937" cy="656493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000000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0" name="Left Arrow 9"/>
          <p:cNvSpPr>
            <a:spLocks noChangeArrowheads="1"/>
          </p:cNvSpPr>
          <p:nvPr/>
        </p:nvSpPr>
        <p:spPr bwMode="auto">
          <a:xfrm rot="19201125">
            <a:off x="7144595" y="2342673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8538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0150" y="2857500"/>
            <a:ext cx="8743950" cy="1143000"/>
          </a:xfrm>
        </p:spPr>
        <p:txBody>
          <a:bodyPr/>
          <a:lstStyle/>
          <a:p>
            <a:pPr eaLnBrk="1" hangingPunct="1"/>
            <a:br>
              <a:rPr lang="en-US" i="1"/>
            </a:br>
            <a:endParaRPr lang="en-US" i="1"/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870438" y="2453414"/>
            <a:ext cx="8581293" cy="349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you can just click on 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Verdana" pitchFamily="34" charset="0"/>
              </a:rPr>
              <a:t>the A-Z index in your Canvas home to find the country or culture you’re interested in . . .</a:t>
            </a: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click “A” for “Afghanistan” . . . “W” for “Wallonia </a:t>
            </a:r>
            <a:r>
              <a:rPr lang="en-US" sz="1400" b="1" dirty="0">
                <a:solidFill>
                  <a:srgbClr val="FFFFFF"/>
                </a:solidFill>
                <a:latin typeface="Verdana" pitchFamily="34" charset="0"/>
              </a:rPr>
              <a:t>(Belgium)</a:t>
            </a: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”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s3-media2.fl.yelpcdn.com/bphoto/48yTz185yGcRBHbW9Htt_A/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7" y="1"/>
            <a:ext cx="91431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11262" y="5613739"/>
            <a:ext cx="4152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Liège waffle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(From the Walloon Region, </a:t>
            </a:r>
            <a:br>
              <a:rPr lang="en-US" sz="2000" b="1" dirty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000" b="1" dirty="0">
                <a:solidFill>
                  <a:srgbClr val="FFFFFF"/>
                </a:solidFill>
                <a:latin typeface="Verdana" pitchFamily="34" charset="0"/>
              </a:rPr>
              <a:t>Belgium’s most popular)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1898611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424542"/>
            <a:ext cx="10184130" cy="6025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19500" y="6553200"/>
            <a:ext cx="30190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</a:rPr>
              <a:t>Source: Roufs and Roufs, </a:t>
            </a:r>
            <a:r>
              <a:rPr lang="en-US" sz="800" i="1" dirty="0">
                <a:solidFill>
                  <a:srgbClr val="FFFFFF"/>
                </a:solidFill>
                <a:hlinkClick r:id="rId3"/>
              </a:rPr>
              <a:t>Sweet Treats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228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43614" y="6642556"/>
            <a:ext cx="17625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 </a:t>
            </a:r>
            <a:r>
              <a:rPr lang="en-US" sz="800" dirty="0"/>
              <a:t>Wikipedia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the popular </a:t>
            </a:r>
            <a:r>
              <a:rPr lang="en-US" sz="2000" b="1" i="1" dirty="0" err="1">
                <a:solidFill>
                  <a:schemeClr val="bg1"/>
                </a:solidFill>
                <a:latin typeface="Verdana" pitchFamily="34" charset="0"/>
              </a:rPr>
              <a:t>Stroopwafels</a:t>
            </a:r>
            <a:r>
              <a:rPr lang="en-US" sz="20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45496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46" y="685800"/>
            <a:ext cx="5486400" cy="59280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Freeform 2"/>
          <p:cNvSpPr/>
          <p:nvPr/>
        </p:nvSpPr>
        <p:spPr bwMode="auto">
          <a:xfrm>
            <a:off x="4464721" y="1175947"/>
            <a:ext cx="983579" cy="448394"/>
          </a:xfrm>
          <a:custGeom>
            <a:avLst/>
            <a:gdLst>
              <a:gd name="connsiteX0" fmla="*/ 11723 w 983579"/>
              <a:gd name="connsiteY0" fmla="*/ 597877 h 656493"/>
              <a:gd name="connsiteX1" fmla="*/ 152400 w 983579"/>
              <a:gd name="connsiteY1" fmla="*/ 609600 h 656493"/>
              <a:gd name="connsiteX2" fmla="*/ 222738 w 983579"/>
              <a:gd name="connsiteY2" fmla="*/ 644770 h 656493"/>
              <a:gd name="connsiteX3" fmla="*/ 293077 w 983579"/>
              <a:gd name="connsiteY3" fmla="*/ 656493 h 656493"/>
              <a:gd name="connsiteX4" fmla="*/ 773723 w 983579"/>
              <a:gd name="connsiteY4" fmla="*/ 644770 h 656493"/>
              <a:gd name="connsiteX5" fmla="*/ 844061 w 983579"/>
              <a:gd name="connsiteY5" fmla="*/ 597877 h 656493"/>
              <a:gd name="connsiteX6" fmla="*/ 879230 w 983579"/>
              <a:gd name="connsiteY6" fmla="*/ 574431 h 656493"/>
              <a:gd name="connsiteX7" fmla="*/ 961292 w 983579"/>
              <a:gd name="connsiteY7" fmla="*/ 480647 h 656493"/>
              <a:gd name="connsiteX8" fmla="*/ 961292 w 983579"/>
              <a:gd name="connsiteY8" fmla="*/ 222739 h 656493"/>
              <a:gd name="connsiteX9" fmla="*/ 937846 w 983579"/>
              <a:gd name="connsiteY9" fmla="*/ 187570 h 656493"/>
              <a:gd name="connsiteX10" fmla="*/ 832338 w 983579"/>
              <a:gd name="connsiteY10" fmla="*/ 105508 h 656493"/>
              <a:gd name="connsiteX11" fmla="*/ 726830 w 983579"/>
              <a:gd name="connsiteY11" fmla="*/ 70339 h 656493"/>
              <a:gd name="connsiteX12" fmla="*/ 691661 w 983579"/>
              <a:gd name="connsiteY12" fmla="*/ 58616 h 656493"/>
              <a:gd name="connsiteX13" fmla="*/ 621323 w 983579"/>
              <a:gd name="connsiteY13" fmla="*/ 23447 h 656493"/>
              <a:gd name="connsiteX14" fmla="*/ 550984 w 983579"/>
              <a:gd name="connsiteY14" fmla="*/ 11724 h 656493"/>
              <a:gd name="connsiteX15" fmla="*/ 492369 w 983579"/>
              <a:gd name="connsiteY15" fmla="*/ 0 h 656493"/>
              <a:gd name="connsiteX16" fmla="*/ 328246 w 983579"/>
              <a:gd name="connsiteY16" fmla="*/ 11724 h 656493"/>
              <a:gd name="connsiteX17" fmla="*/ 293077 w 983579"/>
              <a:gd name="connsiteY17" fmla="*/ 23447 h 656493"/>
              <a:gd name="connsiteX18" fmla="*/ 269630 w 983579"/>
              <a:gd name="connsiteY18" fmla="*/ 46893 h 656493"/>
              <a:gd name="connsiteX19" fmla="*/ 234461 w 983579"/>
              <a:gd name="connsiteY19" fmla="*/ 70339 h 656493"/>
              <a:gd name="connsiteX20" fmla="*/ 199292 w 983579"/>
              <a:gd name="connsiteY20" fmla="*/ 140677 h 656493"/>
              <a:gd name="connsiteX21" fmla="*/ 175846 w 983579"/>
              <a:gd name="connsiteY21" fmla="*/ 164124 h 656493"/>
              <a:gd name="connsiteX22" fmla="*/ 105507 w 983579"/>
              <a:gd name="connsiteY22" fmla="*/ 257908 h 656493"/>
              <a:gd name="connsiteX23" fmla="*/ 93784 w 983579"/>
              <a:gd name="connsiteY23" fmla="*/ 293077 h 656493"/>
              <a:gd name="connsiteX24" fmla="*/ 23446 w 983579"/>
              <a:gd name="connsiteY24" fmla="*/ 386862 h 656493"/>
              <a:gd name="connsiteX25" fmla="*/ 0 w 983579"/>
              <a:gd name="connsiteY25" fmla="*/ 457200 h 656493"/>
              <a:gd name="connsiteX26" fmla="*/ 11723 w 983579"/>
              <a:gd name="connsiteY26" fmla="*/ 539262 h 656493"/>
              <a:gd name="connsiteX27" fmla="*/ 187569 w 983579"/>
              <a:gd name="connsiteY27" fmla="*/ 574431 h 65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3579" h="656493">
                <a:moveTo>
                  <a:pt x="11723" y="597877"/>
                </a:moveTo>
                <a:cubicBezTo>
                  <a:pt x="58615" y="601785"/>
                  <a:pt x="105758" y="603381"/>
                  <a:pt x="152400" y="609600"/>
                </a:cubicBezTo>
                <a:cubicBezTo>
                  <a:pt x="218835" y="618458"/>
                  <a:pt x="156879" y="622817"/>
                  <a:pt x="222738" y="644770"/>
                </a:cubicBezTo>
                <a:cubicBezTo>
                  <a:pt x="245288" y="652287"/>
                  <a:pt x="269631" y="652585"/>
                  <a:pt x="293077" y="656493"/>
                </a:cubicBezTo>
                <a:cubicBezTo>
                  <a:pt x="453292" y="652585"/>
                  <a:pt x="613815" y="655430"/>
                  <a:pt x="773723" y="644770"/>
                </a:cubicBezTo>
                <a:cubicBezTo>
                  <a:pt x="812391" y="642192"/>
                  <a:pt x="819712" y="617357"/>
                  <a:pt x="844061" y="597877"/>
                </a:cubicBezTo>
                <a:cubicBezTo>
                  <a:pt x="855063" y="589075"/>
                  <a:pt x="868627" y="583709"/>
                  <a:pt x="879230" y="574431"/>
                </a:cubicBezTo>
                <a:cubicBezTo>
                  <a:pt x="934094" y="526425"/>
                  <a:pt x="929512" y="528317"/>
                  <a:pt x="961292" y="480647"/>
                </a:cubicBezTo>
                <a:cubicBezTo>
                  <a:pt x="994204" y="381909"/>
                  <a:pt x="987633" y="415910"/>
                  <a:pt x="961292" y="222739"/>
                </a:cubicBezTo>
                <a:cubicBezTo>
                  <a:pt x="959388" y="208779"/>
                  <a:pt x="946866" y="198394"/>
                  <a:pt x="937846" y="187570"/>
                </a:cubicBezTo>
                <a:cubicBezTo>
                  <a:pt x="914502" y="159557"/>
                  <a:pt x="862506" y="115564"/>
                  <a:pt x="832338" y="105508"/>
                </a:cubicBezTo>
                <a:lnTo>
                  <a:pt x="726830" y="70339"/>
                </a:lnTo>
                <a:cubicBezTo>
                  <a:pt x="715107" y="66431"/>
                  <a:pt x="701943" y="65471"/>
                  <a:pt x="691661" y="58616"/>
                </a:cubicBezTo>
                <a:cubicBezTo>
                  <a:pt x="660045" y="37539"/>
                  <a:pt x="657724" y="31536"/>
                  <a:pt x="621323" y="23447"/>
                </a:cubicBezTo>
                <a:cubicBezTo>
                  <a:pt x="598119" y="18291"/>
                  <a:pt x="574370" y="15976"/>
                  <a:pt x="550984" y="11724"/>
                </a:cubicBezTo>
                <a:cubicBezTo>
                  <a:pt x="531380" y="8160"/>
                  <a:pt x="511907" y="3908"/>
                  <a:pt x="492369" y="0"/>
                </a:cubicBezTo>
                <a:cubicBezTo>
                  <a:pt x="437661" y="3908"/>
                  <a:pt x="382717" y="5315"/>
                  <a:pt x="328246" y="11724"/>
                </a:cubicBezTo>
                <a:cubicBezTo>
                  <a:pt x="315974" y="13168"/>
                  <a:pt x="303673" y="17089"/>
                  <a:pt x="293077" y="23447"/>
                </a:cubicBezTo>
                <a:cubicBezTo>
                  <a:pt x="283599" y="29134"/>
                  <a:pt x="278261" y="39988"/>
                  <a:pt x="269630" y="46893"/>
                </a:cubicBezTo>
                <a:cubicBezTo>
                  <a:pt x="258628" y="55694"/>
                  <a:pt x="246184" y="62524"/>
                  <a:pt x="234461" y="70339"/>
                </a:cubicBezTo>
                <a:cubicBezTo>
                  <a:pt x="222079" y="107486"/>
                  <a:pt x="225264" y="108211"/>
                  <a:pt x="199292" y="140677"/>
                </a:cubicBezTo>
                <a:cubicBezTo>
                  <a:pt x="192387" y="149308"/>
                  <a:pt x="182478" y="155282"/>
                  <a:pt x="175846" y="164124"/>
                </a:cubicBezTo>
                <a:cubicBezTo>
                  <a:pt x="96318" y="270162"/>
                  <a:pt x="159276" y="204141"/>
                  <a:pt x="105507" y="257908"/>
                </a:cubicBezTo>
                <a:cubicBezTo>
                  <a:pt x="101599" y="269631"/>
                  <a:pt x="100142" y="282481"/>
                  <a:pt x="93784" y="293077"/>
                </a:cubicBezTo>
                <a:cubicBezTo>
                  <a:pt x="52126" y="362509"/>
                  <a:pt x="72103" y="240891"/>
                  <a:pt x="23446" y="386862"/>
                </a:cubicBezTo>
                <a:lnTo>
                  <a:pt x="0" y="457200"/>
                </a:lnTo>
                <a:cubicBezTo>
                  <a:pt x="3908" y="484554"/>
                  <a:pt x="1461" y="513607"/>
                  <a:pt x="11723" y="539262"/>
                </a:cubicBezTo>
                <a:cubicBezTo>
                  <a:pt x="39054" y="607589"/>
                  <a:pt x="146269" y="574431"/>
                  <a:pt x="187569" y="574431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900" y="1230868"/>
            <a:ext cx="9204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Gouda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790700" y="4927937"/>
            <a:ext cx="6705600" cy="101566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the popular</a:t>
            </a:r>
            <a:r>
              <a:rPr lang="en-US" sz="2000" b="1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Verdana" pitchFamily="34" charset="0"/>
              </a:rPr>
              <a:t>Stroopwafels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(syrup waffles) 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were first made in Gouda, The Netherlands,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which is also famous for its cheese . . 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957449">
            <a:off x="5542552" y="1588438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798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Oval 6"/>
          <p:cNvSpPr>
            <a:spLocks noChangeArrowheads="1"/>
          </p:cNvSpPr>
          <p:nvPr/>
        </p:nvSpPr>
        <p:spPr bwMode="auto">
          <a:xfrm>
            <a:off x="2933707" y="2819400"/>
            <a:ext cx="7905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3" name="Oval 7"/>
          <p:cNvSpPr>
            <a:spLocks noChangeArrowheads="1"/>
          </p:cNvSpPr>
          <p:nvPr/>
        </p:nvSpPr>
        <p:spPr bwMode="auto">
          <a:xfrm>
            <a:off x="4733928" y="2514600"/>
            <a:ext cx="1857375" cy="12001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4" name="Oval 11"/>
          <p:cNvSpPr>
            <a:spLocks noChangeArrowheads="1"/>
          </p:cNvSpPr>
          <p:nvPr/>
        </p:nvSpPr>
        <p:spPr bwMode="auto">
          <a:xfrm>
            <a:off x="4843463" y="2500313"/>
            <a:ext cx="1066800" cy="5334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085" name="Oval 19"/>
          <p:cNvSpPr>
            <a:spLocks noChangeArrowheads="1"/>
          </p:cNvSpPr>
          <p:nvPr/>
        </p:nvSpPr>
        <p:spPr bwMode="auto">
          <a:xfrm>
            <a:off x="3848107" y="1643063"/>
            <a:ext cx="2619375" cy="59055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00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621323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2816469" y="540657"/>
            <a:ext cx="4114800" cy="220254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8900" y="3494544"/>
            <a:ext cx="5029200" cy="2677656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as a marketing ploy to sell waffles to Americans at a World’s in America</a:t>
            </a:r>
          </a:p>
        </p:txBody>
      </p:sp>
    </p:spTree>
    <p:extLst>
      <p:ext uri="{BB962C8B-B14F-4D97-AF65-F5344CB8AC3E}">
        <p14:creationId xmlns:p14="http://schemas.microsoft.com/office/powerpoint/2010/main" val="1175432854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_YyPAFW8UGHU/S8IkJzHFDfI/AAAAAAAAAUQ/1nbepAtqGr4/s1600/Waffles%2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"/>
            <a:ext cx="9105096" cy="68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9008" y="5257800"/>
            <a:ext cx="7438292" cy="12547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the term “Belgium Waffle” was invented in American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as a (very successful) marketing ploy . .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6373" y="6566356"/>
            <a:ext cx="8953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hlinkClick r:id="rId3"/>
              </a:rPr>
              <a:t>source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891838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7694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 . . .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FFFFFF"/>
                </a:solidFill>
                <a:latin typeface="Verdana" pitchFamily="34" charset="0"/>
              </a:rPr>
              <a:t>wonderful.</a:t>
            </a:r>
            <a:endParaRPr lang="en-US" sz="2000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221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2438400"/>
            <a:ext cx="7315200" cy="350557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you probably will not find too much on-line about it, but the horsemeat sausages are really wonderful</a:t>
            </a:r>
            <a:endParaRPr lang="en-US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lang="en-US" sz="20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really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800" b="1" dirty="0">
                <a:solidFill>
                  <a:srgbClr val="000000"/>
                </a:solidFill>
                <a:latin typeface="Verdana" pitchFamily="34" charset="0"/>
              </a:rPr>
              <a:t>wonderful . . .</a:t>
            </a: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0161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254" y="123825"/>
            <a:ext cx="6766560" cy="64940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68705" y="6642556"/>
            <a:ext cx="292259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3"/>
              </a:rPr>
              <a:t>https://www.pri.org/stories/2013-03-11/how-cook-your-horse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015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8229600" cy="440111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57-343A-5CE9-68BE-B64F655F96A6}"/>
              </a:ext>
            </a:extLst>
          </p:cNvPr>
          <p:cNvSpPr/>
          <p:nvPr/>
        </p:nvSpPr>
        <p:spPr bwMode="auto">
          <a:xfrm>
            <a:off x="4152900" y="2686250"/>
            <a:ext cx="4471699" cy="838200"/>
          </a:xfrm>
          <a:prstGeom prst="rect">
            <a:avLst/>
          </a:prstGeom>
          <a:noFill/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1524ED-F703-AC46-A512-B246B198EFB6}"/>
              </a:ext>
            </a:extLst>
          </p:cNvPr>
          <p:cNvSpPr/>
          <p:nvPr/>
        </p:nvSpPr>
        <p:spPr bwMode="auto">
          <a:xfrm>
            <a:off x="1829200" y="1543253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  <p:sp>
        <p:nvSpPr>
          <p:cNvPr id="4" name="Right Arrow 7">
            <a:extLst>
              <a:ext uri="{FF2B5EF4-FFF2-40B4-BE49-F238E27FC236}">
                <a16:creationId xmlns:a16="http://schemas.microsoft.com/office/drawing/2014/main" id="{E3DE781D-7CCB-7908-E8A2-39B18979D743}"/>
              </a:ext>
            </a:extLst>
          </p:cNvPr>
          <p:cNvSpPr/>
          <p:nvPr/>
        </p:nvSpPr>
        <p:spPr bwMode="auto">
          <a:xfrm rot="19237202">
            <a:off x="990120" y="4062896"/>
            <a:ext cx="3950649" cy="842073"/>
          </a:xfrm>
          <a:prstGeom prst="rightArrow">
            <a:avLst/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38" y="2990331"/>
                <a:ext cx="3492000" cy="29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024184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393580"/>
            <a:ext cx="9144000" cy="6159620"/>
          </a:xfrm>
          <a:prstGeom prst="rect">
            <a:avLst/>
          </a:prstGeom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4082562" y="2433427"/>
            <a:ext cx="720969" cy="438727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Left Arrow 6"/>
          <p:cNvSpPr>
            <a:spLocks noChangeArrowheads="1"/>
          </p:cNvSpPr>
          <p:nvPr/>
        </p:nvSpPr>
        <p:spPr bwMode="auto">
          <a:xfrm rot="877880">
            <a:off x="4932794" y="2750270"/>
            <a:ext cx="1791653" cy="382446"/>
          </a:xfrm>
          <a:prstGeom prst="leftArrow">
            <a:avLst>
              <a:gd name="adj1" fmla="val 50000"/>
              <a:gd name="adj2" fmla="val 49888"/>
            </a:avLst>
          </a:prstGeom>
          <a:solidFill>
            <a:srgbClr val="FFCC00"/>
          </a:solidFill>
          <a:ln w="76200" algn="ctr">
            <a:solidFill>
              <a:srgbClr val="790019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3358" y="3390463"/>
            <a:ext cx="6629400" cy="2934137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REM: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to go directly to a country’s food section just click on “food” from the index page . . .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or go to the country from you’re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FFFFFF"/>
                </a:solidFill>
                <a:latin typeface="Verdana" pitchFamily="34" charset="0"/>
              </a:rPr>
              <a:t>A-Z index on your Canvas page . . .</a:t>
            </a:r>
          </a:p>
        </p:txBody>
      </p:sp>
    </p:spTree>
    <p:extLst>
      <p:ext uri="{BB962C8B-B14F-4D97-AF65-F5344CB8AC3E}">
        <p14:creationId xmlns:p14="http://schemas.microsoft.com/office/powerpoint/2010/main" val="352162556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23" y="437284"/>
            <a:ext cx="9144000" cy="6051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28" y="3581407"/>
            <a:ext cx="6172200" cy="830997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. . . and that will get you there directly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7300" y="536603"/>
            <a:ext cx="7767762" cy="75879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this is the food section of the Belgian class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WebPage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Verdana" pitchFamily="34" charset="0"/>
              </a:rPr>
              <a:t> . . .</a:t>
            </a:r>
            <a:endParaRPr lang="en-US" sz="1100" dirty="0">
              <a:solidFill>
                <a:schemeClr val="accent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650023" y="1234399"/>
            <a:ext cx="1165226" cy="389247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88760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1981200"/>
            <a:ext cx="9220200" cy="4154984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and at the bottom of each country page there is a collection of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WebSites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that could be useful for things like your class project . . .</a:t>
            </a:r>
          </a:p>
        </p:txBody>
      </p:sp>
    </p:spTree>
    <p:extLst>
      <p:ext uri="{BB962C8B-B14F-4D97-AF65-F5344CB8AC3E}">
        <p14:creationId xmlns:p14="http://schemas.microsoft.com/office/powerpoint/2010/main" val="187401852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9601200" cy="6157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773" y="5562600"/>
            <a:ext cx="9005455" cy="978729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. . links to other useful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WebSites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. . 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B85B81-EB77-2551-6989-2285ECF7B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603" y="531607"/>
            <a:ext cx="2270697" cy="470989"/>
          </a:xfrm>
          <a:prstGeom prst="ellipse">
            <a:avLst/>
          </a:prstGeom>
          <a:noFill/>
          <a:ln w="762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0718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297976"/>
            <a:ext cx="8686800" cy="4645624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57-343A-5CE9-68BE-B64F655F96A6}"/>
              </a:ext>
            </a:extLst>
          </p:cNvPr>
          <p:cNvSpPr/>
          <p:nvPr/>
        </p:nvSpPr>
        <p:spPr bwMode="auto">
          <a:xfrm>
            <a:off x="4152900" y="2686250"/>
            <a:ext cx="4471699" cy="8382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38" y="2990331"/>
                <a:ext cx="3492000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0559872-B311-BD90-51C5-879A070A978F}"/>
              </a:ext>
            </a:extLst>
          </p:cNvPr>
          <p:cNvSpPr txBox="1"/>
          <p:nvPr/>
        </p:nvSpPr>
        <p:spPr>
          <a:xfrm>
            <a:off x="2247900" y="3828498"/>
            <a:ext cx="6629400" cy="1429302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or go to the country from you’re </a:t>
            </a:r>
          </a:p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A-Z index on your Canvas pages . . 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742ED2-0A71-1EF2-C176-9788AEA856C4}"/>
              </a:ext>
            </a:extLst>
          </p:cNvPr>
          <p:cNvSpPr/>
          <p:nvPr/>
        </p:nvSpPr>
        <p:spPr bwMode="auto">
          <a:xfrm>
            <a:off x="1879883" y="1206500"/>
            <a:ext cx="72387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They will be useful later on with your project . .</a:t>
            </a:r>
          </a:p>
        </p:txBody>
      </p:sp>
    </p:spTree>
    <p:extLst>
      <p:ext uri="{BB962C8B-B14F-4D97-AF65-F5344CB8AC3E}">
        <p14:creationId xmlns:p14="http://schemas.microsoft.com/office/powerpoint/2010/main" val="2450871549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297976"/>
            <a:ext cx="8686800" cy="4645624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57-343A-5CE9-68BE-B64F655F96A6}"/>
              </a:ext>
            </a:extLst>
          </p:cNvPr>
          <p:cNvSpPr/>
          <p:nvPr/>
        </p:nvSpPr>
        <p:spPr bwMode="auto">
          <a:xfrm>
            <a:off x="4152900" y="2686250"/>
            <a:ext cx="4471699" cy="8382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44" y="2990331"/>
                <a:ext cx="3491989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Box 4">
            <a:extLst>
              <a:ext uri="{FF2B5EF4-FFF2-40B4-BE49-F238E27FC236}">
                <a16:creationId xmlns:a16="http://schemas.microsoft.com/office/drawing/2014/main" id="{4838FDA0-18D0-8879-CA53-D7F71657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891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8" name="Down Arrow 6">
            <a:extLst>
              <a:ext uri="{FF2B5EF4-FFF2-40B4-BE49-F238E27FC236}">
                <a16:creationId xmlns:a16="http://schemas.microsoft.com/office/drawing/2014/main" id="{5B1C78CF-4EF3-3A1C-8841-3CDA96C1EF47}"/>
              </a:ext>
            </a:extLst>
          </p:cNvPr>
          <p:cNvSpPr/>
          <p:nvPr/>
        </p:nvSpPr>
        <p:spPr>
          <a:xfrm rot="7966543">
            <a:off x="7723771" y="3273539"/>
            <a:ext cx="1309862" cy="3243023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links</a:t>
            </a:r>
          </a:p>
        </p:txBody>
      </p:sp>
    </p:spTree>
    <p:extLst>
      <p:ext uri="{BB962C8B-B14F-4D97-AF65-F5344CB8AC3E}">
        <p14:creationId xmlns:p14="http://schemas.microsoft.com/office/powerpoint/2010/main" val="5907205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5621843" y="51016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5987" name="Text Box 4"/>
          <p:cNvSpPr txBox="1">
            <a:spLocks noChangeArrowheads="1"/>
          </p:cNvSpPr>
          <p:nvPr/>
        </p:nvSpPr>
        <p:spPr bwMode="auto">
          <a:xfrm>
            <a:off x="6995029" y="258709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228600"/>
            <a:ext cx="9220200" cy="6499215"/>
          </a:xfrm>
          <a:prstGeom prst="rect">
            <a:avLst/>
          </a:prstGeom>
          <a:noFill/>
          <a:ln w="76200">
            <a:noFill/>
          </a:ln>
        </p:spPr>
        <p:txBody>
          <a:bodyPr wrap="square" lIns="228600" tIns="228600" rIns="228600" bIns="2286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REM: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go to any country (or region, or subject matter) simply go to the A-Z index at the top of any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WebPage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click on the first letter of the items you want . . . and “Bob’s your Uncle. . . .”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FB5403A-4535-2346-11B1-99DE67AE4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891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831972637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BD737-0856-6E7D-8C49-5E5A87AC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4990"/>
            <a:ext cx="8686800" cy="6696810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E23FDE-E89B-EBD7-E297-541D90EBB6DC}"/>
              </a:ext>
            </a:extLst>
          </p:cNvPr>
          <p:cNvSpPr/>
          <p:nvPr/>
        </p:nvSpPr>
        <p:spPr bwMode="auto">
          <a:xfrm>
            <a:off x="1104900" y="1282700"/>
            <a:ext cx="8046720" cy="381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DB5A617-8198-E6B4-7962-248AEE91E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5891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Right Arrow 6">
            <a:extLst>
              <a:ext uri="{FF2B5EF4-FFF2-40B4-BE49-F238E27FC236}">
                <a16:creationId xmlns:a16="http://schemas.microsoft.com/office/drawing/2014/main" id="{C5394166-873E-FB9E-2373-A326EBCFAD7B}"/>
              </a:ext>
            </a:extLst>
          </p:cNvPr>
          <p:cNvSpPr/>
          <p:nvPr/>
        </p:nvSpPr>
        <p:spPr bwMode="auto">
          <a:xfrm rot="18832250">
            <a:off x="219843" y="3845843"/>
            <a:ext cx="4786186" cy="922282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A-Z Subject Index Links</a:t>
            </a:r>
          </a:p>
        </p:txBody>
      </p:sp>
    </p:spTree>
    <p:extLst>
      <p:ext uri="{BB962C8B-B14F-4D97-AF65-F5344CB8AC3E}">
        <p14:creationId xmlns:p14="http://schemas.microsoft.com/office/powerpoint/2010/main" val="5890962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1266D1-6E31-68E6-A056-B694149C116E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chemeClr val="bg1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4357" y="4434126"/>
            <a:ext cx="8382000" cy="1187505"/>
          </a:xfrm>
          <a:prstGeom prst="rect">
            <a:avLst/>
          </a:prstGeom>
          <a:solidFill>
            <a:schemeClr val="bg1"/>
          </a:solidFill>
          <a:ln w="76200">
            <a:solidFill>
              <a:srgbClr val="790019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French-speaking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Wallonians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like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to hear you talk like that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1D8C-AF32-6CBD-E4AE-EF0B26AA94D7}"/>
              </a:ext>
            </a:extLst>
          </p:cNvPr>
          <p:cNvSpPr txBox="1"/>
          <p:nvPr/>
        </p:nvSpPr>
        <p:spPr>
          <a:xfrm>
            <a:off x="2628900" y="2450474"/>
            <a:ext cx="5029200" cy="1649747"/>
          </a:xfrm>
          <a:prstGeom prst="rect">
            <a:avLst/>
          </a:prstGeom>
          <a:solidFill>
            <a:srgbClr val="F7F409"/>
          </a:solidFill>
          <a:ln w="76200">
            <a:solidFill>
              <a:srgbClr val="BE0027"/>
            </a:solidFill>
          </a:ln>
        </p:spPr>
        <p:txBody>
          <a:bodyPr wrap="square" lIns="457200" tIns="457200" rIns="457200" bIns="45720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7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Bon Appétit!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1E245-F93E-DC87-B40B-C025D5F1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371600"/>
            <a:ext cx="8229600" cy="440111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14:cNvPr>
              <p14:cNvContentPartPr/>
              <p14:nvPr/>
            </p14:nvContentPartPr>
            <p14:xfrm>
              <a:off x="4658438" y="3098331"/>
              <a:ext cx="3384360" cy="78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F9657C-BF8C-2357-97E1-AC8E2E9B70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4444" y="2990331"/>
                <a:ext cx="3491989" cy="2941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Freeform 7">
            <a:extLst>
              <a:ext uri="{FF2B5EF4-FFF2-40B4-BE49-F238E27FC236}">
                <a16:creationId xmlns:a16="http://schemas.microsoft.com/office/drawing/2014/main" id="{77C5C762-E751-B501-2CE0-6C6B3E85C937}"/>
              </a:ext>
            </a:extLst>
          </p:cNvPr>
          <p:cNvSpPr/>
          <p:nvPr/>
        </p:nvSpPr>
        <p:spPr bwMode="auto">
          <a:xfrm>
            <a:off x="4524935" y="2951944"/>
            <a:ext cx="290714" cy="360516"/>
          </a:xfrm>
          <a:custGeom>
            <a:avLst/>
            <a:gdLst>
              <a:gd name="connsiteX0" fmla="*/ 269631 w 351764"/>
              <a:gd name="connsiteY0" fmla="*/ 410307 h 436225"/>
              <a:gd name="connsiteX1" fmla="*/ 316523 w 351764"/>
              <a:gd name="connsiteY1" fmla="*/ 351692 h 436225"/>
              <a:gd name="connsiteX2" fmla="*/ 328246 w 351764"/>
              <a:gd name="connsiteY2" fmla="*/ 304800 h 436225"/>
              <a:gd name="connsiteX3" fmla="*/ 339969 w 351764"/>
              <a:gd name="connsiteY3" fmla="*/ 269630 h 436225"/>
              <a:gd name="connsiteX4" fmla="*/ 339969 w 351764"/>
              <a:gd name="connsiteY4" fmla="*/ 82061 h 436225"/>
              <a:gd name="connsiteX5" fmla="*/ 316523 w 351764"/>
              <a:gd name="connsiteY5" fmla="*/ 46892 h 436225"/>
              <a:gd name="connsiteX6" fmla="*/ 281354 w 351764"/>
              <a:gd name="connsiteY6" fmla="*/ 23446 h 436225"/>
              <a:gd name="connsiteX7" fmla="*/ 211015 w 351764"/>
              <a:gd name="connsiteY7" fmla="*/ 0 h 436225"/>
              <a:gd name="connsiteX8" fmla="*/ 105508 w 351764"/>
              <a:gd name="connsiteY8" fmla="*/ 11723 h 436225"/>
              <a:gd name="connsiteX9" fmla="*/ 70338 w 351764"/>
              <a:gd name="connsiteY9" fmla="*/ 23446 h 436225"/>
              <a:gd name="connsiteX10" fmla="*/ 23446 w 351764"/>
              <a:gd name="connsiteY10" fmla="*/ 93784 h 436225"/>
              <a:gd name="connsiteX11" fmla="*/ 0 w 351764"/>
              <a:gd name="connsiteY11" fmla="*/ 128953 h 436225"/>
              <a:gd name="connsiteX12" fmla="*/ 11723 w 351764"/>
              <a:gd name="connsiteY12" fmla="*/ 386861 h 436225"/>
              <a:gd name="connsiteX13" fmla="*/ 23446 w 351764"/>
              <a:gd name="connsiteY13" fmla="*/ 422030 h 436225"/>
              <a:gd name="connsiteX14" fmla="*/ 58615 w 351764"/>
              <a:gd name="connsiteY14" fmla="*/ 433753 h 436225"/>
              <a:gd name="connsiteX15" fmla="*/ 269631 w 351764"/>
              <a:gd name="connsiteY15" fmla="*/ 398584 h 436225"/>
              <a:gd name="connsiteX16" fmla="*/ 281354 w 351764"/>
              <a:gd name="connsiteY16" fmla="*/ 339969 h 4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1764" h="436225">
                <a:moveTo>
                  <a:pt x="269631" y="410307"/>
                </a:moveTo>
                <a:cubicBezTo>
                  <a:pt x="285262" y="390769"/>
                  <a:pt x="304372" y="373565"/>
                  <a:pt x="316523" y="351692"/>
                </a:cubicBezTo>
                <a:cubicBezTo>
                  <a:pt x="324348" y="337608"/>
                  <a:pt x="323820" y="320292"/>
                  <a:pt x="328246" y="304800"/>
                </a:cubicBezTo>
                <a:cubicBezTo>
                  <a:pt x="331641" y="292918"/>
                  <a:pt x="336061" y="281353"/>
                  <a:pt x="339969" y="269630"/>
                </a:cubicBezTo>
                <a:cubicBezTo>
                  <a:pt x="348375" y="193977"/>
                  <a:pt x="361669" y="154396"/>
                  <a:pt x="339969" y="82061"/>
                </a:cubicBezTo>
                <a:cubicBezTo>
                  <a:pt x="335921" y="68566"/>
                  <a:pt x="326486" y="56855"/>
                  <a:pt x="316523" y="46892"/>
                </a:cubicBezTo>
                <a:cubicBezTo>
                  <a:pt x="306560" y="36929"/>
                  <a:pt x="294229" y="29168"/>
                  <a:pt x="281354" y="23446"/>
                </a:cubicBezTo>
                <a:cubicBezTo>
                  <a:pt x="258770" y="13409"/>
                  <a:pt x="211015" y="0"/>
                  <a:pt x="211015" y="0"/>
                </a:cubicBezTo>
                <a:cubicBezTo>
                  <a:pt x="175846" y="3908"/>
                  <a:pt x="140412" y="5906"/>
                  <a:pt x="105508" y="11723"/>
                </a:cubicBezTo>
                <a:cubicBezTo>
                  <a:pt x="93319" y="13755"/>
                  <a:pt x="79076" y="14708"/>
                  <a:pt x="70338" y="23446"/>
                </a:cubicBezTo>
                <a:cubicBezTo>
                  <a:pt x="50413" y="43371"/>
                  <a:pt x="39077" y="70338"/>
                  <a:pt x="23446" y="93784"/>
                </a:cubicBezTo>
                <a:lnTo>
                  <a:pt x="0" y="128953"/>
                </a:lnTo>
                <a:cubicBezTo>
                  <a:pt x="3908" y="214922"/>
                  <a:pt x="4860" y="301077"/>
                  <a:pt x="11723" y="386861"/>
                </a:cubicBezTo>
                <a:cubicBezTo>
                  <a:pt x="12708" y="399179"/>
                  <a:pt x="14708" y="413292"/>
                  <a:pt x="23446" y="422030"/>
                </a:cubicBezTo>
                <a:cubicBezTo>
                  <a:pt x="32184" y="430768"/>
                  <a:pt x="46892" y="429845"/>
                  <a:pt x="58615" y="433753"/>
                </a:cubicBezTo>
                <a:cubicBezTo>
                  <a:pt x="75767" y="432610"/>
                  <a:pt x="227015" y="451854"/>
                  <a:pt x="269631" y="398584"/>
                </a:cubicBezTo>
                <a:cubicBezTo>
                  <a:pt x="283825" y="380841"/>
                  <a:pt x="281354" y="360062"/>
                  <a:pt x="281354" y="339969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Down Arrow 8">
            <a:extLst>
              <a:ext uri="{FF2B5EF4-FFF2-40B4-BE49-F238E27FC236}">
                <a16:creationId xmlns:a16="http://schemas.microsoft.com/office/drawing/2014/main" id="{97E2BE0A-DD0F-B4BD-457A-AE70D50A2573}"/>
              </a:ext>
            </a:extLst>
          </p:cNvPr>
          <p:cNvSpPr/>
          <p:nvPr/>
        </p:nvSpPr>
        <p:spPr>
          <a:xfrm rot="3223064">
            <a:off x="5390566" y="1362621"/>
            <a:ext cx="585087" cy="201280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33A1EC-3A71-6D4A-7437-F005772024FF}"/>
              </a:ext>
            </a:extLst>
          </p:cNvPr>
          <p:cNvSpPr/>
          <p:nvPr/>
        </p:nvSpPr>
        <p:spPr bwMode="auto">
          <a:xfrm>
            <a:off x="1867183" y="3429000"/>
            <a:ext cx="7391117" cy="533400"/>
          </a:xfrm>
          <a:prstGeom prst="rect">
            <a:avLst/>
          </a:prstGeom>
          <a:solidFill>
            <a:srgbClr val="FFCC00"/>
          </a:solidFill>
          <a:ln w="57150" cap="flat" cmpd="sng" algn="ctr">
            <a:solidFill>
              <a:srgbClr val="7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click “A” for “Afghanistan” . . .</a:t>
            </a:r>
            <a:endParaRPr kumimoji="1" lang="en-US" sz="2400" b="1" i="0" u="none" strike="noStrike" kern="1200" cap="none" spc="0" normalizeH="0" baseline="0" noProof="0" dirty="0">
              <a:ln>
                <a:noFill/>
              </a:ln>
              <a:solidFill>
                <a:srgbClr val="632423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3709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779042" y="258715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4" name="Picture 2" descr="http://upload.wikimedia.org/wikipedia/commons/thumb/9/97/The_Earth_seen_from_Apollo_17.jpg/300px-The_Earth_seen_from_Apollo_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8" y="1451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A2B30F-8504-984F-2B9A-9D2FA4DE3A24}"/>
              </a:ext>
            </a:extLst>
          </p:cNvPr>
          <p:cNvSpPr/>
          <p:nvPr/>
        </p:nvSpPr>
        <p:spPr>
          <a:xfrm>
            <a:off x="856472" y="1970455"/>
            <a:ext cx="8561106" cy="2616101"/>
          </a:xfrm>
          <a:prstGeom prst="rect">
            <a:avLst/>
          </a:prstGeom>
        </p:spPr>
        <p:txBody>
          <a:bodyPr wrap="square"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Use your imagination and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Explore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Cuisines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BE0027"/>
                </a:solidFill>
                <a:effectLst>
                  <a:outerShdw blurRad="50800" dist="165100" dir="18900000" algn="bl" rotWithShape="0">
                    <a:srgbClr val="2D2D8A">
                      <a:lumMod val="60000"/>
                      <a:lumOff val="40000"/>
                      <a:alpha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around the World . . .</a:t>
            </a:r>
          </a:p>
        </p:txBody>
      </p:sp>
    </p:spTree>
    <p:extLst>
      <p:ext uri="{BB962C8B-B14F-4D97-AF65-F5344CB8AC3E}">
        <p14:creationId xmlns:p14="http://schemas.microsoft.com/office/powerpoint/2010/main" val="49039514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7693</TotalTime>
  <Words>2183</Words>
  <Application>Microsoft Office PowerPoint</Application>
  <PresentationFormat>35mm Slides</PresentationFormat>
  <Paragraphs>269</Paragraphs>
  <Slides>90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90</vt:i4>
      </vt:variant>
    </vt:vector>
  </HeadingPairs>
  <TitlesOfParts>
    <vt:vector size="109" baseType="lpstr">
      <vt:lpstr>Arial</vt:lpstr>
      <vt:lpstr>Arial Black</vt:lpstr>
      <vt:lpstr>Monotype Sorts</vt:lpstr>
      <vt:lpstr>Tahoma</vt:lpstr>
      <vt:lpstr>Times New Roman</vt:lpstr>
      <vt:lpstr>Verdana</vt:lpstr>
      <vt:lpstr>Default Design</vt:lpstr>
      <vt:lpstr>1_Contemporary Portrait</vt:lpstr>
      <vt:lpstr>6_Contemporary Portrait</vt:lpstr>
      <vt:lpstr>5_Contemporary Portrait</vt:lpstr>
      <vt:lpstr>16_Contemporary Portrait</vt:lpstr>
      <vt:lpstr>6_Default Design</vt:lpstr>
      <vt:lpstr>7_Default Design</vt:lpstr>
      <vt:lpstr>31_Default Design</vt:lpstr>
      <vt:lpstr>2_Contemporary Portrait</vt:lpstr>
      <vt:lpstr>1_Default Design</vt:lpstr>
      <vt:lpstr>3_Contemporary Portrait</vt:lpstr>
      <vt:lpstr>22_Contemporary Portrait</vt:lpstr>
      <vt:lpstr>7_Contemporary Portrait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704</cp:revision>
  <cp:lastPrinted>2000-04-12T17:52:36Z</cp:lastPrinted>
  <dcterms:created xsi:type="dcterms:W3CDTF">2000-03-27T14:48:03Z</dcterms:created>
  <dcterms:modified xsi:type="dcterms:W3CDTF">2023-12-26T07:10:02Z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