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781" r:id="rId3"/>
    <p:sldMasterId id="2147484793" r:id="rId4"/>
    <p:sldMasterId id="2147484805" r:id="rId5"/>
    <p:sldMasterId id="2147484818" r:id="rId6"/>
  </p:sldMasterIdLst>
  <p:notesMasterIdLst>
    <p:notesMasterId r:id="rId35"/>
  </p:notesMasterIdLst>
  <p:sldIdLst>
    <p:sldId id="990" r:id="rId7"/>
    <p:sldId id="992" r:id="rId8"/>
    <p:sldId id="991" r:id="rId9"/>
    <p:sldId id="867" r:id="rId10"/>
    <p:sldId id="870" r:id="rId11"/>
    <p:sldId id="873" r:id="rId12"/>
    <p:sldId id="891" r:id="rId13"/>
    <p:sldId id="896" r:id="rId14"/>
    <p:sldId id="871" r:id="rId15"/>
    <p:sldId id="872" r:id="rId16"/>
    <p:sldId id="875" r:id="rId17"/>
    <p:sldId id="899" r:id="rId18"/>
    <p:sldId id="876" r:id="rId19"/>
    <p:sldId id="893" r:id="rId20"/>
    <p:sldId id="878" r:id="rId21"/>
    <p:sldId id="879" r:id="rId22"/>
    <p:sldId id="880" r:id="rId23"/>
    <p:sldId id="881" r:id="rId24"/>
    <p:sldId id="883" r:id="rId25"/>
    <p:sldId id="894" r:id="rId26"/>
    <p:sldId id="892" r:id="rId27"/>
    <p:sldId id="877" r:id="rId28"/>
    <p:sldId id="884" r:id="rId29"/>
    <p:sldId id="895" r:id="rId30"/>
    <p:sldId id="886" r:id="rId31"/>
    <p:sldId id="897" r:id="rId32"/>
    <p:sldId id="900" r:id="rId33"/>
    <p:sldId id="99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79694"/>
    <a:srgbClr val="C80000"/>
    <a:srgbClr val="C81A08"/>
    <a:srgbClr val="99CCFF"/>
    <a:srgbClr val="1F497D"/>
    <a:srgbClr val="BBE0E3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 varScale="1">
        <p:scale>
          <a:sx n="67" d="100"/>
          <a:sy n="67" d="100"/>
        </p:scale>
        <p:origin x="11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0B4C35-B42A-4BD8-99BD-B7E1FC11DCF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47CB33-1C69-436E-8EF3-04CD19091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E682E-35AB-43F6-A641-90AE9A87C2FB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95CA-2FE5-4EC4-8A7D-FE5CDECACF7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6D3B-7FA1-45B0-BD81-1289D288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E293-9290-4566-94AC-109F11FDBA0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6E34-5A52-442F-9110-8D3DA68C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11CB-A805-4596-926D-D47944A64D7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6354-BCE0-4ED0-90E3-7C1F762F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0EAA-A428-4F01-AF82-04EE9592DB6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58FA-61B6-4961-998F-863A870B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8228-FE22-4DF8-9340-9E15054CD8C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EC16-C3BC-4345-A100-FB7591A7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51B4-66E1-4DCC-9CE6-162B96EB187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E2D0-38D4-42BB-8A8B-C0E0928D8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D77E-71F3-4EF1-BD39-66831939404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5AB6-D741-4508-9566-7A40A7E1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0D4F-8D84-4F8B-B5A3-471BD9A57E1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0E2E-2803-41F9-82C7-43FB8CE69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BB8F-3C31-4EBC-BE37-0A1B8B93102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B324-1B03-46CE-8071-6B1C28F3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4559-3A47-42FB-9283-3F3240B89ED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619D-7493-4401-A4C1-23FFFC6B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98B9-9415-4543-89A1-16B991672B5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5D65-0E31-42C3-9306-DC6DA194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647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C259-AE0A-4AF3-85DB-D3C62F945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56E4-4957-4C42-85B2-06A75DF87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7353-60E3-4E85-87FB-25775112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288C-8E51-4A4D-911C-408E96E5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9C49-FCE6-419D-BCAF-06AD2DCA7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A736-5956-4EEA-A5A8-EABE31363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F87F-0756-4891-B970-1A09F2BAC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3362-8881-40F0-9025-E25C7EBB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FB1F-9006-44E5-A593-0367A02AE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EBBC-862A-4F19-A4EF-454F42FC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44C3-D5D6-4E54-B681-F76A27906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FDE2-A861-4B1D-BAEC-0BE4B45D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8434697-F7A6-415D-8044-8C0B615F115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262D3A-F80A-451D-900F-F724FAD6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B2DCCAF-D999-4006-A9A5-0874D250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  <p:sldLayoutId id="21474848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4" Type="http://schemas.openxmlformats.org/officeDocument/2006/relationships/hyperlink" Target="http://s184.photobucket.com/albums/x318/RennyBA/StPatricksDayOslo2008/IrishStew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#tit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Diet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CC690-D673-4CE0-A9AA-AC74F315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4</a:t>
            </a:r>
          </a:p>
        </p:txBody>
      </p:sp>
      <p:pic>
        <p:nvPicPr>
          <p:cNvPr id="679939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9000" y="3200400"/>
            <a:ext cx="2276475" cy="108426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16904"/>
            <a:ext cx="7315200" cy="3945696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so in terms of the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“units of analysis”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800" b="1" dirty="0">
                <a:solidFill>
                  <a:srgbClr val="000000"/>
                </a:solidFill>
                <a:latin typeface="Verdana" pitchFamily="34" charset="0"/>
              </a:rPr>
              <a:t>“diet”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will usually be the focus of inquiry as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an item itself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FFFF"/>
                </a:solidFill>
                <a:latin typeface="Verdana" pitchFamily="34" charset="0"/>
              </a:rPr>
              <a:t>or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FFFF"/>
                </a:solidFill>
                <a:latin typeface="Verdana" pitchFamily="34" charset="0"/>
              </a:rPr>
              <a:t>it may be part of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</a:rPr>
              <a:t> a focus on the individual(s)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99886" y="4386942"/>
            <a:ext cx="7329714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as in, for e.g., “the Atkins Diet” or “the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</a:rPr>
              <a:t>Keto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 Diet”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16904"/>
            <a:ext cx="7315200" cy="409342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so in terms of the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“units of analysis”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800" b="1" dirty="0">
                <a:solidFill>
                  <a:srgbClr val="000000"/>
                </a:solidFill>
                <a:latin typeface="Verdana" pitchFamily="34" charset="0"/>
              </a:rPr>
              <a:t>“diet”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will usually be the focus of inquiry as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an item itself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Verdana" pitchFamily="34" charset="0"/>
              </a:rPr>
              <a:t>or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it may be part of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 a focus on the individual(s)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787400"/>
            <a:ext cx="7315200" cy="5133713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4000" b="1" dirty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latin typeface="Verdana" pitchFamily="34" charset="0"/>
              </a:rPr>
              <a:t>thus the “diet” . . 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“units of analysis” usually includes:</a:t>
            </a:r>
          </a:p>
          <a:p>
            <a:pPr marL="1538288" indent="-158750" eaLnBrk="1" hangingPunct="1">
              <a:lnSpc>
                <a:spcPct val="60000"/>
              </a:lnSpc>
              <a:buFontTx/>
              <a:buNone/>
              <a:defRPr/>
            </a:pPr>
            <a:endParaRPr lang="en-US" sz="28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Verdana" pitchFamily="34" charset="0"/>
              </a:rPr>
              <a:t>one person</a:t>
            </a:r>
            <a:endParaRPr lang="en-US" sz="2000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the family 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(occasionally)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Verdana" pitchFamily="34" charset="0"/>
              </a:rPr>
              <a:t>an item </a:t>
            </a:r>
            <a:r>
              <a:rPr lang="en-US" sz="2000" dirty="0">
                <a:latin typeface="Verdana" pitchFamily="34" charset="0"/>
              </a:rPr>
              <a:t>or action </a:t>
            </a:r>
            <a:r>
              <a:rPr lang="en-US" sz="3200" b="1" dirty="0">
                <a:latin typeface="Verdana" pitchFamily="34" charset="0"/>
              </a:rPr>
              <a:t>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7315200" cy="2468368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if the focus of inquiry is </a:t>
            </a:r>
          </a:p>
          <a:p>
            <a:pPr algn="ctr"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something having to do with</a:t>
            </a:r>
          </a:p>
          <a:p>
            <a:pPr algn="ctr" eaLnBrk="1" hangingPunct="1"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a group</a:t>
            </a:r>
          </a:p>
          <a:p>
            <a:pPr algn="ctr" eaLnBrk="1" hangingPunct="1"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then, in food research,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that is known as . . .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1" name="Subtitle 2"/>
          <p:cNvSpPr txBox="1">
            <a:spLocks/>
          </p:cNvSpPr>
          <p:nvPr/>
        </p:nvSpPr>
        <p:spPr bwMode="auto">
          <a:xfrm>
            <a:off x="914400" y="1676400"/>
            <a:ext cx="731520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Cuisine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68608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86083" name="TextBox 4"/>
          <p:cNvSpPr txBox="1">
            <a:spLocks noChangeArrowheads="1"/>
          </p:cNvSpPr>
          <p:nvPr/>
        </p:nvSpPr>
        <p:spPr bwMode="auto">
          <a:xfrm>
            <a:off x="5368925" y="16764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5" name="TextBox 1"/>
          <p:cNvSpPr txBox="1">
            <a:spLocks noChangeArrowheads="1"/>
          </p:cNvSpPr>
          <p:nvPr/>
        </p:nvSpPr>
        <p:spPr bwMode="auto">
          <a:xfrm>
            <a:off x="914400" y="1799772"/>
            <a:ext cx="73152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“cuisine”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“refers to the foods, food preparation techniques, and taste preferences that are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shared by the members of a group of people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”</a:t>
            </a:r>
            <a:endParaRPr lang="en-US" sz="28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8710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29" name="TextBox 1"/>
          <p:cNvSpPr txBox="1">
            <a:spLocks noChangeArrowheads="1"/>
          </p:cNvSpPr>
          <p:nvPr/>
        </p:nvSpPr>
        <p:spPr bwMode="auto">
          <a:xfrm>
            <a:off x="914400" y="1452033"/>
            <a:ext cx="7315200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so</a:t>
            </a:r>
          </a:p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“cuisine”</a:t>
            </a:r>
          </a:p>
          <a:p>
            <a:pPr algn="ctr"/>
            <a:endParaRPr lang="en-US" sz="16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“refers to the foods, food preparation techniques, and taste preferences that are shared by the members of a group of people”</a:t>
            </a:r>
          </a:p>
          <a:p>
            <a:pPr algn="ctr"/>
            <a:endParaRPr lang="en-US" sz="1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applies only to </a:t>
            </a:r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groups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of people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that share a culture</a:t>
            </a:r>
          </a:p>
        </p:txBody>
      </p:sp>
      <p:sp>
        <p:nvSpPr>
          <p:cNvPr id="6881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3" name="TextBox 1"/>
          <p:cNvSpPr txBox="1">
            <a:spLocks noChangeArrowheads="1"/>
          </p:cNvSpPr>
          <p:nvPr/>
        </p:nvSpPr>
        <p:spPr bwMode="auto">
          <a:xfrm>
            <a:off x="914400" y="1762304"/>
            <a:ext cx="7315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in the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biocultural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model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“diet” is nested </a:t>
            </a:r>
            <a:r>
              <a:rPr lang="en-US" sz="4000" b="1" i="1" dirty="0">
                <a:solidFill>
                  <a:prstClr val="black"/>
                </a:solidFill>
                <a:latin typeface="Calibri" pitchFamily="34" charset="0"/>
              </a:rPr>
              <a:t>within</a:t>
            </a:r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 “cuisine”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to demonstrate that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a given set of preferred preparation techniques and dishes that characterize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a particular culture group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has an important impact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on the diets of the individual members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915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TextBox 2"/>
          <p:cNvSpPr txBox="1">
            <a:spLocks noChangeArrowheads="1"/>
          </p:cNvSpPr>
          <p:nvPr/>
        </p:nvSpPr>
        <p:spPr bwMode="auto">
          <a:xfrm>
            <a:off x="928688" y="63246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4</a:t>
            </a:r>
          </a:p>
        </p:txBody>
      </p:sp>
      <p:pic>
        <p:nvPicPr>
          <p:cNvPr id="69120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44813" y="2957513"/>
            <a:ext cx="3292475" cy="161448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Diet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2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416249"/>
            <a:ext cx="7315200" cy="5318379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so in terms of the “units of analysis”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6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“cuisine”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may be the focus of inquiry with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</a:rPr>
              <a:t>any unit that pertains to a group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and is usually reserved for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a culture, subculture,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and</a:t>
            </a:r>
            <a:r>
              <a:rPr lang="en-US" sz="1800" dirty="0">
                <a:solidFill>
                  <a:srgbClr val="000000"/>
                </a:solidFill>
                <a:latin typeface="Verdana" pitchFamily="34" charset="0"/>
              </a:rPr>
              <a:t>, but only occasionally, 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a nation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usually a “community” would 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</a:rPr>
              <a:t>not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have its own “cuisine” apart from a possible identity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with a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microcultural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group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but a “cuisine” could be part of a metaphorical analysis . . 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787400"/>
            <a:ext cx="7315200" cy="493006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latin typeface="Verdana" pitchFamily="34" charset="0"/>
              </a:rPr>
              <a:t>thus the “cuisine” . . 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“units of analysis” may include:</a:t>
            </a:r>
          </a:p>
          <a:p>
            <a:pPr marL="1538288" indent="-158750" eaLnBrk="1" hangingPunct="1">
              <a:lnSpc>
                <a:spcPct val="60000"/>
              </a:lnSpc>
              <a:buFontTx/>
              <a:buNone/>
              <a:defRPr/>
            </a:pPr>
            <a:endParaRPr lang="en-US" sz="28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spcAft>
                <a:spcPts val="500"/>
              </a:spcAft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one person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the family</a:t>
            </a:r>
            <a:endParaRPr lang="en-US" sz="20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Verdana" pitchFamily="34" charset="0"/>
              </a:rPr>
              <a:t>an item or action itself . . .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“cultural metaphor”</a:t>
            </a:r>
          </a:p>
        </p:txBody>
      </p:sp>
      <p:sp>
        <p:nvSpPr>
          <p:cNvPr id="3" name="&quot;No&quot; Symbol 2"/>
          <p:cNvSpPr/>
          <p:nvPr/>
        </p:nvSpPr>
        <p:spPr bwMode="auto">
          <a:xfrm>
            <a:off x="3124200" y="1948542"/>
            <a:ext cx="1295400" cy="1143000"/>
          </a:xfrm>
          <a:prstGeom prst="noSmoking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787400"/>
            <a:ext cx="7315200" cy="449353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latin typeface="Verdana" pitchFamily="34" charset="0"/>
              </a:rPr>
              <a:t>thus the “cuisine” . . 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“units of analysis” may include:</a:t>
            </a:r>
          </a:p>
          <a:p>
            <a:pPr marL="1538288" indent="-158750" eaLnBrk="1" hangingPunct="1">
              <a:lnSpc>
                <a:spcPct val="60000"/>
              </a:lnSpc>
              <a:buFontTx/>
              <a:buNone/>
              <a:defRPr/>
            </a:pPr>
            <a:endParaRPr lang="en-US" sz="2800" b="1" dirty="0">
              <a:solidFill>
                <a:schemeClr val="accent5">
                  <a:lumMod val="90000"/>
                </a:schemeClr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one person</a:t>
            </a:r>
            <a:endParaRPr lang="en-US" sz="14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the family</a:t>
            </a:r>
            <a:endParaRPr lang="en-US" sz="12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Verdana" pitchFamily="34" charset="0"/>
              </a:rPr>
              <a:t>an item </a:t>
            </a:r>
            <a:r>
              <a:rPr lang="en-US" sz="2400" dirty="0">
                <a:solidFill>
                  <a:srgbClr val="D79694"/>
                </a:solidFill>
                <a:latin typeface="Verdana" pitchFamily="34" charset="0"/>
              </a:rPr>
              <a:t>or action </a:t>
            </a:r>
            <a:r>
              <a:rPr lang="en-US" sz="3200" b="1" dirty="0">
                <a:latin typeface="Verdana" pitchFamily="34" charset="0"/>
              </a:rPr>
              <a:t>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2605207"/>
            <a:ext cx="7315200" cy="1661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and, as mentioned,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a cuisine could also be considered as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TextBox 1"/>
          <p:cNvSpPr txBox="1">
            <a:spLocks noChangeArrowheads="1"/>
          </p:cNvSpPr>
          <p:nvPr/>
        </p:nvSpPr>
        <p:spPr bwMode="auto">
          <a:xfrm>
            <a:off x="914400" y="1544638"/>
            <a:ext cx="731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with regard to diet</a:t>
            </a:r>
            <a:endParaRPr lang="en-US" sz="4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“It is important to note that while acquired food preferences and tastes that are common among any particular group are power influences on diet,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people also eat novel food or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at times,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simply deviate from the group’s preferences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69222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TextBox 1"/>
          <p:cNvSpPr txBox="1">
            <a:spLocks noChangeArrowheads="1"/>
          </p:cNvSpPr>
          <p:nvPr/>
        </p:nvSpPr>
        <p:spPr bwMode="auto">
          <a:xfrm>
            <a:off x="914400" y="1544638"/>
            <a:ext cx="7315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with regard to diet</a:t>
            </a:r>
            <a:endParaRPr lang="en-US" sz="4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“It is important to note that while 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acquired food preferences and tastes that 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are common among any particular group 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are power influences on diet,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people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also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eat novel food or</a:t>
            </a:r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,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D79694"/>
                </a:solidFill>
                <a:latin typeface="Calibri" pitchFamily="34" charset="0"/>
              </a:rPr>
              <a:t>at times,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simply deviate from the group’s preferences</a:t>
            </a:r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”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69222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3" name="TextBox 1"/>
          <p:cNvSpPr txBox="1">
            <a:spLocks noChangeArrowheads="1"/>
          </p:cNvSpPr>
          <p:nvPr/>
        </p:nvSpPr>
        <p:spPr bwMode="auto">
          <a:xfrm>
            <a:off x="914400" y="2630712"/>
            <a:ext cx="7315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cuisines</a:t>
            </a:r>
          </a:p>
          <a:p>
            <a:pPr algn="ctr"/>
            <a:endParaRPr lang="en-US" sz="9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“It is also worth noting that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a society’s cuisine interacts with its members’ biological makeup and nutrient requirements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69427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738086"/>
            <a:ext cx="7315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itchFamily="34" charset="0"/>
              </a:rPr>
              <a:t>so basically,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 pitchFamily="34" charset="0"/>
              </a:rPr>
              <a:t>as a rule of thumb</a:t>
            </a:r>
          </a:p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“diet”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refers to individuals or an item </a:t>
            </a:r>
          </a:p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“cuisine”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refers to groups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(with the exceptions noted above)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6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6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1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6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6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6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6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8" y="1"/>
            <a:ext cx="9074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375238" y="6299284"/>
            <a:ext cx="63645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FFFFFF"/>
                </a:solidFill>
                <a:latin typeface="Arial" pitchFamily="34" charset="0"/>
              </a:rPr>
              <a:t>Irish corned beef and cabbage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86136" y="6551842"/>
            <a:ext cx="63645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Arial" pitchFamily="34" charset="0"/>
                <a:hlinkClick r:id="rId4"/>
              </a:rPr>
              <a:t>http://s184.photobucket.com/albums/x318/RennyBA/StPatricksDayOslo2008/IrishStew.jpg</a:t>
            </a:r>
            <a:endParaRPr lang="en-US" sz="8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53142" y="2910114"/>
            <a:ext cx="78486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-34290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36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have a look</a:t>
            </a:r>
            <a:r>
              <a:rPr kumimoji="1" lang="en-US" sz="3600" b="1" i="1" u="none" strike="noStrike" kern="0" cap="none" spc="0" normalizeH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at . . .</a:t>
            </a:r>
            <a:endParaRPr kumimoji="1" lang="en-US" sz="3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66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Cuisine</a:t>
            </a: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2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Anthropology of Food</a:t>
            </a:r>
          </a:p>
          <a:p>
            <a:pPr marR="0" lvl="0" indent="-34290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24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University of Minnesota Duluth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739255" y="5802255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900" b="1" dirty="0">
                <a:solidFill>
                  <a:srgbClr val="000000"/>
                </a:solidFill>
                <a:latin typeface="Arial" pitchFamily="34" charset="0"/>
              </a:rPr>
              <a:t>© 2010-2024</a:t>
            </a:r>
            <a:endParaRPr kumimoji="1" lang="en-US" sz="9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46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65A1D3F-6C27-46C2-81FF-E4A8147F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6DECCF2-767E-47B8-9B3D-9CFCFCD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922" y="6637867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6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2086428"/>
            <a:ext cx="7315200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37250" name="Subtitle 2"/>
          <p:cNvSpPr txBox="1">
            <a:spLocks/>
          </p:cNvSpPr>
          <p:nvPr/>
        </p:nvSpPr>
        <p:spPr bwMode="auto">
          <a:xfrm>
            <a:off x="914400" y="60960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767387" y="2256972"/>
            <a:ext cx="1547813" cy="1200150"/>
          </a:xfrm>
          <a:prstGeom prst="rect">
            <a:avLst/>
          </a:prstGeom>
          <a:noFill/>
          <a:ln w="9525">
            <a:solidFill>
              <a:srgbClr val="D7969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2286000"/>
            <a:ext cx="1524000" cy="1143000"/>
          </a:xfrm>
          <a:prstGeom prst="rect">
            <a:avLst/>
          </a:prstGeom>
          <a:noFill/>
          <a:ln w="76200">
            <a:solidFill>
              <a:srgbClr val="D7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7969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886641"/>
            <a:ext cx="73152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in food studies</a:t>
            </a:r>
          </a:p>
          <a:p>
            <a:pPr algn="ctr"/>
            <a:r>
              <a:rPr lang="en-US" sz="5400" b="1" i="1" dirty="0">
                <a:solidFill>
                  <a:schemeClr val="accent2">
                    <a:lumMod val="50000"/>
                  </a:schemeClr>
                </a:solidFill>
              </a:rPr>
              <a:t>diet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dirty="0"/>
              <a:t>is not a dreaded word . . . </a:t>
            </a:r>
          </a:p>
          <a:p>
            <a:pPr algn="ctr"/>
            <a:r>
              <a:rPr lang="en-US" sz="3600" b="1" dirty="0"/>
              <a:t>it simply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“refers to the actual foods that individuals or groups consume to meet their nutrient needs”</a:t>
            </a:r>
            <a:endParaRPr lang="en-US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BUT at times authors use “diet” in the collective sense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and at other times they are concerned with how the foods and dishes in a particular cultural and physical context affect the specific food intake of individuals living in that setting </a:t>
            </a:r>
          </a:p>
        </p:txBody>
      </p:sp>
      <p:sp>
        <p:nvSpPr>
          <p:cNvPr id="680962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447800"/>
            <a:ext cx="731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at times authors use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“diet” in the collective sense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and at other times they are concerned with how the foods and dishes in a particular cultural and physical context affect the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specific food intake of individuals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living in that setting 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680962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447800"/>
            <a:ext cx="731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at times authors use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“diet” in the collective sense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and at other times they are concerned with how the foods and dishes in a particular cultural and physical context affect the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specific food intake of individuals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living in that setting 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680962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05114" y="2997613"/>
            <a:ext cx="7086600" cy="190821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but more often than not,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 the term refers to . .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3" name="TextBox 1"/>
          <p:cNvSpPr txBox="1">
            <a:spLocks noChangeArrowheads="1"/>
          </p:cNvSpPr>
          <p:nvPr/>
        </p:nvSpPr>
        <p:spPr bwMode="auto">
          <a:xfrm>
            <a:off x="914400" y="2238482"/>
            <a:ext cx="7315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thus the box labeled</a:t>
            </a:r>
            <a:endParaRPr lang="en-US" sz="5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diagrammed in the </a:t>
            </a:r>
            <a:r>
              <a:rPr lang="en-US" sz="2800" dirty="0" err="1">
                <a:solidFill>
                  <a:srgbClr val="C00000"/>
                </a:solidFill>
                <a:latin typeface="Calibri" pitchFamily="34" charset="0"/>
              </a:rPr>
              <a:t>biocultural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 model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contains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“individual nutritional status”</a:t>
            </a:r>
          </a:p>
        </p:txBody>
      </p:sp>
      <p:sp>
        <p:nvSpPr>
          <p:cNvPr id="67891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9440</TotalTime>
  <Words>1115</Words>
  <Application>Microsoft Office PowerPoint</Application>
  <PresentationFormat>On-screen Show (4:3)</PresentationFormat>
  <Paragraphs>233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Tahoma</vt:lpstr>
      <vt:lpstr>Verdana</vt:lpstr>
      <vt:lpstr>Office Theme</vt:lpstr>
      <vt:lpstr>1_Office Theme</vt:lpstr>
      <vt:lpstr>7_Default Design</vt:lpstr>
      <vt:lpstr>2_Office Theme</vt:lpstr>
      <vt:lpstr>15_Default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659</cp:revision>
  <dcterms:created xsi:type="dcterms:W3CDTF">2008-08-15T08:52:03Z</dcterms:created>
  <dcterms:modified xsi:type="dcterms:W3CDTF">2023-11-19T06:14:26Z</dcterms:modified>
</cp:coreProperties>
</file>