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746" r:id="rId3"/>
    <p:sldMasterId id="2147483758" r:id="rId4"/>
    <p:sldMasterId id="2147483771" r:id="rId5"/>
    <p:sldMasterId id="2147483783" r:id="rId6"/>
    <p:sldMasterId id="2147483795" r:id="rId7"/>
    <p:sldMasterId id="2147483832" r:id="rId8"/>
    <p:sldMasterId id="2147483868" r:id="rId9"/>
    <p:sldMasterId id="2147483881" r:id="rId10"/>
    <p:sldMasterId id="2147483917" r:id="rId11"/>
    <p:sldMasterId id="2147483929" r:id="rId12"/>
  </p:sldMasterIdLst>
  <p:notesMasterIdLst>
    <p:notesMasterId r:id="rId99"/>
  </p:notesMasterIdLst>
  <p:sldIdLst>
    <p:sldId id="342" r:id="rId13"/>
    <p:sldId id="261" r:id="rId14"/>
    <p:sldId id="269" r:id="rId15"/>
    <p:sldId id="278" r:id="rId16"/>
    <p:sldId id="354" r:id="rId17"/>
    <p:sldId id="276" r:id="rId18"/>
    <p:sldId id="277" r:id="rId19"/>
    <p:sldId id="279" r:id="rId20"/>
    <p:sldId id="280" r:id="rId21"/>
    <p:sldId id="281" r:id="rId22"/>
    <p:sldId id="282" r:id="rId23"/>
    <p:sldId id="283" r:id="rId24"/>
    <p:sldId id="284" r:id="rId25"/>
    <p:sldId id="287" r:id="rId26"/>
    <p:sldId id="285" r:id="rId27"/>
    <p:sldId id="286" r:id="rId28"/>
    <p:sldId id="288" r:id="rId29"/>
    <p:sldId id="410" r:id="rId30"/>
    <p:sldId id="409" r:id="rId31"/>
    <p:sldId id="356" r:id="rId32"/>
    <p:sldId id="289" r:id="rId33"/>
    <p:sldId id="290" r:id="rId34"/>
    <p:sldId id="291" r:id="rId35"/>
    <p:sldId id="292" r:id="rId36"/>
    <p:sldId id="293" r:id="rId37"/>
    <p:sldId id="357" r:id="rId38"/>
    <p:sldId id="294" r:id="rId39"/>
    <p:sldId id="358" r:id="rId40"/>
    <p:sldId id="295" r:id="rId41"/>
    <p:sldId id="359" r:id="rId42"/>
    <p:sldId id="296" r:id="rId43"/>
    <p:sldId id="360" r:id="rId44"/>
    <p:sldId id="297" r:id="rId45"/>
    <p:sldId id="361" r:id="rId46"/>
    <p:sldId id="298" r:id="rId47"/>
    <p:sldId id="362" r:id="rId48"/>
    <p:sldId id="299" r:id="rId49"/>
    <p:sldId id="363" r:id="rId50"/>
    <p:sldId id="300" r:id="rId51"/>
    <p:sldId id="364" r:id="rId52"/>
    <p:sldId id="374" r:id="rId53"/>
    <p:sldId id="375" r:id="rId54"/>
    <p:sldId id="376" r:id="rId55"/>
    <p:sldId id="377" r:id="rId56"/>
    <p:sldId id="378" r:id="rId57"/>
    <p:sldId id="379" r:id="rId58"/>
    <p:sldId id="380" r:id="rId59"/>
    <p:sldId id="381" r:id="rId60"/>
    <p:sldId id="302" r:id="rId61"/>
    <p:sldId id="303" r:id="rId62"/>
    <p:sldId id="304" r:id="rId63"/>
    <p:sldId id="305" r:id="rId64"/>
    <p:sldId id="385" r:id="rId65"/>
    <p:sldId id="384" r:id="rId66"/>
    <p:sldId id="386" r:id="rId67"/>
    <p:sldId id="324" r:id="rId68"/>
    <p:sldId id="325" r:id="rId69"/>
    <p:sldId id="326" r:id="rId70"/>
    <p:sldId id="327" r:id="rId71"/>
    <p:sldId id="403" r:id="rId72"/>
    <p:sldId id="404" r:id="rId73"/>
    <p:sldId id="405" r:id="rId74"/>
    <p:sldId id="406" r:id="rId75"/>
    <p:sldId id="407" r:id="rId76"/>
    <p:sldId id="408" r:id="rId77"/>
    <p:sldId id="415" r:id="rId78"/>
    <p:sldId id="328" r:id="rId79"/>
    <p:sldId id="329" r:id="rId80"/>
    <p:sldId id="330" r:id="rId81"/>
    <p:sldId id="331" r:id="rId82"/>
    <p:sldId id="389" r:id="rId83"/>
    <p:sldId id="400" r:id="rId84"/>
    <p:sldId id="399" r:id="rId85"/>
    <p:sldId id="390" r:id="rId86"/>
    <p:sldId id="391" r:id="rId87"/>
    <p:sldId id="392" r:id="rId88"/>
    <p:sldId id="393" r:id="rId89"/>
    <p:sldId id="394" r:id="rId90"/>
    <p:sldId id="401" r:id="rId91"/>
    <p:sldId id="395" r:id="rId92"/>
    <p:sldId id="402" r:id="rId93"/>
    <p:sldId id="411" r:id="rId94"/>
    <p:sldId id="413" r:id="rId95"/>
    <p:sldId id="412" r:id="rId96"/>
    <p:sldId id="416" r:id="rId97"/>
    <p:sldId id="417" r:id="rId9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79694"/>
    <a:srgbClr val="FEE9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67" d="100"/>
          <a:sy n="67" d="100"/>
        </p:scale>
        <p:origin x="118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63" Type="http://schemas.openxmlformats.org/officeDocument/2006/relationships/slide" Target="slides/slide51.xml"/><Relationship Id="rId68" Type="http://schemas.openxmlformats.org/officeDocument/2006/relationships/slide" Target="slides/slide56.xml"/><Relationship Id="rId84" Type="http://schemas.openxmlformats.org/officeDocument/2006/relationships/slide" Target="slides/slide72.xml"/><Relationship Id="rId89" Type="http://schemas.openxmlformats.org/officeDocument/2006/relationships/slide" Target="slides/slide77.xml"/><Relationship Id="rId16" Type="http://schemas.openxmlformats.org/officeDocument/2006/relationships/slide" Target="slides/slide4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74" Type="http://schemas.openxmlformats.org/officeDocument/2006/relationships/slide" Target="slides/slide62.xml"/><Relationship Id="rId79" Type="http://schemas.openxmlformats.org/officeDocument/2006/relationships/slide" Target="slides/slide67.xml"/><Relationship Id="rId10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8.xml"/><Relationship Id="rId95" Type="http://schemas.openxmlformats.org/officeDocument/2006/relationships/slide" Target="slides/slide83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64" Type="http://schemas.openxmlformats.org/officeDocument/2006/relationships/slide" Target="slides/slide52.xml"/><Relationship Id="rId69" Type="http://schemas.openxmlformats.org/officeDocument/2006/relationships/slide" Target="slides/slide57.xml"/><Relationship Id="rId80" Type="http://schemas.openxmlformats.org/officeDocument/2006/relationships/slide" Target="slides/slide68.xml"/><Relationship Id="rId85" Type="http://schemas.openxmlformats.org/officeDocument/2006/relationships/slide" Target="slides/slide7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slide" Target="slides/slide55.xml"/><Relationship Id="rId103" Type="http://schemas.openxmlformats.org/officeDocument/2006/relationships/tableStyles" Target="tableStyles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Relationship Id="rId70" Type="http://schemas.openxmlformats.org/officeDocument/2006/relationships/slide" Target="slides/slide58.xml"/><Relationship Id="rId75" Type="http://schemas.openxmlformats.org/officeDocument/2006/relationships/slide" Target="slides/slide63.xml"/><Relationship Id="rId83" Type="http://schemas.openxmlformats.org/officeDocument/2006/relationships/slide" Target="slides/slide71.xml"/><Relationship Id="rId88" Type="http://schemas.openxmlformats.org/officeDocument/2006/relationships/slide" Target="slides/slide76.xml"/><Relationship Id="rId91" Type="http://schemas.openxmlformats.org/officeDocument/2006/relationships/slide" Target="slides/slide79.xml"/><Relationship Id="rId96" Type="http://schemas.openxmlformats.org/officeDocument/2006/relationships/slide" Target="slides/slide8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73" Type="http://schemas.openxmlformats.org/officeDocument/2006/relationships/slide" Target="slides/slide61.xml"/><Relationship Id="rId78" Type="http://schemas.openxmlformats.org/officeDocument/2006/relationships/slide" Target="slides/slide66.xml"/><Relationship Id="rId81" Type="http://schemas.openxmlformats.org/officeDocument/2006/relationships/slide" Target="slides/slide69.xml"/><Relationship Id="rId86" Type="http://schemas.openxmlformats.org/officeDocument/2006/relationships/slide" Target="slides/slide74.xml"/><Relationship Id="rId94" Type="http://schemas.openxmlformats.org/officeDocument/2006/relationships/slide" Target="slides/slide82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9" Type="http://schemas.openxmlformats.org/officeDocument/2006/relationships/slide" Target="slides/slide27.xml"/><Relationship Id="rId34" Type="http://schemas.openxmlformats.org/officeDocument/2006/relationships/slide" Target="slides/slide22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76" Type="http://schemas.openxmlformats.org/officeDocument/2006/relationships/slide" Target="slides/slide64.xml"/><Relationship Id="rId97" Type="http://schemas.openxmlformats.org/officeDocument/2006/relationships/slide" Target="slides/slide85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9.xml"/><Relationship Id="rId92" Type="http://schemas.openxmlformats.org/officeDocument/2006/relationships/slide" Target="slides/slide8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7.xml"/><Relationship Id="rId24" Type="http://schemas.openxmlformats.org/officeDocument/2006/relationships/slide" Target="slides/slide12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66" Type="http://schemas.openxmlformats.org/officeDocument/2006/relationships/slide" Target="slides/slide54.xml"/><Relationship Id="rId87" Type="http://schemas.openxmlformats.org/officeDocument/2006/relationships/slide" Target="slides/slide75.xml"/><Relationship Id="rId61" Type="http://schemas.openxmlformats.org/officeDocument/2006/relationships/slide" Target="slides/slide49.xml"/><Relationship Id="rId82" Type="http://schemas.openxmlformats.org/officeDocument/2006/relationships/slide" Target="slides/slide70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56" Type="http://schemas.openxmlformats.org/officeDocument/2006/relationships/slide" Target="slides/slide44.xml"/><Relationship Id="rId77" Type="http://schemas.openxmlformats.org/officeDocument/2006/relationships/slide" Target="slides/slide65.xml"/><Relationship Id="rId100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72" Type="http://schemas.openxmlformats.org/officeDocument/2006/relationships/slide" Target="slides/slide60.xml"/><Relationship Id="rId93" Type="http://schemas.openxmlformats.org/officeDocument/2006/relationships/slide" Target="slides/slide81.xml"/><Relationship Id="rId98" Type="http://schemas.openxmlformats.org/officeDocument/2006/relationships/slide" Target="slides/slide86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7F721-D581-4EEB-9F73-D5470CBFA3E0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D5731-79EF-4628-A1F1-95223B0F6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31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5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893E26-78F2-4BE7-A23C-96F0D6603651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/>
              <a:t>3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5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893E26-78F2-4BE7-A23C-96F0D6603651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/>
              <a:t>72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5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893E26-78F2-4BE7-A23C-96F0D6603651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/>
              <a:t>73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5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5864D1-A246-427E-97EF-C05DC538FF53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/>
              <a:t>74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5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5864D1-A246-427E-97EF-C05DC538FF53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/>
              <a:t>75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5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5864D1-A246-427E-97EF-C05DC538FF53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/>
              <a:t>76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5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5864D1-A246-427E-97EF-C05DC538FF53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/>
              <a:t>77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5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893E26-78F2-4BE7-A23C-96F0D6603651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/>
              <a:t>78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5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893E26-78F2-4BE7-A23C-96F0D6603651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/>
              <a:t>79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5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893E26-78F2-4BE7-A23C-96F0D6603651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/>
              <a:t>80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5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893E26-78F2-4BE7-A23C-96F0D6603651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/>
              <a:t>81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5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893E26-78F2-4BE7-A23C-96F0D6603651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/>
              <a:t>51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B0C0D2-CDD8-417F-A8FB-6B2887B0C285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/>
              <a:t>52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B0C0D2-CDD8-417F-A8FB-6B2887B0C285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/>
              <a:t>53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B0C0D2-CDD8-417F-A8FB-6B2887B0C285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/>
              <a:t>54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B0C0D2-CDD8-417F-A8FB-6B2887B0C285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/>
              <a:t>55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eaLnBrk="0" hangingPunct="0"/>
            <a:fld id="{7A075B8A-1D49-477A-83B2-0D7D40284F41}" type="slidenum">
              <a:rPr kumimoji="1" lang="en-US">
                <a:solidFill>
                  <a:srgbClr val="0C0600"/>
                </a:solidFill>
              </a:rPr>
              <a:pPr eaLnBrk="0" hangingPunct="0"/>
              <a:t>63</a:t>
            </a:fld>
            <a:endParaRPr kumimoji="1" lang="en-US">
              <a:solidFill>
                <a:srgbClr val="0C06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5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A9FFB3-3999-43DA-A2E7-A7B33B4E00E3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/>
              <a:t>68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5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98D8ED-F9F2-4E86-BDAD-92699966AFDE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/>
              <a:t>71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3459" name="AutoShape 3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3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36576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403462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3463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403464" name="Rectangle 8"/>
          <p:cNvSpPr>
            <a:spLocks noGrp="1" noChangeArrowheads="1"/>
          </p:cNvSpPr>
          <p:nvPr>
            <p:ph type="dt" sz="quarter" idx="2"/>
          </p:nvPr>
        </p:nvSpPr>
        <p:spPr>
          <a:xfrm>
            <a:off x="2667000" y="6553200"/>
            <a:ext cx="19050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03465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5195711" y="6553200"/>
            <a:ext cx="3279422" cy="304800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3466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878" y="6359525"/>
            <a:ext cx="587022" cy="488950"/>
          </a:xfrm>
        </p:spPr>
        <p:txBody>
          <a:bodyPr anchorCtr="0"/>
          <a:lstStyle>
            <a:lvl1pPr>
              <a:defRPr/>
            </a:lvl1pPr>
          </a:lstStyle>
          <a:p>
            <a:fld id="{E4D4AE04-6A91-4860-9C73-8C76BBCFC0D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03467" name="Rectangle 11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936978" y="1425575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A46F69-8137-4D41-AA47-9CD4E85848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A46F69-8137-4D41-AA47-9CD4E85848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1556" y="274638"/>
            <a:ext cx="2113844" cy="582136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4" y="274638"/>
            <a:ext cx="6208889" cy="5821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6890E-7729-4997-BAB5-4833E2FEB39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32" y="1066800"/>
            <a:ext cx="3932767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2634" y="1066800"/>
            <a:ext cx="3932766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10400" y="65532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36523" y="6529388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667" y="6343650"/>
            <a:ext cx="587022" cy="488950"/>
          </a:xfrm>
        </p:spPr>
        <p:txBody>
          <a:bodyPr/>
          <a:lstStyle>
            <a:lvl1pPr>
              <a:defRPr/>
            </a:lvl1pPr>
          </a:lstStyle>
          <a:p>
            <a:fld id="{F3FE3C38-D5E9-4E36-B39A-DDDBE72ACA8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7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282B9-A2F7-4E07-85A2-514D5F463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3"/>
            <a:ext cx="73152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2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92249-749F-4F40-AE0E-4FEE6F3331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83589-1B39-4FD9-9032-A305D7548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7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7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74AA6-361E-49E8-9D04-AA3685A5E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559AE-06B4-4882-BDB3-C8FA963E9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05F63-DD4C-4812-8831-229CF3001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1556" y="274638"/>
            <a:ext cx="2113844" cy="582136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4" y="274638"/>
            <a:ext cx="6208889" cy="5821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6890E-7729-4997-BAB5-4833E2FEB39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3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D03C2-9D6C-4F16-B8E8-AAE12415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22173-7F01-445A-8A75-9279A32B4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56F05-E73A-4331-97A2-55D13A9B4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9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9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19197-4C57-46D6-8D8E-DCB86F026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796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7962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endParaRPr lang="en-US"/>
          </a:p>
        </p:txBody>
      </p:sp>
      <p:sp>
        <p:nvSpPr>
          <p:cNvPr id="87962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endParaRPr lang="en-US"/>
          </a:p>
        </p:txBody>
      </p:sp>
      <p:sp>
        <p:nvSpPr>
          <p:cNvPr id="87962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fld id="{1B57C9F5-1A37-4B95-BA90-A4C3A00AC38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79623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4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FE02A-10EC-4AC6-B197-0C9535627C72}" type="slidenum">
              <a:rPr lang="en-US">
                <a:solidFill>
                  <a:srgbClr val="5E574E"/>
                </a:solidFill>
              </a:rPr>
              <a:pPr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718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53256-4F5A-4520-B3F4-9A5AF805F8B7}" type="slidenum">
              <a:rPr lang="en-US">
                <a:solidFill>
                  <a:srgbClr val="5E574E"/>
                </a:solidFill>
              </a:rPr>
              <a:pPr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310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398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EA7109-2187-4A2F-8DE5-335867545C54}" type="slidenum">
              <a:rPr lang="en-US">
                <a:solidFill>
                  <a:srgbClr val="5E574E"/>
                </a:solidFill>
              </a:rPr>
              <a:pPr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0AB72-9791-4319-A4E9-E1A8D293A5E7}" type="slidenum">
              <a:rPr lang="en-US">
                <a:solidFill>
                  <a:srgbClr val="5E574E"/>
                </a:solidFill>
              </a:rPr>
              <a:pPr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0CF017-D65A-46E9-B7D2-80E6C8E6CA5F}" type="slidenum">
              <a:rPr lang="en-US">
                <a:solidFill>
                  <a:srgbClr val="5E574E"/>
                </a:solidFill>
              </a:rPr>
              <a:pPr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32" y="1066800"/>
            <a:ext cx="3932767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2634" y="1066800"/>
            <a:ext cx="3932766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10400" y="65532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36523" y="6529388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667" y="6343650"/>
            <a:ext cx="587022" cy="488950"/>
          </a:xfrm>
        </p:spPr>
        <p:txBody>
          <a:bodyPr/>
          <a:lstStyle>
            <a:lvl1pPr>
              <a:defRPr/>
            </a:lvl1pPr>
          </a:lstStyle>
          <a:p>
            <a:fld id="{F3FE3C38-D5E9-4E36-B39A-DDDBE72ACA8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339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02C8E-0BF7-40DE-8882-74027CF145BE}" type="slidenum">
              <a:rPr lang="en-US">
                <a:solidFill>
                  <a:srgbClr val="5E574E"/>
                </a:solidFill>
              </a:rPr>
              <a:pPr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73C123-E1C2-4D49-ACD2-E5F4B9AE4A72}" type="slidenum">
              <a:rPr lang="en-US">
                <a:solidFill>
                  <a:srgbClr val="5E574E"/>
                </a:solidFill>
              </a:rPr>
              <a:pPr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0C6A3E-CB10-4958-B101-A1A940C8BD2F}" type="slidenum">
              <a:rPr lang="en-US">
                <a:solidFill>
                  <a:srgbClr val="5E574E"/>
                </a:solidFill>
              </a:rPr>
              <a:pPr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25" y="228600"/>
            <a:ext cx="6036733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11FD4-079C-408D-A1BD-C934C2B9EA0C}" type="slidenum">
              <a:rPr lang="en-US">
                <a:solidFill>
                  <a:srgbClr val="5E574E"/>
                </a:solidFill>
              </a:rPr>
              <a:pPr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 eaLnBrk="0" hangingPunct="0"/>
            <a:endParaRPr lang="en-US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 algn="ctr" eaLnBrk="0" hangingPunct="0"/>
            <a:endParaRPr lang="en-US"/>
          </a:p>
        </p:txBody>
      </p:sp>
      <p:sp>
        <p:nvSpPr>
          <p:cNvPr id="19251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 eaLnBrk="0" hangingPunct="0"/>
            <a:fld id="{1AEF7DD2-D1E4-4AE3-81A2-B8E47814F8B0}" type="slidenum">
              <a:rPr lang="en-US"/>
              <a:pPr eaLnBrk="0" hangingPunct="0"/>
              <a:t>‹#›</a:t>
            </a:fld>
            <a:endParaRPr lang="en-US"/>
          </a:p>
        </p:txBody>
      </p:sp>
      <p:pic>
        <p:nvPicPr>
          <p:cNvPr id="192519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4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hangingPunct="0"/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eaLnBrk="0" hangingPunct="0"/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hangingPunct="0"/>
            <a:fld id="{78BAD9F4-0C30-42C9-9DB2-E1F0CE2196DA}" type="slidenum">
              <a:rPr lang="en-US">
                <a:solidFill>
                  <a:srgbClr val="5E574E"/>
                </a:solidFill>
              </a:rPr>
              <a:pPr eaLnBrk="0" hangingPunct="0"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71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hangingPunct="0"/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eaLnBrk="0" hangingPunct="0"/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hangingPunct="0"/>
            <a:fld id="{A82CD8F9-097B-48AA-929A-FC2916A2D1E3}" type="slidenum">
              <a:rPr lang="en-US">
                <a:solidFill>
                  <a:srgbClr val="5E574E"/>
                </a:solidFill>
              </a:rPr>
              <a:pPr eaLnBrk="0" hangingPunct="0"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304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398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hangingPunct="0"/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eaLnBrk="0" hangingPunct="0"/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hangingPunct="0"/>
            <a:fld id="{127ED882-4618-42AF-86F3-0BD9EB0EE95F}" type="slidenum">
              <a:rPr lang="en-US">
                <a:solidFill>
                  <a:srgbClr val="5E574E"/>
                </a:solidFill>
              </a:rPr>
              <a:pPr eaLnBrk="0" hangingPunct="0"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hangingPunct="0"/>
            <a:endParaRPr lang="en-US">
              <a:solidFill>
                <a:srgbClr val="5E574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eaLnBrk="0" hangingPunct="0"/>
            <a:endParaRPr lang="en-US">
              <a:solidFill>
                <a:srgbClr val="5E574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hangingPunct="0"/>
            <a:fld id="{E484E1F7-ABC7-4E40-8E03-9DE2CC72B9C1}" type="slidenum">
              <a:rPr lang="en-US">
                <a:solidFill>
                  <a:srgbClr val="5E574E"/>
                </a:solidFill>
              </a:rPr>
              <a:pPr eaLnBrk="0" hangingPunct="0"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37C39-82B9-4823-BCF2-6730FF526DD0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1AB43-0A66-450A-9283-3232BAA02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hangingPunct="0"/>
            <a:endParaRPr lang="en-US">
              <a:solidFill>
                <a:srgbClr val="5E574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eaLnBrk="0" hangingPunct="0"/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hangingPunct="0"/>
            <a:fld id="{250B41F4-C559-4ADC-A6FC-44AA24E06604}" type="slidenum">
              <a:rPr lang="en-US">
                <a:solidFill>
                  <a:srgbClr val="5E574E"/>
                </a:solidFill>
              </a:rPr>
              <a:pPr eaLnBrk="0" hangingPunct="0"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hangingPunct="0"/>
            <a:endParaRPr lang="en-US">
              <a:solidFill>
                <a:srgbClr val="5E574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eaLnBrk="0" hangingPunct="0"/>
            <a:endParaRPr lang="en-US">
              <a:solidFill>
                <a:srgbClr val="5E574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hangingPunct="0"/>
            <a:fld id="{010E4F03-0BAB-4752-B0CE-8A493C4A363B}" type="slidenum">
              <a:rPr lang="en-US">
                <a:solidFill>
                  <a:srgbClr val="5E574E"/>
                </a:solidFill>
              </a:rPr>
              <a:pPr eaLnBrk="0" hangingPunct="0"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259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hangingPunct="0"/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eaLnBrk="0" hangingPunct="0"/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hangingPunct="0"/>
            <a:fld id="{9FEE00E0-2C22-4859-9597-BF671531CAEE}" type="slidenum">
              <a:rPr lang="en-US">
                <a:solidFill>
                  <a:srgbClr val="5E574E"/>
                </a:solidFill>
              </a:rPr>
              <a:pPr eaLnBrk="0" hangingPunct="0"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hangingPunct="0"/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eaLnBrk="0" hangingPunct="0"/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hangingPunct="0"/>
            <a:fld id="{C2D2A782-018D-496F-858F-E4C04879DC9C}" type="slidenum">
              <a:rPr lang="en-US">
                <a:solidFill>
                  <a:srgbClr val="5E574E"/>
                </a:solidFill>
              </a:rPr>
              <a:pPr eaLnBrk="0" hangingPunct="0"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hangingPunct="0"/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eaLnBrk="0" hangingPunct="0"/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hangingPunct="0"/>
            <a:fld id="{C1724A8D-27CE-40E2-AF07-6756100B3909}" type="slidenum">
              <a:rPr lang="en-US">
                <a:solidFill>
                  <a:srgbClr val="5E574E"/>
                </a:solidFill>
              </a:rPr>
              <a:pPr eaLnBrk="0" hangingPunct="0"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25" y="228600"/>
            <a:ext cx="6036733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hangingPunct="0"/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eaLnBrk="0" hangingPunct="0"/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hangingPunct="0"/>
            <a:fld id="{BE9302E1-55F2-4C88-B51C-848314FA67A2}" type="slidenum">
              <a:rPr lang="en-US">
                <a:solidFill>
                  <a:srgbClr val="5E574E"/>
                </a:solidFill>
              </a:rPr>
              <a:pPr eaLnBrk="0" hangingPunct="0"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C2BC7-8C95-464F-BAFF-0FFA84E525BF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A745D-FF6A-4ACA-959B-B01A3DA8F0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248E2-0CF2-44BC-9FF5-7DF572A6F2DB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A831E-95B4-4ECF-889A-58D5C3F30B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0210D-12AD-4E1B-9A79-D70495F3937B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B322A-67C0-49B9-9882-EC74628D6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C0357-A7A9-4633-A726-61349FED8063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027EC-63EC-4882-B85E-1951EF030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75872-85E9-4389-8432-520A8DF35062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C9E9A-AC85-4346-A05B-7703F54A0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C4CBE-397F-4D3C-B376-B85C4E4AF666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476C5-1F63-421F-A5A3-88642910E2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1E087-1DC7-48F1-8B24-FCB25D3012A4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0FED3-C159-410F-B4A2-F1D855818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07FA5-606F-4C14-9053-C1C4D273CA7E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0253B-E53A-4975-B2CA-92C790FBCA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F1A15-0CF3-447A-8809-E55C8C32A7AF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EA61A-4981-467F-8F06-19D86A946C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51D30-D7A2-404C-9609-603142FAB429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B7821-AD16-4631-B2D7-ACD018D7A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7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282B9-A2F7-4E07-85A2-514D5F463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3"/>
            <a:ext cx="73152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2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92249-749F-4F40-AE0E-4FEE6F3331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83589-1B39-4FD9-9032-A305D7548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7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7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74AA6-361E-49E8-9D04-AA3685A5E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559AE-06B4-4882-BDB3-C8FA963E9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7163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66E0AD-5583-4E80-BDFC-7FDA02B004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05F63-DD4C-4812-8831-229CF3001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3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D03C2-9D6C-4F16-B8E8-AAE12415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22173-7F01-445A-8A75-9279A32B4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56F05-E73A-4331-97A2-55D13A9B4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9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9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19197-4C57-46D6-8D8E-DCB86F026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3459" name="AutoShape 3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3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36576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403462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3463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403464" name="Rectangle 8"/>
          <p:cNvSpPr>
            <a:spLocks noGrp="1" noChangeArrowheads="1"/>
          </p:cNvSpPr>
          <p:nvPr>
            <p:ph type="dt" sz="quarter" idx="2"/>
          </p:nvPr>
        </p:nvSpPr>
        <p:spPr>
          <a:xfrm>
            <a:off x="2667000" y="6553200"/>
            <a:ext cx="19050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03465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5195711" y="6553200"/>
            <a:ext cx="3279422" cy="304800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3466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878" y="6359525"/>
            <a:ext cx="587022" cy="488950"/>
          </a:xfrm>
        </p:spPr>
        <p:txBody>
          <a:bodyPr anchorCtr="0"/>
          <a:lstStyle>
            <a:lvl1pPr>
              <a:defRPr/>
            </a:lvl1pPr>
          </a:lstStyle>
          <a:p>
            <a:fld id="{E4D4AE04-6A91-4860-9C73-8C76BBCFC0D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03467" name="Rectangle 11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936978" y="1425575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7157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66E0AD-5583-4E80-BDFC-7FDA02B004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32" y="1066800"/>
            <a:ext cx="3932767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2634" y="1066800"/>
            <a:ext cx="3932766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D2080-B411-46DE-9071-C595B07FDFC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49D96-229D-45DF-A113-DC776E217A2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32" y="1066800"/>
            <a:ext cx="3932767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2634" y="1066800"/>
            <a:ext cx="3932766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D2080-B411-46DE-9071-C595B07FDFC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D3062-1F1E-4832-BB4B-302BA41FF6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94D43-E4E3-40B3-8341-CA62906E8E9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307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9B045-88E2-43F8-A1A3-F05CB0FAE28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DF96B-C468-41F1-AB32-22923C31630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A46F69-8137-4D41-AA47-9CD4E85848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1556" y="274638"/>
            <a:ext cx="2113844" cy="582136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4" y="274638"/>
            <a:ext cx="6208889" cy="5821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6890E-7729-4997-BAB5-4833E2FEB39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32" y="1066800"/>
            <a:ext cx="3932767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2634" y="1066800"/>
            <a:ext cx="3932766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10400" y="65532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36523" y="6529388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667" y="6343650"/>
            <a:ext cx="587022" cy="488950"/>
          </a:xfrm>
        </p:spPr>
        <p:txBody>
          <a:bodyPr/>
          <a:lstStyle>
            <a:lvl1pPr>
              <a:defRPr/>
            </a:lvl1pPr>
          </a:lstStyle>
          <a:p>
            <a:fld id="{F3FE3C38-D5E9-4E36-B39A-DDDBE72ACA8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8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AC99A-CF41-408E-83EE-FEF76562D1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D7F74-52FD-4433-A426-D217604CCC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ACC1E-F225-428A-9550-ACC9B314622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EFE57-14AD-479C-9532-487DEC45BB4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6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6F58F-95F2-481C-B7E5-043D59FED2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155EC-71F6-4CC2-B13F-C6F3E4766F1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49D96-229D-45DF-A113-DC776E217A2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C7C5F-1EA0-4976-9A3B-0BA3DD95B2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86995-FBD5-422E-89D4-07542BD5DA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1136F-C39E-4A32-BFA5-67F62CE7D5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3FED8-793C-417D-B285-8682D887D4C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1BAC1-AD8D-4028-B4CB-E18E41120A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0347E-7B37-4826-88E0-ABF1357FF9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20A6E-F33F-4A07-97EE-CD16DDFA2A4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79F75-4C0A-4388-AE54-02AB7C3F63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31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08EDE-1885-4DF7-992B-413477AD4A2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87C8D-3ADC-46E6-BEFA-8229EE7E9B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A3583-F378-4302-BEA2-E67E7AA51C5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5A484-69DF-4B9F-8926-FB50E5AF17C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B6A67-B694-47F3-82D4-69842CED4D9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C59FF-9576-4B09-8BA6-A1569E8C16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90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90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F8276-6A7B-4548-AD66-4312FFA0AD2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F65DD-D0D2-4E1C-8981-865BB02E37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8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AC99A-CF41-408E-83EE-FEF76562D1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D7F74-52FD-4433-A426-D217604CCC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ACC1E-F225-428A-9550-ACC9B314622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EFE57-14AD-479C-9532-487DEC45BB4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D3062-1F1E-4832-BB4B-302BA41FF6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6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6F58F-95F2-481C-B7E5-043D59FED2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155EC-71F6-4CC2-B13F-C6F3E4766F1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C7C5F-1EA0-4976-9A3B-0BA3DD95B2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86995-FBD5-422E-89D4-07542BD5DA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1136F-C39E-4A32-BFA5-67F62CE7D5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3FED8-793C-417D-B285-8682D887D4C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1BAC1-AD8D-4028-B4CB-E18E41120A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0347E-7B37-4826-88E0-ABF1357FF9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20A6E-F33F-4A07-97EE-CD16DDFA2A4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79F75-4C0A-4388-AE54-02AB7C3F63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31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08EDE-1885-4DF7-992B-413477AD4A2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87C8D-3ADC-46E6-BEFA-8229EE7E9B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A3583-F378-4302-BEA2-E67E7AA51C5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5A484-69DF-4B9F-8926-FB50E5AF17C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B6A67-B694-47F3-82D4-69842CED4D9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C59FF-9576-4B09-8BA6-A1569E8C16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90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90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F8276-6A7B-4548-AD66-4312FFA0AD2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F65DD-D0D2-4E1C-8981-865BB02E37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050" y="1109871"/>
            <a:ext cx="9156700" cy="757237"/>
            <a:chOff x="0" y="0"/>
            <a:chExt cx="5768" cy="477"/>
          </a:xfrm>
        </p:grpSpPr>
        <p:sp>
          <p:nvSpPr>
            <p:cNvPr id="1378307" name="Freeform 3"/>
            <p:cNvSpPr>
              <a:spLocks/>
            </p:cNvSpPr>
            <p:nvPr userDrawn="1"/>
          </p:nvSpPr>
          <p:spPr bwMode="auto">
            <a:xfrm>
              <a:off x="5" y="0"/>
              <a:ext cx="5763" cy="477"/>
            </a:xfrm>
            <a:custGeom>
              <a:avLst/>
              <a:gdLst/>
              <a:ahLst/>
              <a:cxnLst>
                <a:cxn ang="0">
                  <a:pos x="0" y="450"/>
                </a:cxn>
                <a:cxn ang="0">
                  <a:pos x="3" y="0"/>
                </a:cxn>
                <a:cxn ang="0">
                  <a:pos x="5763" y="0"/>
                </a:cxn>
                <a:cxn ang="0">
                  <a:pos x="5763" y="465"/>
                </a:cxn>
                <a:cxn ang="0">
                  <a:pos x="4821" y="477"/>
                </a:cxn>
                <a:cxn ang="0">
                  <a:pos x="4326" y="447"/>
                </a:cxn>
                <a:cxn ang="0">
                  <a:pos x="3783" y="465"/>
                </a:cxn>
                <a:cxn ang="0">
                  <a:pos x="3417" y="456"/>
                </a:cxn>
                <a:cxn ang="0">
                  <a:pos x="2973" y="459"/>
                </a:cxn>
                <a:cxn ang="0">
                  <a:pos x="2451" y="453"/>
                </a:cxn>
                <a:cxn ang="0">
                  <a:pos x="2289" y="441"/>
                </a:cxn>
                <a:cxn ang="0">
                  <a:pos x="2010" y="453"/>
                </a:cxn>
                <a:cxn ang="0">
                  <a:pos x="1827" y="450"/>
                </a:cxn>
                <a:cxn ang="0">
                  <a:pos x="1215" y="465"/>
                </a:cxn>
                <a:cxn ang="0">
                  <a:pos x="660" y="456"/>
                </a:cxn>
                <a:cxn ang="0">
                  <a:pos x="0" y="450"/>
                </a:cxn>
              </a:cxnLst>
              <a:rect l="0" t="0" r="r" b="b"/>
              <a:pathLst>
                <a:path w="5763" h="477">
                  <a:moveTo>
                    <a:pt x="0" y="450"/>
                  </a:moveTo>
                  <a:lnTo>
                    <a:pt x="3" y="0"/>
                  </a:lnTo>
                  <a:lnTo>
                    <a:pt x="5763" y="0"/>
                  </a:lnTo>
                  <a:lnTo>
                    <a:pt x="5763" y="465"/>
                  </a:lnTo>
                  <a:lnTo>
                    <a:pt x="4821" y="477"/>
                  </a:lnTo>
                  <a:lnTo>
                    <a:pt x="4326" y="447"/>
                  </a:lnTo>
                  <a:lnTo>
                    <a:pt x="3783" y="465"/>
                  </a:lnTo>
                  <a:lnTo>
                    <a:pt x="3417" y="456"/>
                  </a:lnTo>
                  <a:lnTo>
                    <a:pt x="2973" y="459"/>
                  </a:lnTo>
                  <a:lnTo>
                    <a:pt x="2451" y="453"/>
                  </a:lnTo>
                  <a:lnTo>
                    <a:pt x="2289" y="441"/>
                  </a:lnTo>
                  <a:lnTo>
                    <a:pt x="2010" y="453"/>
                  </a:lnTo>
                  <a:lnTo>
                    <a:pt x="1827" y="450"/>
                  </a:lnTo>
                  <a:lnTo>
                    <a:pt x="1215" y="465"/>
                  </a:lnTo>
                  <a:lnTo>
                    <a:pt x="660" y="456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8308" name="Freeform 4"/>
            <p:cNvSpPr>
              <a:spLocks/>
            </p:cNvSpPr>
            <p:nvPr userDrawn="1"/>
          </p:nvSpPr>
          <p:spPr bwMode="auto">
            <a:xfrm>
              <a:off x="0" y="98"/>
              <a:ext cx="256" cy="253"/>
            </a:xfrm>
            <a:custGeom>
              <a:avLst/>
              <a:gdLst/>
              <a:ahLst/>
              <a:cxnLst>
                <a:cxn ang="0">
                  <a:pos x="8" y="190"/>
                </a:cxn>
                <a:cxn ang="0">
                  <a:pos x="71" y="115"/>
                </a:cxn>
                <a:cxn ang="0">
                  <a:pos x="203" y="16"/>
                </a:cxn>
                <a:cxn ang="0">
                  <a:pos x="251" y="19"/>
                </a:cxn>
                <a:cxn ang="0">
                  <a:pos x="236" y="46"/>
                </a:cxn>
                <a:cxn ang="0">
                  <a:pos x="176" y="82"/>
                </a:cxn>
                <a:cxn ang="0">
                  <a:pos x="92" y="154"/>
                </a:cxn>
                <a:cxn ang="0">
                  <a:pos x="23" y="247"/>
                </a:cxn>
                <a:cxn ang="0">
                  <a:pos x="8" y="190"/>
                </a:cxn>
              </a:cxnLst>
              <a:rect l="0" t="0" r="r" b="b"/>
              <a:pathLst>
                <a:path w="256" h="253">
                  <a:moveTo>
                    <a:pt x="8" y="190"/>
                  </a:moveTo>
                  <a:cubicBezTo>
                    <a:pt x="16" y="168"/>
                    <a:pt x="38" y="144"/>
                    <a:pt x="71" y="115"/>
                  </a:cubicBezTo>
                  <a:cubicBezTo>
                    <a:pt x="104" y="86"/>
                    <a:pt x="173" y="32"/>
                    <a:pt x="203" y="16"/>
                  </a:cubicBezTo>
                  <a:cubicBezTo>
                    <a:pt x="233" y="0"/>
                    <a:pt x="246" y="14"/>
                    <a:pt x="251" y="19"/>
                  </a:cubicBezTo>
                  <a:cubicBezTo>
                    <a:pt x="256" y="24"/>
                    <a:pt x="249" y="35"/>
                    <a:pt x="236" y="46"/>
                  </a:cubicBezTo>
                  <a:cubicBezTo>
                    <a:pt x="223" y="57"/>
                    <a:pt x="200" y="64"/>
                    <a:pt x="176" y="82"/>
                  </a:cubicBezTo>
                  <a:cubicBezTo>
                    <a:pt x="152" y="100"/>
                    <a:pt x="118" y="126"/>
                    <a:pt x="92" y="154"/>
                  </a:cubicBezTo>
                  <a:cubicBezTo>
                    <a:pt x="66" y="182"/>
                    <a:pt x="36" y="241"/>
                    <a:pt x="23" y="247"/>
                  </a:cubicBezTo>
                  <a:cubicBezTo>
                    <a:pt x="10" y="253"/>
                    <a:pt x="0" y="212"/>
                    <a:pt x="8" y="19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8309" name="Freeform 5"/>
            <p:cNvSpPr>
              <a:spLocks/>
            </p:cNvSpPr>
            <p:nvPr userDrawn="1"/>
          </p:nvSpPr>
          <p:spPr bwMode="auto">
            <a:xfrm>
              <a:off x="56" y="0"/>
              <a:ext cx="708" cy="459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0" y="453"/>
                </a:cxn>
                <a:cxn ang="0">
                  <a:pos x="72" y="324"/>
                </a:cxn>
                <a:cxn ang="0">
                  <a:pos x="198" y="201"/>
                </a:cxn>
                <a:cxn ang="0">
                  <a:pos x="366" y="102"/>
                </a:cxn>
                <a:cxn ang="0">
                  <a:pos x="531" y="36"/>
                </a:cxn>
                <a:cxn ang="0">
                  <a:pos x="609" y="0"/>
                </a:cxn>
                <a:cxn ang="0">
                  <a:pos x="708" y="3"/>
                </a:cxn>
                <a:cxn ang="0">
                  <a:pos x="591" y="66"/>
                </a:cxn>
                <a:cxn ang="0">
                  <a:pos x="417" y="126"/>
                </a:cxn>
                <a:cxn ang="0">
                  <a:pos x="237" y="231"/>
                </a:cxn>
                <a:cxn ang="0">
                  <a:pos x="117" y="345"/>
                </a:cxn>
                <a:cxn ang="0">
                  <a:pos x="51" y="459"/>
                </a:cxn>
                <a:cxn ang="0">
                  <a:pos x="0" y="453"/>
                </a:cxn>
              </a:cxnLst>
              <a:rect l="0" t="0" r="r" b="b"/>
              <a:pathLst>
                <a:path w="708" h="459">
                  <a:moveTo>
                    <a:pt x="0" y="432"/>
                  </a:moveTo>
                  <a:lnTo>
                    <a:pt x="0" y="453"/>
                  </a:lnTo>
                  <a:cubicBezTo>
                    <a:pt x="12" y="435"/>
                    <a:pt x="39" y="366"/>
                    <a:pt x="72" y="324"/>
                  </a:cubicBezTo>
                  <a:cubicBezTo>
                    <a:pt x="105" y="282"/>
                    <a:pt x="149" y="238"/>
                    <a:pt x="198" y="201"/>
                  </a:cubicBezTo>
                  <a:cubicBezTo>
                    <a:pt x="247" y="164"/>
                    <a:pt x="311" y="129"/>
                    <a:pt x="366" y="102"/>
                  </a:cubicBezTo>
                  <a:cubicBezTo>
                    <a:pt x="421" y="75"/>
                    <a:pt x="490" y="53"/>
                    <a:pt x="531" y="36"/>
                  </a:cubicBezTo>
                  <a:cubicBezTo>
                    <a:pt x="572" y="19"/>
                    <a:pt x="580" y="5"/>
                    <a:pt x="609" y="0"/>
                  </a:cubicBezTo>
                  <a:lnTo>
                    <a:pt x="708" y="3"/>
                  </a:lnTo>
                  <a:cubicBezTo>
                    <a:pt x="705" y="14"/>
                    <a:pt x="640" y="45"/>
                    <a:pt x="591" y="66"/>
                  </a:cubicBezTo>
                  <a:cubicBezTo>
                    <a:pt x="542" y="87"/>
                    <a:pt x="476" y="98"/>
                    <a:pt x="417" y="126"/>
                  </a:cubicBezTo>
                  <a:cubicBezTo>
                    <a:pt x="358" y="154"/>
                    <a:pt x="287" y="195"/>
                    <a:pt x="237" y="231"/>
                  </a:cubicBezTo>
                  <a:cubicBezTo>
                    <a:pt x="187" y="267"/>
                    <a:pt x="148" y="307"/>
                    <a:pt x="117" y="345"/>
                  </a:cubicBezTo>
                  <a:cubicBezTo>
                    <a:pt x="86" y="383"/>
                    <a:pt x="70" y="441"/>
                    <a:pt x="51" y="459"/>
                  </a:cubicBezTo>
                  <a:lnTo>
                    <a:pt x="0" y="453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8310" name="Freeform 6"/>
            <p:cNvSpPr>
              <a:spLocks/>
            </p:cNvSpPr>
            <p:nvPr userDrawn="1"/>
          </p:nvSpPr>
          <p:spPr bwMode="auto">
            <a:xfrm>
              <a:off x="131" y="269"/>
              <a:ext cx="251" cy="194"/>
            </a:xfrm>
            <a:custGeom>
              <a:avLst/>
              <a:gdLst/>
              <a:ahLst/>
              <a:cxnLst>
                <a:cxn ang="0">
                  <a:pos x="21" y="163"/>
                </a:cxn>
                <a:cxn ang="0">
                  <a:pos x="9" y="184"/>
                </a:cxn>
                <a:cxn ang="0">
                  <a:pos x="75" y="103"/>
                </a:cxn>
                <a:cxn ang="0">
                  <a:pos x="165" y="28"/>
                </a:cxn>
                <a:cxn ang="0">
                  <a:pos x="207" y="7"/>
                </a:cxn>
                <a:cxn ang="0">
                  <a:pos x="246" y="4"/>
                </a:cxn>
                <a:cxn ang="0">
                  <a:pos x="237" y="34"/>
                </a:cxn>
                <a:cxn ang="0">
                  <a:pos x="183" y="61"/>
                </a:cxn>
                <a:cxn ang="0">
                  <a:pos x="108" y="124"/>
                </a:cxn>
                <a:cxn ang="0">
                  <a:pos x="54" y="190"/>
                </a:cxn>
                <a:cxn ang="0">
                  <a:pos x="6" y="184"/>
                </a:cxn>
              </a:cxnLst>
              <a:rect l="0" t="0" r="r" b="b"/>
              <a:pathLst>
                <a:path w="251" h="194">
                  <a:moveTo>
                    <a:pt x="21" y="163"/>
                  </a:moveTo>
                  <a:cubicBezTo>
                    <a:pt x="10" y="178"/>
                    <a:pt x="0" y="194"/>
                    <a:pt x="9" y="184"/>
                  </a:cubicBezTo>
                  <a:cubicBezTo>
                    <a:pt x="18" y="174"/>
                    <a:pt x="49" y="129"/>
                    <a:pt x="75" y="103"/>
                  </a:cubicBezTo>
                  <a:cubicBezTo>
                    <a:pt x="101" y="77"/>
                    <a:pt x="143" y="44"/>
                    <a:pt x="165" y="28"/>
                  </a:cubicBezTo>
                  <a:cubicBezTo>
                    <a:pt x="187" y="12"/>
                    <a:pt x="194" y="11"/>
                    <a:pt x="207" y="7"/>
                  </a:cubicBezTo>
                  <a:cubicBezTo>
                    <a:pt x="220" y="3"/>
                    <a:pt x="241" y="0"/>
                    <a:pt x="246" y="4"/>
                  </a:cubicBezTo>
                  <a:cubicBezTo>
                    <a:pt x="251" y="8"/>
                    <a:pt x="247" y="25"/>
                    <a:pt x="237" y="34"/>
                  </a:cubicBezTo>
                  <a:cubicBezTo>
                    <a:pt x="227" y="43"/>
                    <a:pt x="204" y="46"/>
                    <a:pt x="183" y="61"/>
                  </a:cubicBezTo>
                  <a:cubicBezTo>
                    <a:pt x="162" y="76"/>
                    <a:pt x="129" y="103"/>
                    <a:pt x="108" y="124"/>
                  </a:cubicBezTo>
                  <a:cubicBezTo>
                    <a:pt x="87" y="145"/>
                    <a:pt x="71" y="180"/>
                    <a:pt x="54" y="190"/>
                  </a:cubicBezTo>
                  <a:lnTo>
                    <a:pt x="6" y="18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8311" name="Freeform 7"/>
            <p:cNvSpPr>
              <a:spLocks/>
            </p:cNvSpPr>
            <p:nvPr userDrawn="1"/>
          </p:nvSpPr>
          <p:spPr bwMode="auto">
            <a:xfrm>
              <a:off x="341" y="0"/>
              <a:ext cx="159" cy="72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5" y="36"/>
                </a:cxn>
                <a:cxn ang="0">
                  <a:pos x="6" y="60"/>
                </a:cxn>
                <a:cxn ang="0">
                  <a:pos x="36" y="69"/>
                </a:cxn>
                <a:cxn ang="0">
                  <a:pos x="87" y="42"/>
                </a:cxn>
                <a:cxn ang="0">
                  <a:pos x="159" y="0"/>
                </a:cxn>
                <a:cxn ang="0">
                  <a:pos x="99" y="0"/>
                </a:cxn>
              </a:cxnLst>
              <a:rect l="0" t="0" r="r" b="b"/>
              <a:pathLst>
                <a:path w="159" h="72">
                  <a:moveTo>
                    <a:pt x="99" y="0"/>
                  </a:moveTo>
                  <a:cubicBezTo>
                    <a:pt x="75" y="6"/>
                    <a:pt x="30" y="26"/>
                    <a:pt x="15" y="36"/>
                  </a:cubicBezTo>
                  <a:cubicBezTo>
                    <a:pt x="0" y="46"/>
                    <a:pt x="3" y="55"/>
                    <a:pt x="6" y="60"/>
                  </a:cubicBezTo>
                  <a:cubicBezTo>
                    <a:pt x="9" y="65"/>
                    <a:pt x="23" y="72"/>
                    <a:pt x="36" y="69"/>
                  </a:cubicBezTo>
                  <a:cubicBezTo>
                    <a:pt x="49" y="66"/>
                    <a:pt x="67" y="53"/>
                    <a:pt x="87" y="42"/>
                  </a:cubicBezTo>
                  <a:cubicBezTo>
                    <a:pt x="107" y="31"/>
                    <a:pt x="158" y="6"/>
                    <a:pt x="159" y="0"/>
                  </a:cubicBezTo>
                  <a:lnTo>
                    <a:pt x="99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8312" name="Freeform 8"/>
            <p:cNvSpPr>
              <a:spLocks/>
            </p:cNvSpPr>
            <p:nvPr userDrawn="1"/>
          </p:nvSpPr>
          <p:spPr bwMode="auto">
            <a:xfrm>
              <a:off x="488" y="0"/>
              <a:ext cx="455" cy="216"/>
            </a:xfrm>
            <a:custGeom>
              <a:avLst/>
              <a:gdLst/>
              <a:ahLst/>
              <a:cxnLst>
                <a:cxn ang="0">
                  <a:pos x="395" y="0"/>
                </a:cxn>
                <a:cxn ang="0">
                  <a:pos x="338" y="48"/>
                </a:cxn>
                <a:cxn ang="0">
                  <a:pos x="242" y="102"/>
                </a:cxn>
                <a:cxn ang="0">
                  <a:pos x="104" y="147"/>
                </a:cxn>
                <a:cxn ang="0">
                  <a:pos x="35" y="168"/>
                </a:cxn>
                <a:cxn ang="0">
                  <a:pos x="8" y="192"/>
                </a:cxn>
                <a:cxn ang="0">
                  <a:pos x="8" y="213"/>
                </a:cxn>
                <a:cxn ang="0">
                  <a:pos x="59" y="213"/>
                </a:cxn>
                <a:cxn ang="0">
                  <a:pos x="86" y="192"/>
                </a:cxn>
                <a:cxn ang="0">
                  <a:pos x="173" y="159"/>
                </a:cxn>
                <a:cxn ang="0">
                  <a:pos x="299" y="126"/>
                </a:cxn>
                <a:cxn ang="0">
                  <a:pos x="392" y="72"/>
                </a:cxn>
                <a:cxn ang="0">
                  <a:pos x="455" y="0"/>
                </a:cxn>
                <a:cxn ang="0">
                  <a:pos x="395" y="0"/>
                </a:cxn>
              </a:cxnLst>
              <a:rect l="0" t="0" r="r" b="b"/>
              <a:pathLst>
                <a:path w="455" h="216">
                  <a:moveTo>
                    <a:pt x="395" y="0"/>
                  </a:moveTo>
                  <a:cubicBezTo>
                    <a:pt x="376" y="8"/>
                    <a:pt x="364" y="31"/>
                    <a:pt x="338" y="48"/>
                  </a:cubicBezTo>
                  <a:cubicBezTo>
                    <a:pt x="312" y="65"/>
                    <a:pt x="281" y="86"/>
                    <a:pt x="242" y="102"/>
                  </a:cubicBezTo>
                  <a:cubicBezTo>
                    <a:pt x="203" y="118"/>
                    <a:pt x="138" y="136"/>
                    <a:pt x="104" y="147"/>
                  </a:cubicBezTo>
                  <a:cubicBezTo>
                    <a:pt x="70" y="158"/>
                    <a:pt x="51" y="161"/>
                    <a:pt x="35" y="168"/>
                  </a:cubicBezTo>
                  <a:cubicBezTo>
                    <a:pt x="19" y="175"/>
                    <a:pt x="12" y="185"/>
                    <a:pt x="8" y="192"/>
                  </a:cubicBezTo>
                  <a:cubicBezTo>
                    <a:pt x="4" y="199"/>
                    <a:pt x="0" y="210"/>
                    <a:pt x="8" y="213"/>
                  </a:cubicBezTo>
                  <a:cubicBezTo>
                    <a:pt x="16" y="216"/>
                    <a:pt x="46" y="216"/>
                    <a:pt x="59" y="213"/>
                  </a:cubicBezTo>
                  <a:cubicBezTo>
                    <a:pt x="72" y="210"/>
                    <a:pt x="67" y="201"/>
                    <a:pt x="86" y="192"/>
                  </a:cubicBezTo>
                  <a:cubicBezTo>
                    <a:pt x="105" y="183"/>
                    <a:pt x="138" y="170"/>
                    <a:pt x="173" y="159"/>
                  </a:cubicBezTo>
                  <a:cubicBezTo>
                    <a:pt x="208" y="148"/>
                    <a:pt x="263" y="140"/>
                    <a:pt x="299" y="126"/>
                  </a:cubicBezTo>
                  <a:cubicBezTo>
                    <a:pt x="335" y="112"/>
                    <a:pt x="366" y="93"/>
                    <a:pt x="392" y="72"/>
                  </a:cubicBezTo>
                  <a:cubicBezTo>
                    <a:pt x="418" y="51"/>
                    <a:pt x="454" y="12"/>
                    <a:pt x="455" y="0"/>
                  </a:cubicBezTo>
                  <a:lnTo>
                    <a:pt x="39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8313" name="Freeform 9"/>
            <p:cNvSpPr>
              <a:spLocks/>
            </p:cNvSpPr>
            <p:nvPr userDrawn="1"/>
          </p:nvSpPr>
          <p:spPr bwMode="auto">
            <a:xfrm>
              <a:off x="1448" y="37"/>
              <a:ext cx="414" cy="108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24" y="11"/>
                </a:cxn>
                <a:cxn ang="0">
                  <a:pos x="156" y="2"/>
                </a:cxn>
                <a:cxn ang="0">
                  <a:pos x="288" y="23"/>
                </a:cxn>
                <a:cxn ang="0">
                  <a:pos x="384" y="53"/>
                </a:cxn>
                <a:cxn ang="0">
                  <a:pos x="411" y="74"/>
                </a:cxn>
                <a:cxn ang="0">
                  <a:pos x="405" y="104"/>
                </a:cxn>
                <a:cxn ang="0">
                  <a:pos x="363" y="101"/>
                </a:cxn>
                <a:cxn ang="0">
                  <a:pos x="294" y="77"/>
                </a:cxn>
                <a:cxn ang="0">
                  <a:pos x="174" y="50"/>
                </a:cxn>
                <a:cxn ang="0">
                  <a:pos x="72" y="62"/>
                </a:cxn>
                <a:cxn ang="0">
                  <a:pos x="36" y="59"/>
                </a:cxn>
                <a:cxn ang="0">
                  <a:pos x="0" y="11"/>
                </a:cxn>
              </a:cxnLst>
              <a:rect l="0" t="0" r="r" b="b"/>
              <a:pathLst>
                <a:path w="414" h="108">
                  <a:moveTo>
                    <a:pt x="0" y="11"/>
                  </a:moveTo>
                  <a:lnTo>
                    <a:pt x="24" y="11"/>
                  </a:lnTo>
                  <a:cubicBezTo>
                    <a:pt x="50" y="9"/>
                    <a:pt x="112" y="0"/>
                    <a:pt x="156" y="2"/>
                  </a:cubicBezTo>
                  <a:cubicBezTo>
                    <a:pt x="200" y="4"/>
                    <a:pt x="250" y="15"/>
                    <a:pt x="288" y="23"/>
                  </a:cubicBezTo>
                  <a:cubicBezTo>
                    <a:pt x="326" y="31"/>
                    <a:pt x="363" y="44"/>
                    <a:pt x="384" y="53"/>
                  </a:cubicBezTo>
                  <a:cubicBezTo>
                    <a:pt x="405" y="62"/>
                    <a:pt x="408" y="66"/>
                    <a:pt x="411" y="74"/>
                  </a:cubicBezTo>
                  <a:cubicBezTo>
                    <a:pt x="414" y="82"/>
                    <a:pt x="413" y="100"/>
                    <a:pt x="405" y="104"/>
                  </a:cubicBezTo>
                  <a:cubicBezTo>
                    <a:pt x="397" y="108"/>
                    <a:pt x="381" y="105"/>
                    <a:pt x="363" y="101"/>
                  </a:cubicBezTo>
                  <a:cubicBezTo>
                    <a:pt x="345" y="97"/>
                    <a:pt x="325" y="85"/>
                    <a:pt x="294" y="77"/>
                  </a:cubicBezTo>
                  <a:cubicBezTo>
                    <a:pt x="263" y="69"/>
                    <a:pt x="211" y="53"/>
                    <a:pt x="174" y="50"/>
                  </a:cubicBezTo>
                  <a:cubicBezTo>
                    <a:pt x="137" y="47"/>
                    <a:pt x="95" y="61"/>
                    <a:pt x="72" y="62"/>
                  </a:cubicBezTo>
                  <a:cubicBezTo>
                    <a:pt x="49" y="63"/>
                    <a:pt x="48" y="66"/>
                    <a:pt x="36" y="59"/>
                  </a:cubicBezTo>
                  <a:cubicBezTo>
                    <a:pt x="24" y="52"/>
                    <a:pt x="13" y="36"/>
                    <a:pt x="0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8314" name="Freeform 10"/>
            <p:cNvSpPr>
              <a:spLocks/>
            </p:cNvSpPr>
            <p:nvPr userDrawn="1"/>
          </p:nvSpPr>
          <p:spPr bwMode="auto">
            <a:xfrm>
              <a:off x="1790" y="0"/>
              <a:ext cx="520" cy="225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12" y="24"/>
                </a:cxn>
                <a:cxn ang="0">
                  <a:pos x="114" y="54"/>
                </a:cxn>
                <a:cxn ang="0">
                  <a:pos x="240" y="117"/>
                </a:cxn>
                <a:cxn ang="0">
                  <a:pos x="333" y="153"/>
                </a:cxn>
                <a:cxn ang="0">
                  <a:pos x="438" y="219"/>
                </a:cxn>
                <a:cxn ang="0">
                  <a:pos x="426" y="192"/>
                </a:cxn>
                <a:cxn ang="0">
                  <a:pos x="441" y="180"/>
                </a:cxn>
                <a:cxn ang="0">
                  <a:pos x="519" y="216"/>
                </a:cxn>
                <a:cxn ang="0">
                  <a:pos x="450" y="162"/>
                </a:cxn>
                <a:cxn ang="0">
                  <a:pos x="381" y="135"/>
                </a:cxn>
                <a:cxn ang="0">
                  <a:pos x="285" y="84"/>
                </a:cxn>
                <a:cxn ang="0">
                  <a:pos x="186" y="18"/>
                </a:cxn>
                <a:cxn ang="0">
                  <a:pos x="123" y="0"/>
                </a:cxn>
                <a:cxn ang="0">
                  <a:pos x="42" y="0"/>
                </a:cxn>
              </a:cxnLst>
              <a:rect l="0" t="0" r="r" b="b"/>
              <a:pathLst>
                <a:path w="520" h="225">
                  <a:moveTo>
                    <a:pt x="42" y="0"/>
                  </a:moveTo>
                  <a:cubicBezTo>
                    <a:pt x="24" y="4"/>
                    <a:pt x="0" y="15"/>
                    <a:pt x="12" y="24"/>
                  </a:cubicBezTo>
                  <a:cubicBezTo>
                    <a:pt x="24" y="33"/>
                    <a:pt x="76" y="39"/>
                    <a:pt x="114" y="54"/>
                  </a:cubicBezTo>
                  <a:cubicBezTo>
                    <a:pt x="152" y="69"/>
                    <a:pt x="203" y="100"/>
                    <a:pt x="240" y="117"/>
                  </a:cubicBezTo>
                  <a:cubicBezTo>
                    <a:pt x="277" y="134"/>
                    <a:pt x="300" y="136"/>
                    <a:pt x="333" y="153"/>
                  </a:cubicBezTo>
                  <a:cubicBezTo>
                    <a:pt x="366" y="170"/>
                    <a:pt x="423" y="213"/>
                    <a:pt x="438" y="219"/>
                  </a:cubicBezTo>
                  <a:cubicBezTo>
                    <a:pt x="453" y="225"/>
                    <a:pt x="426" y="198"/>
                    <a:pt x="426" y="192"/>
                  </a:cubicBezTo>
                  <a:cubicBezTo>
                    <a:pt x="426" y="186"/>
                    <a:pt x="426" y="176"/>
                    <a:pt x="441" y="180"/>
                  </a:cubicBezTo>
                  <a:cubicBezTo>
                    <a:pt x="456" y="184"/>
                    <a:pt x="518" y="219"/>
                    <a:pt x="519" y="216"/>
                  </a:cubicBezTo>
                  <a:cubicBezTo>
                    <a:pt x="520" y="213"/>
                    <a:pt x="473" y="176"/>
                    <a:pt x="450" y="162"/>
                  </a:cubicBezTo>
                  <a:cubicBezTo>
                    <a:pt x="427" y="148"/>
                    <a:pt x="408" y="148"/>
                    <a:pt x="381" y="135"/>
                  </a:cubicBezTo>
                  <a:cubicBezTo>
                    <a:pt x="354" y="122"/>
                    <a:pt x="318" y="104"/>
                    <a:pt x="285" y="84"/>
                  </a:cubicBezTo>
                  <a:cubicBezTo>
                    <a:pt x="252" y="64"/>
                    <a:pt x="213" y="32"/>
                    <a:pt x="186" y="18"/>
                  </a:cubicBezTo>
                  <a:cubicBezTo>
                    <a:pt x="159" y="4"/>
                    <a:pt x="147" y="2"/>
                    <a:pt x="123" y="0"/>
                  </a:cubicBezTo>
                  <a:lnTo>
                    <a:pt x="4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8315" name="Freeform 11"/>
            <p:cNvSpPr>
              <a:spLocks/>
            </p:cNvSpPr>
            <p:nvPr userDrawn="1"/>
          </p:nvSpPr>
          <p:spPr bwMode="auto">
            <a:xfrm>
              <a:off x="1943" y="154"/>
              <a:ext cx="431" cy="233"/>
            </a:xfrm>
            <a:custGeom>
              <a:avLst/>
              <a:gdLst/>
              <a:ahLst/>
              <a:cxnLst>
                <a:cxn ang="0">
                  <a:pos x="6" y="38"/>
                </a:cxn>
                <a:cxn ang="0">
                  <a:pos x="9" y="20"/>
                </a:cxn>
                <a:cxn ang="0">
                  <a:pos x="42" y="2"/>
                </a:cxn>
                <a:cxn ang="0">
                  <a:pos x="90" y="35"/>
                </a:cxn>
                <a:cxn ang="0">
                  <a:pos x="189" y="89"/>
                </a:cxn>
                <a:cxn ang="0">
                  <a:pos x="288" y="140"/>
                </a:cxn>
                <a:cxn ang="0">
                  <a:pos x="375" y="176"/>
                </a:cxn>
                <a:cxn ang="0">
                  <a:pos x="396" y="176"/>
                </a:cxn>
                <a:cxn ang="0">
                  <a:pos x="429" y="212"/>
                </a:cxn>
                <a:cxn ang="0">
                  <a:pos x="408" y="233"/>
                </a:cxn>
                <a:cxn ang="0">
                  <a:pos x="333" y="212"/>
                </a:cxn>
                <a:cxn ang="0">
                  <a:pos x="186" y="143"/>
                </a:cxn>
                <a:cxn ang="0">
                  <a:pos x="48" y="68"/>
                </a:cxn>
                <a:cxn ang="0">
                  <a:pos x="6" y="38"/>
                </a:cxn>
              </a:cxnLst>
              <a:rect l="0" t="0" r="r" b="b"/>
              <a:pathLst>
                <a:path w="431" h="233">
                  <a:moveTo>
                    <a:pt x="6" y="38"/>
                  </a:moveTo>
                  <a:cubicBezTo>
                    <a:pt x="0" y="26"/>
                    <a:pt x="3" y="26"/>
                    <a:pt x="9" y="20"/>
                  </a:cubicBezTo>
                  <a:cubicBezTo>
                    <a:pt x="15" y="14"/>
                    <a:pt x="29" y="0"/>
                    <a:pt x="42" y="2"/>
                  </a:cubicBezTo>
                  <a:cubicBezTo>
                    <a:pt x="55" y="4"/>
                    <a:pt x="66" y="21"/>
                    <a:pt x="90" y="35"/>
                  </a:cubicBezTo>
                  <a:cubicBezTo>
                    <a:pt x="114" y="49"/>
                    <a:pt x="156" y="72"/>
                    <a:pt x="189" y="89"/>
                  </a:cubicBezTo>
                  <a:cubicBezTo>
                    <a:pt x="222" y="106"/>
                    <a:pt x="257" y="126"/>
                    <a:pt x="288" y="140"/>
                  </a:cubicBezTo>
                  <a:cubicBezTo>
                    <a:pt x="319" y="154"/>
                    <a:pt x="357" y="170"/>
                    <a:pt x="375" y="176"/>
                  </a:cubicBezTo>
                  <a:cubicBezTo>
                    <a:pt x="393" y="182"/>
                    <a:pt x="387" y="170"/>
                    <a:pt x="396" y="176"/>
                  </a:cubicBezTo>
                  <a:cubicBezTo>
                    <a:pt x="405" y="182"/>
                    <a:pt x="427" y="203"/>
                    <a:pt x="429" y="212"/>
                  </a:cubicBezTo>
                  <a:cubicBezTo>
                    <a:pt x="431" y="221"/>
                    <a:pt x="424" y="233"/>
                    <a:pt x="408" y="233"/>
                  </a:cubicBezTo>
                  <a:cubicBezTo>
                    <a:pt x="392" y="233"/>
                    <a:pt x="370" y="227"/>
                    <a:pt x="333" y="212"/>
                  </a:cubicBezTo>
                  <a:cubicBezTo>
                    <a:pt x="296" y="197"/>
                    <a:pt x="234" y="167"/>
                    <a:pt x="186" y="143"/>
                  </a:cubicBezTo>
                  <a:cubicBezTo>
                    <a:pt x="138" y="119"/>
                    <a:pt x="78" y="86"/>
                    <a:pt x="48" y="68"/>
                  </a:cubicBezTo>
                  <a:cubicBezTo>
                    <a:pt x="18" y="50"/>
                    <a:pt x="12" y="50"/>
                    <a:pt x="6" y="3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8316" name="Freeform 12"/>
            <p:cNvSpPr>
              <a:spLocks/>
            </p:cNvSpPr>
            <p:nvPr userDrawn="1"/>
          </p:nvSpPr>
          <p:spPr bwMode="auto">
            <a:xfrm>
              <a:off x="2262" y="87"/>
              <a:ext cx="396" cy="227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53" y="66"/>
                </a:cxn>
                <a:cxn ang="0">
                  <a:pos x="176" y="132"/>
                </a:cxn>
                <a:cxn ang="0">
                  <a:pos x="293" y="189"/>
                </a:cxn>
                <a:cxn ang="0">
                  <a:pos x="341" y="222"/>
                </a:cxn>
                <a:cxn ang="0">
                  <a:pos x="377" y="219"/>
                </a:cxn>
                <a:cxn ang="0">
                  <a:pos x="377" y="180"/>
                </a:cxn>
                <a:cxn ang="0">
                  <a:pos x="260" y="126"/>
                </a:cxn>
                <a:cxn ang="0">
                  <a:pos x="113" y="51"/>
                </a:cxn>
                <a:cxn ang="0">
                  <a:pos x="41" y="9"/>
                </a:cxn>
                <a:cxn ang="0">
                  <a:pos x="2" y="9"/>
                </a:cxn>
              </a:cxnLst>
              <a:rect l="0" t="0" r="r" b="b"/>
              <a:pathLst>
                <a:path w="396" h="227">
                  <a:moveTo>
                    <a:pt x="2" y="9"/>
                  </a:moveTo>
                  <a:cubicBezTo>
                    <a:pt x="4" y="18"/>
                    <a:pt x="24" y="45"/>
                    <a:pt x="53" y="66"/>
                  </a:cubicBezTo>
                  <a:cubicBezTo>
                    <a:pt x="82" y="87"/>
                    <a:pt x="136" y="111"/>
                    <a:pt x="176" y="132"/>
                  </a:cubicBezTo>
                  <a:cubicBezTo>
                    <a:pt x="216" y="153"/>
                    <a:pt x="266" y="174"/>
                    <a:pt x="293" y="189"/>
                  </a:cubicBezTo>
                  <a:cubicBezTo>
                    <a:pt x="320" y="204"/>
                    <a:pt x="327" y="217"/>
                    <a:pt x="341" y="222"/>
                  </a:cubicBezTo>
                  <a:cubicBezTo>
                    <a:pt x="355" y="227"/>
                    <a:pt x="371" y="226"/>
                    <a:pt x="377" y="219"/>
                  </a:cubicBezTo>
                  <a:cubicBezTo>
                    <a:pt x="383" y="212"/>
                    <a:pt x="396" y="195"/>
                    <a:pt x="377" y="180"/>
                  </a:cubicBezTo>
                  <a:cubicBezTo>
                    <a:pt x="358" y="165"/>
                    <a:pt x="304" y="147"/>
                    <a:pt x="260" y="126"/>
                  </a:cubicBezTo>
                  <a:cubicBezTo>
                    <a:pt x="216" y="105"/>
                    <a:pt x="149" y="70"/>
                    <a:pt x="113" y="51"/>
                  </a:cubicBezTo>
                  <a:cubicBezTo>
                    <a:pt x="77" y="32"/>
                    <a:pt x="60" y="17"/>
                    <a:pt x="41" y="9"/>
                  </a:cubicBezTo>
                  <a:cubicBezTo>
                    <a:pt x="22" y="1"/>
                    <a:pt x="0" y="0"/>
                    <a:pt x="2" y="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8317" name="Freeform 13"/>
            <p:cNvSpPr>
              <a:spLocks/>
            </p:cNvSpPr>
            <p:nvPr userDrawn="1"/>
          </p:nvSpPr>
          <p:spPr bwMode="auto">
            <a:xfrm>
              <a:off x="2264" y="240"/>
              <a:ext cx="516" cy="223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105" y="97"/>
                </a:cxn>
                <a:cxn ang="0">
                  <a:pos x="243" y="178"/>
                </a:cxn>
                <a:cxn ang="0">
                  <a:pos x="357" y="217"/>
                </a:cxn>
                <a:cxn ang="0">
                  <a:pos x="498" y="214"/>
                </a:cxn>
                <a:cxn ang="0">
                  <a:pos x="468" y="187"/>
                </a:cxn>
                <a:cxn ang="0">
                  <a:pos x="309" y="136"/>
                </a:cxn>
                <a:cxn ang="0">
                  <a:pos x="123" y="34"/>
                </a:cxn>
                <a:cxn ang="0">
                  <a:pos x="3" y="10"/>
                </a:cxn>
              </a:cxnLst>
              <a:rect l="0" t="0" r="r" b="b"/>
              <a:pathLst>
                <a:path w="516" h="223">
                  <a:moveTo>
                    <a:pt x="3" y="10"/>
                  </a:moveTo>
                  <a:cubicBezTo>
                    <a:pt x="0" y="20"/>
                    <a:pt x="65" y="69"/>
                    <a:pt x="105" y="97"/>
                  </a:cubicBezTo>
                  <a:cubicBezTo>
                    <a:pt x="145" y="125"/>
                    <a:pt x="201" y="158"/>
                    <a:pt x="243" y="178"/>
                  </a:cubicBezTo>
                  <a:cubicBezTo>
                    <a:pt x="285" y="198"/>
                    <a:pt x="315" y="211"/>
                    <a:pt x="357" y="217"/>
                  </a:cubicBezTo>
                  <a:cubicBezTo>
                    <a:pt x="399" y="223"/>
                    <a:pt x="480" y="219"/>
                    <a:pt x="498" y="214"/>
                  </a:cubicBezTo>
                  <a:cubicBezTo>
                    <a:pt x="516" y="209"/>
                    <a:pt x="499" y="200"/>
                    <a:pt x="468" y="187"/>
                  </a:cubicBezTo>
                  <a:cubicBezTo>
                    <a:pt x="437" y="174"/>
                    <a:pt x="366" y="161"/>
                    <a:pt x="309" y="136"/>
                  </a:cubicBezTo>
                  <a:cubicBezTo>
                    <a:pt x="252" y="111"/>
                    <a:pt x="172" y="54"/>
                    <a:pt x="123" y="34"/>
                  </a:cubicBezTo>
                  <a:cubicBezTo>
                    <a:pt x="74" y="14"/>
                    <a:pt x="6" y="0"/>
                    <a:pt x="3" y="1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8318" name="Freeform 14"/>
            <p:cNvSpPr>
              <a:spLocks/>
            </p:cNvSpPr>
            <p:nvPr userDrawn="1"/>
          </p:nvSpPr>
          <p:spPr bwMode="auto">
            <a:xfrm>
              <a:off x="2723" y="324"/>
              <a:ext cx="414" cy="100"/>
            </a:xfrm>
            <a:custGeom>
              <a:avLst/>
              <a:gdLst/>
              <a:ahLst/>
              <a:cxnLst>
                <a:cxn ang="0">
                  <a:pos x="69" y="60"/>
                </a:cxn>
                <a:cxn ang="0">
                  <a:pos x="12" y="42"/>
                </a:cxn>
                <a:cxn ang="0">
                  <a:pos x="3" y="15"/>
                </a:cxn>
                <a:cxn ang="0">
                  <a:pos x="30" y="0"/>
                </a:cxn>
                <a:cxn ang="0">
                  <a:pos x="117" y="18"/>
                </a:cxn>
                <a:cxn ang="0">
                  <a:pos x="243" y="48"/>
                </a:cxn>
                <a:cxn ang="0">
                  <a:pos x="387" y="48"/>
                </a:cxn>
                <a:cxn ang="0">
                  <a:pos x="408" y="54"/>
                </a:cxn>
                <a:cxn ang="0">
                  <a:pos x="381" y="87"/>
                </a:cxn>
                <a:cxn ang="0">
                  <a:pos x="318" y="99"/>
                </a:cxn>
                <a:cxn ang="0">
                  <a:pos x="195" y="93"/>
                </a:cxn>
                <a:cxn ang="0">
                  <a:pos x="69" y="60"/>
                </a:cxn>
              </a:cxnLst>
              <a:rect l="0" t="0" r="r" b="b"/>
              <a:pathLst>
                <a:path w="414" h="100">
                  <a:moveTo>
                    <a:pt x="69" y="60"/>
                  </a:moveTo>
                  <a:cubicBezTo>
                    <a:pt x="39" y="52"/>
                    <a:pt x="23" y="49"/>
                    <a:pt x="12" y="42"/>
                  </a:cubicBezTo>
                  <a:cubicBezTo>
                    <a:pt x="1" y="35"/>
                    <a:pt x="0" y="22"/>
                    <a:pt x="3" y="15"/>
                  </a:cubicBezTo>
                  <a:cubicBezTo>
                    <a:pt x="6" y="8"/>
                    <a:pt x="11" y="0"/>
                    <a:pt x="30" y="0"/>
                  </a:cubicBezTo>
                  <a:cubicBezTo>
                    <a:pt x="49" y="0"/>
                    <a:pt x="82" y="10"/>
                    <a:pt x="117" y="18"/>
                  </a:cubicBezTo>
                  <a:cubicBezTo>
                    <a:pt x="152" y="26"/>
                    <a:pt x="198" y="43"/>
                    <a:pt x="243" y="48"/>
                  </a:cubicBezTo>
                  <a:cubicBezTo>
                    <a:pt x="288" y="53"/>
                    <a:pt x="360" y="47"/>
                    <a:pt x="387" y="48"/>
                  </a:cubicBezTo>
                  <a:cubicBezTo>
                    <a:pt x="414" y="49"/>
                    <a:pt x="409" y="48"/>
                    <a:pt x="408" y="54"/>
                  </a:cubicBezTo>
                  <a:cubicBezTo>
                    <a:pt x="407" y="60"/>
                    <a:pt x="396" y="80"/>
                    <a:pt x="381" y="87"/>
                  </a:cubicBezTo>
                  <a:cubicBezTo>
                    <a:pt x="366" y="94"/>
                    <a:pt x="349" y="98"/>
                    <a:pt x="318" y="99"/>
                  </a:cubicBezTo>
                  <a:cubicBezTo>
                    <a:pt x="287" y="100"/>
                    <a:pt x="237" y="99"/>
                    <a:pt x="195" y="93"/>
                  </a:cubicBezTo>
                  <a:cubicBezTo>
                    <a:pt x="153" y="87"/>
                    <a:pt x="99" y="68"/>
                    <a:pt x="69" y="6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8319" name="Freeform 15"/>
            <p:cNvSpPr>
              <a:spLocks/>
            </p:cNvSpPr>
            <p:nvPr userDrawn="1"/>
          </p:nvSpPr>
          <p:spPr bwMode="auto">
            <a:xfrm>
              <a:off x="3165" y="375"/>
              <a:ext cx="150" cy="72"/>
            </a:xfrm>
            <a:custGeom>
              <a:avLst/>
              <a:gdLst/>
              <a:ahLst/>
              <a:cxnLst>
                <a:cxn ang="0">
                  <a:pos x="3" y="67"/>
                </a:cxn>
                <a:cxn ang="0">
                  <a:pos x="84" y="19"/>
                </a:cxn>
                <a:cxn ang="0">
                  <a:pos x="123" y="1"/>
                </a:cxn>
                <a:cxn ang="0">
                  <a:pos x="150" y="22"/>
                </a:cxn>
                <a:cxn ang="0">
                  <a:pos x="123" y="55"/>
                </a:cxn>
                <a:cxn ang="0">
                  <a:pos x="90" y="70"/>
                </a:cxn>
                <a:cxn ang="0">
                  <a:pos x="0" y="67"/>
                </a:cxn>
              </a:cxnLst>
              <a:rect l="0" t="0" r="r" b="b"/>
              <a:pathLst>
                <a:path w="150" h="72">
                  <a:moveTo>
                    <a:pt x="3" y="67"/>
                  </a:moveTo>
                  <a:cubicBezTo>
                    <a:pt x="16" y="59"/>
                    <a:pt x="64" y="30"/>
                    <a:pt x="84" y="19"/>
                  </a:cubicBezTo>
                  <a:cubicBezTo>
                    <a:pt x="104" y="8"/>
                    <a:pt x="112" y="0"/>
                    <a:pt x="123" y="1"/>
                  </a:cubicBezTo>
                  <a:cubicBezTo>
                    <a:pt x="134" y="2"/>
                    <a:pt x="150" y="13"/>
                    <a:pt x="150" y="22"/>
                  </a:cubicBezTo>
                  <a:cubicBezTo>
                    <a:pt x="150" y="31"/>
                    <a:pt x="133" y="47"/>
                    <a:pt x="123" y="55"/>
                  </a:cubicBezTo>
                  <a:cubicBezTo>
                    <a:pt x="113" y="63"/>
                    <a:pt x="110" y="68"/>
                    <a:pt x="90" y="70"/>
                  </a:cubicBezTo>
                  <a:cubicBezTo>
                    <a:pt x="70" y="72"/>
                    <a:pt x="35" y="69"/>
                    <a:pt x="0" y="67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8320" name="Freeform 16"/>
            <p:cNvSpPr>
              <a:spLocks/>
            </p:cNvSpPr>
            <p:nvPr userDrawn="1"/>
          </p:nvSpPr>
          <p:spPr bwMode="auto">
            <a:xfrm>
              <a:off x="3463" y="267"/>
              <a:ext cx="148" cy="91"/>
            </a:xfrm>
            <a:custGeom>
              <a:avLst/>
              <a:gdLst/>
              <a:ahLst/>
              <a:cxnLst>
                <a:cxn ang="0">
                  <a:pos x="1" y="69"/>
                </a:cxn>
                <a:cxn ang="0">
                  <a:pos x="25" y="51"/>
                </a:cxn>
                <a:cxn ang="0">
                  <a:pos x="100" y="9"/>
                </a:cxn>
                <a:cxn ang="0">
                  <a:pos x="133" y="3"/>
                </a:cxn>
                <a:cxn ang="0">
                  <a:pos x="136" y="27"/>
                </a:cxn>
                <a:cxn ang="0">
                  <a:pos x="61" y="75"/>
                </a:cxn>
                <a:cxn ang="0">
                  <a:pos x="19" y="90"/>
                </a:cxn>
                <a:cxn ang="0">
                  <a:pos x="1" y="69"/>
                </a:cxn>
              </a:cxnLst>
              <a:rect l="0" t="0" r="r" b="b"/>
              <a:pathLst>
                <a:path w="148" h="91">
                  <a:moveTo>
                    <a:pt x="1" y="69"/>
                  </a:moveTo>
                  <a:cubicBezTo>
                    <a:pt x="2" y="63"/>
                    <a:pt x="9" y="61"/>
                    <a:pt x="25" y="51"/>
                  </a:cubicBezTo>
                  <a:cubicBezTo>
                    <a:pt x="41" y="41"/>
                    <a:pt x="82" y="17"/>
                    <a:pt x="100" y="9"/>
                  </a:cubicBezTo>
                  <a:cubicBezTo>
                    <a:pt x="118" y="1"/>
                    <a:pt x="127" y="0"/>
                    <a:pt x="133" y="3"/>
                  </a:cubicBezTo>
                  <a:cubicBezTo>
                    <a:pt x="139" y="6"/>
                    <a:pt x="148" y="15"/>
                    <a:pt x="136" y="27"/>
                  </a:cubicBezTo>
                  <a:cubicBezTo>
                    <a:pt x="124" y="39"/>
                    <a:pt x="80" y="65"/>
                    <a:pt x="61" y="75"/>
                  </a:cubicBezTo>
                  <a:cubicBezTo>
                    <a:pt x="42" y="85"/>
                    <a:pt x="29" y="91"/>
                    <a:pt x="19" y="90"/>
                  </a:cubicBezTo>
                  <a:cubicBezTo>
                    <a:pt x="9" y="89"/>
                    <a:pt x="0" y="75"/>
                    <a:pt x="1" y="6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8321" name="Freeform 17"/>
            <p:cNvSpPr>
              <a:spLocks/>
            </p:cNvSpPr>
            <p:nvPr userDrawn="1"/>
          </p:nvSpPr>
          <p:spPr bwMode="auto">
            <a:xfrm>
              <a:off x="3580" y="58"/>
              <a:ext cx="938" cy="158"/>
            </a:xfrm>
            <a:custGeom>
              <a:avLst/>
              <a:gdLst/>
              <a:ahLst/>
              <a:cxnLst>
                <a:cxn ang="0">
                  <a:pos x="172" y="86"/>
                </a:cxn>
                <a:cxn ang="0">
                  <a:pos x="61" y="137"/>
                </a:cxn>
                <a:cxn ang="0">
                  <a:pos x="16" y="155"/>
                </a:cxn>
                <a:cxn ang="0">
                  <a:pos x="7" y="122"/>
                </a:cxn>
                <a:cxn ang="0">
                  <a:pos x="58" y="80"/>
                </a:cxn>
                <a:cxn ang="0">
                  <a:pos x="172" y="38"/>
                </a:cxn>
                <a:cxn ang="0">
                  <a:pos x="304" y="11"/>
                </a:cxn>
                <a:cxn ang="0">
                  <a:pos x="463" y="2"/>
                </a:cxn>
                <a:cxn ang="0">
                  <a:pos x="631" y="23"/>
                </a:cxn>
                <a:cxn ang="0">
                  <a:pos x="796" y="53"/>
                </a:cxn>
                <a:cxn ang="0">
                  <a:pos x="841" y="47"/>
                </a:cxn>
                <a:cxn ang="0">
                  <a:pos x="907" y="71"/>
                </a:cxn>
                <a:cxn ang="0">
                  <a:pos x="919" y="101"/>
                </a:cxn>
                <a:cxn ang="0">
                  <a:pos x="793" y="98"/>
                </a:cxn>
                <a:cxn ang="0">
                  <a:pos x="634" y="62"/>
                </a:cxn>
                <a:cxn ang="0">
                  <a:pos x="439" y="38"/>
                </a:cxn>
                <a:cxn ang="0">
                  <a:pos x="238" y="59"/>
                </a:cxn>
                <a:cxn ang="0">
                  <a:pos x="172" y="86"/>
                </a:cxn>
              </a:cxnLst>
              <a:rect l="0" t="0" r="r" b="b"/>
              <a:pathLst>
                <a:path w="938" h="158">
                  <a:moveTo>
                    <a:pt x="172" y="86"/>
                  </a:moveTo>
                  <a:cubicBezTo>
                    <a:pt x="142" y="99"/>
                    <a:pt x="87" y="126"/>
                    <a:pt x="61" y="137"/>
                  </a:cubicBezTo>
                  <a:cubicBezTo>
                    <a:pt x="35" y="148"/>
                    <a:pt x="25" y="158"/>
                    <a:pt x="16" y="155"/>
                  </a:cubicBezTo>
                  <a:cubicBezTo>
                    <a:pt x="7" y="152"/>
                    <a:pt x="0" y="134"/>
                    <a:pt x="7" y="122"/>
                  </a:cubicBezTo>
                  <a:cubicBezTo>
                    <a:pt x="14" y="110"/>
                    <a:pt x="31" y="94"/>
                    <a:pt x="58" y="80"/>
                  </a:cubicBezTo>
                  <a:cubicBezTo>
                    <a:pt x="85" y="66"/>
                    <a:pt x="131" y="49"/>
                    <a:pt x="172" y="38"/>
                  </a:cubicBezTo>
                  <a:cubicBezTo>
                    <a:pt x="213" y="27"/>
                    <a:pt x="256" y="17"/>
                    <a:pt x="304" y="11"/>
                  </a:cubicBezTo>
                  <a:cubicBezTo>
                    <a:pt x="352" y="5"/>
                    <a:pt x="409" y="0"/>
                    <a:pt x="463" y="2"/>
                  </a:cubicBezTo>
                  <a:cubicBezTo>
                    <a:pt x="517" y="4"/>
                    <a:pt x="576" y="15"/>
                    <a:pt x="631" y="23"/>
                  </a:cubicBezTo>
                  <a:cubicBezTo>
                    <a:pt x="686" y="31"/>
                    <a:pt x="761" y="49"/>
                    <a:pt x="796" y="53"/>
                  </a:cubicBezTo>
                  <a:cubicBezTo>
                    <a:pt x="831" y="57"/>
                    <a:pt x="823" y="44"/>
                    <a:pt x="841" y="47"/>
                  </a:cubicBezTo>
                  <a:cubicBezTo>
                    <a:pt x="859" y="50"/>
                    <a:pt x="894" y="62"/>
                    <a:pt x="907" y="71"/>
                  </a:cubicBezTo>
                  <a:cubicBezTo>
                    <a:pt x="920" y="80"/>
                    <a:pt x="938" y="97"/>
                    <a:pt x="919" y="101"/>
                  </a:cubicBezTo>
                  <a:cubicBezTo>
                    <a:pt x="900" y="105"/>
                    <a:pt x="840" y="104"/>
                    <a:pt x="793" y="98"/>
                  </a:cubicBezTo>
                  <a:cubicBezTo>
                    <a:pt x="746" y="92"/>
                    <a:pt x="693" y="72"/>
                    <a:pt x="634" y="62"/>
                  </a:cubicBezTo>
                  <a:cubicBezTo>
                    <a:pt x="575" y="52"/>
                    <a:pt x="505" y="38"/>
                    <a:pt x="439" y="38"/>
                  </a:cubicBezTo>
                  <a:cubicBezTo>
                    <a:pt x="373" y="38"/>
                    <a:pt x="284" y="51"/>
                    <a:pt x="238" y="59"/>
                  </a:cubicBezTo>
                  <a:cubicBezTo>
                    <a:pt x="192" y="67"/>
                    <a:pt x="202" y="73"/>
                    <a:pt x="172" y="8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8322" name="Freeform 18"/>
            <p:cNvSpPr>
              <a:spLocks/>
            </p:cNvSpPr>
            <p:nvPr userDrawn="1"/>
          </p:nvSpPr>
          <p:spPr bwMode="auto">
            <a:xfrm>
              <a:off x="3686" y="145"/>
              <a:ext cx="372" cy="98"/>
            </a:xfrm>
            <a:custGeom>
              <a:avLst/>
              <a:gdLst/>
              <a:ahLst/>
              <a:cxnLst>
                <a:cxn ang="0">
                  <a:pos x="18" y="47"/>
                </a:cxn>
                <a:cxn ang="0">
                  <a:pos x="141" y="17"/>
                </a:cxn>
                <a:cxn ang="0">
                  <a:pos x="246" y="2"/>
                </a:cxn>
                <a:cxn ang="0">
                  <a:pos x="351" y="5"/>
                </a:cxn>
                <a:cxn ang="0">
                  <a:pos x="372" y="23"/>
                </a:cxn>
                <a:cxn ang="0">
                  <a:pos x="354" y="44"/>
                </a:cxn>
                <a:cxn ang="0">
                  <a:pos x="264" y="50"/>
                </a:cxn>
                <a:cxn ang="0">
                  <a:pos x="168" y="53"/>
                </a:cxn>
                <a:cxn ang="0">
                  <a:pos x="72" y="77"/>
                </a:cxn>
                <a:cxn ang="0">
                  <a:pos x="15" y="95"/>
                </a:cxn>
                <a:cxn ang="0">
                  <a:pos x="0" y="56"/>
                </a:cxn>
              </a:cxnLst>
              <a:rect l="0" t="0" r="r" b="b"/>
              <a:pathLst>
                <a:path w="372" h="98">
                  <a:moveTo>
                    <a:pt x="18" y="47"/>
                  </a:moveTo>
                  <a:cubicBezTo>
                    <a:pt x="60" y="36"/>
                    <a:pt x="103" y="25"/>
                    <a:pt x="141" y="17"/>
                  </a:cubicBezTo>
                  <a:cubicBezTo>
                    <a:pt x="179" y="9"/>
                    <a:pt x="211" y="4"/>
                    <a:pt x="246" y="2"/>
                  </a:cubicBezTo>
                  <a:cubicBezTo>
                    <a:pt x="281" y="0"/>
                    <a:pt x="330" y="1"/>
                    <a:pt x="351" y="5"/>
                  </a:cubicBezTo>
                  <a:cubicBezTo>
                    <a:pt x="372" y="9"/>
                    <a:pt x="372" y="17"/>
                    <a:pt x="372" y="23"/>
                  </a:cubicBezTo>
                  <a:cubicBezTo>
                    <a:pt x="372" y="29"/>
                    <a:pt x="372" y="40"/>
                    <a:pt x="354" y="44"/>
                  </a:cubicBezTo>
                  <a:cubicBezTo>
                    <a:pt x="336" y="48"/>
                    <a:pt x="295" y="49"/>
                    <a:pt x="264" y="50"/>
                  </a:cubicBezTo>
                  <a:cubicBezTo>
                    <a:pt x="233" y="51"/>
                    <a:pt x="200" y="49"/>
                    <a:pt x="168" y="53"/>
                  </a:cubicBezTo>
                  <a:cubicBezTo>
                    <a:pt x="136" y="57"/>
                    <a:pt x="98" y="70"/>
                    <a:pt x="72" y="77"/>
                  </a:cubicBezTo>
                  <a:cubicBezTo>
                    <a:pt x="46" y="84"/>
                    <a:pt x="27" y="98"/>
                    <a:pt x="15" y="95"/>
                  </a:cubicBezTo>
                  <a:cubicBezTo>
                    <a:pt x="3" y="92"/>
                    <a:pt x="1" y="74"/>
                    <a:pt x="0" y="56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8323" name="Freeform 19"/>
            <p:cNvSpPr>
              <a:spLocks/>
            </p:cNvSpPr>
            <p:nvPr userDrawn="1"/>
          </p:nvSpPr>
          <p:spPr bwMode="auto">
            <a:xfrm>
              <a:off x="3618" y="308"/>
              <a:ext cx="318" cy="158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12" y="137"/>
                </a:cxn>
                <a:cxn ang="0">
                  <a:pos x="162" y="71"/>
                </a:cxn>
                <a:cxn ang="0">
                  <a:pos x="249" y="20"/>
                </a:cxn>
                <a:cxn ang="0">
                  <a:pos x="285" y="2"/>
                </a:cxn>
                <a:cxn ang="0">
                  <a:pos x="309" y="11"/>
                </a:cxn>
                <a:cxn ang="0">
                  <a:pos x="303" y="47"/>
                </a:cxn>
                <a:cxn ang="0">
                  <a:pos x="219" y="89"/>
                </a:cxn>
                <a:cxn ang="0">
                  <a:pos x="108" y="140"/>
                </a:cxn>
                <a:cxn ang="0">
                  <a:pos x="57" y="152"/>
                </a:cxn>
                <a:cxn ang="0">
                  <a:pos x="0" y="158"/>
                </a:cxn>
              </a:cxnLst>
              <a:rect l="0" t="0" r="r" b="b"/>
              <a:pathLst>
                <a:path w="318" h="158">
                  <a:moveTo>
                    <a:pt x="0" y="158"/>
                  </a:moveTo>
                  <a:lnTo>
                    <a:pt x="12" y="137"/>
                  </a:lnTo>
                  <a:cubicBezTo>
                    <a:pt x="39" y="123"/>
                    <a:pt x="122" y="90"/>
                    <a:pt x="162" y="71"/>
                  </a:cubicBezTo>
                  <a:cubicBezTo>
                    <a:pt x="202" y="52"/>
                    <a:pt x="229" y="31"/>
                    <a:pt x="249" y="20"/>
                  </a:cubicBezTo>
                  <a:cubicBezTo>
                    <a:pt x="269" y="9"/>
                    <a:pt x="275" y="4"/>
                    <a:pt x="285" y="2"/>
                  </a:cubicBezTo>
                  <a:cubicBezTo>
                    <a:pt x="295" y="0"/>
                    <a:pt x="306" y="4"/>
                    <a:pt x="309" y="11"/>
                  </a:cubicBezTo>
                  <a:cubicBezTo>
                    <a:pt x="312" y="18"/>
                    <a:pt x="318" y="34"/>
                    <a:pt x="303" y="47"/>
                  </a:cubicBezTo>
                  <a:cubicBezTo>
                    <a:pt x="288" y="60"/>
                    <a:pt x="252" y="74"/>
                    <a:pt x="219" y="89"/>
                  </a:cubicBezTo>
                  <a:cubicBezTo>
                    <a:pt x="186" y="104"/>
                    <a:pt x="135" y="130"/>
                    <a:pt x="108" y="140"/>
                  </a:cubicBezTo>
                  <a:cubicBezTo>
                    <a:pt x="81" y="150"/>
                    <a:pt x="74" y="150"/>
                    <a:pt x="57" y="152"/>
                  </a:cubicBezTo>
                  <a:cubicBezTo>
                    <a:pt x="40" y="154"/>
                    <a:pt x="23" y="154"/>
                    <a:pt x="0" y="15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8324" name="Freeform 20"/>
            <p:cNvSpPr>
              <a:spLocks/>
            </p:cNvSpPr>
            <p:nvPr userDrawn="1"/>
          </p:nvSpPr>
          <p:spPr bwMode="auto">
            <a:xfrm>
              <a:off x="3413" y="291"/>
              <a:ext cx="380" cy="174"/>
            </a:xfrm>
            <a:custGeom>
              <a:avLst/>
              <a:gdLst/>
              <a:ahLst/>
              <a:cxnLst>
                <a:cxn ang="0">
                  <a:pos x="3" y="165"/>
                </a:cxn>
                <a:cxn ang="0">
                  <a:pos x="129" y="93"/>
                </a:cxn>
                <a:cxn ang="0">
                  <a:pos x="261" y="30"/>
                </a:cxn>
                <a:cxn ang="0">
                  <a:pos x="351" y="0"/>
                </a:cxn>
                <a:cxn ang="0">
                  <a:pos x="378" y="27"/>
                </a:cxn>
                <a:cxn ang="0">
                  <a:pos x="336" y="51"/>
                </a:cxn>
                <a:cxn ang="0">
                  <a:pos x="291" y="60"/>
                </a:cxn>
                <a:cxn ang="0">
                  <a:pos x="240" y="75"/>
                </a:cxn>
                <a:cxn ang="0">
                  <a:pos x="189" y="120"/>
                </a:cxn>
                <a:cxn ang="0">
                  <a:pos x="102" y="174"/>
                </a:cxn>
                <a:cxn ang="0">
                  <a:pos x="0" y="162"/>
                </a:cxn>
              </a:cxnLst>
              <a:rect l="0" t="0" r="r" b="b"/>
              <a:pathLst>
                <a:path w="380" h="174">
                  <a:moveTo>
                    <a:pt x="3" y="165"/>
                  </a:moveTo>
                  <a:cubicBezTo>
                    <a:pt x="24" y="153"/>
                    <a:pt x="86" y="115"/>
                    <a:pt x="129" y="93"/>
                  </a:cubicBezTo>
                  <a:cubicBezTo>
                    <a:pt x="172" y="71"/>
                    <a:pt x="224" y="45"/>
                    <a:pt x="261" y="30"/>
                  </a:cubicBezTo>
                  <a:cubicBezTo>
                    <a:pt x="298" y="15"/>
                    <a:pt x="332" y="0"/>
                    <a:pt x="351" y="0"/>
                  </a:cubicBezTo>
                  <a:cubicBezTo>
                    <a:pt x="370" y="0"/>
                    <a:pt x="380" y="19"/>
                    <a:pt x="378" y="27"/>
                  </a:cubicBezTo>
                  <a:cubicBezTo>
                    <a:pt x="376" y="35"/>
                    <a:pt x="350" y="46"/>
                    <a:pt x="336" y="51"/>
                  </a:cubicBezTo>
                  <a:cubicBezTo>
                    <a:pt x="322" y="56"/>
                    <a:pt x="307" y="56"/>
                    <a:pt x="291" y="60"/>
                  </a:cubicBezTo>
                  <a:cubicBezTo>
                    <a:pt x="275" y="64"/>
                    <a:pt x="257" y="65"/>
                    <a:pt x="240" y="75"/>
                  </a:cubicBezTo>
                  <a:cubicBezTo>
                    <a:pt x="223" y="85"/>
                    <a:pt x="212" y="104"/>
                    <a:pt x="189" y="120"/>
                  </a:cubicBezTo>
                  <a:cubicBezTo>
                    <a:pt x="166" y="136"/>
                    <a:pt x="133" y="167"/>
                    <a:pt x="102" y="174"/>
                  </a:cubicBezTo>
                  <a:lnTo>
                    <a:pt x="0" y="162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8325" name="Freeform 21"/>
            <p:cNvSpPr>
              <a:spLocks/>
            </p:cNvSpPr>
            <p:nvPr userDrawn="1"/>
          </p:nvSpPr>
          <p:spPr bwMode="auto">
            <a:xfrm>
              <a:off x="4178" y="187"/>
              <a:ext cx="523" cy="69"/>
            </a:xfrm>
            <a:custGeom>
              <a:avLst/>
              <a:gdLst/>
              <a:ahLst/>
              <a:cxnLst>
                <a:cxn ang="0">
                  <a:pos x="84" y="11"/>
                </a:cxn>
                <a:cxn ang="0">
                  <a:pos x="27" y="5"/>
                </a:cxn>
                <a:cxn ang="0">
                  <a:pos x="9" y="35"/>
                </a:cxn>
                <a:cxn ang="0">
                  <a:pos x="81" y="56"/>
                </a:cxn>
                <a:cxn ang="0">
                  <a:pos x="255" y="68"/>
                </a:cxn>
                <a:cxn ang="0">
                  <a:pos x="432" y="50"/>
                </a:cxn>
                <a:cxn ang="0">
                  <a:pos x="513" y="5"/>
                </a:cxn>
                <a:cxn ang="0">
                  <a:pos x="372" y="20"/>
                </a:cxn>
                <a:cxn ang="0">
                  <a:pos x="141" y="14"/>
                </a:cxn>
                <a:cxn ang="0">
                  <a:pos x="84" y="11"/>
                </a:cxn>
              </a:cxnLst>
              <a:rect l="0" t="0" r="r" b="b"/>
              <a:pathLst>
                <a:path w="523" h="69">
                  <a:moveTo>
                    <a:pt x="84" y="11"/>
                  </a:moveTo>
                  <a:cubicBezTo>
                    <a:pt x="65" y="9"/>
                    <a:pt x="40" y="1"/>
                    <a:pt x="27" y="5"/>
                  </a:cubicBezTo>
                  <a:cubicBezTo>
                    <a:pt x="14" y="9"/>
                    <a:pt x="0" y="27"/>
                    <a:pt x="9" y="35"/>
                  </a:cubicBezTo>
                  <a:cubicBezTo>
                    <a:pt x="18" y="43"/>
                    <a:pt x="40" y="51"/>
                    <a:pt x="81" y="56"/>
                  </a:cubicBezTo>
                  <a:cubicBezTo>
                    <a:pt x="122" y="61"/>
                    <a:pt x="197" y="69"/>
                    <a:pt x="255" y="68"/>
                  </a:cubicBezTo>
                  <a:cubicBezTo>
                    <a:pt x="313" y="67"/>
                    <a:pt x="389" y="60"/>
                    <a:pt x="432" y="50"/>
                  </a:cubicBezTo>
                  <a:cubicBezTo>
                    <a:pt x="475" y="40"/>
                    <a:pt x="523" y="10"/>
                    <a:pt x="513" y="5"/>
                  </a:cubicBezTo>
                  <a:cubicBezTo>
                    <a:pt x="503" y="0"/>
                    <a:pt x="434" y="19"/>
                    <a:pt x="372" y="20"/>
                  </a:cubicBezTo>
                  <a:cubicBezTo>
                    <a:pt x="310" y="21"/>
                    <a:pt x="189" y="15"/>
                    <a:pt x="141" y="14"/>
                  </a:cubicBezTo>
                  <a:cubicBezTo>
                    <a:pt x="93" y="13"/>
                    <a:pt x="103" y="13"/>
                    <a:pt x="84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8326" name="Freeform 22"/>
            <p:cNvSpPr>
              <a:spLocks/>
            </p:cNvSpPr>
            <p:nvPr userDrawn="1"/>
          </p:nvSpPr>
          <p:spPr bwMode="auto">
            <a:xfrm>
              <a:off x="4689" y="186"/>
              <a:ext cx="537" cy="120"/>
            </a:xfrm>
            <a:custGeom>
              <a:avLst/>
              <a:gdLst/>
              <a:ahLst/>
              <a:cxnLst>
                <a:cxn ang="0">
                  <a:pos x="23" y="6"/>
                </a:cxn>
                <a:cxn ang="0">
                  <a:pos x="188" y="3"/>
                </a:cxn>
                <a:cxn ang="0">
                  <a:pos x="323" y="27"/>
                </a:cxn>
                <a:cxn ang="0">
                  <a:pos x="464" y="69"/>
                </a:cxn>
                <a:cxn ang="0">
                  <a:pos x="521" y="90"/>
                </a:cxn>
                <a:cxn ang="0">
                  <a:pos x="533" y="105"/>
                </a:cxn>
                <a:cxn ang="0">
                  <a:pos x="497" y="120"/>
                </a:cxn>
                <a:cxn ang="0">
                  <a:pos x="452" y="108"/>
                </a:cxn>
                <a:cxn ang="0">
                  <a:pos x="350" y="72"/>
                </a:cxn>
                <a:cxn ang="0">
                  <a:pos x="158" y="39"/>
                </a:cxn>
                <a:cxn ang="0">
                  <a:pos x="50" y="39"/>
                </a:cxn>
                <a:cxn ang="0">
                  <a:pos x="23" y="6"/>
                </a:cxn>
              </a:cxnLst>
              <a:rect l="0" t="0" r="r" b="b"/>
              <a:pathLst>
                <a:path w="537" h="120">
                  <a:moveTo>
                    <a:pt x="23" y="6"/>
                  </a:moveTo>
                  <a:cubicBezTo>
                    <a:pt x="46" y="0"/>
                    <a:pt x="138" y="0"/>
                    <a:pt x="188" y="3"/>
                  </a:cubicBezTo>
                  <a:cubicBezTo>
                    <a:pt x="238" y="6"/>
                    <a:pt x="277" y="16"/>
                    <a:pt x="323" y="27"/>
                  </a:cubicBezTo>
                  <a:cubicBezTo>
                    <a:pt x="369" y="38"/>
                    <a:pt x="431" y="59"/>
                    <a:pt x="464" y="69"/>
                  </a:cubicBezTo>
                  <a:cubicBezTo>
                    <a:pt x="497" y="79"/>
                    <a:pt x="509" y="84"/>
                    <a:pt x="521" y="90"/>
                  </a:cubicBezTo>
                  <a:cubicBezTo>
                    <a:pt x="533" y="96"/>
                    <a:pt x="537" y="100"/>
                    <a:pt x="533" y="105"/>
                  </a:cubicBezTo>
                  <a:cubicBezTo>
                    <a:pt x="529" y="110"/>
                    <a:pt x="510" y="120"/>
                    <a:pt x="497" y="120"/>
                  </a:cubicBezTo>
                  <a:cubicBezTo>
                    <a:pt x="484" y="120"/>
                    <a:pt x="476" y="116"/>
                    <a:pt x="452" y="108"/>
                  </a:cubicBezTo>
                  <a:cubicBezTo>
                    <a:pt x="428" y="100"/>
                    <a:pt x="399" y="84"/>
                    <a:pt x="350" y="72"/>
                  </a:cubicBezTo>
                  <a:cubicBezTo>
                    <a:pt x="301" y="60"/>
                    <a:pt x="208" y="45"/>
                    <a:pt x="158" y="39"/>
                  </a:cubicBezTo>
                  <a:cubicBezTo>
                    <a:pt x="108" y="33"/>
                    <a:pt x="72" y="43"/>
                    <a:pt x="50" y="39"/>
                  </a:cubicBezTo>
                  <a:cubicBezTo>
                    <a:pt x="28" y="35"/>
                    <a:pt x="0" y="12"/>
                    <a:pt x="23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8327" name="Freeform 23"/>
            <p:cNvSpPr>
              <a:spLocks/>
            </p:cNvSpPr>
            <p:nvPr userDrawn="1"/>
          </p:nvSpPr>
          <p:spPr bwMode="auto">
            <a:xfrm>
              <a:off x="4968" y="312"/>
              <a:ext cx="800" cy="143"/>
            </a:xfrm>
            <a:custGeom>
              <a:avLst/>
              <a:gdLst/>
              <a:ahLst/>
              <a:cxnLst>
                <a:cxn ang="0">
                  <a:pos x="800" y="24"/>
                </a:cxn>
                <a:cxn ang="0">
                  <a:pos x="782" y="15"/>
                </a:cxn>
                <a:cxn ang="0">
                  <a:pos x="659" y="63"/>
                </a:cxn>
                <a:cxn ang="0">
                  <a:pos x="500" y="84"/>
                </a:cxn>
                <a:cxn ang="0">
                  <a:pos x="326" y="69"/>
                </a:cxn>
                <a:cxn ang="0">
                  <a:pos x="98" y="21"/>
                </a:cxn>
                <a:cxn ang="0">
                  <a:pos x="11" y="6"/>
                </a:cxn>
                <a:cxn ang="0">
                  <a:pos x="32" y="60"/>
                </a:cxn>
                <a:cxn ang="0">
                  <a:pos x="155" y="96"/>
                </a:cxn>
                <a:cxn ang="0">
                  <a:pos x="410" y="138"/>
                </a:cxn>
                <a:cxn ang="0">
                  <a:pos x="596" y="129"/>
                </a:cxn>
                <a:cxn ang="0">
                  <a:pos x="737" y="90"/>
                </a:cxn>
                <a:cxn ang="0">
                  <a:pos x="788" y="69"/>
                </a:cxn>
                <a:cxn ang="0">
                  <a:pos x="800" y="24"/>
                </a:cxn>
              </a:cxnLst>
              <a:rect l="0" t="0" r="r" b="b"/>
              <a:pathLst>
                <a:path w="800" h="143">
                  <a:moveTo>
                    <a:pt x="800" y="24"/>
                  </a:moveTo>
                  <a:lnTo>
                    <a:pt x="782" y="15"/>
                  </a:lnTo>
                  <a:cubicBezTo>
                    <a:pt x="759" y="21"/>
                    <a:pt x="706" y="51"/>
                    <a:pt x="659" y="63"/>
                  </a:cubicBezTo>
                  <a:cubicBezTo>
                    <a:pt x="612" y="75"/>
                    <a:pt x="555" y="83"/>
                    <a:pt x="500" y="84"/>
                  </a:cubicBezTo>
                  <a:cubicBezTo>
                    <a:pt x="445" y="85"/>
                    <a:pt x="393" y="79"/>
                    <a:pt x="326" y="69"/>
                  </a:cubicBezTo>
                  <a:cubicBezTo>
                    <a:pt x="259" y="59"/>
                    <a:pt x="150" y="31"/>
                    <a:pt x="98" y="21"/>
                  </a:cubicBezTo>
                  <a:cubicBezTo>
                    <a:pt x="46" y="11"/>
                    <a:pt x="22" y="0"/>
                    <a:pt x="11" y="6"/>
                  </a:cubicBezTo>
                  <a:cubicBezTo>
                    <a:pt x="0" y="12"/>
                    <a:pt x="8" y="45"/>
                    <a:pt x="32" y="60"/>
                  </a:cubicBezTo>
                  <a:cubicBezTo>
                    <a:pt x="56" y="75"/>
                    <a:pt x="92" y="83"/>
                    <a:pt x="155" y="96"/>
                  </a:cubicBezTo>
                  <a:cubicBezTo>
                    <a:pt x="218" y="109"/>
                    <a:pt x="337" y="133"/>
                    <a:pt x="410" y="138"/>
                  </a:cubicBezTo>
                  <a:cubicBezTo>
                    <a:pt x="483" y="143"/>
                    <a:pt x="542" y="137"/>
                    <a:pt x="596" y="129"/>
                  </a:cubicBezTo>
                  <a:cubicBezTo>
                    <a:pt x="650" y="121"/>
                    <a:pt x="705" y="100"/>
                    <a:pt x="737" y="90"/>
                  </a:cubicBezTo>
                  <a:cubicBezTo>
                    <a:pt x="769" y="80"/>
                    <a:pt x="780" y="80"/>
                    <a:pt x="788" y="69"/>
                  </a:cubicBezTo>
                  <a:cubicBezTo>
                    <a:pt x="796" y="58"/>
                    <a:pt x="792" y="39"/>
                    <a:pt x="800" y="2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8328" name="Freeform 24"/>
            <p:cNvSpPr>
              <a:spLocks/>
            </p:cNvSpPr>
            <p:nvPr userDrawn="1"/>
          </p:nvSpPr>
          <p:spPr bwMode="auto">
            <a:xfrm>
              <a:off x="5318" y="240"/>
              <a:ext cx="402" cy="115"/>
            </a:xfrm>
            <a:custGeom>
              <a:avLst/>
              <a:gdLst/>
              <a:ahLst/>
              <a:cxnLst>
                <a:cxn ang="0">
                  <a:pos x="402" y="0"/>
                </a:cxn>
                <a:cxn ang="0">
                  <a:pos x="384" y="12"/>
                </a:cxn>
                <a:cxn ang="0">
                  <a:pos x="276" y="51"/>
                </a:cxn>
                <a:cxn ang="0">
                  <a:pos x="165" y="66"/>
                </a:cxn>
                <a:cxn ang="0">
                  <a:pos x="51" y="57"/>
                </a:cxn>
                <a:cxn ang="0">
                  <a:pos x="15" y="54"/>
                </a:cxn>
                <a:cxn ang="0">
                  <a:pos x="3" y="69"/>
                </a:cxn>
                <a:cxn ang="0">
                  <a:pos x="9" y="93"/>
                </a:cxn>
                <a:cxn ang="0">
                  <a:pos x="54" y="102"/>
                </a:cxn>
                <a:cxn ang="0">
                  <a:pos x="198" y="111"/>
                </a:cxn>
                <a:cxn ang="0">
                  <a:pos x="336" y="75"/>
                </a:cxn>
                <a:cxn ang="0">
                  <a:pos x="375" y="54"/>
                </a:cxn>
                <a:cxn ang="0">
                  <a:pos x="402" y="0"/>
                </a:cxn>
              </a:cxnLst>
              <a:rect l="0" t="0" r="r" b="b"/>
              <a:pathLst>
                <a:path w="402" h="115">
                  <a:moveTo>
                    <a:pt x="402" y="0"/>
                  </a:moveTo>
                  <a:lnTo>
                    <a:pt x="384" y="12"/>
                  </a:lnTo>
                  <a:cubicBezTo>
                    <a:pt x="363" y="20"/>
                    <a:pt x="312" y="42"/>
                    <a:pt x="276" y="51"/>
                  </a:cubicBezTo>
                  <a:cubicBezTo>
                    <a:pt x="240" y="60"/>
                    <a:pt x="202" y="65"/>
                    <a:pt x="165" y="66"/>
                  </a:cubicBezTo>
                  <a:cubicBezTo>
                    <a:pt x="128" y="67"/>
                    <a:pt x="76" y="59"/>
                    <a:pt x="51" y="57"/>
                  </a:cubicBezTo>
                  <a:cubicBezTo>
                    <a:pt x="26" y="55"/>
                    <a:pt x="23" y="52"/>
                    <a:pt x="15" y="54"/>
                  </a:cubicBezTo>
                  <a:cubicBezTo>
                    <a:pt x="7" y="56"/>
                    <a:pt x="4" y="63"/>
                    <a:pt x="3" y="69"/>
                  </a:cubicBezTo>
                  <a:cubicBezTo>
                    <a:pt x="2" y="75"/>
                    <a:pt x="0" y="88"/>
                    <a:pt x="9" y="93"/>
                  </a:cubicBezTo>
                  <a:cubicBezTo>
                    <a:pt x="18" y="98"/>
                    <a:pt x="22" y="99"/>
                    <a:pt x="54" y="102"/>
                  </a:cubicBezTo>
                  <a:cubicBezTo>
                    <a:pt x="86" y="105"/>
                    <a:pt x="151" y="115"/>
                    <a:pt x="198" y="111"/>
                  </a:cubicBezTo>
                  <a:cubicBezTo>
                    <a:pt x="245" y="107"/>
                    <a:pt x="307" y="84"/>
                    <a:pt x="336" y="75"/>
                  </a:cubicBezTo>
                  <a:cubicBezTo>
                    <a:pt x="365" y="66"/>
                    <a:pt x="365" y="65"/>
                    <a:pt x="375" y="54"/>
                  </a:cubicBezTo>
                  <a:cubicBezTo>
                    <a:pt x="385" y="43"/>
                    <a:pt x="392" y="26"/>
                    <a:pt x="402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20640" y="6161088"/>
            <a:ext cx="9169400" cy="138112"/>
            <a:chOff x="0" y="4032"/>
            <a:chExt cx="5776" cy="87"/>
          </a:xfrm>
        </p:grpSpPr>
        <p:sp>
          <p:nvSpPr>
            <p:cNvPr id="1378330" name="Freeform 26"/>
            <p:cNvSpPr>
              <a:spLocks/>
            </p:cNvSpPr>
            <p:nvPr userDrawn="1"/>
          </p:nvSpPr>
          <p:spPr bwMode="auto">
            <a:xfrm>
              <a:off x="4041" y="4047"/>
              <a:ext cx="1735" cy="72"/>
            </a:xfrm>
            <a:custGeom>
              <a:avLst/>
              <a:gdLst/>
              <a:ahLst/>
              <a:cxnLst>
                <a:cxn ang="0">
                  <a:pos x="165" y="6"/>
                </a:cxn>
                <a:cxn ang="0">
                  <a:pos x="450" y="3"/>
                </a:cxn>
                <a:cxn ang="0">
                  <a:pos x="714" y="12"/>
                </a:cxn>
                <a:cxn ang="0">
                  <a:pos x="957" y="24"/>
                </a:cxn>
                <a:cxn ang="0">
                  <a:pos x="1173" y="24"/>
                </a:cxn>
                <a:cxn ang="0">
                  <a:pos x="1473" y="15"/>
                </a:cxn>
                <a:cxn ang="0">
                  <a:pos x="1617" y="0"/>
                </a:cxn>
                <a:cxn ang="0">
                  <a:pos x="1719" y="15"/>
                </a:cxn>
                <a:cxn ang="0">
                  <a:pos x="1716" y="66"/>
                </a:cxn>
                <a:cxn ang="0">
                  <a:pos x="1632" y="51"/>
                </a:cxn>
                <a:cxn ang="0">
                  <a:pos x="1407" y="51"/>
                </a:cxn>
                <a:cxn ang="0">
                  <a:pos x="1191" y="48"/>
                </a:cxn>
                <a:cxn ang="0">
                  <a:pos x="870" y="60"/>
                </a:cxn>
                <a:cxn ang="0">
                  <a:pos x="492" y="48"/>
                </a:cxn>
                <a:cxn ang="0">
                  <a:pos x="291" y="27"/>
                </a:cxn>
                <a:cxn ang="0">
                  <a:pos x="21" y="36"/>
                </a:cxn>
                <a:cxn ang="0">
                  <a:pos x="165" y="6"/>
                </a:cxn>
              </a:cxnLst>
              <a:rect l="0" t="0" r="r" b="b"/>
              <a:pathLst>
                <a:path w="1735" h="72">
                  <a:moveTo>
                    <a:pt x="165" y="6"/>
                  </a:moveTo>
                  <a:cubicBezTo>
                    <a:pt x="236" y="1"/>
                    <a:pt x="359" y="2"/>
                    <a:pt x="450" y="3"/>
                  </a:cubicBezTo>
                  <a:cubicBezTo>
                    <a:pt x="541" y="4"/>
                    <a:pt x="630" y="9"/>
                    <a:pt x="714" y="12"/>
                  </a:cubicBezTo>
                  <a:cubicBezTo>
                    <a:pt x="798" y="15"/>
                    <a:pt x="881" y="22"/>
                    <a:pt x="957" y="24"/>
                  </a:cubicBezTo>
                  <a:cubicBezTo>
                    <a:pt x="1033" y="26"/>
                    <a:pt x="1087" y="25"/>
                    <a:pt x="1173" y="24"/>
                  </a:cubicBezTo>
                  <a:cubicBezTo>
                    <a:pt x="1259" y="23"/>
                    <a:pt x="1399" y="19"/>
                    <a:pt x="1473" y="15"/>
                  </a:cubicBezTo>
                  <a:cubicBezTo>
                    <a:pt x="1547" y="11"/>
                    <a:pt x="1576" y="0"/>
                    <a:pt x="1617" y="0"/>
                  </a:cubicBezTo>
                  <a:cubicBezTo>
                    <a:pt x="1658" y="0"/>
                    <a:pt x="1703" y="4"/>
                    <a:pt x="1719" y="15"/>
                  </a:cubicBezTo>
                  <a:cubicBezTo>
                    <a:pt x="1735" y="26"/>
                    <a:pt x="1730" y="60"/>
                    <a:pt x="1716" y="66"/>
                  </a:cubicBezTo>
                  <a:cubicBezTo>
                    <a:pt x="1702" y="72"/>
                    <a:pt x="1683" y="53"/>
                    <a:pt x="1632" y="51"/>
                  </a:cubicBezTo>
                  <a:cubicBezTo>
                    <a:pt x="1581" y="49"/>
                    <a:pt x="1480" y="51"/>
                    <a:pt x="1407" y="51"/>
                  </a:cubicBezTo>
                  <a:cubicBezTo>
                    <a:pt x="1334" y="51"/>
                    <a:pt x="1280" y="47"/>
                    <a:pt x="1191" y="48"/>
                  </a:cubicBezTo>
                  <a:cubicBezTo>
                    <a:pt x="1102" y="49"/>
                    <a:pt x="986" y="60"/>
                    <a:pt x="870" y="60"/>
                  </a:cubicBezTo>
                  <a:cubicBezTo>
                    <a:pt x="754" y="60"/>
                    <a:pt x="588" y="53"/>
                    <a:pt x="492" y="48"/>
                  </a:cubicBezTo>
                  <a:cubicBezTo>
                    <a:pt x="396" y="43"/>
                    <a:pt x="369" y="29"/>
                    <a:pt x="291" y="27"/>
                  </a:cubicBezTo>
                  <a:cubicBezTo>
                    <a:pt x="213" y="25"/>
                    <a:pt x="42" y="39"/>
                    <a:pt x="21" y="36"/>
                  </a:cubicBezTo>
                  <a:cubicBezTo>
                    <a:pt x="0" y="33"/>
                    <a:pt x="94" y="11"/>
                    <a:pt x="165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8331" name="Freeform 27"/>
            <p:cNvSpPr>
              <a:spLocks/>
            </p:cNvSpPr>
            <p:nvPr userDrawn="1"/>
          </p:nvSpPr>
          <p:spPr bwMode="auto">
            <a:xfrm>
              <a:off x="1727" y="4038"/>
              <a:ext cx="2655" cy="60"/>
            </a:xfrm>
            <a:custGeom>
              <a:avLst/>
              <a:gdLst/>
              <a:ahLst/>
              <a:cxnLst>
                <a:cxn ang="0">
                  <a:pos x="2641" y="6"/>
                </a:cxn>
                <a:cxn ang="0">
                  <a:pos x="2620" y="30"/>
                </a:cxn>
                <a:cxn ang="0">
                  <a:pos x="2368" y="45"/>
                </a:cxn>
                <a:cxn ang="0">
                  <a:pos x="2023" y="60"/>
                </a:cxn>
                <a:cxn ang="0">
                  <a:pos x="1786" y="48"/>
                </a:cxn>
                <a:cxn ang="0">
                  <a:pos x="1525" y="36"/>
                </a:cxn>
                <a:cxn ang="0">
                  <a:pos x="1195" y="45"/>
                </a:cxn>
                <a:cxn ang="0">
                  <a:pos x="817" y="39"/>
                </a:cxn>
                <a:cxn ang="0">
                  <a:pos x="499" y="27"/>
                </a:cxn>
                <a:cxn ang="0">
                  <a:pos x="136" y="39"/>
                </a:cxn>
                <a:cxn ang="0">
                  <a:pos x="10" y="33"/>
                </a:cxn>
                <a:cxn ang="0">
                  <a:pos x="76" y="24"/>
                </a:cxn>
                <a:cxn ang="0">
                  <a:pos x="310" y="18"/>
                </a:cxn>
                <a:cxn ang="0">
                  <a:pos x="544" y="0"/>
                </a:cxn>
                <a:cxn ang="0">
                  <a:pos x="853" y="21"/>
                </a:cxn>
                <a:cxn ang="0">
                  <a:pos x="1114" y="21"/>
                </a:cxn>
                <a:cxn ang="0">
                  <a:pos x="1399" y="3"/>
                </a:cxn>
                <a:cxn ang="0">
                  <a:pos x="1588" y="9"/>
                </a:cxn>
                <a:cxn ang="0">
                  <a:pos x="1807" y="21"/>
                </a:cxn>
                <a:cxn ang="0">
                  <a:pos x="2035" y="12"/>
                </a:cxn>
                <a:cxn ang="0">
                  <a:pos x="2290" y="18"/>
                </a:cxn>
                <a:cxn ang="0">
                  <a:pos x="2596" y="3"/>
                </a:cxn>
                <a:cxn ang="0">
                  <a:pos x="2641" y="6"/>
                </a:cxn>
              </a:cxnLst>
              <a:rect l="0" t="0" r="r" b="b"/>
              <a:pathLst>
                <a:path w="2655" h="60">
                  <a:moveTo>
                    <a:pt x="2641" y="6"/>
                  </a:moveTo>
                  <a:lnTo>
                    <a:pt x="2620" y="30"/>
                  </a:lnTo>
                  <a:cubicBezTo>
                    <a:pt x="2575" y="36"/>
                    <a:pt x="2467" y="40"/>
                    <a:pt x="2368" y="45"/>
                  </a:cubicBezTo>
                  <a:cubicBezTo>
                    <a:pt x="2269" y="50"/>
                    <a:pt x="2120" y="60"/>
                    <a:pt x="2023" y="60"/>
                  </a:cubicBezTo>
                  <a:cubicBezTo>
                    <a:pt x="1926" y="60"/>
                    <a:pt x="1869" y="52"/>
                    <a:pt x="1786" y="48"/>
                  </a:cubicBezTo>
                  <a:cubicBezTo>
                    <a:pt x="1703" y="44"/>
                    <a:pt x="1623" y="36"/>
                    <a:pt x="1525" y="36"/>
                  </a:cubicBezTo>
                  <a:cubicBezTo>
                    <a:pt x="1427" y="36"/>
                    <a:pt x="1313" y="44"/>
                    <a:pt x="1195" y="45"/>
                  </a:cubicBezTo>
                  <a:cubicBezTo>
                    <a:pt x="1077" y="46"/>
                    <a:pt x="933" y="42"/>
                    <a:pt x="817" y="39"/>
                  </a:cubicBezTo>
                  <a:cubicBezTo>
                    <a:pt x="701" y="36"/>
                    <a:pt x="612" y="27"/>
                    <a:pt x="499" y="27"/>
                  </a:cubicBezTo>
                  <a:cubicBezTo>
                    <a:pt x="386" y="27"/>
                    <a:pt x="217" y="38"/>
                    <a:pt x="136" y="39"/>
                  </a:cubicBezTo>
                  <a:cubicBezTo>
                    <a:pt x="55" y="40"/>
                    <a:pt x="20" y="36"/>
                    <a:pt x="10" y="33"/>
                  </a:cubicBezTo>
                  <a:cubicBezTo>
                    <a:pt x="0" y="30"/>
                    <a:pt x="26" y="27"/>
                    <a:pt x="76" y="24"/>
                  </a:cubicBezTo>
                  <a:cubicBezTo>
                    <a:pt x="126" y="21"/>
                    <a:pt x="232" y="22"/>
                    <a:pt x="310" y="18"/>
                  </a:cubicBezTo>
                  <a:cubicBezTo>
                    <a:pt x="388" y="14"/>
                    <a:pt x="454" y="0"/>
                    <a:pt x="544" y="0"/>
                  </a:cubicBezTo>
                  <a:cubicBezTo>
                    <a:pt x="634" y="0"/>
                    <a:pt x="758" y="18"/>
                    <a:pt x="853" y="21"/>
                  </a:cubicBezTo>
                  <a:cubicBezTo>
                    <a:pt x="948" y="24"/>
                    <a:pt x="1023" y="24"/>
                    <a:pt x="1114" y="21"/>
                  </a:cubicBezTo>
                  <a:cubicBezTo>
                    <a:pt x="1205" y="18"/>
                    <a:pt x="1320" y="5"/>
                    <a:pt x="1399" y="3"/>
                  </a:cubicBezTo>
                  <a:cubicBezTo>
                    <a:pt x="1478" y="1"/>
                    <a:pt x="1520" y="6"/>
                    <a:pt x="1588" y="9"/>
                  </a:cubicBezTo>
                  <a:cubicBezTo>
                    <a:pt x="1656" y="12"/>
                    <a:pt x="1733" y="21"/>
                    <a:pt x="1807" y="21"/>
                  </a:cubicBezTo>
                  <a:cubicBezTo>
                    <a:pt x="1881" y="21"/>
                    <a:pt x="1955" y="12"/>
                    <a:pt x="2035" y="12"/>
                  </a:cubicBezTo>
                  <a:cubicBezTo>
                    <a:pt x="2115" y="12"/>
                    <a:pt x="2197" y="19"/>
                    <a:pt x="2290" y="18"/>
                  </a:cubicBezTo>
                  <a:cubicBezTo>
                    <a:pt x="2383" y="17"/>
                    <a:pt x="2537" y="5"/>
                    <a:pt x="2596" y="3"/>
                  </a:cubicBezTo>
                  <a:cubicBezTo>
                    <a:pt x="2655" y="1"/>
                    <a:pt x="2651" y="3"/>
                    <a:pt x="2641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8332" name="Freeform 28"/>
            <p:cNvSpPr>
              <a:spLocks/>
            </p:cNvSpPr>
            <p:nvPr userDrawn="1"/>
          </p:nvSpPr>
          <p:spPr bwMode="auto">
            <a:xfrm>
              <a:off x="0" y="4032"/>
              <a:ext cx="2041" cy="62"/>
            </a:xfrm>
            <a:custGeom>
              <a:avLst/>
              <a:gdLst/>
              <a:ahLst/>
              <a:cxnLst>
                <a:cxn ang="0">
                  <a:pos x="1893" y="39"/>
                </a:cxn>
                <a:cxn ang="0">
                  <a:pos x="1578" y="45"/>
                </a:cxn>
                <a:cxn ang="0">
                  <a:pos x="1011" y="60"/>
                </a:cxn>
                <a:cxn ang="0">
                  <a:pos x="438" y="57"/>
                </a:cxn>
                <a:cxn ang="0">
                  <a:pos x="0" y="36"/>
                </a:cxn>
                <a:cxn ang="0">
                  <a:pos x="0" y="3"/>
                </a:cxn>
                <a:cxn ang="0">
                  <a:pos x="210" y="18"/>
                </a:cxn>
                <a:cxn ang="0">
                  <a:pos x="474" y="21"/>
                </a:cxn>
                <a:cxn ang="0">
                  <a:pos x="678" y="9"/>
                </a:cxn>
                <a:cxn ang="0">
                  <a:pos x="897" y="9"/>
                </a:cxn>
                <a:cxn ang="0">
                  <a:pos x="1167" y="30"/>
                </a:cxn>
                <a:cxn ang="0">
                  <a:pos x="1500" y="24"/>
                </a:cxn>
                <a:cxn ang="0">
                  <a:pos x="1758" y="3"/>
                </a:cxn>
                <a:cxn ang="0">
                  <a:pos x="1938" y="18"/>
                </a:cxn>
                <a:cxn ang="0">
                  <a:pos x="2034" y="33"/>
                </a:cxn>
                <a:cxn ang="0">
                  <a:pos x="1893" y="39"/>
                </a:cxn>
              </a:cxnLst>
              <a:rect l="0" t="0" r="r" b="b"/>
              <a:pathLst>
                <a:path w="2041" h="62">
                  <a:moveTo>
                    <a:pt x="1893" y="39"/>
                  </a:moveTo>
                  <a:cubicBezTo>
                    <a:pt x="1817" y="41"/>
                    <a:pt x="1725" y="42"/>
                    <a:pt x="1578" y="45"/>
                  </a:cubicBezTo>
                  <a:cubicBezTo>
                    <a:pt x="1431" y="48"/>
                    <a:pt x="1201" y="58"/>
                    <a:pt x="1011" y="60"/>
                  </a:cubicBezTo>
                  <a:cubicBezTo>
                    <a:pt x="821" y="62"/>
                    <a:pt x="606" y="61"/>
                    <a:pt x="438" y="57"/>
                  </a:cubicBezTo>
                  <a:cubicBezTo>
                    <a:pt x="270" y="53"/>
                    <a:pt x="73" y="45"/>
                    <a:pt x="0" y="36"/>
                  </a:cubicBezTo>
                  <a:lnTo>
                    <a:pt x="0" y="3"/>
                  </a:lnTo>
                  <a:cubicBezTo>
                    <a:pt x="35" y="0"/>
                    <a:pt x="131" y="15"/>
                    <a:pt x="210" y="18"/>
                  </a:cubicBezTo>
                  <a:cubicBezTo>
                    <a:pt x="289" y="21"/>
                    <a:pt x="396" y="22"/>
                    <a:pt x="474" y="21"/>
                  </a:cubicBezTo>
                  <a:cubicBezTo>
                    <a:pt x="552" y="20"/>
                    <a:pt x="608" y="11"/>
                    <a:pt x="678" y="9"/>
                  </a:cubicBezTo>
                  <a:cubicBezTo>
                    <a:pt x="748" y="7"/>
                    <a:pt x="816" y="6"/>
                    <a:pt x="897" y="9"/>
                  </a:cubicBezTo>
                  <a:cubicBezTo>
                    <a:pt x="978" y="12"/>
                    <a:pt x="1067" y="28"/>
                    <a:pt x="1167" y="30"/>
                  </a:cubicBezTo>
                  <a:cubicBezTo>
                    <a:pt x="1267" y="32"/>
                    <a:pt x="1402" y="28"/>
                    <a:pt x="1500" y="24"/>
                  </a:cubicBezTo>
                  <a:cubicBezTo>
                    <a:pt x="1598" y="20"/>
                    <a:pt x="1685" y="4"/>
                    <a:pt x="1758" y="3"/>
                  </a:cubicBezTo>
                  <a:cubicBezTo>
                    <a:pt x="1831" y="2"/>
                    <a:pt x="1892" y="13"/>
                    <a:pt x="1938" y="18"/>
                  </a:cubicBezTo>
                  <a:cubicBezTo>
                    <a:pt x="1984" y="23"/>
                    <a:pt x="2041" y="30"/>
                    <a:pt x="2034" y="33"/>
                  </a:cubicBezTo>
                  <a:cubicBezTo>
                    <a:pt x="2027" y="36"/>
                    <a:pt x="1969" y="37"/>
                    <a:pt x="1893" y="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</p:grpSp>
      <p:sp>
        <p:nvSpPr>
          <p:cNvPr id="1378333" name="Rectangle 2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68488"/>
            <a:ext cx="7772400" cy="1600200"/>
          </a:xfrm>
        </p:spPr>
        <p:txBody>
          <a:bodyPr anchorCtr="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78334" name="Rectangle 3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73175" y="3729038"/>
            <a:ext cx="6400800" cy="1371600"/>
          </a:xfrm>
        </p:spPr>
        <p:txBody>
          <a:bodyPr anchorCtr="1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78335" name="Rectangle 31"/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63484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  <p:sp>
        <p:nvSpPr>
          <p:cNvPr id="1378336" name="Rectangle 32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484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  <p:sp>
        <p:nvSpPr>
          <p:cNvPr id="1378337" name="Rectangle 3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484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DD012FE-553F-4693-B084-461144F4FD1A}" type="slidenum">
              <a:rPr lang="en-US">
                <a:solidFill>
                  <a:srgbClr val="545472"/>
                </a:solidFill>
                <a:latin typeface="Times New Roman" pitchFamily="18" charset="0"/>
              </a:rPr>
              <a:pPr/>
              <a:t>‹#›</a:t>
            </a:fld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94D43-E4E3-40B3-8341-CA62906E8E9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3B5FA-7DB4-4CB0-98C9-7A6B446E66CC}" type="slidenum">
              <a:rPr lang="en-US">
                <a:solidFill>
                  <a:srgbClr val="545472"/>
                </a:solidFill>
                <a:latin typeface="Times New Roman" pitchFamily="18" charset="0"/>
              </a:rPr>
              <a:pPr/>
              <a:t>‹#›</a:t>
            </a:fld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4D290-F95E-470B-9A12-B1A492E50458}" type="slidenum">
              <a:rPr lang="en-US">
                <a:solidFill>
                  <a:srgbClr val="545472"/>
                </a:solidFill>
                <a:latin typeface="Times New Roman" pitchFamily="18" charset="0"/>
              </a:rPr>
              <a:pPr/>
              <a:t>‹#›</a:t>
            </a:fld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A3CD2-D70C-4D3C-85A7-504E3F4971AC}" type="slidenum">
              <a:rPr lang="en-US">
                <a:solidFill>
                  <a:srgbClr val="545472"/>
                </a:solidFill>
                <a:latin typeface="Times New Roman" pitchFamily="18" charset="0"/>
              </a:rPr>
              <a:pPr/>
              <a:t>‹#›</a:t>
            </a:fld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4B37D-C419-4D33-BE20-D4C3D5951D4B}" type="slidenum">
              <a:rPr lang="en-US">
                <a:solidFill>
                  <a:srgbClr val="545472"/>
                </a:solidFill>
                <a:latin typeface="Times New Roman" pitchFamily="18" charset="0"/>
              </a:rPr>
              <a:pPr/>
              <a:t>‹#›</a:t>
            </a:fld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640B91-E04C-4434-A828-D4B2FA35600B}" type="slidenum">
              <a:rPr lang="en-US">
                <a:solidFill>
                  <a:srgbClr val="545472"/>
                </a:solidFill>
                <a:latin typeface="Times New Roman" pitchFamily="18" charset="0"/>
              </a:rPr>
              <a:pPr/>
              <a:t>‹#›</a:t>
            </a:fld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E6C3A-A8B9-4305-8AFA-71235AB66AFF}" type="slidenum">
              <a:rPr lang="en-US">
                <a:solidFill>
                  <a:srgbClr val="545472"/>
                </a:solidFill>
                <a:latin typeface="Times New Roman" pitchFamily="18" charset="0"/>
              </a:rPr>
              <a:pPr/>
              <a:t>‹#›</a:t>
            </a:fld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B495A-645B-4A1D-8A3C-ACAFF54906B4}" type="slidenum">
              <a:rPr lang="en-US">
                <a:solidFill>
                  <a:srgbClr val="545472"/>
                </a:solidFill>
                <a:latin typeface="Times New Roman" pitchFamily="18" charset="0"/>
              </a:rPr>
              <a:pPr/>
              <a:t>‹#›</a:t>
            </a:fld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6EF15-F6D5-41E4-85CB-FE8178988333}" type="slidenum">
              <a:rPr lang="en-US">
                <a:solidFill>
                  <a:srgbClr val="545472"/>
                </a:solidFill>
                <a:latin typeface="Times New Roman" pitchFamily="18" charset="0"/>
              </a:rPr>
              <a:pPr/>
              <a:t>‹#›</a:t>
            </a:fld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89998-51BD-4EBD-8AE7-B5BF94FF3A8C}" type="slidenum">
              <a:rPr lang="en-US">
                <a:solidFill>
                  <a:srgbClr val="545472"/>
                </a:solidFill>
                <a:latin typeface="Times New Roman" pitchFamily="18" charset="0"/>
              </a:rPr>
              <a:pPr/>
              <a:t>‹#›</a:t>
            </a:fld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8350"/>
            <a:ext cx="1943100" cy="5327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768350"/>
            <a:ext cx="5676900" cy="5327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E5716-34FE-4245-9A26-7BD4803AD109}" type="slidenum">
              <a:rPr lang="en-US">
                <a:solidFill>
                  <a:srgbClr val="545472"/>
                </a:solidFill>
                <a:latin typeface="Times New Roman" pitchFamily="18" charset="0"/>
              </a:rPr>
              <a:pPr/>
              <a:t>‹#›</a:t>
            </a:fld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313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9B045-88E2-43F8-A1A3-F05CB0FAE28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796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7962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endParaRPr lang="en-US"/>
          </a:p>
        </p:txBody>
      </p:sp>
      <p:sp>
        <p:nvSpPr>
          <p:cNvPr id="87962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endParaRPr lang="en-US"/>
          </a:p>
        </p:txBody>
      </p:sp>
      <p:sp>
        <p:nvSpPr>
          <p:cNvPr id="87962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fld id="{1B57C9F5-1A37-4B95-BA90-A4C3A00AC38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79623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4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FE02A-10EC-4AC6-B197-0C9535627C72}" type="slidenum">
              <a:rPr lang="en-US">
                <a:solidFill>
                  <a:srgbClr val="5E574E"/>
                </a:solidFill>
              </a:rPr>
              <a:pPr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713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53256-4F5A-4520-B3F4-9A5AF805F8B7}" type="slidenum">
              <a:rPr lang="en-US">
                <a:solidFill>
                  <a:srgbClr val="5E574E"/>
                </a:solidFill>
              </a:rPr>
              <a:pPr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310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398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EA7109-2187-4A2F-8DE5-335867545C54}" type="slidenum">
              <a:rPr lang="en-US">
                <a:solidFill>
                  <a:srgbClr val="5E574E"/>
                </a:solidFill>
              </a:rPr>
              <a:pPr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0AB72-9791-4319-A4E9-E1A8D293A5E7}" type="slidenum">
              <a:rPr lang="en-US">
                <a:solidFill>
                  <a:srgbClr val="5E574E"/>
                </a:solidFill>
              </a:rPr>
              <a:pPr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0CF017-D65A-46E9-B7D2-80E6C8E6CA5F}" type="slidenum">
              <a:rPr lang="en-US">
                <a:solidFill>
                  <a:srgbClr val="5E574E"/>
                </a:solidFill>
              </a:rPr>
              <a:pPr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287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02C8E-0BF7-40DE-8882-74027CF145BE}" type="slidenum">
              <a:rPr lang="en-US">
                <a:solidFill>
                  <a:srgbClr val="5E574E"/>
                </a:solidFill>
              </a:rPr>
              <a:pPr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73C123-E1C2-4D49-ACD2-E5F4B9AE4A72}" type="slidenum">
              <a:rPr lang="en-US">
                <a:solidFill>
                  <a:srgbClr val="5E574E"/>
                </a:solidFill>
              </a:rPr>
              <a:pPr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0C6A3E-CB10-4958-B101-A1A940C8BD2F}" type="slidenum">
              <a:rPr lang="en-US">
                <a:solidFill>
                  <a:srgbClr val="5E574E"/>
                </a:solidFill>
              </a:rPr>
              <a:pPr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DF96B-C468-41F1-AB32-22923C31630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25" y="228600"/>
            <a:ext cx="6036733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11FD4-079C-408D-A1BD-C934C2B9EA0C}" type="slidenum">
              <a:rPr lang="en-US">
                <a:solidFill>
                  <a:srgbClr val="5E574E"/>
                </a:solidFill>
              </a:rPr>
              <a:pPr/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3459" name="AutoShape 3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3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36576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403462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3463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403464" name="Rectangle 8"/>
          <p:cNvSpPr>
            <a:spLocks noGrp="1" noChangeArrowheads="1"/>
          </p:cNvSpPr>
          <p:nvPr>
            <p:ph type="dt" sz="quarter" idx="2"/>
          </p:nvPr>
        </p:nvSpPr>
        <p:spPr>
          <a:xfrm>
            <a:off x="2667000" y="6553200"/>
            <a:ext cx="19050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03465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5195711" y="6553200"/>
            <a:ext cx="3279422" cy="304800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3466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878" y="6359525"/>
            <a:ext cx="587022" cy="488950"/>
          </a:xfrm>
        </p:spPr>
        <p:txBody>
          <a:bodyPr anchorCtr="0"/>
          <a:lstStyle>
            <a:lvl1pPr>
              <a:defRPr/>
            </a:lvl1pPr>
          </a:lstStyle>
          <a:p>
            <a:fld id="{E4D4AE04-6A91-4860-9C73-8C76BBCFC0D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03467" name="Rectangle 11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936978" y="1425575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7157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66E0AD-5583-4E80-BDFC-7FDA02B004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32" y="1066800"/>
            <a:ext cx="3932767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2634" y="1066800"/>
            <a:ext cx="3932766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D2080-B411-46DE-9071-C595B07FDFC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49D96-229D-45DF-A113-DC776E217A2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D3062-1F1E-4832-BB4B-302BA41FF6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94D43-E4E3-40B3-8341-CA62906E8E9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307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9B045-88E2-43F8-A1A3-F05CB0FAE28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DF96B-C468-41F1-AB32-22923C31630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70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3200400" cy="6858000"/>
            <a:chOff x="0" y="0"/>
            <a:chExt cx="2016" cy="4320"/>
          </a:xfrm>
        </p:grpSpPr>
        <p:sp>
          <p:nvSpPr>
            <p:cNvPr id="40243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2436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402437" name="AutoShape 5"/>
          <p:cNvSpPr>
            <a:spLocks noChangeArrowheads="1"/>
          </p:cNvSpPr>
          <p:nvPr/>
        </p:nvSpPr>
        <p:spPr bwMode="auto">
          <a:xfrm>
            <a:off x="762000" y="762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243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066800"/>
            <a:ext cx="8001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endParaRPr lang="en-US"/>
          </a:p>
        </p:txBody>
      </p:sp>
      <p:sp>
        <p:nvSpPr>
          <p:cNvPr id="40243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0244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36523" y="6529388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0244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667" y="6343650"/>
            <a:ext cx="58702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>
              <a:defRPr sz="2600" b="1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0465EB-DD86-4C44-B08A-4AD60A381C08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defRPr sz="32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77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6777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677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358864-D63E-4798-AD17-7995935644B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78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785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8785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8785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</a:pPr>
            <a:fld id="{44BDD73F-2E74-425C-8E38-78FBBDB354E5}" type="slidenum">
              <a:rPr lang="en-US">
                <a:solidFill>
                  <a:srgbClr val="5E574E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  <p:pic>
        <p:nvPicPr>
          <p:cNvPr id="878599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14739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1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kumimoji="0" sz="1400">
                <a:solidFill>
                  <a:schemeClr val="bg2"/>
                </a:solidFill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endParaRPr lang="en-US">
              <a:solidFill>
                <a:srgbClr val="5E574E"/>
              </a:solidFill>
              <a:latin typeface="Arial" charset="0"/>
            </a:endParaRPr>
          </a:p>
        </p:txBody>
      </p:sp>
      <p:sp>
        <p:nvSpPr>
          <p:cNvPr id="191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kumimoji="0" sz="1400">
                <a:solidFill>
                  <a:schemeClr val="bg2"/>
                </a:solidFill>
              </a:defRPr>
            </a:lvl1pPr>
          </a:lstStyle>
          <a:p>
            <a:pPr algn="ctr" eaLnBrk="0" fontAlgn="base" hangingPunct="0">
              <a:spcAft>
                <a:spcPct val="0"/>
              </a:spcAft>
            </a:pPr>
            <a:endParaRPr lang="en-US">
              <a:solidFill>
                <a:srgbClr val="5E574E"/>
              </a:solidFill>
              <a:latin typeface="Arial" charset="0"/>
            </a:endParaRPr>
          </a:p>
        </p:txBody>
      </p:sp>
      <p:sp>
        <p:nvSpPr>
          <p:cNvPr id="191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kumimoji="0" sz="1400">
                <a:solidFill>
                  <a:schemeClr val="bg2"/>
                </a:solidFill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fld id="{27792477-ADBA-4A3C-A4A8-87D8063471C1}" type="slidenum">
              <a:rPr lang="en-US">
                <a:solidFill>
                  <a:srgbClr val="5E574E"/>
                </a:solidFill>
                <a:latin typeface="Arial" charset="0"/>
              </a:rPr>
              <a:pPr eaLnBrk="0" fontAlgn="base" hangingPunct="0">
                <a:spcAft>
                  <a:spcPct val="0"/>
                </a:spcAft>
              </a:pPr>
              <a:t>‹#›</a:t>
            </a:fld>
            <a:endParaRPr lang="en-US">
              <a:solidFill>
                <a:srgbClr val="5E574E"/>
              </a:solidFill>
              <a:latin typeface="Arial" charset="0"/>
            </a:endParaRPr>
          </a:p>
        </p:txBody>
      </p:sp>
      <p:pic>
        <p:nvPicPr>
          <p:cNvPr id="191495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14659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30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9D218E8-A32C-418B-B937-3BC25F206AAF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045B2916-AEF3-4208-B822-75BFBF4503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77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6777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677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358864-D63E-4798-AD17-7995935644B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3200400" cy="6858000"/>
            <a:chOff x="0" y="0"/>
            <a:chExt cx="2016" cy="4320"/>
          </a:xfrm>
        </p:grpSpPr>
        <p:sp>
          <p:nvSpPr>
            <p:cNvPr id="40243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2436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402437" name="AutoShape 5"/>
          <p:cNvSpPr>
            <a:spLocks noChangeArrowheads="1"/>
          </p:cNvSpPr>
          <p:nvPr/>
        </p:nvSpPr>
        <p:spPr bwMode="auto">
          <a:xfrm>
            <a:off x="762000" y="762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243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066800"/>
            <a:ext cx="8001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endParaRPr lang="en-US"/>
          </a:p>
        </p:txBody>
      </p:sp>
      <p:sp>
        <p:nvSpPr>
          <p:cNvPr id="40243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0244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36523" y="6529388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0244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667" y="6343650"/>
            <a:ext cx="58702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>
              <a:defRPr sz="2600" b="1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0465EB-DD86-4C44-B08A-4AD60A381C08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defRPr sz="32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6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E69632-159E-47D6-9A40-B0403B150A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61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6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33C0F4-03ED-4C12-95C5-1B16BAD8EEC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6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E69632-159E-47D6-9A40-B0403B150A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61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6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33C0F4-03ED-4C12-95C5-1B16BAD8EEC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6700" cy="757238"/>
            <a:chOff x="0" y="0"/>
            <a:chExt cx="5768" cy="477"/>
          </a:xfrm>
        </p:grpSpPr>
        <p:sp>
          <p:nvSpPr>
            <p:cNvPr id="1377283" name="Freeform 3"/>
            <p:cNvSpPr>
              <a:spLocks/>
            </p:cNvSpPr>
            <p:nvPr userDrawn="1"/>
          </p:nvSpPr>
          <p:spPr bwMode="auto">
            <a:xfrm>
              <a:off x="5" y="0"/>
              <a:ext cx="5763" cy="477"/>
            </a:xfrm>
            <a:custGeom>
              <a:avLst/>
              <a:gdLst/>
              <a:ahLst/>
              <a:cxnLst>
                <a:cxn ang="0">
                  <a:pos x="0" y="450"/>
                </a:cxn>
                <a:cxn ang="0">
                  <a:pos x="3" y="0"/>
                </a:cxn>
                <a:cxn ang="0">
                  <a:pos x="5763" y="0"/>
                </a:cxn>
                <a:cxn ang="0">
                  <a:pos x="5763" y="465"/>
                </a:cxn>
                <a:cxn ang="0">
                  <a:pos x="4821" y="477"/>
                </a:cxn>
                <a:cxn ang="0">
                  <a:pos x="4326" y="447"/>
                </a:cxn>
                <a:cxn ang="0">
                  <a:pos x="3783" y="465"/>
                </a:cxn>
                <a:cxn ang="0">
                  <a:pos x="3417" y="456"/>
                </a:cxn>
                <a:cxn ang="0">
                  <a:pos x="2973" y="459"/>
                </a:cxn>
                <a:cxn ang="0">
                  <a:pos x="2451" y="453"/>
                </a:cxn>
                <a:cxn ang="0">
                  <a:pos x="2289" y="441"/>
                </a:cxn>
                <a:cxn ang="0">
                  <a:pos x="2010" y="453"/>
                </a:cxn>
                <a:cxn ang="0">
                  <a:pos x="1827" y="450"/>
                </a:cxn>
                <a:cxn ang="0">
                  <a:pos x="1215" y="465"/>
                </a:cxn>
                <a:cxn ang="0">
                  <a:pos x="660" y="456"/>
                </a:cxn>
                <a:cxn ang="0">
                  <a:pos x="0" y="450"/>
                </a:cxn>
              </a:cxnLst>
              <a:rect l="0" t="0" r="r" b="b"/>
              <a:pathLst>
                <a:path w="5763" h="477">
                  <a:moveTo>
                    <a:pt x="0" y="450"/>
                  </a:moveTo>
                  <a:lnTo>
                    <a:pt x="3" y="0"/>
                  </a:lnTo>
                  <a:lnTo>
                    <a:pt x="5763" y="0"/>
                  </a:lnTo>
                  <a:lnTo>
                    <a:pt x="5763" y="465"/>
                  </a:lnTo>
                  <a:lnTo>
                    <a:pt x="4821" y="477"/>
                  </a:lnTo>
                  <a:lnTo>
                    <a:pt x="4326" y="447"/>
                  </a:lnTo>
                  <a:lnTo>
                    <a:pt x="3783" y="465"/>
                  </a:lnTo>
                  <a:lnTo>
                    <a:pt x="3417" y="456"/>
                  </a:lnTo>
                  <a:lnTo>
                    <a:pt x="2973" y="459"/>
                  </a:lnTo>
                  <a:lnTo>
                    <a:pt x="2451" y="453"/>
                  </a:lnTo>
                  <a:lnTo>
                    <a:pt x="2289" y="441"/>
                  </a:lnTo>
                  <a:lnTo>
                    <a:pt x="2010" y="453"/>
                  </a:lnTo>
                  <a:lnTo>
                    <a:pt x="1827" y="450"/>
                  </a:lnTo>
                  <a:lnTo>
                    <a:pt x="1215" y="465"/>
                  </a:lnTo>
                  <a:lnTo>
                    <a:pt x="660" y="456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7284" name="Freeform 4"/>
            <p:cNvSpPr>
              <a:spLocks/>
            </p:cNvSpPr>
            <p:nvPr userDrawn="1"/>
          </p:nvSpPr>
          <p:spPr bwMode="auto">
            <a:xfrm>
              <a:off x="0" y="98"/>
              <a:ext cx="256" cy="253"/>
            </a:xfrm>
            <a:custGeom>
              <a:avLst/>
              <a:gdLst/>
              <a:ahLst/>
              <a:cxnLst>
                <a:cxn ang="0">
                  <a:pos x="8" y="190"/>
                </a:cxn>
                <a:cxn ang="0">
                  <a:pos x="71" y="115"/>
                </a:cxn>
                <a:cxn ang="0">
                  <a:pos x="203" y="16"/>
                </a:cxn>
                <a:cxn ang="0">
                  <a:pos x="251" y="19"/>
                </a:cxn>
                <a:cxn ang="0">
                  <a:pos x="236" y="46"/>
                </a:cxn>
                <a:cxn ang="0">
                  <a:pos x="176" y="82"/>
                </a:cxn>
                <a:cxn ang="0">
                  <a:pos x="92" y="154"/>
                </a:cxn>
                <a:cxn ang="0">
                  <a:pos x="23" y="247"/>
                </a:cxn>
                <a:cxn ang="0">
                  <a:pos x="8" y="190"/>
                </a:cxn>
              </a:cxnLst>
              <a:rect l="0" t="0" r="r" b="b"/>
              <a:pathLst>
                <a:path w="256" h="253">
                  <a:moveTo>
                    <a:pt x="8" y="190"/>
                  </a:moveTo>
                  <a:cubicBezTo>
                    <a:pt x="16" y="168"/>
                    <a:pt x="38" y="144"/>
                    <a:pt x="71" y="115"/>
                  </a:cubicBezTo>
                  <a:cubicBezTo>
                    <a:pt x="104" y="86"/>
                    <a:pt x="173" y="32"/>
                    <a:pt x="203" y="16"/>
                  </a:cubicBezTo>
                  <a:cubicBezTo>
                    <a:pt x="233" y="0"/>
                    <a:pt x="246" y="14"/>
                    <a:pt x="251" y="19"/>
                  </a:cubicBezTo>
                  <a:cubicBezTo>
                    <a:pt x="256" y="24"/>
                    <a:pt x="249" y="35"/>
                    <a:pt x="236" y="46"/>
                  </a:cubicBezTo>
                  <a:cubicBezTo>
                    <a:pt x="223" y="57"/>
                    <a:pt x="200" y="64"/>
                    <a:pt x="176" y="82"/>
                  </a:cubicBezTo>
                  <a:cubicBezTo>
                    <a:pt x="152" y="100"/>
                    <a:pt x="118" y="126"/>
                    <a:pt x="92" y="154"/>
                  </a:cubicBezTo>
                  <a:cubicBezTo>
                    <a:pt x="66" y="182"/>
                    <a:pt x="36" y="241"/>
                    <a:pt x="23" y="247"/>
                  </a:cubicBezTo>
                  <a:cubicBezTo>
                    <a:pt x="10" y="253"/>
                    <a:pt x="0" y="212"/>
                    <a:pt x="8" y="19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7285" name="Freeform 5"/>
            <p:cNvSpPr>
              <a:spLocks/>
            </p:cNvSpPr>
            <p:nvPr userDrawn="1"/>
          </p:nvSpPr>
          <p:spPr bwMode="auto">
            <a:xfrm>
              <a:off x="56" y="0"/>
              <a:ext cx="708" cy="459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0" y="453"/>
                </a:cxn>
                <a:cxn ang="0">
                  <a:pos x="72" y="324"/>
                </a:cxn>
                <a:cxn ang="0">
                  <a:pos x="198" y="201"/>
                </a:cxn>
                <a:cxn ang="0">
                  <a:pos x="366" y="102"/>
                </a:cxn>
                <a:cxn ang="0">
                  <a:pos x="531" y="36"/>
                </a:cxn>
                <a:cxn ang="0">
                  <a:pos x="609" y="0"/>
                </a:cxn>
                <a:cxn ang="0">
                  <a:pos x="708" y="3"/>
                </a:cxn>
                <a:cxn ang="0">
                  <a:pos x="591" y="66"/>
                </a:cxn>
                <a:cxn ang="0">
                  <a:pos x="417" y="126"/>
                </a:cxn>
                <a:cxn ang="0">
                  <a:pos x="237" y="231"/>
                </a:cxn>
                <a:cxn ang="0">
                  <a:pos x="117" y="345"/>
                </a:cxn>
                <a:cxn ang="0">
                  <a:pos x="51" y="459"/>
                </a:cxn>
                <a:cxn ang="0">
                  <a:pos x="0" y="453"/>
                </a:cxn>
              </a:cxnLst>
              <a:rect l="0" t="0" r="r" b="b"/>
              <a:pathLst>
                <a:path w="708" h="459">
                  <a:moveTo>
                    <a:pt x="0" y="432"/>
                  </a:moveTo>
                  <a:lnTo>
                    <a:pt x="0" y="453"/>
                  </a:lnTo>
                  <a:cubicBezTo>
                    <a:pt x="12" y="435"/>
                    <a:pt x="39" y="366"/>
                    <a:pt x="72" y="324"/>
                  </a:cubicBezTo>
                  <a:cubicBezTo>
                    <a:pt x="105" y="282"/>
                    <a:pt x="149" y="238"/>
                    <a:pt x="198" y="201"/>
                  </a:cubicBezTo>
                  <a:cubicBezTo>
                    <a:pt x="247" y="164"/>
                    <a:pt x="311" y="129"/>
                    <a:pt x="366" y="102"/>
                  </a:cubicBezTo>
                  <a:cubicBezTo>
                    <a:pt x="421" y="75"/>
                    <a:pt x="490" y="53"/>
                    <a:pt x="531" y="36"/>
                  </a:cubicBezTo>
                  <a:cubicBezTo>
                    <a:pt x="572" y="19"/>
                    <a:pt x="580" y="5"/>
                    <a:pt x="609" y="0"/>
                  </a:cubicBezTo>
                  <a:lnTo>
                    <a:pt x="708" y="3"/>
                  </a:lnTo>
                  <a:cubicBezTo>
                    <a:pt x="705" y="14"/>
                    <a:pt x="640" y="45"/>
                    <a:pt x="591" y="66"/>
                  </a:cubicBezTo>
                  <a:cubicBezTo>
                    <a:pt x="542" y="87"/>
                    <a:pt x="476" y="98"/>
                    <a:pt x="417" y="126"/>
                  </a:cubicBezTo>
                  <a:cubicBezTo>
                    <a:pt x="358" y="154"/>
                    <a:pt x="287" y="195"/>
                    <a:pt x="237" y="231"/>
                  </a:cubicBezTo>
                  <a:cubicBezTo>
                    <a:pt x="187" y="267"/>
                    <a:pt x="148" y="307"/>
                    <a:pt x="117" y="345"/>
                  </a:cubicBezTo>
                  <a:cubicBezTo>
                    <a:pt x="86" y="383"/>
                    <a:pt x="70" y="441"/>
                    <a:pt x="51" y="459"/>
                  </a:cubicBezTo>
                  <a:lnTo>
                    <a:pt x="0" y="453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7286" name="Freeform 6"/>
            <p:cNvSpPr>
              <a:spLocks/>
            </p:cNvSpPr>
            <p:nvPr userDrawn="1"/>
          </p:nvSpPr>
          <p:spPr bwMode="auto">
            <a:xfrm>
              <a:off x="131" y="269"/>
              <a:ext cx="251" cy="194"/>
            </a:xfrm>
            <a:custGeom>
              <a:avLst/>
              <a:gdLst/>
              <a:ahLst/>
              <a:cxnLst>
                <a:cxn ang="0">
                  <a:pos x="21" y="163"/>
                </a:cxn>
                <a:cxn ang="0">
                  <a:pos x="9" y="184"/>
                </a:cxn>
                <a:cxn ang="0">
                  <a:pos x="75" y="103"/>
                </a:cxn>
                <a:cxn ang="0">
                  <a:pos x="165" y="28"/>
                </a:cxn>
                <a:cxn ang="0">
                  <a:pos x="207" y="7"/>
                </a:cxn>
                <a:cxn ang="0">
                  <a:pos x="246" y="4"/>
                </a:cxn>
                <a:cxn ang="0">
                  <a:pos x="237" y="34"/>
                </a:cxn>
                <a:cxn ang="0">
                  <a:pos x="183" y="61"/>
                </a:cxn>
                <a:cxn ang="0">
                  <a:pos x="108" y="124"/>
                </a:cxn>
                <a:cxn ang="0">
                  <a:pos x="54" y="190"/>
                </a:cxn>
                <a:cxn ang="0">
                  <a:pos x="6" y="184"/>
                </a:cxn>
              </a:cxnLst>
              <a:rect l="0" t="0" r="r" b="b"/>
              <a:pathLst>
                <a:path w="251" h="194">
                  <a:moveTo>
                    <a:pt x="21" y="163"/>
                  </a:moveTo>
                  <a:cubicBezTo>
                    <a:pt x="10" y="178"/>
                    <a:pt x="0" y="194"/>
                    <a:pt x="9" y="184"/>
                  </a:cubicBezTo>
                  <a:cubicBezTo>
                    <a:pt x="18" y="174"/>
                    <a:pt x="49" y="129"/>
                    <a:pt x="75" y="103"/>
                  </a:cubicBezTo>
                  <a:cubicBezTo>
                    <a:pt x="101" y="77"/>
                    <a:pt x="143" y="44"/>
                    <a:pt x="165" y="28"/>
                  </a:cubicBezTo>
                  <a:cubicBezTo>
                    <a:pt x="187" y="12"/>
                    <a:pt x="194" y="11"/>
                    <a:pt x="207" y="7"/>
                  </a:cubicBezTo>
                  <a:cubicBezTo>
                    <a:pt x="220" y="3"/>
                    <a:pt x="241" y="0"/>
                    <a:pt x="246" y="4"/>
                  </a:cubicBezTo>
                  <a:cubicBezTo>
                    <a:pt x="251" y="8"/>
                    <a:pt x="247" y="25"/>
                    <a:pt x="237" y="34"/>
                  </a:cubicBezTo>
                  <a:cubicBezTo>
                    <a:pt x="227" y="43"/>
                    <a:pt x="204" y="46"/>
                    <a:pt x="183" y="61"/>
                  </a:cubicBezTo>
                  <a:cubicBezTo>
                    <a:pt x="162" y="76"/>
                    <a:pt x="129" y="103"/>
                    <a:pt x="108" y="124"/>
                  </a:cubicBezTo>
                  <a:cubicBezTo>
                    <a:pt x="87" y="145"/>
                    <a:pt x="71" y="180"/>
                    <a:pt x="54" y="190"/>
                  </a:cubicBezTo>
                  <a:lnTo>
                    <a:pt x="6" y="18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7287" name="Freeform 7"/>
            <p:cNvSpPr>
              <a:spLocks/>
            </p:cNvSpPr>
            <p:nvPr userDrawn="1"/>
          </p:nvSpPr>
          <p:spPr bwMode="auto">
            <a:xfrm>
              <a:off x="341" y="0"/>
              <a:ext cx="159" cy="72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5" y="36"/>
                </a:cxn>
                <a:cxn ang="0">
                  <a:pos x="6" y="60"/>
                </a:cxn>
                <a:cxn ang="0">
                  <a:pos x="36" y="69"/>
                </a:cxn>
                <a:cxn ang="0">
                  <a:pos x="87" y="42"/>
                </a:cxn>
                <a:cxn ang="0">
                  <a:pos x="159" y="0"/>
                </a:cxn>
                <a:cxn ang="0">
                  <a:pos x="99" y="0"/>
                </a:cxn>
              </a:cxnLst>
              <a:rect l="0" t="0" r="r" b="b"/>
              <a:pathLst>
                <a:path w="159" h="72">
                  <a:moveTo>
                    <a:pt x="99" y="0"/>
                  </a:moveTo>
                  <a:cubicBezTo>
                    <a:pt x="75" y="6"/>
                    <a:pt x="30" y="26"/>
                    <a:pt x="15" y="36"/>
                  </a:cubicBezTo>
                  <a:cubicBezTo>
                    <a:pt x="0" y="46"/>
                    <a:pt x="3" y="55"/>
                    <a:pt x="6" y="60"/>
                  </a:cubicBezTo>
                  <a:cubicBezTo>
                    <a:pt x="9" y="65"/>
                    <a:pt x="23" y="72"/>
                    <a:pt x="36" y="69"/>
                  </a:cubicBezTo>
                  <a:cubicBezTo>
                    <a:pt x="49" y="66"/>
                    <a:pt x="67" y="53"/>
                    <a:pt x="87" y="42"/>
                  </a:cubicBezTo>
                  <a:cubicBezTo>
                    <a:pt x="107" y="31"/>
                    <a:pt x="158" y="6"/>
                    <a:pt x="159" y="0"/>
                  </a:cubicBezTo>
                  <a:lnTo>
                    <a:pt x="99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7288" name="Freeform 8"/>
            <p:cNvSpPr>
              <a:spLocks/>
            </p:cNvSpPr>
            <p:nvPr userDrawn="1"/>
          </p:nvSpPr>
          <p:spPr bwMode="auto">
            <a:xfrm>
              <a:off x="488" y="0"/>
              <a:ext cx="455" cy="216"/>
            </a:xfrm>
            <a:custGeom>
              <a:avLst/>
              <a:gdLst/>
              <a:ahLst/>
              <a:cxnLst>
                <a:cxn ang="0">
                  <a:pos x="395" y="0"/>
                </a:cxn>
                <a:cxn ang="0">
                  <a:pos x="338" y="48"/>
                </a:cxn>
                <a:cxn ang="0">
                  <a:pos x="242" y="102"/>
                </a:cxn>
                <a:cxn ang="0">
                  <a:pos x="104" y="147"/>
                </a:cxn>
                <a:cxn ang="0">
                  <a:pos x="35" y="168"/>
                </a:cxn>
                <a:cxn ang="0">
                  <a:pos x="8" y="192"/>
                </a:cxn>
                <a:cxn ang="0">
                  <a:pos x="8" y="213"/>
                </a:cxn>
                <a:cxn ang="0">
                  <a:pos x="59" y="213"/>
                </a:cxn>
                <a:cxn ang="0">
                  <a:pos x="86" y="192"/>
                </a:cxn>
                <a:cxn ang="0">
                  <a:pos x="173" y="159"/>
                </a:cxn>
                <a:cxn ang="0">
                  <a:pos x="299" y="126"/>
                </a:cxn>
                <a:cxn ang="0">
                  <a:pos x="392" y="72"/>
                </a:cxn>
                <a:cxn ang="0">
                  <a:pos x="455" y="0"/>
                </a:cxn>
                <a:cxn ang="0">
                  <a:pos x="395" y="0"/>
                </a:cxn>
              </a:cxnLst>
              <a:rect l="0" t="0" r="r" b="b"/>
              <a:pathLst>
                <a:path w="455" h="216">
                  <a:moveTo>
                    <a:pt x="395" y="0"/>
                  </a:moveTo>
                  <a:cubicBezTo>
                    <a:pt x="376" y="8"/>
                    <a:pt x="364" y="31"/>
                    <a:pt x="338" y="48"/>
                  </a:cubicBezTo>
                  <a:cubicBezTo>
                    <a:pt x="312" y="65"/>
                    <a:pt x="281" y="86"/>
                    <a:pt x="242" y="102"/>
                  </a:cubicBezTo>
                  <a:cubicBezTo>
                    <a:pt x="203" y="118"/>
                    <a:pt x="138" y="136"/>
                    <a:pt x="104" y="147"/>
                  </a:cubicBezTo>
                  <a:cubicBezTo>
                    <a:pt x="70" y="158"/>
                    <a:pt x="51" y="161"/>
                    <a:pt x="35" y="168"/>
                  </a:cubicBezTo>
                  <a:cubicBezTo>
                    <a:pt x="19" y="175"/>
                    <a:pt x="12" y="185"/>
                    <a:pt x="8" y="192"/>
                  </a:cubicBezTo>
                  <a:cubicBezTo>
                    <a:pt x="4" y="199"/>
                    <a:pt x="0" y="210"/>
                    <a:pt x="8" y="213"/>
                  </a:cubicBezTo>
                  <a:cubicBezTo>
                    <a:pt x="16" y="216"/>
                    <a:pt x="46" y="216"/>
                    <a:pt x="59" y="213"/>
                  </a:cubicBezTo>
                  <a:cubicBezTo>
                    <a:pt x="72" y="210"/>
                    <a:pt x="67" y="201"/>
                    <a:pt x="86" y="192"/>
                  </a:cubicBezTo>
                  <a:cubicBezTo>
                    <a:pt x="105" y="183"/>
                    <a:pt x="138" y="170"/>
                    <a:pt x="173" y="159"/>
                  </a:cubicBezTo>
                  <a:cubicBezTo>
                    <a:pt x="208" y="148"/>
                    <a:pt x="263" y="140"/>
                    <a:pt x="299" y="126"/>
                  </a:cubicBezTo>
                  <a:cubicBezTo>
                    <a:pt x="335" y="112"/>
                    <a:pt x="366" y="93"/>
                    <a:pt x="392" y="72"/>
                  </a:cubicBezTo>
                  <a:cubicBezTo>
                    <a:pt x="418" y="51"/>
                    <a:pt x="454" y="12"/>
                    <a:pt x="455" y="0"/>
                  </a:cubicBezTo>
                  <a:lnTo>
                    <a:pt x="39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7289" name="Freeform 9"/>
            <p:cNvSpPr>
              <a:spLocks/>
            </p:cNvSpPr>
            <p:nvPr userDrawn="1"/>
          </p:nvSpPr>
          <p:spPr bwMode="auto">
            <a:xfrm>
              <a:off x="1448" y="37"/>
              <a:ext cx="414" cy="108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24" y="11"/>
                </a:cxn>
                <a:cxn ang="0">
                  <a:pos x="156" y="2"/>
                </a:cxn>
                <a:cxn ang="0">
                  <a:pos x="288" y="23"/>
                </a:cxn>
                <a:cxn ang="0">
                  <a:pos x="384" y="53"/>
                </a:cxn>
                <a:cxn ang="0">
                  <a:pos x="411" y="74"/>
                </a:cxn>
                <a:cxn ang="0">
                  <a:pos x="405" y="104"/>
                </a:cxn>
                <a:cxn ang="0">
                  <a:pos x="363" y="101"/>
                </a:cxn>
                <a:cxn ang="0">
                  <a:pos x="294" y="77"/>
                </a:cxn>
                <a:cxn ang="0">
                  <a:pos x="174" y="50"/>
                </a:cxn>
                <a:cxn ang="0">
                  <a:pos x="72" y="62"/>
                </a:cxn>
                <a:cxn ang="0">
                  <a:pos x="36" y="59"/>
                </a:cxn>
                <a:cxn ang="0">
                  <a:pos x="0" y="11"/>
                </a:cxn>
              </a:cxnLst>
              <a:rect l="0" t="0" r="r" b="b"/>
              <a:pathLst>
                <a:path w="414" h="108">
                  <a:moveTo>
                    <a:pt x="0" y="11"/>
                  </a:moveTo>
                  <a:lnTo>
                    <a:pt x="24" y="11"/>
                  </a:lnTo>
                  <a:cubicBezTo>
                    <a:pt x="50" y="9"/>
                    <a:pt x="112" y="0"/>
                    <a:pt x="156" y="2"/>
                  </a:cubicBezTo>
                  <a:cubicBezTo>
                    <a:pt x="200" y="4"/>
                    <a:pt x="250" y="15"/>
                    <a:pt x="288" y="23"/>
                  </a:cubicBezTo>
                  <a:cubicBezTo>
                    <a:pt x="326" y="31"/>
                    <a:pt x="363" y="44"/>
                    <a:pt x="384" y="53"/>
                  </a:cubicBezTo>
                  <a:cubicBezTo>
                    <a:pt x="405" y="62"/>
                    <a:pt x="408" y="66"/>
                    <a:pt x="411" y="74"/>
                  </a:cubicBezTo>
                  <a:cubicBezTo>
                    <a:pt x="414" y="82"/>
                    <a:pt x="413" y="100"/>
                    <a:pt x="405" y="104"/>
                  </a:cubicBezTo>
                  <a:cubicBezTo>
                    <a:pt x="397" y="108"/>
                    <a:pt x="381" y="105"/>
                    <a:pt x="363" y="101"/>
                  </a:cubicBezTo>
                  <a:cubicBezTo>
                    <a:pt x="345" y="97"/>
                    <a:pt x="325" y="85"/>
                    <a:pt x="294" y="77"/>
                  </a:cubicBezTo>
                  <a:cubicBezTo>
                    <a:pt x="263" y="69"/>
                    <a:pt x="211" y="53"/>
                    <a:pt x="174" y="50"/>
                  </a:cubicBezTo>
                  <a:cubicBezTo>
                    <a:pt x="137" y="47"/>
                    <a:pt x="95" y="61"/>
                    <a:pt x="72" y="62"/>
                  </a:cubicBezTo>
                  <a:cubicBezTo>
                    <a:pt x="49" y="63"/>
                    <a:pt x="48" y="66"/>
                    <a:pt x="36" y="59"/>
                  </a:cubicBezTo>
                  <a:cubicBezTo>
                    <a:pt x="24" y="52"/>
                    <a:pt x="13" y="36"/>
                    <a:pt x="0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7290" name="Freeform 10"/>
            <p:cNvSpPr>
              <a:spLocks/>
            </p:cNvSpPr>
            <p:nvPr userDrawn="1"/>
          </p:nvSpPr>
          <p:spPr bwMode="auto">
            <a:xfrm>
              <a:off x="1790" y="0"/>
              <a:ext cx="520" cy="225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12" y="24"/>
                </a:cxn>
                <a:cxn ang="0">
                  <a:pos x="114" y="54"/>
                </a:cxn>
                <a:cxn ang="0">
                  <a:pos x="240" y="117"/>
                </a:cxn>
                <a:cxn ang="0">
                  <a:pos x="333" y="153"/>
                </a:cxn>
                <a:cxn ang="0">
                  <a:pos x="438" y="219"/>
                </a:cxn>
                <a:cxn ang="0">
                  <a:pos x="426" y="192"/>
                </a:cxn>
                <a:cxn ang="0">
                  <a:pos x="441" y="180"/>
                </a:cxn>
                <a:cxn ang="0">
                  <a:pos x="519" y="216"/>
                </a:cxn>
                <a:cxn ang="0">
                  <a:pos x="450" y="162"/>
                </a:cxn>
                <a:cxn ang="0">
                  <a:pos x="381" y="135"/>
                </a:cxn>
                <a:cxn ang="0">
                  <a:pos x="285" y="84"/>
                </a:cxn>
                <a:cxn ang="0">
                  <a:pos x="186" y="18"/>
                </a:cxn>
                <a:cxn ang="0">
                  <a:pos x="123" y="0"/>
                </a:cxn>
                <a:cxn ang="0">
                  <a:pos x="42" y="0"/>
                </a:cxn>
              </a:cxnLst>
              <a:rect l="0" t="0" r="r" b="b"/>
              <a:pathLst>
                <a:path w="520" h="225">
                  <a:moveTo>
                    <a:pt x="42" y="0"/>
                  </a:moveTo>
                  <a:cubicBezTo>
                    <a:pt x="24" y="4"/>
                    <a:pt x="0" y="15"/>
                    <a:pt x="12" y="24"/>
                  </a:cubicBezTo>
                  <a:cubicBezTo>
                    <a:pt x="24" y="33"/>
                    <a:pt x="76" y="39"/>
                    <a:pt x="114" y="54"/>
                  </a:cubicBezTo>
                  <a:cubicBezTo>
                    <a:pt x="152" y="69"/>
                    <a:pt x="203" y="100"/>
                    <a:pt x="240" y="117"/>
                  </a:cubicBezTo>
                  <a:cubicBezTo>
                    <a:pt x="277" y="134"/>
                    <a:pt x="300" y="136"/>
                    <a:pt x="333" y="153"/>
                  </a:cubicBezTo>
                  <a:cubicBezTo>
                    <a:pt x="366" y="170"/>
                    <a:pt x="423" y="213"/>
                    <a:pt x="438" y="219"/>
                  </a:cubicBezTo>
                  <a:cubicBezTo>
                    <a:pt x="453" y="225"/>
                    <a:pt x="426" y="198"/>
                    <a:pt x="426" y="192"/>
                  </a:cubicBezTo>
                  <a:cubicBezTo>
                    <a:pt x="426" y="186"/>
                    <a:pt x="426" y="176"/>
                    <a:pt x="441" y="180"/>
                  </a:cubicBezTo>
                  <a:cubicBezTo>
                    <a:pt x="456" y="184"/>
                    <a:pt x="518" y="219"/>
                    <a:pt x="519" y="216"/>
                  </a:cubicBezTo>
                  <a:cubicBezTo>
                    <a:pt x="520" y="213"/>
                    <a:pt x="473" y="176"/>
                    <a:pt x="450" y="162"/>
                  </a:cubicBezTo>
                  <a:cubicBezTo>
                    <a:pt x="427" y="148"/>
                    <a:pt x="408" y="148"/>
                    <a:pt x="381" y="135"/>
                  </a:cubicBezTo>
                  <a:cubicBezTo>
                    <a:pt x="354" y="122"/>
                    <a:pt x="318" y="104"/>
                    <a:pt x="285" y="84"/>
                  </a:cubicBezTo>
                  <a:cubicBezTo>
                    <a:pt x="252" y="64"/>
                    <a:pt x="213" y="32"/>
                    <a:pt x="186" y="18"/>
                  </a:cubicBezTo>
                  <a:cubicBezTo>
                    <a:pt x="159" y="4"/>
                    <a:pt x="147" y="2"/>
                    <a:pt x="123" y="0"/>
                  </a:cubicBezTo>
                  <a:lnTo>
                    <a:pt x="4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7291" name="Freeform 11"/>
            <p:cNvSpPr>
              <a:spLocks/>
            </p:cNvSpPr>
            <p:nvPr userDrawn="1"/>
          </p:nvSpPr>
          <p:spPr bwMode="auto">
            <a:xfrm>
              <a:off x="1943" y="154"/>
              <a:ext cx="431" cy="233"/>
            </a:xfrm>
            <a:custGeom>
              <a:avLst/>
              <a:gdLst/>
              <a:ahLst/>
              <a:cxnLst>
                <a:cxn ang="0">
                  <a:pos x="6" y="38"/>
                </a:cxn>
                <a:cxn ang="0">
                  <a:pos x="9" y="20"/>
                </a:cxn>
                <a:cxn ang="0">
                  <a:pos x="42" y="2"/>
                </a:cxn>
                <a:cxn ang="0">
                  <a:pos x="90" y="35"/>
                </a:cxn>
                <a:cxn ang="0">
                  <a:pos x="189" y="89"/>
                </a:cxn>
                <a:cxn ang="0">
                  <a:pos x="288" y="140"/>
                </a:cxn>
                <a:cxn ang="0">
                  <a:pos x="375" y="176"/>
                </a:cxn>
                <a:cxn ang="0">
                  <a:pos x="396" y="176"/>
                </a:cxn>
                <a:cxn ang="0">
                  <a:pos x="429" y="212"/>
                </a:cxn>
                <a:cxn ang="0">
                  <a:pos x="408" y="233"/>
                </a:cxn>
                <a:cxn ang="0">
                  <a:pos x="333" y="212"/>
                </a:cxn>
                <a:cxn ang="0">
                  <a:pos x="186" y="143"/>
                </a:cxn>
                <a:cxn ang="0">
                  <a:pos x="48" y="68"/>
                </a:cxn>
                <a:cxn ang="0">
                  <a:pos x="6" y="38"/>
                </a:cxn>
              </a:cxnLst>
              <a:rect l="0" t="0" r="r" b="b"/>
              <a:pathLst>
                <a:path w="431" h="233">
                  <a:moveTo>
                    <a:pt x="6" y="38"/>
                  </a:moveTo>
                  <a:cubicBezTo>
                    <a:pt x="0" y="26"/>
                    <a:pt x="3" y="26"/>
                    <a:pt x="9" y="20"/>
                  </a:cubicBezTo>
                  <a:cubicBezTo>
                    <a:pt x="15" y="14"/>
                    <a:pt x="29" y="0"/>
                    <a:pt x="42" y="2"/>
                  </a:cubicBezTo>
                  <a:cubicBezTo>
                    <a:pt x="55" y="4"/>
                    <a:pt x="66" y="21"/>
                    <a:pt x="90" y="35"/>
                  </a:cubicBezTo>
                  <a:cubicBezTo>
                    <a:pt x="114" y="49"/>
                    <a:pt x="156" y="72"/>
                    <a:pt x="189" y="89"/>
                  </a:cubicBezTo>
                  <a:cubicBezTo>
                    <a:pt x="222" y="106"/>
                    <a:pt x="257" y="126"/>
                    <a:pt x="288" y="140"/>
                  </a:cubicBezTo>
                  <a:cubicBezTo>
                    <a:pt x="319" y="154"/>
                    <a:pt x="357" y="170"/>
                    <a:pt x="375" y="176"/>
                  </a:cubicBezTo>
                  <a:cubicBezTo>
                    <a:pt x="393" y="182"/>
                    <a:pt x="387" y="170"/>
                    <a:pt x="396" y="176"/>
                  </a:cubicBezTo>
                  <a:cubicBezTo>
                    <a:pt x="405" y="182"/>
                    <a:pt x="427" y="203"/>
                    <a:pt x="429" y="212"/>
                  </a:cubicBezTo>
                  <a:cubicBezTo>
                    <a:pt x="431" y="221"/>
                    <a:pt x="424" y="233"/>
                    <a:pt x="408" y="233"/>
                  </a:cubicBezTo>
                  <a:cubicBezTo>
                    <a:pt x="392" y="233"/>
                    <a:pt x="370" y="227"/>
                    <a:pt x="333" y="212"/>
                  </a:cubicBezTo>
                  <a:cubicBezTo>
                    <a:pt x="296" y="197"/>
                    <a:pt x="234" y="167"/>
                    <a:pt x="186" y="143"/>
                  </a:cubicBezTo>
                  <a:cubicBezTo>
                    <a:pt x="138" y="119"/>
                    <a:pt x="78" y="86"/>
                    <a:pt x="48" y="68"/>
                  </a:cubicBezTo>
                  <a:cubicBezTo>
                    <a:pt x="18" y="50"/>
                    <a:pt x="12" y="50"/>
                    <a:pt x="6" y="3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7292" name="Freeform 12"/>
            <p:cNvSpPr>
              <a:spLocks/>
            </p:cNvSpPr>
            <p:nvPr userDrawn="1"/>
          </p:nvSpPr>
          <p:spPr bwMode="auto">
            <a:xfrm>
              <a:off x="2262" y="87"/>
              <a:ext cx="396" cy="227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53" y="66"/>
                </a:cxn>
                <a:cxn ang="0">
                  <a:pos x="176" y="132"/>
                </a:cxn>
                <a:cxn ang="0">
                  <a:pos x="293" y="189"/>
                </a:cxn>
                <a:cxn ang="0">
                  <a:pos x="341" y="222"/>
                </a:cxn>
                <a:cxn ang="0">
                  <a:pos x="377" y="219"/>
                </a:cxn>
                <a:cxn ang="0">
                  <a:pos x="377" y="180"/>
                </a:cxn>
                <a:cxn ang="0">
                  <a:pos x="260" y="126"/>
                </a:cxn>
                <a:cxn ang="0">
                  <a:pos x="113" y="51"/>
                </a:cxn>
                <a:cxn ang="0">
                  <a:pos x="41" y="9"/>
                </a:cxn>
                <a:cxn ang="0">
                  <a:pos x="2" y="9"/>
                </a:cxn>
              </a:cxnLst>
              <a:rect l="0" t="0" r="r" b="b"/>
              <a:pathLst>
                <a:path w="396" h="227">
                  <a:moveTo>
                    <a:pt x="2" y="9"/>
                  </a:moveTo>
                  <a:cubicBezTo>
                    <a:pt x="4" y="18"/>
                    <a:pt x="24" y="45"/>
                    <a:pt x="53" y="66"/>
                  </a:cubicBezTo>
                  <a:cubicBezTo>
                    <a:pt x="82" y="87"/>
                    <a:pt x="136" y="111"/>
                    <a:pt x="176" y="132"/>
                  </a:cubicBezTo>
                  <a:cubicBezTo>
                    <a:pt x="216" y="153"/>
                    <a:pt x="266" y="174"/>
                    <a:pt x="293" y="189"/>
                  </a:cubicBezTo>
                  <a:cubicBezTo>
                    <a:pt x="320" y="204"/>
                    <a:pt x="327" y="217"/>
                    <a:pt x="341" y="222"/>
                  </a:cubicBezTo>
                  <a:cubicBezTo>
                    <a:pt x="355" y="227"/>
                    <a:pt x="371" y="226"/>
                    <a:pt x="377" y="219"/>
                  </a:cubicBezTo>
                  <a:cubicBezTo>
                    <a:pt x="383" y="212"/>
                    <a:pt x="396" y="195"/>
                    <a:pt x="377" y="180"/>
                  </a:cubicBezTo>
                  <a:cubicBezTo>
                    <a:pt x="358" y="165"/>
                    <a:pt x="304" y="147"/>
                    <a:pt x="260" y="126"/>
                  </a:cubicBezTo>
                  <a:cubicBezTo>
                    <a:pt x="216" y="105"/>
                    <a:pt x="149" y="70"/>
                    <a:pt x="113" y="51"/>
                  </a:cubicBezTo>
                  <a:cubicBezTo>
                    <a:pt x="77" y="32"/>
                    <a:pt x="60" y="17"/>
                    <a:pt x="41" y="9"/>
                  </a:cubicBezTo>
                  <a:cubicBezTo>
                    <a:pt x="22" y="1"/>
                    <a:pt x="0" y="0"/>
                    <a:pt x="2" y="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7293" name="Freeform 13"/>
            <p:cNvSpPr>
              <a:spLocks/>
            </p:cNvSpPr>
            <p:nvPr userDrawn="1"/>
          </p:nvSpPr>
          <p:spPr bwMode="auto">
            <a:xfrm>
              <a:off x="2264" y="240"/>
              <a:ext cx="516" cy="223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105" y="97"/>
                </a:cxn>
                <a:cxn ang="0">
                  <a:pos x="243" y="178"/>
                </a:cxn>
                <a:cxn ang="0">
                  <a:pos x="357" y="217"/>
                </a:cxn>
                <a:cxn ang="0">
                  <a:pos x="498" y="214"/>
                </a:cxn>
                <a:cxn ang="0">
                  <a:pos x="468" y="187"/>
                </a:cxn>
                <a:cxn ang="0">
                  <a:pos x="309" y="136"/>
                </a:cxn>
                <a:cxn ang="0">
                  <a:pos x="123" y="34"/>
                </a:cxn>
                <a:cxn ang="0">
                  <a:pos x="3" y="10"/>
                </a:cxn>
              </a:cxnLst>
              <a:rect l="0" t="0" r="r" b="b"/>
              <a:pathLst>
                <a:path w="516" h="223">
                  <a:moveTo>
                    <a:pt x="3" y="10"/>
                  </a:moveTo>
                  <a:cubicBezTo>
                    <a:pt x="0" y="20"/>
                    <a:pt x="65" y="69"/>
                    <a:pt x="105" y="97"/>
                  </a:cubicBezTo>
                  <a:cubicBezTo>
                    <a:pt x="145" y="125"/>
                    <a:pt x="201" y="158"/>
                    <a:pt x="243" y="178"/>
                  </a:cubicBezTo>
                  <a:cubicBezTo>
                    <a:pt x="285" y="198"/>
                    <a:pt x="315" y="211"/>
                    <a:pt x="357" y="217"/>
                  </a:cubicBezTo>
                  <a:cubicBezTo>
                    <a:pt x="399" y="223"/>
                    <a:pt x="480" y="219"/>
                    <a:pt x="498" y="214"/>
                  </a:cubicBezTo>
                  <a:cubicBezTo>
                    <a:pt x="516" y="209"/>
                    <a:pt x="499" y="200"/>
                    <a:pt x="468" y="187"/>
                  </a:cubicBezTo>
                  <a:cubicBezTo>
                    <a:pt x="437" y="174"/>
                    <a:pt x="366" y="161"/>
                    <a:pt x="309" y="136"/>
                  </a:cubicBezTo>
                  <a:cubicBezTo>
                    <a:pt x="252" y="111"/>
                    <a:pt x="172" y="54"/>
                    <a:pt x="123" y="34"/>
                  </a:cubicBezTo>
                  <a:cubicBezTo>
                    <a:pt x="74" y="14"/>
                    <a:pt x="6" y="0"/>
                    <a:pt x="3" y="1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7294" name="Freeform 14"/>
            <p:cNvSpPr>
              <a:spLocks/>
            </p:cNvSpPr>
            <p:nvPr userDrawn="1"/>
          </p:nvSpPr>
          <p:spPr bwMode="auto">
            <a:xfrm>
              <a:off x="2723" y="324"/>
              <a:ext cx="414" cy="100"/>
            </a:xfrm>
            <a:custGeom>
              <a:avLst/>
              <a:gdLst/>
              <a:ahLst/>
              <a:cxnLst>
                <a:cxn ang="0">
                  <a:pos x="69" y="60"/>
                </a:cxn>
                <a:cxn ang="0">
                  <a:pos x="12" y="42"/>
                </a:cxn>
                <a:cxn ang="0">
                  <a:pos x="3" y="15"/>
                </a:cxn>
                <a:cxn ang="0">
                  <a:pos x="30" y="0"/>
                </a:cxn>
                <a:cxn ang="0">
                  <a:pos x="117" y="18"/>
                </a:cxn>
                <a:cxn ang="0">
                  <a:pos x="243" y="48"/>
                </a:cxn>
                <a:cxn ang="0">
                  <a:pos x="387" y="48"/>
                </a:cxn>
                <a:cxn ang="0">
                  <a:pos x="408" y="54"/>
                </a:cxn>
                <a:cxn ang="0">
                  <a:pos x="381" y="87"/>
                </a:cxn>
                <a:cxn ang="0">
                  <a:pos x="318" y="99"/>
                </a:cxn>
                <a:cxn ang="0">
                  <a:pos x="195" y="93"/>
                </a:cxn>
                <a:cxn ang="0">
                  <a:pos x="69" y="60"/>
                </a:cxn>
              </a:cxnLst>
              <a:rect l="0" t="0" r="r" b="b"/>
              <a:pathLst>
                <a:path w="414" h="100">
                  <a:moveTo>
                    <a:pt x="69" y="60"/>
                  </a:moveTo>
                  <a:cubicBezTo>
                    <a:pt x="39" y="52"/>
                    <a:pt x="23" y="49"/>
                    <a:pt x="12" y="42"/>
                  </a:cubicBezTo>
                  <a:cubicBezTo>
                    <a:pt x="1" y="35"/>
                    <a:pt x="0" y="22"/>
                    <a:pt x="3" y="15"/>
                  </a:cubicBezTo>
                  <a:cubicBezTo>
                    <a:pt x="6" y="8"/>
                    <a:pt x="11" y="0"/>
                    <a:pt x="30" y="0"/>
                  </a:cubicBezTo>
                  <a:cubicBezTo>
                    <a:pt x="49" y="0"/>
                    <a:pt x="82" y="10"/>
                    <a:pt x="117" y="18"/>
                  </a:cubicBezTo>
                  <a:cubicBezTo>
                    <a:pt x="152" y="26"/>
                    <a:pt x="198" y="43"/>
                    <a:pt x="243" y="48"/>
                  </a:cubicBezTo>
                  <a:cubicBezTo>
                    <a:pt x="288" y="53"/>
                    <a:pt x="360" y="47"/>
                    <a:pt x="387" y="48"/>
                  </a:cubicBezTo>
                  <a:cubicBezTo>
                    <a:pt x="414" y="49"/>
                    <a:pt x="409" y="48"/>
                    <a:pt x="408" y="54"/>
                  </a:cubicBezTo>
                  <a:cubicBezTo>
                    <a:pt x="407" y="60"/>
                    <a:pt x="396" y="80"/>
                    <a:pt x="381" y="87"/>
                  </a:cubicBezTo>
                  <a:cubicBezTo>
                    <a:pt x="366" y="94"/>
                    <a:pt x="349" y="98"/>
                    <a:pt x="318" y="99"/>
                  </a:cubicBezTo>
                  <a:cubicBezTo>
                    <a:pt x="287" y="100"/>
                    <a:pt x="237" y="99"/>
                    <a:pt x="195" y="93"/>
                  </a:cubicBezTo>
                  <a:cubicBezTo>
                    <a:pt x="153" y="87"/>
                    <a:pt x="99" y="68"/>
                    <a:pt x="69" y="6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7295" name="Freeform 15"/>
            <p:cNvSpPr>
              <a:spLocks/>
            </p:cNvSpPr>
            <p:nvPr userDrawn="1"/>
          </p:nvSpPr>
          <p:spPr bwMode="auto">
            <a:xfrm>
              <a:off x="3165" y="375"/>
              <a:ext cx="150" cy="72"/>
            </a:xfrm>
            <a:custGeom>
              <a:avLst/>
              <a:gdLst/>
              <a:ahLst/>
              <a:cxnLst>
                <a:cxn ang="0">
                  <a:pos x="3" y="67"/>
                </a:cxn>
                <a:cxn ang="0">
                  <a:pos x="84" y="19"/>
                </a:cxn>
                <a:cxn ang="0">
                  <a:pos x="123" y="1"/>
                </a:cxn>
                <a:cxn ang="0">
                  <a:pos x="150" y="22"/>
                </a:cxn>
                <a:cxn ang="0">
                  <a:pos x="123" y="55"/>
                </a:cxn>
                <a:cxn ang="0">
                  <a:pos x="90" y="70"/>
                </a:cxn>
                <a:cxn ang="0">
                  <a:pos x="0" y="67"/>
                </a:cxn>
              </a:cxnLst>
              <a:rect l="0" t="0" r="r" b="b"/>
              <a:pathLst>
                <a:path w="150" h="72">
                  <a:moveTo>
                    <a:pt x="3" y="67"/>
                  </a:moveTo>
                  <a:cubicBezTo>
                    <a:pt x="16" y="59"/>
                    <a:pt x="64" y="30"/>
                    <a:pt x="84" y="19"/>
                  </a:cubicBezTo>
                  <a:cubicBezTo>
                    <a:pt x="104" y="8"/>
                    <a:pt x="112" y="0"/>
                    <a:pt x="123" y="1"/>
                  </a:cubicBezTo>
                  <a:cubicBezTo>
                    <a:pt x="134" y="2"/>
                    <a:pt x="150" y="13"/>
                    <a:pt x="150" y="22"/>
                  </a:cubicBezTo>
                  <a:cubicBezTo>
                    <a:pt x="150" y="31"/>
                    <a:pt x="133" y="47"/>
                    <a:pt x="123" y="55"/>
                  </a:cubicBezTo>
                  <a:cubicBezTo>
                    <a:pt x="113" y="63"/>
                    <a:pt x="110" y="68"/>
                    <a:pt x="90" y="70"/>
                  </a:cubicBezTo>
                  <a:cubicBezTo>
                    <a:pt x="70" y="72"/>
                    <a:pt x="35" y="69"/>
                    <a:pt x="0" y="67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7296" name="Freeform 16"/>
            <p:cNvSpPr>
              <a:spLocks/>
            </p:cNvSpPr>
            <p:nvPr userDrawn="1"/>
          </p:nvSpPr>
          <p:spPr bwMode="auto">
            <a:xfrm>
              <a:off x="3463" y="267"/>
              <a:ext cx="148" cy="91"/>
            </a:xfrm>
            <a:custGeom>
              <a:avLst/>
              <a:gdLst/>
              <a:ahLst/>
              <a:cxnLst>
                <a:cxn ang="0">
                  <a:pos x="1" y="69"/>
                </a:cxn>
                <a:cxn ang="0">
                  <a:pos x="25" y="51"/>
                </a:cxn>
                <a:cxn ang="0">
                  <a:pos x="100" y="9"/>
                </a:cxn>
                <a:cxn ang="0">
                  <a:pos x="133" y="3"/>
                </a:cxn>
                <a:cxn ang="0">
                  <a:pos x="136" y="27"/>
                </a:cxn>
                <a:cxn ang="0">
                  <a:pos x="61" y="75"/>
                </a:cxn>
                <a:cxn ang="0">
                  <a:pos x="19" y="90"/>
                </a:cxn>
                <a:cxn ang="0">
                  <a:pos x="1" y="69"/>
                </a:cxn>
              </a:cxnLst>
              <a:rect l="0" t="0" r="r" b="b"/>
              <a:pathLst>
                <a:path w="148" h="91">
                  <a:moveTo>
                    <a:pt x="1" y="69"/>
                  </a:moveTo>
                  <a:cubicBezTo>
                    <a:pt x="2" y="63"/>
                    <a:pt x="9" y="61"/>
                    <a:pt x="25" y="51"/>
                  </a:cubicBezTo>
                  <a:cubicBezTo>
                    <a:pt x="41" y="41"/>
                    <a:pt x="82" y="17"/>
                    <a:pt x="100" y="9"/>
                  </a:cubicBezTo>
                  <a:cubicBezTo>
                    <a:pt x="118" y="1"/>
                    <a:pt x="127" y="0"/>
                    <a:pt x="133" y="3"/>
                  </a:cubicBezTo>
                  <a:cubicBezTo>
                    <a:pt x="139" y="6"/>
                    <a:pt x="148" y="15"/>
                    <a:pt x="136" y="27"/>
                  </a:cubicBezTo>
                  <a:cubicBezTo>
                    <a:pt x="124" y="39"/>
                    <a:pt x="80" y="65"/>
                    <a:pt x="61" y="75"/>
                  </a:cubicBezTo>
                  <a:cubicBezTo>
                    <a:pt x="42" y="85"/>
                    <a:pt x="29" y="91"/>
                    <a:pt x="19" y="90"/>
                  </a:cubicBezTo>
                  <a:cubicBezTo>
                    <a:pt x="9" y="89"/>
                    <a:pt x="0" y="75"/>
                    <a:pt x="1" y="6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7297" name="Freeform 17"/>
            <p:cNvSpPr>
              <a:spLocks/>
            </p:cNvSpPr>
            <p:nvPr userDrawn="1"/>
          </p:nvSpPr>
          <p:spPr bwMode="auto">
            <a:xfrm>
              <a:off x="3580" y="58"/>
              <a:ext cx="938" cy="158"/>
            </a:xfrm>
            <a:custGeom>
              <a:avLst/>
              <a:gdLst/>
              <a:ahLst/>
              <a:cxnLst>
                <a:cxn ang="0">
                  <a:pos x="172" y="86"/>
                </a:cxn>
                <a:cxn ang="0">
                  <a:pos x="61" y="137"/>
                </a:cxn>
                <a:cxn ang="0">
                  <a:pos x="16" y="155"/>
                </a:cxn>
                <a:cxn ang="0">
                  <a:pos x="7" y="122"/>
                </a:cxn>
                <a:cxn ang="0">
                  <a:pos x="58" y="80"/>
                </a:cxn>
                <a:cxn ang="0">
                  <a:pos x="172" y="38"/>
                </a:cxn>
                <a:cxn ang="0">
                  <a:pos x="304" y="11"/>
                </a:cxn>
                <a:cxn ang="0">
                  <a:pos x="463" y="2"/>
                </a:cxn>
                <a:cxn ang="0">
                  <a:pos x="631" y="23"/>
                </a:cxn>
                <a:cxn ang="0">
                  <a:pos x="796" y="53"/>
                </a:cxn>
                <a:cxn ang="0">
                  <a:pos x="841" y="47"/>
                </a:cxn>
                <a:cxn ang="0">
                  <a:pos x="907" y="71"/>
                </a:cxn>
                <a:cxn ang="0">
                  <a:pos x="919" y="101"/>
                </a:cxn>
                <a:cxn ang="0">
                  <a:pos x="793" y="98"/>
                </a:cxn>
                <a:cxn ang="0">
                  <a:pos x="634" y="62"/>
                </a:cxn>
                <a:cxn ang="0">
                  <a:pos x="439" y="38"/>
                </a:cxn>
                <a:cxn ang="0">
                  <a:pos x="238" y="59"/>
                </a:cxn>
                <a:cxn ang="0">
                  <a:pos x="172" y="86"/>
                </a:cxn>
              </a:cxnLst>
              <a:rect l="0" t="0" r="r" b="b"/>
              <a:pathLst>
                <a:path w="938" h="158">
                  <a:moveTo>
                    <a:pt x="172" y="86"/>
                  </a:moveTo>
                  <a:cubicBezTo>
                    <a:pt x="142" y="99"/>
                    <a:pt x="87" y="126"/>
                    <a:pt x="61" y="137"/>
                  </a:cubicBezTo>
                  <a:cubicBezTo>
                    <a:pt x="35" y="148"/>
                    <a:pt x="25" y="158"/>
                    <a:pt x="16" y="155"/>
                  </a:cubicBezTo>
                  <a:cubicBezTo>
                    <a:pt x="7" y="152"/>
                    <a:pt x="0" y="134"/>
                    <a:pt x="7" y="122"/>
                  </a:cubicBezTo>
                  <a:cubicBezTo>
                    <a:pt x="14" y="110"/>
                    <a:pt x="31" y="94"/>
                    <a:pt x="58" y="80"/>
                  </a:cubicBezTo>
                  <a:cubicBezTo>
                    <a:pt x="85" y="66"/>
                    <a:pt x="131" y="49"/>
                    <a:pt x="172" y="38"/>
                  </a:cubicBezTo>
                  <a:cubicBezTo>
                    <a:pt x="213" y="27"/>
                    <a:pt x="256" y="17"/>
                    <a:pt x="304" y="11"/>
                  </a:cubicBezTo>
                  <a:cubicBezTo>
                    <a:pt x="352" y="5"/>
                    <a:pt x="409" y="0"/>
                    <a:pt x="463" y="2"/>
                  </a:cubicBezTo>
                  <a:cubicBezTo>
                    <a:pt x="517" y="4"/>
                    <a:pt x="576" y="15"/>
                    <a:pt x="631" y="23"/>
                  </a:cubicBezTo>
                  <a:cubicBezTo>
                    <a:pt x="686" y="31"/>
                    <a:pt x="761" y="49"/>
                    <a:pt x="796" y="53"/>
                  </a:cubicBezTo>
                  <a:cubicBezTo>
                    <a:pt x="831" y="57"/>
                    <a:pt x="823" y="44"/>
                    <a:pt x="841" y="47"/>
                  </a:cubicBezTo>
                  <a:cubicBezTo>
                    <a:pt x="859" y="50"/>
                    <a:pt x="894" y="62"/>
                    <a:pt x="907" y="71"/>
                  </a:cubicBezTo>
                  <a:cubicBezTo>
                    <a:pt x="920" y="80"/>
                    <a:pt x="938" y="97"/>
                    <a:pt x="919" y="101"/>
                  </a:cubicBezTo>
                  <a:cubicBezTo>
                    <a:pt x="900" y="105"/>
                    <a:pt x="840" y="104"/>
                    <a:pt x="793" y="98"/>
                  </a:cubicBezTo>
                  <a:cubicBezTo>
                    <a:pt x="746" y="92"/>
                    <a:pt x="693" y="72"/>
                    <a:pt x="634" y="62"/>
                  </a:cubicBezTo>
                  <a:cubicBezTo>
                    <a:pt x="575" y="52"/>
                    <a:pt x="505" y="38"/>
                    <a:pt x="439" y="38"/>
                  </a:cubicBezTo>
                  <a:cubicBezTo>
                    <a:pt x="373" y="38"/>
                    <a:pt x="284" y="51"/>
                    <a:pt x="238" y="59"/>
                  </a:cubicBezTo>
                  <a:cubicBezTo>
                    <a:pt x="192" y="67"/>
                    <a:pt x="202" y="73"/>
                    <a:pt x="172" y="8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7298" name="Freeform 18"/>
            <p:cNvSpPr>
              <a:spLocks/>
            </p:cNvSpPr>
            <p:nvPr userDrawn="1"/>
          </p:nvSpPr>
          <p:spPr bwMode="auto">
            <a:xfrm>
              <a:off x="3686" y="145"/>
              <a:ext cx="372" cy="98"/>
            </a:xfrm>
            <a:custGeom>
              <a:avLst/>
              <a:gdLst/>
              <a:ahLst/>
              <a:cxnLst>
                <a:cxn ang="0">
                  <a:pos x="18" y="47"/>
                </a:cxn>
                <a:cxn ang="0">
                  <a:pos x="141" y="17"/>
                </a:cxn>
                <a:cxn ang="0">
                  <a:pos x="246" y="2"/>
                </a:cxn>
                <a:cxn ang="0">
                  <a:pos x="351" y="5"/>
                </a:cxn>
                <a:cxn ang="0">
                  <a:pos x="372" y="23"/>
                </a:cxn>
                <a:cxn ang="0">
                  <a:pos x="354" y="44"/>
                </a:cxn>
                <a:cxn ang="0">
                  <a:pos x="264" y="50"/>
                </a:cxn>
                <a:cxn ang="0">
                  <a:pos x="168" y="53"/>
                </a:cxn>
                <a:cxn ang="0">
                  <a:pos x="72" y="77"/>
                </a:cxn>
                <a:cxn ang="0">
                  <a:pos x="15" y="95"/>
                </a:cxn>
                <a:cxn ang="0">
                  <a:pos x="0" y="56"/>
                </a:cxn>
              </a:cxnLst>
              <a:rect l="0" t="0" r="r" b="b"/>
              <a:pathLst>
                <a:path w="372" h="98">
                  <a:moveTo>
                    <a:pt x="18" y="47"/>
                  </a:moveTo>
                  <a:cubicBezTo>
                    <a:pt x="60" y="36"/>
                    <a:pt x="103" y="25"/>
                    <a:pt x="141" y="17"/>
                  </a:cubicBezTo>
                  <a:cubicBezTo>
                    <a:pt x="179" y="9"/>
                    <a:pt x="211" y="4"/>
                    <a:pt x="246" y="2"/>
                  </a:cubicBezTo>
                  <a:cubicBezTo>
                    <a:pt x="281" y="0"/>
                    <a:pt x="330" y="1"/>
                    <a:pt x="351" y="5"/>
                  </a:cubicBezTo>
                  <a:cubicBezTo>
                    <a:pt x="372" y="9"/>
                    <a:pt x="372" y="17"/>
                    <a:pt x="372" y="23"/>
                  </a:cubicBezTo>
                  <a:cubicBezTo>
                    <a:pt x="372" y="29"/>
                    <a:pt x="372" y="40"/>
                    <a:pt x="354" y="44"/>
                  </a:cubicBezTo>
                  <a:cubicBezTo>
                    <a:pt x="336" y="48"/>
                    <a:pt x="295" y="49"/>
                    <a:pt x="264" y="50"/>
                  </a:cubicBezTo>
                  <a:cubicBezTo>
                    <a:pt x="233" y="51"/>
                    <a:pt x="200" y="49"/>
                    <a:pt x="168" y="53"/>
                  </a:cubicBezTo>
                  <a:cubicBezTo>
                    <a:pt x="136" y="57"/>
                    <a:pt x="98" y="70"/>
                    <a:pt x="72" y="77"/>
                  </a:cubicBezTo>
                  <a:cubicBezTo>
                    <a:pt x="46" y="84"/>
                    <a:pt x="27" y="98"/>
                    <a:pt x="15" y="95"/>
                  </a:cubicBezTo>
                  <a:cubicBezTo>
                    <a:pt x="3" y="92"/>
                    <a:pt x="1" y="74"/>
                    <a:pt x="0" y="56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7299" name="Freeform 19"/>
            <p:cNvSpPr>
              <a:spLocks/>
            </p:cNvSpPr>
            <p:nvPr userDrawn="1"/>
          </p:nvSpPr>
          <p:spPr bwMode="auto">
            <a:xfrm>
              <a:off x="3618" y="308"/>
              <a:ext cx="318" cy="158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12" y="137"/>
                </a:cxn>
                <a:cxn ang="0">
                  <a:pos x="162" y="71"/>
                </a:cxn>
                <a:cxn ang="0">
                  <a:pos x="249" y="20"/>
                </a:cxn>
                <a:cxn ang="0">
                  <a:pos x="285" y="2"/>
                </a:cxn>
                <a:cxn ang="0">
                  <a:pos x="309" y="11"/>
                </a:cxn>
                <a:cxn ang="0">
                  <a:pos x="303" y="47"/>
                </a:cxn>
                <a:cxn ang="0">
                  <a:pos x="219" y="89"/>
                </a:cxn>
                <a:cxn ang="0">
                  <a:pos x="108" y="140"/>
                </a:cxn>
                <a:cxn ang="0">
                  <a:pos x="57" y="152"/>
                </a:cxn>
                <a:cxn ang="0">
                  <a:pos x="0" y="158"/>
                </a:cxn>
              </a:cxnLst>
              <a:rect l="0" t="0" r="r" b="b"/>
              <a:pathLst>
                <a:path w="318" h="158">
                  <a:moveTo>
                    <a:pt x="0" y="158"/>
                  </a:moveTo>
                  <a:lnTo>
                    <a:pt x="12" y="137"/>
                  </a:lnTo>
                  <a:cubicBezTo>
                    <a:pt x="39" y="123"/>
                    <a:pt x="122" y="90"/>
                    <a:pt x="162" y="71"/>
                  </a:cubicBezTo>
                  <a:cubicBezTo>
                    <a:pt x="202" y="52"/>
                    <a:pt x="229" y="31"/>
                    <a:pt x="249" y="20"/>
                  </a:cubicBezTo>
                  <a:cubicBezTo>
                    <a:pt x="269" y="9"/>
                    <a:pt x="275" y="4"/>
                    <a:pt x="285" y="2"/>
                  </a:cubicBezTo>
                  <a:cubicBezTo>
                    <a:pt x="295" y="0"/>
                    <a:pt x="306" y="4"/>
                    <a:pt x="309" y="11"/>
                  </a:cubicBezTo>
                  <a:cubicBezTo>
                    <a:pt x="312" y="18"/>
                    <a:pt x="318" y="34"/>
                    <a:pt x="303" y="47"/>
                  </a:cubicBezTo>
                  <a:cubicBezTo>
                    <a:pt x="288" y="60"/>
                    <a:pt x="252" y="74"/>
                    <a:pt x="219" y="89"/>
                  </a:cubicBezTo>
                  <a:cubicBezTo>
                    <a:pt x="186" y="104"/>
                    <a:pt x="135" y="130"/>
                    <a:pt x="108" y="140"/>
                  </a:cubicBezTo>
                  <a:cubicBezTo>
                    <a:pt x="81" y="150"/>
                    <a:pt x="74" y="150"/>
                    <a:pt x="57" y="152"/>
                  </a:cubicBezTo>
                  <a:cubicBezTo>
                    <a:pt x="40" y="154"/>
                    <a:pt x="23" y="154"/>
                    <a:pt x="0" y="15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7300" name="Freeform 20"/>
            <p:cNvSpPr>
              <a:spLocks/>
            </p:cNvSpPr>
            <p:nvPr userDrawn="1"/>
          </p:nvSpPr>
          <p:spPr bwMode="auto">
            <a:xfrm>
              <a:off x="3413" y="291"/>
              <a:ext cx="380" cy="174"/>
            </a:xfrm>
            <a:custGeom>
              <a:avLst/>
              <a:gdLst/>
              <a:ahLst/>
              <a:cxnLst>
                <a:cxn ang="0">
                  <a:pos x="3" y="165"/>
                </a:cxn>
                <a:cxn ang="0">
                  <a:pos x="129" y="93"/>
                </a:cxn>
                <a:cxn ang="0">
                  <a:pos x="261" y="30"/>
                </a:cxn>
                <a:cxn ang="0">
                  <a:pos x="351" y="0"/>
                </a:cxn>
                <a:cxn ang="0">
                  <a:pos x="378" y="27"/>
                </a:cxn>
                <a:cxn ang="0">
                  <a:pos x="336" y="51"/>
                </a:cxn>
                <a:cxn ang="0">
                  <a:pos x="291" y="60"/>
                </a:cxn>
                <a:cxn ang="0">
                  <a:pos x="240" y="75"/>
                </a:cxn>
                <a:cxn ang="0">
                  <a:pos x="189" y="120"/>
                </a:cxn>
                <a:cxn ang="0">
                  <a:pos x="102" y="174"/>
                </a:cxn>
                <a:cxn ang="0">
                  <a:pos x="0" y="162"/>
                </a:cxn>
              </a:cxnLst>
              <a:rect l="0" t="0" r="r" b="b"/>
              <a:pathLst>
                <a:path w="380" h="174">
                  <a:moveTo>
                    <a:pt x="3" y="165"/>
                  </a:moveTo>
                  <a:cubicBezTo>
                    <a:pt x="24" y="153"/>
                    <a:pt x="86" y="115"/>
                    <a:pt x="129" y="93"/>
                  </a:cubicBezTo>
                  <a:cubicBezTo>
                    <a:pt x="172" y="71"/>
                    <a:pt x="224" y="45"/>
                    <a:pt x="261" y="30"/>
                  </a:cubicBezTo>
                  <a:cubicBezTo>
                    <a:pt x="298" y="15"/>
                    <a:pt x="332" y="0"/>
                    <a:pt x="351" y="0"/>
                  </a:cubicBezTo>
                  <a:cubicBezTo>
                    <a:pt x="370" y="0"/>
                    <a:pt x="380" y="19"/>
                    <a:pt x="378" y="27"/>
                  </a:cubicBezTo>
                  <a:cubicBezTo>
                    <a:pt x="376" y="35"/>
                    <a:pt x="350" y="46"/>
                    <a:pt x="336" y="51"/>
                  </a:cubicBezTo>
                  <a:cubicBezTo>
                    <a:pt x="322" y="56"/>
                    <a:pt x="307" y="56"/>
                    <a:pt x="291" y="60"/>
                  </a:cubicBezTo>
                  <a:cubicBezTo>
                    <a:pt x="275" y="64"/>
                    <a:pt x="257" y="65"/>
                    <a:pt x="240" y="75"/>
                  </a:cubicBezTo>
                  <a:cubicBezTo>
                    <a:pt x="223" y="85"/>
                    <a:pt x="212" y="104"/>
                    <a:pt x="189" y="120"/>
                  </a:cubicBezTo>
                  <a:cubicBezTo>
                    <a:pt x="166" y="136"/>
                    <a:pt x="133" y="167"/>
                    <a:pt x="102" y="174"/>
                  </a:cubicBezTo>
                  <a:lnTo>
                    <a:pt x="0" y="162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7301" name="Freeform 21"/>
            <p:cNvSpPr>
              <a:spLocks/>
            </p:cNvSpPr>
            <p:nvPr userDrawn="1"/>
          </p:nvSpPr>
          <p:spPr bwMode="auto">
            <a:xfrm>
              <a:off x="4178" y="187"/>
              <a:ext cx="523" cy="69"/>
            </a:xfrm>
            <a:custGeom>
              <a:avLst/>
              <a:gdLst/>
              <a:ahLst/>
              <a:cxnLst>
                <a:cxn ang="0">
                  <a:pos x="84" y="11"/>
                </a:cxn>
                <a:cxn ang="0">
                  <a:pos x="27" y="5"/>
                </a:cxn>
                <a:cxn ang="0">
                  <a:pos x="9" y="35"/>
                </a:cxn>
                <a:cxn ang="0">
                  <a:pos x="81" y="56"/>
                </a:cxn>
                <a:cxn ang="0">
                  <a:pos x="255" y="68"/>
                </a:cxn>
                <a:cxn ang="0">
                  <a:pos x="432" y="50"/>
                </a:cxn>
                <a:cxn ang="0">
                  <a:pos x="513" y="5"/>
                </a:cxn>
                <a:cxn ang="0">
                  <a:pos x="372" y="20"/>
                </a:cxn>
                <a:cxn ang="0">
                  <a:pos x="141" y="14"/>
                </a:cxn>
                <a:cxn ang="0">
                  <a:pos x="84" y="11"/>
                </a:cxn>
              </a:cxnLst>
              <a:rect l="0" t="0" r="r" b="b"/>
              <a:pathLst>
                <a:path w="523" h="69">
                  <a:moveTo>
                    <a:pt x="84" y="11"/>
                  </a:moveTo>
                  <a:cubicBezTo>
                    <a:pt x="65" y="9"/>
                    <a:pt x="40" y="1"/>
                    <a:pt x="27" y="5"/>
                  </a:cubicBezTo>
                  <a:cubicBezTo>
                    <a:pt x="14" y="9"/>
                    <a:pt x="0" y="27"/>
                    <a:pt x="9" y="35"/>
                  </a:cubicBezTo>
                  <a:cubicBezTo>
                    <a:pt x="18" y="43"/>
                    <a:pt x="40" y="51"/>
                    <a:pt x="81" y="56"/>
                  </a:cubicBezTo>
                  <a:cubicBezTo>
                    <a:pt x="122" y="61"/>
                    <a:pt x="197" y="69"/>
                    <a:pt x="255" y="68"/>
                  </a:cubicBezTo>
                  <a:cubicBezTo>
                    <a:pt x="313" y="67"/>
                    <a:pt x="389" y="60"/>
                    <a:pt x="432" y="50"/>
                  </a:cubicBezTo>
                  <a:cubicBezTo>
                    <a:pt x="475" y="40"/>
                    <a:pt x="523" y="10"/>
                    <a:pt x="513" y="5"/>
                  </a:cubicBezTo>
                  <a:cubicBezTo>
                    <a:pt x="503" y="0"/>
                    <a:pt x="434" y="19"/>
                    <a:pt x="372" y="20"/>
                  </a:cubicBezTo>
                  <a:cubicBezTo>
                    <a:pt x="310" y="21"/>
                    <a:pt x="189" y="15"/>
                    <a:pt x="141" y="14"/>
                  </a:cubicBezTo>
                  <a:cubicBezTo>
                    <a:pt x="93" y="13"/>
                    <a:pt x="103" y="13"/>
                    <a:pt x="84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7302" name="Freeform 22"/>
            <p:cNvSpPr>
              <a:spLocks/>
            </p:cNvSpPr>
            <p:nvPr userDrawn="1"/>
          </p:nvSpPr>
          <p:spPr bwMode="auto">
            <a:xfrm>
              <a:off x="4689" y="186"/>
              <a:ext cx="537" cy="120"/>
            </a:xfrm>
            <a:custGeom>
              <a:avLst/>
              <a:gdLst/>
              <a:ahLst/>
              <a:cxnLst>
                <a:cxn ang="0">
                  <a:pos x="23" y="6"/>
                </a:cxn>
                <a:cxn ang="0">
                  <a:pos x="188" y="3"/>
                </a:cxn>
                <a:cxn ang="0">
                  <a:pos x="323" y="27"/>
                </a:cxn>
                <a:cxn ang="0">
                  <a:pos x="464" y="69"/>
                </a:cxn>
                <a:cxn ang="0">
                  <a:pos x="521" y="90"/>
                </a:cxn>
                <a:cxn ang="0">
                  <a:pos x="533" y="105"/>
                </a:cxn>
                <a:cxn ang="0">
                  <a:pos x="497" y="120"/>
                </a:cxn>
                <a:cxn ang="0">
                  <a:pos x="452" y="108"/>
                </a:cxn>
                <a:cxn ang="0">
                  <a:pos x="350" y="72"/>
                </a:cxn>
                <a:cxn ang="0">
                  <a:pos x="158" y="39"/>
                </a:cxn>
                <a:cxn ang="0">
                  <a:pos x="50" y="39"/>
                </a:cxn>
                <a:cxn ang="0">
                  <a:pos x="23" y="6"/>
                </a:cxn>
              </a:cxnLst>
              <a:rect l="0" t="0" r="r" b="b"/>
              <a:pathLst>
                <a:path w="537" h="120">
                  <a:moveTo>
                    <a:pt x="23" y="6"/>
                  </a:moveTo>
                  <a:cubicBezTo>
                    <a:pt x="46" y="0"/>
                    <a:pt x="138" y="0"/>
                    <a:pt x="188" y="3"/>
                  </a:cubicBezTo>
                  <a:cubicBezTo>
                    <a:pt x="238" y="6"/>
                    <a:pt x="277" y="16"/>
                    <a:pt x="323" y="27"/>
                  </a:cubicBezTo>
                  <a:cubicBezTo>
                    <a:pt x="369" y="38"/>
                    <a:pt x="431" y="59"/>
                    <a:pt x="464" y="69"/>
                  </a:cubicBezTo>
                  <a:cubicBezTo>
                    <a:pt x="497" y="79"/>
                    <a:pt x="509" y="84"/>
                    <a:pt x="521" y="90"/>
                  </a:cubicBezTo>
                  <a:cubicBezTo>
                    <a:pt x="533" y="96"/>
                    <a:pt x="537" y="100"/>
                    <a:pt x="533" y="105"/>
                  </a:cubicBezTo>
                  <a:cubicBezTo>
                    <a:pt x="529" y="110"/>
                    <a:pt x="510" y="120"/>
                    <a:pt x="497" y="120"/>
                  </a:cubicBezTo>
                  <a:cubicBezTo>
                    <a:pt x="484" y="120"/>
                    <a:pt x="476" y="116"/>
                    <a:pt x="452" y="108"/>
                  </a:cubicBezTo>
                  <a:cubicBezTo>
                    <a:pt x="428" y="100"/>
                    <a:pt x="399" y="84"/>
                    <a:pt x="350" y="72"/>
                  </a:cubicBezTo>
                  <a:cubicBezTo>
                    <a:pt x="301" y="60"/>
                    <a:pt x="208" y="45"/>
                    <a:pt x="158" y="39"/>
                  </a:cubicBezTo>
                  <a:cubicBezTo>
                    <a:pt x="108" y="33"/>
                    <a:pt x="72" y="43"/>
                    <a:pt x="50" y="39"/>
                  </a:cubicBezTo>
                  <a:cubicBezTo>
                    <a:pt x="28" y="35"/>
                    <a:pt x="0" y="12"/>
                    <a:pt x="23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7303" name="Freeform 23"/>
            <p:cNvSpPr>
              <a:spLocks/>
            </p:cNvSpPr>
            <p:nvPr userDrawn="1"/>
          </p:nvSpPr>
          <p:spPr bwMode="auto">
            <a:xfrm>
              <a:off x="4968" y="312"/>
              <a:ext cx="800" cy="143"/>
            </a:xfrm>
            <a:custGeom>
              <a:avLst/>
              <a:gdLst/>
              <a:ahLst/>
              <a:cxnLst>
                <a:cxn ang="0">
                  <a:pos x="800" y="24"/>
                </a:cxn>
                <a:cxn ang="0">
                  <a:pos x="782" y="15"/>
                </a:cxn>
                <a:cxn ang="0">
                  <a:pos x="659" y="63"/>
                </a:cxn>
                <a:cxn ang="0">
                  <a:pos x="500" y="84"/>
                </a:cxn>
                <a:cxn ang="0">
                  <a:pos x="326" y="69"/>
                </a:cxn>
                <a:cxn ang="0">
                  <a:pos x="98" y="21"/>
                </a:cxn>
                <a:cxn ang="0">
                  <a:pos x="11" y="6"/>
                </a:cxn>
                <a:cxn ang="0">
                  <a:pos x="32" y="60"/>
                </a:cxn>
                <a:cxn ang="0">
                  <a:pos x="155" y="96"/>
                </a:cxn>
                <a:cxn ang="0">
                  <a:pos x="410" y="138"/>
                </a:cxn>
                <a:cxn ang="0">
                  <a:pos x="596" y="129"/>
                </a:cxn>
                <a:cxn ang="0">
                  <a:pos x="737" y="90"/>
                </a:cxn>
                <a:cxn ang="0">
                  <a:pos x="788" y="69"/>
                </a:cxn>
                <a:cxn ang="0">
                  <a:pos x="800" y="24"/>
                </a:cxn>
              </a:cxnLst>
              <a:rect l="0" t="0" r="r" b="b"/>
              <a:pathLst>
                <a:path w="800" h="143">
                  <a:moveTo>
                    <a:pt x="800" y="24"/>
                  </a:moveTo>
                  <a:lnTo>
                    <a:pt x="782" y="15"/>
                  </a:lnTo>
                  <a:cubicBezTo>
                    <a:pt x="759" y="21"/>
                    <a:pt x="706" y="51"/>
                    <a:pt x="659" y="63"/>
                  </a:cubicBezTo>
                  <a:cubicBezTo>
                    <a:pt x="612" y="75"/>
                    <a:pt x="555" y="83"/>
                    <a:pt x="500" y="84"/>
                  </a:cubicBezTo>
                  <a:cubicBezTo>
                    <a:pt x="445" y="85"/>
                    <a:pt x="393" y="79"/>
                    <a:pt x="326" y="69"/>
                  </a:cubicBezTo>
                  <a:cubicBezTo>
                    <a:pt x="259" y="59"/>
                    <a:pt x="150" y="31"/>
                    <a:pt x="98" y="21"/>
                  </a:cubicBezTo>
                  <a:cubicBezTo>
                    <a:pt x="46" y="11"/>
                    <a:pt x="22" y="0"/>
                    <a:pt x="11" y="6"/>
                  </a:cubicBezTo>
                  <a:cubicBezTo>
                    <a:pt x="0" y="12"/>
                    <a:pt x="8" y="45"/>
                    <a:pt x="32" y="60"/>
                  </a:cubicBezTo>
                  <a:cubicBezTo>
                    <a:pt x="56" y="75"/>
                    <a:pt x="92" y="83"/>
                    <a:pt x="155" y="96"/>
                  </a:cubicBezTo>
                  <a:cubicBezTo>
                    <a:pt x="218" y="109"/>
                    <a:pt x="337" y="133"/>
                    <a:pt x="410" y="138"/>
                  </a:cubicBezTo>
                  <a:cubicBezTo>
                    <a:pt x="483" y="143"/>
                    <a:pt x="542" y="137"/>
                    <a:pt x="596" y="129"/>
                  </a:cubicBezTo>
                  <a:cubicBezTo>
                    <a:pt x="650" y="121"/>
                    <a:pt x="705" y="100"/>
                    <a:pt x="737" y="90"/>
                  </a:cubicBezTo>
                  <a:cubicBezTo>
                    <a:pt x="769" y="80"/>
                    <a:pt x="780" y="80"/>
                    <a:pt x="788" y="69"/>
                  </a:cubicBezTo>
                  <a:cubicBezTo>
                    <a:pt x="796" y="58"/>
                    <a:pt x="792" y="39"/>
                    <a:pt x="800" y="2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7304" name="Freeform 24"/>
            <p:cNvSpPr>
              <a:spLocks/>
            </p:cNvSpPr>
            <p:nvPr userDrawn="1"/>
          </p:nvSpPr>
          <p:spPr bwMode="auto">
            <a:xfrm>
              <a:off x="5318" y="240"/>
              <a:ext cx="402" cy="115"/>
            </a:xfrm>
            <a:custGeom>
              <a:avLst/>
              <a:gdLst/>
              <a:ahLst/>
              <a:cxnLst>
                <a:cxn ang="0">
                  <a:pos x="402" y="0"/>
                </a:cxn>
                <a:cxn ang="0">
                  <a:pos x="384" y="12"/>
                </a:cxn>
                <a:cxn ang="0">
                  <a:pos x="276" y="51"/>
                </a:cxn>
                <a:cxn ang="0">
                  <a:pos x="165" y="66"/>
                </a:cxn>
                <a:cxn ang="0">
                  <a:pos x="51" y="57"/>
                </a:cxn>
                <a:cxn ang="0">
                  <a:pos x="15" y="54"/>
                </a:cxn>
                <a:cxn ang="0">
                  <a:pos x="3" y="69"/>
                </a:cxn>
                <a:cxn ang="0">
                  <a:pos x="9" y="93"/>
                </a:cxn>
                <a:cxn ang="0">
                  <a:pos x="54" y="102"/>
                </a:cxn>
                <a:cxn ang="0">
                  <a:pos x="198" y="111"/>
                </a:cxn>
                <a:cxn ang="0">
                  <a:pos x="336" y="75"/>
                </a:cxn>
                <a:cxn ang="0">
                  <a:pos x="375" y="54"/>
                </a:cxn>
                <a:cxn ang="0">
                  <a:pos x="402" y="0"/>
                </a:cxn>
              </a:cxnLst>
              <a:rect l="0" t="0" r="r" b="b"/>
              <a:pathLst>
                <a:path w="402" h="115">
                  <a:moveTo>
                    <a:pt x="402" y="0"/>
                  </a:moveTo>
                  <a:lnTo>
                    <a:pt x="384" y="12"/>
                  </a:lnTo>
                  <a:cubicBezTo>
                    <a:pt x="363" y="20"/>
                    <a:pt x="312" y="42"/>
                    <a:pt x="276" y="51"/>
                  </a:cubicBezTo>
                  <a:cubicBezTo>
                    <a:pt x="240" y="60"/>
                    <a:pt x="202" y="65"/>
                    <a:pt x="165" y="66"/>
                  </a:cubicBezTo>
                  <a:cubicBezTo>
                    <a:pt x="128" y="67"/>
                    <a:pt x="76" y="59"/>
                    <a:pt x="51" y="57"/>
                  </a:cubicBezTo>
                  <a:cubicBezTo>
                    <a:pt x="26" y="55"/>
                    <a:pt x="23" y="52"/>
                    <a:pt x="15" y="54"/>
                  </a:cubicBezTo>
                  <a:cubicBezTo>
                    <a:pt x="7" y="56"/>
                    <a:pt x="4" y="63"/>
                    <a:pt x="3" y="69"/>
                  </a:cubicBezTo>
                  <a:cubicBezTo>
                    <a:pt x="2" y="75"/>
                    <a:pt x="0" y="88"/>
                    <a:pt x="9" y="93"/>
                  </a:cubicBezTo>
                  <a:cubicBezTo>
                    <a:pt x="18" y="98"/>
                    <a:pt x="22" y="99"/>
                    <a:pt x="54" y="102"/>
                  </a:cubicBezTo>
                  <a:cubicBezTo>
                    <a:pt x="86" y="105"/>
                    <a:pt x="151" y="115"/>
                    <a:pt x="198" y="111"/>
                  </a:cubicBezTo>
                  <a:cubicBezTo>
                    <a:pt x="245" y="107"/>
                    <a:pt x="307" y="84"/>
                    <a:pt x="336" y="75"/>
                  </a:cubicBezTo>
                  <a:cubicBezTo>
                    <a:pt x="365" y="66"/>
                    <a:pt x="365" y="65"/>
                    <a:pt x="375" y="54"/>
                  </a:cubicBezTo>
                  <a:cubicBezTo>
                    <a:pt x="385" y="43"/>
                    <a:pt x="392" y="26"/>
                    <a:pt x="402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0" y="6180138"/>
            <a:ext cx="9169400" cy="138112"/>
            <a:chOff x="0" y="4032"/>
            <a:chExt cx="5776" cy="87"/>
          </a:xfrm>
        </p:grpSpPr>
        <p:sp>
          <p:nvSpPr>
            <p:cNvPr id="1377306" name="Freeform 26"/>
            <p:cNvSpPr>
              <a:spLocks/>
            </p:cNvSpPr>
            <p:nvPr userDrawn="1"/>
          </p:nvSpPr>
          <p:spPr bwMode="auto">
            <a:xfrm>
              <a:off x="4041" y="4047"/>
              <a:ext cx="1735" cy="72"/>
            </a:xfrm>
            <a:custGeom>
              <a:avLst/>
              <a:gdLst/>
              <a:ahLst/>
              <a:cxnLst>
                <a:cxn ang="0">
                  <a:pos x="165" y="6"/>
                </a:cxn>
                <a:cxn ang="0">
                  <a:pos x="450" y="3"/>
                </a:cxn>
                <a:cxn ang="0">
                  <a:pos x="714" y="12"/>
                </a:cxn>
                <a:cxn ang="0">
                  <a:pos x="957" y="24"/>
                </a:cxn>
                <a:cxn ang="0">
                  <a:pos x="1173" y="24"/>
                </a:cxn>
                <a:cxn ang="0">
                  <a:pos x="1473" y="15"/>
                </a:cxn>
                <a:cxn ang="0">
                  <a:pos x="1617" y="0"/>
                </a:cxn>
                <a:cxn ang="0">
                  <a:pos x="1719" y="15"/>
                </a:cxn>
                <a:cxn ang="0">
                  <a:pos x="1716" y="66"/>
                </a:cxn>
                <a:cxn ang="0">
                  <a:pos x="1632" y="51"/>
                </a:cxn>
                <a:cxn ang="0">
                  <a:pos x="1407" y="51"/>
                </a:cxn>
                <a:cxn ang="0">
                  <a:pos x="1191" y="48"/>
                </a:cxn>
                <a:cxn ang="0">
                  <a:pos x="870" y="60"/>
                </a:cxn>
                <a:cxn ang="0">
                  <a:pos x="492" y="48"/>
                </a:cxn>
                <a:cxn ang="0">
                  <a:pos x="291" y="27"/>
                </a:cxn>
                <a:cxn ang="0">
                  <a:pos x="21" y="36"/>
                </a:cxn>
                <a:cxn ang="0">
                  <a:pos x="165" y="6"/>
                </a:cxn>
              </a:cxnLst>
              <a:rect l="0" t="0" r="r" b="b"/>
              <a:pathLst>
                <a:path w="1735" h="72">
                  <a:moveTo>
                    <a:pt x="165" y="6"/>
                  </a:moveTo>
                  <a:cubicBezTo>
                    <a:pt x="236" y="1"/>
                    <a:pt x="359" y="2"/>
                    <a:pt x="450" y="3"/>
                  </a:cubicBezTo>
                  <a:cubicBezTo>
                    <a:pt x="541" y="4"/>
                    <a:pt x="630" y="9"/>
                    <a:pt x="714" y="12"/>
                  </a:cubicBezTo>
                  <a:cubicBezTo>
                    <a:pt x="798" y="15"/>
                    <a:pt x="881" y="22"/>
                    <a:pt x="957" y="24"/>
                  </a:cubicBezTo>
                  <a:cubicBezTo>
                    <a:pt x="1033" y="26"/>
                    <a:pt x="1087" y="25"/>
                    <a:pt x="1173" y="24"/>
                  </a:cubicBezTo>
                  <a:cubicBezTo>
                    <a:pt x="1259" y="23"/>
                    <a:pt x="1399" y="19"/>
                    <a:pt x="1473" y="15"/>
                  </a:cubicBezTo>
                  <a:cubicBezTo>
                    <a:pt x="1547" y="11"/>
                    <a:pt x="1576" y="0"/>
                    <a:pt x="1617" y="0"/>
                  </a:cubicBezTo>
                  <a:cubicBezTo>
                    <a:pt x="1658" y="0"/>
                    <a:pt x="1703" y="4"/>
                    <a:pt x="1719" y="15"/>
                  </a:cubicBezTo>
                  <a:cubicBezTo>
                    <a:pt x="1735" y="26"/>
                    <a:pt x="1730" y="60"/>
                    <a:pt x="1716" y="66"/>
                  </a:cubicBezTo>
                  <a:cubicBezTo>
                    <a:pt x="1702" y="72"/>
                    <a:pt x="1683" y="53"/>
                    <a:pt x="1632" y="51"/>
                  </a:cubicBezTo>
                  <a:cubicBezTo>
                    <a:pt x="1581" y="49"/>
                    <a:pt x="1480" y="51"/>
                    <a:pt x="1407" y="51"/>
                  </a:cubicBezTo>
                  <a:cubicBezTo>
                    <a:pt x="1334" y="51"/>
                    <a:pt x="1280" y="47"/>
                    <a:pt x="1191" y="48"/>
                  </a:cubicBezTo>
                  <a:cubicBezTo>
                    <a:pt x="1102" y="49"/>
                    <a:pt x="986" y="60"/>
                    <a:pt x="870" y="60"/>
                  </a:cubicBezTo>
                  <a:cubicBezTo>
                    <a:pt x="754" y="60"/>
                    <a:pt x="588" y="53"/>
                    <a:pt x="492" y="48"/>
                  </a:cubicBezTo>
                  <a:cubicBezTo>
                    <a:pt x="396" y="43"/>
                    <a:pt x="369" y="29"/>
                    <a:pt x="291" y="27"/>
                  </a:cubicBezTo>
                  <a:cubicBezTo>
                    <a:pt x="213" y="25"/>
                    <a:pt x="42" y="39"/>
                    <a:pt x="21" y="36"/>
                  </a:cubicBezTo>
                  <a:cubicBezTo>
                    <a:pt x="0" y="33"/>
                    <a:pt x="94" y="11"/>
                    <a:pt x="165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7307" name="Freeform 27"/>
            <p:cNvSpPr>
              <a:spLocks/>
            </p:cNvSpPr>
            <p:nvPr userDrawn="1"/>
          </p:nvSpPr>
          <p:spPr bwMode="auto">
            <a:xfrm>
              <a:off x="1727" y="4038"/>
              <a:ext cx="2655" cy="60"/>
            </a:xfrm>
            <a:custGeom>
              <a:avLst/>
              <a:gdLst/>
              <a:ahLst/>
              <a:cxnLst>
                <a:cxn ang="0">
                  <a:pos x="2641" y="6"/>
                </a:cxn>
                <a:cxn ang="0">
                  <a:pos x="2620" y="30"/>
                </a:cxn>
                <a:cxn ang="0">
                  <a:pos x="2368" y="45"/>
                </a:cxn>
                <a:cxn ang="0">
                  <a:pos x="2023" y="60"/>
                </a:cxn>
                <a:cxn ang="0">
                  <a:pos x="1786" y="48"/>
                </a:cxn>
                <a:cxn ang="0">
                  <a:pos x="1525" y="36"/>
                </a:cxn>
                <a:cxn ang="0">
                  <a:pos x="1195" y="45"/>
                </a:cxn>
                <a:cxn ang="0">
                  <a:pos x="817" y="39"/>
                </a:cxn>
                <a:cxn ang="0">
                  <a:pos x="499" y="27"/>
                </a:cxn>
                <a:cxn ang="0">
                  <a:pos x="136" y="39"/>
                </a:cxn>
                <a:cxn ang="0">
                  <a:pos x="10" y="33"/>
                </a:cxn>
                <a:cxn ang="0">
                  <a:pos x="76" y="24"/>
                </a:cxn>
                <a:cxn ang="0">
                  <a:pos x="310" y="18"/>
                </a:cxn>
                <a:cxn ang="0">
                  <a:pos x="544" y="0"/>
                </a:cxn>
                <a:cxn ang="0">
                  <a:pos x="853" y="21"/>
                </a:cxn>
                <a:cxn ang="0">
                  <a:pos x="1114" y="21"/>
                </a:cxn>
                <a:cxn ang="0">
                  <a:pos x="1399" y="3"/>
                </a:cxn>
                <a:cxn ang="0">
                  <a:pos x="1588" y="9"/>
                </a:cxn>
                <a:cxn ang="0">
                  <a:pos x="1807" y="21"/>
                </a:cxn>
                <a:cxn ang="0">
                  <a:pos x="2035" y="12"/>
                </a:cxn>
                <a:cxn ang="0">
                  <a:pos x="2290" y="18"/>
                </a:cxn>
                <a:cxn ang="0">
                  <a:pos x="2596" y="3"/>
                </a:cxn>
                <a:cxn ang="0">
                  <a:pos x="2641" y="6"/>
                </a:cxn>
              </a:cxnLst>
              <a:rect l="0" t="0" r="r" b="b"/>
              <a:pathLst>
                <a:path w="2655" h="60">
                  <a:moveTo>
                    <a:pt x="2641" y="6"/>
                  </a:moveTo>
                  <a:lnTo>
                    <a:pt x="2620" y="30"/>
                  </a:lnTo>
                  <a:cubicBezTo>
                    <a:pt x="2575" y="36"/>
                    <a:pt x="2467" y="40"/>
                    <a:pt x="2368" y="45"/>
                  </a:cubicBezTo>
                  <a:cubicBezTo>
                    <a:pt x="2269" y="50"/>
                    <a:pt x="2120" y="60"/>
                    <a:pt x="2023" y="60"/>
                  </a:cubicBezTo>
                  <a:cubicBezTo>
                    <a:pt x="1926" y="60"/>
                    <a:pt x="1869" y="52"/>
                    <a:pt x="1786" y="48"/>
                  </a:cubicBezTo>
                  <a:cubicBezTo>
                    <a:pt x="1703" y="44"/>
                    <a:pt x="1623" y="36"/>
                    <a:pt x="1525" y="36"/>
                  </a:cubicBezTo>
                  <a:cubicBezTo>
                    <a:pt x="1427" y="36"/>
                    <a:pt x="1313" y="44"/>
                    <a:pt x="1195" y="45"/>
                  </a:cubicBezTo>
                  <a:cubicBezTo>
                    <a:pt x="1077" y="46"/>
                    <a:pt x="933" y="42"/>
                    <a:pt x="817" y="39"/>
                  </a:cubicBezTo>
                  <a:cubicBezTo>
                    <a:pt x="701" y="36"/>
                    <a:pt x="612" y="27"/>
                    <a:pt x="499" y="27"/>
                  </a:cubicBezTo>
                  <a:cubicBezTo>
                    <a:pt x="386" y="27"/>
                    <a:pt x="217" y="38"/>
                    <a:pt x="136" y="39"/>
                  </a:cubicBezTo>
                  <a:cubicBezTo>
                    <a:pt x="55" y="40"/>
                    <a:pt x="20" y="36"/>
                    <a:pt x="10" y="33"/>
                  </a:cubicBezTo>
                  <a:cubicBezTo>
                    <a:pt x="0" y="30"/>
                    <a:pt x="26" y="27"/>
                    <a:pt x="76" y="24"/>
                  </a:cubicBezTo>
                  <a:cubicBezTo>
                    <a:pt x="126" y="21"/>
                    <a:pt x="232" y="22"/>
                    <a:pt x="310" y="18"/>
                  </a:cubicBezTo>
                  <a:cubicBezTo>
                    <a:pt x="388" y="14"/>
                    <a:pt x="454" y="0"/>
                    <a:pt x="544" y="0"/>
                  </a:cubicBezTo>
                  <a:cubicBezTo>
                    <a:pt x="634" y="0"/>
                    <a:pt x="758" y="18"/>
                    <a:pt x="853" y="21"/>
                  </a:cubicBezTo>
                  <a:cubicBezTo>
                    <a:pt x="948" y="24"/>
                    <a:pt x="1023" y="24"/>
                    <a:pt x="1114" y="21"/>
                  </a:cubicBezTo>
                  <a:cubicBezTo>
                    <a:pt x="1205" y="18"/>
                    <a:pt x="1320" y="5"/>
                    <a:pt x="1399" y="3"/>
                  </a:cubicBezTo>
                  <a:cubicBezTo>
                    <a:pt x="1478" y="1"/>
                    <a:pt x="1520" y="6"/>
                    <a:pt x="1588" y="9"/>
                  </a:cubicBezTo>
                  <a:cubicBezTo>
                    <a:pt x="1656" y="12"/>
                    <a:pt x="1733" y="21"/>
                    <a:pt x="1807" y="21"/>
                  </a:cubicBezTo>
                  <a:cubicBezTo>
                    <a:pt x="1881" y="21"/>
                    <a:pt x="1955" y="12"/>
                    <a:pt x="2035" y="12"/>
                  </a:cubicBezTo>
                  <a:cubicBezTo>
                    <a:pt x="2115" y="12"/>
                    <a:pt x="2197" y="19"/>
                    <a:pt x="2290" y="18"/>
                  </a:cubicBezTo>
                  <a:cubicBezTo>
                    <a:pt x="2383" y="17"/>
                    <a:pt x="2537" y="5"/>
                    <a:pt x="2596" y="3"/>
                  </a:cubicBezTo>
                  <a:cubicBezTo>
                    <a:pt x="2655" y="1"/>
                    <a:pt x="2651" y="3"/>
                    <a:pt x="2641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7308" name="Freeform 28"/>
            <p:cNvSpPr>
              <a:spLocks/>
            </p:cNvSpPr>
            <p:nvPr userDrawn="1"/>
          </p:nvSpPr>
          <p:spPr bwMode="auto">
            <a:xfrm>
              <a:off x="0" y="4032"/>
              <a:ext cx="2041" cy="62"/>
            </a:xfrm>
            <a:custGeom>
              <a:avLst/>
              <a:gdLst/>
              <a:ahLst/>
              <a:cxnLst>
                <a:cxn ang="0">
                  <a:pos x="1893" y="39"/>
                </a:cxn>
                <a:cxn ang="0">
                  <a:pos x="1578" y="45"/>
                </a:cxn>
                <a:cxn ang="0">
                  <a:pos x="1011" y="60"/>
                </a:cxn>
                <a:cxn ang="0">
                  <a:pos x="438" y="57"/>
                </a:cxn>
                <a:cxn ang="0">
                  <a:pos x="0" y="36"/>
                </a:cxn>
                <a:cxn ang="0">
                  <a:pos x="0" y="3"/>
                </a:cxn>
                <a:cxn ang="0">
                  <a:pos x="210" y="18"/>
                </a:cxn>
                <a:cxn ang="0">
                  <a:pos x="474" y="21"/>
                </a:cxn>
                <a:cxn ang="0">
                  <a:pos x="678" y="9"/>
                </a:cxn>
                <a:cxn ang="0">
                  <a:pos x="897" y="9"/>
                </a:cxn>
                <a:cxn ang="0">
                  <a:pos x="1167" y="30"/>
                </a:cxn>
                <a:cxn ang="0">
                  <a:pos x="1500" y="24"/>
                </a:cxn>
                <a:cxn ang="0">
                  <a:pos x="1758" y="3"/>
                </a:cxn>
                <a:cxn ang="0">
                  <a:pos x="1938" y="18"/>
                </a:cxn>
                <a:cxn ang="0">
                  <a:pos x="2034" y="33"/>
                </a:cxn>
                <a:cxn ang="0">
                  <a:pos x="1893" y="39"/>
                </a:cxn>
              </a:cxnLst>
              <a:rect l="0" t="0" r="r" b="b"/>
              <a:pathLst>
                <a:path w="2041" h="62">
                  <a:moveTo>
                    <a:pt x="1893" y="39"/>
                  </a:moveTo>
                  <a:cubicBezTo>
                    <a:pt x="1817" y="41"/>
                    <a:pt x="1725" y="42"/>
                    <a:pt x="1578" y="45"/>
                  </a:cubicBezTo>
                  <a:cubicBezTo>
                    <a:pt x="1431" y="48"/>
                    <a:pt x="1201" y="58"/>
                    <a:pt x="1011" y="60"/>
                  </a:cubicBezTo>
                  <a:cubicBezTo>
                    <a:pt x="821" y="62"/>
                    <a:pt x="606" y="61"/>
                    <a:pt x="438" y="57"/>
                  </a:cubicBezTo>
                  <a:cubicBezTo>
                    <a:pt x="270" y="53"/>
                    <a:pt x="73" y="45"/>
                    <a:pt x="0" y="36"/>
                  </a:cubicBezTo>
                  <a:lnTo>
                    <a:pt x="0" y="3"/>
                  </a:lnTo>
                  <a:cubicBezTo>
                    <a:pt x="35" y="0"/>
                    <a:pt x="131" y="15"/>
                    <a:pt x="210" y="18"/>
                  </a:cubicBezTo>
                  <a:cubicBezTo>
                    <a:pt x="289" y="21"/>
                    <a:pt x="396" y="22"/>
                    <a:pt x="474" y="21"/>
                  </a:cubicBezTo>
                  <a:cubicBezTo>
                    <a:pt x="552" y="20"/>
                    <a:pt x="608" y="11"/>
                    <a:pt x="678" y="9"/>
                  </a:cubicBezTo>
                  <a:cubicBezTo>
                    <a:pt x="748" y="7"/>
                    <a:pt x="816" y="6"/>
                    <a:pt x="897" y="9"/>
                  </a:cubicBezTo>
                  <a:cubicBezTo>
                    <a:pt x="978" y="12"/>
                    <a:pt x="1067" y="28"/>
                    <a:pt x="1167" y="30"/>
                  </a:cubicBezTo>
                  <a:cubicBezTo>
                    <a:pt x="1267" y="32"/>
                    <a:pt x="1402" y="28"/>
                    <a:pt x="1500" y="24"/>
                  </a:cubicBezTo>
                  <a:cubicBezTo>
                    <a:pt x="1598" y="20"/>
                    <a:pt x="1685" y="4"/>
                    <a:pt x="1758" y="3"/>
                  </a:cubicBezTo>
                  <a:cubicBezTo>
                    <a:pt x="1831" y="2"/>
                    <a:pt x="1892" y="13"/>
                    <a:pt x="1938" y="18"/>
                  </a:cubicBezTo>
                  <a:cubicBezTo>
                    <a:pt x="1984" y="23"/>
                    <a:pt x="2041" y="30"/>
                    <a:pt x="2034" y="33"/>
                  </a:cubicBezTo>
                  <a:cubicBezTo>
                    <a:pt x="2027" y="36"/>
                    <a:pt x="1969" y="37"/>
                    <a:pt x="1893" y="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</p:grpSp>
      <p:sp>
        <p:nvSpPr>
          <p:cNvPr id="1377309" name="Rectangle 2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83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77310" name="Rectangle 3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77311" name="Rectangle 3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5163" y="63674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  <p:sp>
        <p:nvSpPr>
          <p:cNvPr id="1377312" name="Rectangle 3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3563" y="63674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  <p:sp>
        <p:nvSpPr>
          <p:cNvPr id="1377313" name="Rectangle 3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32563" y="63674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BB19D9-04F9-4C6A-9831-62A909F09828}" type="slidenum">
              <a:rPr lang="en-US">
                <a:solidFill>
                  <a:srgbClr val="545472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90000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80000"/>
        <a:buBlip>
          <a:blip r:embed="rId15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6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7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8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8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8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8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8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78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785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8785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8785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</a:pPr>
            <a:fld id="{44BDD73F-2E74-425C-8E38-78FBBDB354E5}" type="slidenum">
              <a:rPr lang="en-US">
                <a:solidFill>
                  <a:srgbClr val="5E574E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  <p:pic>
        <p:nvPicPr>
          <p:cNvPr id="878599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14687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3200400" cy="6858000"/>
            <a:chOff x="0" y="0"/>
            <a:chExt cx="2016" cy="4320"/>
          </a:xfrm>
        </p:grpSpPr>
        <p:sp>
          <p:nvSpPr>
            <p:cNvPr id="40243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2436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402437" name="AutoShape 5"/>
          <p:cNvSpPr>
            <a:spLocks noChangeArrowheads="1"/>
          </p:cNvSpPr>
          <p:nvPr/>
        </p:nvSpPr>
        <p:spPr bwMode="auto">
          <a:xfrm>
            <a:off x="762000" y="762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243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066800"/>
            <a:ext cx="8001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endParaRPr lang="en-US"/>
          </a:p>
        </p:txBody>
      </p:sp>
      <p:sp>
        <p:nvSpPr>
          <p:cNvPr id="40243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0244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36523" y="6529388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0244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667" y="6343650"/>
            <a:ext cx="58702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>
              <a:defRPr sz="2600" b="1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0465EB-DD86-4C44-B08A-4AD60A381C08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defRPr sz="32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healthinsightstoday.com/articles/v1i2/cassidy_p1.html" TargetMode="External"/><Relationship Id="rId1" Type="http://schemas.openxmlformats.org/officeDocument/2006/relationships/slideLayout" Target="../slideLayouts/slideLayout6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metmuseum.org/toah/hd/knol/hd_knol.htm" TargetMode="External"/><Relationship Id="rId1" Type="http://schemas.openxmlformats.org/officeDocument/2006/relationships/slideLayout" Target="../slideLayouts/slideLayout6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.umn.edu/cla/faculty/troufs/anth3618/maTehuacan_handout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1.xml"/><Relationship Id="rId4" Type="http://schemas.openxmlformats.org/officeDocument/2006/relationships/image" Target="../media/image16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ahokia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0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eredith.edu/nativeam/cahokia.htm" TargetMode="Externa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ssissippian-artifacts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n.wikipedia.org/wiki/Cahokia" TargetMode="Externa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://mybroadband.co.za/vb/showthread.php/121380-Michelangelo-s-David" TargetMode="External"/><Relationship Id="rId2" Type="http://schemas.openxmlformats.org/officeDocument/2006/relationships/hyperlink" Target="http://www.topnews.in/neanderthals-might-have-been-wiped-out-due-cannibalism-222988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3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0" y="5867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Arial" charset="0"/>
              </a:rPr>
              <a:t>NY: Random House, 2010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292" y="381000"/>
            <a:ext cx="3538308" cy="5334000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14400" y="3124200"/>
            <a:ext cx="7315200" cy="1384995"/>
          </a:xfrm>
          <a:prstGeom prst="rect">
            <a:avLst/>
          </a:prstGeom>
          <a:solidFill>
            <a:srgbClr val="FEE9AC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lIns="228600" tIns="228600" rIns="228600" bIns="2286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0" dirty="0">
                <a:solidFill>
                  <a:srgbClr val="000000"/>
                </a:solidFill>
                <a:latin typeface="Arial" charset="0"/>
              </a:rPr>
              <a:t>this is a major work on the social, political, and nutritional consequences of “The Agricultural Revolution” . . 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0" dirty="0">
                <a:solidFill>
                  <a:srgbClr val="000000"/>
                </a:solidFill>
                <a:latin typeface="Arial" charset="0"/>
              </a:rPr>
              <a:t>and it’s a very good read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14400" y="1995714"/>
            <a:ext cx="7315200" cy="4081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00"/>
                </a:solidFill>
              </a:rPr>
              <a:t>with the advent of agriculture,</a:t>
            </a:r>
          </a:p>
          <a:p>
            <a:pPr marL="342900" indent="-342900" algn="ctr" fontAlgn="base">
              <a:spcAft>
                <a:spcPct val="0"/>
              </a:spcAft>
              <a:defRPr/>
            </a:pPr>
            <a:r>
              <a:rPr lang="en-US" sz="3600" b="1" dirty="0">
                <a:solidFill>
                  <a:srgbClr val="D79694"/>
                </a:solidFill>
              </a:rPr>
              <a:t>the picture changes . . .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000000"/>
              </a:solidFill>
            </a:endParaRPr>
          </a:p>
          <a:p>
            <a:pPr marL="1146175" indent="-231775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000000"/>
                </a:solidFill>
              </a:rPr>
              <a:t>a less diversified diet makes it far harder to achieve an adequate balance of essential nutrients</a:t>
            </a:r>
          </a:p>
          <a:p>
            <a:pPr marL="1603375" lvl="1" indent="-231775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D79694"/>
                </a:solidFill>
              </a:rPr>
              <a:t>especially protein and certain vitamins</a:t>
            </a:r>
          </a:p>
          <a:p>
            <a:pPr marL="0" lvl="1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(</a:t>
            </a:r>
            <a:r>
              <a:rPr lang="en-US" b="1" i="1" dirty="0">
                <a:solidFill>
                  <a:srgbClr val="000000"/>
                </a:solidFill>
              </a:rPr>
              <a:t>Cf</a:t>
            </a:r>
            <a:r>
              <a:rPr lang="en-US" b="1" dirty="0">
                <a:solidFill>
                  <a:srgbClr val="000000"/>
                </a:solidFill>
              </a:rPr>
              <a:t>., other slide sets for information on proteins and vitamins)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54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14400" y="1998214"/>
            <a:ext cx="731520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00"/>
                </a:solidFill>
              </a:rPr>
              <a:t>with the advent of agriculture,</a:t>
            </a:r>
          </a:p>
          <a:p>
            <a:pPr marL="342900" indent="-342900" algn="ctr" fontAlgn="base">
              <a:spcAft>
                <a:spcPct val="0"/>
              </a:spcAft>
              <a:defRPr/>
            </a:pPr>
            <a:r>
              <a:rPr lang="en-US" sz="3600" b="1" dirty="0">
                <a:solidFill>
                  <a:srgbClr val="D79694"/>
                </a:solidFill>
              </a:rPr>
              <a:t>the picture changes . . .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</a:endParaRPr>
          </a:p>
          <a:p>
            <a:pPr marL="1146175" indent="-231775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000000"/>
                </a:solidFill>
              </a:rPr>
              <a:t>vitamin deficiency diseases are especially problematic in </a:t>
            </a:r>
          </a:p>
          <a:p>
            <a:pPr marL="114617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grain-dependent communities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54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14400" y="2108509"/>
            <a:ext cx="73152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Claire Cassidy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</a:rPr>
              <a:t>(1980)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54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074" name="Rectangle 2"/>
          <p:cNvSpPr>
            <a:spLocks noChangeArrowheads="1"/>
          </p:cNvSpPr>
          <p:nvPr/>
        </p:nvSpPr>
        <p:spPr bwMode="auto">
          <a:xfrm>
            <a:off x="2286000" y="6339376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hlinkClick r:id="rId2"/>
              </a:rPr>
              <a:t>http://www.healthinsightstoday.com/articles/v1i2/cassidy_p1.html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286" y="1147536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14400" y="2514600"/>
            <a:ext cx="7315200" cy="2548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Claire Cassidy </a:t>
            </a:r>
            <a:r>
              <a:rPr lang="en-US" sz="2400" dirty="0">
                <a:solidFill>
                  <a:srgbClr val="000000"/>
                </a:solidFill>
              </a:rPr>
              <a:t>(Ed.)</a:t>
            </a:r>
            <a:endParaRPr lang="en-US" sz="3200" dirty="0">
              <a:solidFill>
                <a:srgbClr val="000000"/>
              </a:solidFill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</a:rPr>
              <a:t>(1980)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i="1" dirty="0">
                <a:solidFill>
                  <a:srgbClr val="000000"/>
                </a:solidFill>
              </a:rPr>
              <a:t>Nutrition and Health in Agriculturalists and  Hunters and Gatherers</a:t>
            </a:r>
            <a:endParaRPr lang="en-US" sz="2800" b="1" dirty="0">
              <a:solidFill>
                <a:srgbClr val="000000"/>
              </a:solidFill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0000"/>
                </a:solidFill>
              </a:rPr>
              <a:t>NY: Redgrave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54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14400" y="2108513"/>
            <a:ext cx="7315200" cy="374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Claire Cassidy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</a:rPr>
              <a:t>(1980)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</a:endParaRPr>
          </a:p>
          <a:p>
            <a:pPr marL="1146175" indent="-231775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D79694"/>
                </a:solidFill>
              </a:rPr>
              <a:t>assessed the </a:t>
            </a:r>
            <a:r>
              <a:rPr lang="en-US" sz="2800" b="1" dirty="0">
                <a:solidFill>
                  <a:srgbClr val="000000"/>
                </a:solidFill>
              </a:rPr>
              <a:t>nutritional impact of the introduction of agriculture on pre-Columbian Native Americans</a:t>
            </a:r>
          </a:p>
          <a:p>
            <a:pPr marL="1146175" indent="-231775" fontAlgn="base"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1200" b="1" dirty="0">
              <a:solidFill>
                <a:srgbClr val="000000"/>
              </a:solidFill>
            </a:endParaRPr>
          </a:p>
          <a:p>
            <a:pPr marL="1146175" indent="-231775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D79694"/>
                </a:solidFill>
              </a:rPr>
              <a:t>examined </a:t>
            </a:r>
            <a:r>
              <a:rPr lang="en-US" sz="2800" b="1" dirty="0">
                <a:solidFill>
                  <a:srgbClr val="000000"/>
                </a:solidFill>
              </a:rPr>
              <a:t>skeletal remains of two precontact villages in Kentucky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54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074" name="Rectangle 2"/>
          <p:cNvSpPr>
            <a:spLocks noChangeArrowheads="1"/>
          </p:cNvSpPr>
          <p:nvPr/>
        </p:nvSpPr>
        <p:spPr bwMode="auto">
          <a:xfrm>
            <a:off x="2271486" y="6339376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hlinkClick r:id="rId2"/>
              </a:rPr>
              <a:t>www.metmuseum.org/toah/hd/knol/hd_knol.htm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089361"/>
            <a:ext cx="7315200" cy="4930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5-Point Star 3"/>
          <p:cNvSpPr/>
          <p:nvPr/>
        </p:nvSpPr>
        <p:spPr bwMode="auto">
          <a:xfrm>
            <a:off x="1767114" y="3476172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F497D"/>
              </a:solidFill>
              <a:latin typeface="Arial" charset="0"/>
            </a:endParaRPr>
          </a:p>
        </p:txBody>
      </p:sp>
      <p:sp>
        <p:nvSpPr>
          <p:cNvPr id="5" name="5-Point Star 4"/>
          <p:cNvSpPr/>
          <p:nvPr/>
        </p:nvSpPr>
        <p:spPr bwMode="auto">
          <a:xfrm>
            <a:off x="5562600" y="2057400"/>
            <a:ext cx="609600" cy="609600"/>
          </a:xfrm>
          <a:prstGeom prst="star5">
            <a:avLst/>
          </a:prstGeom>
          <a:solidFill>
            <a:schemeClr val="accent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F497D"/>
              </a:solidFill>
              <a:latin typeface="Arial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463142" y="2606098"/>
            <a:ext cx="2895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Arial"/>
              </a:rPr>
              <a:t>Hardin Village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938486" y="1447800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</a:rPr>
              <a:t>Hardin Village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88888" y="2108202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foragers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862286" y="2100238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</a:rPr>
              <a:t>agriculturalists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175658" y="1447800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Indian Knoll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70744" y="2568322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5,000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439232" y="2571690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chemeClr val="bg1"/>
                </a:solidFill>
              </a:rPr>
              <a:t>ca</a:t>
            </a:r>
            <a:r>
              <a:rPr lang="en-US" sz="2000" dirty="0">
                <a:solidFill>
                  <a:schemeClr val="bg1"/>
                </a:solidFill>
              </a:rPr>
              <a:t>. 1,000 </a:t>
            </a:r>
            <a:r>
              <a:rPr lang="en-US" sz="2000" dirty="0" err="1">
                <a:solidFill>
                  <a:schemeClr val="bg1"/>
                </a:solidFill>
              </a:rPr>
              <a:t>ybp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54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938486" y="1447800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Hardin Village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88888" y="2108202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foragers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862286" y="2100238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agriculturalists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175658" y="1447800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Indian Knoll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70744" y="2568322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5,000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439232" y="2571690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1,000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54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938486" y="1447800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Hardin Village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88888" y="2108202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foragers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862286" y="2100238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agriculturalists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175658" y="1447800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Indian Knoll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70744" y="2568322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5,000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439232" y="2571690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1,000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914400" y="3733800"/>
            <a:ext cx="7315200" cy="975652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had very different diets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54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rtemp.mapkentucky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00"/>
            <a:ext cx="9144000" cy="66441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76200"/>
            <a:ext cx="9144000" cy="6644106"/>
          </a:xfrm>
          <a:prstGeom prst="rect">
            <a:avLst/>
          </a:prstGeom>
          <a:solidFill>
            <a:srgbClr val="FEE9AC">
              <a:alpha val="67000"/>
            </a:srgbClr>
          </a:solidFill>
        </p:spPr>
        <p:txBody>
          <a:bodyPr wrap="square"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i="1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75000"/>
                  </a:prstClr>
                </a:outerShdw>
              </a:effectLst>
              <a:latin typeface="Calibri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i="1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75000"/>
                  </a:prstClr>
                </a:outerShdw>
              </a:effectLst>
              <a:latin typeface="Calibri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i="1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75000"/>
                  </a:prstClr>
                </a:outerShdw>
              </a:effectLst>
              <a:latin typeface="Calibri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000" b="1" i="1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75000"/>
                  </a:prstClr>
                </a:outerShdw>
              </a:effectLst>
              <a:latin typeface="Calibri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i="1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75000"/>
                    </a:prstClr>
                  </a:outerShdw>
                </a:effectLst>
                <a:latin typeface="Calibri"/>
              </a:rPr>
              <a:t>Nutritional Consequences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i="1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75000"/>
                    </a:prstClr>
                  </a:outerShdw>
                </a:effectLst>
                <a:latin typeface="Calibri"/>
              </a:rPr>
              <a:t>of the Agricultural Revolution: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i="1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75000"/>
                    </a:prstClr>
                  </a:outerShdw>
                </a:effectLst>
                <a:latin typeface="Calibri"/>
              </a:rPr>
              <a:t>A Comparison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i="1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75000"/>
                    </a:prstClr>
                  </a:outerShdw>
                </a:effectLst>
                <a:latin typeface="Calibri"/>
              </a:rPr>
              <a:t>of Foragers  and Agriculturalists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75000"/>
                    </a:prstClr>
                  </a:outerShdw>
                </a:effectLst>
                <a:latin typeface="Calibri"/>
              </a:rPr>
              <a:t>(Indian Knoll and Hardin Village)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3124203" y="5705940"/>
            <a:ext cx="2869247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kumimoji="1" lang="en-US" sz="1400" b="1" i="1" dirty="0">
                <a:ln w="6350">
                  <a:noFill/>
                  <a:prstDash val="solid"/>
                  <a:miter lim="800000"/>
                </a:ln>
                <a:latin typeface="Arial"/>
              </a:rPr>
              <a:t>Anthropology of Food</a:t>
            </a:r>
          </a:p>
          <a:p>
            <a:pPr algn="ctr" eaLnBrk="0" hangingPunct="0"/>
            <a:r>
              <a:rPr kumimoji="1" lang="en-US" sz="1400" b="1" i="1" dirty="0">
                <a:ln w="6350">
                  <a:noFill/>
                  <a:prstDash val="solid"/>
                  <a:miter lim="800000"/>
                </a:ln>
                <a:latin typeface="Arial"/>
              </a:rPr>
              <a:t>University of Minnesota Duluth</a:t>
            </a:r>
            <a:endParaRPr kumimoji="1" lang="en-US" sz="1600" b="1" i="1" dirty="0">
              <a:ln w="6350">
                <a:noFill/>
                <a:prstDash val="solid"/>
                <a:miter lim="800000"/>
              </a:ln>
              <a:latin typeface="Arial"/>
            </a:endParaRPr>
          </a:p>
          <a:p>
            <a:pPr algn="ctr" eaLnBrk="0" hangingPunct="0"/>
            <a:r>
              <a:rPr kumimoji="1" lang="en-US" sz="1200" b="1" i="1" dirty="0">
                <a:ln w="6350">
                  <a:noFill/>
                  <a:prstDash val="solid"/>
                  <a:miter lim="800000"/>
                </a:ln>
                <a:latin typeface="Arial"/>
              </a:rPr>
              <a:t>Tim Roufs</a:t>
            </a:r>
          </a:p>
          <a:p>
            <a:pPr algn="ctr" eaLnBrk="0" hangingPunct="0"/>
            <a:r>
              <a:rPr kumimoji="1" lang="en-US" sz="1050" b="1" i="1" baseline="30000" dirty="0">
                <a:ln w="6350">
                  <a:noFill/>
                  <a:prstDash val="solid"/>
                  <a:miter lim="800000"/>
                </a:ln>
                <a:latin typeface="Arial"/>
              </a:rPr>
              <a:t>©</a:t>
            </a:r>
            <a:r>
              <a:rPr kumimoji="1" lang="en-US" sz="1050" b="1" i="1" dirty="0">
                <a:ln w="6350">
                  <a:noFill/>
                  <a:prstDash val="solid"/>
                  <a:miter lim="800000"/>
                </a:ln>
                <a:latin typeface="Arial"/>
              </a:rPr>
              <a:t>2009-2024  </a:t>
            </a:r>
            <a:endParaRPr kumimoji="1" lang="en-US" sz="1200" b="1" i="1" dirty="0">
              <a:ln w="6350">
                <a:noFill/>
                <a:prstDash val="solid"/>
                <a:miter lim="800000"/>
              </a:ln>
              <a:latin typeface="Arial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938486" y="1447800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Hardin Village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88888" y="2108202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foragers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862286" y="2100238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agriculturalists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175658" y="1447800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Indian Knoll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70744" y="2568322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5,000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439232" y="2571690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1,000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914400" y="3733800"/>
            <a:ext cx="7315200" cy="975652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had very different diets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982028" y="2130410"/>
            <a:ext cx="2804886" cy="483209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843314" y="2133606"/>
            <a:ext cx="1738086" cy="483209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54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938486" y="1524000"/>
            <a:ext cx="2895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D79694"/>
                </a:solidFill>
              </a:rPr>
              <a:t>Hardin Village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88888" y="2108202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foragers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876800" y="2133600"/>
            <a:ext cx="304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D79694"/>
                </a:solidFill>
              </a:rPr>
              <a:t>agriculturalists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175658" y="1447800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Indian Knoll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70744" y="2568322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5,000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442858" y="2514600"/>
            <a:ext cx="190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i="1" dirty="0">
                <a:solidFill>
                  <a:srgbClr val="D79694"/>
                </a:solidFill>
              </a:rPr>
              <a:t>ca</a:t>
            </a:r>
            <a:r>
              <a:rPr lang="en-US" dirty="0">
                <a:solidFill>
                  <a:srgbClr val="D79694"/>
                </a:solidFill>
              </a:rPr>
              <a:t>. 1,000 </a:t>
            </a:r>
            <a:r>
              <a:rPr lang="en-US" dirty="0" err="1">
                <a:solidFill>
                  <a:srgbClr val="D79694"/>
                </a:solidFill>
              </a:rPr>
              <a:t>ybp</a:t>
            </a:r>
            <a:endParaRPr lang="en-US" dirty="0">
              <a:solidFill>
                <a:srgbClr val="D79694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914400" y="3048131"/>
            <a:ext cx="7315200" cy="302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800" dirty="0">
              <a:solidFill>
                <a:srgbClr val="000000"/>
              </a:solidFill>
            </a:endParaRPr>
          </a:p>
          <a:p>
            <a:pPr marL="1146175" indent="-231775" fontAlgn="base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</a:rPr>
              <a:t>people ate large quantities of 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river mussels and snails</a:t>
            </a:r>
          </a:p>
          <a:p>
            <a:pPr marL="1146175" indent="-231775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1400" b="1" dirty="0">
              <a:solidFill>
                <a:srgbClr val="000000"/>
              </a:solidFill>
            </a:endParaRPr>
          </a:p>
          <a:p>
            <a:pPr marL="1146175" indent="-231775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</a:rPr>
              <a:t>and deer, small mammals, wild turkeys, box turtles, fish, and occasionally dog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843314" y="2133606"/>
            <a:ext cx="1738086" cy="483209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54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88888" y="2108202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foragers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175658" y="1447800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Indian Knoll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70744" y="2568322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5,000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914400" y="3048262"/>
            <a:ext cx="7315200" cy="285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800" dirty="0">
              <a:solidFill>
                <a:srgbClr val="000000"/>
              </a:solidFill>
            </a:endParaRPr>
          </a:p>
          <a:p>
            <a:pPr marL="1146175" indent="-231775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</a:rPr>
              <a:t>similar sites suggest they also ate hickory nuts, walnuts, acorns, elderberries, persimmons, </a:t>
            </a:r>
          </a:p>
          <a:p>
            <a:pPr marL="1146175" indent="-231775" fontAlgn="base">
              <a:spcAft>
                <a:spcPct val="0"/>
              </a:spcAft>
              <a:defRPr/>
            </a:pPr>
            <a:r>
              <a:rPr lang="en-US" sz="2800" dirty="0">
                <a:solidFill>
                  <a:srgbClr val="000000"/>
                </a:solidFill>
              </a:rPr>
              <a:t>	sunflower seeds, </a:t>
            </a:r>
          </a:p>
          <a:p>
            <a:pPr marL="1146175" indent="-231775" fontAlgn="base">
              <a:spcAft>
                <a:spcPct val="0"/>
              </a:spcAft>
              <a:defRPr/>
            </a:pPr>
            <a:r>
              <a:rPr lang="en-US" sz="2800" dirty="0">
                <a:solidFill>
                  <a:srgbClr val="000000"/>
                </a:solidFill>
              </a:rPr>
              <a:t>	and other wild berries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938486" y="1524000"/>
            <a:ext cx="2895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D79694"/>
                </a:solidFill>
              </a:rPr>
              <a:t>Hardin Village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876800" y="2133600"/>
            <a:ext cx="304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D79694"/>
                </a:solidFill>
              </a:rPr>
              <a:t>agriculturalists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5442858" y="2514600"/>
            <a:ext cx="190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i="1" dirty="0">
                <a:solidFill>
                  <a:srgbClr val="D79694"/>
                </a:solidFill>
              </a:rPr>
              <a:t>ca</a:t>
            </a:r>
            <a:r>
              <a:rPr lang="en-US" dirty="0">
                <a:solidFill>
                  <a:srgbClr val="D79694"/>
                </a:solidFill>
              </a:rPr>
              <a:t>. 1,000 </a:t>
            </a:r>
            <a:r>
              <a:rPr lang="en-US" dirty="0" err="1">
                <a:solidFill>
                  <a:srgbClr val="D79694"/>
                </a:solidFill>
              </a:rPr>
              <a:t>ybp</a:t>
            </a:r>
            <a:endParaRPr lang="en-US" dirty="0">
              <a:solidFill>
                <a:srgbClr val="D79694"/>
              </a:solidFill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843314" y="2133606"/>
            <a:ext cx="1738086" cy="483209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54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938486" y="1447800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Hardin Village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862286" y="2100238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agriculturalists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204688" y="1611868"/>
            <a:ext cx="3124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D79694"/>
                </a:solidFill>
              </a:rPr>
              <a:t>Indian Knoll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85258" y="2602468"/>
            <a:ext cx="190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i="1" dirty="0">
                <a:solidFill>
                  <a:srgbClr val="D79694"/>
                </a:solidFill>
              </a:rPr>
              <a:t>ca</a:t>
            </a:r>
            <a:r>
              <a:rPr lang="en-US" dirty="0">
                <a:solidFill>
                  <a:srgbClr val="D79694"/>
                </a:solidFill>
              </a:rPr>
              <a:t>. 5,000 </a:t>
            </a:r>
            <a:r>
              <a:rPr lang="en-US" dirty="0" err="1">
                <a:solidFill>
                  <a:srgbClr val="D79694"/>
                </a:solidFill>
              </a:rPr>
              <a:t>ybp</a:t>
            </a:r>
            <a:endParaRPr lang="en-US" dirty="0">
              <a:solidFill>
                <a:srgbClr val="D79694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439232" y="2571690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1,000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914400" y="3048000"/>
            <a:ext cx="7315200" cy="274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050" dirty="0">
              <a:solidFill>
                <a:srgbClr val="000000"/>
              </a:solidFill>
            </a:endParaRPr>
          </a:p>
          <a:p>
            <a:pPr marL="1146175" indent="-231775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</a:rPr>
              <a:t>people relied primarily on 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cultivated </a:t>
            </a:r>
            <a:r>
              <a:rPr lang="en-US" sz="2800" b="1" dirty="0">
                <a:solidFill>
                  <a:srgbClr val="000000"/>
                </a:solidFill>
              </a:rPr>
              <a:t>corn, beans, and squash</a:t>
            </a:r>
          </a:p>
          <a:p>
            <a:pPr marL="1146175" indent="-231775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rgbClr val="000000"/>
                </a:solidFill>
              </a:rPr>
              <a:t>supplemented</a:t>
            </a:r>
            <a:r>
              <a:rPr lang="en-US" sz="2800" dirty="0">
                <a:solidFill>
                  <a:srgbClr val="000000"/>
                </a:solidFill>
              </a:rPr>
              <a:t> with deer, eel, small mammals, wild turkeys, box turtles, and wild plants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799775" y="2067580"/>
            <a:ext cx="190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D79694"/>
                </a:solidFill>
              </a:rPr>
              <a:t>foragers</a:t>
            </a:r>
            <a:endParaRPr lang="en-US" sz="2800" dirty="0">
              <a:solidFill>
                <a:srgbClr val="D79694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982028" y="2130410"/>
            <a:ext cx="2804886" cy="483209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54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14400" y="1600200"/>
            <a:ext cx="7315200" cy="3988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Claire Cassidy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</a:rPr>
              <a:t>(1980)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000000"/>
              </a:solidFill>
            </a:endParaRPr>
          </a:p>
          <a:p>
            <a:pPr marL="1146175" indent="-231775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000000"/>
                </a:solidFill>
              </a:rPr>
              <a:t>compared 296 skeletons </a:t>
            </a:r>
            <a:r>
              <a:rPr lang="en-US" sz="2400" b="1" dirty="0">
                <a:solidFill>
                  <a:srgbClr val="D79694"/>
                </a:solidFill>
              </a:rPr>
              <a:t>from </a:t>
            </a:r>
          </a:p>
          <a:p>
            <a:pPr marL="1146175" indent="-231775" fontAlgn="base">
              <a:spcAft>
                <a:spcPct val="0"/>
              </a:spcAft>
              <a:defRPr/>
            </a:pPr>
            <a:r>
              <a:rPr lang="en-US" sz="2400" b="1" dirty="0">
                <a:solidFill>
                  <a:srgbClr val="D79694"/>
                </a:solidFill>
              </a:rPr>
              <a:t>	Hardin Village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2800" b="1" dirty="0">
                <a:solidFill>
                  <a:srgbClr val="000000"/>
                </a:solidFill>
              </a:rPr>
              <a:t>and 285 skeletons </a:t>
            </a:r>
            <a:r>
              <a:rPr lang="en-US" sz="2400" b="1" dirty="0">
                <a:solidFill>
                  <a:srgbClr val="D79694"/>
                </a:solidFill>
              </a:rPr>
              <a:t>from Indian Knoll in Kentucky</a:t>
            </a:r>
            <a:endParaRPr lang="en-US" sz="3200" b="1" dirty="0">
              <a:solidFill>
                <a:srgbClr val="D79694"/>
              </a:solidFill>
            </a:endParaRPr>
          </a:p>
          <a:p>
            <a:pPr marL="1146175" indent="-231775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1100" b="1" dirty="0">
              <a:solidFill>
                <a:srgbClr val="000000"/>
              </a:solidFill>
            </a:endParaRPr>
          </a:p>
          <a:p>
            <a:pPr marL="1146175" indent="-231775" fontAlgn="base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D79694"/>
                </a:solidFill>
              </a:rPr>
              <a:t>data on health was derived from </a:t>
            </a:r>
            <a:r>
              <a:rPr lang="en-US" sz="2800" b="1" dirty="0">
                <a:solidFill>
                  <a:srgbClr val="000000"/>
                </a:solidFill>
              </a:rPr>
              <a:t>careful analysis of the bones and teeth . . 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54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938486" y="1447800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Hardin Village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71600" y="3262087"/>
            <a:ext cx="6400800" cy="1640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</a:endParaRP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000000"/>
                </a:solidFill>
              </a:rPr>
              <a:t>life expectancies </a:t>
            </a:r>
            <a:r>
              <a:rPr lang="en-US" sz="2800" b="1" dirty="0">
                <a:solidFill>
                  <a:srgbClr val="D79694"/>
                </a:solidFill>
              </a:rPr>
              <a:t>for both sexes at all ages were lower at Hardin Village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88888" y="2108202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foragers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862286" y="2100238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agriculturalists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175658" y="1447800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Indian Knoll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70744" y="2568322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5,000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439232" y="2571690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1,000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54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938486" y="1447800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Hardin Village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71600" y="3262087"/>
            <a:ext cx="6400800" cy="1640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</a:endParaRP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000000"/>
                </a:solidFill>
              </a:rPr>
              <a:t>life expectancies </a:t>
            </a:r>
            <a:r>
              <a:rPr lang="en-US" sz="2800" b="1" dirty="0">
                <a:solidFill>
                  <a:srgbClr val="D79694"/>
                </a:solidFill>
              </a:rPr>
              <a:t>for both sexes at all ages were lower at Hardin Village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88888" y="2108202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foragers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862286" y="2100238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agriculturalists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175658" y="1447800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Indian Knoll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70744" y="2568322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5,000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439232" y="2571690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1,000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4" name="5-Point Star 13"/>
          <p:cNvSpPr/>
          <p:nvPr/>
        </p:nvSpPr>
        <p:spPr bwMode="auto">
          <a:xfrm>
            <a:off x="896256" y="1360716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54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938486" y="1447800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Hardin Village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71600" y="3262086"/>
            <a:ext cx="6400800" cy="12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</a:endParaRP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000000"/>
                </a:solidFill>
              </a:rPr>
              <a:t>infant mortality </a:t>
            </a:r>
            <a:r>
              <a:rPr lang="en-US" sz="2800" b="1" dirty="0">
                <a:solidFill>
                  <a:srgbClr val="D79694"/>
                </a:solidFill>
              </a:rPr>
              <a:t>was higher at Hardin Village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88888" y="2108202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foragers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862286" y="2100238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agriculturalists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175658" y="1447800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Indian Knoll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70744" y="2568322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5,000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439232" y="2571690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1,000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54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938486" y="1447800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Hardin Village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71600" y="3262086"/>
            <a:ext cx="6400800" cy="12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</a:endParaRP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000000"/>
                </a:solidFill>
              </a:rPr>
              <a:t>infant mortality </a:t>
            </a:r>
            <a:r>
              <a:rPr lang="en-US" sz="2800" b="1" dirty="0">
                <a:solidFill>
                  <a:srgbClr val="D79694"/>
                </a:solidFill>
              </a:rPr>
              <a:t>was higher at Hardin Village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88888" y="2108202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foragers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862286" y="2100238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agriculturalists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175658" y="1447800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Indian Knoll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70744" y="2568322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5,000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439232" y="2571690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1,000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1" name="5-Point Star 10"/>
          <p:cNvSpPr/>
          <p:nvPr/>
        </p:nvSpPr>
        <p:spPr bwMode="auto">
          <a:xfrm>
            <a:off x="896256" y="1360716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54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938486" y="1447800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Hardin Village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71600" y="2997794"/>
            <a:ext cx="6400800" cy="340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</a:endParaRP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000000"/>
                </a:solidFill>
              </a:rPr>
              <a:t>iron-deficiency anemia </a:t>
            </a:r>
            <a:r>
              <a:rPr lang="en-US" sz="2800" b="1" dirty="0">
                <a:solidFill>
                  <a:srgbClr val="D79694"/>
                </a:solidFill>
              </a:rPr>
              <a:t>of sufficient duration to cause bone changes was </a:t>
            </a:r>
            <a:r>
              <a:rPr lang="en-US" sz="2800" b="1" dirty="0">
                <a:solidFill>
                  <a:srgbClr val="000000"/>
                </a:solidFill>
              </a:rPr>
              <a:t>absent at Indian Knoll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D79694"/>
                </a:solidFill>
              </a:rPr>
              <a:t>but was </a:t>
            </a:r>
            <a:r>
              <a:rPr lang="en-US" sz="2800" b="1" dirty="0">
                <a:solidFill>
                  <a:srgbClr val="000000"/>
                </a:solidFill>
              </a:rPr>
              <a:t>present at Hardin Village</a:t>
            </a:r>
          </a:p>
          <a:p>
            <a:pPr marL="1139825" lvl="1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D79694"/>
                </a:solidFill>
              </a:rPr>
              <a:t>50% of cases occurred in children under 5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88888" y="2108202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foragers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862286" y="2100238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agriculturalists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175658" y="1447800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Indian Knoll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70744" y="2568322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5,000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439232" y="2571690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1,000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54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7332" name="Picture 4" descr="Cahok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-2"/>
            <a:ext cx="7995514" cy="6858000"/>
          </a:xfrm>
          <a:prstGeom prst="rect">
            <a:avLst/>
          </a:prstGeom>
          <a:noFill/>
        </p:spPr>
      </p:pic>
      <p:sp>
        <p:nvSpPr>
          <p:cNvPr id="8" name="5-Point Star 7"/>
          <p:cNvSpPr/>
          <p:nvPr/>
        </p:nvSpPr>
        <p:spPr bwMode="auto">
          <a:xfrm>
            <a:off x="5410200" y="3229428"/>
            <a:ext cx="274320" cy="27432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776686" y="2852078"/>
            <a:ext cx="1828800" cy="1126462"/>
          </a:xfrm>
          <a:prstGeom prst="rect">
            <a:avLst/>
          </a:prstGeom>
          <a:solidFill>
            <a:srgbClr val="FAE1A4">
              <a:alpha val="89804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C80000"/>
                </a:solidFill>
              </a:rPr>
              <a:t>Hardin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C80000"/>
                </a:solidFill>
              </a:rPr>
              <a:t>Village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C80000"/>
                </a:solidFill>
              </a:rPr>
              <a:t>Kentucky</a:t>
            </a:r>
            <a:endParaRPr lang="en-US" sz="2400" b="1" dirty="0">
              <a:solidFill>
                <a:srgbClr val="C80000"/>
              </a:solidFill>
            </a:endParaRPr>
          </a:p>
        </p:txBody>
      </p:sp>
      <p:sp>
        <p:nvSpPr>
          <p:cNvPr id="10" name="5-Point Star 9"/>
          <p:cNvSpPr/>
          <p:nvPr/>
        </p:nvSpPr>
        <p:spPr bwMode="auto">
          <a:xfrm>
            <a:off x="4873170" y="3368766"/>
            <a:ext cx="274320" cy="27432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000828" y="3552384"/>
            <a:ext cx="1828800" cy="1126462"/>
          </a:xfrm>
          <a:prstGeom prst="rect">
            <a:avLst/>
          </a:prstGeom>
          <a:solidFill>
            <a:srgbClr val="FAE1A4">
              <a:alpha val="89804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C80000"/>
                </a:solidFill>
              </a:rPr>
              <a:t>Indian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C80000"/>
                </a:solidFill>
              </a:rPr>
              <a:t>Knoll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C80000"/>
                </a:solidFill>
              </a:rPr>
              <a:t>Kentucky</a:t>
            </a:r>
            <a:endParaRPr lang="en-US" sz="1600" b="1" dirty="0">
              <a:solidFill>
                <a:srgbClr val="C80000"/>
              </a:solidFill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4705049" y="3129642"/>
            <a:ext cx="1222022" cy="685800"/>
          </a:xfrm>
          <a:prstGeom prst="ellipse">
            <a:avLst/>
          </a:prstGeom>
          <a:noFill/>
          <a:ln w="76200">
            <a:solidFill>
              <a:srgbClr val="C8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996633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938486" y="1447800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Hardin Village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71600" y="2997794"/>
            <a:ext cx="6400800" cy="340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</a:endParaRP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000000"/>
                </a:solidFill>
              </a:rPr>
              <a:t>iron-deficiency anemia </a:t>
            </a:r>
            <a:r>
              <a:rPr lang="en-US" sz="2800" b="1" dirty="0">
                <a:solidFill>
                  <a:srgbClr val="D79694"/>
                </a:solidFill>
              </a:rPr>
              <a:t>of sufficient duration to cause bone changes was absent at Indian Knoll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D79694"/>
                </a:solidFill>
              </a:rPr>
              <a:t>but was </a:t>
            </a:r>
            <a:r>
              <a:rPr lang="en-US" sz="2800" b="1" dirty="0">
                <a:solidFill>
                  <a:srgbClr val="D79694"/>
                </a:solidFill>
              </a:rPr>
              <a:t>present at Hardin Village</a:t>
            </a:r>
          </a:p>
          <a:p>
            <a:pPr marL="1139825" lvl="1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D79694"/>
                </a:solidFill>
              </a:rPr>
              <a:t>50% of cases occurred in children under 5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88888" y="2108202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foragers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862286" y="2100238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agriculturalists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175658" y="1447800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Indian Knoll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70744" y="2568322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5,000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439232" y="2571690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1,000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1" name="5-Point Star 10"/>
          <p:cNvSpPr/>
          <p:nvPr/>
        </p:nvSpPr>
        <p:spPr bwMode="auto">
          <a:xfrm>
            <a:off x="896256" y="1360716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54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938486" y="1447800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Hardin Village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71600" y="3127546"/>
            <a:ext cx="6400800" cy="318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000000"/>
                </a:solidFill>
              </a:rPr>
              <a:t>growth arrest episodes </a:t>
            </a:r>
            <a:r>
              <a:rPr lang="en-US" sz="2400" b="1" dirty="0">
                <a:solidFill>
                  <a:srgbClr val="000000"/>
                </a:solidFill>
              </a:rPr>
              <a:t>at Indian Knoll were periodic and more often of short duration </a:t>
            </a:r>
            <a:r>
              <a:rPr lang="en-US" sz="2400" b="1" dirty="0">
                <a:solidFill>
                  <a:srgbClr val="D79694"/>
                </a:solidFill>
              </a:rPr>
              <a:t>and were possibly due to food shortages in late winter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those at Hardin Village occurred randomly and were more often of long duration</a:t>
            </a:r>
            <a:r>
              <a:rPr lang="en-US" sz="2400" b="1" dirty="0">
                <a:solidFill>
                  <a:srgbClr val="D79694"/>
                </a:solidFill>
              </a:rPr>
              <a:t>, probably indicative of disease as a causative agent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88888" y="2108202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foragers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862286" y="2100238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agriculturalists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175658" y="1447800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Indian Knoll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70744" y="2568322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5,000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439232" y="2571690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1,000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54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938486" y="1447800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Hardin Village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71600" y="3127546"/>
            <a:ext cx="6400800" cy="318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000000"/>
                </a:solidFill>
              </a:rPr>
              <a:t>growth arrest episodes </a:t>
            </a:r>
            <a:r>
              <a:rPr lang="en-US" sz="2400" b="1" dirty="0">
                <a:solidFill>
                  <a:srgbClr val="D79694"/>
                </a:solidFill>
              </a:rPr>
              <a:t>at Indian Knoll were periodic and more often of short duration and were possibly due to food shortages in late winter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D79694"/>
                </a:solidFill>
              </a:rPr>
              <a:t>those at Hardin Village occurred randomly and were more often of long duration, probably indicative of disease as a causative agent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88888" y="2108202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foragers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862286" y="2100238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agriculturalists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175658" y="1447800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Indian Knoll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70744" y="2568322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5,000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439232" y="2571690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1,000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1" name="5-Point Star 10"/>
          <p:cNvSpPr/>
          <p:nvPr/>
        </p:nvSpPr>
        <p:spPr bwMode="auto">
          <a:xfrm>
            <a:off x="896256" y="1360716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54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938486" y="1447800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Hardin Village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71600" y="3262086"/>
            <a:ext cx="6400800" cy="12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</a:endParaRP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000000"/>
                </a:solidFill>
              </a:rPr>
              <a:t>more children suffered infections at Hardin Village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88888" y="2108202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foragers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862286" y="2100238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agriculturalists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175658" y="1447800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Indian Knoll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70744" y="2568322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5,000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439232" y="2571690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1,000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55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938486" y="1447800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Hardin Village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71600" y="3262086"/>
            <a:ext cx="6400800" cy="12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</a:endParaRP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D79694"/>
                </a:solidFill>
              </a:rPr>
              <a:t>more children suffered </a:t>
            </a:r>
            <a:r>
              <a:rPr lang="en-US" sz="2800" b="1" dirty="0">
                <a:solidFill>
                  <a:srgbClr val="000000"/>
                </a:solidFill>
              </a:rPr>
              <a:t>infections </a:t>
            </a:r>
            <a:r>
              <a:rPr lang="en-US" sz="2800" b="1" dirty="0">
                <a:solidFill>
                  <a:srgbClr val="D79694"/>
                </a:solidFill>
              </a:rPr>
              <a:t>at Hardin Village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88888" y="2108202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foragers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862286" y="2100238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agriculturalists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175658" y="1447800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Indian Knoll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70744" y="2568322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5,000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439232" y="2571690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1,000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1" name="5-Point Star 10"/>
          <p:cNvSpPr/>
          <p:nvPr/>
        </p:nvSpPr>
        <p:spPr bwMode="auto">
          <a:xfrm>
            <a:off x="896256" y="1360716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55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938486" y="1447800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Hardin Village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71600" y="3262345"/>
            <a:ext cx="6400800" cy="305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</a:endParaRP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D79694"/>
                </a:solidFill>
              </a:rPr>
              <a:t>the syndrome of 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D79694"/>
                </a:solidFill>
              </a:rPr>
              <a:t>	</a:t>
            </a:r>
            <a:r>
              <a:rPr lang="en-US" sz="2800" b="1" dirty="0" err="1">
                <a:solidFill>
                  <a:srgbClr val="000000"/>
                </a:solidFill>
              </a:rPr>
              <a:t>periosteal</a:t>
            </a:r>
            <a:r>
              <a:rPr lang="en-US" sz="2800" b="1" dirty="0">
                <a:solidFill>
                  <a:srgbClr val="000000"/>
                </a:solidFill>
              </a:rPr>
              <a:t> inflammation 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	</a:t>
            </a:r>
            <a:r>
              <a:rPr lang="en-US" sz="2800" b="1" dirty="0">
                <a:solidFill>
                  <a:srgbClr val="D79694"/>
                </a:solidFill>
              </a:rPr>
              <a:t>was more common at Hardin Village</a:t>
            </a:r>
          </a:p>
          <a:p>
            <a:pPr marL="1139825" lvl="1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D79694"/>
                </a:solidFill>
              </a:rPr>
              <a:t>a swelling of the outermost layer of the bone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88888" y="2108202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foragers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862286" y="2100238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agriculturalists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175658" y="1447800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Indian Knoll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70744" y="2568322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5,000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439232" y="2571690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1,000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55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938486" y="1447800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Hardin Village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71600" y="3262345"/>
            <a:ext cx="6400800" cy="305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</a:endParaRP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D79694"/>
                </a:solidFill>
              </a:rPr>
              <a:t>the syndrome of 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D79694"/>
                </a:solidFill>
              </a:rPr>
              <a:t>	</a:t>
            </a:r>
            <a:r>
              <a:rPr lang="en-US" sz="2800" b="1" dirty="0" err="1">
                <a:solidFill>
                  <a:srgbClr val="000000"/>
                </a:solidFill>
              </a:rPr>
              <a:t>periosteal</a:t>
            </a:r>
            <a:r>
              <a:rPr lang="en-US" sz="2800" b="1" dirty="0">
                <a:solidFill>
                  <a:srgbClr val="000000"/>
                </a:solidFill>
              </a:rPr>
              <a:t> inflammation 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	</a:t>
            </a:r>
            <a:r>
              <a:rPr lang="en-US" sz="2800" b="1" dirty="0">
                <a:solidFill>
                  <a:srgbClr val="D79694"/>
                </a:solidFill>
              </a:rPr>
              <a:t>was more common at Hardin Village</a:t>
            </a:r>
          </a:p>
          <a:p>
            <a:pPr marL="1139825" lvl="1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D79694"/>
                </a:solidFill>
              </a:rPr>
              <a:t>a swelling of the outermost layer of the bone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88888" y="2108202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foragers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862286" y="2100238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agriculturalists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175658" y="1447800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Indian Knoll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70744" y="2568322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5,000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439232" y="2571690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1,000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1" name="5-Point Star 10"/>
          <p:cNvSpPr/>
          <p:nvPr/>
        </p:nvSpPr>
        <p:spPr bwMode="auto">
          <a:xfrm>
            <a:off x="896256" y="1360716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55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938486" y="1447800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Hardin Village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71600" y="3262092"/>
            <a:ext cx="6400800" cy="282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</a:endParaRP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000000"/>
                </a:solidFill>
              </a:rPr>
              <a:t>tooth decay </a:t>
            </a:r>
            <a:r>
              <a:rPr lang="en-US" sz="2400" b="1" dirty="0">
                <a:solidFill>
                  <a:srgbClr val="000000"/>
                </a:solidFill>
              </a:rPr>
              <a:t>was rampant at Hardin Village</a:t>
            </a:r>
            <a:r>
              <a:rPr lang="en-US" sz="2400" b="1" dirty="0">
                <a:solidFill>
                  <a:srgbClr val="D79694"/>
                </a:solidFill>
              </a:rPr>
              <a:t> and led to </a:t>
            </a:r>
            <a:r>
              <a:rPr lang="en-US" sz="2800" b="1" dirty="0">
                <a:solidFill>
                  <a:srgbClr val="000000"/>
                </a:solidFill>
              </a:rPr>
              <a:t>early abscessing and tooth loss</a:t>
            </a:r>
            <a:endParaRPr lang="en-US" sz="2400" b="1" dirty="0">
              <a:solidFill>
                <a:srgbClr val="000000"/>
              </a:solidFill>
            </a:endParaRP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decay was unusual at Indian Knoll </a:t>
            </a:r>
            <a:r>
              <a:rPr lang="en-US" sz="2400" b="1" dirty="0">
                <a:solidFill>
                  <a:srgbClr val="D79694"/>
                </a:solidFill>
              </a:rPr>
              <a:t>and </a:t>
            </a:r>
            <a:r>
              <a:rPr lang="en-US" sz="2400" b="1" dirty="0">
                <a:solidFill>
                  <a:srgbClr val="000000"/>
                </a:solidFill>
              </a:rPr>
              <a:t>abscessing occurred later in life </a:t>
            </a:r>
            <a:r>
              <a:rPr lang="en-US" sz="2400" b="1" dirty="0">
                <a:solidFill>
                  <a:srgbClr val="D79694"/>
                </a:solidFill>
              </a:rPr>
              <a:t>because of severe wear to the teeth</a:t>
            </a:r>
            <a:endParaRPr lang="en-US" sz="2000" dirty="0">
              <a:solidFill>
                <a:srgbClr val="D79694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88888" y="2108202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foragers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862286" y="2100238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agriculturalists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175658" y="1447800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Indian Knoll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70744" y="2568322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5,000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439232" y="2571690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1,000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55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938486" y="1447800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Hardin Village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71600" y="3262092"/>
            <a:ext cx="6400800" cy="282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</a:endParaRP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000000"/>
                </a:solidFill>
              </a:rPr>
              <a:t>tooth decay </a:t>
            </a:r>
            <a:r>
              <a:rPr lang="en-US" sz="2400" b="1" dirty="0">
                <a:solidFill>
                  <a:srgbClr val="D79694"/>
                </a:solidFill>
              </a:rPr>
              <a:t>was rampant at Hardin Village and led to </a:t>
            </a:r>
            <a:r>
              <a:rPr lang="en-US" sz="2800" b="1" dirty="0">
                <a:solidFill>
                  <a:srgbClr val="000000"/>
                </a:solidFill>
              </a:rPr>
              <a:t>early abscessing and tooth loss</a:t>
            </a:r>
            <a:endParaRPr lang="en-US" sz="2400" b="1" dirty="0">
              <a:solidFill>
                <a:srgbClr val="000000"/>
              </a:solidFill>
            </a:endParaRP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D79694"/>
                </a:solidFill>
              </a:rPr>
              <a:t>decay was unusual at Indian Knoll and abscessing occurred later in life because of severe wear to the teeth</a:t>
            </a:r>
            <a:endParaRPr lang="en-US" sz="2000" dirty="0">
              <a:solidFill>
                <a:srgbClr val="D79694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88888" y="2108202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foragers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862286" y="2100238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agriculturalists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175658" y="1447800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Indian Knoll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70744" y="2568322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5,000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439232" y="2571690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1,000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1" name="5-Point Star 10"/>
          <p:cNvSpPr/>
          <p:nvPr/>
        </p:nvSpPr>
        <p:spPr bwMode="auto">
          <a:xfrm>
            <a:off x="896256" y="1360716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55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938486" y="1447800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Hardin Village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71600" y="3262214"/>
            <a:ext cx="6400800" cy="2071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</a:endParaRP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</a:rPr>
              <a:t>the differences in tooth wear rate and carries rate are very likely attributable to dietary differences between the two groups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88888" y="2108202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foragers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862286" y="2100238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agriculturalists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175658" y="1447800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Indian Knoll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70744" y="2568322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5,000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439232" y="2571690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1,000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55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Subtitle 2"/>
          <p:cNvSpPr txBox="1">
            <a:spLocks/>
          </p:cNvSpPr>
          <p:nvPr/>
        </p:nvSpPr>
        <p:spPr bwMode="auto">
          <a:xfrm>
            <a:off x="914400" y="2515768"/>
            <a:ext cx="7620000" cy="3826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65138" lvl="1" indent="-233363" fontAlgn="base">
              <a:spcBef>
                <a:spcPts val="8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The Agricultural Revolution of the Neolithic Era </a:t>
            </a:r>
          </a:p>
          <a:p>
            <a:pPr marL="465138" lvl="1" indent="-233363" fontAlgn="base">
              <a:spcBef>
                <a:spcPts val="8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</a:rPr>
              <a:t>The Search for Spices</a:t>
            </a:r>
          </a:p>
          <a:p>
            <a:pPr marL="465138" lvl="1" indent="-233363" fontAlgn="base">
              <a:spcBef>
                <a:spcPts val="8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</a:rPr>
              <a:t>The Industrial Revolution</a:t>
            </a:r>
          </a:p>
          <a:p>
            <a:pPr marL="465138" lvl="1" indent="-233363" fontAlgn="base">
              <a:spcBef>
                <a:spcPts val="8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</a:rPr>
              <a:t>Transportation, Refrigeration, and Canning</a:t>
            </a:r>
          </a:p>
          <a:p>
            <a:pPr marL="465138" lvl="1" indent="-233363" fontAlgn="base">
              <a:spcBef>
                <a:spcPts val="8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</a:rPr>
              <a:t>The Scientific Revolution</a:t>
            </a:r>
          </a:p>
          <a:p>
            <a:pPr marL="465138" lvl="1" indent="-233363" fontAlgn="base">
              <a:spcBef>
                <a:spcPts val="8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</a:rPr>
              <a:t>Modern-Day Adaptations</a:t>
            </a:r>
          </a:p>
          <a:p>
            <a:pPr marL="465138" lvl="1" indent="-233363" fontAlgn="base">
              <a:spcBef>
                <a:spcPts val="8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</a:rPr>
              <a:t>Summary</a:t>
            </a:r>
          </a:p>
          <a:p>
            <a:pPr marL="465138" lvl="1" indent="-233363" fontAlgn="base">
              <a:spcBef>
                <a:spcPts val="8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</a:rPr>
              <a:t>Highlight: Vegetarian Diets: Then and Now</a:t>
            </a:r>
          </a:p>
        </p:txBody>
      </p:sp>
      <p:sp>
        <p:nvSpPr>
          <p:cNvPr id="748547" name="Subtitle 2"/>
          <p:cNvSpPr txBox="1">
            <a:spLocks/>
          </p:cNvSpPr>
          <p:nvPr/>
        </p:nvSpPr>
        <p:spPr bwMode="auto">
          <a:xfrm>
            <a:off x="914400" y="1296769"/>
            <a:ext cx="7315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</a:rPr>
              <a:t>Food in Historical Perspective: </a:t>
            </a:r>
          </a:p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</a:rPr>
              <a:t>Dietary Revolutions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92551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</a:rPr>
              <a:t>Food in Historical Perspective: Dietary Revolutions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71600" y="3124200"/>
            <a:ext cx="6400800" cy="312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better life  expectancies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lower infant mortality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no iron-deficiency anemia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growth arrests periodic and short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fewer infections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less bone inflammation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less tooth decay and abscessing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175658" y="1447800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Indian Knoll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70744" y="2568322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5,000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4938486" y="1447800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Hardin Village</a:t>
            </a: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4862286" y="2100238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agriculturalists</a:t>
            </a: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5439232" y="2571690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1,000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914400" y="319320"/>
            <a:ext cx="7315200" cy="954107"/>
          </a:xfrm>
          <a:prstGeom prst="rect">
            <a:avLst/>
          </a:prstGeom>
          <a:solidFill>
            <a:srgbClr val="FEE9AC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lIns="228600" tIns="228600" rIns="228600" bIns="22860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and the winner . . .</a:t>
            </a: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1788888" y="2108202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foragers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55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71600" y="3124200"/>
            <a:ext cx="6400800" cy="312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better life  expectancies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lower infant mortality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no iron-deficiency anemia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growth arrests periodic and short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fewer infections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less bone inflammation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less tooth decay and abscessing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175658" y="1447800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Indian Knoll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70744" y="2568322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5,000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3" name="5-Point Star 22"/>
          <p:cNvSpPr/>
          <p:nvPr/>
        </p:nvSpPr>
        <p:spPr bwMode="auto">
          <a:xfrm>
            <a:off x="899886" y="2971800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4938486" y="1447800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Hardin Village</a:t>
            </a: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4862286" y="2100238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agriculturalists</a:t>
            </a: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5439232" y="2571690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1,000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14400" y="319320"/>
            <a:ext cx="7315200" cy="954107"/>
          </a:xfrm>
          <a:prstGeom prst="rect">
            <a:avLst/>
          </a:prstGeom>
          <a:solidFill>
            <a:srgbClr val="FEE9AC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lIns="228600" tIns="228600" rIns="228600" bIns="22860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and the winner . . .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788888" y="2108202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foragers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55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71600" y="3124200"/>
            <a:ext cx="6400800" cy="312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better life  expectancies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lower infant mortality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no iron-deficiency anemia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growth arrests periodic and short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fewer infections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less bone inflammation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less tooth decay and abscessing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175658" y="1447800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Indian Knoll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70744" y="2568322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5,000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3" name="5-Point Star 22"/>
          <p:cNvSpPr/>
          <p:nvPr/>
        </p:nvSpPr>
        <p:spPr bwMode="auto">
          <a:xfrm>
            <a:off x="899886" y="2971800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4938486" y="1447800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Hardin Village</a:t>
            </a: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4862286" y="2100238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agriculturalists</a:t>
            </a: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5439232" y="2571690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1,000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1" name="5-Point Star 10"/>
          <p:cNvSpPr/>
          <p:nvPr/>
        </p:nvSpPr>
        <p:spPr bwMode="auto">
          <a:xfrm>
            <a:off x="899886" y="3399972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914400" y="319320"/>
            <a:ext cx="7315200" cy="954107"/>
          </a:xfrm>
          <a:prstGeom prst="rect">
            <a:avLst/>
          </a:prstGeom>
          <a:solidFill>
            <a:srgbClr val="FEE9AC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lIns="228600" tIns="228600" rIns="228600" bIns="22860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and the winner . . .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788888" y="2108202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foragers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55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71600" y="3124200"/>
            <a:ext cx="6400800" cy="312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better life  expectancies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lower infant mortality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no iron-deficiency anemia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growth arrests periodic and short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fewer infections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less bone inflammation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less tooth decay and abscessing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175658" y="1447800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Indian Knoll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70744" y="2568322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5,000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3" name="5-Point Star 22"/>
          <p:cNvSpPr/>
          <p:nvPr/>
        </p:nvSpPr>
        <p:spPr bwMode="auto">
          <a:xfrm>
            <a:off x="899886" y="2971800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4938486" y="1447800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Hardin Village</a:t>
            </a: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4862286" y="2100238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agriculturalists</a:t>
            </a: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5439232" y="2571690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1,000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1" name="5-Point Star 10"/>
          <p:cNvSpPr/>
          <p:nvPr/>
        </p:nvSpPr>
        <p:spPr bwMode="auto">
          <a:xfrm>
            <a:off x="899886" y="3399972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5-Point Star 11"/>
          <p:cNvSpPr/>
          <p:nvPr/>
        </p:nvSpPr>
        <p:spPr bwMode="auto">
          <a:xfrm>
            <a:off x="899886" y="3810000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914400" y="319320"/>
            <a:ext cx="7315200" cy="954107"/>
          </a:xfrm>
          <a:prstGeom prst="rect">
            <a:avLst/>
          </a:prstGeom>
          <a:solidFill>
            <a:srgbClr val="FEE9AC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lIns="228600" tIns="228600" rIns="228600" bIns="22860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and the winner . . .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788888" y="2108202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foragers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55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71600" y="3124200"/>
            <a:ext cx="6400800" cy="312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better life  expectancies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lower infant mortality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no iron-deficiency anemia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growth arrests periodic and short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fewer infections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less bone inflammation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less tooth decay and abscessing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175658" y="1447800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Indian Knoll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70744" y="2568322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5,000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3" name="5-Point Star 22"/>
          <p:cNvSpPr/>
          <p:nvPr/>
        </p:nvSpPr>
        <p:spPr bwMode="auto">
          <a:xfrm>
            <a:off x="899886" y="2971800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4938486" y="1447800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Hardin Village</a:t>
            </a: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4862286" y="2100238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agriculturalists</a:t>
            </a: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5439232" y="2571690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1,000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1" name="5-Point Star 10"/>
          <p:cNvSpPr/>
          <p:nvPr/>
        </p:nvSpPr>
        <p:spPr bwMode="auto">
          <a:xfrm>
            <a:off x="899886" y="3399972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5-Point Star 11"/>
          <p:cNvSpPr/>
          <p:nvPr/>
        </p:nvSpPr>
        <p:spPr bwMode="auto">
          <a:xfrm>
            <a:off x="899886" y="3810000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5-Point Star 12"/>
          <p:cNvSpPr/>
          <p:nvPr/>
        </p:nvSpPr>
        <p:spPr bwMode="auto">
          <a:xfrm>
            <a:off x="899886" y="4252686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914400" y="319320"/>
            <a:ext cx="7315200" cy="954107"/>
          </a:xfrm>
          <a:prstGeom prst="rect">
            <a:avLst/>
          </a:prstGeom>
          <a:solidFill>
            <a:srgbClr val="FEE9AC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lIns="228600" tIns="228600" rIns="228600" bIns="22860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and the winner . . .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788888" y="2108202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foragers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55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71600" y="3124200"/>
            <a:ext cx="6400800" cy="312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better life  expectancies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lower infant mortality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no iron-deficiency anemia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growth arrests periodic and short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fewer infections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less bone inflammation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less tooth decay and abscessing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175658" y="1447800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Indian Knoll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70744" y="2568322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5,000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3" name="5-Point Star 22"/>
          <p:cNvSpPr/>
          <p:nvPr/>
        </p:nvSpPr>
        <p:spPr bwMode="auto">
          <a:xfrm>
            <a:off x="899886" y="2971800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4938486" y="1447800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Hardin Village</a:t>
            </a: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4862286" y="2100238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agriculturalists</a:t>
            </a: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5439232" y="2571690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1,000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1" name="5-Point Star 10"/>
          <p:cNvSpPr/>
          <p:nvPr/>
        </p:nvSpPr>
        <p:spPr bwMode="auto">
          <a:xfrm>
            <a:off x="899886" y="3399972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5-Point Star 11"/>
          <p:cNvSpPr/>
          <p:nvPr/>
        </p:nvSpPr>
        <p:spPr bwMode="auto">
          <a:xfrm>
            <a:off x="899886" y="3810000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5-Point Star 12"/>
          <p:cNvSpPr/>
          <p:nvPr/>
        </p:nvSpPr>
        <p:spPr bwMode="auto">
          <a:xfrm>
            <a:off x="899886" y="4252686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5-Point Star 13"/>
          <p:cNvSpPr/>
          <p:nvPr/>
        </p:nvSpPr>
        <p:spPr bwMode="auto">
          <a:xfrm>
            <a:off x="899886" y="4662714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914400" y="319320"/>
            <a:ext cx="7315200" cy="954107"/>
          </a:xfrm>
          <a:prstGeom prst="rect">
            <a:avLst/>
          </a:prstGeom>
          <a:solidFill>
            <a:srgbClr val="FEE9AC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lIns="228600" tIns="228600" rIns="228600" bIns="22860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and the winner . . .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788888" y="2108202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foragers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55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71600" y="3124200"/>
            <a:ext cx="6400800" cy="312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better life  expectancies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lower infant mortality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no iron-deficiency anemia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growth arrests periodic and short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fewer infections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less bone inflammation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less tooth decay and abscessing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175658" y="1447800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Indian Knoll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70744" y="2568322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5,000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3" name="5-Point Star 22"/>
          <p:cNvSpPr/>
          <p:nvPr/>
        </p:nvSpPr>
        <p:spPr bwMode="auto">
          <a:xfrm>
            <a:off x="899886" y="2971800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4938486" y="1447800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Hardin Village</a:t>
            </a: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4862286" y="2100238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agriculturalists</a:t>
            </a: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5439232" y="2571690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1,000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1" name="5-Point Star 10"/>
          <p:cNvSpPr/>
          <p:nvPr/>
        </p:nvSpPr>
        <p:spPr bwMode="auto">
          <a:xfrm>
            <a:off x="899886" y="3399972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5-Point Star 11"/>
          <p:cNvSpPr/>
          <p:nvPr/>
        </p:nvSpPr>
        <p:spPr bwMode="auto">
          <a:xfrm>
            <a:off x="899886" y="3810000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5-Point Star 12"/>
          <p:cNvSpPr/>
          <p:nvPr/>
        </p:nvSpPr>
        <p:spPr bwMode="auto">
          <a:xfrm>
            <a:off x="899886" y="4252686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5-Point Star 13"/>
          <p:cNvSpPr/>
          <p:nvPr/>
        </p:nvSpPr>
        <p:spPr bwMode="auto">
          <a:xfrm>
            <a:off x="899886" y="4662714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5-Point Star 14"/>
          <p:cNvSpPr/>
          <p:nvPr/>
        </p:nvSpPr>
        <p:spPr bwMode="auto">
          <a:xfrm>
            <a:off x="899886" y="5087256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914400" y="319320"/>
            <a:ext cx="7315200" cy="954107"/>
          </a:xfrm>
          <a:prstGeom prst="rect">
            <a:avLst/>
          </a:prstGeom>
          <a:solidFill>
            <a:srgbClr val="FEE9AC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lIns="228600" tIns="228600" rIns="228600" bIns="22860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and the winner . . .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1788888" y="2108202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foragers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55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71600" y="3124200"/>
            <a:ext cx="6400800" cy="312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better life  expectancies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lower infant mortality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no iron-deficiency anemia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growth arrests periodic and short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fewer infections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less bone inflammation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less tooth decay and abscessing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175658" y="1447800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Indian Knoll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70744" y="2568322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5,000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3" name="5-Point Star 22"/>
          <p:cNvSpPr/>
          <p:nvPr/>
        </p:nvSpPr>
        <p:spPr bwMode="auto">
          <a:xfrm>
            <a:off x="899886" y="2971800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4938486" y="1447800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Hardin Village</a:t>
            </a: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4862286" y="2100238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agriculturalists</a:t>
            </a: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5439232" y="2571690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1,000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1" name="5-Point Star 10"/>
          <p:cNvSpPr/>
          <p:nvPr/>
        </p:nvSpPr>
        <p:spPr bwMode="auto">
          <a:xfrm>
            <a:off x="899886" y="3399972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5-Point Star 11"/>
          <p:cNvSpPr/>
          <p:nvPr/>
        </p:nvSpPr>
        <p:spPr bwMode="auto">
          <a:xfrm>
            <a:off x="899886" y="3810000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5-Point Star 12"/>
          <p:cNvSpPr/>
          <p:nvPr/>
        </p:nvSpPr>
        <p:spPr bwMode="auto">
          <a:xfrm>
            <a:off x="899886" y="4252686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5-Point Star 13"/>
          <p:cNvSpPr/>
          <p:nvPr/>
        </p:nvSpPr>
        <p:spPr bwMode="auto">
          <a:xfrm>
            <a:off x="899886" y="4662714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5-Point Star 14"/>
          <p:cNvSpPr/>
          <p:nvPr/>
        </p:nvSpPr>
        <p:spPr bwMode="auto">
          <a:xfrm>
            <a:off x="899886" y="5087256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5-Point Star 15"/>
          <p:cNvSpPr/>
          <p:nvPr/>
        </p:nvSpPr>
        <p:spPr bwMode="auto">
          <a:xfrm>
            <a:off x="899886" y="5500914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914400" y="319320"/>
            <a:ext cx="7315200" cy="954107"/>
          </a:xfrm>
          <a:prstGeom prst="rect">
            <a:avLst/>
          </a:prstGeom>
          <a:solidFill>
            <a:srgbClr val="FEE9AC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lIns="228600" tIns="228600" rIns="228600" bIns="22860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and the winner . . .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1788888" y="2108202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foragers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55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71600" y="3124200"/>
            <a:ext cx="6400800" cy="312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better life  expectancies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lower infant mortality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no iron-deficiency anemia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growth arrests periodic and short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fewer infections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less bone inflammation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less tooth decay and abscessing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70744" y="2568322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5,000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3" name="5-Point Star 22"/>
          <p:cNvSpPr/>
          <p:nvPr/>
        </p:nvSpPr>
        <p:spPr bwMode="auto">
          <a:xfrm>
            <a:off x="899886" y="2971800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4938486" y="1447800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Hardin Village</a:t>
            </a: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4862286" y="2100238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agriculturalists</a:t>
            </a: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5439232" y="2571690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1,000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1600200" y="1944475"/>
            <a:ext cx="22497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00"/>
                </a:solidFill>
              </a:rPr>
              <a:t>foragers</a:t>
            </a:r>
          </a:p>
        </p:txBody>
      </p:sp>
      <p:sp>
        <p:nvSpPr>
          <p:cNvPr id="11" name="5-Point Star 10"/>
          <p:cNvSpPr/>
          <p:nvPr/>
        </p:nvSpPr>
        <p:spPr bwMode="auto">
          <a:xfrm>
            <a:off x="899886" y="3399972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5-Point Star 11"/>
          <p:cNvSpPr/>
          <p:nvPr/>
        </p:nvSpPr>
        <p:spPr bwMode="auto">
          <a:xfrm>
            <a:off x="899886" y="3810000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5-Point Star 12"/>
          <p:cNvSpPr/>
          <p:nvPr/>
        </p:nvSpPr>
        <p:spPr bwMode="auto">
          <a:xfrm>
            <a:off x="899886" y="4252686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5-Point Star 13"/>
          <p:cNvSpPr/>
          <p:nvPr/>
        </p:nvSpPr>
        <p:spPr bwMode="auto">
          <a:xfrm>
            <a:off x="899886" y="4662714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5-Point Star 14"/>
          <p:cNvSpPr/>
          <p:nvPr/>
        </p:nvSpPr>
        <p:spPr bwMode="auto">
          <a:xfrm>
            <a:off x="899886" y="5087256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5-Point Star 15"/>
          <p:cNvSpPr/>
          <p:nvPr/>
        </p:nvSpPr>
        <p:spPr bwMode="auto">
          <a:xfrm>
            <a:off x="899886" y="5500914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1585686" y="1919520"/>
            <a:ext cx="22497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C000"/>
                </a:solidFill>
              </a:rPr>
              <a:t>foragers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964" y="1752606"/>
            <a:ext cx="9239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1175658" y="1447800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Indian Knoll</a:t>
            </a: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8572" y="1890492"/>
            <a:ext cx="8001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14400" y="319320"/>
            <a:ext cx="7315200" cy="954107"/>
          </a:xfrm>
          <a:prstGeom prst="rect">
            <a:avLst/>
          </a:prstGeom>
          <a:solidFill>
            <a:srgbClr val="FEE9AC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lIns="228600" tIns="228600" rIns="228600" bIns="22860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and the winner . . .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55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938486" y="1447800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Hardin Village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71600" y="3124459"/>
            <a:ext cx="6400800" cy="304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D79694"/>
                </a:solidFill>
              </a:rPr>
              <a:t>Cassidy concluded that the 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D79694"/>
                </a:solidFill>
              </a:rPr>
              <a:t>	</a:t>
            </a:r>
            <a:r>
              <a:rPr lang="en-US" sz="2400" b="1" dirty="0">
                <a:solidFill>
                  <a:srgbClr val="000000"/>
                </a:solidFill>
              </a:rPr>
              <a:t>agricultural Hardin Villagers were less healthy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D79694"/>
                </a:solidFill>
              </a:rPr>
              <a:t>in Cassidy’s opinion </a:t>
            </a:r>
            <a:r>
              <a:rPr lang="en-US" sz="2400" b="1" dirty="0">
                <a:solidFill>
                  <a:srgbClr val="000000"/>
                </a:solidFill>
              </a:rPr>
              <a:t>most of the health conditions were related to dietary factors</a:t>
            </a:r>
          </a:p>
          <a:p>
            <a:pPr marL="1139825" lvl="1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</a:rPr>
              <a:t>especially the lack of animal protein in the agriculturalists’ diet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862286" y="2100238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agriculturalists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70744" y="2568322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5,000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439232" y="2571690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1,000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600200" y="1944475"/>
            <a:ext cx="22497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00"/>
                </a:solidFill>
              </a:rPr>
              <a:t>foragers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585686" y="1919520"/>
            <a:ext cx="22497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C000"/>
                </a:solidFill>
              </a:rPr>
              <a:t>foragers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8572" y="1890492"/>
            <a:ext cx="8001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964" y="1752606"/>
            <a:ext cx="9239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1175658" y="1447800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Indian Knoll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55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Subtitle 2"/>
          <p:cNvSpPr txBox="1">
            <a:spLocks/>
          </p:cNvSpPr>
          <p:nvPr/>
        </p:nvSpPr>
        <p:spPr bwMode="auto">
          <a:xfrm>
            <a:off x="914400" y="2515768"/>
            <a:ext cx="7620000" cy="3826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65138" lvl="1" indent="-233363" fontAlgn="base">
              <a:spcBef>
                <a:spcPts val="8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The Agricultural Revolution of the Neolithic Era </a:t>
            </a:r>
          </a:p>
          <a:p>
            <a:pPr marL="465138" lvl="1" indent="-233363" fontAlgn="base">
              <a:spcBef>
                <a:spcPts val="8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</a:rPr>
              <a:t>The Search for Spices</a:t>
            </a:r>
          </a:p>
          <a:p>
            <a:pPr marL="465138" lvl="1" indent="-233363" fontAlgn="base">
              <a:spcBef>
                <a:spcPts val="8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</a:rPr>
              <a:t>The Industrial Revolution</a:t>
            </a:r>
          </a:p>
          <a:p>
            <a:pPr marL="465138" lvl="1" indent="-233363" fontAlgn="base">
              <a:spcBef>
                <a:spcPts val="8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</a:rPr>
              <a:t>Transportation, Refrigeration, and Canning</a:t>
            </a:r>
          </a:p>
          <a:p>
            <a:pPr marL="465138" lvl="1" indent="-233363" fontAlgn="base">
              <a:spcBef>
                <a:spcPts val="8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</a:rPr>
              <a:t>The Scientific Revolution</a:t>
            </a:r>
          </a:p>
          <a:p>
            <a:pPr marL="465138" lvl="1" indent="-233363" fontAlgn="base">
              <a:spcBef>
                <a:spcPts val="8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</a:rPr>
              <a:t>Modern-Day Adaptations</a:t>
            </a:r>
          </a:p>
          <a:p>
            <a:pPr marL="465138" lvl="1" indent="-233363" fontAlgn="base">
              <a:spcBef>
                <a:spcPts val="8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</a:rPr>
              <a:t>Summary</a:t>
            </a:r>
          </a:p>
          <a:p>
            <a:pPr marL="465138" lvl="1" indent="-233363" fontAlgn="base">
              <a:spcBef>
                <a:spcPts val="8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</a:rPr>
              <a:t>Highlight: Vegetarian Diets: Then and Now</a:t>
            </a:r>
          </a:p>
        </p:txBody>
      </p:sp>
      <p:sp>
        <p:nvSpPr>
          <p:cNvPr id="748547" name="Subtitle 2"/>
          <p:cNvSpPr txBox="1">
            <a:spLocks/>
          </p:cNvSpPr>
          <p:nvPr/>
        </p:nvSpPr>
        <p:spPr bwMode="auto">
          <a:xfrm>
            <a:off x="914400" y="1296769"/>
            <a:ext cx="7315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</a:rPr>
              <a:t>Food in Historical Perspective: </a:t>
            </a:r>
          </a:p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</a:rPr>
              <a:t>Dietary Revolutions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92551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</a:rPr>
              <a:t>Food in Historical Perspective: Dietary Revolutions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990600" y="3107597"/>
            <a:ext cx="7315200" cy="3293209"/>
          </a:xfrm>
          <a:prstGeom prst="rect">
            <a:avLst/>
          </a:prstGeom>
          <a:solidFill>
            <a:schemeClr val="bg1"/>
          </a:solidFill>
          <a:ln w="76200">
            <a:solidFill>
              <a:srgbClr val="C80000"/>
            </a:solidFill>
            <a:miter lim="800000"/>
            <a:headEnd/>
            <a:tailEnd/>
          </a:ln>
        </p:spPr>
        <p:txBody>
          <a:bodyPr lIns="228600" tIns="228600" rIns="228600" bIns="228600">
            <a:spAutoFit/>
          </a:bodyPr>
          <a:lstStyle/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sz="2000" b="1" dirty="0">
              <a:solidFill>
                <a:srgbClr val="D79694"/>
              </a:solidFill>
            </a:endParaRP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D79694"/>
                </a:solidFill>
              </a:rPr>
              <a:t>Development of Agriculture in the Tehuacán Valley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Nutritional Consequences of the Agricultural Revolution: A Comparison of Foragers and Agriculturalists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D79694"/>
                </a:solidFill>
              </a:rPr>
              <a:t>Social and Political Consequences of the Agricultural Revolution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sz="2000" b="1" dirty="0">
              <a:solidFill>
                <a:srgbClr val="D79694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938486" y="1447800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Hardin Village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71600" y="3273202"/>
            <a:ext cx="6400800" cy="288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D79694"/>
                </a:solidFill>
              </a:rPr>
              <a:t>A.H. Goodman and G.J. </a:t>
            </a:r>
            <a:r>
              <a:rPr lang="en-US" sz="2000" b="1" dirty="0" err="1">
                <a:solidFill>
                  <a:srgbClr val="D79694"/>
                </a:solidFill>
              </a:rPr>
              <a:t>Armelagos</a:t>
            </a:r>
            <a:r>
              <a:rPr lang="en-US" sz="2000" b="1" dirty="0">
                <a:solidFill>
                  <a:srgbClr val="D79694"/>
                </a:solidFill>
              </a:rPr>
              <a:t> (2000) draw </a:t>
            </a:r>
            <a:r>
              <a:rPr lang="en-US" sz="2400" b="1" dirty="0">
                <a:solidFill>
                  <a:srgbClr val="000000"/>
                </a:solidFill>
              </a:rPr>
              <a:t>similar conclusions from the remains at neighboring</a:t>
            </a:r>
            <a:br>
              <a:rPr lang="en-US" sz="2400" b="1" dirty="0">
                <a:solidFill>
                  <a:srgbClr val="000000"/>
                </a:solidFill>
              </a:rPr>
            </a:br>
            <a:r>
              <a:rPr lang="en-US" sz="3200" b="1" dirty="0">
                <a:solidFill>
                  <a:srgbClr val="000000"/>
                </a:solidFill>
              </a:rPr>
              <a:t>Dickson’s Mounds </a:t>
            </a:r>
            <a:r>
              <a:rPr lang="en-US" sz="2400" b="1" dirty="0">
                <a:solidFill>
                  <a:srgbClr val="000000"/>
                </a:solidFill>
              </a:rPr>
              <a:t>in Illinois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500" b="1" dirty="0">
              <a:solidFill>
                <a:srgbClr val="000000"/>
              </a:solidFill>
            </a:endParaRPr>
          </a:p>
          <a:p>
            <a:pPr marL="465138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“Disease and Death  at Dr. Dickson’s Mounds” in A.H. Goodman, D.L. </a:t>
            </a:r>
            <a:r>
              <a:rPr lang="en-US" dirty="0" err="1">
                <a:solidFill>
                  <a:srgbClr val="000000"/>
                </a:solidFill>
              </a:rPr>
              <a:t>Dufour</a:t>
            </a:r>
            <a:r>
              <a:rPr lang="en-US" dirty="0">
                <a:solidFill>
                  <a:srgbClr val="000000"/>
                </a:solidFill>
              </a:rPr>
              <a:t>, &amp; G.H. </a:t>
            </a:r>
            <a:r>
              <a:rPr lang="en-US" dirty="0" err="1">
                <a:solidFill>
                  <a:srgbClr val="000000"/>
                </a:solidFill>
              </a:rPr>
              <a:t>Pelto</a:t>
            </a:r>
            <a:r>
              <a:rPr lang="en-US" dirty="0">
                <a:solidFill>
                  <a:srgbClr val="000000"/>
                </a:solidFill>
              </a:rPr>
              <a:t> (Eds.), </a:t>
            </a:r>
            <a:r>
              <a:rPr lang="en-US" i="1" dirty="0">
                <a:solidFill>
                  <a:srgbClr val="000000"/>
                </a:solidFill>
              </a:rPr>
              <a:t>Nutritional Anthropology: Biocultural Perspectives on Food and Nutrition</a:t>
            </a:r>
            <a:r>
              <a:rPr lang="en-US" dirty="0">
                <a:solidFill>
                  <a:srgbClr val="000000"/>
                </a:solidFill>
              </a:rPr>
              <a:t>. Mountain View, CA: Mayfield.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862286" y="2100238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agriculturalists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70744" y="2568322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5,000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439232" y="2571690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1,000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600200" y="1944475"/>
            <a:ext cx="22497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00"/>
                </a:solidFill>
              </a:rPr>
              <a:t>foragers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585686" y="1919520"/>
            <a:ext cx="22497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C000"/>
                </a:solidFill>
              </a:rPr>
              <a:t>foragers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8572" y="1890492"/>
            <a:ext cx="8001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964" y="1752606"/>
            <a:ext cx="9239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175658" y="1447800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Indian Knoll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55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331" name="Text Box 3"/>
          <p:cNvSpPr txBox="1">
            <a:spLocks noChangeArrowheads="1"/>
          </p:cNvSpPr>
          <p:nvPr/>
        </p:nvSpPr>
        <p:spPr bwMode="auto">
          <a:xfrm>
            <a:off x="3262086" y="6291748"/>
            <a:ext cx="25987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FFFFFF"/>
                </a:solidFill>
                <a:cs typeface="Arial" charset="0"/>
              </a:rPr>
              <a:t>Cahokia Mounds State Historic Site</a:t>
            </a:r>
            <a:br>
              <a:rPr lang="en-US" sz="1200" dirty="0">
                <a:solidFill>
                  <a:srgbClr val="FFFFFF"/>
                </a:solidFill>
                <a:cs typeface="Arial" charset="0"/>
              </a:rPr>
            </a:br>
            <a:r>
              <a:rPr lang="en-US" sz="1200" dirty="0">
                <a:solidFill>
                  <a:srgbClr val="FFFFFF"/>
                </a:solidFill>
                <a:cs typeface="Arial" charset="0"/>
              </a:rPr>
              <a:t>Collinsville, Illinois </a:t>
            </a:r>
          </a:p>
        </p:txBody>
      </p:sp>
      <p:pic>
        <p:nvPicPr>
          <p:cNvPr id="867332" name="Picture 4" descr="Cahok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0800" y="533400"/>
            <a:ext cx="6502400" cy="5577310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643086" y="1717305"/>
            <a:ext cx="1828800" cy="978729"/>
          </a:xfrm>
          <a:prstGeom prst="rect">
            <a:avLst/>
          </a:prstGeom>
          <a:solidFill>
            <a:srgbClr val="FAE1A4">
              <a:alpha val="89804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C80000"/>
                </a:solidFill>
              </a:rPr>
              <a:t>Dickson Mounds,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C80000"/>
                </a:solidFill>
              </a:rPr>
              <a:t>Illinois </a:t>
            </a:r>
            <a:endParaRPr lang="en-US" b="1" dirty="0">
              <a:solidFill>
                <a:srgbClr val="C80000"/>
              </a:solidFill>
            </a:endParaRPr>
          </a:p>
        </p:txBody>
      </p:sp>
      <p:sp>
        <p:nvSpPr>
          <p:cNvPr id="7" name="5-Point Star 6"/>
          <p:cNvSpPr/>
          <p:nvPr/>
        </p:nvSpPr>
        <p:spPr bwMode="auto">
          <a:xfrm>
            <a:off x="4419600" y="2743200"/>
            <a:ext cx="274320" cy="27432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5-Point Star 7"/>
          <p:cNvSpPr/>
          <p:nvPr/>
        </p:nvSpPr>
        <p:spPr bwMode="auto">
          <a:xfrm>
            <a:off x="5410200" y="3229428"/>
            <a:ext cx="274320" cy="274320"/>
          </a:xfrm>
          <a:prstGeom prst="star5">
            <a:avLst/>
          </a:prstGeom>
          <a:solidFill>
            <a:srgbClr val="FAE1A4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776686" y="2852077"/>
            <a:ext cx="914400" cy="787908"/>
          </a:xfrm>
          <a:prstGeom prst="rect">
            <a:avLst/>
          </a:prstGeom>
          <a:solidFill>
            <a:srgbClr val="FAE1A4">
              <a:alpha val="89804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C80000"/>
                </a:solidFill>
              </a:rPr>
              <a:t>Hardin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C80000"/>
                </a:solidFill>
              </a:rPr>
              <a:t>Village,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C80000"/>
                </a:solidFill>
              </a:rPr>
              <a:t>Kentucky</a:t>
            </a:r>
            <a:endParaRPr lang="en-US" sz="1400" dirty="0">
              <a:solidFill>
                <a:srgbClr val="C80000"/>
              </a:solidFill>
            </a:endParaRPr>
          </a:p>
        </p:txBody>
      </p:sp>
      <p:sp>
        <p:nvSpPr>
          <p:cNvPr id="10" name="5-Point Star 9"/>
          <p:cNvSpPr/>
          <p:nvPr/>
        </p:nvSpPr>
        <p:spPr bwMode="auto">
          <a:xfrm>
            <a:off x="4873170" y="3368766"/>
            <a:ext cx="274320" cy="274320"/>
          </a:xfrm>
          <a:prstGeom prst="star5">
            <a:avLst/>
          </a:prstGeom>
          <a:solidFill>
            <a:srgbClr val="FAE1A4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947886" y="3552378"/>
            <a:ext cx="914400" cy="787908"/>
          </a:xfrm>
          <a:prstGeom prst="rect">
            <a:avLst/>
          </a:prstGeom>
          <a:solidFill>
            <a:srgbClr val="FAE1A4">
              <a:alpha val="89804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C80000"/>
                </a:solidFill>
              </a:rPr>
              <a:t>Indian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C80000"/>
                </a:solidFill>
              </a:rPr>
              <a:t>Knoll,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C80000"/>
                </a:solidFill>
              </a:rPr>
              <a:t>Kentucky</a:t>
            </a:r>
            <a:endParaRPr lang="en-US" sz="1400" dirty="0">
              <a:solidFill>
                <a:srgbClr val="C80000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016000" y="1790712"/>
            <a:ext cx="2565400" cy="861774"/>
          </a:xfrm>
          <a:prstGeom prst="rect">
            <a:avLst/>
          </a:prstGeom>
          <a:solidFill>
            <a:srgbClr val="FAE1A4">
              <a:alpha val="89804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C80000"/>
                </a:solidFill>
              </a:rPr>
              <a:t>“Mississippi Culture”</a:t>
            </a:r>
            <a:br>
              <a:rPr lang="en-US" b="1" dirty="0">
                <a:solidFill>
                  <a:srgbClr val="C80000"/>
                </a:solidFill>
              </a:rPr>
            </a:br>
            <a:r>
              <a:rPr lang="en-US" sz="1600" b="1" dirty="0"/>
              <a:t>A.D. 800 to </a:t>
            </a:r>
            <a:r>
              <a:rPr lang="en-US" sz="1600" b="1" i="1" dirty="0"/>
              <a:t>ca</a:t>
            </a:r>
            <a:r>
              <a:rPr lang="en-US" sz="1600" b="1" dirty="0"/>
              <a:t>., 1200</a:t>
            </a:r>
            <a:br>
              <a:rPr lang="en-US" sz="1600" b="1" dirty="0"/>
            </a:br>
            <a:r>
              <a:rPr lang="en-US" sz="1600" b="1" dirty="0"/>
              <a:t>pop. 600-1170</a:t>
            </a:r>
            <a:endParaRPr lang="en-US" b="1" dirty="0">
              <a:solidFill>
                <a:srgbClr val="C80000"/>
              </a:solidFill>
            </a:endParaRP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84046" y="6248400"/>
            <a:ext cx="21547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  <a:latin typeface="Times New Roman" pitchFamily="18" charset="0"/>
              </a:rPr>
              <a:t>Simon &amp; Schuster 2003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295400"/>
            <a:ext cx="304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14400" y="1654082"/>
            <a:ext cx="7315200" cy="2431435"/>
          </a:xfrm>
          <a:prstGeom prst="rect">
            <a:avLst/>
          </a:prstGeom>
          <a:solidFill>
            <a:srgbClr val="000000">
              <a:alpha val="30196"/>
            </a:srgbClr>
          </a:solidFill>
        </p:spPr>
        <p:txBody>
          <a:bodyPr wrap="square" rtlCol="0">
            <a:spAutoFit/>
          </a:bodyPr>
          <a:lstStyle/>
          <a:p>
            <a:pPr marL="514350" indent="-51435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FFFF"/>
                </a:solidFill>
                <a:latin typeface="Arial" charset="0"/>
              </a:rPr>
              <a:t>Ch. 4 “The Edible Earth: </a:t>
            </a:r>
          </a:p>
          <a:p>
            <a:pPr marL="514350" indent="-51435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FFFF"/>
                </a:solidFill>
                <a:latin typeface="Arial" charset="0"/>
              </a:rPr>
              <a:t>Managing Plant Life for Food”</a:t>
            </a:r>
          </a:p>
          <a:p>
            <a:pPr marL="514350" indent="-51435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FFFF"/>
                </a:solidFill>
                <a:latin typeface="Arial" charset="0"/>
              </a:rPr>
              <a:t>raises the question</a:t>
            </a:r>
          </a:p>
          <a:p>
            <a:pPr marL="514350" indent="-51435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FFFFFF"/>
                </a:solidFill>
                <a:latin typeface="Arial" charset="0"/>
              </a:rPr>
              <a:t>“Why did they bother</a:t>
            </a:r>
            <a:r>
              <a:rPr lang="en-US" sz="4000" b="1" dirty="0">
                <a:solidFill>
                  <a:srgbClr val="FFFFFF"/>
                </a:solidFill>
                <a:latin typeface="Arial" charset="0"/>
              </a:rPr>
              <a:t>?”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1654082"/>
            <a:ext cx="7315200" cy="2431435"/>
          </a:xfrm>
          <a:prstGeom prst="rect">
            <a:avLst/>
          </a:prstGeom>
          <a:solidFill>
            <a:srgbClr val="000000">
              <a:alpha val="30196"/>
            </a:srgbClr>
          </a:solidFill>
        </p:spPr>
        <p:txBody>
          <a:bodyPr wrap="square" rtlCol="0">
            <a:spAutoFit/>
          </a:bodyPr>
          <a:lstStyle/>
          <a:p>
            <a:pPr marL="514350" indent="-51435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Arial" charset="0"/>
              </a:rPr>
              <a:t>Ch. 4 “The Edible Earth: </a:t>
            </a:r>
          </a:p>
          <a:p>
            <a:pPr marL="514350" indent="-51435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Arial" charset="0"/>
              </a:rPr>
              <a:t>Managing Plant Life for Food”</a:t>
            </a:r>
          </a:p>
          <a:p>
            <a:pPr marL="514350" indent="-51435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raises the question</a:t>
            </a:r>
          </a:p>
          <a:p>
            <a:pPr marL="514350" indent="-51435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FFFFFF"/>
                </a:solidFill>
                <a:latin typeface="Arial" charset="0"/>
              </a:rPr>
              <a:t>“Why did they bother</a:t>
            </a:r>
            <a:r>
              <a:rPr lang="en-US" sz="4000" b="1" dirty="0">
                <a:solidFill>
                  <a:srgbClr val="FFFFFF"/>
                </a:solidFill>
                <a:latin typeface="Arial" charset="0"/>
              </a:rPr>
              <a:t>?”</a:t>
            </a: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1730276"/>
            <a:ext cx="7924800" cy="2308324"/>
          </a:xfrm>
          <a:prstGeom prst="rect">
            <a:avLst/>
          </a:prstGeom>
          <a:solidFill>
            <a:srgbClr val="000000">
              <a:alpha val="30196"/>
            </a:srgbClr>
          </a:solidFill>
        </p:spPr>
        <p:txBody>
          <a:bodyPr wrap="square" rtlCol="0">
            <a:spAutoFit/>
          </a:bodyPr>
          <a:lstStyle/>
          <a:p>
            <a:pPr marL="514350" indent="-51435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Arial" charset="0"/>
              </a:rPr>
              <a:t>Ch. 4 “The Edible Earth: </a:t>
            </a:r>
          </a:p>
          <a:p>
            <a:pPr marL="514350" indent="-51435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Arial" charset="0"/>
              </a:rPr>
              <a:t>Managing Plant Life for Food”</a:t>
            </a:r>
          </a:p>
          <a:p>
            <a:pPr marL="514350" indent="-51435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raises the question</a:t>
            </a:r>
          </a:p>
          <a:p>
            <a:pPr marL="514350" indent="-51435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FFFF"/>
                </a:solidFill>
                <a:latin typeface="Arial" charset="0"/>
              </a:rPr>
              <a:t>That’s a very good question . . .</a:t>
            </a:r>
            <a:endParaRPr lang="en-US" sz="3200" b="1" dirty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1654082"/>
            <a:ext cx="7315200" cy="2431435"/>
          </a:xfrm>
          <a:prstGeom prst="rect">
            <a:avLst/>
          </a:prstGeom>
          <a:solidFill>
            <a:srgbClr val="000000">
              <a:alpha val="30196"/>
            </a:srgbClr>
          </a:solidFill>
        </p:spPr>
        <p:txBody>
          <a:bodyPr wrap="square" rtlCol="0">
            <a:spAutoFit/>
          </a:bodyPr>
          <a:lstStyle/>
          <a:p>
            <a:pPr marL="514350" indent="-51435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Arial" charset="0"/>
              </a:rPr>
              <a:t>Ch. 4 “The Edible Earth: </a:t>
            </a:r>
          </a:p>
          <a:p>
            <a:pPr marL="514350" indent="-51435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Arial" charset="0"/>
              </a:rPr>
              <a:t>Managing Plant Life for Food”</a:t>
            </a:r>
          </a:p>
          <a:p>
            <a:pPr marL="514350" indent="-51435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raises the question</a:t>
            </a:r>
          </a:p>
          <a:p>
            <a:pPr marL="514350" indent="-51435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FFFFFF"/>
                </a:solidFill>
                <a:latin typeface="Arial" charset="0"/>
              </a:rPr>
              <a:t>What do you think?</a:t>
            </a:r>
            <a:endParaRPr lang="en-US" sz="4000" b="1" dirty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594824"/>
            <a:ext cx="6502400" cy="4567917"/>
          </a:xfr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Font typeface="Wingdings" pitchFamily="2" charset="2"/>
              <a:buNone/>
            </a:pPr>
            <a:r>
              <a:rPr lang="en-US" sz="4000" b="1" dirty="0"/>
              <a:t>the consequences of </a:t>
            </a:r>
          </a:p>
          <a:p>
            <a:pPr algn="ctr">
              <a:spcBef>
                <a:spcPts val="0"/>
              </a:spcBef>
              <a:buFont typeface="Wingdings" pitchFamily="2" charset="2"/>
              <a:buNone/>
            </a:pPr>
            <a:r>
              <a:rPr lang="en-US" sz="4000" b="1" dirty="0"/>
              <a:t>“Neolithic”</a:t>
            </a:r>
          </a:p>
          <a:p>
            <a:pPr algn="ctr">
              <a:spcBef>
                <a:spcPts val="0"/>
              </a:spcBef>
              <a:buFont typeface="Wingdings" pitchFamily="2" charset="2"/>
              <a:buNone/>
            </a:pPr>
            <a:r>
              <a:rPr lang="en-US" sz="2400" dirty="0"/>
              <a:t>(food production)</a:t>
            </a:r>
          </a:p>
          <a:p>
            <a:pPr algn="ctr">
              <a:spcBef>
                <a:spcPts val="0"/>
              </a:spcBef>
              <a:buFont typeface="Wingdings" pitchFamily="2" charset="2"/>
              <a:buNone/>
            </a:pPr>
            <a:r>
              <a:rPr lang="en-US" sz="3600" b="1" dirty="0"/>
              <a:t> </a:t>
            </a:r>
            <a:r>
              <a:rPr lang="en-US" sz="4000" b="1" dirty="0"/>
              <a:t>activities included</a:t>
            </a:r>
            <a:endParaRPr lang="en-US" sz="3600" b="1" dirty="0"/>
          </a:p>
          <a:p>
            <a:pPr>
              <a:buFont typeface="Wingdings" pitchFamily="2" charset="2"/>
              <a:buNone/>
            </a:pPr>
            <a:endParaRPr lang="en-US" sz="1400" b="1" dirty="0"/>
          </a:p>
          <a:p>
            <a:pPr marL="798513" lvl="1" indent="-341313">
              <a:lnSpc>
                <a:spcPct val="70000"/>
              </a:lnSpc>
              <a:spcBef>
                <a:spcPts val="500"/>
              </a:spcBef>
              <a:buFontTx/>
              <a:buChar char="–"/>
            </a:pPr>
            <a:r>
              <a:rPr lang="en-US" sz="2400" dirty="0">
                <a:solidFill>
                  <a:srgbClr val="D79694"/>
                </a:solidFill>
              </a:rPr>
              <a:t>new settlement patterns</a:t>
            </a:r>
          </a:p>
          <a:p>
            <a:pPr marL="798513" lvl="1" indent="-341313">
              <a:lnSpc>
                <a:spcPct val="70000"/>
              </a:lnSpc>
              <a:spcBef>
                <a:spcPts val="500"/>
              </a:spcBef>
              <a:buFontTx/>
              <a:buChar char="–"/>
            </a:pPr>
            <a:endParaRPr lang="en-US" dirty="0"/>
          </a:p>
          <a:p>
            <a:pPr marL="798513" lvl="1" indent="-341313">
              <a:lnSpc>
                <a:spcPct val="70000"/>
              </a:lnSpc>
              <a:spcBef>
                <a:spcPts val="500"/>
              </a:spcBef>
              <a:buFontTx/>
              <a:buChar char="–"/>
            </a:pPr>
            <a:r>
              <a:rPr lang="en-US" sz="2400" b="1" dirty="0">
                <a:solidFill>
                  <a:srgbClr val="D79694"/>
                </a:solidFill>
              </a:rPr>
              <a:t>new technologies</a:t>
            </a:r>
          </a:p>
          <a:p>
            <a:pPr marL="798513" lvl="1" indent="-341313">
              <a:lnSpc>
                <a:spcPct val="70000"/>
              </a:lnSpc>
              <a:spcBef>
                <a:spcPts val="500"/>
              </a:spcBef>
              <a:buFontTx/>
              <a:buChar char="–"/>
            </a:pPr>
            <a:endParaRPr lang="en-US" dirty="0">
              <a:solidFill>
                <a:srgbClr val="D79694"/>
              </a:solidFill>
            </a:endParaRPr>
          </a:p>
          <a:p>
            <a:pPr marL="798513" lvl="1" indent="-341313">
              <a:lnSpc>
                <a:spcPct val="70000"/>
              </a:lnSpc>
              <a:spcBef>
                <a:spcPts val="500"/>
              </a:spcBef>
              <a:buFontTx/>
              <a:buChar char="–"/>
            </a:pPr>
            <a:r>
              <a:rPr lang="en-US" b="1" dirty="0">
                <a:solidFill>
                  <a:srgbClr val="003300"/>
                </a:solidFill>
              </a:rPr>
              <a:t>profound </a:t>
            </a:r>
            <a:r>
              <a:rPr lang="en-US" b="1" dirty="0" err="1">
                <a:solidFill>
                  <a:srgbClr val="003300"/>
                </a:solidFill>
              </a:rPr>
              <a:t>biocultural</a:t>
            </a:r>
            <a:r>
              <a:rPr lang="en-US" b="1" dirty="0">
                <a:solidFill>
                  <a:srgbClr val="003300"/>
                </a:solidFill>
              </a:rPr>
              <a:t> effects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14400" y="1712899"/>
            <a:ext cx="7315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and the agricultural revolution in all parts of the world usually included . . .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14400" y="2914980"/>
            <a:ext cx="7315200" cy="340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3600" b="1" dirty="0">
                <a:solidFill>
                  <a:srgbClr val="000000"/>
                </a:solidFill>
              </a:rPr>
              <a:t>population growth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sz="1200" b="1" dirty="0">
              <a:solidFill>
                <a:srgbClr val="000000"/>
              </a:solidFill>
            </a:endParaRP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800" b="1" dirty="0">
                <a:solidFill>
                  <a:srgbClr val="D79694"/>
                </a:solidFill>
              </a:rPr>
              <a:t>establishment of large, sedentary villages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sz="300" b="1" dirty="0">
              <a:solidFill>
                <a:srgbClr val="D79694"/>
              </a:solidFill>
            </a:endParaRPr>
          </a:p>
          <a:p>
            <a:pPr marL="1139825" lvl="2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</a:rPr>
              <a:t>opportunity for increased social interaction</a:t>
            </a:r>
          </a:p>
          <a:p>
            <a:pPr marL="1139825" lvl="2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sz="1200" b="1" dirty="0">
              <a:solidFill>
                <a:srgbClr val="D79694"/>
              </a:solidFill>
            </a:endParaRPr>
          </a:p>
          <a:p>
            <a:pPr marL="1139825" lvl="2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</a:rPr>
              <a:t>but with added health risks</a:t>
            </a:r>
          </a:p>
          <a:p>
            <a:pPr marL="1139825" lvl="2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sz="2400" b="1" dirty="0">
              <a:solidFill>
                <a:srgbClr val="D79694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55</a:t>
            </a: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938486" y="1447800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Hardin Village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71600" y="3333452"/>
            <a:ext cx="64008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D79694"/>
                </a:solidFill>
              </a:rPr>
              <a:t>despite a higher incidence of malnutrition and disease in the agricultural population, </a:t>
            </a:r>
            <a:r>
              <a:rPr lang="en-US" sz="3200" b="1" dirty="0">
                <a:solidFill>
                  <a:srgbClr val="000000"/>
                </a:solidFill>
              </a:rPr>
              <a:t>domestication of plants and animals was associated with population growth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862286" y="2100238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agriculturalists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439232" y="2571690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1,000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204688" y="1567542"/>
            <a:ext cx="3124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D79694"/>
                </a:solidFill>
              </a:rPr>
              <a:t>Indian Knoll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785258" y="2582836"/>
            <a:ext cx="190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i="1" dirty="0">
                <a:solidFill>
                  <a:srgbClr val="D79694"/>
                </a:solidFill>
              </a:rPr>
              <a:t>ca</a:t>
            </a:r>
            <a:r>
              <a:rPr lang="en-US" dirty="0">
                <a:solidFill>
                  <a:srgbClr val="D79694"/>
                </a:solidFill>
              </a:rPr>
              <a:t>. 5,000 </a:t>
            </a:r>
            <a:r>
              <a:rPr lang="en-US" dirty="0" err="1">
                <a:solidFill>
                  <a:srgbClr val="D79694"/>
                </a:solidFill>
              </a:rPr>
              <a:t>ybp</a:t>
            </a:r>
            <a:endParaRPr lang="en-US" dirty="0">
              <a:solidFill>
                <a:srgbClr val="D79694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9775" y="2064660"/>
            <a:ext cx="190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D79694"/>
                </a:solidFill>
              </a:rPr>
              <a:t>foragers</a:t>
            </a:r>
            <a:endParaRPr lang="en-US" sz="2800" dirty="0">
              <a:solidFill>
                <a:srgbClr val="D79694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55</a:t>
            </a: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938486" y="1447800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Hardin Village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71600" y="3494544"/>
            <a:ext cx="6400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000000"/>
                </a:solidFill>
              </a:rPr>
              <a:t>“Hardin Village, like millions [</a:t>
            </a:r>
            <a:r>
              <a:rPr lang="en-US" sz="2800" b="1" i="1" dirty="0">
                <a:solidFill>
                  <a:srgbClr val="000000"/>
                </a:solidFill>
              </a:rPr>
              <a:t>sic</a:t>
            </a:r>
            <a:r>
              <a:rPr lang="en-US" sz="2800" b="1" dirty="0">
                <a:solidFill>
                  <a:srgbClr val="000000"/>
                </a:solidFill>
              </a:rPr>
              <a:t>.] of agricultural communities, increased significantly, growing from 100 to 300 people over a 150-year period”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862286" y="2100238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agriculturalists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439232" y="2571690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1,000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204688" y="1567542"/>
            <a:ext cx="3124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D79694"/>
                </a:solidFill>
              </a:rPr>
              <a:t>Indian Knoll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799775" y="2064660"/>
            <a:ext cx="190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D79694"/>
                </a:solidFill>
              </a:rPr>
              <a:t>foragers</a:t>
            </a:r>
            <a:endParaRPr lang="en-US" sz="2800" dirty="0">
              <a:solidFill>
                <a:srgbClr val="D79694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85258" y="2582836"/>
            <a:ext cx="190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i="1" dirty="0">
                <a:solidFill>
                  <a:srgbClr val="D79694"/>
                </a:solidFill>
              </a:rPr>
              <a:t>ca</a:t>
            </a:r>
            <a:r>
              <a:rPr lang="en-US" dirty="0">
                <a:solidFill>
                  <a:srgbClr val="D79694"/>
                </a:solidFill>
              </a:rPr>
              <a:t>. 5,000 </a:t>
            </a:r>
            <a:r>
              <a:rPr lang="en-US" dirty="0" err="1">
                <a:solidFill>
                  <a:srgbClr val="D79694"/>
                </a:solidFill>
              </a:rPr>
              <a:t>ybp</a:t>
            </a:r>
            <a:endParaRPr lang="en-US" dirty="0">
              <a:solidFill>
                <a:srgbClr val="D79694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55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14400" y="1590345"/>
            <a:ext cx="731520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D79694"/>
                </a:solidFill>
              </a:rPr>
              <a:t>examples: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D79694"/>
                </a:solidFill>
              </a:rPr>
              <a:t>Tehuacán, </a:t>
            </a:r>
            <a:r>
              <a:rPr lang="en-US" sz="3200" b="1" dirty="0">
                <a:solidFill>
                  <a:srgbClr val="D79694"/>
                </a:solidFill>
                <a:cs typeface="Arial" charset="0"/>
              </a:rPr>
              <a:t>Puebla, </a:t>
            </a:r>
            <a:r>
              <a:rPr lang="en-US" sz="3200" b="1" dirty="0">
                <a:solidFill>
                  <a:srgbClr val="D79694"/>
                </a:solidFill>
              </a:rPr>
              <a:t>Mexico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0000"/>
                </a:solidFill>
              </a:rPr>
              <a:t>pre-Columbian Kentucky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000000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D79694"/>
                </a:solidFill>
              </a:rPr>
              <a:t>the changes toward dependence on agriculture was not always swift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D79694"/>
                </a:solidFill>
              </a:rPr>
              <a:t>in the short term, it was not always healthful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49</a:t>
            </a: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938486" y="1447800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Hardin Village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71600" y="3548742"/>
            <a:ext cx="6400800" cy="2209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D79694"/>
                </a:solidFill>
              </a:rPr>
              <a:t>“Thus, although overall health was poorer, 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D79694"/>
                </a:solidFill>
              </a:rPr>
              <a:t>	</a:t>
            </a:r>
            <a:r>
              <a:rPr lang="en-US" sz="2800" b="1" dirty="0">
                <a:solidFill>
                  <a:srgbClr val="000000"/>
                </a:solidFill>
              </a:rPr>
              <a:t>food production allowed a much larger population to live together than the previous way of life could sustain</a:t>
            </a:r>
            <a:r>
              <a:rPr lang="en-US" sz="2000" dirty="0">
                <a:solidFill>
                  <a:srgbClr val="D79694"/>
                </a:solidFill>
              </a:rPr>
              <a:t>.”</a:t>
            </a:r>
            <a:endParaRPr lang="en-US" sz="2800" dirty="0">
              <a:solidFill>
                <a:srgbClr val="D79694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862286" y="2100238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agriculturalists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439232" y="2571690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ca</a:t>
            </a:r>
            <a:r>
              <a:rPr lang="en-US" sz="2000" dirty="0">
                <a:solidFill>
                  <a:srgbClr val="000000"/>
                </a:solidFill>
              </a:rPr>
              <a:t>. 1,000 </a:t>
            </a:r>
            <a:r>
              <a:rPr lang="en-US" sz="2000" dirty="0" err="1">
                <a:solidFill>
                  <a:srgbClr val="000000"/>
                </a:solidFill>
              </a:rPr>
              <a:t>ybp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204688" y="1567542"/>
            <a:ext cx="3124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D79694"/>
                </a:solidFill>
              </a:rPr>
              <a:t>Indian Knoll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799775" y="2064660"/>
            <a:ext cx="190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D79694"/>
                </a:solidFill>
              </a:rPr>
              <a:t>foragers</a:t>
            </a:r>
            <a:endParaRPr lang="en-US" sz="2800" dirty="0">
              <a:solidFill>
                <a:srgbClr val="D79694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85258" y="2582836"/>
            <a:ext cx="190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i="1" dirty="0">
                <a:solidFill>
                  <a:srgbClr val="D79694"/>
                </a:solidFill>
              </a:rPr>
              <a:t>ca</a:t>
            </a:r>
            <a:r>
              <a:rPr lang="en-US" dirty="0">
                <a:solidFill>
                  <a:srgbClr val="D79694"/>
                </a:solidFill>
              </a:rPr>
              <a:t>. 5,000 </a:t>
            </a:r>
            <a:r>
              <a:rPr lang="en-US" dirty="0" err="1">
                <a:solidFill>
                  <a:srgbClr val="D79694"/>
                </a:solidFill>
              </a:rPr>
              <a:t>ybp</a:t>
            </a:r>
            <a:endParaRPr lang="en-US" dirty="0">
              <a:solidFill>
                <a:srgbClr val="D79694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55</a:t>
            </a: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0800" y="2953375"/>
            <a:ext cx="6502400" cy="2554545"/>
          </a:xfrm>
        </p:spPr>
        <p:txBody>
          <a:bodyPr>
            <a:spAutoFit/>
          </a:bodyPr>
          <a:lstStyle/>
          <a:p>
            <a:r>
              <a:rPr lang="en-US" b="1" dirty="0"/>
              <a:t>people clustered into villages</a:t>
            </a:r>
          </a:p>
          <a:p>
            <a:endParaRPr lang="en-US" sz="800" b="1" dirty="0"/>
          </a:p>
          <a:p>
            <a:r>
              <a:rPr lang="en-US" b="1" dirty="0"/>
              <a:t>women had more children</a:t>
            </a:r>
          </a:p>
          <a:p>
            <a:endParaRPr lang="en-US" sz="700" b="1" dirty="0"/>
          </a:p>
          <a:p>
            <a:r>
              <a:rPr lang="en-US" b="1" dirty="0"/>
              <a:t>even early settlements quickly reached considerable size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20800" y="757238"/>
            <a:ext cx="650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</a:rPr>
              <a:t>Biocultural Consequences: Population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14400" y="1223297"/>
            <a:ext cx="7315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Social and Political Consequences </a:t>
            </a:r>
          </a:p>
          <a:p>
            <a:pPr marL="682625" lvl="1" indent="-225425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of the Agricultural Revolution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14400" y="2914978"/>
            <a:ext cx="7315200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800" b="1" dirty="0">
                <a:solidFill>
                  <a:srgbClr val="D79694"/>
                </a:solidFill>
              </a:rPr>
              <a:t>population growth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sz="1200" b="1" dirty="0">
              <a:solidFill>
                <a:srgbClr val="000000"/>
              </a:solidFill>
            </a:endParaRP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3600" b="1" dirty="0">
                <a:solidFill>
                  <a:srgbClr val="000000"/>
                </a:solidFill>
              </a:rPr>
              <a:t>establishment of large, sedentary villages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sz="300" b="1" dirty="0">
              <a:solidFill>
                <a:srgbClr val="D79694"/>
              </a:solidFill>
            </a:endParaRPr>
          </a:p>
          <a:p>
            <a:pPr marL="1139825" lvl="2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b="1" dirty="0">
                <a:solidFill>
                  <a:srgbClr val="D79694"/>
                </a:solidFill>
              </a:rPr>
              <a:t>opportunity for increased social interaction</a:t>
            </a:r>
          </a:p>
          <a:p>
            <a:pPr marL="1139825" lvl="2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sz="700" b="1" dirty="0">
              <a:solidFill>
                <a:srgbClr val="000000"/>
              </a:solidFill>
            </a:endParaRPr>
          </a:p>
          <a:p>
            <a:pPr marL="1139825" lvl="2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3200" b="1" dirty="0">
                <a:solidFill>
                  <a:srgbClr val="000000"/>
                </a:solidFill>
              </a:rPr>
              <a:t>but with added health risks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55</a:t>
            </a:r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427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533408"/>
            <a:ext cx="7315200" cy="592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 bwMode="auto">
          <a:xfrm>
            <a:off x="2772228" y="2242458"/>
            <a:ext cx="1727201" cy="3048000"/>
          </a:xfrm>
          <a:prstGeom prst="roundRect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3200">
              <a:solidFill>
                <a:srgbClr val="0C0600"/>
              </a:solidFill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15028" y="714828"/>
            <a:ext cx="4380750" cy="1261884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txBody>
          <a:bodyPr wrap="none" lIns="228600" tIns="228600" rIns="228600" bIns="228600">
            <a:sp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Calibri" pitchFamily="34" charset="0"/>
              </a:rPr>
              <a:t>at Tehuacán, Mexico</a:t>
            </a:r>
            <a:br>
              <a:rPr lang="en-US" sz="3600" b="1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(see Tehuacán slide set for details)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6157686" y="2253342"/>
            <a:ext cx="1614714" cy="3048000"/>
          </a:xfrm>
          <a:prstGeom prst="roundRect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3200">
              <a:solidFill>
                <a:srgbClr val="0C0600"/>
              </a:solidFill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14400" y="1223297"/>
            <a:ext cx="7315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D79694"/>
                </a:solidFill>
                <a:latin typeface="Calibri" pitchFamily="34" charset="0"/>
              </a:rPr>
              <a:t>Social and Political Consequences </a:t>
            </a:r>
          </a:p>
          <a:p>
            <a:pPr marL="682625" lvl="1" indent="-225425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D79694"/>
                </a:solidFill>
                <a:latin typeface="Calibri" pitchFamily="34" charset="0"/>
              </a:rPr>
              <a:t>of the Agricultural Revolution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14400" y="2914978"/>
            <a:ext cx="7696200" cy="237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D79694"/>
                </a:solidFill>
              </a:rPr>
              <a:t>population growth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sz="1050" b="1" dirty="0">
              <a:solidFill>
                <a:srgbClr val="000000"/>
              </a:solidFill>
            </a:endParaRP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800" b="1" dirty="0">
                <a:solidFill>
                  <a:srgbClr val="D79694"/>
                </a:solidFill>
              </a:rPr>
              <a:t>establishment of large, sedentary villages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sz="100" b="1" dirty="0">
              <a:solidFill>
                <a:srgbClr val="D79694"/>
              </a:solidFill>
            </a:endParaRPr>
          </a:p>
          <a:p>
            <a:pPr marL="1139825" lvl="2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b="1" dirty="0">
                <a:solidFill>
                  <a:srgbClr val="D79694"/>
                </a:solidFill>
              </a:rPr>
              <a:t>opportunity for increased social interaction</a:t>
            </a:r>
          </a:p>
          <a:p>
            <a:pPr marL="1139825" lvl="2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sz="700" b="1" dirty="0">
              <a:solidFill>
                <a:srgbClr val="000000"/>
              </a:solidFill>
            </a:endParaRPr>
          </a:p>
          <a:p>
            <a:pPr marL="1139825" lvl="2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3600" b="1" dirty="0">
                <a:solidFill>
                  <a:srgbClr val="000000"/>
                </a:solidFill>
              </a:rPr>
              <a:t>but with added health risks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55</a:t>
            </a:r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0800" y="2053773"/>
            <a:ext cx="6502400" cy="4204228"/>
          </a:xfrm>
        </p:spPr>
        <p:txBody>
          <a:bodyPr wrap="square">
            <a:spAutoFit/>
          </a:bodyPr>
          <a:lstStyle/>
          <a:p>
            <a:r>
              <a:rPr lang="en-US" b="1" dirty="0"/>
              <a:t>early food producers faced health risks due to close proximity to domesticated animals</a:t>
            </a:r>
          </a:p>
          <a:p>
            <a:pPr lvl="1">
              <a:lnSpc>
                <a:spcPct val="140000"/>
              </a:lnSpc>
              <a:buFontTx/>
              <a:buChar char="–"/>
            </a:pPr>
            <a:r>
              <a:rPr lang="en-US" sz="2400" b="1" dirty="0"/>
              <a:t>dogs carry rabies</a:t>
            </a:r>
          </a:p>
          <a:p>
            <a:pPr lvl="1">
              <a:lnSpc>
                <a:spcPct val="120000"/>
              </a:lnSpc>
              <a:buFontTx/>
              <a:buChar char="–"/>
            </a:pPr>
            <a:r>
              <a:rPr lang="en-US" sz="2400" b="1" dirty="0"/>
              <a:t>horses carry tetanus</a:t>
            </a:r>
          </a:p>
          <a:p>
            <a:pPr lvl="1">
              <a:lnSpc>
                <a:spcPct val="120000"/>
              </a:lnSpc>
              <a:buFontTx/>
              <a:buChar char="–"/>
            </a:pPr>
            <a:r>
              <a:rPr lang="en-US" sz="2400" b="1" dirty="0"/>
              <a:t>pigs and poultry carry influenza</a:t>
            </a:r>
          </a:p>
          <a:p>
            <a:pPr lvl="1">
              <a:lnSpc>
                <a:spcPct val="120000"/>
              </a:lnSpc>
              <a:buFontTx/>
              <a:buChar char="–"/>
            </a:pPr>
            <a:r>
              <a:rPr lang="en-US" sz="2400" b="1" dirty="0"/>
              <a:t>AIDs was derived from chimpanzees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20800" y="757238"/>
            <a:ext cx="650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</a:rPr>
              <a:t>Biocultural Consequences: Diet and Health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0800" y="2053773"/>
            <a:ext cx="6502400" cy="2554545"/>
          </a:xfrm>
        </p:spPr>
        <p:txBody>
          <a:bodyPr wrap="square">
            <a:spAutoFit/>
          </a:bodyPr>
          <a:lstStyle/>
          <a:p>
            <a:r>
              <a:rPr lang="en-US" b="1" dirty="0"/>
              <a:t>early food producers faced health risks due to close proximity to . . .</a:t>
            </a:r>
          </a:p>
          <a:p>
            <a:endParaRPr lang="en-US" sz="1400" b="1" dirty="0"/>
          </a:p>
          <a:p>
            <a:pPr lvl="1">
              <a:lnSpc>
                <a:spcPct val="140000"/>
              </a:lnSpc>
              <a:buFontTx/>
              <a:buChar char="–"/>
            </a:pPr>
            <a:r>
              <a:rPr lang="en-US" sz="2800" b="1" dirty="0"/>
              <a:t>larger numbers of other humans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20800" y="757238"/>
            <a:ext cx="650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</a:rPr>
              <a:t>Biocultural Consequences: Diet and Health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2007882"/>
            <a:ext cx="6502400" cy="3859518"/>
          </a:xfr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600" b="1" dirty="0"/>
              <a:t>around the world </a:t>
            </a:r>
          </a:p>
          <a:p>
            <a:pPr algn="ctr">
              <a:buNone/>
            </a:pPr>
            <a:r>
              <a:rPr lang="en-US" sz="3600" b="1" dirty="0"/>
              <a:t>population size </a:t>
            </a:r>
          </a:p>
          <a:p>
            <a:pPr algn="ctr">
              <a:buNone/>
            </a:pPr>
            <a:r>
              <a:rPr lang="en-US" sz="3600" b="1" dirty="0"/>
              <a:t>and density</a:t>
            </a:r>
          </a:p>
          <a:p>
            <a:pPr marL="0" indent="0" algn="ctr">
              <a:buNone/>
            </a:pPr>
            <a:r>
              <a:rPr lang="en-US" sz="3600" b="1" dirty="0"/>
              <a:t>increased </a:t>
            </a:r>
          </a:p>
          <a:p>
            <a:pPr marL="0" indent="0" algn="ctr">
              <a:buNone/>
            </a:pPr>
            <a:r>
              <a:rPr lang="en-US" sz="3600" b="1" dirty="0"/>
              <a:t>with the agricultural revolution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320800" y="757238"/>
            <a:ext cx="650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</a:rPr>
              <a:t>Biocultural Consequences: Population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218" name="Text Box 2"/>
          <p:cNvSpPr txBox="1">
            <a:spLocks noChangeArrowheads="1"/>
          </p:cNvSpPr>
          <p:nvPr/>
        </p:nvSpPr>
        <p:spPr bwMode="auto">
          <a:xfrm>
            <a:off x="2086428" y="6279730"/>
            <a:ext cx="4954818" cy="33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srgbClr val="000000"/>
                </a:solidFill>
                <a:latin typeface="Arial" charset="0"/>
              </a:rPr>
              <a:t>Understanding Physical Anthropology and Archaeology, 9</a:t>
            </a:r>
            <a:r>
              <a:rPr lang="en-US" sz="1200" i="1" baseline="30000" dirty="0">
                <a:solidFill>
                  <a:srgbClr val="000000"/>
                </a:solidFill>
                <a:latin typeface="Arial" charset="0"/>
              </a:rPr>
              <a:t>th</a:t>
            </a:r>
            <a:r>
              <a:rPr lang="en-US" sz="1200" i="1" dirty="0">
                <a:solidFill>
                  <a:srgbClr val="000000"/>
                </a:solidFill>
                <a:latin typeface="Arial" charset="0"/>
              </a:rPr>
              <a:t> Ed.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, p. 365</a:t>
            </a:r>
          </a:p>
        </p:txBody>
      </p:sp>
      <p:pic>
        <p:nvPicPr>
          <p:cNvPr id="1033219" name="Picture 3" descr="14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0800" y="1676400"/>
            <a:ext cx="6502400" cy="3540364"/>
          </a:xfrm>
          <a:prstGeom prst="rect">
            <a:avLst/>
          </a:prstGeom>
          <a:noFill/>
        </p:spPr>
      </p:pic>
      <p:sp>
        <p:nvSpPr>
          <p:cNvPr id="1033220" name="Text Box 4"/>
          <p:cNvSpPr txBox="1">
            <a:spLocks noChangeArrowheads="1"/>
          </p:cNvSpPr>
          <p:nvPr/>
        </p:nvSpPr>
        <p:spPr bwMode="auto">
          <a:xfrm>
            <a:off x="1456386" y="5389562"/>
            <a:ext cx="6189133" cy="325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World population growth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320800" y="757238"/>
            <a:ext cx="650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Biocultural Consequences: Population</a:t>
            </a:r>
          </a:p>
        </p:txBody>
      </p:sp>
      <p:sp>
        <p:nvSpPr>
          <p:cNvPr id="6" name="Up Arrow 5"/>
          <p:cNvSpPr/>
          <p:nvPr/>
        </p:nvSpPr>
        <p:spPr>
          <a:xfrm rot="10800000">
            <a:off x="1391340" y="1739711"/>
            <a:ext cx="484632" cy="2055775"/>
          </a:xfrm>
          <a:prstGeom prst="upArrow">
            <a:avLst/>
          </a:prstGeom>
          <a:solidFill>
            <a:srgbClr val="FFC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320800" y="2329542"/>
            <a:ext cx="6502400" cy="2819400"/>
          </a:xfrm>
        </p:spPr>
        <p:txBody>
          <a:bodyPr/>
          <a:lstStyle/>
          <a:p>
            <a:endParaRPr lang="en-US" sz="2800" b="1" dirty="0"/>
          </a:p>
          <a:p>
            <a:pPr algn="ctr">
              <a:buNone/>
            </a:pPr>
            <a:r>
              <a:rPr lang="en-US" sz="4000" b="1" dirty="0"/>
              <a:t>demographic increase</a:t>
            </a:r>
          </a:p>
          <a:p>
            <a:endParaRPr lang="en-US" sz="1200" b="1" dirty="0"/>
          </a:p>
          <a:p>
            <a:pPr marL="0" lvl="1" indent="0" algn="ctr"/>
            <a:r>
              <a:rPr lang="en-US" b="1" dirty="0"/>
              <a:t>pertains to the size or rate of increase of human populations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320800" y="757238"/>
            <a:ext cx="650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</a:rPr>
              <a:t>Biocultural Consequences: Population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787173" y="2224314"/>
            <a:ext cx="1569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useful terms: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14400" y="1590341"/>
            <a:ext cx="7315200" cy="430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D79694"/>
                </a:solidFill>
              </a:rPr>
              <a:t>examples: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D79694"/>
                </a:solidFill>
              </a:rPr>
              <a:t>Tehuacán, </a:t>
            </a:r>
            <a:r>
              <a:rPr lang="en-US" sz="3200" b="1" dirty="0">
                <a:solidFill>
                  <a:srgbClr val="D79694"/>
                </a:solidFill>
                <a:cs typeface="Arial" charset="0"/>
              </a:rPr>
              <a:t>Puebla, </a:t>
            </a:r>
            <a:r>
              <a:rPr lang="en-US" sz="3200" b="1" dirty="0">
                <a:solidFill>
                  <a:srgbClr val="D79694"/>
                </a:solidFill>
              </a:rPr>
              <a:t>Mexico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0000"/>
                </a:solidFill>
              </a:rPr>
              <a:t>pre-Columbian Kentucky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000000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D79694"/>
                </a:solidFill>
              </a:rPr>
              <a:t>the changes toward dependence on </a:t>
            </a:r>
            <a:r>
              <a:rPr lang="en-US" sz="3600" b="1" dirty="0">
                <a:solidFill>
                  <a:srgbClr val="000000"/>
                </a:solidFill>
              </a:rPr>
              <a:t>agriculture </a:t>
            </a:r>
            <a:r>
              <a:rPr lang="en-US" sz="2800" dirty="0">
                <a:solidFill>
                  <a:srgbClr val="D79694"/>
                </a:solidFill>
              </a:rPr>
              <a:t>was </a:t>
            </a:r>
            <a:r>
              <a:rPr lang="en-US" sz="3600" b="1" dirty="0">
                <a:solidFill>
                  <a:srgbClr val="000000"/>
                </a:solidFill>
              </a:rPr>
              <a:t>not always swift</a:t>
            </a:r>
            <a:endParaRPr lang="en-US" sz="2800" b="1" dirty="0">
              <a:solidFill>
                <a:srgbClr val="000000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D79694"/>
                </a:solidFill>
              </a:rPr>
              <a:t>in the short term, it was </a:t>
            </a:r>
            <a:r>
              <a:rPr lang="en-US" sz="3600" b="1" dirty="0">
                <a:solidFill>
                  <a:srgbClr val="000000"/>
                </a:solidFill>
              </a:rPr>
              <a:t>not always healthful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49</a:t>
            </a:r>
          </a:p>
        </p:txBody>
      </p: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57514" y="2320470"/>
            <a:ext cx="6832600" cy="2857500"/>
          </a:xfrm>
        </p:spPr>
        <p:txBody>
          <a:bodyPr/>
          <a:lstStyle/>
          <a:p>
            <a:endParaRPr lang="en-US" sz="2800" b="1" dirty="0"/>
          </a:p>
          <a:p>
            <a:pPr algn="ctr">
              <a:buNone/>
            </a:pPr>
            <a:r>
              <a:rPr lang="en-US" sz="4000" b="1" dirty="0"/>
              <a:t>carrying capacity</a:t>
            </a:r>
          </a:p>
          <a:p>
            <a:endParaRPr lang="en-US" sz="1200" dirty="0"/>
          </a:p>
          <a:p>
            <a:pPr marL="0" lvl="1" indent="0" algn="ctr"/>
            <a:r>
              <a:rPr lang="en-US" b="1" dirty="0"/>
              <a:t>is the population the environment</a:t>
            </a:r>
          </a:p>
          <a:p>
            <a:pPr marL="0" lvl="1" indent="0" algn="ctr"/>
            <a:r>
              <a:rPr lang="en-US" b="1" dirty="0"/>
              <a:t>can sustain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20800" y="757238"/>
            <a:ext cx="650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</a:rPr>
              <a:t>Biocultural Consequences: Population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3787173" y="2224314"/>
            <a:ext cx="1569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useful terms: 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282" name="Text Box 2"/>
          <p:cNvSpPr txBox="1">
            <a:spLocks noChangeArrowheads="1"/>
          </p:cNvSpPr>
          <p:nvPr/>
        </p:nvSpPr>
        <p:spPr bwMode="auto">
          <a:xfrm>
            <a:off x="2089912" y="6277428"/>
            <a:ext cx="4954818" cy="33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srgbClr val="000000"/>
                </a:solidFill>
                <a:latin typeface="Arial" charset="0"/>
              </a:rPr>
              <a:t>Understanding Physical Anthropology and Archaeology, 9</a:t>
            </a:r>
            <a:r>
              <a:rPr lang="en-US" sz="1200" i="1" baseline="30000" dirty="0">
                <a:solidFill>
                  <a:srgbClr val="000000"/>
                </a:solidFill>
                <a:latin typeface="Arial" charset="0"/>
              </a:rPr>
              <a:t>th</a:t>
            </a:r>
            <a:r>
              <a:rPr lang="en-US" sz="1200" i="1" dirty="0">
                <a:solidFill>
                  <a:srgbClr val="000000"/>
                </a:solidFill>
                <a:latin typeface="Arial" charset="0"/>
              </a:rPr>
              <a:t> Ed.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, p. 358</a:t>
            </a:r>
          </a:p>
        </p:txBody>
      </p:sp>
      <p:pic>
        <p:nvPicPr>
          <p:cNvPr id="7170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67" y="1219207"/>
            <a:ext cx="2235200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14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8267" y="365125"/>
            <a:ext cx="4680656" cy="5716588"/>
          </a:xfrm>
          <a:prstGeom prst="rect">
            <a:avLst/>
          </a:prstGeom>
          <a:noFill/>
        </p:spPr>
      </p:pic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4199065" y="1386114"/>
            <a:ext cx="917222" cy="457200"/>
          </a:xfrm>
          <a:prstGeom prst="ellipse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996633"/>
              </a:solidFill>
              <a:latin typeface="Times New Roman" pitchFamily="18" charset="0"/>
            </a:endParaRPr>
          </a:p>
        </p:txBody>
      </p:sp>
      <p:sp>
        <p:nvSpPr>
          <p:cNvPr id="16" name="Up Arrow 15"/>
          <p:cNvSpPr/>
          <p:nvPr/>
        </p:nvSpPr>
        <p:spPr>
          <a:xfrm rot="16200000">
            <a:off x="6102639" y="605086"/>
            <a:ext cx="484632" cy="2055775"/>
          </a:xfrm>
          <a:prstGeom prst="upArrow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888335" y="2286001"/>
            <a:ext cx="21034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Verdana" pitchFamily="34" charset="0"/>
              </a:rPr>
              <a:t>Mississippian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70656" y="3962401"/>
            <a:ext cx="7409744" cy="2169825"/>
          </a:xfrm>
          <a:prstGeom prst="rect">
            <a:avLst/>
          </a:prstGeom>
          <a:solidFill>
            <a:srgbClr val="FEE9AC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rgbClr val="000000"/>
                </a:solidFill>
                <a:latin typeface="Arial" charset="0"/>
              </a:rPr>
              <a:t>one of the best known Mississippian sites is the city of Cahokia  near Collinsville, Illinois, not far from Indian Knoll and Hardin Village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kern="0" dirty="0">
              <a:solidFill>
                <a:srgbClr val="000000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rgbClr val="000000"/>
                </a:solidFill>
                <a:latin typeface="Arial" charset="0"/>
              </a:rPr>
              <a:t>Cahokia was the largest pre-Columbian city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rgbClr val="000000"/>
                </a:solidFill>
                <a:latin typeface="Arial" charset="0"/>
              </a:rPr>
              <a:t>in North America . . .</a:t>
            </a:r>
          </a:p>
        </p:txBody>
      </p:sp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7332" name="Picture 4" descr="Cahok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887" y="-2"/>
            <a:ext cx="7995514" cy="6858000"/>
          </a:xfrm>
          <a:prstGeom prst="rect">
            <a:avLst/>
          </a:prstGeom>
          <a:noFill/>
        </p:spPr>
      </p:pic>
      <p:sp>
        <p:nvSpPr>
          <p:cNvPr id="8" name="5-Point Star 7"/>
          <p:cNvSpPr/>
          <p:nvPr/>
        </p:nvSpPr>
        <p:spPr bwMode="auto">
          <a:xfrm>
            <a:off x="5410200" y="3229428"/>
            <a:ext cx="274320" cy="27432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5-Point Star 9"/>
          <p:cNvSpPr/>
          <p:nvPr/>
        </p:nvSpPr>
        <p:spPr bwMode="auto">
          <a:xfrm>
            <a:off x="4873170" y="3368766"/>
            <a:ext cx="274320" cy="27432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2529114" y="2743200"/>
            <a:ext cx="1828800" cy="707886"/>
          </a:xfrm>
          <a:prstGeom prst="rect">
            <a:avLst/>
          </a:prstGeom>
          <a:solidFill>
            <a:srgbClr val="FAE1A4">
              <a:alpha val="89804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US" sz="2400" b="1" dirty="0">
                <a:solidFill>
                  <a:srgbClr val="C80000"/>
                </a:solidFill>
              </a:rPr>
              <a:t>Cahokia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en-US" sz="1600" b="1" dirty="0">
                <a:solidFill>
                  <a:srgbClr val="C80000"/>
                </a:solidFill>
              </a:rPr>
              <a:t>Illinois</a:t>
            </a:r>
            <a:endParaRPr lang="en-US" b="1" dirty="0">
              <a:solidFill>
                <a:srgbClr val="C80000"/>
              </a:solidFill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4114800" y="3048000"/>
            <a:ext cx="781756" cy="685800"/>
          </a:xfrm>
          <a:prstGeom prst="ellipse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996633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7332" name="Picture 4" descr="Cahok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887" y="-2"/>
            <a:ext cx="7995514" cy="6858000"/>
          </a:xfrm>
          <a:prstGeom prst="rect">
            <a:avLst/>
          </a:prstGeom>
          <a:noFill/>
        </p:spPr>
      </p:pic>
      <p:sp>
        <p:nvSpPr>
          <p:cNvPr id="8" name="5-Point Star 7"/>
          <p:cNvSpPr/>
          <p:nvPr/>
        </p:nvSpPr>
        <p:spPr bwMode="auto">
          <a:xfrm>
            <a:off x="5410200" y="3229428"/>
            <a:ext cx="274320" cy="27432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729514" y="2881106"/>
            <a:ext cx="1828800" cy="1077218"/>
          </a:xfrm>
          <a:prstGeom prst="rect">
            <a:avLst/>
          </a:prstGeom>
          <a:solidFill>
            <a:srgbClr val="FAE1A4">
              <a:alpha val="89804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US" sz="2400" b="1" dirty="0">
                <a:solidFill>
                  <a:srgbClr val="C80000"/>
                </a:solidFill>
              </a:rPr>
              <a:t>Hardin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en-US" sz="2400" b="1" dirty="0">
                <a:solidFill>
                  <a:srgbClr val="C80000"/>
                </a:solidFill>
              </a:rPr>
              <a:t>Village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en-US" sz="1600" b="1" dirty="0">
                <a:solidFill>
                  <a:srgbClr val="C80000"/>
                </a:solidFill>
              </a:rPr>
              <a:t>Kentucky</a:t>
            </a:r>
            <a:endParaRPr lang="en-US" sz="2400" b="1" dirty="0">
              <a:solidFill>
                <a:srgbClr val="C80000"/>
              </a:solidFill>
            </a:endParaRPr>
          </a:p>
        </p:txBody>
      </p:sp>
      <p:sp>
        <p:nvSpPr>
          <p:cNvPr id="10" name="5-Point Star 9"/>
          <p:cNvSpPr/>
          <p:nvPr/>
        </p:nvSpPr>
        <p:spPr bwMode="auto">
          <a:xfrm>
            <a:off x="4873170" y="3368766"/>
            <a:ext cx="274320" cy="27432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018972" y="3566892"/>
            <a:ext cx="1828800" cy="1077218"/>
          </a:xfrm>
          <a:prstGeom prst="rect">
            <a:avLst/>
          </a:prstGeom>
          <a:solidFill>
            <a:srgbClr val="FAE1A4">
              <a:alpha val="89804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US" sz="2400" b="1" dirty="0">
                <a:solidFill>
                  <a:srgbClr val="C80000"/>
                </a:solidFill>
              </a:rPr>
              <a:t>Indian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en-US" sz="2400" b="1" dirty="0">
                <a:solidFill>
                  <a:srgbClr val="C80000"/>
                </a:solidFill>
              </a:rPr>
              <a:t>Knoll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en-US" sz="1600" b="1" dirty="0">
                <a:solidFill>
                  <a:srgbClr val="C80000"/>
                </a:solidFill>
              </a:rPr>
              <a:t>Kentucky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4705048" y="3129642"/>
            <a:ext cx="1222022" cy="685800"/>
          </a:xfrm>
          <a:prstGeom prst="ellipse">
            <a:avLst/>
          </a:prstGeom>
          <a:noFill/>
          <a:ln w="76200">
            <a:solidFill>
              <a:srgbClr val="C8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996633"/>
              </a:solidFill>
              <a:latin typeface="Times New Roman" pitchFamily="18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2529114" y="2743200"/>
            <a:ext cx="1828800" cy="707886"/>
          </a:xfrm>
          <a:prstGeom prst="rect">
            <a:avLst/>
          </a:prstGeom>
          <a:solidFill>
            <a:srgbClr val="FAE1A4">
              <a:alpha val="89804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US" sz="2400" b="1" dirty="0">
                <a:solidFill>
                  <a:srgbClr val="C80000"/>
                </a:solidFill>
              </a:rPr>
              <a:t>Cahokia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en-US" sz="1600" b="1" dirty="0">
                <a:solidFill>
                  <a:srgbClr val="C80000"/>
                </a:solidFill>
              </a:rPr>
              <a:t>Illinois</a:t>
            </a:r>
            <a:endParaRPr lang="en-US" b="1" dirty="0">
              <a:solidFill>
                <a:srgbClr val="C80000"/>
              </a:solidFill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4114800" y="3048000"/>
            <a:ext cx="781756" cy="685800"/>
          </a:xfrm>
          <a:prstGeom prst="ellipse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996633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31" y="0"/>
            <a:ext cx="89896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857366" y="5223872"/>
            <a:ext cx="3409909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Cahokia</a:t>
            </a:r>
            <a:br>
              <a:rPr lang="en-US" sz="2400" b="1" dirty="0">
                <a:solidFill>
                  <a:srgbClr val="FFFFFF"/>
                </a:solidFill>
                <a:cs typeface="Arial" charset="0"/>
              </a:rPr>
            </a:br>
            <a:r>
              <a:rPr lang="en-US" dirty="0">
                <a:solidFill>
                  <a:srgbClr val="FFFFFF"/>
                </a:solidFill>
                <a:cs typeface="Arial" charset="0"/>
              </a:rPr>
              <a:t> William R. </a:t>
            </a:r>
            <a:r>
              <a:rPr lang="en-US" dirty="0" err="1">
                <a:solidFill>
                  <a:srgbClr val="FFFFFF"/>
                </a:solidFill>
                <a:cs typeface="Arial" charset="0"/>
              </a:rPr>
              <a:t>Iseminger</a:t>
            </a:r>
            <a:r>
              <a:rPr lang="en-US" dirty="0">
                <a:solidFill>
                  <a:srgbClr val="FFFFFF"/>
                </a:solidFill>
                <a:cs typeface="Arial" charset="0"/>
              </a:rPr>
              <a:t> </a:t>
            </a:r>
            <a:br>
              <a:rPr lang="en-US" sz="2000" b="1" dirty="0">
                <a:solidFill>
                  <a:srgbClr val="FFFFFF"/>
                </a:solidFill>
                <a:cs typeface="Arial" charset="0"/>
              </a:rPr>
            </a:br>
            <a:r>
              <a:rPr lang="en-US" sz="1600" dirty="0">
                <a:solidFill>
                  <a:srgbClr val="FFFFFF"/>
                </a:solidFill>
                <a:cs typeface="Arial" charset="0"/>
              </a:rPr>
              <a:t>Cahokia Mounds State Historic Site</a:t>
            </a:r>
            <a:br>
              <a:rPr lang="en-US" sz="1600" dirty="0">
                <a:solidFill>
                  <a:srgbClr val="FFFFFF"/>
                </a:solidFill>
                <a:cs typeface="Arial" charset="0"/>
              </a:rPr>
            </a:br>
            <a:r>
              <a:rPr lang="en-US" sz="1600" dirty="0">
                <a:solidFill>
                  <a:srgbClr val="FFFFFF"/>
                </a:solidFill>
                <a:cs typeface="Arial" charset="0"/>
              </a:rPr>
              <a:t>Collinsville, Illinois </a:t>
            </a:r>
          </a:p>
        </p:txBody>
      </p:sp>
      <p:sp>
        <p:nvSpPr>
          <p:cNvPr id="4" name="Rectangle 3"/>
          <p:cNvSpPr/>
          <p:nvPr/>
        </p:nvSpPr>
        <p:spPr>
          <a:xfrm>
            <a:off x="643467" y="1752603"/>
            <a:ext cx="7721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4000" b="1" i="1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“In the 12</a:t>
            </a:r>
            <a:r>
              <a:rPr kumimoji="1" lang="en-US" sz="4000" b="1" i="1" baseline="3000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th</a:t>
            </a:r>
            <a:r>
              <a:rPr kumimoji="1" lang="en-US" sz="4000" b="1" i="1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century [Cahokia] was as large as London!”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4000" b="1" i="1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4000" b="1" i="1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“It was the largest city in America until Philadelphia outgrew it in 1800! </a:t>
            </a:r>
            <a:r>
              <a:rPr kumimoji="1" lang="en-US" sz="1200" b="1" i="1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Calibri"/>
                <a:hlinkClick r:id="rId4"/>
              </a:rPr>
              <a:t>1800! “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200" dirty="0">
                <a:solidFill>
                  <a:srgbClr val="FFFFFF"/>
                </a:solidFill>
                <a:hlinkClick r:id="rId4"/>
              </a:rPr>
              <a:t>http://www.meredith.edu/nativeam/cahokia.htm</a:t>
            </a:r>
            <a:endParaRPr kumimoji="1" lang="en-US" sz="1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31" y="0"/>
            <a:ext cx="89896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857366" y="5223872"/>
            <a:ext cx="3409909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Cahokia</a:t>
            </a:r>
            <a:br>
              <a:rPr lang="en-US" sz="2400" b="1" dirty="0">
                <a:solidFill>
                  <a:srgbClr val="FFFFFF"/>
                </a:solidFill>
                <a:cs typeface="Arial" charset="0"/>
              </a:rPr>
            </a:br>
            <a:r>
              <a:rPr lang="en-US" dirty="0">
                <a:solidFill>
                  <a:srgbClr val="FFFFFF"/>
                </a:solidFill>
                <a:cs typeface="Arial" charset="0"/>
              </a:rPr>
              <a:t> William R. </a:t>
            </a:r>
            <a:r>
              <a:rPr lang="en-US" dirty="0" err="1">
                <a:solidFill>
                  <a:srgbClr val="FFFFFF"/>
                </a:solidFill>
                <a:cs typeface="Arial" charset="0"/>
              </a:rPr>
              <a:t>Iseminger</a:t>
            </a:r>
            <a:r>
              <a:rPr lang="en-US" dirty="0">
                <a:solidFill>
                  <a:srgbClr val="FFFFFF"/>
                </a:solidFill>
                <a:cs typeface="Arial" charset="0"/>
              </a:rPr>
              <a:t> </a:t>
            </a:r>
            <a:br>
              <a:rPr lang="en-US" sz="2000" b="1" dirty="0">
                <a:solidFill>
                  <a:srgbClr val="FFFFFF"/>
                </a:solidFill>
                <a:cs typeface="Arial" charset="0"/>
              </a:rPr>
            </a:br>
            <a:r>
              <a:rPr lang="en-US" sz="1600" dirty="0">
                <a:solidFill>
                  <a:srgbClr val="FFFFFF"/>
                </a:solidFill>
                <a:cs typeface="Arial" charset="0"/>
              </a:rPr>
              <a:t>Cahokia Mounds State Historic Site</a:t>
            </a:r>
            <a:br>
              <a:rPr lang="en-US" sz="1600" dirty="0">
                <a:solidFill>
                  <a:srgbClr val="FFFFFF"/>
                </a:solidFill>
                <a:cs typeface="Arial" charset="0"/>
              </a:rPr>
            </a:br>
            <a:r>
              <a:rPr lang="en-US" sz="1600" dirty="0">
                <a:solidFill>
                  <a:srgbClr val="FFFFFF"/>
                </a:solidFill>
                <a:cs typeface="Arial" charset="0"/>
              </a:rPr>
              <a:t>Collinsville, Illinois </a:t>
            </a:r>
          </a:p>
        </p:txBody>
      </p:sp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6503" name="Picture 7" descr="Cahokia_reconstructi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152655"/>
            <a:ext cx="7315200" cy="3071703"/>
          </a:xfrm>
          <a:prstGeom prst="rect">
            <a:avLst/>
          </a:prstGeom>
          <a:noFill/>
        </p:spPr>
      </p:pic>
      <p:sp>
        <p:nvSpPr>
          <p:cNvPr id="746504" name="Text Box 8"/>
          <p:cNvSpPr txBox="1">
            <a:spLocks noChangeArrowheads="1"/>
          </p:cNvSpPr>
          <p:nvPr/>
        </p:nvSpPr>
        <p:spPr bwMode="auto">
          <a:xfrm>
            <a:off x="2337195" y="5334005"/>
            <a:ext cx="445025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"Community Life“ at Cahokia</a:t>
            </a:r>
            <a:br>
              <a:rPr lang="en-US" sz="2400" b="1" dirty="0">
                <a:solidFill>
                  <a:srgbClr val="FFFFFF"/>
                </a:solidFill>
                <a:cs typeface="Arial" charset="0"/>
              </a:rPr>
            </a:br>
            <a:r>
              <a:rPr lang="en-US" sz="1200" dirty="0">
                <a:solidFill>
                  <a:srgbClr val="FFFFFF"/>
                </a:solidFill>
                <a:cs typeface="Arial" charset="0"/>
              </a:rPr>
              <a:t> Michael Hampshire</a:t>
            </a:r>
            <a:br>
              <a:rPr lang="en-US" sz="1200" b="1" dirty="0">
                <a:solidFill>
                  <a:srgbClr val="FFFFFF"/>
                </a:solidFill>
                <a:cs typeface="Arial" charset="0"/>
              </a:rPr>
            </a:br>
            <a:r>
              <a:rPr lang="en-US" sz="1200" dirty="0">
                <a:solidFill>
                  <a:srgbClr val="FFFFFF"/>
                </a:solidFill>
                <a:cs typeface="Arial" charset="0"/>
              </a:rPr>
              <a:t>Cahokia Mounds State Historic Site</a:t>
            </a:r>
            <a:br>
              <a:rPr lang="en-US" sz="1200" dirty="0">
                <a:solidFill>
                  <a:srgbClr val="FFFFFF"/>
                </a:solidFill>
                <a:cs typeface="Arial" charset="0"/>
              </a:rPr>
            </a:br>
            <a:r>
              <a:rPr lang="en-US" sz="1200" dirty="0">
                <a:solidFill>
                  <a:srgbClr val="FFFFFF"/>
                </a:solidFill>
                <a:cs typeface="Arial" charset="0"/>
              </a:rPr>
              <a:t>Collinsville, Illinois </a:t>
            </a:r>
          </a:p>
        </p:txBody>
      </p:sp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2" y="0"/>
            <a:ext cx="73196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773597" y="5505450"/>
            <a:ext cx="3577454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Woman Grinding Maize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  <a:cs typeface="Arial" charset="0"/>
              </a:rPr>
              <a:t>Cahokia Mounds State Historic Site</a:t>
            </a:r>
            <a:br>
              <a:rPr lang="en-US" sz="1600" dirty="0">
                <a:solidFill>
                  <a:srgbClr val="FFFFFF"/>
                </a:solidFill>
                <a:cs typeface="Arial" charset="0"/>
              </a:rPr>
            </a:br>
            <a:r>
              <a:rPr lang="en-US" sz="1600" dirty="0">
                <a:solidFill>
                  <a:srgbClr val="FFFFFF"/>
                </a:solidFill>
                <a:cs typeface="Arial" charset="0"/>
              </a:rPr>
              <a:t>Collinsville, Illinois </a:t>
            </a:r>
          </a:p>
        </p:txBody>
      </p:sp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7332" name="Picture 4" descr="Cahok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887" y="0"/>
            <a:ext cx="7995514" cy="6858000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85067" y="3641671"/>
            <a:ext cx="1828800" cy="701731"/>
          </a:xfrm>
          <a:prstGeom prst="rect">
            <a:avLst/>
          </a:prstGeom>
          <a:solidFill>
            <a:srgbClr val="FAE1A4">
              <a:alpha val="89804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C80000"/>
                </a:solidFill>
              </a:rPr>
              <a:t>Cahokia,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C80000"/>
                </a:solidFill>
              </a:rPr>
              <a:t>Illinois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826936" y="3048000"/>
            <a:ext cx="1069622" cy="685800"/>
          </a:xfrm>
          <a:prstGeom prst="ellipse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996633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10933" y="4629156"/>
            <a:ext cx="3505200" cy="1543049"/>
          </a:xfrm>
          <a:prstGeom prst="rect">
            <a:avLst/>
          </a:prstGeom>
          <a:solidFill>
            <a:srgbClr val="FEE9AC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</a:rPr>
              <a:t>A.D. 600 – 1400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</a:rPr>
              <a:t>2,200 acres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2000" dirty="0">
                <a:solidFill>
                  <a:srgbClr val="0C0600"/>
                </a:solidFill>
              </a:rPr>
              <a:t>pop. 8,000 - 40,000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0" y="580449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200" dirty="0">
                <a:solidFill>
                  <a:srgbClr val="FFFFFF"/>
                </a:solidFill>
                <a:hlinkClick r:id="rId4"/>
              </a:rPr>
              <a:t>http://en.wikipedia.org/wiki/Cahokia</a:t>
            </a:r>
            <a:endParaRPr kumimoji="1" lang="en-US" sz="1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7332" name="Picture 4" descr="Cahok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887" y="0"/>
            <a:ext cx="7995514" cy="6858000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85067" y="3641671"/>
            <a:ext cx="1828800" cy="701731"/>
          </a:xfrm>
          <a:prstGeom prst="rect">
            <a:avLst/>
          </a:prstGeom>
          <a:solidFill>
            <a:srgbClr val="FAE1A4">
              <a:alpha val="89804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C80000"/>
                </a:solidFill>
              </a:rPr>
              <a:t>Cahokia,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C80000"/>
                </a:solidFill>
              </a:rPr>
              <a:t>Illinois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826936" y="3048000"/>
            <a:ext cx="1069622" cy="685800"/>
          </a:xfrm>
          <a:prstGeom prst="ellipse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996633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43467" y="4461808"/>
            <a:ext cx="7721600" cy="1938992"/>
          </a:xfrm>
          <a:prstGeom prst="rect">
            <a:avLst/>
          </a:prstGeom>
          <a:solidFill>
            <a:srgbClr val="FEE9AC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>
                <a:solidFill>
                  <a:srgbClr val="000000"/>
                </a:solidFill>
              </a:rPr>
              <a:t>and at Cahokia, as elsewhere, </a:t>
            </a:r>
            <a:endParaRPr lang="en-US" sz="2000" b="1" kern="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>
                <a:solidFill>
                  <a:srgbClr val="000000"/>
                </a:solidFill>
              </a:rPr>
              <a:t>compared to hunting/gathering/foraging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>
                <a:solidFill>
                  <a:srgbClr val="000000"/>
                </a:solidFill>
              </a:rPr>
              <a:t>agriculture and its concomitant sociocultural changes are not particularly healthy . . .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14400" y="1538520"/>
            <a:ext cx="7315200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D79694"/>
                </a:solidFill>
              </a:rPr>
              <a:t>with</a:t>
            </a:r>
            <a:endParaRPr lang="en-US" sz="3200" b="1" dirty="0">
              <a:solidFill>
                <a:srgbClr val="D79694"/>
              </a:solidFill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00"/>
                </a:solidFill>
              </a:rPr>
              <a:t>hunters and gatherers</a:t>
            </a:r>
            <a:endParaRPr lang="en-US" sz="3200" b="1" dirty="0">
              <a:solidFill>
                <a:srgbClr val="000000"/>
              </a:solidFill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D79694"/>
                </a:solidFill>
              </a:rPr>
              <a:t>times of food scarcity certainly exist but 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00"/>
                </a:solidFill>
              </a:rPr>
              <a:t>famine is a relatively infrequent occurrence</a:t>
            </a:r>
            <a:endParaRPr lang="en-US" sz="3200" b="1" dirty="0">
              <a:solidFill>
                <a:srgbClr val="000000"/>
              </a:solidFill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</a:endParaRP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000000"/>
                </a:solidFill>
              </a:rPr>
              <a:t>and chronic malnutrition is even rarer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54</a:t>
            </a:r>
          </a:p>
        </p:txBody>
      </p:sp>
    </p:spTree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7332" name="Picture 4" descr="Cahok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887" y="0"/>
            <a:ext cx="7995514" cy="6858000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85067" y="3641671"/>
            <a:ext cx="1828800" cy="701731"/>
          </a:xfrm>
          <a:prstGeom prst="rect">
            <a:avLst/>
          </a:prstGeom>
          <a:solidFill>
            <a:srgbClr val="FAE1A4">
              <a:alpha val="89804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C80000"/>
                </a:solidFill>
              </a:rPr>
              <a:t>Cahokia,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C80000"/>
                </a:solidFill>
              </a:rPr>
              <a:t>Illinois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826936" y="3048000"/>
            <a:ext cx="1069622" cy="685800"/>
          </a:xfrm>
          <a:prstGeom prst="ellipse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996633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43467" y="4429542"/>
            <a:ext cx="7721600" cy="2123658"/>
          </a:xfrm>
          <a:prstGeom prst="rect">
            <a:avLst/>
          </a:prstGeom>
          <a:solidFill>
            <a:srgbClr val="FEE9AC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>
                <a:solidFill>
                  <a:srgbClr val="000000"/>
                </a:solidFill>
              </a:rPr>
              <a:t>and as cities become as large as Cahokia, with a population of from 8,000 - 40,000 </a:t>
            </a:r>
            <a:r>
              <a:rPr lang="en-US" sz="1400" kern="0" dirty="0">
                <a:solidFill>
                  <a:srgbClr val="000000"/>
                </a:solidFill>
              </a:rPr>
              <a:t>(depending on the timeframe) </a:t>
            </a:r>
            <a:r>
              <a:rPr lang="en-US" b="1" kern="0" dirty="0">
                <a:solidFill>
                  <a:srgbClr val="000000"/>
                </a:solidFill>
              </a:rPr>
              <a:t>— as compared with a small village like Hardin Village, with 100-300 people — the problems with water safety, waste disposal, caring for the deceased, food security, infectious diseases, and the like, multiply exponentially . . .</a:t>
            </a:r>
          </a:p>
        </p:txBody>
      </p:sp>
    </p:spTree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7332" name="Picture 4" descr="Cahok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0800" y="533400"/>
            <a:ext cx="6502400" cy="5577310"/>
          </a:xfrm>
          <a:prstGeom prst="rect">
            <a:avLst/>
          </a:prstGeom>
          <a:noFill/>
        </p:spPr>
      </p:pic>
      <p:sp>
        <p:nvSpPr>
          <p:cNvPr id="7" name="5-Point Star 6"/>
          <p:cNvSpPr/>
          <p:nvPr/>
        </p:nvSpPr>
        <p:spPr bwMode="auto">
          <a:xfrm>
            <a:off x="4419600" y="2743200"/>
            <a:ext cx="274320" cy="27432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5-Point Star 7"/>
          <p:cNvSpPr/>
          <p:nvPr/>
        </p:nvSpPr>
        <p:spPr bwMode="auto">
          <a:xfrm>
            <a:off x="5410200" y="3229428"/>
            <a:ext cx="274320" cy="274320"/>
          </a:xfrm>
          <a:prstGeom prst="star5">
            <a:avLst/>
          </a:prstGeom>
          <a:solidFill>
            <a:srgbClr val="FAE1A4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5-Point Star 9"/>
          <p:cNvSpPr/>
          <p:nvPr/>
        </p:nvSpPr>
        <p:spPr bwMode="auto">
          <a:xfrm>
            <a:off x="4873170" y="3368766"/>
            <a:ext cx="274320" cy="274320"/>
          </a:xfrm>
          <a:prstGeom prst="star5">
            <a:avLst/>
          </a:prstGeom>
          <a:solidFill>
            <a:srgbClr val="FAE1A4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016000" y="1790712"/>
            <a:ext cx="2565400" cy="861774"/>
          </a:xfrm>
          <a:prstGeom prst="rect">
            <a:avLst/>
          </a:prstGeom>
          <a:solidFill>
            <a:srgbClr val="FAE1A4">
              <a:alpha val="89804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C80000"/>
                </a:solidFill>
              </a:rPr>
              <a:t>“Mississippi Culture”</a:t>
            </a:r>
            <a:br>
              <a:rPr lang="en-US" b="1" dirty="0">
                <a:solidFill>
                  <a:srgbClr val="C80000"/>
                </a:solidFill>
              </a:rPr>
            </a:br>
            <a:r>
              <a:rPr lang="en-US" sz="1600" b="1" dirty="0">
                <a:solidFill>
                  <a:srgbClr val="000000"/>
                </a:solidFill>
              </a:rPr>
              <a:t>A.D. 800 to </a:t>
            </a:r>
            <a:r>
              <a:rPr lang="en-US" sz="1600" b="1" i="1" dirty="0">
                <a:solidFill>
                  <a:srgbClr val="000000"/>
                </a:solidFill>
              </a:rPr>
              <a:t>ca</a:t>
            </a:r>
            <a:r>
              <a:rPr lang="en-US" sz="1600" b="1" dirty="0">
                <a:solidFill>
                  <a:srgbClr val="000000"/>
                </a:solidFill>
              </a:rPr>
              <a:t>., 1200</a:t>
            </a:r>
            <a:br>
              <a:rPr lang="en-US" sz="1600" b="1" dirty="0">
                <a:solidFill>
                  <a:srgbClr val="000000"/>
                </a:solidFill>
              </a:rPr>
            </a:br>
            <a:r>
              <a:rPr lang="en-US" sz="1600" b="1" dirty="0">
                <a:solidFill>
                  <a:srgbClr val="000000"/>
                </a:solidFill>
              </a:rPr>
              <a:t>pop. 600-1170</a:t>
            </a:r>
            <a:endParaRPr lang="en-US" b="1" dirty="0">
              <a:solidFill>
                <a:srgbClr val="C8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43467" y="4429542"/>
            <a:ext cx="7721600" cy="2123658"/>
          </a:xfrm>
          <a:prstGeom prst="rect">
            <a:avLst/>
          </a:prstGeom>
          <a:solidFill>
            <a:srgbClr val="FEE9AC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>
                <a:solidFill>
                  <a:srgbClr val="000000"/>
                </a:solidFill>
              </a:rPr>
              <a:t>and the same was true even with small cities like around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>
                <a:solidFill>
                  <a:srgbClr val="000000"/>
                </a:solidFill>
              </a:rPr>
              <a:t>Dickson Mounds, in Illinois, with an estimated population between 600-1200 people — problems with water safety, waste disposal, food security, infectious diseases, nutritional deficits, and the like, become major problems not present in the same way in hunting/gathering/foraging societies</a:t>
            </a:r>
          </a:p>
        </p:txBody>
      </p:sp>
      <p:sp>
        <p:nvSpPr>
          <p:cNvPr id="16" name="Freeform 15"/>
          <p:cNvSpPr/>
          <p:nvPr/>
        </p:nvSpPr>
        <p:spPr bwMode="auto">
          <a:xfrm>
            <a:off x="4107543" y="2542420"/>
            <a:ext cx="1698171" cy="1267580"/>
          </a:xfrm>
          <a:custGeom>
            <a:avLst/>
            <a:gdLst>
              <a:gd name="connsiteX0" fmla="*/ 29028 w 1698171"/>
              <a:gd name="connsiteY0" fmla="*/ 636209 h 1267580"/>
              <a:gd name="connsiteX1" fmla="*/ 174171 w 1698171"/>
              <a:gd name="connsiteY1" fmla="*/ 258837 h 1267580"/>
              <a:gd name="connsiteX2" fmla="*/ 435428 w 1698171"/>
              <a:gd name="connsiteY2" fmla="*/ 26609 h 1267580"/>
              <a:gd name="connsiteX3" fmla="*/ 696686 w 1698171"/>
              <a:gd name="connsiteY3" fmla="*/ 99180 h 1267580"/>
              <a:gd name="connsiteX4" fmla="*/ 696686 w 1698171"/>
              <a:gd name="connsiteY4" fmla="*/ 389466 h 1267580"/>
              <a:gd name="connsiteX5" fmla="*/ 711200 w 1698171"/>
              <a:gd name="connsiteY5" fmla="*/ 607180 h 1267580"/>
              <a:gd name="connsiteX6" fmla="*/ 914400 w 1698171"/>
              <a:gd name="connsiteY6" fmla="*/ 781351 h 1267580"/>
              <a:gd name="connsiteX7" fmla="*/ 1074057 w 1698171"/>
              <a:gd name="connsiteY7" fmla="*/ 781351 h 1267580"/>
              <a:gd name="connsiteX8" fmla="*/ 1262743 w 1698171"/>
              <a:gd name="connsiteY8" fmla="*/ 708780 h 1267580"/>
              <a:gd name="connsiteX9" fmla="*/ 1509486 w 1698171"/>
              <a:gd name="connsiteY9" fmla="*/ 621694 h 1267580"/>
              <a:gd name="connsiteX10" fmla="*/ 1669143 w 1698171"/>
              <a:gd name="connsiteY10" fmla="*/ 665237 h 1267580"/>
              <a:gd name="connsiteX11" fmla="*/ 1683657 w 1698171"/>
              <a:gd name="connsiteY11" fmla="*/ 781351 h 1267580"/>
              <a:gd name="connsiteX12" fmla="*/ 1611086 w 1698171"/>
              <a:gd name="connsiteY12" fmla="*/ 926494 h 1267580"/>
              <a:gd name="connsiteX13" fmla="*/ 1494971 w 1698171"/>
              <a:gd name="connsiteY13" fmla="*/ 1042609 h 1267580"/>
              <a:gd name="connsiteX14" fmla="*/ 1262743 w 1698171"/>
              <a:gd name="connsiteY14" fmla="*/ 1231294 h 1267580"/>
              <a:gd name="connsiteX15" fmla="*/ 957943 w 1698171"/>
              <a:gd name="connsiteY15" fmla="*/ 1260323 h 1267580"/>
              <a:gd name="connsiteX16" fmla="*/ 870857 w 1698171"/>
              <a:gd name="connsiteY16" fmla="*/ 1202266 h 1267580"/>
              <a:gd name="connsiteX17" fmla="*/ 725714 w 1698171"/>
              <a:gd name="connsiteY17" fmla="*/ 1100666 h 1267580"/>
              <a:gd name="connsiteX18" fmla="*/ 595086 w 1698171"/>
              <a:gd name="connsiteY18" fmla="*/ 999066 h 1267580"/>
              <a:gd name="connsiteX19" fmla="*/ 391886 w 1698171"/>
              <a:gd name="connsiteY19" fmla="*/ 941009 h 1267580"/>
              <a:gd name="connsiteX20" fmla="*/ 217714 w 1698171"/>
              <a:gd name="connsiteY20" fmla="*/ 911980 h 1267580"/>
              <a:gd name="connsiteX21" fmla="*/ 87086 w 1698171"/>
              <a:gd name="connsiteY21" fmla="*/ 926494 h 1267580"/>
              <a:gd name="connsiteX22" fmla="*/ 14514 w 1698171"/>
              <a:gd name="connsiteY22" fmla="*/ 868437 h 1267580"/>
              <a:gd name="connsiteX23" fmla="*/ 0 w 1698171"/>
              <a:gd name="connsiteY23" fmla="*/ 795866 h 1267580"/>
              <a:gd name="connsiteX24" fmla="*/ 29028 w 1698171"/>
              <a:gd name="connsiteY24" fmla="*/ 636209 h 1267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98171" h="1267580">
                <a:moveTo>
                  <a:pt x="29028" y="636209"/>
                </a:moveTo>
                <a:cubicBezTo>
                  <a:pt x="58056" y="546704"/>
                  <a:pt x="106438" y="360437"/>
                  <a:pt x="174171" y="258837"/>
                </a:cubicBezTo>
                <a:cubicBezTo>
                  <a:pt x="241904" y="157237"/>
                  <a:pt x="348342" y="53219"/>
                  <a:pt x="435428" y="26609"/>
                </a:cubicBezTo>
                <a:cubicBezTo>
                  <a:pt x="522514" y="0"/>
                  <a:pt x="653143" y="38704"/>
                  <a:pt x="696686" y="99180"/>
                </a:cubicBezTo>
                <a:cubicBezTo>
                  <a:pt x="740229" y="159656"/>
                  <a:pt x="694267" y="304799"/>
                  <a:pt x="696686" y="389466"/>
                </a:cubicBezTo>
                <a:cubicBezTo>
                  <a:pt x="699105" y="474133"/>
                  <a:pt x="674914" y="541866"/>
                  <a:pt x="711200" y="607180"/>
                </a:cubicBezTo>
                <a:cubicBezTo>
                  <a:pt x="747486" y="672494"/>
                  <a:pt x="853924" y="752323"/>
                  <a:pt x="914400" y="781351"/>
                </a:cubicBezTo>
                <a:cubicBezTo>
                  <a:pt x="974876" y="810379"/>
                  <a:pt x="1016000" y="793446"/>
                  <a:pt x="1074057" y="781351"/>
                </a:cubicBezTo>
                <a:cubicBezTo>
                  <a:pt x="1132114" y="769256"/>
                  <a:pt x="1190171" y="735390"/>
                  <a:pt x="1262743" y="708780"/>
                </a:cubicBezTo>
                <a:cubicBezTo>
                  <a:pt x="1335315" y="682170"/>
                  <a:pt x="1441753" y="628951"/>
                  <a:pt x="1509486" y="621694"/>
                </a:cubicBezTo>
                <a:cubicBezTo>
                  <a:pt x="1577219" y="614437"/>
                  <a:pt x="1640115" y="638628"/>
                  <a:pt x="1669143" y="665237"/>
                </a:cubicBezTo>
                <a:cubicBezTo>
                  <a:pt x="1698171" y="691846"/>
                  <a:pt x="1693333" y="737808"/>
                  <a:pt x="1683657" y="781351"/>
                </a:cubicBezTo>
                <a:cubicBezTo>
                  <a:pt x="1673981" y="824894"/>
                  <a:pt x="1642534" y="882951"/>
                  <a:pt x="1611086" y="926494"/>
                </a:cubicBezTo>
                <a:cubicBezTo>
                  <a:pt x="1579638" y="970037"/>
                  <a:pt x="1553028" y="991809"/>
                  <a:pt x="1494971" y="1042609"/>
                </a:cubicBezTo>
                <a:cubicBezTo>
                  <a:pt x="1436914" y="1093409"/>
                  <a:pt x="1352248" y="1195008"/>
                  <a:pt x="1262743" y="1231294"/>
                </a:cubicBezTo>
                <a:cubicBezTo>
                  <a:pt x="1173238" y="1267580"/>
                  <a:pt x="1023257" y="1265161"/>
                  <a:pt x="957943" y="1260323"/>
                </a:cubicBezTo>
                <a:cubicBezTo>
                  <a:pt x="892629" y="1255485"/>
                  <a:pt x="909562" y="1228875"/>
                  <a:pt x="870857" y="1202266"/>
                </a:cubicBezTo>
                <a:cubicBezTo>
                  <a:pt x="832152" y="1175657"/>
                  <a:pt x="771676" y="1134533"/>
                  <a:pt x="725714" y="1100666"/>
                </a:cubicBezTo>
                <a:cubicBezTo>
                  <a:pt x="679752" y="1066799"/>
                  <a:pt x="650724" y="1025675"/>
                  <a:pt x="595086" y="999066"/>
                </a:cubicBezTo>
                <a:cubicBezTo>
                  <a:pt x="539448" y="972457"/>
                  <a:pt x="454781" y="955523"/>
                  <a:pt x="391886" y="941009"/>
                </a:cubicBezTo>
                <a:cubicBezTo>
                  <a:pt x="328991" y="926495"/>
                  <a:pt x="268514" y="914399"/>
                  <a:pt x="217714" y="911980"/>
                </a:cubicBezTo>
                <a:cubicBezTo>
                  <a:pt x="166914" y="909561"/>
                  <a:pt x="120953" y="933751"/>
                  <a:pt x="87086" y="926494"/>
                </a:cubicBezTo>
                <a:cubicBezTo>
                  <a:pt x="53219" y="919237"/>
                  <a:pt x="29028" y="890208"/>
                  <a:pt x="14514" y="868437"/>
                </a:cubicBezTo>
                <a:cubicBezTo>
                  <a:pt x="0" y="846666"/>
                  <a:pt x="0" y="832152"/>
                  <a:pt x="0" y="795866"/>
                </a:cubicBezTo>
                <a:cubicBezTo>
                  <a:pt x="0" y="759580"/>
                  <a:pt x="0" y="725714"/>
                  <a:pt x="29028" y="636209"/>
                </a:cubicBezTo>
                <a:close/>
              </a:path>
            </a:pathLst>
          </a:custGeom>
          <a:noFill/>
          <a:ln w="762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3643086" y="1717305"/>
            <a:ext cx="1828800" cy="978729"/>
          </a:xfrm>
          <a:prstGeom prst="rect">
            <a:avLst/>
          </a:prstGeom>
          <a:solidFill>
            <a:srgbClr val="FAE1A4">
              <a:alpha val="89804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C80000"/>
                </a:solidFill>
              </a:rPr>
              <a:t>Dickson Mounds,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C80000"/>
                </a:solidFill>
              </a:rPr>
              <a:t>Illinois </a:t>
            </a:r>
            <a:endParaRPr lang="en-US" b="1" dirty="0">
              <a:solidFill>
                <a:srgbClr val="C80000"/>
              </a:solidFill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3429000" y="3077028"/>
            <a:ext cx="838200" cy="510909"/>
          </a:xfrm>
          <a:prstGeom prst="rect">
            <a:avLst/>
          </a:prstGeom>
          <a:solidFill>
            <a:srgbClr val="FAE1A4">
              <a:alpha val="89804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C80000"/>
                </a:solidFill>
              </a:rPr>
              <a:t>Cahokia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C80000"/>
                </a:solidFill>
              </a:rPr>
              <a:t>Illinois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3947886" y="3552378"/>
            <a:ext cx="914400" cy="787908"/>
          </a:xfrm>
          <a:prstGeom prst="rect">
            <a:avLst/>
          </a:prstGeom>
          <a:solidFill>
            <a:srgbClr val="FAE1A4">
              <a:alpha val="89804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C80000"/>
                </a:solidFill>
              </a:rPr>
              <a:t>Indian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C80000"/>
                </a:solidFill>
              </a:rPr>
              <a:t>Knoll,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C80000"/>
                </a:solidFill>
              </a:rPr>
              <a:t>Kentucky</a:t>
            </a:r>
            <a:endParaRPr lang="en-US" sz="1400" dirty="0">
              <a:solidFill>
                <a:srgbClr val="C80000"/>
              </a:solidFill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5776686" y="2852077"/>
            <a:ext cx="914400" cy="787908"/>
          </a:xfrm>
          <a:prstGeom prst="rect">
            <a:avLst/>
          </a:prstGeom>
          <a:solidFill>
            <a:srgbClr val="FAE1A4">
              <a:alpha val="89804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C80000"/>
                </a:solidFill>
              </a:rPr>
              <a:t>Hardin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C80000"/>
                </a:solidFill>
              </a:rPr>
              <a:t>Village,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C80000"/>
                </a:solidFill>
              </a:rPr>
              <a:t>Kentucky</a:t>
            </a:r>
            <a:endParaRPr lang="en-US" sz="1400" dirty="0">
              <a:solidFill>
                <a:srgbClr val="C80000"/>
              </a:solidFill>
            </a:endParaRPr>
          </a:p>
        </p:txBody>
      </p:sp>
    </p:spTree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964" y="1752606"/>
            <a:ext cx="9239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8572" y="1890492"/>
            <a:ext cx="8001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14400" y="215205"/>
            <a:ext cx="7315200" cy="1384995"/>
          </a:xfrm>
          <a:prstGeom prst="rect">
            <a:avLst/>
          </a:prstGeom>
          <a:solidFill>
            <a:srgbClr val="FEE9AC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lIns="228600" tIns="228600" rIns="228600" bIns="2286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rgbClr val="C00000"/>
                </a:solidFill>
              </a:rPr>
              <a:t>and so for all these reasons, and more . . 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rgbClr val="C00000"/>
                </a:solidFill>
              </a:rPr>
              <a:t>in the health and welfare contest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rgbClr val="C00000"/>
                </a:solidFill>
              </a:rPr>
              <a:t>the winners will usually be . . .</a:t>
            </a:r>
          </a:p>
        </p:txBody>
      </p:sp>
    </p:spTree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71600" y="3124200"/>
            <a:ext cx="6400800" cy="349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better life  expectancies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lower infant mortality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no iron-deficiency anemia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growth arrests periodic and short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fewer infections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less bone inflammation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less tooth decay and abscessing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</a:rPr>
              <a:t>and a whole lot more . . .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3" name="5-Point Star 22"/>
          <p:cNvSpPr/>
          <p:nvPr/>
        </p:nvSpPr>
        <p:spPr bwMode="auto">
          <a:xfrm>
            <a:off x="899886" y="2971800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4862286" y="2100238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D79694"/>
                </a:solidFill>
              </a:rPr>
              <a:t>agriculturalists</a:t>
            </a: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1600200" y="1944475"/>
            <a:ext cx="22497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00"/>
                </a:solidFill>
              </a:rPr>
              <a:t>foragers</a:t>
            </a:r>
          </a:p>
        </p:txBody>
      </p:sp>
      <p:sp>
        <p:nvSpPr>
          <p:cNvPr id="11" name="5-Point Star 10"/>
          <p:cNvSpPr/>
          <p:nvPr/>
        </p:nvSpPr>
        <p:spPr bwMode="auto">
          <a:xfrm>
            <a:off x="899886" y="3399972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5-Point Star 11"/>
          <p:cNvSpPr/>
          <p:nvPr/>
        </p:nvSpPr>
        <p:spPr bwMode="auto">
          <a:xfrm>
            <a:off x="899886" y="3810000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5-Point Star 12"/>
          <p:cNvSpPr/>
          <p:nvPr/>
        </p:nvSpPr>
        <p:spPr bwMode="auto">
          <a:xfrm>
            <a:off x="899886" y="4252686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5-Point Star 13"/>
          <p:cNvSpPr/>
          <p:nvPr/>
        </p:nvSpPr>
        <p:spPr bwMode="auto">
          <a:xfrm>
            <a:off x="899886" y="4662714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5-Point Star 14"/>
          <p:cNvSpPr/>
          <p:nvPr/>
        </p:nvSpPr>
        <p:spPr bwMode="auto">
          <a:xfrm>
            <a:off x="899886" y="5087256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5-Point Star 15"/>
          <p:cNvSpPr/>
          <p:nvPr/>
        </p:nvSpPr>
        <p:spPr bwMode="auto">
          <a:xfrm>
            <a:off x="899886" y="5500914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1585686" y="1919520"/>
            <a:ext cx="22497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C000"/>
                </a:solidFill>
              </a:rPr>
              <a:t>foragers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964" y="1752606"/>
            <a:ext cx="9239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8572" y="1890492"/>
            <a:ext cx="8001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14400" y="215205"/>
            <a:ext cx="7315200" cy="1384995"/>
          </a:xfrm>
          <a:prstGeom prst="rect">
            <a:avLst/>
          </a:prstGeom>
          <a:solidFill>
            <a:srgbClr val="FEE9AC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lIns="228600" tIns="228600" rIns="228600" bIns="2286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rgbClr val="C00000"/>
                </a:solidFill>
              </a:rPr>
              <a:t>and so for all these reasons, and more . . 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rgbClr val="C00000"/>
                </a:solidFill>
              </a:rPr>
              <a:t>in the health and welfare contest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rgbClr val="C00000"/>
                </a:solidFill>
              </a:rPr>
              <a:t>the winners will usually be . . .</a:t>
            </a:r>
          </a:p>
        </p:txBody>
      </p:sp>
      <p:sp>
        <p:nvSpPr>
          <p:cNvPr id="22" name="5-Point Star 21"/>
          <p:cNvSpPr/>
          <p:nvPr/>
        </p:nvSpPr>
        <p:spPr bwMode="auto">
          <a:xfrm>
            <a:off x="899886" y="5929086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71600" y="3124200"/>
            <a:ext cx="6400800" cy="312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bg1"/>
                </a:solidFill>
              </a:rPr>
              <a:t>better life  expectancies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bg1"/>
                </a:solidFill>
              </a:rPr>
              <a:t>lower infant mortality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bg1"/>
                </a:solidFill>
              </a:rPr>
              <a:t>no iron-deficiency anemia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bg1"/>
                </a:solidFill>
              </a:rPr>
              <a:t>growth arrests periodic and short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bg1"/>
                </a:solidFill>
              </a:rPr>
              <a:t>fewer infections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bg1"/>
                </a:solidFill>
              </a:rPr>
              <a:t>less bone inflammation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bg1"/>
                </a:solidFill>
              </a:rPr>
              <a:t>less tooth decay and abscessing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3" name="5-Point Star 22"/>
          <p:cNvSpPr/>
          <p:nvPr/>
        </p:nvSpPr>
        <p:spPr bwMode="auto">
          <a:xfrm>
            <a:off x="899886" y="2971800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4648200" y="2100238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agriculturalists</a:t>
            </a: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1600200" y="1944475"/>
            <a:ext cx="22497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00"/>
                </a:solidFill>
              </a:rPr>
              <a:t>foragers</a:t>
            </a:r>
          </a:p>
        </p:txBody>
      </p:sp>
      <p:sp>
        <p:nvSpPr>
          <p:cNvPr id="11" name="5-Point Star 10"/>
          <p:cNvSpPr/>
          <p:nvPr/>
        </p:nvSpPr>
        <p:spPr bwMode="auto">
          <a:xfrm>
            <a:off x="899886" y="3399972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5-Point Star 11"/>
          <p:cNvSpPr/>
          <p:nvPr/>
        </p:nvSpPr>
        <p:spPr bwMode="auto">
          <a:xfrm>
            <a:off x="899886" y="3810000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5-Point Star 12"/>
          <p:cNvSpPr/>
          <p:nvPr/>
        </p:nvSpPr>
        <p:spPr bwMode="auto">
          <a:xfrm>
            <a:off x="899886" y="4252686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5-Point Star 13"/>
          <p:cNvSpPr/>
          <p:nvPr/>
        </p:nvSpPr>
        <p:spPr bwMode="auto">
          <a:xfrm>
            <a:off x="899886" y="4662714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5-Point Star 14"/>
          <p:cNvSpPr/>
          <p:nvPr/>
        </p:nvSpPr>
        <p:spPr bwMode="auto">
          <a:xfrm>
            <a:off x="899886" y="5087256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5-Point Star 15"/>
          <p:cNvSpPr/>
          <p:nvPr/>
        </p:nvSpPr>
        <p:spPr bwMode="auto">
          <a:xfrm>
            <a:off x="899886" y="5500914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1585686" y="1919520"/>
            <a:ext cx="22497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C000"/>
                </a:solidFill>
              </a:rPr>
              <a:t>foragers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964" y="1752606"/>
            <a:ext cx="9239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14400" y="291405"/>
            <a:ext cx="7315200" cy="1384995"/>
          </a:xfrm>
          <a:prstGeom prst="rect">
            <a:avLst/>
          </a:prstGeom>
          <a:solidFill>
            <a:srgbClr val="FEE9AC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lIns="228600" tIns="228600" rIns="228600" bIns="2286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rgbClr val="C00000"/>
                </a:solidFill>
              </a:rPr>
              <a:t>and it’s a first round knockout when comparing traditional hunters and gatherers with modern sedentary </a:t>
            </a:r>
            <a:r>
              <a:rPr lang="en-US" sz="2000" b="1" i="1" kern="0" dirty="0">
                <a:solidFill>
                  <a:srgbClr val="C00000"/>
                </a:solidFill>
              </a:rPr>
              <a:t>Homo sapiens </a:t>
            </a:r>
            <a:r>
              <a:rPr lang="en-US" sz="2000" b="1" i="1" kern="0" dirty="0" err="1">
                <a:solidFill>
                  <a:srgbClr val="C00000"/>
                </a:solidFill>
              </a:rPr>
              <a:t>sapiens</a:t>
            </a:r>
            <a:r>
              <a:rPr lang="en-US" sz="2000" b="1" i="1" kern="0" dirty="0">
                <a:solidFill>
                  <a:srgbClr val="C00000"/>
                </a:solidFill>
              </a:rPr>
              <a:t> </a:t>
            </a:r>
            <a:r>
              <a:rPr lang="en-US" sz="2000" b="1" kern="0" dirty="0">
                <a:solidFill>
                  <a:srgbClr val="C00000"/>
                </a:solidFill>
              </a:rPr>
              <a:t>. . . </a:t>
            </a:r>
          </a:p>
        </p:txBody>
      </p:sp>
      <p:sp>
        <p:nvSpPr>
          <p:cNvPr id="24" name="5-Point Star 23"/>
          <p:cNvSpPr/>
          <p:nvPr/>
        </p:nvSpPr>
        <p:spPr bwMode="auto">
          <a:xfrm>
            <a:off x="899886" y="5929086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62000" y="6400800"/>
            <a:ext cx="7315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latin typeface="Calibri" pitchFamily="34" charset="0"/>
                <a:hlinkClick r:id="rId2"/>
              </a:rPr>
              <a:t>http://www.topnews.in/neanderthals-might-have-been-wiped-out-due-cannibalism-222988</a:t>
            </a:r>
            <a:br>
              <a:rPr lang="en-US" sz="800" dirty="0">
                <a:solidFill>
                  <a:prstClr val="black"/>
                </a:solidFill>
                <a:latin typeface="Calibri" pitchFamily="34" charset="0"/>
              </a:rPr>
            </a:br>
            <a:r>
              <a:rPr lang="en-US" sz="800" dirty="0">
                <a:solidFill>
                  <a:prstClr val="black"/>
                </a:solidFill>
                <a:latin typeface="Calibri" pitchFamily="34" charset="0"/>
                <a:hlinkClick r:id="rId3"/>
              </a:rPr>
              <a:t> http://mybroadband.co.za/vb/showthread.php/121380-Michelangelo-s-David</a:t>
            </a:r>
            <a:endParaRPr lang="en-US" sz="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71600" y="3124200"/>
            <a:ext cx="6400800" cy="312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bg1"/>
                </a:solidFill>
              </a:rPr>
              <a:t>better life  expectancies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bg1"/>
                </a:solidFill>
              </a:rPr>
              <a:t>lower infant mortality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bg1"/>
                </a:solidFill>
              </a:rPr>
              <a:t>no iron-deficiency anemia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bg1"/>
                </a:solidFill>
              </a:rPr>
              <a:t>growth arrests periodic and short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bg1"/>
                </a:solidFill>
              </a:rPr>
              <a:t>fewer infections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bg1"/>
                </a:solidFill>
              </a:rPr>
              <a:t>less bone inflammation</a:t>
            </a:r>
          </a:p>
          <a:p>
            <a:pPr marL="682625" indent="-2174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bg1"/>
                </a:solidFill>
              </a:rPr>
              <a:t>less tooth decay and abscessing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3" name="5-Point Star 22"/>
          <p:cNvSpPr/>
          <p:nvPr/>
        </p:nvSpPr>
        <p:spPr bwMode="auto">
          <a:xfrm>
            <a:off x="899886" y="2971800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4648200" y="2100238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agriculturalists</a:t>
            </a: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1600200" y="1944475"/>
            <a:ext cx="22497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00"/>
                </a:solidFill>
              </a:rPr>
              <a:t>foragers</a:t>
            </a:r>
          </a:p>
        </p:txBody>
      </p:sp>
      <p:sp>
        <p:nvSpPr>
          <p:cNvPr id="11" name="5-Point Star 10"/>
          <p:cNvSpPr/>
          <p:nvPr/>
        </p:nvSpPr>
        <p:spPr bwMode="auto">
          <a:xfrm>
            <a:off x="899886" y="3399972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5-Point Star 11"/>
          <p:cNvSpPr/>
          <p:nvPr/>
        </p:nvSpPr>
        <p:spPr bwMode="auto">
          <a:xfrm>
            <a:off x="899886" y="3810000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5-Point Star 12"/>
          <p:cNvSpPr/>
          <p:nvPr/>
        </p:nvSpPr>
        <p:spPr bwMode="auto">
          <a:xfrm>
            <a:off x="899886" y="4252686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5-Point Star 13"/>
          <p:cNvSpPr/>
          <p:nvPr/>
        </p:nvSpPr>
        <p:spPr bwMode="auto">
          <a:xfrm>
            <a:off x="899886" y="4662714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5-Point Star 14"/>
          <p:cNvSpPr/>
          <p:nvPr/>
        </p:nvSpPr>
        <p:spPr bwMode="auto">
          <a:xfrm>
            <a:off x="899886" y="5087256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5-Point Star 15"/>
          <p:cNvSpPr/>
          <p:nvPr/>
        </p:nvSpPr>
        <p:spPr bwMode="auto">
          <a:xfrm>
            <a:off x="899886" y="5500914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1585686" y="1919520"/>
            <a:ext cx="22497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C000"/>
                </a:solidFill>
              </a:rPr>
              <a:t>foragers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7964" y="1752606"/>
            <a:ext cx="9239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14400" y="291405"/>
            <a:ext cx="7315200" cy="1384995"/>
          </a:xfrm>
          <a:prstGeom prst="rect">
            <a:avLst/>
          </a:prstGeom>
          <a:solidFill>
            <a:srgbClr val="FEE9AC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lIns="228600" tIns="228600" rIns="228600" bIns="2286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rgbClr val="C00000"/>
                </a:solidFill>
              </a:rPr>
              <a:t>and it’s a first round knockout when comparing traditional hunters and gatherers with modern sedentary </a:t>
            </a:r>
            <a:r>
              <a:rPr lang="en-US" sz="2000" b="1" i="1" kern="0" dirty="0">
                <a:solidFill>
                  <a:srgbClr val="C00000"/>
                </a:solidFill>
              </a:rPr>
              <a:t>Homo sapiens </a:t>
            </a:r>
            <a:r>
              <a:rPr lang="en-US" sz="2000" b="1" i="1" kern="0" dirty="0" err="1">
                <a:solidFill>
                  <a:srgbClr val="C00000"/>
                </a:solidFill>
              </a:rPr>
              <a:t>sapiens</a:t>
            </a:r>
            <a:r>
              <a:rPr lang="en-US" sz="2000" b="1" i="1" kern="0" dirty="0">
                <a:solidFill>
                  <a:srgbClr val="C00000"/>
                </a:solidFill>
              </a:rPr>
              <a:t> </a:t>
            </a:r>
            <a:r>
              <a:rPr lang="en-US" sz="2000" b="1" kern="0" dirty="0">
                <a:solidFill>
                  <a:srgbClr val="C00000"/>
                </a:solidFill>
              </a:rPr>
              <a:t>. . 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86277" y="2667000"/>
            <a:ext cx="344910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0887" y="2667000"/>
            <a:ext cx="255251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5-Point Star 18"/>
          <p:cNvSpPr/>
          <p:nvPr/>
        </p:nvSpPr>
        <p:spPr bwMode="auto">
          <a:xfrm>
            <a:off x="899886" y="5929086"/>
            <a:ext cx="609600" cy="609600"/>
          </a:xfrm>
          <a:prstGeom prst="star5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rtemp.mapkentucky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00"/>
            <a:ext cx="9144000" cy="66441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76200"/>
            <a:ext cx="9144000" cy="6644106"/>
          </a:xfrm>
          <a:prstGeom prst="rect">
            <a:avLst/>
          </a:prstGeom>
          <a:solidFill>
            <a:srgbClr val="FEE9AC">
              <a:alpha val="67000"/>
            </a:srgbClr>
          </a:solidFill>
        </p:spPr>
        <p:txBody>
          <a:bodyPr wrap="square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1" u="none" strike="noStrike" kern="120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75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1" u="none" strike="noStrike" kern="120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75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1" u="none" strike="noStrike" kern="120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75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1" u="none" strike="noStrike" kern="120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75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75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Nutritional Consequences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75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of the Agricultural Revolution: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75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 Comparison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75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of Foragers  and Agriculturalists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75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(Indian Knoll and Hardin Village)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3124203" y="5705940"/>
            <a:ext cx="2869247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400" b="1" i="1" u="none" strike="noStrike" kern="1200" cap="none" spc="0" normalizeH="0" baseline="0" noProof="0" dirty="0">
                <a:ln w="6350">
                  <a:noFill/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Anthropology of Food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400" b="1" i="1" u="none" strike="noStrike" kern="1200" cap="none" spc="0" normalizeH="0" baseline="0" noProof="0" dirty="0">
                <a:ln w="6350">
                  <a:noFill/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University of Minnesota Duluth</a:t>
            </a:r>
            <a:endParaRPr kumimoji="1" lang="en-US" sz="1600" b="1" i="1" u="none" strike="noStrike" kern="1200" cap="none" spc="0" normalizeH="0" baseline="0" noProof="0" dirty="0">
              <a:ln w="6350">
                <a:noFill/>
                <a:prstDash val="solid"/>
                <a:miter lim="800000"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1" i="1" u="none" strike="noStrike" kern="1200" cap="none" spc="0" normalizeH="0" baseline="0" noProof="0" dirty="0">
                <a:ln w="6350">
                  <a:noFill/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50" b="1" i="1" u="none" strike="noStrike" kern="1200" cap="none" spc="0" normalizeH="0" baseline="30000" noProof="0" dirty="0">
                <a:ln w="6350">
                  <a:noFill/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</a:t>
            </a:r>
            <a:r>
              <a:rPr kumimoji="1" lang="en-US" sz="1050" b="1" i="1" u="none" strike="noStrike" kern="1200" cap="none" spc="0" normalizeH="0" baseline="0" noProof="0" dirty="0">
                <a:ln w="6350">
                  <a:noFill/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2009-2024  </a:t>
            </a:r>
            <a:endParaRPr kumimoji="1" lang="en-US" sz="1200" b="1" i="1" u="none" strike="noStrike" kern="1200" cap="none" spc="0" normalizeH="0" baseline="0" noProof="0" dirty="0">
              <a:ln w="6350">
                <a:noFill/>
                <a:prstDash val="solid"/>
                <a:miter lim="800000"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649351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14400" y="1995714"/>
            <a:ext cx="7315200" cy="3434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00"/>
                </a:solidFill>
              </a:rPr>
              <a:t>with the advent of agriculture,</a:t>
            </a:r>
          </a:p>
          <a:p>
            <a:pPr marL="342900" indent="-342900" algn="ctr" fontAlgn="base"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00"/>
                </a:solidFill>
              </a:rPr>
              <a:t>the picture changes . . .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</a:endParaRPr>
          </a:p>
          <a:p>
            <a:pPr marL="1146175" indent="-231775" fontAlgn="base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D79694"/>
                </a:solidFill>
              </a:rPr>
              <a:t>dependence on a small number of cultivated crops or domesticated animals </a:t>
            </a:r>
            <a:r>
              <a:rPr lang="en-US" sz="3600" b="1" dirty="0">
                <a:solidFill>
                  <a:srgbClr val="000000"/>
                </a:solidFill>
              </a:rPr>
              <a:t>increases the risk </a:t>
            </a:r>
          </a:p>
          <a:p>
            <a:pPr marL="1146175" indent="-231775" fontAlgn="base"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00"/>
                </a:solidFill>
              </a:rPr>
              <a:t>	of widespread famine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99660" y="6335484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The Cultural Feast, 2</a:t>
            </a:r>
            <a:r>
              <a:rPr lang="en-US" sz="1200" i="1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sz="1200" i="1" dirty="0">
                <a:solidFill>
                  <a:prstClr val="black"/>
                </a:solidFill>
                <a:latin typeface="Calibri" pitchFamily="34" charset="0"/>
              </a:rPr>
              <a:t> Ed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., p. 54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T8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CC"/>
      </a:lt2>
      <a:accent1>
        <a:srgbClr val="996633"/>
      </a:accent1>
      <a:accent2>
        <a:srgbClr val="33CC33"/>
      </a:accent2>
      <a:accent3>
        <a:srgbClr val="FFFFFF"/>
      </a:accent3>
      <a:accent4>
        <a:srgbClr val="000000"/>
      </a:accent4>
      <a:accent5>
        <a:srgbClr val="CAB8AD"/>
      </a:accent5>
      <a:accent6>
        <a:srgbClr val="2DB92D"/>
      </a:accent6>
      <a:hlink>
        <a:srgbClr val="996633"/>
      </a:hlink>
      <a:folHlink>
        <a:srgbClr val="996633"/>
      </a:folHlink>
    </a:clrScheme>
    <a:fontScheme name="T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8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8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8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8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8 5">
        <a:dk1>
          <a:srgbClr val="000000"/>
        </a:dk1>
        <a:lt1>
          <a:srgbClr val="FFFFFF"/>
        </a:lt1>
        <a:dk2>
          <a:srgbClr val="000000"/>
        </a:dk2>
        <a:lt2>
          <a:srgbClr val="FF6600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solidFill>
          <a:schemeClr val="bg1"/>
        </a:solidFill>
        <a:ln w="9525">
          <a:noFill/>
          <a:miter lim="800000"/>
          <a:headEnd/>
          <a:tailEnd/>
        </a:ln>
        <a:effectLst/>
      </a:spPr>
      <a:bodyPr wrap="none" anchor="ctr" anchorCtr="1"/>
      <a:lstStyle>
        <a:defPPr algn="ctr">
          <a:lnSpc>
            <a:spcPct val="110000"/>
          </a:lnSpc>
          <a:defRPr b="1" dirty="0">
            <a:solidFill>
              <a:schemeClr val="tx2"/>
            </a:solidFill>
            <a:latin typeface="Arial" charset="0"/>
          </a:defRPr>
        </a:defPPr>
      </a:lstStyle>
    </a:tx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Contemporary Portrait">
  <a:themeElements>
    <a:clrScheme name="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rgbClr val="0C06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rgbClr val="0C06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T8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CC"/>
      </a:lt2>
      <a:accent1>
        <a:srgbClr val="996633"/>
      </a:accent1>
      <a:accent2>
        <a:srgbClr val="33CC33"/>
      </a:accent2>
      <a:accent3>
        <a:srgbClr val="FFFFFF"/>
      </a:accent3>
      <a:accent4>
        <a:srgbClr val="000000"/>
      </a:accent4>
      <a:accent5>
        <a:srgbClr val="CAB8AD"/>
      </a:accent5>
      <a:accent6>
        <a:srgbClr val="2DB92D"/>
      </a:accent6>
      <a:hlink>
        <a:srgbClr val="996633"/>
      </a:hlink>
      <a:folHlink>
        <a:srgbClr val="996633"/>
      </a:folHlink>
    </a:clrScheme>
    <a:fontScheme name="T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8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8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8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8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8 5">
        <a:dk1>
          <a:srgbClr val="000000"/>
        </a:dk1>
        <a:lt1>
          <a:srgbClr val="FFFFFF"/>
        </a:lt1>
        <a:dk2>
          <a:srgbClr val="000000"/>
        </a:dk2>
        <a:lt2>
          <a:srgbClr val="FF6600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Sumi Painting">
  <a:themeElements>
    <a:clrScheme name="Sumi Painting 1">
      <a:dk1>
        <a:srgbClr val="545472"/>
      </a:dk1>
      <a:lt1>
        <a:srgbClr val="FFFFFF"/>
      </a:lt1>
      <a:dk2>
        <a:srgbClr val="660066"/>
      </a:dk2>
      <a:lt2>
        <a:srgbClr val="9797B7"/>
      </a:lt2>
      <a:accent1>
        <a:srgbClr val="A7CCD9"/>
      </a:accent1>
      <a:accent2>
        <a:srgbClr val="C7C7DF"/>
      </a:accent2>
      <a:accent3>
        <a:srgbClr val="FFFFFF"/>
      </a:accent3>
      <a:accent4>
        <a:srgbClr val="464660"/>
      </a:accent4>
      <a:accent5>
        <a:srgbClr val="D0E2E9"/>
      </a:accent5>
      <a:accent6>
        <a:srgbClr val="B4B4CA"/>
      </a:accent6>
      <a:hlink>
        <a:srgbClr val="9595FF"/>
      </a:hlink>
      <a:folHlink>
        <a:srgbClr val="8888AE"/>
      </a:folHlink>
    </a:clrScheme>
    <a:fontScheme name="Sumi Painting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umi Painting 1">
        <a:dk1>
          <a:srgbClr val="545472"/>
        </a:dk1>
        <a:lt1>
          <a:srgbClr val="FFFFFF"/>
        </a:lt1>
        <a:dk2>
          <a:srgbClr val="660066"/>
        </a:dk2>
        <a:lt2>
          <a:srgbClr val="9797B7"/>
        </a:lt2>
        <a:accent1>
          <a:srgbClr val="A7CCD9"/>
        </a:accent1>
        <a:accent2>
          <a:srgbClr val="C7C7DF"/>
        </a:accent2>
        <a:accent3>
          <a:srgbClr val="FFFFFF"/>
        </a:accent3>
        <a:accent4>
          <a:srgbClr val="464660"/>
        </a:accent4>
        <a:accent5>
          <a:srgbClr val="D0E2E9"/>
        </a:accent5>
        <a:accent6>
          <a:srgbClr val="B4B4CA"/>
        </a:accent6>
        <a:hlink>
          <a:srgbClr val="9595FF"/>
        </a:hlink>
        <a:folHlink>
          <a:srgbClr val="8888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2">
        <a:dk1>
          <a:srgbClr val="545472"/>
        </a:dk1>
        <a:lt1>
          <a:srgbClr val="FFFFFF"/>
        </a:lt1>
        <a:dk2>
          <a:srgbClr val="892D5B"/>
        </a:dk2>
        <a:lt2>
          <a:srgbClr val="68A7BE"/>
        </a:lt2>
        <a:accent1>
          <a:srgbClr val="CAACCC"/>
        </a:accent1>
        <a:accent2>
          <a:srgbClr val="A7CCD9"/>
        </a:accent2>
        <a:accent3>
          <a:srgbClr val="FFFFFF"/>
        </a:accent3>
        <a:accent4>
          <a:srgbClr val="464660"/>
        </a:accent4>
        <a:accent5>
          <a:srgbClr val="E1D2E2"/>
        </a:accent5>
        <a:accent6>
          <a:srgbClr val="97B9C4"/>
        </a:accent6>
        <a:hlink>
          <a:srgbClr val="9595FF"/>
        </a:hlink>
        <a:folHlink>
          <a:srgbClr val="8888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4">
        <a:dk1>
          <a:srgbClr val="545472"/>
        </a:dk1>
        <a:lt1>
          <a:srgbClr val="FFFFFF"/>
        </a:lt1>
        <a:dk2>
          <a:srgbClr val="892D5B"/>
        </a:dk2>
        <a:lt2>
          <a:srgbClr val="AC3872"/>
        </a:lt2>
        <a:accent1>
          <a:srgbClr val="660066"/>
        </a:accent1>
        <a:accent2>
          <a:srgbClr val="E2A6C4"/>
        </a:accent2>
        <a:accent3>
          <a:srgbClr val="FFFFFF"/>
        </a:accent3>
        <a:accent4>
          <a:srgbClr val="464660"/>
        </a:accent4>
        <a:accent5>
          <a:srgbClr val="B8AAB8"/>
        </a:accent5>
        <a:accent6>
          <a:srgbClr val="CD96B1"/>
        </a:accent6>
        <a:hlink>
          <a:srgbClr val="8585FF"/>
        </a:hlink>
        <a:folHlink>
          <a:srgbClr val="563E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5">
        <a:dk1>
          <a:srgbClr val="545472"/>
        </a:dk1>
        <a:lt1>
          <a:srgbClr val="FFFFFF"/>
        </a:lt1>
        <a:dk2>
          <a:srgbClr val="892D5B"/>
        </a:dk2>
        <a:lt2>
          <a:srgbClr val="515BA7"/>
        </a:lt2>
        <a:accent1>
          <a:srgbClr val="8BD8E7"/>
        </a:accent1>
        <a:accent2>
          <a:srgbClr val="A5AAD3"/>
        </a:accent2>
        <a:accent3>
          <a:srgbClr val="FFFFFF"/>
        </a:accent3>
        <a:accent4>
          <a:srgbClr val="464660"/>
        </a:accent4>
        <a:accent5>
          <a:srgbClr val="C4E9F1"/>
        </a:accent5>
        <a:accent6>
          <a:srgbClr val="959ABF"/>
        </a:accent6>
        <a:hlink>
          <a:srgbClr val="B78AFA"/>
        </a:hlink>
        <a:folHlink>
          <a:srgbClr val="A0A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6">
        <a:dk1>
          <a:srgbClr val="545472"/>
        </a:dk1>
        <a:lt1>
          <a:srgbClr val="FFFFFF"/>
        </a:lt1>
        <a:dk2>
          <a:srgbClr val="37467F"/>
        </a:dk2>
        <a:lt2>
          <a:srgbClr val="547A3C"/>
        </a:lt2>
        <a:accent1>
          <a:srgbClr val="8BD8E7"/>
        </a:accent1>
        <a:accent2>
          <a:srgbClr val="B7D3A5"/>
        </a:accent2>
        <a:accent3>
          <a:srgbClr val="FFFFFF"/>
        </a:accent3>
        <a:accent4>
          <a:srgbClr val="464660"/>
        </a:accent4>
        <a:accent5>
          <a:srgbClr val="C4E9F1"/>
        </a:accent5>
        <a:accent6>
          <a:srgbClr val="A6BF95"/>
        </a:accent6>
        <a:hlink>
          <a:srgbClr val="619147"/>
        </a:hlink>
        <a:folHlink>
          <a:srgbClr val="94BE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7">
        <a:dk1>
          <a:srgbClr val="545472"/>
        </a:dk1>
        <a:lt1>
          <a:srgbClr val="FFFFFF"/>
        </a:lt1>
        <a:dk2>
          <a:srgbClr val="655851"/>
        </a:dk2>
        <a:lt2>
          <a:srgbClr val="B49234"/>
        </a:lt2>
        <a:accent1>
          <a:srgbClr val="F8C684"/>
        </a:accent1>
        <a:accent2>
          <a:srgbClr val="E1CE97"/>
        </a:accent2>
        <a:accent3>
          <a:srgbClr val="FFFFFF"/>
        </a:accent3>
        <a:accent4>
          <a:srgbClr val="464660"/>
        </a:accent4>
        <a:accent5>
          <a:srgbClr val="FBDFC2"/>
        </a:accent5>
        <a:accent6>
          <a:srgbClr val="CCBA88"/>
        </a:accent6>
        <a:hlink>
          <a:srgbClr val="7C6148"/>
        </a:hlink>
        <a:folHlink>
          <a:srgbClr val="8E856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solidFill>
          <a:schemeClr val="bg1"/>
        </a:solidFill>
        <a:ln w="9525">
          <a:noFill/>
          <a:miter lim="800000"/>
          <a:headEnd/>
          <a:tailEnd/>
        </a:ln>
        <a:effectLst/>
      </a:spPr>
      <a:bodyPr wrap="none" anchor="ctr" anchorCtr="1"/>
      <a:lstStyle>
        <a:defPPr algn="ctr">
          <a:lnSpc>
            <a:spcPct val="110000"/>
          </a:lnSpc>
          <a:defRPr b="1" dirty="0">
            <a:solidFill>
              <a:schemeClr val="tx2"/>
            </a:solidFill>
            <a:latin typeface="Arial" charset="0"/>
          </a:defRPr>
        </a:defPPr>
      </a:lstStyle>
    </a:tx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T8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CC"/>
      </a:lt2>
      <a:accent1>
        <a:srgbClr val="996633"/>
      </a:accent1>
      <a:accent2>
        <a:srgbClr val="33CC33"/>
      </a:accent2>
      <a:accent3>
        <a:srgbClr val="FFFFFF"/>
      </a:accent3>
      <a:accent4>
        <a:srgbClr val="000000"/>
      </a:accent4>
      <a:accent5>
        <a:srgbClr val="CAB8AD"/>
      </a:accent5>
      <a:accent6>
        <a:srgbClr val="2DB92D"/>
      </a:accent6>
      <a:hlink>
        <a:srgbClr val="996633"/>
      </a:hlink>
      <a:folHlink>
        <a:srgbClr val="996633"/>
      </a:folHlink>
    </a:clrScheme>
    <a:fontScheme name="T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8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8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8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8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8 5">
        <a:dk1>
          <a:srgbClr val="000000"/>
        </a:dk1>
        <a:lt1>
          <a:srgbClr val="FFFFFF"/>
        </a:lt1>
        <a:dk2>
          <a:srgbClr val="000000"/>
        </a:dk2>
        <a:lt2>
          <a:srgbClr val="FF6600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1704</TotalTime>
  <Words>3444</Words>
  <Application>Microsoft Office PowerPoint</Application>
  <PresentationFormat>On-screen Show (4:3)</PresentationFormat>
  <Paragraphs>745</Paragraphs>
  <Slides>86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86</vt:i4>
      </vt:variant>
    </vt:vector>
  </HeadingPairs>
  <TitlesOfParts>
    <vt:vector size="106" baseType="lpstr">
      <vt:lpstr>Arial</vt:lpstr>
      <vt:lpstr>Arial Black</vt:lpstr>
      <vt:lpstr>Calibri</vt:lpstr>
      <vt:lpstr>Monotype Sorts</vt:lpstr>
      <vt:lpstr>Tahoma</vt:lpstr>
      <vt:lpstr>Times New Roman</vt:lpstr>
      <vt:lpstr>Verdana</vt:lpstr>
      <vt:lpstr>Wingdings</vt:lpstr>
      <vt:lpstr>T8</vt:lpstr>
      <vt:lpstr>6_Office Theme</vt:lpstr>
      <vt:lpstr>4_Default Design</vt:lpstr>
      <vt:lpstr>2_T8</vt:lpstr>
      <vt:lpstr>2_Office Theme</vt:lpstr>
      <vt:lpstr>4_Office Theme</vt:lpstr>
      <vt:lpstr>Sumi Painting</vt:lpstr>
      <vt:lpstr>5_Contemporary Portrait</vt:lpstr>
      <vt:lpstr>4_T8</vt:lpstr>
      <vt:lpstr>6_Default Design</vt:lpstr>
      <vt:lpstr>6_Contemporary Portrait</vt:lpstr>
      <vt:lpstr>Contemporary Portrait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Duluth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 Roufs</dc:creator>
  <cp:lastModifiedBy>Tim Roufs</cp:lastModifiedBy>
  <cp:revision>45</cp:revision>
  <dcterms:created xsi:type="dcterms:W3CDTF">2010-09-22T02:35:36Z</dcterms:created>
  <dcterms:modified xsi:type="dcterms:W3CDTF">2023-11-19T06:32:25Z</dcterms:modified>
</cp:coreProperties>
</file>