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990" r:id="rId7"/>
    <p:sldId id="992" r:id="rId8"/>
    <p:sldId id="991" r:id="rId9"/>
    <p:sldId id="263" r:id="rId10"/>
    <p:sldId id="270" r:id="rId11"/>
    <p:sldId id="265" r:id="rId12"/>
    <p:sldId id="276" r:id="rId13"/>
    <p:sldId id="271" r:id="rId14"/>
    <p:sldId id="269" r:id="rId15"/>
    <p:sldId id="275" r:id="rId16"/>
    <p:sldId id="273" r:id="rId17"/>
    <p:sldId id="272" r:id="rId18"/>
    <p:sldId id="274" r:id="rId19"/>
    <p:sldId id="266" r:id="rId20"/>
    <p:sldId id="2129" r:id="rId21"/>
    <p:sldId id="99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4C38C-D34C-4E05-84C9-44DA25FE4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38C3-7D04-4FB2-A2C8-BD60B86CB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FA60-F8AA-43C2-BE3D-68F06B42C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E1B3-8B5B-4B28-AEAE-C5C3A218F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8F42-1D31-4F33-BE54-9812EDC5599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9C1F-4F4A-49EF-90E8-C0284188A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6DF6-8820-42B8-861D-C2B3ACD2E61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5FDD7-3161-4B5F-A567-539396D7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4BBFE-57D6-41F4-A43F-F4062DFAB86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5651-F76A-46AA-98D8-B01E869E7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48C6-D9AB-409F-8A9D-8861745167C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C6DF1-E72F-4292-8000-A2029612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F62-B596-492B-A95E-8612C69B585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89D3-AAE2-4D79-B1D0-9580B1AB0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600D-73BD-4B3B-BED9-64DEA1B8EDB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0FC9-DC99-45BF-A8C2-075F7435B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6DC0-0970-40B6-9005-B2CD9686F8A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9A60-0DF2-4C35-9325-6252E4B73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B79CD-E8CC-46A6-A08B-CF25CE4B6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A145-B89C-427F-99AE-310FB3C90C6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DDC3C-6015-4C4B-A891-24AA1359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3E8D-67BC-44D0-A0CD-2FABAD1C308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6E00-3739-489B-8B93-44C98D234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D5BE-C213-451D-928E-D7203ECB56B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F731-890D-45B7-96FD-6A222A05B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D333-6D52-4C1B-A059-F4D5ED54DBC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6E57-AE4F-49D6-91AB-D0839874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77C-183F-4BB2-9EFD-F5440B171A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786D-DCDE-40AF-8C31-EE0D5B514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A112-2152-44BF-A7CC-DA3E39223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30EC-C272-439C-BB75-D26A2C9E7E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3CE83-832B-4F1C-9DEA-75409F428A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635F8-4CD2-4153-9243-6336247317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81DB-E073-45CE-A324-3DC80E29F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8D1D0-B672-42EF-BC3F-29D016216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8AD9-99DE-4FA7-9448-8D2676921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810A0-B037-4218-8C8C-06D4250D5D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533E4-8CE0-4F7A-A2E1-5C577CFAEA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ADDB-D3B4-4408-90FE-28292F1AB1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07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33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9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10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0B53-42CB-4F4E-82AE-283076B8E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7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4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56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23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5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113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9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32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6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4B5B-B54F-4B1B-8323-740EA6D0C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16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9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05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17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9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80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0D4C-932F-4C4B-BBE6-DD3A4C579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3A068-CED3-4EEC-80AC-38E1F9D5B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3EA1-A466-45AD-B525-353CA129F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5B580-ECDD-49B0-A9FA-35E384B948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2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0935732-51FF-499B-AD05-95F6BD456C9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EDBBD-D163-4FDD-A3B9-47CC351D0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1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1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89E3E9-6DBF-4677-8E23-F18D8F226B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minin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Human_evolution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n.wikipedia.org/wiki/Human_evolution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Charles_Darwi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rlz.info/pictures/evo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Our Place in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82215"/>
            <a:ext cx="7772400" cy="26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4728" y="6327003"/>
            <a:ext cx="2613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3"/>
              </a:rPr>
              <a:t>http://en.wikipedia.org/wiki/Hominini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8" y="4869543"/>
            <a:ext cx="1828800" cy="1045029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2667" y="6327003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http://en.wikipedia.org/wiki/Human_evolution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49829"/>
            <a:ext cx="77724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914400" y="3305628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so this might be a better representation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of  our past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sz="2400" b="1" dirty="0">
                <a:ln w="6350">
                  <a:noFill/>
                  <a:prstDash val="solid"/>
                  <a:miter lim="800000"/>
                </a:ln>
                <a:solidFill>
                  <a:srgbClr val="FFFFFF"/>
                </a:solidFill>
              </a:rPr>
              <a:t>than a “family tree” . . 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62667" y="6327003"/>
            <a:ext cx="32095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http://en.wikipedia.org/wiki/Human_evolution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439056"/>
            <a:ext cx="50958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5964" y="6248400"/>
            <a:ext cx="87630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000000"/>
                </a:solidFill>
              </a:rPr>
              <a:t>Understanding Physical Anthropology and Archaeology, 9</a:t>
            </a:r>
            <a:r>
              <a:rPr lang="en-US" sz="1200" i="1" baseline="30000" dirty="0">
                <a:solidFill>
                  <a:srgbClr val="000000"/>
                </a:solidFill>
              </a:rPr>
              <a:t>th</a:t>
            </a:r>
            <a:r>
              <a:rPr lang="en-US" sz="1200" i="1" dirty="0">
                <a:solidFill>
                  <a:srgbClr val="000000"/>
                </a:solidFill>
              </a:rPr>
              <a:t> ed</a:t>
            </a:r>
            <a:r>
              <a:rPr lang="en-US" sz="1200" dirty="0">
                <a:solidFill>
                  <a:srgbClr val="000000"/>
                </a:solidFill>
              </a:rPr>
              <a:t>., p. 271</a:t>
            </a:r>
          </a:p>
        </p:txBody>
      </p:sp>
      <p:pic>
        <p:nvPicPr>
          <p:cNvPr id="65539" name="Picture 3" descr="1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" y="1544638"/>
            <a:ext cx="731361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71450" y="5609772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Possible evolutionary relationships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Middle and Upper Pleistocene hominids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2514" y="1060324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>
                <a:ln w="6350">
                  <a:noFill/>
                  <a:prstDash val="solid"/>
                  <a:miter lim="800000"/>
                </a:ln>
                <a:solidFill>
                  <a:srgbClr val="000000"/>
                </a:solidFill>
              </a:rPr>
              <a:t>or something like this . . 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Our Place in Nature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5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Our Place in Nature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Exploring the Diets of Extinct Humans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Through Paleontology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Teeth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Skulls and Jaws</a:t>
            </a:r>
          </a:p>
          <a:p>
            <a:pPr marL="1139825" lvl="3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The Postcranial Skeleton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Is Adaptation?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Using Chemistry to Infer the Diets </a:t>
            </a:r>
            <a:br>
              <a:rPr lang="en-US" sz="2000" b="1" dirty="0">
                <a:solidFill>
                  <a:srgbClr val="D79694"/>
                </a:solidFill>
              </a:rPr>
            </a:br>
            <a:r>
              <a:rPr lang="en-US" sz="2000" b="1" dirty="0">
                <a:solidFill>
                  <a:srgbClr val="D79694"/>
                </a:solidFill>
              </a:rPr>
              <a:t>of Extinct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Our Place in Nature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A Brief Who's Who of the Early Hominids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Did Early Hominids Eat?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What Can We Say About the Diets of Fossil </a:t>
            </a:r>
            <a:r>
              <a:rPr lang="en-US" sz="2000" b="1" i="1" dirty="0">
                <a:solidFill>
                  <a:srgbClr val="D79694"/>
                </a:solidFill>
              </a:rPr>
              <a:t>Homo</a:t>
            </a:r>
            <a:r>
              <a:rPr lang="en-US" sz="2000" b="1" dirty="0">
                <a:solidFill>
                  <a:srgbClr val="D79694"/>
                </a:solidFill>
              </a:rPr>
              <a:t>?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Summary</a:t>
            </a:r>
          </a:p>
          <a:p>
            <a:pPr marL="682625" lvl="1" indent="-225425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b="1" dirty="0">
                <a:solidFill>
                  <a:srgbClr val="D79694"/>
                </a:solidFill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dirty="0">
                <a:solidFill>
                  <a:srgbClr val="D79694"/>
                </a:solidFill>
              </a:rPr>
              <a:t>“</a:t>
            </a:r>
            <a:r>
              <a:rPr lang="en-US" sz="3600" b="1" dirty="0">
                <a:solidFill>
                  <a:srgbClr val="D79694"/>
                </a:solidFill>
              </a:rPr>
              <a:t>Diet and Human Evolution</a:t>
            </a:r>
            <a:r>
              <a:rPr lang="en-US" sz="3600" dirty="0">
                <a:solidFill>
                  <a:srgbClr val="D79694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3200"/>
            <a:ext cx="7315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the main point: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</a:rPr>
              <a:t>the basic pattern of human evolution can not be seen as the simple linear transformation of one species into another, culminating in us . . .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096395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D79694"/>
                </a:solidFill>
              </a:rPr>
              <a:t>bottom lines: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D79694"/>
              </a:solidFill>
            </a:endParaRP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our family “tree”</a:t>
            </a: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	is more like a bush</a:t>
            </a: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1400" b="1" dirty="0">
              <a:solidFill>
                <a:prstClr val="black"/>
              </a:solidFill>
            </a:endParaRPr>
          </a:p>
          <a:p>
            <a:pPr marL="914400" indent="-449263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3600" b="1" dirty="0">
                <a:solidFill>
                  <a:prstClr val="black"/>
                </a:solidFill>
              </a:rPr>
              <a:t>2. there is not a single unbroken line from early hominins to contemporary humans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15342" y="6327003"/>
            <a:ext cx="3106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linkClick r:id="rId2"/>
              </a:rPr>
              <a:t>http://en.wikipedia.org/wiki/Charles_Darwin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70" y="947284"/>
            <a:ext cx="455923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52578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Darwin's first evolutionary tree</a:t>
            </a:r>
          </a:p>
          <a:p>
            <a:pPr algn="ctr"/>
            <a:r>
              <a:rPr lang="en-US" b="1" dirty="0"/>
              <a:t>1837</a:t>
            </a:r>
          </a:p>
          <a:p>
            <a:pPr algn="ctr"/>
            <a:r>
              <a:rPr lang="en-US" sz="1100" dirty="0"/>
              <a:t>notebook “B”</a:t>
            </a:r>
          </a:p>
          <a:p>
            <a:pPr algn="ctr"/>
            <a:r>
              <a:rPr lang="en-US" sz="1100" dirty="0"/>
              <a:t>Cambridge University library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112" y="224970"/>
            <a:ext cx="498317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617489" y="6262914"/>
            <a:ext cx="18870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hlinkClick r:id="rId3"/>
              </a:rPr>
              <a:t>http://www.biorlz.info/pictures/evo.jpg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3138714" y="2286000"/>
            <a:ext cx="2859511" cy="2743200"/>
          </a:xfrm>
          <a:prstGeom prst="noSmoking">
            <a:avLst/>
          </a:prstGeom>
          <a:solidFill>
            <a:srgbClr val="FF0000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32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prstClr val="black"/>
                </a:solidFill>
              </a:rPr>
              <a:t>at least 18 hominin species are currently named in the literature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14174" y="6337887"/>
            <a:ext cx="7315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prstClr val="black"/>
                </a:solidFill>
              </a:rPr>
              <a:t>The Cultural Feast</a:t>
            </a:r>
            <a:r>
              <a:rPr lang="en-US" sz="1200" dirty="0">
                <a:solidFill>
                  <a:prstClr val="black"/>
                </a:solidFill>
              </a:rPr>
              <a:t>, 2</a:t>
            </a:r>
            <a:r>
              <a:rPr lang="en-US" sz="1200" baseline="30000" dirty="0">
                <a:solidFill>
                  <a:prstClr val="black"/>
                </a:solidFill>
              </a:rPr>
              <a:t>nd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ed</a:t>
            </a:r>
            <a:r>
              <a:rPr lang="en-US" sz="1200" dirty="0">
                <a:solidFill>
                  <a:prstClr val="black"/>
                </a:solidFill>
              </a:rPr>
              <a:t>., p. 29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407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2_Default Design</vt:lpstr>
      <vt:lpstr>Office Theme</vt:lpstr>
      <vt:lpstr>18_Office Theme</vt:lpstr>
      <vt:lpstr>17_Default Design</vt:lpstr>
      <vt:lpstr>8_Default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18</cp:revision>
  <dcterms:created xsi:type="dcterms:W3CDTF">2010-09-14T05:32:59Z</dcterms:created>
  <dcterms:modified xsi:type="dcterms:W3CDTF">2023-11-19T06:20:45Z</dcterms:modified>
</cp:coreProperties>
</file>