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83" r:id="rId4"/>
    <p:sldMasterId id="2147484110" r:id="rId5"/>
    <p:sldMasterId id="2147484122" r:id="rId6"/>
    <p:sldMasterId id="2147484134" r:id="rId7"/>
  </p:sldMasterIdLst>
  <p:notesMasterIdLst>
    <p:notesMasterId r:id="rId45"/>
  </p:notesMasterIdLst>
  <p:sldIdLst>
    <p:sldId id="990" r:id="rId8"/>
    <p:sldId id="992" r:id="rId9"/>
    <p:sldId id="991" r:id="rId10"/>
    <p:sldId id="523" r:id="rId11"/>
    <p:sldId id="546" r:id="rId12"/>
    <p:sldId id="525" r:id="rId13"/>
    <p:sldId id="547" r:id="rId14"/>
    <p:sldId id="526" r:id="rId15"/>
    <p:sldId id="489" r:id="rId16"/>
    <p:sldId id="530" r:id="rId17"/>
    <p:sldId id="527" r:id="rId18"/>
    <p:sldId id="497" r:id="rId19"/>
    <p:sldId id="536" r:id="rId20"/>
    <p:sldId id="492" r:id="rId21"/>
    <p:sldId id="490" r:id="rId22"/>
    <p:sldId id="265" r:id="rId23"/>
    <p:sldId id="266" r:id="rId24"/>
    <p:sldId id="540" r:id="rId25"/>
    <p:sldId id="538" r:id="rId26"/>
    <p:sldId id="268" r:id="rId27"/>
    <p:sldId id="541" r:id="rId28"/>
    <p:sldId id="542" r:id="rId29"/>
    <p:sldId id="269" r:id="rId30"/>
    <p:sldId id="543" r:id="rId31"/>
    <p:sldId id="270" r:id="rId32"/>
    <p:sldId id="271" r:id="rId33"/>
    <p:sldId id="272" r:id="rId34"/>
    <p:sldId id="273" r:id="rId35"/>
    <p:sldId id="274" r:id="rId36"/>
    <p:sldId id="544" r:id="rId37"/>
    <p:sldId id="275" r:id="rId38"/>
    <p:sldId id="276" r:id="rId39"/>
    <p:sldId id="545" r:id="rId40"/>
    <p:sldId id="548" r:id="rId41"/>
    <p:sldId id="550" r:id="rId42"/>
    <p:sldId id="2129" r:id="rId43"/>
    <p:sldId id="99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7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66" d="100"/>
          <a:sy n="66" d="100"/>
        </p:scale>
        <p:origin x="1280" y="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2675C-0CA6-4AB4-A4DD-9A4C2DE237AD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97E4F-D4C0-4F99-B587-29359BD2F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9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60690-011E-4C55-ADE6-022583465B64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5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F967712-AFD1-4F9D-8C67-C5EE1EFE363B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B36B9-BD43-481F-855F-959D9F9B3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9F675-76CF-4E5B-B85D-664CB4378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2" y="274681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8B02E-3973-478D-A9A8-03D6090B6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C2A06-14BB-4189-8685-9A887A6FE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38F42-1D31-4F33-BE54-9812EDC5599E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9C1F-4F4A-49EF-90E8-C0284188A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6DF6-8820-42B8-861D-C2B3ACD2E617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5FDD7-3161-4B5F-A567-539396D76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4BBFE-57D6-41F4-A43F-F4062DFAB867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65651-F76A-46AA-98D8-B01E869E7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848C6-D9AB-409F-8A9D-8861745167CA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C6DF1-E72F-4292-8000-A20296122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6F62-B596-492B-A95E-8612C69B585C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689D3-AAE2-4D79-B1D0-9580B1AB0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600D-73BD-4B3B-BED9-64DEA1B8EDB0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A0FC9-DC99-45BF-A8C2-075F7435B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E6DC0-0970-40B6-9005-B2CD9686F8A7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69A60-0DF2-4C35-9325-6252E4B73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4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08E9C-4508-436C-82CC-7B9F18806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9A145-B89C-427F-99AE-310FB3C90C6A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DDC3C-6015-4C4B-A891-24AA13590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3E8D-67BC-44D0-A0CD-2FABAD1C3086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E6E00-3739-489B-8B93-44C98D234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2D5BE-C213-451D-928E-D7203ECB56B9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F731-890D-45B7-96FD-6A222A05B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3D333-6D52-4C1B-A059-F4D5ED54DBC0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6E57-AE4F-49D6-91AB-D08398748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CDC63-F4DE-4891-BF23-14B86A2A8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AA614-0D3E-4D0A-8F1E-F061AFB70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9CD09-1E65-4E21-A1AE-1DA662FA4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4ECB2-7790-4E16-A5C6-5A05D15FC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2B07E-137A-47BD-9B80-7F9CDF5C0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97AA7-5B05-4BD0-A81E-1B446047E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E85D4-4E84-49A2-87DC-228DC4534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A6341-1961-481F-BDC2-072934492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6E975-9546-4000-A369-AB570EFA6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140B3-2C64-4780-B952-EBFDEC99C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AC085-07C8-4AEC-B38A-6EAF8ED14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CDA6B-DFB4-42B5-8516-FBD627ACD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aseline="30000">
                <a:solidFill>
                  <a:srgbClr val="003300"/>
                </a:solidFill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aseline="30000">
                <a:solidFill>
                  <a:srgbClr val="003300"/>
                </a:solidFill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aseline="30000">
                <a:solidFill>
                  <a:srgbClr val="003300"/>
                </a:solidFill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aseline="30000">
                <a:solidFill>
                  <a:srgbClr val="0033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aseline="30000">
                <a:solidFill>
                  <a:srgbClr val="0033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aseline="30000">
                <a:solidFill>
                  <a:srgbClr val="003300"/>
                </a:solidFill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9484AF77-D3A6-4EFE-A6D3-3050EE9EC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C96E1-5310-44F5-BB6F-54EA40EE8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4D60D-0888-4A2F-9104-3BD9619EE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0D2B4-3A53-49F9-A78C-020C24880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E8AF-1C7D-4F75-BA56-0518FB506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A2CB4-9F73-4027-9A4D-445E6DA77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BF2D6-8931-4CBD-98AA-CC4B1FAE7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376FA-F7A9-4051-86B0-87ED036CC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02FFC-DC58-429B-A557-483F81377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2CD3C-AB8C-4117-8123-C66D50DF8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D78AA-0D57-4A04-B667-866659A03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0F2A-2B92-49BC-975D-001A209AC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4E32-63CC-48DF-9361-FA5E4BC4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671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39F2-22FB-435D-8BA3-09FA7B21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039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ABD1-22D8-4C80-BD46-79924F725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511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FCEF-B8D5-4468-A51E-0740AB274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8DC0D-2350-4394-9D91-C9354F62F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24F6-B620-4AC4-9478-7FD18131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698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C6D-E7EE-4178-AE0F-20687D11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424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2CC9-0DCA-4AFA-A602-20A24AD5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408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5D57-BA86-4120-A4EF-0377F2C85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676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2493-CE95-4811-A533-35CBD7E8A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208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A6A5-F8E2-4D0D-BA52-891E00FF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59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8" y="274653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7CDB-3C38-4149-B78B-FC145E08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688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657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12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1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E8F72-EE5D-47A8-A617-9CD7B5A5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005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497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0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785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522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788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330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3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9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7CFD4-8A31-4B89-AB0F-06D7BCA4D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6FC99-695F-4B5C-A2BA-3F95901C7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CE50F2-65AE-4E38-A703-CE58E198BD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22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0935732-51FF-499B-AD05-95F6BD456C98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3DEDBBD-D163-4FDD-A3B9-47CC351D0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9D5A79-400F-4A99-A6EA-FC4426A8AF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172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B2BBAE6-4D25-495A-A5A8-887CE4AFA0F2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A03666-DA0D-4712-BFE9-739D4BB76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2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ciencedaily.com/releases/2010/06/100609122857.htm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newscientist.com/article/dn17004-ancestors-may-have-used-bone-tools-to-make-smoothies.html?DCMP=OTC-rss&amp;nsref=online-news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news.discovery.com/human/human-ancestor-diet-nuts.html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news.sciencemag.org/sciencenow/2006/11/09-01.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snbc.msn.com/id/35313891/ns/technology_and_science-science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news.sciencemag.org/sciencenow/2010/06/the-worlds-first-fish-supper.html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emininebeauty.info/ape-to-human" TargetMode="Externa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emininebeauty.info/ape-to-human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emininebeauty.info/ape-to-human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png"/><Relationship Id="rId4" Type="http://schemas.openxmlformats.org/officeDocument/2006/relationships/hyperlink" Target="http://www.maropeng.co.za/index.php/exhibition_guide/sterkfontein/paranthropu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n.wikipedia.org/wiki/Homo_habilis" TargetMode="Externa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n.wikipedia.org/wiki/Homo_habilis" TargetMode="Externa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femininebeauty.info/ape-to-human" TargetMode="Externa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femininebeauty.info/ape-to-human" TargetMode="Externa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femininebeauty.info/ape-to-human" TargetMode="Externa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food/aftexts.html#titl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ph.com.br/homohabilis.htm'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.umn.edu/cla/faculty/troufs/anth1602/pcdiet.html#titl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news.discovery.com/human/humans-hyenas-cave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Diet and Evolution: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What Did Hominines Eat?</a:t>
            </a:r>
            <a:b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kumimoji="1" lang="en-US" sz="24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ca</a:t>
            </a:r>
            <a:r>
              <a:rPr kumimoji="1" lang="en-US" sz="2400" b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. 7 – 1.8 </a:t>
            </a:r>
            <a:r>
              <a:rPr kumimoji="1" lang="en-US" sz="2400" b="1" kern="0" dirty="0" err="1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mya</a:t>
            </a:r>
            <a:r>
              <a:rPr kumimoji="1" lang="en-US" sz="2400" b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kumimoji="1" lang="en-US" sz="24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ECC690-D673-4CE0-A9AA-AC74F3156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3" y="2551093"/>
            <a:ext cx="6534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use your up/down arrow keys and/or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2010-2022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80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4714" y="6339114"/>
            <a:ext cx="5878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hlinkClick r:id="rId2"/>
              </a:rPr>
              <a:t>http://www.sciencedaily.com/releases/2010/06/100609122857.htm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6397170"/>
            <a:ext cx="71888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  <a:hlinkClick r:id="rId2"/>
              </a:rPr>
              <a:t>http://www.newscientist.com/article/dn17004-ancestors-may-have-used-bone-tools-to-make-smoothies.html?DCMP=OTC-rss&amp;nsref=online-news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4714" y="6339114"/>
            <a:ext cx="5878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hlinkClick r:id="rId2"/>
              </a:rPr>
              <a:t>http://news.discovery.com/human/human-ancestor-diet-nuts.html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4714" y="6339114"/>
            <a:ext cx="5878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hlinkClick r:id="rId2"/>
              </a:rPr>
              <a:t>http://news.sciencemag.org/sciencenow/2006/11/09-01.html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3028" y="6339114"/>
            <a:ext cx="6031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hlinkClick r:id="rId2"/>
              </a:rPr>
              <a:t>http://www.msnbc.msn.com/id/35313891/ns/technology_and_science-science/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6325" y="6335484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hlinkClick r:id="rId2"/>
              </a:rPr>
              <a:t>http://news.sciencemag.org/sciencenow/2010/06/the-worlds-first-fish-supper.html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25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3011031"/>
            <a:ext cx="7315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D79694"/>
                </a:solidFill>
              </a:rPr>
              <a:t>so it is clearly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. . . impossible to conceive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a specific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ancestral hominin diet</a:t>
            </a:r>
            <a:endParaRPr lang="en-US" sz="3200" b="1" dirty="0">
              <a:solidFill>
                <a:srgbClr val="D79694"/>
              </a:solidFill>
            </a:endParaRPr>
          </a:p>
        </p:txBody>
      </p:sp>
      <p:sp>
        <p:nvSpPr>
          <p:cNvPr id="496642" name="TextBox 2"/>
          <p:cNvSpPr txBox="1">
            <a:spLocks noChangeArrowheads="1"/>
          </p:cNvSpPr>
          <p:nvPr/>
        </p:nvSpPr>
        <p:spPr bwMode="auto">
          <a:xfrm>
            <a:off x="914174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33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1066800" y="1531724"/>
            <a:ext cx="7315200" cy="453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D79694"/>
                </a:solidFill>
              </a:rPr>
              <a:t>traditionally there have been </a:t>
            </a:r>
            <a:r>
              <a:rPr lang="en-US" sz="3200" b="1" dirty="0">
                <a:solidFill>
                  <a:prstClr val="black"/>
                </a:solidFill>
              </a:rPr>
              <a:t>two basic ideas about early hominin diets: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prstClr val="black"/>
              </a:solidFill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600" b="1" dirty="0">
                <a:solidFill>
                  <a:prstClr val="black"/>
                </a:solidFill>
              </a:rPr>
              <a:t>the robust </a:t>
            </a:r>
            <a:r>
              <a:rPr lang="en-US" sz="3600" b="1" dirty="0" err="1">
                <a:solidFill>
                  <a:prstClr val="black"/>
                </a:solidFill>
              </a:rPr>
              <a:t>Australopiths</a:t>
            </a:r>
            <a:r>
              <a:rPr lang="en-US" sz="3600" b="1" dirty="0">
                <a:solidFill>
                  <a:prstClr val="black"/>
                </a:solidFill>
              </a:rPr>
              <a:t> were the most herbivorous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050" b="1" dirty="0">
              <a:solidFill>
                <a:prstClr val="black"/>
              </a:solidFill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D79694"/>
                </a:solidFill>
              </a:rPr>
              <a:t>compared even to the </a:t>
            </a:r>
            <a:r>
              <a:rPr lang="en-US" sz="3200" b="1" dirty="0" err="1">
                <a:solidFill>
                  <a:srgbClr val="D79694"/>
                </a:solidFill>
              </a:rPr>
              <a:t>gracile</a:t>
            </a:r>
            <a:r>
              <a:rPr lang="en-US" sz="3200" b="1" dirty="0">
                <a:solidFill>
                  <a:srgbClr val="D79694"/>
                </a:solidFill>
              </a:rPr>
              <a:t> </a:t>
            </a:r>
            <a:r>
              <a:rPr lang="en-US" sz="3200" b="1" dirty="0" err="1">
                <a:solidFill>
                  <a:srgbClr val="D79694"/>
                </a:solidFill>
              </a:rPr>
              <a:t>Australopiths</a:t>
            </a:r>
            <a:r>
              <a:rPr lang="en-US" sz="3200" b="1" dirty="0">
                <a:solidFill>
                  <a:srgbClr val="D79694"/>
                </a:solidFill>
              </a:rPr>
              <a:t>, the emergence of </a:t>
            </a:r>
            <a:r>
              <a:rPr lang="en-US" sz="3200" b="1" i="1" dirty="0">
                <a:solidFill>
                  <a:srgbClr val="D79694"/>
                </a:solidFill>
              </a:rPr>
              <a:t>Homo</a:t>
            </a:r>
            <a:r>
              <a:rPr lang="en-US" sz="3200" b="1" dirty="0">
                <a:solidFill>
                  <a:srgbClr val="D79694"/>
                </a:solidFill>
              </a:rPr>
              <a:t> was marked by a shift to a greater consumption of protein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4174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33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1066800" y="1531724"/>
            <a:ext cx="7315200" cy="453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D79694"/>
                </a:solidFill>
              </a:rPr>
              <a:t>traditionally there have been </a:t>
            </a:r>
            <a:r>
              <a:rPr lang="en-US" sz="3200" b="1" dirty="0">
                <a:solidFill>
                  <a:prstClr val="black"/>
                </a:solidFill>
              </a:rPr>
              <a:t>two basic ideas about early hominin diets: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prstClr val="black"/>
              </a:solidFill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600" b="1" dirty="0">
                <a:solidFill>
                  <a:prstClr val="black"/>
                </a:solidFill>
              </a:rPr>
              <a:t>the robust </a:t>
            </a:r>
            <a:r>
              <a:rPr lang="en-US" sz="3600" b="1" dirty="0" err="1">
                <a:solidFill>
                  <a:prstClr val="black"/>
                </a:solidFill>
              </a:rPr>
              <a:t>Australopiths</a:t>
            </a:r>
            <a:r>
              <a:rPr lang="en-US" sz="3600" b="1" dirty="0">
                <a:solidFill>
                  <a:prstClr val="black"/>
                </a:solidFill>
              </a:rPr>
              <a:t> were the most herbivorous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050" b="1" dirty="0">
              <a:solidFill>
                <a:prstClr val="black"/>
              </a:solidFill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D79694"/>
                </a:solidFill>
              </a:rPr>
              <a:t>compared even to the </a:t>
            </a:r>
            <a:r>
              <a:rPr lang="en-US" sz="3200" b="1" dirty="0" err="1">
                <a:solidFill>
                  <a:srgbClr val="D79694"/>
                </a:solidFill>
              </a:rPr>
              <a:t>gracile</a:t>
            </a:r>
            <a:r>
              <a:rPr lang="en-US" sz="3200" b="1" dirty="0">
                <a:solidFill>
                  <a:srgbClr val="D79694"/>
                </a:solidFill>
              </a:rPr>
              <a:t> </a:t>
            </a:r>
            <a:r>
              <a:rPr lang="en-US" sz="3200" b="1" dirty="0" err="1">
                <a:solidFill>
                  <a:srgbClr val="D79694"/>
                </a:solidFill>
              </a:rPr>
              <a:t>Australopiths</a:t>
            </a:r>
            <a:r>
              <a:rPr lang="en-US" sz="3200" b="1" dirty="0">
                <a:solidFill>
                  <a:srgbClr val="D79694"/>
                </a:solidFill>
              </a:rPr>
              <a:t>, the emergence of </a:t>
            </a:r>
            <a:r>
              <a:rPr lang="en-US" sz="3200" b="1" i="1" dirty="0">
                <a:solidFill>
                  <a:srgbClr val="D79694"/>
                </a:solidFill>
              </a:rPr>
              <a:t>Homo</a:t>
            </a:r>
            <a:r>
              <a:rPr lang="en-US" sz="3200" b="1" dirty="0">
                <a:solidFill>
                  <a:srgbClr val="D79694"/>
                </a:solidFill>
              </a:rPr>
              <a:t> was marked by a shift to a greater consumption of protein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4174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33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4095452"/>
            <a:ext cx="7315200" cy="200054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</a:rPr>
              <a:t>“robust </a:t>
            </a:r>
            <a:r>
              <a:rPr lang="en-US" sz="2400" b="1" dirty="0" err="1">
                <a:solidFill>
                  <a:prstClr val="black"/>
                </a:solidFill>
              </a:rPr>
              <a:t>Australopiths</a:t>
            </a:r>
            <a:r>
              <a:rPr lang="en-US" sz="2400" b="1" dirty="0">
                <a:solidFill>
                  <a:prstClr val="black"/>
                </a:solidFill>
              </a:rPr>
              <a:t>” are also known 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(and known in </a:t>
            </a:r>
            <a:r>
              <a:rPr lang="en-US" sz="2400" i="1" dirty="0">
                <a:solidFill>
                  <a:prstClr val="black"/>
                </a:solidFill>
              </a:rPr>
              <a:t>The Cultural Feast</a:t>
            </a:r>
            <a:r>
              <a:rPr lang="en-US" sz="2400" dirty="0">
                <a:solidFill>
                  <a:prstClr val="black"/>
                </a:solidFill>
              </a:rPr>
              <a:t> as)</a:t>
            </a:r>
            <a:r>
              <a:rPr lang="en-US" sz="2400" b="1" dirty="0">
                <a:solidFill>
                  <a:prstClr val="black"/>
                </a:solidFill>
              </a:rPr>
              <a:t> . . 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“</a:t>
            </a:r>
            <a:r>
              <a:rPr lang="en-US" sz="3600" b="1" dirty="0" err="1">
                <a:solidFill>
                  <a:prstClr val="black"/>
                </a:solidFill>
              </a:rPr>
              <a:t>Paranthropus</a:t>
            </a:r>
            <a:r>
              <a:rPr lang="en-US" sz="3600" b="1" dirty="0">
                <a:solidFill>
                  <a:prstClr val="black"/>
                </a:solidFill>
              </a:rPr>
              <a:t>”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604" y="5216604"/>
            <a:ext cx="1260396" cy="126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1066800" y="1531724"/>
            <a:ext cx="7315200" cy="471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D79694"/>
                </a:solidFill>
              </a:rPr>
              <a:t>traditionally there have been </a:t>
            </a:r>
            <a:r>
              <a:rPr lang="en-US" sz="3200" b="1" dirty="0">
                <a:solidFill>
                  <a:prstClr val="black"/>
                </a:solidFill>
              </a:rPr>
              <a:t>two basic ideas about early hominin diets: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D79694"/>
              </a:solidFill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D79694"/>
                </a:solidFill>
              </a:rPr>
              <a:t>the robust </a:t>
            </a:r>
            <a:r>
              <a:rPr lang="en-US" sz="3600" b="1" dirty="0" err="1">
                <a:solidFill>
                  <a:srgbClr val="D79694"/>
                </a:solidFill>
              </a:rPr>
              <a:t>Australopiths</a:t>
            </a:r>
            <a:r>
              <a:rPr lang="en-US" sz="3600" b="1" dirty="0">
                <a:solidFill>
                  <a:srgbClr val="D79694"/>
                </a:solidFill>
              </a:rPr>
              <a:t> were the most herbivorous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050" b="1" dirty="0">
              <a:solidFill>
                <a:prstClr val="black"/>
              </a:solidFill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D79694"/>
                </a:solidFill>
              </a:rPr>
              <a:t>compared even to the </a:t>
            </a:r>
            <a:r>
              <a:rPr lang="en-US" sz="3200" b="1" dirty="0" err="1">
                <a:solidFill>
                  <a:srgbClr val="D79694"/>
                </a:solidFill>
              </a:rPr>
              <a:t>gracile</a:t>
            </a:r>
            <a:r>
              <a:rPr lang="en-US" sz="3200" b="1" dirty="0">
                <a:solidFill>
                  <a:srgbClr val="D79694"/>
                </a:solidFill>
              </a:rPr>
              <a:t> </a:t>
            </a:r>
            <a:r>
              <a:rPr lang="en-US" sz="3200" b="1" dirty="0" err="1">
                <a:solidFill>
                  <a:srgbClr val="D79694"/>
                </a:solidFill>
              </a:rPr>
              <a:t>Australopiths</a:t>
            </a:r>
            <a:r>
              <a:rPr lang="en-US" sz="3200" b="1" dirty="0">
                <a:solidFill>
                  <a:srgbClr val="D79694"/>
                </a:solidFill>
              </a:rPr>
              <a:t>, </a:t>
            </a:r>
            <a:r>
              <a:rPr lang="en-US" sz="3600" b="1" dirty="0">
                <a:solidFill>
                  <a:prstClr val="black"/>
                </a:solidFill>
              </a:rPr>
              <a:t>the emergence of </a:t>
            </a:r>
            <a:r>
              <a:rPr lang="en-US" sz="3600" b="1" i="1" dirty="0">
                <a:solidFill>
                  <a:prstClr val="black"/>
                </a:solidFill>
              </a:rPr>
              <a:t>Homo</a:t>
            </a:r>
            <a:r>
              <a:rPr lang="en-US" sz="3600" b="1" dirty="0">
                <a:solidFill>
                  <a:prstClr val="black"/>
                </a:solidFill>
              </a:rPr>
              <a:t> was marked by a shift to a greater consumption of protein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4174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33</a:t>
            </a:r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876800"/>
            <a:ext cx="10096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Diet and Evolution: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What Did Hominines Eat?</a:t>
            </a:r>
            <a:b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kumimoji="1" lang="en-US" sz="24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ca</a:t>
            </a:r>
            <a:r>
              <a:rPr kumimoji="1" lang="en-US" sz="2400" b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. 7 – 1.8 </a:t>
            </a:r>
            <a:r>
              <a:rPr kumimoji="1" lang="en-US" sz="2400" b="1" kern="0" dirty="0" err="1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mya</a:t>
            </a:r>
            <a:r>
              <a:rPr kumimoji="1" lang="en-US" sz="2400" b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kumimoji="1" lang="en-US" sz="24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2010-2022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528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223477"/>
            <a:ext cx="7315200" cy="410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chemeClr val="bg1"/>
                </a:solidFill>
              </a:rPr>
              <a:t>Swartkrans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(South Africa)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sz="4800" b="1" i="1" dirty="0">
                <a:solidFill>
                  <a:schemeClr val="bg1"/>
                </a:solidFill>
              </a:rPr>
              <a:t>Homo</a:t>
            </a:r>
            <a:br>
              <a:rPr lang="en-US" sz="4800" b="1" i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(“</a:t>
            </a:r>
            <a:r>
              <a:rPr lang="en-US" i="1" dirty="0">
                <a:solidFill>
                  <a:schemeClr val="bg1"/>
                </a:solidFill>
              </a:rPr>
              <a:t>Homo</a:t>
            </a:r>
            <a:r>
              <a:rPr lang="en-US" dirty="0">
                <a:solidFill>
                  <a:schemeClr val="bg1"/>
                </a:solidFill>
              </a:rPr>
              <a:t>”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= human)</a:t>
            </a:r>
            <a:endParaRPr lang="en-US" sz="2400" b="1" dirty="0">
              <a:solidFill>
                <a:schemeClr val="bg1"/>
              </a:solidFill>
            </a:endParaRP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the findings do not 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suggest a specialized plant diet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</a:rPr>
              <a:t>. . . that is, there is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</a:rPr>
              <a:t>no significant difference from that of the </a:t>
            </a:r>
            <a:r>
              <a:rPr lang="en-US" sz="3200" b="1" i="1" dirty="0" err="1">
                <a:solidFill>
                  <a:schemeClr val="bg1"/>
                </a:solidFill>
              </a:rPr>
              <a:t>Paranthropus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robustus</a:t>
            </a:r>
            <a:endParaRPr lang="en-US" sz="3200" b="1" i="1" dirty="0">
              <a:solidFill>
                <a:schemeClr val="bg1"/>
              </a:solidFill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914174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33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3416" y="1748135"/>
            <a:ext cx="2442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but with regard to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4" y="2362200"/>
            <a:ext cx="4548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prstClr val="black"/>
                </a:solidFill>
              </a:rPr>
              <a:t>Paranthropus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robustus</a:t>
            </a:r>
            <a:endParaRPr lang="en-US" sz="3600" b="1" i="1" dirty="0">
              <a:solidFill>
                <a:prstClr val="black"/>
              </a:solidFill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14" y="1905000"/>
            <a:ext cx="1260396" cy="126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684633"/>
            <a:ext cx="1736460" cy="148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223477"/>
            <a:ext cx="7315200" cy="410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prstClr val="black"/>
                </a:solidFill>
              </a:rPr>
              <a:t>Swartkrans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(South Africa)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sz="4800" b="1" i="1" dirty="0">
                <a:solidFill>
                  <a:prstClr val="black"/>
                </a:solidFill>
              </a:rPr>
              <a:t>Homo</a:t>
            </a:r>
            <a:br>
              <a:rPr lang="en-US" sz="4800" b="1" i="1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(“</a:t>
            </a:r>
            <a:r>
              <a:rPr lang="en-US" i="1" dirty="0">
                <a:solidFill>
                  <a:prstClr val="black"/>
                </a:solidFill>
              </a:rPr>
              <a:t>Homo</a:t>
            </a:r>
            <a:r>
              <a:rPr lang="en-US" dirty="0">
                <a:solidFill>
                  <a:prstClr val="black"/>
                </a:solidFill>
              </a:rPr>
              <a:t>”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human)</a:t>
            </a:r>
            <a:endParaRPr lang="en-US" sz="2400" b="1" dirty="0">
              <a:solidFill>
                <a:prstClr val="black"/>
              </a:solidFill>
            </a:endParaRP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here too findings do not 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suggest a specialized plant diet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D79694"/>
                </a:solidFill>
              </a:rPr>
              <a:t>. . . that is, there is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D79694"/>
                </a:solidFill>
              </a:rPr>
              <a:t>no significant difference from that of the </a:t>
            </a:r>
            <a:r>
              <a:rPr lang="en-US" sz="3200" b="1" i="1" dirty="0" err="1">
                <a:solidFill>
                  <a:srgbClr val="D79694"/>
                </a:solidFill>
              </a:rPr>
              <a:t>Paranthropus</a:t>
            </a:r>
            <a:r>
              <a:rPr lang="en-US" sz="3200" b="1" i="1" dirty="0">
                <a:solidFill>
                  <a:srgbClr val="D79694"/>
                </a:solidFill>
              </a:rPr>
              <a:t> </a:t>
            </a:r>
            <a:r>
              <a:rPr lang="en-US" sz="3200" b="1" i="1" dirty="0" err="1">
                <a:solidFill>
                  <a:srgbClr val="D79694"/>
                </a:solidFill>
              </a:rPr>
              <a:t>robustus</a:t>
            </a:r>
            <a:endParaRPr lang="en-US" sz="3200" b="1" i="1" dirty="0">
              <a:solidFill>
                <a:srgbClr val="D79694"/>
              </a:solidFill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914174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33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974" y="1748135"/>
            <a:ext cx="2487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and with regard to</a:t>
            </a:r>
          </a:p>
        </p:txBody>
      </p:sp>
      <p:pic>
        <p:nvPicPr>
          <p:cNvPr id="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69131"/>
            <a:ext cx="1335381" cy="174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223477"/>
            <a:ext cx="7315200" cy="428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</a:rPr>
              <a:t>Swartkrans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(South Africa)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sz="4800" b="1" i="1" dirty="0">
                <a:solidFill>
                  <a:srgbClr val="000000"/>
                </a:solidFill>
              </a:rPr>
              <a:t>Homo</a:t>
            </a:r>
            <a:br>
              <a:rPr lang="en-US" sz="4800" b="1" i="1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(“</a:t>
            </a:r>
            <a:r>
              <a:rPr lang="en-US" i="1" dirty="0">
                <a:solidFill>
                  <a:srgbClr val="000000"/>
                </a:solidFill>
              </a:rPr>
              <a:t>Homo</a:t>
            </a:r>
            <a:r>
              <a:rPr lang="en-US" dirty="0">
                <a:solidFill>
                  <a:srgbClr val="000000"/>
                </a:solidFill>
              </a:rPr>
              <a:t>”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human)</a:t>
            </a:r>
            <a:endParaRPr lang="en-US" sz="2400" b="1" dirty="0">
              <a:solidFill>
                <a:srgbClr val="000000"/>
              </a:solidFill>
            </a:endParaRP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D79694"/>
                </a:solidFill>
              </a:rPr>
              <a:t>findings do not 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D79694"/>
                </a:solidFill>
              </a:rPr>
              <a:t>suggest a specialized plant diet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</a:rPr>
              <a:t>. . . that is, there is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</a:rPr>
              <a:t>no significant difference from that of the </a:t>
            </a:r>
            <a:r>
              <a:rPr lang="en-US" sz="3600" b="1" i="1" dirty="0" err="1">
                <a:solidFill>
                  <a:srgbClr val="000000"/>
                </a:solidFill>
              </a:rPr>
              <a:t>Paranthropus</a:t>
            </a:r>
            <a:r>
              <a:rPr lang="en-US" sz="3600" b="1" i="1" dirty="0">
                <a:solidFill>
                  <a:srgbClr val="000000"/>
                </a:solidFill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</a:rPr>
              <a:t>robustus</a:t>
            </a:r>
            <a:endParaRPr lang="en-US" sz="3600" b="1" i="1" dirty="0">
              <a:solidFill>
                <a:srgbClr val="000000"/>
              </a:solidFill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914174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33</a:t>
            </a:r>
          </a:p>
        </p:txBody>
      </p:sp>
      <p:sp>
        <p:nvSpPr>
          <p:cNvPr id="5" name="Rectangle 4"/>
          <p:cNvSpPr/>
          <p:nvPr/>
        </p:nvSpPr>
        <p:spPr>
          <a:xfrm>
            <a:off x="3601079" y="1748135"/>
            <a:ext cx="194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with regard to</a:t>
            </a:r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69131"/>
            <a:ext cx="1335381" cy="174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015728"/>
            <a:ext cx="7315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prstClr val="black"/>
                </a:solidFill>
              </a:rPr>
              <a:t>Australopithecus </a:t>
            </a:r>
            <a:r>
              <a:rPr lang="en-US" sz="3200" b="1" i="1" dirty="0" err="1">
                <a:solidFill>
                  <a:prstClr val="black"/>
                </a:solidFill>
              </a:rPr>
              <a:t>afarensis</a:t>
            </a:r>
            <a:endParaRPr lang="en-US" sz="3200" b="1" i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</a:rPr>
              <a:t>(“Lucy” and relatives)</a:t>
            </a:r>
            <a:endParaRPr lang="en-US" sz="1600" b="1" dirty="0">
              <a:solidFill>
                <a:srgbClr val="D79694"/>
              </a:solidFill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D79694"/>
                </a:solidFill>
              </a:rPr>
              <a:t>the relatively larger surface area of their molar teeth would have favored crushing foods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D79694"/>
                </a:solidFill>
              </a:rPr>
              <a:t>their relatively smaller incisors would have prevented them from eating foods (such as husked fruits) that require </a:t>
            </a:r>
            <a:r>
              <a:rPr lang="en-US" sz="2400" b="1" dirty="0" err="1">
                <a:solidFill>
                  <a:srgbClr val="D79694"/>
                </a:solidFill>
              </a:rPr>
              <a:t>incisal</a:t>
            </a:r>
            <a:r>
              <a:rPr lang="en-US" sz="2400" b="1" dirty="0">
                <a:solidFill>
                  <a:srgbClr val="D79694"/>
                </a:solidFill>
              </a:rPr>
              <a:t> preparation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D79694"/>
                </a:solidFill>
              </a:rPr>
              <a:t>their thicker </a:t>
            </a:r>
            <a:r>
              <a:rPr lang="en-US" sz="2400" b="1" dirty="0" err="1">
                <a:solidFill>
                  <a:srgbClr val="D79694"/>
                </a:solidFill>
              </a:rPr>
              <a:t>mandibular</a:t>
            </a:r>
            <a:r>
              <a:rPr lang="en-US" sz="2400" b="1" dirty="0">
                <a:solidFill>
                  <a:srgbClr val="D79694"/>
                </a:solidFill>
              </a:rPr>
              <a:t> bodies (</a:t>
            </a:r>
            <a:r>
              <a:rPr lang="en-US" sz="2400" b="1" i="1" dirty="0">
                <a:solidFill>
                  <a:srgbClr val="D79694"/>
                </a:solidFill>
              </a:rPr>
              <a:t>corpora</a:t>
            </a:r>
            <a:r>
              <a:rPr lang="en-US" sz="2400" b="1" dirty="0">
                <a:solidFill>
                  <a:srgbClr val="D79694"/>
                </a:solidFill>
              </a:rPr>
              <a:t>) would have withstood high </a:t>
            </a:r>
            <a:r>
              <a:rPr lang="en-US" sz="2400" b="1" dirty="0" err="1">
                <a:solidFill>
                  <a:srgbClr val="D79694"/>
                </a:solidFill>
              </a:rPr>
              <a:t>occlusal</a:t>
            </a:r>
            <a:r>
              <a:rPr lang="en-US" sz="2400" b="1" dirty="0">
                <a:solidFill>
                  <a:srgbClr val="D79694"/>
                </a:solidFill>
              </a:rPr>
              <a:t> loads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D79694"/>
                </a:solidFill>
              </a:rPr>
              <a:t>their thick molar enamel would have resisted cracking and abrasion</a:t>
            </a:r>
            <a:endParaRPr lang="en-US" sz="1050" b="1" dirty="0">
              <a:solidFill>
                <a:srgbClr val="D79694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3516" y="2837544"/>
            <a:ext cx="7315200" cy="3302001"/>
          </a:xfrm>
          <a:prstGeom prst="rect">
            <a:avLst/>
          </a:prstGeom>
          <a:solidFill>
            <a:srgbClr val="D79694">
              <a:alpha val="23922"/>
            </a:srgbClr>
          </a:solidFill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4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prstClr val="black"/>
                </a:solidFill>
                <a:latin typeface="Arial" charset="0"/>
              </a:rPr>
              <a:t>teeth show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914174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33-34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9344" y="1671935"/>
            <a:ext cx="1510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with regard to</a:t>
            </a:r>
          </a:p>
        </p:txBody>
      </p:sp>
      <p:pic>
        <p:nvPicPr>
          <p:cNvPr id="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638300"/>
            <a:ext cx="8667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5588"/>
            <a:ext cx="7016121" cy="68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066800" y="1905000"/>
            <a:ext cx="73152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chemeClr val="bg1"/>
                </a:solidFill>
              </a:rPr>
              <a:t>Australopithecus </a:t>
            </a:r>
            <a:r>
              <a:rPr lang="en-US" sz="4000" b="1" i="1" dirty="0" err="1">
                <a:solidFill>
                  <a:schemeClr val="bg1"/>
                </a:solidFill>
              </a:rPr>
              <a:t>afarensis</a:t>
            </a:r>
            <a:endParaRPr lang="en-US" sz="4000" b="1" i="1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</a:rPr>
              <a:t>(“Lucy” and relatives)</a:t>
            </a:r>
            <a:endParaRPr lang="en-US" sz="2000" b="1" dirty="0">
              <a:solidFill>
                <a:schemeClr val="bg1"/>
              </a:solidFill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D79694"/>
                </a:solidFill>
              </a:rPr>
              <a:t>the relatively larger surface area of their molar teeth would have favored crushing foods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D79694"/>
                </a:solidFill>
              </a:rPr>
              <a:t>their relatively smaller incisors would have prevented them from eating foods (such as husked fruits) that require </a:t>
            </a:r>
            <a:r>
              <a:rPr lang="en-US" sz="2400" b="1" dirty="0" err="1">
                <a:solidFill>
                  <a:srgbClr val="D79694"/>
                </a:solidFill>
              </a:rPr>
              <a:t>incisal</a:t>
            </a:r>
            <a:r>
              <a:rPr lang="en-US" sz="2400" b="1" dirty="0">
                <a:solidFill>
                  <a:srgbClr val="D79694"/>
                </a:solidFill>
              </a:rPr>
              <a:t> preparation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D79694"/>
                </a:solidFill>
              </a:rPr>
              <a:t>their thicker </a:t>
            </a:r>
            <a:r>
              <a:rPr lang="en-US" sz="2400" b="1" dirty="0" err="1">
                <a:solidFill>
                  <a:srgbClr val="D79694"/>
                </a:solidFill>
              </a:rPr>
              <a:t>mandibular</a:t>
            </a:r>
            <a:r>
              <a:rPr lang="en-US" sz="2400" b="1" dirty="0">
                <a:solidFill>
                  <a:srgbClr val="D79694"/>
                </a:solidFill>
              </a:rPr>
              <a:t> bodies (</a:t>
            </a:r>
            <a:r>
              <a:rPr lang="en-US" sz="2400" b="1" i="1" dirty="0">
                <a:solidFill>
                  <a:srgbClr val="D79694"/>
                </a:solidFill>
              </a:rPr>
              <a:t>corpora</a:t>
            </a:r>
            <a:r>
              <a:rPr lang="en-US" sz="2400" b="1" dirty="0">
                <a:solidFill>
                  <a:srgbClr val="D79694"/>
                </a:solidFill>
              </a:rPr>
              <a:t>) would have withstood high </a:t>
            </a:r>
            <a:r>
              <a:rPr lang="en-US" sz="2400" b="1" dirty="0" err="1">
                <a:solidFill>
                  <a:srgbClr val="D79694"/>
                </a:solidFill>
              </a:rPr>
              <a:t>occlusal</a:t>
            </a:r>
            <a:r>
              <a:rPr lang="en-US" sz="2400" b="1" dirty="0">
                <a:solidFill>
                  <a:srgbClr val="D79694"/>
                </a:solidFill>
              </a:rPr>
              <a:t> loads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D79694"/>
                </a:solidFill>
              </a:rPr>
              <a:t>their thick molar enamel would have resisted cracking and abrasion</a:t>
            </a:r>
            <a:endParaRPr lang="en-US" sz="1050" b="1" dirty="0">
              <a:solidFill>
                <a:srgbClr val="D7969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9344" y="1671935"/>
            <a:ext cx="1510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with regard 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3124200"/>
            <a:ext cx="7016120" cy="3302001"/>
          </a:xfrm>
          <a:prstGeom prst="rect">
            <a:avLst/>
          </a:prstGeom>
          <a:solidFill>
            <a:srgbClr val="D79694">
              <a:alpha val="23922"/>
            </a:srgbClr>
          </a:solidFill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4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    </a:t>
            </a:r>
            <a:r>
              <a:rPr lang="en-US" sz="5400" b="1" dirty="0">
                <a:solidFill>
                  <a:schemeClr val="bg1"/>
                </a:solidFill>
                <a:latin typeface="Arial" charset="0"/>
              </a:rPr>
              <a:t>teeth show </a:t>
            </a:r>
            <a:r>
              <a:rPr lang="en-US" sz="5400" b="1" dirty="0">
                <a:solidFill>
                  <a:prstClr val="black"/>
                </a:solidFill>
                <a:latin typeface="Arial" charset="0"/>
              </a:rPr>
              <a:t>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400" b="1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1676400"/>
            <a:ext cx="73152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prstClr val="black"/>
                </a:solidFill>
              </a:rPr>
              <a:t>Australopithecus </a:t>
            </a:r>
            <a:r>
              <a:rPr lang="en-US" sz="3200" b="1" i="1" dirty="0" err="1">
                <a:solidFill>
                  <a:prstClr val="black"/>
                </a:solidFill>
              </a:rPr>
              <a:t>afarensis</a:t>
            </a:r>
            <a:br>
              <a:rPr lang="en-US" sz="3200" b="1" i="1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 (“Lucy” and relatives)</a:t>
            </a:r>
            <a:endParaRPr lang="en-US" sz="1600" b="1" i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D79694"/>
                </a:solidFill>
              </a:rPr>
              <a:t>conclusion: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they would have had difficulty dealing with tough foods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D79694"/>
                </a:solidFill>
              </a:rPr>
              <a:t>(such as tough fruits, leaves, and meat)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</a:rPr>
              <a:t>but would have been able to deal with abrasive as well as nonabrasive,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</a:rPr>
              <a:t>hard as well as brittle, and soft foods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</a:rPr>
              <a:t>(4.2-2.5 </a:t>
            </a:r>
            <a:r>
              <a:rPr lang="en-US" sz="2000" b="1" dirty="0" err="1">
                <a:solidFill>
                  <a:prstClr val="black"/>
                </a:solidFill>
              </a:rPr>
              <a:t>mya</a:t>
            </a:r>
            <a:r>
              <a:rPr lang="en-US" sz="2000" b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914174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33-34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9344" y="1371600"/>
            <a:ext cx="1510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with regard to</a:t>
            </a:r>
          </a:p>
        </p:txBody>
      </p:sp>
      <p:pic>
        <p:nvPicPr>
          <p:cNvPr id="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638300"/>
            <a:ext cx="8667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515616"/>
            <a:ext cx="7315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D79694"/>
                </a:solidFill>
              </a:rPr>
              <a:t>taken all together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black"/>
                </a:solidFill>
              </a:rPr>
              <a:t>the</a:t>
            </a:r>
            <a:r>
              <a:rPr lang="en-US" sz="4000" b="1" dirty="0">
                <a:solidFill>
                  <a:srgbClr val="D79694"/>
                </a:solidFill>
              </a:rPr>
              <a:t> </a:t>
            </a:r>
            <a:r>
              <a:rPr lang="en-US" sz="4000" b="1" dirty="0">
                <a:solidFill>
                  <a:prstClr val="black"/>
                </a:solidFill>
              </a:rPr>
              <a:t>very early hominins likely ate grasses and sedges directly,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black"/>
                </a:solidFill>
              </a:rPr>
              <a:t>or insects, or both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D79694"/>
                </a:solidFill>
              </a:rPr>
              <a:t>(tools older than 2.5 </a:t>
            </a:r>
            <a:r>
              <a:rPr lang="en-US" sz="2800" dirty="0" err="1">
                <a:solidFill>
                  <a:srgbClr val="D79694"/>
                </a:solidFill>
              </a:rPr>
              <a:t>mya</a:t>
            </a:r>
            <a:r>
              <a:rPr lang="en-US" sz="2800" dirty="0">
                <a:solidFill>
                  <a:srgbClr val="D79694"/>
                </a:solidFill>
              </a:rPr>
              <a:t> are not yet known)</a:t>
            </a:r>
            <a:endParaRPr lang="en-US" sz="1100" dirty="0">
              <a:solidFill>
                <a:srgbClr val="D79694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914174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33-34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515612"/>
            <a:ext cx="7315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D79694"/>
                </a:solidFill>
              </a:rPr>
              <a:t>it would seem also that </a:t>
            </a:r>
            <a:r>
              <a:rPr lang="en-US" sz="4000" b="1" i="1" dirty="0" err="1">
                <a:solidFill>
                  <a:prstClr val="black"/>
                </a:solidFill>
              </a:rPr>
              <a:t>Paranthropus</a:t>
            </a:r>
            <a:r>
              <a:rPr lang="en-US" sz="4000" b="1" dirty="0">
                <a:solidFill>
                  <a:prstClr val="black"/>
                </a:solidFill>
              </a:rPr>
              <a:t>, </a:t>
            </a:r>
            <a:r>
              <a:rPr lang="en-US" sz="4000" b="1" i="1" dirty="0">
                <a:solidFill>
                  <a:prstClr val="black"/>
                </a:solidFill>
              </a:rPr>
              <a:t>Australopithecus</a:t>
            </a:r>
            <a:r>
              <a:rPr lang="en-US" sz="4000" b="1" dirty="0">
                <a:solidFill>
                  <a:prstClr val="black"/>
                </a:solidFill>
              </a:rPr>
              <a:t>, and </a:t>
            </a:r>
            <a:r>
              <a:rPr lang="en-US" sz="4000" b="1" i="1" dirty="0">
                <a:solidFill>
                  <a:prstClr val="black"/>
                </a:solidFill>
              </a:rPr>
              <a:t>Homo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black"/>
                </a:solidFill>
              </a:rPr>
              <a:t>all ate tubers and termites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914174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34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4174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34</a:t>
            </a:r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13" y="1540917"/>
            <a:ext cx="1246687" cy="165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14400" y="2515615"/>
            <a:ext cx="73152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prstClr val="black"/>
                </a:solidFill>
              </a:rPr>
              <a:t>Australopithecus </a:t>
            </a:r>
            <a:r>
              <a:rPr lang="en-US" sz="3600" b="1" i="1" dirty="0" err="1">
                <a:solidFill>
                  <a:prstClr val="black"/>
                </a:solidFill>
              </a:rPr>
              <a:t>garhi</a:t>
            </a:r>
            <a:endParaRPr lang="en-US" sz="3600" b="1" i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 apparently made stone tools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</a:rPr>
              <a:t>(2.4-2.5 </a:t>
            </a:r>
            <a:r>
              <a:rPr lang="en-US" sz="3200" dirty="0" err="1">
                <a:solidFill>
                  <a:prstClr val="black"/>
                </a:solidFill>
              </a:rPr>
              <a:t>mya</a:t>
            </a:r>
            <a:r>
              <a:rPr lang="en-US" sz="3200" dirty="0">
                <a:solidFill>
                  <a:prstClr val="black"/>
                </a:solidFill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and butchered large-mammals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D79694"/>
                </a:solidFill>
              </a:rPr>
              <a:t>(based on the earliest evidence of stone-tool production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D79694"/>
                </a:solidFill>
              </a:rPr>
              <a:t>and the oldest indication of hominin modification of animal bones)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1524000"/>
            <a:ext cx="7315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D79694"/>
                </a:solidFill>
              </a:rPr>
              <a:t>K. Milton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D79694"/>
                </a:solidFill>
              </a:rPr>
              <a:t>(1999)</a:t>
            </a:r>
            <a:endParaRPr lang="en-US" sz="3200" i="1" dirty="0">
              <a:solidFill>
                <a:srgbClr val="D796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D79694"/>
                </a:solidFill>
              </a:rPr>
              <a:t>“. . . even though </a:t>
            </a:r>
            <a:r>
              <a:rPr lang="en-US" sz="3200" b="1" dirty="0">
                <a:solidFill>
                  <a:prstClr val="black"/>
                </a:solidFill>
              </a:rPr>
              <a:t>early humans </a:t>
            </a:r>
            <a:r>
              <a:rPr lang="en-US" sz="3200" b="1" dirty="0">
                <a:solidFill>
                  <a:srgbClr val="D79694"/>
                </a:solidFill>
              </a:rPr>
              <a:t>may have had the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</a:rPr>
              <a:t>gut anatomy and digestive </a:t>
            </a:r>
            <a:r>
              <a:rPr lang="en-US" sz="3200" b="1" i="1" dirty="0">
                <a:solidFill>
                  <a:prstClr val="black"/>
                </a:solidFill>
              </a:rPr>
              <a:t>kinetics</a:t>
            </a:r>
            <a:r>
              <a:rPr lang="en-US" sz="3200" b="1" i="1" dirty="0">
                <a:solidFill>
                  <a:srgbClr val="D79694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D79694"/>
                </a:solidFill>
              </a:rPr>
              <a:t>(motions or activities) </a:t>
            </a:r>
            <a:endParaRPr lang="en-US" sz="3200" b="1" dirty="0">
              <a:solidFill>
                <a:srgbClr val="D796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</a:rPr>
              <a:t>of herbivores</a:t>
            </a:r>
            <a:r>
              <a:rPr lang="en-US" sz="3200" b="1" dirty="0">
                <a:solidFill>
                  <a:srgbClr val="D79694"/>
                </a:solidFill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D79694"/>
                </a:solidFill>
              </a:rPr>
              <a:t>they would have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</a:rPr>
              <a:t>supplemented their diets with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</a:rPr>
              <a:t>meat-derived proteins</a:t>
            </a:r>
            <a:r>
              <a:rPr lang="en-US" sz="3200" b="1" dirty="0">
                <a:solidFill>
                  <a:srgbClr val="D79694"/>
                </a:solidFill>
              </a:rPr>
              <a:t>”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4174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34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C65A1D3F-6C27-46C2-81FF-E4A8147FC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2010-2022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6DECCF2-767E-47B8-9B3D-9CFCFCD9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922" y="6637867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www.d.umn.edu/cla/faculty/troufs/anthfood/aftexts.html#title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60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88" y="0"/>
            <a:ext cx="895841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0" y="5292674"/>
            <a:ext cx="2132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Homo </a:t>
            </a:r>
            <a:r>
              <a:rPr lang="en-US" sz="2800" b="1" i="1" dirty="0" err="1"/>
              <a:t>habilis</a:t>
            </a:r>
            <a:endParaRPr lang="en-US" sz="2800" b="1" i="1" dirty="0"/>
          </a:p>
        </p:txBody>
      </p:sp>
      <p:sp>
        <p:nvSpPr>
          <p:cNvPr id="5" name="Rectangle 4"/>
          <p:cNvSpPr/>
          <p:nvPr/>
        </p:nvSpPr>
        <p:spPr>
          <a:xfrm>
            <a:off x="3124200" y="6339114"/>
            <a:ext cx="2864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http://www.avph.com.br/homohabilis.htm</a:t>
            </a:r>
            <a:endParaRPr lang="en-US" sz="1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1526001"/>
            <a:ext cx="73152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D79694"/>
                </a:solidFill>
              </a:rPr>
              <a:t>K. Milton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D79694"/>
                </a:solidFill>
              </a:rPr>
              <a:t>(1999)</a:t>
            </a:r>
            <a:endParaRPr lang="en-US" sz="3200" i="1" dirty="0">
              <a:solidFill>
                <a:srgbClr val="D796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D79694"/>
                </a:solidFill>
              </a:rPr>
              <a:t>suggests such 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black"/>
                </a:solidFill>
              </a:rPr>
              <a:t>dietary shift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with the emergence of early </a:t>
            </a:r>
            <a:r>
              <a:rPr lang="en-US" sz="3600" b="1" i="1" dirty="0">
                <a:solidFill>
                  <a:prstClr val="black"/>
                </a:solidFill>
              </a:rPr>
              <a:t>Homo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D79694"/>
                </a:solidFill>
              </a:rPr>
              <a:t>. . . but the tendency in the direction to </a:t>
            </a:r>
            <a:r>
              <a:rPr lang="en-US" sz="3200" b="1" dirty="0">
                <a:solidFill>
                  <a:prstClr val="black"/>
                </a:solidFill>
              </a:rPr>
              <a:t>supplement the diet with meat-derived proteins may have been common earlier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4174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34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1675686"/>
            <a:ext cx="7315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Aiello and Wheeler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D79694"/>
                </a:solidFill>
              </a:rPr>
              <a:t>(1995)</a:t>
            </a:r>
            <a:endParaRPr lang="en-US" sz="3200" i="1" dirty="0">
              <a:solidFill>
                <a:srgbClr val="D796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argue that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increased consumption of animal products was essential to the evolution of the large hominin brain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i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D79694"/>
                </a:solidFill>
              </a:rPr>
              <a:t>. . . but some sources of protein were clearly part of some, if not all, early hominin dietary regimes millions of years before brain size increased significantly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4174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34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1524000"/>
            <a:ext cx="7315200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D79694"/>
                </a:solidFill>
              </a:rPr>
              <a:t>Aiello and Wheeler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D79694"/>
                </a:solidFill>
              </a:rPr>
              <a:t>(1995)</a:t>
            </a:r>
            <a:endParaRPr lang="en-US" sz="2800" i="1" dirty="0">
              <a:solidFill>
                <a:srgbClr val="D796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D79694"/>
                </a:solidFill>
              </a:rPr>
              <a:t>argue that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D79694"/>
                </a:solidFill>
              </a:rPr>
              <a:t>increased consumption of animal products was essential to the evolution of the large hominin brain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 b="1" i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</a:rPr>
              <a:t>. . . but some sources of protein were clearly part of some, if not all, early hominin dietary regimes millions of years before brain size increased significantly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4174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34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3058884"/>
            <a:ext cx="73152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thus . . 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while “. . . it is impossible to conceive of a specific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‘ancestral hominin diet</a:t>
            </a:r>
            <a:r>
              <a:rPr lang="en-US" sz="3200" b="1" dirty="0">
                <a:solidFill>
                  <a:prstClr val="black"/>
                </a:solidFill>
              </a:rPr>
              <a:t>’ . . .”</a:t>
            </a:r>
            <a:endParaRPr lang="en-US" sz="3200" b="1" dirty="0">
              <a:solidFill>
                <a:srgbClr val="D79694"/>
              </a:solidFill>
            </a:endParaRPr>
          </a:p>
        </p:txBody>
      </p:sp>
      <p:sp>
        <p:nvSpPr>
          <p:cNvPr id="496642" name="TextBox 2"/>
          <p:cNvSpPr txBox="1">
            <a:spLocks noChangeArrowheads="1"/>
          </p:cNvSpPr>
          <p:nvPr/>
        </p:nvSpPr>
        <p:spPr bwMode="auto">
          <a:xfrm>
            <a:off x="914174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33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743200"/>
            <a:ext cx="7315200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 b="1" i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</a:rPr>
              <a:t>it is clear that . . 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some sources of protein were part of some, if not all,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early hominin dietary regimes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for millions of years</a:t>
            </a:r>
            <a:endParaRPr lang="en-US" sz="3200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4174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34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1E5C68-5B68-4C4D-BB1A-64D92C389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97" y="1600200"/>
            <a:ext cx="7874405" cy="490245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4393EF7-11EC-4085-A65A-C60CBEB36B07}"/>
              </a:ext>
            </a:extLst>
          </p:cNvPr>
          <p:cNvSpPr txBox="1">
            <a:spLocks/>
          </p:cNvSpPr>
          <p:nvPr/>
        </p:nvSpPr>
        <p:spPr>
          <a:xfrm>
            <a:off x="1066800" y="381000"/>
            <a:ext cx="7010400" cy="1066800"/>
          </a:xfrm>
          <a:prstGeom prst="rect">
            <a:avLst/>
          </a:prstGeom>
          <a:solidFill>
            <a:srgbClr val="FFC000"/>
          </a:solidFill>
          <a:ln w="76200">
            <a:solidFill>
              <a:srgbClr val="C80000"/>
            </a:solidFill>
          </a:ln>
        </p:spPr>
        <p:txBody>
          <a:bodyPr/>
          <a:lstStyle/>
          <a:p>
            <a:pPr marL="682625" marR="0" lvl="1" indent="-2254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more information see the class Prehisoric Diets Web Page . . 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F3F34-8F47-414C-B602-534328CF9A94}"/>
              </a:ext>
            </a:extLst>
          </p:cNvPr>
          <p:cNvSpPr txBox="1"/>
          <p:nvPr/>
        </p:nvSpPr>
        <p:spPr>
          <a:xfrm>
            <a:off x="914400" y="5715000"/>
            <a:ext cx="7391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https://www.d.umn.edu/cla/faculty/troufs/anth1602/pcdiet.html#title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35E018B7-DE82-4B78-BC27-2269F1AAB609}"/>
              </a:ext>
            </a:extLst>
          </p:cNvPr>
          <p:cNvSpPr/>
          <p:nvPr/>
        </p:nvSpPr>
        <p:spPr>
          <a:xfrm rot="18375954">
            <a:off x="6271956" y="4218918"/>
            <a:ext cx="2514600" cy="838200"/>
          </a:xfrm>
          <a:prstGeom prst="leftArrow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5500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Diet and Evolution: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What Did Hominines Eat?</a:t>
            </a:r>
            <a:b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1" lang="en-US" sz="2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ca</a:t>
            </a:r>
            <a:r>
              <a:rPr kumimoji="1" lang="en-US" sz="2400" b="1" i="0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. 7 – 1.8 </a:t>
            </a:r>
            <a:r>
              <a:rPr kumimoji="1" lang="en-US" sz="2400" b="1" i="0" u="none" strike="noStrike" kern="0" cap="none" spc="0" normalizeH="0" baseline="0" noProof="0" dirty="0" err="1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mya</a:t>
            </a:r>
            <a:r>
              <a:rPr kumimoji="1" lang="en-US" sz="2400" b="1" i="0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1" lang="en-US" sz="24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2010-2022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78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Exploring the Diets of Extinct Humans</a:t>
            </a:r>
            <a:br>
              <a:rPr lang="en-US" sz="2000" b="1" dirty="0">
                <a:solidFill>
                  <a:srgbClr val="D79694"/>
                </a:solidFill>
              </a:rPr>
            </a:br>
            <a:r>
              <a:rPr lang="en-US" sz="2000" b="1" dirty="0">
                <a:solidFill>
                  <a:srgbClr val="D79694"/>
                </a:solidFill>
              </a:rPr>
              <a:t>Through Paleontology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Teeth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Skulls and Jaws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The Postcranial Skeleton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What Is Adaptation?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Using Chemistry to Infer the Diets </a:t>
            </a:r>
            <a:br>
              <a:rPr lang="en-US" sz="2000" b="1" dirty="0">
                <a:solidFill>
                  <a:srgbClr val="D79694"/>
                </a:solidFill>
              </a:rPr>
            </a:br>
            <a:r>
              <a:rPr lang="en-US" sz="2000" b="1" dirty="0">
                <a:solidFill>
                  <a:srgbClr val="D79694"/>
                </a:solidFill>
              </a:rPr>
              <a:t>of Extinct Hominins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Our Place in Nature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A Brief Who's Who of the Early Hominins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What Did Early Hominins Eat?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What Can We Say About the Diets of Fossil </a:t>
            </a:r>
            <a:r>
              <a:rPr lang="en-US" sz="2000" b="1" i="1" dirty="0">
                <a:solidFill>
                  <a:srgbClr val="D79694"/>
                </a:solidFill>
              </a:rPr>
              <a:t>Homo</a:t>
            </a:r>
            <a:r>
              <a:rPr lang="en-US" sz="2000" b="1" dirty="0">
                <a:solidFill>
                  <a:srgbClr val="D79694"/>
                </a:solidFill>
              </a:rPr>
              <a:t>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Summary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dirty="0">
                <a:solidFill>
                  <a:srgbClr val="D79694"/>
                </a:solidFill>
              </a:rPr>
              <a:t>Diet and Human Evolution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4703" y="5739825"/>
            <a:ext cx="2797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/>
              <a:t>ca</a:t>
            </a:r>
            <a:r>
              <a:rPr lang="en-US" sz="3200" b="1" dirty="0"/>
              <a:t>. 7 – 1.8 </a:t>
            </a:r>
            <a:r>
              <a:rPr lang="en-US" sz="3200" b="1" dirty="0" err="1"/>
              <a:t>mya</a:t>
            </a:r>
            <a:endParaRPr lang="en-US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ime-2001-07-23-2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341562"/>
            <a:ext cx="777240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158411" y="1346555"/>
            <a:ext cx="2792752" cy="54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2"/>
                </a:solidFill>
              </a:rPr>
              <a:t>Early Hominins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750086" y="6262914"/>
            <a:ext cx="161294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Time </a:t>
            </a:r>
            <a:r>
              <a:rPr lang="en-US" sz="1200" dirty="0">
                <a:solidFill>
                  <a:srgbClr val="FFFFFF"/>
                </a:solidFill>
              </a:rPr>
              <a:t>23 July 2001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542" y="2667000"/>
            <a:ext cx="6204857" cy="28194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2988" y="4719935"/>
            <a:ext cx="2824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7 – 1.8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mya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108061"/>
            <a:ext cx="73152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early hominins lived in 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black"/>
                </a:solidFill>
              </a:rPr>
              <a:t>range of habitats</a:t>
            </a:r>
            <a:r>
              <a:rPr lang="en-US" sz="3200" b="1" dirty="0">
                <a:solidFill>
                  <a:srgbClr val="D79694"/>
                </a:solidFill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D79694"/>
                </a:solidFill>
              </a:rPr>
              <a:t>including lake and river margins, woodland, </a:t>
            </a:r>
            <a:r>
              <a:rPr lang="en-US" sz="3200" b="1" dirty="0" err="1">
                <a:solidFill>
                  <a:srgbClr val="D79694"/>
                </a:solidFill>
              </a:rPr>
              <a:t>bushland</a:t>
            </a:r>
            <a:r>
              <a:rPr lang="en-US" sz="3200" b="1" dirty="0">
                <a:solidFill>
                  <a:srgbClr val="D79694"/>
                </a:solidFill>
              </a:rPr>
              <a:t>, and savanna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</a:rPr>
              <a:t>“Consequently, </a:t>
            </a:r>
            <a:r>
              <a:rPr lang="en-US" sz="3600" b="1" dirty="0">
                <a:solidFill>
                  <a:prstClr val="black"/>
                </a:solidFill>
              </a:rPr>
              <a:t>it is impossible to conceive of a specific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‘ancestral hominin diet</a:t>
            </a:r>
            <a:r>
              <a:rPr lang="en-US" sz="3200" b="1" dirty="0">
                <a:solidFill>
                  <a:prstClr val="black"/>
                </a:solidFill>
              </a:rPr>
              <a:t> . . .’</a:t>
            </a:r>
            <a:r>
              <a:rPr lang="en-US" sz="3200" b="1" dirty="0">
                <a:solidFill>
                  <a:srgbClr val="D79694"/>
                </a:solidFill>
              </a:rPr>
              <a:t>”</a:t>
            </a:r>
          </a:p>
        </p:txBody>
      </p:sp>
      <p:sp>
        <p:nvSpPr>
          <p:cNvPr id="496642" name="TextBox 2"/>
          <p:cNvSpPr txBox="1">
            <a:spLocks noChangeArrowheads="1"/>
          </p:cNvSpPr>
          <p:nvPr/>
        </p:nvSpPr>
        <p:spPr bwMode="auto">
          <a:xfrm>
            <a:off x="914174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33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108061"/>
            <a:ext cx="73152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early hominins lived in 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black"/>
                </a:solidFill>
              </a:rPr>
              <a:t>range of habitats</a:t>
            </a:r>
            <a:r>
              <a:rPr lang="en-US" sz="3200" b="1" dirty="0">
                <a:solidFill>
                  <a:srgbClr val="D79694"/>
                </a:solidFill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D79694"/>
                </a:solidFill>
              </a:rPr>
              <a:t>including lake and river margins, woodland, </a:t>
            </a:r>
            <a:r>
              <a:rPr lang="en-US" sz="3200" b="1" dirty="0" err="1">
                <a:solidFill>
                  <a:srgbClr val="D79694"/>
                </a:solidFill>
              </a:rPr>
              <a:t>bushland</a:t>
            </a:r>
            <a:r>
              <a:rPr lang="en-US" sz="3200" b="1" dirty="0">
                <a:solidFill>
                  <a:srgbClr val="D79694"/>
                </a:solidFill>
              </a:rPr>
              <a:t>, and savanna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</a:rPr>
              <a:t>“Consequently, </a:t>
            </a:r>
            <a:r>
              <a:rPr lang="en-US" sz="3600" b="1" dirty="0">
                <a:solidFill>
                  <a:prstClr val="black"/>
                </a:solidFill>
              </a:rPr>
              <a:t>it is impossible to conceive of a specific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‘ancestral hominin diet’</a:t>
            </a:r>
            <a:r>
              <a:rPr lang="en-US" sz="3200" b="1" dirty="0">
                <a:solidFill>
                  <a:prstClr val="black"/>
                </a:solidFill>
              </a:rPr>
              <a:t> . . .</a:t>
            </a:r>
            <a:r>
              <a:rPr lang="en-US" sz="3200" b="1" dirty="0">
                <a:solidFill>
                  <a:srgbClr val="D79694"/>
                </a:solidFill>
              </a:rPr>
              <a:t>”</a:t>
            </a:r>
          </a:p>
        </p:txBody>
      </p:sp>
      <p:sp>
        <p:nvSpPr>
          <p:cNvPr id="496642" name="TextBox 2"/>
          <p:cNvSpPr txBox="1">
            <a:spLocks noChangeArrowheads="1"/>
          </p:cNvSpPr>
          <p:nvPr/>
        </p:nvSpPr>
        <p:spPr bwMode="auto">
          <a:xfrm>
            <a:off x="914174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33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090600"/>
            <a:ext cx="7315200" cy="212365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and a quick glance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will show prehistoric folks ate quite a variety of things . . .</a:t>
            </a:r>
            <a:endParaRPr lang="en-US" sz="4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2025" y="6341336"/>
            <a:ext cx="487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hlinkClick r:id="rId2"/>
              </a:rPr>
              <a:t>http://news.discovery.com/human/humans-hyenas-cave.html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25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2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1546</Words>
  <Application>Microsoft Office PowerPoint</Application>
  <PresentationFormat>On-screen Show (4:3)</PresentationFormat>
  <Paragraphs>240</Paragraphs>
  <Slides>37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Verdana</vt:lpstr>
      <vt:lpstr>Default Design</vt:lpstr>
      <vt:lpstr>9_Office Theme</vt:lpstr>
      <vt:lpstr>18_Office Theme</vt:lpstr>
      <vt:lpstr>24_Default Design</vt:lpstr>
      <vt:lpstr>22_Meadow</vt:lpstr>
      <vt:lpstr>8_Default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62</cp:revision>
  <dcterms:created xsi:type="dcterms:W3CDTF">2010-09-14T05:32:59Z</dcterms:created>
  <dcterms:modified xsi:type="dcterms:W3CDTF">2021-08-21T17:49:15Z</dcterms:modified>
</cp:coreProperties>
</file>