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32" r:id="rId3"/>
    <p:sldMasterId id="2147483744" r:id="rId4"/>
  </p:sldMasterIdLst>
  <p:notesMasterIdLst>
    <p:notesMasterId r:id="rId112"/>
  </p:notesMasterIdLst>
  <p:sldIdLst>
    <p:sldId id="506" r:id="rId5"/>
    <p:sldId id="373" r:id="rId6"/>
    <p:sldId id="494" r:id="rId7"/>
    <p:sldId id="522" r:id="rId8"/>
    <p:sldId id="530" r:id="rId9"/>
    <p:sldId id="558" r:id="rId10"/>
    <p:sldId id="554" r:id="rId11"/>
    <p:sldId id="511" r:id="rId12"/>
    <p:sldId id="557" r:id="rId13"/>
    <p:sldId id="374" r:id="rId14"/>
    <p:sldId id="382" r:id="rId15"/>
    <p:sldId id="550" r:id="rId16"/>
    <p:sldId id="526" r:id="rId17"/>
    <p:sldId id="378" r:id="rId18"/>
    <p:sldId id="381" r:id="rId19"/>
    <p:sldId id="533" r:id="rId20"/>
    <p:sldId id="534" r:id="rId21"/>
    <p:sldId id="3152" r:id="rId22"/>
    <p:sldId id="538" r:id="rId23"/>
    <p:sldId id="542" r:id="rId24"/>
    <p:sldId id="379" r:id="rId25"/>
    <p:sldId id="380" r:id="rId26"/>
    <p:sldId id="569" r:id="rId27"/>
    <p:sldId id="539" r:id="rId28"/>
    <p:sldId id="540" r:id="rId29"/>
    <p:sldId id="543" r:id="rId30"/>
    <p:sldId id="546" r:id="rId31"/>
    <p:sldId id="537" r:id="rId32"/>
    <p:sldId id="544" r:id="rId33"/>
    <p:sldId id="541" r:id="rId34"/>
    <p:sldId id="564" r:id="rId35"/>
    <p:sldId id="565" r:id="rId36"/>
    <p:sldId id="566" r:id="rId37"/>
    <p:sldId id="568" r:id="rId38"/>
    <p:sldId id="567" r:id="rId39"/>
    <p:sldId id="570" r:id="rId40"/>
    <p:sldId id="571" r:id="rId41"/>
    <p:sldId id="3153" r:id="rId42"/>
    <p:sldId id="532" r:id="rId43"/>
    <p:sldId id="3155" r:id="rId44"/>
    <p:sldId id="525" r:id="rId45"/>
    <p:sldId id="514" r:id="rId46"/>
    <p:sldId id="517" r:id="rId47"/>
    <p:sldId id="515" r:id="rId48"/>
    <p:sldId id="548" r:id="rId49"/>
    <p:sldId id="545" r:id="rId50"/>
    <p:sldId id="535" r:id="rId51"/>
    <p:sldId id="536" r:id="rId52"/>
    <p:sldId id="383" r:id="rId53"/>
    <p:sldId id="520" r:id="rId54"/>
    <p:sldId id="572" r:id="rId55"/>
    <p:sldId id="3156" r:id="rId56"/>
    <p:sldId id="576" r:id="rId57"/>
    <p:sldId id="575" r:id="rId58"/>
    <p:sldId id="516" r:id="rId59"/>
    <p:sldId id="518" r:id="rId60"/>
    <p:sldId id="574" r:id="rId61"/>
    <p:sldId id="573" r:id="rId62"/>
    <p:sldId id="3157" r:id="rId63"/>
    <p:sldId id="577" r:id="rId64"/>
    <p:sldId id="3158" r:id="rId65"/>
    <p:sldId id="384" r:id="rId66"/>
    <p:sldId id="3159" r:id="rId67"/>
    <p:sldId id="3160" r:id="rId68"/>
    <p:sldId id="3161" r:id="rId69"/>
    <p:sldId id="3162" r:id="rId70"/>
    <p:sldId id="3163" r:id="rId71"/>
    <p:sldId id="3164" r:id="rId72"/>
    <p:sldId id="3165" r:id="rId73"/>
    <p:sldId id="3166" r:id="rId74"/>
    <p:sldId id="3167" r:id="rId75"/>
    <p:sldId id="3168" r:id="rId76"/>
    <p:sldId id="3169" r:id="rId77"/>
    <p:sldId id="3171" r:id="rId78"/>
    <p:sldId id="3170" r:id="rId79"/>
    <p:sldId id="3175" r:id="rId80"/>
    <p:sldId id="559" r:id="rId81"/>
    <p:sldId id="3172" r:id="rId82"/>
    <p:sldId id="3177" r:id="rId83"/>
    <p:sldId id="3178" r:id="rId84"/>
    <p:sldId id="3173" r:id="rId85"/>
    <p:sldId id="3179" r:id="rId86"/>
    <p:sldId id="389" r:id="rId87"/>
    <p:sldId id="390" r:id="rId88"/>
    <p:sldId id="3183" r:id="rId89"/>
    <p:sldId id="3184" r:id="rId90"/>
    <p:sldId id="3185" r:id="rId91"/>
    <p:sldId id="391" r:id="rId92"/>
    <p:sldId id="495" r:id="rId93"/>
    <p:sldId id="400" r:id="rId94"/>
    <p:sldId id="402" r:id="rId95"/>
    <p:sldId id="3180" r:id="rId96"/>
    <p:sldId id="403" r:id="rId97"/>
    <p:sldId id="502" r:id="rId98"/>
    <p:sldId id="496" r:id="rId99"/>
    <p:sldId id="404" r:id="rId100"/>
    <p:sldId id="406" r:id="rId101"/>
    <p:sldId id="3174" r:id="rId102"/>
    <p:sldId id="3186" r:id="rId103"/>
    <p:sldId id="509" r:id="rId104"/>
    <p:sldId id="561" r:id="rId105"/>
    <p:sldId id="363" r:id="rId106"/>
    <p:sldId id="562" r:id="rId107"/>
    <p:sldId id="531" r:id="rId108"/>
    <p:sldId id="551" r:id="rId109"/>
    <p:sldId id="549" r:id="rId110"/>
    <p:sldId id="578" r:id="rId1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D8D8"/>
    <a:srgbClr val="E0E0E0"/>
    <a:srgbClr val="D6D6D6"/>
    <a:srgbClr val="000000"/>
    <a:srgbClr val="D796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>
        <p:scale>
          <a:sx n="66" d="100"/>
          <a:sy n="66" d="100"/>
        </p:scale>
        <p:origin x="1208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presProps" Target="presProp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56031-EA58-4F71-B36D-3FC0DE10D0CE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92645F-742E-4514-9BAE-B8912268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93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92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2E2D1EB-C733-4A8A-A4C4-3CB4D7BA96DB}" type="slidenum">
              <a:rPr lang="en-US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08F0A-C3B7-4F45-B0B9-A7BF9E9792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838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617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08F0A-C3B7-4F45-B0B9-A7BF9E9792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767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08F0A-C3B7-4F45-B0B9-A7BF9E9792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953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13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49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8E866-318D-47D9-A093-0D1842B60D6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797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33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699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25536-4BDA-4833-950E-8DA55EB5F0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634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08F0A-C3B7-4F45-B0B9-A7BF9E9792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751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08F0A-C3B7-4F45-B0B9-A7BF9E9792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333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08F0A-C3B7-4F45-B0B9-A7BF9E9792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3579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08F0A-C3B7-4F45-B0B9-A7BF9E9792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282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2645F-742E-4514-9BAE-B89122680DF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572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08F0A-C3B7-4F45-B0B9-A7BF9E9792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2891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08F0A-C3B7-4F45-B0B9-A7BF9E9792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8715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08F0A-C3B7-4F45-B0B9-A7BF9E9792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2754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08F0A-C3B7-4F45-B0B9-A7BF9E9792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7099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0941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C159A0-5C92-46C7-AE0E-038A5C877D4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114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4665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C159A0-5C92-46C7-AE0E-038A5C877D4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449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6D08F0A-C3B7-4F45-B0B9-A7BF9E97924E}" type="slidenum">
              <a:rPr lang="en-US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6D08F0A-C3B7-4F45-B0B9-A7BF9E97924E}" type="slidenum">
              <a:rPr lang="en-US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2645F-742E-4514-9BAE-B89122680DF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518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6D08F0A-C3B7-4F45-B0B9-A7BF9E97924E}" type="slidenum">
              <a:rPr lang="en-US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6D08F0A-C3B7-4F45-B0B9-A7BF9E97924E}" type="slidenum">
              <a:rPr lang="en-US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8967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8312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3424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95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31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C7ABDC6-0C7F-405E-AA14-5C6EED36B87D}" type="slidenum">
              <a:rPr lang="en-US">
                <a:solidFill>
                  <a:prstClr val="black"/>
                </a:solidFill>
              </a:rPr>
              <a:pPr>
                <a:defRPr/>
              </a:pPr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74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10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4DD22-0660-4104-AF7A-7EC58A6C67C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291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4670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7159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95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31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C7ABDC6-0C7F-405E-AA14-5C6EED36B87D}" type="slidenum">
              <a:rPr lang="en-US">
                <a:solidFill>
                  <a:prstClr val="black"/>
                </a:solidFill>
              </a:rPr>
              <a:pPr>
                <a:defRPr/>
              </a:pPr>
              <a:t>77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1678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92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2E2D1EB-C733-4A8A-A4C4-3CB4D7BA96DB}" type="slidenum">
              <a:rPr lang="en-US">
                <a:solidFill>
                  <a:prstClr val="black"/>
                </a:solidFill>
              </a:rPr>
              <a:pPr>
                <a:defRPr/>
              </a:pPr>
              <a:t>78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785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92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2D1EB-C733-4A8A-A4C4-3CB4D7BA96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5785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92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2D1EB-C733-4A8A-A4C4-3CB4D7BA96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4818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92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2E2D1EB-C733-4A8A-A4C4-3CB4D7BA96DB}" type="slidenum">
              <a:rPr lang="en-US">
                <a:solidFill>
                  <a:prstClr val="black"/>
                </a:solidFill>
              </a:rPr>
              <a:pPr>
                <a:defRPr/>
              </a:pPr>
              <a:t>81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7018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92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2D1EB-C733-4A8A-A4C4-3CB4D7BA96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92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2D1EB-C733-4A8A-A4C4-3CB4D7BA96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6092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2D1EB-C733-4A8A-A4C4-3CB4D7BA96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08F0A-C3B7-4F45-B0B9-A7BF9E9792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1101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2255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36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72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106A1-5FDC-41F0-A635-AD78B36FF8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36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72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106A1-5FDC-41F0-A635-AD78B36FF8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92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2D1EB-C733-4A8A-A4C4-3CB4D7BA96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92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2D1EB-C733-4A8A-A4C4-3CB4D7BA96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36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72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106A1-5FDC-41F0-A635-AD78B36FF8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36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72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106A1-5FDC-41F0-A635-AD78B36FF8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01515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92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2D1EB-C733-4A8A-A4C4-3CB4D7BA96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92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2D1EB-C733-4A8A-A4C4-3CB4D7BA96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C159A0-5C92-46C7-AE0E-038A5C877D4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80733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92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2D1EB-C733-4A8A-A4C4-3CB4D7BA96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92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2D1EB-C733-4A8A-A4C4-3CB4D7BA96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92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2D1EB-C733-4A8A-A4C4-3CB4D7BA96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24244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6D08F0A-C3B7-4F45-B0B9-A7BF9E97924E}" type="slidenum">
              <a:rPr lang="en-US">
                <a:solidFill>
                  <a:prstClr val="black"/>
                </a:solidFill>
              </a:rPr>
              <a:pPr>
                <a:defRPr/>
              </a:pPr>
              <a:t>105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6D08F0A-C3B7-4F45-B0B9-A7BF9E97924E}" type="slidenum">
              <a:rPr lang="en-US">
                <a:solidFill>
                  <a:prstClr val="black"/>
                </a:solidFill>
              </a:rPr>
              <a:pPr>
                <a:defRPr/>
              </a:pPr>
              <a:t>106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92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2D1EB-C733-4A8A-A4C4-3CB4D7BA96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672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08F0A-C3B7-4F45-B0B9-A7BF9E9792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982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54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904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71A23-F5CB-406D-BE41-474F13D8CAB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639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08F0A-C3B7-4F45-B0B9-A7BF9E9792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143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6A33B-2160-491C-9266-8794DBD7B3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09F40-22CF-4FF3-A1DF-35A6C37CC4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CF514-DCBD-4EAA-980B-3884F78174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A234B-E3B7-4BD5-B2E5-EE13E8D372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CBDDF-A4D9-4A01-88BE-28C124D807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ADA9F-F4B5-4368-B438-691F5949AB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37C39-82B9-4823-BCF2-6730FF526DD0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1AB43-0A66-450A-9283-3232BAA02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C2BC7-8C95-464F-BAFF-0FFA84E525BF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A745D-FF6A-4ACA-959B-B01A3DA8F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248E2-0CF2-44BC-9FF5-7DF572A6F2DB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A831E-95B4-4ECF-889A-58D5C3F30B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0210D-12AD-4E1B-9A79-D70495F3937B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B322A-67C0-49B9-9882-EC74628D6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C0357-A7A9-4633-A726-61349FED8063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027EC-63EC-4882-B85E-1951EF030A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75872-85E9-4389-8432-520A8DF35062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C9E9A-AC85-4346-A05B-7703F54A0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C4CBE-397F-4D3C-B376-B85C4E4AF666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476C5-1F63-421F-A5A3-88642910E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1E087-1DC7-48F1-8B24-FCB25D3012A4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0FED3-C159-410F-B4A2-F1D855818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0475D-A02E-418E-96F6-725210C6B0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EA7F-C664-494B-9983-7A4CBB5A22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07FA5-606F-4C14-9053-C1C4D273CA7E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0253B-E53A-4975-B2CA-92C790FBCA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F1A15-0CF3-447A-8809-E55C8C32A7AF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EA61A-4981-467F-8F06-19D86A946C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51D30-D7A2-404C-9609-603142FAB429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B7821-AD16-4631-B2D7-ACD018D7A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8FF01-D994-4C67-A482-57879B776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BF5F0-5D9D-4BFB-BBC3-CB9351AB67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638B1-9157-4E5B-B3B3-C00D204FAA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D09A0-5914-4D46-8F91-FC1FD2B67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1B757-18F5-4F36-884E-258FA3504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6F7A3-B7CD-4EBB-B7B7-473E37912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FBB71-B7E8-4469-B06E-BD4CCA96EC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9ED73-1413-4132-A9E2-161A5F62F3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0D361-F471-472C-8A59-123C0449FE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ED028-F5D8-426E-8A2D-05D074B59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DCDFC-364A-43B8-B579-7FCD4DCAD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75FE7-CB2F-4D09-ACBF-9B6C39578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02508-5C81-425C-B099-22DE24419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2721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4478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3330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54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8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5009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0691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3245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D4093-7EFE-44B1-A822-CD506C467BF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0A9FD-5A93-4695-85B5-F026CDC7A2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0733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5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1652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91871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3759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7919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E05EB-0DB5-403F-8C9F-F7D1D56489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F08D8-EF64-4900-BA63-408975A154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8E7CF-B342-4225-9725-BDC5EA2E16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0E3E1-0318-45E4-AFD1-86414D835E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77C9A-92A2-4BDB-B15A-F34A0BD927B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86076-5900-4AB4-A0E8-992CFA44C26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B0891-EC2B-4B2F-99A4-DF909CAA2D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F008E-8E8C-4310-A4FC-B88ED705F5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06D9A-25BA-4AC9-BFA4-AB9DA75AAA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F245D-A9B0-4E4B-9596-56275C8B8DF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324D76-3343-4BF9-B43F-0FA2426F57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0EB106-A7C1-4E85-B269-71EB5FBBB6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30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9D218E8-A32C-418B-B937-3BC25F206AAF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45B2916-AEF3-4208-B822-75BFBF4503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0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90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90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E4CB3D-1B98-49A8-B68F-A4C91A31A63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59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091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interest.com/pin/118641771407221944/" TargetMode="Externa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artoonaday.com/new-usda-food-plate-pyramid-replacement/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neinyourdiet.com/My_own_popular_diet_articles/paleolithic_diet.php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Vegetarian_Diet_Pyramid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en.wikipedia.org/wiki/Vegetarian_Diet_Pyrami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n.wikipedia.org/wiki/Healthy_eating_pyrami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tierragoesgreen.com/2014/04/a-real-food-pyramid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ffingtonpost.com/food-republic/food-pyramids-around-the-world_b_874409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ffingtonpost.com/food-republic/food-pyramids-around-the-world_b_874409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hnicfoodsco.com/Japan/JapaneseFoodPyramid.ht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treehugger.com/what-food-pyramids-around-world-4868722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huffingtonpost.com/food-republic/food-pyramids-around-the-world_b_874409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ffingtonpost.com/food-republic/food-pyramids-around-the-world_b_874409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ffingtonpost.com/food-republic/food-pyramids-around-the-world_b_874409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ffingtonpost.com/food-republic/food-pyramids-around-the-world_b_874409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iefdelphi.com/media/photos/22549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ffingtonpost.com/food-republic/food-pyramids-around-the-world_b_874409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ffingtonpost.com/food-republic/food-pyramids-around-the-world_b_874409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ffpost.com/entry/food-pyramids-around-the-world_b_874409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ffpost.com/entry/food-pyramids-around-the-world_b_874409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treehugger.com/what-food-pyramids-around-world-4868722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treehugger.com/what-food-pyramids-around-world-4868722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www.bbc.com/news/world-us-canada-46964549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vox.com/2015/2/20/8076961/brazil-food-guide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x.com/2015/2/20/8076961/brazil-food-guide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www.image.ie/editorial/did-you-know-that-ireland-has-revamped-the-food-pyramid-74533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mda.org/info/images/July99_new.gif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ood_guide_pyramid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aylorjmichaels.blogspot.com/2013/03/new-american-food-pyramid.html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ktemnews.com/texas-food-pyramid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iefdelphi.com/media/photos/22549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fatboydiet.tumblr.com/post/34577921658/follow-this-food-pyramid-and-youll-be-massive-in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che.org/mol/Spring-05/inside.html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465981892667133701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rillist.com/eat/nation/the-college-food-pyramid-college-food-humor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reddit.com%2Fr%2Ffunny%2Fcomments%2Fpnozr%2Fthe_food_pyramid%2F&amp;psig=AOvVaw1cS-uxYrtIgSiSOwbiMAhh&amp;ust=1629564182344000&amp;source=images&amp;cd=vfe&amp;ved=0CAsQjhxqFwoTCLiRxemFwPICFQAAAAAdAAAAABAa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memebase.cheezburger.com%2Ftag%2Ffood-pyramid&amp;psig=AOvVaw1cS-uxYrtIgSiSOwbiMAhh&amp;ust=1629564182344000&amp;source=images&amp;cd=vfe&amp;ved=0CAsQjhxqFwoTCLiRxemFwPICFQAAAAAdAAAAABAf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comicvine.gamespot.com%2Fprofile%2Fnerx%2Fblog%2F%3Fpage%3D2&amp;psig=AOvVaw2pG1nDo8mhJWmCurwSrQ2U&amp;ust=1629563689501000&amp;source=images&amp;cd=vfe&amp;ved=0CAsQjhxqFwoTCLiTwf6DwPICFQAAAAAdAAAAABAX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reddit.com%2Fr%2Ffunny%2Fcomments%2Fgppz9d%2Flockdown_diet%2F&amp;psig=AOvVaw0mLXp1sGMj1be97BFuL9eT&amp;ust=1629565486113000&amp;source=images&amp;cd=vfe&amp;ved=0CAsQjhxqFwoTCOiT0dSKwPICFQAAAAAdAAAAABAJ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ethnicfoodsco.com/Japan/JapaneseFoodPyramid.htm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ethnicfoodsco.com/Japan/JapaneseFoodPyramid.htm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ethnicfoodsco.com/Japan/JapaneseFoodPyramid.htm" TargetMode="External"/><Relationship Id="rId4" Type="http://schemas.openxmlformats.org/officeDocument/2006/relationships/image" Target="../media/image3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n.wikipedia.org/wiki/Epa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n.wikipedia.org/wiki/Epa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n.wikipedia.org/wiki/CAFO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n.wikipedia.org/wiki/CAFO" TargetMode="Externa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028" y="463637"/>
            <a:ext cx="9144000" cy="63036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0"/>
            <a:ext cx="9114972" cy="676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1200" i="1" dirty="0">
              <a:ln w="6350">
                <a:noFill/>
                <a:prstDash val="solid"/>
                <a:miter lim="800000"/>
              </a:ln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25" y="0"/>
            <a:ext cx="9114972" cy="6767286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600" b="1" dirty="0">
              <a:ln w="6350">
                <a:noFill/>
                <a:prstDash val="solid"/>
                <a:miter lim="800000"/>
              </a:ln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600" b="1" dirty="0">
              <a:ln w="6350">
                <a:noFill/>
                <a:prstDash val="solid"/>
                <a:miter lim="800000"/>
              </a:ln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600" b="1" dirty="0">
              <a:ln w="6350">
                <a:noFill/>
                <a:prstDash val="solid"/>
                <a:miter lim="800000"/>
              </a:ln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600" b="1" dirty="0">
              <a:ln w="6350">
                <a:noFill/>
                <a:prstDash val="solid"/>
                <a:miter lim="800000"/>
              </a:ln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600" b="1" dirty="0">
              <a:ln w="6350">
                <a:noFill/>
                <a:prstDash val="solid"/>
                <a:miter lim="800000"/>
              </a:ln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600" b="1" dirty="0">
              <a:ln w="6350">
                <a:noFill/>
                <a:prstDash val="solid"/>
                <a:miter lim="800000"/>
              </a:ln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" y="2047250"/>
            <a:ext cx="7315200" cy="4016484"/>
          </a:xfrm>
          <a:prstGeom prst="rect">
            <a:avLst/>
          </a:prstGeom>
          <a:effectLst/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44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The USDA</a:t>
            </a:r>
          </a:p>
          <a:p>
            <a:pPr marL="2400300" indent="-2400300" algn="ctr" eaLnBrk="0" hangingPunct="0">
              <a:defRPr/>
            </a:pPr>
            <a:r>
              <a:rPr kumimoji="1" lang="en-US" sz="44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Food Guide Pyramid</a:t>
            </a:r>
          </a:p>
          <a:p>
            <a:pPr marL="2400300" indent="-2400300" algn="ctr" eaLnBrk="0" hangingPunct="0">
              <a:defRPr/>
            </a:pPr>
            <a:r>
              <a:rPr lang="en-US" dirty="0">
                <a:solidFill>
                  <a:prstClr val="black"/>
                </a:solidFill>
              </a:rPr>
              <a:t>(1992-2011)</a:t>
            </a:r>
            <a:endParaRPr kumimoji="1" lang="en-US" dirty="0">
              <a:ln w="6350">
                <a:noFill/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400300" indent="-2400300" algn="ctr" eaLnBrk="0" hangingPunct="0">
              <a:defRPr/>
            </a:pPr>
            <a:endParaRPr kumimoji="1" lang="en-US" sz="11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400300" indent="-2400300" algn="ctr" eaLnBrk="0" hangingPunct="0">
              <a:defRPr/>
            </a:pPr>
            <a:r>
              <a:rPr kumimoji="1" lang="en-US" sz="3200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and</a:t>
            </a:r>
          </a:p>
          <a:p>
            <a:pPr marL="2400300" indent="-2400300" algn="ctr" eaLnBrk="0" hangingPunct="0">
              <a:defRPr/>
            </a:pPr>
            <a:r>
              <a:rPr kumimoji="1" lang="en-US" sz="4400" b="1" i="1" dirty="0" err="1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MyPlate</a:t>
            </a:r>
            <a:endParaRPr kumimoji="1" lang="en-US" sz="44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400300" indent="-2400300" algn="ctr" eaLnBrk="0" hangingPunct="0">
              <a:defRPr/>
            </a:pPr>
            <a:r>
              <a:rPr lang="en-US" dirty="0">
                <a:solidFill>
                  <a:prstClr val="black"/>
                </a:solidFill>
              </a:rPr>
              <a:t>(2011-)</a:t>
            </a:r>
            <a:endParaRPr kumimoji="1" lang="en-US" dirty="0">
              <a:ln w="6350">
                <a:noFill/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400300" indent="-2400300" algn="ctr" eaLnBrk="0" hangingPunct="0">
              <a:defRPr/>
            </a:pPr>
            <a:endParaRPr kumimoji="1" lang="en-US" sz="44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739255" y="6222471"/>
            <a:ext cx="16446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50" b="1" dirty="0">
                <a:solidFill>
                  <a:srgbClr val="000000"/>
                </a:solidFill>
                <a:latin typeface="Arial" pitchFamily="34" charset="0"/>
              </a:rPr>
              <a:t>Tim Roufs </a:t>
            </a:r>
            <a:r>
              <a:rPr lang="en-US" sz="1400" b="1" baseline="30000" dirty="0">
                <a:solidFill>
                  <a:srgbClr val="000000"/>
                </a:solidFill>
                <a:latin typeface="Arial" pitchFamily="34" charset="0"/>
              </a:rPr>
              <a:t>©</a:t>
            </a:r>
            <a:r>
              <a:rPr lang="en-US" sz="1050" b="1" dirty="0">
                <a:solidFill>
                  <a:srgbClr val="000000"/>
                </a:solidFill>
                <a:latin typeface="Arial" pitchFamily="34" charset="0"/>
              </a:rPr>
              <a:t>2014-2024</a:t>
            </a:r>
            <a:endParaRPr kumimoji="1" lang="en-US" sz="105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63606" y="5696856"/>
            <a:ext cx="28167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rgbClr val="000000"/>
                </a:solidFill>
                <a:latin typeface="Arial" pitchFamily="34" charset="0"/>
              </a:rPr>
              <a:t>Anthropology of Food</a:t>
            </a:r>
            <a:br>
              <a:rPr lang="en-US" sz="1400" b="1" dirty="0">
                <a:solidFill>
                  <a:srgbClr val="000000"/>
                </a:solidFill>
                <a:latin typeface="Arial" pitchFamily="34" charset="0"/>
              </a:rPr>
            </a:br>
            <a:r>
              <a:rPr lang="en-US" sz="1400" b="1" dirty="0">
                <a:solidFill>
                  <a:srgbClr val="000000"/>
                </a:solidFill>
                <a:latin typeface="Arial" pitchFamily="34" charset="0"/>
              </a:rPr>
              <a:t>University of Minnesota Duluth</a:t>
            </a:r>
            <a:endParaRPr kumimoji="1" lang="en-US" sz="1400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5/50/USDA_MyPlate_green.jpg/640px-USDA_MyPlate_g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2312"/>
            <a:ext cx="6400800" cy="58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879928" y="6000690"/>
            <a:ext cx="7391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MyPyramid was replaced by </a:t>
            </a:r>
            <a:r>
              <a:rPr lang="en-US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MyPlate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2 June 2011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125" y="533400"/>
            <a:ext cx="2962275" cy="445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0851" name="TextBox 7"/>
          <p:cNvSpPr txBox="1">
            <a:spLocks noChangeArrowheads="1"/>
          </p:cNvSpPr>
          <p:nvPr/>
        </p:nvSpPr>
        <p:spPr bwMode="auto">
          <a:xfrm>
            <a:off x="5029200" y="1476828"/>
            <a:ext cx="32766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</a:rPr>
              <a:t>Marion Nestle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prstClr val="white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prstClr val="white"/>
                </a:solidFill>
              </a:rPr>
              <a:t>Food Politics: How the Food Industry Influences Nutrition and Health</a:t>
            </a:r>
            <a:endParaRPr lang="en-US" sz="2400" b="1" dirty="0">
              <a:solidFill>
                <a:prstClr val="white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white"/>
                </a:solidFill>
              </a:rPr>
              <a:t>University of California Press 2007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4706541"/>
            <a:ext cx="7315200" cy="184665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Marion Nestle provides one of the best discussions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— perhaps </a:t>
            </a:r>
            <a:r>
              <a:rPr lang="en-US" sz="2400" b="1" i="1" dirty="0">
                <a:solidFill>
                  <a:prstClr val="black"/>
                </a:solidFill>
              </a:rPr>
              <a:t>THE</a:t>
            </a:r>
            <a:r>
              <a:rPr lang="en-US" sz="2400" b="1" dirty="0">
                <a:solidFill>
                  <a:prstClr val="black"/>
                </a:solidFill>
              </a:rPr>
              <a:t> best discussion—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of the Food Guide Pyramid, and of the USDA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(including the politics of the pyramid)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1" name="TextBox 7"/>
          <p:cNvSpPr txBox="1">
            <a:spLocks noChangeArrowheads="1"/>
          </p:cNvSpPr>
          <p:nvPr/>
        </p:nvSpPr>
        <p:spPr bwMode="auto">
          <a:xfrm>
            <a:off x="5029200" y="1476828"/>
            <a:ext cx="32766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</a:rPr>
              <a:t>Marion Nestle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prstClr val="white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prstClr val="white"/>
                </a:solidFill>
              </a:rPr>
              <a:t>Unsavory Truth: How Food Companies Skew the Science of What We Eat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white"/>
                </a:solidFill>
              </a:rPr>
              <a:t>Basic Books 2018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5257800"/>
            <a:ext cx="7315200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/>
              <a:t>“America's leading nutritionist exposes how the food industry corrupts scientific research for profit”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79" y="533400"/>
            <a:ext cx="2975051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69772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TextBox 7"/>
          <p:cNvSpPr txBox="1">
            <a:spLocks noChangeArrowheads="1"/>
          </p:cNvSpPr>
          <p:nvPr/>
        </p:nvSpPr>
        <p:spPr bwMode="auto">
          <a:xfrm>
            <a:off x="5105400" y="3044370"/>
            <a:ext cx="32766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Marion Nestle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to Eat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North Point Press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2007</a:t>
            </a:r>
          </a:p>
        </p:txBody>
      </p:sp>
      <p:pic>
        <p:nvPicPr>
          <p:cNvPr id="5918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433286"/>
            <a:ext cx="304800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899660" y="417623"/>
            <a:ext cx="7315200" cy="738664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. . 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66638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37" y="381000"/>
            <a:ext cx="5343525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67063" y="6172200"/>
            <a:ext cx="5876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Marion [No Relation to the Company] Nestle</a:t>
            </a:r>
          </a:p>
        </p:txBody>
      </p:sp>
    </p:spTree>
    <p:extLst>
      <p:ext uri="{BB962C8B-B14F-4D97-AF65-F5344CB8AC3E}">
        <p14:creationId xmlns:p14="http://schemas.microsoft.com/office/powerpoint/2010/main" val="269525859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5/50/USDA_MyPlate_green.jpg/640px-USDA_MyPlate_g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62345"/>
            <a:ext cx="5715000" cy="519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838200" y="5334000"/>
            <a:ext cx="7391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</a:t>
            </a:r>
            <a:r>
              <a:rPr lang="en-US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MyPlate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“is the latest in over 110 years of nutrition guides from the USDA”, many version of The Food Pyramid remain in use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213451898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0" y="762000"/>
            <a:ext cx="9150220" cy="609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228600" y="6528256"/>
            <a:ext cx="42672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solidFill>
                  <a:prstClr val="black"/>
                </a:solidFill>
                <a:hlinkClick r:id="rId4"/>
              </a:rPr>
              <a:t>http://www.pinterest.com/pin/118641771407221944/</a:t>
            </a:r>
            <a:endParaRPr lang="en-US" sz="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09306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17" y="43122"/>
            <a:ext cx="7764411" cy="673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1752600" y="6565900"/>
            <a:ext cx="5638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solidFill>
                  <a:prstClr val="black"/>
                </a:solidFill>
                <a:hlinkClick r:id="rId4"/>
              </a:rPr>
              <a:t>http://www.cartoonaday.com/new-usda-food-plate-pyramid-replacement/</a:t>
            </a:r>
            <a:endParaRPr lang="en-US" sz="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04101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028" y="463637"/>
            <a:ext cx="9144000" cy="63036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0"/>
            <a:ext cx="9114972" cy="676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200" b="0" i="1" u="none" strike="noStrike" kern="1200" cap="none" spc="0" normalizeH="0" baseline="0" noProof="0" dirty="0">
              <a:ln w="6350">
                <a:noFill/>
                <a:prstDash val="solid"/>
                <a:miter lim="800000"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25" y="0"/>
            <a:ext cx="9114972" cy="6767286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600" b="1" i="0" u="none" strike="noStrike" kern="1200" cap="none" spc="0" normalizeH="0" baseline="0" noProof="0" dirty="0">
              <a:ln w="6350">
                <a:noFill/>
                <a:prstDash val="solid"/>
                <a:miter lim="800000"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600" b="1" i="0" u="none" strike="noStrike" kern="1200" cap="none" spc="0" normalizeH="0" baseline="0" noProof="0" dirty="0">
              <a:ln w="6350">
                <a:noFill/>
                <a:prstDash val="solid"/>
                <a:miter lim="800000"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600" b="1" i="0" u="none" strike="noStrike" kern="1200" cap="none" spc="0" normalizeH="0" baseline="0" noProof="0" dirty="0">
              <a:ln w="6350">
                <a:noFill/>
                <a:prstDash val="solid"/>
                <a:miter lim="800000"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600" b="1" i="0" u="none" strike="noStrike" kern="1200" cap="none" spc="0" normalizeH="0" baseline="0" noProof="0" dirty="0">
              <a:ln w="6350">
                <a:noFill/>
                <a:prstDash val="solid"/>
                <a:miter lim="800000"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600" b="1" i="0" u="none" strike="noStrike" kern="1200" cap="none" spc="0" normalizeH="0" baseline="0" noProof="0" dirty="0">
              <a:ln w="6350">
                <a:noFill/>
                <a:prstDash val="solid"/>
                <a:miter lim="800000"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600" b="1" i="0" u="none" strike="noStrike" kern="1200" cap="none" spc="0" normalizeH="0" baseline="0" noProof="0" dirty="0">
              <a:ln w="6350">
                <a:noFill/>
                <a:prstDash val="solid"/>
                <a:miter lim="800000"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" y="2047250"/>
            <a:ext cx="7315200" cy="4016484"/>
          </a:xfrm>
          <a:prstGeom prst="rect">
            <a:avLst/>
          </a:prstGeom>
          <a:effectLst/>
        </p:spPr>
        <p:txBody>
          <a:bodyPr lIns="91440" tIns="45720" rIns="91440">
            <a:spAutoFit/>
          </a:bodyPr>
          <a:lstStyle/>
          <a:p>
            <a:pPr marL="2400300" marR="0" lvl="0" indent="-240030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 USDA</a:t>
            </a:r>
          </a:p>
          <a:p>
            <a:pPr marL="2400300" marR="0" lvl="0" indent="-240030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Food Guide Pyramid</a:t>
            </a:r>
          </a:p>
          <a:p>
            <a:pPr marL="2400300" marR="0" lvl="0" indent="-240030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(1992-2011)</a:t>
            </a:r>
            <a:endParaRPr kumimoji="1" lang="en-US" sz="1800" b="0" i="0" u="none" strike="noStrike" kern="1200" cap="none" spc="0" normalizeH="0" baseline="0" noProof="0" dirty="0">
              <a:ln w="6350">
                <a:noFill/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2400300" marR="0" lvl="0" indent="-240030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100" b="1" i="1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2400300" marR="0" lvl="0" indent="-240030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and</a:t>
            </a:r>
          </a:p>
          <a:p>
            <a:pPr marL="2400300" marR="0" lvl="0" indent="-240030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1200" cap="none" spc="0" normalizeH="0" baseline="0" noProof="0" dirty="0" err="1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MyPlate</a:t>
            </a:r>
            <a:endParaRPr kumimoji="1" lang="en-US" sz="4400" b="1" i="1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2400300" marR="0" lvl="0" indent="-240030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(2011-)</a:t>
            </a:r>
            <a:endParaRPr kumimoji="1" lang="en-US" sz="1800" b="0" i="0" u="none" strike="noStrike" kern="1200" cap="none" spc="0" normalizeH="0" baseline="0" noProof="0" dirty="0">
              <a:ln w="6350">
                <a:noFill/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2400300" marR="0" lvl="0" indent="-240030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1" i="1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739255" y="6222471"/>
            <a:ext cx="16446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Tim Roufs 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2014-2024</a:t>
            </a:r>
            <a:endParaRPr kumimoji="1" lang="en-US" sz="1050" b="1" i="1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63606" y="5696856"/>
            <a:ext cx="28167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 of Food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University of Minnesota Duluth</a:t>
            </a:r>
            <a:endParaRPr kumimoji="1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192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TextBox 7"/>
          <p:cNvSpPr txBox="1">
            <a:spLocks noChangeArrowheads="1"/>
          </p:cNvSpPr>
          <p:nvPr/>
        </p:nvSpPr>
        <p:spPr bwMode="auto">
          <a:xfrm>
            <a:off x="1133375" y="1800285"/>
            <a:ext cx="69342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Worldwide, food guide “pyramids” come 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Calibri"/>
              </a:rPr>
              <a:t>versions for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countries and cuisines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in all sizes and shapes . . 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789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763486" y="6566356"/>
            <a:ext cx="5638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http://www.wineinyourdiet.com/My_own_popular_diet_articles/paleolithic_diet.php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7245106" cy="586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90800" y="6093851"/>
            <a:ext cx="3943324" cy="507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Paleolithic Diet Food Pyramid</a:t>
            </a:r>
          </a:p>
        </p:txBody>
      </p:sp>
    </p:spTree>
    <p:extLst>
      <p:ext uri="{BB962C8B-B14F-4D97-AF65-F5344CB8AC3E}">
        <p14:creationId xmlns:p14="http://schemas.microsoft.com/office/powerpoint/2010/main" val="3464827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254" y="228600"/>
            <a:ext cx="760694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449153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TextBox 7"/>
          <p:cNvSpPr txBox="1">
            <a:spLocks noChangeArrowheads="1"/>
          </p:cNvSpPr>
          <p:nvPr/>
        </p:nvSpPr>
        <p:spPr bwMode="auto">
          <a:xfrm>
            <a:off x="1738086" y="6073914"/>
            <a:ext cx="5638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Vegetarian Food Pyramid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http://en.wikipedia.org/wiki/Vegetarian_Diet_Pyramid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0075"/>
            <a:ext cx="609600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997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TextBox 7"/>
          <p:cNvSpPr txBox="1">
            <a:spLocks noChangeArrowheads="1"/>
          </p:cNvSpPr>
          <p:nvPr/>
        </p:nvSpPr>
        <p:spPr bwMode="auto">
          <a:xfrm>
            <a:off x="1752600" y="6078538"/>
            <a:ext cx="5638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vegan version of the food guide pyramid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440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547813"/>
            <a:ext cx="7315200" cy="393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738086" y="6551842"/>
            <a:ext cx="5638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http://en.wikipedia.org/wiki/Vegetarian_Diet_Pyramid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95053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en/thumb/c/c8/Harvard_healthy_eating_pyramid.jpg/640px-Harvard_healthy_eating_pyrami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533400"/>
            <a:ext cx="6192146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67856" y="655184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http://en.wikipedia.org/wiki/Healthy_eating_pyramid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309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1738086" y="6565900"/>
            <a:ext cx="5638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http://tierragoesgreen.com/2014-2024/04/a-real-food-pyramid/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9" name="Picture 3" descr="http://tierragoesgreen.com/wp-content/uploads/2014/01/20140106-1001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250" y="843496"/>
            <a:ext cx="6402636" cy="531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488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442948"/>
            <a:ext cx="6908800" cy="22518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Some examples of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food “pyramids”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around the world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  <a:endParaRPr kumimoji="1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31824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738086" y="6566356"/>
            <a:ext cx="5638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http://www.huffingtonpost.com/food-republic/food-pyramids-around-the-world_b_874409.html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705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87221" y="6078835"/>
            <a:ext cx="2807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China's Food Pagoda</a:t>
            </a:r>
          </a:p>
        </p:txBody>
      </p:sp>
    </p:spTree>
    <p:extLst>
      <p:ext uri="{BB962C8B-B14F-4D97-AF65-F5344CB8AC3E}">
        <p14:creationId xmlns:p14="http://schemas.microsoft.com/office/powerpoint/2010/main" val="3709987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TextBox 6"/>
          <p:cNvSpPr txBox="1">
            <a:spLocks noChangeArrowheads="1"/>
          </p:cNvSpPr>
          <p:nvPr/>
        </p:nvSpPr>
        <p:spPr bwMode="auto">
          <a:xfrm>
            <a:off x="1752600" y="5754688"/>
            <a:ext cx="5638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D79694"/>
                </a:solidFill>
              </a:rPr>
              <a:t>The 1992 </a:t>
            </a:r>
            <a:r>
              <a:rPr lang="en-US" sz="4000" b="1" dirty="0">
                <a:solidFill>
                  <a:prstClr val="black"/>
                </a:solidFill>
              </a:rPr>
              <a:t>USDA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>
                <a:solidFill>
                  <a:srgbClr val="D79694"/>
                </a:solidFill>
              </a:rPr>
              <a:t>food pyramid</a:t>
            </a:r>
            <a:endParaRPr lang="en-US" sz="1600" b="1" dirty="0">
              <a:solidFill>
                <a:srgbClr val="D79694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7228" y="3124200"/>
            <a:ext cx="2286000" cy="156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752600" y="6565900"/>
            <a:ext cx="5638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http://www.huffingtonpost.com/food-republic/food-pyramids-around-the-world_b_874409.html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87700" y="6078835"/>
            <a:ext cx="2814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Japan's Spinning Top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81000"/>
            <a:ext cx="8046720" cy="564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84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TextBox 7"/>
          <p:cNvSpPr txBox="1">
            <a:spLocks noChangeArrowheads="1"/>
          </p:cNvSpPr>
          <p:nvPr/>
        </p:nvSpPr>
        <p:spPr bwMode="auto">
          <a:xfrm>
            <a:off x="1752600" y="5943600"/>
            <a:ext cx="5638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Japanese Food Guide Pyramid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www.ethnicfoodsco.com/Japan/JapaneseFoodPyramid.htm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030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500" y="152400"/>
            <a:ext cx="5715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3464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TextBox 7"/>
          <p:cNvSpPr txBox="1">
            <a:spLocks noChangeArrowheads="1"/>
          </p:cNvSpPr>
          <p:nvPr/>
        </p:nvSpPr>
        <p:spPr bwMode="auto">
          <a:xfrm>
            <a:off x="1752600" y="6078835"/>
            <a:ext cx="5638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Asian Diet Food Guide Pyramid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2356" name="Picture 5" descr="foodpyramid_Asian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52400"/>
            <a:ext cx="4194175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2554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EE2898-64AF-4FDD-9E7A-3D4328D8C38D}"/>
              </a:ext>
            </a:extLst>
          </p:cNvPr>
          <p:cNvSpPr/>
          <p:nvPr/>
        </p:nvSpPr>
        <p:spPr>
          <a:xfrm>
            <a:off x="3930414" y="6243935"/>
            <a:ext cx="12809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Australia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2C97C8-13DE-4ADE-98FA-265D2D002DDA}"/>
              </a:ext>
            </a:extLst>
          </p:cNvPr>
          <p:cNvSpPr txBox="1"/>
          <p:nvPr/>
        </p:nvSpPr>
        <p:spPr>
          <a:xfrm>
            <a:off x="2276375" y="664255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https://www.treehugger.com/what-food-pyramids-around-world-4868722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C44962-90B5-4555-874E-D7B6DCEE8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04800"/>
            <a:ext cx="420509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3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772400" cy="565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0" y="6078835"/>
            <a:ext cx="3092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Germany's 3D Pyramid</a:t>
            </a: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1752600" y="6565900"/>
            <a:ext cx="5638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http://www.huffingtonpost.com/food-republic/food-pyramids-around-the-world_b_874409.html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265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738086" y="6566356"/>
            <a:ext cx="5638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http://www.huffingtonpost.com/food-republic/food-pyramids-around-the-world_b_874409.html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35300" y="6078835"/>
            <a:ext cx="31032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Greece's Food Pyramid</a:t>
            </a:r>
          </a:p>
        </p:txBody>
      </p:sp>
      <p:pic>
        <p:nvPicPr>
          <p:cNvPr id="10242" name="Picture 2" descr="http://i.huffpost.com/gadgets/slideshows/28439/slide_28439_288479_fr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32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045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738086" y="6566356"/>
            <a:ext cx="5638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http://www.huffingtonpost.com/food-republic/food-pyramids-around-the-world_b_874409.html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6091535"/>
            <a:ext cx="3088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Poland's Food Pyramid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304800"/>
            <a:ext cx="7572375" cy="550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0497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763486" y="6566356"/>
            <a:ext cx="5638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http://www.huffingtonpost.com/food-republic/food-pyramids-around-the-world_b_874409.html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362" name="Picture 2" descr="http://i.huffpost.com/gadgets/slideshows/28439/slide_28439_288486_fr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" y="88900"/>
            <a:ext cx="8759190" cy="637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24200" y="6078835"/>
            <a:ext cx="2911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Spain's Food Pyramid</a:t>
            </a:r>
          </a:p>
        </p:txBody>
      </p:sp>
    </p:spTree>
    <p:extLst>
      <p:ext uri="{BB962C8B-B14F-4D97-AF65-F5344CB8AC3E}">
        <p14:creationId xmlns:p14="http://schemas.microsoft.com/office/powerpoint/2010/main" val="40672538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750786" y="6566356"/>
            <a:ext cx="5638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http://www.chiefdelphi.com/media/photos/22549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24200" y="6078835"/>
            <a:ext cx="2911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Spain's Food Pyramid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" y="304800"/>
            <a:ext cx="8046720" cy="567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17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752600" y="6566356"/>
            <a:ext cx="5638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http://www.huffingtonpost.com/food-republic/food-pyramids-around-the-world_b_874409.html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64359" y="6078835"/>
            <a:ext cx="3284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Slovenia's Food Pyramid</a:t>
            </a:r>
          </a:p>
        </p:txBody>
      </p:sp>
      <p:pic>
        <p:nvPicPr>
          <p:cNvPr id="14338" name="Picture 2" descr="http://i.huffpost.com/gadgets/slideshows/28439/slide_28439_288484_fr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73" y="304800"/>
            <a:ext cx="7438927" cy="541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329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62428" y="2395478"/>
            <a:ext cx="80010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</a:rPr>
              <a:t>the food pyramid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</a:rPr>
              <a:t>The United States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</a:rPr>
              <a:t>Department of Agriculture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</a:rPr>
              <a:t>is one of the most widely recognized logos in the world . . 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. . . right next to 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388" y="5727700"/>
            <a:ext cx="621212" cy="24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738086" y="6565900"/>
            <a:ext cx="5638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http://www.huffingtonpost.com/food-republic/food-pyramids-around-the-world_b_874409.html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6066135"/>
            <a:ext cx="3027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Hungary's Food House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0"/>
            <a:ext cx="72294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20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4D6260F-7D83-4DB4-8ACF-73B86F024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62419"/>
            <a:ext cx="8229600" cy="58621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EE2898-64AF-4FDD-9E7A-3D4328D8C38D}"/>
              </a:ext>
            </a:extLst>
          </p:cNvPr>
          <p:cNvSpPr/>
          <p:nvPr/>
        </p:nvSpPr>
        <p:spPr>
          <a:xfrm>
            <a:off x="3187700" y="6162575"/>
            <a:ext cx="2399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UK's Eatwell Plate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21C686-ADBC-4834-9313-7A16FB209B5A}"/>
              </a:ext>
            </a:extLst>
          </p:cNvPr>
          <p:cNvSpPr txBox="1"/>
          <p:nvPr/>
        </p:nvSpPr>
        <p:spPr>
          <a:xfrm>
            <a:off x="2276375" y="664255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https://www.huffpost.com/entry/food-pyramids-around-the-world_b_874409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724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EE2898-64AF-4FDD-9E7A-3D4328D8C38D}"/>
              </a:ext>
            </a:extLst>
          </p:cNvPr>
          <p:cNvSpPr/>
          <p:nvPr/>
        </p:nvSpPr>
        <p:spPr>
          <a:xfrm>
            <a:off x="3229275" y="6243935"/>
            <a:ext cx="2648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France's Food Stairs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B0D579E7-35BF-490A-A36F-B86CFD74D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47862"/>
            <a:ext cx="8229600" cy="5524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2C97C8-13DE-4ADE-98FA-265D2D002DDA}"/>
              </a:ext>
            </a:extLst>
          </p:cNvPr>
          <p:cNvSpPr txBox="1"/>
          <p:nvPr/>
        </p:nvSpPr>
        <p:spPr>
          <a:xfrm>
            <a:off x="2276375" y="664255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https://www.huffpost.com/entry/food-pyramids-around-the-world_b_874409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4150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EE2898-64AF-4FDD-9E7A-3D4328D8C38D}"/>
              </a:ext>
            </a:extLst>
          </p:cNvPr>
          <p:cNvSpPr/>
          <p:nvPr/>
        </p:nvSpPr>
        <p:spPr>
          <a:xfrm>
            <a:off x="3972025" y="6243935"/>
            <a:ext cx="1197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Belgium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2C97C8-13DE-4ADE-98FA-265D2D002DDA}"/>
              </a:ext>
            </a:extLst>
          </p:cNvPr>
          <p:cNvSpPr txBox="1"/>
          <p:nvPr/>
        </p:nvSpPr>
        <p:spPr>
          <a:xfrm>
            <a:off x="2276375" y="664255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https://www.treehugger.com/what-food-pyramids-around-world-4868722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Chart, funnel chart&#10;&#10;Description automatically generated">
            <a:extLst>
              <a:ext uri="{FF2B5EF4-FFF2-40B4-BE49-F238E27FC236}">
                <a16:creationId xmlns:a16="http://schemas.microsoft.com/office/drawing/2014/main" id="{2547FFB2-0727-4717-8FA4-190D4FF2E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727745"/>
            <a:ext cx="6400800" cy="544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255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EE2898-64AF-4FDD-9E7A-3D4328D8C38D}"/>
              </a:ext>
            </a:extLst>
          </p:cNvPr>
          <p:cNvSpPr/>
          <p:nvPr/>
        </p:nvSpPr>
        <p:spPr>
          <a:xfrm>
            <a:off x="4020918" y="6243935"/>
            <a:ext cx="10999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Finland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2C97C8-13DE-4ADE-98FA-265D2D002DDA}"/>
              </a:ext>
            </a:extLst>
          </p:cNvPr>
          <p:cNvSpPr txBox="1"/>
          <p:nvPr/>
        </p:nvSpPr>
        <p:spPr>
          <a:xfrm>
            <a:off x="2276375" y="664255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https://www.treehugger.com/what-food-pyramids-around-world-4868722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93507F-BE99-4E11-B4F5-EAE8112AE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381000"/>
            <a:ext cx="809625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191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EE2898-64AF-4FDD-9E7A-3D4328D8C38D}"/>
              </a:ext>
            </a:extLst>
          </p:cNvPr>
          <p:cNvSpPr/>
          <p:nvPr/>
        </p:nvSpPr>
        <p:spPr>
          <a:xfrm>
            <a:off x="4013703" y="6243935"/>
            <a:ext cx="1114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Canada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2C97C8-13DE-4ADE-98FA-265D2D002DDA}"/>
              </a:ext>
            </a:extLst>
          </p:cNvPr>
          <p:cNvSpPr txBox="1"/>
          <p:nvPr/>
        </p:nvSpPr>
        <p:spPr>
          <a:xfrm>
            <a:off x="2276375" y="664255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https://www.bbc.com/news/world-us-canada-46964549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late of food&#10;&#10;Description automatically generated">
            <a:extLst>
              <a:ext uri="{FF2B5EF4-FFF2-40B4-BE49-F238E27FC236}">
                <a16:creationId xmlns:a16="http://schemas.microsoft.com/office/drawing/2014/main" id="{4F7AB6C2-8B90-41C7-B476-FCF38D812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2103A2-1850-4BB2-A379-C520C1765FEA}"/>
              </a:ext>
            </a:extLst>
          </p:cNvPr>
          <p:cNvSpPr txBox="1"/>
          <p:nvPr/>
        </p:nvSpPr>
        <p:spPr>
          <a:xfrm>
            <a:off x="457200" y="5181600"/>
            <a:ext cx="822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Canada’s guide does away with food groups entirely, and instead encourages people to eat a variety of unprocessed foods.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Missing, for e.g.,  is a daily dose of dairy.</a:t>
            </a:r>
          </a:p>
        </p:txBody>
      </p:sp>
    </p:spTree>
    <p:extLst>
      <p:ext uri="{BB962C8B-B14F-4D97-AF65-F5344CB8AC3E}">
        <p14:creationId xmlns:p14="http://schemas.microsoft.com/office/powerpoint/2010/main" val="549116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0A0ABEE-FC75-46A5-B47F-8B658FEA4B05}"/>
              </a:ext>
            </a:extLst>
          </p:cNvPr>
          <p:cNvSpPr txBox="1"/>
          <p:nvPr/>
        </p:nvSpPr>
        <p:spPr>
          <a:xfrm>
            <a:off x="2276375" y="664255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https://www.vox.com/2015/2/20/8076961/brazil-food-guide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3CCB81-A993-4D3A-A3B6-37A42DCBCDFC}"/>
              </a:ext>
            </a:extLst>
          </p:cNvPr>
          <p:cNvSpPr txBox="1"/>
          <p:nvPr/>
        </p:nvSpPr>
        <p:spPr>
          <a:xfrm>
            <a:off x="1143000" y="152400"/>
            <a:ext cx="6934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 does Brazil, where "eating is a natural part of social life"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164207-9A95-4C85-AB11-6D65027C9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19200"/>
            <a:ext cx="8686800" cy="48966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CE1CE72-933B-4E42-8296-D6665ABE1A7C}"/>
              </a:ext>
            </a:extLst>
          </p:cNvPr>
          <p:cNvSpPr/>
          <p:nvPr/>
        </p:nvSpPr>
        <p:spPr>
          <a:xfrm>
            <a:off x="4139478" y="6243935"/>
            <a:ext cx="862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Brazil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5041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2D440F-CFD7-4C97-A751-7A08D8FB8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3" y="0"/>
            <a:ext cx="8784662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A0ABEE-FC75-46A5-B47F-8B658FEA4B05}"/>
              </a:ext>
            </a:extLst>
          </p:cNvPr>
          <p:cNvSpPr txBox="1"/>
          <p:nvPr/>
        </p:nvSpPr>
        <p:spPr>
          <a:xfrm>
            <a:off x="2276375" y="664255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https://www.vox.com/2015/2/20/8076961/brazil-food-guide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3CCB81-A993-4D3A-A3B6-37A42DCBCDFC}"/>
              </a:ext>
            </a:extLst>
          </p:cNvPr>
          <p:cNvSpPr txBox="1"/>
          <p:nvPr/>
        </p:nvSpPr>
        <p:spPr>
          <a:xfrm>
            <a:off x="1143000" y="152400"/>
            <a:ext cx="6934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Brazil, where "eating is a natural part of social life"</a:t>
            </a:r>
          </a:p>
        </p:txBody>
      </p:sp>
    </p:spTree>
    <p:extLst>
      <p:ext uri="{BB962C8B-B14F-4D97-AF65-F5344CB8AC3E}">
        <p14:creationId xmlns:p14="http://schemas.microsoft.com/office/powerpoint/2010/main" val="38302504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EE2898-64AF-4FDD-9E7A-3D4328D8C38D}"/>
              </a:ext>
            </a:extLst>
          </p:cNvPr>
          <p:cNvSpPr/>
          <p:nvPr/>
        </p:nvSpPr>
        <p:spPr>
          <a:xfrm>
            <a:off x="4040574" y="6243935"/>
            <a:ext cx="10606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Ireland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2C97C8-13DE-4ADE-98FA-265D2D002DDA}"/>
              </a:ext>
            </a:extLst>
          </p:cNvPr>
          <p:cNvSpPr txBox="1"/>
          <p:nvPr/>
        </p:nvSpPr>
        <p:spPr>
          <a:xfrm>
            <a:off x="2276375" y="664255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https://www.image.ie/editorial/did-you-know-that-ireland-has-revamped-the-food-pyramid-74533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3934AD56-C948-4EC7-BF18-999415A0F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11" y="1126273"/>
            <a:ext cx="8229600" cy="481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751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TextBox 7"/>
          <p:cNvSpPr txBox="1">
            <a:spLocks noChangeArrowheads="1"/>
          </p:cNvSpPr>
          <p:nvPr/>
        </p:nvSpPr>
        <p:spPr bwMode="auto">
          <a:xfrm>
            <a:off x="1752600" y="6073170"/>
            <a:ext cx="5638800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Mexican Food Guide Pyramid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hlinkClick r:id="rId3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www.semda.org/info/images/July99_new.gif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0825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500" y="152400"/>
            <a:ext cx="5715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9359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95350"/>
            <a:ext cx="86868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914174" y="6426200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hlinkClick r:id="rId3"/>
              </a:rPr>
              <a:t>http://en.wikipedia.org/wiki/Food_guide_pyramid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133600"/>
            <a:ext cx="6908800" cy="3477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lots of places continue to have alternate food guide pyramids that they follow in daily life . . .</a:t>
            </a:r>
          </a:p>
        </p:txBody>
      </p:sp>
    </p:spTree>
    <p:extLst>
      <p:ext uri="{BB962C8B-B14F-4D97-AF65-F5344CB8AC3E}">
        <p14:creationId xmlns:p14="http://schemas.microsoft.com/office/powerpoint/2010/main" val="252316601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TextBox 7"/>
          <p:cNvSpPr txBox="1">
            <a:spLocks noChangeArrowheads="1"/>
          </p:cNvSpPr>
          <p:nvPr/>
        </p:nvSpPr>
        <p:spPr bwMode="auto">
          <a:xfrm>
            <a:off x="1752600" y="6019800"/>
            <a:ext cx="5638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white"/>
                </a:solidFill>
              </a:rPr>
              <a:t>The current USDA food pyramid</a:t>
            </a:r>
            <a:endParaRPr lang="en-US" sz="1600" b="1">
              <a:solidFill>
                <a:prstClr val="white"/>
              </a:solidFill>
            </a:endParaRPr>
          </a:p>
        </p:txBody>
      </p:sp>
      <p:pic>
        <p:nvPicPr>
          <p:cNvPr id="60518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"/>
            <a:ext cx="8686800" cy="671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07824" y="3352800"/>
            <a:ext cx="7315200" cy="95410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</a:rPr>
              <a:t>and lots of places continue to have alternate food guide pyramids that they follow . . 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550782"/>
            <a:ext cx="5486400" cy="6078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9900900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6016890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17093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12708" y="5791200"/>
            <a:ext cx="2181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Spain's Food Pyramid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7194"/>
            <a:ext cx="5486400" cy="647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1738086" y="6443246"/>
            <a:ext cx="5638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solidFill>
                  <a:prstClr val="black"/>
                </a:solidFill>
                <a:hlinkClick r:id="rId4"/>
              </a:rPr>
              <a:t>http://taylorjmichaels.blogspot.com/2013/03/new-american-food-pyramid.html</a:t>
            </a:r>
            <a:endParaRPr lang="en-US" sz="8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5122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750786" y="6566356"/>
            <a:ext cx="5638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solidFill>
                  <a:prstClr val="black"/>
                </a:solidFill>
                <a:hlinkClick r:id="rId3"/>
              </a:rPr>
              <a:t>http://ktemnews.com/texas-food-pyramid/</a:t>
            </a:r>
            <a:endParaRPr lang="en-US" sz="800" b="1" dirty="0">
              <a:solidFill>
                <a:prstClr val="black"/>
              </a:solidFill>
            </a:endParaRPr>
          </a:p>
        </p:txBody>
      </p:sp>
      <p:pic>
        <p:nvPicPr>
          <p:cNvPr id="15366" name="Picture 6" descr="http://i.imgur.com/hbMVpu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5486400" cy="632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7600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1763486" y="6565900"/>
            <a:ext cx="5638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solidFill>
                  <a:prstClr val="black"/>
                </a:solidFill>
                <a:hlinkClick r:id="rId3"/>
              </a:rPr>
              <a:t>http://www.chiefdelphi.com/media/photos/22549</a:t>
            </a:r>
            <a:endParaRPr lang="en-US" sz="800" b="1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60146"/>
            <a:ext cx="8229600" cy="546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47213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738086" y="6400800"/>
            <a:ext cx="5638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solidFill>
                  <a:prstClr val="black"/>
                </a:solidFill>
                <a:hlinkClick r:id="rId3"/>
              </a:rPr>
              <a:t>http://fatboydiet.tumblr.com/post/34577921658/follow-this-food-pyramid-and-youll-be-massive-in</a:t>
            </a:r>
            <a:endParaRPr lang="en-US" sz="800" b="1" dirty="0">
              <a:solidFill>
                <a:prstClr val="black"/>
              </a:solidFill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8601"/>
            <a:ext cx="7315200" cy="617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4871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8" name="Rectangle 6"/>
          <p:cNvSpPr>
            <a:spLocks noChangeArrowheads="1"/>
          </p:cNvSpPr>
          <p:nvPr/>
        </p:nvSpPr>
        <p:spPr bwMode="auto">
          <a:xfrm>
            <a:off x="6629400" y="1763713"/>
            <a:ext cx="15573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July 19, 2009</a:t>
            </a:r>
          </a:p>
        </p:txBody>
      </p:sp>
      <p:sp>
        <p:nvSpPr>
          <p:cNvPr id="559109" name="Text Box 2"/>
          <p:cNvSpPr txBox="1">
            <a:spLocks noChangeArrowheads="1"/>
          </p:cNvSpPr>
          <p:nvPr/>
        </p:nvSpPr>
        <p:spPr bwMode="auto">
          <a:xfrm>
            <a:off x="2892001" y="6499225"/>
            <a:ext cx="3383811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  <a:hlinkClick r:id="rId3"/>
              </a:rPr>
              <a:t>http://www.ceche.org/mol/Spring-05/inside.html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57200"/>
            <a:ext cx="7315200" cy="596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8419"/>
            <a:ext cx="8686800" cy="677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66058" y="5830669"/>
            <a:ext cx="8001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</a:rPr>
              <a:t>the 1992 “Food Guide Pyramid”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2747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28600"/>
            <a:ext cx="8851392" cy="640394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F63B3F-0F9A-407A-B1F5-A2DC541AD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04800"/>
            <a:ext cx="6400800" cy="61945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F7B866-D188-4AEC-AAC2-E40DC9749AD8}"/>
              </a:ext>
            </a:extLst>
          </p:cNvPr>
          <p:cNvSpPr txBox="1"/>
          <p:nvPr/>
        </p:nvSpPr>
        <p:spPr>
          <a:xfrm>
            <a:off x="2286000" y="664255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https://www.pinterest.com/pin/465981892667133701/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3909359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778649"/>
            <a:ext cx="6908800" cy="218777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there are many </a:t>
            </a:r>
            <a:r>
              <a:rPr kumimoji="1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speciality</a:t>
            </a: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food “pyramids” . . .</a:t>
            </a:r>
          </a:p>
        </p:txBody>
      </p:sp>
    </p:spTree>
    <p:extLst>
      <p:ext uri="{BB962C8B-B14F-4D97-AF65-F5344CB8AC3E}">
        <p14:creationId xmlns:p14="http://schemas.microsoft.com/office/powerpoint/2010/main" val="2230021732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B6499E-FD70-4ED7-B900-41831D8E1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solidFill>
            <a:srgbClr val="D6D6D6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1C275E-7A90-4C1F-98FD-B935AFEA9564}"/>
              </a:ext>
            </a:extLst>
          </p:cNvPr>
          <p:cNvSpPr txBox="1"/>
          <p:nvPr/>
        </p:nvSpPr>
        <p:spPr>
          <a:xfrm>
            <a:off x="2286000" y="6632931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883498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arrow&#10;&#10;Description automatically generated">
            <a:extLst>
              <a:ext uri="{FF2B5EF4-FFF2-40B4-BE49-F238E27FC236}">
                <a16:creationId xmlns:a16="http://schemas.microsoft.com/office/drawing/2014/main" id="{6D3803B4-0005-4E0F-9482-F47DD2D3B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50" y="304800"/>
            <a:ext cx="7391224" cy="6400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2F75CF-8C52-4BE1-B71F-82A6505AFD91}"/>
              </a:ext>
            </a:extLst>
          </p:cNvPr>
          <p:cNvSpPr txBox="1"/>
          <p:nvPr/>
        </p:nvSpPr>
        <p:spPr>
          <a:xfrm>
            <a:off x="2286000" y="6632931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753186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67891"/>
            <a:ext cx="5943600" cy="6361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304800"/>
            <a:ext cx="5943600" cy="631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40E0418B-0375-4E35-ACFD-C324AD6D3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901" y="228600"/>
            <a:ext cx="2701699" cy="6400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C39503-6016-4FD4-9F91-B8F5DADB6E43}"/>
              </a:ext>
            </a:extLst>
          </p:cNvPr>
          <p:cNvSpPr txBox="1"/>
          <p:nvPr/>
        </p:nvSpPr>
        <p:spPr>
          <a:xfrm>
            <a:off x="2286000" y="6632931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98256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D83E74-CAE6-47C9-9A56-38C9C97B0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-7578"/>
            <a:ext cx="8229600" cy="68655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87B54D-54B2-4A2B-A95B-451FDC1D4B53}"/>
              </a:ext>
            </a:extLst>
          </p:cNvPr>
          <p:cNvSpPr txBox="1"/>
          <p:nvPr/>
        </p:nvSpPr>
        <p:spPr>
          <a:xfrm>
            <a:off x="2285999" y="6610150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2458027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746589"/>
            <a:ext cx="6908800" cy="22518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special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food “pyramids”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dirty="0">
                <a:solidFill>
                  <a:srgbClr val="FFFFFF"/>
                </a:solidFill>
                <a:latin typeface="Arial" charset="0"/>
              </a:rPr>
              <a:t>for COVID lockdowns </a:t>
            </a: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427429630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8419"/>
            <a:ext cx="8686800" cy="677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66058" y="5830669"/>
            <a:ext cx="8001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</a:rPr>
              <a:t>the 1992 “Food Guide Pyramid”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22338" y="4000500"/>
            <a:ext cx="7315200" cy="64611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</a:rPr>
              <a:t>this is the old </a:t>
            </a:r>
            <a:r>
              <a:rPr lang="en-US" sz="3200" b="1" dirty="0">
                <a:solidFill>
                  <a:srgbClr val="000000"/>
                </a:solidFill>
              </a:rPr>
              <a:t>(1992) </a:t>
            </a:r>
            <a:r>
              <a:rPr lang="en-US" sz="3600" b="1" dirty="0">
                <a:solidFill>
                  <a:srgbClr val="000000"/>
                </a:solidFill>
              </a:rPr>
              <a:t>version</a:t>
            </a:r>
          </a:p>
        </p:txBody>
      </p:sp>
    </p:spTree>
    <p:extLst>
      <p:ext uri="{BB962C8B-B14F-4D97-AF65-F5344CB8AC3E}">
        <p14:creationId xmlns:p14="http://schemas.microsoft.com/office/powerpoint/2010/main" val="26280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23E72840-DF7D-422D-AE77-595810247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28956"/>
            <a:ext cx="8229600" cy="32860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6106C5-4E16-48E9-A36A-5F2CF320C591}"/>
              </a:ext>
            </a:extLst>
          </p:cNvPr>
          <p:cNvSpPr txBox="1"/>
          <p:nvPr/>
        </p:nvSpPr>
        <p:spPr>
          <a:xfrm>
            <a:off x="2286000" y="6632931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104593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38200" y="2633593"/>
            <a:ext cx="7473950" cy="29290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And, of course,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there is lots of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food “pyramid” merchandise . . .</a:t>
            </a:r>
          </a:p>
        </p:txBody>
      </p:sp>
    </p:spTree>
    <p:extLst>
      <p:ext uri="{BB962C8B-B14F-4D97-AF65-F5344CB8AC3E}">
        <p14:creationId xmlns:p14="http://schemas.microsoft.com/office/powerpoint/2010/main" val="3612817056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4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560" y="1265682"/>
            <a:ext cx="7040880" cy="4525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763486" y="6084381"/>
            <a:ext cx="56388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Inflatable USDA Food Guide Pyramid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" dirty="0">
              <a:solidFill>
                <a:prstClr val="black"/>
              </a:solidFill>
              <a:hlinkClick r:id="rId4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hlinkClick r:id="rId4"/>
              </a:rPr>
              <a:t>www.ethnicfoodsco.com/Japan/JapaneseFoodPyramid.htm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7B2D63-7C94-4851-98EC-E4BAE0FB3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779" y="304800"/>
            <a:ext cx="6290442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492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white shirt with a graphic design on it&#10;&#10;Description automatically generated with medium confidence">
            <a:extLst>
              <a:ext uri="{FF2B5EF4-FFF2-40B4-BE49-F238E27FC236}">
                <a16:creationId xmlns:a16="http://schemas.microsoft.com/office/drawing/2014/main" id="{68CAEE9E-3A43-47D8-8447-48FF0D808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28600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636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black shirt&#10;&#10;Description automatically generated with medium confidence">
            <a:extLst>
              <a:ext uri="{FF2B5EF4-FFF2-40B4-BE49-F238E27FC236}">
                <a16:creationId xmlns:a16="http://schemas.microsoft.com/office/drawing/2014/main" id="{654A2F16-B17F-4574-8B24-C4EDC4CE5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28600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598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t-shirt&#10;&#10;Description automatically generated with medium confidence">
            <a:extLst>
              <a:ext uri="{FF2B5EF4-FFF2-40B4-BE49-F238E27FC236}">
                <a16:creationId xmlns:a16="http://schemas.microsoft.com/office/drawing/2014/main" id="{56F9E142-7209-4EE6-8570-958F3EF5A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28600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566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633298-94CF-4884-8A80-9F2C4123E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8502143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433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F8C12FB1-7E16-4A87-9019-8B95E327E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28600"/>
            <a:ext cx="4800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146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8A381252-2BE3-4E4C-8EE2-FFFDA5B36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34" y="685800"/>
            <a:ext cx="7254666" cy="548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7995C3-1C50-4C1D-8258-F31D6523F44F}"/>
              </a:ext>
            </a:extLst>
          </p:cNvPr>
          <p:cNvSpPr txBox="1"/>
          <p:nvPr/>
        </p:nvSpPr>
        <p:spPr>
          <a:xfrm>
            <a:off x="1048350" y="5943600"/>
            <a:ext cx="7086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Health Beet Portion Control Plate</a:t>
            </a:r>
          </a:p>
        </p:txBody>
      </p:sp>
    </p:spTree>
    <p:extLst>
      <p:ext uri="{BB962C8B-B14F-4D97-AF65-F5344CB8AC3E}">
        <p14:creationId xmlns:p14="http://schemas.microsoft.com/office/powerpoint/2010/main" val="6790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838200" y="2949476"/>
            <a:ext cx="739140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1992 Food Guide Pyramid </a:t>
            </a:r>
            <a:b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replaced by</a:t>
            </a:r>
            <a:b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MyPyramid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b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19 April 2005 </a:t>
            </a:r>
          </a:p>
        </p:txBody>
      </p:sp>
    </p:spTree>
    <p:extLst>
      <p:ext uri="{BB962C8B-B14F-4D97-AF65-F5344CB8AC3E}">
        <p14:creationId xmlns:p14="http://schemas.microsoft.com/office/powerpoint/2010/main" val="34559844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27995C3-1C50-4C1D-8258-F31D6523F44F}"/>
              </a:ext>
            </a:extLst>
          </p:cNvPr>
          <p:cNvSpPr txBox="1"/>
          <p:nvPr/>
        </p:nvSpPr>
        <p:spPr>
          <a:xfrm>
            <a:off x="895950" y="5943600"/>
            <a:ext cx="7409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Memory game - Food (card game also known as Concentration or Pairs) 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C26332A-29B7-4774-8A1B-7118DEDF0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837" y="381000"/>
            <a:ext cx="38790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630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1B2594-FB8B-4616-9BA1-6F9D24090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81000"/>
            <a:ext cx="6400800" cy="6400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588B4E-EF14-4894-B1C1-31565852811D}"/>
              </a:ext>
            </a:extLst>
          </p:cNvPr>
          <p:cNvSpPr txBox="1"/>
          <p:nvPr/>
        </p:nvSpPr>
        <p:spPr>
          <a:xfrm>
            <a:off x="895950" y="5943600"/>
            <a:ext cx="7409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Healthy Helpings MyPlate Game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837659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D72B05D9-A46D-4758-BAA2-FF8015ED9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75" y="228600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330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6CD0B32-6D2B-4862-B4D4-752C76FAB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04800"/>
            <a:ext cx="6400800" cy="6400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6EE6E5-A2EC-4AA6-9CCD-ADC0EF672656}"/>
              </a:ext>
            </a:extLst>
          </p:cNvPr>
          <p:cNvSpPr txBox="1"/>
          <p:nvPr/>
        </p:nvSpPr>
        <p:spPr>
          <a:xfrm>
            <a:off x="895950" y="5943600"/>
            <a:ext cx="7409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50x60 Plush Fleece Blankets ($48.74)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561426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38200" y="3505200"/>
            <a:ext cx="7473950" cy="76944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And, of course . . .</a:t>
            </a:r>
          </a:p>
        </p:txBody>
      </p:sp>
    </p:spTree>
    <p:extLst>
      <p:ext uri="{BB962C8B-B14F-4D97-AF65-F5344CB8AC3E}">
        <p14:creationId xmlns:p14="http://schemas.microsoft.com/office/powerpoint/2010/main" val="3848514275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6EE6E5-A2EC-4AA6-9CCD-ADC0EF672656}"/>
              </a:ext>
            </a:extLst>
          </p:cNvPr>
          <p:cNvSpPr txBox="1"/>
          <p:nvPr/>
        </p:nvSpPr>
        <p:spPr>
          <a:xfrm>
            <a:off x="895950" y="5943600"/>
            <a:ext cx="7409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Food Pyramid Tattoos . . .</a:t>
            </a:r>
            <a:endParaRPr lang="en-US" sz="2400" b="1" dirty="0"/>
          </a:p>
        </p:txBody>
      </p:sp>
      <p:pic>
        <p:nvPicPr>
          <p:cNvPr id="4" name="Picture 3" descr="A tattoo on a person's arm&#10;&#10;Description automatically generated">
            <a:extLst>
              <a:ext uri="{FF2B5EF4-FFF2-40B4-BE49-F238E27FC236}">
                <a16:creationId xmlns:a16="http://schemas.microsoft.com/office/drawing/2014/main" id="{C8778A35-CBF6-4CE5-8D37-0D1D4C4F3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962" y="990600"/>
            <a:ext cx="441007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154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38200" y="3166646"/>
            <a:ext cx="7473950" cy="144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They are all basically associated with . . .</a:t>
            </a:r>
          </a:p>
        </p:txBody>
      </p:sp>
    </p:spTree>
    <p:extLst>
      <p:ext uri="{BB962C8B-B14F-4D97-AF65-F5344CB8AC3E}">
        <p14:creationId xmlns:p14="http://schemas.microsoft.com/office/powerpoint/2010/main" val="1056424324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4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372293"/>
            <a:ext cx="6400800" cy="411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07824" y="3352800"/>
            <a:ext cx="7315200" cy="646331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</a:rPr>
              <a:t>. . . in one way or another . . .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1763486" y="6084381"/>
            <a:ext cx="56388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Inflatable USDA Food Guide Pyramid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" dirty="0">
              <a:solidFill>
                <a:prstClr val="black"/>
              </a:solidFill>
              <a:hlinkClick r:id="rId4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hlinkClick r:id="rId4"/>
              </a:rPr>
              <a:t>www.ethnicfoodsco.com/Japan/JapaneseFoodPyramid.htm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6946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692908"/>
            <a:ext cx="2514600" cy="1726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810000" y="2002691"/>
            <a:ext cx="42672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. . . with The USDA </a:t>
            </a:r>
          </a:p>
          <a:p>
            <a:pPr algn="ctr">
              <a:defRPr/>
            </a:pPr>
            <a:r>
              <a:rPr lang="en-US" sz="4000" b="1" i="1" dirty="0">
                <a:solidFill>
                  <a:schemeClr val="bg1"/>
                </a:solidFill>
              </a:rPr>
              <a:t>whose job it is </a:t>
            </a:r>
          </a:p>
          <a:p>
            <a:pPr algn="ctr">
              <a:defRPr/>
            </a:pPr>
            <a:r>
              <a:rPr lang="en-US" sz="4000" b="1" i="1" dirty="0">
                <a:solidFill>
                  <a:schemeClr val="bg1"/>
                </a:solidFill>
              </a:rPr>
              <a:t>to promote</a:t>
            </a:r>
          </a:p>
          <a:p>
            <a:pPr algn="ctr">
              <a:defRPr/>
            </a:pPr>
            <a:r>
              <a:rPr lang="en-US" sz="4000" b="1" i="1" dirty="0">
                <a:solidFill>
                  <a:schemeClr val="bg1"/>
                </a:solidFill>
              </a:rPr>
              <a:t>U.S.</a:t>
            </a:r>
          </a:p>
          <a:p>
            <a:pPr algn="ctr">
              <a:defRPr/>
            </a:pPr>
            <a:r>
              <a:rPr lang="en-US" sz="4000" b="1" i="1" dirty="0">
                <a:solidFill>
                  <a:schemeClr val="bg1"/>
                </a:solidFill>
              </a:rPr>
              <a:t>Agriculture . . . </a:t>
            </a:r>
            <a:r>
              <a:rPr lang="en-US" sz="4000" b="1" dirty="0">
                <a:solidFill>
                  <a:schemeClr val="bg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834998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692908"/>
            <a:ext cx="2514600" cy="1726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810000" y="2002691"/>
            <a:ext cx="4267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. . The United States Department of Agriculture . . 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74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18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8600"/>
            <a:ext cx="7772400" cy="60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752600" y="6254750"/>
            <a:ext cx="5638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white"/>
                </a:solidFill>
              </a:rPr>
              <a:t>The 2005 USDA food guide pyramid</a:t>
            </a:r>
            <a:endParaRPr lang="en-US" sz="1600" b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692908"/>
            <a:ext cx="2514600" cy="1726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810000" y="2002691"/>
            <a:ext cx="42672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. 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whose job it 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promote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Agriculture . . .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428887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692908"/>
            <a:ext cx="2514600" cy="1726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A3D94-4679-4B53-AE84-4BEC78D22DC7}"/>
              </a:ext>
            </a:extLst>
          </p:cNvPr>
          <p:cNvSpPr txBox="1"/>
          <p:nvPr/>
        </p:nvSpPr>
        <p:spPr>
          <a:xfrm>
            <a:off x="685800" y="5370493"/>
            <a:ext cx="7772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Being that it is established by law as</a:t>
            </a:r>
          </a:p>
          <a:p>
            <a:pPr algn="ctr"/>
            <a:r>
              <a:rPr lang="en-US" sz="2800" b="1" dirty="0"/>
              <a:t>“The United States Department </a:t>
            </a:r>
            <a:r>
              <a:rPr lang="en-US" sz="2800" b="1" i="1" dirty="0"/>
              <a:t>of Agriculture” 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DD7188-242A-46A8-8EBA-7C285169C41A}"/>
              </a:ext>
            </a:extLst>
          </p:cNvPr>
          <p:cNvSpPr txBox="1"/>
          <p:nvPr/>
        </p:nvSpPr>
        <p:spPr>
          <a:xfrm>
            <a:off x="3810000" y="2002691"/>
            <a:ext cx="42672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. . . with The USDA </a:t>
            </a:r>
          </a:p>
          <a:p>
            <a:pPr algn="ctr">
              <a:defRPr/>
            </a:pPr>
            <a:r>
              <a:rPr lang="en-US" sz="4000" b="1" i="1" dirty="0">
                <a:solidFill>
                  <a:schemeClr val="bg1">
                    <a:lumMod val="75000"/>
                  </a:schemeClr>
                </a:solidFill>
              </a:rPr>
              <a:t>whose job it is </a:t>
            </a:r>
          </a:p>
          <a:p>
            <a:pPr algn="ctr">
              <a:defRPr/>
            </a:pPr>
            <a:r>
              <a:rPr lang="en-US" sz="4000" b="1" i="1" dirty="0">
                <a:solidFill>
                  <a:schemeClr val="bg1">
                    <a:lumMod val="75000"/>
                  </a:schemeClr>
                </a:solidFill>
              </a:rPr>
              <a:t>to promote</a:t>
            </a:r>
          </a:p>
          <a:p>
            <a:pPr algn="ctr">
              <a:defRPr/>
            </a:pPr>
            <a:r>
              <a:rPr lang="en-US" sz="4000" b="1" i="1" dirty="0">
                <a:solidFill>
                  <a:schemeClr val="bg1">
                    <a:lumMod val="75000"/>
                  </a:schemeClr>
                </a:solidFill>
              </a:rPr>
              <a:t>U.S.</a:t>
            </a:r>
          </a:p>
          <a:p>
            <a:pPr algn="ctr">
              <a:defRPr/>
            </a:pPr>
            <a:r>
              <a:rPr lang="en-US" sz="4000" b="1" i="1" dirty="0">
                <a:solidFill>
                  <a:schemeClr val="bg1">
                    <a:lumMod val="75000"/>
                  </a:schemeClr>
                </a:solidFill>
              </a:rPr>
              <a:t>Agriculture . . . 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278359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3667125"/>
            <a:ext cx="33337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943428" y="702945"/>
            <a:ext cx="723900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to be confused with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United States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Food and Drug Administration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90600" y="1120022"/>
            <a:ext cx="7239000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United States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Food and Drug Administration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7058" y="3138714"/>
            <a:ext cx="7239000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is responsible for regulating and supervising the safety of foods, dietary supplements, etc.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0716" y="4953000"/>
            <a:ext cx="1609834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7706" y="3048000"/>
            <a:ext cx="33337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9548" y="3024420"/>
            <a:ext cx="3738652" cy="2567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143000" y="974360"/>
            <a:ext cx="3276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promotes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agriculture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3000" y="970730"/>
            <a:ext cx="3276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regulates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food safety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38086" y="5881914"/>
            <a:ext cx="5638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Inflatable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USDA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Food Pyramid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www.ethnicfoodsco.com/Japan/JapaneseFoodPyramid.htm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38200" y="3505200"/>
            <a:ext cx="7473950" cy="76944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and, in addition, . . .</a:t>
            </a:r>
          </a:p>
        </p:txBody>
      </p:sp>
    </p:spTree>
    <p:extLst>
      <p:ext uri="{BB962C8B-B14F-4D97-AF65-F5344CB8AC3E}">
        <p14:creationId xmlns:p14="http://schemas.microsoft.com/office/powerpoint/2010/main" val="1067487576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75" y="514350"/>
            <a:ext cx="428625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49325" y="4446067"/>
            <a:ext cx="7239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9325" y="6337887"/>
            <a:ext cx="72390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http://en.wikipedia.org/wiki/Epa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39147B-DB19-4965-BE4A-849E36DEC863}"/>
              </a:ext>
            </a:extLst>
          </p:cNvPr>
          <p:cNvSpPr txBox="1"/>
          <p:nvPr/>
        </p:nvSpPr>
        <p:spPr>
          <a:xfrm>
            <a:off x="1354666" y="4876800"/>
            <a:ext cx="6477000" cy="1676400"/>
          </a:xfrm>
          <a:prstGeom prst="rect">
            <a:avLst/>
          </a:prstGeom>
          <a:solidFill>
            <a:schemeClr val="bg1">
              <a:alpha val="74902"/>
            </a:schemeClr>
          </a:solidFill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. . The EPA is charged with related things like . . 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75" y="514350"/>
            <a:ext cx="428625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49325" y="4446067"/>
            <a:ext cx="7239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9325" y="6337887"/>
            <a:ext cx="72390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http://en.wikipedia.org/wiki/Epa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1914" y="533400"/>
            <a:ext cx="5029200" cy="426720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protecting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human health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the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environment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400" y="4876800"/>
            <a:ext cx="5029200" cy="167640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228" y="3124200"/>
            <a:ext cx="2286000" cy="156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77370" y="1371600"/>
            <a:ext cx="3276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promotes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agriculture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0114" y="1371600"/>
            <a:ext cx="3276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regulates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food safety 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0942" y="25908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2971800"/>
            <a:ext cx="2286000" cy="171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Up Arrow 9"/>
          <p:cNvSpPr/>
          <p:nvPr/>
        </p:nvSpPr>
        <p:spPr>
          <a:xfrm rot="12157492">
            <a:off x="7620462" y="737176"/>
            <a:ext cx="608944" cy="1708842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228" y="3124200"/>
            <a:ext cx="2286000" cy="156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77370" y="1371600"/>
            <a:ext cx="3276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promotes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agriculture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0114" y="1371600"/>
            <a:ext cx="3276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regulates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food safety 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0942" y="25908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2971800"/>
            <a:ext cx="2286000" cy="171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410200" y="304800"/>
            <a:ext cx="3276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charged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protect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human health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the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environment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838200" y="2949476"/>
            <a:ext cx="739140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2005 MyPyramid </a:t>
            </a:r>
            <a:b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in turn replaced by</a:t>
            </a:r>
            <a:b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MyPlate</a:t>
            </a: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b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2 June 2011</a:t>
            </a:r>
          </a:p>
        </p:txBody>
      </p:sp>
    </p:spTree>
    <p:extLst>
      <p:ext uri="{BB962C8B-B14F-4D97-AF65-F5344CB8AC3E}">
        <p14:creationId xmlns:p14="http://schemas.microsoft.com/office/powerpoint/2010/main" val="59714273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75" y="514350"/>
            <a:ext cx="428625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49325" y="4446067"/>
            <a:ext cx="7239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9325" y="6337887"/>
            <a:ext cx="72390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http://en.wikipedia.org/wiki/CAFO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533400"/>
            <a:ext cx="7772400" cy="426720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e.g.,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Factory Farming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(CAFOs)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has environmental impacts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health risks . . .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75" y="514350"/>
            <a:ext cx="428625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49325" y="6337887"/>
            <a:ext cx="72390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http://en.wikipedia.org/wiki/CAFO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457200"/>
            <a:ext cx="7772400" cy="434340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e.g., Factory Farming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(CAFOs)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decisions affect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animal welfare,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food ethics . . 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9325" y="4261009"/>
            <a:ext cx="7239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EPA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38200" y="3505200"/>
            <a:ext cx="7473950" cy="76944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And, in addition, there’s . . .</a:t>
            </a:r>
          </a:p>
        </p:txBody>
      </p:sp>
    </p:spTree>
    <p:extLst>
      <p:ext uri="{BB962C8B-B14F-4D97-AF65-F5344CB8AC3E}">
        <p14:creationId xmlns:p14="http://schemas.microsoft.com/office/powerpoint/2010/main" val="3993017092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3686" y="4691742"/>
            <a:ext cx="24933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Up Arrow 10"/>
          <p:cNvSpPr/>
          <p:nvPr/>
        </p:nvSpPr>
        <p:spPr>
          <a:xfrm rot="16200000">
            <a:off x="4368596" y="4700829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0" y="5119914"/>
            <a:ext cx="3276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to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federal regulators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 must also add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228" y="3124200"/>
            <a:ext cx="2286000" cy="156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77370" y="1371600"/>
            <a:ext cx="3276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promotes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agriculture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0114" y="1371600"/>
            <a:ext cx="3276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regulates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food safety 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0942" y="25908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2971800"/>
            <a:ext cx="2286000" cy="171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410200" y="304800"/>
            <a:ext cx="3276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charged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protect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human health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the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environment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3686" y="4691742"/>
            <a:ext cx="24933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Up Arrow 10"/>
          <p:cNvSpPr/>
          <p:nvPr/>
        </p:nvSpPr>
        <p:spPr>
          <a:xfrm rot="16200000">
            <a:off x="4368596" y="4700829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0" y="5119914"/>
            <a:ext cx="3276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to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federal regulators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 must also add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228" y="3124200"/>
            <a:ext cx="2286000" cy="156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77370" y="1371600"/>
            <a:ext cx="3276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promotes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agriculture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0114" y="1371600"/>
            <a:ext cx="3276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regulates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food safety 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0942" y="25908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2971800"/>
            <a:ext cx="2286000" cy="171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410200" y="304800"/>
            <a:ext cx="3276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charged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protect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human health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the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environment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3686" y="4691742"/>
            <a:ext cx="24933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276600" y="5234226"/>
            <a:ext cx="518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Centers for Disease Control and Prevention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“works to protect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public health and safety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by providing information to enhance health decisions”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228" y="3124200"/>
            <a:ext cx="2286000" cy="156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77370" y="1371600"/>
            <a:ext cx="3276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promotes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agriculture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0114" y="1371600"/>
            <a:ext cx="3276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regulates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food safety 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0942" y="25908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2971800"/>
            <a:ext cx="2286000" cy="171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410200" y="304800"/>
            <a:ext cx="3276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charged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protect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human health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the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environment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3686" y="4691742"/>
            <a:ext cx="24933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3276600" y="5234226"/>
            <a:ext cx="518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Centers for Disease Control and Prevention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“works to protect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public health and safety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by providing information to enhance health decisions”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16531" y="1509486"/>
            <a:ext cx="319355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914400" y="624114"/>
            <a:ext cx="7315200" cy="40011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excellent work that sorts all of this out is Marion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Nestle’s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. . .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228" y="3124200"/>
            <a:ext cx="2286000" cy="156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77370" y="1371600"/>
            <a:ext cx="3276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promotes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agriculture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0114" y="1371600"/>
            <a:ext cx="3276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regulates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food safety 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0942" y="25908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2971800"/>
            <a:ext cx="2286000" cy="171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410200" y="304800"/>
            <a:ext cx="3276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charged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protect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human health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the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environment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3686" y="4691742"/>
            <a:ext cx="24933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3276600" y="5234226"/>
            <a:ext cx="518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Centers for Disease Control and Prevention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“works to protect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public health and safety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by providing information to enhance health decisions”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600" y="381000"/>
            <a:ext cx="8839200" cy="6172200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and, of course,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United States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Supreme Court</a:t>
            </a:r>
          </a:p>
          <a:p>
            <a:pPr lvl="0" algn="ctr">
              <a:defRPr/>
            </a:pPr>
            <a:r>
              <a:rPr lang="en-US" sz="6600" b="1" dirty="0">
                <a:solidFill>
                  <a:prstClr val="black"/>
                </a:solidFill>
              </a:rPr>
              <a:t>overrides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everybody . . 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38200" y="1640396"/>
            <a:ext cx="7473950" cy="441146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as is usually [always?]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case . . 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dirty="0">
                <a:solidFill>
                  <a:srgbClr val="FFFFFF"/>
                </a:solidFill>
                <a:latin typeface="Arial" charset="0"/>
              </a:rPr>
              <a:t>the Food “Pyramid” and related matters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 rife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dirty="0">
                <a:solidFill>
                  <a:srgbClr val="FFFFFF"/>
                </a:solidFill>
                <a:latin typeface="Arial" charset="0"/>
              </a:rPr>
              <a:t>with politics . . .</a:t>
            </a:r>
            <a:endParaRPr kumimoji="1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649809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125" y="1490663"/>
            <a:ext cx="2962275" cy="445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0851" name="TextBox 7"/>
          <p:cNvSpPr txBox="1">
            <a:spLocks noChangeArrowheads="1"/>
          </p:cNvSpPr>
          <p:nvPr/>
        </p:nvSpPr>
        <p:spPr bwMode="auto">
          <a:xfrm>
            <a:off x="5029200" y="2439412"/>
            <a:ext cx="32766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Marion Nestle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Food Politics: How the Food Industry Influences Nutrition and Health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University of California Press 2007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D4E081-EFFD-4294-BB69-3D868EA0F833}"/>
              </a:ext>
            </a:extLst>
          </p:cNvPr>
          <p:cNvSpPr/>
          <p:nvPr/>
        </p:nvSpPr>
        <p:spPr>
          <a:xfrm>
            <a:off x="899660" y="251936"/>
            <a:ext cx="7315200" cy="738664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excellent treatment of this question can be found in . . 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44740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1314</TotalTime>
  <Words>1828</Words>
  <Application>Microsoft Office PowerPoint</Application>
  <PresentationFormat>On-screen Show (4:3)</PresentationFormat>
  <Paragraphs>377</Paragraphs>
  <Slides>107</Slides>
  <Notes>66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107</vt:i4>
      </vt:variant>
    </vt:vector>
  </HeadingPairs>
  <TitlesOfParts>
    <vt:vector size="118" baseType="lpstr">
      <vt:lpstr>Arial</vt:lpstr>
      <vt:lpstr>Arial Black</vt:lpstr>
      <vt:lpstr>Calibri</vt:lpstr>
      <vt:lpstr>Monotype Sorts</vt:lpstr>
      <vt:lpstr>Tahoma</vt:lpstr>
      <vt:lpstr>Times New Roman</vt:lpstr>
      <vt:lpstr>Verdana</vt:lpstr>
      <vt:lpstr>1_Office Theme</vt:lpstr>
      <vt:lpstr>6_Office Theme</vt:lpstr>
      <vt:lpstr>8_white3</vt:lpstr>
      <vt:lpstr>22_Contemporary Portrait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Minnesota Duluth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Tim Roufs</dc:creator>
  <cp:lastModifiedBy>Tim Roufs</cp:lastModifiedBy>
  <cp:revision>129</cp:revision>
  <dcterms:created xsi:type="dcterms:W3CDTF">2010-09-11T06:55:01Z</dcterms:created>
  <dcterms:modified xsi:type="dcterms:W3CDTF">2023-11-19T06:17:06Z</dcterms:modified>
</cp:coreProperties>
</file>