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334" r:id="rId4"/>
    <p:sldId id="325" r:id="rId5"/>
    <p:sldId id="323" r:id="rId6"/>
    <p:sldId id="324" r:id="rId7"/>
    <p:sldId id="332" r:id="rId8"/>
    <p:sldId id="330" r:id="rId9"/>
    <p:sldId id="336" r:id="rId10"/>
    <p:sldId id="315" r:id="rId11"/>
    <p:sldId id="340" r:id="rId12"/>
    <p:sldId id="342" r:id="rId13"/>
    <p:sldId id="341" r:id="rId14"/>
    <p:sldId id="339" r:id="rId15"/>
  </p:sldIdLst>
  <p:sldSz cx="9144000" cy="6858000" type="screen4x3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81667" autoAdjust="0"/>
  </p:normalViewPr>
  <p:slideViewPr>
    <p:cSldViewPr>
      <p:cViewPr varScale="1">
        <p:scale>
          <a:sx n="60" d="100"/>
          <a:sy n="60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35561-D3F9-417A-8476-7FD5F503F526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FAF1B-F689-4437-92C9-388969E03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4" tIns="46557" rIns="93114" bIns="465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4" tIns="46557" rIns="93114" bIns="46557" rtlCol="0"/>
          <a:lstStyle>
            <a:lvl1pPr algn="r">
              <a:defRPr sz="1300"/>
            </a:lvl1pPr>
          </a:lstStyle>
          <a:p>
            <a:fld id="{BD80F6AB-1773-48B3-AF7B-B27B983B28F2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4" tIns="46557" rIns="93114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2020"/>
            <a:ext cx="5605780" cy="4179808"/>
          </a:xfrm>
          <a:prstGeom prst="rect">
            <a:avLst/>
          </a:prstGeom>
        </p:spPr>
        <p:txBody>
          <a:bodyPr vert="horz" lIns="93114" tIns="46557" rIns="93114" bIns="465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4" tIns="46557" rIns="93114" bIns="465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4" tIns="46557" rIns="93114" bIns="46557" rtlCol="0" anchor="b"/>
          <a:lstStyle>
            <a:lvl1pPr algn="r">
              <a:defRPr sz="1300"/>
            </a:lvl1pPr>
          </a:lstStyle>
          <a:p>
            <a:fld id="{84D820F2-BB27-458F-8FBD-FB5B869C5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20F2-BB27-458F-8FBD-FB5B869C5A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20F2-BB27-458F-8FBD-FB5B869C5A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20F2-BB27-458F-8FBD-FB5B869C5A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20F2-BB27-458F-8FBD-FB5B869C5A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20F2-BB27-458F-8FBD-FB5B869C5A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39D5826-CC5F-4076-990D-6DFB7B3512A7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D6C4-BAAC-442F-B6B5-6C51FE903F82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8C50-2EFA-42DC-93B9-181EDF3AF570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81D9-8948-4EB0-B0C9-3F1A1EC538C6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5314650-2D20-48E4-9840-80AE6E671396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DEA-6553-4165-A87F-BB49A8F5D54A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3B58-6E72-4386-9C6A-9EDD479F3383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CECF-A4DE-4FC0-AA03-381059453470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9F26-2431-41AC-AF85-D26D690FCD74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3973-6BC3-4FE6-8196-CB7A610D4B50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6C5-573C-4E8B-A697-97580AD93F70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097BB9-5A75-4627-BBCF-CD20F332B4FF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35B1E4-17C9-4C4E-85C0-B5DFD9720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3.xml"/><Relationship Id="rId4" Type="http://schemas.openxmlformats.org/officeDocument/2006/relationships/hyperlink" Target="http://www.google.com/imgres?imgurl=http://www.tristateguardrail.com/images/highway_guardrails.jpg&amp;imgrefurl=http://www.tristateguardrail.com/&amp;usg=__iEbW2zyBW74K4aK9MPq2D5PmXEE=&amp;h=257&amp;w=482&amp;sz=56&amp;hl=en&amp;start=1&amp;zoom=1&amp;um=1&amp;itbs=1&amp;tbnid=hOHSy5YvTXeMcM:&amp;tbnh=69&amp;tbnw=129&amp;prev=/images%3Fq%3Dguardrails%26um%3D1%26hl%3Den%26sa%3DN%26rls%3Dcom.microsoft:en-us:IE-SearchBox%26rlz%3D1I7RNTN_en%26tbs%3Disch: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IS%20demo.wmv" TargetMode="External"/><Relationship Id="rId6" Type="http://schemas.openxmlformats.org/officeDocument/2006/relationships/image" Target="../media/image16.gif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an Intelligent Decision Support System for the Proactive Implementation of Traffic Safety Strategies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406640" cy="22098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Hongyi Chen, Ph.D.</a:t>
            </a:r>
          </a:p>
          <a:p>
            <a:r>
              <a:rPr lang="en-US" sz="2100" dirty="0" smtClean="0"/>
              <a:t>Assistant Professor</a:t>
            </a:r>
          </a:p>
          <a:p>
            <a:r>
              <a:rPr lang="en-US" sz="2100" dirty="0" smtClean="0"/>
              <a:t>Mechanical and Industrial Engineering Department</a:t>
            </a:r>
          </a:p>
          <a:p>
            <a:endParaRPr lang="en-US" sz="2100" dirty="0" smtClean="0"/>
          </a:p>
          <a:p>
            <a:r>
              <a:rPr lang="en-US" sz="2100" dirty="0" smtClean="0"/>
              <a:t>University of Minnesota Duluth</a:t>
            </a:r>
            <a:endParaRPr lang="en-US" sz="2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621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84248" y="6355080"/>
            <a:ext cx="5026152" cy="274320"/>
          </a:xfrm>
        </p:spPr>
        <p:txBody>
          <a:bodyPr/>
          <a:lstStyle/>
          <a:p>
            <a:r>
              <a:rPr lang="en-US" dirty="0" smtClean="0"/>
              <a:t>NATSRL Research Advisory Panel Meeting 09/14/2010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990600"/>
          </a:xfrm>
        </p:spPr>
        <p:txBody>
          <a:bodyPr/>
          <a:lstStyle/>
          <a:p>
            <a:r>
              <a:rPr lang="en-US" dirty="0" smtClean="0"/>
              <a:t>Questions and Suggestions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60448" y="6356350"/>
            <a:ext cx="4949952" cy="34925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 descr="C:\Documents and Settings\Hongyi Chen\Local Settings\Temporary Internet Files\Content.IE5\BCRPD33K\MPj04332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248" y="1705356"/>
            <a:ext cx="5175504" cy="3447288"/>
          </a:xfrm>
          <a:prstGeom prst="rect">
            <a:avLst/>
          </a:prstGeom>
          <a:noFill/>
        </p:spPr>
      </p:pic>
      <p:pic>
        <p:nvPicPr>
          <p:cNvPr id="4099" name="Picture 3" descr="C:\Documents and Settings\Hongyi Chen\Local Settings\Temporary Internet Files\Content.IE5\BCRPD33K\MPj0433252000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248" y="1964118"/>
            <a:ext cx="5175504" cy="344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422648" cy="501650"/>
          </a:xfrm>
        </p:spPr>
        <p:txBody>
          <a:bodyPr/>
          <a:lstStyle/>
          <a:p>
            <a:r>
              <a:rPr lang="en-US" dirty="0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229600" cy="5699760"/>
          </a:xfrm>
        </p:spPr>
        <p:txBody>
          <a:bodyPr>
            <a:norm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predicted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base</a:t>
            </a:r>
            <a:r>
              <a:rPr lang="en-US" baseline="-25000" dirty="0" smtClean="0"/>
              <a:t> condition</a:t>
            </a:r>
            <a:r>
              <a:rPr lang="en-US" dirty="0" smtClean="0"/>
              <a:t>*[CMF</a:t>
            </a:r>
            <a:r>
              <a:rPr lang="en-US" baseline="-25000" dirty="0" smtClean="0"/>
              <a:t>1</a:t>
            </a:r>
            <a:r>
              <a:rPr lang="en-US" dirty="0" smtClean="0"/>
              <a:t>*CMF</a:t>
            </a:r>
            <a:r>
              <a:rPr lang="en-US" baseline="-25000" dirty="0" smtClean="0"/>
              <a:t>2</a:t>
            </a:r>
            <a:r>
              <a:rPr lang="en-US" dirty="0" smtClean="0"/>
              <a:t>*…*</a:t>
            </a:r>
            <a:r>
              <a:rPr lang="en-US" dirty="0" err="1" smtClean="0"/>
              <a:t>CMF</a:t>
            </a:r>
            <a:r>
              <a:rPr lang="en-US" baseline="-25000" dirty="0" err="1" smtClean="0"/>
              <a:t>n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Treating a rural highway for run-off-the-road crashes</a:t>
            </a:r>
            <a:endParaRPr lang="en-US" dirty="0" smtClean="0"/>
          </a:p>
          <a:p>
            <a:pPr lvl="1"/>
            <a:r>
              <a:rPr lang="en-US" dirty="0" smtClean="0"/>
              <a:t>Widening shoulder (CMF</a:t>
            </a:r>
            <a:r>
              <a:rPr lang="en-US" baseline="-25000" dirty="0" smtClean="0"/>
              <a:t>1</a:t>
            </a:r>
            <a:r>
              <a:rPr lang="en-US" dirty="0" smtClean="0"/>
              <a:t>=0.8)</a:t>
            </a:r>
          </a:p>
          <a:p>
            <a:pPr lvl="1"/>
            <a:r>
              <a:rPr lang="en-US" dirty="0" smtClean="0"/>
              <a:t>Install guardrails </a:t>
            </a:r>
            <a:r>
              <a:rPr lang="en-US" dirty="0" smtClean="0"/>
              <a:t>(</a:t>
            </a:r>
            <a:r>
              <a:rPr lang="en-US" dirty="0" smtClean="0"/>
              <a:t>CMF</a:t>
            </a:r>
            <a:r>
              <a:rPr lang="en-US" baseline="-25000" dirty="0" smtClean="0"/>
              <a:t>2</a:t>
            </a:r>
            <a:r>
              <a:rPr lang="en-US" dirty="0" smtClean="0"/>
              <a:t>=0.8)</a:t>
            </a:r>
          </a:p>
          <a:p>
            <a:pPr lvl="1"/>
            <a:r>
              <a:rPr lang="en-US" dirty="0" smtClean="0"/>
              <a:t>CMF</a:t>
            </a:r>
            <a:r>
              <a:rPr lang="en-US" baseline="-25000" dirty="0" smtClean="0"/>
              <a:t>1&amp;2</a:t>
            </a:r>
            <a:r>
              <a:rPr lang="en-US" dirty="0" smtClean="0"/>
              <a:t>=0.64?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Treating a horizontally curved road</a:t>
            </a:r>
          </a:p>
          <a:p>
            <a:pPr lvl="1"/>
            <a:r>
              <a:rPr lang="en-US" dirty="0" smtClean="0"/>
              <a:t>Install speed limit signs</a:t>
            </a:r>
          </a:p>
          <a:p>
            <a:pPr lvl="1"/>
            <a:r>
              <a:rPr lang="en-US" dirty="0" smtClean="0"/>
              <a:t>Straighten the road </a:t>
            </a:r>
          </a:p>
          <a:p>
            <a:pPr lvl="1"/>
            <a:r>
              <a:rPr lang="en-US" dirty="0" smtClean="0"/>
              <a:t>Do both?</a:t>
            </a:r>
            <a:endParaRPr lang="en-US" dirty="0"/>
          </a:p>
        </p:txBody>
      </p:sp>
      <p:pic>
        <p:nvPicPr>
          <p:cNvPr id="1028" name="Picture 4" descr="http://cache1.asset-cache.net/xc/6590-000154.jpg?v=1&amp;c=IWSAsset&amp;k=2&amp;d=910C62E22B9F47AA1A618859082D040DED857315D2CB52120DAE21AC169FF868E30A760B0D811297"/>
          <p:cNvPicPr>
            <a:picLocks noChangeAspect="1" noChangeArrowheads="1"/>
          </p:cNvPicPr>
          <p:nvPr/>
        </p:nvPicPr>
        <p:blipFill>
          <a:blip r:embed="rId3" cstate="print"/>
          <a:srcRect t="9639"/>
          <a:stretch>
            <a:fillRect/>
          </a:stretch>
        </p:blipFill>
        <p:spPr bwMode="auto">
          <a:xfrm>
            <a:off x="6096000" y="3548109"/>
            <a:ext cx="2705100" cy="2462166"/>
          </a:xfrm>
          <a:prstGeom prst="rect">
            <a:avLst/>
          </a:prstGeom>
          <a:noFill/>
        </p:spPr>
      </p:pic>
      <p:sp>
        <p:nvSpPr>
          <p:cNvPr id="1030" name="AutoShape 6" descr="data:image/jpg;base64,/9j/4AAQSkZJRgABAQAAAQABAAD/2wCEAAkGBhMQERUUEhQWFBQVGRsZGRYXFRkaGBUeGhcdHBwYGhgYHjIeGh4vHRgXHy8hLycqLCw4Gh4yNzAqNSYrOCkBCQoKDgwOGg8PGjIjHyUsLCwsLDU1LywsMCotKiwsLykqLTYpLSwsLCwpLCwsNDEpNCwsLDQvLCkwKS0sLSksLP/AABEIAEUAgQMBIgACEQEDEQH/xAAbAAABBAMAAAAAAAAAAAAAAAAAAwQFBgECB//EAEIQAAEDAgMEBAoGCQUAAAAAAAECAxEAIQQSMQVBUWEGInGBBxMykZKhorHR4RUzQlJi8BQWI1NygsHS8RckVLLT/8QAGQEAAgMBAAAAAAAAAAAAAAAAAgQAAQMF/8QAKxEAAgIBAwEGBgMAAAAAAAAAAQIAEQMSITEEExRBUZGxUmGBodHwIjLB/9oADAMBAAIRAxEAPwDi9FZigChgTFKtNZrSB20nFZFWJJMYfos45Pi1tLj7qxap7DeDlKkpzYhSF/a/Y50jsKV5j6NVJp1aYUCpKtxBIJHd2d/dUrhukuJQLOFQ/EAr1m9anGG42mTB/AyZf8FL0SziMO7wSVKaUe50Aeuq9tPoli8MYew7iOZSSDzChYjvq3bA6bFXVcOVR0t1FcoJN+6rphdswkjMG0gElKgCyqBN0KsDrz4EUu4dNyLHy59JA/geZw/CPLZWFoMKGnPkRvFdE2X0mwbjaS6pbTkdYZgRP4erp3zTra228BinC0pDclESAcqVAx1Vm4BGgJsQb6VVdsdB1tjMgHKbzmBHquKLH1ZxnTxBfSeZcW8fgl/V4kE8ClV+QyT7hTxGAkSN9ccdZW0etKTqPiDU7sHpq+w5Li1OoV5QUST/ABAnePXT+LrGum4gNi2tZ0ZWCIrTIBWzO0kPIC21hSToR89DypMk8a6gNxYxZtoHfSv6OKQbcjfW5xfbVbyXNvFdtFJfpf5iipRkuUD9TE/vT6I+NCehqN7p9EfGpoUrngTXIcIoupq+ZlFkyLa6ENC5dMcIv76wvoxh21yt4AAmRliI3GNOc1YejmJQrEMKnKkOoKlK8mAoGSCNKuvSrwetOqKmnhhiskkOZltLKr9VWeEzYQZHAUnjyliZMD5MtkmcixTTCuq2l1e+QgJHWJ4k5d/mp+1skLbGRkZhAhZkSOKRHPf7qt6vB5im1Jy4cOzYuNvthOsg5MoVvNqa4rB/ov1ifFqJAgocudNcsa8451jly5RwJbFxtUr6ujz6Os2W0ECeqgBV4sCR8xxpQYIoUoOKWvfKzmjgBP8AMan3VLMEZgSACBokwb236Gmy8AsNlSklRUbmCIuIMnnHaKUXLkb+5uUcmriQrOHZObqWJuomCe/hP9aeP7QbyIb8rxYyhcZxxGhnfTLENKQmCElIF1b1HWerpqLWqPw2BUtZAKkhICtIzKUQMpvYDj2aVrpB3uZU5u4xxikOKAVmAVJBiAYm9zHdpzqLxmzSnrI6yT3kearXi0NP5khIA1UoTvnLA3GwB/iE1DN4JbZUUHqAwCY62a1o1i17buNMK98TZHqMNj7acwypQZSfKSdD8DzroWx9rt4lGZJuPKTvHy51ScVgQ8tSUCFJjfoBAM2vfv8AXWitnLYJW25BSAQU3mYtMdtoOlO4OrOM0eIThX+RnSCr8xQB66rWwulaXiG3YQ5oDoFHhyPKrVhkSCOJEdv+JtXYXKrLqBijAqaM18R2ecUU9zn85PjWay7eTfylWQipDZezw6h9IA8blBRzAPWjdMR66YJWKXYeUlQUhWVSTII1Fc/IuoVNqB2aRSXF+MIE5QIvuPxqz7D6Z4nCgNpUHm96HusBfRJF09lxyrDuJaxBzOgNPECXEg+Lc/jQkSg/iE9lRO0MIvCgu5FKQowFIOZF9IWiUjvv2VyciPjb+ImQwMh1Ifz9ZcP12wS/rEv4Igglxgyg6Eg5dNY8irJs/a3jh/tdptO/gdCc3YdFezXK8OCU9Yk77283qpniF5ybSDaOG/3j31adS3BEPvRFKRZ9J2PENYoyl7CYd9OuZCspOtoXBnnzqGe2bgm3M7mAxDShIzJU6U37TlqhYLHPsEeLffaAvlS4SNBIiSKlMJ4SNotKMvNLb3Z2wVHlKYPnrUZkbkbTTvePgn/ZYl4XZL0ftXWyI14REWGkW5bqXd6M4Nz6jE4cJiAlaV24CQ4Ld1QX+r2eRiME0+kCSUnTtDgPv306T0o2U43mVgnGTpAhMDiAhY91TThAuoRyIBdj2i/+mi3AoBeFUlSYhpawDpc5gTOu/hRifBs8BZpKoAA6yTfvjfJ/mpvh07JeMpxi8Org4qLxP20x7VSzPRlxV8LtJKhuhf8AY4fdVHp0fcEiEFBF16GVxPg/xAXJZUkpvYJOYFUmCmTF+7TfTJ7oMUZlOHKVXsoxpAPkW1nu3TV0XsnbLQJQ+lwgWTmJzd7iI7ppFHSPbDSR4zD5hG5rMPO0asdN5N7SaVA4PvObJ6NhMoacadcTlTIXKgCFFRtcEqnUb9bVLdHlLaQkOklIulJMkZU3MqgAEmR7xVqc8J7iTGIwiO8KSfbBrcdN8C6mXMCIMyQEHTuFWVy49w1QH7OrLesSzt/dPpGij9dNk/8AGd8x/wDSir7fqviH3/MDVj8x+/SUe3GshApQJNBHGK6MuCaXwz62zKFKQTYwbEcFDQjkaSGljWcsGqKgyXUektOJyuIKDp4xmE+ds9Q/y5KSZ6PBKSWnEOmZCT+zXyGVViexSqRSqPz+eVbhXG9LP06tKIBuxzEsXhVtSHEKSdYUCIkawbbqr7y1E+SVETYchqec7t9W/D7QWgQlZy/dIzJ1+6rq+qsKQ0oEFoAqHlNqKTrOisydRpAFLd3ZeJiOnW7uV7ZmHJUfGJBuIkRBjeBru9VSqsGSuVghKTZMXVFyDuiPeKc4DZjSVqX492TudQCnzoOm7yad4zDPuAeKUhZEiG3Bm7QgwqbndSObHmDbDaMHpUYaidx4SuvsZ0lISVaAxv4js+FKYfYISQVAJBEGIO85svCBAntrbG4J9pBStLjarXKVJuN9hpTzamNKWwACVZQbWIzcZvQMzilHjAXCUxmafS5w5/ZOvICdAHlCRzvEWpNvwn7QbnLiQqDGVxtKySSABMSBuknhTB1sAyrrnLuTJuOO46cb99MMHs0uPmxvJJ/zoLAd5pjG9DmDiR8e5aXnDeFDGv4c+NSyJsCEqB4byReCdKg9sdKUpVKmgpIicsC5uqDFzFgTffSbWzQlG8nQAnhfhwJtG6ovF4QqSUyIOvGxgnsifNQ2HazMGLO1vuPtHP65YL9w96Tfwoqrfoo+77JopnQk37LB8M6L9FEfb5eT86wdkz9r2fnRRXTJm9CbJ2JH2/Z+dZ+jDIBV7Mf1ooqXJUUGzSROb2fnQvZUfaHo8441miquShMDZs/aHo/OtvowiOv7PzooqrkoRUbMMeX6vnW52bp1vZ7edFFDJQjthDrYIQ8oD7t8vokx6qQxOFSoEuIbXPVkJLaoEfabUB6qKKAqDLjrBdAcPimypBWyEzacxPPMYqJT0cDK1kLkiADl4zunlRRSOZF0xoKGq5GbVwqs2TNAsZA0MzvOnWiot5K3AnrADyYCdwPbxvRRUCL5RVEXcV+7xt9D/i/7f3UUUUekQ6E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312738"/>
            <a:ext cx="1228725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Documents and Settings\Hongyi Chen\Local Settings\Temporary Internet Files\Content.IE5\VB23LKA8\MM900236272[1]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2971800"/>
            <a:ext cx="417871" cy="381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200" y="1295400"/>
            <a:ext cx="89916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4724400" cy="349250"/>
          </a:xfrm>
        </p:spPr>
        <p:txBody>
          <a:bodyPr/>
          <a:lstStyle/>
          <a:p>
            <a:r>
              <a:rPr lang="en-US" dirty="0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IS dem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609600"/>
            <a:ext cx="8115300" cy="5410200"/>
          </a:xfrm>
          <a:prstGeom prst="rect">
            <a:avLst/>
          </a:prstGeom>
        </p:spPr>
      </p:pic>
      <p:pic>
        <p:nvPicPr>
          <p:cNvPr id="7" name="Picture 7" descr="C:\Documents and Settings\Hongyi Chen\Local Settings\Temporary Internet Files\Content.IE5\VB23LKA8\MM900236272[1]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28600"/>
            <a:ext cx="4178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6156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Statistical Analysis and Operations Research</a:t>
            </a:r>
          </a:p>
          <a:p>
            <a:endParaRPr lang="en-US" sz="1200" dirty="0" smtClean="0"/>
          </a:p>
          <a:p>
            <a:r>
              <a:rPr lang="en-US" dirty="0" smtClean="0"/>
              <a:t>Empirical </a:t>
            </a:r>
            <a:r>
              <a:rPr lang="en-US" dirty="0" err="1" smtClean="0"/>
              <a:t>Bayes</a:t>
            </a:r>
            <a:r>
              <a:rPr lang="en-US" dirty="0" smtClean="0"/>
              <a:t> (EB) approach</a:t>
            </a:r>
          </a:p>
          <a:p>
            <a:pPr lvl="1"/>
            <a:r>
              <a:rPr lang="en-US" dirty="0" smtClean="0"/>
              <a:t>Before and after </a:t>
            </a:r>
          </a:p>
          <a:p>
            <a:pPr lvl="1"/>
            <a:r>
              <a:rPr lang="en-US" dirty="0" smtClean="0"/>
              <a:t>Treated and untreated  </a:t>
            </a:r>
          </a:p>
          <a:p>
            <a:r>
              <a:rPr lang="en-US" dirty="0" smtClean="0"/>
              <a:t>Conditional probability theory</a:t>
            </a:r>
          </a:p>
          <a:p>
            <a:r>
              <a:rPr lang="en-US" dirty="0" smtClean="0"/>
              <a:t>Regression analysis</a:t>
            </a:r>
          </a:p>
          <a:p>
            <a:r>
              <a:rPr lang="en-US" dirty="0" smtClean="0"/>
              <a:t>Integer linear programming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873752" cy="273050"/>
          </a:xfrm>
        </p:spPr>
        <p:txBody>
          <a:bodyPr/>
          <a:lstStyle/>
          <a:p>
            <a:r>
              <a:rPr lang="en-US" dirty="0" smtClean="0"/>
              <a:t>NATSRL Research Advisory Panel Meeting 09/14/2010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Continuously improving transportation safety and reducing crash rate through the implementation of traffic safety strategies</a:t>
            </a:r>
          </a:p>
          <a:p>
            <a:r>
              <a:rPr lang="en-US" dirty="0" smtClean="0"/>
              <a:t>Challenges: </a:t>
            </a:r>
          </a:p>
          <a:p>
            <a:pPr lvl="1"/>
            <a:r>
              <a:rPr lang="en-US" dirty="0" smtClean="0"/>
              <a:t>The implementation and maintenance of these strategies represents significant investment</a:t>
            </a:r>
          </a:p>
          <a:p>
            <a:pPr lvl="1"/>
            <a:r>
              <a:rPr lang="en-US" dirty="0" smtClean="0"/>
              <a:t>Resources ($) are always limited  </a:t>
            </a:r>
          </a:p>
          <a:p>
            <a:r>
              <a:rPr lang="en-US" dirty="0" smtClean="0"/>
              <a:t>Research Question: </a:t>
            </a:r>
          </a:p>
          <a:p>
            <a:pPr>
              <a:buNone/>
            </a:pPr>
            <a:r>
              <a:rPr lang="en-US" dirty="0" smtClean="0"/>
              <a:t>   How to effectively and proactively implement the traffic safety strategies so that the overall improvement to the transportation safety is maximized while the total implementation and maintenance cost is minimized/under budget?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407152" cy="34925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6400800"/>
            <a:ext cx="5102352" cy="27305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Develop an algorithm to assess the effectiveness of a combination of safety strategies in reducing crash rate under various road and weather conditions. </a:t>
            </a:r>
          </a:p>
          <a:p>
            <a:pPr lvl="0"/>
            <a:r>
              <a:rPr lang="en-US" dirty="0" smtClean="0"/>
              <a:t>Explore research methods to identify and assess the dependencies of safety improvements implemented in related locations</a:t>
            </a:r>
          </a:p>
          <a:p>
            <a:pPr lvl="0"/>
            <a:r>
              <a:rPr lang="en-US" dirty="0" smtClean="0"/>
              <a:t>Develop an optimization model for systematic implementation of traffic safety strategies considering the dependencies.</a:t>
            </a:r>
          </a:p>
          <a:p>
            <a:pPr lvl="0"/>
            <a:r>
              <a:rPr lang="en-US" dirty="0" smtClean="0"/>
              <a:t>Develop an intelligent decision support system based on the above algorithms and models.  This system will have a GIS based user interface. </a:t>
            </a:r>
          </a:p>
        </p:txBody>
      </p:sp>
      <p:pic>
        <p:nvPicPr>
          <p:cNvPr id="16385" name="Picture 1" descr="C:\Documents and Settings\Hongyi Chen\Local Settings\Temporary Internet Files\Content.IE5\RF4EPZCH\MP900314383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981200"/>
            <a:ext cx="457200" cy="403860"/>
          </a:xfrm>
          <a:prstGeom prst="rect">
            <a:avLst/>
          </a:prstGeom>
          <a:noFill/>
        </p:spPr>
      </p:pic>
      <p:pic>
        <p:nvPicPr>
          <p:cNvPr id="9" name="Picture 1" descr="C:\Documents and Settings\Hongyi Chen\Local Settings\Temporary Internet Files\Content.IE5\RF4EPZCH\MP900314383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334000"/>
            <a:ext cx="457200" cy="40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026152" cy="27305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90714"/>
            <a:ext cx="83058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Decision Support System (1/4)</a:t>
            </a:r>
            <a:endParaRPr lang="en-US" sz="2400" dirty="0"/>
          </a:p>
        </p:txBody>
      </p:sp>
      <p:sp>
        <p:nvSpPr>
          <p:cNvPr id="56" name="TextBox 55">
            <a:hlinkClick r:id="" action="ppaction://noaction"/>
          </p:cNvPr>
          <p:cNvSpPr txBox="1"/>
          <p:nvPr/>
        </p:nvSpPr>
        <p:spPr>
          <a:xfrm>
            <a:off x="7543800" y="5867400"/>
            <a:ext cx="1066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4400" y="762000"/>
            <a:ext cx="7162800" cy="5036344"/>
            <a:chOff x="914400" y="762000"/>
            <a:chExt cx="7162800" cy="50363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6250"/>
            <a:stretch>
              <a:fillRect/>
            </a:stretch>
          </p:blipFill>
          <p:spPr bwMode="auto">
            <a:xfrm>
              <a:off x="914400" y="762000"/>
              <a:ext cx="7162800" cy="503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4524702" y="3733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993932" y="4175234"/>
              <a:ext cx="152400" cy="1524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61034" y="4191000"/>
              <a:ext cx="152400" cy="1524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873752" cy="34925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90714"/>
            <a:ext cx="83058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8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Decision Support System (2/4)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501503"/>
            <a:ext cx="304800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ITS Strategies to Implement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653314"/>
            <a:ext cx="2971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Budget ($k)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2057400" y="2414016"/>
            <a:ext cx="1752600" cy="457200"/>
            <a:chOff x="2057400" y="3075577"/>
            <a:chExt cx="1752600" cy="457200"/>
          </a:xfrm>
        </p:grpSpPr>
        <p:sp>
          <p:nvSpPr>
            <p:cNvPr id="30" name="Rectangle 29"/>
            <p:cNvSpPr/>
            <p:nvPr/>
          </p:nvSpPr>
          <p:spPr>
            <a:xfrm>
              <a:off x="2057400" y="3075577"/>
              <a:ext cx="17526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 smtClean="0">
                  <a:solidFill>
                    <a:schemeClr val="tx1"/>
                  </a:solidFill>
                </a:rPr>
                <a:t>Road Geometry</a:t>
              </a:r>
            </a:p>
            <a:p>
              <a:r>
                <a:rPr lang="en-US" sz="1500" dirty="0" smtClean="0">
                  <a:solidFill>
                    <a:schemeClr val="tx1"/>
                  </a:solidFill>
                </a:rPr>
                <a:t>Warning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9000" y="3075577"/>
              <a:ext cx="381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29000" y="3304177"/>
              <a:ext cx="381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33400" y="2349137"/>
            <a:ext cx="1295400" cy="5464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Category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400" y="3340608"/>
            <a:ext cx="1143000" cy="457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7600" y="5653314"/>
            <a:ext cx="2819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752600" y="4812268"/>
            <a:ext cx="1066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</a:t>
            </a:r>
            <a:endParaRPr lang="en-US" dirty="0"/>
          </a:p>
        </p:txBody>
      </p:sp>
      <p:grpSp>
        <p:nvGrpSpPr>
          <p:cNvPr id="16" name="Group 71"/>
          <p:cNvGrpSpPr/>
          <p:nvPr/>
        </p:nvGrpSpPr>
        <p:grpSpPr>
          <a:xfrm>
            <a:off x="2033016" y="3352800"/>
            <a:ext cx="2209800" cy="1533434"/>
            <a:chOff x="2057400" y="3810000"/>
            <a:chExt cx="2209800" cy="1533434"/>
          </a:xfrm>
        </p:grpSpPr>
        <p:grpSp>
          <p:nvGrpSpPr>
            <p:cNvPr id="17" name="Group 40"/>
            <p:cNvGrpSpPr/>
            <p:nvPr/>
          </p:nvGrpSpPr>
          <p:grpSpPr>
            <a:xfrm>
              <a:off x="2057400" y="3810000"/>
              <a:ext cx="2209800" cy="457200"/>
              <a:chOff x="4585063" y="2743200"/>
              <a:chExt cx="2209800" cy="4572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585063" y="2743200"/>
                <a:ext cx="22098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402978" y="27432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402978" y="29718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2057400" y="3819434"/>
              <a:ext cx="18288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ITS 1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ITS 2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ITS 3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ITS 4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ITS 5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ITS 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195286" y="5234576"/>
              <a:ext cx="166914" cy="1088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5" descr="C:\Program Files\Microsoft Office\MEDIA\OFFICE12\Bullets\BD21301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3861" y="4943837"/>
              <a:ext cx="123825" cy="123825"/>
            </a:xfrm>
            <a:prstGeom prst="rect">
              <a:avLst/>
            </a:prstGeom>
            <a:noFill/>
          </p:spPr>
        </p:pic>
        <p:pic>
          <p:nvPicPr>
            <p:cNvPr id="64" name="Picture 6" descr="C:\Program Files\Microsoft Office\MEDIA\OFFICE12\Bullets\BD21301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347" y="3833495"/>
              <a:ext cx="123825" cy="123825"/>
            </a:xfrm>
            <a:prstGeom prst="rect">
              <a:avLst/>
            </a:prstGeom>
            <a:noFill/>
          </p:spPr>
        </p:pic>
        <p:sp>
          <p:nvSpPr>
            <p:cNvPr id="69" name="Rectangle 68"/>
            <p:cNvSpPr/>
            <p:nvPr/>
          </p:nvSpPr>
          <p:spPr>
            <a:xfrm>
              <a:off x="2209800" y="4648200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09800" y="4082142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09800" y="4357914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hlinkClick r:id="" action="ppaction://noaction"/>
          </p:cNvPr>
          <p:cNvSpPr txBox="1"/>
          <p:nvPr/>
        </p:nvSpPr>
        <p:spPr>
          <a:xfrm>
            <a:off x="7010400" y="5638800"/>
            <a:ext cx="1066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Suggest 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876800" y="1484376"/>
            <a:ext cx="304800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LCPSI Strategies to Implement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800600" y="2667000"/>
            <a:ext cx="1143000" cy="457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15000" y="4824984"/>
            <a:ext cx="1066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</a:t>
            </a:r>
            <a:endParaRPr lang="en-US" dirty="0"/>
          </a:p>
        </p:txBody>
      </p:sp>
      <p:grpSp>
        <p:nvGrpSpPr>
          <p:cNvPr id="82" name="Group 71"/>
          <p:cNvGrpSpPr/>
          <p:nvPr/>
        </p:nvGrpSpPr>
        <p:grpSpPr>
          <a:xfrm>
            <a:off x="6172200" y="2667000"/>
            <a:ext cx="2209800" cy="1533434"/>
            <a:chOff x="2057400" y="3810000"/>
            <a:chExt cx="2209800" cy="1533434"/>
          </a:xfrm>
        </p:grpSpPr>
        <p:grpSp>
          <p:nvGrpSpPr>
            <p:cNvPr id="83" name="Group 40"/>
            <p:cNvGrpSpPr/>
            <p:nvPr/>
          </p:nvGrpSpPr>
          <p:grpSpPr>
            <a:xfrm>
              <a:off x="2057400" y="3810000"/>
              <a:ext cx="2209800" cy="457200"/>
              <a:chOff x="4585063" y="2743200"/>
              <a:chExt cx="2209800" cy="45720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4585063" y="2743200"/>
                <a:ext cx="22098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402978" y="27432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402978" y="29718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2057400" y="3819434"/>
              <a:ext cx="18288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LCPSI 1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LCPSI 2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LCPSI 3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LCPSI 4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LCPSI 5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LCPSI 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95286" y="5234576"/>
              <a:ext cx="166914" cy="1088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5" descr="C:\Program Files\Microsoft Office\MEDIA\OFFICE12\Bullets\BD21301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3861" y="4943837"/>
              <a:ext cx="123825" cy="123825"/>
            </a:xfrm>
            <a:prstGeom prst="rect">
              <a:avLst/>
            </a:prstGeom>
            <a:noFill/>
          </p:spPr>
        </p:pic>
        <p:pic>
          <p:nvPicPr>
            <p:cNvPr id="87" name="Picture 6" descr="C:\Program Files\Microsoft Office\MEDIA\OFFICE12\Bullets\BD21301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347" y="3833495"/>
              <a:ext cx="123825" cy="123825"/>
            </a:xfrm>
            <a:prstGeom prst="rect">
              <a:avLst/>
            </a:prstGeom>
            <a:noFill/>
          </p:spPr>
        </p:pic>
        <p:sp>
          <p:nvSpPr>
            <p:cNvPr id="88" name="Rectangle 87"/>
            <p:cNvSpPr/>
            <p:nvPr/>
          </p:nvSpPr>
          <p:spPr>
            <a:xfrm>
              <a:off x="2209800" y="4648200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09800" y="4082142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09800" y="4357914"/>
              <a:ext cx="152400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724400" y="567033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6788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949952" cy="27305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05102"/>
            <a:ext cx="85344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Decision Support System (3/4)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7010400" y="1371600"/>
            <a:ext cx="14478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010400" y="2590800"/>
            <a:ext cx="14478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 Alternate Solution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039302" y="4251434"/>
            <a:ext cx="14478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 Back to </a:t>
            </a:r>
          </a:p>
          <a:p>
            <a:pPr algn="ctr"/>
            <a:r>
              <a:rPr lang="en-US" dirty="0" smtClean="0"/>
              <a:t>Change Strategies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800" y="5726668"/>
            <a:ext cx="2971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Budget ($k)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810000" y="5715000"/>
            <a:ext cx="2819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9375" t="28125" r="31250" b="14583"/>
          <a:stretch>
            <a:fillRect/>
          </a:stretch>
        </p:blipFill>
        <p:spPr bwMode="auto">
          <a:xfrm>
            <a:off x="685800" y="1066800"/>
            <a:ext cx="6019800" cy="43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9448" y="6356350"/>
            <a:ext cx="5635752" cy="273050"/>
          </a:xfrm>
        </p:spPr>
        <p:txBody>
          <a:bodyPr/>
          <a:lstStyle/>
          <a:p>
            <a:r>
              <a:rPr lang="en-US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15389"/>
            <a:ext cx="83058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Decision Support System (4/4) -- ITS and LCPSI Strategies Implementation Data Base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57400" y="2096589"/>
            <a:ext cx="1752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410789"/>
            <a:ext cx="304800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 Implemented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2096589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2325189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5313534"/>
            <a:ext cx="2971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Add New Strategies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1422457"/>
            <a:ext cx="381000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Location Implemented</a:t>
            </a:r>
            <a:endParaRPr lang="en-US" dirty="0"/>
          </a:p>
        </p:txBody>
      </p:sp>
      <p:grpSp>
        <p:nvGrpSpPr>
          <p:cNvPr id="5" name="Group 37"/>
          <p:cNvGrpSpPr/>
          <p:nvPr/>
        </p:nvGrpSpPr>
        <p:grpSpPr>
          <a:xfrm>
            <a:off x="6248400" y="2020389"/>
            <a:ext cx="2209800" cy="457200"/>
            <a:chOff x="7467600" y="1905000"/>
            <a:chExt cx="2209800" cy="457200"/>
          </a:xfrm>
        </p:grpSpPr>
        <p:sp>
          <p:nvSpPr>
            <p:cNvPr id="13" name="Rectangle 12"/>
            <p:cNvSpPr/>
            <p:nvPr/>
          </p:nvSpPr>
          <p:spPr>
            <a:xfrm>
              <a:off x="7467600" y="1905000"/>
              <a:ext cx="22098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96400" y="1905000"/>
              <a:ext cx="381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296400" y="2133600"/>
              <a:ext cx="381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05400" y="5308657"/>
            <a:ext cx="3124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Add New Locations </a:t>
            </a:r>
            <a:endParaRPr lang="en-US" dirty="0"/>
          </a:p>
        </p:txBody>
      </p:sp>
      <p:grpSp>
        <p:nvGrpSpPr>
          <p:cNvPr id="15" name="Group 38"/>
          <p:cNvGrpSpPr/>
          <p:nvPr/>
        </p:nvGrpSpPr>
        <p:grpSpPr>
          <a:xfrm>
            <a:off x="6248400" y="2858589"/>
            <a:ext cx="2209800" cy="457200"/>
            <a:chOff x="4585063" y="2743200"/>
            <a:chExt cx="2209800" cy="457200"/>
          </a:xfrm>
        </p:grpSpPr>
        <p:sp>
          <p:nvSpPr>
            <p:cNvPr id="21" name="Rectangle 20"/>
            <p:cNvSpPr/>
            <p:nvPr/>
          </p:nvSpPr>
          <p:spPr>
            <a:xfrm>
              <a:off x="4585063" y="2743200"/>
              <a:ext cx="22098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02978" y="2743200"/>
              <a:ext cx="381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02978" y="2971800"/>
              <a:ext cx="381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48200" y="2096589"/>
            <a:ext cx="14478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County/City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2933394"/>
            <a:ext cx="15240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Road segment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61463" y="4484915"/>
            <a:ext cx="2209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43400" y="4514298"/>
            <a:ext cx="1828800" cy="33855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Notes here: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2057400" y="2984863"/>
            <a:ext cx="1752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429000" y="2984863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00" y="3213463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57400" y="3772989"/>
            <a:ext cx="1752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429000" y="3772989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29000" y="4001589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" y="2096589"/>
            <a:ext cx="1143000" cy="457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ITS/LCPSI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2934789"/>
            <a:ext cx="1295400" cy="5464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Category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5800" y="3772989"/>
            <a:ext cx="1143000" cy="457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Name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40"/>
          <p:cNvGrpSpPr/>
          <p:nvPr/>
        </p:nvGrpSpPr>
        <p:grpSpPr>
          <a:xfrm>
            <a:off x="6248400" y="3633652"/>
            <a:ext cx="2209800" cy="457200"/>
            <a:chOff x="4585063" y="2743200"/>
            <a:chExt cx="2209800" cy="457200"/>
          </a:xfrm>
        </p:grpSpPr>
        <p:sp>
          <p:nvSpPr>
            <p:cNvPr id="42" name="Rectangle 41"/>
            <p:cNvSpPr/>
            <p:nvPr/>
          </p:nvSpPr>
          <p:spPr>
            <a:xfrm>
              <a:off x="4585063" y="2743200"/>
              <a:ext cx="22098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02978" y="2743200"/>
              <a:ext cx="381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02978" y="2971800"/>
              <a:ext cx="381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74326" y="3708457"/>
            <a:ext cx="1421674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dirty="0" smtClean="0"/>
              <a:t>The Final Product to be Delivered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873752" cy="273050"/>
          </a:xfrm>
        </p:spPr>
        <p:txBody>
          <a:bodyPr/>
          <a:lstStyle/>
          <a:p>
            <a:r>
              <a:rPr lang="en-US" dirty="0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95600" y="1066800"/>
            <a:ext cx="2514600" cy="1531144"/>
            <a:chOff x="914400" y="762000"/>
            <a:chExt cx="7162800" cy="503634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6250"/>
            <a:stretch>
              <a:fillRect/>
            </a:stretch>
          </p:blipFill>
          <p:spPr bwMode="auto">
            <a:xfrm>
              <a:off x="914400" y="762000"/>
              <a:ext cx="7162800" cy="503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4524702" y="3733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93932" y="4175234"/>
              <a:ext cx="152400" cy="1524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61034" y="4191000"/>
              <a:ext cx="152400" cy="1524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4478" t="19403" r="5970" b="8955"/>
          <a:stretch>
            <a:fillRect/>
          </a:stretch>
        </p:blipFill>
        <p:spPr bwMode="auto">
          <a:xfrm>
            <a:off x="2971800" y="2895600"/>
            <a:ext cx="236220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4688" t="7292" r="6250" b="13542"/>
          <a:stretch>
            <a:fillRect/>
          </a:stretch>
        </p:blipFill>
        <p:spPr bwMode="auto">
          <a:xfrm>
            <a:off x="228600" y="15240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355068"/>
            <a:ext cx="2362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Assessment Algorithm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09600" y="3276600"/>
            <a:ext cx="914400" cy="990600"/>
            <a:chOff x="609600" y="3276600"/>
            <a:chExt cx="914400" cy="990600"/>
          </a:xfrm>
        </p:grpSpPr>
        <p:sp>
          <p:nvSpPr>
            <p:cNvPr id="15" name="Down Arrow 14"/>
            <p:cNvSpPr/>
            <p:nvPr/>
          </p:nvSpPr>
          <p:spPr>
            <a:xfrm>
              <a:off x="1295400" y="3276600"/>
              <a:ext cx="228600" cy="990600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3593068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29200" y="4807744"/>
            <a:ext cx="22098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 Model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38" idx="3"/>
            <a:endCxn id="17" idx="1"/>
          </p:cNvCxnSpPr>
          <p:nvPr/>
        </p:nvCxnSpPr>
        <p:spPr>
          <a:xfrm flipV="1">
            <a:off x="4191000" y="4998244"/>
            <a:ext cx="838200" cy="735122"/>
          </a:xfrm>
          <a:prstGeom prst="straightConnector1">
            <a:avLst/>
          </a:prstGeom>
          <a:ln w="254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17" idx="0"/>
          </p:cNvCxnSpPr>
          <p:nvPr/>
        </p:nvCxnSpPr>
        <p:spPr>
          <a:xfrm>
            <a:off x="5410200" y="1832372"/>
            <a:ext cx="723900" cy="29753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098" idx="3"/>
            <a:endCxn id="17" idx="0"/>
          </p:cNvCxnSpPr>
          <p:nvPr/>
        </p:nvCxnSpPr>
        <p:spPr>
          <a:xfrm>
            <a:off x="5334000" y="3604260"/>
            <a:ext cx="800100" cy="12034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4400" y="5562600"/>
            <a:ext cx="2971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 Information: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Cost,  economic impact, etc.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stCxn id="24" idx="0"/>
            <a:endCxn id="17" idx="2"/>
          </p:cNvCxnSpPr>
          <p:nvPr/>
        </p:nvCxnSpPr>
        <p:spPr>
          <a:xfrm rot="16200000" flipV="1">
            <a:off x="5985272" y="5337572"/>
            <a:ext cx="373856" cy="76200"/>
          </a:xfrm>
          <a:prstGeom prst="straightConnector1">
            <a:avLst/>
          </a:prstGeom>
          <a:ln w="254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17" idx="3"/>
            <a:endCxn id="4101" idx="2"/>
          </p:cNvCxnSpPr>
          <p:nvPr/>
        </p:nvCxnSpPr>
        <p:spPr>
          <a:xfrm flipV="1">
            <a:off x="7239000" y="3569262"/>
            <a:ext cx="228600" cy="1428982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l="5469" t="13542" r="6250" b="10417"/>
          <a:stretch>
            <a:fillRect/>
          </a:stretch>
        </p:blipFill>
        <p:spPr bwMode="auto">
          <a:xfrm>
            <a:off x="5943600" y="1600200"/>
            <a:ext cx="3048000" cy="19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28600" y="5410200"/>
            <a:ext cx="39624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Crash modification functions, Dependence functions.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14" idx="2"/>
            <a:endCxn id="38" idx="0"/>
          </p:cNvCxnSpPr>
          <p:nvPr/>
        </p:nvCxnSpPr>
        <p:spPr>
          <a:xfrm rot="16200000" flipH="1">
            <a:off x="1466850" y="4667250"/>
            <a:ext cx="685800" cy="8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6200" y="5334000"/>
            <a:ext cx="4267200" cy="762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835868" y="1447800"/>
            <a:ext cx="3276600" cy="22098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4" grpId="0" animBg="1"/>
      <p:bldP spid="38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568952" cy="501650"/>
          </a:xfrm>
        </p:spPr>
        <p:txBody>
          <a:bodyPr/>
          <a:lstStyle/>
          <a:p>
            <a:r>
              <a:rPr lang="en-US" dirty="0" smtClean="0"/>
              <a:t>NATSRL Research Advisory Panel Meeting 09/14/2010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B1E4-17C9-4C4E-85C0-B5DFD97205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Literature review</a:t>
            </a:r>
          </a:p>
          <a:p>
            <a:pPr lvl="1"/>
            <a:r>
              <a:rPr lang="en-US" dirty="0" smtClean="0"/>
              <a:t>Research papers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white papers for Safety Analyst software tool</a:t>
            </a:r>
          </a:p>
          <a:p>
            <a:pPr lvl="1"/>
            <a:r>
              <a:rPr lang="en-US" dirty="0" smtClean="0"/>
              <a:t>Highway safety manual workshop slides</a:t>
            </a:r>
          </a:p>
          <a:p>
            <a:pPr lvl="1"/>
            <a:r>
              <a:rPr lang="en-US" dirty="0" smtClean="0"/>
              <a:t>On going </a:t>
            </a:r>
          </a:p>
          <a:p>
            <a:r>
              <a:rPr lang="en-US" dirty="0" smtClean="0"/>
              <a:t>Development of the algorithm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smtClean="0"/>
              <a:t>analysis and proofs </a:t>
            </a:r>
            <a:r>
              <a:rPr lang="en-US" dirty="0" smtClean="0"/>
              <a:t>of the EB and </a:t>
            </a:r>
            <a:r>
              <a:rPr lang="en-US" dirty="0" err="1" smtClean="0"/>
              <a:t>Hauer’s</a:t>
            </a:r>
            <a:r>
              <a:rPr lang="en-US" dirty="0" smtClean="0"/>
              <a:t> coherent method</a:t>
            </a:r>
          </a:p>
          <a:p>
            <a:r>
              <a:rPr lang="en-US" dirty="0" smtClean="0"/>
              <a:t>Hwy. 169 project 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collection</a:t>
            </a:r>
            <a:endParaRPr lang="en-US" dirty="0" smtClean="0"/>
          </a:p>
          <a:p>
            <a:pPr lvl="1"/>
            <a:r>
              <a:rPr lang="en-US" dirty="0" smtClean="0"/>
              <a:t>Model </a:t>
            </a:r>
            <a:r>
              <a:rPr lang="en-US" dirty="0" smtClean="0"/>
              <a:t>designed </a:t>
            </a:r>
            <a:r>
              <a:rPr lang="en-US" dirty="0" smtClean="0"/>
              <a:t>for </a:t>
            </a:r>
            <a:r>
              <a:rPr lang="en-US" dirty="0" smtClean="0"/>
              <a:t>the before </a:t>
            </a:r>
            <a:r>
              <a:rPr lang="en-US" dirty="0" smtClean="0"/>
              <a:t>and after study and the optimization</a:t>
            </a:r>
          </a:p>
          <a:p>
            <a:r>
              <a:rPr lang="en-US" dirty="0" smtClean="0"/>
              <a:t>GIS based software</a:t>
            </a:r>
          </a:p>
          <a:p>
            <a:pPr lvl="1"/>
            <a:r>
              <a:rPr lang="en-US" dirty="0" smtClean="0"/>
              <a:t>Road segment prioritization</a:t>
            </a:r>
          </a:p>
          <a:p>
            <a:pPr lvl="1"/>
            <a:r>
              <a:rPr lang="en-US" dirty="0" smtClean="0"/>
              <a:t>Working on intersection prioritization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3848</TotalTime>
  <Words>575</Words>
  <Application>Microsoft Office PowerPoint</Application>
  <PresentationFormat>On-screen Show (4:3)</PresentationFormat>
  <Paragraphs>140</Paragraphs>
  <Slides>14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Developing an Intelligent Decision Support System for the Proactive Implementation of Traffic Safety Strategies </vt:lpstr>
      <vt:lpstr>The Research Problem</vt:lpstr>
      <vt:lpstr>Research Objectives</vt:lpstr>
      <vt:lpstr>Slide 4</vt:lpstr>
      <vt:lpstr>Slide 5</vt:lpstr>
      <vt:lpstr>Slide 6</vt:lpstr>
      <vt:lpstr>Slide 7</vt:lpstr>
      <vt:lpstr>The Final Product to be Delivered</vt:lpstr>
      <vt:lpstr>Progress Update</vt:lpstr>
      <vt:lpstr>Questions and Suggestions</vt:lpstr>
      <vt:lpstr>Back Up Slides</vt:lpstr>
      <vt:lpstr>Slide 12</vt:lpstr>
      <vt:lpstr>Slide 13</vt:lpstr>
      <vt:lpstr>Technical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Effective Methods to Evaluate and Continuously Optimize the Systematic Implementation of Proactive ITS Safety Strategies</dc:title>
  <dc:creator>Hongyi Chen</dc:creator>
  <cp:lastModifiedBy>Hongyi Chen</cp:lastModifiedBy>
  <cp:revision>306</cp:revision>
  <dcterms:created xsi:type="dcterms:W3CDTF">2009-03-04T17:37:09Z</dcterms:created>
  <dcterms:modified xsi:type="dcterms:W3CDTF">2010-09-14T18:57:05Z</dcterms:modified>
</cp:coreProperties>
</file>