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05" r:id="rId3"/>
    <p:sldId id="320" r:id="rId4"/>
    <p:sldId id="321" r:id="rId5"/>
    <p:sldId id="307" r:id="rId6"/>
    <p:sldId id="327" r:id="rId7"/>
    <p:sldId id="329" r:id="rId8"/>
    <p:sldId id="326" r:id="rId9"/>
    <p:sldId id="332" r:id="rId10"/>
    <p:sldId id="333" r:id="rId11"/>
    <p:sldId id="325" r:id="rId12"/>
    <p:sldId id="331" r:id="rId13"/>
    <p:sldId id="328" r:id="rId14"/>
    <p:sldId id="324" r:id="rId15"/>
    <p:sldId id="310" r:id="rId16"/>
    <p:sldId id="311" r:id="rId17"/>
    <p:sldId id="303" r:id="rId18"/>
    <p:sldId id="330" r:id="rId19"/>
    <p:sldId id="33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3366FF"/>
    <a:srgbClr val="CC0000"/>
    <a:srgbClr val="CCECFF"/>
    <a:srgbClr val="CCFF99"/>
    <a:srgbClr val="99CC00"/>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3218" autoAdjust="0"/>
  </p:normalViewPr>
  <p:slideViewPr>
    <p:cSldViewPr snapToObjects="1">
      <p:cViewPr varScale="1">
        <p:scale>
          <a:sx n="98" d="100"/>
          <a:sy n="98" d="100"/>
        </p:scale>
        <p:origin x="-2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M\Desktop\Thesis%20Project\2010%20final_GPS-Accuracy-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M\Desktop\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419890448476549"/>
          <c:y val="0.20931899641577112"/>
          <c:w val="0.70008212339263332"/>
          <c:h val="0.64005569196323575"/>
        </c:manualLayout>
      </c:layout>
      <c:barChart>
        <c:barDir val="col"/>
        <c:grouping val="clustered"/>
        <c:ser>
          <c:idx val="0"/>
          <c:order val="0"/>
          <c:tx>
            <c:v>Frequency</c:v>
          </c:tx>
          <c:spPr>
            <a:solidFill>
              <a:srgbClr val="9999FF"/>
            </a:solidFill>
            <a:ln w="12700">
              <a:solidFill>
                <a:srgbClr val="808080"/>
              </a:solidFill>
              <a:prstDash val="solid"/>
            </a:ln>
          </c:spPr>
          <c:val>
            <c:numRef>
              <c:f>'Location Accuracy'!$O$3:$O$8</c:f>
              <c:numCache>
                <c:formatCode>General</c:formatCode>
                <c:ptCount val="6"/>
                <c:pt idx="0">
                  <c:v>66</c:v>
                </c:pt>
                <c:pt idx="1">
                  <c:v>64</c:v>
                </c:pt>
                <c:pt idx="2">
                  <c:v>37</c:v>
                </c:pt>
                <c:pt idx="3">
                  <c:v>10</c:v>
                </c:pt>
                <c:pt idx="4">
                  <c:v>2</c:v>
                </c:pt>
                <c:pt idx="5">
                  <c:v>1</c:v>
                </c:pt>
              </c:numCache>
            </c:numRef>
          </c:val>
        </c:ser>
        <c:axId val="56472704"/>
        <c:axId val="56474624"/>
      </c:barChart>
      <c:barChart>
        <c:barDir val="col"/>
        <c:grouping val="clustered"/>
        <c:ser>
          <c:idx val="1"/>
          <c:order val="1"/>
          <c:tx>
            <c:v>fgh</c:v>
          </c:tx>
          <c:spPr>
            <a:noFill/>
            <a:ln w="25400">
              <a:noFill/>
            </a:ln>
          </c:spPr>
          <c:val>
            <c:numRef>
              <c:f>'Location Accuracy'!$Q$3:$Q$8</c:f>
              <c:numCache>
                <c:formatCode>General</c:formatCode>
                <c:ptCount val="6"/>
                <c:pt idx="0">
                  <c:v>36.67</c:v>
                </c:pt>
                <c:pt idx="1">
                  <c:v>35.56</c:v>
                </c:pt>
                <c:pt idx="2">
                  <c:v>20.56</c:v>
                </c:pt>
                <c:pt idx="3">
                  <c:v>5.56</c:v>
                </c:pt>
                <c:pt idx="4">
                  <c:v>1.1100000000000001</c:v>
                </c:pt>
                <c:pt idx="5">
                  <c:v>0.56000000000000005</c:v>
                </c:pt>
              </c:numCache>
            </c:numRef>
          </c:val>
        </c:ser>
        <c:ser>
          <c:idx val="2"/>
          <c:order val="2"/>
          <c:tx>
            <c:v>Culmantive Precentage</c:v>
          </c:tx>
          <c:spPr>
            <a:gradFill>
              <a:gsLst>
                <a:gs pos="0">
                  <a:schemeClr val="tx2"/>
                </a:gs>
                <a:gs pos="50000">
                  <a:srgbClr val="4F81BD">
                    <a:tint val="44500"/>
                    <a:satMod val="160000"/>
                  </a:srgbClr>
                </a:gs>
                <a:gs pos="100000">
                  <a:srgbClr val="4F81BD">
                    <a:tint val="23500"/>
                    <a:satMod val="160000"/>
                  </a:srgbClr>
                </a:gs>
              </a:gsLst>
              <a:lin ang="5400000" scaled="0"/>
            </a:gradFill>
            <a:ln w="12700">
              <a:solidFill>
                <a:prstClr val="black">
                  <a:lumMod val="85000"/>
                  <a:lumOff val="15000"/>
                </a:prstClr>
              </a:solidFill>
              <a:prstDash val="solid"/>
            </a:ln>
          </c:spPr>
          <c:val>
            <c:numRef>
              <c:f>'Location Accuracy'!$P$3:$P$8</c:f>
              <c:numCache>
                <c:formatCode>General</c:formatCode>
                <c:ptCount val="6"/>
                <c:pt idx="0">
                  <c:v>36.67</c:v>
                </c:pt>
                <c:pt idx="1">
                  <c:v>72.22</c:v>
                </c:pt>
                <c:pt idx="2">
                  <c:v>92.78</c:v>
                </c:pt>
                <c:pt idx="3">
                  <c:v>98.33</c:v>
                </c:pt>
                <c:pt idx="4">
                  <c:v>99.440000000000026</c:v>
                </c:pt>
                <c:pt idx="5">
                  <c:v>100</c:v>
                </c:pt>
              </c:numCache>
            </c:numRef>
          </c:val>
        </c:ser>
        <c:axId val="56489088"/>
        <c:axId val="56490624"/>
      </c:barChart>
      <c:catAx>
        <c:axId val="56472704"/>
        <c:scaling>
          <c:orientation val="minMax"/>
        </c:scaling>
        <c:axPos val="b"/>
        <c:title>
          <c:tx>
            <c:rich>
              <a:bodyPr/>
              <a:lstStyle/>
              <a:p>
                <a:pPr>
                  <a:defRPr/>
                </a:pPr>
                <a:r>
                  <a:rPr lang="en-US" sz="1000" b="1" baseline="0" dirty="0" smtClean="0"/>
                  <a:t>Location Error (m</a:t>
                </a:r>
                <a:r>
                  <a:rPr lang="en-US" sz="1000" b="1" baseline="0" dirty="0"/>
                  <a:t>)</a:t>
                </a:r>
                <a:endParaRPr lang="en-US" sz="1000" b="1" dirty="0"/>
              </a:p>
            </c:rich>
          </c:tx>
          <c:layout/>
        </c:title>
        <c:numFmt formatCode="General" sourceLinked="1"/>
        <c:majorTickMark val="none"/>
        <c:tickLblPos val="nextTo"/>
        <c:spPr>
          <a:ln w="3175">
            <a:solidFill>
              <a:schemeClr val="tx1">
                <a:lumMod val="50000"/>
                <a:lumOff val="50000"/>
              </a:schemeClr>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6474624"/>
        <c:crosses val="autoZero"/>
        <c:auto val="1"/>
        <c:lblAlgn val="ctr"/>
        <c:lblOffset val="100"/>
        <c:tickLblSkip val="1"/>
        <c:tickMarkSkip val="1"/>
      </c:catAx>
      <c:valAx>
        <c:axId val="56474624"/>
        <c:scaling>
          <c:orientation val="minMax"/>
        </c:scaling>
        <c:axPos val="l"/>
        <c:majorGridlines>
          <c:spPr>
            <a:ln w="3175">
              <a:solidFill>
                <a:srgbClr val="000000"/>
              </a:solidFill>
              <a:prstDash val="solid"/>
            </a:ln>
          </c:spPr>
        </c:majorGridlines>
        <c:title>
          <c:tx>
            <c:rich>
              <a:bodyPr rot="-5400000" vert="horz"/>
              <a:lstStyle/>
              <a:p>
                <a:pPr>
                  <a:defRPr/>
                </a:pPr>
                <a:r>
                  <a:rPr lang="en-US" sz="1000" b="1"/>
                  <a:t>Frequency</a:t>
                </a:r>
              </a:p>
            </c:rich>
          </c:tx>
          <c:layout/>
        </c:title>
        <c:numFmt formatCode="General" sourceLinked="1"/>
        <c:majorTickMark val="none"/>
        <c:tickLblPos val="nextTo"/>
        <c:spPr>
          <a:ln w="3175">
            <a:solidFill>
              <a:schemeClr val="tx1">
                <a:lumMod val="50000"/>
                <a:lumOff val="50000"/>
              </a:schemeClr>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6472704"/>
        <c:crosses val="autoZero"/>
        <c:crossBetween val="between"/>
      </c:valAx>
      <c:catAx>
        <c:axId val="56489088"/>
        <c:scaling>
          <c:orientation val="minMax"/>
        </c:scaling>
        <c:delete val="1"/>
        <c:axPos val="b"/>
        <c:tickLblPos val="nextTo"/>
        <c:crossAx val="56490624"/>
        <c:crosses val="autoZero"/>
        <c:auto val="1"/>
        <c:lblAlgn val="ctr"/>
        <c:lblOffset val="100"/>
      </c:catAx>
      <c:valAx>
        <c:axId val="56490624"/>
        <c:scaling>
          <c:orientation val="minMax"/>
        </c:scaling>
        <c:axPos val="r"/>
        <c:title>
          <c:tx>
            <c:rich>
              <a:bodyPr rot="-5400000" vert="horz"/>
              <a:lstStyle/>
              <a:p>
                <a:pPr>
                  <a:defRPr/>
                </a:pPr>
                <a:r>
                  <a:rPr lang="en-US" sz="1000" b="1"/>
                  <a:t>Culmanative Precentage</a:t>
                </a:r>
              </a:p>
            </c:rich>
          </c:tx>
          <c:layout>
            <c:manualLayout>
              <c:xMode val="edge"/>
              <c:yMode val="edge"/>
              <c:x val="0.86746939066709094"/>
              <c:y val="0.29768009881117796"/>
            </c:manualLayout>
          </c:layout>
        </c:title>
        <c:numFmt formatCode="General" sourceLinked="1"/>
        <c:majorTickMark val="cross"/>
        <c:tickLblPos val="nextTo"/>
        <c:spPr>
          <a:ln w="3175">
            <a:solidFill>
              <a:schemeClr val="tx1">
                <a:lumMod val="50000"/>
                <a:lumOff val="50000"/>
              </a:schemeClr>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6489088"/>
        <c:crosses val="max"/>
        <c:crossBetween val="between"/>
      </c:valAx>
      <c:spPr>
        <a:noFill/>
        <a:ln w="12700">
          <a:solidFill>
            <a:srgbClr val="808080"/>
          </a:solidFill>
          <a:prstDash val="solid"/>
        </a:ln>
      </c:spPr>
    </c:plotArea>
    <c:legend>
      <c:legendPos val="r"/>
      <c:legendEntry>
        <c:idx val="0"/>
        <c:txPr>
          <a:bodyPr/>
          <a:lstStyle/>
          <a:p>
            <a:pPr>
              <a:defRPr sz="1000"/>
            </a:pPr>
            <a:endParaRPr lang="en-US"/>
          </a:p>
        </c:txPr>
      </c:legendEntry>
      <c:legendEntry>
        <c:idx val="1"/>
        <c:delete val="1"/>
      </c:legendEntry>
      <c:legendEntry>
        <c:idx val="2"/>
        <c:txPr>
          <a:bodyPr/>
          <a:lstStyle/>
          <a:p>
            <a:pPr>
              <a:defRPr sz="1000"/>
            </a:pPr>
            <a:endParaRPr lang="en-US"/>
          </a:p>
        </c:txPr>
      </c:legendEntry>
      <c:layout>
        <c:manualLayout>
          <c:xMode val="edge"/>
          <c:yMode val="edge"/>
          <c:x val="0.7428506654070498"/>
          <c:y val="4.0928516288405097E-2"/>
          <c:w val="0.25714933459295025"/>
          <c:h val="0.13382924193299411"/>
        </c:manualLayout>
      </c:layout>
    </c:legend>
    <c:plotVisOnly val="1"/>
    <c:dispBlanksAs val="gap"/>
  </c:chart>
  <c:spPr>
    <a:solidFill>
      <a:srgbClr val="FFFFFF"/>
    </a:solidFill>
    <a:ln w="3175">
      <a:noFill/>
      <a:prstDash val="solid"/>
    </a:ln>
  </c:spPr>
  <c:txPr>
    <a:bodyPr/>
    <a:lstStyle/>
    <a:p>
      <a:pPr>
        <a:defRPr sz="172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marker>
            <c:symbol val="none"/>
          </c:marker>
          <c:xVal>
            <c:numRef>
              <c:f>Sheet1!$E$1:$E$20</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xVal>
          <c:yVal>
            <c:numRef>
              <c:f>Sheet1!$F$1:$F$20</c:f>
              <c:numCache>
                <c:formatCode>General</c:formatCode>
                <c:ptCount val="20"/>
                <c:pt idx="0">
                  <c:v>0.53</c:v>
                </c:pt>
                <c:pt idx="1">
                  <c:v>1.05</c:v>
                </c:pt>
                <c:pt idx="2">
                  <c:v>1.58</c:v>
                </c:pt>
                <c:pt idx="3">
                  <c:v>2.12</c:v>
                </c:pt>
                <c:pt idx="4">
                  <c:v>2.7</c:v>
                </c:pt>
                <c:pt idx="5">
                  <c:v>3.4499999999999997</c:v>
                </c:pt>
                <c:pt idx="6">
                  <c:v>4</c:v>
                </c:pt>
                <c:pt idx="7">
                  <c:v>4.55</c:v>
                </c:pt>
                <c:pt idx="8">
                  <c:v>5.2</c:v>
                </c:pt>
                <c:pt idx="9">
                  <c:v>5.85</c:v>
                </c:pt>
                <c:pt idx="10">
                  <c:v>6.98</c:v>
                </c:pt>
                <c:pt idx="11">
                  <c:v>7.6199999999999974</c:v>
                </c:pt>
                <c:pt idx="12">
                  <c:v>8.15</c:v>
                </c:pt>
                <c:pt idx="13">
                  <c:v>9.08</c:v>
                </c:pt>
                <c:pt idx="14">
                  <c:v>10</c:v>
                </c:pt>
                <c:pt idx="15">
                  <c:v>10.55</c:v>
                </c:pt>
                <c:pt idx="16">
                  <c:v>11.28</c:v>
                </c:pt>
                <c:pt idx="17">
                  <c:v>11.8</c:v>
                </c:pt>
                <c:pt idx="18">
                  <c:v>12.38</c:v>
                </c:pt>
                <c:pt idx="19">
                  <c:v>12.950000000000005</c:v>
                </c:pt>
              </c:numCache>
            </c:numRef>
          </c:yVal>
          <c:smooth val="1"/>
        </c:ser>
        <c:ser>
          <c:idx val="1"/>
          <c:order val="1"/>
          <c:marker>
            <c:symbol val="none"/>
          </c:marker>
          <c:xVal>
            <c:numRef>
              <c:f>Sheet1!$E$1:$E$20</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xVal>
          <c:yVal>
            <c:numRef>
              <c:f>Sheet1!$D$1:$D$20</c:f>
              <c:numCache>
                <c:formatCode>General</c:formatCode>
                <c:ptCount val="2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numCache>
            </c:numRef>
          </c:yVal>
          <c:smooth val="1"/>
        </c:ser>
        <c:axId val="56396800"/>
        <c:axId val="60861824"/>
      </c:scatterChart>
      <c:valAx>
        <c:axId val="56396800"/>
        <c:scaling>
          <c:orientation val="minMax"/>
        </c:scaling>
        <c:axPos val="b"/>
        <c:title>
          <c:tx>
            <c:rich>
              <a:bodyPr/>
              <a:lstStyle/>
              <a:p>
                <a:pPr>
                  <a:defRPr/>
                </a:pPr>
                <a:r>
                  <a:rPr lang="en-US" dirty="0"/>
                  <a:t>Straight </a:t>
                </a:r>
                <a:r>
                  <a:rPr lang="en-US" dirty="0" smtClean="0"/>
                  <a:t> Line Distance </a:t>
                </a:r>
                <a:r>
                  <a:rPr lang="en-US" dirty="0"/>
                  <a:t>(km)</a:t>
                </a:r>
              </a:p>
            </c:rich>
          </c:tx>
          <c:layout>
            <c:manualLayout>
              <c:xMode val="edge"/>
              <c:yMode val="edge"/>
              <c:x val="0.39489296636085686"/>
              <c:y val="0.91435185185185186"/>
            </c:manualLayout>
          </c:layout>
        </c:title>
        <c:numFmt formatCode="General" sourceLinked="1"/>
        <c:majorTickMark val="none"/>
        <c:tickLblPos val="nextTo"/>
        <c:crossAx val="60861824"/>
        <c:crosses val="autoZero"/>
        <c:crossBetween val="midCat"/>
      </c:valAx>
      <c:valAx>
        <c:axId val="60861824"/>
        <c:scaling>
          <c:orientation val="minMax"/>
        </c:scaling>
        <c:axPos val="l"/>
        <c:majorGridlines/>
        <c:title>
          <c:tx>
            <c:rich>
              <a:bodyPr/>
              <a:lstStyle/>
              <a:p>
                <a:pPr>
                  <a:defRPr/>
                </a:pPr>
                <a:r>
                  <a:rPr lang="en-US"/>
                  <a:t>Actual Distance</a:t>
                </a:r>
                <a:r>
                  <a:rPr lang="en-US" baseline="0"/>
                  <a:t> (km)</a:t>
                </a:r>
                <a:endParaRPr lang="en-US"/>
              </a:p>
            </c:rich>
          </c:tx>
          <c:layout/>
        </c:title>
        <c:numFmt formatCode="General" sourceLinked="1"/>
        <c:majorTickMark val="none"/>
        <c:tickLblPos val="nextTo"/>
        <c:crossAx val="56396800"/>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DD0CEFC-0CD5-411D-8A57-0CB7047F086C}" type="datetimeFigureOut">
              <a:rPr lang="en-US"/>
              <a:pPr>
                <a:defRPr/>
              </a:pPr>
              <a:t>9/14/2010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D60BC1-72D3-4EC0-A777-60ED7CA905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62F4E0-D3FE-47F3-8E49-35A992CCF9C7}"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3C7DC-A13E-4A12-A039-43F0654D05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B265AF-5800-4689-A381-385F22FD3F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04A2C-C53E-43F1-9FDC-2605CA9818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ABDDED-57CB-483F-BAB2-BD679C6F2C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CCB82-32CF-4FE9-A683-0454859118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8373A-71E6-4952-A14A-4602F75588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8437BC-358E-4C98-895A-89D81D5247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2B6475-0637-400C-84BD-8516D5C43B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A0E2DD-93DB-4769-8113-D4A79BE66C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CB37AD-D817-4C3A-BB81-72E922027F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B1F835-E63D-4A3F-8054-AE38BD3B33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FBD380E-A173-48BC-B3AF-C9166EB9BF27}" type="slidenum">
              <a:rPr lang="en-US"/>
              <a:pPr>
                <a:defRPr/>
              </a:pPr>
              <a:t>‹#›</a:t>
            </a:fld>
            <a:endParaRPr lang="en-US"/>
          </a:p>
        </p:txBody>
      </p:sp>
      <p:pic>
        <p:nvPicPr>
          <p:cNvPr id="1031" name="Picture 7" descr="logo2"/>
          <p:cNvPicPr>
            <a:picLocks noChangeAspect="1" noChangeArrowheads="1"/>
          </p:cNvPicPr>
          <p:nvPr userDrawn="1"/>
        </p:nvPicPr>
        <p:blipFill>
          <a:blip r:embed="rId13"/>
          <a:srcRect/>
          <a:stretch>
            <a:fillRect/>
          </a:stretch>
        </p:blipFill>
        <p:spPr bwMode="auto">
          <a:xfrm>
            <a:off x="0" y="6096000"/>
            <a:ext cx="762000" cy="762000"/>
          </a:xfrm>
          <a:prstGeom prst="rect">
            <a:avLst/>
          </a:prstGeom>
          <a:noFill/>
          <a:ln w="9525">
            <a:noFill/>
            <a:miter lim="800000"/>
            <a:headEnd/>
            <a:tailEnd/>
          </a:ln>
        </p:spPr>
      </p:pic>
      <p:sp>
        <p:nvSpPr>
          <p:cNvPr id="1032" name="Line 8"/>
          <p:cNvSpPr>
            <a:spLocks noChangeShapeType="1"/>
          </p:cNvSpPr>
          <p:nvPr userDrawn="1"/>
        </p:nvSpPr>
        <p:spPr bwMode="auto">
          <a:xfrm>
            <a:off x="762000" y="6462713"/>
            <a:ext cx="8382000" cy="0"/>
          </a:xfrm>
          <a:prstGeom prst="line">
            <a:avLst/>
          </a:prstGeom>
          <a:noFill/>
          <a:ln w="38100">
            <a:solidFill>
              <a:srgbClr val="000099"/>
            </a:solidFill>
            <a:round/>
            <a:headEnd/>
            <a:tailEnd/>
          </a:ln>
          <a:effectLst/>
        </p:spPr>
        <p:txBody>
          <a:bodyPr/>
          <a:lstStyle/>
          <a:p>
            <a:pPr>
              <a:defRPr/>
            </a:pPr>
            <a:endParaRPr lang="en-US"/>
          </a:p>
        </p:txBody>
      </p:sp>
      <p:sp>
        <p:nvSpPr>
          <p:cNvPr id="1033" name="Text Box 9"/>
          <p:cNvSpPr txBox="1">
            <a:spLocks noChangeArrowheads="1"/>
          </p:cNvSpPr>
          <p:nvPr userDrawn="1"/>
        </p:nvSpPr>
        <p:spPr bwMode="auto">
          <a:xfrm>
            <a:off x="2293938" y="6472238"/>
            <a:ext cx="5230812" cy="338137"/>
          </a:xfrm>
          <a:prstGeom prst="rect">
            <a:avLst/>
          </a:prstGeom>
          <a:noFill/>
          <a:ln w="9525">
            <a:noFill/>
            <a:miter lim="800000"/>
            <a:headEnd/>
            <a:tailEnd/>
          </a:ln>
          <a:effectLst/>
        </p:spPr>
        <p:txBody>
          <a:bodyPr wrap="none">
            <a:spAutoFit/>
          </a:bodyPr>
          <a:lstStyle/>
          <a:p>
            <a:pPr>
              <a:defRPr/>
            </a:pPr>
            <a:r>
              <a:rPr lang="en-US" sz="1600" i="1">
                <a:solidFill>
                  <a:srgbClr val="000099"/>
                </a:solidFill>
                <a:latin typeface="Franklin Gothic Medium" pitchFamily="34" charset="0"/>
              </a:rPr>
              <a:t>Department   of   Electrical   and   Computer   Engineering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Office_Excel_97-2003_Worksheet6.xls"/><Relationship Id="rId3" Type="http://schemas.openxmlformats.org/officeDocument/2006/relationships/oleObject" Target="../embeddings/Microsoft_Office_Excel_97-2003_Worksheet1.xls"/><Relationship Id="rId7"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txBox="1">
            <a:spLocks noChangeArrowheads="1"/>
          </p:cNvSpPr>
          <p:nvPr/>
        </p:nvSpPr>
        <p:spPr bwMode="auto">
          <a:xfrm>
            <a:off x="381000" y="1676400"/>
            <a:ext cx="8382000" cy="1066800"/>
          </a:xfrm>
          <a:prstGeom prst="rect">
            <a:avLst/>
          </a:prstGeom>
          <a:noFill/>
          <a:ln w="9525">
            <a:noFill/>
            <a:miter lim="800000"/>
            <a:headEnd/>
            <a:tailEnd/>
          </a:ln>
        </p:spPr>
        <p:txBody>
          <a:bodyPr anchor="ctr"/>
          <a:lstStyle/>
          <a:p>
            <a:pPr algn="ctr"/>
            <a:r>
              <a:rPr lang="en-US" sz="2800" b="1" dirty="0">
                <a:solidFill>
                  <a:srgbClr val="000099"/>
                </a:solidFill>
              </a:rPr>
              <a:t>Development of a Portable Work </a:t>
            </a:r>
            <a:r>
              <a:rPr lang="en-US" sz="2800" b="1" dirty="0" smtClean="0">
                <a:solidFill>
                  <a:srgbClr val="000099"/>
                </a:solidFill>
              </a:rPr>
              <a:t>Zone</a:t>
            </a:r>
          </a:p>
          <a:p>
            <a:pPr algn="ctr"/>
            <a:r>
              <a:rPr lang="en-US" sz="2800" b="1" dirty="0" smtClean="0">
                <a:solidFill>
                  <a:srgbClr val="000099"/>
                </a:solidFill>
              </a:rPr>
              <a:t>Traffic </a:t>
            </a:r>
            <a:r>
              <a:rPr lang="en-US" sz="2800" b="1" dirty="0">
                <a:solidFill>
                  <a:srgbClr val="000099"/>
                </a:solidFill>
              </a:rPr>
              <a:t>Safety Information </a:t>
            </a:r>
            <a:r>
              <a:rPr lang="en-US" sz="2800" b="1" dirty="0" smtClean="0">
                <a:solidFill>
                  <a:srgbClr val="000099"/>
                </a:solidFill>
              </a:rPr>
              <a:t>System</a:t>
            </a:r>
            <a:endParaRPr lang="en-US" sz="2800" b="1" dirty="0">
              <a:solidFill>
                <a:srgbClr val="000099"/>
              </a:solidFill>
            </a:endParaRPr>
          </a:p>
          <a:p>
            <a:pPr algn="ctr"/>
            <a:r>
              <a:rPr lang="en-US" sz="2800" b="1" dirty="0">
                <a:solidFill>
                  <a:srgbClr val="000099"/>
                </a:solidFill>
              </a:rPr>
              <a:t>using </a:t>
            </a:r>
            <a:r>
              <a:rPr lang="en-US" sz="2800" b="1" dirty="0" smtClean="0">
                <a:solidFill>
                  <a:srgbClr val="000099"/>
                </a:solidFill>
              </a:rPr>
              <a:t>DSRC Based V2I and V2V Communication</a:t>
            </a:r>
            <a:endParaRPr lang="en-US" sz="2800" dirty="0">
              <a:solidFill>
                <a:srgbClr val="000099"/>
              </a:solidFill>
            </a:endParaRPr>
          </a:p>
        </p:txBody>
      </p:sp>
      <p:sp>
        <p:nvSpPr>
          <p:cNvPr id="2051" name="Rectangle 3"/>
          <p:cNvSpPr txBox="1">
            <a:spLocks noChangeArrowheads="1"/>
          </p:cNvSpPr>
          <p:nvPr/>
        </p:nvSpPr>
        <p:spPr bwMode="auto">
          <a:xfrm>
            <a:off x="838200" y="3581400"/>
            <a:ext cx="7467600" cy="2286000"/>
          </a:xfrm>
          <a:prstGeom prst="rect">
            <a:avLst/>
          </a:prstGeom>
          <a:noFill/>
          <a:ln w="9525">
            <a:noFill/>
            <a:miter lim="800000"/>
            <a:headEnd/>
            <a:tailEnd/>
          </a:ln>
        </p:spPr>
        <p:txBody>
          <a:bodyPr/>
          <a:lstStyle/>
          <a:p>
            <a:pPr algn="ctr">
              <a:spcBef>
                <a:spcPct val="20000"/>
              </a:spcBef>
              <a:buFont typeface="Arial" charset="0"/>
              <a:buNone/>
            </a:pPr>
            <a:endParaRPr lang="en-US" sz="1200" b="1" dirty="0">
              <a:solidFill>
                <a:srgbClr val="898989"/>
              </a:solidFill>
              <a:latin typeface="Arial" charset="0"/>
              <a:cs typeface="Arial" charset="0"/>
            </a:endParaRPr>
          </a:p>
          <a:p>
            <a:pPr algn="ctr">
              <a:spcBef>
                <a:spcPct val="20000"/>
              </a:spcBef>
              <a:buFont typeface="Arial" charset="0"/>
              <a:buNone/>
            </a:pPr>
            <a:endParaRPr lang="en-US" sz="1600" b="1" dirty="0">
              <a:latin typeface="Arial" charset="0"/>
              <a:cs typeface="Arial" charset="0"/>
            </a:endParaRPr>
          </a:p>
          <a:p>
            <a:pPr algn="ctr">
              <a:spcBef>
                <a:spcPct val="20000"/>
              </a:spcBef>
              <a:buFont typeface="Arial" charset="0"/>
              <a:buNone/>
            </a:pPr>
            <a:r>
              <a:rPr lang="en-US" sz="1600" b="1" dirty="0">
                <a:latin typeface="Arial" charset="0"/>
                <a:cs typeface="Arial" charset="0"/>
              </a:rPr>
              <a:t>M Imran Hayee, Ph. D.</a:t>
            </a:r>
          </a:p>
          <a:p>
            <a:pPr algn="ctr">
              <a:spcBef>
                <a:spcPct val="20000"/>
              </a:spcBef>
              <a:buFont typeface="Arial" charset="0"/>
              <a:buNone/>
            </a:pPr>
            <a:r>
              <a:rPr lang="en-US" sz="1100" b="1" dirty="0">
                <a:latin typeface="Arial" charset="0"/>
                <a:cs typeface="Arial" charset="0"/>
              </a:rPr>
              <a:t>ECE Department, University of Minnesota Duluth</a:t>
            </a:r>
            <a:endParaRPr lang="en-US" sz="700" b="1" dirty="0">
              <a:latin typeface="Arial" charset="0"/>
              <a:cs typeface="Arial" charset="0"/>
            </a:endParaRPr>
          </a:p>
          <a:p>
            <a:pPr>
              <a:spcBef>
                <a:spcPct val="20000"/>
              </a:spcBef>
              <a:buFont typeface="Arial" charset="0"/>
              <a:buNone/>
            </a:pPr>
            <a:endParaRPr lang="en-US" sz="900" b="1" dirty="0">
              <a:solidFill>
                <a:srgbClr val="898989"/>
              </a:solidFill>
              <a:latin typeface="Arial" charset="0"/>
              <a:cs typeface="Arial" charset="0"/>
            </a:endParaRPr>
          </a:p>
          <a:p>
            <a:pPr>
              <a:spcBef>
                <a:spcPct val="20000"/>
              </a:spcBef>
              <a:buFont typeface="Arial" charset="0"/>
              <a:buNone/>
            </a:pPr>
            <a:endParaRPr lang="en-US" sz="900" b="1" dirty="0">
              <a:solidFill>
                <a:srgbClr val="898989"/>
              </a:solidFill>
              <a:latin typeface="Arial" charset="0"/>
              <a:cs typeface="Arial" charset="0"/>
            </a:endParaRPr>
          </a:p>
          <a:p>
            <a:pPr>
              <a:spcBef>
                <a:spcPct val="20000"/>
              </a:spcBef>
              <a:buFont typeface="Arial" charset="0"/>
              <a:buNone/>
            </a:pPr>
            <a:endParaRPr lang="en-US" sz="900" b="1" dirty="0">
              <a:solidFill>
                <a:srgbClr val="898989"/>
              </a:solidFill>
              <a:latin typeface="Arial" charset="0"/>
              <a:cs typeface="Arial" charset="0"/>
            </a:endParaRPr>
          </a:p>
          <a:p>
            <a:pPr>
              <a:spcBef>
                <a:spcPct val="20000"/>
              </a:spcBef>
              <a:buFont typeface="Arial" charset="0"/>
              <a:buNone/>
            </a:pPr>
            <a:endParaRPr lang="en-US" sz="900" b="1" dirty="0">
              <a:solidFill>
                <a:srgbClr val="898989"/>
              </a:solidFill>
              <a:latin typeface="Arial" charset="0"/>
              <a:cs typeface="Arial" charset="0"/>
            </a:endParaRPr>
          </a:p>
          <a:p>
            <a:pPr>
              <a:spcBef>
                <a:spcPct val="20000"/>
              </a:spcBef>
              <a:buFont typeface="Arial" charset="0"/>
              <a:buNone/>
            </a:pPr>
            <a:endParaRPr lang="en-US" sz="1200" b="1" dirty="0">
              <a:solidFill>
                <a:srgbClr val="898989"/>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0E2DD-93DB-4769-8113-D4A79BE66C02}" type="slidenum">
              <a:rPr lang="en-US" smtClean="0"/>
              <a:pPr>
                <a:defRPr/>
              </a:pPr>
              <a:t>10</a:t>
            </a:fld>
            <a:endParaRPr lang="en-US"/>
          </a:p>
        </p:txBody>
      </p:sp>
      <p:sp>
        <p:nvSpPr>
          <p:cNvPr id="4"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600" b="1" dirty="0">
                <a:solidFill>
                  <a:srgbClr val="0000FF"/>
                </a:solidFill>
                <a:latin typeface="Arial" charset="0"/>
                <a:cs typeface="Arial" charset="0"/>
              </a:rPr>
              <a:t>GPS </a:t>
            </a:r>
            <a:r>
              <a:rPr lang="en-US" sz="3600" b="1" dirty="0" smtClean="0">
                <a:solidFill>
                  <a:srgbClr val="0000FF"/>
                </a:solidFill>
                <a:latin typeface="Arial" charset="0"/>
                <a:cs typeface="Arial" charset="0"/>
              </a:rPr>
              <a:t>Direction </a:t>
            </a:r>
            <a:r>
              <a:rPr lang="en-US" sz="3600" b="1" dirty="0">
                <a:solidFill>
                  <a:srgbClr val="0000FF"/>
                </a:solidFill>
                <a:latin typeface="Arial" charset="0"/>
                <a:cs typeface="Arial" charset="0"/>
              </a:rPr>
              <a:t>Accuracy</a:t>
            </a:r>
            <a:endParaRPr lang="en-US" sz="3600" dirty="0">
              <a:solidFill>
                <a:schemeClr val="tx2"/>
              </a:solidFill>
            </a:endParaRPr>
          </a:p>
        </p:txBody>
      </p:sp>
      <p:grpSp>
        <p:nvGrpSpPr>
          <p:cNvPr id="5" name="Group 13"/>
          <p:cNvGrpSpPr>
            <a:grpSpLocks/>
          </p:cNvGrpSpPr>
          <p:nvPr/>
        </p:nvGrpSpPr>
        <p:grpSpPr bwMode="auto">
          <a:xfrm>
            <a:off x="1409701" y="1138312"/>
            <a:ext cx="1143000" cy="1147688"/>
            <a:chOff x="273" y="1168"/>
            <a:chExt cx="756" cy="726"/>
          </a:xfrm>
        </p:grpSpPr>
        <p:sp>
          <p:nvSpPr>
            <p:cNvPr id="6" name="Oval 7"/>
            <p:cNvSpPr>
              <a:spLocks noChangeArrowheads="1"/>
            </p:cNvSpPr>
            <p:nvPr/>
          </p:nvSpPr>
          <p:spPr bwMode="auto">
            <a:xfrm>
              <a:off x="278" y="1168"/>
              <a:ext cx="739" cy="726"/>
            </a:xfrm>
            <a:prstGeom prst="ellipse">
              <a:avLst/>
            </a:prstGeom>
            <a:noFill/>
            <a:ln w="9525">
              <a:solidFill>
                <a:schemeClr val="tx1"/>
              </a:solidFill>
              <a:round/>
              <a:headEnd/>
              <a:tailEnd/>
            </a:ln>
          </p:spPr>
          <p:txBody>
            <a:bodyPr wrap="none" anchor="ctr"/>
            <a:lstStyle/>
            <a:p>
              <a:endParaRPr lang="en-US"/>
            </a:p>
          </p:txBody>
        </p:sp>
        <p:sp>
          <p:nvSpPr>
            <p:cNvPr id="7" name="Oval 8"/>
            <p:cNvSpPr>
              <a:spLocks noChangeArrowheads="1"/>
            </p:cNvSpPr>
            <p:nvPr/>
          </p:nvSpPr>
          <p:spPr bwMode="auto">
            <a:xfrm>
              <a:off x="273" y="1458"/>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 name="Oval 9"/>
            <p:cNvSpPr>
              <a:spLocks noChangeArrowheads="1"/>
            </p:cNvSpPr>
            <p:nvPr/>
          </p:nvSpPr>
          <p:spPr bwMode="auto">
            <a:xfrm>
              <a:off x="1004" y="1567"/>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Oval 10"/>
            <p:cNvSpPr>
              <a:spLocks noChangeArrowheads="1"/>
            </p:cNvSpPr>
            <p:nvPr/>
          </p:nvSpPr>
          <p:spPr bwMode="auto">
            <a:xfrm>
              <a:off x="558" y="1289"/>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Oval 11"/>
            <p:cNvSpPr>
              <a:spLocks noChangeArrowheads="1"/>
            </p:cNvSpPr>
            <p:nvPr/>
          </p:nvSpPr>
          <p:spPr bwMode="auto">
            <a:xfrm>
              <a:off x="630" y="1700"/>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 name="Oval 12"/>
            <p:cNvSpPr>
              <a:spLocks noChangeArrowheads="1"/>
            </p:cNvSpPr>
            <p:nvPr/>
          </p:nvSpPr>
          <p:spPr bwMode="auto">
            <a:xfrm>
              <a:off x="958" y="1458"/>
              <a:ext cx="25" cy="24"/>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2" name="Group 11"/>
          <p:cNvGrpSpPr/>
          <p:nvPr/>
        </p:nvGrpSpPr>
        <p:grpSpPr>
          <a:xfrm>
            <a:off x="4572001" y="1138312"/>
            <a:ext cx="1143000" cy="1147688"/>
            <a:chOff x="4572000" y="1447800"/>
            <a:chExt cx="1455591" cy="1498600"/>
          </a:xfrm>
        </p:grpSpPr>
        <p:sp>
          <p:nvSpPr>
            <p:cNvPr id="13" name="Oval 7"/>
            <p:cNvSpPr>
              <a:spLocks noChangeArrowheads="1"/>
            </p:cNvSpPr>
            <p:nvPr/>
          </p:nvSpPr>
          <p:spPr bwMode="auto">
            <a:xfrm>
              <a:off x="4572000" y="1447800"/>
              <a:ext cx="1455591" cy="1498600"/>
            </a:xfrm>
            <a:prstGeom prst="ellipse">
              <a:avLst/>
            </a:prstGeom>
            <a:noFill/>
            <a:ln w="9525">
              <a:solidFill>
                <a:schemeClr val="tx1"/>
              </a:solidFill>
              <a:round/>
              <a:headEnd/>
              <a:tailEnd/>
            </a:ln>
          </p:spPr>
          <p:txBody>
            <a:bodyPr wrap="none" anchor="ctr"/>
            <a:lstStyle/>
            <a:p>
              <a:endParaRPr lang="en-US"/>
            </a:p>
          </p:txBody>
        </p:sp>
        <p:sp>
          <p:nvSpPr>
            <p:cNvPr id="14" name="Oval 8"/>
            <p:cNvSpPr>
              <a:spLocks noChangeArrowheads="1"/>
            </p:cNvSpPr>
            <p:nvPr/>
          </p:nvSpPr>
          <p:spPr bwMode="auto">
            <a:xfrm>
              <a:off x="4752652" y="2673651"/>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Oval 9"/>
            <p:cNvSpPr>
              <a:spLocks noChangeArrowheads="1"/>
            </p:cNvSpPr>
            <p:nvPr/>
          </p:nvSpPr>
          <p:spPr bwMode="auto">
            <a:xfrm>
              <a:off x="5895652" y="1760160"/>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 name="Oval 10"/>
            <p:cNvSpPr>
              <a:spLocks noChangeArrowheads="1"/>
            </p:cNvSpPr>
            <p:nvPr/>
          </p:nvSpPr>
          <p:spPr bwMode="auto">
            <a:xfrm>
              <a:off x="5427310" y="2284464"/>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Oval 11"/>
            <p:cNvSpPr>
              <a:spLocks noChangeArrowheads="1"/>
            </p:cNvSpPr>
            <p:nvPr/>
          </p:nvSpPr>
          <p:spPr bwMode="auto">
            <a:xfrm>
              <a:off x="4801894" y="1960387"/>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 name="Oval 12"/>
            <p:cNvSpPr>
              <a:spLocks noChangeArrowheads="1"/>
            </p:cNvSpPr>
            <p:nvPr/>
          </p:nvSpPr>
          <p:spPr bwMode="auto">
            <a:xfrm>
              <a:off x="5525794" y="1710620"/>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19" name="Straight Arrow Connector 18"/>
          <p:cNvCxnSpPr/>
          <p:nvPr/>
        </p:nvCxnSpPr>
        <p:spPr>
          <a:xfrm rot="16200000" flipH="1">
            <a:off x="3571841" y="-390564"/>
            <a:ext cx="23411" cy="3474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2922732" y="258545"/>
            <a:ext cx="747525" cy="2900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475590" y="-124104"/>
            <a:ext cx="615202" cy="3656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3294077" y="672611"/>
            <a:ext cx="106223" cy="2784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Group 13"/>
          <p:cNvGrpSpPr>
            <a:grpSpLocks/>
          </p:cNvGrpSpPr>
          <p:nvPr/>
        </p:nvGrpSpPr>
        <p:grpSpPr bwMode="auto">
          <a:xfrm>
            <a:off x="1459292" y="2700412"/>
            <a:ext cx="1143000" cy="1147688"/>
            <a:chOff x="273" y="1168"/>
            <a:chExt cx="756" cy="726"/>
          </a:xfrm>
        </p:grpSpPr>
        <p:sp>
          <p:nvSpPr>
            <p:cNvPr id="24" name="Oval 7"/>
            <p:cNvSpPr>
              <a:spLocks noChangeArrowheads="1"/>
            </p:cNvSpPr>
            <p:nvPr/>
          </p:nvSpPr>
          <p:spPr bwMode="auto">
            <a:xfrm>
              <a:off x="278" y="1168"/>
              <a:ext cx="739" cy="726"/>
            </a:xfrm>
            <a:prstGeom prst="ellipse">
              <a:avLst/>
            </a:prstGeom>
            <a:noFill/>
            <a:ln w="9525">
              <a:solidFill>
                <a:schemeClr val="tx1"/>
              </a:solidFill>
              <a:round/>
              <a:headEnd/>
              <a:tailEnd/>
            </a:ln>
          </p:spPr>
          <p:txBody>
            <a:bodyPr wrap="none" anchor="ctr"/>
            <a:lstStyle/>
            <a:p>
              <a:endParaRPr lang="en-US"/>
            </a:p>
          </p:txBody>
        </p:sp>
        <p:sp>
          <p:nvSpPr>
            <p:cNvPr id="25" name="Oval 8"/>
            <p:cNvSpPr>
              <a:spLocks noChangeArrowheads="1"/>
            </p:cNvSpPr>
            <p:nvPr/>
          </p:nvSpPr>
          <p:spPr bwMode="auto">
            <a:xfrm>
              <a:off x="273" y="1458"/>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Oval 9"/>
            <p:cNvSpPr>
              <a:spLocks noChangeArrowheads="1"/>
            </p:cNvSpPr>
            <p:nvPr/>
          </p:nvSpPr>
          <p:spPr bwMode="auto">
            <a:xfrm>
              <a:off x="1004" y="1567"/>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Oval 10"/>
            <p:cNvSpPr>
              <a:spLocks noChangeArrowheads="1"/>
            </p:cNvSpPr>
            <p:nvPr/>
          </p:nvSpPr>
          <p:spPr bwMode="auto">
            <a:xfrm>
              <a:off x="558" y="1289"/>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 name="Oval 11"/>
            <p:cNvSpPr>
              <a:spLocks noChangeArrowheads="1"/>
            </p:cNvSpPr>
            <p:nvPr/>
          </p:nvSpPr>
          <p:spPr bwMode="auto">
            <a:xfrm>
              <a:off x="630" y="1700"/>
              <a:ext cx="25" cy="2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 name="Oval 12"/>
            <p:cNvSpPr>
              <a:spLocks noChangeArrowheads="1"/>
            </p:cNvSpPr>
            <p:nvPr/>
          </p:nvSpPr>
          <p:spPr bwMode="auto">
            <a:xfrm>
              <a:off x="958" y="1458"/>
              <a:ext cx="25" cy="24"/>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0" name="Group 29"/>
          <p:cNvGrpSpPr/>
          <p:nvPr/>
        </p:nvGrpSpPr>
        <p:grpSpPr>
          <a:xfrm>
            <a:off x="2819400" y="2695724"/>
            <a:ext cx="1143000" cy="1147688"/>
            <a:chOff x="4572000" y="1447800"/>
            <a:chExt cx="1455591" cy="1498600"/>
          </a:xfrm>
        </p:grpSpPr>
        <p:sp>
          <p:nvSpPr>
            <p:cNvPr id="31" name="Oval 7"/>
            <p:cNvSpPr>
              <a:spLocks noChangeArrowheads="1"/>
            </p:cNvSpPr>
            <p:nvPr/>
          </p:nvSpPr>
          <p:spPr bwMode="auto">
            <a:xfrm>
              <a:off x="4572000" y="1447800"/>
              <a:ext cx="1455591" cy="1498600"/>
            </a:xfrm>
            <a:prstGeom prst="ellipse">
              <a:avLst/>
            </a:prstGeom>
            <a:noFill/>
            <a:ln w="9525">
              <a:solidFill>
                <a:schemeClr val="tx1"/>
              </a:solidFill>
              <a:round/>
              <a:headEnd/>
              <a:tailEnd/>
            </a:ln>
          </p:spPr>
          <p:txBody>
            <a:bodyPr wrap="none" anchor="ctr"/>
            <a:lstStyle/>
            <a:p>
              <a:endParaRPr lang="en-US"/>
            </a:p>
          </p:txBody>
        </p:sp>
        <p:sp>
          <p:nvSpPr>
            <p:cNvPr id="32" name="Oval 8"/>
            <p:cNvSpPr>
              <a:spLocks noChangeArrowheads="1"/>
            </p:cNvSpPr>
            <p:nvPr/>
          </p:nvSpPr>
          <p:spPr bwMode="auto">
            <a:xfrm>
              <a:off x="4752652" y="2673651"/>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 name="Oval 9"/>
            <p:cNvSpPr>
              <a:spLocks noChangeArrowheads="1"/>
            </p:cNvSpPr>
            <p:nvPr/>
          </p:nvSpPr>
          <p:spPr bwMode="auto">
            <a:xfrm>
              <a:off x="5895652" y="1760160"/>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 name="Oval 10"/>
            <p:cNvSpPr>
              <a:spLocks noChangeArrowheads="1"/>
            </p:cNvSpPr>
            <p:nvPr/>
          </p:nvSpPr>
          <p:spPr bwMode="auto">
            <a:xfrm>
              <a:off x="5427310" y="2284464"/>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5" name="Oval 11"/>
            <p:cNvSpPr>
              <a:spLocks noChangeArrowheads="1"/>
            </p:cNvSpPr>
            <p:nvPr/>
          </p:nvSpPr>
          <p:spPr bwMode="auto">
            <a:xfrm>
              <a:off x="4801894" y="1960387"/>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6" name="Oval 12"/>
            <p:cNvSpPr>
              <a:spLocks noChangeArrowheads="1"/>
            </p:cNvSpPr>
            <p:nvPr/>
          </p:nvSpPr>
          <p:spPr bwMode="auto">
            <a:xfrm>
              <a:off x="5525794" y="1710620"/>
              <a:ext cx="49242" cy="49540"/>
            </a:xfrm>
            <a:prstGeom prst="ellipse">
              <a:avLst/>
            </a:prstGeom>
            <a:solidFill>
              <a:schemeClr val="accent1"/>
            </a:solidFill>
            <a:ln w="9525">
              <a:solidFill>
                <a:schemeClr val="tx1"/>
              </a:solidFill>
              <a:round/>
              <a:headEnd/>
              <a:tailEnd/>
            </a:ln>
          </p:spPr>
          <p:txBody>
            <a:bodyPr wrap="none" anchor="ctr"/>
            <a:lstStyle/>
            <a:p>
              <a:endParaRPr lang="en-US"/>
            </a:p>
          </p:txBody>
        </p:sp>
      </p:grpSp>
      <p:cxnSp>
        <p:nvCxnSpPr>
          <p:cNvPr id="37" name="Straight Arrow Connector 36"/>
          <p:cNvCxnSpPr/>
          <p:nvPr/>
        </p:nvCxnSpPr>
        <p:spPr>
          <a:xfrm rot="5400000" flipH="1" flipV="1">
            <a:off x="2718504" y="2074217"/>
            <a:ext cx="27075" cy="1672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95719" y="2929633"/>
            <a:ext cx="1071201" cy="7372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2305293" y="2846680"/>
            <a:ext cx="426306" cy="974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2443200" y="3135079"/>
            <a:ext cx="125496" cy="949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nvGraphicFramePr>
        <p:xfrm>
          <a:off x="1417261" y="4305300"/>
          <a:ext cx="6489704" cy="741680"/>
        </p:xfrm>
        <a:graphic>
          <a:graphicData uri="http://schemas.openxmlformats.org/drawingml/2006/table">
            <a:tbl>
              <a:tblPr firstRow="1" bandRow="1">
                <a:tableStyleId>{5C22544A-7EE6-4342-B048-85BDC9FD1C3A}</a:tableStyleId>
              </a:tblPr>
              <a:tblGrid>
                <a:gridCol w="1622426"/>
                <a:gridCol w="1622426"/>
                <a:gridCol w="1622426"/>
                <a:gridCol w="1622426"/>
              </a:tblGrid>
              <a:tr h="370840">
                <a:tc>
                  <a:txBody>
                    <a:bodyPr/>
                    <a:lstStyle/>
                    <a:p>
                      <a:endParaRPr lang="en-US" dirty="0"/>
                    </a:p>
                  </a:txBody>
                  <a:tcPr/>
                </a:tc>
                <a:tc>
                  <a:txBody>
                    <a:bodyPr/>
                    <a:lstStyle/>
                    <a:p>
                      <a:r>
                        <a:rPr lang="en-US" dirty="0" smtClean="0"/>
                        <a:t>5 m</a:t>
                      </a:r>
                      <a:endParaRPr lang="en-US" dirty="0"/>
                    </a:p>
                  </a:txBody>
                  <a:tcPr/>
                </a:tc>
                <a:tc>
                  <a:txBody>
                    <a:bodyPr/>
                    <a:lstStyle/>
                    <a:p>
                      <a:r>
                        <a:rPr lang="en-US" dirty="0" smtClean="0"/>
                        <a:t>10 m</a:t>
                      </a:r>
                      <a:endParaRPr lang="en-US" dirty="0"/>
                    </a:p>
                  </a:txBody>
                  <a:tcPr/>
                </a:tc>
                <a:tc>
                  <a:txBody>
                    <a:bodyPr/>
                    <a:lstStyle/>
                    <a:p>
                      <a:r>
                        <a:rPr lang="en-US" dirty="0" smtClean="0"/>
                        <a:t>15 m</a:t>
                      </a:r>
                      <a:endParaRPr lang="en-US" dirty="0"/>
                    </a:p>
                  </a:txBody>
                  <a:tcPr/>
                </a:tc>
              </a:tr>
              <a:tr h="370840">
                <a:tc>
                  <a:txBody>
                    <a:bodyPr/>
                    <a:lstStyle/>
                    <a:p>
                      <a:r>
                        <a:rPr lang="en-US" dirty="0" smtClean="0"/>
                        <a:t>Direction Error</a:t>
                      </a:r>
                      <a:endParaRPr lang="en-US" dirty="0"/>
                    </a:p>
                  </a:txBody>
                  <a:tcPr/>
                </a:tc>
                <a:tc>
                  <a:txBody>
                    <a:bodyPr/>
                    <a:lstStyle/>
                    <a:p>
                      <a:r>
                        <a:rPr lang="en-US" dirty="0" smtClean="0"/>
                        <a:t>30 degrees</a:t>
                      </a:r>
                      <a:endParaRPr lang="en-US" dirty="0"/>
                    </a:p>
                  </a:txBody>
                  <a:tcPr/>
                </a:tc>
                <a:tc>
                  <a:txBody>
                    <a:bodyPr/>
                    <a:lstStyle/>
                    <a:p>
                      <a:r>
                        <a:rPr lang="en-US" dirty="0" smtClean="0"/>
                        <a:t>14 degrees</a:t>
                      </a:r>
                      <a:endParaRPr lang="en-US" dirty="0"/>
                    </a:p>
                  </a:txBody>
                  <a:tcPr/>
                </a:tc>
                <a:tc>
                  <a:txBody>
                    <a:bodyPr/>
                    <a:lstStyle/>
                    <a:p>
                      <a:r>
                        <a:rPr lang="en-US" dirty="0" smtClean="0"/>
                        <a:t>10 degrees</a:t>
                      </a:r>
                      <a:endParaRPr lang="en-US" dirty="0"/>
                    </a:p>
                  </a:txBody>
                  <a:tcPr/>
                </a:tc>
              </a:tr>
            </a:tbl>
          </a:graphicData>
        </a:graphic>
      </p:graphicFrame>
      <p:sp>
        <p:nvSpPr>
          <p:cNvPr id="42" name="TextBox 41"/>
          <p:cNvSpPr txBox="1"/>
          <p:nvPr/>
        </p:nvSpPr>
        <p:spPr>
          <a:xfrm>
            <a:off x="1611995" y="5387647"/>
            <a:ext cx="7074805" cy="461665"/>
          </a:xfrm>
          <a:prstGeom prst="rect">
            <a:avLst/>
          </a:prstGeom>
          <a:noFill/>
        </p:spPr>
        <p:txBody>
          <a:bodyPr wrap="square" rtlCol="0">
            <a:spAutoFit/>
          </a:bodyPr>
          <a:lstStyle/>
          <a:p>
            <a:r>
              <a:rPr lang="en-US" dirty="0" smtClean="0"/>
              <a:t>Direction Error decreases if distance is increased</a:t>
            </a:r>
            <a:endParaRPr lang="en-US" dirty="0"/>
          </a:p>
        </p:txBody>
      </p:sp>
      <p:sp>
        <p:nvSpPr>
          <p:cNvPr id="43" name="TextBox 42"/>
          <p:cNvSpPr txBox="1"/>
          <p:nvPr/>
        </p:nvSpPr>
        <p:spPr>
          <a:xfrm>
            <a:off x="1691977" y="1447800"/>
            <a:ext cx="407484" cy="461665"/>
          </a:xfrm>
          <a:prstGeom prst="rect">
            <a:avLst/>
          </a:prstGeom>
          <a:noFill/>
        </p:spPr>
        <p:txBody>
          <a:bodyPr wrap="none" rtlCol="0">
            <a:spAutoFit/>
          </a:bodyPr>
          <a:lstStyle/>
          <a:p>
            <a:r>
              <a:rPr lang="en-US" dirty="0" smtClean="0"/>
              <a:t>A</a:t>
            </a:r>
            <a:endParaRPr lang="en-US" dirty="0"/>
          </a:p>
        </p:txBody>
      </p:sp>
      <p:sp>
        <p:nvSpPr>
          <p:cNvPr id="44" name="TextBox 43"/>
          <p:cNvSpPr txBox="1"/>
          <p:nvPr/>
        </p:nvSpPr>
        <p:spPr>
          <a:xfrm>
            <a:off x="1691977" y="3079753"/>
            <a:ext cx="407484" cy="461665"/>
          </a:xfrm>
          <a:prstGeom prst="rect">
            <a:avLst/>
          </a:prstGeom>
          <a:noFill/>
        </p:spPr>
        <p:txBody>
          <a:bodyPr wrap="none" rtlCol="0">
            <a:spAutoFit/>
          </a:bodyPr>
          <a:lstStyle/>
          <a:p>
            <a:r>
              <a:rPr lang="en-US" dirty="0" smtClean="0"/>
              <a:t>A</a:t>
            </a:r>
            <a:endParaRPr lang="en-US" dirty="0"/>
          </a:p>
        </p:txBody>
      </p:sp>
      <p:sp>
        <p:nvSpPr>
          <p:cNvPr id="45" name="TextBox 44"/>
          <p:cNvSpPr txBox="1"/>
          <p:nvPr/>
        </p:nvSpPr>
        <p:spPr>
          <a:xfrm>
            <a:off x="3038591" y="3196795"/>
            <a:ext cx="389850" cy="461665"/>
          </a:xfrm>
          <a:prstGeom prst="rect">
            <a:avLst/>
          </a:prstGeom>
          <a:noFill/>
        </p:spPr>
        <p:txBody>
          <a:bodyPr wrap="none" rtlCol="0">
            <a:spAutoFit/>
          </a:bodyPr>
          <a:lstStyle/>
          <a:p>
            <a:r>
              <a:rPr lang="en-US" dirty="0" smtClean="0"/>
              <a:t>B</a:t>
            </a:r>
            <a:endParaRPr lang="en-US" dirty="0"/>
          </a:p>
        </p:txBody>
      </p:sp>
      <p:sp>
        <p:nvSpPr>
          <p:cNvPr id="46" name="TextBox 45"/>
          <p:cNvSpPr txBox="1"/>
          <p:nvPr/>
        </p:nvSpPr>
        <p:spPr>
          <a:xfrm>
            <a:off x="4791192" y="1634695"/>
            <a:ext cx="389850" cy="461665"/>
          </a:xfrm>
          <a:prstGeom prst="rect">
            <a:avLst/>
          </a:prstGeom>
          <a:noFill/>
        </p:spPr>
        <p:txBody>
          <a:bodyPr wrap="none" rtlCol="0">
            <a:spAutoFit/>
          </a:bodyPr>
          <a:lstStyle/>
          <a:p>
            <a:r>
              <a:rPr lang="en-US" dirty="0" smtClean="0"/>
              <a:t>B</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Field Demonstration</a:t>
            </a:r>
            <a:endParaRPr lang="en-US" sz="3200">
              <a:solidFill>
                <a:schemeClr val="tx2"/>
              </a:solidFill>
            </a:endParaRPr>
          </a:p>
        </p:txBody>
      </p:sp>
      <p:sp>
        <p:nvSpPr>
          <p:cNvPr id="10243" name="Content Placeholder 2"/>
          <p:cNvSpPr>
            <a:spLocks/>
          </p:cNvSpPr>
          <p:nvPr/>
        </p:nvSpPr>
        <p:spPr bwMode="auto">
          <a:xfrm>
            <a:off x="266700" y="4762500"/>
            <a:ext cx="8610600" cy="1104900"/>
          </a:xfrm>
          <a:prstGeom prst="rect">
            <a:avLst/>
          </a:prstGeom>
          <a:noFill/>
          <a:ln w="9525">
            <a:noFill/>
            <a:miter lim="800000"/>
            <a:headEnd/>
            <a:tailEnd/>
          </a:ln>
        </p:spPr>
        <p:txBody>
          <a:bodyPr/>
          <a:lstStyle/>
          <a:p>
            <a:pPr marL="342900" indent="-342900">
              <a:spcBef>
                <a:spcPct val="20000"/>
              </a:spcBef>
              <a:buFontTx/>
              <a:buChar char="•"/>
            </a:pPr>
            <a:r>
              <a:rPr lang="en-US" sz="1800" b="1" dirty="0">
                <a:cs typeface="Times New Roman" pitchFamily="18" charset="0"/>
              </a:rPr>
              <a:t>The field demonstration site was chosen at Rice Lake Rd, Duluth MN with the focus on providing a clear line of sight between RSU and the OBU</a:t>
            </a:r>
            <a:r>
              <a:rPr lang="en-US" sz="1800" b="1" dirty="0" smtClean="0">
                <a:cs typeface="Times New Roman" pitchFamily="18" charset="0"/>
              </a:rPr>
              <a:t>.</a:t>
            </a:r>
          </a:p>
          <a:p>
            <a:pPr marL="342900" indent="-342900">
              <a:spcBef>
                <a:spcPct val="20000"/>
              </a:spcBef>
              <a:buFontTx/>
              <a:buChar char="•"/>
            </a:pPr>
            <a:r>
              <a:rPr lang="en-US" sz="1800" b="1" dirty="0" smtClean="0">
                <a:cs typeface="Times New Roman" pitchFamily="18" charset="0"/>
              </a:rPr>
              <a:t>The RSU is placed near the congestion end due to reduced range on one side due to signal blocking by back of the vehicle.</a:t>
            </a:r>
            <a:endParaRPr lang="en-US" sz="1800" b="1" dirty="0">
              <a:cs typeface="Times New Roman" pitchFamily="18" charset="0"/>
            </a:endParaRPr>
          </a:p>
          <a:p>
            <a:pPr marL="342900" indent="-342900">
              <a:spcBef>
                <a:spcPct val="20000"/>
              </a:spcBef>
              <a:buFontTx/>
              <a:buChar char="•"/>
            </a:pPr>
            <a:endParaRPr lang="en-US" sz="1600" dirty="0">
              <a:cs typeface="Times New Roman" pitchFamily="18" charset="0"/>
            </a:endParaRPr>
          </a:p>
        </p:txBody>
      </p:sp>
      <p:pic>
        <p:nvPicPr>
          <p:cNvPr id="5" name="Picture 15"/>
          <p:cNvPicPr>
            <a:picLocks noChangeAspect="1" noChangeArrowheads="1"/>
          </p:cNvPicPr>
          <p:nvPr/>
        </p:nvPicPr>
        <p:blipFill>
          <a:blip r:embed="rId2"/>
          <a:srcRect/>
          <a:stretch>
            <a:fillRect/>
          </a:stretch>
        </p:blipFill>
        <p:spPr bwMode="auto">
          <a:xfrm>
            <a:off x="517525" y="1073150"/>
            <a:ext cx="8054975" cy="3232150"/>
          </a:xfrm>
          <a:prstGeom prst="rect">
            <a:avLst/>
          </a:prstGeom>
          <a:noFill/>
          <a:ln w="12700" cap="flat" cmpd="sng">
            <a:noFill/>
            <a:prstDash val="solid"/>
            <a:miter lim="800000"/>
            <a:headEnd/>
            <a:tailEnd/>
          </a:ln>
          <a:effectLst>
            <a:prstShdw prst="shdw17" dist="17961" dir="2700000">
              <a:schemeClr val="accent1">
                <a:gamma/>
                <a:shade val="60000"/>
                <a:invGamma/>
              </a:schemeClr>
            </a:prstShdw>
          </a:effectLst>
        </p:spPr>
      </p:pic>
      <p:sp>
        <p:nvSpPr>
          <p:cNvPr id="6" name="Text Box 28"/>
          <p:cNvSpPr txBox="1">
            <a:spLocks noChangeArrowheads="1"/>
          </p:cNvSpPr>
          <p:nvPr/>
        </p:nvSpPr>
        <p:spPr bwMode="auto">
          <a:xfrm>
            <a:off x="2171700" y="1905000"/>
            <a:ext cx="1600200" cy="468313"/>
          </a:xfrm>
          <a:prstGeom prst="rect">
            <a:avLst/>
          </a:prstGeom>
          <a:noFill/>
          <a:ln w="9525">
            <a:noFill/>
            <a:miter lim="800000"/>
            <a:headEnd/>
            <a:tailEnd/>
          </a:ln>
        </p:spPr>
        <p:txBody>
          <a:bodyPr lIns="98722" tIns="49361" rIns="98722" bIns="49361">
            <a:spAutoFit/>
          </a:bodyPr>
          <a:lstStyle/>
          <a:p>
            <a:pPr algn="ctr">
              <a:defRPr/>
            </a:pPr>
            <a:r>
              <a:rPr lang="en-US" sz="1200" b="1" dirty="0">
                <a:solidFill>
                  <a:schemeClr val="bg1"/>
                </a:solidFill>
                <a:latin typeface="+mn-lt"/>
                <a:cs typeface="Arial" charset="0"/>
              </a:rPr>
              <a:t>Start of RSU</a:t>
            </a:r>
          </a:p>
          <a:p>
            <a:pPr algn="ctr">
              <a:defRPr/>
            </a:pPr>
            <a:r>
              <a:rPr lang="en-US" sz="1200" b="1" dirty="0">
                <a:solidFill>
                  <a:schemeClr val="bg1"/>
                </a:solidFill>
                <a:latin typeface="+mn-lt"/>
                <a:cs typeface="Arial" charset="0"/>
              </a:rPr>
              <a:t>Monitoring Range</a:t>
            </a:r>
            <a:endParaRPr lang="en-US" sz="1200" b="1" i="1" dirty="0">
              <a:solidFill>
                <a:schemeClr val="bg1"/>
              </a:solidFill>
              <a:latin typeface="+mn-lt"/>
              <a:cs typeface="Arial" charset="0"/>
            </a:endParaRPr>
          </a:p>
        </p:txBody>
      </p:sp>
      <p:sp>
        <p:nvSpPr>
          <p:cNvPr id="7" name="Text Box 28"/>
          <p:cNvSpPr txBox="1">
            <a:spLocks noChangeArrowheads="1"/>
          </p:cNvSpPr>
          <p:nvPr/>
        </p:nvSpPr>
        <p:spPr bwMode="auto">
          <a:xfrm>
            <a:off x="4913313" y="1790700"/>
            <a:ext cx="1335087" cy="468313"/>
          </a:xfrm>
          <a:prstGeom prst="rect">
            <a:avLst/>
          </a:prstGeom>
          <a:noFill/>
          <a:ln w="9525">
            <a:noFill/>
            <a:miter lim="800000"/>
            <a:headEnd/>
            <a:tailEnd/>
          </a:ln>
        </p:spPr>
        <p:txBody>
          <a:bodyPr wrap="none" lIns="98722" tIns="49361" rIns="98722" bIns="49361">
            <a:spAutoFit/>
          </a:bodyPr>
          <a:lstStyle/>
          <a:p>
            <a:pPr algn="ctr">
              <a:defRPr/>
            </a:pPr>
            <a:r>
              <a:rPr lang="en-US" sz="1200" dirty="0">
                <a:solidFill>
                  <a:schemeClr val="bg1"/>
                </a:solidFill>
                <a:latin typeface="+mj-lt"/>
                <a:cs typeface="Arial" charset="0"/>
              </a:rPr>
              <a:t>End of RSU</a:t>
            </a:r>
          </a:p>
          <a:p>
            <a:pPr algn="ctr">
              <a:defRPr/>
            </a:pPr>
            <a:r>
              <a:rPr lang="en-US" sz="1200" dirty="0">
                <a:solidFill>
                  <a:schemeClr val="bg1"/>
                </a:solidFill>
                <a:latin typeface="+mj-lt"/>
                <a:cs typeface="Arial" charset="0"/>
              </a:rPr>
              <a:t>Monitoring Range</a:t>
            </a:r>
          </a:p>
        </p:txBody>
      </p:sp>
      <p:sp>
        <p:nvSpPr>
          <p:cNvPr id="8" name="Text Box 28"/>
          <p:cNvSpPr txBox="1">
            <a:spLocks noChangeArrowheads="1"/>
          </p:cNvSpPr>
          <p:nvPr/>
        </p:nvSpPr>
        <p:spPr bwMode="auto">
          <a:xfrm>
            <a:off x="3581400" y="1562100"/>
            <a:ext cx="1978025" cy="284163"/>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solidFill>
                  <a:schemeClr val="bg1"/>
                </a:solidFill>
                <a:latin typeface="+mn-lt"/>
                <a:cs typeface="Arial" charset="0"/>
              </a:rPr>
              <a:t>End of Congestion: Known</a:t>
            </a:r>
          </a:p>
        </p:txBody>
      </p:sp>
      <p:sp>
        <p:nvSpPr>
          <p:cNvPr id="9" name="Text Box 28"/>
          <p:cNvSpPr txBox="1">
            <a:spLocks noChangeArrowheads="1"/>
          </p:cNvSpPr>
          <p:nvPr/>
        </p:nvSpPr>
        <p:spPr bwMode="auto">
          <a:xfrm>
            <a:off x="2514600" y="1257300"/>
            <a:ext cx="2200275" cy="284163"/>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solidFill>
                  <a:schemeClr val="bg1"/>
                </a:solidFill>
                <a:latin typeface="+mn-lt"/>
                <a:cs typeface="Arial" charset="0"/>
              </a:rPr>
              <a:t>Start of Congestion: Unknown</a:t>
            </a:r>
          </a:p>
        </p:txBody>
      </p:sp>
      <p:cxnSp>
        <p:nvCxnSpPr>
          <p:cNvPr id="10" name="Straight Arrow Connector 9"/>
          <p:cNvCxnSpPr/>
          <p:nvPr/>
        </p:nvCxnSpPr>
        <p:spPr>
          <a:xfrm rot="5400000">
            <a:off x="3152775" y="2139950"/>
            <a:ext cx="930275"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259263" y="2255838"/>
            <a:ext cx="700087"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rot="16200000" flipH="1">
            <a:off x="2956719" y="2388394"/>
            <a:ext cx="331787" cy="301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414169" y="2443956"/>
            <a:ext cx="3683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143500" y="2895600"/>
            <a:ext cx="346075" cy="1873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238500" y="2855913"/>
            <a:ext cx="1447800" cy="2301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Notched Right Arrow 16"/>
          <p:cNvSpPr/>
          <p:nvPr/>
        </p:nvSpPr>
        <p:spPr>
          <a:xfrm>
            <a:off x="6667500" y="3505200"/>
            <a:ext cx="381000" cy="304800"/>
          </a:xfrm>
          <a:prstGeom prst="notchedRightArrow">
            <a:avLst/>
          </a:prstGeom>
          <a:solidFill>
            <a:schemeClr val="tx1"/>
          </a:solidFill>
          <a:ln>
            <a:noFill/>
          </a:ln>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t>N</a:t>
            </a:r>
          </a:p>
        </p:txBody>
      </p:sp>
      <p:sp>
        <p:nvSpPr>
          <p:cNvPr id="30" name="Text Box 28"/>
          <p:cNvSpPr txBox="1">
            <a:spLocks noChangeArrowheads="1"/>
          </p:cNvSpPr>
          <p:nvPr/>
        </p:nvSpPr>
        <p:spPr bwMode="auto">
          <a:xfrm>
            <a:off x="4600575" y="2916238"/>
            <a:ext cx="504825" cy="284162"/>
          </a:xfrm>
          <a:prstGeom prst="rect">
            <a:avLst/>
          </a:prstGeom>
          <a:solidFill>
            <a:schemeClr val="accent4"/>
          </a:solidFill>
          <a:ln w="9525">
            <a:noFill/>
            <a:miter lim="800000"/>
            <a:headEnd/>
            <a:tailEnd/>
          </a:ln>
        </p:spPr>
        <p:txBody>
          <a:bodyPr wrap="none" lIns="98722" tIns="49361" rIns="98722" bIns="49361">
            <a:spAutoFit/>
          </a:bodyPr>
          <a:lstStyle/>
          <a:p>
            <a:pPr algn="ctr">
              <a:spcAft>
                <a:spcPts val="1075"/>
              </a:spcAft>
              <a:defRPr/>
            </a:pPr>
            <a:r>
              <a:rPr lang="en-US" sz="1200" b="1" dirty="0">
                <a:solidFill>
                  <a:schemeClr val="bg1"/>
                </a:solidFill>
                <a:latin typeface="+mn-lt"/>
                <a:cs typeface="Arial" charset="0"/>
              </a:rPr>
              <a:t>RSU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Traffic Safety Parameters</a:t>
            </a:r>
            <a:endParaRPr lang="en-US" sz="3200">
              <a:solidFill>
                <a:schemeClr val="tx2"/>
              </a:solidFill>
            </a:endParaRPr>
          </a:p>
        </p:txBody>
      </p:sp>
      <p:sp>
        <p:nvSpPr>
          <p:cNvPr id="11267" name="Content Placeholder 2"/>
          <p:cNvSpPr>
            <a:spLocks/>
          </p:cNvSpPr>
          <p:nvPr/>
        </p:nvSpPr>
        <p:spPr bwMode="auto">
          <a:xfrm>
            <a:off x="266700" y="4724400"/>
            <a:ext cx="8610600" cy="1543050"/>
          </a:xfrm>
          <a:prstGeom prst="rect">
            <a:avLst/>
          </a:prstGeom>
          <a:noFill/>
          <a:ln w="9525">
            <a:noFill/>
            <a:miter lim="800000"/>
            <a:headEnd/>
            <a:tailEnd/>
          </a:ln>
        </p:spPr>
        <p:txBody>
          <a:bodyPr/>
          <a:lstStyle/>
          <a:p>
            <a:pPr marL="342900" indent="-342900" eaLnBrk="0" hangingPunct="0">
              <a:spcBef>
                <a:spcPct val="20000"/>
              </a:spcBef>
              <a:buFontTx/>
              <a:buChar char="•"/>
            </a:pPr>
            <a:r>
              <a:rPr lang="en-US" sz="1800" b="1" dirty="0">
                <a:cs typeface="Times New Roman" pitchFamily="18" charset="0"/>
              </a:rPr>
              <a:t>The traffic parameters - Start of Congestion location and the Travel Time are </a:t>
            </a:r>
            <a:r>
              <a:rPr lang="en-US" sz="1800" b="1" dirty="0" smtClean="0">
                <a:cs typeface="Times New Roman" pitchFamily="18" charset="0"/>
              </a:rPr>
              <a:t>calculated  </a:t>
            </a:r>
            <a:r>
              <a:rPr lang="en-US" sz="1800" b="1" dirty="0">
                <a:cs typeface="Times New Roman" pitchFamily="18" charset="0"/>
              </a:rPr>
              <a:t>by </a:t>
            </a:r>
            <a:r>
              <a:rPr lang="en-US" sz="1800" b="1" dirty="0" smtClean="0">
                <a:cs typeface="Times New Roman" pitchFamily="18" charset="0"/>
              </a:rPr>
              <a:t>RSU</a:t>
            </a:r>
          </a:p>
          <a:p>
            <a:pPr marL="342900" indent="-342900" eaLnBrk="0" hangingPunct="0">
              <a:spcBef>
                <a:spcPct val="20000"/>
              </a:spcBef>
              <a:buFontTx/>
              <a:buChar char="•"/>
            </a:pPr>
            <a:r>
              <a:rPr lang="en-US" sz="1800" b="1" dirty="0" smtClean="0">
                <a:cs typeface="Times New Roman" pitchFamily="18" charset="0"/>
              </a:rPr>
              <a:t>The update frequency is determined based upon the TT. If TT is larger, multiple vehicles are chosen at the same time to be monitored.</a:t>
            </a:r>
            <a:endParaRPr lang="en-US" sz="1800" b="1" dirty="0">
              <a:cs typeface="Times New Roman" pitchFamily="18" charset="0"/>
            </a:endParaRPr>
          </a:p>
        </p:txBody>
      </p:sp>
      <p:pic>
        <p:nvPicPr>
          <p:cNvPr id="11268" name="Picture 50"/>
          <p:cNvPicPr>
            <a:picLocks noChangeAspect="1" noChangeArrowheads="1"/>
          </p:cNvPicPr>
          <p:nvPr/>
        </p:nvPicPr>
        <p:blipFill>
          <a:blip r:embed="rId2"/>
          <a:srcRect r="-6" b="9718"/>
          <a:stretch>
            <a:fillRect/>
          </a:stretch>
        </p:blipFill>
        <p:spPr bwMode="auto">
          <a:xfrm>
            <a:off x="122238" y="985838"/>
            <a:ext cx="8869362"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Field Demonstration Results</a:t>
            </a:r>
            <a:endParaRPr lang="en-US" sz="3200">
              <a:solidFill>
                <a:schemeClr val="tx2"/>
              </a:solidFill>
            </a:endParaRPr>
          </a:p>
        </p:txBody>
      </p:sp>
      <p:sp>
        <p:nvSpPr>
          <p:cNvPr id="12291" name="Content Placeholder 2"/>
          <p:cNvSpPr>
            <a:spLocks/>
          </p:cNvSpPr>
          <p:nvPr/>
        </p:nvSpPr>
        <p:spPr bwMode="auto">
          <a:xfrm>
            <a:off x="266700" y="4724400"/>
            <a:ext cx="8610600" cy="1543050"/>
          </a:xfrm>
          <a:prstGeom prst="rect">
            <a:avLst/>
          </a:prstGeom>
          <a:noFill/>
          <a:ln w="9525">
            <a:noFill/>
            <a:miter lim="800000"/>
            <a:headEnd/>
            <a:tailEnd/>
          </a:ln>
        </p:spPr>
        <p:txBody>
          <a:bodyPr/>
          <a:lstStyle/>
          <a:p>
            <a:pPr marL="342900" indent="-342900">
              <a:spcBef>
                <a:spcPct val="20000"/>
              </a:spcBef>
              <a:buFontTx/>
              <a:buChar char="•"/>
            </a:pPr>
            <a:r>
              <a:rPr lang="en-US" sz="1800" b="1" dirty="0">
                <a:cs typeface="Times New Roman" pitchFamily="18" charset="0"/>
              </a:rPr>
              <a:t>Congestion scenarios of varying start of congestion location and congestion depth were tested for different vehicle speeds.</a:t>
            </a:r>
          </a:p>
        </p:txBody>
      </p:sp>
      <p:pic>
        <p:nvPicPr>
          <p:cNvPr id="12292" name="Picture 51"/>
          <p:cNvPicPr>
            <a:picLocks noChangeAspect="1" noChangeArrowheads="1"/>
          </p:cNvPicPr>
          <p:nvPr/>
        </p:nvPicPr>
        <p:blipFill>
          <a:blip r:embed="rId2"/>
          <a:srcRect r="954" b="9712"/>
          <a:stretch>
            <a:fillRect/>
          </a:stretch>
        </p:blipFill>
        <p:spPr bwMode="auto">
          <a:xfrm>
            <a:off x="190500" y="952500"/>
            <a:ext cx="87249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What is Being Done? – Phase 3</a:t>
            </a:r>
            <a:endParaRPr lang="en-US" sz="3200">
              <a:solidFill>
                <a:schemeClr val="tx2"/>
              </a:solidFill>
            </a:endParaRPr>
          </a:p>
        </p:txBody>
      </p:sp>
      <p:sp>
        <p:nvSpPr>
          <p:cNvPr id="11289" name="Text Box 55"/>
          <p:cNvSpPr txBox="1">
            <a:spLocks noChangeArrowheads="1"/>
          </p:cNvSpPr>
          <p:nvPr/>
        </p:nvSpPr>
        <p:spPr bwMode="auto">
          <a:xfrm>
            <a:off x="504825" y="1409700"/>
            <a:ext cx="8181975" cy="3292475"/>
          </a:xfrm>
          <a:prstGeom prst="rect">
            <a:avLst/>
          </a:prstGeom>
          <a:noFill/>
          <a:ln w="9525">
            <a:noFill/>
            <a:miter lim="800000"/>
            <a:headEnd/>
            <a:tailEnd/>
          </a:ln>
        </p:spPr>
        <p:txBody>
          <a:bodyPr>
            <a:spAutoFit/>
          </a:bodyPr>
          <a:lstStyle/>
          <a:p>
            <a:pPr>
              <a:defRPr/>
            </a:pPr>
            <a:r>
              <a:rPr lang="en-US" sz="1600" b="1" dirty="0"/>
              <a:t>The Range of the current system is limited to 1 km because of the DSRC antenna range. However  the calculated traffic parameters of the system are more useful to the driver if its received earlier. Also congestion or a work zone area may exceed 1 km requiring more range to be covered.  </a:t>
            </a:r>
          </a:p>
          <a:p>
            <a:pPr>
              <a:defRPr/>
            </a:pPr>
            <a:endParaRPr lang="en-US" sz="1600" b="1" dirty="0"/>
          </a:p>
          <a:p>
            <a:pPr>
              <a:defRPr/>
            </a:pPr>
            <a:endParaRPr lang="en-US" sz="1600" b="1" dirty="0"/>
          </a:p>
          <a:p>
            <a:pPr>
              <a:defRPr/>
            </a:pPr>
            <a:r>
              <a:rPr lang="en-US" sz="1600" b="1" dirty="0"/>
              <a:t>In the current phase 3 (2010-2011),  the objective is to utilize the V2V DSRC communication to the developed Portable Work-Zone Safety Message Relay System to</a:t>
            </a:r>
          </a:p>
          <a:p>
            <a:pPr>
              <a:defRPr/>
            </a:pPr>
            <a:endParaRPr lang="en-US" sz="1600" b="1" dirty="0"/>
          </a:p>
          <a:p>
            <a:pPr>
              <a:defRPr/>
            </a:pPr>
            <a:r>
              <a:rPr lang="en-US" sz="1600" b="1" dirty="0">
                <a:latin typeface="+mn-lt"/>
                <a:cs typeface="Arial" charset="0"/>
              </a:rPr>
              <a:t>1. Increasing the Message Broadcast Range </a:t>
            </a:r>
          </a:p>
          <a:p>
            <a:pPr>
              <a:defRPr/>
            </a:pPr>
            <a:r>
              <a:rPr lang="en-US" sz="1600" b="1" dirty="0">
                <a:latin typeface="+mn-lt"/>
                <a:cs typeface="Arial" charset="0"/>
              </a:rPr>
              <a:t>2. Increasing the Work-zone Coverage Length</a:t>
            </a:r>
            <a:endParaRPr lang="en-US" sz="1600" dirty="0">
              <a:latin typeface="+mn-lt"/>
            </a:endParaRPr>
          </a:p>
          <a:p>
            <a:pPr>
              <a:defRPr/>
            </a:pPr>
            <a:endParaRPr lang="en-US" sz="1600" dirty="0">
              <a:solidFill>
                <a:schemeClr val="tx2"/>
              </a:solidFill>
            </a:endParaRPr>
          </a:p>
          <a:p>
            <a:pPr>
              <a:defRPr/>
            </a:pPr>
            <a:endParaRPr lang="en-US"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Increasing the Message Broadcast Range </a:t>
            </a:r>
            <a:endParaRPr lang="en-US" sz="3200">
              <a:solidFill>
                <a:schemeClr val="tx2"/>
              </a:solidFill>
            </a:endParaRPr>
          </a:p>
        </p:txBody>
      </p:sp>
      <p:sp>
        <p:nvSpPr>
          <p:cNvPr id="14339" name="Rectangle 59"/>
          <p:cNvSpPr>
            <a:spLocks noChangeArrowheads="1"/>
          </p:cNvSpPr>
          <p:nvPr/>
        </p:nvSpPr>
        <p:spPr bwMode="auto">
          <a:xfrm>
            <a:off x="723900" y="4419600"/>
            <a:ext cx="8039100" cy="1323975"/>
          </a:xfrm>
          <a:prstGeom prst="rect">
            <a:avLst/>
          </a:prstGeom>
          <a:noFill/>
          <a:ln w="9525">
            <a:noFill/>
            <a:miter lim="800000"/>
            <a:headEnd/>
            <a:tailEnd/>
          </a:ln>
        </p:spPr>
        <p:txBody>
          <a:bodyPr>
            <a:spAutoFit/>
          </a:bodyPr>
          <a:lstStyle/>
          <a:p>
            <a:r>
              <a:rPr lang="en-US" sz="1600" b="1"/>
              <a:t>We intend to increase the message broadcast range using V2V-assisted DSRC communication. To increase the message broadcast range, we propose to use the selected vehicles on the road approaching to work zone to help relay the traffic safety messages backwards to the vehicles following them, to achieve much longer message broadcast range without having an extensive DSRC roadside infrastructure. </a:t>
            </a:r>
          </a:p>
        </p:txBody>
      </p:sp>
      <p:grpSp>
        <p:nvGrpSpPr>
          <p:cNvPr id="14340" name="Group 63"/>
          <p:cNvGrpSpPr>
            <a:grpSpLocks/>
          </p:cNvGrpSpPr>
          <p:nvPr/>
        </p:nvGrpSpPr>
        <p:grpSpPr bwMode="auto">
          <a:xfrm>
            <a:off x="647700" y="1066800"/>
            <a:ext cx="7848600" cy="2857500"/>
            <a:chOff x="1038225" y="1333500"/>
            <a:chExt cx="7127875" cy="2135192"/>
          </a:xfrm>
        </p:grpSpPr>
        <p:sp>
          <p:nvSpPr>
            <p:cNvPr id="14341" name="Line 46"/>
            <p:cNvSpPr>
              <a:spLocks noChangeShapeType="1"/>
            </p:cNvSpPr>
            <p:nvPr/>
          </p:nvSpPr>
          <p:spPr bwMode="auto">
            <a:xfrm>
              <a:off x="1038225" y="3468692"/>
              <a:ext cx="3612641" cy="0"/>
            </a:xfrm>
            <a:prstGeom prst="line">
              <a:avLst/>
            </a:prstGeom>
            <a:noFill/>
            <a:ln w="28575">
              <a:solidFill>
                <a:schemeClr val="tx1"/>
              </a:solidFill>
              <a:round/>
              <a:headEnd/>
              <a:tailEnd/>
            </a:ln>
          </p:spPr>
          <p:txBody>
            <a:bodyPr/>
            <a:lstStyle/>
            <a:p>
              <a:endParaRPr lang="en-US"/>
            </a:p>
          </p:txBody>
        </p:sp>
        <p:pic>
          <p:nvPicPr>
            <p:cNvPr id="14342" name="Picture 47" descr="MCj03980330000[1]"/>
            <p:cNvPicPr>
              <a:picLocks noChangeAspect="1" noChangeArrowheads="1"/>
            </p:cNvPicPr>
            <p:nvPr/>
          </p:nvPicPr>
          <p:blipFill>
            <a:blip r:embed="rId2"/>
            <a:srcRect/>
            <a:stretch>
              <a:fillRect/>
            </a:stretch>
          </p:blipFill>
          <p:spPr bwMode="auto">
            <a:xfrm>
              <a:off x="6854778" y="2998415"/>
              <a:ext cx="389520" cy="426417"/>
            </a:xfrm>
            <a:prstGeom prst="rect">
              <a:avLst/>
            </a:prstGeom>
            <a:noFill/>
            <a:ln w="9525">
              <a:noFill/>
              <a:miter lim="800000"/>
              <a:headEnd/>
              <a:tailEnd/>
            </a:ln>
          </p:spPr>
        </p:pic>
        <p:sp>
          <p:nvSpPr>
            <p:cNvPr id="14343" name="Line 48"/>
            <p:cNvSpPr>
              <a:spLocks noChangeShapeType="1"/>
            </p:cNvSpPr>
            <p:nvPr/>
          </p:nvSpPr>
          <p:spPr bwMode="auto">
            <a:xfrm flipV="1">
              <a:off x="1550857" y="2299090"/>
              <a:ext cx="708401" cy="584801"/>
            </a:xfrm>
            <a:prstGeom prst="line">
              <a:avLst/>
            </a:prstGeom>
            <a:noFill/>
            <a:ln w="9525">
              <a:solidFill>
                <a:schemeClr val="tx1"/>
              </a:solidFill>
              <a:round/>
              <a:headEnd type="triangle" w="med" len="med"/>
              <a:tailEnd type="triangle" w="med" len="med"/>
            </a:ln>
          </p:spPr>
          <p:txBody>
            <a:bodyPr/>
            <a:lstStyle/>
            <a:p>
              <a:endParaRPr lang="en-US"/>
            </a:p>
          </p:txBody>
        </p:sp>
        <p:sp>
          <p:nvSpPr>
            <p:cNvPr id="14344" name="Text Box 49"/>
            <p:cNvSpPr txBox="1">
              <a:spLocks noChangeArrowheads="1"/>
            </p:cNvSpPr>
            <p:nvPr/>
          </p:nvSpPr>
          <p:spPr bwMode="auto">
            <a:xfrm>
              <a:off x="2209801" y="1333500"/>
              <a:ext cx="513237" cy="277042"/>
            </a:xfrm>
            <a:prstGeom prst="rect">
              <a:avLst/>
            </a:prstGeom>
            <a:noFill/>
            <a:ln w="9525">
              <a:noFill/>
              <a:miter lim="800000"/>
              <a:headEnd/>
              <a:tailEnd/>
            </a:ln>
          </p:spPr>
          <p:txBody>
            <a:bodyPr wrap="none">
              <a:spAutoFit/>
            </a:bodyPr>
            <a:lstStyle/>
            <a:p>
              <a:r>
                <a:rPr lang="en-US" sz="1200" b="1"/>
                <a:t>1 km</a:t>
              </a:r>
            </a:p>
          </p:txBody>
        </p:sp>
        <p:pic>
          <p:nvPicPr>
            <p:cNvPr id="14345" name="Picture 45" descr="MCj03980330000[1]"/>
            <p:cNvPicPr>
              <a:picLocks noChangeAspect="1" noChangeArrowheads="1"/>
            </p:cNvPicPr>
            <p:nvPr/>
          </p:nvPicPr>
          <p:blipFill>
            <a:blip r:embed="rId2"/>
            <a:srcRect/>
            <a:stretch>
              <a:fillRect/>
            </a:stretch>
          </p:blipFill>
          <p:spPr bwMode="auto">
            <a:xfrm>
              <a:off x="1266286" y="2998415"/>
              <a:ext cx="389519" cy="426417"/>
            </a:xfrm>
            <a:prstGeom prst="rect">
              <a:avLst/>
            </a:prstGeom>
            <a:noFill/>
            <a:ln w="9525">
              <a:noFill/>
              <a:miter lim="800000"/>
              <a:headEnd/>
              <a:tailEnd/>
            </a:ln>
          </p:spPr>
        </p:pic>
        <p:grpSp>
          <p:nvGrpSpPr>
            <p:cNvPr id="14346" name="Group 50"/>
            <p:cNvGrpSpPr>
              <a:grpSpLocks/>
            </p:cNvGrpSpPr>
            <p:nvPr/>
          </p:nvGrpSpPr>
          <p:grpSpPr bwMode="auto">
            <a:xfrm>
              <a:off x="1264267" y="2915568"/>
              <a:ext cx="655927" cy="528757"/>
              <a:chOff x="1483" y="2208"/>
              <a:chExt cx="937" cy="460"/>
            </a:xfrm>
          </p:grpSpPr>
          <p:sp>
            <p:nvSpPr>
              <p:cNvPr id="14383" name="Line 51"/>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4384" name="Line 52"/>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4385" name="Line 53"/>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4386" name="Line 54"/>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4387" name="Line 55"/>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4388" name="Line 56"/>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4389" name="Line 57"/>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4390" name="Line 58"/>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4391" name="Line 59"/>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4392" name="Line 60"/>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4393" name="Line 61"/>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4394" name="Line 62"/>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14347" name="Group 63"/>
            <p:cNvGrpSpPr>
              <a:grpSpLocks/>
            </p:cNvGrpSpPr>
            <p:nvPr/>
          </p:nvGrpSpPr>
          <p:grpSpPr bwMode="auto">
            <a:xfrm>
              <a:off x="1962577" y="2915568"/>
              <a:ext cx="657945" cy="528757"/>
              <a:chOff x="1483" y="2208"/>
              <a:chExt cx="937" cy="460"/>
            </a:xfrm>
          </p:grpSpPr>
          <p:sp>
            <p:nvSpPr>
              <p:cNvPr id="14371"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4372"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4373"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4374"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4375"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4376"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4377"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4378"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4379"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4380"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4381"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4382"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pic>
          <p:nvPicPr>
            <p:cNvPr id="14348" name="Picture 76" descr="MCj03980330000[1]"/>
            <p:cNvPicPr>
              <a:picLocks noChangeAspect="1" noChangeArrowheads="1"/>
            </p:cNvPicPr>
            <p:nvPr/>
          </p:nvPicPr>
          <p:blipFill>
            <a:blip r:embed="rId2"/>
            <a:srcRect/>
            <a:stretch>
              <a:fillRect/>
            </a:stretch>
          </p:blipFill>
          <p:spPr bwMode="auto">
            <a:xfrm>
              <a:off x="3352801" y="2983791"/>
              <a:ext cx="389520" cy="426417"/>
            </a:xfrm>
            <a:prstGeom prst="rect">
              <a:avLst/>
            </a:prstGeom>
            <a:noFill/>
            <a:ln w="9525">
              <a:noFill/>
              <a:miter lim="800000"/>
              <a:headEnd/>
              <a:tailEnd/>
            </a:ln>
          </p:spPr>
        </p:pic>
        <p:sp>
          <p:nvSpPr>
            <p:cNvPr id="14349" name="Line 77"/>
            <p:cNvSpPr>
              <a:spLocks noChangeShapeType="1"/>
            </p:cNvSpPr>
            <p:nvPr/>
          </p:nvSpPr>
          <p:spPr bwMode="auto">
            <a:xfrm>
              <a:off x="2743199" y="2286000"/>
              <a:ext cx="609600" cy="697791"/>
            </a:xfrm>
            <a:prstGeom prst="line">
              <a:avLst/>
            </a:prstGeom>
            <a:noFill/>
            <a:ln w="9525">
              <a:solidFill>
                <a:schemeClr val="tx1"/>
              </a:solidFill>
              <a:round/>
              <a:headEnd type="triangle" w="med" len="med"/>
              <a:tailEnd type="triangle" w="med" len="med"/>
            </a:ln>
          </p:spPr>
          <p:txBody>
            <a:bodyPr/>
            <a:lstStyle/>
            <a:p>
              <a:endParaRPr lang="en-US"/>
            </a:p>
          </p:txBody>
        </p:sp>
        <p:sp>
          <p:nvSpPr>
            <p:cNvPr id="14350" name="Line 79"/>
            <p:cNvSpPr>
              <a:spLocks noChangeShapeType="1"/>
            </p:cNvSpPr>
            <p:nvPr/>
          </p:nvSpPr>
          <p:spPr bwMode="auto">
            <a:xfrm flipV="1">
              <a:off x="5637783" y="2476225"/>
              <a:ext cx="2245741" cy="56781"/>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14351" name="Text Box 80"/>
            <p:cNvSpPr txBox="1">
              <a:spLocks noChangeArrowheads="1"/>
            </p:cNvSpPr>
            <p:nvPr/>
          </p:nvSpPr>
          <p:spPr bwMode="auto">
            <a:xfrm>
              <a:off x="6535263" y="2199185"/>
              <a:ext cx="513237" cy="277042"/>
            </a:xfrm>
            <a:prstGeom prst="rect">
              <a:avLst/>
            </a:prstGeom>
            <a:noFill/>
            <a:ln w="9525">
              <a:noFill/>
              <a:miter lim="800000"/>
              <a:headEnd/>
              <a:tailEnd/>
            </a:ln>
          </p:spPr>
          <p:txBody>
            <a:bodyPr wrap="none">
              <a:spAutoFit/>
            </a:bodyPr>
            <a:lstStyle/>
            <a:p>
              <a:r>
                <a:rPr lang="en-US" sz="1200" b="1"/>
                <a:t>1 km</a:t>
              </a:r>
            </a:p>
          </p:txBody>
        </p:sp>
        <p:sp>
          <p:nvSpPr>
            <p:cNvPr id="14352" name="Line 81"/>
            <p:cNvSpPr>
              <a:spLocks noChangeShapeType="1"/>
            </p:cNvSpPr>
            <p:nvPr/>
          </p:nvSpPr>
          <p:spPr bwMode="auto">
            <a:xfrm>
              <a:off x="4380422" y="3468692"/>
              <a:ext cx="3612641" cy="0"/>
            </a:xfrm>
            <a:prstGeom prst="line">
              <a:avLst/>
            </a:prstGeom>
            <a:noFill/>
            <a:ln w="28575">
              <a:solidFill>
                <a:schemeClr val="tx1"/>
              </a:solidFill>
              <a:round/>
              <a:headEnd/>
              <a:tailEnd/>
            </a:ln>
          </p:spPr>
          <p:txBody>
            <a:bodyPr/>
            <a:lstStyle/>
            <a:p>
              <a:endParaRPr lang="en-US"/>
            </a:p>
          </p:txBody>
        </p:sp>
        <p:grpSp>
          <p:nvGrpSpPr>
            <p:cNvPr id="14353" name="Group 93"/>
            <p:cNvGrpSpPr>
              <a:grpSpLocks/>
            </p:cNvGrpSpPr>
            <p:nvPr/>
          </p:nvGrpSpPr>
          <p:grpSpPr bwMode="auto">
            <a:xfrm>
              <a:off x="1980749" y="1758149"/>
              <a:ext cx="946554" cy="521448"/>
              <a:chOff x="1582" y="633"/>
              <a:chExt cx="469" cy="214"/>
            </a:xfrm>
          </p:grpSpPr>
          <p:sp>
            <p:nvSpPr>
              <p:cNvPr id="14369" name="AutoShape 94"/>
              <p:cNvSpPr>
                <a:spLocks noChangeArrowheads="1"/>
              </p:cNvSpPr>
              <p:nvPr/>
            </p:nvSpPr>
            <p:spPr bwMode="auto">
              <a:xfrm>
                <a:off x="1620" y="638"/>
                <a:ext cx="407" cy="209"/>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200" b="1"/>
              </a:p>
            </p:txBody>
          </p:sp>
          <p:sp>
            <p:nvSpPr>
              <p:cNvPr id="14370" name="Text Box 95"/>
              <p:cNvSpPr txBox="1">
                <a:spLocks noChangeArrowheads="1"/>
              </p:cNvSpPr>
              <p:nvPr/>
            </p:nvSpPr>
            <p:spPr bwMode="auto">
              <a:xfrm>
                <a:off x="1582" y="633"/>
                <a:ext cx="469" cy="189"/>
              </a:xfrm>
              <a:prstGeom prst="rect">
                <a:avLst/>
              </a:prstGeom>
              <a:noFill/>
              <a:ln w="9525">
                <a:noFill/>
                <a:miter lim="800000"/>
                <a:headEnd/>
                <a:tailEnd/>
              </a:ln>
            </p:spPr>
            <p:txBody>
              <a:bodyPr wrap="none">
                <a:spAutoFit/>
              </a:bodyPr>
              <a:lstStyle/>
              <a:p>
                <a:pPr algn="ctr"/>
                <a:r>
                  <a:rPr lang="en-US" sz="1200" b="1"/>
                  <a:t>Portable</a:t>
                </a:r>
              </a:p>
              <a:p>
                <a:pPr algn="ctr"/>
                <a:r>
                  <a:rPr lang="en-US" sz="1200" b="1"/>
                  <a:t>DSRC RSU</a:t>
                </a:r>
              </a:p>
            </p:txBody>
          </p:sp>
        </p:grpSp>
        <p:pic>
          <p:nvPicPr>
            <p:cNvPr id="14354" name="Picture 96" descr="MCj03980330000[1]"/>
            <p:cNvPicPr>
              <a:picLocks noChangeAspect="1" noChangeArrowheads="1"/>
            </p:cNvPicPr>
            <p:nvPr/>
          </p:nvPicPr>
          <p:blipFill>
            <a:blip r:embed="rId2"/>
            <a:srcRect/>
            <a:stretch>
              <a:fillRect/>
            </a:stretch>
          </p:blipFill>
          <p:spPr bwMode="auto">
            <a:xfrm>
              <a:off x="5248263" y="2937498"/>
              <a:ext cx="389520" cy="426418"/>
            </a:xfrm>
            <a:prstGeom prst="rect">
              <a:avLst/>
            </a:prstGeom>
            <a:noFill/>
            <a:ln w="9525">
              <a:noFill/>
              <a:miter lim="800000"/>
              <a:headEnd/>
              <a:tailEnd/>
            </a:ln>
          </p:spPr>
        </p:pic>
        <p:sp>
          <p:nvSpPr>
            <p:cNvPr id="14355" name="Freeform 97"/>
            <p:cNvSpPr>
              <a:spLocks/>
            </p:cNvSpPr>
            <p:nvPr/>
          </p:nvSpPr>
          <p:spPr bwMode="auto">
            <a:xfrm>
              <a:off x="4174562" y="2918004"/>
              <a:ext cx="1025263" cy="255851"/>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a:tailEnd type="triangle" w="med" len="med"/>
            </a:ln>
          </p:spPr>
          <p:txBody>
            <a:bodyPr/>
            <a:lstStyle/>
            <a:p>
              <a:endParaRPr lang="en-US" sz="1200" b="1"/>
            </a:p>
          </p:txBody>
        </p:sp>
        <p:sp>
          <p:nvSpPr>
            <p:cNvPr id="14356" name="Freeform 98"/>
            <p:cNvSpPr>
              <a:spLocks/>
            </p:cNvSpPr>
            <p:nvPr/>
          </p:nvSpPr>
          <p:spPr bwMode="auto">
            <a:xfrm>
              <a:off x="5754841" y="2906463"/>
              <a:ext cx="1025263" cy="255851"/>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a:tailEnd type="triangle" w="med" len="med"/>
            </a:ln>
          </p:spPr>
          <p:txBody>
            <a:bodyPr/>
            <a:lstStyle/>
            <a:p>
              <a:endParaRPr lang="en-US" sz="1200" b="1"/>
            </a:p>
          </p:txBody>
        </p:sp>
        <p:pic>
          <p:nvPicPr>
            <p:cNvPr id="14357" name="Picture 76" descr="MCj03980330000[1]"/>
            <p:cNvPicPr>
              <a:picLocks noChangeAspect="1" noChangeArrowheads="1"/>
            </p:cNvPicPr>
            <p:nvPr/>
          </p:nvPicPr>
          <p:blipFill>
            <a:blip r:embed="rId2"/>
            <a:srcRect/>
            <a:stretch>
              <a:fillRect/>
            </a:stretch>
          </p:blipFill>
          <p:spPr bwMode="auto">
            <a:xfrm>
              <a:off x="2253203" y="3000851"/>
              <a:ext cx="389520" cy="426418"/>
            </a:xfrm>
            <a:prstGeom prst="rect">
              <a:avLst/>
            </a:prstGeom>
            <a:noFill/>
            <a:ln w="9525">
              <a:noFill/>
              <a:miter lim="800000"/>
              <a:headEnd/>
              <a:tailEnd/>
            </a:ln>
          </p:spPr>
        </p:pic>
        <p:sp>
          <p:nvSpPr>
            <p:cNvPr id="14358" name="Line 48"/>
            <p:cNvSpPr>
              <a:spLocks noChangeShapeType="1"/>
            </p:cNvSpPr>
            <p:nvPr/>
          </p:nvSpPr>
          <p:spPr bwMode="auto">
            <a:xfrm flipH="1" flipV="1">
              <a:off x="2438400" y="2299087"/>
              <a:ext cx="58528" cy="643281"/>
            </a:xfrm>
            <a:prstGeom prst="line">
              <a:avLst/>
            </a:prstGeom>
            <a:noFill/>
            <a:ln w="9525">
              <a:solidFill>
                <a:schemeClr val="tx1"/>
              </a:solidFill>
              <a:round/>
              <a:headEnd type="triangle" w="med" len="med"/>
              <a:tailEnd type="triangle" w="med" len="med"/>
            </a:ln>
          </p:spPr>
          <p:txBody>
            <a:bodyPr/>
            <a:lstStyle/>
            <a:p>
              <a:endParaRPr lang="en-US"/>
            </a:p>
          </p:txBody>
        </p:sp>
        <p:sp>
          <p:nvSpPr>
            <p:cNvPr id="14359" name="Line 79"/>
            <p:cNvSpPr>
              <a:spLocks noChangeShapeType="1"/>
            </p:cNvSpPr>
            <p:nvPr/>
          </p:nvSpPr>
          <p:spPr bwMode="auto">
            <a:xfrm>
              <a:off x="3553051" y="2533004"/>
              <a:ext cx="2084731"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14360" name="Text Box 80"/>
            <p:cNvSpPr txBox="1">
              <a:spLocks noChangeArrowheads="1"/>
            </p:cNvSpPr>
            <p:nvPr/>
          </p:nvSpPr>
          <p:spPr bwMode="auto">
            <a:xfrm>
              <a:off x="4381500" y="2199185"/>
              <a:ext cx="513237" cy="277042"/>
            </a:xfrm>
            <a:prstGeom prst="rect">
              <a:avLst/>
            </a:prstGeom>
            <a:noFill/>
            <a:ln w="9525">
              <a:noFill/>
              <a:miter lim="800000"/>
              <a:headEnd/>
              <a:tailEnd/>
            </a:ln>
          </p:spPr>
          <p:txBody>
            <a:bodyPr wrap="none">
              <a:spAutoFit/>
            </a:bodyPr>
            <a:lstStyle/>
            <a:p>
              <a:r>
                <a:rPr lang="en-US" sz="1200" b="1"/>
                <a:t>1 km</a:t>
              </a:r>
            </a:p>
          </p:txBody>
        </p:sp>
        <p:sp>
          <p:nvSpPr>
            <p:cNvPr id="14361" name="Text Box 80"/>
            <p:cNvSpPr txBox="1">
              <a:spLocks noChangeArrowheads="1"/>
            </p:cNvSpPr>
            <p:nvPr/>
          </p:nvSpPr>
          <p:spPr bwMode="auto">
            <a:xfrm>
              <a:off x="4457115" y="3000851"/>
              <a:ext cx="482782" cy="277042"/>
            </a:xfrm>
            <a:prstGeom prst="rect">
              <a:avLst/>
            </a:prstGeom>
            <a:noFill/>
            <a:ln w="9525">
              <a:noFill/>
              <a:miter lim="800000"/>
              <a:headEnd/>
              <a:tailEnd/>
            </a:ln>
          </p:spPr>
          <p:txBody>
            <a:bodyPr wrap="none">
              <a:spAutoFit/>
            </a:bodyPr>
            <a:lstStyle/>
            <a:p>
              <a:r>
                <a:rPr lang="en-US" sz="1200" b="1"/>
                <a:t>V2V</a:t>
              </a:r>
            </a:p>
          </p:txBody>
        </p:sp>
        <p:sp>
          <p:nvSpPr>
            <p:cNvPr id="14362" name="Text Box 80"/>
            <p:cNvSpPr txBox="1">
              <a:spLocks noChangeArrowheads="1"/>
            </p:cNvSpPr>
            <p:nvPr/>
          </p:nvSpPr>
          <p:spPr bwMode="auto">
            <a:xfrm>
              <a:off x="6032317" y="2999572"/>
              <a:ext cx="482782" cy="277042"/>
            </a:xfrm>
            <a:prstGeom prst="rect">
              <a:avLst/>
            </a:prstGeom>
            <a:noFill/>
            <a:ln w="9525">
              <a:noFill/>
              <a:miter lim="800000"/>
              <a:headEnd/>
              <a:tailEnd/>
            </a:ln>
          </p:spPr>
          <p:txBody>
            <a:bodyPr wrap="none">
              <a:spAutoFit/>
            </a:bodyPr>
            <a:lstStyle/>
            <a:p>
              <a:r>
                <a:rPr lang="en-US" sz="1200" b="1"/>
                <a:t>V2V</a:t>
              </a:r>
            </a:p>
          </p:txBody>
        </p:sp>
        <p:sp>
          <p:nvSpPr>
            <p:cNvPr id="14363" name="Text Box 80"/>
            <p:cNvSpPr txBox="1">
              <a:spLocks noChangeArrowheads="1"/>
            </p:cNvSpPr>
            <p:nvPr/>
          </p:nvSpPr>
          <p:spPr bwMode="auto">
            <a:xfrm>
              <a:off x="3162299" y="2357568"/>
              <a:ext cx="431490" cy="277042"/>
            </a:xfrm>
            <a:prstGeom prst="rect">
              <a:avLst/>
            </a:prstGeom>
            <a:noFill/>
            <a:ln w="9525">
              <a:noFill/>
              <a:miter lim="800000"/>
              <a:headEnd/>
              <a:tailEnd/>
            </a:ln>
          </p:spPr>
          <p:txBody>
            <a:bodyPr wrap="none">
              <a:spAutoFit/>
            </a:bodyPr>
            <a:lstStyle/>
            <a:p>
              <a:r>
                <a:rPr lang="en-US" sz="1200" b="1"/>
                <a:t>V2I</a:t>
              </a:r>
            </a:p>
          </p:txBody>
        </p:sp>
        <p:sp>
          <p:nvSpPr>
            <p:cNvPr id="14364" name="Text Box 80"/>
            <p:cNvSpPr txBox="1">
              <a:spLocks noChangeArrowheads="1"/>
            </p:cNvSpPr>
            <p:nvPr/>
          </p:nvSpPr>
          <p:spPr bwMode="auto">
            <a:xfrm>
              <a:off x="1938358" y="2474530"/>
              <a:ext cx="431490" cy="277042"/>
            </a:xfrm>
            <a:prstGeom prst="rect">
              <a:avLst/>
            </a:prstGeom>
            <a:noFill/>
            <a:ln w="9525">
              <a:noFill/>
              <a:miter lim="800000"/>
              <a:headEnd/>
              <a:tailEnd/>
            </a:ln>
          </p:spPr>
          <p:txBody>
            <a:bodyPr wrap="none">
              <a:spAutoFit/>
            </a:bodyPr>
            <a:lstStyle/>
            <a:p>
              <a:r>
                <a:rPr lang="en-US" sz="1200" b="1"/>
                <a:t>V2I</a:t>
              </a:r>
            </a:p>
          </p:txBody>
        </p:sp>
        <p:cxnSp>
          <p:nvCxnSpPr>
            <p:cNvPr id="57" name="Straight Connector 56"/>
            <p:cNvCxnSpPr/>
            <p:nvPr/>
          </p:nvCxnSpPr>
          <p:spPr bwMode="auto">
            <a:xfrm>
              <a:off x="7399104" y="3219586"/>
              <a:ext cx="484419" cy="3559"/>
            </a:xfrm>
            <a:prstGeom prst="line">
              <a:avLst/>
            </a:prstGeom>
            <a:ln w="76200" cap="rnd"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366" name="Line 46"/>
            <p:cNvSpPr>
              <a:spLocks noChangeShapeType="1"/>
            </p:cNvSpPr>
            <p:nvPr/>
          </p:nvSpPr>
          <p:spPr bwMode="auto">
            <a:xfrm>
              <a:off x="1104900" y="2895600"/>
              <a:ext cx="3613150" cy="0"/>
            </a:xfrm>
            <a:prstGeom prst="line">
              <a:avLst/>
            </a:prstGeom>
            <a:noFill/>
            <a:ln w="28575">
              <a:solidFill>
                <a:schemeClr val="tx1"/>
              </a:solidFill>
              <a:round/>
              <a:headEnd/>
              <a:tailEnd/>
            </a:ln>
          </p:spPr>
          <p:txBody>
            <a:bodyPr/>
            <a:lstStyle/>
            <a:p>
              <a:endParaRPr lang="en-US"/>
            </a:p>
          </p:txBody>
        </p:sp>
        <p:sp>
          <p:nvSpPr>
            <p:cNvPr id="14367" name="Line 81"/>
            <p:cNvSpPr>
              <a:spLocks noChangeShapeType="1"/>
            </p:cNvSpPr>
            <p:nvPr/>
          </p:nvSpPr>
          <p:spPr bwMode="auto">
            <a:xfrm>
              <a:off x="4554538" y="2895600"/>
              <a:ext cx="3611562" cy="0"/>
            </a:xfrm>
            <a:prstGeom prst="line">
              <a:avLst/>
            </a:prstGeom>
            <a:noFill/>
            <a:ln w="28575">
              <a:solidFill>
                <a:schemeClr val="tx1"/>
              </a:solidFill>
              <a:round/>
              <a:headEnd/>
              <a:tailEnd/>
            </a:ln>
          </p:spPr>
          <p:txBody>
            <a:bodyPr/>
            <a:lstStyle/>
            <a:p>
              <a:endParaRPr lang="en-US"/>
            </a:p>
          </p:txBody>
        </p:sp>
        <p:sp>
          <p:nvSpPr>
            <p:cNvPr id="14368" name="Line 79"/>
            <p:cNvSpPr>
              <a:spLocks noChangeShapeType="1"/>
            </p:cNvSpPr>
            <p:nvPr/>
          </p:nvSpPr>
          <p:spPr bwMode="auto">
            <a:xfrm>
              <a:off x="1409700" y="1600200"/>
              <a:ext cx="2084731" cy="0"/>
            </a:xfrm>
            <a:prstGeom prst="line">
              <a:avLst/>
            </a:prstGeom>
            <a:noFill/>
            <a:ln w="9525">
              <a:solidFill>
                <a:schemeClr val="tx1"/>
              </a:solidFill>
              <a:prstDash val="dash"/>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228600" y="114300"/>
            <a:ext cx="87249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Increasing the Work-zone Coverage Length</a:t>
            </a:r>
            <a:endParaRPr lang="en-US" sz="3200">
              <a:solidFill>
                <a:schemeClr val="tx2"/>
              </a:solidFill>
            </a:endParaRPr>
          </a:p>
        </p:txBody>
      </p:sp>
      <p:sp>
        <p:nvSpPr>
          <p:cNvPr id="15363" name="Rectangle 111"/>
          <p:cNvSpPr>
            <a:spLocks noChangeArrowheads="1"/>
          </p:cNvSpPr>
          <p:nvPr/>
        </p:nvSpPr>
        <p:spPr bwMode="auto">
          <a:xfrm>
            <a:off x="723900" y="4533900"/>
            <a:ext cx="7772400" cy="1323975"/>
          </a:xfrm>
          <a:prstGeom prst="rect">
            <a:avLst/>
          </a:prstGeom>
          <a:noFill/>
          <a:ln w="9525">
            <a:noFill/>
            <a:miter lim="800000"/>
            <a:headEnd/>
            <a:tailEnd/>
          </a:ln>
        </p:spPr>
        <p:txBody>
          <a:bodyPr>
            <a:spAutoFit/>
          </a:bodyPr>
          <a:lstStyle/>
          <a:p>
            <a:r>
              <a:rPr lang="en-US" sz="1600" b="1"/>
              <a:t>Similarly, we propose to use V2V-assisted communication to cover much longer work zones beyond the access range of one portable roadside DSRC unit. This will be accomplished with the help of selected vehicles present on the work zone well out of reach of the portable roadside DSCR unit to help facilitate V2V-assisted V2I traffic data exchange. </a:t>
            </a:r>
          </a:p>
        </p:txBody>
      </p:sp>
      <p:sp>
        <p:nvSpPr>
          <p:cNvPr id="15369" name="Line 46"/>
          <p:cNvSpPr>
            <a:spLocks noChangeShapeType="1"/>
          </p:cNvSpPr>
          <p:nvPr/>
        </p:nvSpPr>
        <p:spPr bwMode="auto">
          <a:xfrm>
            <a:off x="650875" y="4114800"/>
            <a:ext cx="3998570" cy="0"/>
          </a:xfrm>
          <a:prstGeom prst="line">
            <a:avLst/>
          </a:prstGeom>
          <a:noFill/>
          <a:ln w="28575">
            <a:solidFill>
              <a:schemeClr val="tx1"/>
            </a:solidFill>
            <a:round/>
            <a:headEnd/>
            <a:tailEnd/>
          </a:ln>
        </p:spPr>
        <p:txBody>
          <a:bodyPr/>
          <a:lstStyle/>
          <a:p>
            <a:endParaRPr lang="en-US"/>
          </a:p>
        </p:txBody>
      </p:sp>
      <p:pic>
        <p:nvPicPr>
          <p:cNvPr id="15370" name="Picture 47" descr="MCj03980330000[1]"/>
          <p:cNvPicPr>
            <a:picLocks noChangeAspect="1" noChangeArrowheads="1"/>
          </p:cNvPicPr>
          <p:nvPr/>
        </p:nvPicPr>
        <p:blipFill>
          <a:blip r:embed="rId2"/>
          <a:srcRect/>
          <a:stretch>
            <a:fillRect/>
          </a:stretch>
        </p:blipFill>
        <p:spPr bwMode="auto">
          <a:xfrm>
            <a:off x="6483426" y="3407243"/>
            <a:ext cx="431130" cy="604012"/>
          </a:xfrm>
          <a:prstGeom prst="rect">
            <a:avLst/>
          </a:prstGeom>
          <a:noFill/>
          <a:ln w="9525">
            <a:noFill/>
            <a:miter lim="800000"/>
            <a:headEnd/>
            <a:tailEnd/>
          </a:ln>
        </p:spPr>
      </p:pic>
      <p:sp>
        <p:nvSpPr>
          <p:cNvPr id="15371" name="Line 48"/>
          <p:cNvSpPr>
            <a:spLocks noChangeShapeType="1"/>
          </p:cNvSpPr>
          <p:nvPr/>
        </p:nvSpPr>
        <p:spPr bwMode="auto">
          <a:xfrm flipV="1">
            <a:off x="1111046" y="2468438"/>
            <a:ext cx="804182" cy="911194"/>
          </a:xfrm>
          <a:prstGeom prst="line">
            <a:avLst/>
          </a:prstGeom>
          <a:noFill/>
          <a:ln w="9525">
            <a:solidFill>
              <a:schemeClr val="tx1"/>
            </a:solidFill>
            <a:round/>
            <a:headEnd type="triangle" w="med" len="med"/>
            <a:tailEnd type="triangle" w="med" len="med"/>
          </a:ln>
        </p:spPr>
        <p:txBody>
          <a:bodyPr/>
          <a:lstStyle/>
          <a:p>
            <a:endParaRPr lang="en-US"/>
          </a:p>
        </p:txBody>
      </p:sp>
      <p:sp>
        <p:nvSpPr>
          <p:cNvPr id="15372" name="Text Box 49"/>
          <p:cNvSpPr txBox="1">
            <a:spLocks noChangeArrowheads="1"/>
          </p:cNvSpPr>
          <p:nvPr/>
        </p:nvSpPr>
        <p:spPr bwMode="auto">
          <a:xfrm>
            <a:off x="2034526" y="1143000"/>
            <a:ext cx="602928" cy="391785"/>
          </a:xfrm>
          <a:prstGeom prst="rect">
            <a:avLst/>
          </a:prstGeom>
          <a:noFill/>
          <a:ln w="9525">
            <a:noFill/>
            <a:miter lim="800000"/>
            <a:headEnd/>
            <a:tailEnd/>
          </a:ln>
        </p:spPr>
        <p:txBody>
          <a:bodyPr wrap="none">
            <a:spAutoFit/>
          </a:bodyPr>
          <a:lstStyle/>
          <a:p>
            <a:r>
              <a:rPr lang="en-US" sz="1200" b="1"/>
              <a:t>1 km</a:t>
            </a:r>
          </a:p>
        </p:txBody>
      </p:sp>
      <p:pic>
        <p:nvPicPr>
          <p:cNvPr id="15373" name="Picture 45" descr="MCj03980330000[1]"/>
          <p:cNvPicPr>
            <a:picLocks noChangeAspect="1" noChangeArrowheads="1"/>
          </p:cNvPicPr>
          <p:nvPr/>
        </p:nvPicPr>
        <p:blipFill>
          <a:blip r:embed="rId2"/>
          <a:srcRect/>
          <a:stretch>
            <a:fillRect/>
          </a:stretch>
        </p:blipFill>
        <p:spPr bwMode="auto">
          <a:xfrm>
            <a:off x="789373" y="3448661"/>
            <a:ext cx="431131" cy="604012"/>
          </a:xfrm>
          <a:prstGeom prst="rect">
            <a:avLst/>
          </a:prstGeom>
          <a:noFill/>
          <a:ln w="9525">
            <a:noFill/>
            <a:miter lim="800000"/>
            <a:headEnd/>
            <a:tailEnd/>
          </a:ln>
        </p:spPr>
      </p:pic>
      <p:grpSp>
        <p:nvGrpSpPr>
          <p:cNvPr id="15374" name="Group 50"/>
          <p:cNvGrpSpPr>
            <a:grpSpLocks/>
          </p:cNvGrpSpPr>
          <p:nvPr/>
        </p:nvGrpSpPr>
        <p:grpSpPr bwMode="auto">
          <a:xfrm>
            <a:off x="834050" y="3331310"/>
            <a:ext cx="725998" cy="748975"/>
            <a:chOff x="1483" y="2208"/>
            <a:chExt cx="937" cy="460"/>
          </a:xfrm>
        </p:grpSpPr>
        <p:sp>
          <p:nvSpPr>
            <p:cNvPr id="15462" name="Line 51"/>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5463" name="Line 52"/>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5464" name="Line 53"/>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5465" name="Line 54"/>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5466" name="Line 55"/>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5467" name="Line 56"/>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5468" name="Line 57"/>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5469" name="Line 58"/>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5470" name="Line 59"/>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5471" name="Line 60"/>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5472" name="Line 61"/>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5473" name="Line 62"/>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15375" name="Group 63"/>
          <p:cNvGrpSpPr>
            <a:grpSpLocks/>
          </p:cNvGrpSpPr>
          <p:nvPr/>
        </p:nvGrpSpPr>
        <p:grpSpPr bwMode="auto">
          <a:xfrm>
            <a:off x="1606958" y="3331310"/>
            <a:ext cx="728231" cy="748975"/>
            <a:chOff x="1483" y="2208"/>
            <a:chExt cx="937" cy="460"/>
          </a:xfrm>
        </p:grpSpPr>
        <p:sp>
          <p:nvSpPr>
            <p:cNvPr id="15450"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5451"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5452"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5453"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5454"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5455"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5456"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5457"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5458"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5459"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5460"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5461"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pic>
        <p:nvPicPr>
          <p:cNvPr id="15376" name="Picture 76" descr="MCj03980330000[1]"/>
          <p:cNvPicPr>
            <a:picLocks noChangeAspect="1" noChangeArrowheads="1"/>
          </p:cNvPicPr>
          <p:nvPr/>
        </p:nvPicPr>
        <p:blipFill>
          <a:blip r:embed="rId2"/>
          <a:srcRect/>
          <a:stretch>
            <a:fillRect/>
          </a:stretch>
        </p:blipFill>
        <p:spPr bwMode="auto">
          <a:xfrm>
            <a:off x="3309142" y="3379631"/>
            <a:ext cx="431131" cy="604012"/>
          </a:xfrm>
          <a:prstGeom prst="rect">
            <a:avLst/>
          </a:prstGeom>
          <a:noFill/>
          <a:ln w="9525">
            <a:noFill/>
            <a:miter lim="800000"/>
            <a:headEnd/>
            <a:tailEnd/>
          </a:ln>
        </p:spPr>
      </p:pic>
      <p:sp>
        <p:nvSpPr>
          <p:cNvPr id="15377" name="Line 77"/>
          <p:cNvSpPr>
            <a:spLocks noChangeShapeType="1"/>
          </p:cNvSpPr>
          <p:nvPr/>
        </p:nvSpPr>
        <p:spPr bwMode="auto">
          <a:xfrm>
            <a:off x="2719409" y="2468438"/>
            <a:ext cx="750570" cy="911194"/>
          </a:xfrm>
          <a:prstGeom prst="line">
            <a:avLst/>
          </a:prstGeom>
          <a:noFill/>
          <a:ln w="9525">
            <a:solidFill>
              <a:schemeClr val="tx1"/>
            </a:solidFill>
            <a:round/>
            <a:headEnd type="triangle" w="med" len="med"/>
            <a:tailEnd type="triangle" w="med" len="med"/>
          </a:ln>
        </p:spPr>
        <p:txBody>
          <a:bodyPr/>
          <a:lstStyle/>
          <a:p>
            <a:endParaRPr lang="en-US"/>
          </a:p>
        </p:txBody>
      </p:sp>
      <p:sp>
        <p:nvSpPr>
          <p:cNvPr id="15378" name="Line 79"/>
          <p:cNvSpPr>
            <a:spLocks noChangeShapeType="1"/>
          </p:cNvSpPr>
          <p:nvPr/>
        </p:nvSpPr>
        <p:spPr bwMode="auto">
          <a:xfrm>
            <a:off x="5892725" y="2779068"/>
            <a:ext cx="2143218"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15379" name="Text Box 80"/>
          <p:cNvSpPr txBox="1">
            <a:spLocks noChangeArrowheads="1"/>
          </p:cNvSpPr>
          <p:nvPr/>
        </p:nvSpPr>
        <p:spPr bwMode="auto">
          <a:xfrm>
            <a:off x="6644212" y="2330330"/>
            <a:ext cx="602928" cy="391787"/>
          </a:xfrm>
          <a:prstGeom prst="rect">
            <a:avLst/>
          </a:prstGeom>
          <a:noFill/>
          <a:ln w="9525">
            <a:noFill/>
            <a:miter lim="800000"/>
            <a:headEnd/>
            <a:tailEnd/>
          </a:ln>
        </p:spPr>
        <p:txBody>
          <a:bodyPr wrap="none">
            <a:spAutoFit/>
          </a:bodyPr>
          <a:lstStyle/>
          <a:p>
            <a:r>
              <a:rPr lang="en-US" sz="1200" b="1"/>
              <a:t>1 km</a:t>
            </a:r>
          </a:p>
        </p:txBody>
      </p:sp>
      <p:sp>
        <p:nvSpPr>
          <p:cNvPr id="15380" name="Line 81"/>
          <p:cNvSpPr>
            <a:spLocks noChangeShapeType="1"/>
          </p:cNvSpPr>
          <p:nvPr/>
        </p:nvSpPr>
        <p:spPr bwMode="auto">
          <a:xfrm>
            <a:off x="4356813" y="4114800"/>
            <a:ext cx="3998570" cy="0"/>
          </a:xfrm>
          <a:prstGeom prst="line">
            <a:avLst/>
          </a:prstGeom>
          <a:noFill/>
          <a:ln w="28575">
            <a:solidFill>
              <a:schemeClr val="tx1"/>
            </a:solidFill>
            <a:round/>
            <a:headEnd/>
            <a:tailEnd/>
          </a:ln>
        </p:spPr>
        <p:txBody>
          <a:bodyPr/>
          <a:lstStyle/>
          <a:p>
            <a:endParaRPr lang="en-US"/>
          </a:p>
        </p:txBody>
      </p:sp>
      <p:grpSp>
        <p:nvGrpSpPr>
          <p:cNvPr id="15381" name="Group 93"/>
          <p:cNvGrpSpPr>
            <a:grpSpLocks/>
          </p:cNvGrpSpPr>
          <p:nvPr/>
        </p:nvGrpSpPr>
        <p:grpSpPr bwMode="auto">
          <a:xfrm>
            <a:off x="1808006" y="1691853"/>
            <a:ext cx="1110218" cy="738619"/>
            <a:chOff x="1699" y="633"/>
            <a:chExt cx="497" cy="214"/>
          </a:xfrm>
        </p:grpSpPr>
        <p:sp>
          <p:nvSpPr>
            <p:cNvPr id="15448" name="AutoShape 94"/>
            <p:cNvSpPr>
              <a:spLocks noChangeArrowheads="1"/>
            </p:cNvSpPr>
            <p:nvPr/>
          </p:nvSpPr>
          <p:spPr bwMode="auto">
            <a:xfrm>
              <a:off x="1743" y="638"/>
              <a:ext cx="407" cy="209"/>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200" b="1"/>
            </a:p>
          </p:txBody>
        </p:sp>
        <p:sp>
          <p:nvSpPr>
            <p:cNvPr id="15449" name="Text Box 95"/>
            <p:cNvSpPr txBox="1">
              <a:spLocks noChangeArrowheads="1"/>
            </p:cNvSpPr>
            <p:nvPr/>
          </p:nvSpPr>
          <p:spPr bwMode="auto">
            <a:xfrm>
              <a:off x="1699" y="633"/>
              <a:ext cx="497" cy="189"/>
            </a:xfrm>
            <a:prstGeom prst="rect">
              <a:avLst/>
            </a:prstGeom>
            <a:noFill/>
            <a:ln w="9525">
              <a:noFill/>
              <a:miter lim="800000"/>
              <a:headEnd/>
              <a:tailEnd/>
            </a:ln>
          </p:spPr>
          <p:txBody>
            <a:bodyPr wrap="none">
              <a:spAutoFit/>
            </a:bodyPr>
            <a:lstStyle/>
            <a:p>
              <a:pPr algn="ctr"/>
              <a:r>
                <a:rPr lang="en-US" sz="1200" b="1"/>
                <a:t>Portable</a:t>
              </a:r>
            </a:p>
            <a:p>
              <a:pPr algn="ctr"/>
              <a:r>
                <a:rPr lang="en-US" sz="1200" b="1"/>
                <a:t>DSRC RSU</a:t>
              </a:r>
            </a:p>
          </p:txBody>
        </p:sp>
      </p:grpSp>
      <p:pic>
        <p:nvPicPr>
          <p:cNvPr id="15382" name="Picture 96" descr="MCj03980330000[1]"/>
          <p:cNvPicPr>
            <a:picLocks noChangeAspect="1" noChangeArrowheads="1"/>
          </p:cNvPicPr>
          <p:nvPr/>
        </p:nvPicPr>
        <p:blipFill>
          <a:blip r:embed="rId2"/>
          <a:srcRect/>
          <a:stretch>
            <a:fillRect/>
          </a:stretch>
        </p:blipFill>
        <p:spPr bwMode="auto">
          <a:xfrm>
            <a:off x="4888466" y="3379631"/>
            <a:ext cx="431130" cy="604012"/>
          </a:xfrm>
          <a:prstGeom prst="rect">
            <a:avLst/>
          </a:prstGeom>
          <a:noFill/>
          <a:ln w="9525">
            <a:noFill/>
            <a:miter lim="800000"/>
            <a:headEnd/>
            <a:tailEnd/>
          </a:ln>
        </p:spPr>
      </p:pic>
      <p:sp>
        <p:nvSpPr>
          <p:cNvPr id="15383" name="Freeform 98"/>
          <p:cNvSpPr>
            <a:spLocks/>
          </p:cNvSpPr>
          <p:nvPr/>
        </p:nvSpPr>
        <p:spPr bwMode="auto">
          <a:xfrm>
            <a:off x="3738039" y="3296796"/>
            <a:ext cx="1233078" cy="331343"/>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type="triangle" w="med" len="med"/>
            <a:tailEnd type="triangle" w="med" len="med"/>
          </a:ln>
        </p:spPr>
        <p:txBody>
          <a:bodyPr/>
          <a:lstStyle/>
          <a:p>
            <a:endParaRPr lang="en-US" sz="1200" b="1"/>
          </a:p>
        </p:txBody>
      </p:sp>
      <p:sp>
        <p:nvSpPr>
          <p:cNvPr id="15384" name="Line 99"/>
          <p:cNvSpPr>
            <a:spLocks noChangeShapeType="1"/>
          </p:cNvSpPr>
          <p:nvPr/>
        </p:nvSpPr>
        <p:spPr bwMode="auto">
          <a:xfrm>
            <a:off x="3756166" y="2779068"/>
            <a:ext cx="2136559"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15385" name="Text Box 100"/>
          <p:cNvSpPr txBox="1">
            <a:spLocks noChangeArrowheads="1"/>
          </p:cNvSpPr>
          <p:nvPr/>
        </p:nvSpPr>
        <p:spPr bwMode="auto">
          <a:xfrm>
            <a:off x="4497544" y="2316572"/>
            <a:ext cx="602928" cy="391787"/>
          </a:xfrm>
          <a:prstGeom prst="rect">
            <a:avLst/>
          </a:prstGeom>
          <a:noFill/>
          <a:ln w="9525">
            <a:noFill/>
            <a:miter lim="800000"/>
            <a:headEnd/>
            <a:tailEnd/>
          </a:ln>
        </p:spPr>
        <p:txBody>
          <a:bodyPr wrap="none">
            <a:spAutoFit/>
          </a:bodyPr>
          <a:lstStyle/>
          <a:p>
            <a:r>
              <a:rPr lang="en-US" sz="1200" b="1"/>
              <a:t>1 km</a:t>
            </a:r>
          </a:p>
        </p:txBody>
      </p:sp>
      <p:grpSp>
        <p:nvGrpSpPr>
          <p:cNvPr id="15386" name="Group 63"/>
          <p:cNvGrpSpPr>
            <a:grpSpLocks/>
          </p:cNvGrpSpPr>
          <p:nvPr/>
        </p:nvGrpSpPr>
        <p:grpSpPr bwMode="auto">
          <a:xfrm>
            <a:off x="2393269" y="3355472"/>
            <a:ext cx="728231" cy="748972"/>
            <a:chOff x="1483" y="2208"/>
            <a:chExt cx="937" cy="460"/>
          </a:xfrm>
        </p:grpSpPr>
        <p:sp>
          <p:nvSpPr>
            <p:cNvPr id="15436"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5437"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5438"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5439"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5440"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5441"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5442"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5443"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5444"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5445"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5446"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5447"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15387" name="Group 63"/>
          <p:cNvGrpSpPr>
            <a:grpSpLocks/>
          </p:cNvGrpSpPr>
          <p:nvPr/>
        </p:nvGrpSpPr>
        <p:grpSpPr bwMode="auto">
          <a:xfrm>
            <a:off x="3188515" y="3358922"/>
            <a:ext cx="728231" cy="748975"/>
            <a:chOff x="1483" y="2208"/>
            <a:chExt cx="937" cy="460"/>
          </a:xfrm>
        </p:grpSpPr>
        <p:sp>
          <p:nvSpPr>
            <p:cNvPr id="15424"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5425"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5426"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5427"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5428"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5429"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5430"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5431"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5432"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5433"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5434"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5435"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15388" name="Group 63"/>
          <p:cNvGrpSpPr>
            <a:grpSpLocks/>
          </p:cNvGrpSpPr>
          <p:nvPr/>
        </p:nvGrpSpPr>
        <p:grpSpPr bwMode="auto">
          <a:xfrm>
            <a:off x="3965890" y="3358922"/>
            <a:ext cx="728231" cy="748975"/>
            <a:chOff x="1483" y="2208"/>
            <a:chExt cx="937" cy="460"/>
          </a:xfrm>
        </p:grpSpPr>
        <p:sp>
          <p:nvSpPr>
            <p:cNvPr id="15412"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5413"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5414"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5415"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5416"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5417"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5418"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5419"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5420"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5421"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5422"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5423"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15389" name="Group 63"/>
          <p:cNvGrpSpPr>
            <a:grpSpLocks/>
          </p:cNvGrpSpPr>
          <p:nvPr/>
        </p:nvGrpSpPr>
        <p:grpSpPr bwMode="auto">
          <a:xfrm>
            <a:off x="4743266" y="3358922"/>
            <a:ext cx="728231" cy="748975"/>
            <a:chOff x="1483" y="2208"/>
            <a:chExt cx="937" cy="460"/>
          </a:xfrm>
        </p:grpSpPr>
        <p:sp>
          <p:nvSpPr>
            <p:cNvPr id="15400"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15401"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15402"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15403"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15404"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15405"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15406"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15407"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15408"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15409"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15410"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15411"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sp>
        <p:nvSpPr>
          <p:cNvPr id="15390" name="Freeform 98"/>
          <p:cNvSpPr>
            <a:spLocks/>
          </p:cNvSpPr>
          <p:nvPr/>
        </p:nvSpPr>
        <p:spPr bwMode="auto">
          <a:xfrm>
            <a:off x="5292790" y="3296796"/>
            <a:ext cx="1233078" cy="331343"/>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type="triangle" w="med" len="med"/>
            <a:tailEnd type="triangle" w="med" len="med"/>
          </a:ln>
        </p:spPr>
        <p:txBody>
          <a:bodyPr/>
          <a:lstStyle/>
          <a:p>
            <a:endParaRPr lang="en-US" sz="1200" b="1"/>
          </a:p>
        </p:txBody>
      </p:sp>
      <p:pic>
        <p:nvPicPr>
          <p:cNvPr id="15391" name="Picture 47" descr="MCj03980330000[1]"/>
          <p:cNvPicPr>
            <a:picLocks noChangeAspect="1" noChangeArrowheads="1"/>
          </p:cNvPicPr>
          <p:nvPr/>
        </p:nvPicPr>
        <p:blipFill>
          <a:blip r:embed="rId2"/>
          <a:srcRect/>
          <a:stretch>
            <a:fillRect/>
          </a:stretch>
        </p:blipFill>
        <p:spPr bwMode="auto">
          <a:xfrm>
            <a:off x="2076064" y="3379631"/>
            <a:ext cx="431131" cy="604012"/>
          </a:xfrm>
          <a:prstGeom prst="rect">
            <a:avLst/>
          </a:prstGeom>
          <a:noFill/>
          <a:ln w="9525">
            <a:noFill/>
            <a:miter lim="800000"/>
            <a:headEnd/>
            <a:tailEnd/>
          </a:ln>
        </p:spPr>
      </p:pic>
      <p:sp>
        <p:nvSpPr>
          <p:cNvPr id="15392" name="Line 48"/>
          <p:cNvSpPr>
            <a:spLocks noChangeShapeType="1"/>
          </p:cNvSpPr>
          <p:nvPr/>
        </p:nvSpPr>
        <p:spPr bwMode="auto">
          <a:xfrm flipH="1" flipV="1">
            <a:off x="2236900" y="2468438"/>
            <a:ext cx="64782" cy="911194"/>
          </a:xfrm>
          <a:prstGeom prst="line">
            <a:avLst/>
          </a:prstGeom>
          <a:noFill/>
          <a:ln w="9525">
            <a:solidFill>
              <a:schemeClr val="tx1"/>
            </a:solidFill>
            <a:round/>
            <a:headEnd type="triangle" w="med" len="med"/>
            <a:tailEnd type="triangle" w="med" len="med"/>
          </a:ln>
        </p:spPr>
        <p:txBody>
          <a:bodyPr/>
          <a:lstStyle/>
          <a:p>
            <a:endParaRPr lang="en-US"/>
          </a:p>
        </p:txBody>
      </p:sp>
      <p:pic>
        <p:nvPicPr>
          <p:cNvPr id="15393" name="Picture 47" descr="MCj03980330000[1]"/>
          <p:cNvPicPr>
            <a:picLocks noChangeAspect="1" noChangeArrowheads="1"/>
          </p:cNvPicPr>
          <p:nvPr/>
        </p:nvPicPr>
        <p:blipFill>
          <a:blip r:embed="rId2"/>
          <a:srcRect/>
          <a:stretch>
            <a:fillRect/>
          </a:stretch>
        </p:blipFill>
        <p:spPr bwMode="auto">
          <a:xfrm>
            <a:off x="7962227" y="3379631"/>
            <a:ext cx="431130" cy="604012"/>
          </a:xfrm>
          <a:prstGeom prst="rect">
            <a:avLst/>
          </a:prstGeom>
          <a:noFill/>
          <a:ln w="9525">
            <a:noFill/>
            <a:miter lim="800000"/>
            <a:headEnd/>
            <a:tailEnd/>
          </a:ln>
        </p:spPr>
      </p:pic>
      <p:sp>
        <p:nvSpPr>
          <p:cNvPr id="15394" name="Freeform 98"/>
          <p:cNvSpPr>
            <a:spLocks/>
          </p:cNvSpPr>
          <p:nvPr/>
        </p:nvSpPr>
        <p:spPr bwMode="auto">
          <a:xfrm>
            <a:off x="6901153" y="3296796"/>
            <a:ext cx="1134790" cy="362408"/>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a:tailEnd type="triangle" w="med" len="med"/>
          </a:ln>
        </p:spPr>
        <p:txBody>
          <a:bodyPr/>
          <a:lstStyle/>
          <a:p>
            <a:endParaRPr lang="en-US" sz="1200" b="1"/>
          </a:p>
        </p:txBody>
      </p:sp>
      <p:sp>
        <p:nvSpPr>
          <p:cNvPr id="15395" name="Text Box 80"/>
          <p:cNvSpPr txBox="1">
            <a:spLocks noChangeArrowheads="1"/>
          </p:cNvSpPr>
          <p:nvPr/>
        </p:nvSpPr>
        <p:spPr bwMode="auto">
          <a:xfrm>
            <a:off x="7222826" y="3379631"/>
            <a:ext cx="567150" cy="391787"/>
          </a:xfrm>
          <a:prstGeom prst="rect">
            <a:avLst/>
          </a:prstGeom>
          <a:noFill/>
          <a:ln w="9525">
            <a:noFill/>
            <a:miter lim="800000"/>
            <a:headEnd/>
            <a:tailEnd/>
          </a:ln>
        </p:spPr>
        <p:txBody>
          <a:bodyPr wrap="none">
            <a:spAutoFit/>
          </a:bodyPr>
          <a:lstStyle/>
          <a:p>
            <a:r>
              <a:rPr lang="en-US" sz="1200" b="1"/>
              <a:t>V2V</a:t>
            </a:r>
          </a:p>
        </p:txBody>
      </p:sp>
      <p:sp>
        <p:nvSpPr>
          <p:cNvPr id="15396" name="Text Box 80"/>
          <p:cNvSpPr txBox="1">
            <a:spLocks noChangeArrowheads="1"/>
          </p:cNvSpPr>
          <p:nvPr/>
        </p:nvSpPr>
        <p:spPr bwMode="auto">
          <a:xfrm>
            <a:off x="5614463" y="3379631"/>
            <a:ext cx="567150" cy="391787"/>
          </a:xfrm>
          <a:prstGeom prst="rect">
            <a:avLst/>
          </a:prstGeom>
          <a:noFill/>
          <a:ln w="9525">
            <a:noFill/>
            <a:miter lim="800000"/>
            <a:headEnd/>
            <a:tailEnd/>
          </a:ln>
        </p:spPr>
        <p:txBody>
          <a:bodyPr wrap="none">
            <a:spAutoFit/>
          </a:bodyPr>
          <a:lstStyle/>
          <a:p>
            <a:r>
              <a:rPr lang="en-US" sz="1200" b="1"/>
              <a:t>V2V</a:t>
            </a:r>
          </a:p>
        </p:txBody>
      </p:sp>
      <p:sp>
        <p:nvSpPr>
          <p:cNvPr id="15397" name="Text Box 80"/>
          <p:cNvSpPr txBox="1">
            <a:spLocks noChangeArrowheads="1"/>
          </p:cNvSpPr>
          <p:nvPr/>
        </p:nvSpPr>
        <p:spPr bwMode="auto">
          <a:xfrm>
            <a:off x="4113324" y="2882617"/>
            <a:ext cx="567150" cy="391787"/>
          </a:xfrm>
          <a:prstGeom prst="rect">
            <a:avLst/>
          </a:prstGeom>
          <a:noFill/>
          <a:ln w="9525">
            <a:noFill/>
            <a:miter lim="800000"/>
            <a:headEnd/>
            <a:tailEnd/>
          </a:ln>
        </p:spPr>
        <p:txBody>
          <a:bodyPr wrap="none">
            <a:spAutoFit/>
          </a:bodyPr>
          <a:lstStyle/>
          <a:p>
            <a:r>
              <a:rPr lang="en-US" sz="1200" b="1"/>
              <a:t>V2V</a:t>
            </a:r>
          </a:p>
        </p:txBody>
      </p:sp>
      <p:sp>
        <p:nvSpPr>
          <p:cNvPr id="15398" name="Text Box 80"/>
          <p:cNvSpPr txBox="1">
            <a:spLocks noChangeArrowheads="1"/>
          </p:cNvSpPr>
          <p:nvPr/>
        </p:nvSpPr>
        <p:spPr bwMode="auto">
          <a:xfrm>
            <a:off x="2831101" y="2385602"/>
            <a:ext cx="506895" cy="391787"/>
          </a:xfrm>
          <a:prstGeom prst="rect">
            <a:avLst/>
          </a:prstGeom>
          <a:noFill/>
          <a:ln w="9525">
            <a:noFill/>
            <a:miter lim="800000"/>
            <a:headEnd/>
            <a:tailEnd/>
          </a:ln>
        </p:spPr>
        <p:txBody>
          <a:bodyPr wrap="none">
            <a:spAutoFit/>
          </a:bodyPr>
          <a:lstStyle/>
          <a:p>
            <a:r>
              <a:rPr lang="en-US" sz="1200" b="1"/>
              <a:t>V2I</a:t>
            </a:r>
          </a:p>
        </p:txBody>
      </p:sp>
      <p:sp>
        <p:nvSpPr>
          <p:cNvPr id="15399" name="Text Box 80"/>
          <p:cNvSpPr txBox="1">
            <a:spLocks noChangeArrowheads="1"/>
          </p:cNvSpPr>
          <p:nvPr/>
        </p:nvSpPr>
        <p:spPr bwMode="auto">
          <a:xfrm>
            <a:off x="1754391" y="2634109"/>
            <a:ext cx="506895" cy="391787"/>
          </a:xfrm>
          <a:prstGeom prst="rect">
            <a:avLst/>
          </a:prstGeom>
          <a:noFill/>
          <a:ln w="9525">
            <a:noFill/>
            <a:miter lim="800000"/>
            <a:headEnd/>
            <a:tailEnd/>
          </a:ln>
        </p:spPr>
        <p:txBody>
          <a:bodyPr wrap="none">
            <a:spAutoFit/>
          </a:bodyPr>
          <a:lstStyle/>
          <a:p>
            <a:r>
              <a:rPr lang="en-US" sz="1200" b="1"/>
              <a:t>V2I</a:t>
            </a:r>
          </a:p>
        </p:txBody>
      </p:sp>
      <p:sp>
        <p:nvSpPr>
          <p:cNvPr id="15366" name="Line 81"/>
          <p:cNvSpPr>
            <a:spLocks noChangeShapeType="1"/>
          </p:cNvSpPr>
          <p:nvPr/>
        </p:nvSpPr>
        <p:spPr bwMode="auto">
          <a:xfrm>
            <a:off x="4535830" y="3253617"/>
            <a:ext cx="3998570" cy="0"/>
          </a:xfrm>
          <a:prstGeom prst="line">
            <a:avLst/>
          </a:prstGeom>
          <a:noFill/>
          <a:ln w="28575">
            <a:solidFill>
              <a:schemeClr val="tx1"/>
            </a:solidFill>
            <a:round/>
            <a:headEnd/>
            <a:tailEnd/>
          </a:ln>
        </p:spPr>
        <p:txBody>
          <a:bodyPr/>
          <a:lstStyle/>
          <a:p>
            <a:endParaRPr lang="en-US"/>
          </a:p>
        </p:txBody>
      </p:sp>
      <p:sp>
        <p:nvSpPr>
          <p:cNvPr id="15367" name="Line 46"/>
          <p:cNvSpPr>
            <a:spLocks noChangeShapeType="1"/>
          </p:cNvSpPr>
          <p:nvPr/>
        </p:nvSpPr>
        <p:spPr bwMode="auto">
          <a:xfrm>
            <a:off x="676457" y="3253617"/>
            <a:ext cx="3998570" cy="0"/>
          </a:xfrm>
          <a:prstGeom prst="line">
            <a:avLst/>
          </a:prstGeom>
          <a:noFill/>
          <a:ln w="28575">
            <a:solidFill>
              <a:schemeClr val="tx1"/>
            </a:solidFill>
            <a:round/>
            <a:headEnd/>
            <a:tailEnd/>
          </a:ln>
        </p:spPr>
        <p:txBody>
          <a:bodyPr/>
          <a:lstStyle/>
          <a:p>
            <a:endParaRPr lang="en-US"/>
          </a:p>
        </p:txBody>
      </p:sp>
      <p:sp>
        <p:nvSpPr>
          <p:cNvPr id="15368" name="Line 99"/>
          <p:cNvSpPr>
            <a:spLocks noChangeShapeType="1"/>
          </p:cNvSpPr>
          <p:nvPr/>
        </p:nvSpPr>
        <p:spPr bwMode="auto">
          <a:xfrm>
            <a:off x="1318459" y="1583085"/>
            <a:ext cx="2136560" cy="0"/>
          </a:xfrm>
          <a:prstGeom prst="line">
            <a:avLst/>
          </a:prstGeom>
          <a:noFill/>
          <a:ln w="9525">
            <a:solidFill>
              <a:schemeClr val="tx1"/>
            </a:solidFill>
            <a:prstDash val="dash"/>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Progress of the Current Phase</a:t>
            </a:r>
            <a:endParaRPr lang="en-US" sz="3200">
              <a:solidFill>
                <a:schemeClr val="tx2"/>
              </a:solidFill>
            </a:endParaRPr>
          </a:p>
        </p:txBody>
      </p:sp>
      <p:sp>
        <p:nvSpPr>
          <p:cNvPr id="74757" name="Text Box 5"/>
          <p:cNvSpPr txBox="1">
            <a:spLocks noChangeArrowheads="1"/>
          </p:cNvSpPr>
          <p:nvPr/>
        </p:nvSpPr>
        <p:spPr bwMode="auto">
          <a:xfrm>
            <a:off x="457200" y="1028700"/>
            <a:ext cx="8229600" cy="3540125"/>
          </a:xfrm>
          <a:prstGeom prst="rect">
            <a:avLst/>
          </a:prstGeom>
          <a:noFill/>
          <a:ln w="9525">
            <a:noFill/>
            <a:miter lim="800000"/>
            <a:headEnd/>
            <a:tailEnd/>
          </a:ln>
          <a:effectLst/>
        </p:spPr>
        <p:txBody>
          <a:bodyPr>
            <a:spAutoFit/>
          </a:bodyPr>
          <a:lstStyle/>
          <a:p>
            <a:pPr marL="457200" indent="-457200">
              <a:buFontTx/>
              <a:buAutoNum type="arabicPeriod"/>
              <a:defRPr/>
            </a:pPr>
            <a:r>
              <a:rPr lang="en-US" sz="1600" b="1" dirty="0">
                <a:cs typeface="Arial" charset="0"/>
              </a:rPr>
              <a:t>Increasing the Message Broadcast Range </a:t>
            </a:r>
          </a:p>
          <a:p>
            <a:pPr marL="457200" indent="-457200">
              <a:defRPr/>
            </a:pPr>
            <a:r>
              <a:rPr lang="en-US" sz="1600" b="1" dirty="0">
                <a:cs typeface="Arial" charset="0"/>
              </a:rPr>
              <a:t>	</a:t>
            </a:r>
          </a:p>
          <a:p>
            <a:pPr marL="457200" indent="-457200">
              <a:defRPr/>
            </a:pPr>
            <a:r>
              <a:rPr lang="en-US" sz="1600" b="1" dirty="0">
                <a:cs typeface="Arial" charset="0"/>
              </a:rPr>
              <a:t>	1. </a:t>
            </a:r>
            <a:r>
              <a:rPr lang="en-US" sz="1600" b="1" dirty="0">
                <a:solidFill>
                  <a:schemeClr val="accent1">
                    <a:lumMod val="75000"/>
                  </a:schemeClr>
                </a:solidFill>
                <a:cs typeface="Arial" charset="0"/>
              </a:rPr>
              <a:t>V2V communication.</a:t>
            </a:r>
          </a:p>
          <a:p>
            <a:pPr marL="457200" indent="-457200">
              <a:defRPr/>
            </a:pPr>
            <a:r>
              <a:rPr lang="en-US" sz="1600" b="1" dirty="0">
                <a:cs typeface="Arial" charset="0"/>
              </a:rPr>
              <a:t>	2. </a:t>
            </a:r>
            <a:r>
              <a:rPr lang="en-US" sz="1600" b="1" dirty="0">
                <a:solidFill>
                  <a:srgbClr val="3333FF"/>
                </a:solidFill>
                <a:cs typeface="Arial" charset="0"/>
              </a:rPr>
              <a:t>Develop method for distance measurement adjustment vs. displacement.</a:t>
            </a:r>
            <a:endParaRPr lang="en-US" sz="1600" b="1" dirty="0">
              <a:cs typeface="Arial" charset="0"/>
            </a:endParaRPr>
          </a:p>
          <a:p>
            <a:pPr marL="457200" indent="-457200">
              <a:defRPr/>
            </a:pPr>
            <a:r>
              <a:rPr lang="en-US" sz="1600" b="1" dirty="0">
                <a:solidFill>
                  <a:srgbClr val="3333FF"/>
                </a:solidFill>
                <a:cs typeface="Arial" charset="0"/>
              </a:rPr>
              <a:t>	</a:t>
            </a:r>
            <a:r>
              <a:rPr lang="en-US" sz="1600" b="1" dirty="0">
                <a:cs typeface="Arial" charset="0"/>
              </a:rPr>
              <a:t>3.</a:t>
            </a:r>
            <a:r>
              <a:rPr lang="en-US" sz="1600" b="1" dirty="0">
                <a:solidFill>
                  <a:srgbClr val="3333FF"/>
                </a:solidFill>
                <a:cs typeface="Arial" charset="0"/>
              </a:rPr>
              <a:t> </a:t>
            </a:r>
            <a:r>
              <a:rPr lang="en-US" sz="1600" b="1" dirty="0">
                <a:cs typeface="Arial" charset="0"/>
              </a:rPr>
              <a:t>Develop and test the V2V </a:t>
            </a:r>
            <a:r>
              <a:rPr lang="en-US" sz="1600" b="1" dirty="0" smtClean="0">
                <a:cs typeface="Arial" charset="0"/>
              </a:rPr>
              <a:t>communication protocol for </a:t>
            </a:r>
            <a:r>
              <a:rPr lang="en-US" sz="1600" b="1" dirty="0">
                <a:cs typeface="Arial" charset="0"/>
              </a:rPr>
              <a:t>extended range.</a:t>
            </a:r>
          </a:p>
          <a:p>
            <a:pPr marL="457200" indent="-457200">
              <a:defRPr/>
            </a:pPr>
            <a:r>
              <a:rPr lang="en-US" sz="1600" b="1" dirty="0">
                <a:cs typeface="Arial" charset="0"/>
              </a:rPr>
              <a:t>	4. Demonstrate the algorithm for distance adjustment in V2V environment</a:t>
            </a:r>
          </a:p>
          <a:p>
            <a:pPr marL="457200" indent="-457200">
              <a:defRPr/>
            </a:pPr>
            <a:endParaRPr lang="en-US" sz="1600" b="1" dirty="0">
              <a:cs typeface="Arial" charset="0"/>
            </a:endParaRPr>
          </a:p>
          <a:p>
            <a:pPr marL="457200" indent="-457200">
              <a:defRPr/>
            </a:pPr>
            <a:r>
              <a:rPr lang="en-US" sz="1600" b="1" dirty="0">
                <a:cs typeface="Arial" charset="0"/>
              </a:rPr>
              <a:t>2. Increasing the Work-zone Coverage Length</a:t>
            </a:r>
          </a:p>
          <a:p>
            <a:pPr marL="457200" indent="-457200">
              <a:defRPr/>
            </a:pPr>
            <a:r>
              <a:rPr lang="en-US" sz="1600" b="1" dirty="0">
                <a:cs typeface="Arial" charset="0"/>
              </a:rPr>
              <a:t>	</a:t>
            </a:r>
          </a:p>
          <a:p>
            <a:pPr marL="457200" indent="-457200">
              <a:defRPr/>
            </a:pPr>
            <a:r>
              <a:rPr lang="en-US" sz="1600" b="1" dirty="0">
                <a:cs typeface="Arial" charset="0"/>
              </a:rPr>
              <a:t>	1. Develop protocols for handling messages from other OBU’s in the OBU program.</a:t>
            </a:r>
          </a:p>
          <a:p>
            <a:pPr marL="457200" indent="-457200">
              <a:defRPr/>
            </a:pPr>
            <a:r>
              <a:rPr lang="en-US" sz="1600" b="1" dirty="0">
                <a:cs typeface="Arial" charset="0"/>
              </a:rPr>
              <a:t>	2. Develop protocols for extending and contracting the  monitored area.</a:t>
            </a:r>
          </a:p>
          <a:p>
            <a:pPr marL="457200" indent="-457200">
              <a:defRPr/>
            </a:pPr>
            <a:r>
              <a:rPr lang="en-US" sz="1600" b="1" dirty="0">
                <a:cs typeface="Arial" charset="0"/>
              </a:rPr>
              <a:t>	3. Demonstrate the system in field.</a:t>
            </a:r>
            <a:endParaRPr lang="en-US" sz="1600" dirty="0"/>
          </a:p>
          <a:p>
            <a:pPr>
              <a:defRPr/>
            </a:pPr>
            <a:endParaRPr lang="en-US" b="1" dirty="0">
              <a:solidFill>
                <a:srgbClr val="000099"/>
              </a:solidFill>
            </a:endParaRPr>
          </a:p>
        </p:txBody>
      </p:sp>
      <p:sp>
        <p:nvSpPr>
          <p:cNvPr id="16388" name="TextBox 3"/>
          <p:cNvSpPr txBox="1">
            <a:spLocks noChangeArrowheads="1"/>
          </p:cNvSpPr>
          <p:nvPr/>
        </p:nvSpPr>
        <p:spPr bwMode="auto">
          <a:xfrm>
            <a:off x="974725" y="5021263"/>
            <a:ext cx="7208838" cy="584200"/>
          </a:xfrm>
          <a:prstGeom prst="rect">
            <a:avLst/>
          </a:prstGeom>
          <a:noFill/>
          <a:ln w="9525">
            <a:noFill/>
            <a:miter lim="800000"/>
            <a:headEnd/>
            <a:tailEnd/>
          </a:ln>
        </p:spPr>
        <p:txBody>
          <a:bodyPr>
            <a:spAutoFit/>
          </a:bodyPr>
          <a:lstStyle/>
          <a:p>
            <a:r>
              <a:rPr lang="en-US" sz="1600" b="1"/>
              <a:t>Note: The green tasks have been done and the blue tasks are being worked on. The project is expected to finish in time (during June/July 2010 time frame)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dirty="0">
                <a:solidFill>
                  <a:srgbClr val="0000FF"/>
                </a:solidFill>
                <a:latin typeface="Arial" charset="0"/>
                <a:cs typeface="Arial" charset="0"/>
              </a:rPr>
              <a:t>Curve Fitting</a:t>
            </a:r>
            <a:endParaRPr lang="en-US" sz="3200" dirty="0">
              <a:solidFill>
                <a:schemeClr val="tx2"/>
              </a:solidFill>
            </a:endParaRPr>
          </a:p>
        </p:txBody>
      </p:sp>
      <p:sp>
        <p:nvSpPr>
          <p:cNvPr id="17411" name="Rectangle 111"/>
          <p:cNvSpPr>
            <a:spLocks noChangeArrowheads="1"/>
          </p:cNvSpPr>
          <p:nvPr/>
        </p:nvSpPr>
        <p:spPr bwMode="auto">
          <a:xfrm>
            <a:off x="723900" y="4533900"/>
            <a:ext cx="7772400" cy="584775"/>
          </a:xfrm>
          <a:prstGeom prst="rect">
            <a:avLst/>
          </a:prstGeom>
          <a:noFill/>
          <a:ln w="9525">
            <a:noFill/>
            <a:miter lim="800000"/>
            <a:headEnd/>
            <a:tailEnd/>
          </a:ln>
        </p:spPr>
        <p:txBody>
          <a:bodyPr>
            <a:spAutoFit/>
          </a:bodyPr>
          <a:lstStyle/>
          <a:p>
            <a:r>
              <a:rPr lang="en-US" sz="1600" b="1" dirty="0"/>
              <a:t>The road curvature is </a:t>
            </a:r>
            <a:r>
              <a:rPr lang="en-US" sz="1600" b="1" dirty="0" smtClean="0"/>
              <a:t>statistically modeled </a:t>
            </a:r>
            <a:r>
              <a:rPr lang="en-US" sz="1600" b="1" dirty="0"/>
              <a:t>by a polynomial </a:t>
            </a:r>
            <a:r>
              <a:rPr lang="en-US" sz="1600" b="1" dirty="0" smtClean="0"/>
              <a:t>fit, </a:t>
            </a:r>
            <a:r>
              <a:rPr lang="en-US" sz="1600" b="1" dirty="0"/>
              <a:t>parameters of which can be communicated to the OBU so that it can adjust the measured displacement. </a:t>
            </a:r>
          </a:p>
        </p:txBody>
      </p:sp>
      <p:cxnSp>
        <p:nvCxnSpPr>
          <p:cNvPr id="119" name="Straight Connector 118"/>
          <p:cNvCxnSpPr/>
          <p:nvPr/>
        </p:nvCxnSpPr>
        <p:spPr>
          <a:xfrm flipV="1">
            <a:off x="1143000" y="1828800"/>
            <a:ext cx="2857500" cy="18288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1714500" y="1333500"/>
            <a:ext cx="1790700" cy="2781300"/>
          </a:xfrm>
          <a:custGeom>
            <a:avLst/>
            <a:gdLst>
              <a:gd name="connsiteX0" fmla="*/ 0 w 3466495"/>
              <a:gd name="connsiteY0" fmla="*/ 0 h 2786742"/>
              <a:gd name="connsiteX1" fmla="*/ 522514 w 3466495"/>
              <a:gd name="connsiteY1" fmla="*/ 319314 h 2786742"/>
              <a:gd name="connsiteX2" fmla="*/ 1074057 w 3466495"/>
              <a:gd name="connsiteY2" fmla="*/ 551542 h 2786742"/>
              <a:gd name="connsiteX3" fmla="*/ 1016000 w 3466495"/>
              <a:gd name="connsiteY3" fmla="*/ 1204685 h 2786742"/>
              <a:gd name="connsiteX4" fmla="*/ 1407885 w 3466495"/>
              <a:gd name="connsiteY4" fmla="*/ 1756228 h 2786742"/>
              <a:gd name="connsiteX5" fmla="*/ 1451428 w 3466495"/>
              <a:gd name="connsiteY5" fmla="*/ 1944914 h 2786742"/>
              <a:gd name="connsiteX6" fmla="*/ 2162628 w 3466495"/>
              <a:gd name="connsiteY6" fmla="*/ 2119085 h 2786742"/>
              <a:gd name="connsiteX7" fmla="*/ 2975428 w 3466495"/>
              <a:gd name="connsiteY7" fmla="*/ 2278742 h 2786742"/>
              <a:gd name="connsiteX8" fmla="*/ 3265714 w 3466495"/>
              <a:gd name="connsiteY8" fmla="*/ 2598057 h 2786742"/>
              <a:gd name="connsiteX9" fmla="*/ 3410857 w 3466495"/>
              <a:gd name="connsiteY9" fmla="*/ 2786742 h 278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6495" h="2786742">
                <a:moveTo>
                  <a:pt x="0" y="0"/>
                </a:moveTo>
                <a:cubicBezTo>
                  <a:pt x="171752" y="113695"/>
                  <a:pt x="343504" y="227390"/>
                  <a:pt x="522514" y="319314"/>
                </a:cubicBezTo>
                <a:cubicBezTo>
                  <a:pt x="701524" y="411238"/>
                  <a:pt x="991809" y="403980"/>
                  <a:pt x="1074057" y="551542"/>
                </a:cubicBezTo>
                <a:cubicBezTo>
                  <a:pt x="1156305" y="699104"/>
                  <a:pt x="960362" y="1003904"/>
                  <a:pt x="1016000" y="1204685"/>
                </a:cubicBezTo>
                <a:cubicBezTo>
                  <a:pt x="1071638" y="1405466"/>
                  <a:pt x="1335314" y="1632857"/>
                  <a:pt x="1407885" y="1756228"/>
                </a:cubicBezTo>
                <a:cubicBezTo>
                  <a:pt x="1480456" y="1879600"/>
                  <a:pt x="1325638" y="1884438"/>
                  <a:pt x="1451428" y="1944914"/>
                </a:cubicBezTo>
                <a:cubicBezTo>
                  <a:pt x="1577218" y="2005390"/>
                  <a:pt x="1908628" y="2063447"/>
                  <a:pt x="2162628" y="2119085"/>
                </a:cubicBezTo>
                <a:cubicBezTo>
                  <a:pt x="2416628" y="2174723"/>
                  <a:pt x="2791580" y="2198913"/>
                  <a:pt x="2975428" y="2278742"/>
                </a:cubicBezTo>
                <a:cubicBezTo>
                  <a:pt x="3159276" y="2358571"/>
                  <a:pt x="3193142" y="2513390"/>
                  <a:pt x="3265714" y="2598057"/>
                </a:cubicBezTo>
                <a:cubicBezTo>
                  <a:pt x="3338286" y="2682724"/>
                  <a:pt x="3466495" y="2760133"/>
                  <a:pt x="3410857" y="2786742"/>
                </a:cubicBezTo>
              </a:path>
            </a:pathLst>
          </a:cu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153" name="Chart 152"/>
          <p:cNvGraphicFramePr/>
          <p:nvPr/>
        </p:nvGraphicFramePr>
        <p:xfrm>
          <a:off x="4419600" y="1409704"/>
          <a:ext cx="41529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7" name="Straight Connector 166"/>
          <p:cNvCxnSpPr/>
          <p:nvPr/>
        </p:nvCxnSpPr>
        <p:spPr>
          <a:xfrm rot="5400000" flipH="1" flipV="1">
            <a:off x="3800475" y="1608138"/>
            <a:ext cx="398463" cy="1587"/>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206" name="Text Box 28"/>
          <p:cNvSpPr txBox="1">
            <a:spLocks noChangeArrowheads="1"/>
          </p:cNvSpPr>
          <p:nvPr/>
        </p:nvSpPr>
        <p:spPr bwMode="auto">
          <a:xfrm>
            <a:off x="3214688" y="1049338"/>
            <a:ext cx="1471612" cy="284162"/>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latin typeface="+mn-lt"/>
                <a:cs typeface="Arial" charset="0"/>
              </a:rPr>
              <a:t>Start of Congestion</a:t>
            </a:r>
          </a:p>
        </p:txBody>
      </p:sp>
      <p:pic>
        <p:nvPicPr>
          <p:cNvPr id="245" name="Picture 47" descr="MCj03980330000[1]"/>
          <p:cNvPicPr>
            <a:picLocks noChangeAspect="1" noChangeArrowheads="1"/>
          </p:cNvPicPr>
          <p:nvPr/>
        </p:nvPicPr>
        <p:blipFill>
          <a:blip r:embed="rId3"/>
          <a:srcRect/>
          <a:stretch>
            <a:fillRect/>
          </a:stretch>
        </p:blipFill>
        <p:spPr bwMode="auto">
          <a:xfrm>
            <a:off x="2362200" y="2743200"/>
            <a:ext cx="367028" cy="342896"/>
          </a:xfrm>
          <a:prstGeom prst="rect">
            <a:avLst/>
          </a:prstGeom>
          <a:noFill/>
          <a:ln w="9525">
            <a:noFill/>
            <a:miter lim="800000"/>
            <a:headEnd/>
            <a:tailEnd/>
          </a:ln>
          <a:scene3d>
            <a:camera prst="orthographicFront">
              <a:rot lat="0" lon="10800000" rev="0"/>
            </a:camera>
            <a:lightRig rig="threePt" dir="t"/>
          </a:scene3d>
        </p:spPr>
      </p:pic>
      <p:sp>
        <p:nvSpPr>
          <p:cNvPr id="256" name="Text Box 28"/>
          <p:cNvSpPr txBox="1">
            <a:spLocks noChangeArrowheads="1"/>
          </p:cNvSpPr>
          <p:nvPr/>
        </p:nvSpPr>
        <p:spPr bwMode="auto">
          <a:xfrm>
            <a:off x="7180263" y="2403475"/>
            <a:ext cx="1125537" cy="284163"/>
          </a:xfrm>
          <a:prstGeom prst="rect">
            <a:avLst/>
          </a:prstGeom>
          <a:noFill/>
          <a:ln w="9525">
            <a:noFill/>
            <a:miter lim="800000"/>
            <a:headEnd/>
            <a:tailEnd/>
          </a:ln>
        </p:spPr>
        <p:txBody>
          <a:bodyPr wrap="none" lIns="98722" tIns="49361" rIns="98722" bIns="49361">
            <a:spAutoFit/>
          </a:bodyPr>
          <a:lstStyle/>
          <a:p>
            <a:pPr algn="ctr">
              <a:defRPr/>
            </a:pPr>
            <a:r>
              <a:rPr lang="en-US" sz="1200" b="1" dirty="0">
                <a:latin typeface="+mn-lt"/>
                <a:cs typeface="Arial" charset="0"/>
              </a:rPr>
              <a:t>Straight Road</a:t>
            </a:r>
            <a:endParaRPr lang="en-US" sz="1200" b="1" i="1" dirty="0">
              <a:latin typeface="+mn-lt"/>
              <a:cs typeface="Arial" charset="0"/>
            </a:endParaRPr>
          </a:p>
        </p:txBody>
      </p:sp>
      <p:sp>
        <p:nvSpPr>
          <p:cNvPr id="257" name="Text Box 28"/>
          <p:cNvSpPr txBox="1">
            <a:spLocks noChangeArrowheads="1"/>
          </p:cNvSpPr>
          <p:nvPr/>
        </p:nvSpPr>
        <p:spPr bwMode="auto">
          <a:xfrm>
            <a:off x="6134100" y="1835150"/>
            <a:ext cx="1082675" cy="284163"/>
          </a:xfrm>
          <a:prstGeom prst="rect">
            <a:avLst/>
          </a:prstGeom>
          <a:noFill/>
          <a:ln w="9525">
            <a:noFill/>
            <a:miter lim="800000"/>
            <a:headEnd/>
            <a:tailEnd/>
          </a:ln>
        </p:spPr>
        <p:txBody>
          <a:bodyPr wrap="none" lIns="98722" tIns="49361" rIns="98722" bIns="49361">
            <a:spAutoFit/>
          </a:bodyPr>
          <a:lstStyle/>
          <a:p>
            <a:pPr algn="ctr">
              <a:defRPr/>
            </a:pPr>
            <a:r>
              <a:rPr lang="en-US" sz="1200" b="1" dirty="0">
                <a:latin typeface="+mn-lt"/>
                <a:cs typeface="Arial" charset="0"/>
              </a:rPr>
              <a:t>Curved Road</a:t>
            </a:r>
            <a:endParaRPr lang="en-US" sz="1200" b="1" i="1" dirty="0">
              <a:latin typeface="+mn-lt"/>
              <a:cs typeface="Arial" charset="0"/>
            </a:endParaRPr>
          </a:p>
        </p:txBody>
      </p:sp>
      <p:pic>
        <p:nvPicPr>
          <p:cNvPr id="260" name="Picture 47" descr="MCj03980330000[1]"/>
          <p:cNvPicPr>
            <a:picLocks noChangeAspect="1" noChangeArrowheads="1"/>
          </p:cNvPicPr>
          <p:nvPr/>
        </p:nvPicPr>
        <p:blipFill>
          <a:blip r:embed="rId3"/>
          <a:srcRect/>
          <a:stretch>
            <a:fillRect/>
          </a:stretch>
        </p:blipFill>
        <p:spPr bwMode="auto">
          <a:xfrm>
            <a:off x="1461772" y="2781300"/>
            <a:ext cx="367028" cy="342896"/>
          </a:xfrm>
          <a:prstGeom prst="rect">
            <a:avLst/>
          </a:prstGeom>
          <a:noFill/>
          <a:ln w="9525">
            <a:noFill/>
            <a:miter lim="800000"/>
            <a:headEnd/>
            <a:tailEnd/>
          </a:ln>
          <a:scene3d>
            <a:camera prst="orthographicFront">
              <a:rot lat="0" lon="10800000" rev="0"/>
            </a:camera>
            <a:lightRig rig="threePt" dir="t"/>
          </a:scene3d>
        </p:spPr>
      </p:pic>
      <p:cxnSp>
        <p:nvCxnSpPr>
          <p:cNvPr id="262" name="Straight Connector 261"/>
          <p:cNvCxnSpPr/>
          <p:nvPr/>
        </p:nvCxnSpPr>
        <p:spPr>
          <a:xfrm rot="10800000" flipV="1">
            <a:off x="2438400" y="1835150"/>
            <a:ext cx="1560513" cy="10985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endCxn id="260" idx="3"/>
          </p:cNvCxnSpPr>
          <p:nvPr/>
        </p:nvCxnSpPr>
        <p:spPr>
          <a:xfrm rot="10800000" flipV="1">
            <a:off x="1828800" y="1808163"/>
            <a:ext cx="2170113" cy="1144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2" name="Text Box 28"/>
          <p:cNvSpPr txBox="1">
            <a:spLocks noChangeArrowheads="1"/>
          </p:cNvSpPr>
          <p:nvPr/>
        </p:nvSpPr>
        <p:spPr bwMode="auto">
          <a:xfrm>
            <a:off x="1433513" y="2192338"/>
            <a:ext cx="1431925" cy="284162"/>
          </a:xfrm>
          <a:prstGeom prst="rect">
            <a:avLst/>
          </a:prstGeom>
          <a:noFill/>
          <a:ln w="9525">
            <a:noFill/>
            <a:miter lim="800000"/>
            <a:headEnd/>
            <a:tailEnd/>
          </a:ln>
        </p:spPr>
        <p:txBody>
          <a:bodyPr wrap="none" lIns="98722" tIns="49361" rIns="98722" bIns="49361">
            <a:spAutoFit/>
          </a:bodyPr>
          <a:lstStyle/>
          <a:p>
            <a:pPr algn="ctr">
              <a:defRPr/>
            </a:pPr>
            <a:r>
              <a:rPr lang="en-US" sz="1200" b="1" dirty="0">
                <a:latin typeface="+mn-lt"/>
                <a:cs typeface="Arial" charset="0"/>
              </a:rPr>
              <a:t>Measured distance</a:t>
            </a:r>
          </a:p>
        </p:txBody>
      </p:sp>
      <p:cxnSp>
        <p:nvCxnSpPr>
          <p:cNvPr id="273" name="Straight Connector 272"/>
          <p:cNvCxnSpPr/>
          <p:nvPr/>
        </p:nvCxnSpPr>
        <p:spPr>
          <a:xfrm rot="5400000" flipH="1" flipV="1">
            <a:off x="1685132" y="2582068"/>
            <a:ext cx="514350" cy="227013"/>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5" idx="0"/>
          </p:cNvCxnSpPr>
          <p:nvPr/>
        </p:nvCxnSpPr>
        <p:spPr>
          <a:xfrm rot="16200000" flipV="1">
            <a:off x="2149475" y="2346325"/>
            <a:ext cx="304800" cy="488950"/>
          </a:xfrm>
          <a:prstGeom prst="line">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0E2DD-93DB-4769-8113-D4A79BE66C02}" type="slidenum">
              <a:rPr lang="en-US" smtClean="0"/>
              <a:pPr>
                <a:defRPr/>
              </a:pPr>
              <a:t>19</a:t>
            </a:fld>
            <a:endParaRPr lang="en-US"/>
          </a:p>
        </p:txBody>
      </p:sp>
      <p:sp>
        <p:nvSpPr>
          <p:cNvPr id="3"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dirty="0" smtClean="0">
                <a:solidFill>
                  <a:srgbClr val="0000FF"/>
                </a:solidFill>
                <a:latin typeface="Arial" charset="0"/>
                <a:cs typeface="Arial" charset="0"/>
              </a:rPr>
              <a:t>What Next?</a:t>
            </a:r>
            <a:endParaRPr lang="en-US" sz="3200" dirty="0">
              <a:solidFill>
                <a:schemeClr val="tx2"/>
              </a:solidFill>
            </a:endParaRPr>
          </a:p>
        </p:txBody>
      </p:sp>
      <p:sp>
        <p:nvSpPr>
          <p:cNvPr id="441" name="Line 46"/>
          <p:cNvSpPr>
            <a:spLocks noChangeShapeType="1"/>
          </p:cNvSpPr>
          <p:nvPr/>
        </p:nvSpPr>
        <p:spPr bwMode="auto">
          <a:xfrm>
            <a:off x="650875" y="3382113"/>
            <a:ext cx="3998570" cy="0"/>
          </a:xfrm>
          <a:prstGeom prst="line">
            <a:avLst/>
          </a:prstGeom>
          <a:noFill/>
          <a:ln w="28575">
            <a:solidFill>
              <a:schemeClr val="tx1"/>
            </a:solidFill>
            <a:round/>
            <a:headEnd/>
            <a:tailEnd/>
          </a:ln>
        </p:spPr>
        <p:txBody>
          <a:bodyPr/>
          <a:lstStyle/>
          <a:p>
            <a:endParaRPr lang="en-US"/>
          </a:p>
        </p:txBody>
      </p:sp>
      <p:pic>
        <p:nvPicPr>
          <p:cNvPr id="442" name="Picture 47" descr="MCj03980330000[1]"/>
          <p:cNvPicPr>
            <a:picLocks noChangeAspect="1" noChangeArrowheads="1"/>
          </p:cNvPicPr>
          <p:nvPr/>
        </p:nvPicPr>
        <p:blipFill>
          <a:blip r:embed="rId2"/>
          <a:srcRect/>
          <a:stretch>
            <a:fillRect/>
          </a:stretch>
        </p:blipFill>
        <p:spPr bwMode="auto">
          <a:xfrm>
            <a:off x="6483426" y="2674556"/>
            <a:ext cx="431130" cy="604012"/>
          </a:xfrm>
          <a:prstGeom prst="rect">
            <a:avLst/>
          </a:prstGeom>
          <a:noFill/>
          <a:ln w="9525">
            <a:noFill/>
            <a:miter lim="800000"/>
            <a:headEnd/>
            <a:tailEnd/>
          </a:ln>
        </p:spPr>
      </p:pic>
      <p:sp>
        <p:nvSpPr>
          <p:cNvPr id="443" name="Line 48"/>
          <p:cNvSpPr>
            <a:spLocks noChangeShapeType="1"/>
          </p:cNvSpPr>
          <p:nvPr/>
        </p:nvSpPr>
        <p:spPr bwMode="auto">
          <a:xfrm flipV="1">
            <a:off x="1111046" y="1735751"/>
            <a:ext cx="804182" cy="911194"/>
          </a:xfrm>
          <a:prstGeom prst="line">
            <a:avLst/>
          </a:prstGeom>
          <a:noFill/>
          <a:ln w="9525">
            <a:solidFill>
              <a:schemeClr val="tx1"/>
            </a:solidFill>
            <a:round/>
            <a:headEnd type="triangle" w="med" len="med"/>
            <a:tailEnd type="triangle" w="med" len="med"/>
          </a:ln>
        </p:spPr>
        <p:txBody>
          <a:bodyPr/>
          <a:lstStyle/>
          <a:p>
            <a:endParaRPr lang="en-US"/>
          </a:p>
        </p:txBody>
      </p:sp>
      <p:sp>
        <p:nvSpPr>
          <p:cNvPr id="444" name="Text Box 49"/>
          <p:cNvSpPr txBox="1">
            <a:spLocks noChangeArrowheads="1"/>
          </p:cNvSpPr>
          <p:nvPr/>
        </p:nvSpPr>
        <p:spPr bwMode="auto">
          <a:xfrm>
            <a:off x="2034526" y="647700"/>
            <a:ext cx="602928" cy="391785"/>
          </a:xfrm>
          <a:prstGeom prst="rect">
            <a:avLst/>
          </a:prstGeom>
          <a:noFill/>
          <a:ln w="9525">
            <a:noFill/>
            <a:miter lim="800000"/>
            <a:headEnd/>
            <a:tailEnd/>
          </a:ln>
        </p:spPr>
        <p:txBody>
          <a:bodyPr wrap="none">
            <a:spAutoFit/>
          </a:bodyPr>
          <a:lstStyle/>
          <a:p>
            <a:r>
              <a:rPr lang="en-US" sz="1200" b="1"/>
              <a:t>1 km</a:t>
            </a:r>
          </a:p>
        </p:txBody>
      </p:sp>
      <p:pic>
        <p:nvPicPr>
          <p:cNvPr id="445" name="Picture 45" descr="MCj03980330000[1]"/>
          <p:cNvPicPr>
            <a:picLocks noChangeAspect="1" noChangeArrowheads="1"/>
          </p:cNvPicPr>
          <p:nvPr/>
        </p:nvPicPr>
        <p:blipFill>
          <a:blip r:embed="rId2"/>
          <a:srcRect/>
          <a:stretch>
            <a:fillRect/>
          </a:stretch>
        </p:blipFill>
        <p:spPr bwMode="auto">
          <a:xfrm>
            <a:off x="789373" y="2715974"/>
            <a:ext cx="431131" cy="604012"/>
          </a:xfrm>
          <a:prstGeom prst="rect">
            <a:avLst/>
          </a:prstGeom>
          <a:noFill/>
          <a:ln w="9525">
            <a:noFill/>
            <a:miter lim="800000"/>
            <a:headEnd/>
            <a:tailEnd/>
          </a:ln>
        </p:spPr>
      </p:pic>
      <p:grpSp>
        <p:nvGrpSpPr>
          <p:cNvPr id="446" name="Group 50"/>
          <p:cNvGrpSpPr>
            <a:grpSpLocks/>
          </p:cNvGrpSpPr>
          <p:nvPr/>
        </p:nvGrpSpPr>
        <p:grpSpPr bwMode="auto">
          <a:xfrm>
            <a:off x="834050" y="2598623"/>
            <a:ext cx="725998" cy="748975"/>
            <a:chOff x="1483" y="2208"/>
            <a:chExt cx="937" cy="460"/>
          </a:xfrm>
        </p:grpSpPr>
        <p:sp>
          <p:nvSpPr>
            <p:cNvPr id="447" name="Line 51"/>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448" name="Line 52"/>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449" name="Line 53"/>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450" name="Line 54"/>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451" name="Line 55"/>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452" name="Line 56"/>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453" name="Line 57"/>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454" name="Line 58"/>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455" name="Line 59"/>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456" name="Line 60"/>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457" name="Line 61"/>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458" name="Line 62"/>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459" name="Group 63"/>
          <p:cNvGrpSpPr>
            <a:grpSpLocks/>
          </p:cNvGrpSpPr>
          <p:nvPr/>
        </p:nvGrpSpPr>
        <p:grpSpPr bwMode="auto">
          <a:xfrm>
            <a:off x="1606958" y="2598623"/>
            <a:ext cx="728231" cy="748975"/>
            <a:chOff x="1483" y="2208"/>
            <a:chExt cx="937" cy="460"/>
          </a:xfrm>
        </p:grpSpPr>
        <p:sp>
          <p:nvSpPr>
            <p:cNvPr id="460"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461"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462"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463"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464"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465"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466"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467"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468"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469"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470"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471"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pic>
        <p:nvPicPr>
          <p:cNvPr id="472" name="Picture 76" descr="MCj03980330000[1]"/>
          <p:cNvPicPr>
            <a:picLocks noChangeAspect="1" noChangeArrowheads="1"/>
          </p:cNvPicPr>
          <p:nvPr/>
        </p:nvPicPr>
        <p:blipFill>
          <a:blip r:embed="rId2"/>
          <a:srcRect/>
          <a:stretch>
            <a:fillRect/>
          </a:stretch>
        </p:blipFill>
        <p:spPr bwMode="auto">
          <a:xfrm>
            <a:off x="3309142" y="2646944"/>
            <a:ext cx="431131" cy="604012"/>
          </a:xfrm>
          <a:prstGeom prst="rect">
            <a:avLst/>
          </a:prstGeom>
          <a:noFill/>
          <a:ln w="9525">
            <a:noFill/>
            <a:miter lim="800000"/>
            <a:headEnd/>
            <a:tailEnd/>
          </a:ln>
        </p:spPr>
      </p:pic>
      <p:sp>
        <p:nvSpPr>
          <p:cNvPr id="473" name="Line 77"/>
          <p:cNvSpPr>
            <a:spLocks noChangeShapeType="1"/>
          </p:cNvSpPr>
          <p:nvPr/>
        </p:nvSpPr>
        <p:spPr bwMode="auto">
          <a:xfrm>
            <a:off x="2719409" y="1735751"/>
            <a:ext cx="750570" cy="911194"/>
          </a:xfrm>
          <a:prstGeom prst="line">
            <a:avLst/>
          </a:prstGeom>
          <a:noFill/>
          <a:ln w="9525">
            <a:solidFill>
              <a:schemeClr val="tx1"/>
            </a:solidFill>
            <a:round/>
            <a:headEnd type="triangle" w="med" len="med"/>
            <a:tailEnd type="triangle" w="med" len="med"/>
          </a:ln>
        </p:spPr>
        <p:txBody>
          <a:bodyPr/>
          <a:lstStyle/>
          <a:p>
            <a:endParaRPr lang="en-US"/>
          </a:p>
        </p:txBody>
      </p:sp>
      <p:sp>
        <p:nvSpPr>
          <p:cNvPr id="474" name="Line 79"/>
          <p:cNvSpPr>
            <a:spLocks noChangeShapeType="1"/>
          </p:cNvSpPr>
          <p:nvPr/>
        </p:nvSpPr>
        <p:spPr bwMode="auto">
          <a:xfrm>
            <a:off x="5892725" y="2046381"/>
            <a:ext cx="2143218"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475" name="Text Box 80"/>
          <p:cNvSpPr txBox="1">
            <a:spLocks noChangeArrowheads="1"/>
          </p:cNvSpPr>
          <p:nvPr/>
        </p:nvSpPr>
        <p:spPr bwMode="auto">
          <a:xfrm>
            <a:off x="6644212" y="1597643"/>
            <a:ext cx="602928" cy="391787"/>
          </a:xfrm>
          <a:prstGeom prst="rect">
            <a:avLst/>
          </a:prstGeom>
          <a:noFill/>
          <a:ln w="9525">
            <a:noFill/>
            <a:miter lim="800000"/>
            <a:headEnd/>
            <a:tailEnd/>
          </a:ln>
        </p:spPr>
        <p:txBody>
          <a:bodyPr wrap="none">
            <a:spAutoFit/>
          </a:bodyPr>
          <a:lstStyle/>
          <a:p>
            <a:r>
              <a:rPr lang="en-US" sz="1200" b="1"/>
              <a:t>1 km</a:t>
            </a:r>
          </a:p>
        </p:txBody>
      </p:sp>
      <p:sp>
        <p:nvSpPr>
          <p:cNvPr id="476" name="Line 81"/>
          <p:cNvSpPr>
            <a:spLocks noChangeShapeType="1"/>
          </p:cNvSpPr>
          <p:nvPr/>
        </p:nvSpPr>
        <p:spPr bwMode="auto">
          <a:xfrm>
            <a:off x="4356813" y="3382113"/>
            <a:ext cx="3998570" cy="0"/>
          </a:xfrm>
          <a:prstGeom prst="line">
            <a:avLst/>
          </a:prstGeom>
          <a:noFill/>
          <a:ln w="28575">
            <a:solidFill>
              <a:schemeClr val="tx1"/>
            </a:solidFill>
            <a:round/>
            <a:headEnd/>
            <a:tailEnd/>
          </a:ln>
        </p:spPr>
        <p:txBody>
          <a:bodyPr/>
          <a:lstStyle/>
          <a:p>
            <a:endParaRPr lang="en-US"/>
          </a:p>
        </p:txBody>
      </p:sp>
      <p:grpSp>
        <p:nvGrpSpPr>
          <p:cNvPr id="477" name="Group 93"/>
          <p:cNvGrpSpPr>
            <a:grpSpLocks/>
          </p:cNvGrpSpPr>
          <p:nvPr/>
        </p:nvGrpSpPr>
        <p:grpSpPr bwMode="auto">
          <a:xfrm>
            <a:off x="1808006" y="1196554"/>
            <a:ext cx="1110218" cy="487283"/>
            <a:chOff x="1699" y="633"/>
            <a:chExt cx="497" cy="214"/>
          </a:xfrm>
        </p:grpSpPr>
        <p:sp>
          <p:nvSpPr>
            <p:cNvPr id="478" name="AutoShape 94"/>
            <p:cNvSpPr>
              <a:spLocks noChangeArrowheads="1"/>
            </p:cNvSpPr>
            <p:nvPr/>
          </p:nvSpPr>
          <p:spPr bwMode="auto">
            <a:xfrm>
              <a:off x="1743" y="638"/>
              <a:ext cx="407" cy="209"/>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200" b="1"/>
            </a:p>
          </p:txBody>
        </p:sp>
        <p:sp>
          <p:nvSpPr>
            <p:cNvPr id="479" name="Text Box 95"/>
            <p:cNvSpPr txBox="1">
              <a:spLocks noChangeArrowheads="1"/>
            </p:cNvSpPr>
            <p:nvPr/>
          </p:nvSpPr>
          <p:spPr bwMode="auto">
            <a:xfrm>
              <a:off x="1699" y="633"/>
              <a:ext cx="497" cy="189"/>
            </a:xfrm>
            <a:prstGeom prst="rect">
              <a:avLst/>
            </a:prstGeom>
            <a:noFill/>
            <a:ln w="9525">
              <a:noFill/>
              <a:miter lim="800000"/>
              <a:headEnd/>
              <a:tailEnd/>
            </a:ln>
          </p:spPr>
          <p:txBody>
            <a:bodyPr wrap="none">
              <a:spAutoFit/>
            </a:bodyPr>
            <a:lstStyle/>
            <a:p>
              <a:pPr algn="ctr"/>
              <a:r>
                <a:rPr lang="en-US" sz="1200" b="1"/>
                <a:t>Portable</a:t>
              </a:r>
            </a:p>
            <a:p>
              <a:pPr algn="ctr"/>
              <a:r>
                <a:rPr lang="en-US" sz="1200" b="1"/>
                <a:t>DSRC RSU</a:t>
              </a:r>
            </a:p>
          </p:txBody>
        </p:sp>
      </p:grpSp>
      <p:pic>
        <p:nvPicPr>
          <p:cNvPr id="480" name="Picture 96" descr="MCj03980330000[1]"/>
          <p:cNvPicPr>
            <a:picLocks noChangeAspect="1" noChangeArrowheads="1"/>
          </p:cNvPicPr>
          <p:nvPr/>
        </p:nvPicPr>
        <p:blipFill>
          <a:blip r:embed="rId2"/>
          <a:srcRect/>
          <a:stretch>
            <a:fillRect/>
          </a:stretch>
        </p:blipFill>
        <p:spPr bwMode="auto">
          <a:xfrm>
            <a:off x="4888466" y="2646944"/>
            <a:ext cx="431130" cy="604012"/>
          </a:xfrm>
          <a:prstGeom prst="rect">
            <a:avLst/>
          </a:prstGeom>
          <a:noFill/>
          <a:ln w="9525">
            <a:noFill/>
            <a:miter lim="800000"/>
            <a:headEnd/>
            <a:tailEnd/>
          </a:ln>
        </p:spPr>
      </p:pic>
      <p:sp>
        <p:nvSpPr>
          <p:cNvPr id="481" name="Freeform 98"/>
          <p:cNvSpPr>
            <a:spLocks/>
          </p:cNvSpPr>
          <p:nvPr/>
        </p:nvSpPr>
        <p:spPr bwMode="auto">
          <a:xfrm>
            <a:off x="3738039" y="2564109"/>
            <a:ext cx="1233078" cy="331343"/>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type="triangle" w="med" len="med"/>
            <a:tailEnd type="triangle" w="med" len="med"/>
          </a:ln>
        </p:spPr>
        <p:txBody>
          <a:bodyPr/>
          <a:lstStyle/>
          <a:p>
            <a:endParaRPr lang="en-US" sz="1200" b="1"/>
          </a:p>
        </p:txBody>
      </p:sp>
      <p:sp>
        <p:nvSpPr>
          <p:cNvPr id="482" name="Line 99"/>
          <p:cNvSpPr>
            <a:spLocks noChangeShapeType="1"/>
          </p:cNvSpPr>
          <p:nvPr/>
        </p:nvSpPr>
        <p:spPr bwMode="auto">
          <a:xfrm>
            <a:off x="3756166" y="2046381"/>
            <a:ext cx="2136559"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483" name="Text Box 100"/>
          <p:cNvSpPr txBox="1">
            <a:spLocks noChangeArrowheads="1"/>
          </p:cNvSpPr>
          <p:nvPr/>
        </p:nvSpPr>
        <p:spPr bwMode="auto">
          <a:xfrm>
            <a:off x="4497544" y="1583885"/>
            <a:ext cx="602928" cy="391787"/>
          </a:xfrm>
          <a:prstGeom prst="rect">
            <a:avLst/>
          </a:prstGeom>
          <a:noFill/>
          <a:ln w="9525">
            <a:noFill/>
            <a:miter lim="800000"/>
            <a:headEnd/>
            <a:tailEnd/>
          </a:ln>
        </p:spPr>
        <p:txBody>
          <a:bodyPr wrap="none">
            <a:spAutoFit/>
          </a:bodyPr>
          <a:lstStyle/>
          <a:p>
            <a:r>
              <a:rPr lang="en-US" sz="1200" b="1"/>
              <a:t>1 km</a:t>
            </a:r>
          </a:p>
        </p:txBody>
      </p:sp>
      <p:grpSp>
        <p:nvGrpSpPr>
          <p:cNvPr id="484" name="Group 63"/>
          <p:cNvGrpSpPr>
            <a:grpSpLocks/>
          </p:cNvGrpSpPr>
          <p:nvPr/>
        </p:nvGrpSpPr>
        <p:grpSpPr bwMode="auto">
          <a:xfrm>
            <a:off x="2393269" y="2622785"/>
            <a:ext cx="728231" cy="748972"/>
            <a:chOff x="1483" y="2208"/>
            <a:chExt cx="937" cy="460"/>
          </a:xfrm>
        </p:grpSpPr>
        <p:sp>
          <p:nvSpPr>
            <p:cNvPr id="485"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486"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487"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488"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489"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490"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491"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492"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493"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494"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495"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496"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497" name="Group 63"/>
          <p:cNvGrpSpPr>
            <a:grpSpLocks/>
          </p:cNvGrpSpPr>
          <p:nvPr/>
        </p:nvGrpSpPr>
        <p:grpSpPr bwMode="auto">
          <a:xfrm>
            <a:off x="3188515" y="2626235"/>
            <a:ext cx="728231" cy="748975"/>
            <a:chOff x="1483" y="2208"/>
            <a:chExt cx="937" cy="460"/>
          </a:xfrm>
        </p:grpSpPr>
        <p:sp>
          <p:nvSpPr>
            <p:cNvPr id="498"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499"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500"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501"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502"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503"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504"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505"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506"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507"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508"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509"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510" name="Group 63"/>
          <p:cNvGrpSpPr>
            <a:grpSpLocks/>
          </p:cNvGrpSpPr>
          <p:nvPr/>
        </p:nvGrpSpPr>
        <p:grpSpPr bwMode="auto">
          <a:xfrm>
            <a:off x="3965890" y="2626235"/>
            <a:ext cx="728231" cy="748975"/>
            <a:chOff x="1483" y="2208"/>
            <a:chExt cx="937" cy="460"/>
          </a:xfrm>
        </p:grpSpPr>
        <p:sp>
          <p:nvSpPr>
            <p:cNvPr id="511"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512"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513"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514"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515"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516"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517"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518"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519"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520"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521"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522"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523" name="Group 63"/>
          <p:cNvGrpSpPr>
            <a:grpSpLocks/>
          </p:cNvGrpSpPr>
          <p:nvPr/>
        </p:nvGrpSpPr>
        <p:grpSpPr bwMode="auto">
          <a:xfrm>
            <a:off x="4743266" y="2626235"/>
            <a:ext cx="728231" cy="748975"/>
            <a:chOff x="1483" y="2208"/>
            <a:chExt cx="937" cy="460"/>
          </a:xfrm>
        </p:grpSpPr>
        <p:sp>
          <p:nvSpPr>
            <p:cNvPr id="524"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525"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526"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527"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528"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529"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530"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531"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532"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533"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534"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535"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sp>
        <p:nvSpPr>
          <p:cNvPr id="536" name="Freeform 98"/>
          <p:cNvSpPr>
            <a:spLocks/>
          </p:cNvSpPr>
          <p:nvPr/>
        </p:nvSpPr>
        <p:spPr bwMode="auto">
          <a:xfrm>
            <a:off x="5292790" y="2564109"/>
            <a:ext cx="1233078" cy="331343"/>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type="triangle" w="med" len="med"/>
            <a:tailEnd type="triangle" w="med" len="med"/>
          </a:ln>
        </p:spPr>
        <p:txBody>
          <a:bodyPr/>
          <a:lstStyle/>
          <a:p>
            <a:endParaRPr lang="en-US" sz="1200" b="1"/>
          </a:p>
        </p:txBody>
      </p:sp>
      <p:pic>
        <p:nvPicPr>
          <p:cNvPr id="537" name="Picture 47" descr="MCj03980330000[1]"/>
          <p:cNvPicPr>
            <a:picLocks noChangeAspect="1" noChangeArrowheads="1"/>
          </p:cNvPicPr>
          <p:nvPr/>
        </p:nvPicPr>
        <p:blipFill>
          <a:blip r:embed="rId2"/>
          <a:srcRect/>
          <a:stretch>
            <a:fillRect/>
          </a:stretch>
        </p:blipFill>
        <p:spPr bwMode="auto">
          <a:xfrm>
            <a:off x="2076064" y="2646944"/>
            <a:ext cx="431131" cy="604012"/>
          </a:xfrm>
          <a:prstGeom prst="rect">
            <a:avLst/>
          </a:prstGeom>
          <a:noFill/>
          <a:ln w="9525">
            <a:noFill/>
            <a:miter lim="800000"/>
            <a:headEnd/>
            <a:tailEnd/>
          </a:ln>
        </p:spPr>
      </p:pic>
      <p:sp>
        <p:nvSpPr>
          <p:cNvPr id="538" name="Line 48"/>
          <p:cNvSpPr>
            <a:spLocks noChangeShapeType="1"/>
          </p:cNvSpPr>
          <p:nvPr/>
        </p:nvSpPr>
        <p:spPr bwMode="auto">
          <a:xfrm flipH="1" flipV="1">
            <a:off x="2236900" y="1735751"/>
            <a:ext cx="64782" cy="911194"/>
          </a:xfrm>
          <a:prstGeom prst="line">
            <a:avLst/>
          </a:prstGeom>
          <a:noFill/>
          <a:ln w="9525">
            <a:solidFill>
              <a:schemeClr val="tx1"/>
            </a:solidFill>
            <a:round/>
            <a:headEnd type="triangle" w="med" len="med"/>
            <a:tailEnd type="triangle" w="med" len="med"/>
          </a:ln>
        </p:spPr>
        <p:txBody>
          <a:bodyPr/>
          <a:lstStyle/>
          <a:p>
            <a:endParaRPr lang="en-US"/>
          </a:p>
        </p:txBody>
      </p:sp>
      <p:pic>
        <p:nvPicPr>
          <p:cNvPr id="539" name="Picture 47" descr="MCj03980330000[1]"/>
          <p:cNvPicPr>
            <a:picLocks noChangeAspect="1" noChangeArrowheads="1"/>
          </p:cNvPicPr>
          <p:nvPr/>
        </p:nvPicPr>
        <p:blipFill>
          <a:blip r:embed="rId2"/>
          <a:srcRect/>
          <a:stretch>
            <a:fillRect/>
          </a:stretch>
        </p:blipFill>
        <p:spPr bwMode="auto">
          <a:xfrm>
            <a:off x="7962227" y="2646944"/>
            <a:ext cx="431130" cy="604012"/>
          </a:xfrm>
          <a:prstGeom prst="rect">
            <a:avLst/>
          </a:prstGeom>
          <a:noFill/>
          <a:ln w="9525">
            <a:noFill/>
            <a:miter lim="800000"/>
            <a:headEnd/>
            <a:tailEnd/>
          </a:ln>
        </p:spPr>
      </p:pic>
      <p:sp>
        <p:nvSpPr>
          <p:cNvPr id="540" name="Freeform 98"/>
          <p:cNvSpPr>
            <a:spLocks/>
          </p:cNvSpPr>
          <p:nvPr/>
        </p:nvSpPr>
        <p:spPr bwMode="auto">
          <a:xfrm>
            <a:off x="6901153" y="2564109"/>
            <a:ext cx="1134790" cy="362408"/>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a:tailEnd type="triangle" w="med" len="med"/>
          </a:ln>
        </p:spPr>
        <p:txBody>
          <a:bodyPr/>
          <a:lstStyle/>
          <a:p>
            <a:endParaRPr lang="en-US" sz="1200" b="1"/>
          </a:p>
        </p:txBody>
      </p:sp>
      <p:sp>
        <p:nvSpPr>
          <p:cNvPr id="541" name="Text Box 80"/>
          <p:cNvSpPr txBox="1">
            <a:spLocks noChangeArrowheads="1"/>
          </p:cNvSpPr>
          <p:nvPr/>
        </p:nvSpPr>
        <p:spPr bwMode="auto">
          <a:xfrm>
            <a:off x="7222826" y="2646944"/>
            <a:ext cx="567150" cy="391787"/>
          </a:xfrm>
          <a:prstGeom prst="rect">
            <a:avLst/>
          </a:prstGeom>
          <a:noFill/>
          <a:ln w="9525">
            <a:noFill/>
            <a:miter lim="800000"/>
            <a:headEnd/>
            <a:tailEnd/>
          </a:ln>
        </p:spPr>
        <p:txBody>
          <a:bodyPr wrap="none">
            <a:spAutoFit/>
          </a:bodyPr>
          <a:lstStyle/>
          <a:p>
            <a:r>
              <a:rPr lang="en-US" sz="1200" b="1"/>
              <a:t>V2V</a:t>
            </a:r>
          </a:p>
        </p:txBody>
      </p:sp>
      <p:sp>
        <p:nvSpPr>
          <p:cNvPr id="542" name="Text Box 80"/>
          <p:cNvSpPr txBox="1">
            <a:spLocks noChangeArrowheads="1"/>
          </p:cNvSpPr>
          <p:nvPr/>
        </p:nvSpPr>
        <p:spPr bwMode="auto">
          <a:xfrm>
            <a:off x="5614463" y="2646944"/>
            <a:ext cx="567150" cy="391787"/>
          </a:xfrm>
          <a:prstGeom prst="rect">
            <a:avLst/>
          </a:prstGeom>
          <a:noFill/>
          <a:ln w="9525">
            <a:noFill/>
            <a:miter lim="800000"/>
            <a:headEnd/>
            <a:tailEnd/>
          </a:ln>
        </p:spPr>
        <p:txBody>
          <a:bodyPr wrap="none">
            <a:spAutoFit/>
          </a:bodyPr>
          <a:lstStyle/>
          <a:p>
            <a:r>
              <a:rPr lang="en-US" sz="1200" b="1"/>
              <a:t>V2V</a:t>
            </a:r>
          </a:p>
        </p:txBody>
      </p:sp>
      <p:sp>
        <p:nvSpPr>
          <p:cNvPr id="543" name="Text Box 80"/>
          <p:cNvSpPr txBox="1">
            <a:spLocks noChangeArrowheads="1"/>
          </p:cNvSpPr>
          <p:nvPr/>
        </p:nvSpPr>
        <p:spPr bwMode="auto">
          <a:xfrm>
            <a:off x="4113324" y="2149930"/>
            <a:ext cx="567150" cy="391787"/>
          </a:xfrm>
          <a:prstGeom prst="rect">
            <a:avLst/>
          </a:prstGeom>
          <a:noFill/>
          <a:ln w="9525">
            <a:noFill/>
            <a:miter lim="800000"/>
            <a:headEnd/>
            <a:tailEnd/>
          </a:ln>
        </p:spPr>
        <p:txBody>
          <a:bodyPr wrap="none">
            <a:spAutoFit/>
          </a:bodyPr>
          <a:lstStyle/>
          <a:p>
            <a:r>
              <a:rPr lang="en-US" sz="1200" b="1"/>
              <a:t>V2V</a:t>
            </a:r>
          </a:p>
        </p:txBody>
      </p:sp>
      <p:sp>
        <p:nvSpPr>
          <p:cNvPr id="544" name="Text Box 80"/>
          <p:cNvSpPr txBox="1">
            <a:spLocks noChangeArrowheads="1"/>
          </p:cNvSpPr>
          <p:nvPr/>
        </p:nvSpPr>
        <p:spPr bwMode="auto">
          <a:xfrm>
            <a:off x="2831101" y="1652915"/>
            <a:ext cx="506895" cy="391787"/>
          </a:xfrm>
          <a:prstGeom prst="rect">
            <a:avLst/>
          </a:prstGeom>
          <a:noFill/>
          <a:ln w="9525">
            <a:noFill/>
            <a:miter lim="800000"/>
            <a:headEnd/>
            <a:tailEnd/>
          </a:ln>
        </p:spPr>
        <p:txBody>
          <a:bodyPr wrap="none">
            <a:spAutoFit/>
          </a:bodyPr>
          <a:lstStyle/>
          <a:p>
            <a:r>
              <a:rPr lang="en-US" sz="1200" b="1"/>
              <a:t>V2I</a:t>
            </a:r>
          </a:p>
        </p:txBody>
      </p:sp>
      <p:sp>
        <p:nvSpPr>
          <p:cNvPr id="545" name="Text Box 80"/>
          <p:cNvSpPr txBox="1">
            <a:spLocks noChangeArrowheads="1"/>
          </p:cNvSpPr>
          <p:nvPr/>
        </p:nvSpPr>
        <p:spPr bwMode="auto">
          <a:xfrm>
            <a:off x="1754391" y="1901422"/>
            <a:ext cx="506895" cy="391787"/>
          </a:xfrm>
          <a:prstGeom prst="rect">
            <a:avLst/>
          </a:prstGeom>
          <a:noFill/>
          <a:ln w="9525">
            <a:noFill/>
            <a:miter lim="800000"/>
            <a:headEnd/>
            <a:tailEnd/>
          </a:ln>
        </p:spPr>
        <p:txBody>
          <a:bodyPr wrap="none">
            <a:spAutoFit/>
          </a:bodyPr>
          <a:lstStyle/>
          <a:p>
            <a:r>
              <a:rPr lang="en-US" sz="1200" b="1"/>
              <a:t>V2I</a:t>
            </a:r>
          </a:p>
        </p:txBody>
      </p:sp>
      <p:sp>
        <p:nvSpPr>
          <p:cNvPr id="546" name="Line 81"/>
          <p:cNvSpPr>
            <a:spLocks noChangeShapeType="1"/>
          </p:cNvSpPr>
          <p:nvPr/>
        </p:nvSpPr>
        <p:spPr bwMode="auto">
          <a:xfrm>
            <a:off x="4535830" y="2520930"/>
            <a:ext cx="3998570" cy="0"/>
          </a:xfrm>
          <a:prstGeom prst="line">
            <a:avLst/>
          </a:prstGeom>
          <a:noFill/>
          <a:ln w="28575">
            <a:solidFill>
              <a:schemeClr val="tx1"/>
            </a:solidFill>
            <a:round/>
            <a:headEnd/>
            <a:tailEnd/>
          </a:ln>
        </p:spPr>
        <p:txBody>
          <a:bodyPr/>
          <a:lstStyle/>
          <a:p>
            <a:endParaRPr lang="en-US"/>
          </a:p>
        </p:txBody>
      </p:sp>
      <p:sp>
        <p:nvSpPr>
          <p:cNvPr id="547" name="Line 46"/>
          <p:cNvSpPr>
            <a:spLocks noChangeShapeType="1"/>
          </p:cNvSpPr>
          <p:nvPr/>
        </p:nvSpPr>
        <p:spPr bwMode="auto">
          <a:xfrm>
            <a:off x="676457" y="2520930"/>
            <a:ext cx="3998570" cy="0"/>
          </a:xfrm>
          <a:prstGeom prst="line">
            <a:avLst/>
          </a:prstGeom>
          <a:noFill/>
          <a:ln w="28575">
            <a:solidFill>
              <a:schemeClr val="tx1"/>
            </a:solidFill>
            <a:round/>
            <a:headEnd/>
            <a:tailEnd/>
          </a:ln>
        </p:spPr>
        <p:txBody>
          <a:bodyPr/>
          <a:lstStyle/>
          <a:p>
            <a:endParaRPr lang="en-US"/>
          </a:p>
        </p:txBody>
      </p:sp>
      <p:sp>
        <p:nvSpPr>
          <p:cNvPr id="548" name="Line 99"/>
          <p:cNvSpPr>
            <a:spLocks noChangeShapeType="1"/>
          </p:cNvSpPr>
          <p:nvPr/>
        </p:nvSpPr>
        <p:spPr bwMode="auto">
          <a:xfrm>
            <a:off x="1318459" y="1087785"/>
            <a:ext cx="2136560"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549" name="TextBox 548"/>
          <p:cNvSpPr txBox="1"/>
          <p:nvPr/>
        </p:nvSpPr>
        <p:spPr>
          <a:xfrm>
            <a:off x="5367914" y="759111"/>
            <a:ext cx="3093283" cy="400110"/>
          </a:xfrm>
          <a:prstGeom prst="rect">
            <a:avLst/>
          </a:prstGeom>
          <a:noFill/>
        </p:spPr>
        <p:txBody>
          <a:bodyPr wrap="none" rtlCol="0">
            <a:spAutoFit/>
          </a:bodyPr>
          <a:lstStyle/>
          <a:p>
            <a:r>
              <a:rPr lang="en-US" sz="2000" b="1" dirty="0" smtClean="0"/>
              <a:t>Current: V2V assisted V2I</a:t>
            </a:r>
            <a:endParaRPr lang="en-US" sz="2000" b="1" dirty="0"/>
          </a:p>
        </p:txBody>
      </p:sp>
      <p:sp>
        <p:nvSpPr>
          <p:cNvPr id="550" name="Line 46"/>
          <p:cNvSpPr>
            <a:spLocks noChangeShapeType="1"/>
          </p:cNvSpPr>
          <p:nvPr/>
        </p:nvSpPr>
        <p:spPr bwMode="auto">
          <a:xfrm>
            <a:off x="803275" y="6057900"/>
            <a:ext cx="3998570" cy="0"/>
          </a:xfrm>
          <a:prstGeom prst="line">
            <a:avLst/>
          </a:prstGeom>
          <a:noFill/>
          <a:ln w="28575">
            <a:solidFill>
              <a:schemeClr val="tx1"/>
            </a:solidFill>
            <a:round/>
            <a:headEnd/>
            <a:tailEnd/>
          </a:ln>
        </p:spPr>
        <p:txBody>
          <a:bodyPr/>
          <a:lstStyle/>
          <a:p>
            <a:endParaRPr lang="en-US"/>
          </a:p>
        </p:txBody>
      </p:sp>
      <p:pic>
        <p:nvPicPr>
          <p:cNvPr id="551" name="Picture 47" descr="MCj03980330000[1]"/>
          <p:cNvPicPr>
            <a:picLocks noChangeAspect="1" noChangeArrowheads="1"/>
          </p:cNvPicPr>
          <p:nvPr/>
        </p:nvPicPr>
        <p:blipFill>
          <a:blip r:embed="rId2"/>
          <a:srcRect/>
          <a:stretch>
            <a:fillRect/>
          </a:stretch>
        </p:blipFill>
        <p:spPr bwMode="auto">
          <a:xfrm>
            <a:off x="6635826" y="5350343"/>
            <a:ext cx="431130" cy="604012"/>
          </a:xfrm>
          <a:prstGeom prst="rect">
            <a:avLst/>
          </a:prstGeom>
          <a:noFill/>
          <a:ln w="9525">
            <a:noFill/>
            <a:miter lim="800000"/>
            <a:headEnd/>
            <a:tailEnd/>
          </a:ln>
        </p:spPr>
      </p:pic>
      <p:sp>
        <p:nvSpPr>
          <p:cNvPr id="552" name="Line 48"/>
          <p:cNvSpPr>
            <a:spLocks noChangeShapeType="1"/>
          </p:cNvSpPr>
          <p:nvPr/>
        </p:nvSpPr>
        <p:spPr bwMode="auto">
          <a:xfrm flipV="1">
            <a:off x="1263446" y="4411538"/>
            <a:ext cx="804182" cy="911194"/>
          </a:xfrm>
          <a:prstGeom prst="line">
            <a:avLst/>
          </a:prstGeom>
          <a:noFill/>
          <a:ln w="9525">
            <a:solidFill>
              <a:schemeClr val="tx1"/>
            </a:solidFill>
            <a:round/>
            <a:headEnd type="triangle" w="med" len="med"/>
            <a:tailEnd type="triangle" w="med" len="med"/>
          </a:ln>
        </p:spPr>
        <p:txBody>
          <a:bodyPr/>
          <a:lstStyle/>
          <a:p>
            <a:endParaRPr lang="en-US"/>
          </a:p>
        </p:txBody>
      </p:sp>
      <p:sp>
        <p:nvSpPr>
          <p:cNvPr id="553" name="Text Box 49"/>
          <p:cNvSpPr txBox="1">
            <a:spLocks noChangeArrowheads="1"/>
          </p:cNvSpPr>
          <p:nvPr/>
        </p:nvSpPr>
        <p:spPr bwMode="auto">
          <a:xfrm>
            <a:off x="2186926" y="2674437"/>
            <a:ext cx="602928" cy="391785"/>
          </a:xfrm>
          <a:prstGeom prst="rect">
            <a:avLst/>
          </a:prstGeom>
          <a:noFill/>
          <a:ln w="9525">
            <a:noFill/>
            <a:miter lim="800000"/>
            <a:headEnd/>
            <a:tailEnd/>
          </a:ln>
        </p:spPr>
        <p:txBody>
          <a:bodyPr wrap="none">
            <a:spAutoFit/>
          </a:bodyPr>
          <a:lstStyle/>
          <a:p>
            <a:r>
              <a:rPr lang="en-US" sz="1200" b="1"/>
              <a:t>1 km</a:t>
            </a:r>
          </a:p>
        </p:txBody>
      </p:sp>
      <p:pic>
        <p:nvPicPr>
          <p:cNvPr id="554" name="Picture 45" descr="MCj03980330000[1]"/>
          <p:cNvPicPr>
            <a:picLocks noChangeAspect="1" noChangeArrowheads="1"/>
          </p:cNvPicPr>
          <p:nvPr/>
        </p:nvPicPr>
        <p:blipFill>
          <a:blip r:embed="rId2"/>
          <a:srcRect/>
          <a:stretch>
            <a:fillRect/>
          </a:stretch>
        </p:blipFill>
        <p:spPr bwMode="auto">
          <a:xfrm>
            <a:off x="941773" y="5391761"/>
            <a:ext cx="431131" cy="604012"/>
          </a:xfrm>
          <a:prstGeom prst="rect">
            <a:avLst/>
          </a:prstGeom>
          <a:noFill/>
          <a:ln w="9525">
            <a:noFill/>
            <a:miter lim="800000"/>
            <a:headEnd/>
            <a:tailEnd/>
          </a:ln>
        </p:spPr>
      </p:pic>
      <p:grpSp>
        <p:nvGrpSpPr>
          <p:cNvPr id="555" name="Group 50"/>
          <p:cNvGrpSpPr>
            <a:grpSpLocks/>
          </p:cNvGrpSpPr>
          <p:nvPr/>
        </p:nvGrpSpPr>
        <p:grpSpPr bwMode="auto">
          <a:xfrm>
            <a:off x="986450" y="5274410"/>
            <a:ext cx="725998" cy="748975"/>
            <a:chOff x="1483" y="2208"/>
            <a:chExt cx="937" cy="460"/>
          </a:xfrm>
        </p:grpSpPr>
        <p:sp>
          <p:nvSpPr>
            <p:cNvPr id="556" name="Line 51"/>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557" name="Line 52"/>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558" name="Line 53"/>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559" name="Line 54"/>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560" name="Line 55"/>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561" name="Line 56"/>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562" name="Line 57"/>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563" name="Line 58"/>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564" name="Line 59"/>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565" name="Line 60"/>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566" name="Line 61"/>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567" name="Line 62"/>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568" name="Group 63"/>
          <p:cNvGrpSpPr>
            <a:grpSpLocks/>
          </p:cNvGrpSpPr>
          <p:nvPr/>
        </p:nvGrpSpPr>
        <p:grpSpPr bwMode="auto">
          <a:xfrm>
            <a:off x="1759358" y="5274410"/>
            <a:ext cx="728231" cy="748975"/>
            <a:chOff x="1483" y="2208"/>
            <a:chExt cx="937" cy="460"/>
          </a:xfrm>
        </p:grpSpPr>
        <p:sp>
          <p:nvSpPr>
            <p:cNvPr id="569"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570"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571"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572"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573"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574"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575"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576"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577"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578"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579"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580"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pic>
        <p:nvPicPr>
          <p:cNvPr id="581" name="Picture 76" descr="MCj03980330000[1]"/>
          <p:cNvPicPr>
            <a:picLocks noChangeAspect="1" noChangeArrowheads="1"/>
          </p:cNvPicPr>
          <p:nvPr/>
        </p:nvPicPr>
        <p:blipFill>
          <a:blip r:embed="rId2"/>
          <a:srcRect/>
          <a:stretch>
            <a:fillRect/>
          </a:stretch>
        </p:blipFill>
        <p:spPr bwMode="auto">
          <a:xfrm>
            <a:off x="3461542" y="5322731"/>
            <a:ext cx="431131" cy="604012"/>
          </a:xfrm>
          <a:prstGeom prst="rect">
            <a:avLst/>
          </a:prstGeom>
          <a:noFill/>
          <a:ln w="9525">
            <a:noFill/>
            <a:miter lim="800000"/>
            <a:headEnd/>
            <a:tailEnd/>
          </a:ln>
        </p:spPr>
      </p:pic>
      <p:sp>
        <p:nvSpPr>
          <p:cNvPr id="582" name="Line 77"/>
          <p:cNvSpPr>
            <a:spLocks noChangeShapeType="1"/>
          </p:cNvSpPr>
          <p:nvPr/>
        </p:nvSpPr>
        <p:spPr bwMode="auto">
          <a:xfrm>
            <a:off x="2871809" y="4411538"/>
            <a:ext cx="750570" cy="911194"/>
          </a:xfrm>
          <a:prstGeom prst="line">
            <a:avLst/>
          </a:prstGeom>
          <a:noFill/>
          <a:ln w="9525">
            <a:solidFill>
              <a:schemeClr val="tx1"/>
            </a:solidFill>
            <a:round/>
            <a:headEnd type="triangle" w="med" len="med"/>
            <a:tailEnd type="triangle" w="med" len="med"/>
          </a:ln>
        </p:spPr>
        <p:txBody>
          <a:bodyPr/>
          <a:lstStyle/>
          <a:p>
            <a:endParaRPr lang="en-US"/>
          </a:p>
        </p:txBody>
      </p:sp>
      <p:sp>
        <p:nvSpPr>
          <p:cNvPr id="583" name="Line 79"/>
          <p:cNvSpPr>
            <a:spLocks noChangeShapeType="1"/>
          </p:cNvSpPr>
          <p:nvPr/>
        </p:nvSpPr>
        <p:spPr bwMode="auto">
          <a:xfrm>
            <a:off x="6045125" y="4722168"/>
            <a:ext cx="2143218"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584" name="Text Box 80"/>
          <p:cNvSpPr txBox="1">
            <a:spLocks noChangeArrowheads="1"/>
          </p:cNvSpPr>
          <p:nvPr/>
        </p:nvSpPr>
        <p:spPr bwMode="auto">
          <a:xfrm>
            <a:off x="6796612" y="4273430"/>
            <a:ext cx="602928" cy="391787"/>
          </a:xfrm>
          <a:prstGeom prst="rect">
            <a:avLst/>
          </a:prstGeom>
          <a:noFill/>
          <a:ln w="9525">
            <a:noFill/>
            <a:miter lim="800000"/>
            <a:headEnd/>
            <a:tailEnd/>
          </a:ln>
        </p:spPr>
        <p:txBody>
          <a:bodyPr wrap="none">
            <a:spAutoFit/>
          </a:bodyPr>
          <a:lstStyle/>
          <a:p>
            <a:r>
              <a:rPr lang="en-US" sz="1200" b="1"/>
              <a:t>1 km</a:t>
            </a:r>
          </a:p>
        </p:txBody>
      </p:sp>
      <p:sp>
        <p:nvSpPr>
          <p:cNvPr id="585" name="Line 81"/>
          <p:cNvSpPr>
            <a:spLocks noChangeShapeType="1"/>
          </p:cNvSpPr>
          <p:nvPr/>
        </p:nvSpPr>
        <p:spPr bwMode="auto">
          <a:xfrm>
            <a:off x="4509213" y="6057900"/>
            <a:ext cx="3998570" cy="0"/>
          </a:xfrm>
          <a:prstGeom prst="line">
            <a:avLst/>
          </a:prstGeom>
          <a:noFill/>
          <a:ln w="28575">
            <a:solidFill>
              <a:schemeClr val="tx1"/>
            </a:solidFill>
            <a:round/>
            <a:headEnd/>
            <a:tailEnd/>
          </a:ln>
        </p:spPr>
        <p:txBody>
          <a:bodyPr/>
          <a:lstStyle/>
          <a:p>
            <a:endParaRPr lang="en-US"/>
          </a:p>
        </p:txBody>
      </p:sp>
      <p:pic>
        <p:nvPicPr>
          <p:cNvPr id="589" name="Picture 96" descr="MCj03980330000[1]"/>
          <p:cNvPicPr>
            <a:picLocks noChangeAspect="1" noChangeArrowheads="1"/>
          </p:cNvPicPr>
          <p:nvPr/>
        </p:nvPicPr>
        <p:blipFill>
          <a:blip r:embed="rId2"/>
          <a:srcRect/>
          <a:stretch>
            <a:fillRect/>
          </a:stretch>
        </p:blipFill>
        <p:spPr bwMode="auto">
          <a:xfrm>
            <a:off x="5040866" y="5322731"/>
            <a:ext cx="431130" cy="604012"/>
          </a:xfrm>
          <a:prstGeom prst="rect">
            <a:avLst/>
          </a:prstGeom>
          <a:noFill/>
          <a:ln w="9525">
            <a:noFill/>
            <a:miter lim="800000"/>
            <a:headEnd/>
            <a:tailEnd/>
          </a:ln>
        </p:spPr>
      </p:pic>
      <p:sp>
        <p:nvSpPr>
          <p:cNvPr id="590" name="Freeform 98"/>
          <p:cNvSpPr>
            <a:spLocks/>
          </p:cNvSpPr>
          <p:nvPr/>
        </p:nvSpPr>
        <p:spPr bwMode="auto">
          <a:xfrm>
            <a:off x="3890439" y="5239896"/>
            <a:ext cx="1233078" cy="331343"/>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type="triangle" w="med" len="med"/>
            <a:tailEnd type="triangle" w="med" len="med"/>
          </a:ln>
        </p:spPr>
        <p:txBody>
          <a:bodyPr/>
          <a:lstStyle/>
          <a:p>
            <a:endParaRPr lang="en-US" sz="1200" b="1"/>
          </a:p>
        </p:txBody>
      </p:sp>
      <p:sp>
        <p:nvSpPr>
          <p:cNvPr id="591" name="Line 99"/>
          <p:cNvSpPr>
            <a:spLocks noChangeShapeType="1"/>
          </p:cNvSpPr>
          <p:nvPr/>
        </p:nvSpPr>
        <p:spPr bwMode="auto">
          <a:xfrm>
            <a:off x="3908566" y="4722168"/>
            <a:ext cx="2136559" cy="0"/>
          </a:xfrm>
          <a:prstGeom prst="line">
            <a:avLst/>
          </a:prstGeom>
          <a:noFill/>
          <a:ln w="9525">
            <a:solidFill>
              <a:schemeClr val="tx1"/>
            </a:solidFill>
            <a:prstDash val="dash"/>
            <a:round/>
            <a:headEnd type="triangle" w="med" len="med"/>
            <a:tailEnd type="triangle" w="med" len="med"/>
          </a:ln>
        </p:spPr>
        <p:txBody>
          <a:bodyPr/>
          <a:lstStyle/>
          <a:p>
            <a:endParaRPr lang="en-US"/>
          </a:p>
        </p:txBody>
      </p:sp>
      <p:sp>
        <p:nvSpPr>
          <p:cNvPr id="592" name="Text Box 100"/>
          <p:cNvSpPr txBox="1">
            <a:spLocks noChangeArrowheads="1"/>
          </p:cNvSpPr>
          <p:nvPr/>
        </p:nvSpPr>
        <p:spPr bwMode="auto">
          <a:xfrm>
            <a:off x="4649944" y="4259672"/>
            <a:ext cx="602928" cy="391787"/>
          </a:xfrm>
          <a:prstGeom prst="rect">
            <a:avLst/>
          </a:prstGeom>
          <a:noFill/>
          <a:ln w="9525">
            <a:noFill/>
            <a:miter lim="800000"/>
            <a:headEnd/>
            <a:tailEnd/>
          </a:ln>
        </p:spPr>
        <p:txBody>
          <a:bodyPr wrap="none">
            <a:spAutoFit/>
          </a:bodyPr>
          <a:lstStyle/>
          <a:p>
            <a:r>
              <a:rPr lang="en-US" sz="1200" b="1"/>
              <a:t>1 km</a:t>
            </a:r>
          </a:p>
        </p:txBody>
      </p:sp>
      <p:grpSp>
        <p:nvGrpSpPr>
          <p:cNvPr id="593" name="Group 63"/>
          <p:cNvGrpSpPr>
            <a:grpSpLocks/>
          </p:cNvGrpSpPr>
          <p:nvPr/>
        </p:nvGrpSpPr>
        <p:grpSpPr bwMode="auto">
          <a:xfrm>
            <a:off x="2545669" y="5298572"/>
            <a:ext cx="728231" cy="748972"/>
            <a:chOff x="1483" y="2208"/>
            <a:chExt cx="937" cy="460"/>
          </a:xfrm>
        </p:grpSpPr>
        <p:sp>
          <p:nvSpPr>
            <p:cNvPr id="594"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595"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596"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597"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598"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599"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600"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601"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602"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603"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604"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605"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606" name="Group 63"/>
          <p:cNvGrpSpPr>
            <a:grpSpLocks/>
          </p:cNvGrpSpPr>
          <p:nvPr/>
        </p:nvGrpSpPr>
        <p:grpSpPr bwMode="auto">
          <a:xfrm>
            <a:off x="3340915" y="5302022"/>
            <a:ext cx="728231" cy="748975"/>
            <a:chOff x="1483" y="2208"/>
            <a:chExt cx="937" cy="460"/>
          </a:xfrm>
        </p:grpSpPr>
        <p:sp>
          <p:nvSpPr>
            <p:cNvPr id="607"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608"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609"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610"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611"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612"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613"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614"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615"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616"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617"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618"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619" name="Group 63"/>
          <p:cNvGrpSpPr>
            <a:grpSpLocks/>
          </p:cNvGrpSpPr>
          <p:nvPr/>
        </p:nvGrpSpPr>
        <p:grpSpPr bwMode="auto">
          <a:xfrm>
            <a:off x="4118290" y="5302022"/>
            <a:ext cx="728231" cy="748975"/>
            <a:chOff x="1483" y="2208"/>
            <a:chExt cx="937" cy="460"/>
          </a:xfrm>
        </p:grpSpPr>
        <p:sp>
          <p:nvSpPr>
            <p:cNvPr id="620"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621"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622"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623"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624"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625"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626"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627"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628"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629"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630"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631"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grpSp>
        <p:nvGrpSpPr>
          <p:cNvPr id="632" name="Group 63"/>
          <p:cNvGrpSpPr>
            <a:grpSpLocks/>
          </p:cNvGrpSpPr>
          <p:nvPr/>
        </p:nvGrpSpPr>
        <p:grpSpPr bwMode="auto">
          <a:xfrm>
            <a:off x="4895666" y="5302022"/>
            <a:ext cx="728231" cy="748975"/>
            <a:chOff x="1483" y="2208"/>
            <a:chExt cx="937" cy="460"/>
          </a:xfrm>
        </p:grpSpPr>
        <p:sp>
          <p:nvSpPr>
            <p:cNvPr id="633" name="Line 64"/>
            <p:cNvSpPr>
              <a:spLocks noChangeShapeType="1"/>
            </p:cNvSpPr>
            <p:nvPr/>
          </p:nvSpPr>
          <p:spPr bwMode="auto">
            <a:xfrm>
              <a:off x="1483" y="2208"/>
              <a:ext cx="0" cy="460"/>
            </a:xfrm>
            <a:prstGeom prst="line">
              <a:avLst/>
            </a:prstGeom>
            <a:noFill/>
            <a:ln w="9525">
              <a:solidFill>
                <a:schemeClr val="tx1"/>
              </a:solidFill>
              <a:prstDash val="sysDot"/>
              <a:round/>
              <a:headEnd/>
              <a:tailEnd/>
            </a:ln>
          </p:spPr>
          <p:txBody>
            <a:bodyPr/>
            <a:lstStyle/>
            <a:p>
              <a:endParaRPr lang="en-US"/>
            </a:p>
          </p:txBody>
        </p:sp>
        <p:sp>
          <p:nvSpPr>
            <p:cNvPr id="634" name="Line 65"/>
            <p:cNvSpPr>
              <a:spLocks noChangeShapeType="1"/>
            </p:cNvSpPr>
            <p:nvPr/>
          </p:nvSpPr>
          <p:spPr bwMode="auto">
            <a:xfrm>
              <a:off x="1568" y="2208"/>
              <a:ext cx="0" cy="460"/>
            </a:xfrm>
            <a:prstGeom prst="line">
              <a:avLst/>
            </a:prstGeom>
            <a:noFill/>
            <a:ln w="9525">
              <a:solidFill>
                <a:schemeClr val="tx1"/>
              </a:solidFill>
              <a:prstDash val="sysDot"/>
              <a:round/>
              <a:headEnd/>
              <a:tailEnd/>
            </a:ln>
          </p:spPr>
          <p:txBody>
            <a:bodyPr/>
            <a:lstStyle/>
            <a:p>
              <a:endParaRPr lang="en-US"/>
            </a:p>
          </p:txBody>
        </p:sp>
        <p:sp>
          <p:nvSpPr>
            <p:cNvPr id="635" name="Line 66"/>
            <p:cNvSpPr>
              <a:spLocks noChangeShapeType="1"/>
            </p:cNvSpPr>
            <p:nvPr/>
          </p:nvSpPr>
          <p:spPr bwMode="auto">
            <a:xfrm>
              <a:off x="1653" y="2208"/>
              <a:ext cx="0" cy="460"/>
            </a:xfrm>
            <a:prstGeom prst="line">
              <a:avLst/>
            </a:prstGeom>
            <a:noFill/>
            <a:ln w="9525">
              <a:solidFill>
                <a:schemeClr val="tx1"/>
              </a:solidFill>
              <a:prstDash val="sysDot"/>
              <a:round/>
              <a:headEnd/>
              <a:tailEnd/>
            </a:ln>
          </p:spPr>
          <p:txBody>
            <a:bodyPr/>
            <a:lstStyle/>
            <a:p>
              <a:endParaRPr lang="en-US"/>
            </a:p>
          </p:txBody>
        </p:sp>
        <p:sp>
          <p:nvSpPr>
            <p:cNvPr id="636" name="Line 67"/>
            <p:cNvSpPr>
              <a:spLocks noChangeShapeType="1"/>
            </p:cNvSpPr>
            <p:nvPr/>
          </p:nvSpPr>
          <p:spPr bwMode="auto">
            <a:xfrm>
              <a:off x="1738" y="2208"/>
              <a:ext cx="0" cy="460"/>
            </a:xfrm>
            <a:prstGeom prst="line">
              <a:avLst/>
            </a:prstGeom>
            <a:noFill/>
            <a:ln w="9525">
              <a:solidFill>
                <a:schemeClr val="tx1"/>
              </a:solidFill>
              <a:prstDash val="sysDot"/>
              <a:round/>
              <a:headEnd/>
              <a:tailEnd/>
            </a:ln>
          </p:spPr>
          <p:txBody>
            <a:bodyPr/>
            <a:lstStyle/>
            <a:p>
              <a:endParaRPr lang="en-US"/>
            </a:p>
          </p:txBody>
        </p:sp>
        <p:sp>
          <p:nvSpPr>
            <p:cNvPr id="637" name="Line 68"/>
            <p:cNvSpPr>
              <a:spLocks noChangeShapeType="1"/>
            </p:cNvSpPr>
            <p:nvPr/>
          </p:nvSpPr>
          <p:spPr bwMode="auto">
            <a:xfrm>
              <a:off x="1823" y="2208"/>
              <a:ext cx="0" cy="460"/>
            </a:xfrm>
            <a:prstGeom prst="line">
              <a:avLst/>
            </a:prstGeom>
            <a:noFill/>
            <a:ln w="9525">
              <a:solidFill>
                <a:schemeClr val="tx1"/>
              </a:solidFill>
              <a:prstDash val="sysDot"/>
              <a:round/>
              <a:headEnd/>
              <a:tailEnd/>
            </a:ln>
          </p:spPr>
          <p:txBody>
            <a:bodyPr/>
            <a:lstStyle/>
            <a:p>
              <a:endParaRPr lang="en-US"/>
            </a:p>
          </p:txBody>
        </p:sp>
        <p:sp>
          <p:nvSpPr>
            <p:cNvPr id="638" name="Line 69"/>
            <p:cNvSpPr>
              <a:spLocks noChangeShapeType="1"/>
            </p:cNvSpPr>
            <p:nvPr/>
          </p:nvSpPr>
          <p:spPr bwMode="auto">
            <a:xfrm>
              <a:off x="1908" y="2208"/>
              <a:ext cx="0" cy="460"/>
            </a:xfrm>
            <a:prstGeom prst="line">
              <a:avLst/>
            </a:prstGeom>
            <a:noFill/>
            <a:ln w="9525">
              <a:solidFill>
                <a:schemeClr val="tx1"/>
              </a:solidFill>
              <a:prstDash val="sysDot"/>
              <a:round/>
              <a:headEnd/>
              <a:tailEnd/>
            </a:ln>
          </p:spPr>
          <p:txBody>
            <a:bodyPr/>
            <a:lstStyle/>
            <a:p>
              <a:endParaRPr lang="en-US"/>
            </a:p>
          </p:txBody>
        </p:sp>
        <p:sp>
          <p:nvSpPr>
            <p:cNvPr id="639" name="Line 70"/>
            <p:cNvSpPr>
              <a:spLocks noChangeShapeType="1"/>
            </p:cNvSpPr>
            <p:nvPr/>
          </p:nvSpPr>
          <p:spPr bwMode="auto">
            <a:xfrm>
              <a:off x="1994" y="2208"/>
              <a:ext cx="0" cy="460"/>
            </a:xfrm>
            <a:prstGeom prst="line">
              <a:avLst/>
            </a:prstGeom>
            <a:noFill/>
            <a:ln w="9525">
              <a:solidFill>
                <a:schemeClr val="tx1"/>
              </a:solidFill>
              <a:prstDash val="sysDot"/>
              <a:round/>
              <a:headEnd/>
              <a:tailEnd/>
            </a:ln>
          </p:spPr>
          <p:txBody>
            <a:bodyPr/>
            <a:lstStyle/>
            <a:p>
              <a:endParaRPr lang="en-US"/>
            </a:p>
          </p:txBody>
        </p:sp>
        <p:sp>
          <p:nvSpPr>
            <p:cNvPr id="640" name="Line 71"/>
            <p:cNvSpPr>
              <a:spLocks noChangeShapeType="1"/>
            </p:cNvSpPr>
            <p:nvPr/>
          </p:nvSpPr>
          <p:spPr bwMode="auto">
            <a:xfrm>
              <a:off x="2079" y="2208"/>
              <a:ext cx="0" cy="460"/>
            </a:xfrm>
            <a:prstGeom prst="line">
              <a:avLst/>
            </a:prstGeom>
            <a:noFill/>
            <a:ln w="9525">
              <a:solidFill>
                <a:schemeClr val="tx1"/>
              </a:solidFill>
              <a:prstDash val="sysDot"/>
              <a:round/>
              <a:headEnd/>
              <a:tailEnd/>
            </a:ln>
          </p:spPr>
          <p:txBody>
            <a:bodyPr/>
            <a:lstStyle/>
            <a:p>
              <a:endParaRPr lang="en-US"/>
            </a:p>
          </p:txBody>
        </p:sp>
        <p:sp>
          <p:nvSpPr>
            <p:cNvPr id="641" name="Line 72"/>
            <p:cNvSpPr>
              <a:spLocks noChangeShapeType="1"/>
            </p:cNvSpPr>
            <p:nvPr/>
          </p:nvSpPr>
          <p:spPr bwMode="auto">
            <a:xfrm>
              <a:off x="2164" y="2208"/>
              <a:ext cx="0" cy="460"/>
            </a:xfrm>
            <a:prstGeom prst="line">
              <a:avLst/>
            </a:prstGeom>
            <a:noFill/>
            <a:ln w="9525">
              <a:solidFill>
                <a:schemeClr val="tx1"/>
              </a:solidFill>
              <a:prstDash val="sysDot"/>
              <a:round/>
              <a:headEnd/>
              <a:tailEnd/>
            </a:ln>
          </p:spPr>
          <p:txBody>
            <a:bodyPr/>
            <a:lstStyle/>
            <a:p>
              <a:endParaRPr lang="en-US"/>
            </a:p>
          </p:txBody>
        </p:sp>
        <p:sp>
          <p:nvSpPr>
            <p:cNvPr id="642" name="Line 73"/>
            <p:cNvSpPr>
              <a:spLocks noChangeShapeType="1"/>
            </p:cNvSpPr>
            <p:nvPr/>
          </p:nvSpPr>
          <p:spPr bwMode="auto">
            <a:xfrm>
              <a:off x="2249" y="2208"/>
              <a:ext cx="0" cy="460"/>
            </a:xfrm>
            <a:prstGeom prst="line">
              <a:avLst/>
            </a:prstGeom>
            <a:noFill/>
            <a:ln w="9525">
              <a:solidFill>
                <a:schemeClr val="tx1"/>
              </a:solidFill>
              <a:prstDash val="sysDot"/>
              <a:round/>
              <a:headEnd/>
              <a:tailEnd/>
            </a:ln>
          </p:spPr>
          <p:txBody>
            <a:bodyPr/>
            <a:lstStyle/>
            <a:p>
              <a:endParaRPr lang="en-US"/>
            </a:p>
          </p:txBody>
        </p:sp>
        <p:sp>
          <p:nvSpPr>
            <p:cNvPr id="643" name="Line 74"/>
            <p:cNvSpPr>
              <a:spLocks noChangeShapeType="1"/>
            </p:cNvSpPr>
            <p:nvPr/>
          </p:nvSpPr>
          <p:spPr bwMode="auto">
            <a:xfrm>
              <a:off x="2334" y="2208"/>
              <a:ext cx="0" cy="460"/>
            </a:xfrm>
            <a:prstGeom prst="line">
              <a:avLst/>
            </a:prstGeom>
            <a:noFill/>
            <a:ln w="9525">
              <a:solidFill>
                <a:schemeClr val="tx1"/>
              </a:solidFill>
              <a:prstDash val="sysDot"/>
              <a:round/>
              <a:headEnd/>
              <a:tailEnd/>
            </a:ln>
          </p:spPr>
          <p:txBody>
            <a:bodyPr/>
            <a:lstStyle/>
            <a:p>
              <a:endParaRPr lang="en-US"/>
            </a:p>
          </p:txBody>
        </p:sp>
        <p:sp>
          <p:nvSpPr>
            <p:cNvPr id="644" name="Line 75"/>
            <p:cNvSpPr>
              <a:spLocks noChangeShapeType="1"/>
            </p:cNvSpPr>
            <p:nvPr/>
          </p:nvSpPr>
          <p:spPr bwMode="auto">
            <a:xfrm>
              <a:off x="2420" y="2208"/>
              <a:ext cx="0" cy="460"/>
            </a:xfrm>
            <a:prstGeom prst="line">
              <a:avLst/>
            </a:prstGeom>
            <a:noFill/>
            <a:ln w="9525">
              <a:solidFill>
                <a:schemeClr val="tx1"/>
              </a:solidFill>
              <a:prstDash val="sysDot"/>
              <a:round/>
              <a:headEnd/>
              <a:tailEnd/>
            </a:ln>
          </p:spPr>
          <p:txBody>
            <a:bodyPr/>
            <a:lstStyle/>
            <a:p>
              <a:endParaRPr lang="en-US"/>
            </a:p>
          </p:txBody>
        </p:sp>
      </p:grpSp>
      <p:sp>
        <p:nvSpPr>
          <p:cNvPr id="645" name="Freeform 98"/>
          <p:cNvSpPr>
            <a:spLocks/>
          </p:cNvSpPr>
          <p:nvPr/>
        </p:nvSpPr>
        <p:spPr bwMode="auto">
          <a:xfrm>
            <a:off x="5445190" y="5239896"/>
            <a:ext cx="1233078" cy="331343"/>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type="triangle" w="med" len="med"/>
            <a:tailEnd type="triangle" w="med" len="med"/>
          </a:ln>
        </p:spPr>
        <p:txBody>
          <a:bodyPr/>
          <a:lstStyle/>
          <a:p>
            <a:endParaRPr lang="en-US" sz="1200" b="1"/>
          </a:p>
        </p:txBody>
      </p:sp>
      <p:pic>
        <p:nvPicPr>
          <p:cNvPr id="646" name="Picture 47" descr="MCj03980330000[1]"/>
          <p:cNvPicPr>
            <a:picLocks noChangeAspect="1" noChangeArrowheads="1"/>
          </p:cNvPicPr>
          <p:nvPr/>
        </p:nvPicPr>
        <p:blipFill>
          <a:blip r:embed="rId2"/>
          <a:srcRect/>
          <a:stretch>
            <a:fillRect/>
          </a:stretch>
        </p:blipFill>
        <p:spPr bwMode="auto">
          <a:xfrm>
            <a:off x="2228464" y="5322731"/>
            <a:ext cx="431131" cy="604012"/>
          </a:xfrm>
          <a:prstGeom prst="rect">
            <a:avLst/>
          </a:prstGeom>
          <a:noFill/>
          <a:ln w="9525">
            <a:noFill/>
            <a:miter lim="800000"/>
            <a:headEnd/>
            <a:tailEnd/>
          </a:ln>
        </p:spPr>
      </p:pic>
      <p:sp>
        <p:nvSpPr>
          <p:cNvPr id="647" name="Line 48"/>
          <p:cNvSpPr>
            <a:spLocks noChangeShapeType="1"/>
          </p:cNvSpPr>
          <p:nvPr/>
        </p:nvSpPr>
        <p:spPr bwMode="auto">
          <a:xfrm flipH="1" flipV="1">
            <a:off x="2389300" y="4411538"/>
            <a:ext cx="64782" cy="911194"/>
          </a:xfrm>
          <a:prstGeom prst="line">
            <a:avLst/>
          </a:prstGeom>
          <a:noFill/>
          <a:ln w="9525">
            <a:solidFill>
              <a:schemeClr val="tx1"/>
            </a:solidFill>
            <a:round/>
            <a:headEnd type="triangle" w="med" len="med"/>
            <a:tailEnd type="triangle" w="med" len="med"/>
          </a:ln>
        </p:spPr>
        <p:txBody>
          <a:bodyPr/>
          <a:lstStyle/>
          <a:p>
            <a:endParaRPr lang="en-US"/>
          </a:p>
        </p:txBody>
      </p:sp>
      <p:pic>
        <p:nvPicPr>
          <p:cNvPr id="648" name="Picture 47" descr="MCj03980330000[1]"/>
          <p:cNvPicPr>
            <a:picLocks noChangeAspect="1" noChangeArrowheads="1"/>
          </p:cNvPicPr>
          <p:nvPr/>
        </p:nvPicPr>
        <p:blipFill>
          <a:blip r:embed="rId2"/>
          <a:srcRect/>
          <a:stretch>
            <a:fillRect/>
          </a:stretch>
        </p:blipFill>
        <p:spPr bwMode="auto">
          <a:xfrm>
            <a:off x="8114627" y="5322731"/>
            <a:ext cx="431130" cy="604012"/>
          </a:xfrm>
          <a:prstGeom prst="rect">
            <a:avLst/>
          </a:prstGeom>
          <a:noFill/>
          <a:ln w="9525">
            <a:noFill/>
            <a:miter lim="800000"/>
            <a:headEnd/>
            <a:tailEnd/>
          </a:ln>
        </p:spPr>
      </p:pic>
      <p:sp>
        <p:nvSpPr>
          <p:cNvPr id="649" name="Freeform 98"/>
          <p:cNvSpPr>
            <a:spLocks/>
          </p:cNvSpPr>
          <p:nvPr/>
        </p:nvSpPr>
        <p:spPr bwMode="auto">
          <a:xfrm>
            <a:off x="7053553" y="5239896"/>
            <a:ext cx="1134790" cy="362408"/>
          </a:xfrm>
          <a:custGeom>
            <a:avLst/>
            <a:gdLst>
              <a:gd name="T0" fmla="*/ 0 w 508"/>
              <a:gd name="T1" fmla="*/ 2147483647 h 105"/>
              <a:gd name="T2" fmla="*/ 2147483647 w 508"/>
              <a:gd name="T3" fmla="*/ 2147483647 h 105"/>
              <a:gd name="T4" fmla="*/ 2147483647 w 508"/>
              <a:gd name="T5" fmla="*/ 2147483647 h 105"/>
              <a:gd name="T6" fmla="*/ 0 60000 65536"/>
              <a:gd name="T7" fmla="*/ 0 60000 65536"/>
              <a:gd name="T8" fmla="*/ 0 60000 65536"/>
              <a:gd name="T9" fmla="*/ 0 w 508"/>
              <a:gd name="T10" fmla="*/ 0 h 105"/>
              <a:gd name="T11" fmla="*/ 508 w 508"/>
              <a:gd name="T12" fmla="*/ 105 h 105"/>
            </a:gdLst>
            <a:ahLst/>
            <a:cxnLst>
              <a:cxn ang="T6">
                <a:pos x="T0" y="T1"/>
              </a:cxn>
              <a:cxn ang="T7">
                <a:pos x="T2" y="T3"/>
              </a:cxn>
              <a:cxn ang="T8">
                <a:pos x="T4" y="T5"/>
              </a:cxn>
            </a:cxnLst>
            <a:rect l="T9" t="T10" r="T11" b="T12"/>
            <a:pathLst>
              <a:path w="508" h="105">
                <a:moveTo>
                  <a:pt x="0" y="105"/>
                </a:moveTo>
                <a:cubicBezTo>
                  <a:pt x="78" y="60"/>
                  <a:pt x="157" y="16"/>
                  <a:pt x="242" y="8"/>
                </a:cubicBezTo>
                <a:cubicBezTo>
                  <a:pt x="327" y="0"/>
                  <a:pt x="417" y="28"/>
                  <a:pt x="508" y="57"/>
                </a:cubicBezTo>
              </a:path>
            </a:pathLst>
          </a:custGeom>
          <a:noFill/>
          <a:ln w="9525">
            <a:solidFill>
              <a:schemeClr val="tx1"/>
            </a:solidFill>
            <a:round/>
            <a:headEnd/>
            <a:tailEnd type="triangle" w="med" len="med"/>
          </a:ln>
        </p:spPr>
        <p:txBody>
          <a:bodyPr/>
          <a:lstStyle/>
          <a:p>
            <a:endParaRPr lang="en-US" sz="1200" b="1"/>
          </a:p>
        </p:txBody>
      </p:sp>
      <p:sp>
        <p:nvSpPr>
          <p:cNvPr id="650" name="Text Box 80"/>
          <p:cNvSpPr txBox="1">
            <a:spLocks noChangeArrowheads="1"/>
          </p:cNvSpPr>
          <p:nvPr/>
        </p:nvSpPr>
        <p:spPr bwMode="auto">
          <a:xfrm>
            <a:off x="7375226" y="5322731"/>
            <a:ext cx="567150" cy="391787"/>
          </a:xfrm>
          <a:prstGeom prst="rect">
            <a:avLst/>
          </a:prstGeom>
          <a:noFill/>
          <a:ln w="9525">
            <a:noFill/>
            <a:miter lim="800000"/>
            <a:headEnd/>
            <a:tailEnd/>
          </a:ln>
        </p:spPr>
        <p:txBody>
          <a:bodyPr wrap="none">
            <a:spAutoFit/>
          </a:bodyPr>
          <a:lstStyle/>
          <a:p>
            <a:r>
              <a:rPr lang="en-US" sz="1200" b="1"/>
              <a:t>V2V</a:t>
            </a:r>
          </a:p>
        </p:txBody>
      </p:sp>
      <p:sp>
        <p:nvSpPr>
          <p:cNvPr id="651" name="Text Box 80"/>
          <p:cNvSpPr txBox="1">
            <a:spLocks noChangeArrowheads="1"/>
          </p:cNvSpPr>
          <p:nvPr/>
        </p:nvSpPr>
        <p:spPr bwMode="auto">
          <a:xfrm>
            <a:off x="5766863" y="5322731"/>
            <a:ext cx="567150" cy="391787"/>
          </a:xfrm>
          <a:prstGeom prst="rect">
            <a:avLst/>
          </a:prstGeom>
          <a:noFill/>
          <a:ln w="9525">
            <a:noFill/>
            <a:miter lim="800000"/>
            <a:headEnd/>
            <a:tailEnd/>
          </a:ln>
        </p:spPr>
        <p:txBody>
          <a:bodyPr wrap="none">
            <a:spAutoFit/>
          </a:bodyPr>
          <a:lstStyle/>
          <a:p>
            <a:r>
              <a:rPr lang="en-US" sz="1200" b="1"/>
              <a:t>V2V</a:t>
            </a:r>
          </a:p>
        </p:txBody>
      </p:sp>
      <p:sp>
        <p:nvSpPr>
          <p:cNvPr id="652" name="Text Box 80"/>
          <p:cNvSpPr txBox="1">
            <a:spLocks noChangeArrowheads="1"/>
          </p:cNvSpPr>
          <p:nvPr/>
        </p:nvSpPr>
        <p:spPr bwMode="auto">
          <a:xfrm>
            <a:off x="4265724" y="4825717"/>
            <a:ext cx="567150" cy="391787"/>
          </a:xfrm>
          <a:prstGeom prst="rect">
            <a:avLst/>
          </a:prstGeom>
          <a:noFill/>
          <a:ln w="9525">
            <a:noFill/>
            <a:miter lim="800000"/>
            <a:headEnd/>
            <a:tailEnd/>
          </a:ln>
        </p:spPr>
        <p:txBody>
          <a:bodyPr wrap="none">
            <a:spAutoFit/>
          </a:bodyPr>
          <a:lstStyle/>
          <a:p>
            <a:r>
              <a:rPr lang="en-US" sz="1200" b="1"/>
              <a:t>V2V</a:t>
            </a:r>
          </a:p>
        </p:txBody>
      </p:sp>
      <p:sp>
        <p:nvSpPr>
          <p:cNvPr id="653" name="Text Box 80"/>
          <p:cNvSpPr txBox="1">
            <a:spLocks noChangeArrowheads="1"/>
          </p:cNvSpPr>
          <p:nvPr/>
        </p:nvSpPr>
        <p:spPr bwMode="auto">
          <a:xfrm>
            <a:off x="2983501" y="4328702"/>
            <a:ext cx="506895" cy="391787"/>
          </a:xfrm>
          <a:prstGeom prst="rect">
            <a:avLst/>
          </a:prstGeom>
          <a:noFill/>
          <a:ln w="9525">
            <a:noFill/>
            <a:miter lim="800000"/>
            <a:headEnd/>
            <a:tailEnd/>
          </a:ln>
        </p:spPr>
        <p:txBody>
          <a:bodyPr wrap="none">
            <a:spAutoFit/>
          </a:bodyPr>
          <a:lstStyle/>
          <a:p>
            <a:r>
              <a:rPr lang="en-US" sz="1200" b="1"/>
              <a:t>V2I</a:t>
            </a:r>
          </a:p>
        </p:txBody>
      </p:sp>
      <p:sp>
        <p:nvSpPr>
          <p:cNvPr id="654" name="Text Box 80"/>
          <p:cNvSpPr txBox="1">
            <a:spLocks noChangeArrowheads="1"/>
          </p:cNvSpPr>
          <p:nvPr/>
        </p:nvSpPr>
        <p:spPr bwMode="auto">
          <a:xfrm>
            <a:off x="1906791" y="4577209"/>
            <a:ext cx="506895" cy="391787"/>
          </a:xfrm>
          <a:prstGeom prst="rect">
            <a:avLst/>
          </a:prstGeom>
          <a:noFill/>
          <a:ln w="9525">
            <a:noFill/>
            <a:miter lim="800000"/>
            <a:headEnd/>
            <a:tailEnd/>
          </a:ln>
        </p:spPr>
        <p:txBody>
          <a:bodyPr wrap="none">
            <a:spAutoFit/>
          </a:bodyPr>
          <a:lstStyle/>
          <a:p>
            <a:r>
              <a:rPr lang="en-US" sz="1200" b="1"/>
              <a:t>V2I</a:t>
            </a:r>
          </a:p>
        </p:txBody>
      </p:sp>
      <p:sp>
        <p:nvSpPr>
          <p:cNvPr id="655" name="Line 81"/>
          <p:cNvSpPr>
            <a:spLocks noChangeShapeType="1"/>
          </p:cNvSpPr>
          <p:nvPr/>
        </p:nvSpPr>
        <p:spPr bwMode="auto">
          <a:xfrm>
            <a:off x="4688230" y="5196717"/>
            <a:ext cx="3998570" cy="0"/>
          </a:xfrm>
          <a:prstGeom prst="line">
            <a:avLst/>
          </a:prstGeom>
          <a:noFill/>
          <a:ln w="28575">
            <a:solidFill>
              <a:schemeClr val="tx1"/>
            </a:solidFill>
            <a:round/>
            <a:headEnd/>
            <a:tailEnd/>
          </a:ln>
        </p:spPr>
        <p:txBody>
          <a:bodyPr/>
          <a:lstStyle/>
          <a:p>
            <a:endParaRPr lang="en-US"/>
          </a:p>
        </p:txBody>
      </p:sp>
      <p:sp>
        <p:nvSpPr>
          <p:cNvPr id="656" name="Line 46"/>
          <p:cNvSpPr>
            <a:spLocks noChangeShapeType="1"/>
          </p:cNvSpPr>
          <p:nvPr/>
        </p:nvSpPr>
        <p:spPr bwMode="auto">
          <a:xfrm>
            <a:off x="828857" y="5196717"/>
            <a:ext cx="3998570" cy="0"/>
          </a:xfrm>
          <a:prstGeom prst="line">
            <a:avLst/>
          </a:prstGeom>
          <a:noFill/>
          <a:ln w="28575">
            <a:solidFill>
              <a:schemeClr val="tx1"/>
            </a:solidFill>
            <a:round/>
            <a:headEnd/>
            <a:tailEnd/>
          </a:ln>
        </p:spPr>
        <p:txBody>
          <a:bodyPr/>
          <a:lstStyle/>
          <a:p>
            <a:endParaRPr lang="en-US"/>
          </a:p>
        </p:txBody>
      </p:sp>
      <p:grpSp>
        <p:nvGrpSpPr>
          <p:cNvPr id="659" name="Group 93"/>
          <p:cNvGrpSpPr>
            <a:grpSpLocks/>
          </p:cNvGrpSpPr>
          <p:nvPr/>
        </p:nvGrpSpPr>
        <p:grpSpPr bwMode="auto">
          <a:xfrm>
            <a:off x="1832597" y="3841419"/>
            <a:ext cx="1110218" cy="487283"/>
            <a:chOff x="1699" y="633"/>
            <a:chExt cx="497" cy="214"/>
          </a:xfrm>
        </p:grpSpPr>
        <p:sp>
          <p:nvSpPr>
            <p:cNvPr id="660" name="AutoShape 94"/>
            <p:cNvSpPr>
              <a:spLocks noChangeArrowheads="1"/>
            </p:cNvSpPr>
            <p:nvPr/>
          </p:nvSpPr>
          <p:spPr bwMode="auto">
            <a:xfrm>
              <a:off x="1743" y="638"/>
              <a:ext cx="407" cy="209"/>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200" b="1"/>
            </a:p>
          </p:txBody>
        </p:sp>
        <p:sp>
          <p:nvSpPr>
            <p:cNvPr id="661" name="Text Box 95"/>
            <p:cNvSpPr txBox="1">
              <a:spLocks noChangeArrowheads="1"/>
            </p:cNvSpPr>
            <p:nvPr/>
          </p:nvSpPr>
          <p:spPr bwMode="auto">
            <a:xfrm>
              <a:off x="1699" y="633"/>
              <a:ext cx="497" cy="189"/>
            </a:xfrm>
            <a:prstGeom prst="rect">
              <a:avLst/>
            </a:prstGeom>
            <a:noFill/>
            <a:ln w="9525">
              <a:noFill/>
              <a:miter lim="800000"/>
              <a:headEnd/>
              <a:tailEnd/>
            </a:ln>
          </p:spPr>
          <p:txBody>
            <a:bodyPr wrap="none">
              <a:spAutoFit/>
            </a:bodyPr>
            <a:lstStyle/>
            <a:p>
              <a:pPr algn="ctr"/>
              <a:r>
                <a:rPr lang="en-US" sz="1200" b="1"/>
                <a:t>Portable</a:t>
              </a:r>
            </a:p>
            <a:p>
              <a:pPr algn="ctr"/>
              <a:r>
                <a:rPr lang="en-US" sz="1200" b="1"/>
                <a:t>DSRC RSU</a:t>
              </a:r>
            </a:p>
          </p:txBody>
        </p:sp>
      </p:grpSp>
      <p:cxnSp>
        <p:nvCxnSpPr>
          <p:cNvPr id="663" name="Straight Connector 662"/>
          <p:cNvCxnSpPr/>
          <p:nvPr/>
        </p:nvCxnSpPr>
        <p:spPr>
          <a:xfrm>
            <a:off x="0" y="3619500"/>
            <a:ext cx="9144000" cy="1588"/>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Multiply 664"/>
          <p:cNvSpPr/>
          <p:nvPr/>
        </p:nvSpPr>
        <p:spPr>
          <a:xfrm>
            <a:off x="1797732" y="3621088"/>
            <a:ext cx="1183135" cy="984298"/>
          </a:xfrm>
          <a:prstGeom prst="mathMultiply">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TextBox 665"/>
          <p:cNvSpPr txBox="1"/>
          <p:nvPr/>
        </p:nvSpPr>
        <p:spPr>
          <a:xfrm>
            <a:off x="5892725" y="3841419"/>
            <a:ext cx="1454822" cy="400110"/>
          </a:xfrm>
          <a:prstGeom prst="rect">
            <a:avLst/>
          </a:prstGeom>
          <a:noFill/>
        </p:spPr>
        <p:txBody>
          <a:bodyPr wrap="none" rtlCol="0">
            <a:spAutoFit/>
          </a:bodyPr>
          <a:lstStyle/>
          <a:p>
            <a:r>
              <a:rPr lang="en-US" sz="2000" b="1" dirty="0" smtClean="0"/>
              <a:t>Pure V2V ?</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Outline</a:t>
            </a:r>
            <a:endParaRPr lang="en-US" sz="3200">
              <a:solidFill>
                <a:schemeClr val="tx2"/>
              </a:solidFill>
            </a:endParaRPr>
          </a:p>
        </p:txBody>
      </p:sp>
      <p:sp>
        <p:nvSpPr>
          <p:cNvPr id="3075" name="Text Box 5"/>
          <p:cNvSpPr txBox="1">
            <a:spLocks noChangeArrowheads="1"/>
          </p:cNvSpPr>
          <p:nvPr/>
        </p:nvSpPr>
        <p:spPr bwMode="auto">
          <a:xfrm>
            <a:off x="1295400" y="1447800"/>
            <a:ext cx="6623865" cy="3970318"/>
          </a:xfrm>
          <a:prstGeom prst="rect">
            <a:avLst/>
          </a:prstGeom>
          <a:noFill/>
          <a:ln w="9525">
            <a:noFill/>
            <a:miter lim="800000"/>
            <a:headEnd/>
            <a:tailEnd/>
          </a:ln>
        </p:spPr>
        <p:txBody>
          <a:bodyPr wrap="none">
            <a:spAutoFit/>
          </a:bodyPr>
          <a:lstStyle/>
          <a:p>
            <a:pPr marL="457200" indent="-457200">
              <a:buFontTx/>
              <a:buChar char="•"/>
            </a:pPr>
            <a:r>
              <a:rPr lang="en-US" sz="2800" b="1" dirty="0"/>
              <a:t>What has been accomplished</a:t>
            </a:r>
            <a:r>
              <a:rPr lang="en-US" sz="2800" b="1" dirty="0" smtClean="0"/>
              <a:t>?</a:t>
            </a:r>
          </a:p>
          <a:p>
            <a:pPr marL="914400" lvl="1" indent="-457200">
              <a:buFontTx/>
              <a:buChar char="•"/>
            </a:pPr>
            <a:r>
              <a:rPr lang="en-US" sz="2800" b="1" dirty="0" smtClean="0"/>
              <a:t>Phase I</a:t>
            </a:r>
          </a:p>
          <a:p>
            <a:pPr marL="914400" lvl="1" indent="-457200">
              <a:buFontTx/>
              <a:buChar char="•"/>
            </a:pPr>
            <a:r>
              <a:rPr lang="en-US" sz="2800" b="1" dirty="0" smtClean="0"/>
              <a:t>Phase II</a:t>
            </a:r>
            <a:endParaRPr lang="en-US" sz="2800" b="1" dirty="0"/>
          </a:p>
          <a:p>
            <a:pPr marL="457200" indent="-457200">
              <a:buFontTx/>
              <a:buChar char="•"/>
            </a:pPr>
            <a:endParaRPr lang="en-US" sz="2800" b="1" dirty="0"/>
          </a:p>
          <a:p>
            <a:pPr marL="457200" indent="-457200">
              <a:buFontTx/>
              <a:buChar char="•"/>
            </a:pPr>
            <a:r>
              <a:rPr lang="en-US" sz="2800" b="1" dirty="0"/>
              <a:t>What is currently being </a:t>
            </a:r>
            <a:r>
              <a:rPr lang="en-US" sz="2800" b="1" dirty="0" smtClean="0"/>
              <a:t>accomplished?</a:t>
            </a:r>
          </a:p>
          <a:p>
            <a:pPr marL="914400" lvl="1" indent="-457200">
              <a:buFontTx/>
              <a:buChar char="•"/>
            </a:pPr>
            <a:r>
              <a:rPr lang="en-US" sz="2800" b="1" dirty="0" smtClean="0"/>
              <a:t>Phase III</a:t>
            </a:r>
            <a:endParaRPr lang="en-US" sz="2800" b="1" dirty="0"/>
          </a:p>
          <a:p>
            <a:pPr marL="457200" indent="-457200">
              <a:buFontTx/>
              <a:buChar char="•"/>
            </a:pPr>
            <a:endParaRPr lang="en-US" sz="2800" b="1" dirty="0"/>
          </a:p>
          <a:p>
            <a:pPr marL="457200" indent="-457200">
              <a:buFontTx/>
              <a:buChar char="•"/>
            </a:pPr>
            <a:r>
              <a:rPr lang="en-US" sz="2800" b="1" dirty="0"/>
              <a:t>What </a:t>
            </a:r>
            <a:r>
              <a:rPr lang="en-US" sz="2800" b="1" dirty="0" smtClean="0"/>
              <a:t>could be possible next phase?</a:t>
            </a:r>
            <a:endParaRPr lang="en-US" sz="2800" b="1" dirty="0"/>
          </a:p>
          <a:p>
            <a:pPr marL="914400" lvl="1" indent="-457200"/>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600" b="1" dirty="0">
                <a:solidFill>
                  <a:srgbClr val="0000FF"/>
                </a:solidFill>
                <a:latin typeface="Arial" charset="0"/>
                <a:cs typeface="Arial" charset="0"/>
              </a:rPr>
              <a:t>What Has Been Done? – Phase 1</a:t>
            </a:r>
            <a:endParaRPr lang="en-US" sz="3600" dirty="0">
              <a:solidFill>
                <a:schemeClr val="tx2"/>
              </a:solidFill>
            </a:endParaRPr>
          </a:p>
        </p:txBody>
      </p:sp>
      <p:sp>
        <p:nvSpPr>
          <p:cNvPr id="20" name="Text Box 19"/>
          <p:cNvSpPr txBox="1">
            <a:spLocks noChangeArrowheads="1"/>
          </p:cNvSpPr>
          <p:nvPr/>
        </p:nvSpPr>
        <p:spPr bwMode="auto">
          <a:xfrm>
            <a:off x="858838" y="5191125"/>
            <a:ext cx="7321550" cy="701675"/>
          </a:xfrm>
          <a:prstGeom prst="rect">
            <a:avLst/>
          </a:prstGeom>
          <a:noFill/>
          <a:ln w="9525">
            <a:noFill/>
            <a:miter lim="800000"/>
            <a:headEnd/>
            <a:tailEnd/>
          </a:ln>
        </p:spPr>
        <p:txBody>
          <a:bodyPr wrap="none">
            <a:spAutoFit/>
          </a:bodyPr>
          <a:lstStyle/>
          <a:p>
            <a:pPr marL="457200" indent="-457200">
              <a:buFontTx/>
              <a:buAutoNum type="arabicPeriod"/>
            </a:pPr>
            <a:r>
              <a:rPr lang="en-US" sz="2000" b="1" dirty="0"/>
              <a:t>This system </a:t>
            </a:r>
            <a:r>
              <a:rPr lang="en-US" sz="2000" b="1" dirty="0" smtClean="0"/>
              <a:t>was developed </a:t>
            </a:r>
            <a:r>
              <a:rPr lang="en-US" sz="2000" b="1" dirty="0"/>
              <a:t>and demonstrated in the field</a:t>
            </a:r>
          </a:p>
          <a:p>
            <a:pPr marL="457200" indent="-457200">
              <a:buFontTx/>
              <a:buAutoNum type="arabicPeriod"/>
            </a:pPr>
            <a:r>
              <a:rPr lang="en-US" sz="2000" b="1" dirty="0"/>
              <a:t>Currently the Bluetooth enabled cell phone gets text messages</a:t>
            </a:r>
          </a:p>
        </p:txBody>
      </p:sp>
      <p:sp>
        <p:nvSpPr>
          <p:cNvPr id="21" name="Rounded Rectangle 20"/>
          <p:cNvSpPr/>
          <p:nvPr/>
        </p:nvSpPr>
        <p:spPr bwMode="auto">
          <a:xfrm>
            <a:off x="858838" y="4003675"/>
            <a:ext cx="1666875" cy="6619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Calibri" pitchFamily="34" charset="0"/>
                <a:cs typeface="Arial" charset="0"/>
              </a:rPr>
              <a:t>MNDOT</a:t>
            </a:r>
          </a:p>
          <a:p>
            <a:pPr algn="ctr">
              <a:defRPr/>
            </a:pPr>
            <a:r>
              <a:rPr lang="en-US" sz="1600" b="1" dirty="0">
                <a:solidFill>
                  <a:schemeClr val="tx1"/>
                </a:solidFill>
                <a:latin typeface="Calibri" pitchFamily="34" charset="0"/>
                <a:cs typeface="Arial" charset="0"/>
              </a:rPr>
              <a:t>Infrastructure</a:t>
            </a:r>
            <a:endParaRPr lang="en-US" sz="1600" b="1" dirty="0">
              <a:solidFill>
                <a:schemeClr val="tx1"/>
              </a:solidFill>
              <a:latin typeface="Arial" charset="0"/>
              <a:cs typeface="Arial" charset="0"/>
            </a:endParaRPr>
          </a:p>
        </p:txBody>
      </p:sp>
      <p:pic>
        <p:nvPicPr>
          <p:cNvPr id="22" name="Picture 11" descr="savari roadside unit2.JPG"/>
          <p:cNvPicPr>
            <a:picLocks noChangeAspect="1"/>
          </p:cNvPicPr>
          <p:nvPr/>
        </p:nvPicPr>
        <p:blipFill>
          <a:blip r:embed="rId2"/>
          <a:srcRect/>
          <a:stretch>
            <a:fillRect/>
          </a:stretch>
        </p:blipFill>
        <p:spPr bwMode="auto">
          <a:xfrm>
            <a:off x="2874963" y="3729038"/>
            <a:ext cx="1262062" cy="1117600"/>
          </a:xfrm>
          <a:prstGeom prst="rect">
            <a:avLst/>
          </a:prstGeom>
          <a:noFill/>
          <a:ln w="9525">
            <a:noFill/>
            <a:miter lim="800000"/>
            <a:headEnd/>
            <a:tailEnd/>
          </a:ln>
        </p:spPr>
      </p:pic>
      <p:pic>
        <p:nvPicPr>
          <p:cNvPr id="23" name="Picture 12" descr="savari onboard unit.JPG"/>
          <p:cNvPicPr>
            <a:picLocks noChangeAspect="1"/>
          </p:cNvPicPr>
          <p:nvPr/>
        </p:nvPicPr>
        <p:blipFill>
          <a:blip r:embed="rId3"/>
          <a:srcRect/>
          <a:stretch>
            <a:fillRect/>
          </a:stretch>
        </p:blipFill>
        <p:spPr bwMode="auto">
          <a:xfrm>
            <a:off x="4519613" y="3590925"/>
            <a:ext cx="1465262" cy="1244600"/>
          </a:xfrm>
          <a:prstGeom prst="rect">
            <a:avLst/>
          </a:prstGeom>
          <a:noFill/>
          <a:ln w="9525">
            <a:noFill/>
            <a:miter lim="800000"/>
            <a:headEnd/>
            <a:tailEnd/>
          </a:ln>
        </p:spPr>
      </p:pic>
      <p:pic>
        <p:nvPicPr>
          <p:cNvPr id="24" name="Picture 13" descr="CID.jpg"/>
          <p:cNvPicPr>
            <a:picLocks noChangeAspect="1"/>
          </p:cNvPicPr>
          <p:nvPr/>
        </p:nvPicPr>
        <p:blipFill>
          <a:blip r:embed="rId4"/>
          <a:srcRect/>
          <a:stretch>
            <a:fillRect/>
          </a:stretch>
        </p:blipFill>
        <p:spPr bwMode="auto">
          <a:xfrm>
            <a:off x="6326188" y="3379788"/>
            <a:ext cx="1112837" cy="1635125"/>
          </a:xfrm>
          <a:prstGeom prst="rect">
            <a:avLst/>
          </a:prstGeom>
          <a:noFill/>
          <a:ln w="9525">
            <a:noFill/>
            <a:miter lim="800000"/>
            <a:headEnd/>
            <a:tailEnd/>
          </a:ln>
        </p:spPr>
      </p:pic>
      <p:pic>
        <p:nvPicPr>
          <p:cNvPr id="25" name="Picture 14" descr="cell phone.jpg"/>
          <p:cNvPicPr>
            <a:picLocks noChangeAspect="1"/>
          </p:cNvPicPr>
          <p:nvPr/>
        </p:nvPicPr>
        <p:blipFill>
          <a:blip r:embed="rId5"/>
          <a:srcRect/>
          <a:stretch>
            <a:fillRect/>
          </a:stretch>
        </p:blipFill>
        <p:spPr bwMode="auto">
          <a:xfrm>
            <a:off x="7789863" y="3311525"/>
            <a:ext cx="733425" cy="1631950"/>
          </a:xfrm>
          <a:prstGeom prst="rect">
            <a:avLst/>
          </a:prstGeom>
          <a:noFill/>
          <a:ln w="9525">
            <a:noFill/>
            <a:miter lim="800000"/>
            <a:headEnd/>
            <a:tailEnd/>
          </a:ln>
        </p:spPr>
      </p:pic>
      <p:sp>
        <p:nvSpPr>
          <p:cNvPr id="26" name="Line 27"/>
          <p:cNvSpPr>
            <a:spLocks noChangeShapeType="1"/>
          </p:cNvSpPr>
          <p:nvPr/>
        </p:nvSpPr>
        <p:spPr bwMode="auto">
          <a:xfrm>
            <a:off x="2525713" y="4289425"/>
            <a:ext cx="349250" cy="0"/>
          </a:xfrm>
          <a:prstGeom prst="line">
            <a:avLst/>
          </a:prstGeom>
          <a:noFill/>
          <a:ln w="28575">
            <a:solidFill>
              <a:schemeClr val="tx1"/>
            </a:solidFill>
            <a:round/>
            <a:headEnd/>
            <a:tailEnd type="triangle" w="med" len="med"/>
          </a:ln>
        </p:spPr>
        <p:txBody>
          <a:bodyPr/>
          <a:lstStyle/>
          <a:p>
            <a:endParaRPr lang="en-US"/>
          </a:p>
        </p:txBody>
      </p:sp>
      <p:sp>
        <p:nvSpPr>
          <p:cNvPr id="27" name="Line 28"/>
          <p:cNvSpPr>
            <a:spLocks noChangeShapeType="1"/>
          </p:cNvSpPr>
          <p:nvPr/>
        </p:nvSpPr>
        <p:spPr bwMode="auto">
          <a:xfrm>
            <a:off x="4129088" y="4217988"/>
            <a:ext cx="350837" cy="0"/>
          </a:xfrm>
          <a:prstGeom prst="line">
            <a:avLst/>
          </a:prstGeom>
          <a:noFill/>
          <a:ln w="28575">
            <a:solidFill>
              <a:schemeClr val="tx1"/>
            </a:solidFill>
            <a:round/>
            <a:headEnd/>
            <a:tailEnd type="triangle" w="med" len="med"/>
          </a:ln>
        </p:spPr>
        <p:txBody>
          <a:bodyPr/>
          <a:lstStyle/>
          <a:p>
            <a:endParaRPr lang="en-US"/>
          </a:p>
        </p:txBody>
      </p:sp>
      <p:sp>
        <p:nvSpPr>
          <p:cNvPr id="28" name="Line 29"/>
          <p:cNvSpPr>
            <a:spLocks noChangeShapeType="1"/>
          </p:cNvSpPr>
          <p:nvPr/>
        </p:nvSpPr>
        <p:spPr bwMode="auto">
          <a:xfrm>
            <a:off x="5984875" y="4217988"/>
            <a:ext cx="349250" cy="0"/>
          </a:xfrm>
          <a:prstGeom prst="line">
            <a:avLst/>
          </a:prstGeom>
          <a:noFill/>
          <a:ln w="28575">
            <a:solidFill>
              <a:schemeClr val="tx1"/>
            </a:solidFill>
            <a:round/>
            <a:headEnd/>
            <a:tailEnd type="triangle" w="med" len="med"/>
          </a:ln>
        </p:spPr>
        <p:txBody>
          <a:bodyPr/>
          <a:lstStyle/>
          <a:p>
            <a:endParaRPr lang="en-US"/>
          </a:p>
        </p:txBody>
      </p:sp>
      <p:sp>
        <p:nvSpPr>
          <p:cNvPr id="29" name="Line 30"/>
          <p:cNvSpPr>
            <a:spLocks noChangeShapeType="1"/>
          </p:cNvSpPr>
          <p:nvPr/>
        </p:nvSpPr>
        <p:spPr bwMode="auto">
          <a:xfrm>
            <a:off x="7439025" y="4148138"/>
            <a:ext cx="350838" cy="0"/>
          </a:xfrm>
          <a:prstGeom prst="line">
            <a:avLst/>
          </a:prstGeom>
          <a:noFill/>
          <a:ln w="28575">
            <a:solidFill>
              <a:schemeClr val="tx1"/>
            </a:solidFill>
            <a:round/>
            <a:headEnd/>
            <a:tailEnd type="triangle" w="med" len="med"/>
          </a:ln>
        </p:spPr>
        <p:txBody>
          <a:bodyPr/>
          <a:lstStyle/>
          <a:p>
            <a:endParaRPr lang="en-US"/>
          </a:p>
        </p:txBody>
      </p:sp>
      <p:sp>
        <p:nvSpPr>
          <p:cNvPr id="30" name="Text Box 31"/>
          <p:cNvSpPr txBox="1">
            <a:spLocks noChangeArrowheads="1"/>
          </p:cNvSpPr>
          <p:nvPr/>
        </p:nvSpPr>
        <p:spPr bwMode="auto">
          <a:xfrm>
            <a:off x="6608763" y="2968625"/>
            <a:ext cx="536575" cy="338138"/>
          </a:xfrm>
          <a:prstGeom prst="rect">
            <a:avLst/>
          </a:prstGeom>
          <a:noFill/>
          <a:ln w="9525">
            <a:noFill/>
            <a:miter lim="800000"/>
            <a:headEnd/>
            <a:tailEnd/>
          </a:ln>
        </p:spPr>
        <p:txBody>
          <a:bodyPr wrap="none">
            <a:spAutoFit/>
          </a:bodyPr>
          <a:lstStyle/>
          <a:p>
            <a:r>
              <a:rPr lang="en-US" sz="1600" b="1">
                <a:latin typeface="Arial" charset="0"/>
                <a:cs typeface="Arial" charset="0"/>
              </a:rPr>
              <a:t>CID</a:t>
            </a:r>
          </a:p>
        </p:txBody>
      </p:sp>
      <p:sp>
        <p:nvSpPr>
          <p:cNvPr id="31" name="Line 32"/>
          <p:cNvSpPr>
            <a:spLocks noChangeShapeType="1"/>
          </p:cNvSpPr>
          <p:nvPr/>
        </p:nvSpPr>
        <p:spPr bwMode="auto">
          <a:xfrm>
            <a:off x="2725738" y="4570413"/>
            <a:ext cx="350837" cy="0"/>
          </a:xfrm>
          <a:prstGeom prst="line">
            <a:avLst/>
          </a:prstGeom>
          <a:noFill/>
          <a:ln w="28575">
            <a:solidFill>
              <a:schemeClr val="tx1"/>
            </a:solidFill>
            <a:round/>
            <a:headEnd/>
            <a:tailEnd type="triangle" w="med" len="med"/>
          </a:ln>
        </p:spPr>
        <p:txBody>
          <a:bodyPr/>
          <a:lstStyle/>
          <a:p>
            <a:endParaRPr lang="en-US"/>
          </a:p>
        </p:txBody>
      </p:sp>
      <p:sp>
        <p:nvSpPr>
          <p:cNvPr id="32" name="Text Box 33"/>
          <p:cNvSpPr txBox="1">
            <a:spLocks noChangeArrowheads="1"/>
          </p:cNvSpPr>
          <p:nvPr/>
        </p:nvSpPr>
        <p:spPr bwMode="auto">
          <a:xfrm>
            <a:off x="7534275" y="2681288"/>
            <a:ext cx="1289050" cy="584200"/>
          </a:xfrm>
          <a:prstGeom prst="rect">
            <a:avLst/>
          </a:prstGeom>
          <a:noFill/>
          <a:ln w="9525">
            <a:noFill/>
            <a:miter lim="800000"/>
            <a:headEnd/>
            <a:tailEnd/>
          </a:ln>
        </p:spPr>
        <p:txBody>
          <a:bodyPr wrap="none">
            <a:spAutoFit/>
          </a:bodyPr>
          <a:lstStyle/>
          <a:p>
            <a:r>
              <a:rPr lang="en-US" sz="1600" b="1">
                <a:latin typeface="Arial" charset="0"/>
                <a:cs typeface="Arial" charset="0"/>
              </a:rPr>
              <a:t>BT enabled</a:t>
            </a:r>
          </a:p>
          <a:p>
            <a:r>
              <a:rPr lang="en-US" sz="1600" b="1">
                <a:latin typeface="Arial" charset="0"/>
                <a:cs typeface="Arial" charset="0"/>
              </a:rPr>
              <a:t>Cell Phone</a:t>
            </a:r>
          </a:p>
        </p:txBody>
      </p:sp>
      <p:sp>
        <p:nvSpPr>
          <p:cNvPr id="33" name="Text Box 34"/>
          <p:cNvSpPr txBox="1">
            <a:spLocks noChangeArrowheads="1"/>
          </p:cNvSpPr>
          <p:nvPr/>
        </p:nvSpPr>
        <p:spPr bwMode="auto">
          <a:xfrm>
            <a:off x="4619625" y="3148013"/>
            <a:ext cx="1276350" cy="339725"/>
          </a:xfrm>
          <a:prstGeom prst="rect">
            <a:avLst/>
          </a:prstGeom>
          <a:noFill/>
          <a:ln w="9525">
            <a:noFill/>
            <a:miter lim="800000"/>
            <a:headEnd/>
            <a:tailEnd/>
          </a:ln>
        </p:spPr>
        <p:txBody>
          <a:bodyPr wrap="none">
            <a:spAutoFit/>
          </a:bodyPr>
          <a:lstStyle/>
          <a:p>
            <a:r>
              <a:rPr lang="en-US" sz="1600" b="1">
                <a:latin typeface="Arial" charset="0"/>
                <a:cs typeface="Arial" charset="0"/>
              </a:rPr>
              <a:t>DSRC-OBU</a:t>
            </a:r>
          </a:p>
        </p:txBody>
      </p:sp>
      <p:sp>
        <p:nvSpPr>
          <p:cNvPr id="34" name="Text Box 35"/>
          <p:cNvSpPr txBox="1">
            <a:spLocks noChangeArrowheads="1"/>
          </p:cNvSpPr>
          <p:nvPr/>
        </p:nvSpPr>
        <p:spPr bwMode="auto">
          <a:xfrm>
            <a:off x="2852738" y="3060700"/>
            <a:ext cx="1392237" cy="584200"/>
          </a:xfrm>
          <a:prstGeom prst="rect">
            <a:avLst/>
          </a:prstGeom>
          <a:noFill/>
          <a:ln w="9525">
            <a:noFill/>
            <a:miter lim="800000"/>
            <a:headEnd/>
            <a:tailEnd/>
          </a:ln>
        </p:spPr>
        <p:txBody>
          <a:bodyPr wrap="none">
            <a:spAutoFit/>
          </a:bodyPr>
          <a:lstStyle/>
          <a:p>
            <a:pPr algn="ctr"/>
            <a:r>
              <a:rPr lang="en-US" sz="1600" b="1">
                <a:latin typeface="Arial" charset="0"/>
                <a:cs typeface="Arial" charset="0"/>
              </a:rPr>
              <a:t>DSRC</a:t>
            </a:r>
          </a:p>
          <a:p>
            <a:pPr algn="ctr"/>
            <a:r>
              <a:rPr lang="en-US" sz="1600" b="1">
                <a:latin typeface="Arial" charset="0"/>
                <a:cs typeface="Arial" charset="0"/>
              </a:rPr>
              <a:t>RSU or OBU</a:t>
            </a:r>
          </a:p>
        </p:txBody>
      </p:sp>
      <p:pic>
        <p:nvPicPr>
          <p:cNvPr id="35" name="Picture 36" descr="SDC10261"/>
          <p:cNvPicPr>
            <a:picLocks noChangeAspect="1" noChangeArrowheads="1"/>
          </p:cNvPicPr>
          <p:nvPr/>
        </p:nvPicPr>
        <p:blipFill>
          <a:blip r:embed="rId6"/>
          <a:srcRect/>
          <a:stretch>
            <a:fillRect/>
          </a:stretch>
        </p:blipFill>
        <p:spPr bwMode="auto">
          <a:xfrm>
            <a:off x="193675" y="939800"/>
            <a:ext cx="2951163" cy="2211388"/>
          </a:xfrm>
          <a:prstGeom prst="rect">
            <a:avLst/>
          </a:prstGeom>
          <a:noFill/>
          <a:ln w="9525">
            <a:noFill/>
            <a:miter lim="800000"/>
            <a:headEnd/>
            <a:tailEnd/>
          </a:ln>
        </p:spPr>
      </p:pic>
      <p:sp>
        <p:nvSpPr>
          <p:cNvPr id="36" name="TextBox 18"/>
          <p:cNvSpPr txBox="1">
            <a:spLocks noChangeArrowheads="1"/>
          </p:cNvSpPr>
          <p:nvPr/>
        </p:nvSpPr>
        <p:spPr bwMode="auto">
          <a:xfrm>
            <a:off x="5260975" y="1333500"/>
            <a:ext cx="2528888" cy="400110"/>
          </a:xfrm>
          <a:prstGeom prst="rect">
            <a:avLst/>
          </a:prstGeom>
          <a:noFill/>
          <a:ln w="9525">
            <a:noFill/>
            <a:miter lim="800000"/>
            <a:headEnd/>
            <a:tailEnd/>
          </a:ln>
        </p:spPr>
        <p:txBody>
          <a:bodyPr>
            <a:spAutoFit/>
          </a:bodyPr>
          <a:lstStyle/>
          <a:p>
            <a:r>
              <a:rPr lang="en-US" sz="2000" b="1" dirty="0"/>
              <a:t>Year: 2008 - 2009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dirty="0">
                <a:solidFill>
                  <a:srgbClr val="0000FF"/>
                </a:solidFill>
                <a:latin typeface="Arial" charset="0"/>
                <a:cs typeface="Arial" charset="0"/>
              </a:rPr>
              <a:t>What Has Been Done? – Phase </a:t>
            </a:r>
            <a:r>
              <a:rPr lang="en-US" sz="3200" b="1" dirty="0" smtClean="0">
                <a:solidFill>
                  <a:srgbClr val="0000FF"/>
                </a:solidFill>
                <a:latin typeface="Arial" charset="0"/>
                <a:cs typeface="Arial" charset="0"/>
              </a:rPr>
              <a:t>2</a:t>
            </a:r>
          </a:p>
          <a:p>
            <a:pPr algn="ctr"/>
            <a:r>
              <a:rPr lang="en-US" sz="2000" b="1" dirty="0" smtClean="0">
                <a:solidFill>
                  <a:srgbClr val="0000FF"/>
                </a:solidFill>
                <a:latin typeface="Arial" charset="0"/>
                <a:cs typeface="Arial" charset="0"/>
              </a:rPr>
              <a:t>Portable DSRC Based V2I Information System</a:t>
            </a:r>
            <a:endParaRPr lang="en-US" sz="2000" dirty="0">
              <a:solidFill>
                <a:schemeClr val="tx2"/>
              </a:solidFill>
            </a:endParaRPr>
          </a:p>
        </p:txBody>
      </p:sp>
      <p:sp>
        <p:nvSpPr>
          <p:cNvPr id="5123" name="Text Box 55"/>
          <p:cNvSpPr txBox="1">
            <a:spLocks noChangeArrowheads="1"/>
          </p:cNvSpPr>
          <p:nvPr/>
        </p:nvSpPr>
        <p:spPr bwMode="auto">
          <a:xfrm>
            <a:off x="595312" y="4686300"/>
            <a:ext cx="7862888" cy="1323439"/>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b="1" dirty="0" smtClean="0"/>
              <a:t>It was developed and successfully demonstrated in the field.</a:t>
            </a:r>
          </a:p>
          <a:p>
            <a:pPr marL="342900" indent="-342900">
              <a:buFont typeface="+mj-lt"/>
              <a:buAutoNum type="arabicPeriod"/>
            </a:pPr>
            <a:r>
              <a:rPr lang="en-US" sz="1600" b="1" dirty="0" smtClean="0"/>
              <a:t>Can acquire in real time, important travel information e.g., TT and </a:t>
            </a:r>
            <a:r>
              <a:rPr lang="en-US" sz="1600" b="1" dirty="0" err="1" smtClean="0"/>
              <a:t>SoC</a:t>
            </a:r>
            <a:r>
              <a:rPr lang="en-US" sz="1600" b="1" dirty="0" smtClean="0"/>
              <a:t> location</a:t>
            </a:r>
          </a:p>
          <a:p>
            <a:pPr marL="342900" indent="-342900">
              <a:buFont typeface="+mj-lt"/>
              <a:buAutoNum type="arabicPeriod"/>
            </a:pPr>
            <a:r>
              <a:rPr lang="en-US" sz="1600" b="1" dirty="0" smtClean="0"/>
              <a:t>Can communicate to the driver, both TT and distance to the </a:t>
            </a:r>
            <a:r>
              <a:rPr lang="en-US" sz="1600" b="1" dirty="0" err="1" smtClean="0"/>
              <a:t>SoC</a:t>
            </a:r>
            <a:r>
              <a:rPr lang="en-US" sz="1600" b="1" dirty="0" smtClean="0"/>
              <a:t> location</a:t>
            </a:r>
          </a:p>
          <a:p>
            <a:pPr marL="342900" indent="-342900">
              <a:buFont typeface="+mj-lt"/>
              <a:buAutoNum type="arabicPeriod"/>
            </a:pPr>
            <a:r>
              <a:rPr lang="en-US" sz="1600" b="1" dirty="0" smtClean="0"/>
              <a:t>Uses BT enabled cell phone text messaging as user interface for the driver</a:t>
            </a:r>
          </a:p>
          <a:p>
            <a:endParaRPr lang="en-US" sz="1600" b="1" dirty="0"/>
          </a:p>
        </p:txBody>
      </p:sp>
      <p:grpSp>
        <p:nvGrpSpPr>
          <p:cNvPr id="5124" name="Group 49"/>
          <p:cNvGrpSpPr>
            <a:grpSpLocks/>
          </p:cNvGrpSpPr>
          <p:nvPr/>
        </p:nvGrpSpPr>
        <p:grpSpPr bwMode="auto">
          <a:xfrm>
            <a:off x="1219200" y="1354008"/>
            <a:ext cx="6515100" cy="3154362"/>
            <a:chOff x="1638300" y="1208088"/>
            <a:chExt cx="6055211" cy="2922068"/>
          </a:xfrm>
        </p:grpSpPr>
        <p:grpSp>
          <p:nvGrpSpPr>
            <p:cNvPr id="5125" name="Group 5"/>
            <p:cNvGrpSpPr>
              <a:grpSpLocks/>
            </p:cNvGrpSpPr>
            <p:nvPr/>
          </p:nvGrpSpPr>
          <p:grpSpPr bwMode="auto">
            <a:xfrm>
              <a:off x="1722438" y="1208088"/>
              <a:ext cx="5791200" cy="1878012"/>
              <a:chOff x="1235" y="253"/>
              <a:chExt cx="2287" cy="687"/>
            </a:xfrm>
          </p:grpSpPr>
          <p:sp>
            <p:nvSpPr>
              <p:cNvPr id="5168" name="Line 6"/>
              <p:cNvSpPr>
                <a:spLocks noChangeShapeType="1"/>
              </p:cNvSpPr>
              <p:nvPr/>
            </p:nvSpPr>
            <p:spPr bwMode="auto">
              <a:xfrm>
                <a:off x="1235" y="940"/>
                <a:ext cx="2287" cy="0"/>
              </a:xfrm>
              <a:prstGeom prst="line">
                <a:avLst/>
              </a:prstGeom>
              <a:noFill/>
              <a:ln w="28575">
                <a:solidFill>
                  <a:schemeClr val="tx1"/>
                </a:solidFill>
                <a:round/>
                <a:headEnd/>
                <a:tailEnd/>
              </a:ln>
            </p:spPr>
            <p:txBody>
              <a:bodyPr/>
              <a:lstStyle/>
              <a:p>
                <a:endParaRPr lang="en-US"/>
              </a:p>
            </p:txBody>
          </p:sp>
          <p:sp>
            <p:nvSpPr>
              <p:cNvPr id="5169" name="Line 7"/>
              <p:cNvSpPr>
                <a:spLocks noChangeShapeType="1"/>
              </p:cNvSpPr>
              <p:nvPr/>
            </p:nvSpPr>
            <p:spPr bwMode="auto">
              <a:xfrm>
                <a:off x="1235" y="253"/>
                <a:ext cx="2287" cy="0"/>
              </a:xfrm>
              <a:prstGeom prst="line">
                <a:avLst/>
              </a:prstGeom>
              <a:noFill/>
              <a:ln w="28575">
                <a:solidFill>
                  <a:schemeClr val="tx1"/>
                </a:solidFill>
                <a:round/>
                <a:headEnd/>
                <a:tailEnd/>
              </a:ln>
            </p:spPr>
            <p:txBody>
              <a:bodyPr/>
              <a:lstStyle/>
              <a:p>
                <a:endParaRPr lang="en-US"/>
              </a:p>
            </p:txBody>
          </p:sp>
          <p:sp>
            <p:nvSpPr>
              <p:cNvPr id="5170" name="Line 8"/>
              <p:cNvSpPr>
                <a:spLocks noChangeShapeType="1"/>
              </p:cNvSpPr>
              <p:nvPr/>
            </p:nvSpPr>
            <p:spPr bwMode="auto">
              <a:xfrm>
                <a:off x="1238" y="602"/>
                <a:ext cx="2244" cy="0"/>
              </a:xfrm>
              <a:prstGeom prst="line">
                <a:avLst/>
              </a:prstGeom>
              <a:noFill/>
              <a:ln w="12700">
                <a:solidFill>
                  <a:schemeClr val="tx1"/>
                </a:solidFill>
                <a:prstDash val="dash"/>
                <a:round/>
                <a:headEnd/>
                <a:tailEnd/>
              </a:ln>
            </p:spPr>
            <p:txBody>
              <a:bodyPr/>
              <a:lstStyle/>
              <a:p>
                <a:endParaRPr lang="en-US"/>
              </a:p>
            </p:txBody>
          </p:sp>
        </p:grpSp>
        <p:sp>
          <p:nvSpPr>
            <p:cNvPr id="2" name="Text Box 9"/>
            <p:cNvSpPr txBox="1">
              <a:spLocks noChangeArrowheads="1"/>
            </p:cNvSpPr>
            <p:nvPr/>
          </p:nvSpPr>
          <p:spPr bwMode="auto">
            <a:xfrm>
              <a:off x="5427233" y="1359559"/>
              <a:ext cx="1524131" cy="776473"/>
            </a:xfrm>
            <a:prstGeom prst="rect">
              <a:avLst/>
            </a:prstGeom>
            <a:noFill/>
            <a:ln w="9525">
              <a:noFill/>
              <a:miter lim="800000"/>
              <a:headEnd/>
              <a:tailEnd/>
            </a:ln>
          </p:spPr>
          <p:txBody>
            <a:bodyPr lIns="98722" tIns="49361" rIns="98722" bIns="49361">
              <a:spAutoFit/>
            </a:bodyPr>
            <a:lstStyle/>
            <a:p>
              <a:pPr algn="ctr">
                <a:defRPr/>
              </a:pPr>
              <a:r>
                <a:rPr lang="en-US" sz="1200" b="1" dirty="0">
                  <a:latin typeface="+mn-lt"/>
                  <a:cs typeface="Arial" charset="0"/>
                </a:rPr>
                <a:t>Vehicle passing</a:t>
              </a:r>
            </a:p>
            <a:p>
              <a:pPr algn="ctr">
                <a:defRPr/>
              </a:pPr>
              <a:r>
                <a:rPr lang="en-US" sz="1200" b="1" dirty="0">
                  <a:latin typeface="+mn-lt"/>
                  <a:cs typeface="Arial" charset="0"/>
                </a:rPr>
                <a:t>Through</a:t>
              </a:r>
            </a:p>
            <a:p>
              <a:pPr algn="ctr">
                <a:defRPr/>
              </a:pPr>
              <a:r>
                <a:rPr lang="en-US" sz="1200" b="1" dirty="0">
                  <a:latin typeface="+mn-lt"/>
                  <a:cs typeface="Arial" charset="0"/>
                </a:rPr>
                <a:t>congested area</a:t>
              </a:r>
            </a:p>
            <a:p>
              <a:pPr algn="ctr">
                <a:defRPr/>
              </a:pPr>
              <a:endParaRPr lang="en-US" sz="1200" b="1" dirty="0">
                <a:latin typeface="+mn-lt"/>
                <a:cs typeface="Arial" charset="0"/>
              </a:endParaRPr>
            </a:p>
          </p:txBody>
        </p:sp>
        <p:sp>
          <p:nvSpPr>
            <p:cNvPr id="5126" name="Text Box 12"/>
            <p:cNvSpPr txBox="1">
              <a:spLocks noChangeArrowheads="1"/>
            </p:cNvSpPr>
            <p:nvPr/>
          </p:nvSpPr>
          <p:spPr bwMode="auto">
            <a:xfrm>
              <a:off x="2259461" y="2206620"/>
              <a:ext cx="1466589" cy="433825"/>
            </a:xfrm>
            <a:prstGeom prst="rect">
              <a:avLst/>
            </a:prstGeom>
            <a:noFill/>
            <a:ln w="9525">
              <a:noFill/>
              <a:miter lim="800000"/>
              <a:headEnd/>
              <a:tailEnd/>
            </a:ln>
          </p:spPr>
          <p:txBody>
            <a:bodyPr wrap="none" lIns="98722" tIns="49361" rIns="98722" bIns="49361">
              <a:spAutoFit/>
            </a:bodyPr>
            <a:lstStyle/>
            <a:p>
              <a:pPr algn="ctr">
                <a:defRPr/>
              </a:pPr>
              <a:r>
                <a:rPr lang="en-US" sz="1200" b="1" dirty="0">
                  <a:latin typeface="+mn-lt"/>
                  <a:cs typeface="Arial" charset="0"/>
                </a:rPr>
                <a:t>Vehicle  approaching</a:t>
              </a:r>
            </a:p>
            <a:p>
              <a:pPr algn="ctr">
                <a:defRPr/>
              </a:pPr>
              <a:r>
                <a:rPr lang="en-US" sz="1200" b="1" dirty="0">
                  <a:latin typeface="+mn-lt"/>
                  <a:cs typeface="Arial" charset="0"/>
                </a:rPr>
                <a:t>Congested area</a:t>
              </a:r>
            </a:p>
          </p:txBody>
        </p:sp>
        <p:sp>
          <p:nvSpPr>
            <p:cNvPr id="5128" name="Line 26"/>
            <p:cNvSpPr>
              <a:spLocks noChangeShapeType="1"/>
            </p:cNvSpPr>
            <p:nvPr/>
          </p:nvSpPr>
          <p:spPr bwMode="auto">
            <a:xfrm>
              <a:off x="2019300" y="2819400"/>
              <a:ext cx="0" cy="854075"/>
            </a:xfrm>
            <a:prstGeom prst="line">
              <a:avLst/>
            </a:prstGeom>
            <a:noFill/>
            <a:ln w="28575">
              <a:solidFill>
                <a:schemeClr val="tx1"/>
              </a:solidFill>
              <a:round/>
              <a:headEnd type="triangle" w="med" len="med"/>
              <a:tailEnd/>
            </a:ln>
          </p:spPr>
          <p:txBody>
            <a:bodyPr lIns="98722" tIns="49361" rIns="98722" bIns="49361"/>
            <a:lstStyle/>
            <a:p>
              <a:endParaRPr lang="en-US"/>
            </a:p>
          </p:txBody>
        </p:sp>
        <p:sp>
          <p:nvSpPr>
            <p:cNvPr id="3" name="Text Box 30"/>
            <p:cNvSpPr txBox="1">
              <a:spLocks noChangeArrowheads="1"/>
            </p:cNvSpPr>
            <p:nvPr/>
          </p:nvSpPr>
          <p:spPr bwMode="auto">
            <a:xfrm>
              <a:off x="5356412" y="2524268"/>
              <a:ext cx="914774" cy="263237"/>
            </a:xfrm>
            <a:prstGeom prst="rect">
              <a:avLst/>
            </a:prstGeom>
            <a:noFill/>
            <a:ln w="9525">
              <a:noFill/>
              <a:miter lim="800000"/>
              <a:headEnd/>
              <a:tailEnd/>
            </a:ln>
          </p:spPr>
          <p:txBody>
            <a:bodyPr lIns="98722" tIns="49361" rIns="98722" bIns="49361">
              <a:spAutoFit/>
            </a:bodyPr>
            <a:lstStyle/>
            <a:p>
              <a:pPr algn="ctr">
                <a:defRPr/>
              </a:pPr>
              <a:r>
                <a:rPr lang="en-US" sz="1200" b="1" dirty="0">
                  <a:latin typeface="+mn-lt"/>
                  <a:cs typeface="Arial" charset="0"/>
                </a:rPr>
                <a:t>Work Zone</a:t>
              </a:r>
            </a:p>
          </p:txBody>
        </p:sp>
        <p:sp>
          <p:nvSpPr>
            <p:cNvPr id="5130" name="Line 31"/>
            <p:cNvSpPr>
              <a:spLocks noChangeShapeType="1"/>
            </p:cNvSpPr>
            <p:nvPr/>
          </p:nvSpPr>
          <p:spPr bwMode="auto">
            <a:xfrm flipH="1">
              <a:off x="6781800" y="2819400"/>
              <a:ext cx="0" cy="854075"/>
            </a:xfrm>
            <a:prstGeom prst="line">
              <a:avLst/>
            </a:prstGeom>
            <a:noFill/>
            <a:ln w="28575">
              <a:solidFill>
                <a:schemeClr val="tx1"/>
              </a:solidFill>
              <a:round/>
              <a:headEnd type="triangle" w="med" len="med"/>
              <a:tailEnd/>
            </a:ln>
          </p:spPr>
          <p:txBody>
            <a:bodyPr lIns="98722" tIns="49361" rIns="98722" bIns="49361"/>
            <a:lstStyle/>
            <a:p>
              <a:endParaRPr lang="en-US"/>
            </a:p>
          </p:txBody>
        </p:sp>
        <p:sp>
          <p:nvSpPr>
            <p:cNvPr id="52" name="Line 32"/>
            <p:cNvSpPr>
              <a:spLocks noChangeShapeType="1"/>
            </p:cNvSpPr>
            <p:nvPr/>
          </p:nvSpPr>
          <p:spPr bwMode="auto">
            <a:xfrm>
              <a:off x="4860664" y="3664291"/>
              <a:ext cx="1828800" cy="0"/>
            </a:xfrm>
            <a:prstGeom prst="line">
              <a:avLst/>
            </a:prstGeom>
            <a:noFill/>
            <a:ln w="28575">
              <a:solidFill>
                <a:schemeClr val="tx1"/>
              </a:solidFill>
              <a:round/>
              <a:headEnd/>
              <a:tailEnd type="triangle" w="med" len="med"/>
            </a:ln>
            <a:scene3d>
              <a:camera prst="orthographicFront">
                <a:rot lat="0" lon="10800000" rev="0"/>
              </a:camera>
              <a:lightRig rig="threePt" dir="t"/>
            </a:scene3d>
          </p:spPr>
          <p:txBody>
            <a:bodyPr lIns="98722" tIns="49361" rIns="98722" bIns="49361"/>
            <a:lstStyle/>
            <a:p>
              <a:pPr>
                <a:defRPr/>
              </a:pPr>
              <a:endParaRPr lang="en-US"/>
            </a:p>
          </p:txBody>
        </p:sp>
        <p:sp>
          <p:nvSpPr>
            <p:cNvPr id="5132" name="Line 51"/>
            <p:cNvSpPr>
              <a:spLocks noChangeShapeType="1"/>
            </p:cNvSpPr>
            <p:nvPr/>
          </p:nvSpPr>
          <p:spPr bwMode="auto">
            <a:xfrm flipV="1">
              <a:off x="2019300" y="3657600"/>
              <a:ext cx="2011363" cy="12700"/>
            </a:xfrm>
            <a:prstGeom prst="line">
              <a:avLst/>
            </a:prstGeom>
            <a:noFill/>
            <a:ln w="28575">
              <a:solidFill>
                <a:schemeClr val="tx1"/>
              </a:solidFill>
              <a:round/>
              <a:headEnd/>
              <a:tailEnd/>
            </a:ln>
          </p:spPr>
          <p:txBody>
            <a:bodyPr lIns="98722" tIns="49361" rIns="98722" bIns="49361"/>
            <a:lstStyle/>
            <a:p>
              <a:endParaRPr lang="en-US"/>
            </a:p>
          </p:txBody>
        </p:sp>
        <p:sp>
          <p:nvSpPr>
            <p:cNvPr id="4" name="Text Box 30"/>
            <p:cNvSpPr txBox="1">
              <a:spLocks noChangeArrowheads="1"/>
            </p:cNvSpPr>
            <p:nvPr/>
          </p:nvSpPr>
          <p:spPr bwMode="auto">
            <a:xfrm>
              <a:off x="4081631" y="1253676"/>
              <a:ext cx="1270355" cy="605884"/>
            </a:xfrm>
            <a:prstGeom prst="rect">
              <a:avLst/>
            </a:prstGeom>
            <a:noFill/>
            <a:ln w="9525">
              <a:noFill/>
              <a:miter lim="800000"/>
              <a:headEnd/>
              <a:tailEnd/>
            </a:ln>
          </p:spPr>
          <p:txBody>
            <a:bodyPr lIns="98722" tIns="49361" rIns="98722" bIns="49361">
              <a:spAutoFit/>
            </a:bodyPr>
            <a:lstStyle/>
            <a:p>
              <a:pPr algn="ctr">
                <a:defRPr/>
              </a:pPr>
              <a:r>
                <a:rPr lang="en-US" sz="1200" b="1" dirty="0">
                  <a:latin typeface="+mn-lt"/>
                  <a:cs typeface="Arial" charset="0"/>
                </a:rPr>
                <a:t>Start of </a:t>
              </a:r>
            </a:p>
            <a:p>
              <a:pPr algn="ctr">
                <a:defRPr/>
              </a:pPr>
              <a:r>
                <a:rPr lang="en-US" sz="1200" b="1" dirty="0">
                  <a:latin typeface="+mn-lt"/>
                  <a:cs typeface="Arial" charset="0"/>
                </a:rPr>
                <a:t>Congestion</a:t>
              </a:r>
            </a:p>
            <a:p>
              <a:pPr algn="ctr">
                <a:defRPr/>
              </a:pPr>
              <a:r>
                <a:rPr lang="en-US" sz="1200" b="1" dirty="0">
                  <a:latin typeface="+mn-lt"/>
                  <a:cs typeface="Arial" charset="0"/>
                </a:rPr>
                <a:t>(varying)</a:t>
              </a:r>
            </a:p>
          </p:txBody>
        </p:sp>
        <p:sp>
          <p:nvSpPr>
            <p:cNvPr id="5133" name="Text Box 28"/>
            <p:cNvSpPr txBox="1">
              <a:spLocks noChangeArrowheads="1"/>
            </p:cNvSpPr>
            <p:nvPr/>
          </p:nvSpPr>
          <p:spPr bwMode="auto">
            <a:xfrm>
              <a:off x="1744532" y="3724272"/>
              <a:ext cx="2756124" cy="263237"/>
            </a:xfrm>
            <a:prstGeom prst="rect">
              <a:avLst/>
            </a:prstGeom>
            <a:noFill/>
            <a:ln w="9525">
              <a:noFill/>
              <a:miter lim="800000"/>
              <a:headEnd/>
              <a:tailEnd/>
            </a:ln>
          </p:spPr>
          <p:txBody>
            <a:bodyPr wrap="none" lIns="98722" tIns="49361" rIns="98722" bIns="49361">
              <a:spAutoFit/>
            </a:bodyPr>
            <a:lstStyle/>
            <a:p>
              <a:pPr>
                <a:defRPr/>
              </a:pPr>
              <a:r>
                <a:rPr lang="en-US" sz="1200" b="1" dirty="0" err="1">
                  <a:latin typeface="+mn-lt"/>
                  <a:cs typeface="Arial" charset="0"/>
                </a:rPr>
                <a:t>SoC</a:t>
              </a:r>
              <a:r>
                <a:rPr lang="en-US" sz="1200" b="1" dirty="0">
                  <a:latin typeface="+mn-lt"/>
                  <a:cs typeface="Arial" charset="0"/>
                </a:rPr>
                <a:t> location and TT Broadcast from RSU</a:t>
              </a:r>
            </a:p>
          </p:txBody>
        </p:sp>
        <p:sp>
          <p:nvSpPr>
            <p:cNvPr id="5135" name="Line 23"/>
            <p:cNvSpPr>
              <a:spLocks noChangeShapeType="1"/>
            </p:cNvSpPr>
            <p:nvPr/>
          </p:nvSpPr>
          <p:spPr bwMode="auto">
            <a:xfrm>
              <a:off x="6286500" y="2187575"/>
              <a:ext cx="0" cy="822325"/>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136" name="Line 23"/>
            <p:cNvSpPr>
              <a:spLocks noChangeShapeType="1"/>
            </p:cNvSpPr>
            <p:nvPr/>
          </p:nvSpPr>
          <p:spPr bwMode="auto">
            <a:xfrm>
              <a:off x="6057900" y="2187575"/>
              <a:ext cx="0" cy="822325"/>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137" name="Line 23"/>
            <p:cNvSpPr>
              <a:spLocks noChangeShapeType="1"/>
            </p:cNvSpPr>
            <p:nvPr/>
          </p:nvSpPr>
          <p:spPr bwMode="auto">
            <a:xfrm>
              <a:off x="6743700" y="2187575"/>
              <a:ext cx="0" cy="822325"/>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138" name="Line 23"/>
            <p:cNvSpPr>
              <a:spLocks noChangeShapeType="1"/>
            </p:cNvSpPr>
            <p:nvPr/>
          </p:nvSpPr>
          <p:spPr bwMode="auto">
            <a:xfrm>
              <a:off x="6972300" y="2187575"/>
              <a:ext cx="0" cy="822325"/>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139" name="Line 23"/>
            <p:cNvSpPr>
              <a:spLocks noChangeShapeType="1"/>
            </p:cNvSpPr>
            <p:nvPr/>
          </p:nvSpPr>
          <p:spPr bwMode="auto">
            <a:xfrm>
              <a:off x="6515100" y="2187575"/>
              <a:ext cx="0" cy="822325"/>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140" name="Line 23"/>
            <p:cNvSpPr>
              <a:spLocks noChangeShapeType="1"/>
            </p:cNvSpPr>
            <p:nvPr/>
          </p:nvSpPr>
          <p:spPr bwMode="auto">
            <a:xfrm>
              <a:off x="5829300" y="2187575"/>
              <a:ext cx="0" cy="822325"/>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141" name="Line 23"/>
            <p:cNvSpPr>
              <a:spLocks noChangeShapeType="1"/>
            </p:cNvSpPr>
            <p:nvPr/>
          </p:nvSpPr>
          <p:spPr bwMode="auto">
            <a:xfrm>
              <a:off x="5600700" y="2182813"/>
              <a:ext cx="0" cy="823912"/>
            </a:xfrm>
            <a:prstGeom prst="line">
              <a:avLst/>
            </a:prstGeom>
            <a:noFill/>
            <a:ln w="3175">
              <a:solidFill>
                <a:schemeClr val="tx1"/>
              </a:solidFill>
              <a:prstDash val="sysDot"/>
              <a:round/>
              <a:headEnd/>
              <a:tailEnd/>
            </a:ln>
          </p:spPr>
          <p:txBody>
            <a:bodyPr lIns="98722" tIns="49361" rIns="98722" bIns="49361"/>
            <a:lstStyle/>
            <a:p>
              <a:endParaRPr lang="en-US"/>
            </a:p>
          </p:txBody>
        </p:sp>
        <p:sp>
          <p:nvSpPr>
            <p:cNvPr id="5" name="Text Box 30"/>
            <p:cNvSpPr txBox="1">
              <a:spLocks noChangeArrowheads="1"/>
            </p:cNvSpPr>
            <p:nvPr/>
          </p:nvSpPr>
          <p:spPr bwMode="auto">
            <a:xfrm>
              <a:off x="6423157" y="1359559"/>
              <a:ext cx="1270354" cy="433825"/>
            </a:xfrm>
            <a:prstGeom prst="rect">
              <a:avLst/>
            </a:prstGeom>
            <a:noFill/>
            <a:ln w="9525">
              <a:noFill/>
              <a:miter lim="800000"/>
              <a:headEnd/>
              <a:tailEnd/>
            </a:ln>
          </p:spPr>
          <p:txBody>
            <a:bodyPr lIns="98722" tIns="49361" rIns="98722" bIns="49361">
              <a:spAutoFit/>
            </a:bodyPr>
            <a:lstStyle/>
            <a:p>
              <a:pPr algn="ctr">
                <a:defRPr/>
              </a:pPr>
              <a:r>
                <a:rPr lang="en-US" sz="1200" b="1" dirty="0">
                  <a:latin typeface="+mn-lt"/>
                  <a:cs typeface="Arial" charset="0"/>
                </a:rPr>
                <a:t>End of </a:t>
              </a:r>
            </a:p>
            <a:p>
              <a:pPr algn="ctr">
                <a:defRPr/>
              </a:pPr>
              <a:r>
                <a:rPr lang="en-US" sz="1200" b="1" dirty="0">
                  <a:latin typeface="+mn-lt"/>
                  <a:cs typeface="Arial" charset="0"/>
                </a:rPr>
                <a:t>Congestion</a:t>
              </a:r>
            </a:p>
          </p:txBody>
        </p:sp>
        <p:sp>
          <p:nvSpPr>
            <p:cNvPr id="5143" name="Line 23"/>
            <p:cNvSpPr>
              <a:spLocks noChangeShapeType="1"/>
            </p:cNvSpPr>
            <p:nvPr/>
          </p:nvSpPr>
          <p:spPr bwMode="auto">
            <a:xfrm>
              <a:off x="7124700" y="2171700"/>
              <a:ext cx="0" cy="914400"/>
            </a:xfrm>
            <a:prstGeom prst="line">
              <a:avLst/>
            </a:prstGeom>
            <a:noFill/>
            <a:ln w="50800">
              <a:solidFill>
                <a:schemeClr val="tx1"/>
              </a:solidFill>
              <a:round/>
              <a:headEnd/>
              <a:tailEnd/>
            </a:ln>
          </p:spPr>
          <p:txBody>
            <a:bodyPr lIns="98722" tIns="49361" rIns="98722" bIns="49361"/>
            <a:lstStyle/>
            <a:p>
              <a:endParaRPr lang="en-US"/>
            </a:p>
          </p:txBody>
        </p:sp>
        <p:sp>
          <p:nvSpPr>
            <p:cNvPr id="65" name="AutoShape 6"/>
            <p:cNvSpPr>
              <a:spLocks noChangeArrowheads="1"/>
            </p:cNvSpPr>
            <p:nvPr/>
          </p:nvSpPr>
          <p:spPr bwMode="auto">
            <a:xfrm>
              <a:off x="2629693" y="2660175"/>
              <a:ext cx="361950" cy="45720"/>
            </a:xfrm>
            <a:prstGeom prst="leftArrow">
              <a:avLst>
                <a:gd name="adj1" fmla="val 50000"/>
                <a:gd name="adj2" fmla="val 85655"/>
              </a:avLst>
            </a:prstGeom>
            <a:solidFill>
              <a:srgbClr val="000000"/>
            </a:solidFill>
            <a:ln w="9525">
              <a:solidFill>
                <a:srgbClr val="000000"/>
              </a:solidFill>
              <a:miter lim="800000"/>
              <a:headEnd/>
              <a:tailEnd/>
            </a:ln>
            <a:scene3d>
              <a:camera prst="orthographicFront">
                <a:rot lat="0" lon="10800000" rev="0"/>
              </a:camera>
              <a:lightRig rig="threePt" dir="t"/>
            </a:scene3d>
          </p:spPr>
          <p:txBody>
            <a:bodyPr lIns="98722" tIns="49361" rIns="98722" bIns="49361"/>
            <a:lstStyle/>
            <a:p>
              <a:pPr>
                <a:defRPr/>
              </a:pPr>
              <a:endParaRPr lang="en-US"/>
            </a:p>
          </p:txBody>
        </p:sp>
        <p:grpSp>
          <p:nvGrpSpPr>
            <p:cNvPr id="5145" name="Group 47"/>
            <p:cNvGrpSpPr>
              <a:grpSpLocks/>
            </p:cNvGrpSpPr>
            <p:nvPr/>
          </p:nvGrpSpPr>
          <p:grpSpPr bwMode="auto">
            <a:xfrm>
              <a:off x="1638300" y="2552700"/>
              <a:ext cx="838200" cy="254000"/>
              <a:chOff x="8507413" y="2431256"/>
              <a:chExt cx="1012825" cy="363724"/>
            </a:xfrm>
          </p:grpSpPr>
          <p:sp>
            <p:nvSpPr>
              <p:cNvPr id="5166" name="AutoShape 38"/>
              <p:cNvSpPr>
                <a:spLocks noChangeArrowheads="1"/>
              </p:cNvSpPr>
              <p:nvPr/>
            </p:nvSpPr>
            <p:spPr bwMode="auto">
              <a:xfrm>
                <a:off x="8507413" y="2431256"/>
                <a:ext cx="1012825" cy="327025"/>
              </a:xfrm>
              <a:prstGeom prst="roundRect">
                <a:avLst>
                  <a:gd name="adj" fmla="val 16667"/>
                </a:avLst>
              </a:prstGeom>
              <a:solidFill>
                <a:schemeClr val="accent1"/>
              </a:solidFill>
              <a:ln w="9525">
                <a:solidFill>
                  <a:schemeClr val="tx1"/>
                </a:solidFill>
                <a:round/>
                <a:headEnd/>
                <a:tailEnd/>
              </a:ln>
            </p:spPr>
            <p:txBody>
              <a:bodyPr wrap="none" lIns="98746" tIns="49373" rIns="98746" bIns="49373" anchor="ctr"/>
              <a:lstStyle/>
              <a:p>
                <a:endParaRPr lang="en-US"/>
              </a:p>
            </p:txBody>
          </p:sp>
          <p:sp>
            <p:nvSpPr>
              <p:cNvPr id="5167" name="Text Box 39"/>
              <p:cNvSpPr txBox="1">
                <a:spLocks noChangeArrowheads="1"/>
              </p:cNvSpPr>
              <p:nvPr/>
            </p:nvSpPr>
            <p:spPr bwMode="auto">
              <a:xfrm>
                <a:off x="8582232" y="2476222"/>
                <a:ext cx="907282" cy="318758"/>
              </a:xfrm>
              <a:prstGeom prst="rect">
                <a:avLst/>
              </a:prstGeom>
              <a:noFill/>
              <a:ln w="9525">
                <a:noFill/>
                <a:miter lim="800000"/>
                <a:headEnd/>
                <a:tailEnd/>
              </a:ln>
            </p:spPr>
            <p:txBody>
              <a:bodyPr wrap="none" lIns="98746" tIns="49373" rIns="98746" bIns="49373">
                <a:spAutoFit/>
              </a:bodyPr>
              <a:lstStyle/>
              <a:p>
                <a:pPr algn="ctr"/>
                <a:r>
                  <a:rPr lang="en-US" sz="800" b="1">
                    <a:latin typeface="Arial" charset="0"/>
                    <a:cs typeface="Arial" charset="0"/>
                  </a:rPr>
                  <a:t>DSRC-OBU</a:t>
                </a:r>
              </a:p>
            </p:txBody>
          </p:sp>
        </p:grpSp>
        <p:grpSp>
          <p:nvGrpSpPr>
            <p:cNvPr id="5146" name="Group 47"/>
            <p:cNvGrpSpPr>
              <a:grpSpLocks/>
            </p:cNvGrpSpPr>
            <p:nvPr/>
          </p:nvGrpSpPr>
          <p:grpSpPr bwMode="auto">
            <a:xfrm>
              <a:off x="6210300" y="2552700"/>
              <a:ext cx="838200" cy="254000"/>
              <a:chOff x="8507413" y="2431256"/>
              <a:chExt cx="1012825" cy="363723"/>
            </a:xfrm>
          </p:grpSpPr>
          <p:sp>
            <p:nvSpPr>
              <p:cNvPr id="5164" name="AutoShape 38"/>
              <p:cNvSpPr>
                <a:spLocks noChangeArrowheads="1"/>
              </p:cNvSpPr>
              <p:nvPr/>
            </p:nvSpPr>
            <p:spPr bwMode="auto">
              <a:xfrm>
                <a:off x="8507413" y="2431256"/>
                <a:ext cx="1012825" cy="327025"/>
              </a:xfrm>
              <a:prstGeom prst="roundRect">
                <a:avLst>
                  <a:gd name="adj" fmla="val 16667"/>
                </a:avLst>
              </a:prstGeom>
              <a:solidFill>
                <a:schemeClr val="accent1"/>
              </a:solidFill>
              <a:ln w="9525">
                <a:solidFill>
                  <a:schemeClr val="tx1"/>
                </a:solidFill>
                <a:round/>
                <a:headEnd/>
                <a:tailEnd/>
              </a:ln>
            </p:spPr>
            <p:txBody>
              <a:bodyPr wrap="none" lIns="98746" tIns="49373" rIns="98746" bIns="49373" anchor="ctr"/>
              <a:lstStyle/>
              <a:p>
                <a:endParaRPr lang="en-US"/>
              </a:p>
            </p:txBody>
          </p:sp>
          <p:sp>
            <p:nvSpPr>
              <p:cNvPr id="5165" name="Text Box 39"/>
              <p:cNvSpPr txBox="1">
                <a:spLocks noChangeArrowheads="1"/>
              </p:cNvSpPr>
              <p:nvPr/>
            </p:nvSpPr>
            <p:spPr bwMode="auto">
              <a:xfrm>
                <a:off x="8582232" y="2476222"/>
                <a:ext cx="907282" cy="318757"/>
              </a:xfrm>
              <a:prstGeom prst="rect">
                <a:avLst/>
              </a:prstGeom>
              <a:noFill/>
              <a:ln w="9525">
                <a:noFill/>
                <a:miter lim="800000"/>
                <a:headEnd/>
                <a:tailEnd/>
              </a:ln>
            </p:spPr>
            <p:txBody>
              <a:bodyPr wrap="none" lIns="98746" tIns="49373" rIns="98746" bIns="49373">
                <a:spAutoFit/>
              </a:bodyPr>
              <a:lstStyle/>
              <a:p>
                <a:pPr algn="ctr"/>
                <a:r>
                  <a:rPr lang="en-US" sz="800" b="1">
                    <a:latin typeface="Arial" charset="0"/>
                    <a:cs typeface="Arial" charset="0"/>
                  </a:rPr>
                  <a:t>DSRC-OBU</a:t>
                </a:r>
              </a:p>
            </p:txBody>
          </p:sp>
        </p:grpSp>
        <p:grpSp>
          <p:nvGrpSpPr>
            <p:cNvPr id="5147" name="Group 47"/>
            <p:cNvGrpSpPr>
              <a:grpSpLocks/>
            </p:cNvGrpSpPr>
            <p:nvPr/>
          </p:nvGrpSpPr>
          <p:grpSpPr bwMode="auto">
            <a:xfrm>
              <a:off x="4000500" y="3543300"/>
              <a:ext cx="838200" cy="228600"/>
              <a:chOff x="8507413" y="2431256"/>
              <a:chExt cx="1012825" cy="327025"/>
            </a:xfrm>
          </p:grpSpPr>
          <p:sp>
            <p:nvSpPr>
              <p:cNvPr id="5162" name="AutoShape 38"/>
              <p:cNvSpPr>
                <a:spLocks noChangeArrowheads="1"/>
              </p:cNvSpPr>
              <p:nvPr/>
            </p:nvSpPr>
            <p:spPr bwMode="auto">
              <a:xfrm>
                <a:off x="8507413" y="2431256"/>
                <a:ext cx="1012825" cy="327025"/>
              </a:xfrm>
              <a:prstGeom prst="roundRect">
                <a:avLst>
                  <a:gd name="adj" fmla="val 16667"/>
                </a:avLst>
              </a:prstGeom>
              <a:solidFill>
                <a:schemeClr val="accent1"/>
              </a:solidFill>
              <a:ln w="9525">
                <a:solidFill>
                  <a:schemeClr val="tx1"/>
                </a:solidFill>
                <a:round/>
                <a:headEnd/>
                <a:tailEnd/>
              </a:ln>
            </p:spPr>
            <p:txBody>
              <a:bodyPr wrap="none" lIns="98746" tIns="49373" rIns="98746" bIns="49373" anchor="ctr"/>
              <a:lstStyle/>
              <a:p>
                <a:endParaRPr lang="en-US"/>
              </a:p>
            </p:txBody>
          </p:sp>
          <p:sp>
            <p:nvSpPr>
              <p:cNvPr id="5163" name="Text Box 39"/>
              <p:cNvSpPr txBox="1">
                <a:spLocks noChangeArrowheads="1"/>
              </p:cNvSpPr>
              <p:nvPr/>
            </p:nvSpPr>
            <p:spPr bwMode="auto">
              <a:xfrm>
                <a:off x="8599488" y="2431257"/>
                <a:ext cx="893723" cy="318758"/>
              </a:xfrm>
              <a:prstGeom prst="rect">
                <a:avLst/>
              </a:prstGeom>
              <a:noFill/>
              <a:ln w="9525">
                <a:noFill/>
                <a:miter lim="800000"/>
                <a:headEnd/>
                <a:tailEnd/>
              </a:ln>
            </p:spPr>
            <p:txBody>
              <a:bodyPr wrap="none" lIns="98746" tIns="49373" rIns="98746" bIns="49373">
                <a:spAutoFit/>
              </a:bodyPr>
              <a:lstStyle/>
              <a:p>
                <a:pPr algn="ctr"/>
                <a:r>
                  <a:rPr lang="en-US" sz="800" b="1">
                    <a:latin typeface="Arial" charset="0"/>
                    <a:cs typeface="Arial" charset="0"/>
                  </a:rPr>
                  <a:t>DSRC-RSU</a:t>
                </a:r>
              </a:p>
            </p:txBody>
          </p:sp>
        </p:grpSp>
        <p:sp>
          <p:nvSpPr>
            <p:cNvPr id="6" name="Text Box 39"/>
            <p:cNvSpPr txBox="1">
              <a:spLocks noChangeArrowheads="1"/>
            </p:cNvSpPr>
            <p:nvPr/>
          </p:nvSpPr>
          <p:spPr bwMode="auto">
            <a:xfrm>
              <a:off x="2821604" y="1590442"/>
              <a:ext cx="1295437" cy="263236"/>
            </a:xfrm>
            <a:prstGeom prst="rect">
              <a:avLst/>
            </a:prstGeom>
            <a:noFill/>
            <a:ln w="9525">
              <a:noFill/>
              <a:miter lim="800000"/>
              <a:headEnd/>
              <a:tailEnd/>
            </a:ln>
          </p:spPr>
          <p:txBody>
            <a:bodyPr lIns="98722" tIns="49361" rIns="98722" bIns="49361">
              <a:spAutoFit/>
            </a:bodyPr>
            <a:lstStyle/>
            <a:p>
              <a:pPr algn="ctr">
                <a:defRPr/>
              </a:pPr>
              <a:r>
                <a:rPr lang="en-US" sz="1200" b="1" dirty="0">
                  <a:latin typeface="+mn-lt"/>
                  <a:cs typeface="Arial" charset="0"/>
                </a:rPr>
                <a:t>Distance to </a:t>
              </a:r>
              <a:r>
                <a:rPr lang="en-US" sz="1200" b="1" dirty="0" err="1">
                  <a:latin typeface="+mn-lt"/>
                  <a:cs typeface="Arial" charset="0"/>
                </a:rPr>
                <a:t>SoC</a:t>
              </a:r>
              <a:endParaRPr lang="en-US" sz="1200" b="1" dirty="0">
                <a:latin typeface="+mn-lt"/>
                <a:cs typeface="Arial" charset="0"/>
              </a:endParaRPr>
            </a:p>
          </p:txBody>
        </p:sp>
        <p:cxnSp>
          <p:nvCxnSpPr>
            <p:cNvPr id="76" name="Straight Connector 75"/>
            <p:cNvCxnSpPr/>
            <p:nvPr/>
          </p:nvCxnSpPr>
          <p:spPr>
            <a:xfrm rot="5400000">
              <a:off x="4362608" y="2589708"/>
              <a:ext cx="838238" cy="147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482120" y="2589708"/>
              <a:ext cx="838238" cy="14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4600155" y="2589708"/>
              <a:ext cx="838238" cy="147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4834750" y="2589708"/>
              <a:ext cx="838238" cy="147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4716714" y="2589708"/>
              <a:ext cx="838238" cy="147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1" name="Left Brace 80"/>
            <p:cNvSpPr/>
            <p:nvPr/>
          </p:nvSpPr>
          <p:spPr>
            <a:xfrm>
              <a:off x="4964853" y="1714500"/>
              <a:ext cx="228600" cy="685800"/>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lIns="91418" tIns="45709" rIns="91418" bIns="45709" anchor="ctr"/>
            <a:lstStyle/>
            <a:p>
              <a:pPr algn="ctr">
                <a:defRPr/>
              </a:pPr>
              <a:endParaRPr lang="en-US"/>
            </a:p>
          </p:txBody>
        </p:sp>
        <p:cxnSp>
          <p:nvCxnSpPr>
            <p:cNvPr id="82" name="Straight Connector 81"/>
            <p:cNvCxnSpPr/>
            <p:nvPr/>
          </p:nvCxnSpPr>
          <p:spPr>
            <a:xfrm rot="5400000">
              <a:off x="4952785" y="2589708"/>
              <a:ext cx="838238" cy="147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4878259" y="1674996"/>
              <a:ext cx="380884" cy="2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562347" y="1942647"/>
              <a:ext cx="914709" cy="1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165" idx="0"/>
            </p:cNvCxnSpPr>
            <p:nvPr/>
          </p:nvCxnSpPr>
          <p:spPr>
            <a:xfrm rot="16200000" flipV="1">
              <a:off x="6120336" y="2057475"/>
              <a:ext cx="679414" cy="374762"/>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5143" idx="0"/>
              <a:endCxn id="0" idx="2"/>
            </p:cNvCxnSpPr>
            <p:nvPr/>
          </p:nvCxnSpPr>
          <p:spPr>
            <a:xfrm rot="5400000" flipH="1">
              <a:off x="6902560" y="1949896"/>
              <a:ext cx="377942" cy="64919"/>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038145" y="1866914"/>
              <a:ext cx="3018753" cy="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60" name="Text Box 28"/>
            <p:cNvSpPr txBox="1">
              <a:spLocks noChangeArrowheads="1"/>
            </p:cNvSpPr>
            <p:nvPr/>
          </p:nvSpPr>
          <p:spPr bwMode="auto">
            <a:xfrm>
              <a:off x="4991978" y="3696332"/>
              <a:ext cx="2322345" cy="433824"/>
            </a:xfrm>
            <a:prstGeom prst="rect">
              <a:avLst/>
            </a:prstGeom>
            <a:noFill/>
            <a:ln w="9525">
              <a:noFill/>
              <a:miter lim="800000"/>
              <a:headEnd/>
              <a:tailEnd/>
            </a:ln>
          </p:spPr>
          <p:txBody>
            <a:bodyPr wrap="none" lIns="98722" tIns="49361" rIns="98722" bIns="49361">
              <a:spAutoFit/>
            </a:bodyPr>
            <a:lstStyle/>
            <a:p>
              <a:pPr>
                <a:defRPr/>
              </a:pPr>
              <a:r>
                <a:rPr lang="en-US" sz="1200" b="1" dirty="0">
                  <a:latin typeface="+mn-lt"/>
                  <a:cs typeface="Arial" charset="0"/>
                </a:rPr>
                <a:t>Two way DSRC communication to </a:t>
              </a:r>
            </a:p>
            <a:p>
              <a:pPr>
                <a:defRPr/>
              </a:pPr>
              <a:r>
                <a:rPr lang="en-US" sz="1200" b="1" dirty="0">
                  <a:latin typeface="+mn-lt"/>
                  <a:cs typeface="Arial" charset="0"/>
                </a:rPr>
                <a:t>acquire safety and traffic data</a:t>
              </a:r>
            </a:p>
          </p:txBody>
        </p:sp>
      </p:grpSp>
      <p:sp>
        <p:nvSpPr>
          <p:cNvPr id="51" name="TextBox 18"/>
          <p:cNvSpPr txBox="1">
            <a:spLocks noChangeArrowheads="1"/>
          </p:cNvSpPr>
          <p:nvPr/>
        </p:nvSpPr>
        <p:spPr bwMode="auto">
          <a:xfrm>
            <a:off x="6157912" y="795337"/>
            <a:ext cx="2528888" cy="400110"/>
          </a:xfrm>
          <a:prstGeom prst="rect">
            <a:avLst/>
          </a:prstGeom>
          <a:noFill/>
          <a:ln w="9525">
            <a:noFill/>
            <a:miter lim="800000"/>
            <a:headEnd/>
            <a:tailEnd/>
          </a:ln>
        </p:spPr>
        <p:txBody>
          <a:bodyPr>
            <a:spAutoFit/>
          </a:bodyPr>
          <a:lstStyle/>
          <a:p>
            <a:r>
              <a:rPr lang="en-US" sz="2000" b="1" dirty="0"/>
              <a:t>Year: </a:t>
            </a:r>
            <a:r>
              <a:rPr lang="en-US" sz="2000" b="1" dirty="0" smtClean="0"/>
              <a:t>2009 </a:t>
            </a:r>
            <a:r>
              <a:rPr lang="en-US" sz="2000" b="1" dirty="0"/>
              <a:t>- </a:t>
            </a:r>
            <a:r>
              <a:rPr lang="en-US" sz="2000" b="1" dirty="0" smtClean="0"/>
              <a:t>2010</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System Setup</a:t>
            </a:r>
            <a:endParaRPr lang="en-US" sz="3200">
              <a:solidFill>
                <a:schemeClr val="tx2"/>
              </a:solidFill>
            </a:endParaRPr>
          </a:p>
        </p:txBody>
      </p:sp>
      <p:sp>
        <p:nvSpPr>
          <p:cNvPr id="6147" name="Content Placeholder 2"/>
          <p:cNvSpPr>
            <a:spLocks/>
          </p:cNvSpPr>
          <p:nvPr/>
        </p:nvSpPr>
        <p:spPr bwMode="auto">
          <a:xfrm>
            <a:off x="266700" y="4191000"/>
            <a:ext cx="8610600" cy="2286000"/>
          </a:xfrm>
          <a:prstGeom prst="rect">
            <a:avLst/>
          </a:prstGeom>
          <a:noFill/>
          <a:ln w="9525">
            <a:noFill/>
            <a:miter lim="800000"/>
            <a:headEnd/>
            <a:tailEnd/>
          </a:ln>
        </p:spPr>
        <p:txBody>
          <a:bodyPr/>
          <a:lstStyle/>
          <a:p>
            <a:pPr marL="342900" indent="-342900">
              <a:spcBef>
                <a:spcPct val="20000"/>
              </a:spcBef>
              <a:buFontTx/>
              <a:buChar char="•"/>
            </a:pPr>
            <a:endParaRPr lang="en-US" sz="1600" b="1" dirty="0" smtClean="0">
              <a:cs typeface="Times New Roman" pitchFamily="18" charset="0"/>
            </a:endParaRPr>
          </a:p>
          <a:p>
            <a:pPr marL="342900" indent="-342900">
              <a:spcBef>
                <a:spcPct val="20000"/>
              </a:spcBef>
              <a:buFontTx/>
              <a:buChar char="•"/>
            </a:pPr>
            <a:r>
              <a:rPr lang="en-US" sz="1600" b="1" dirty="0" smtClean="0">
                <a:cs typeface="Times New Roman" pitchFamily="18" charset="0"/>
              </a:rPr>
              <a:t>RSU </a:t>
            </a:r>
            <a:r>
              <a:rPr lang="en-US" sz="1600" b="1" dirty="0">
                <a:cs typeface="Times New Roman" pitchFamily="18" charset="0"/>
              </a:rPr>
              <a:t>is placed such that the RSU monitoring </a:t>
            </a:r>
            <a:r>
              <a:rPr lang="en-US" sz="1600" b="1" dirty="0" smtClean="0">
                <a:cs typeface="Times New Roman" pitchFamily="18" charset="0"/>
              </a:rPr>
              <a:t>range aligns with the end </a:t>
            </a:r>
            <a:r>
              <a:rPr lang="en-US" sz="1600" b="1" dirty="0">
                <a:cs typeface="Times New Roman" pitchFamily="18" charset="0"/>
              </a:rPr>
              <a:t>of the congestion.</a:t>
            </a:r>
          </a:p>
          <a:p>
            <a:pPr marL="342900" indent="-342900">
              <a:spcBef>
                <a:spcPct val="20000"/>
              </a:spcBef>
              <a:buFontTx/>
              <a:buChar char="•"/>
            </a:pPr>
            <a:r>
              <a:rPr lang="en-US" sz="1600" b="1" dirty="0">
                <a:cs typeface="Times New Roman" pitchFamily="18" charset="0"/>
              </a:rPr>
              <a:t>At periodic intervals, a single OBU participation is requested by the RSU to monitor a vehicle’s speed and position through a congestion area.</a:t>
            </a:r>
          </a:p>
          <a:p>
            <a:pPr marL="342900" indent="-342900" eaLnBrk="0" hangingPunct="0">
              <a:spcBef>
                <a:spcPct val="20000"/>
              </a:spcBef>
              <a:buFontTx/>
              <a:buChar char="•"/>
            </a:pPr>
            <a:r>
              <a:rPr lang="en-US" sz="1600" b="1" dirty="0">
                <a:cs typeface="Times New Roman" pitchFamily="18" charset="0"/>
              </a:rPr>
              <a:t>RSU sends traffic alert message to OBUs indicating travel time through monitoring area</a:t>
            </a:r>
            <a:r>
              <a:rPr lang="en-US" sz="1600" b="1" dirty="0" smtClean="0">
                <a:cs typeface="Times New Roman" pitchFamily="18" charset="0"/>
              </a:rPr>
              <a:t>.</a:t>
            </a:r>
            <a:endParaRPr lang="en-US" sz="1600" b="1" dirty="0">
              <a:cs typeface="Times New Roman" pitchFamily="18" charset="0"/>
            </a:endParaRPr>
          </a:p>
        </p:txBody>
      </p:sp>
      <p:grpSp>
        <p:nvGrpSpPr>
          <p:cNvPr id="6148" name="Group 52"/>
          <p:cNvGrpSpPr>
            <a:grpSpLocks/>
          </p:cNvGrpSpPr>
          <p:nvPr/>
        </p:nvGrpSpPr>
        <p:grpSpPr bwMode="auto">
          <a:xfrm>
            <a:off x="760413" y="990600"/>
            <a:ext cx="7621587" cy="3125788"/>
            <a:chOff x="1091454" y="1708501"/>
            <a:chExt cx="6671297" cy="1934594"/>
          </a:xfrm>
        </p:grpSpPr>
        <p:cxnSp>
          <p:nvCxnSpPr>
            <p:cNvPr id="182" name="Straight Connector 181"/>
            <p:cNvCxnSpPr/>
            <p:nvPr/>
          </p:nvCxnSpPr>
          <p:spPr>
            <a:xfrm rot="5400000" flipH="1" flipV="1">
              <a:off x="1213361" y="2610748"/>
              <a:ext cx="880343" cy="1389"/>
            </a:xfrm>
            <a:prstGeom prst="line">
              <a:avLst/>
            </a:prstGeom>
            <a:ln>
              <a:solidFill>
                <a:srgbClr val="00279F"/>
              </a:solidFill>
              <a:headEnd type="arrow"/>
            </a:ln>
          </p:spPr>
          <p:style>
            <a:lnRef idx="1">
              <a:schemeClr val="accent1"/>
            </a:lnRef>
            <a:fillRef idx="0">
              <a:schemeClr val="accent1"/>
            </a:fillRef>
            <a:effectRef idx="0">
              <a:schemeClr val="accent1"/>
            </a:effectRef>
            <a:fontRef idx="minor">
              <a:schemeClr val="tx1"/>
            </a:fontRef>
          </p:style>
        </p:cxnSp>
        <p:sp>
          <p:nvSpPr>
            <p:cNvPr id="6150" name="Text Box 1"/>
            <p:cNvSpPr txBox="1">
              <a:spLocks noChangeArrowheads="1"/>
            </p:cNvSpPr>
            <p:nvPr/>
          </p:nvSpPr>
          <p:spPr bwMode="auto">
            <a:xfrm>
              <a:off x="4243331" y="3435349"/>
              <a:ext cx="571493" cy="184150"/>
            </a:xfrm>
            <a:prstGeom prst="rect">
              <a:avLst/>
            </a:prstGeom>
            <a:solidFill>
              <a:srgbClr val="FFFFFF"/>
            </a:solidFill>
            <a:ln w="9525">
              <a:solidFill>
                <a:srgbClr val="000000"/>
              </a:solidFill>
              <a:miter lim="800000"/>
              <a:headEnd/>
              <a:tailEnd/>
            </a:ln>
          </p:spPr>
          <p:txBody>
            <a:bodyPr lIns="0" tIns="45709" rIns="0" bIns="0"/>
            <a:lstStyle/>
            <a:p>
              <a:pPr algn="ctr"/>
              <a:r>
                <a:rPr lang="en-US" sz="800" b="1">
                  <a:latin typeface="Arial" charset="0"/>
                  <a:cs typeface="Arial" charset="0"/>
                </a:rPr>
                <a:t>RSU</a:t>
              </a:r>
            </a:p>
          </p:txBody>
        </p:sp>
        <p:cxnSp>
          <p:nvCxnSpPr>
            <p:cNvPr id="184" name="Straight Connector 183"/>
            <p:cNvCxnSpPr/>
            <p:nvPr/>
          </p:nvCxnSpPr>
          <p:spPr>
            <a:xfrm rot="5400000" flipH="1" flipV="1">
              <a:off x="6695326" y="2595329"/>
              <a:ext cx="867570" cy="19454"/>
            </a:xfrm>
            <a:prstGeom prst="line">
              <a:avLst/>
            </a:prstGeom>
            <a:ln>
              <a:solidFill>
                <a:srgbClr val="00279F"/>
              </a:solidFill>
              <a:headEnd type="arrow"/>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flipV="1">
              <a:off x="4141454" y="2504241"/>
              <a:ext cx="838095" cy="20844"/>
            </a:xfrm>
            <a:prstGeom prst="line">
              <a:avLst/>
            </a:prstGeom>
            <a:ln>
              <a:solidFill>
                <a:srgbClr val="00279F"/>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86" name="Picture 76" descr="MCj03980330000[1]"/>
            <p:cNvPicPr>
              <a:picLocks noChangeAspect="1" noChangeArrowheads="1"/>
            </p:cNvPicPr>
            <p:nvPr/>
          </p:nvPicPr>
          <p:blipFill>
            <a:blip r:embed="rId2"/>
            <a:srcRect/>
            <a:stretch>
              <a:fillRect/>
            </a:stretch>
          </p:blipFill>
          <p:spPr bwMode="auto">
            <a:xfrm>
              <a:off x="2187544" y="3069787"/>
              <a:ext cx="311600" cy="244909"/>
            </a:xfrm>
            <a:prstGeom prst="rect">
              <a:avLst/>
            </a:prstGeom>
            <a:noFill/>
            <a:ln w="9525">
              <a:noFill/>
              <a:miter lim="800000"/>
              <a:headEnd/>
              <a:tailEnd/>
            </a:ln>
            <a:scene3d>
              <a:camera prst="orthographicFront">
                <a:rot lat="0" lon="10800000" rev="0"/>
              </a:camera>
              <a:lightRig rig="threePt" dir="t"/>
            </a:scene3d>
          </p:spPr>
        </p:pic>
        <p:pic>
          <p:nvPicPr>
            <p:cNvPr id="6154" name="Picture 96" descr="MCj03980330000[1]"/>
            <p:cNvPicPr>
              <a:picLocks noChangeAspect="1" noChangeArrowheads="1"/>
            </p:cNvPicPr>
            <p:nvPr/>
          </p:nvPicPr>
          <p:blipFill>
            <a:blip r:embed="rId2"/>
            <a:srcRect/>
            <a:stretch>
              <a:fillRect/>
            </a:stretch>
          </p:blipFill>
          <p:spPr bwMode="auto">
            <a:xfrm>
              <a:off x="6811872" y="2574924"/>
              <a:ext cx="250822" cy="282575"/>
            </a:xfrm>
            <a:prstGeom prst="rect">
              <a:avLst/>
            </a:prstGeom>
            <a:noFill/>
            <a:ln w="9525">
              <a:noFill/>
              <a:miter lim="800000"/>
              <a:headEnd/>
              <a:tailEnd/>
            </a:ln>
          </p:spPr>
        </p:pic>
        <p:cxnSp>
          <p:nvCxnSpPr>
            <p:cNvPr id="188" name="Straight Connector 187"/>
            <p:cNvCxnSpPr/>
            <p:nvPr/>
          </p:nvCxnSpPr>
          <p:spPr>
            <a:xfrm>
              <a:off x="1622268" y="2920938"/>
              <a:ext cx="5485999" cy="9825"/>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591697" y="3086002"/>
              <a:ext cx="565135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0" name="Freeform 189"/>
            <p:cNvSpPr/>
            <p:nvPr/>
          </p:nvSpPr>
          <p:spPr>
            <a:xfrm>
              <a:off x="7062411" y="2552491"/>
              <a:ext cx="230668" cy="714296"/>
            </a:xfrm>
            <a:custGeom>
              <a:avLst/>
              <a:gdLst>
                <a:gd name="connsiteX0" fmla="*/ 170761 w 214829"/>
                <a:gd name="connsiteY0" fmla="*/ 0 h 705080"/>
                <a:gd name="connsiteX1" fmla="*/ 5508 w 214829"/>
                <a:gd name="connsiteY1" fmla="*/ 374574 h 705080"/>
                <a:gd name="connsiteX2" fmla="*/ 203812 w 214829"/>
                <a:gd name="connsiteY2" fmla="*/ 385590 h 705080"/>
                <a:gd name="connsiteX3" fmla="*/ 71609 w 214829"/>
                <a:gd name="connsiteY3" fmla="*/ 705080 h 705080"/>
              </a:gdLst>
              <a:ahLst/>
              <a:cxnLst>
                <a:cxn ang="0">
                  <a:pos x="connsiteX0" y="connsiteY0"/>
                </a:cxn>
                <a:cxn ang="0">
                  <a:pos x="connsiteX1" y="connsiteY1"/>
                </a:cxn>
                <a:cxn ang="0">
                  <a:pos x="connsiteX2" y="connsiteY2"/>
                </a:cxn>
                <a:cxn ang="0">
                  <a:pos x="connsiteX3" y="connsiteY3"/>
                </a:cxn>
              </a:cxnLst>
              <a:rect l="l" t="t" r="r" b="b"/>
              <a:pathLst>
                <a:path w="214829" h="705080">
                  <a:moveTo>
                    <a:pt x="170761" y="0"/>
                  </a:moveTo>
                  <a:cubicBezTo>
                    <a:pt x="85380" y="155154"/>
                    <a:pt x="0" y="310309"/>
                    <a:pt x="5508" y="374574"/>
                  </a:cubicBezTo>
                  <a:cubicBezTo>
                    <a:pt x="11017" y="438839"/>
                    <a:pt x="192795" y="330506"/>
                    <a:pt x="203812" y="385590"/>
                  </a:cubicBezTo>
                  <a:cubicBezTo>
                    <a:pt x="214829" y="440674"/>
                    <a:pt x="143219" y="572877"/>
                    <a:pt x="71609" y="70508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lIns="98722" tIns="49361" rIns="98722" bIns="49361" anchor="ctr"/>
            <a:lstStyle/>
            <a:p>
              <a:pPr algn="ctr">
                <a:defRPr/>
              </a:pPr>
              <a:endParaRPr lang="en-US"/>
            </a:p>
          </p:txBody>
        </p:sp>
        <p:sp>
          <p:nvSpPr>
            <p:cNvPr id="191" name="Freeform 190"/>
            <p:cNvSpPr/>
            <p:nvPr/>
          </p:nvSpPr>
          <p:spPr>
            <a:xfrm>
              <a:off x="1423559" y="2530876"/>
              <a:ext cx="230668" cy="710366"/>
            </a:xfrm>
            <a:custGeom>
              <a:avLst/>
              <a:gdLst>
                <a:gd name="connsiteX0" fmla="*/ 170761 w 214829"/>
                <a:gd name="connsiteY0" fmla="*/ 0 h 705080"/>
                <a:gd name="connsiteX1" fmla="*/ 5508 w 214829"/>
                <a:gd name="connsiteY1" fmla="*/ 374574 h 705080"/>
                <a:gd name="connsiteX2" fmla="*/ 203812 w 214829"/>
                <a:gd name="connsiteY2" fmla="*/ 385590 h 705080"/>
                <a:gd name="connsiteX3" fmla="*/ 71609 w 214829"/>
                <a:gd name="connsiteY3" fmla="*/ 705080 h 705080"/>
              </a:gdLst>
              <a:ahLst/>
              <a:cxnLst>
                <a:cxn ang="0">
                  <a:pos x="connsiteX0" y="connsiteY0"/>
                </a:cxn>
                <a:cxn ang="0">
                  <a:pos x="connsiteX1" y="connsiteY1"/>
                </a:cxn>
                <a:cxn ang="0">
                  <a:pos x="connsiteX2" y="connsiteY2"/>
                </a:cxn>
                <a:cxn ang="0">
                  <a:pos x="connsiteX3" y="connsiteY3"/>
                </a:cxn>
              </a:cxnLst>
              <a:rect l="l" t="t" r="r" b="b"/>
              <a:pathLst>
                <a:path w="214829" h="705080">
                  <a:moveTo>
                    <a:pt x="170761" y="0"/>
                  </a:moveTo>
                  <a:cubicBezTo>
                    <a:pt x="85380" y="155154"/>
                    <a:pt x="0" y="310309"/>
                    <a:pt x="5508" y="374574"/>
                  </a:cubicBezTo>
                  <a:cubicBezTo>
                    <a:pt x="11017" y="438839"/>
                    <a:pt x="192795" y="330506"/>
                    <a:pt x="203812" y="385590"/>
                  </a:cubicBezTo>
                  <a:cubicBezTo>
                    <a:pt x="214829" y="440674"/>
                    <a:pt x="143219" y="572877"/>
                    <a:pt x="71609" y="705080"/>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lIns="98722" tIns="49361" rIns="98722" bIns="49361" anchor="ctr"/>
            <a:lstStyle/>
            <a:p>
              <a:pPr algn="ctr">
                <a:defRPr/>
              </a:pPr>
              <a:endParaRPr lang="en-US"/>
            </a:p>
          </p:txBody>
        </p:sp>
        <p:cxnSp>
          <p:nvCxnSpPr>
            <p:cNvPr id="192" name="Straight Connector 191"/>
            <p:cNvCxnSpPr/>
            <p:nvPr/>
          </p:nvCxnSpPr>
          <p:spPr>
            <a:xfrm>
              <a:off x="1516661" y="3238294"/>
              <a:ext cx="5668032" cy="1277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591697" y="2539718"/>
              <a:ext cx="5669422" cy="1277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4684388" y="3097302"/>
              <a:ext cx="27608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6150" idx="3"/>
              <a:endCxn id="190" idx="3"/>
            </p:cNvCxnSpPr>
            <p:nvPr/>
          </p:nvCxnSpPr>
          <p:spPr>
            <a:xfrm flipV="1">
              <a:off x="4815486" y="3266787"/>
              <a:ext cx="2323351" cy="260370"/>
            </a:xfrm>
            <a:prstGeom prst="line">
              <a:avLst/>
            </a:prstGeom>
            <a:ln>
              <a:solidFill>
                <a:srgbClr val="00279F"/>
              </a:solidFill>
              <a:prstDash val="lg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91" idx="3"/>
              <a:endCxn id="6150" idx="1"/>
            </p:cNvCxnSpPr>
            <p:nvPr/>
          </p:nvCxnSpPr>
          <p:spPr>
            <a:xfrm>
              <a:off x="1499986" y="3241242"/>
              <a:ext cx="2743000" cy="285915"/>
            </a:xfrm>
            <a:prstGeom prst="line">
              <a:avLst/>
            </a:prstGeom>
            <a:ln>
              <a:solidFill>
                <a:srgbClr val="00279F"/>
              </a:solidFill>
              <a:prstDash val="lg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4838714"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4991566"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5143029"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5295881"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5448733"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5600195"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5753047"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a:off x="5905899"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6057362"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6210214"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6363066"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6514528"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4412118"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4563580" y="3101723"/>
              <a:ext cx="27314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78" name="AutoShape 6"/>
            <p:cNvSpPr>
              <a:spLocks noChangeArrowheads="1"/>
            </p:cNvSpPr>
            <p:nvPr/>
          </p:nvSpPr>
          <p:spPr bwMode="auto">
            <a:xfrm>
              <a:off x="6302291" y="2705099"/>
              <a:ext cx="180972" cy="53975"/>
            </a:xfrm>
            <a:prstGeom prst="leftArrow">
              <a:avLst>
                <a:gd name="adj1" fmla="val 50000"/>
                <a:gd name="adj2" fmla="val 85654"/>
              </a:avLst>
            </a:prstGeom>
            <a:solidFill>
              <a:srgbClr val="000000"/>
            </a:solidFill>
            <a:ln w="9525">
              <a:solidFill>
                <a:srgbClr val="000000"/>
              </a:solidFill>
              <a:miter lim="800000"/>
              <a:headEnd/>
              <a:tailEnd/>
            </a:ln>
          </p:spPr>
          <p:txBody>
            <a:bodyPr lIns="98722" tIns="49361" rIns="98722" bIns="49361"/>
            <a:lstStyle/>
            <a:p>
              <a:endParaRPr lang="en-US"/>
            </a:p>
          </p:txBody>
        </p:sp>
        <p:sp>
          <p:nvSpPr>
            <p:cNvPr id="212" name="AutoShape 6"/>
            <p:cNvSpPr>
              <a:spLocks noChangeArrowheads="1"/>
            </p:cNvSpPr>
            <p:nvPr/>
          </p:nvSpPr>
          <p:spPr bwMode="auto">
            <a:xfrm>
              <a:off x="3330532" y="3076269"/>
              <a:ext cx="180972" cy="53974"/>
            </a:xfrm>
            <a:prstGeom prst="leftArrow">
              <a:avLst>
                <a:gd name="adj1" fmla="val 50000"/>
                <a:gd name="adj2" fmla="val 85655"/>
              </a:avLst>
            </a:prstGeom>
            <a:solidFill>
              <a:srgbClr val="000000"/>
            </a:solidFill>
            <a:ln w="9525">
              <a:solidFill>
                <a:srgbClr val="000000"/>
              </a:solidFill>
              <a:miter lim="800000"/>
              <a:headEnd/>
              <a:tailEnd/>
            </a:ln>
            <a:scene3d>
              <a:camera prst="orthographicFront">
                <a:rot lat="0" lon="10800000" rev="0"/>
              </a:camera>
              <a:lightRig rig="threePt" dir="t"/>
            </a:scene3d>
          </p:spPr>
          <p:txBody>
            <a:bodyPr lIns="98722" tIns="49361" rIns="98722" bIns="49361"/>
            <a:lstStyle/>
            <a:p>
              <a:pPr>
                <a:defRPr/>
              </a:pPr>
              <a:endParaRPr lang="en-US"/>
            </a:p>
          </p:txBody>
        </p:sp>
        <p:cxnSp>
          <p:nvCxnSpPr>
            <p:cNvPr id="213" name="Straight Connector 212"/>
            <p:cNvCxnSpPr/>
            <p:nvPr/>
          </p:nvCxnSpPr>
          <p:spPr>
            <a:xfrm rot="5400000">
              <a:off x="5338727" y="3022286"/>
              <a:ext cx="111026" cy="3209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5719467" y="3022286"/>
              <a:ext cx="111026" cy="3209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6100208" y="3022286"/>
              <a:ext cx="111026" cy="3209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6481643" y="3022981"/>
              <a:ext cx="111026" cy="31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7" name="Picture 76" descr="MCj03980330000[1]"/>
            <p:cNvPicPr>
              <a:picLocks noChangeAspect="1" noChangeArrowheads="1"/>
            </p:cNvPicPr>
            <p:nvPr/>
          </p:nvPicPr>
          <p:blipFill>
            <a:blip r:embed="rId2"/>
            <a:srcRect/>
            <a:stretch>
              <a:fillRect/>
            </a:stretch>
          </p:blipFill>
          <p:spPr bwMode="auto">
            <a:xfrm>
              <a:off x="2797136" y="2917392"/>
              <a:ext cx="311600" cy="244909"/>
            </a:xfrm>
            <a:prstGeom prst="rect">
              <a:avLst/>
            </a:prstGeom>
            <a:noFill/>
            <a:ln w="9525">
              <a:noFill/>
              <a:miter lim="800000"/>
              <a:headEnd/>
              <a:tailEnd/>
            </a:ln>
            <a:scene3d>
              <a:camera prst="orthographicFront">
                <a:rot lat="0" lon="10800000" rev="0"/>
              </a:camera>
              <a:lightRig rig="threePt" dir="t"/>
            </a:scene3d>
          </p:spPr>
        </p:pic>
        <p:sp>
          <p:nvSpPr>
            <p:cNvPr id="218" name="Rounded Rectangle 217"/>
            <p:cNvSpPr/>
            <p:nvPr/>
          </p:nvSpPr>
          <p:spPr>
            <a:xfrm>
              <a:off x="1499986" y="2857074"/>
              <a:ext cx="2285833" cy="457857"/>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p>
          </p:txBody>
        </p:sp>
        <p:sp>
          <p:nvSpPr>
            <p:cNvPr id="6186" name="Line 8"/>
            <p:cNvSpPr>
              <a:spLocks noChangeShapeType="1"/>
            </p:cNvSpPr>
            <p:nvPr/>
          </p:nvSpPr>
          <p:spPr bwMode="auto">
            <a:xfrm>
              <a:off x="1500168" y="2736850"/>
              <a:ext cx="5668887" cy="0"/>
            </a:xfrm>
            <a:prstGeom prst="line">
              <a:avLst/>
            </a:prstGeom>
            <a:noFill/>
            <a:ln w="12700">
              <a:solidFill>
                <a:schemeClr val="tx1"/>
              </a:solidFill>
              <a:prstDash val="dash"/>
              <a:round/>
              <a:headEnd/>
              <a:tailEnd/>
            </a:ln>
          </p:spPr>
          <p:txBody>
            <a:bodyPr lIns="91418" tIns="45709" rIns="91418" bIns="45709"/>
            <a:lstStyle/>
            <a:p>
              <a:endParaRPr lang="en-US"/>
            </a:p>
          </p:txBody>
        </p:sp>
        <p:sp>
          <p:nvSpPr>
            <p:cNvPr id="2" name="Text Box 28"/>
            <p:cNvSpPr txBox="1">
              <a:spLocks noChangeArrowheads="1"/>
            </p:cNvSpPr>
            <p:nvPr/>
          </p:nvSpPr>
          <p:spPr bwMode="auto">
            <a:xfrm>
              <a:off x="1091454" y="1897146"/>
              <a:ext cx="1233933" cy="289845"/>
            </a:xfrm>
            <a:prstGeom prst="rect">
              <a:avLst/>
            </a:prstGeom>
            <a:noFill/>
            <a:ln w="9525">
              <a:noFill/>
              <a:miter lim="800000"/>
              <a:headEnd/>
              <a:tailEnd/>
            </a:ln>
          </p:spPr>
          <p:txBody>
            <a:bodyPr wrap="none" lIns="98722" tIns="49361" rIns="98722" bIns="49361">
              <a:spAutoFit/>
            </a:bodyPr>
            <a:lstStyle/>
            <a:p>
              <a:pPr algn="ctr">
                <a:defRPr/>
              </a:pPr>
              <a:r>
                <a:rPr lang="en-US" sz="1200" b="1" dirty="0">
                  <a:latin typeface="+mn-lt"/>
                  <a:cs typeface="Arial" charset="0"/>
                </a:rPr>
                <a:t>Start of RSU</a:t>
              </a:r>
            </a:p>
            <a:p>
              <a:pPr algn="ctr">
                <a:defRPr/>
              </a:pPr>
              <a:r>
                <a:rPr lang="en-US" sz="1200" b="1" dirty="0">
                  <a:latin typeface="+mn-lt"/>
                  <a:cs typeface="Arial" charset="0"/>
                </a:rPr>
                <a:t>Monitoring Range</a:t>
              </a:r>
              <a:endParaRPr lang="en-US" sz="1200" b="1" i="1" dirty="0">
                <a:latin typeface="+mn-lt"/>
                <a:cs typeface="Arial" charset="0"/>
              </a:endParaRPr>
            </a:p>
          </p:txBody>
        </p:sp>
        <p:sp>
          <p:nvSpPr>
            <p:cNvPr id="6187" name="Text Box 28"/>
            <p:cNvSpPr txBox="1">
              <a:spLocks noChangeArrowheads="1"/>
            </p:cNvSpPr>
            <p:nvPr/>
          </p:nvSpPr>
          <p:spPr bwMode="auto">
            <a:xfrm>
              <a:off x="3594059" y="1909919"/>
              <a:ext cx="1925936" cy="175872"/>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latin typeface="+mn-lt"/>
                  <a:cs typeface="Arial" charset="0"/>
                </a:rPr>
                <a:t>Start of Congestion: Unknown</a:t>
              </a:r>
            </a:p>
          </p:txBody>
        </p:sp>
        <p:sp>
          <p:nvSpPr>
            <p:cNvPr id="6188" name="Text Box 28"/>
            <p:cNvSpPr txBox="1">
              <a:spLocks noChangeArrowheads="1"/>
            </p:cNvSpPr>
            <p:nvPr/>
          </p:nvSpPr>
          <p:spPr bwMode="auto">
            <a:xfrm>
              <a:off x="5394934" y="2145725"/>
              <a:ext cx="1154728" cy="175872"/>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latin typeface="+mn-lt"/>
                  <a:cs typeface="Arial" charset="0"/>
                </a:rPr>
                <a:t>Work Zone Lane</a:t>
              </a:r>
            </a:p>
          </p:txBody>
        </p:sp>
        <p:sp>
          <p:nvSpPr>
            <p:cNvPr id="6189" name="Text Box 28"/>
            <p:cNvSpPr txBox="1">
              <a:spLocks noChangeArrowheads="1"/>
            </p:cNvSpPr>
            <p:nvPr/>
          </p:nvSpPr>
          <p:spPr bwMode="auto">
            <a:xfrm>
              <a:off x="5428283" y="1708501"/>
              <a:ext cx="1731397" cy="175872"/>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latin typeface="+mn-lt"/>
                  <a:cs typeface="Arial" charset="0"/>
                </a:rPr>
                <a:t>End of Congestion: Known</a:t>
              </a:r>
            </a:p>
          </p:txBody>
        </p:sp>
        <p:sp>
          <p:nvSpPr>
            <p:cNvPr id="6190" name="Text Box 28"/>
            <p:cNvSpPr txBox="1">
              <a:spLocks noChangeArrowheads="1"/>
            </p:cNvSpPr>
            <p:nvPr/>
          </p:nvSpPr>
          <p:spPr bwMode="auto">
            <a:xfrm>
              <a:off x="6528818" y="1866688"/>
              <a:ext cx="1233933" cy="289845"/>
            </a:xfrm>
            <a:prstGeom prst="rect">
              <a:avLst/>
            </a:prstGeom>
            <a:noFill/>
            <a:ln w="9525">
              <a:noFill/>
              <a:miter lim="800000"/>
              <a:headEnd/>
              <a:tailEnd/>
            </a:ln>
          </p:spPr>
          <p:txBody>
            <a:bodyPr wrap="none" lIns="98722" tIns="49361" rIns="98722" bIns="49361">
              <a:spAutoFit/>
            </a:bodyPr>
            <a:lstStyle/>
            <a:p>
              <a:pPr algn="ctr">
                <a:defRPr/>
              </a:pPr>
              <a:r>
                <a:rPr lang="en-US" sz="1200" b="1" dirty="0">
                  <a:latin typeface="+mn-lt"/>
                  <a:cs typeface="Arial" charset="0"/>
                </a:rPr>
                <a:t>End of RSU</a:t>
              </a:r>
            </a:p>
            <a:p>
              <a:pPr algn="ctr">
                <a:defRPr/>
              </a:pPr>
              <a:r>
                <a:rPr lang="en-US" sz="1200" b="1" dirty="0">
                  <a:latin typeface="+mn-lt"/>
                  <a:cs typeface="Arial" charset="0"/>
                </a:rPr>
                <a:t>Monitoring Range</a:t>
              </a:r>
            </a:p>
          </p:txBody>
        </p:sp>
        <p:sp>
          <p:nvSpPr>
            <p:cNvPr id="6191" name="Text Box 30"/>
            <p:cNvSpPr txBox="1">
              <a:spLocks noChangeArrowheads="1"/>
            </p:cNvSpPr>
            <p:nvPr/>
          </p:nvSpPr>
          <p:spPr bwMode="auto">
            <a:xfrm>
              <a:off x="2226727" y="1897146"/>
              <a:ext cx="989370" cy="289845"/>
            </a:xfrm>
            <a:prstGeom prst="rect">
              <a:avLst/>
            </a:prstGeom>
            <a:noFill/>
            <a:ln w="9525">
              <a:noFill/>
              <a:miter lim="800000"/>
              <a:headEnd/>
              <a:tailEnd/>
            </a:ln>
          </p:spPr>
          <p:txBody>
            <a:bodyPr lIns="98722" tIns="49361" rIns="98722" bIns="49361">
              <a:spAutoFit/>
            </a:bodyPr>
            <a:lstStyle/>
            <a:p>
              <a:pPr algn="ctr">
                <a:defRPr/>
              </a:pPr>
              <a:r>
                <a:rPr lang="en-US" sz="1200" b="1" dirty="0">
                  <a:latin typeface="+mn-lt"/>
                  <a:cs typeface="Arial" charset="0"/>
                </a:rPr>
                <a:t>Desired Location</a:t>
              </a:r>
            </a:p>
          </p:txBody>
        </p:sp>
        <p:cxnSp>
          <p:nvCxnSpPr>
            <p:cNvPr id="226" name="Straight Connector 225"/>
            <p:cNvCxnSpPr/>
            <p:nvPr/>
          </p:nvCxnSpPr>
          <p:spPr>
            <a:xfrm rot="5400000" flipH="1" flipV="1">
              <a:off x="2453268" y="2514664"/>
              <a:ext cx="533511" cy="0"/>
            </a:xfrm>
            <a:prstGeom prst="line">
              <a:avLst/>
            </a:prstGeom>
            <a:ln>
              <a:solidFill>
                <a:srgbClr val="00279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6667380" y="3101723"/>
              <a:ext cx="27314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194" name="Text Box 28"/>
            <p:cNvSpPr txBox="1">
              <a:spLocks noChangeArrowheads="1"/>
            </p:cNvSpPr>
            <p:nvPr/>
          </p:nvSpPr>
          <p:spPr bwMode="auto">
            <a:xfrm>
              <a:off x="5080892" y="3467223"/>
              <a:ext cx="1534079" cy="175872"/>
            </a:xfrm>
            <a:prstGeom prst="rect">
              <a:avLst/>
            </a:prstGeom>
            <a:noFill/>
            <a:ln w="9525">
              <a:noFill/>
              <a:miter lim="800000"/>
              <a:headEnd/>
              <a:tailEnd/>
            </a:ln>
          </p:spPr>
          <p:txBody>
            <a:bodyPr wrap="none" lIns="98722" tIns="49361" rIns="98722" bIns="49361">
              <a:spAutoFit/>
            </a:bodyPr>
            <a:lstStyle/>
            <a:p>
              <a:pPr algn="ctr">
                <a:spcAft>
                  <a:spcPts val="1075"/>
                </a:spcAft>
                <a:defRPr/>
              </a:pPr>
              <a:r>
                <a:rPr lang="en-US" sz="1200" b="1" dirty="0">
                  <a:latin typeface="+mn-lt"/>
                  <a:cs typeface="Arial" charset="0"/>
                </a:rPr>
                <a:t>Coverage range of RSU</a:t>
              </a:r>
            </a:p>
          </p:txBody>
        </p:sp>
        <p:cxnSp>
          <p:nvCxnSpPr>
            <p:cNvPr id="229" name="Straight Connector 228"/>
            <p:cNvCxnSpPr/>
            <p:nvPr/>
          </p:nvCxnSpPr>
          <p:spPr>
            <a:xfrm rot="16200000" flipV="1">
              <a:off x="6037070" y="2175168"/>
              <a:ext cx="1023792" cy="493295"/>
            </a:xfrm>
            <a:prstGeom prst="line">
              <a:avLst/>
            </a:prstGeom>
            <a:ln>
              <a:solidFill>
                <a:srgbClr val="00279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V="1">
              <a:off x="5553945" y="2732476"/>
              <a:ext cx="838094" cy="22233"/>
            </a:xfrm>
            <a:prstGeom prst="line">
              <a:avLst/>
            </a:prstGeom>
            <a:ln>
              <a:solidFill>
                <a:srgbClr val="00279F"/>
              </a:solidFill>
              <a:headEnd type="arrow"/>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DSRC Communication Protocol</a:t>
            </a:r>
            <a:endParaRPr lang="en-US" sz="3200">
              <a:solidFill>
                <a:schemeClr val="tx2"/>
              </a:solidFill>
            </a:endParaRPr>
          </a:p>
        </p:txBody>
      </p:sp>
      <p:sp>
        <p:nvSpPr>
          <p:cNvPr id="7171" name="Content Placeholder 2"/>
          <p:cNvSpPr>
            <a:spLocks/>
          </p:cNvSpPr>
          <p:nvPr/>
        </p:nvSpPr>
        <p:spPr bwMode="auto">
          <a:xfrm>
            <a:off x="266700" y="3543300"/>
            <a:ext cx="8610600" cy="2743200"/>
          </a:xfrm>
          <a:prstGeom prst="rect">
            <a:avLst/>
          </a:prstGeom>
          <a:noFill/>
          <a:ln w="9525">
            <a:noFill/>
            <a:miter lim="800000"/>
            <a:headEnd/>
            <a:tailEnd/>
          </a:ln>
        </p:spPr>
        <p:txBody>
          <a:bodyPr/>
          <a:lstStyle/>
          <a:p>
            <a:pPr marL="342900" indent="-342900">
              <a:spcBef>
                <a:spcPct val="20000"/>
              </a:spcBef>
              <a:buFontTx/>
              <a:buChar char="•"/>
            </a:pPr>
            <a:r>
              <a:rPr lang="en-US" sz="1600" b="1" dirty="0">
                <a:cs typeface="Times New Roman" pitchFamily="18" charset="0"/>
              </a:rPr>
              <a:t>RSU initiates the communication by sending an INVITE message </a:t>
            </a:r>
            <a:r>
              <a:rPr lang="en-US" sz="1600" b="1" dirty="0"/>
              <a:t>requesting OBU participation.</a:t>
            </a:r>
            <a:endParaRPr lang="en-US" sz="1600" b="1" dirty="0">
              <a:cs typeface="Times New Roman" pitchFamily="18" charset="0"/>
            </a:endParaRPr>
          </a:p>
          <a:p>
            <a:pPr marL="342900" indent="-342900">
              <a:spcBef>
                <a:spcPct val="20000"/>
              </a:spcBef>
              <a:buFontTx/>
              <a:buChar char="•"/>
            </a:pPr>
            <a:r>
              <a:rPr lang="en-US" sz="1600" b="1" dirty="0"/>
              <a:t>Each OBU receiving the INVITE message screens itself using the information in INVITE message and if passes the screening, it will respond with the ACCEPT message. </a:t>
            </a:r>
          </a:p>
          <a:p>
            <a:pPr marL="342900" indent="-342900">
              <a:spcBef>
                <a:spcPct val="20000"/>
              </a:spcBef>
              <a:buFontTx/>
              <a:buChar char="•"/>
            </a:pPr>
            <a:r>
              <a:rPr lang="en-US" sz="1600" b="1" dirty="0"/>
              <a:t>The RSU will screen the incoming ACCEPT messages to ensure that the OBU is on the monitored road, and sends CHOSEN message to the originating OBU of the first ACCEPT message to pass. </a:t>
            </a:r>
          </a:p>
          <a:p>
            <a:pPr marL="342900" indent="-342900">
              <a:spcBef>
                <a:spcPct val="20000"/>
              </a:spcBef>
              <a:buFontTx/>
              <a:buChar char="•"/>
            </a:pPr>
            <a:r>
              <a:rPr lang="en-US" sz="1600" b="1" dirty="0"/>
              <a:t>OBU periodically communicates NOTIFY messages until </a:t>
            </a:r>
            <a:r>
              <a:rPr lang="en-US" sz="1600" b="1" dirty="0" err="1"/>
              <a:t>EoC</a:t>
            </a:r>
            <a:r>
              <a:rPr lang="en-US" sz="1600" b="1" dirty="0"/>
              <a:t> point approaching is detected, then RSU is alerted before OBU ceases to send further NOTIFY messages.</a:t>
            </a:r>
            <a:endParaRPr lang="en-US" sz="1600" b="1" dirty="0">
              <a:cs typeface="Times New Roman" pitchFamily="18" charset="0"/>
            </a:endParaRPr>
          </a:p>
        </p:txBody>
      </p:sp>
      <p:grpSp>
        <p:nvGrpSpPr>
          <p:cNvPr id="7172" name="Group 21"/>
          <p:cNvGrpSpPr>
            <a:grpSpLocks/>
          </p:cNvGrpSpPr>
          <p:nvPr/>
        </p:nvGrpSpPr>
        <p:grpSpPr bwMode="auto">
          <a:xfrm>
            <a:off x="1295400" y="914400"/>
            <a:ext cx="6286500" cy="2628900"/>
            <a:chOff x="1295400" y="914400"/>
            <a:chExt cx="6286500" cy="2628900"/>
          </a:xfrm>
        </p:grpSpPr>
        <p:cxnSp>
          <p:nvCxnSpPr>
            <p:cNvPr id="45" name="Straight Arrow Connector 44"/>
            <p:cNvCxnSpPr/>
            <p:nvPr/>
          </p:nvCxnSpPr>
          <p:spPr>
            <a:xfrm>
              <a:off x="2359025" y="1905000"/>
              <a:ext cx="677863" cy="109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V="1">
              <a:off x="2457450" y="2124075"/>
              <a:ext cx="676275" cy="438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359025" y="2781300"/>
              <a:ext cx="677863" cy="109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2359025" y="3000375"/>
              <a:ext cx="774700" cy="438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2359025" y="3000375"/>
              <a:ext cx="774700" cy="219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53" idx="3"/>
            </p:cNvCxnSpPr>
            <p:nvPr/>
          </p:nvCxnSpPr>
          <p:spPr>
            <a:xfrm flipV="1">
              <a:off x="5840413" y="1849438"/>
              <a:ext cx="774700" cy="111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840413" y="1960563"/>
              <a:ext cx="776287" cy="163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Flowchart: Process 51"/>
            <p:cNvSpPr/>
            <p:nvPr/>
          </p:nvSpPr>
          <p:spPr>
            <a:xfrm>
              <a:off x="3228975" y="1028700"/>
              <a:ext cx="871538" cy="3286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OBU</a:t>
              </a:r>
            </a:p>
          </p:txBody>
        </p:sp>
        <p:sp>
          <p:nvSpPr>
            <p:cNvPr id="53" name="Flowchart: Process 52"/>
            <p:cNvSpPr/>
            <p:nvPr/>
          </p:nvSpPr>
          <p:spPr>
            <a:xfrm>
              <a:off x="4779963" y="1795463"/>
              <a:ext cx="1060450" cy="328612"/>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BROADCAST</a:t>
              </a:r>
            </a:p>
          </p:txBody>
        </p:sp>
        <p:sp>
          <p:nvSpPr>
            <p:cNvPr id="54" name="Flowchart: Process 53"/>
            <p:cNvSpPr/>
            <p:nvPr/>
          </p:nvSpPr>
          <p:spPr>
            <a:xfrm>
              <a:off x="1295400" y="2562225"/>
              <a:ext cx="1063625" cy="328613"/>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CHOSEN</a:t>
              </a:r>
            </a:p>
          </p:txBody>
        </p:sp>
        <p:sp>
          <p:nvSpPr>
            <p:cNvPr id="55" name="Flowchart: Process 54"/>
            <p:cNvSpPr/>
            <p:nvPr/>
          </p:nvSpPr>
          <p:spPr>
            <a:xfrm>
              <a:off x="1295400" y="1795463"/>
              <a:ext cx="1063625" cy="328612"/>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INVITE</a:t>
              </a:r>
            </a:p>
          </p:txBody>
        </p:sp>
        <p:sp>
          <p:nvSpPr>
            <p:cNvPr id="56" name="Flowchart: Process 55"/>
            <p:cNvSpPr/>
            <p:nvPr/>
          </p:nvSpPr>
          <p:spPr>
            <a:xfrm>
              <a:off x="3133725" y="1905000"/>
              <a:ext cx="1063625" cy="328613"/>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ACCEPT</a:t>
              </a:r>
            </a:p>
          </p:txBody>
        </p:sp>
        <p:sp>
          <p:nvSpPr>
            <p:cNvPr id="57" name="Flowchart: Process 56"/>
            <p:cNvSpPr/>
            <p:nvPr/>
          </p:nvSpPr>
          <p:spPr>
            <a:xfrm>
              <a:off x="3135313" y="2781300"/>
              <a:ext cx="1062037" cy="328613"/>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NOTIFY</a:t>
              </a:r>
            </a:p>
          </p:txBody>
        </p:sp>
        <p:sp>
          <p:nvSpPr>
            <p:cNvPr id="58" name="Flowchart: Process 57"/>
            <p:cNvSpPr/>
            <p:nvPr/>
          </p:nvSpPr>
          <p:spPr>
            <a:xfrm>
              <a:off x="1392238" y="1028700"/>
              <a:ext cx="869950" cy="3286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RSU</a:t>
              </a:r>
            </a:p>
          </p:txBody>
        </p:sp>
        <p:sp>
          <p:nvSpPr>
            <p:cNvPr id="59" name="Flowchart: Process 58"/>
            <p:cNvSpPr/>
            <p:nvPr/>
          </p:nvSpPr>
          <p:spPr>
            <a:xfrm>
              <a:off x="4873625" y="1028700"/>
              <a:ext cx="869950" cy="3286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RSU</a:t>
              </a:r>
            </a:p>
          </p:txBody>
        </p:sp>
        <p:sp>
          <p:nvSpPr>
            <p:cNvPr id="60" name="Flowchart: Process 59"/>
            <p:cNvSpPr/>
            <p:nvPr/>
          </p:nvSpPr>
          <p:spPr>
            <a:xfrm>
              <a:off x="6711950" y="1028700"/>
              <a:ext cx="869950" cy="3286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710" tIns="49355" rIns="98710" bIns="49355" anchor="ctr"/>
            <a:lstStyle/>
            <a:p>
              <a:pPr algn="ctr">
                <a:defRPr/>
              </a:pPr>
              <a:r>
                <a:rPr lang="en-US" sz="800" b="1" dirty="0">
                  <a:solidFill>
                    <a:schemeClr val="tx1"/>
                  </a:solidFill>
                  <a:latin typeface="Arial" pitchFamily="34" charset="0"/>
                  <a:cs typeface="Arial" pitchFamily="34" charset="0"/>
                </a:rPr>
                <a:t>OBU</a:t>
              </a:r>
            </a:p>
          </p:txBody>
        </p:sp>
        <p:cxnSp>
          <p:nvCxnSpPr>
            <p:cNvPr id="61" name="Straight Connector 60"/>
            <p:cNvCxnSpPr/>
            <p:nvPr/>
          </p:nvCxnSpPr>
          <p:spPr>
            <a:xfrm rot="5400000">
              <a:off x="3270251" y="2227262"/>
              <a:ext cx="2628900" cy="31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Detection Problems and Solutions</a:t>
            </a:r>
            <a:endParaRPr lang="en-US" sz="3200">
              <a:solidFill>
                <a:schemeClr val="tx2"/>
              </a:solidFill>
            </a:endParaRPr>
          </a:p>
        </p:txBody>
      </p:sp>
      <p:pic>
        <p:nvPicPr>
          <p:cNvPr id="8195" name="Picture 20"/>
          <p:cNvPicPr>
            <a:picLocks noChangeAspect="1" noChangeArrowheads="1"/>
          </p:cNvPicPr>
          <p:nvPr/>
        </p:nvPicPr>
        <p:blipFill>
          <a:blip r:embed="rId2"/>
          <a:srcRect/>
          <a:stretch>
            <a:fillRect/>
          </a:stretch>
        </p:blipFill>
        <p:spPr bwMode="auto">
          <a:xfrm>
            <a:off x="533400" y="1333500"/>
            <a:ext cx="8001000" cy="39243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200" b="1">
                <a:solidFill>
                  <a:srgbClr val="0000FF"/>
                </a:solidFill>
                <a:latin typeface="Arial" charset="0"/>
                <a:cs typeface="Arial" charset="0"/>
              </a:rPr>
              <a:t>Field Testing</a:t>
            </a:r>
            <a:endParaRPr lang="en-US" sz="3200">
              <a:solidFill>
                <a:schemeClr val="tx2"/>
              </a:solidFill>
            </a:endParaRPr>
          </a:p>
        </p:txBody>
      </p:sp>
      <p:sp>
        <p:nvSpPr>
          <p:cNvPr id="9219" name="Content Placeholder 2"/>
          <p:cNvSpPr>
            <a:spLocks/>
          </p:cNvSpPr>
          <p:nvPr/>
        </p:nvSpPr>
        <p:spPr bwMode="auto">
          <a:xfrm>
            <a:off x="266700" y="4648200"/>
            <a:ext cx="8610600" cy="2286000"/>
          </a:xfrm>
          <a:prstGeom prst="rect">
            <a:avLst/>
          </a:prstGeom>
          <a:noFill/>
          <a:ln w="9525">
            <a:noFill/>
            <a:miter lim="800000"/>
            <a:headEnd/>
            <a:tailEnd/>
          </a:ln>
        </p:spPr>
        <p:txBody>
          <a:bodyPr/>
          <a:lstStyle/>
          <a:p>
            <a:pPr marL="342900" indent="-342900">
              <a:spcBef>
                <a:spcPct val="20000"/>
              </a:spcBef>
              <a:buFontTx/>
              <a:buChar char="•"/>
            </a:pPr>
            <a:r>
              <a:rPr lang="en-US" sz="1600" b="1">
                <a:cs typeface="Times New Roman" pitchFamily="18" charset="0"/>
              </a:rPr>
              <a:t>The location accuracy of the GPS is the most important factor when determining the possible error in measurements.</a:t>
            </a:r>
          </a:p>
          <a:p>
            <a:pPr marL="342900" indent="-342900">
              <a:spcBef>
                <a:spcPct val="20000"/>
              </a:spcBef>
              <a:buFontTx/>
              <a:buChar char="•"/>
            </a:pPr>
            <a:r>
              <a:rPr lang="en-US" sz="1600" b="1">
                <a:cs typeface="Times New Roman" pitchFamily="18" charset="0"/>
              </a:rPr>
              <a:t>The location accuracy error in turn causes errors in distance and direction measurements.</a:t>
            </a:r>
          </a:p>
        </p:txBody>
      </p:sp>
      <p:grpSp>
        <p:nvGrpSpPr>
          <p:cNvPr id="9220" name="Group 28"/>
          <p:cNvGrpSpPr>
            <a:grpSpLocks/>
          </p:cNvGrpSpPr>
          <p:nvPr/>
        </p:nvGrpSpPr>
        <p:grpSpPr bwMode="auto">
          <a:xfrm>
            <a:off x="1066800" y="1790700"/>
            <a:ext cx="1295400" cy="1295400"/>
            <a:chOff x="623888" y="2300288"/>
            <a:chExt cx="1295400" cy="1295400"/>
          </a:xfrm>
        </p:grpSpPr>
        <p:grpSp>
          <p:nvGrpSpPr>
            <p:cNvPr id="9224" name="Group 143"/>
            <p:cNvGrpSpPr>
              <a:grpSpLocks/>
            </p:cNvGrpSpPr>
            <p:nvPr/>
          </p:nvGrpSpPr>
          <p:grpSpPr bwMode="auto">
            <a:xfrm>
              <a:off x="623888" y="2300288"/>
              <a:ext cx="1295400" cy="1295400"/>
              <a:chOff x="624681" y="2301081"/>
              <a:chExt cx="1296193" cy="1295400"/>
            </a:xfrm>
          </p:grpSpPr>
          <p:sp>
            <p:nvSpPr>
              <p:cNvPr id="25" name="Oval 24"/>
              <p:cNvSpPr/>
              <p:nvPr/>
            </p:nvSpPr>
            <p:spPr>
              <a:xfrm>
                <a:off x="624681" y="2301081"/>
                <a:ext cx="1296193" cy="1295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2" name="Freeform 65"/>
              <p:cNvSpPr>
                <a:spLocks noEditPoints="1"/>
              </p:cNvSpPr>
              <p:nvPr/>
            </p:nvSpPr>
            <p:spPr bwMode="auto">
              <a:xfrm>
                <a:off x="1863724" y="2954305"/>
                <a:ext cx="57150" cy="47625"/>
              </a:xfrm>
              <a:custGeom>
                <a:avLst/>
                <a:gdLst>
                  <a:gd name="T0" fmla="*/ 2147483647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2147483647 h 97"/>
                  <a:gd name="T18" fmla="*/ 2147483647 w 113"/>
                  <a:gd name="T19" fmla="*/ 2147483647 h 97"/>
                  <a:gd name="T20" fmla="*/ 2147483647 w 113"/>
                  <a:gd name="T21" fmla="*/ 2147483647 h 97"/>
                  <a:gd name="T22" fmla="*/ 2147483647 w 113"/>
                  <a:gd name="T23" fmla="*/ 2147483647 h 97"/>
                  <a:gd name="T24" fmla="*/ 2147483647 w 113"/>
                  <a:gd name="T25" fmla="*/ 2147483647 h 97"/>
                  <a:gd name="T26" fmla="*/ 2147483647 w 113"/>
                  <a:gd name="T27" fmla="*/ 2147483647 h 97"/>
                  <a:gd name="T28" fmla="*/ 2147483647 w 113"/>
                  <a:gd name="T29" fmla="*/ 2147483647 h 97"/>
                  <a:gd name="T30" fmla="*/ 2147483647 w 113"/>
                  <a:gd name="T31" fmla="*/ 2147483647 h 97"/>
                  <a:gd name="T32" fmla="*/ 2147483647 w 113"/>
                  <a:gd name="T33" fmla="*/ 2147483647 h 97"/>
                  <a:gd name="T34" fmla="*/ 2147483647 w 113"/>
                  <a:gd name="T35" fmla="*/ 2147483647 h 97"/>
                  <a:gd name="T36" fmla="*/ 2147483647 w 113"/>
                  <a:gd name="T37" fmla="*/ 2147483647 h 97"/>
                  <a:gd name="T38" fmla="*/ 2147483647 w 113"/>
                  <a:gd name="T39" fmla="*/ 2147483647 h 97"/>
                  <a:gd name="T40" fmla="*/ 2147483647 w 113"/>
                  <a:gd name="T41" fmla="*/ 2147483647 h 97"/>
                  <a:gd name="T42" fmla="*/ 2147483647 w 113"/>
                  <a:gd name="T43" fmla="*/ 2147483647 h 97"/>
                  <a:gd name="T44" fmla="*/ 2147483647 w 113"/>
                  <a:gd name="T45" fmla="*/ 2147483647 h 97"/>
                  <a:gd name="T46" fmla="*/ 2147483647 w 113"/>
                  <a:gd name="T47" fmla="*/ 2147483647 h 97"/>
                  <a:gd name="T48" fmla="*/ 2147483647 w 113"/>
                  <a:gd name="T49" fmla="*/ 2147483647 h 97"/>
                  <a:gd name="T50" fmla="*/ 2147483647 w 113"/>
                  <a:gd name="T51" fmla="*/ 2147483647 h 97"/>
                  <a:gd name="T52" fmla="*/ 2147483647 w 113"/>
                  <a:gd name="T53" fmla="*/ 2147483647 h 97"/>
                  <a:gd name="T54" fmla="*/ 2147483647 w 113"/>
                  <a:gd name="T55" fmla="*/ 2147483647 h 97"/>
                  <a:gd name="T56" fmla="*/ 2147483647 w 113"/>
                  <a:gd name="T57" fmla="*/ 2147483647 h 97"/>
                  <a:gd name="T58" fmla="*/ 2147483647 w 113"/>
                  <a:gd name="T59" fmla="*/ 2147483647 h 97"/>
                  <a:gd name="T60" fmla="*/ 2147483647 w 113"/>
                  <a:gd name="T61" fmla="*/ 2147483647 h 97"/>
                  <a:gd name="T62" fmla="*/ 2147483647 w 113"/>
                  <a:gd name="T63" fmla="*/ 2147483647 h 97"/>
                  <a:gd name="T64" fmla="*/ 2147483647 w 113"/>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 y="50"/>
                    </a:move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lose/>
                    <a:moveTo>
                      <a:pt x="20" y="63"/>
                    </a:move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close/>
                  </a:path>
                </a:pathLst>
              </a:custGeom>
              <a:solidFill>
                <a:srgbClr val="000000"/>
              </a:solidFill>
              <a:ln w="0">
                <a:solidFill>
                  <a:srgbClr val="000000"/>
                </a:solidFill>
                <a:round/>
                <a:headEnd/>
                <a:tailEnd/>
              </a:ln>
            </p:spPr>
            <p:txBody>
              <a:bodyPr/>
              <a:lstStyle/>
              <a:p>
                <a:endParaRPr lang="en-US"/>
              </a:p>
            </p:txBody>
          </p:sp>
          <p:cxnSp>
            <p:nvCxnSpPr>
              <p:cNvPr id="27" name="Straight Arrow Connector 26"/>
              <p:cNvCxnSpPr/>
              <p:nvPr/>
            </p:nvCxnSpPr>
            <p:spPr>
              <a:xfrm rot="16200000" flipH="1">
                <a:off x="891801" y="2720088"/>
                <a:ext cx="838200" cy="304987"/>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34" name="TextBox 75"/>
              <p:cNvSpPr txBox="1">
                <a:spLocks noChangeArrowheads="1"/>
              </p:cNvSpPr>
              <p:nvPr/>
            </p:nvSpPr>
            <p:spPr bwMode="auto">
              <a:xfrm>
                <a:off x="1081881" y="2847637"/>
                <a:ext cx="304800" cy="215444"/>
              </a:xfrm>
              <a:prstGeom prst="rect">
                <a:avLst/>
              </a:prstGeom>
              <a:noFill/>
              <a:ln w="9525">
                <a:noFill/>
                <a:miter lim="800000"/>
                <a:headEnd/>
                <a:tailEnd/>
              </a:ln>
            </p:spPr>
            <p:txBody>
              <a:bodyPr>
                <a:spAutoFit/>
              </a:bodyPr>
              <a:lstStyle/>
              <a:p>
                <a:r>
                  <a:rPr lang="en-US" sz="800" b="1"/>
                  <a:t>X</a:t>
                </a:r>
              </a:p>
            </p:txBody>
          </p:sp>
          <p:sp>
            <p:nvSpPr>
              <p:cNvPr id="9235" name="Freeform 65"/>
              <p:cNvSpPr>
                <a:spLocks noEditPoints="1"/>
              </p:cNvSpPr>
              <p:nvPr/>
            </p:nvSpPr>
            <p:spPr bwMode="auto">
              <a:xfrm>
                <a:off x="930274" y="3321049"/>
                <a:ext cx="57150" cy="47625"/>
              </a:xfrm>
              <a:custGeom>
                <a:avLst/>
                <a:gdLst>
                  <a:gd name="T0" fmla="*/ 2147483647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2147483647 h 97"/>
                  <a:gd name="T18" fmla="*/ 2147483647 w 113"/>
                  <a:gd name="T19" fmla="*/ 2147483647 h 97"/>
                  <a:gd name="T20" fmla="*/ 2147483647 w 113"/>
                  <a:gd name="T21" fmla="*/ 2147483647 h 97"/>
                  <a:gd name="T22" fmla="*/ 2147483647 w 113"/>
                  <a:gd name="T23" fmla="*/ 2147483647 h 97"/>
                  <a:gd name="T24" fmla="*/ 2147483647 w 113"/>
                  <a:gd name="T25" fmla="*/ 2147483647 h 97"/>
                  <a:gd name="T26" fmla="*/ 2147483647 w 113"/>
                  <a:gd name="T27" fmla="*/ 2147483647 h 97"/>
                  <a:gd name="T28" fmla="*/ 2147483647 w 113"/>
                  <a:gd name="T29" fmla="*/ 2147483647 h 97"/>
                  <a:gd name="T30" fmla="*/ 2147483647 w 113"/>
                  <a:gd name="T31" fmla="*/ 2147483647 h 97"/>
                  <a:gd name="T32" fmla="*/ 2147483647 w 113"/>
                  <a:gd name="T33" fmla="*/ 2147483647 h 97"/>
                  <a:gd name="T34" fmla="*/ 2147483647 w 113"/>
                  <a:gd name="T35" fmla="*/ 2147483647 h 97"/>
                  <a:gd name="T36" fmla="*/ 2147483647 w 113"/>
                  <a:gd name="T37" fmla="*/ 2147483647 h 97"/>
                  <a:gd name="T38" fmla="*/ 2147483647 w 113"/>
                  <a:gd name="T39" fmla="*/ 2147483647 h 97"/>
                  <a:gd name="T40" fmla="*/ 2147483647 w 113"/>
                  <a:gd name="T41" fmla="*/ 2147483647 h 97"/>
                  <a:gd name="T42" fmla="*/ 2147483647 w 113"/>
                  <a:gd name="T43" fmla="*/ 2147483647 h 97"/>
                  <a:gd name="T44" fmla="*/ 2147483647 w 113"/>
                  <a:gd name="T45" fmla="*/ 2147483647 h 97"/>
                  <a:gd name="T46" fmla="*/ 2147483647 w 113"/>
                  <a:gd name="T47" fmla="*/ 2147483647 h 97"/>
                  <a:gd name="T48" fmla="*/ 2147483647 w 113"/>
                  <a:gd name="T49" fmla="*/ 2147483647 h 97"/>
                  <a:gd name="T50" fmla="*/ 2147483647 w 113"/>
                  <a:gd name="T51" fmla="*/ 2147483647 h 97"/>
                  <a:gd name="T52" fmla="*/ 2147483647 w 113"/>
                  <a:gd name="T53" fmla="*/ 2147483647 h 97"/>
                  <a:gd name="T54" fmla="*/ 2147483647 w 113"/>
                  <a:gd name="T55" fmla="*/ 2147483647 h 97"/>
                  <a:gd name="T56" fmla="*/ 2147483647 w 113"/>
                  <a:gd name="T57" fmla="*/ 2147483647 h 97"/>
                  <a:gd name="T58" fmla="*/ 2147483647 w 113"/>
                  <a:gd name="T59" fmla="*/ 2147483647 h 97"/>
                  <a:gd name="T60" fmla="*/ 2147483647 w 113"/>
                  <a:gd name="T61" fmla="*/ 2147483647 h 97"/>
                  <a:gd name="T62" fmla="*/ 2147483647 w 113"/>
                  <a:gd name="T63" fmla="*/ 2147483647 h 97"/>
                  <a:gd name="T64" fmla="*/ 2147483647 w 113"/>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 y="50"/>
                    </a:move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lose/>
                    <a:moveTo>
                      <a:pt x="20" y="63"/>
                    </a:move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close/>
                  </a:path>
                </a:pathLst>
              </a:custGeom>
              <a:solidFill>
                <a:srgbClr val="000000"/>
              </a:solidFill>
              <a:ln w="0">
                <a:solidFill>
                  <a:srgbClr val="000000"/>
                </a:solidFill>
                <a:round/>
                <a:headEnd/>
                <a:tailEnd/>
              </a:ln>
            </p:spPr>
            <p:txBody>
              <a:bodyPr/>
              <a:lstStyle/>
              <a:p>
                <a:endParaRPr lang="en-US"/>
              </a:p>
            </p:txBody>
          </p:sp>
          <p:sp>
            <p:nvSpPr>
              <p:cNvPr id="9236" name="Freeform 65"/>
              <p:cNvSpPr>
                <a:spLocks noEditPoints="1"/>
              </p:cNvSpPr>
              <p:nvPr/>
            </p:nvSpPr>
            <p:spPr bwMode="auto">
              <a:xfrm>
                <a:off x="624681" y="2786856"/>
                <a:ext cx="57150" cy="47625"/>
              </a:xfrm>
              <a:custGeom>
                <a:avLst/>
                <a:gdLst>
                  <a:gd name="T0" fmla="*/ 2147483647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2147483647 h 97"/>
                  <a:gd name="T18" fmla="*/ 2147483647 w 113"/>
                  <a:gd name="T19" fmla="*/ 2147483647 h 97"/>
                  <a:gd name="T20" fmla="*/ 2147483647 w 113"/>
                  <a:gd name="T21" fmla="*/ 2147483647 h 97"/>
                  <a:gd name="T22" fmla="*/ 2147483647 w 113"/>
                  <a:gd name="T23" fmla="*/ 2147483647 h 97"/>
                  <a:gd name="T24" fmla="*/ 2147483647 w 113"/>
                  <a:gd name="T25" fmla="*/ 2147483647 h 97"/>
                  <a:gd name="T26" fmla="*/ 2147483647 w 113"/>
                  <a:gd name="T27" fmla="*/ 2147483647 h 97"/>
                  <a:gd name="T28" fmla="*/ 2147483647 w 113"/>
                  <a:gd name="T29" fmla="*/ 2147483647 h 97"/>
                  <a:gd name="T30" fmla="*/ 2147483647 w 113"/>
                  <a:gd name="T31" fmla="*/ 2147483647 h 97"/>
                  <a:gd name="T32" fmla="*/ 2147483647 w 113"/>
                  <a:gd name="T33" fmla="*/ 2147483647 h 97"/>
                  <a:gd name="T34" fmla="*/ 2147483647 w 113"/>
                  <a:gd name="T35" fmla="*/ 2147483647 h 97"/>
                  <a:gd name="T36" fmla="*/ 2147483647 w 113"/>
                  <a:gd name="T37" fmla="*/ 2147483647 h 97"/>
                  <a:gd name="T38" fmla="*/ 2147483647 w 113"/>
                  <a:gd name="T39" fmla="*/ 2147483647 h 97"/>
                  <a:gd name="T40" fmla="*/ 2147483647 w 113"/>
                  <a:gd name="T41" fmla="*/ 2147483647 h 97"/>
                  <a:gd name="T42" fmla="*/ 2147483647 w 113"/>
                  <a:gd name="T43" fmla="*/ 2147483647 h 97"/>
                  <a:gd name="T44" fmla="*/ 2147483647 w 113"/>
                  <a:gd name="T45" fmla="*/ 2147483647 h 97"/>
                  <a:gd name="T46" fmla="*/ 2147483647 w 113"/>
                  <a:gd name="T47" fmla="*/ 2147483647 h 97"/>
                  <a:gd name="T48" fmla="*/ 2147483647 w 113"/>
                  <a:gd name="T49" fmla="*/ 2147483647 h 97"/>
                  <a:gd name="T50" fmla="*/ 2147483647 w 113"/>
                  <a:gd name="T51" fmla="*/ 2147483647 h 97"/>
                  <a:gd name="T52" fmla="*/ 2147483647 w 113"/>
                  <a:gd name="T53" fmla="*/ 2147483647 h 97"/>
                  <a:gd name="T54" fmla="*/ 2147483647 w 113"/>
                  <a:gd name="T55" fmla="*/ 2147483647 h 97"/>
                  <a:gd name="T56" fmla="*/ 2147483647 w 113"/>
                  <a:gd name="T57" fmla="*/ 2147483647 h 97"/>
                  <a:gd name="T58" fmla="*/ 2147483647 w 113"/>
                  <a:gd name="T59" fmla="*/ 2147483647 h 97"/>
                  <a:gd name="T60" fmla="*/ 2147483647 w 113"/>
                  <a:gd name="T61" fmla="*/ 2147483647 h 97"/>
                  <a:gd name="T62" fmla="*/ 2147483647 w 113"/>
                  <a:gd name="T63" fmla="*/ 2147483647 h 97"/>
                  <a:gd name="T64" fmla="*/ 2147483647 w 113"/>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 y="50"/>
                    </a:move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lose/>
                    <a:moveTo>
                      <a:pt x="20" y="63"/>
                    </a:move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close/>
                  </a:path>
                </a:pathLst>
              </a:custGeom>
              <a:solidFill>
                <a:srgbClr val="000000"/>
              </a:solidFill>
              <a:ln w="0">
                <a:solidFill>
                  <a:srgbClr val="000000"/>
                </a:solidFill>
                <a:round/>
                <a:headEnd/>
                <a:tailEnd/>
              </a:ln>
            </p:spPr>
            <p:txBody>
              <a:bodyPr/>
              <a:lstStyle/>
              <a:p>
                <a:endParaRPr lang="en-US"/>
              </a:p>
            </p:txBody>
          </p:sp>
          <p:sp>
            <p:nvSpPr>
              <p:cNvPr id="9237" name="Freeform 65"/>
              <p:cNvSpPr>
                <a:spLocks noEditPoints="1"/>
              </p:cNvSpPr>
              <p:nvPr/>
            </p:nvSpPr>
            <p:spPr bwMode="auto">
              <a:xfrm>
                <a:off x="1462881" y="3320256"/>
                <a:ext cx="57150" cy="47625"/>
              </a:xfrm>
              <a:custGeom>
                <a:avLst/>
                <a:gdLst>
                  <a:gd name="T0" fmla="*/ 2147483647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2147483647 h 97"/>
                  <a:gd name="T18" fmla="*/ 2147483647 w 113"/>
                  <a:gd name="T19" fmla="*/ 2147483647 h 97"/>
                  <a:gd name="T20" fmla="*/ 2147483647 w 113"/>
                  <a:gd name="T21" fmla="*/ 2147483647 h 97"/>
                  <a:gd name="T22" fmla="*/ 2147483647 w 113"/>
                  <a:gd name="T23" fmla="*/ 2147483647 h 97"/>
                  <a:gd name="T24" fmla="*/ 2147483647 w 113"/>
                  <a:gd name="T25" fmla="*/ 2147483647 h 97"/>
                  <a:gd name="T26" fmla="*/ 2147483647 w 113"/>
                  <a:gd name="T27" fmla="*/ 2147483647 h 97"/>
                  <a:gd name="T28" fmla="*/ 2147483647 w 113"/>
                  <a:gd name="T29" fmla="*/ 2147483647 h 97"/>
                  <a:gd name="T30" fmla="*/ 2147483647 w 113"/>
                  <a:gd name="T31" fmla="*/ 2147483647 h 97"/>
                  <a:gd name="T32" fmla="*/ 2147483647 w 113"/>
                  <a:gd name="T33" fmla="*/ 2147483647 h 97"/>
                  <a:gd name="T34" fmla="*/ 2147483647 w 113"/>
                  <a:gd name="T35" fmla="*/ 2147483647 h 97"/>
                  <a:gd name="T36" fmla="*/ 2147483647 w 113"/>
                  <a:gd name="T37" fmla="*/ 2147483647 h 97"/>
                  <a:gd name="T38" fmla="*/ 2147483647 w 113"/>
                  <a:gd name="T39" fmla="*/ 2147483647 h 97"/>
                  <a:gd name="T40" fmla="*/ 2147483647 w 113"/>
                  <a:gd name="T41" fmla="*/ 2147483647 h 97"/>
                  <a:gd name="T42" fmla="*/ 2147483647 w 113"/>
                  <a:gd name="T43" fmla="*/ 2147483647 h 97"/>
                  <a:gd name="T44" fmla="*/ 2147483647 w 113"/>
                  <a:gd name="T45" fmla="*/ 2147483647 h 97"/>
                  <a:gd name="T46" fmla="*/ 2147483647 w 113"/>
                  <a:gd name="T47" fmla="*/ 2147483647 h 97"/>
                  <a:gd name="T48" fmla="*/ 2147483647 w 113"/>
                  <a:gd name="T49" fmla="*/ 2147483647 h 97"/>
                  <a:gd name="T50" fmla="*/ 2147483647 w 113"/>
                  <a:gd name="T51" fmla="*/ 2147483647 h 97"/>
                  <a:gd name="T52" fmla="*/ 2147483647 w 113"/>
                  <a:gd name="T53" fmla="*/ 2147483647 h 97"/>
                  <a:gd name="T54" fmla="*/ 2147483647 w 113"/>
                  <a:gd name="T55" fmla="*/ 2147483647 h 97"/>
                  <a:gd name="T56" fmla="*/ 2147483647 w 113"/>
                  <a:gd name="T57" fmla="*/ 2147483647 h 97"/>
                  <a:gd name="T58" fmla="*/ 2147483647 w 113"/>
                  <a:gd name="T59" fmla="*/ 2147483647 h 97"/>
                  <a:gd name="T60" fmla="*/ 2147483647 w 113"/>
                  <a:gd name="T61" fmla="*/ 2147483647 h 97"/>
                  <a:gd name="T62" fmla="*/ 2147483647 w 113"/>
                  <a:gd name="T63" fmla="*/ 2147483647 h 97"/>
                  <a:gd name="T64" fmla="*/ 2147483647 w 113"/>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 y="50"/>
                    </a:move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lose/>
                    <a:moveTo>
                      <a:pt x="20" y="63"/>
                    </a:move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close/>
                  </a:path>
                </a:pathLst>
              </a:custGeom>
              <a:solidFill>
                <a:srgbClr val="000000"/>
              </a:solidFill>
              <a:ln w="0">
                <a:solidFill>
                  <a:srgbClr val="000000"/>
                </a:solidFill>
                <a:round/>
                <a:headEnd/>
                <a:tailEnd/>
              </a:ln>
            </p:spPr>
            <p:txBody>
              <a:bodyPr/>
              <a:lstStyle/>
              <a:p>
                <a:endParaRPr lang="en-US"/>
              </a:p>
            </p:txBody>
          </p:sp>
          <p:sp>
            <p:nvSpPr>
              <p:cNvPr id="9238" name="Freeform 65"/>
              <p:cNvSpPr>
                <a:spLocks noEditPoints="1"/>
              </p:cNvSpPr>
              <p:nvPr/>
            </p:nvSpPr>
            <p:spPr bwMode="auto">
              <a:xfrm>
                <a:off x="1143793" y="2378074"/>
                <a:ext cx="57150" cy="47625"/>
              </a:xfrm>
              <a:custGeom>
                <a:avLst/>
                <a:gdLst>
                  <a:gd name="T0" fmla="*/ 2147483647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2147483647 h 97"/>
                  <a:gd name="T18" fmla="*/ 2147483647 w 113"/>
                  <a:gd name="T19" fmla="*/ 2147483647 h 97"/>
                  <a:gd name="T20" fmla="*/ 2147483647 w 113"/>
                  <a:gd name="T21" fmla="*/ 2147483647 h 97"/>
                  <a:gd name="T22" fmla="*/ 2147483647 w 113"/>
                  <a:gd name="T23" fmla="*/ 2147483647 h 97"/>
                  <a:gd name="T24" fmla="*/ 2147483647 w 113"/>
                  <a:gd name="T25" fmla="*/ 2147483647 h 97"/>
                  <a:gd name="T26" fmla="*/ 2147483647 w 113"/>
                  <a:gd name="T27" fmla="*/ 2147483647 h 97"/>
                  <a:gd name="T28" fmla="*/ 2147483647 w 113"/>
                  <a:gd name="T29" fmla="*/ 2147483647 h 97"/>
                  <a:gd name="T30" fmla="*/ 2147483647 w 113"/>
                  <a:gd name="T31" fmla="*/ 2147483647 h 97"/>
                  <a:gd name="T32" fmla="*/ 2147483647 w 113"/>
                  <a:gd name="T33" fmla="*/ 2147483647 h 97"/>
                  <a:gd name="T34" fmla="*/ 2147483647 w 113"/>
                  <a:gd name="T35" fmla="*/ 2147483647 h 97"/>
                  <a:gd name="T36" fmla="*/ 2147483647 w 113"/>
                  <a:gd name="T37" fmla="*/ 2147483647 h 97"/>
                  <a:gd name="T38" fmla="*/ 2147483647 w 113"/>
                  <a:gd name="T39" fmla="*/ 2147483647 h 97"/>
                  <a:gd name="T40" fmla="*/ 2147483647 w 113"/>
                  <a:gd name="T41" fmla="*/ 2147483647 h 97"/>
                  <a:gd name="T42" fmla="*/ 2147483647 w 113"/>
                  <a:gd name="T43" fmla="*/ 2147483647 h 97"/>
                  <a:gd name="T44" fmla="*/ 2147483647 w 113"/>
                  <a:gd name="T45" fmla="*/ 2147483647 h 97"/>
                  <a:gd name="T46" fmla="*/ 2147483647 w 113"/>
                  <a:gd name="T47" fmla="*/ 2147483647 h 97"/>
                  <a:gd name="T48" fmla="*/ 2147483647 w 113"/>
                  <a:gd name="T49" fmla="*/ 2147483647 h 97"/>
                  <a:gd name="T50" fmla="*/ 2147483647 w 113"/>
                  <a:gd name="T51" fmla="*/ 2147483647 h 97"/>
                  <a:gd name="T52" fmla="*/ 2147483647 w 113"/>
                  <a:gd name="T53" fmla="*/ 2147483647 h 97"/>
                  <a:gd name="T54" fmla="*/ 2147483647 w 113"/>
                  <a:gd name="T55" fmla="*/ 2147483647 h 97"/>
                  <a:gd name="T56" fmla="*/ 2147483647 w 113"/>
                  <a:gd name="T57" fmla="*/ 2147483647 h 97"/>
                  <a:gd name="T58" fmla="*/ 2147483647 w 113"/>
                  <a:gd name="T59" fmla="*/ 2147483647 h 97"/>
                  <a:gd name="T60" fmla="*/ 2147483647 w 113"/>
                  <a:gd name="T61" fmla="*/ 2147483647 h 97"/>
                  <a:gd name="T62" fmla="*/ 2147483647 w 113"/>
                  <a:gd name="T63" fmla="*/ 2147483647 h 97"/>
                  <a:gd name="T64" fmla="*/ 2147483647 w 113"/>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 y="50"/>
                    </a:move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lose/>
                    <a:moveTo>
                      <a:pt x="20" y="63"/>
                    </a:move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close/>
                  </a:path>
                </a:pathLst>
              </a:custGeom>
              <a:solidFill>
                <a:srgbClr val="000000"/>
              </a:solidFill>
              <a:ln w="0">
                <a:solidFill>
                  <a:srgbClr val="000000"/>
                </a:solidFill>
                <a:round/>
                <a:headEnd/>
                <a:tailEnd/>
              </a:ln>
            </p:spPr>
            <p:txBody>
              <a:bodyPr/>
              <a:lstStyle/>
              <a:p>
                <a:endParaRPr lang="en-US"/>
              </a:p>
            </p:txBody>
          </p:sp>
          <p:cxnSp>
            <p:nvCxnSpPr>
              <p:cNvPr id="33" name="Straight Arrow Connector 32"/>
              <p:cNvCxnSpPr/>
              <p:nvPr/>
            </p:nvCxnSpPr>
            <p:spPr>
              <a:xfrm rot="10800000" flipV="1">
                <a:off x="700928" y="2453481"/>
                <a:ext cx="457480" cy="381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158408" y="2453481"/>
                <a:ext cx="686220" cy="5334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1463394" y="2986881"/>
                <a:ext cx="381233" cy="3048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624821" y="2910588"/>
                <a:ext cx="457200" cy="304987"/>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00928" y="2834481"/>
                <a:ext cx="762466" cy="4572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00928" y="2834481"/>
                <a:ext cx="1143700" cy="1524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71004" y="2805864"/>
                <a:ext cx="838200" cy="136609"/>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1005914" y="2986881"/>
                <a:ext cx="838713" cy="3048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05914" y="3291681"/>
                <a:ext cx="457480" cy="1588"/>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9225" name="Freeform 65"/>
            <p:cNvSpPr>
              <a:spLocks noEditPoints="1"/>
            </p:cNvSpPr>
            <p:nvPr/>
          </p:nvSpPr>
          <p:spPr bwMode="auto">
            <a:xfrm>
              <a:off x="1405766" y="2786856"/>
              <a:ext cx="57115" cy="47625"/>
            </a:xfrm>
            <a:custGeom>
              <a:avLst/>
              <a:gdLst>
                <a:gd name="T0" fmla="*/ 2147483647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2147483647 h 97"/>
                <a:gd name="T18" fmla="*/ 2147483647 w 113"/>
                <a:gd name="T19" fmla="*/ 2147483647 h 97"/>
                <a:gd name="T20" fmla="*/ 2147483647 w 113"/>
                <a:gd name="T21" fmla="*/ 2147483647 h 97"/>
                <a:gd name="T22" fmla="*/ 2147483647 w 113"/>
                <a:gd name="T23" fmla="*/ 2147483647 h 97"/>
                <a:gd name="T24" fmla="*/ 2147483647 w 113"/>
                <a:gd name="T25" fmla="*/ 2147483647 h 97"/>
                <a:gd name="T26" fmla="*/ 2147483647 w 113"/>
                <a:gd name="T27" fmla="*/ 2147483647 h 97"/>
                <a:gd name="T28" fmla="*/ 2147483647 w 113"/>
                <a:gd name="T29" fmla="*/ 2147483647 h 97"/>
                <a:gd name="T30" fmla="*/ 2147483647 w 113"/>
                <a:gd name="T31" fmla="*/ 2147483647 h 97"/>
                <a:gd name="T32" fmla="*/ 2147483647 w 113"/>
                <a:gd name="T33" fmla="*/ 2147483647 h 97"/>
                <a:gd name="T34" fmla="*/ 2147483647 w 113"/>
                <a:gd name="T35" fmla="*/ 2147483647 h 97"/>
                <a:gd name="T36" fmla="*/ 2147483647 w 113"/>
                <a:gd name="T37" fmla="*/ 2147483647 h 97"/>
                <a:gd name="T38" fmla="*/ 2147483647 w 113"/>
                <a:gd name="T39" fmla="*/ 2147483647 h 97"/>
                <a:gd name="T40" fmla="*/ 2147483647 w 113"/>
                <a:gd name="T41" fmla="*/ 2147483647 h 97"/>
                <a:gd name="T42" fmla="*/ 2147483647 w 113"/>
                <a:gd name="T43" fmla="*/ 2147483647 h 97"/>
                <a:gd name="T44" fmla="*/ 2147483647 w 113"/>
                <a:gd name="T45" fmla="*/ 2147483647 h 97"/>
                <a:gd name="T46" fmla="*/ 2147483647 w 113"/>
                <a:gd name="T47" fmla="*/ 2147483647 h 97"/>
                <a:gd name="T48" fmla="*/ 2147483647 w 113"/>
                <a:gd name="T49" fmla="*/ 2147483647 h 97"/>
                <a:gd name="T50" fmla="*/ 2147483647 w 113"/>
                <a:gd name="T51" fmla="*/ 2147483647 h 97"/>
                <a:gd name="T52" fmla="*/ 2147483647 w 113"/>
                <a:gd name="T53" fmla="*/ 2147483647 h 97"/>
                <a:gd name="T54" fmla="*/ 2147483647 w 113"/>
                <a:gd name="T55" fmla="*/ 2147483647 h 97"/>
                <a:gd name="T56" fmla="*/ 2147483647 w 113"/>
                <a:gd name="T57" fmla="*/ 2147483647 h 97"/>
                <a:gd name="T58" fmla="*/ 2147483647 w 113"/>
                <a:gd name="T59" fmla="*/ 2147483647 h 97"/>
                <a:gd name="T60" fmla="*/ 2147483647 w 113"/>
                <a:gd name="T61" fmla="*/ 2147483647 h 97"/>
                <a:gd name="T62" fmla="*/ 2147483647 w 113"/>
                <a:gd name="T63" fmla="*/ 2147483647 h 97"/>
                <a:gd name="T64" fmla="*/ 2147483647 w 113"/>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7"/>
                <a:gd name="T101" fmla="*/ 113 w 11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7">
                  <a:moveTo>
                    <a:pt x="1" y="50"/>
                  </a:moveTo>
                  <a:cubicBezTo>
                    <a:pt x="0" y="49"/>
                    <a:pt x="0" y="48"/>
                    <a:pt x="1" y="47"/>
                  </a:cubicBezTo>
                  <a:lnTo>
                    <a:pt x="5" y="31"/>
                  </a:lnTo>
                  <a:cubicBezTo>
                    <a:pt x="5" y="29"/>
                    <a:pt x="6" y="28"/>
                    <a:pt x="6" y="27"/>
                  </a:cubicBezTo>
                  <a:lnTo>
                    <a:pt x="16" y="15"/>
                  </a:lnTo>
                  <a:cubicBezTo>
                    <a:pt x="17" y="15"/>
                    <a:pt x="18" y="14"/>
                    <a:pt x="19" y="13"/>
                  </a:cubicBezTo>
                  <a:lnTo>
                    <a:pt x="35" y="4"/>
                  </a:lnTo>
                  <a:cubicBezTo>
                    <a:pt x="35" y="4"/>
                    <a:pt x="36" y="4"/>
                    <a:pt x="37" y="4"/>
                  </a:cubicBezTo>
                  <a:lnTo>
                    <a:pt x="55" y="1"/>
                  </a:lnTo>
                  <a:cubicBezTo>
                    <a:pt x="56" y="0"/>
                    <a:pt x="57" y="0"/>
                    <a:pt x="58" y="1"/>
                  </a:cubicBezTo>
                  <a:lnTo>
                    <a:pt x="77" y="4"/>
                  </a:lnTo>
                  <a:cubicBezTo>
                    <a:pt x="78" y="4"/>
                    <a:pt x="79" y="4"/>
                    <a:pt x="80" y="5"/>
                  </a:cubicBezTo>
                  <a:lnTo>
                    <a:pt x="95" y="14"/>
                  </a:lnTo>
                  <a:cubicBezTo>
                    <a:pt x="95" y="14"/>
                    <a:pt x="96" y="15"/>
                    <a:pt x="97" y="15"/>
                  </a:cubicBezTo>
                  <a:lnTo>
                    <a:pt x="107" y="27"/>
                  </a:lnTo>
                  <a:cubicBezTo>
                    <a:pt x="107" y="28"/>
                    <a:pt x="108" y="29"/>
                    <a:pt x="108" y="31"/>
                  </a:cubicBezTo>
                  <a:lnTo>
                    <a:pt x="112" y="47"/>
                  </a:lnTo>
                  <a:cubicBezTo>
                    <a:pt x="113" y="48"/>
                    <a:pt x="113" y="49"/>
                    <a:pt x="112" y="50"/>
                  </a:cubicBezTo>
                  <a:lnTo>
                    <a:pt x="108" y="66"/>
                  </a:lnTo>
                  <a:cubicBezTo>
                    <a:pt x="108" y="67"/>
                    <a:pt x="107" y="68"/>
                    <a:pt x="107" y="69"/>
                  </a:cubicBezTo>
                  <a:lnTo>
                    <a:pt x="97" y="82"/>
                  </a:lnTo>
                  <a:cubicBezTo>
                    <a:pt x="96" y="83"/>
                    <a:pt x="95" y="84"/>
                    <a:pt x="94" y="85"/>
                  </a:cubicBezTo>
                  <a:lnTo>
                    <a:pt x="79" y="93"/>
                  </a:lnTo>
                  <a:cubicBezTo>
                    <a:pt x="78" y="93"/>
                    <a:pt x="78" y="93"/>
                    <a:pt x="77" y="93"/>
                  </a:cubicBezTo>
                  <a:lnTo>
                    <a:pt x="58" y="96"/>
                  </a:lnTo>
                  <a:cubicBezTo>
                    <a:pt x="57" y="97"/>
                    <a:pt x="56" y="97"/>
                    <a:pt x="55" y="96"/>
                  </a:cubicBezTo>
                  <a:lnTo>
                    <a:pt x="37" y="93"/>
                  </a:lnTo>
                  <a:cubicBezTo>
                    <a:pt x="36" y="93"/>
                    <a:pt x="36" y="93"/>
                    <a:pt x="35" y="93"/>
                  </a:cubicBezTo>
                  <a:lnTo>
                    <a:pt x="19" y="85"/>
                  </a:lnTo>
                  <a:cubicBezTo>
                    <a:pt x="18" y="84"/>
                    <a:pt x="17" y="83"/>
                    <a:pt x="16" y="82"/>
                  </a:cubicBezTo>
                  <a:lnTo>
                    <a:pt x="6" y="69"/>
                  </a:lnTo>
                  <a:cubicBezTo>
                    <a:pt x="5" y="68"/>
                    <a:pt x="5" y="67"/>
                    <a:pt x="5" y="66"/>
                  </a:cubicBezTo>
                  <a:lnTo>
                    <a:pt x="1" y="50"/>
                  </a:lnTo>
                  <a:close/>
                  <a:moveTo>
                    <a:pt x="20" y="63"/>
                  </a:moveTo>
                  <a:lnTo>
                    <a:pt x="19" y="60"/>
                  </a:lnTo>
                  <a:lnTo>
                    <a:pt x="29" y="73"/>
                  </a:lnTo>
                  <a:lnTo>
                    <a:pt x="26" y="70"/>
                  </a:lnTo>
                  <a:lnTo>
                    <a:pt x="42" y="78"/>
                  </a:lnTo>
                  <a:lnTo>
                    <a:pt x="40" y="78"/>
                  </a:lnTo>
                  <a:lnTo>
                    <a:pt x="58" y="81"/>
                  </a:lnTo>
                  <a:lnTo>
                    <a:pt x="55" y="81"/>
                  </a:lnTo>
                  <a:lnTo>
                    <a:pt x="74" y="78"/>
                  </a:lnTo>
                  <a:lnTo>
                    <a:pt x="72" y="78"/>
                  </a:lnTo>
                  <a:lnTo>
                    <a:pt x="87" y="70"/>
                  </a:lnTo>
                  <a:lnTo>
                    <a:pt x="84" y="73"/>
                  </a:lnTo>
                  <a:lnTo>
                    <a:pt x="94" y="60"/>
                  </a:lnTo>
                  <a:lnTo>
                    <a:pt x="93" y="63"/>
                  </a:lnTo>
                  <a:lnTo>
                    <a:pt x="97" y="47"/>
                  </a:lnTo>
                  <a:lnTo>
                    <a:pt x="97" y="50"/>
                  </a:lnTo>
                  <a:lnTo>
                    <a:pt x="93" y="34"/>
                  </a:lnTo>
                  <a:lnTo>
                    <a:pt x="94" y="38"/>
                  </a:lnTo>
                  <a:lnTo>
                    <a:pt x="84" y="26"/>
                  </a:lnTo>
                  <a:lnTo>
                    <a:pt x="86" y="27"/>
                  </a:lnTo>
                  <a:lnTo>
                    <a:pt x="71" y="18"/>
                  </a:lnTo>
                  <a:lnTo>
                    <a:pt x="74" y="19"/>
                  </a:lnTo>
                  <a:lnTo>
                    <a:pt x="55" y="16"/>
                  </a:lnTo>
                  <a:lnTo>
                    <a:pt x="58" y="16"/>
                  </a:lnTo>
                  <a:lnTo>
                    <a:pt x="40" y="19"/>
                  </a:lnTo>
                  <a:lnTo>
                    <a:pt x="42" y="18"/>
                  </a:lnTo>
                  <a:lnTo>
                    <a:pt x="26" y="27"/>
                  </a:lnTo>
                  <a:lnTo>
                    <a:pt x="29" y="26"/>
                  </a:lnTo>
                  <a:lnTo>
                    <a:pt x="19" y="38"/>
                  </a:lnTo>
                  <a:lnTo>
                    <a:pt x="20" y="34"/>
                  </a:lnTo>
                  <a:lnTo>
                    <a:pt x="16" y="50"/>
                  </a:lnTo>
                  <a:lnTo>
                    <a:pt x="16" y="47"/>
                  </a:lnTo>
                  <a:lnTo>
                    <a:pt x="20" y="63"/>
                  </a:lnTo>
                  <a:close/>
                </a:path>
              </a:pathLst>
            </a:custGeom>
            <a:solidFill>
              <a:srgbClr val="000000"/>
            </a:solidFill>
            <a:ln w="0">
              <a:solidFill>
                <a:srgbClr val="000000"/>
              </a:solidFill>
              <a:round/>
              <a:headEnd/>
              <a:tailEnd/>
            </a:ln>
          </p:spPr>
          <p:txBody>
            <a:bodyPr/>
            <a:lstStyle/>
            <a:p>
              <a:endParaRPr lang="en-US"/>
            </a:p>
          </p:txBody>
        </p:sp>
        <p:cxnSp>
          <p:nvCxnSpPr>
            <p:cNvPr id="20" name="Straight Arrow Connector 19"/>
            <p:cNvCxnSpPr/>
            <p:nvPr/>
          </p:nvCxnSpPr>
          <p:spPr bwMode="auto">
            <a:xfrm rot="16200000" flipH="1">
              <a:off x="1081088" y="2528888"/>
              <a:ext cx="381000" cy="2286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rot="5400000" flipH="1" flipV="1">
              <a:off x="966788" y="2871788"/>
              <a:ext cx="457200" cy="381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rot="16200000" flipH="1">
              <a:off x="1195388" y="3024188"/>
              <a:ext cx="457200" cy="762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a:off x="700088" y="2833688"/>
              <a:ext cx="685800" cy="1588"/>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1385888" y="2833688"/>
              <a:ext cx="457200" cy="1524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9221" name="TextBox 137"/>
          <p:cNvSpPr txBox="1">
            <a:spLocks noChangeArrowheads="1"/>
          </p:cNvSpPr>
          <p:nvPr/>
        </p:nvSpPr>
        <p:spPr bwMode="auto">
          <a:xfrm>
            <a:off x="1028700" y="1257300"/>
            <a:ext cx="381000" cy="247650"/>
          </a:xfrm>
          <a:prstGeom prst="rect">
            <a:avLst/>
          </a:prstGeom>
          <a:noFill/>
          <a:ln w="9525">
            <a:noFill/>
            <a:miter lim="800000"/>
            <a:headEnd/>
            <a:tailEnd/>
          </a:ln>
        </p:spPr>
        <p:txBody>
          <a:bodyPr>
            <a:spAutoFit/>
          </a:bodyPr>
          <a:lstStyle/>
          <a:p>
            <a:r>
              <a:rPr lang="en-US" sz="1000"/>
              <a:t>(a)</a:t>
            </a:r>
          </a:p>
        </p:txBody>
      </p:sp>
      <p:graphicFrame>
        <p:nvGraphicFramePr>
          <p:cNvPr id="43" name="Chart 42"/>
          <p:cNvGraphicFramePr>
            <a:graphicFrameLocks/>
          </p:cNvGraphicFramePr>
          <p:nvPr/>
        </p:nvGraphicFramePr>
        <p:xfrm>
          <a:off x="2477293" y="952500"/>
          <a:ext cx="5915026"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9223" name="TextBox 137"/>
          <p:cNvSpPr txBox="1">
            <a:spLocks noChangeArrowheads="1"/>
          </p:cNvSpPr>
          <p:nvPr/>
        </p:nvSpPr>
        <p:spPr bwMode="auto">
          <a:xfrm>
            <a:off x="2476500" y="1239838"/>
            <a:ext cx="381000" cy="246062"/>
          </a:xfrm>
          <a:prstGeom prst="rect">
            <a:avLst/>
          </a:prstGeom>
          <a:noFill/>
          <a:ln w="9525">
            <a:noFill/>
            <a:miter lim="800000"/>
            <a:headEnd/>
            <a:tailEnd/>
          </a:ln>
        </p:spPr>
        <p:txBody>
          <a:bodyPr>
            <a:spAutoFit/>
          </a:bodyPr>
          <a:lstStyle/>
          <a:p>
            <a:r>
              <a:rPr lang="en-US" sz="1000"/>
              <a:t>(b)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0E2DD-93DB-4769-8113-D4A79BE66C02}" type="slidenum">
              <a:rPr lang="en-US" smtClean="0"/>
              <a:pPr>
                <a:defRPr/>
              </a:pPr>
              <a:t>9</a:t>
            </a:fld>
            <a:endParaRPr lang="en-US"/>
          </a:p>
        </p:txBody>
      </p:sp>
      <p:sp>
        <p:nvSpPr>
          <p:cNvPr id="3" name="Title 1"/>
          <p:cNvSpPr>
            <a:spLocks/>
          </p:cNvSpPr>
          <p:nvPr/>
        </p:nvSpPr>
        <p:spPr bwMode="auto">
          <a:xfrm>
            <a:off x="457200" y="114300"/>
            <a:ext cx="8229600" cy="639763"/>
          </a:xfrm>
          <a:prstGeom prst="rect">
            <a:avLst/>
          </a:prstGeom>
          <a:noFill/>
          <a:ln w="9525">
            <a:noFill/>
            <a:miter lim="800000"/>
            <a:headEnd/>
            <a:tailEnd/>
          </a:ln>
        </p:spPr>
        <p:txBody>
          <a:bodyPr anchor="ctr"/>
          <a:lstStyle/>
          <a:p>
            <a:pPr algn="ctr"/>
            <a:r>
              <a:rPr lang="en-US" sz="3600" b="1">
                <a:solidFill>
                  <a:srgbClr val="0000FF"/>
                </a:solidFill>
                <a:latin typeface="Arial" charset="0"/>
                <a:cs typeface="Arial" charset="0"/>
              </a:rPr>
              <a:t>GPS Distance Accuracy</a:t>
            </a:r>
            <a:endParaRPr lang="en-US" sz="3600">
              <a:solidFill>
                <a:schemeClr val="tx2"/>
              </a:solidFill>
            </a:endParaRPr>
          </a:p>
        </p:txBody>
      </p:sp>
      <p:graphicFrame>
        <p:nvGraphicFramePr>
          <p:cNvPr id="4" name="Object 17"/>
          <p:cNvGraphicFramePr>
            <a:graphicFrameLocks noChangeAspect="1"/>
          </p:cNvGraphicFramePr>
          <p:nvPr/>
        </p:nvGraphicFramePr>
        <p:xfrm>
          <a:off x="269875" y="1365250"/>
          <a:ext cx="2786063" cy="2008188"/>
        </p:xfrm>
        <a:graphic>
          <a:graphicData uri="http://schemas.openxmlformats.org/presentationml/2006/ole">
            <p:oleObj spid="_x0000_s31746" name="Chart" r:id="rId3" imgW="4572000" imgH="3295690" progId="Excel.Sheet.8">
              <p:embed/>
            </p:oleObj>
          </a:graphicData>
        </a:graphic>
      </p:graphicFrame>
      <p:graphicFrame>
        <p:nvGraphicFramePr>
          <p:cNvPr id="5" name="Object 18"/>
          <p:cNvGraphicFramePr>
            <a:graphicFrameLocks noChangeAspect="1"/>
          </p:cNvGraphicFramePr>
          <p:nvPr/>
        </p:nvGraphicFramePr>
        <p:xfrm>
          <a:off x="3171825" y="1393825"/>
          <a:ext cx="2782888" cy="2012950"/>
        </p:xfrm>
        <a:graphic>
          <a:graphicData uri="http://schemas.openxmlformats.org/presentationml/2006/ole">
            <p:oleObj spid="_x0000_s31747" name="Chart" r:id="rId4" imgW="4572000" imgH="3305315" progId="Excel.Sheet.8">
              <p:embed/>
            </p:oleObj>
          </a:graphicData>
        </a:graphic>
      </p:graphicFrame>
      <p:graphicFrame>
        <p:nvGraphicFramePr>
          <p:cNvPr id="6" name="Object 19"/>
          <p:cNvGraphicFramePr>
            <a:graphicFrameLocks noChangeAspect="1"/>
          </p:cNvGraphicFramePr>
          <p:nvPr/>
        </p:nvGraphicFramePr>
        <p:xfrm>
          <a:off x="5992813" y="1365250"/>
          <a:ext cx="2862262" cy="2068513"/>
        </p:xfrm>
        <a:graphic>
          <a:graphicData uri="http://schemas.openxmlformats.org/presentationml/2006/ole">
            <p:oleObj spid="_x0000_s31748" name="Chart" r:id="rId5" imgW="4572000" imgH="3305315" progId="Excel.Sheet.8">
              <p:embed/>
            </p:oleObj>
          </a:graphicData>
        </a:graphic>
      </p:graphicFrame>
      <p:graphicFrame>
        <p:nvGraphicFramePr>
          <p:cNvPr id="7" name="Object 20"/>
          <p:cNvGraphicFramePr>
            <a:graphicFrameLocks noChangeAspect="1"/>
          </p:cNvGraphicFramePr>
          <p:nvPr/>
        </p:nvGraphicFramePr>
        <p:xfrm>
          <a:off x="269875" y="3989388"/>
          <a:ext cx="2786063" cy="2012950"/>
        </p:xfrm>
        <a:graphic>
          <a:graphicData uri="http://schemas.openxmlformats.org/presentationml/2006/ole">
            <p:oleObj spid="_x0000_s31749" name="Chart" r:id="rId6" imgW="4572000" imgH="3305315" progId="Excel.Sheet.8">
              <p:embed/>
            </p:oleObj>
          </a:graphicData>
        </a:graphic>
      </p:graphicFrame>
      <p:graphicFrame>
        <p:nvGraphicFramePr>
          <p:cNvPr id="8" name="Object 21"/>
          <p:cNvGraphicFramePr>
            <a:graphicFrameLocks noChangeAspect="1"/>
          </p:cNvGraphicFramePr>
          <p:nvPr/>
        </p:nvGraphicFramePr>
        <p:xfrm>
          <a:off x="3171825" y="3990975"/>
          <a:ext cx="2782888" cy="2011363"/>
        </p:xfrm>
        <a:graphic>
          <a:graphicData uri="http://schemas.openxmlformats.org/presentationml/2006/ole">
            <p:oleObj spid="_x0000_s31750" name="Chart" r:id="rId7" imgW="4572000" imgH="3305315" progId="Excel.Sheet.8">
              <p:embed/>
            </p:oleObj>
          </a:graphicData>
        </a:graphic>
      </p:graphicFrame>
      <p:graphicFrame>
        <p:nvGraphicFramePr>
          <p:cNvPr id="9" name="Object 22"/>
          <p:cNvGraphicFramePr>
            <a:graphicFrameLocks noChangeAspect="1"/>
          </p:cNvGraphicFramePr>
          <p:nvPr/>
        </p:nvGraphicFramePr>
        <p:xfrm>
          <a:off x="6115050" y="4019550"/>
          <a:ext cx="2740025" cy="1981200"/>
        </p:xfrm>
        <a:graphic>
          <a:graphicData uri="http://schemas.openxmlformats.org/presentationml/2006/ole">
            <p:oleObj spid="_x0000_s31751" name="Chart" r:id="rId8" imgW="4572000" imgH="3305315" progId="Excel.Sheet.8">
              <p:embed/>
            </p:oleObj>
          </a:graphicData>
        </a:graphic>
      </p:graphicFrame>
      <p:sp>
        <p:nvSpPr>
          <p:cNvPr id="10" name="Text Box 23"/>
          <p:cNvSpPr txBox="1">
            <a:spLocks noChangeArrowheads="1"/>
          </p:cNvSpPr>
          <p:nvPr/>
        </p:nvSpPr>
        <p:spPr bwMode="auto">
          <a:xfrm>
            <a:off x="2843213" y="968375"/>
            <a:ext cx="3794125" cy="400050"/>
          </a:xfrm>
          <a:prstGeom prst="rect">
            <a:avLst/>
          </a:prstGeom>
          <a:noFill/>
          <a:ln w="9525">
            <a:noFill/>
            <a:miter lim="800000"/>
            <a:headEnd/>
            <a:tailEnd/>
          </a:ln>
        </p:spPr>
        <p:txBody>
          <a:bodyPr wrap="none">
            <a:spAutoFit/>
          </a:bodyPr>
          <a:lstStyle/>
          <a:p>
            <a:r>
              <a:rPr lang="en-US" sz="2000" b="1"/>
              <a:t>Urban Area – accuracy is +/- 3 m</a:t>
            </a:r>
          </a:p>
        </p:txBody>
      </p:sp>
      <p:sp>
        <p:nvSpPr>
          <p:cNvPr id="11" name="Text Box 24"/>
          <p:cNvSpPr txBox="1">
            <a:spLocks noChangeArrowheads="1"/>
          </p:cNvSpPr>
          <p:nvPr/>
        </p:nvSpPr>
        <p:spPr bwMode="auto">
          <a:xfrm>
            <a:off x="2843213" y="3621088"/>
            <a:ext cx="3721100" cy="400050"/>
          </a:xfrm>
          <a:prstGeom prst="rect">
            <a:avLst/>
          </a:prstGeom>
          <a:noFill/>
          <a:ln w="9525">
            <a:noFill/>
            <a:miter lim="800000"/>
            <a:headEnd/>
            <a:tailEnd/>
          </a:ln>
        </p:spPr>
        <p:txBody>
          <a:bodyPr wrap="none">
            <a:spAutoFit/>
          </a:bodyPr>
          <a:lstStyle/>
          <a:p>
            <a:r>
              <a:rPr lang="en-US" sz="2000" b="1"/>
              <a:t>Rural Area – accuracy is +/- 2 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4489</TotalTime>
  <Words>1060</Words>
  <Application>Microsoft PowerPoint</Application>
  <PresentationFormat>On-screen Show (4:3)</PresentationFormat>
  <Paragraphs>207</Paragraphs>
  <Slides>19</Slides>
  <Notes>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ECE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friosgut</dc:creator>
  <cp:lastModifiedBy> </cp:lastModifiedBy>
  <cp:revision>182</cp:revision>
  <dcterms:created xsi:type="dcterms:W3CDTF">2004-09-02T17:37:08Z</dcterms:created>
  <dcterms:modified xsi:type="dcterms:W3CDTF">2010-09-14T18:11:07Z</dcterms:modified>
</cp:coreProperties>
</file>