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17"/>
  </p:notesMasterIdLst>
  <p:handoutMasterIdLst>
    <p:handoutMasterId r:id="rId18"/>
  </p:handoutMasterIdLst>
  <p:sldIdLst>
    <p:sldId id="263" r:id="rId3"/>
    <p:sldId id="307" r:id="rId4"/>
    <p:sldId id="285" r:id="rId5"/>
    <p:sldId id="324" r:id="rId6"/>
    <p:sldId id="289" r:id="rId7"/>
    <p:sldId id="325" r:id="rId8"/>
    <p:sldId id="326" r:id="rId9"/>
    <p:sldId id="327" r:id="rId10"/>
    <p:sldId id="328" r:id="rId11"/>
    <p:sldId id="321" r:id="rId12"/>
    <p:sldId id="329" r:id="rId13"/>
    <p:sldId id="330" r:id="rId14"/>
    <p:sldId id="308" r:id="rId15"/>
    <p:sldId id="272" r:id="rId16"/>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305" autoAdjust="0"/>
  </p:normalViewPr>
  <p:slideViewPr>
    <p:cSldViewPr>
      <p:cViewPr varScale="1">
        <p:scale>
          <a:sx n="75" d="100"/>
          <a:sy n="75" d="100"/>
        </p:scale>
        <p:origin x="-10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3027595" cy="4647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72707" name="Rectangle 3"/>
          <p:cNvSpPr>
            <a:spLocks noGrp="1" noChangeArrowheads="1"/>
          </p:cNvSpPr>
          <p:nvPr>
            <p:ph type="dt" sz="quarter" idx="1"/>
          </p:nvPr>
        </p:nvSpPr>
        <p:spPr bwMode="auto">
          <a:xfrm>
            <a:off x="3955774" y="0"/>
            <a:ext cx="3027595" cy="4647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4023B8B6-635C-4C22-AF96-43101ED4D948}" type="datetimeFigureOut">
              <a:rPr lang="en-US"/>
              <a:pPr/>
              <a:t>9/14/2010</a:t>
            </a:fld>
            <a:endParaRPr lang="en-US"/>
          </a:p>
        </p:txBody>
      </p:sp>
      <p:sp>
        <p:nvSpPr>
          <p:cNvPr id="72708" name="Rectangle 4"/>
          <p:cNvSpPr>
            <a:spLocks noGrp="1" noChangeArrowheads="1"/>
          </p:cNvSpPr>
          <p:nvPr>
            <p:ph type="ftr" sz="quarter" idx="2"/>
          </p:nvPr>
        </p:nvSpPr>
        <p:spPr bwMode="auto">
          <a:xfrm>
            <a:off x="0" y="8817511"/>
            <a:ext cx="3027595" cy="4647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72709" name="Rectangle 5"/>
          <p:cNvSpPr>
            <a:spLocks noGrp="1" noChangeArrowheads="1"/>
          </p:cNvSpPr>
          <p:nvPr>
            <p:ph type="sldNum" sz="quarter" idx="3"/>
          </p:nvPr>
        </p:nvSpPr>
        <p:spPr bwMode="auto">
          <a:xfrm>
            <a:off x="3955774" y="8817511"/>
            <a:ext cx="3027595" cy="4647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F250162F-E711-4ACC-B40C-D72ADC64B6E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595" cy="46470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55774" y="0"/>
            <a:ext cx="3027595" cy="46470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D7374B2-0860-4A4E-B681-E9C363D6A84E}" type="datetimeFigureOut">
              <a:rPr lang="en-US"/>
              <a:pPr>
                <a:defRPr/>
              </a:pPr>
              <a:t>9/14/2010</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98175" y="4409498"/>
            <a:ext cx="5588652" cy="417788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17511"/>
            <a:ext cx="3027595" cy="464704"/>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55774" y="8817511"/>
            <a:ext cx="3027595" cy="464704"/>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2E30CB4-D8A3-4DE7-B258-D39C128309B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6913"/>
            <a:ext cx="4641850" cy="34813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2E30CB4-D8A3-4DE7-B258-D39C128309BE}"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CE3ADEA-8D7C-474A-B109-973A88EEA9BE}"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A4F46D-405B-4F2A-8A9E-FF1AE29E290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B047C1-C7C1-4901-9C61-04F836671E2E}"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A8706E-06D0-4E6A-886B-587169A35F3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9A0793-D5E6-4A71-8D50-9AD9142A818D}"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472F76-75E4-4E94-99FD-E85C585EB16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mtClean="0"/>
            </a:lvl1pPr>
          </a:lstStyle>
          <a:p>
            <a:pPr>
              <a:defRPr/>
            </a:pPr>
            <a:fld id="{F1938456-3B42-4076-B222-F6F66437242F}"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5B7051A0-352D-4B92-BAC6-A1D576B09D7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91711601-FB3A-4C9D-9C15-DA374BD2BA11}"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72650A4C-1E5F-4656-8D80-AF61DD16174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12A3F2BB-F4CF-4BE3-AE92-EA77C716C08A}"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949301E8-D5D5-45D8-A0FF-ACF4B608183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fld id="{89D8CA03-71F6-49B8-9514-1346AA570A63}" type="datetimeFigureOut">
              <a:rPr lang="en-US"/>
              <a:pPr>
                <a:defRPr/>
              </a:pPr>
              <a:t>9/14/2010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25030E8-DFB7-453A-9B42-AFB1A5EEABC1}"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fld id="{497972B9-3A2F-4624-B54F-6A6C98A428D4}" type="datetimeFigureOut">
              <a:rPr lang="en-US"/>
              <a:pPr>
                <a:defRPr/>
              </a:pPr>
              <a:t>9/14/2010</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9F866BDA-E35C-4D3F-9A44-89E6DAC1DDF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fld id="{543131B6-C8C7-4ADD-B9FC-A87CFF9C5C6A}" type="datetimeFigureOut">
              <a:rPr lang="en-US"/>
              <a:pPr>
                <a:defRPr/>
              </a:pPr>
              <a:t>9/14/2010</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20DD2211-F159-4931-856A-7CE8621564DA}"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E2758E5D-F0F8-4122-992F-3528F0E56238}" type="datetimeFigureOut">
              <a:rPr lang="en-US"/>
              <a:pPr>
                <a:defRPr/>
              </a:pPr>
              <a:t>9/14/2010</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08C1638C-5BE0-488C-8D49-0E99702D19E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fld id="{794FDD1B-9D7A-4BDF-AF17-4D23C0D44D3E}" type="datetimeFigureOut">
              <a:rPr lang="en-US"/>
              <a:pPr>
                <a:defRPr/>
              </a:pPr>
              <a:t>9/14/2010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FD284642-EE9C-4E2E-A4AB-8023CAC13C3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731D1E-45A8-4A0A-8DE8-9950886A7191}"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E339BF-5522-4567-9EBA-34EB2AE45DE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fld id="{78B283E8-06E4-48E4-BFA6-E13F6015065D}" type="datetimeFigureOut">
              <a:rPr lang="en-US"/>
              <a:pPr>
                <a:defRPr/>
              </a:pPr>
              <a:t>9/14/2010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198030E8-AFB9-4D09-883F-F891997AFF96}"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56ED1D47-774B-41D0-BB2A-ED254FC23D77}"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D978572-0948-4765-83FE-60C48D8BFF98}"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6B04A40B-7B9C-4BD3-8AC2-A23D0AAEBE2D}"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85058068-034E-4765-B33C-24D6B0482BE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749B920-462A-4FC3-B725-36FD557EBBD0}" type="datetimeFigureOut">
              <a:rPr lang="en-US"/>
              <a:pPr>
                <a:defRPr/>
              </a:pPr>
              <a:t>9/14/2010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A07346-7B3D-49E9-8033-238651F7E47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BCB25E3-B753-4FFE-AD27-096667339F6A}" type="datetimeFigureOut">
              <a:rPr lang="en-US"/>
              <a:pPr>
                <a:defRPr/>
              </a:pPr>
              <a:t>9/14/2010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FFCF1D-0072-4EBB-BB82-A25B8E0AFA7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89B43CC-36F6-4267-9662-C2568404EEAE}" type="datetimeFigureOut">
              <a:rPr lang="en-US"/>
              <a:pPr>
                <a:defRPr/>
              </a:pPr>
              <a:t>9/14/2010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8F9235F-AC7E-4766-B6BA-BFB3DE41CEC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2E7D82D-3BDC-4768-8193-921D4183CBEE}" type="datetimeFigureOut">
              <a:rPr lang="en-US"/>
              <a:pPr>
                <a:defRPr/>
              </a:pPr>
              <a:t>9/14/2010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F819825-3B02-40DE-9797-711C3A10AC1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8A9F5A9-A9A5-4BA6-8366-6306BB315869}" type="datetimeFigureOut">
              <a:rPr lang="en-US"/>
              <a:pPr>
                <a:defRPr/>
              </a:pPr>
              <a:t>9/14/2010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FC6E101-AD02-44BF-9D64-8D4346E546F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F607040-B684-485E-974E-A926011ABFB8}" type="datetimeFigureOut">
              <a:rPr lang="en-US"/>
              <a:pPr>
                <a:defRPr/>
              </a:pPr>
              <a:t>9/14/2010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C970CF-F606-4FFE-AFA0-4385E818DB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A06BB0-CC02-4838-82AF-87DC89CDA748}" type="datetimeFigureOut">
              <a:rPr lang="en-US"/>
              <a:pPr>
                <a:defRPr/>
              </a:pPr>
              <a:t>9/14/2010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9BA518-0AA5-40A4-A8E0-2970CE78D1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A842254-E7CC-455C-BDEF-9A6497F7B2A2}" type="datetimeFigureOut">
              <a:rPr lang="en-US"/>
              <a:pPr>
                <a:defRPr/>
              </a:pPr>
              <a:t>9/14/2010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A5F0F47-9482-49EA-B5A7-ADC91D4522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421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lvl1pPr>
          </a:lstStyle>
          <a:p>
            <a:pPr>
              <a:defRPr/>
            </a:pPr>
            <a:fld id="{674DB38B-0EFF-4FF9-823F-F8C40EA08E9D}" type="datetimeFigureOut">
              <a:rPr lang="en-US"/>
              <a:pPr>
                <a:defRPr/>
              </a:pPr>
              <a:t>9/14/2010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lvl1pPr>
          </a:lstStyle>
          <a:p>
            <a:pPr>
              <a:defRPr/>
            </a:pPr>
            <a:fld id="{0AF007C4-9DA4-4D2B-B2CB-77A767C4732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cs typeface="Arial" charset="0"/>
        </a:defRPr>
      </a:lvl2pPr>
      <a:lvl3pPr algn="ctr" rtl="0" fontAlgn="base">
        <a:spcBef>
          <a:spcPct val="0"/>
        </a:spcBef>
        <a:spcAft>
          <a:spcPct val="0"/>
        </a:spcAft>
        <a:defRPr sz="4400">
          <a:solidFill>
            <a:schemeClr val="tx1"/>
          </a:solidFill>
          <a:latin typeface="Arial" charset="0"/>
          <a:cs typeface="Arial" charset="0"/>
        </a:defRPr>
      </a:lvl3pPr>
      <a:lvl4pPr algn="ctr" rtl="0" fontAlgn="base">
        <a:spcBef>
          <a:spcPct val="0"/>
        </a:spcBef>
        <a:spcAft>
          <a:spcPct val="0"/>
        </a:spcAft>
        <a:defRPr sz="4400">
          <a:solidFill>
            <a:schemeClr val="tx1"/>
          </a:solidFill>
          <a:latin typeface="Arial" charset="0"/>
          <a:cs typeface="Arial" charset="0"/>
        </a:defRPr>
      </a:lvl4pPr>
      <a:lvl5pPr algn="ctr" rtl="0" fontAlgn="base">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3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a:solidFill>
            <a:schemeClr val="tx1"/>
          </a:solidFill>
          <a:latin typeface="+mn-lt"/>
          <a:cs typeface="+mn-cs"/>
        </a:defRPr>
      </a:lvl2pPr>
      <a:lvl3pPr marL="1143000" indent="-228600" algn="l" rtl="0" fontAlgn="base">
        <a:spcBef>
          <a:spcPct val="20000"/>
        </a:spcBef>
        <a:spcAft>
          <a:spcPct val="0"/>
        </a:spcAft>
        <a:buFont typeface="Arial" charset="0"/>
        <a:buChar char="•"/>
        <a:defRPr sz="2400">
          <a:solidFill>
            <a:schemeClr val="tx1"/>
          </a:solidFill>
          <a:latin typeface="+mn-lt"/>
          <a:cs typeface="+mn-cs"/>
        </a:defRPr>
      </a:lvl3pPr>
      <a:lvl4pPr marL="1600200" indent="-228600" algn="l" rtl="0" fontAlgn="base">
        <a:spcBef>
          <a:spcPct val="20000"/>
        </a:spcBef>
        <a:spcAft>
          <a:spcPct val="0"/>
        </a:spcAft>
        <a:buFont typeface="Arial" charset="0"/>
        <a:buChar char="–"/>
        <a:defRPr sz="2000">
          <a:solidFill>
            <a:schemeClr val="tx1"/>
          </a:solidFill>
          <a:latin typeface="+mn-lt"/>
          <a:cs typeface="+mn-cs"/>
        </a:defRPr>
      </a:lvl4pPr>
      <a:lvl5pPr marL="2057400" indent="-228600" algn="l" rtl="0" fontAlgn="base">
        <a:spcBef>
          <a:spcPct val="20000"/>
        </a:spcBef>
        <a:spcAft>
          <a:spcPct val="0"/>
        </a:spcAft>
        <a:buFont typeface="Arial" charset="0"/>
        <a:buChar char="»"/>
        <a:defRPr sz="2000">
          <a:solidFill>
            <a:schemeClr val="tx1"/>
          </a:solidFill>
          <a:latin typeface="+mn-lt"/>
          <a:cs typeface="+mn-cs"/>
        </a:defRPr>
      </a:lvl5pPr>
      <a:lvl6pPr marL="2514600" indent="-228600" algn="l" rtl="0" fontAlgn="base">
        <a:spcBef>
          <a:spcPct val="20000"/>
        </a:spcBef>
        <a:spcAft>
          <a:spcPct val="0"/>
        </a:spcAft>
        <a:buFont typeface="Arial" charset="0"/>
        <a:buChar char="»"/>
        <a:defRPr sz="2000">
          <a:solidFill>
            <a:schemeClr val="tx1"/>
          </a:solidFill>
          <a:latin typeface="+mn-lt"/>
          <a:cs typeface="+mn-cs"/>
        </a:defRPr>
      </a:lvl6pPr>
      <a:lvl7pPr marL="2971800" indent="-228600" algn="l" rtl="0" fontAlgn="base">
        <a:spcBef>
          <a:spcPct val="20000"/>
        </a:spcBef>
        <a:spcAft>
          <a:spcPct val="0"/>
        </a:spcAft>
        <a:buFont typeface="Arial" charset="0"/>
        <a:buChar char="»"/>
        <a:defRPr sz="2000">
          <a:solidFill>
            <a:schemeClr val="tx1"/>
          </a:solidFill>
          <a:latin typeface="+mn-lt"/>
          <a:cs typeface="+mn-cs"/>
        </a:defRPr>
      </a:lvl7pPr>
      <a:lvl8pPr marL="3429000" indent="-228600" algn="l" rtl="0" fontAlgn="base">
        <a:spcBef>
          <a:spcPct val="20000"/>
        </a:spcBef>
        <a:spcAft>
          <a:spcPct val="0"/>
        </a:spcAft>
        <a:buFont typeface="Arial" charset="0"/>
        <a:buChar char="»"/>
        <a:defRPr sz="2000">
          <a:solidFill>
            <a:schemeClr val="tx1"/>
          </a:solidFill>
          <a:latin typeface="+mn-lt"/>
          <a:cs typeface="+mn-cs"/>
        </a:defRPr>
      </a:lvl8pPr>
      <a:lvl9pPr marL="3886200" indent="-228600" algn="l" rtl="0" fontAlgn="base">
        <a:spcBef>
          <a:spcPct val="20000"/>
        </a:spcBef>
        <a:spcAft>
          <a:spcPct val="0"/>
        </a:spcAft>
        <a:buFont typeface="Arial" charset="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6.vml"/><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3.xml"/><Relationship Id="rId1" Type="http://schemas.openxmlformats.org/officeDocument/2006/relationships/vmlDrawing" Target="../drawings/vmlDrawing7.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1143000"/>
            <a:ext cx="7772400" cy="1470025"/>
          </a:xfrm>
        </p:spPr>
        <p:txBody>
          <a:bodyPr/>
          <a:lstStyle/>
          <a:p>
            <a:pPr eaLnBrk="1" hangingPunct="1"/>
            <a:r>
              <a:rPr lang="en-US" sz="2800" dirty="0" smtClean="0">
                <a:latin typeface="Arial" charset="0"/>
                <a:cs typeface="Arial" charset="0"/>
              </a:rPr>
              <a:t>Development of Chemical Hydrogen </a:t>
            </a:r>
            <a:r>
              <a:rPr lang="en-US" sz="2800" dirty="0" smtClean="0">
                <a:latin typeface="Arial" charset="0"/>
                <a:cs typeface="Arial" charset="0"/>
              </a:rPr>
              <a:t>Methods </a:t>
            </a:r>
            <a:r>
              <a:rPr lang="en-US" sz="2800" dirty="0" smtClean="0">
                <a:latin typeface="Arial" charset="0"/>
                <a:cs typeface="Arial" charset="0"/>
              </a:rPr>
              <a:t>for ITS Applications</a:t>
            </a:r>
          </a:p>
        </p:txBody>
      </p:sp>
      <p:sp>
        <p:nvSpPr>
          <p:cNvPr id="13315" name="Subtitle 2"/>
          <p:cNvSpPr>
            <a:spLocks noGrp="1"/>
          </p:cNvSpPr>
          <p:nvPr>
            <p:ph type="subTitle" idx="1"/>
          </p:nvPr>
        </p:nvSpPr>
        <p:spPr>
          <a:xfrm>
            <a:off x="1524000" y="3657600"/>
            <a:ext cx="6400800" cy="914400"/>
          </a:xfrm>
        </p:spPr>
        <p:txBody>
          <a:bodyPr/>
          <a:lstStyle/>
          <a:p>
            <a:pPr eaLnBrk="1" hangingPunct="1"/>
            <a:r>
              <a:rPr lang="en-US" sz="1800" smtClean="0">
                <a:solidFill>
                  <a:schemeClr val="tx1"/>
                </a:solidFill>
                <a:latin typeface="Arial" charset="0"/>
                <a:cs typeface="Arial" charset="0"/>
              </a:rPr>
              <a:t>Venkatram R. Mereddy</a:t>
            </a:r>
          </a:p>
          <a:p>
            <a:pPr eaLnBrk="1" hangingPunct="1"/>
            <a:r>
              <a:rPr lang="en-US" sz="1800" smtClean="0">
                <a:solidFill>
                  <a:schemeClr val="tx1"/>
                </a:solidFill>
                <a:latin typeface="Arial" charset="0"/>
                <a:cs typeface="Arial" charset="0"/>
              </a:rPr>
              <a:t>Department of Chemistry and Biochemistry</a:t>
            </a:r>
          </a:p>
          <a:p>
            <a:pPr eaLnBrk="1" hangingPunct="1"/>
            <a:r>
              <a:rPr lang="en-US" sz="1800" smtClean="0">
                <a:solidFill>
                  <a:schemeClr val="tx1"/>
                </a:solidFill>
                <a:latin typeface="Arial" charset="0"/>
                <a:cs typeface="Arial" charset="0"/>
              </a:rPr>
              <a:t>University of Minnesota Duluth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p:cNvSpPr>
          <p:nvPr>
            <p:ph type="title"/>
          </p:nvPr>
        </p:nvSpPr>
        <p:spPr/>
        <p:txBody>
          <a:bodyPr/>
          <a:lstStyle/>
          <a:p>
            <a:r>
              <a:rPr lang="en-US" sz="2800"/>
              <a:t>Lithium Borohydride-Ammonia Complex (LBHA)</a:t>
            </a:r>
          </a:p>
        </p:txBody>
      </p:sp>
      <p:graphicFrame>
        <p:nvGraphicFramePr>
          <p:cNvPr id="96259" name="Object 3"/>
          <p:cNvGraphicFramePr>
            <a:graphicFrameLocks noChangeAspect="1"/>
          </p:cNvGraphicFramePr>
          <p:nvPr>
            <p:ph idx="1"/>
          </p:nvPr>
        </p:nvGraphicFramePr>
        <p:xfrm>
          <a:off x="838200" y="1295400"/>
          <a:ext cx="7772400" cy="660400"/>
        </p:xfrm>
        <a:graphic>
          <a:graphicData uri="http://schemas.openxmlformats.org/presentationml/2006/ole">
            <p:oleObj spid="_x0000_s96259" name="CS ChemDraw Drawing" r:id="rId3" imgW="4897846" imgH="415471" progId="ChemDraw.Document.6.0">
              <p:embed/>
            </p:oleObj>
          </a:graphicData>
        </a:graphic>
      </p:graphicFrame>
      <p:sp>
        <p:nvSpPr>
          <p:cNvPr id="96260" name="Rectangle 4"/>
          <p:cNvSpPr>
            <a:spLocks/>
          </p:cNvSpPr>
          <p:nvPr/>
        </p:nvSpPr>
        <p:spPr bwMode="auto">
          <a:xfrm>
            <a:off x="609600" y="2209800"/>
            <a:ext cx="8229600" cy="1143000"/>
          </a:xfrm>
          <a:prstGeom prst="rect">
            <a:avLst/>
          </a:prstGeom>
          <a:noFill/>
          <a:ln w="9525">
            <a:noFill/>
            <a:miter lim="800000"/>
            <a:headEnd/>
            <a:tailEnd/>
          </a:ln>
        </p:spPr>
        <p:txBody>
          <a:bodyPr anchor="ctr"/>
          <a:lstStyle/>
          <a:p>
            <a:pPr algn="ctr"/>
            <a:r>
              <a:rPr lang="en-US" sz="2800" dirty="0">
                <a:cs typeface="Arial" charset="0"/>
              </a:rPr>
              <a:t>Lithium </a:t>
            </a:r>
            <a:r>
              <a:rPr lang="en-US" sz="2800" dirty="0" err="1">
                <a:cs typeface="Arial" charset="0"/>
              </a:rPr>
              <a:t>Amidoborane</a:t>
            </a:r>
            <a:r>
              <a:rPr lang="en-US" sz="2800" dirty="0">
                <a:cs typeface="Arial" charset="0"/>
              </a:rPr>
              <a:t> (LAB)</a:t>
            </a:r>
          </a:p>
        </p:txBody>
      </p:sp>
      <p:graphicFrame>
        <p:nvGraphicFramePr>
          <p:cNvPr id="96261" name="Object 5"/>
          <p:cNvGraphicFramePr>
            <a:graphicFrameLocks noChangeAspect="1"/>
          </p:cNvGraphicFramePr>
          <p:nvPr/>
        </p:nvGraphicFramePr>
        <p:xfrm>
          <a:off x="1219200" y="3276600"/>
          <a:ext cx="6934200" cy="841375"/>
        </p:xfrm>
        <a:graphic>
          <a:graphicData uri="http://schemas.openxmlformats.org/presentationml/2006/ole">
            <p:oleObj spid="_x0000_s96261" name="CS ChemDraw Drawing" r:id="rId4" imgW="3389086" imgH="411117" progId="ChemDraw.Document.6.0">
              <p:embed/>
            </p:oleObj>
          </a:graphicData>
        </a:graphic>
      </p:graphicFrame>
      <p:sp>
        <p:nvSpPr>
          <p:cNvPr id="7" name="Rectangle 6"/>
          <p:cNvSpPr/>
          <p:nvPr/>
        </p:nvSpPr>
        <p:spPr>
          <a:xfrm>
            <a:off x="381000" y="4648200"/>
            <a:ext cx="8229600" cy="1200329"/>
          </a:xfrm>
          <a:prstGeom prst="rect">
            <a:avLst/>
          </a:prstGeom>
        </p:spPr>
        <p:txBody>
          <a:bodyPr wrap="square">
            <a:spAutoFit/>
          </a:bodyPr>
          <a:lstStyle/>
          <a:p>
            <a:pPr lvl="0"/>
            <a:r>
              <a:rPr lang="en-US" dirty="0" smtClean="0">
                <a:solidFill>
                  <a:srgbClr val="000000"/>
                </a:solidFill>
                <a:latin typeface="+mj-lt"/>
                <a:ea typeface="Calibri" pitchFamily="34" charset="0"/>
                <a:cs typeface="Minion-Regular"/>
              </a:rPr>
              <a:t>Solid Phase: LiNH</a:t>
            </a:r>
            <a:r>
              <a:rPr lang="en-US" baseline="-25000" dirty="0" smtClean="0">
                <a:solidFill>
                  <a:srgbClr val="000000"/>
                </a:solidFill>
                <a:latin typeface="+mj-lt"/>
                <a:ea typeface="Calibri" pitchFamily="34" charset="0"/>
                <a:cs typeface="Minion-Regular"/>
              </a:rPr>
              <a:t>2</a:t>
            </a:r>
            <a:r>
              <a:rPr lang="en-US" dirty="0" smtClean="0">
                <a:solidFill>
                  <a:srgbClr val="000000"/>
                </a:solidFill>
                <a:latin typeface="+mj-lt"/>
                <a:ea typeface="Calibri" pitchFamily="34" charset="0"/>
                <a:cs typeface="Minion-Regular"/>
              </a:rPr>
              <a:t>BH</a:t>
            </a:r>
            <a:r>
              <a:rPr lang="en-US" baseline="-25000" dirty="0" smtClean="0">
                <a:solidFill>
                  <a:srgbClr val="000000"/>
                </a:solidFill>
                <a:latin typeface="+mj-lt"/>
                <a:ea typeface="Calibri" pitchFamily="34" charset="0"/>
                <a:cs typeface="Minion-Regular"/>
              </a:rPr>
              <a:t>3</a:t>
            </a:r>
            <a:r>
              <a:rPr lang="en-US" dirty="0" smtClean="0">
                <a:solidFill>
                  <a:srgbClr val="000000"/>
                </a:solidFill>
                <a:latin typeface="+mj-lt"/>
                <a:ea typeface="Calibri" pitchFamily="34" charset="0"/>
                <a:cs typeface="Minion-Regular"/>
              </a:rPr>
              <a:t> provides high storage capacity (10.9 wt% of hydrogen at easily accessible dehydrogenation</a:t>
            </a:r>
            <a:r>
              <a:rPr lang="en-US" dirty="0" smtClean="0">
                <a:solidFill>
                  <a:srgbClr val="000000"/>
                </a:solidFill>
                <a:latin typeface="+mj-lt"/>
                <a:cs typeface="Arial" pitchFamily="34" charset="0"/>
              </a:rPr>
              <a:t> </a:t>
            </a:r>
            <a:r>
              <a:rPr lang="en-US" dirty="0" smtClean="0">
                <a:solidFill>
                  <a:srgbClr val="000000"/>
                </a:solidFill>
                <a:latin typeface="+mj-lt"/>
                <a:ea typeface="Calibri" pitchFamily="34" charset="0"/>
                <a:cs typeface="Minion-Regular"/>
              </a:rPr>
              <a:t>temperatures (~90 </a:t>
            </a:r>
            <a:r>
              <a:rPr lang="en-US" baseline="30000" dirty="0" err="1" smtClean="0">
                <a:solidFill>
                  <a:srgbClr val="000000"/>
                </a:solidFill>
                <a:latin typeface="+mj-lt"/>
                <a:ea typeface="Calibri" pitchFamily="34" charset="0"/>
                <a:cs typeface="Minion-Regular"/>
              </a:rPr>
              <a:t>o</a:t>
            </a:r>
            <a:r>
              <a:rPr lang="en-US" dirty="0" err="1" smtClean="0">
                <a:solidFill>
                  <a:srgbClr val="000000"/>
                </a:solidFill>
                <a:latin typeface="+mj-lt"/>
                <a:ea typeface="Calibri" pitchFamily="34" charset="0"/>
                <a:cs typeface="Minion-Regular"/>
              </a:rPr>
              <a:t>C</a:t>
            </a:r>
            <a:r>
              <a:rPr lang="en-US" dirty="0" smtClean="0">
                <a:solidFill>
                  <a:srgbClr val="000000"/>
                </a:solidFill>
                <a:latin typeface="+mj-lt"/>
                <a:ea typeface="Calibri" pitchFamily="34" charset="0"/>
                <a:cs typeface="Minion-Regular"/>
              </a:rPr>
              <a:t>)</a:t>
            </a:r>
          </a:p>
          <a:p>
            <a:pPr lvl="0"/>
            <a:r>
              <a:rPr lang="en-US" dirty="0" smtClean="0">
                <a:solidFill>
                  <a:srgbClr val="000000"/>
                </a:solidFill>
                <a:latin typeface="+mj-lt"/>
                <a:cs typeface="Arial" pitchFamily="34" charset="0"/>
              </a:rPr>
              <a:t>Liquid Phase: Catalytic procedure fast and hydrogen can be produced at low temperatures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p:nvPr>
        </p:nvSpPr>
        <p:spPr/>
        <p:txBody>
          <a:bodyPr/>
          <a:lstStyle/>
          <a:p>
            <a:r>
              <a:rPr lang="en-US" sz="2800"/>
              <a:t>Guanidinium Borohydride (GBH)</a:t>
            </a:r>
          </a:p>
        </p:txBody>
      </p:sp>
      <p:graphicFrame>
        <p:nvGraphicFramePr>
          <p:cNvPr id="95236" name="Object 4"/>
          <p:cNvGraphicFramePr>
            <a:graphicFrameLocks noChangeAspect="1"/>
          </p:cNvGraphicFramePr>
          <p:nvPr>
            <p:ph idx="1"/>
          </p:nvPr>
        </p:nvGraphicFramePr>
        <p:xfrm>
          <a:off x="533400" y="1447800"/>
          <a:ext cx="8229600" cy="1312863"/>
        </p:xfrm>
        <a:graphic>
          <a:graphicData uri="http://schemas.openxmlformats.org/presentationml/2006/ole">
            <p:oleObj spid="_x0000_s105474" name="CS ChemDraw Drawing" r:id="rId3" imgW="5679440" imgH="906417" progId="ChemDraw.Document.6.0">
              <p:embed/>
            </p:oleObj>
          </a:graphicData>
        </a:graphic>
      </p:graphicFrame>
      <p:sp>
        <p:nvSpPr>
          <p:cNvPr id="105477" name="Rectangle 5"/>
          <p:cNvSpPr>
            <a:spLocks noChangeArrowheads="1"/>
          </p:cNvSpPr>
          <p:nvPr/>
        </p:nvSpPr>
        <p:spPr bwMode="auto">
          <a:xfrm>
            <a:off x="-48410" y="3505200"/>
            <a:ext cx="9311203" cy="9233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chemeClr val="tx1"/>
                </a:solidFill>
                <a:effectLst/>
                <a:latin typeface="+mj-lt"/>
                <a:ea typeface="Calibri" pitchFamily="34" charset="0"/>
                <a:cs typeface="Times-Roman"/>
              </a:rPr>
              <a:t> Thermal dehydrogenation was slow at 60 </a:t>
            </a:r>
            <a:r>
              <a:rPr kumimoji="0" lang="en-US" b="0" i="0" u="none" strike="noStrike" cap="none" normalizeH="0" baseline="30000" dirty="0" smtClean="0">
                <a:ln>
                  <a:noFill/>
                </a:ln>
                <a:solidFill>
                  <a:schemeClr val="tx1"/>
                </a:solidFill>
                <a:effectLst/>
                <a:latin typeface="+mj-lt"/>
                <a:ea typeface="Calibri" pitchFamily="34" charset="0"/>
                <a:cs typeface="Times-Roman"/>
              </a:rPr>
              <a:t>0</a:t>
            </a:r>
            <a:r>
              <a:rPr kumimoji="0" lang="en-US" b="0" i="0" u="none" strike="noStrike" cap="none" normalizeH="0" baseline="0" dirty="0" smtClean="0">
                <a:ln>
                  <a:noFill/>
                </a:ln>
                <a:solidFill>
                  <a:schemeClr val="tx1"/>
                </a:solidFill>
                <a:effectLst/>
                <a:latin typeface="+mj-lt"/>
                <a:ea typeface="Calibri" pitchFamily="34" charset="0"/>
                <a:cs typeface="Times-Roman"/>
              </a:rPr>
              <a:t>C and required higher temperatures (&gt;</a:t>
            </a:r>
            <a:r>
              <a:rPr kumimoji="0" lang="en-US" b="0" i="0" u="none" strike="noStrike" cap="none" normalizeH="0" dirty="0" smtClean="0">
                <a:ln>
                  <a:noFill/>
                </a:ln>
                <a:solidFill>
                  <a:schemeClr val="tx1"/>
                </a:solidFill>
                <a:effectLst/>
                <a:latin typeface="+mj-lt"/>
                <a:ea typeface="Calibri" pitchFamily="34" charset="0"/>
                <a:cs typeface="Times-Roman"/>
              </a:rPr>
              <a:t> 150</a:t>
            </a:r>
            <a:r>
              <a:rPr kumimoji="0" lang="en-US" b="0" i="0" u="none" strike="noStrike" cap="none" normalizeH="0" baseline="30000" dirty="0" smtClean="0">
                <a:ln>
                  <a:noFill/>
                </a:ln>
                <a:solidFill>
                  <a:schemeClr val="tx1"/>
                </a:solidFill>
                <a:effectLst/>
                <a:latin typeface="+mj-lt"/>
                <a:ea typeface="Calibri" pitchFamily="34" charset="0"/>
                <a:cs typeface="Times-Roman"/>
              </a:rPr>
              <a:t>o</a:t>
            </a:r>
            <a:r>
              <a:rPr kumimoji="0" lang="en-US" b="0" i="0" u="none" strike="noStrike" cap="none" normalizeH="0" dirty="0" smtClean="0">
                <a:ln>
                  <a:noFill/>
                </a:ln>
                <a:solidFill>
                  <a:schemeClr val="tx1"/>
                </a:solidFill>
                <a:effectLst/>
                <a:latin typeface="+mj-lt"/>
                <a:ea typeface="Calibri" pitchFamily="34" charset="0"/>
                <a:cs typeface="Times-Roman"/>
              </a:rPr>
              <a:t>C</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chemeClr val="tx1"/>
                </a:solidFill>
                <a:effectLst/>
                <a:latin typeface="+mj-lt"/>
                <a:ea typeface="Calibri" pitchFamily="34" charset="0"/>
                <a:cs typeface="Times-Roman"/>
              </a:rPr>
              <a:t> </a:t>
            </a:r>
            <a:r>
              <a:rPr kumimoji="0" lang="en-US" b="0" i="0" u="none" strike="noStrike" cap="none" normalizeH="0" baseline="0" dirty="0" err="1" smtClean="0">
                <a:ln>
                  <a:noFill/>
                </a:ln>
                <a:solidFill>
                  <a:schemeClr val="tx1"/>
                </a:solidFill>
                <a:effectLst/>
                <a:latin typeface="+mj-lt"/>
                <a:ea typeface="Calibri" pitchFamily="34" charset="0"/>
                <a:cs typeface="Times-Roman"/>
              </a:rPr>
              <a:t>Metallo</a:t>
            </a:r>
            <a:r>
              <a:rPr kumimoji="0" lang="en-US" b="0" i="0" u="none" strike="noStrike" cap="none" normalizeH="0" baseline="0" dirty="0" smtClean="0">
                <a:ln>
                  <a:noFill/>
                </a:ln>
                <a:solidFill>
                  <a:schemeClr val="tx1"/>
                </a:solidFill>
                <a:effectLst/>
                <a:latin typeface="+mj-lt"/>
                <a:ea typeface="Calibri" pitchFamily="34" charset="0"/>
                <a:cs typeface="Times-Roman"/>
              </a:rPr>
              <a:t> catalytic </a:t>
            </a:r>
            <a:r>
              <a:rPr kumimoji="0" lang="en-US" b="0" i="0" u="none" strike="noStrike" cap="none" normalizeH="0" baseline="0" dirty="0" err="1" smtClean="0">
                <a:ln>
                  <a:noFill/>
                </a:ln>
                <a:solidFill>
                  <a:schemeClr val="tx1"/>
                </a:solidFill>
                <a:effectLst/>
                <a:latin typeface="+mj-lt"/>
                <a:ea typeface="Calibri" pitchFamily="34" charset="0"/>
                <a:cs typeface="Times-Roman"/>
              </a:rPr>
              <a:t>alcoholysis</a:t>
            </a:r>
            <a:r>
              <a:rPr kumimoji="0" lang="en-US" b="0" i="0" u="none" strike="noStrike" cap="none" normalizeH="0" baseline="0" dirty="0" smtClean="0">
                <a:ln>
                  <a:noFill/>
                </a:ln>
                <a:solidFill>
                  <a:schemeClr val="tx1"/>
                </a:solidFill>
                <a:effectLst/>
                <a:latin typeface="+mj-lt"/>
                <a:ea typeface="Calibri" pitchFamily="34" charset="0"/>
                <a:cs typeface="Times-Roman"/>
              </a:rPr>
              <a:t> and hydrolysis is fast and complete</a:t>
            </a:r>
            <a:endParaRPr kumimoji="0" lang="en-US"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N</a:t>
            </a:r>
            <a:r>
              <a:rPr lang="en-US" sz="2800" baseline="-25000" dirty="0" smtClean="0"/>
              <a:t>2</a:t>
            </a:r>
            <a:r>
              <a:rPr lang="en-US" sz="2800" dirty="0" smtClean="0"/>
              <a:t>H</a:t>
            </a:r>
            <a:r>
              <a:rPr lang="en-US" sz="2800" baseline="-25000" dirty="0" smtClean="0"/>
              <a:t>4</a:t>
            </a:r>
            <a:r>
              <a:rPr lang="en-US" sz="2800" dirty="0" smtClean="0"/>
              <a:t>-BH</a:t>
            </a:r>
            <a:r>
              <a:rPr lang="en-US" sz="2800" baseline="-25000" dirty="0" smtClean="0"/>
              <a:t>3</a:t>
            </a:r>
            <a:r>
              <a:rPr lang="en-US" sz="2800" dirty="0" smtClean="0"/>
              <a:t> &amp; N</a:t>
            </a:r>
            <a:r>
              <a:rPr lang="en-US" sz="2800" baseline="-25000" dirty="0" smtClean="0"/>
              <a:t>2</a:t>
            </a:r>
            <a:r>
              <a:rPr lang="en-US" sz="2800" dirty="0" smtClean="0"/>
              <a:t>H</a:t>
            </a:r>
            <a:r>
              <a:rPr lang="en-US" sz="2800" baseline="-25000" dirty="0" smtClean="0"/>
              <a:t>4</a:t>
            </a:r>
            <a:r>
              <a:rPr lang="en-US" sz="2800" dirty="0" smtClean="0"/>
              <a:t>(BH</a:t>
            </a:r>
            <a:r>
              <a:rPr lang="en-US" sz="2800" baseline="-25000" dirty="0" smtClean="0"/>
              <a:t>3</a:t>
            </a:r>
            <a:r>
              <a:rPr lang="en-US" sz="2800" dirty="0" smtClean="0"/>
              <a:t>)</a:t>
            </a:r>
            <a:r>
              <a:rPr lang="en-US" sz="2800" baseline="-25000" dirty="0" smtClean="0"/>
              <a:t>2</a:t>
            </a:r>
            <a:r>
              <a:rPr lang="en-US" sz="2800" dirty="0" smtClean="0"/>
              <a:t> </a:t>
            </a:r>
            <a:endParaRPr lang="en-US" sz="2800" dirty="0"/>
          </a:p>
        </p:txBody>
      </p:sp>
      <p:sp>
        <p:nvSpPr>
          <p:cNvPr id="5" name="Content Placeholder 4"/>
          <p:cNvSpPr>
            <a:spLocks noGrp="1"/>
          </p:cNvSpPr>
          <p:nvPr>
            <p:ph idx="1"/>
          </p:nvPr>
        </p:nvSpPr>
        <p:spPr/>
        <p:txBody>
          <a:bodyPr/>
          <a:lstStyle/>
          <a:p>
            <a:r>
              <a:rPr lang="en-US" sz="1800" dirty="0" smtClean="0"/>
              <a:t>Hydrazine </a:t>
            </a:r>
            <a:r>
              <a:rPr lang="en-US" sz="1800" dirty="0" err="1" smtClean="0"/>
              <a:t>borane</a:t>
            </a:r>
            <a:r>
              <a:rPr lang="en-US" sz="1800" dirty="0" smtClean="0"/>
              <a:t> N</a:t>
            </a:r>
            <a:r>
              <a:rPr lang="en-US" sz="1800" baseline="-25000" dirty="0" smtClean="0"/>
              <a:t>2</a:t>
            </a:r>
            <a:r>
              <a:rPr lang="en-US" sz="1800" dirty="0" smtClean="0"/>
              <a:t>H</a:t>
            </a:r>
            <a:r>
              <a:rPr lang="en-US" sz="1800" baseline="-25000" dirty="0" smtClean="0"/>
              <a:t>4</a:t>
            </a:r>
            <a:r>
              <a:rPr lang="en-US" sz="1800" dirty="0" smtClean="0"/>
              <a:t>-BH</a:t>
            </a:r>
            <a:r>
              <a:rPr lang="en-US" sz="1800" baseline="-25000" dirty="0" smtClean="0"/>
              <a:t>3</a:t>
            </a:r>
            <a:r>
              <a:rPr lang="en-US" sz="1800" dirty="0" smtClean="0"/>
              <a:t> (HB) and hydrazine </a:t>
            </a:r>
            <a:r>
              <a:rPr lang="en-US" sz="1800" dirty="0" err="1" smtClean="0"/>
              <a:t>bisborane</a:t>
            </a:r>
            <a:r>
              <a:rPr lang="en-US" sz="1800" dirty="0" smtClean="0"/>
              <a:t> N</a:t>
            </a:r>
            <a:r>
              <a:rPr lang="en-US" sz="1800" baseline="-25000" dirty="0" smtClean="0"/>
              <a:t>2</a:t>
            </a:r>
            <a:r>
              <a:rPr lang="en-US" sz="1800" dirty="0" smtClean="0"/>
              <a:t>H</a:t>
            </a:r>
            <a:r>
              <a:rPr lang="en-US" sz="1800" baseline="-25000" dirty="0" smtClean="0"/>
              <a:t>4</a:t>
            </a:r>
            <a:r>
              <a:rPr lang="en-US" sz="1800" dirty="0" smtClean="0"/>
              <a:t>(BH</a:t>
            </a:r>
            <a:r>
              <a:rPr lang="en-US" sz="1800" baseline="-25000" dirty="0" smtClean="0"/>
              <a:t>3</a:t>
            </a:r>
            <a:r>
              <a:rPr lang="en-US" sz="1800" dirty="0" smtClean="0"/>
              <a:t>)</a:t>
            </a:r>
            <a:r>
              <a:rPr lang="en-US" sz="1800" baseline="-25000" dirty="0" smtClean="0"/>
              <a:t>2</a:t>
            </a:r>
            <a:r>
              <a:rPr lang="en-US" sz="1800" dirty="0" smtClean="0"/>
              <a:t> (HBB) contain15.37 wt %  and 16.88 wt % of hydrogen, respectively.</a:t>
            </a:r>
          </a:p>
          <a:p>
            <a:r>
              <a:rPr lang="en-US" sz="1800" dirty="0" smtClean="0"/>
              <a:t>Hydrazine sulfate or </a:t>
            </a:r>
            <a:r>
              <a:rPr lang="en-US" sz="1800" dirty="0" err="1" smtClean="0"/>
              <a:t>dihydrazine</a:t>
            </a:r>
            <a:r>
              <a:rPr lang="en-US" sz="1800" dirty="0" smtClean="0"/>
              <a:t> sulfate with sodium </a:t>
            </a:r>
            <a:r>
              <a:rPr lang="en-US" sz="1800" dirty="0" err="1" smtClean="0"/>
              <a:t>borohydride</a:t>
            </a:r>
            <a:endParaRPr lang="en-US" sz="1800" dirty="0" smtClean="0"/>
          </a:p>
          <a:p>
            <a:endParaRPr lang="en-US" sz="1800" dirty="0" smtClean="0"/>
          </a:p>
          <a:p>
            <a:r>
              <a:rPr lang="en-US" sz="1800" dirty="0" smtClean="0"/>
              <a:t>(N</a:t>
            </a:r>
            <a:r>
              <a:rPr lang="en-US" sz="1800" baseline="-25000" dirty="0" smtClean="0"/>
              <a:t>2</a:t>
            </a:r>
            <a:r>
              <a:rPr lang="en-US" sz="1800" dirty="0" smtClean="0"/>
              <a:t>H</a:t>
            </a:r>
            <a:r>
              <a:rPr lang="en-US" sz="1800" baseline="-25000" dirty="0" smtClean="0"/>
              <a:t>5</a:t>
            </a:r>
            <a:r>
              <a:rPr lang="en-US" sz="1800" dirty="0" smtClean="0"/>
              <a:t>)</a:t>
            </a:r>
            <a:r>
              <a:rPr lang="en-US" sz="1800" baseline="-25000" dirty="0" smtClean="0"/>
              <a:t>2</a:t>
            </a:r>
            <a:r>
              <a:rPr lang="en-US" sz="1800" dirty="0" smtClean="0"/>
              <a:t>SO</a:t>
            </a:r>
            <a:r>
              <a:rPr lang="en-US" sz="1800" baseline="-25000" dirty="0" smtClean="0"/>
              <a:t>4</a:t>
            </a:r>
            <a:r>
              <a:rPr lang="en-US" sz="1800" dirty="0" smtClean="0"/>
              <a:t> + 2NaBH</a:t>
            </a:r>
            <a:r>
              <a:rPr lang="en-US" sz="1800" baseline="-25000" dirty="0" smtClean="0"/>
              <a:t>4</a:t>
            </a:r>
            <a:r>
              <a:rPr lang="en-US" sz="1800" dirty="0" smtClean="0"/>
              <a:t>  -----------    2N</a:t>
            </a:r>
            <a:r>
              <a:rPr lang="en-US" sz="1800" baseline="-25000" dirty="0" smtClean="0"/>
              <a:t>2</a:t>
            </a:r>
            <a:r>
              <a:rPr lang="en-US" sz="1800" dirty="0" smtClean="0"/>
              <a:t>H</a:t>
            </a:r>
            <a:r>
              <a:rPr lang="en-US" sz="1800" baseline="-25000" dirty="0" smtClean="0"/>
              <a:t>4</a:t>
            </a:r>
            <a:r>
              <a:rPr lang="en-US" sz="1800" dirty="0" smtClean="0"/>
              <a:t>-BH</a:t>
            </a:r>
            <a:r>
              <a:rPr lang="en-US" sz="1800" baseline="-25000" dirty="0" smtClean="0"/>
              <a:t>3</a:t>
            </a:r>
            <a:r>
              <a:rPr lang="en-US" sz="1800" dirty="0" smtClean="0"/>
              <a:t>  + 2H</a:t>
            </a:r>
            <a:r>
              <a:rPr lang="en-US" sz="1800" baseline="-25000" dirty="0" smtClean="0"/>
              <a:t>2</a:t>
            </a:r>
            <a:r>
              <a:rPr lang="en-US" sz="1800" dirty="0" smtClean="0"/>
              <a:t> </a:t>
            </a:r>
          </a:p>
          <a:p>
            <a:r>
              <a:rPr lang="en-US" sz="1800" dirty="0" smtClean="0"/>
              <a:t>N</a:t>
            </a:r>
            <a:r>
              <a:rPr lang="en-US" sz="1800" baseline="-25000" dirty="0" smtClean="0"/>
              <a:t>2</a:t>
            </a:r>
            <a:r>
              <a:rPr lang="en-US" sz="1800" dirty="0" smtClean="0"/>
              <a:t>H</a:t>
            </a:r>
            <a:r>
              <a:rPr lang="en-US" sz="1800" baseline="-25000" dirty="0" smtClean="0"/>
              <a:t>6</a:t>
            </a:r>
            <a:r>
              <a:rPr lang="en-US" sz="1800" dirty="0" smtClean="0"/>
              <a:t>SO</a:t>
            </a:r>
            <a:r>
              <a:rPr lang="en-US" sz="1800" baseline="-25000" dirty="0" smtClean="0"/>
              <a:t>4</a:t>
            </a:r>
            <a:r>
              <a:rPr lang="en-US" sz="1800" dirty="0" smtClean="0"/>
              <a:t> + 2NaBH</a:t>
            </a:r>
            <a:r>
              <a:rPr lang="en-US" sz="1800" baseline="-25000" dirty="0" smtClean="0"/>
              <a:t>4</a:t>
            </a:r>
            <a:r>
              <a:rPr lang="en-US" sz="1800" dirty="0" smtClean="0"/>
              <a:t> ---------------     N</a:t>
            </a:r>
            <a:r>
              <a:rPr lang="en-US" sz="1800" baseline="-25000" dirty="0" smtClean="0"/>
              <a:t>2</a:t>
            </a:r>
            <a:r>
              <a:rPr lang="en-US" sz="1800" dirty="0" smtClean="0"/>
              <a:t>H</a:t>
            </a:r>
            <a:r>
              <a:rPr lang="en-US" sz="1800" baseline="-25000" dirty="0" smtClean="0"/>
              <a:t>4</a:t>
            </a:r>
            <a:r>
              <a:rPr lang="en-US" sz="1800" dirty="0" smtClean="0"/>
              <a:t>(BH</a:t>
            </a:r>
            <a:r>
              <a:rPr lang="en-US" sz="1800" baseline="-25000" dirty="0" smtClean="0"/>
              <a:t>3</a:t>
            </a:r>
            <a:r>
              <a:rPr lang="en-US" sz="1800" dirty="0" smtClean="0"/>
              <a:t>)</a:t>
            </a:r>
            <a:r>
              <a:rPr lang="en-US" sz="1800" baseline="-25000" dirty="0" smtClean="0"/>
              <a:t>2</a:t>
            </a:r>
            <a:r>
              <a:rPr lang="en-US" sz="1800" dirty="0" smtClean="0"/>
              <a:t> + 2H</a:t>
            </a:r>
            <a:r>
              <a:rPr lang="en-US" sz="1800" baseline="-25000" dirty="0" smtClean="0"/>
              <a:t>2</a:t>
            </a:r>
          </a:p>
          <a:p>
            <a:r>
              <a:rPr lang="en-US" sz="1800" dirty="0" smtClean="0"/>
              <a:t>N</a:t>
            </a:r>
            <a:r>
              <a:rPr lang="en-US" sz="1800" baseline="-25000" dirty="0" smtClean="0"/>
              <a:t>2</a:t>
            </a:r>
            <a:r>
              <a:rPr lang="en-US" sz="1800" dirty="0" smtClean="0"/>
              <a:t>H</a:t>
            </a:r>
            <a:r>
              <a:rPr lang="en-US" sz="1800" baseline="-25000" dirty="0" smtClean="0"/>
              <a:t>4</a:t>
            </a:r>
            <a:r>
              <a:rPr lang="en-US" sz="1800" dirty="0" smtClean="0"/>
              <a:t>BH</a:t>
            </a:r>
            <a:r>
              <a:rPr lang="en-US" sz="1800" baseline="-25000" dirty="0" smtClean="0"/>
              <a:t>3</a:t>
            </a:r>
            <a:r>
              <a:rPr lang="en-US" sz="1800" dirty="0" smtClean="0"/>
              <a:t> + </a:t>
            </a:r>
            <a:r>
              <a:rPr lang="en-US" sz="1800" dirty="0" err="1" smtClean="0"/>
              <a:t>LiH</a:t>
            </a:r>
            <a:r>
              <a:rPr lang="en-US" sz="1800" dirty="0" smtClean="0"/>
              <a:t>  --------------------       Li(N</a:t>
            </a:r>
            <a:r>
              <a:rPr lang="en-US" sz="1800" baseline="-25000" dirty="0" smtClean="0"/>
              <a:t>2</a:t>
            </a:r>
            <a:r>
              <a:rPr lang="en-US" sz="1800" dirty="0" smtClean="0"/>
              <a:t>H</a:t>
            </a:r>
            <a:r>
              <a:rPr lang="en-US" sz="1800" baseline="-25000" dirty="0" smtClean="0"/>
              <a:t>3</a:t>
            </a:r>
            <a:r>
              <a:rPr lang="en-US" sz="1800" dirty="0" smtClean="0"/>
              <a:t>BH</a:t>
            </a:r>
            <a:r>
              <a:rPr lang="en-US" sz="1800" baseline="-25000" dirty="0" smtClean="0"/>
              <a:t>3</a:t>
            </a:r>
            <a:r>
              <a:rPr lang="en-US" sz="1800" dirty="0" smtClean="0"/>
              <a:t>) + H</a:t>
            </a:r>
            <a:r>
              <a:rPr lang="en-US" sz="1800" baseline="-25000" dirty="0" smtClean="0"/>
              <a:t>2</a:t>
            </a:r>
          </a:p>
          <a:p>
            <a:endParaRPr lang="en-US" sz="1800" dirty="0" smtClean="0"/>
          </a:p>
          <a:p>
            <a:r>
              <a:rPr lang="en-US" sz="1800" dirty="0" smtClean="0"/>
              <a:t>Solid Phase Thermal (100 to 150 </a:t>
            </a:r>
            <a:r>
              <a:rPr lang="en-US" sz="1800" baseline="30000" dirty="0" err="1" smtClean="0"/>
              <a:t>o</a:t>
            </a:r>
            <a:r>
              <a:rPr lang="en-US" sz="1800" dirty="0" err="1" smtClean="0"/>
              <a:t>C</a:t>
            </a:r>
            <a:r>
              <a:rPr lang="en-US" sz="1800" dirty="0" smtClean="0"/>
              <a:t>), Hydrogen generation</a:t>
            </a:r>
          </a:p>
          <a:p>
            <a:r>
              <a:rPr lang="en-US" sz="1800" dirty="0" smtClean="0"/>
              <a:t>Liquid phase (alcohol, water): RT, low temperatures, metal catalysis required for efficient hydrogen generation</a:t>
            </a:r>
          </a:p>
          <a:p>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228600"/>
            <a:ext cx="7848600" cy="523220"/>
          </a:xfrm>
          <a:prstGeom prst="rect">
            <a:avLst/>
          </a:prstGeom>
          <a:noFill/>
          <a:ln w="9525">
            <a:noFill/>
            <a:miter lim="800000"/>
            <a:headEnd/>
            <a:tailEnd/>
          </a:ln>
        </p:spPr>
        <p:txBody>
          <a:bodyPr anchor="ctr">
            <a:spAutoFit/>
          </a:bodyPr>
          <a:lstStyle/>
          <a:p>
            <a:pPr algn="ctr"/>
            <a:r>
              <a:rPr lang="en-US" sz="2800" dirty="0" smtClean="0">
                <a:ea typeface="Calibri" pitchFamily="34" charset="0"/>
                <a:cs typeface="Arial" charset="0"/>
              </a:rPr>
              <a:t>Conclusions and Future Work</a:t>
            </a:r>
            <a:endParaRPr lang="en-US" sz="2800" dirty="0">
              <a:ea typeface="Calibri" pitchFamily="34" charset="0"/>
              <a:cs typeface="Arial" charset="0"/>
            </a:endParaRPr>
          </a:p>
        </p:txBody>
      </p:sp>
      <p:sp>
        <p:nvSpPr>
          <p:cNvPr id="68611" name="Rectangle 3"/>
          <p:cNvSpPr>
            <a:spLocks noChangeArrowheads="1"/>
          </p:cNvSpPr>
          <p:nvPr/>
        </p:nvSpPr>
        <p:spPr bwMode="auto">
          <a:xfrm>
            <a:off x="762000" y="965940"/>
            <a:ext cx="7772400" cy="5493812"/>
          </a:xfrm>
          <a:prstGeom prst="rect">
            <a:avLst/>
          </a:prstGeom>
          <a:noFill/>
          <a:ln w="9525">
            <a:noFill/>
            <a:miter lim="800000"/>
            <a:headEnd/>
            <a:tailEnd/>
          </a:ln>
        </p:spPr>
        <p:txBody>
          <a:bodyPr wrap="square" anchor="ctr">
            <a:spAutoFit/>
          </a:bodyPr>
          <a:lstStyle/>
          <a:p>
            <a:pPr algn="just">
              <a:lnSpc>
                <a:spcPct val="150000"/>
              </a:lnSpc>
              <a:buFont typeface="Wingdings" pitchFamily="2" charset="2"/>
              <a:buChar char="v"/>
            </a:pPr>
            <a:r>
              <a:rPr lang="en-US" dirty="0" smtClean="0">
                <a:ea typeface="Calibri" pitchFamily="34" charset="0"/>
                <a:cs typeface="Arial" charset="0"/>
              </a:rPr>
              <a:t>In conclusion we have carried out a detailed study on several boron based chemicals on the generation of hydrogen </a:t>
            </a:r>
          </a:p>
          <a:p>
            <a:pPr algn="just">
              <a:lnSpc>
                <a:spcPct val="150000"/>
              </a:lnSpc>
              <a:buFont typeface="Wingdings" pitchFamily="2" charset="2"/>
              <a:buChar char="v"/>
            </a:pPr>
            <a:r>
              <a:rPr lang="en-US" dirty="0" smtClean="0">
                <a:ea typeface="Calibri" pitchFamily="34" charset="0"/>
                <a:cs typeface="Arial" charset="0"/>
              </a:rPr>
              <a:t>Thermal dehydrogenation studies have been performed in the solid phase in the temperature range from 90</a:t>
            </a:r>
            <a:r>
              <a:rPr lang="en-US" baseline="30000" dirty="0" smtClean="0">
                <a:ea typeface="Calibri" pitchFamily="34" charset="0"/>
                <a:cs typeface="Arial" charset="0"/>
              </a:rPr>
              <a:t>o</a:t>
            </a:r>
            <a:r>
              <a:rPr lang="en-US" dirty="0" smtClean="0">
                <a:ea typeface="Calibri" pitchFamily="34" charset="0"/>
                <a:cs typeface="Arial" charset="0"/>
              </a:rPr>
              <a:t> to 150 </a:t>
            </a:r>
            <a:r>
              <a:rPr lang="en-US" baseline="30000" dirty="0" err="1" smtClean="0">
                <a:ea typeface="Calibri" pitchFamily="34" charset="0"/>
                <a:cs typeface="Arial" charset="0"/>
              </a:rPr>
              <a:t>o</a:t>
            </a:r>
            <a:r>
              <a:rPr lang="en-US" dirty="0" err="1" smtClean="0">
                <a:ea typeface="Calibri" pitchFamily="34" charset="0"/>
                <a:cs typeface="Arial" charset="0"/>
              </a:rPr>
              <a:t>C</a:t>
            </a:r>
            <a:endParaRPr lang="en-US" dirty="0" smtClean="0">
              <a:ea typeface="Calibri" pitchFamily="34" charset="0"/>
              <a:cs typeface="Arial" charset="0"/>
            </a:endParaRPr>
          </a:p>
          <a:p>
            <a:pPr algn="just">
              <a:lnSpc>
                <a:spcPct val="150000"/>
              </a:lnSpc>
              <a:buFont typeface="Wingdings" pitchFamily="2" charset="2"/>
              <a:buChar char="v"/>
            </a:pPr>
            <a:r>
              <a:rPr lang="en-US" dirty="0" smtClean="0">
                <a:ea typeface="Calibri" pitchFamily="34" charset="0"/>
                <a:cs typeface="Arial" charset="0"/>
              </a:rPr>
              <a:t>Hydrogen generation studies have also been performed in the liquid phase with alcohols and water at lower temperatures (</a:t>
            </a:r>
            <a:r>
              <a:rPr lang="en-US" dirty="0" err="1" smtClean="0">
                <a:ea typeface="Calibri" pitchFamily="34" charset="0"/>
                <a:cs typeface="Arial" charset="0"/>
              </a:rPr>
              <a:t>rt</a:t>
            </a:r>
            <a:r>
              <a:rPr lang="en-US" dirty="0" smtClean="0">
                <a:ea typeface="Calibri" pitchFamily="34" charset="0"/>
                <a:cs typeface="Arial" charset="0"/>
              </a:rPr>
              <a:t> and below)</a:t>
            </a:r>
            <a:endParaRPr lang="en-US" dirty="0">
              <a:ea typeface="Calibri" pitchFamily="34" charset="0"/>
              <a:cs typeface="Arial" charset="0"/>
            </a:endParaRPr>
          </a:p>
          <a:p>
            <a:pPr algn="just">
              <a:lnSpc>
                <a:spcPct val="150000"/>
              </a:lnSpc>
              <a:buFont typeface="Wingdings" pitchFamily="2" charset="2"/>
              <a:buChar char="v"/>
            </a:pPr>
            <a:r>
              <a:rPr lang="en-US" dirty="0" smtClean="0">
                <a:solidFill>
                  <a:srgbClr val="000000"/>
                </a:solidFill>
                <a:ea typeface="Times New Roman" pitchFamily="18" charset="0"/>
                <a:cs typeface="Arial" charset="0"/>
              </a:rPr>
              <a:t>Comparison of the above chemicals in terms of efficiency in hydrogen generation, ease of recyclability, cost analysis and identification of the best chemical for integration with fuel cell based electricity generation for ITS applications. </a:t>
            </a:r>
          </a:p>
          <a:p>
            <a:pPr algn="just">
              <a:lnSpc>
                <a:spcPct val="150000"/>
              </a:lnSpc>
              <a:buFont typeface="Wingdings" pitchFamily="2" charset="2"/>
              <a:buChar char="v"/>
            </a:pPr>
            <a:r>
              <a:rPr lang="en-US" dirty="0" smtClean="0"/>
              <a:t>Hydrazine </a:t>
            </a:r>
            <a:r>
              <a:rPr lang="en-US" dirty="0" err="1" smtClean="0"/>
              <a:t>bisborane</a:t>
            </a:r>
            <a:r>
              <a:rPr lang="en-US" dirty="0" smtClean="0"/>
              <a:t> N</a:t>
            </a:r>
            <a:r>
              <a:rPr lang="en-US" baseline="-25000" dirty="0" smtClean="0"/>
              <a:t>2</a:t>
            </a:r>
            <a:r>
              <a:rPr lang="en-US" dirty="0" smtClean="0"/>
              <a:t>H</a:t>
            </a:r>
            <a:r>
              <a:rPr lang="en-US" baseline="-25000" dirty="0" smtClean="0"/>
              <a:t>4</a:t>
            </a:r>
            <a:r>
              <a:rPr lang="en-US" dirty="0" smtClean="0"/>
              <a:t>(BH</a:t>
            </a:r>
            <a:r>
              <a:rPr lang="en-US" baseline="-25000" dirty="0" smtClean="0"/>
              <a:t>3</a:t>
            </a:r>
            <a:r>
              <a:rPr lang="en-US" dirty="0" smtClean="0"/>
              <a:t>)</a:t>
            </a:r>
            <a:r>
              <a:rPr lang="en-US" baseline="-25000" dirty="0" smtClean="0"/>
              <a:t>2</a:t>
            </a:r>
            <a:r>
              <a:rPr lang="en-US" dirty="0" smtClean="0"/>
              <a:t> (HBB) contains 16.88 wt % of hydrogen.  This chemical would be utilized for hydrogen generation for fuel cell based ITS applications.</a:t>
            </a:r>
            <a:endParaRPr lang="en-US" dirty="0">
              <a:ea typeface="Calibri" pitchFamily="34" charset="0"/>
              <a:cs typeface="Arial" charset="0"/>
            </a:endParaRPr>
          </a:p>
        </p:txBody>
      </p:sp>
      <p:sp>
        <p:nvSpPr>
          <p:cNvPr id="68612" name="Rectangle 4"/>
          <p:cNvSpPr>
            <a:spLocks noChangeArrowheads="1"/>
          </p:cNvSpPr>
          <p:nvPr/>
        </p:nvSpPr>
        <p:spPr bwMode="auto">
          <a:xfrm>
            <a:off x="0" y="0"/>
            <a:ext cx="184150" cy="369888"/>
          </a:xfrm>
          <a:prstGeom prst="rect">
            <a:avLst/>
          </a:prstGeom>
          <a:noFill/>
          <a:ln w="9525">
            <a:noFill/>
            <a:miter lim="800000"/>
            <a:headEnd/>
            <a:tailEnd/>
          </a:ln>
        </p:spPr>
        <p:txBody>
          <a:bodyPr wrap="none" anchor="ctr">
            <a:spAutoFit/>
          </a:bodyPr>
          <a:lstStyle/>
          <a:p>
            <a:endParaRPr lang="en-US">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z="2800" smtClean="0">
                <a:latin typeface="Arial" charset="0"/>
                <a:cs typeface="Arial" charset="0"/>
              </a:rPr>
              <a:t>Acknowledgements</a:t>
            </a:r>
          </a:p>
        </p:txBody>
      </p:sp>
      <p:sp>
        <p:nvSpPr>
          <p:cNvPr id="24579" name="Content Placeholder 2"/>
          <p:cNvSpPr>
            <a:spLocks noGrp="1"/>
          </p:cNvSpPr>
          <p:nvPr>
            <p:ph idx="1"/>
          </p:nvPr>
        </p:nvSpPr>
        <p:spPr/>
        <p:txBody>
          <a:bodyPr/>
          <a:lstStyle/>
          <a:p>
            <a:pPr eaLnBrk="1" hangingPunct="1"/>
            <a:r>
              <a:rPr lang="en-US" sz="1800" dirty="0" smtClean="0">
                <a:latin typeface="Arial" charset="0"/>
                <a:cs typeface="Arial" charset="0"/>
              </a:rPr>
              <a:t>Professor Eil Kwon, University of Minnesota Duluth</a:t>
            </a:r>
            <a:endParaRPr lang="en-US" dirty="0" smtClean="0">
              <a:latin typeface="Arial" charset="0"/>
              <a:cs typeface="Arial" charset="0"/>
            </a:endParaRPr>
          </a:p>
          <a:p>
            <a:pPr eaLnBrk="1" hangingPunct="1"/>
            <a:r>
              <a:rPr lang="en-US" sz="1800" dirty="0" smtClean="0">
                <a:latin typeface="Arial" charset="0"/>
                <a:cs typeface="Arial" charset="0"/>
              </a:rPr>
              <a:t>Northland Advanced Transportation Systems Research Laboratories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a:xfrm>
            <a:off x="457200" y="0"/>
            <a:ext cx="8229600" cy="1143000"/>
          </a:xfrm>
        </p:spPr>
        <p:txBody>
          <a:bodyPr/>
          <a:lstStyle/>
          <a:p>
            <a:r>
              <a:rPr lang="en-US" sz="2800" smtClean="0">
                <a:latin typeface="Arial" charset="0"/>
                <a:cs typeface="Arial" charset="0"/>
              </a:rPr>
              <a:t>Possible Applications with Hydrogen Power</a:t>
            </a:r>
            <a:r>
              <a:rPr lang="en-US" sz="3200" smtClean="0">
                <a:latin typeface="Arial" charset="0"/>
                <a:cs typeface="Arial" charset="0"/>
              </a:rPr>
              <a:t> </a:t>
            </a:r>
          </a:p>
        </p:txBody>
      </p:sp>
      <p:sp>
        <p:nvSpPr>
          <p:cNvPr id="67587" name="Rectangle 3"/>
          <p:cNvSpPr>
            <a:spLocks noGrp="1"/>
          </p:cNvSpPr>
          <p:nvPr>
            <p:ph type="body" idx="1"/>
          </p:nvPr>
        </p:nvSpPr>
        <p:spPr>
          <a:xfrm>
            <a:off x="609600" y="1524000"/>
            <a:ext cx="8229600" cy="4525963"/>
          </a:xfrm>
        </p:spPr>
        <p:txBody>
          <a:bodyPr/>
          <a:lstStyle/>
          <a:p>
            <a:pPr algn="just"/>
            <a:r>
              <a:rPr lang="en-US" sz="1800" dirty="0" smtClean="0">
                <a:latin typeface="Arial" charset="0"/>
              </a:rPr>
              <a:t>There are many remote traffic signals on the road that don’t have access to a  power supply, so they use batteries that need to be changed often.</a:t>
            </a:r>
          </a:p>
          <a:p>
            <a:pPr algn="just"/>
            <a:endParaRPr lang="en-US" sz="1800" dirty="0" smtClean="0">
              <a:latin typeface="Arial" charset="0"/>
            </a:endParaRPr>
          </a:p>
          <a:p>
            <a:pPr algn="just"/>
            <a:endParaRPr lang="en-US" sz="1800" dirty="0" smtClean="0">
              <a:latin typeface="Arial" charset="0"/>
            </a:endParaRPr>
          </a:p>
          <a:p>
            <a:pPr algn="just"/>
            <a:r>
              <a:rPr lang="en-US" sz="1800" dirty="0" smtClean="0">
                <a:latin typeface="Arial" charset="0"/>
              </a:rPr>
              <a:t>The hydrogen based fuel cells can also be used as backup power source at critical traffic signals, alternating-traffic signs, directional signals, speed-limit signs, blinkers in series, and warning blinkers etc . </a:t>
            </a:r>
          </a:p>
          <a:p>
            <a:pPr algn="just"/>
            <a:endParaRPr lang="en-US" sz="1800" dirty="0" smtClean="0">
              <a:latin typeface="Arial" charset="0"/>
            </a:endParaRPr>
          </a:p>
          <a:p>
            <a:pPr algn="just"/>
            <a:endParaRPr lang="en-US" sz="1800" dirty="0" smtClean="0">
              <a:latin typeface="Arial" charset="0"/>
            </a:endParaRPr>
          </a:p>
          <a:p>
            <a:pPr algn="just"/>
            <a:r>
              <a:rPr lang="en-US" sz="1800" dirty="0" smtClean="0">
                <a:latin typeface="Arial" charset="0"/>
              </a:rPr>
              <a:t>The ability to store hydrogen at high volumetric and gravimetric density and release it on demand is extremely important to the widespread implementation of fuel cells as high power density portable systems.</a:t>
            </a:r>
          </a:p>
          <a:p>
            <a:pPr algn="just">
              <a:buNone/>
            </a:pPr>
            <a:endParaRPr lang="en-US" sz="1800" dirty="0" smtClean="0">
              <a:latin typeface="Arial" charset="0"/>
            </a:endParaRPr>
          </a:p>
          <a:p>
            <a:pPr algn="just"/>
            <a:endParaRPr lang="en-US" sz="1800" dirty="0" smtClean="0">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xfrm>
            <a:off x="0" y="0"/>
            <a:ext cx="9144000" cy="1143000"/>
          </a:xfrm>
        </p:spPr>
        <p:txBody>
          <a:bodyPr/>
          <a:lstStyle/>
          <a:p>
            <a:r>
              <a:rPr lang="en-US" sz="2800" smtClean="0">
                <a:latin typeface="Arial" charset="0"/>
                <a:cs typeface="Arial" charset="0"/>
              </a:rPr>
              <a:t>Disadvantages with Cylinders as Source of Hydrogen</a:t>
            </a:r>
          </a:p>
        </p:txBody>
      </p:sp>
      <p:sp>
        <p:nvSpPr>
          <p:cNvPr id="45059" name="Rectangle 3"/>
          <p:cNvSpPr>
            <a:spLocks noGrp="1"/>
          </p:cNvSpPr>
          <p:nvPr>
            <p:ph type="body" idx="1"/>
          </p:nvPr>
        </p:nvSpPr>
        <p:spPr>
          <a:xfrm>
            <a:off x="457200" y="1066800"/>
            <a:ext cx="8229600" cy="4525963"/>
          </a:xfrm>
        </p:spPr>
        <p:txBody>
          <a:bodyPr/>
          <a:lstStyle/>
          <a:p>
            <a:pPr eaLnBrk="1" hangingPunct="1">
              <a:spcBef>
                <a:spcPct val="0"/>
              </a:spcBef>
              <a:buNone/>
            </a:pPr>
            <a:r>
              <a:rPr lang="en-US" altLang="zh-CN" sz="1800" dirty="0" smtClean="0">
                <a:latin typeface="Arial" pitchFamily="34" charset="0"/>
                <a:cs typeface="Arial" pitchFamily="34" charset="0"/>
              </a:rPr>
              <a:t>     </a:t>
            </a:r>
            <a:r>
              <a:rPr lang="en-US" sz="1800" dirty="0" smtClean="0">
                <a:latin typeface="Arial" pitchFamily="34" charset="0"/>
                <a:cs typeface="Arial" pitchFamily="34" charset="0"/>
              </a:rPr>
              <a:t>One major drawback that limits its utility is the use of compressed metal cylinders as a source of hydrogen. </a:t>
            </a:r>
          </a:p>
          <a:p>
            <a:pPr eaLnBrk="1" hangingPunct="1">
              <a:spcBef>
                <a:spcPct val="0"/>
              </a:spcBef>
              <a:buNone/>
            </a:pPr>
            <a:r>
              <a:rPr lang="en-US" altLang="zh-CN" sz="1800" dirty="0" smtClean="0">
                <a:latin typeface="Arial" pitchFamily="34" charset="0"/>
                <a:cs typeface="Arial" pitchFamily="34" charset="0"/>
              </a:rPr>
              <a:t>     </a:t>
            </a:r>
            <a:r>
              <a:rPr lang="en-ZW" altLang="zh-CN" sz="1800" dirty="0" smtClean="0">
                <a:latin typeface="Arial" pitchFamily="34" charset="0"/>
                <a:cs typeface="Arial" pitchFamily="34" charset="0"/>
              </a:rPr>
              <a:t>Limited volume (1.2 mass %), Generates limited electricity</a:t>
            </a:r>
          </a:p>
          <a:p>
            <a:pPr eaLnBrk="1" hangingPunct="1">
              <a:spcBef>
                <a:spcPct val="0"/>
              </a:spcBef>
              <a:buFontTx/>
              <a:buNone/>
            </a:pPr>
            <a:r>
              <a:rPr lang="en-US" altLang="zh-CN" sz="1800" dirty="0" smtClean="0">
                <a:latin typeface="Arial" pitchFamily="34" charset="0"/>
                <a:cs typeface="Arial" pitchFamily="34" charset="0"/>
              </a:rPr>
              <a:t>     Liquid hydrogen tank: requires lot of energy and low temperature keeping,</a:t>
            </a:r>
          </a:p>
          <a:p>
            <a:pPr eaLnBrk="1" hangingPunct="1">
              <a:spcBef>
                <a:spcPct val="0"/>
              </a:spcBef>
              <a:buFontTx/>
              <a:buNone/>
            </a:pPr>
            <a:r>
              <a:rPr lang="en-US" altLang="zh-CN" sz="1800" dirty="0" smtClean="0">
                <a:latin typeface="Arial" pitchFamily="34" charset="0"/>
                <a:cs typeface="Arial" pitchFamily="34" charset="0"/>
              </a:rPr>
              <a:t>	the energy utilization efficiency is low</a:t>
            </a:r>
          </a:p>
          <a:p>
            <a:pPr algn="just">
              <a:lnSpc>
                <a:spcPct val="80000"/>
              </a:lnSpc>
              <a:buNone/>
            </a:pPr>
            <a:endParaRPr lang="en-US" sz="1800" b="1" dirty="0" smtClean="0">
              <a:latin typeface="Arial" pitchFamily="34" charset="0"/>
              <a:cs typeface="Arial" pitchFamily="34" charset="0"/>
            </a:endParaRPr>
          </a:p>
          <a:p>
            <a:pPr algn="just">
              <a:lnSpc>
                <a:spcPct val="80000"/>
              </a:lnSpc>
              <a:buNone/>
            </a:pPr>
            <a:r>
              <a:rPr lang="en-US" sz="1800" b="1" dirty="0" smtClean="0">
                <a:latin typeface="Arial" pitchFamily="34" charset="0"/>
                <a:cs typeface="Arial" pitchFamily="34" charset="0"/>
              </a:rPr>
              <a:t>The Advantages of Chemical Systems as Hydrogen Source</a:t>
            </a:r>
            <a:endParaRPr lang="en-US" sz="1800" dirty="0" smtClean="0">
              <a:latin typeface="Arial" pitchFamily="34" charset="0"/>
              <a:cs typeface="Arial" pitchFamily="34" charset="0"/>
            </a:endParaRPr>
          </a:p>
          <a:p>
            <a:pPr algn="just">
              <a:lnSpc>
                <a:spcPct val="80000"/>
              </a:lnSpc>
              <a:buNone/>
            </a:pPr>
            <a:endParaRPr lang="en-US" sz="1800" dirty="0" smtClean="0">
              <a:latin typeface="Arial" pitchFamily="34" charset="0"/>
              <a:cs typeface="Arial" pitchFamily="34" charset="0"/>
            </a:endParaRPr>
          </a:p>
          <a:p>
            <a:pPr algn="just">
              <a:lnSpc>
                <a:spcPct val="80000"/>
              </a:lnSpc>
            </a:pPr>
            <a:r>
              <a:rPr lang="en-US" sz="1800" dirty="0" smtClean="0">
                <a:latin typeface="Arial" pitchFamily="34" charset="0"/>
                <a:cs typeface="Arial" pitchFamily="34" charset="0"/>
              </a:rPr>
              <a:t>Generation of large volumes of hydrogen gas with minimal amount of chemical and not requiring frequent change of storage vessel</a:t>
            </a:r>
          </a:p>
          <a:p>
            <a:pPr algn="just">
              <a:lnSpc>
                <a:spcPct val="80000"/>
              </a:lnSpc>
            </a:pPr>
            <a:r>
              <a:rPr lang="en-US" sz="1800" dirty="0" smtClean="0">
                <a:latin typeface="Arial" pitchFamily="34" charset="0"/>
                <a:cs typeface="Arial" pitchFamily="34" charset="0"/>
              </a:rPr>
              <a:t>Production of electricity for longer duration of time</a:t>
            </a:r>
          </a:p>
          <a:p>
            <a:pPr algn="just">
              <a:lnSpc>
                <a:spcPct val="80000"/>
              </a:lnSpc>
            </a:pPr>
            <a:r>
              <a:rPr lang="en-US" sz="1800" dirty="0" smtClean="0">
                <a:latin typeface="Arial" pitchFamily="34" charset="0"/>
                <a:cs typeface="Arial" pitchFamily="34" charset="0"/>
              </a:rPr>
              <a:t>Spent chemicals can be regenerated back</a:t>
            </a:r>
          </a:p>
          <a:p>
            <a:pPr algn="just">
              <a:lnSpc>
                <a:spcPct val="80000"/>
              </a:lnSpc>
            </a:pPr>
            <a:r>
              <a:rPr lang="en-US" sz="1800" dirty="0" smtClean="0">
                <a:latin typeface="Arial" pitchFamily="34" charset="0"/>
                <a:cs typeface="Arial" pitchFamily="34" charset="0"/>
              </a:rPr>
              <a:t>By-product from the fuel cell is only water</a:t>
            </a:r>
          </a:p>
          <a:p>
            <a:pPr algn="just">
              <a:lnSpc>
                <a:spcPct val="80000"/>
              </a:lnSpc>
            </a:pPr>
            <a:r>
              <a:rPr lang="en-US" sz="1800" dirty="0" smtClean="0">
                <a:latin typeface="Arial" pitchFamily="34" charset="0"/>
                <a:cs typeface="Arial" pitchFamily="34" charset="0"/>
              </a:rPr>
              <a:t>Replacement of metal cylinders with compact chemical based hydrogen storage vessel</a:t>
            </a:r>
          </a:p>
          <a:p>
            <a:pPr eaLnBrk="1" hangingPunct="1">
              <a:spcBef>
                <a:spcPct val="0"/>
              </a:spcBef>
              <a:buFontTx/>
              <a:buNone/>
            </a:pPr>
            <a:endParaRPr lang="en-US" altLang="zh-CN" sz="1800" dirty="0" smtClean="0">
              <a:latin typeface="Arial" pitchFamily="34" charset="0"/>
              <a:cs typeface="Arial" pitchFamily="34" charset="0"/>
            </a:endParaRPr>
          </a:p>
          <a:p>
            <a:endParaRPr lang="en-US" dirty="0" smtClean="0">
              <a:latin typeface="Arial" pitchFamily="34" charset="0"/>
              <a:ea typeface="宋体" charset="-122"/>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p:nvPr>
        </p:nvSpPr>
        <p:spPr>
          <a:xfrm>
            <a:off x="457200" y="274638"/>
            <a:ext cx="8229600" cy="1096962"/>
          </a:xfrm>
        </p:spPr>
        <p:txBody>
          <a:bodyPr/>
          <a:lstStyle/>
          <a:p>
            <a:r>
              <a:rPr lang="en-US" sz="2800" smtClean="0">
                <a:latin typeface="Arial" charset="0"/>
              </a:rPr>
              <a:t>Current Research Objectives</a:t>
            </a:r>
            <a:br>
              <a:rPr lang="en-US" sz="2800" smtClean="0">
                <a:latin typeface="Arial" charset="0"/>
              </a:rPr>
            </a:br>
            <a:endParaRPr lang="en-US" sz="2800" smtClean="0">
              <a:latin typeface="Arial" charset="0"/>
            </a:endParaRPr>
          </a:p>
        </p:txBody>
      </p:sp>
      <p:sp>
        <p:nvSpPr>
          <p:cNvPr id="88067" name="Rectangle 3"/>
          <p:cNvSpPr>
            <a:spLocks noGrp="1"/>
          </p:cNvSpPr>
          <p:nvPr>
            <p:ph type="body" idx="1"/>
          </p:nvPr>
        </p:nvSpPr>
        <p:spPr>
          <a:xfrm>
            <a:off x="457200" y="990600"/>
            <a:ext cx="8229600" cy="5135563"/>
          </a:xfrm>
        </p:spPr>
        <p:txBody>
          <a:bodyPr/>
          <a:lstStyle/>
          <a:p>
            <a:pPr algn="just">
              <a:lnSpc>
                <a:spcPct val="90000"/>
              </a:lnSpc>
            </a:pPr>
            <a:r>
              <a:rPr lang="en-US" sz="1800" dirty="0" smtClean="0">
                <a:latin typeface="Arial" charset="0"/>
              </a:rPr>
              <a:t>The broad research objectives are to carry out detailed studies on the development of chemical hydrogen storage materials for fuel cell derived power generation for ITS related applications. The reason for evaluating several different chemical hydrogen storage systems is to determine the best chemical in terms of clean production of hydrogen, the ease of recyclability and the overall cost benefits.</a:t>
            </a:r>
          </a:p>
          <a:p>
            <a:pPr algn="just">
              <a:lnSpc>
                <a:spcPct val="90000"/>
              </a:lnSpc>
            </a:pPr>
            <a:endParaRPr lang="en-US" sz="1800" dirty="0" smtClean="0">
              <a:latin typeface="Arial" charset="0"/>
            </a:endParaRPr>
          </a:p>
          <a:p>
            <a:pPr algn="just">
              <a:lnSpc>
                <a:spcPct val="90000"/>
              </a:lnSpc>
            </a:pPr>
            <a:r>
              <a:rPr lang="en-US" sz="1800" dirty="0" smtClean="0">
                <a:latin typeface="Arial" charset="0"/>
                <a:cs typeface="Arial" charset="0"/>
              </a:rPr>
              <a:t>The best chemical would be interfaced with fuel cell for ITS related applications.</a:t>
            </a:r>
          </a:p>
          <a:p>
            <a:pPr algn="just">
              <a:lnSpc>
                <a:spcPct val="90000"/>
              </a:lnSpc>
            </a:pPr>
            <a:endParaRPr lang="en-US" sz="1800" dirty="0" smtClean="0">
              <a:latin typeface="Arial" charset="0"/>
            </a:endParaRPr>
          </a:p>
          <a:p>
            <a:pPr>
              <a:lnSpc>
                <a:spcPct val="90000"/>
              </a:lnSpc>
            </a:pPr>
            <a:endParaRPr lang="en-US" sz="1800" dirty="0" smtClean="0"/>
          </a:p>
        </p:txBody>
      </p:sp>
      <p:graphicFrame>
        <p:nvGraphicFramePr>
          <p:cNvPr id="88068" name="Object 4"/>
          <p:cNvGraphicFramePr>
            <a:graphicFrameLocks noChangeAspect="1"/>
          </p:cNvGraphicFramePr>
          <p:nvPr>
            <p:ph sz="half" idx="4294967295"/>
          </p:nvPr>
        </p:nvGraphicFramePr>
        <p:xfrm>
          <a:off x="1676400" y="3962400"/>
          <a:ext cx="6367463" cy="2359025"/>
        </p:xfrm>
        <a:graphic>
          <a:graphicData uri="http://schemas.openxmlformats.org/presentationml/2006/ole">
            <p:oleObj spid="_x0000_s98306" name="CS ChemDraw Drawing" r:id="rId3" imgW="4246970" imgH="1573989" progId="ChemDraw.Document.6.0">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en-US" sz="2800" smtClean="0">
                <a:latin typeface="Arial" charset="0"/>
              </a:rPr>
              <a:t>Boron Chemical Hydrides As Hydrogen Storage Materials</a:t>
            </a:r>
          </a:p>
        </p:txBody>
      </p:sp>
      <p:sp>
        <p:nvSpPr>
          <p:cNvPr id="49155" name="Rectangle 3"/>
          <p:cNvSpPr>
            <a:spLocks noGrp="1"/>
          </p:cNvSpPr>
          <p:nvPr>
            <p:ph type="body" idx="1"/>
          </p:nvPr>
        </p:nvSpPr>
        <p:spPr>
          <a:xfrm>
            <a:off x="457200" y="1600200"/>
            <a:ext cx="8229600" cy="4800600"/>
          </a:xfrm>
        </p:spPr>
        <p:txBody>
          <a:bodyPr/>
          <a:lstStyle/>
          <a:p>
            <a:pPr algn="just">
              <a:lnSpc>
                <a:spcPct val="90000"/>
              </a:lnSpc>
            </a:pPr>
            <a:r>
              <a:rPr lang="en-US" sz="1800" dirty="0" smtClean="0">
                <a:solidFill>
                  <a:srgbClr val="000000"/>
                </a:solidFill>
                <a:latin typeface="Arial" charset="0"/>
                <a:ea typeface="Times New Roman" pitchFamily="18" charset="0"/>
                <a:cs typeface="Arial" charset="0"/>
              </a:rPr>
              <a:t>United States has the world’s largest reserves of borax, and boron based hydrides can be prepared from it. </a:t>
            </a:r>
          </a:p>
          <a:p>
            <a:pPr algn="just">
              <a:lnSpc>
                <a:spcPct val="90000"/>
              </a:lnSpc>
            </a:pPr>
            <a:endParaRPr lang="en-US" sz="1800" dirty="0" smtClean="0">
              <a:solidFill>
                <a:srgbClr val="000000"/>
              </a:solidFill>
              <a:latin typeface="Arial" charset="0"/>
              <a:ea typeface="Times New Roman" pitchFamily="18" charset="0"/>
              <a:cs typeface="Arial" charset="0"/>
            </a:endParaRPr>
          </a:p>
          <a:p>
            <a:pPr algn="just">
              <a:lnSpc>
                <a:spcPct val="90000"/>
              </a:lnSpc>
            </a:pPr>
            <a:r>
              <a:rPr lang="en-US" sz="1800" dirty="0" smtClean="0">
                <a:solidFill>
                  <a:srgbClr val="000000"/>
                </a:solidFill>
                <a:latin typeface="Arial" charset="0"/>
                <a:ea typeface="Times New Roman" pitchFamily="18" charset="0"/>
                <a:cs typeface="Arial" charset="0"/>
              </a:rPr>
              <a:t>Boron based hydrides offer an attractive solution to our quest in finding out materials that are non-toxic, safe, compact, and readily provide large quantities of hydrogen on demand and spent materials that could be easily recycled. </a:t>
            </a:r>
          </a:p>
          <a:p>
            <a:pPr algn="just">
              <a:lnSpc>
                <a:spcPct val="90000"/>
              </a:lnSpc>
            </a:pPr>
            <a:endParaRPr lang="en-US" sz="1800" dirty="0" smtClean="0">
              <a:solidFill>
                <a:srgbClr val="000000"/>
              </a:solidFill>
              <a:latin typeface="Arial" charset="0"/>
              <a:ea typeface="Times New Roman" pitchFamily="18" charset="0"/>
              <a:cs typeface="Arial" charset="0"/>
            </a:endParaRPr>
          </a:p>
          <a:p>
            <a:pPr algn="just">
              <a:lnSpc>
                <a:spcPct val="90000"/>
              </a:lnSpc>
            </a:pPr>
            <a:r>
              <a:rPr lang="en-US" sz="1800" dirty="0" smtClean="0">
                <a:solidFill>
                  <a:srgbClr val="000000"/>
                </a:solidFill>
                <a:latin typeface="Arial" charset="0"/>
                <a:ea typeface="Times New Roman" pitchFamily="18" charset="0"/>
                <a:cs typeface="Arial" charset="0"/>
              </a:rPr>
              <a:t>The notable boron hydrides that are actively being pursued are sodium </a:t>
            </a:r>
            <a:r>
              <a:rPr lang="en-US" sz="1800" dirty="0" err="1" smtClean="0">
                <a:solidFill>
                  <a:srgbClr val="000000"/>
                </a:solidFill>
                <a:latin typeface="Arial" charset="0"/>
                <a:ea typeface="Times New Roman" pitchFamily="18" charset="0"/>
                <a:cs typeface="Arial" charset="0"/>
              </a:rPr>
              <a:t>borohydride</a:t>
            </a:r>
            <a:r>
              <a:rPr lang="en-US" sz="1800" dirty="0" smtClean="0">
                <a:solidFill>
                  <a:srgbClr val="000000"/>
                </a:solidFill>
                <a:latin typeface="Arial" charset="0"/>
                <a:ea typeface="Times New Roman" pitchFamily="18" charset="0"/>
                <a:cs typeface="Arial" charset="0"/>
              </a:rPr>
              <a:t> (SBH), lithium </a:t>
            </a:r>
            <a:r>
              <a:rPr lang="en-US" sz="1800" dirty="0" err="1" smtClean="0">
                <a:solidFill>
                  <a:srgbClr val="000000"/>
                </a:solidFill>
                <a:latin typeface="Arial" charset="0"/>
                <a:ea typeface="Times New Roman" pitchFamily="18" charset="0"/>
                <a:cs typeface="Arial" charset="0"/>
              </a:rPr>
              <a:t>borohydride</a:t>
            </a:r>
            <a:r>
              <a:rPr lang="en-US" sz="1800" dirty="0" smtClean="0">
                <a:solidFill>
                  <a:srgbClr val="000000"/>
                </a:solidFill>
                <a:latin typeface="Arial" charset="0"/>
                <a:ea typeface="Times New Roman" pitchFamily="18" charset="0"/>
                <a:cs typeface="Arial" charset="0"/>
              </a:rPr>
              <a:t> (LBH) and ammonia-</a:t>
            </a:r>
            <a:r>
              <a:rPr lang="en-US" sz="1800" dirty="0" err="1" smtClean="0">
                <a:solidFill>
                  <a:srgbClr val="000000"/>
                </a:solidFill>
                <a:latin typeface="Arial" charset="0"/>
                <a:ea typeface="Times New Roman" pitchFamily="18" charset="0"/>
                <a:cs typeface="Arial" charset="0"/>
              </a:rPr>
              <a:t>borane</a:t>
            </a:r>
            <a:r>
              <a:rPr lang="en-US" sz="1800" dirty="0" smtClean="0">
                <a:solidFill>
                  <a:srgbClr val="000000"/>
                </a:solidFill>
                <a:latin typeface="Arial" charset="0"/>
                <a:ea typeface="Times New Roman" pitchFamily="18" charset="0"/>
                <a:cs typeface="Arial" charset="0"/>
              </a:rPr>
              <a:t> (AB). </a:t>
            </a:r>
          </a:p>
          <a:p>
            <a:pPr algn="just">
              <a:lnSpc>
                <a:spcPct val="90000"/>
              </a:lnSpc>
            </a:pPr>
            <a:endParaRPr lang="en-US" sz="1800" dirty="0" smtClean="0">
              <a:solidFill>
                <a:srgbClr val="000000"/>
              </a:solidFill>
              <a:latin typeface="Arial" charset="0"/>
              <a:ea typeface="Times New Roman" pitchFamily="18" charset="0"/>
              <a:cs typeface="Arial" charset="0"/>
            </a:endParaRPr>
          </a:p>
          <a:p>
            <a:pPr algn="just">
              <a:lnSpc>
                <a:spcPct val="90000"/>
              </a:lnSpc>
            </a:pPr>
            <a:r>
              <a:rPr lang="en-US" sz="1800" dirty="0" smtClean="0">
                <a:solidFill>
                  <a:srgbClr val="000000"/>
                </a:solidFill>
                <a:latin typeface="Arial" charset="0"/>
                <a:ea typeface="Times New Roman" pitchFamily="18" charset="0"/>
                <a:cs typeface="Arial" charset="0"/>
              </a:rPr>
              <a:t>However, studies have shown several limitations in terms of efficiency in hydrogen generation and recycling of the spent materials.  </a:t>
            </a:r>
          </a:p>
          <a:p>
            <a:pPr algn="just">
              <a:lnSpc>
                <a:spcPct val="90000"/>
              </a:lnSpc>
            </a:pPr>
            <a:endParaRPr lang="en-US" sz="1800" dirty="0" smtClean="0">
              <a:solidFill>
                <a:srgbClr val="000000"/>
              </a:solidFill>
              <a:latin typeface="Arial" charset="0"/>
              <a:ea typeface="Times New Roman" pitchFamily="18" charset="0"/>
              <a:cs typeface="Arial" charset="0"/>
            </a:endParaRPr>
          </a:p>
          <a:p>
            <a:pPr algn="just">
              <a:lnSpc>
                <a:spcPct val="90000"/>
              </a:lnSpc>
            </a:pPr>
            <a:r>
              <a:rPr lang="en-US" sz="1800" dirty="0" smtClean="0">
                <a:solidFill>
                  <a:srgbClr val="000000"/>
                </a:solidFill>
                <a:latin typeface="Arial" charset="0"/>
                <a:ea typeface="Times New Roman" pitchFamily="18" charset="0"/>
                <a:cs typeface="Arial" charset="0"/>
              </a:rPr>
              <a:t>Hence there is a need to develop new materials that are easy to prepare, readily generate hydrogen in a controlled way and efficiently recycled back to complete the cycle for fuel cell.</a:t>
            </a:r>
            <a:r>
              <a:rPr lang="en-US" sz="1800" dirty="0" smtClean="0">
                <a:latin typeface="Arial" charset="0"/>
                <a:ea typeface="Times New Roman" pitchFamily="18" charset="0"/>
                <a:cs typeface="Arial"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itle 1"/>
          <p:cNvSpPr>
            <a:spLocks noGrp="1"/>
          </p:cNvSpPr>
          <p:nvPr>
            <p:ph type="title"/>
          </p:nvPr>
        </p:nvSpPr>
        <p:spPr/>
        <p:txBody>
          <a:bodyPr/>
          <a:lstStyle/>
          <a:p>
            <a:r>
              <a:rPr lang="en-US" sz="2800" smtClean="0">
                <a:latin typeface="Arial" charset="0"/>
                <a:cs typeface="Arial" charset="0"/>
              </a:rPr>
              <a:t>Generation of Hydrogen from Borohydrides </a:t>
            </a:r>
            <a:endParaRPr lang="en-US" sz="2800" smtClean="0"/>
          </a:p>
        </p:txBody>
      </p:sp>
      <p:graphicFrame>
        <p:nvGraphicFramePr>
          <p:cNvPr id="5122" name="Object 2"/>
          <p:cNvGraphicFramePr>
            <a:graphicFrameLocks noChangeAspect="1"/>
          </p:cNvGraphicFramePr>
          <p:nvPr/>
        </p:nvGraphicFramePr>
        <p:xfrm>
          <a:off x="1905000" y="1524000"/>
          <a:ext cx="5567363" cy="2768600"/>
        </p:xfrm>
        <a:graphic>
          <a:graphicData uri="http://schemas.openxmlformats.org/presentationml/2006/ole">
            <p:oleObj spid="_x0000_s100354" name="CS ChemDraw Drawing" r:id="rId3" imgW="3955926" imgH="1967149" progId="ChemDraw.Document.6.0">
              <p:embed/>
            </p:oleObj>
          </a:graphicData>
        </a:graphic>
      </p:graphicFrame>
      <p:graphicFrame>
        <p:nvGraphicFramePr>
          <p:cNvPr id="5123" name="Object 3"/>
          <p:cNvGraphicFramePr>
            <a:graphicFrameLocks noChangeAspect="1"/>
          </p:cNvGraphicFramePr>
          <p:nvPr/>
        </p:nvGraphicFramePr>
        <p:xfrm>
          <a:off x="1066800" y="4648200"/>
          <a:ext cx="7491413" cy="1250950"/>
        </p:xfrm>
        <a:graphic>
          <a:graphicData uri="http://schemas.openxmlformats.org/presentationml/2006/ole">
            <p:oleObj spid="_x0000_s100355" name="CS ChemDraw Drawing" r:id="rId4" imgW="5589439" imgH="933855" progId="ChemDraw.Document.6.0">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a:xfrm>
            <a:off x="457200" y="274638"/>
            <a:ext cx="8229600" cy="715962"/>
          </a:xfrm>
        </p:spPr>
        <p:txBody>
          <a:bodyPr/>
          <a:lstStyle/>
          <a:p>
            <a:r>
              <a:rPr lang="en-US" sz="2800" smtClean="0">
                <a:latin typeface="Arial" charset="0"/>
                <a:cs typeface="Arial" charset="0"/>
              </a:rPr>
              <a:t>Generation of Hydrogen from Borohydrides</a:t>
            </a:r>
            <a:endParaRPr lang="en-US" sz="2800" smtClean="0"/>
          </a:p>
        </p:txBody>
      </p:sp>
      <p:graphicFrame>
        <p:nvGraphicFramePr>
          <p:cNvPr id="6146" name="Object 3"/>
          <p:cNvGraphicFramePr>
            <a:graphicFrameLocks noChangeAspect="1"/>
          </p:cNvGraphicFramePr>
          <p:nvPr/>
        </p:nvGraphicFramePr>
        <p:xfrm>
          <a:off x="1676400" y="1371600"/>
          <a:ext cx="5922963" cy="2917825"/>
        </p:xfrm>
        <a:graphic>
          <a:graphicData uri="http://schemas.openxmlformats.org/presentationml/2006/ole">
            <p:oleObj spid="_x0000_s101378" name="CS ChemDraw Drawing" r:id="rId3" imgW="4058156" imgH="1999304" progId="ChemDraw.Document.6.0">
              <p:embed/>
            </p:oleObj>
          </a:graphicData>
        </a:graphic>
      </p:graphicFrame>
      <p:sp>
        <p:nvSpPr>
          <p:cNvPr id="6148" name="Rectangle 5"/>
          <p:cNvSpPr>
            <a:spLocks noChangeArrowheads="1"/>
          </p:cNvSpPr>
          <p:nvPr/>
        </p:nvSpPr>
        <p:spPr bwMode="auto">
          <a:xfrm>
            <a:off x="381000" y="4648200"/>
            <a:ext cx="8534400" cy="1477963"/>
          </a:xfrm>
          <a:prstGeom prst="rect">
            <a:avLst/>
          </a:prstGeom>
          <a:noFill/>
          <a:ln w="9525">
            <a:noFill/>
            <a:miter lim="800000"/>
            <a:headEnd/>
            <a:tailEnd/>
          </a:ln>
        </p:spPr>
        <p:txBody>
          <a:bodyPr>
            <a:spAutoFit/>
          </a:bodyPr>
          <a:lstStyle/>
          <a:p>
            <a:r>
              <a:rPr lang="en-US">
                <a:cs typeface="Arial" charset="0"/>
              </a:rPr>
              <a:t>Other Lewis Acids: Sc(OTf)</a:t>
            </a:r>
            <a:r>
              <a:rPr lang="en-US" baseline="-25000">
                <a:cs typeface="Arial" charset="0"/>
              </a:rPr>
              <a:t>3, </a:t>
            </a:r>
            <a:r>
              <a:rPr lang="en-US">
                <a:cs typeface="Arial" charset="0"/>
              </a:rPr>
              <a:t>FeCl</a:t>
            </a:r>
            <a:r>
              <a:rPr lang="en-US" baseline="-25000">
                <a:cs typeface="Arial" charset="0"/>
              </a:rPr>
              <a:t>3</a:t>
            </a:r>
            <a:r>
              <a:rPr lang="en-US">
                <a:cs typeface="Arial" charset="0"/>
              </a:rPr>
              <a:t>, CeCl</a:t>
            </a:r>
            <a:r>
              <a:rPr lang="en-US" baseline="-25000">
                <a:cs typeface="Arial" charset="0"/>
              </a:rPr>
              <a:t>3</a:t>
            </a:r>
            <a:r>
              <a:rPr lang="en-US">
                <a:cs typeface="Arial" charset="0"/>
              </a:rPr>
              <a:t>, MgCl</a:t>
            </a:r>
            <a:r>
              <a:rPr lang="en-US" baseline="-25000">
                <a:cs typeface="Arial" charset="0"/>
              </a:rPr>
              <a:t>2</a:t>
            </a:r>
            <a:r>
              <a:rPr lang="en-US">
                <a:cs typeface="Arial" charset="0"/>
              </a:rPr>
              <a:t>, ZnCl</a:t>
            </a:r>
            <a:r>
              <a:rPr lang="en-US" baseline="-25000">
                <a:cs typeface="Arial" charset="0"/>
              </a:rPr>
              <a:t>2</a:t>
            </a:r>
            <a:r>
              <a:rPr lang="en-US">
                <a:cs typeface="Arial" charset="0"/>
              </a:rPr>
              <a:t>, MnSO</a:t>
            </a:r>
            <a:r>
              <a:rPr lang="en-US" baseline="-25000">
                <a:cs typeface="Arial" charset="0"/>
              </a:rPr>
              <a:t>4</a:t>
            </a:r>
            <a:r>
              <a:rPr lang="en-US">
                <a:cs typeface="Arial" charset="0"/>
              </a:rPr>
              <a:t>, FeSO</a:t>
            </a:r>
            <a:r>
              <a:rPr lang="en-US" baseline="-25000">
                <a:cs typeface="Arial" charset="0"/>
              </a:rPr>
              <a:t>4</a:t>
            </a:r>
            <a:r>
              <a:rPr lang="en-US">
                <a:cs typeface="Arial" charset="0"/>
              </a:rPr>
              <a:t>, Ni(OAc)</a:t>
            </a:r>
            <a:r>
              <a:rPr lang="en-US" baseline="-25000">
                <a:cs typeface="Arial" charset="0"/>
              </a:rPr>
              <a:t>2</a:t>
            </a:r>
          </a:p>
          <a:p>
            <a:endParaRPr lang="en-US">
              <a:cs typeface="Arial" charset="0"/>
            </a:endParaRPr>
          </a:p>
          <a:p>
            <a:pPr algn="just"/>
            <a:r>
              <a:rPr lang="en-US">
                <a:cs typeface="Arial" charset="0"/>
              </a:rPr>
              <a:t>Lewis Acids supported on Charcoal: More controlled generation of hydrogen </a:t>
            </a:r>
          </a:p>
          <a:p>
            <a:pPr algn="just"/>
            <a:endParaRPr lang="en-US">
              <a:cs typeface="Arial" charset="0"/>
            </a:endParaRPr>
          </a:p>
          <a:p>
            <a:pPr algn="just"/>
            <a:r>
              <a:rPr lang="en-US">
                <a:cs typeface="Arial" charset="0"/>
              </a:rPr>
              <a:t>Solid Borohydrides + Lewis Acids: hydrogen generation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title"/>
          </p:nvPr>
        </p:nvSpPr>
        <p:spPr>
          <a:xfrm>
            <a:off x="457200" y="274638"/>
            <a:ext cx="8229600" cy="792162"/>
          </a:xfrm>
        </p:spPr>
        <p:txBody>
          <a:bodyPr/>
          <a:lstStyle/>
          <a:p>
            <a:r>
              <a:rPr lang="en-US" sz="2800" smtClean="0">
                <a:latin typeface="Arial" charset="0"/>
                <a:cs typeface="Arial" charset="0"/>
              </a:rPr>
              <a:t>Recycling of Borohydrides</a:t>
            </a:r>
            <a:endParaRPr lang="en-US" sz="2800" smtClean="0"/>
          </a:p>
        </p:txBody>
      </p:sp>
      <p:graphicFrame>
        <p:nvGraphicFramePr>
          <p:cNvPr id="7170" name="Object 2"/>
          <p:cNvGraphicFramePr>
            <a:graphicFrameLocks noChangeAspect="1"/>
          </p:cNvGraphicFramePr>
          <p:nvPr/>
        </p:nvGraphicFramePr>
        <p:xfrm>
          <a:off x="762000" y="1295400"/>
          <a:ext cx="8062913" cy="4843463"/>
        </p:xfrm>
        <a:graphic>
          <a:graphicData uri="http://schemas.openxmlformats.org/presentationml/2006/ole">
            <p:oleObj spid="_x0000_s102402" name="CS ChemDraw Drawing" r:id="rId3" imgW="5559228" imgH="3340100" progId="ChemDraw.Document.6.0">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a:xfrm>
            <a:off x="457200" y="274638"/>
            <a:ext cx="8229600" cy="868362"/>
          </a:xfrm>
        </p:spPr>
        <p:txBody>
          <a:bodyPr/>
          <a:lstStyle/>
          <a:p>
            <a:r>
              <a:rPr lang="en-US" sz="2800" smtClean="0">
                <a:latin typeface="Arial" charset="0"/>
                <a:cs typeface="Arial" charset="0"/>
              </a:rPr>
              <a:t>Recycling of Borohydrides</a:t>
            </a:r>
            <a:endParaRPr lang="en-US" sz="2800" smtClean="0"/>
          </a:p>
        </p:txBody>
      </p:sp>
      <p:graphicFrame>
        <p:nvGraphicFramePr>
          <p:cNvPr id="8194" name="Object 2"/>
          <p:cNvGraphicFramePr>
            <a:graphicFrameLocks noChangeAspect="1"/>
          </p:cNvGraphicFramePr>
          <p:nvPr/>
        </p:nvGraphicFramePr>
        <p:xfrm>
          <a:off x="838200" y="1524000"/>
          <a:ext cx="8040688" cy="3589338"/>
        </p:xfrm>
        <a:graphic>
          <a:graphicData uri="http://schemas.openxmlformats.org/presentationml/2006/ole">
            <p:oleObj spid="_x0000_s103426" name="CS ChemDraw Drawing" r:id="rId3" imgW="5475341" imgH="2444074" progId="ChemDraw.Document.6.0">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1433</TotalTime>
  <Words>769</Words>
  <Application>Microsoft Office PowerPoint</Application>
  <PresentationFormat>On-screen Show (4:3)</PresentationFormat>
  <Paragraphs>75</Paragraphs>
  <Slides>14</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17" baseType="lpstr">
      <vt:lpstr>Office Theme</vt:lpstr>
      <vt:lpstr>1_Office Theme</vt:lpstr>
      <vt:lpstr>CS ChemDraw Drawing</vt:lpstr>
      <vt:lpstr>Development of Chemical Hydrogen Methods for ITS Applications</vt:lpstr>
      <vt:lpstr>Possible Applications with Hydrogen Power </vt:lpstr>
      <vt:lpstr>Disadvantages with Cylinders as Source of Hydrogen</vt:lpstr>
      <vt:lpstr>Current Research Objectives </vt:lpstr>
      <vt:lpstr>Boron Chemical Hydrides As Hydrogen Storage Materials</vt:lpstr>
      <vt:lpstr>Generation of Hydrogen from Borohydrides </vt:lpstr>
      <vt:lpstr>Generation of Hydrogen from Borohydrides</vt:lpstr>
      <vt:lpstr>Recycling of Borohydrides</vt:lpstr>
      <vt:lpstr>Recycling of Borohydrides</vt:lpstr>
      <vt:lpstr>Lithium Borohydride-Ammonia Complex (LBHA)</vt:lpstr>
      <vt:lpstr>Guanidinium Borohydride (GBH)</vt:lpstr>
      <vt:lpstr>N2H4-BH3 &amp; N2H4(BH3)2 </vt:lpstr>
      <vt:lpstr>Slide 13</vt:lpstr>
      <vt:lpstr>Acknowledgements</vt:lpstr>
    </vt:vector>
  </TitlesOfParts>
  <Company>Rowan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Jonnalagadda</dc:creator>
  <cp:lastModifiedBy>vmereddy</cp:lastModifiedBy>
  <cp:revision>169</cp:revision>
  <dcterms:created xsi:type="dcterms:W3CDTF">2009-02-26T00:28:25Z</dcterms:created>
  <dcterms:modified xsi:type="dcterms:W3CDTF">2010-09-14T17:10:27Z</dcterms:modified>
</cp:coreProperties>
</file>