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14" r:id="rId3"/>
    <p:sldId id="317" r:id="rId4"/>
    <p:sldId id="310" r:id="rId5"/>
    <p:sldId id="318" r:id="rId6"/>
    <p:sldId id="322" r:id="rId7"/>
    <p:sldId id="321" r:id="rId8"/>
    <p:sldId id="323" r:id="rId9"/>
    <p:sldId id="300" r:id="rId10"/>
    <p:sldId id="324" r:id="rId11"/>
    <p:sldId id="325" r:id="rId12"/>
    <p:sldId id="330" r:id="rId13"/>
    <p:sldId id="287" r:id="rId14"/>
    <p:sldId id="291" r:id="rId1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 Unicode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 Unicode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 Unicode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 Unicode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 Unicode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Sans Unicode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Sans Unicode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Sans Unicode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Sans Unicode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6C"/>
    <a:srgbClr val="008000"/>
    <a:srgbClr val="FF9900"/>
    <a:srgbClr val="FFFF00"/>
    <a:srgbClr val="DD89FB"/>
    <a:srgbClr val="009900"/>
    <a:srgbClr val="CC33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9" autoAdjust="0"/>
  </p:normalViewPr>
  <p:slideViewPr>
    <p:cSldViewPr>
      <p:cViewPr varScale="1">
        <p:scale>
          <a:sx n="104" d="100"/>
          <a:sy n="104" d="100"/>
        </p:scale>
        <p:origin x="-174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illemsn:Library:Mail%20Downloads:snowplow%20data%2011/17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willemsn:Library:Mail%20Downloads:Chart%20of%20Data%20from%20Snowplow%20Stud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/>
              <a:t>Averages of 19 Subjects</a:t>
            </a:r>
          </a:p>
        </c:rich>
      </c:tx>
      <c:layout>
        <c:manualLayout>
          <c:xMode val="edge"/>
          <c:yMode val="edge"/>
          <c:x val="0.37333333333333302"/>
          <c:y val="1.9607843137254902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127658099341401"/>
          <c:y val="0.17009913161520718"/>
          <c:w val="0.75206140741841276"/>
          <c:h val="0.6840535887509066"/>
        </c:manualLayout>
      </c:layout>
      <c:barChart>
        <c:barDir val="col"/>
        <c:grouping val="clustered"/>
        <c:ser>
          <c:idx val="0"/>
          <c:order val="0"/>
          <c:tx>
            <c:v>Flashing</c:v>
          </c:tx>
          <c:spPr>
            <a:solidFill>
              <a:srgbClr val="63AAFE"/>
            </a:soli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strLit>
              <c:ptCount val="1"/>
              <c:pt idx="0">
                <c:v>_x000c_All Sessions</c:v>
              </c:pt>
            </c:strLit>
          </c:cat>
          <c:val>
            <c:numRef>
              <c:f>TTESTS!$B$97</c:f>
              <c:numCache>
                <c:formatCode>0.00</c:formatCode>
                <c:ptCount val="1"/>
                <c:pt idx="0">
                  <c:v>1.955319148936169</c:v>
                </c:pt>
              </c:numCache>
            </c:numRef>
          </c:val>
        </c:ser>
        <c:ser>
          <c:idx val="1"/>
          <c:order val="1"/>
          <c:tx>
            <c:v>V + C</c:v>
          </c:tx>
          <c:spPr>
            <a:solidFill>
              <a:srgbClr val="DD2D32"/>
            </a:soli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strLit>
              <c:ptCount val="1"/>
              <c:pt idx="0">
                <c:v>_x000c_All Sessions</c:v>
              </c:pt>
            </c:strLit>
          </c:cat>
          <c:val>
            <c:numRef>
              <c:f>TTESTS!$F$97</c:f>
              <c:numCache>
                <c:formatCode>0.00</c:formatCode>
                <c:ptCount val="1"/>
                <c:pt idx="0">
                  <c:v>1.7917686170212759</c:v>
                </c:pt>
              </c:numCache>
            </c:numRef>
          </c:val>
        </c:ser>
        <c:ser>
          <c:idx val="2"/>
          <c:order val="2"/>
          <c:tx>
            <c:v>V</c:v>
          </c:tx>
          <c:spPr>
            <a:solidFill>
              <a:srgbClr val="FFF58C"/>
            </a:soli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strLit>
              <c:ptCount val="1"/>
              <c:pt idx="0">
                <c:v>_x000c_All Sessions</c:v>
              </c:pt>
            </c:strLit>
          </c:cat>
          <c:val>
            <c:numRef>
              <c:f>TTESTS!$J$97</c:f>
              <c:numCache>
                <c:formatCode>0.00</c:formatCode>
                <c:ptCount val="1"/>
                <c:pt idx="0">
                  <c:v>1.8399202127659553</c:v>
                </c:pt>
              </c:numCache>
            </c:numRef>
          </c:val>
        </c:ser>
        <c:axId val="87091072"/>
        <c:axId val="87092608"/>
      </c:barChart>
      <c:catAx>
        <c:axId val="87091072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87092608"/>
        <c:crosses val="autoZero"/>
        <c:lblAlgn val="ctr"/>
        <c:lblOffset val="100"/>
        <c:tickLblSkip val="1"/>
        <c:tickMarkSkip val="1"/>
      </c:catAx>
      <c:valAx>
        <c:axId val="8709260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 dirty="0"/>
                  <a:t>Average Reaction Times (seconds)</a:t>
                </a:r>
              </a:p>
            </c:rich>
          </c:tx>
          <c:layout>
            <c:manualLayout>
              <c:xMode val="edge"/>
              <c:yMode val="edge"/>
              <c:x val="8.5024154589372018E-3"/>
              <c:y val="0.122979716325692"/>
            </c:manualLayout>
          </c:layout>
          <c:spPr>
            <a:noFill/>
            <a:ln w="25400">
              <a:noFill/>
            </a:ln>
          </c:spPr>
        </c:title>
        <c:numFmt formatCode="0.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87091072"/>
        <c:crosses val="autoZero"/>
        <c:crossBetween val="between"/>
      </c:valAx>
      <c:spPr>
        <a:solidFill>
          <a:srgbClr val="CDCDCD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0814814814814804"/>
          <c:y val="0.31019019403928622"/>
          <c:w val="8.7407407407407406E-2"/>
          <c:h val="0.55613098307217701"/>
        </c:manualLayout>
      </c:layout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defRPr>
          </a:pPr>
          <a:endParaRPr lang="en-US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800" dirty="0"/>
              <a:t>Effects </a:t>
            </a:r>
            <a:r>
              <a:rPr lang="en-US" sz="800" dirty="0" smtClean="0"/>
              <a:t>of</a:t>
            </a:r>
            <a:r>
              <a:rPr lang="en-US" sz="800" baseline="0" dirty="0" smtClean="0"/>
              <a:t> </a:t>
            </a:r>
            <a:r>
              <a:rPr lang="en-US" sz="800" dirty="0" smtClean="0"/>
              <a:t>Contrast </a:t>
            </a:r>
            <a:r>
              <a:rPr lang="en-US" sz="800" dirty="0"/>
              <a:t>of Lighting on Response Time </a:t>
            </a:r>
          </a:p>
          <a:p>
            <a:pPr>
              <a:defRPr/>
            </a:pPr>
            <a:r>
              <a:rPr lang="en-US" sz="800" dirty="0"/>
              <a:t>Error Bars Indicate Plus and Minus 1 S.E.</a:t>
            </a:r>
          </a:p>
        </c:rich>
      </c:tx>
      <c:layout>
        <c:manualLayout>
          <c:xMode val="edge"/>
          <c:yMode val="edge"/>
          <c:x val="0.18466050261187966"/>
          <c:y val="4.2592208868628282E-3"/>
        </c:manualLayout>
      </c:layout>
    </c:title>
    <c:plotArea>
      <c:layout>
        <c:manualLayout>
          <c:layoutTarget val="inner"/>
          <c:xMode val="edge"/>
          <c:yMode val="edge"/>
          <c:x val="0.16230702692085414"/>
          <c:y val="0.17988016300594004"/>
          <c:w val="0.83769297307914592"/>
          <c:h val="0.57073628954275457"/>
        </c:manualLayout>
      </c:layout>
      <c:barChart>
        <c:barDir val="col"/>
        <c:grouping val="clustered"/>
        <c:ser>
          <c:idx val="0"/>
          <c:order val="0"/>
          <c:tx>
            <c:strRef>
              <c:f>'allSubjectData_means.csv'!$I$42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rgbClr val="63AAFE"/>
            </a:soli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strRef>
              <c:f>'allSubjectData_means.csv'!$J$41:$L$41</c:f>
              <c:strCache>
                <c:ptCount val="3"/>
                <c:pt idx="0">
                  <c:v>Vertical Bars</c:v>
                </c:pt>
                <c:pt idx="1">
                  <c:v> Four Diagonal Lights/Contrast Enhanced</c:v>
                </c:pt>
                <c:pt idx="2">
                  <c:v>Two Vertical Bars/Contrast Enhanced</c:v>
                </c:pt>
              </c:strCache>
            </c:strRef>
          </c:cat>
          <c:val>
            <c:numRef>
              <c:f>'allSubjectData_means.csv'!$J$42:$L$42</c:f>
              <c:numCache>
                <c:formatCode>0.0000</c:formatCode>
                <c:ptCount val="3"/>
                <c:pt idx="0">
                  <c:v>1.9185761904761911</c:v>
                </c:pt>
                <c:pt idx="1">
                  <c:v>1.774266666666666</c:v>
                </c:pt>
                <c:pt idx="2">
                  <c:v>1.8274619047619058</c:v>
                </c:pt>
              </c:numCache>
            </c:numRef>
          </c:val>
        </c:ser>
        <c:ser>
          <c:idx val="1"/>
          <c:order val="1"/>
          <c:tx>
            <c:strRef>
              <c:f>'allSubjectData_means.csv'!$I$43</c:f>
              <c:strCache>
                <c:ptCount val="1"/>
                <c:pt idx="0">
                  <c:v>S.E.</c:v>
                </c:pt>
              </c:strCache>
            </c:strRef>
          </c:tx>
          <c:spPr>
            <a:solidFill>
              <a:srgbClr val="DD2D32"/>
            </a:soli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strRef>
              <c:f>'allSubjectData_means.csv'!$J$41:$L$41</c:f>
              <c:strCache>
                <c:ptCount val="3"/>
                <c:pt idx="0">
                  <c:v>Vertical Bars</c:v>
                </c:pt>
                <c:pt idx="1">
                  <c:v> Four Diagonal Lights/Contrast Enhanced</c:v>
                </c:pt>
                <c:pt idx="2">
                  <c:v>Two Vertical Bars/Contrast Enhanced</c:v>
                </c:pt>
              </c:strCache>
            </c:strRef>
          </c:cat>
          <c:val>
            <c:numRef>
              <c:f>'allSubjectData_means.csv'!$J$43:$L$43</c:f>
              <c:numCache>
                <c:formatCode>General</c:formatCode>
                <c:ptCount val="3"/>
                <c:pt idx="0">
                  <c:v>7.1942589230844192E-2</c:v>
                </c:pt>
                <c:pt idx="1">
                  <c:v>5.5962662254996375E-2</c:v>
                </c:pt>
                <c:pt idx="2">
                  <c:v>6.7941555573959561E-2</c:v>
                </c:pt>
              </c:numCache>
            </c:numRef>
          </c:val>
        </c:ser>
        <c:axId val="87709568"/>
        <c:axId val="87711104"/>
      </c:barChart>
      <c:catAx>
        <c:axId val="87709568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87711104"/>
        <c:crosses val="autoZero"/>
        <c:auto val="1"/>
        <c:lblAlgn val="ctr"/>
        <c:lblOffset val="100"/>
        <c:tickLblSkip val="1"/>
        <c:tickMarkSkip val="1"/>
      </c:catAx>
      <c:valAx>
        <c:axId val="87711104"/>
        <c:scaling>
          <c:orientation val="minMax"/>
          <c:min val="1.7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Response Time in Seconds</a:t>
                </a:r>
              </a:p>
            </c:rich>
          </c:tx>
          <c:layout>
            <c:manualLayout>
              <c:xMode val="edge"/>
              <c:yMode val="edge"/>
              <c:x val="7.3369431779979526E-3"/>
              <c:y val="0.17538126813095731"/>
            </c:manualLayout>
          </c:layout>
        </c:title>
        <c:numFmt formatCode="General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87709568"/>
        <c:crosses val="autoZero"/>
        <c:crossBetween val="between"/>
      </c:valAx>
      <c:spPr>
        <a:noFill/>
        <a:ln w="38100">
          <a:solidFill>
            <a:srgbClr val="000000"/>
          </a:solidFill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0.79153</cdr:x>
      <cdr:y>0.34211</cdr:y>
    </cdr:from>
    <cdr:to>
      <cdr:x>0.85078</cdr:x>
      <cdr:y>0.61636</cdr:y>
    </cdr:to>
    <cdr:grpSp>
      <cdr:nvGrpSpPr>
        <cdr:cNvPr id="1040" name="Group 16"/>
        <cdr:cNvGrpSpPr>
          <a:grpSpLocks xmlns:a="http://schemas.openxmlformats.org/drawingml/2006/main"/>
        </cdr:cNvGrpSpPr>
      </cdr:nvGrpSpPr>
      <cdr:grpSpPr bwMode="auto">
        <a:xfrm xmlns:a="http://schemas.openxmlformats.org/drawingml/2006/main">
          <a:off x="3352800" y="990600"/>
          <a:ext cx="250973" cy="794118"/>
          <a:chOff x="6570821" y="2151012"/>
          <a:chExt cx="510064" cy="1595771"/>
        </a:xfrm>
      </cdr:grpSpPr>
      <cdr:sp macro="" textlink="">
        <cdr:nvSpPr>
          <cdr:cNvPr id="1027" name="Line 3"/>
          <cdr:cNvSpPr>
            <a:spLocks xmlns:a="http://schemas.openxmlformats.org/drawingml/2006/main" noChangeShapeType="1"/>
          </cdr:cNvSpPr>
        </cdr:nvSpPr>
        <cdr:spPr bwMode="auto">
          <a:xfrm xmlns:a="http://schemas.openxmlformats.org/drawingml/2006/main">
            <a:off x="6827996" y="2151012"/>
            <a:ext cx="21432" cy="1594313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>
            <a:solidFill>
              <a:srgbClr val="000000"/>
            </a:solidFill>
            <a:round/>
            <a:headEnd/>
            <a:tailEnd/>
          </a:ln>
        </cdr:spPr>
      </cdr:sp>
      <cdr:sp macro="" textlink="">
        <cdr:nvSpPr>
          <cdr:cNvPr id="1031" name="Line 7"/>
          <cdr:cNvSpPr>
            <a:spLocks xmlns:a="http://schemas.openxmlformats.org/drawingml/2006/main" noChangeShapeType="1"/>
          </cdr:cNvSpPr>
        </cdr:nvSpPr>
        <cdr:spPr bwMode="auto">
          <a:xfrm xmlns:a="http://schemas.openxmlformats.org/drawingml/2006/main">
            <a:off x="6583680" y="3745325"/>
            <a:ext cx="497205" cy="1458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>
            <a:solidFill>
              <a:srgbClr val="000000"/>
            </a:solidFill>
            <a:round/>
            <a:headEnd/>
            <a:tailEnd/>
          </a:ln>
        </cdr:spPr>
      </cdr:sp>
      <cdr:sp macro="" textlink="">
        <cdr:nvSpPr>
          <cdr:cNvPr id="1032" name="Line 8"/>
          <cdr:cNvSpPr>
            <a:spLocks xmlns:a="http://schemas.openxmlformats.org/drawingml/2006/main" noChangeShapeType="1"/>
          </cdr:cNvSpPr>
        </cdr:nvSpPr>
        <cdr:spPr bwMode="auto">
          <a:xfrm xmlns:a="http://schemas.openxmlformats.org/drawingml/2006/main">
            <a:off x="6570821" y="2151012"/>
            <a:ext cx="497205" cy="1457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>
            <a:solidFill>
              <a:srgbClr val="000000"/>
            </a:solidFill>
            <a:round/>
            <a:headEnd/>
            <a:tailEnd/>
          </a:ln>
        </cdr:spPr>
      </cdr:sp>
    </cdr:grpSp>
  </cdr:relSizeAnchor>
  <cdr:relSizeAnchor xmlns:cdr="http://schemas.openxmlformats.org/drawingml/2006/chartDrawing">
    <cdr:from>
      <cdr:x>0.23386</cdr:x>
      <cdr:y>0.05263</cdr:y>
    </cdr:from>
    <cdr:to>
      <cdr:x>0.29686</cdr:x>
      <cdr:y>0.35863</cdr:y>
    </cdr:to>
    <cdr:grpSp>
      <cdr:nvGrpSpPr>
        <cdr:cNvPr id="1036" name="Group 12"/>
        <cdr:cNvGrpSpPr>
          <a:grpSpLocks xmlns:a="http://schemas.openxmlformats.org/drawingml/2006/main"/>
        </cdr:cNvGrpSpPr>
      </cdr:nvGrpSpPr>
      <cdr:grpSpPr bwMode="auto">
        <a:xfrm xmlns:a="http://schemas.openxmlformats.org/drawingml/2006/main">
          <a:off x="990600" y="152400"/>
          <a:ext cx="266857" cy="886054"/>
          <a:chOff x="1472327" y="577101"/>
          <a:chExt cx="484346" cy="1785223"/>
        </a:xfrm>
      </cdr:grpSpPr>
      <cdr:sp macro="" textlink="">
        <cdr:nvSpPr>
          <cdr:cNvPr id="1026" name="Line 2"/>
          <cdr:cNvSpPr>
            <a:spLocks xmlns:a="http://schemas.openxmlformats.org/drawingml/2006/main" noChangeShapeType="1"/>
          </cdr:cNvSpPr>
        </cdr:nvSpPr>
        <cdr:spPr bwMode="auto">
          <a:xfrm xmlns:a="http://schemas.openxmlformats.org/drawingml/2006/main">
            <a:off x="1705928" y="577101"/>
            <a:ext cx="15001" cy="1783766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>
            <a:solidFill>
              <a:srgbClr val="000000"/>
            </a:solidFill>
            <a:round/>
            <a:headEnd/>
            <a:tailEnd/>
          </a:ln>
        </cdr:spPr>
      </cdr:sp>
      <cdr:sp macro="" textlink="">
        <cdr:nvSpPr>
          <cdr:cNvPr id="1034" name="Line 10"/>
          <cdr:cNvSpPr>
            <a:spLocks xmlns:a="http://schemas.openxmlformats.org/drawingml/2006/main" noChangeShapeType="1"/>
          </cdr:cNvSpPr>
        </cdr:nvSpPr>
        <cdr:spPr bwMode="auto">
          <a:xfrm xmlns:a="http://schemas.openxmlformats.org/drawingml/2006/main">
            <a:off x="1513046" y="2360867"/>
            <a:ext cx="443627" cy="1457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>
            <a:solidFill>
              <a:srgbClr val="000000"/>
            </a:solidFill>
            <a:round/>
            <a:headEnd/>
            <a:tailEnd/>
          </a:ln>
        </cdr:spPr>
      </cdr:sp>
      <cdr:sp macro="" textlink="">
        <cdr:nvSpPr>
          <cdr:cNvPr id="1035" name="Line 11"/>
          <cdr:cNvSpPr>
            <a:spLocks xmlns:a="http://schemas.openxmlformats.org/drawingml/2006/main" noChangeShapeType="1"/>
          </cdr:cNvSpPr>
        </cdr:nvSpPr>
        <cdr:spPr bwMode="auto">
          <a:xfrm xmlns:a="http://schemas.openxmlformats.org/drawingml/2006/main">
            <a:off x="1472327" y="577101"/>
            <a:ext cx="443627" cy="1457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>
            <a:solidFill>
              <a:srgbClr val="000000"/>
            </a:solidFill>
            <a:round/>
            <a:headEnd/>
            <a:tailEnd/>
          </a:ln>
        </cdr:spPr>
      </cdr:sp>
    </cdr:grpSp>
  </cdr:relSizeAnchor>
  <cdr:relSizeAnchor xmlns:cdr="http://schemas.openxmlformats.org/drawingml/2006/chartDrawing">
    <cdr:from>
      <cdr:x>0.43175</cdr:x>
      <cdr:y>0.55263</cdr:y>
    </cdr:from>
    <cdr:to>
      <cdr:x>0.66561</cdr:x>
      <cdr:y>0.73684</cdr:y>
    </cdr:to>
    <cdr:sp macro="" textlink="">
      <cdr:nvSpPr>
        <cdr:cNvPr id="14" name="Rectangle 13"/>
        <cdr:cNvSpPr/>
      </cdr:nvSpPr>
      <cdr:spPr>
        <a:xfrm xmlns:a="http://schemas.openxmlformats.org/drawingml/2006/main">
          <a:off x="1828800" y="1600200"/>
          <a:ext cx="990600" cy="53340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0.44974</cdr:x>
      <cdr:y>0.76316</cdr:y>
    </cdr:from>
    <cdr:to>
      <cdr:x>0.71958</cdr:x>
      <cdr:y>0.94737</cdr:y>
    </cdr:to>
    <cdr:sp macro="" textlink="">
      <cdr:nvSpPr>
        <cdr:cNvPr id="15" name="Rectangle 14"/>
        <cdr:cNvSpPr/>
      </cdr:nvSpPr>
      <cdr:spPr>
        <a:xfrm xmlns:a="http://schemas.openxmlformats.org/drawingml/2006/main">
          <a:off x="1905000" y="2209800"/>
          <a:ext cx="1143000" cy="53340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25400" cap="flat" cmpd="sng" algn="ctr">
          <a:solidFill>
            <a:srgbClr val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Lucida Sans"/>
            </a:defRPr>
          </a:lvl1pPr>
          <a:lvl2pPr marL="457200" indent="0">
            <a:defRPr sz="1100">
              <a:solidFill>
                <a:srgbClr val="000000"/>
              </a:solidFill>
              <a:latin typeface="Lucida Sans"/>
            </a:defRPr>
          </a:lvl2pPr>
          <a:lvl3pPr marL="914400" indent="0">
            <a:defRPr sz="1100">
              <a:solidFill>
                <a:srgbClr val="000000"/>
              </a:solidFill>
              <a:latin typeface="Lucida Sans"/>
            </a:defRPr>
          </a:lvl3pPr>
          <a:lvl4pPr marL="1371600" indent="0">
            <a:defRPr sz="1100">
              <a:solidFill>
                <a:srgbClr val="000000"/>
              </a:solidFill>
              <a:latin typeface="Lucida Sans"/>
            </a:defRPr>
          </a:lvl4pPr>
          <a:lvl5pPr marL="1828800" indent="0">
            <a:defRPr sz="1100">
              <a:solidFill>
                <a:srgbClr val="000000"/>
              </a:solidFill>
              <a:latin typeface="Lucida Sans"/>
            </a:defRPr>
          </a:lvl5pPr>
          <a:lvl6pPr marL="2286000" indent="0">
            <a:defRPr sz="1100">
              <a:solidFill>
                <a:srgbClr val="000000"/>
              </a:solidFill>
              <a:latin typeface="Lucida Sans"/>
            </a:defRPr>
          </a:lvl6pPr>
          <a:lvl7pPr marL="2743200" indent="0">
            <a:defRPr sz="1100">
              <a:solidFill>
                <a:srgbClr val="000000"/>
              </a:solidFill>
              <a:latin typeface="Lucida Sans"/>
            </a:defRPr>
          </a:lvl7pPr>
          <a:lvl8pPr marL="3200400" indent="0">
            <a:defRPr sz="1100">
              <a:solidFill>
                <a:srgbClr val="000000"/>
              </a:solidFill>
              <a:latin typeface="Lucida Sans"/>
            </a:defRPr>
          </a:lvl8pPr>
          <a:lvl9pPr marL="3657600" indent="0">
            <a:defRPr sz="1100">
              <a:solidFill>
                <a:srgbClr val="000000"/>
              </a:solidFill>
              <a:latin typeface="Lucida San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fld id="{88077540-EAAB-4312-9BBF-B8315B50EF6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5BE2A993-B934-4DAC-A416-49AEB5EA44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4" charset="0"/>
        <a:ea typeface="ＭＳ Ｐゴシック" pitchFamily="24" charset="-128"/>
        <a:cs typeface="ＭＳ Ｐゴシック" pitchFamily="2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4" charset="0"/>
        <a:ea typeface="ＭＳ Ｐゴシック" pitchFamily="2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4" charset="0"/>
        <a:ea typeface="ＭＳ Ｐゴシック" pitchFamily="2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4" charset="0"/>
        <a:ea typeface="ＭＳ Ｐゴシック" pitchFamily="2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4" charset="0"/>
        <a:ea typeface="ＭＳ Ｐゴシック" pitchFamily="2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D7666-094D-4489-B21E-1519AFE5859A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749FCF-A1BB-49FE-A993-CF27FD6F77B8}" type="slidenum">
              <a:rPr lang="en-US"/>
              <a:pPr/>
              <a:t>2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2A993-B934-4DAC-A416-49AEB5EA447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81F108-D92B-4D02-A28B-052D37EC2A44}" type="slidenum">
              <a:rPr lang="en-US"/>
              <a:pPr/>
              <a:t>13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489F93-4A9A-4556-A7A8-73AD71399168}" type="slidenum">
              <a:rPr lang="en-US"/>
              <a:pPr/>
              <a:t>14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74638"/>
            <a:ext cx="2133600" cy="6354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248400" cy="6354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447800"/>
            <a:ext cx="4191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447800"/>
            <a:ext cx="4191000" cy="5181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534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478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304800" y="1143000"/>
            <a:ext cx="8534400" cy="76200"/>
          </a:xfrm>
          <a:prstGeom prst="rect">
            <a:avLst/>
          </a:prstGeom>
          <a:gradFill rotWithShape="1">
            <a:gsLst>
              <a:gs pos="0">
                <a:srgbClr val="993366"/>
              </a:gs>
              <a:gs pos="100000">
                <a:srgbClr val="993366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24" charset="-128"/>
          <a:cs typeface="ＭＳ Ｐゴシック" pitchFamily="2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effectLst>
            <a:outerShdw blurRad="38100" dist="38100" dir="2700000" algn="tl">
              <a:srgbClr val="DDDDDD"/>
            </a:outerShdw>
          </a:effectLst>
          <a:latin typeface="Lucida Sans" pitchFamily="24" charset="0"/>
          <a:ea typeface="ＭＳ Ｐゴシック" pitchFamily="24" charset="-128"/>
          <a:cs typeface="ＭＳ Ｐゴシック" pitchFamily="2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effectLst>
            <a:outerShdw blurRad="38100" dist="38100" dir="2700000" algn="tl">
              <a:srgbClr val="DDDDDD"/>
            </a:outerShdw>
          </a:effectLst>
          <a:latin typeface="Lucida Sans" pitchFamily="24" charset="0"/>
          <a:ea typeface="ＭＳ Ｐゴシック" pitchFamily="24" charset="-128"/>
          <a:cs typeface="ＭＳ Ｐゴシック" pitchFamily="2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effectLst>
            <a:outerShdw blurRad="38100" dist="38100" dir="2700000" algn="tl">
              <a:srgbClr val="DDDDDD"/>
            </a:outerShdw>
          </a:effectLst>
          <a:latin typeface="Lucida Sans" pitchFamily="24" charset="0"/>
          <a:ea typeface="ＭＳ Ｐゴシック" pitchFamily="24" charset="-128"/>
          <a:cs typeface="ＭＳ Ｐゴシック" pitchFamily="2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effectLst>
            <a:outerShdw blurRad="38100" dist="38100" dir="2700000" algn="tl">
              <a:srgbClr val="DDDDDD"/>
            </a:outerShdw>
          </a:effectLst>
          <a:latin typeface="Lucida Sans" pitchFamily="24" charset="0"/>
          <a:ea typeface="ＭＳ Ｐゴシック" pitchFamily="24" charset="-128"/>
          <a:cs typeface="ＭＳ Ｐゴシック" pitchFamily="2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effectLst>
            <a:outerShdw blurRad="38100" dist="38100" dir="2700000" algn="tl">
              <a:srgbClr val="DDDDDD"/>
            </a:outerShdw>
          </a:effectLst>
          <a:latin typeface="Lucida Sans" pitchFamily="2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effectLst>
            <a:outerShdw blurRad="38100" dist="38100" dir="2700000" algn="tl">
              <a:srgbClr val="DDDDDD"/>
            </a:outerShdw>
          </a:effectLst>
          <a:latin typeface="Lucida Sans" pitchFamily="2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effectLst>
            <a:outerShdw blurRad="38100" dist="38100" dir="2700000" algn="tl">
              <a:srgbClr val="DDDDDD"/>
            </a:outerShdw>
          </a:effectLst>
          <a:latin typeface="Lucida Sans" pitchFamily="2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effectLst>
            <a:outerShdw blurRad="38100" dist="38100" dir="2700000" algn="tl">
              <a:srgbClr val="DDDDDD"/>
            </a:outerShdw>
          </a:effectLst>
          <a:latin typeface="Lucida Sans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3200">
          <a:solidFill>
            <a:srgbClr val="000099"/>
          </a:solidFill>
          <a:latin typeface="Arial"/>
          <a:ea typeface="ＭＳ Ｐゴシック" pitchFamily="2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2800">
          <a:solidFill>
            <a:srgbClr val="000099"/>
          </a:solidFill>
          <a:latin typeface="Arial"/>
          <a:ea typeface="ＭＳ Ｐゴシック" pitchFamily="2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2400">
          <a:solidFill>
            <a:srgbClr val="000099"/>
          </a:solidFill>
          <a:latin typeface="Arial"/>
          <a:ea typeface="ＭＳ Ｐゴシック" pitchFamily="2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2200">
          <a:solidFill>
            <a:srgbClr val="000099"/>
          </a:solidFill>
          <a:latin typeface="Arial"/>
          <a:ea typeface="ＭＳ Ｐゴシック" pitchFamily="2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2000">
          <a:solidFill>
            <a:srgbClr val="000099"/>
          </a:solidFill>
          <a:latin typeface="Arial"/>
          <a:ea typeface="ＭＳ Ｐゴシック" pitchFamily="2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4" charset="2"/>
        <a:buChar char="§"/>
        <a:defRPr sz="2000">
          <a:solidFill>
            <a:srgbClr val="000099"/>
          </a:solidFill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4" charset="2"/>
        <a:buChar char="§"/>
        <a:defRPr sz="2000">
          <a:solidFill>
            <a:srgbClr val="000099"/>
          </a:solidFill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4" charset="2"/>
        <a:buChar char="§"/>
        <a:defRPr sz="2000">
          <a:solidFill>
            <a:srgbClr val="000099"/>
          </a:solidFill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4" charset="2"/>
        <a:buChar char="§"/>
        <a:defRPr sz="2000">
          <a:solidFill>
            <a:srgbClr val="000099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5334000" cy="23622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  <a:t>Snow Rendering for Interactive Snowplow Simulation</a:t>
            </a:r>
            <a:br>
              <a:rPr lang="en-US" sz="28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</a:br>
            <a:r>
              <a:rPr lang="en-US" sz="19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  <a:t>Improving Driver Ability to Avoid Collisions When Following a Snowplow</a:t>
            </a:r>
            <a:endParaRPr lang="en-US" sz="1900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038600"/>
            <a:ext cx="8001000" cy="13716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Michele Olsen,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Siddharth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Deokar</a:t>
            </a:r>
            <a:r>
              <a:rPr lang="en-US" sz="240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and Peter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Willemsen</a:t>
            </a:r>
            <a:endParaRPr lang="en-US" sz="2400" dirty="0" smtClean="0">
              <a:latin typeface="Arial" charset="0"/>
              <a:ea typeface="ＭＳ Ｐゴシック" charset="-128"/>
            </a:endParaRPr>
          </a:p>
          <a:p>
            <a:pPr algn="l"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000" dirty="0" smtClean="0">
                <a:solidFill>
                  <a:srgbClr val="CC3300"/>
                </a:solidFill>
                <a:latin typeface="Arial" charset="0"/>
                <a:ea typeface="ＭＳ Ｐゴシック" charset="-128"/>
              </a:rPr>
              <a:t>Department of Computer Science</a:t>
            </a:r>
          </a:p>
          <a:p>
            <a:pPr algn="l"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000" dirty="0" smtClean="0">
                <a:solidFill>
                  <a:srgbClr val="CC3300"/>
                </a:solidFill>
                <a:latin typeface="Arial" charset="0"/>
                <a:ea typeface="ＭＳ Ｐゴシック" charset="-128"/>
              </a:rPr>
              <a:t>University of Minnesota Duluth</a:t>
            </a:r>
          </a:p>
        </p:txBody>
      </p:sp>
      <p:pic>
        <p:nvPicPr>
          <p:cNvPr id="16388" name="Picture 3" descr="hdrsnowplo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533400"/>
            <a:ext cx="26543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Snow Density Mapped to Visibility</a:t>
            </a:r>
          </a:p>
        </p:txBody>
      </p:sp>
      <p:pic>
        <p:nvPicPr>
          <p:cNvPr id="29699" name="Content Placeholder 3" descr="matlab.PNG"/>
          <p:cNvPicPr>
            <a:picLocks noGrp="1" noChangeAspect="1"/>
          </p:cNvPicPr>
          <p:nvPr>
            <p:ph idx="1"/>
          </p:nvPr>
        </p:nvPicPr>
        <p:blipFill>
          <a:blip r:embed="rId2"/>
          <a:srcRect t="-9439" b="-9439"/>
          <a:stretch>
            <a:fillRect/>
          </a:stretch>
        </p:blipFill>
        <p:spPr>
          <a:xfrm>
            <a:off x="4800600" y="2895600"/>
            <a:ext cx="4114800" cy="2498725"/>
          </a:xfrm>
        </p:spPr>
      </p:pic>
      <p:pic>
        <p:nvPicPr>
          <p:cNvPr id="29700" name="Picture 4" descr="S1000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334000"/>
            <a:ext cx="19208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S25000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6613" y="5334000"/>
            <a:ext cx="22367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S1000000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4963" y="5334000"/>
            <a:ext cx="2230437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S250000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9438" y="5334000"/>
            <a:ext cx="2239962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1447800"/>
            <a:ext cx="8534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 sz="3200" kern="0" dirty="0">
                <a:solidFill>
                  <a:srgbClr val="000099"/>
                </a:solidFill>
                <a:latin typeface="Arial" charset="0"/>
                <a:cs typeface="Arial"/>
              </a:rPr>
              <a:t>Able to map visibility in real world to </a:t>
            </a:r>
            <a:r>
              <a:rPr lang="en-US" sz="3200" kern="0" dirty="0" err="1">
                <a:solidFill>
                  <a:srgbClr val="000099"/>
                </a:solidFill>
                <a:latin typeface="Arial" charset="0"/>
                <a:cs typeface="Arial"/>
              </a:rPr>
              <a:t>visibilty</a:t>
            </a:r>
            <a:r>
              <a:rPr lang="en-US" sz="3200" kern="0" dirty="0">
                <a:solidFill>
                  <a:srgbClr val="000099"/>
                </a:solidFill>
                <a:latin typeface="Arial" charset="0"/>
                <a:cs typeface="Arial"/>
              </a:rPr>
              <a:t> in simulation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 sz="3200" kern="0" dirty="0">
                <a:solidFill>
                  <a:srgbClr val="000099"/>
                </a:solidFill>
                <a:latin typeface="Arial" charset="0"/>
                <a:cs typeface="Arial"/>
              </a:rPr>
              <a:t>Empirically calculated in simulation</a:t>
            </a:r>
            <a:br>
              <a:rPr lang="en-US" sz="3200" kern="0" dirty="0">
                <a:solidFill>
                  <a:srgbClr val="000099"/>
                </a:solidFill>
                <a:latin typeface="Arial" charset="0"/>
                <a:cs typeface="Arial"/>
              </a:rPr>
            </a:br>
            <a:r>
              <a:rPr lang="en-US" sz="3200" kern="0" dirty="0">
                <a:solidFill>
                  <a:srgbClr val="000099"/>
                </a:solidFill>
                <a:latin typeface="Arial" charset="0"/>
                <a:cs typeface="Arial"/>
              </a:rPr>
              <a:t>based on particle</a:t>
            </a:r>
            <a:br>
              <a:rPr lang="en-US" sz="3200" kern="0" dirty="0">
                <a:solidFill>
                  <a:srgbClr val="000099"/>
                </a:solidFill>
                <a:latin typeface="Arial" charset="0"/>
                <a:cs typeface="Arial"/>
              </a:rPr>
            </a:br>
            <a:r>
              <a:rPr lang="en-US" sz="3200" kern="0" dirty="0">
                <a:solidFill>
                  <a:srgbClr val="000099"/>
                </a:solidFill>
                <a:latin typeface="Arial" charset="0"/>
                <a:cs typeface="Arial"/>
              </a:rPr>
              <a:t>density and snow</a:t>
            </a:r>
            <a:br>
              <a:rPr lang="en-US" sz="3200" kern="0" dirty="0">
                <a:solidFill>
                  <a:srgbClr val="000099"/>
                </a:solidFill>
                <a:latin typeface="Arial" charset="0"/>
                <a:cs typeface="Arial"/>
              </a:rPr>
            </a:br>
            <a:r>
              <a:rPr lang="en-US" sz="3200" kern="0" dirty="0">
                <a:solidFill>
                  <a:srgbClr val="000099"/>
                </a:solidFill>
                <a:latin typeface="Arial" charset="0"/>
                <a:cs typeface="Arial"/>
              </a:rPr>
              <a:t>visual settings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14478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Refinement of geometry within simulation will improve interaction between blowing snow and snowplow</a:t>
            </a:r>
            <a:endParaRPr lang="en-US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Implementing code base to deposit snow particles onto surfaces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E.g. windshields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Reduces 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visibility for </a:t>
            </a:r>
            <a:b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</a:br>
            <a:r>
              <a:rPr lang="en-US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drivers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Still work in progress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4191000" y="3962400"/>
          <a:ext cx="4652963" cy="2478088"/>
        </p:xfrm>
        <a:graphic>
          <a:graphicData uri="http://schemas.openxmlformats.org/presentationml/2006/ole">
            <p:oleObj spid="_x0000_s30722" name="Document" r:id="rId3" imgW="15737497" imgH="8383170" progId="Word.Document.12">
              <p:link updateAutomatic="1"/>
            </p:oleObj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Snow/Environment Interaction (Ongoing)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Forward Thinking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Efforts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572000" cy="5181600"/>
          </a:xfrm>
        </p:spPr>
        <p:txBody>
          <a:bodyPr/>
          <a:lstStyle/>
          <a:p>
            <a:r>
              <a:rPr lang="en-US" sz="1800" dirty="0" smtClean="0">
                <a:latin typeface="Arial" charset="0"/>
                <a:ea typeface="ＭＳ Ｐゴシック" charset="-128"/>
              </a:rPr>
              <a:t>Complete i</a:t>
            </a:r>
            <a:r>
              <a:rPr lang="en-US" sz="1800" dirty="0" smtClean="0">
                <a:latin typeface="Arial" charset="0"/>
                <a:ea typeface="ＭＳ Ｐゴシック" charset="-128"/>
              </a:rPr>
              <a:t>ntegration of </a:t>
            </a:r>
            <a:r>
              <a:rPr lang="en-US" sz="1800" dirty="0" smtClean="0">
                <a:latin typeface="Arial" charset="0"/>
                <a:ea typeface="ＭＳ Ｐゴシック" charset="-128"/>
              </a:rPr>
              <a:t>winter driving simulation framework with snowing </a:t>
            </a:r>
            <a:r>
              <a:rPr lang="en-US" sz="1800" dirty="0" smtClean="0">
                <a:latin typeface="Arial" charset="0"/>
                <a:ea typeface="ＭＳ Ｐゴシック" charset="-128"/>
              </a:rPr>
              <a:t>model </a:t>
            </a:r>
            <a:r>
              <a:rPr lang="en-US" sz="1800" dirty="0" smtClean="0">
                <a:latin typeface="Arial" charset="0"/>
                <a:ea typeface="ＭＳ Ｐゴシック" charset="-128"/>
              </a:rPr>
              <a:t>with VR Lab’s HMD</a:t>
            </a:r>
            <a:endParaRPr lang="en-US" sz="1400" dirty="0" smtClean="0">
              <a:latin typeface="Arial" charset="0"/>
              <a:ea typeface="ＭＳ Ｐゴシック" charset="-128"/>
            </a:endParaRPr>
          </a:p>
          <a:p>
            <a:endParaRPr lang="en-US" sz="1800" dirty="0" smtClean="0">
              <a:latin typeface="Arial" charset="0"/>
              <a:ea typeface="ＭＳ Ｐゴシック" charset="-128"/>
            </a:endParaRPr>
          </a:p>
          <a:p>
            <a:r>
              <a:rPr lang="en-US" sz="1800" dirty="0" smtClean="0">
                <a:latin typeface="Arial" charset="0"/>
                <a:ea typeface="ＭＳ Ｐゴシック" charset="-128"/>
              </a:rPr>
              <a:t>Refine outdoor light intensity model</a:t>
            </a:r>
          </a:p>
          <a:p>
            <a:pPr lvl="1"/>
            <a:r>
              <a:rPr lang="en-US" sz="1400" dirty="0" smtClean="0">
                <a:latin typeface="Arial" charset="0"/>
                <a:ea typeface="ＭＳ Ｐゴシック" charset="-128"/>
              </a:rPr>
              <a:t>Better model of daylight and nighttime lighting</a:t>
            </a:r>
            <a:endParaRPr lang="en-US" sz="1400" dirty="0" smtClean="0">
              <a:latin typeface="Arial" charset="0"/>
              <a:ea typeface="ＭＳ Ｐゴシック" charset="-128"/>
            </a:endParaRPr>
          </a:p>
          <a:p>
            <a:pPr lvl="1"/>
            <a:r>
              <a:rPr lang="en-US" sz="1400" dirty="0" smtClean="0">
                <a:latin typeface="Arial" charset="0"/>
                <a:ea typeface="ＭＳ Ｐゴシック" charset="-128"/>
              </a:rPr>
              <a:t>Master’s student continuing this </a:t>
            </a:r>
            <a:r>
              <a:rPr lang="en-US" sz="1400" dirty="0" smtClean="0">
                <a:latin typeface="Arial" charset="0"/>
                <a:ea typeface="ＭＳ Ｐゴシック" charset="-128"/>
              </a:rPr>
              <a:t>work</a:t>
            </a:r>
          </a:p>
          <a:p>
            <a:pPr lvl="1"/>
            <a:endParaRPr lang="en-US" sz="1400" dirty="0" smtClean="0">
              <a:latin typeface="Arial" charset="0"/>
              <a:ea typeface="ＭＳ Ｐゴシック" charset="-128"/>
            </a:endParaRPr>
          </a:p>
          <a:p>
            <a:r>
              <a:rPr lang="en-US" sz="1800" dirty="0" smtClean="0">
                <a:latin typeface="Arial" charset="0"/>
                <a:ea typeface="ＭＳ Ｐゴシック" charset="-128"/>
              </a:rPr>
              <a:t>Investigating how blowing snow and fast dispersion modeling system could fit into MDSS</a:t>
            </a:r>
          </a:p>
          <a:p>
            <a:pPr lvl="1"/>
            <a:r>
              <a:rPr lang="en-US" sz="1600" dirty="0" smtClean="0">
                <a:latin typeface="Arial" charset="0"/>
                <a:ea typeface="ＭＳ Ｐゴシック" charset="-128"/>
              </a:rPr>
              <a:t>Maintenance Decision Support System</a:t>
            </a:r>
          </a:p>
          <a:p>
            <a:pPr lvl="1"/>
            <a:r>
              <a:rPr lang="en-US" sz="1600" dirty="0" smtClean="0">
                <a:latin typeface="Arial" charset="0"/>
                <a:ea typeface="ＭＳ Ｐゴシック" charset="-128"/>
              </a:rPr>
              <a:t>Live modeling of potential weather situations</a:t>
            </a:r>
            <a:endParaRPr lang="en-US" sz="1600" dirty="0" smtClean="0">
              <a:latin typeface="Arial" charset="0"/>
              <a:ea typeface="ＭＳ Ｐゴシック" charset="-128"/>
            </a:endParaRPr>
          </a:p>
          <a:p>
            <a:pPr lvl="1"/>
            <a:endParaRPr lang="en-US" sz="1400" dirty="0" smtClean="0">
              <a:latin typeface="Arial" charset="0"/>
              <a:ea typeface="ＭＳ Ｐゴシック" charset="-128"/>
            </a:endParaRPr>
          </a:p>
        </p:txBody>
      </p:sp>
      <p:pic>
        <p:nvPicPr>
          <p:cNvPr id="32772" name="Picture 5" descr="snowrender_070909.png"/>
          <p:cNvPicPr>
            <a:picLocks noChangeAspect="1"/>
          </p:cNvPicPr>
          <p:nvPr/>
        </p:nvPicPr>
        <p:blipFill>
          <a:blip r:embed="rId2"/>
          <a:srcRect l="30833" t="11481" r="16667" b="20370"/>
          <a:stretch>
            <a:fillRect/>
          </a:stretch>
        </p:blipFill>
        <p:spPr bwMode="auto">
          <a:xfrm>
            <a:off x="5029200" y="1295400"/>
            <a:ext cx="35480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HMD_Drivi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895600"/>
            <a:ext cx="24384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-128"/>
                <a:cs typeface="ＭＳ Ｐゴシック" charset="-128"/>
              </a:rPr>
              <a:t>Acknowledgements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Sara Erickson and Albert Yonas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400" smtClean="0">
                <a:solidFill>
                  <a:srgbClr val="CC3300"/>
                </a:solidFill>
                <a:latin typeface="Arial" charset="0"/>
                <a:ea typeface="ＭＳ Ｐゴシック" charset="-128"/>
              </a:rPr>
              <a:t>	Institute of Child Development, Department of Psychology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400" smtClean="0">
                <a:solidFill>
                  <a:srgbClr val="CC3300"/>
                </a:solidFill>
                <a:latin typeface="Arial" charset="0"/>
                <a:ea typeface="ＭＳ Ｐゴシック" charset="-128"/>
              </a:rPr>
              <a:t>	University of Minnesota</a:t>
            </a:r>
          </a:p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smtClean="0">
                <a:latin typeface="Arial" charset="0"/>
                <a:ea typeface="ＭＳ Ｐゴシック" charset="-128"/>
              </a:rPr>
              <a:t>Daniel Schobert, Jennifer Carley</a:t>
            </a:r>
          </a:p>
          <a:p>
            <a:pPr eaLnBrk="1" hangingPunct="1"/>
            <a:r>
              <a:rPr lang="en-US" smtClean="0">
                <a:latin typeface="Arial" charset="0"/>
                <a:ea typeface="ＭＳ Ｐゴシック" charset="-128"/>
              </a:rPr>
              <a:t>NATSRL, Eil Kwon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90800"/>
            <a:ext cx="6400800" cy="17526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smtClean="0">
                <a:latin typeface="Arial" charset="0"/>
                <a:ea typeface="ＭＳ Ｐゴシック" charset="-128"/>
              </a:rPr>
              <a:t>Comments?</a:t>
            </a:r>
          </a:p>
          <a:p>
            <a:pPr eaLnBrk="1" hangingPunct="1">
              <a:buFont typeface="Wingdings" charset="2"/>
              <a:buNone/>
            </a:pPr>
            <a:r>
              <a:rPr lang="en-US" smtClean="0">
                <a:latin typeface="Arial" charset="0"/>
                <a:ea typeface="ＭＳ Ｐゴシック" charset="-128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Research Objectives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</a:rPr>
              <a:t>Create knowledge to make winter driving safer</a:t>
            </a:r>
          </a:p>
          <a:p>
            <a:pPr eaLnBrk="1" hangingPunct="1"/>
            <a:endParaRPr lang="en-US" sz="1200" smtClean="0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</a:rPr>
              <a:t>In snowing conditions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ＭＳ Ｐゴシック" charset="-128"/>
              </a:rPr>
              <a:t>Following behind a snowplow can be dangerous!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ＭＳ Ｐゴシック" charset="-128"/>
              </a:rPr>
              <a:t>Following cars can be dangerous!</a:t>
            </a:r>
          </a:p>
          <a:p>
            <a:pPr lvl="2" eaLnBrk="1" hangingPunct="1"/>
            <a:r>
              <a:rPr lang="en-US" sz="1800" smtClean="0">
                <a:latin typeface="Arial" charset="0"/>
                <a:ea typeface="ＭＳ Ｐゴシック" charset="-128"/>
              </a:rPr>
              <a:t>Fog and snow complicate visual perception</a:t>
            </a:r>
          </a:p>
          <a:p>
            <a:pPr lvl="3" eaLnBrk="1" hangingPunct="1"/>
            <a:r>
              <a:rPr lang="en-US" sz="1600" smtClean="0">
                <a:latin typeface="Arial" charset="0"/>
                <a:ea typeface="ＭＳ Ｐゴシック" charset="-128"/>
              </a:rPr>
              <a:t>Speed and motion detection likely misperceived!</a:t>
            </a:r>
          </a:p>
          <a:p>
            <a:pPr lvl="3" eaLnBrk="1" hangingPunct="1"/>
            <a:r>
              <a:rPr lang="en-US" sz="1600" smtClean="0">
                <a:latin typeface="Arial" charset="0"/>
                <a:ea typeface="ＭＳ Ｐゴシック" charset="-128"/>
              </a:rPr>
              <a:t>Complicating factors are not well understood!</a:t>
            </a:r>
          </a:p>
          <a:p>
            <a:pPr lvl="3" eaLnBrk="1" hangingPunct="1"/>
            <a:endParaRPr lang="en-US" sz="1400" smtClean="0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</a:rPr>
              <a:t>Through computer simulation environment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ＭＳ Ｐゴシック" charset="-128"/>
              </a:rPr>
              <a:t>Better understand how we drive in snowing conditions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ＭＳ Ｐゴシック" charset="-128"/>
              </a:rPr>
              <a:t>Attempt to reduce risk associated with following snowplows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ＭＳ Ｐゴシック" charset="-128"/>
              </a:rPr>
              <a:t>Enable more effective training within snowing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  <a:t>Winter Driving Simulation Framework</a:t>
            </a:r>
            <a:b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</a:b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  <a:t>Rear Lighting and Motion Detection Experiments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adw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114800"/>
            <a:ext cx="4730460" cy="2274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Winter Driving Simulation Framework</a:t>
            </a:r>
            <a:endParaRPr lang="en-US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Subjects drive over 10km roadway following snowplow under varying low luminance contrast (fog) conditions, while rear lighting is varied to improve motion detection performance</a:t>
            </a:r>
          </a:p>
        </p:txBody>
      </p:sp>
      <p:pic>
        <p:nvPicPr>
          <p:cNvPr id="21509" name="Picture 5" descr="snowExperiment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038600"/>
            <a:ext cx="38957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Experiment 1 – Do lights make a difference?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5181600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 charset="-128"/>
              </a:rPr>
              <a:t>Compare alternative lighting configurations for improved reaction times</a:t>
            </a:r>
          </a:p>
        </p:txBody>
      </p:sp>
      <p:pic>
        <p:nvPicPr>
          <p:cNvPr id="22532" name="Picture 5" descr="Screenshot-2.png"/>
          <p:cNvPicPr>
            <a:picLocks noChangeAspect="1"/>
          </p:cNvPicPr>
          <p:nvPr/>
        </p:nvPicPr>
        <p:blipFill>
          <a:blip r:embed="rId2"/>
          <a:srcRect l="30000" t="7037" r="30833" b="24815"/>
          <a:stretch>
            <a:fillRect/>
          </a:stretch>
        </p:blipFill>
        <p:spPr bwMode="auto">
          <a:xfrm>
            <a:off x="457200" y="2590800"/>
            <a:ext cx="13716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Screenshot-5.png"/>
          <p:cNvPicPr>
            <a:picLocks noChangeAspect="1"/>
          </p:cNvPicPr>
          <p:nvPr/>
        </p:nvPicPr>
        <p:blipFill>
          <a:blip r:embed="rId3"/>
          <a:srcRect l="39166" t="26038" r="39166" b="36520"/>
          <a:stretch>
            <a:fillRect/>
          </a:stretch>
        </p:blipFill>
        <p:spPr bwMode="auto">
          <a:xfrm>
            <a:off x="457200" y="3962400"/>
            <a:ext cx="1371600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verticalBarWithCrossbar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334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1905000" y="3048000"/>
            <a:ext cx="111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Flashing</a:t>
            </a:r>
          </a:p>
        </p:txBody>
      </p:sp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1905000" y="4267200"/>
            <a:ext cx="1570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Vertical Bars</a:t>
            </a:r>
            <a:br>
              <a:rPr lang="en-US" sz="1800"/>
            </a:br>
            <a:r>
              <a:rPr lang="en-US" sz="1800"/>
              <a:t>Only</a:t>
            </a:r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1905000" y="5715000"/>
            <a:ext cx="1570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Vertical Bars</a:t>
            </a:r>
            <a:br>
              <a:rPr lang="en-US" sz="1800"/>
            </a:br>
            <a:r>
              <a:rPr lang="en-US" sz="1800"/>
              <a:t>w/ Corners</a:t>
            </a:r>
          </a:p>
        </p:txBody>
      </p:sp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3657600" y="2895600"/>
          <a:ext cx="5257800" cy="3432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Experiment 2 – Does enhancing contrast help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charset="-128"/>
              </a:rPr>
              <a:t>Compare best condition from Exp 1 with alternative scenarios that maximize contrast</a:t>
            </a:r>
          </a:p>
        </p:txBody>
      </p:sp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2057400" y="3124200"/>
            <a:ext cx="20304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Vertical Bars</a:t>
            </a:r>
            <a:br>
              <a:rPr lang="en-US"/>
            </a:br>
            <a:r>
              <a:rPr lang="en-US" sz="1400"/>
              <a:t>Best Condition from </a:t>
            </a:r>
            <a:br>
              <a:rPr lang="en-US" sz="1400"/>
            </a:br>
            <a:r>
              <a:rPr lang="en-US" sz="1400"/>
              <a:t>Previous Exp</a:t>
            </a:r>
          </a:p>
        </p:txBody>
      </p:sp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2057400" y="4648200"/>
            <a:ext cx="23860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Vertical Bars</a:t>
            </a:r>
            <a:br>
              <a:rPr lang="en-US"/>
            </a:br>
            <a:r>
              <a:rPr lang="en-US" sz="2000"/>
              <a:t>w/ Black Contrast</a:t>
            </a:r>
          </a:p>
        </p:txBody>
      </p:sp>
      <p:pic>
        <p:nvPicPr>
          <p:cNvPr id="23558" name="Picture 9" descr="snowplowvertical.png"/>
          <p:cNvPicPr>
            <a:picLocks noChangeAspect="1"/>
          </p:cNvPicPr>
          <p:nvPr/>
        </p:nvPicPr>
        <p:blipFill>
          <a:blip r:embed="rId2"/>
          <a:srcRect l="27499" t="17999" r="27499" b="16667"/>
          <a:stretch>
            <a:fillRect/>
          </a:stretch>
        </p:blipFill>
        <p:spPr bwMode="auto">
          <a:xfrm>
            <a:off x="609600" y="2971800"/>
            <a:ext cx="1371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 descr="snowplow_verticalwbars.png"/>
          <p:cNvPicPr>
            <a:picLocks noChangeAspect="1"/>
          </p:cNvPicPr>
          <p:nvPr/>
        </p:nvPicPr>
        <p:blipFill>
          <a:blip r:embed="rId3"/>
          <a:srcRect l="27499" t="16667" r="27499" b="20667"/>
          <a:stretch>
            <a:fillRect/>
          </a:stretch>
        </p:blipFill>
        <p:spPr bwMode="auto">
          <a:xfrm>
            <a:off x="609600" y="4419600"/>
            <a:ext cx="13716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Chart 15"/>
          <p:cNvGraphicFramePr>
            <a:graphicFrameLocks noGrp="1"/>
          </p:cNvGraphicFramePr>
          <p:nvPr/>
        </p:nvGraphicFramePr>
        <p:xfrm>
          <a:off x="4495800" y="2819400"/>
          <a:ext cx="4235824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6248400" y="4657078"/>
            <a:ext cx="1143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00800" y="4989576"/>
            <a:ext cx="1143000" cy="0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96000" y="5013960"/>
            <a:ext cx="16764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Ongoing Experiment – Distance vs. Orientation</a:t>
            </a: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pic>
        <p:nvPicPr>
          <p:cNvPr id="9" name="Picture 8" descr="enhancedcontrastdistorientation-snowplowlightingexp.jpg"/>
          <p:cNvPicPr>
            <a:picLocks noChangeAspect="1"/>
          </p:cNvPicPr>
          <p:nvPr/>
        </p:nvPicPr>
        <p:blipFill>
          <a:blip r:embed="rId2"/>
          <a:srcRect l="10000" t="40000" r="28333"/>
          <a:stretch>
            <a:fillRect/>
          </a:stretch>
        </p:blipFill>
        <p:spPr>
          <a:xfrm>
            <a:off x="1676400" y="1524000"/>
            <a:ext cx="5638800" cy="411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5715000"/>
            <a:ext cx="7353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With contrast enhanced lighting, try to generate</a:t>
            </a:r>
            <a:br>
              <a:rPr lang="en-US" dirty="0" smtClean="0"/>
            </a:br>
            <a:r>
              <a:rPr lang="en-US" dirty="0" smtClean="0"/>
              <a:t>knowledge for practical placement of lights.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  <a:t>Blowing Snow Simulation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</a:b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Current Results</a:t>
            </a:r>
          </a:p>
        </p:txBody>
      </p:sp>
      <p:pic>
        <p:nvPicPr>
          <p:cNvPr id="28675" name="Content Placeholder 9" descr="natsrl2009_willemsen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371600"/>
            <a:ext cx="4802188" cy="2738438"/>
          </a:xfrm>
        </p:spPr>
      </p:pic>
      <p:pic>
        <p:nvPicPr>
          <p:cNvPr id="28676" name="Content Placeholder 3" descr="natsrl2009_willemsen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371600"/>
            <a:ext cx="309245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Content Placeholder 3" descr="SnowPlowSnapshot4.jpg"/>
          <p:cNvPicPr>
            <a:picLocks noChangeAspect="1"/>
          </p:cNvPicPr>
          <p:nvPr/>
        </p:nvPicPr>
        <p:blipFill>
          <a:blip r:embed="rId4"/>
          <a:srcRect l="8017" r="-887"/>
          <a:stretch>
            <a:fillRect/>
          </a:stretch>
        </p:blipFill>
        <p:spPr bwMode="auto">
          <a:xfrm>
            <a:off x="457200" y="3810000"/>
            <a:ext cx="3565525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SnowPlowSnapshot1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810000"/>
            <a:ext cx="386715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3200</TotalTime>
  <Words>352</Words>
  <Application>Microsoft Office PowerPoint</Application>
  <PresentationFormat>On-screen Show (4:3)</PresentationFormat>
  <Paragraphs>72</Paragraphs>
  <Slides>14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Default Design</vt:lpstr>
      <vt:lpstr>???</vt:lpstr>
      <vt:lpstr>Snow Rendering for Interactive Snowplow Simulation Improving Driver Ability to Avoid Collisions When Following a Snowplow</vt:lpstr>
      <vt:lpstr>Research Objectives</vt:lpstr>
      <vt:lpstr>Winter Driving Simulation Framework Rear Lighting and Motion Detection Experiments</vt:lpstr>
      <vt:lpstr>Winter Driving Simulation Framework</vt:lpstr>
      <vt:lpstr>Experiment 1 – Do lights make a difference?</vt:lpstr>
      <vt:lpstr>Experiment 2 – Does enhancing contrast help</vt:lpstr>
      <vt:lpstr>Ongoing Experiment – Distance vs. Orientation</vt:lpstr>
      <vt:lpstr>Blowing Snow Simulation </vt:lpstr>
      <vt:lpstr>Current Results</vt:lpstr>
      <vt:lpstr>Snow Density Mapped to Visibility</vt:lpstr>
      <vt:lpstr>Snow/Environment Interaction (Ongoing)</vt:lpstr>
      <vt:lpstr>Forward Thinking Efforts</vt:lpstr>
      <vt:lpstr>Acknowledgements</vt:lpstr>
      <vt:lpstr>Slide 14</vt:lpstr>
    </vt:vector>
  </TitlesOfParts>
  <Company>School of Computing - University of Utah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William B. Thompson</dc:creator>
  <cp:lastModifiedBy>willemsn</cp:lastModifiedBy>
  <cp:revision>251</cp:revision>
  <dcterms:created xsi:type="dcterms:W3CDTF">2010-09-13T18:23:19Z</dcterms:created>
  <dcterms:modified xsi:type="dcterms:W3CDTF">2010-09-13T20:02:35Z</dcterms:modified>
</cp:coreProperties>
</file>