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72F17-DA42-4899-8AD6-97EED9828294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A1A6A-CCE9-40D7-B9CB-3A7D051F91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F87C2B6-58A7-4032-8FA2-CE05A4332CE0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538AB06-7687-4B45-8E18-216038CE3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Crime and the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 of Media </a:t>
            </a:r>
          </a:p>
          <a:p>
            <a:r>
              <a:rPr lang="en-US" dirty="0" smtClean="0"/>
              <a:t>Social </a:t>
            </a:r>
            <a:r>
              <a:rPr lang="en-US" dirty="0" err="1" smtClean="0"/>
              <a:t>Constructionism</a:t>
            </a:r>
            <a:endParaRPr lang="en-US" dirty="0" smtClean="0"/>
          </a:p>
          <a:p>
            <a:r>
              <a:rPr lang="en-US" dirty="0" smtClean="0"/>
              <a:t>MADD Politics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See Timmy…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media image of crime most visible in news and entertainment? </a:t>
            </a:r>
          </a:p>
          <a:p>
            <a:pPr lvl="1"/>
            <a:r>
              <a:rPr lang="en-US" dirty="0" smtClean="0"/>
              <a:t>Theme in both </a:t>
            </a:r>
            <a:r>
              <a:rPr lang="en-US" dirty="0" err="1" smtClean="0"/>
              <a:t>Surette</a:t>
            </a:r>
            <a:r>
              <a:rPr lang="en-US" dirty="0" smtClean="0"/>
              <a:t> and Beckett/</a:t>
            </a:r>
            <a:r>
              <a:rPr lang="en-US" dirty="0" err="1" smtClean="0"/>
              <a:t>Sasson</a:t>
            </a:r>
            <a:r>
              <a:rPr lang="en-US" dirty="0" smtClean="0"/>
              <a:t>? </a:t>
            </a:r>
          </a:p>
          <a:p>
            <a:pPr lvl="2"/>
            <a:r>
              <a:rPr lang="en-US" dirty="0" smtClean="0"/>
              <a:t>A particular “frame” has largely won out in the competition for social construction of crime</a:t>
            </a:r>
          </a:p>
          <a:p>
            <a:r>
              <a:rPr lang="en-US" dirty="0" smtClean="0"/>
              <a:t>What effect does this have on the “real world?”</a:t>
            </a:r>
          </a:p>
          <a:p>
            <a:pPr lvl="1"/>
            <a:r>
              <a:rPr lang="en-US" dirty="0" smtClean="0"/>
              <a:t>Cultivation theory and the “mean world”</a:t>
            </a:r>
          </a:p>
          <a:p>
            <a:pPr lvl="2"/>
            <a:r>
              <a:rPr lang="en-US" dirty="0" smtClean="0"/>
              <a:t>Selection Theory, Qualifications </a:t>
            </a:r>
          </a:p>
          <a:p>
            <a:pPr lvl="2"/>
            <a:r>
              <a:rPr lang="en-US" dirty="0" smtClean="0"/>
              <a:t>Response using experimental design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Politics of “Law and Order”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Beckett and </a:t>
            </a:r>
            <a:r>
              <a:rPr lang="en-US" dirty="0" err="1" smtClean="0"/>
              <a:t>Sasson</a:t>
            </a:r>
            <a:r>
              <a:rPr lang="en-US" dirty="0" smtClean="0"/>
              <a:t> 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Dominant construction of crime not accident</a:t>
            </a:r>
          </a:p>
          <a:p>
            <a:r>
              <a:rPr lang="en-US" dirty="0" smtClean="0">
                <a:sym typeface="Wingdings" pitchFamily="2" charset="2"/>
              </a:rPr>
              <a:t>Context of 1950s-1960s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Liberal agenda/policies?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Conservative strategy?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Individual understanding of crime/disorder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Welfare as bad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and Order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Conservatives hate change</a:t>
            </a:r>
          </a:p>
          <a:p>
            <a:pPr lvl="1"/>
            <a:r>
              <a:rPr lang="en-US" dirty="0" smtClean="0"/>
              <a:t>Civil rights</a:t>
            </a:r>
          </a:p>
          <a:p>
            <a:pPr lvl="2"/>
            <a:r>
              <a:rPr lang="en-US" dirty="0" smtClean="0"/>
              <a:t>Competing construction of civil disobedience </a:t>
            </a:r>
          </a:p>
          <a:p>
            <a:pPr lvl="2"/>
            <a:r>
              <a:rPr lang="en-US" dirty="0" smtClean="0"/>
              <a:t>Goldwater </a:t>
            </a:r>
            <a:r>
              <a:rPr lang="en-US" dirty="0" smtClean="0">
                <a:sym typeface="Wingdings" pitchFamily="2" charset="2"/>
              </a:rPr>
              <a:t> Nixon 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Crime as National Concern 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Strikes chord with subset of Americans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LINK crime to civil rights to other fears of change/disorder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“Southern Strategy”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Nixon “We’ll go after the racists”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Problem: Crime not federal.  Solution?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Reagan/Bush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Reagan </a:t>
            </a:r>
          </a:p>
          <a:p>
            <a:pPr lvl="1"/>
            <a:r>
              <a:rPr lang="en-US" dirty="0" smtClean="0"/>
              <a:t>Economy in tank (#1 American concern)</a:t>
            </a:r>
          </a:p>
          <a:p>
            <a:pPr lvl="2"/>
            <a:r>
              <a:rPr lang="en-US" dirty="0" smtClean="0"/>
              <a:t>Still, put crime as high on agenda</a:t>
            </a:r>
          </a:p>
          <a:p>
            <a:pPr lvl="2"/>
            <a:r>
              <a:rPr lang="en-US" dirty="0" smtClean="0"/>
              <a:t>Shift federal law enforcement from white collar to drugs/violence </a:t>
            </a:r>
          </a:p>
          <a:p>
            <a:pPr lvl="3"/>
            <a:r>
              <a:rPr lang="en-US" dirty="0" smtClean="0"/>
              <a:t>“Just say NO” </a:t>
            </a:r>
          </a:p>
          <a:p>
            <a:pPr lvl="3"/>
            <a:r>
              <a:rPr lang="en-US" dirty="0" smtClean="0"/>
              <a:t>Democrats Pile on </a:t>
            </a:r>
          </a:p>
          <a:p>
            <a:r>
              <a:rPr lang="en-US" dirty="0" smtClean="0"/>
              <a:t>Bush </a:t>
            </a:r>
          </a:p>
          <a:p>
            <a:pPr lvl="1"/>
            <a:r>
              <a:rPr lang="en-US" dirty="0" smtClean="0"/>
              <a:t>War on Drugs</a:t>
            </a:r>
          </a:p>
          <a:p>
            <a:pPr lvl="2"/>
            <a:r>
              <a:rPr lang="en-US" dirty="0" smtClean="0"/>
              <a:t>Willie Horton as a “wonderful mix of liberalism and a big black rapist” (Horton as his “running mate”).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Involvement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Crime as situational/personal failure</a:t>
            </a:r>
          </a:p>
          <a:p>
            <a:pPr lvl="1"/>
            <a:r>
              <a:rPr lang="en-US" dirty="0" smtClean="0"/>
              <a:t>“COPS”</a:t>
            </a:r>
          </a:p>
          <a:p>
            <a:pPr lvl="1"/>
            <a:r>
              <a:rPr lang="en-US" dirty="0" smtClean="0"/>
              <a:t>News coverage, etc. </a:t>
            </a:r>
          </a:p>
          <a:p>
            <a:r>
              <a:rPr lang="en-US" dirty="0" smtClean="0"/>
              <a:t>War on Drugs</a:t>
            </a:r>
          </a:p>
          <a:p>
            <a:pPr lvl="1"/>
            <a:r>
              <a:rPr lang="en-US" dirty="0" smtClean="0"/>
              <a:t>Crack babies</a:t>
            </a:r>
          </a:p>
          <a:p>
            <a:pPr lvl="1"/>
            <a:r>
              <a:rPr lang="en-US" dirty="0" smtClean="0"/>
              <a:t>The “Meth Epidemic”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See Timmy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perception/story = politicians respond to public demands</a:t>
            </a:r>
          </a:p>
          <a:p>
            <a:pPr lvl="1"/>
            <a:r>
              <a:rPr lang="en-US" dirty="0" smtClean="0"/>
              <a:t>Public “fed up”</a:t>
            </a:r>
          </a:p>
          <a:p>
            <a:pPr lvl="1"/>
            <a:endParaRPr lang="en-US" dirty="0"/>
          </a:p>
          <a:p>
            <a:r>
              <a:rPr lang="en-US" dirty="0" smtClean="0"/>
              <a:t>Beckett and </a:t>
            </a:r>
            <a:r>
              <a:rPr lang="en-US" dirty="0" err="1" smtClean="0"/>
              <a:t>Sasson</a:t>
            </a:r>
            <a:endParaRPr lang="en-US" dirty="0" smtClean="0"/>
          </a:p>
          <a:p>
            <a:pPr lvl="1"/>
            <a:r>
              <a:rPr lang="en-US" dirty="0" smtClean="0"/>
              <a:t>Politicians helped “construct” and cultivate the law and order frame</a:t>
            </a:r>
          </a:p>
          <a:p>
            <a:pPr lvl="2"/>
            <a:r>
              <a:rPr lang="en-US" dirty="0" smtClean="0"/>
              <a:t>Criminal justice problem and solution (not poverty, etc)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Context of 1970s/early 1980s</a:t>
            </a:r>
          </a:p>
          <a:p>
            <a:r>
              <a:rPr lang="en-US" dirty="0" smtClean="0"/>
              <a:t>Claims Makers? </a:t>
            </a:r>
          </a:p>
          <a:p>
            <a:r>
              <a:rPr lang="en-US" dirty="0" smtClean="0"/>
              <a:t>How did MADD “construct” the problem of drinking and driving?</a:t>
            </a:r>
          </a:p>
          <a:p>
            <a:pPr lvl="1"/>
            <a:r>
              <a:rPr lang="en-US" dirty="0" smtClean="0"/>
              <a:t>Vs. competing claim of the time?</a:t>
            </a:r>
          </a:p>
          <a:p>
            <a:pPr lvl="1"/>
            <a:r>
              <a:rPr lang="en-US" dirty="0" smtClean="0"/>
              <a:t>Use of Media? </a:t>
            </a:r>
          </a:p>
          <a:p>
            <a:pPr lvl="1"/>
            <a:endParaRPr lang="en-US" dirty="0"/>
          </a:p>
          <a:p>
            <a:r>
              <a:rPr lang="en-US" dirty="0" smtClean="0"/>
              <a:t>Context </a:t>
            </a:r>
          </a:p>
          <a:p>
            <a:pPr lvl="1"/>
            <a:r>
              <a:rPr lang="en-US" dirty="0" smtClean="0"/>
              <a:t>Fit for “industry”</a:t>
            </a:r>
          </a:p>
          <a:p>
            <a:pPr lvl="1"/>
            <a:r>
              <a:rPr lang="en-US" dirty="0" smtClean="0"/>
              <a:t>Fit for political context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Brief History of Crime/Media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Crime has always been a good source for media</a:t>
            </a:r>
          </a:p>
          <a:p>
            <a:pPr lvl="1"/>
            <a:r>
              <a:rPr lang="en-US" dirty="0" smtClean="0"/>
              <a:t>Earliest forms of media had crime/justice themes</a:t>
            </a:r>
          </a:p>
          <a:p>
            <a:pPr lvl="2"/>
            <a:r>
              <a:rPr lang="en-US" dirty="0" smtClean="0"/>
              <a:t>Folktales, theatre, songs</a:t>
            </a:r>
          </a:p>
          <a:p>
            <a:r>
              <a:rPr lang="en-US" dirty="0" smtClean="0"/>
              <a:t>Types of media</a:t>
            </a:r>
          </a:p>
          <a:p>
            <a:pPr lvl="1"/>
            <a:r>
              <a:rPr lang="en-US" dirty="0" smtClean="0"/>
              <a:t>Print (as early as 1400s)</a:t>
            </a:r>
          </a:p>
          <a:p>
            <a:pPr lvl="2"/>
            <a:r>
              <a:rPr lang="en-US" dirty="0" smtClean="0"/>
              <a:t>Pamphlets</a:t>
            </a:r>
          </a:p>
          <a:p>
            <a:pPr lvl="2"/>
            <a:r>
              <a:rPr lang="en-US" dirty="0" smtClean="0"/>
              <a:t>Penny press, dime novels, comic books</a:t>
            </a:r>
          </a:p>
          <a:p>
            <a:pPr lvl="1"/>
            <a:r>
              <a:rPr lang="en-US" dirty="0" smtClean="0"/>
              <a:t>Visual</a:t>
            </a:r>
          </a:p>
          <a:p>
            <a:pPr lvl="2"/>
            <a:r>
              <a:rPr lang="en-US" dirty="0" smtClean="0"/>
              <a:t>Film (1910)</a:t>
            </a:r>
          </a:p>
          <a:p>
            <a:pPr lvl="2"/>
            <a:r>
              <a:rPr lang="en-US" dirty="0" smtClean="0"/>
              <a:t>Commercial radio (1920s)</a:t>
            </a:r>
          </a:p>
          <a:p>
            <a:pPr lvl="2"/>
            <a:r>
              <a:rPr lang="en-US" dirty="0" smtClean="0"/>
              <a:t>Commercial television (1950s)</a:t>
            </a:r>
            <a:r>
              <a:rPr lang="en-US" dirty="0" smtClean="0">
                <a:sym typeface="Wingdings" pitchFamily="2" charset="2"/>
              </a:rPr>
              <a:t> cable television (1970s)</a:t>
            </a:r>
            <a:endParaRPr lang="en-US" dirty="0" smtClean="0"/>
          </a:p>
          <a:p>
            <a:pPr lvl="2"/>
            <a:r>
              <a:rPr lang="en-US" dirty="0" smtClean="0"/>
              <a:t>VCR</a:t>
            </a:r>
            <a:r>
              <a:rPr lang="en-US" dirty="0" smtClean="0">
                <a:sym typeface="Wingdings" pitchFamily="2" charset="2"/>
              </a:rPr>
              <a:t>DVR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Internet/Computer games 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News</a:t>
            </a:r>
          </a:p>
          <a:p>
            <a:pPr lvl="1"/>
            <a:r>
              <a:rPr lang="en-US" dirty="0" smtClean="0"/>
              <a:t>TV (local, national, cable)</a:t>
            </a:r>
          </a:p>
          <a:p>
            <a:r>
              <a:rPr lang="en-US" dirty="0" smtClean="0"/>
              <a:t>Entertainment </a:t>
            </a:r>
          </a:p>
          <a:p>
            <a:pPr lvl="1"/>
            <a:r>
              <a:rPr lang="en-US" dirty="0" smtClean="0"/>
              <a:t>Examples </a:t>
            </a:r>
          </a:p>
          <a:p>
            <a:r>
              <a:rPr lang="en-US" dirty="0" smtClean="0"/>
              <a:t>Infotainment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Why is crime-media such a good match? </a:t>
            </a:r>
          </a:p>
          <a:p>
            <a:r>
              <a:rPr lang="en-US" dirty="0" smtClean="0"/>
              <a:t>The “mediated experience”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</a:t>
            </a:r>
            <a:r>
              <a:rPr lang="en-US" dirty="0" err="1" smtClean="0"/>
              <a:t>Constructionism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Knowledge is socially created (shared meanings)</a:t>
            </a:r>
          </a:p>
          <a:p>
            <a:r>
              <a:rPr lang="en-US" dirty="0" smtClean="0"/>
              <a:t>Sources of “knowing”</a:t>
            </a:r>
          </a:p>
          <a:p>
            <a:pPr lvl="1"/>
            <a:r>
              <a:rPr lang="en-US" dirty="0" smtClean="0"/>
              <a:t>Direct (experience)</a:t>
            </a:r>
          </a:p>
          <a:p>
            <a:pPr lvl="1"/>
            <a:r>
              <a:rPr lang="en-US" dirty="0" smtClean="0"/>
              <a:t>Symbolic (other sources)</a:t>
            </a:r>
          </a:p>
          <a:p>
            <a:pPr lvl="1"/>
            <a:endParaRPr lang="en-US" dirty="0"/>
          </a:p>
          <a:p>
            <a:r>
              <a:rPr lang="en-US" dirty="0" smtClean="0"/>
              <a:t>Where direct and symbolic knowledge clash, what wins out? </a:t>
            </a:r>
          </a:p>
          <a:p>
            <a:pPr lvl="1"/>
            <a:r>
              <a:rPr lang="en-US" dirty="0" smtClean="0"/>
              <a:t>Conformity experiments, horse meat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Surette</a:t>
            </a:r>
            <a:r>
              <a:rPr lang="en-US" dirty="0" smtClean="0"/>
              <a:t>—The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World</a:t>
            </a:r>
          </a:p>
          <a:p>
            <a:r>
              <a:rPr lang="en-US" dirty="0" smtClean="0"/>
              <a:t>Competing Constructions </a:t>
            </a:r>
          </a:p>
          <a:p>
            <a:r>
              <a:rPr lang="en-US" dirty="0" smtClean="0"/>
              <a:t>Media as the Arena </a:t>
            </a:r>
          </a:p>
          <a:p>
            <a:r>
              <a:rPr lang="en-US" dirty="0" smtClean="0"/>
              <a:t>Winning Social Construction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Claims Makers /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Moral Entrepreneurs </a:t>
            </a:r>
          </a:p>
          <a:p>
            <a:pPr lvl="1"/>
            <a:r>
              <a:rPr lang="en-US" dirty="0" smtClean="0"/>
              <a:t>Examples of claims makers in crime/justice? </a:t>
            </a:r>
          </a:p>
          <a:p>
            <a:pPr lvl="2"/>
            <a:r>
              <a:rPr lang="en-US" dirty="0" smtClean="0"/>
              <a:t>Role of law enforcement? </a:t>
            </a:r>
            <a:endParaRPr lang="en-US" dirty="0"/>
          </a:p>
          <a:p>
            <a:r>
              <a:rPr lang="en-US" dirty="0" smtClean="0"/>
              <a:t>Claims</a:t>
            </a:r>
          </a:p>
          <a:p>
            <a:pPr lvl="1"/>
            <a:r>
              <a:rPr lang="en-US" dirty="0" smtClean="0"/>
              <a:t>Factual</a:t>
            </a:r>
          </a:p>
          <a:p>
            <a:pPr lvl="1"/>
            <a:r>
              <a:rPr lang="en-US" dirty="0" smtClean="0"/>
              <a:t>Interpretive </a:t>
            </a:r>
          </a:p>
          <a:p>
            <a:r>
              <a:rPr lang="en-US" dirty="0" smtClean="0"/>
              <a:t>Linking </a:t>
            </a:r>
          </a:p>
          <a:p>
            <a:pPr lvl="1"/>
            <a:r>
              <a:rPr lang="en-US" dirty="0" smtClean="0"/>
              <a:t>Satanic Day Care Cult Murderers (p. 37)</a:t>
            </a:r>
          </a:p>
          <a:p>
            <a:pPr lvl="1"/>
            <a:r>
              <a:rPr lang="en-US" dirty="0" smtClean="0"/>
              <a:t>Meth is more addictive than _______.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</a:t>
            </a:r>
          </a:p>
          <a:p>
            <a:r>
              <a:rPr lang="en-US" dirty="0" smtClean="0"/>
              <a:t>CJ Frames</a:t>
            </a:r>
          </a:p>
          <a:p>
            <a:pPr lvl="1"/>
            <a:r>
              <a:rPr lang="en-US" dirty="0" smtClean="0"/>
              <a:t>Faulty System</a:t>
            </a:r>
          </a:p>
          <a:p>
            <a:pPr lvl="1"/>
            <a:r>
              <a:rPr lang="en-US" dirty="0" smtClean="0"/>
              <a:t>Blocked Opportunities</a:t>
            </a:r>
          </a:p>
          <a:p>
            <a:pPr lvl="1"/>
            <a:r>
              <a:rPr lang="en-US" dirty="0" smtClean="0"/>
              <a:t>Social Breakdown</a:t>
            </a:r>
          </a:p>
          <a:p>
            <a:pPr lvl="1"/>
            <a:r>
              <a:rPr lang="en-US" dirty="0" smtClean="0"/>
              <a:t>Racist System</a:t>
            </a:r>
          </a:p>
          <a:p>
            <a:pPr lvl="1"/>
            <a:r>
              <a:rPr lang="en-US" dirty="0" smtClean="0"/>
              <a:t>Violent Media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Crimes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“Perfect Examples” of the problem</a:t>
            </a:r>
          </a:p>
          <a:p>
            <a:pPr lvl="1"/>
            <a:r>
              <a:rPr lang="en-US" dirty="0" smtClean="0"/>
              <a:t>Worst crime </a:t>
            </a:r>
          </a:p>
          <a:p>
            <a:pPr lvl="2"/>
            <a:r>
              <a:rPr lang="en-US" dirty="0" smtClean="0"/>
              <a:t>Innocent victim, heinous offender/crime</a:t>
            </a:r>
          </a:p>
          <a:p>
            <a:pPr lvl="1"/>
            <a:r>
              <a:rPr lang="en-US" dirty="0" smtClean="0"/>
              <a:t>Link construction to symbolic crime</a:t>
            </a:r>
          </a:p>
          <a:p>
            <a:pPr lvl="2"/>
            <a:r>
              <a:rPr lang="en-US" dirty="0" smtClean="0"/>
              <a:t>Child would be alive if not for _________.</a:t>
            </a:r>
          </a:p>
          <a:p>
            <a:pPr lvl="1"/>
            <a:r>
              <a:rPr lang="en-US" dirty="0" smtClean="0"/>
              <a:t>Press case in media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“owns” a particular problem helps dictate policy</a:t>
            </a:r>
          </a:p>
          <a:p>
            <a:pPr lvl="1"/>
            <a:r>
              <a:rPr lang="en-US" dirty="0" smtClean="0"/>
              <a:t>Common problem owners?  Examples?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Packers">
      <a:dk1>
        <a:srgbClr val="257538"/>
      </a:dk1>
      <a:lt1>
        <a:srgbClr val="FFFF00"/>
      </a:lt1>
      <a:dk2>
        <a:srgbClr val="257538"/>
      </a:dk2>
      <a:lt2>
        <a:srgbClr val="CED5E5"/>
      </a:lt2>
      <a:accent1>
        <a:srgbClr val="68CE80"/>
      </a:accent1>
      <a:accent2>
        <a:srgbClr val="7598D9"/>
      </a:accent2>
      <a:accent3>
        <a:srgbClr val="B32C16"/>
      </a:accent3>
      <a:accent4>
        <a:srgbClr val="9D4814"/>
      </a:accent4>
      <a:accent5>
        <a:srgbClr val="C7D5EF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209</TotalTime>
  <Words>596</Words>
  <Application>Microsoft Office PowerPoint</Application>
  <PresentationFormat>On-screen Show (4:3)</PresentationFormat>
  <Paragraphs>129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Aspect</vt:lpstr>
      <vt:lpstr>Crime and the Media</vt:lpstr>
      <vt:lpstr>A Brief History of Crime/Media</vt:lpstr>
      <vt:lpstr>Content</vt:lpstr>
      <vt:lpstr>Social Constructionism</vt:lpstr>
      <vt:lpstr>Surette—The Process</vt:lpstr>
      <vt:lpstr>Claims Makers / Claims</vt:lpstr>
      <vt:lpstr>Frames</vt:lpstr>
      <vt:lpstr>Symbolic Crimes</vt:lpstr>
      <vt:lpstr>Ownership </vt:lpstr>
      <vt:lpstr>You See Timmy…</vt:lpstr>
      <vt:lpstr>The Politics of “Law and Order”</vt:lpstr>
      <vt:lpstr>Law and Order II</vt:lpstr>
      <vt:lpstr>Reagan/Bush Years</vt:lpstr>
      <vt:lpstr>Media Involvement  </vt:lpstr>
      <vt:lpstr>You See Timmy</vt:lpstr>
      <vt:lpstr>MADD</vt:lpstr>
    </vt:vector>
  </TitlesOfParts>
  <Company>University of Minnesota Duluth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and the Media</dc:title>
  <dc:creator>Jeff Maahs</dc:creator>
  <cp:lastModifiedBy>Jeff Maahs</cp:lastModifiedBy>
  <cp:revision>2</cp:revision>
  <dcterms:created xsi:type="dcterms:W3CDTF">2011-02-02T21:45:30Z</dcterms:created>
  <dcterms:modified xsi:type="dcterms:W3CDTF">2011-02-03T01:22:47Z</dcterms:modified>
</cp:coreProperties>
</file>