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74E14-A3FC-4DB8-87DB-60C18EE86F8D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44D36-1C3A-47CB-9D5C-A5B8CBAF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6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B9584A-0A5C-422B-B858-25975F5A59B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B95E8C-8D02-4B94-9115-506505E10CA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E69ECA-1755-415A-9824-6091BAD0F5E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090ED0-1359-4F23-83AF-6920F6905A2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314B35-DD02-4EAE-A541-D412650E3FA9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73D0EE-837E-4848-895D-242154D74D4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0DA245-53E7-4B0A-9BF3-EFB5D3C3262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0FD7BB-99EE-4100-800F-EEE592315C7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7CC4FC7-705C-48D7-8BB0-4CFD8FE71ED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Critical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38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laboring class produces goods that exceed the value of their wages (profit)</a:t>
            </a:r>
          </a:p>
          <a:p>
            <a:r>
              <a:rPr lang="en-US" smtClean="0"/>
              <a:t>The owners invest the profit to reduce the workforce (technology)</a:t>
            </a:r>
          </a:p>
          <a:p>
            <a:r>
              <a:rPr lang="en-US" smtClean="0"/>
              <a:t>The workers will no longer be able to afford the goods produced by the owners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Capitalism will Self-Destruct</a:t>
            </a:r>
          </a:p>
        </p:txBody>
      </p:sp>
    </p:spTree>
    <p:extLst>
      <p:ext uri="{BB962C8B-B14F-4D97-AF65-F5344CB8AC3E}">
        <p14:creationId xmlns:p14="http://schemas.microsoft.com/office/powerpoint/2010/main" val="4196015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Early attempt to tie Marx and Crime Together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Altruism as a defining characteristic of society and human nature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Egoism characterizes capitalist society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Capitalism builds social irresponsibility and creates a climate of crime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Solution: socialism (which allows altruism to flourish)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en-US" smtClean="0"/>
              <a:t>Wilhelm Adrian Bonger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422795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4114800"/>
          </a:xfrm>
        </p:spPr>
        <p:txBody>
          <a:bodyPr>
            <a:normAutofit/>
          </a:bodyPr>
          <a:lstStyle/>
          <a:p>
            <a:r>
              <a:rPr lang="en-US" smtClean="0"/>
              <a:t>Instrumental Marxist Position</a:t>
            </a:r>
          </a:p>
          <a:p>
            <a:pPr lvl="1"/>
            <a:r>
              <a:rPr lang="en-US" smtClean="0"/>
              <a:t>Hard line position </a:t>
            </a:r>
          </a:p>
          <a:p>
            <a:pPr lvl="2"/>
            <a:r>
              <a:rPr lang="en-US" smtClean="0"/>
              <a:t>Crime and the creation and enforcement of law the direct result of capitalism</a:t>
            </a:r>
          </a:p>
          <a:p>
            <a:r>
              <a:rPr lang="en-US" smtClean="0"/>
              <a:t>Structural Marxist Position </a:t>
            </a:r>
          </a:p>
          <a:p>
            <a:pPr lvl="1"/>
            <a:r>
              <a:rPr lang="en-US" smtClean="0"/>
              <a:t>Softer Position</a:t>
            </a:r>
          </a:p>
          <a:p>
            <a:pPr lvl="2"/>
            <a:r>
              <a:rPr lang="en-US" smtClean="0"/>
              <a:t>Governments are somewhat autonomous </a:t>
            </a:r>
          </a:p>
          <a:p>
            <a:pPr lvl="2"/>
            <a:r>
              <a:rPr lang="en-US" smtClean="0"/>
              <a:t>Over time, the direction of the law (creation and enforcement) will lean towards the capitalists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Marxist/Radical Criminology</a:t>
            </a:r>
          </a:p>
        </p:txBody>
      </p:sp>
    </p:spTree>
    <p:extLst>
      <p:ext uri="{BB962C8B-B14F-4D97-AF65-F5344CB8AC3E}">
        <p14:creationId xmlns:p14="http://schemas.microsoft.com/office/powerpoint/2010/main" val="3968120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mtClean="0"/>
              <a:t>Richard Quinney (1980)</a:t>
            </a:r>
          </a:p>
          <a:p>
            <a:pPr lvl="1"/>
            <a:r>
              <a:rPr lang="en-US" smtClean="0"/>
              <a:t>All Conflict is organized around capitalist versus the poor</a:t>
            </a:r>
          </a:p>
          <a:p>
            <a:pPr lvl="2"/>
            <a:r>
              <a:rPr lang="en-US" smtClean="0"/>
              <a:t>Either you are an oppressed lackey or a capitalist</a:t>
            </a:r>
          </a:p>
          <a:p>
            <a:pPr lvl="2"/>
            <a:r>
              <a:rPr lang="en-US" smtClean="0"/>
              <a:t>Anyone who does not realize this (or identifies with capitalism) has </a:t>
            </a:r>
            <a:r>
              <a:rPr lang="en-US" u="sng" smtClean="0"/>
              <a:t>false class consciousness</a:t>
            </a:r>
          </a:p>
          <a:p>
            <a:pPr lvl="2"/>
            <a:r>
              <a:rPr lang="en-US" smtClean="0"/>
              <a:t>The real power and authority is exclusive to the ruling class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Instrumental Marxist Criminology</a:t>
            </a:r>
          </a:p>
        </p:txBody>
      </p:sp>
    </p:spTree>
    <p:extLst>
      <p:ext uri="{BB962C8B-B14F-4D97-AF65-F5344CB8AC3E}">
        <p14:creationId xmlns:p14="http://schemas.microsoft.com/office/powerpoint/2010/main" val="2136761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mtClean="0"/>
              <a:t>Primary goal of capitalists? Maintain Power!</a:t>
            </a:r>
          </a:p>
          <a:p>
            <a:pPr lvl="1"/>
            <a:r>
              <a:rPr lang="en-US" smtClean="0"/>
              <a:t>To do this, must trample rights of others</a:t>
            </a:r>
          </a:p>
          <a:p>
            <a:pPr lvl="1"/>
            <a:r>
              <a:rPr lang="en-US" smtClean="0"/>
              <a:t>But, also must portray an egalitarian society</a:t>
            </a:r>
          </a:p>
          <a:p>
            <a:pPr lvl="1"/>
            <a:r>
              <a:rPr lang="en-US" smtClean="0"/>
              <a:t>Accomplished by controlling media, academics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Quinney (1980) cont.</a:t>
            </a:r>
          </a:p>
        </p:txBody>
      </p:sp>
    </p:spTree>
    <p:extLst>
      <p:ext uri="{BB962C8B-B14F-4D97-AF65-F5344CB8AC3E}">
        <p14:creationId xmlns:p14="http://schemas.microsoft.com/office/powerpoint/2010/main" val="2009936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Capitalists control the definition of crime</a:t>
            </a:r>
          </a:p>
          <a:p>
            <a:endParaRPr lang="en-US" smtClean="0"/>
          </a:p>
          <a:p>
            <a:pPr lvl="1"/>
            <a:r>
              <a:rPr lang="en-US" smtClean="0"/>
              <a:t>Laws protect the capitalists (property, $)</a:t>
            </a:r>
          </a:p>
          <a:p>
            <a:pPr lvl="1"/>
            <a:r>
              <a:rPr lang="en-US" smtClean="0"/>
              <a:t>Laws ignore crimes of the capitalists (profiteering)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Implications for Law</a:t>
            </a:r>
          </a:p>
        </p:txBody>
      </p:sp>
    </p:spTree>
    <p:extLst>
      <p:ext uri="{BB962C8B-B14F-4D97-AF65-F5344CB8AC3E}">
        <p14:creationId xmlns:p14="http://schemas.microsoft.com/office/powerpoint/2010/main" val="3319047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077200" cy="4114800"/>
          </a:xfrm>
        </p:spPr>
        <p:txBody>
          <a:bodyPr/>
          <a:lstStyle/>
          <a:p>
            <a:r>
              <a:rPr lang="en-US" smtClean="0"/>
              <a:t>CJS is the tool of the capitalists; used to oppress (not protect) the working population</a:t>
            </a:r>
          </a:p>
          <a:p>
            <a:pPr lvl="1"/>
            <a:r>
              <a:rPr lang="en-US" smtClean="0"/>
              <a:t>Crimes of the rich treated with kid gloves</a:t>
            </a:r>
          </a:p>
          <a:p>
            <a:pPr lvl="1"/>
            <a:r>
              <a:rPr lang="en-US" smtClean="0"/>
              <a:t>Property crimes strictly enforced</a:t>
            </a:r>
          </a:p>
          <a:p>
            <a:pPr lvl="2"/>
            <a:r>
              <a:rPr lang="en-US" smtClean="0"/>
              <a:t>“Street crimes” are enforced only in poor neighborhoods </a:t>
            </a:r>
          </a:p>
          <a:p>
            <a:pPr lvl="2"/>
            <a:r>
              <a:rPr lang="en-US" smtClean="0"/>
              <a:t>Incarceration to control surplus labor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Implications for the Criminal Justice System</a:t>
            </a:r>
          </a:p>
        </p:txBody>
      </p:sp>
    </p:spTree>
    <p:extLst>
      <p:ext uri="{BB962C8B-B14F-4D97-AF65-F5344CB8AC3E}">
        <p14:creationId xmlns:p14="http://schemas.microsoft.com/office/powerpoint/2010/main" val="2122657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Crimes of the Capitalists (must control)</a:t>
            </a:r>
          </a:p>
          <a:p>
            <a:pPr lvl="1"/>
            <a:r>
              <a:rPr lang="en-US" smtClean="0"/>
              <a:t>Economic Domination</a:t>
            </a:r>
          </a:p>
          <a:p>
            <a:pPr lvl="1"/>
            <a:r>
              <a:rPr lang="en-US" smtClean="0"/>
              <a:t>Crimes of the Government</a:t>
            </a:r>
          </a:p>
          <a:p>
            <a:pPr lvl="1"/>
            <a:r>
              <a:rPr lang="en-US" smtClean="0"/>
              <a:t>Crimes of Control</a:t>
            </a:r>
          </a:p>
          <a:p>
            <a:pPr lvl="1"/>
            <a:r>
              <a:rPr lang="en-US" smtClean="0"/>
              <a:t>Social Injuries (should be crimes)</a:t>
            </a:r>
          </a:p>
          <a:p>
            <a:r>
              <a:rPr lang="en-US" smtClean="0"/>
              <a:t>Crimes of the Lower Class</a:t>
            </a:r>
          </a:p>
          <a:p>
            <a:pPr lvl="1"/>
            <a:r>
              <a:rPr lang="en-US" smtClean="0"/>
              <a:t>“Rebellion”</a:t>
            </a:r>
          </a:p>
          <a:p>
            <a:pPr lvl="1"/>
            <a:r>
              <a:rPr lang="en-US" smtClean="0"/>
              <a:t>Crimes of “Accommodation”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Implications for Crime?</a:t>
            </a:r>
          </a:p>
        </p:txBody>
      </p:sp>
    </p:spTree>
    <p:extLst>
      <p:ext uri="{BB962C8B-B14F-4D97-AF65-F5344CB8AC3E}">
        <p14:creationId xmlns:p14="http://schemas.microsoft.com/office/powerpoint/2010/main" val="3127368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policy implication of Marxist Criminology is clear.</a:t>
            </a:r>
          </a:p>
          <a:p>
            <a:pPr lvl="1"/>
            <a:r>
              <a:rPr lang="en-US" smtClean="0"/>
              <a:t>Dismantle the capitalist structure in favor of a socialist structure.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POLICY IMPLICATION?</a:t>
            </a:r>
          </a:p>
        </p:txBody>
      </p:sp>
    </p:spTree>
    <p:extLst>
      <p:ext uri="{BB962C8B-B14F-4D97-AF65-F5344CB8AC3E}">
        <p14:creationId xmlns:p14="http://schemas.microsoft.com/office/powerpoint/2010/main" val="2307562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An “underdog theory” with little basis in fact</a:t>
            </a:r>
            <a:endParaRPr lang="en-US" smtClean="0"/>
          </a:p>
          <a:p>
            <a:r>
              <a:rPr lang="en-US" sz="2800" smtClean="0"/>
              <a:t>Are “socialist societies” any different?</a:t>
            </a:r>
          </a:p>
          <a:p>
            <a:r>
              <a:rPr lang="en-US" sz="2800" smtClean="0"/>
              <a:t>Other capitalist countries have low crime rates</a:t>
            </a:r>
          </a:p>
          <a:p>
            <a:r>
              <a:rPr lang="en-US" sz="2800" smtClean="0"/>
              <a:t>Most crime is poor against poor—Marxists ignore the plight of the poor.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Criticisms Radical/Marxist Criminology</a:t>
            </a:r>
          </a:p>
        </p:txBody>
      </p:sp>
    </p:spTree>
    <p:extLst>
      <p:ext uri="{BB962C8B-B14F-4D97-AF65-F5344CB8AC3E}">
        <p14:creationId xmlns:p14="http://schemas.microsoft.com/office/powerpoint/2010/main" val="13784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Conflict Theory </a:t>
            </a:r>
          </a:p>
          <a:p>
            <a:r>
              <a:rPr lang="en-US" smtClean="0"/>
              <a:t>Marxist/Radical Theory</a:t>
            </a:r>
          </a:p>
          <a:p>
            <a:r>
              <a:rPr lang="en-US" smtClean="0"/>
              <a:t>Left Realism/Peacemaking </a:t>
            </a:r>
          </a:p>
          <a:p>
            <a:r>
              <a:rPr lang="en-US" smtClean="0"/>
              <a:t>Feminist Criminology/Gender and Crime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Variations of Critical Theory</a:t>
            </a:r>
          </a:p>
        </p:txBody>
      </p:sp>
    </p:spTree>
    <p:extLst>
      <p:ext uri="{BB962C8B-B14F-4D97-AF65-F5344CB8AC3E}">
        <p14:creationId xmlns:p14="http://schemas.microsoft.com/office/powerpoint/2010/main" val="1056352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/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</a:t>
            </a:r>
            <a:r>
              <a:rPr lang="en-US" u="sng" smtClean="0"/>
              <a:t>The Rich Get Richer and the Poor Get Prison </a:t>
            </a:r>
            <a:r>
              <a:rPr lang="en-US" smtClean="0"/>
              <a:t>	</a:t>
            </a:r>
            <a:endParaRPr lang="en-US" sz="2800" smtClean="0"/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Key point = harmful acts of the rich are often ignored </a:t>
            </a:r>
            <a:r>
              <a:rPr lang="en-US" sz="2000" smtClean="0"/>
              <a:t>(unneccesary surgery, environmental harm, etc.) </a:t>
            </a:r>
            <a:endParaRPr lang="en-US" smtClean="0"/>
          </a:p>
          <a:p>
            <a:pPr marL="1168400" lvl="1" indent="-711200"/>
            <a:r>
              <a:rPr lang="en-US" sz="2400" smtClean="0"/>
              <a:t>White collar crime less serious and less likely to be enforced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Pollution,  Hazardous work conditions, Unsafe products, Insider trading, Embezzlement, Fraud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400" smtClean="0"/>
              <a:t>Even </a:t>
            </a:r>
            <a:r>
              <a:rPr lang="en-US" smtClean="0"/>
              <a:t>w</a:t>
            </a:r>
            <a:r>
              <a:rPr lang="en-US" sz="2400" smtClean="0"/>
              <a:t>ealthy people who engage in street crime are less likely to be formally charged and better able to avoid sanctioning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Jeffrey </a:t>
            </a:r>
            <a:r>
              <a:rPr lang="en-US" sz="3600" dirty="0" err="1" smtClean="0"/>
              <a:t>Reiman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27071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800" smtClean="0"/>
              <a:t>Only some forms of capitalism encourage crime </a:t>
            </a:r>
            <a:endParaRPr lang="en-US" smtClean="0"/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Market economy (compassionate capitalism)</a:t>
            </a:r>
            <a:endParaRPr lang="en-US" sz="2400" smtClean="0"/>
          </a:p>
          <a:p>
            <a:pPr marL="1612900" lvl="2" indent="-812800"/>
            <a:r>
              <a:rPr lang="en-US" smtClean="0"/>
              <a:t>	Japan (Top down)</a:t>
            </a:r>
          </a:p>
          <a:p>
            <a:pPr marL="1612900" lvl="2" indent="-812800"/>
            <a:r>
              <a:rPr lang="en-US" smtClean="0"/>
              <a:t>   Scandinavian (Bottom up)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z="2400" smtClean="0"/>
              <a:t>▪	</a:t>
            </a:r>
            <a:r>
              <a:rPr lang="en-US" smtClean="0"/>
              <a:t>Market </a:t>
            </a:r>
            <a:r>
              <a:rPr lang="en-US" u="sng" smtClean="0"/>
              <a:t>society</a:t>
            </a:r>
            <a:r>
              <a:rPr lang="en-US" smtClean="0"/>
              <a:t> (high levels of inequality and poverty)</a:t>
            </a:r>
          </a:p>
          <a:p>
            <a:pPr marL="1212850" lvl="1" indent="-812800">
              <a:buFont typeface="Wingdings" pitchFamily="2" charset="2"/>
              <a:buNone/>
            </a:pPr>
            <a:r>
              <a:rPr lang="en-US" smtClean="0"/>
              <a:t>▪	Solution: softer, gentler capitalist society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Elliot Currie—Slightly Less Radical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708628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12800" indent="-81280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800" smtClean="0"/>
              <a:t>Mechanisms that link market societies to high rates of violence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400" smtClean="0"/>
              <a:t>Destroys livelihoods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400" smtClean="0"/>
              <a:t>Tendency toward extremes of inequality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400" smtClean="0"/>
              <a:t>Weakens public support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▪	Erodes informal social support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▪	Promotes a culture of competition and consumption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▪	Deregulates the technology of violence</a:t>
            </a:r>
          </a:p>
          <a:p>
            <a:pPr marL="1168400" lvl="1" indent="-7112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▪	Weakens alternative political values and institutions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Elliot Currie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3784294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Feminist Criminology</a:t>
            </a:r>
          </a:p>
          <a:p>
            <a:r>
              <a:rPr lang="en-US" smtClean="0"/>
              <a:t>Relationships between gender, crime, and the criminal justice system</a:t>
            </a:r>
          </a:p>
          <a:p>
            <a:pPr lvl="1"/>
            <a:r>
              <a:rPr lang="en-US" smtClean="0"/>
              <a:t>Gender Ratio and Generalizability </a:t>
            </a:r>
          </a:p>
          <a:p>
            <a:pPr lvl="1">
              <a:buFontTx/>
              <a:buNone/>
            </a:pPr>
            <a:endParaRPr lang="en-US" smtClean="0"/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Gender and Crime</a:t>
            </a:r>
          </a:p>
        </p:txBody>
      </p:sp>
    </p:spTree>
    <p:extLst>
      <p:ext uri="{BB962C8B-B14F-4D97-AF65-F5344CB8AC3E}">
        <p14:creationId xmlns:p14="http://schemas.microsoft.com/office/powerpoint/2010/main" val="2615868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</a:t>
            </a:r>
            <a:r>
              <a:rPr lang="en-US" sz="2800" smtClean="0"/>
              <a:t>Emphasizes equal opportunity and importance of sex-role socializations </a:t>
            </a:r>
          </a:p>
          <a:p>
            <a:pPr marL="812800" indent="-812800">
              <a:buFont typeface="Wingdings" pitchFamily="2" charset="2"/>
              <a:buNone/>
            </a:pPr>
            <a:r>
              <a:rPr lang="en-US" sz="2800" smtClean="0"/>
              <a:t>▪	Focus on “patriarchy”—male dominance exerted over females through financial and physical power</a:t>
            </a:r>
          </a:p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Types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Liberal feminism 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Socialist feminism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Radical feminism	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Feminist Criminology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666792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Good example of conflict theory in action</a:t>
            </a:r>
          </a:p>
          <a:p>
            <a:pPr lvl="1"/>
            <a:r>
              <a:rPr lang="en-US" smtClean="0"/>
              <a:t>Feminists responsible for shaping the law and law enforcement </a:t>
            </a:r>
          </a:p>
          <a:p>
            <a:pPr lvl="2"/>
            <a:r>
              <a:rPr lang="en-US" smtClean="0"/>
              <a:t>Marital Rape</a:t>
            </a:r>
          </a:p>
          <a:p>
            <a:pPr lvl="2"/>
            <a:r>
              <a:rPr lang="en-US" smtClean="0"/>
              <a:t>Intimate Partner Violence </a:t>
            </a:r>
          </a:p>
          <a:p>
            <a:pPr lvl="2"/>
            <a:endParaRPr lang="en-US" smtClean="0"/>
          </a:p>
          <a:p>
            <a:r>
              <a:rPr lang="en-US" smtClean="0"/>
              <a:t>Feminists also largely responsible for the recent focus on gender/crime issues</a:t>
            </a:r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Feminist Criminology </a:t>
            </a:r>
          </a:p>
        </p:txBody>
      </p:sp>
    </p:spTree>
    <p:extLst>
      <p:ext uri="{BB962C8B-B14F-4D97-AF65-F5344CB8AC3E}">
        <p14:creationId xmlns:p14="http://schemas.microsoft.com/office/powerpoint/2010/main" val="3401272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12800" indent="-8128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▪	Gender ratio (Gender Gap)</a:t>
            </a:r>
          </a:p>
          <a:p>
            <a:pPr marL="1168400" lvl="1" indent="-7112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Males account for the vast majority of delinquent and criminal offending</a:t>
            </a:r>
          </a:p>
          <a:p>
            <a:pPr marL="1524000" lvl="2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/>
              <a:t>▪	UCR, NCVS, self-report</a:t>
            </a:r>
          </a:p>
          <a:p>
            <a:pPr marL="1524000" lvl="2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/>
              <a:t>▪	Gender gap shrinking?</a:t>
            </a:r>
          </a:p>
          <a:p>
            <a:pPr marL="1981200" lvl="3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Liberation hypothesis (Not supported by research)</a:t>
            </a:r>
          </a:p>
          <a:p>
            <a:pPr marL="1981200" lvl="3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1123950" lvl="1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WHY is gender ratio so large?</a:t>
            </a:r>
          </a:p>
          <a:p>
            <a:pPr marL="1524000" lvl="2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Can traditional theories explain? (Social bond, delinquent peers, etc.)</a:t>
            </a:r>
          </a:p>
          <a:p>
            <a:pPr marL="1524000" lvl="2" indent="-609600" fontAlgn="auto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Masculinity &amp; sex roles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Gender-Crime</a:t>
            </a: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3290378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Generaliziblity issue</a:t>
            </a:r>
          </a:p>
          <a:p>
            <a:pPr lvl="1"/>
            <a:r>
              <a:rPr lang="en-US" smtClean="0"/>
              <a:t>Can “Male” theories explain female offending?</a:t>
            </a:r>
          </a:p>
          <a:p>
            <a:pPr lvl="2"/>
            <a:r>
              <a:rPr lang="en-US" smtClean="0"/>
              <a:t>Many theories blatantly sexist (See, Cohen)</a:t>
            </a:r>
          </a:p>
          <a:p>
            <a:pPr lvl="2"/>
            <a:r>
              <a:rPr lang="en-US" smtClean="0"/>
              <a:t>Many theories simply ignore females</a:t>
            </a:r>
          </a:p>
          <a:p>
            <a:pPr lvl="2"/>
            <a:endParaRPr lang="en-US" smtClean="0"/>
          </a:p>
          <a:p>
            <a:pPr lvl="1"/>
            <a:r>
              <a:rPr lang="en-US" smtClean="0"/>
              <a:t>Mainstream theories do explain male and female offending similarly</a:t>
            </a:r>
          </a:p>
          <a:p>
            <a:pPr lvl="2"/>
            <a:r>
              <a:rPr lang="en-US" smtClean="0"/>
              <a:t>Could we do better explaining female criminality?</a:t>
            </a:r>
          </a:p>
          <a:p>
            <a:pPr lvl="2"/>
            <a:r>
              <a:rPr lang="en-US" smtClean="0"/>
              <a:t>Salience of sexual/physical abuse among delinquent girls</a:t>
            </a:r>
          </a:p>
          <a:p>
            <a:pPr lvl="1"/>
            <a:endParaRPr lang="en-US" smtClean="0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Gender and Crime II</a:t>
            </a:r>
          </a:p>
        </p:txBody>
      </p:sp>
    </p:spTree>
    <p:extLst>
      <p:ext uri="{BB962C8B-B14F-4D97-AF65-F5344CB8AC3E}">
        <p14:creationId xmlns:p14="http://schemas.microsoft.com/office/powerpoint/2010/main" val="15001215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Street women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Harmed-and-harming women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Battered women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Drug-connected women</a:t>
            </a:r>
          </a:p>
          <a:p>
            <a:pPr marL="1524000" lvl="2" indent="-609600">
              <a:buFont typeface="Wingdings" pitchFamily="2" charset="2"/>
              <a:buNone/>
            </a:pPr>
            <a:r>
              <a:rPr lang="en-US" smtClean="0"/>
              <a:t>▪	Other women</a:t>
            </a:r>
          </a:p>
          <a:p>
            <a:endParaRPr lang="en-US" smtClean="0"/>
          </a:p>
        </p:txBody>
      </p:sp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3600" smtClean="0"/>
              <a:t>Daly’s Typology of female offending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526078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buFont typeface="Wingdings" pitchFamily="2" charset="2"/>
              <a:buNone/>
            </a:pPr>
            <a:r>
              <a:rPr lang="en-US" smtClean="0"/>
              <a:t>▪	Research findings</a:t>
            </a:r>
          </a:p>
          <a:p>
            <a:pPr marL="1168400" lvl="1" indent="-711200">
              <a:buFont typeface="Wingdings" pitchFamily="2" charset="2"/>
              <a:buNone/>
            </a:pPr>
            <a:r>
              <a:rPr lang="en-US" smtClean="0"/>
              <a:t>▪	When gender effects are found, females are treated more leniently </a:t>
            </a:r>
          </a:p>
          <a:p>
            <a:pPr marL="1568450" lvl="2" indent="-711200"/>
            <a:r>
              <a:rPr lang="en-US" smtClean="0"/>
              <a:t>Chivalry Hypothesis</a:t>
            </a:r>
          </a:p>
          <a:p>
            <a:pPr marL="1568450" lvl="2" indent="-711200"/>
            <a:r>
              <a:rPr lang="en-US" smtClean="0"/>
              <a:t>Paternalism Hypothesis </a:t>
            </a:r>
          </a:p>
          <a:p>
            <a:pPr marL="1568450" lvl="2" indent="-711200"/>
            <a:r>
              <a:rPr lang="en-US" smtClean="0"/>
              <a:t>Seriousness of offense differs in ways that most research doesn’t count</a:t>
            </a:r>
          </a:p>
          <a:p>
            <a:pPr marL="1568450" lvl="2" indent="-711200"/>
            <a:r>
              <a:rPr lang="en-US" smtClean="0"/>
              <a:t>Sort-of-legal-factors (“familied”) </a:t>
            </a:r>
          </a:p>
          <a:p>
            <a:pPr marL="1168400" lvl="1" indent="-711200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Gender and the </a:t>
            </a:r>
            <a:br>
              <a:rPr lang="en-US" sz="4000" smtClean="0"/>
            </a:br>
            <a:r>
              <a:rPr lang="en-US" sz="4000" smtClean="0"/>
              <a:t>Criminal Justice System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375680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George </a:t>
            </a:r>
            <a:r>
              <a:rPr lang="en-US" dirty="0" err="1" smtClean="0"/>
              <a:t>Vold</a:t>
            </a:r>
            <a:r>
              <a:rPr lang="en-US" dirty="0" smtClean="0"/>
              <a:t> Group Conflict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Multiple groups in society with varying levels of power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Political interest groups 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Social movements 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Broad segments of society 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Political parties</a:t>
            </a:r>
            <a:r>
              <a:rPr lang="en-US" sz="3200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Those who win conflict get control over the law and coercive power of the state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endParaRPr lang="en-US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Pluralistic Conflict—Explanation of the Law and Criminal Justice</a:t>
            </a:r>
          </a:p>
        </p:txBody>
      </p:sp>
    </p:spTree>
    <p:extLst>
      <p:ext uri="{BB962C8B-B14F-4D97-AF65-F5344CB8AC3E}">
        <p14:creationId xmlns:p14="http://schemas.microsoft.com/office/powerpoint/2010/main" val="324173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The formulation of law</a:t>
            </a:r>
          </a:p>
          <a:p>
            <a:pPr lvl="1"/>
            <a:r>
              <a:rPr lang="en-US" smtClean="0"/>
              <a:t>Interest groups’ influence on law-making</a:t>
            </a:r>
          </a:p>
          <a:p>
            <a:pPr lvl="1"/>
            <a:r>
              <a:rPr lang="en-US" smtClean="0"/>
              <a:t>Research on consensus over laws</a:t>
            </a:r>
          </a:p>
          <a:p>
            <a:pPr lvl="1"/>
            <a:endParaRPr lang="en-US" smtClean="0"/>
          </a:p>
          <a:p>
            <a:r>
              <a:rPr lang="en-US" smtClean="0"/>
              <a:t>The operation of the CJS</a:t>
            </a:r>
          </a:p>
          <a:p>
            <a:pPr lvl="1"/>
            <a:r>
              <a:rPr lang="en-US" smtClean="0"/>
              <a:t>Research on “extra-legal” variables </a:t>
            </a:r>
          </a:p>
          <a:p>
            <a:pPr lvl="2"/>
            <a:r>
              <a:rPr lang="en-US" smtClean="0"/>
              <a:t>“Legal” = prior record, offense seriousness</a:t>
            </a:r>
          </a:p>
          <a:p>
            <a:pPr lvl="2"/>
            <a:r>
              <a:rPr lang="en-US" smtClean="0"/>
              <a:t>“extra” = RACE, CLASS, GENDER</a:t>
            </a:r>
          </a:p>
          <a:p>
            <a:pPr lvl="2"/>
            <a:r>
              <a:rPr lang="en-US" smtClean="0"/>
              <a:t>Demeanor? </a:t>
            </a:r>
          </a:p>
          <a:p>
            <a:pPr>
              <a:buFontTx/>
              <a:buNone/>
            </a:pPr>
            <a:r>
              <a:rPr lang="en-US" smtClean="0"/>
              <a:t>	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Empirical Evidence</a:t>
            </a:r>
          </a:p>
        </p:txBody>
      </p:sp>
    </p:spTree>
    <p:extLst>
      <p:ext uri="{BB962C8B-B14F-4D97-AF65-F5344CB8AC3E}">
        <p14:creationId xmlns:p14="http://schemas.microsoft.com/office/powerpoint/2010/main" val="814182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controlling for legal factors, race-CJS studies are all over the board</a:t>
            </a:r>
          </a:p>
          <a:p>
            <a:pPr lvl="1"/>
            <a:r>
              <a:rPr lang="en-US" dirty="0" smtClean="0"/>
              <a:t>Especially if one controls for demeanor (Reiss, 1966</a:t>
            </a:r>
            <a:r>
              <a:rPr lang="en-US" dirty="0" smtClean="0">
                <a:sym typeface="Wingdings" pitchFamily="2" charset="2"/>
              </a:rPr>
              <a:t> observed police)</a:t>
            </a:r>
          </a:p>
          <a:p>
            <a:r>
              <a:rPr lang="en-US" dirty="0" smtClean="0">
                <a:sym typeface="Wingdings" pitchFamily="2" charset="2"/>
              </a:rPr>
              <a:t>Research issues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meaning of prior record and demeanor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How to isolate and study bias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Different stages of the legal system</a:t>
            </a:r>
            <a:endParaRPr lang="en-US" dirty="0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Race, Crime, and Criminal Justice </a:t>
            </a:r>
          </a:p>
        </p:txBody>
      </p:sp>
    </p:spTree>
    <p:extLst>
      <p:ext uri="{BB962C8B-B14F-4D97-AF65-F5344CB8AC3E}">
        <p14:creationId xmlns:p14="http://schemas.microsoft.com/office/powerpoint/2010/main" val="1267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12800" indent="-81280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Racial profiling 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Difficult to determine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Minorities more likely to live in high-crime areas </a:t>
            </a:r>
          </a:p>
          <a:p>
            <a:pPr marL="812800" indent="-81280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▪	Alfred Blumstein</a:t>
            </a:r>
          </a:p>
          <a:p>
            <a:pPr marL="1168400" lvl="1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▪	Racial disparity in incarceration due largely to disparities in arrest rates</a:t>
            </a:r>
          </a:p>
          <a:p>
            <a:pPr marL="1568450" lvl="2" indent="-711200" fontAlgn="auto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en-US" dirty="0" smtClean="0"/>
              <a:t>▪	Blacks at a disadvantage in the criminal justice system, especially for less serious crimes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Race and Justice II</a:t>
            </a:r>
          </a:p>
        </p:txBody>
      </p:sp>
    </p:spTree>
    <p:extLst>
      <p:ext uri="{BB962C8B-B14F-4D97-AF65-F5344CB8AC3E}">
        <p14:creationId xmlns:p14="http://schemas.microsoft.com/office/powerpoint/2010/main" val="1382312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Race and Capital Punishment</a:t>
            </a:r>
          </a:p>
          <a:p>
            <a:pPr lvl="1"/>
            <a:r>
              <a:rPr lang="en-US" dirty="0" smtClean="0"/>
              <a:t>Victim x Race interactions</a:t>
            </a:r>
          </a:p>
          <a:p>
            <a:r>
              <a:rPr lang="en-US" dirty="0" smtClean="0"/>
              <a:t>Race and Drug Prosecutions</a:t>
            </a:r>
          </a:p>
          <a:p>
            <a:pPr lvl="1"/>
            <a:r>
              <a:rPr lang="en-US" dirty="0" smtClean="0"/>
              <a:t>Long history of connecting drugs to “dangerous” populations</a:t>
            </a:r>
          </a:p>
          <a:p>
            <a:pPr lvl="2"/>
            <a:r>
              <a:rPr lang="en-US" dirty="0" smtClean="0"/>
              <a:t>Chinese </a:t>
            </a:r>
            <a:r>
              <a:rPr lang="en-US" dirty="0" smtClean="0">
                <a:sym typeface="Wingdings" pitchFamily="2" charset="2"/>
              </a:rPr>
              <a:t> Opium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Mexicans  Marijuana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African Americans  Crack Cocaine e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“Crack Multiplier”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Enforcement patterns for drug offenses </a:t>
            </a:r>
            <a:endParaRPr lang="en-US" dirty="0" smtClean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Where the Evidence is Clear</a:t>
            </a:r>
          </a:p>
        </p:txBody>
      </p:sp>
    </p:spTree>
    <p:extLst>
      <p:ext uri="{BB962C8B-B14F-4D97-AF65-F5344CB8AC3E}">
        <p14:creationId xmlns:p14="http://schemas.microsoft.com/office/powerpoint/2010/main" val="3804047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Thorston Sellin (1938)</a:t>
            </a:r>
          </a:p>
          <a:p>
            <a:pPr lvl="1"/>
            <a:r>
              <a:rPr lang="en-US" smtClean="0"/>
              <a:t>Cultural conflict theory</a:t>
            </a:r>
          </a:p>
          <a:p>
            <a:pPr lvl="1"/>
            <a:r>
              <a:rPr lang="en-US" smtClean="0"/>
              <a:t>Gist:  violate laws of the majority simply by following the norms of one’s own reference group</a:t>
            </a:r>
          </a:p>
          <a:p>
            <a:r>
              <a:rPr lang="en-US" smtClean="0"/>
              <a:t>George Vold (1958) </a:t>
            </a:r>
          </a:p>
          <a:p>
            <a:pPr lvl="1"/>
            <a:r>
              <a:rPr lang="en-US" smtClean="0"/>
              <a:t>Group conflict theory (crime that results from conflict)</a:t>
            </a:r>
          </a:p>
          <a:p>
            <a:pPr lvl="2"/>
            <a:r>
              <a:rPr lang="en-US" smtClean="0"/>
              <a:t>Labor strife, protest-related crime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Conflict: An Explanation</a:t>
            </a:r>
            <a:br>
              <a:rPr lang="en-US" smtClean="0"/>
            </a:br>
            <a:r>
              <a:rPr lang="en-US" smtClean="0"/>
              <a:t>of Street Crime</a:t>
            </a:r>
          </a:p>
        </p:txBody>
      </p:sp>
    </p:spTree>
    <p:extLst>
      <p:ext uri="{BB962C8B-B14F-4D97-AF65-F5344CB8AC3E}">
        <p14:creationId xmlns:p14="http://schemas.microsoft.com/office/powerpoint/2010/main" val="3593178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u="sng" smtClean="0"/>
              <a:t>Communist Manifesto</a:t>
            </a:r>
            <a:endParaRPr lang="en-US" smtClean="0"/>
          </a:p>
          <a:p>
            <a:pPr marL="609600" indent="-609600"/>
            <a:r>
              <a:rPr lang="en-US" smtClean="0"/>
              <a:t> Means of production determine the structure of society</a:t>
            </a:r>
          </a:p>
          <a:p>
            <a:pPr marL="609600" indent="-609600"/>
            <a:r>
              <a:rPr lang="en-US" smtClean="0"/>
              <a:t>Capitalism:</a:t>
            </a:r>
          </a:p>
          <a:p>
            <a:pPr marL="990600" lvl="1" indent="-533400">
              <a:buFontTx/>
              <a:buChar char="•"/>
            </a:pPr>
            <a:r>
              <a:rPr lang="en-US" smtClean="0"/>
              <a:t>Owners of the means of production (capitalists)</a:t>
            </a:r>
          </a:p>
          <a:p>
            <a:pPr marL="990600" lvl="1" indent="-533400">
              <a:buFontTx/>
              <a:buChar char="•"/>
            </a:pPr>
            <a:r>
              <a:rPr lang="en-US" smtClean="0"/>
              <a:t>Workers = proletariat, lumpen proletariat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Karl Marx</a:t>
            </a:r>
          </a:p>
        </p:txBody>
      </p:sp>
    </p:spTree>
    <p:extLst>
      <p:ext uri="{BB962C8B-B14F-4D97-AF65-F5344CB8AC3E}">
        <p14:creationId xmlns:p14="http://schemas.microsoft.com/office/powerpoint/2010/main" val="291830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</TotalTime>
  <Words>793</Words>
  <Application>Microsoft Office PowerPoint</Application>
  <PresentationFormat>On-screen Show (4:3)</PresentationFormat>
  <Paragraphs>198</Paragraphs>
  <Slides>29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Waveform</vt:lpstr>
      <vt:lpstr>Critical Theory</vt:lpstr>
      <vt:lpstr>Variations of Critical Theory</vt:lpstr>
      <vt:lpstr>Pluralistic Conflict—Explanation of the Law and Criminal Justice</vt:lpstr>
      <vt:lpstr>Empirical Evidence</vt:lpstr>
      <vt:lpstr>Race, Crime, and Criminal Justice </vt:lpstr>
      <vt:lpstr>Race and Justice II</vt:lpstr>
      <vt:lpstr>Where the Evidence is Clear</vt:lpstr>
      <vt:lpstr>Conflict: An Explanation of Street Crime</vt:lpstr>
      <vt:lpstr>Karl Marx</vt:lpstr>
      <vt:lpstr>Capitalism will Self-Destruct</vt:lpstr>
      <vt:lpstr>Wilhelm Adrian Bonger</vt:lpstr>
      <vt:lpstr>Marxist/Radical Criminology</vt:lpstr>
      <vt:lpstr>Instrumental Marxist Criminology</vt:lpstr>
      <vt:lpstr>Quinney (1980) cont.</vt:lpstr>
      <vt:lpstr>Implications for Law</vt:lpstr>
      <vt:lpstr>Implications for the Criminal Justice System</vt:lpstr>
      <vt:lpstr>Implications for Crime?</vt:lpstr>
      <vt:lpstr>POLICY IMPLICATION?</vt:lpstr>
      <vt:lpstr>Criticisms Radical/Marxist Criminology</vt:lpstr>
      <vt:lpstr>Jeffrey Reiman</vt:lpstr>
      <vt:lpstr>Elliot Currie—Slightly Less Radical</vt:lpstr>
      <vt:lpstr>Elliot Currie</vt:lpstr>
      <vt:lpstr>Gender and Crime</vt:lpstr>
      <vt:lpstr>Feminist Criminology</vt:lpstr>
      <vt:lpstr>Feminist Criminology </vt:lpstr>
      <vt:lpstr>Gender-Crime</vt:lpstr>
      <vt:lpstr>Gender and Crime II</vt:lpstr>
      <vt:lpstr>Daly’s Typology of female offending </vt:lpstr>
      <vt:lpstr>Gender and the  Criminal Justice System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Theory</dc:title>
  <dc:creator>Jeffrey R Maahs</dc:creator>
  <cp:lastModifiedBy>Jeffrey R Maahs</cp:lastModifiedBy>
  <cp:revision>1</cp:revision>
  <dcterms:created xsi:type="dcterms:W3CDTF">2013-03-25T17:20:29Z</dcterms:created>
  <dcterms:modified xsi:type="dcterms:W3CDTF">2013-03-25T17:36:07Z</dcterms:modified>
</cp:coreProperties>
</file>