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712" r:id="rId1"/>
  </p:sldMasterIdLst>
  <p:notesMasterIdLst>
    <p:notesMasterId r:id="rId29"/>
  </p:notesMasterIdLst>
  <p:handoutMasterIdLst>
    <p:handoutMasterId r:id="rId30"/>
  </p:handoutMasterIdLst>
  <p:sldIdLst>
    <p:sldId id="256" r:id="rId2"/>
    <p:sldId id="266" r:id="rId3"/>
    <p:sldId id="601" r:id="rId4"/>
    <p:sldId id="627" r:id="rId5"/>
    <p:sldId id="622" r:id="rId6"/>
    <p:sldId id="540" r:id="rId7"/>
    <p:sldId id="616" r:id="rId8"/>
    <p:sldId id="630" r:id="rId9"/>
    <p:sldId id="280" r:id="rId10"/>
    <p:sldId id="584" r:id="rId11"/>
    <p:sldId id="562" r:id="rId12"/>
    <p:sldId id="632" r:id="rId13"/>
    <p:sldId id="631" r:id="rId14"/>
    <p:sldId id="604" r:id="rId15"/>
    <p:sldId id="621" r:id="rId16"/>
    <p:sldId id="596" r:id="rId17"/>
    <p:sldId id="618" r:id="rId18"/>
    <p:sldId id="614" r:id="rId19"/>
    <p:sldId id="615" r:id="rId20"/>
    <p:sldId id="594" r:id="rId21"/>
    <p:sldId id="595" r:id="rId22"/>
    <p:sldId id="525" r:id="rId23"/>
    <p:sldId id="619" r:id="rId24"/>
    <p:sldId id="511" r:id="rId25"/>
    <p:sldId id="609" r:id="rId26"/>
    <p:sldId id="519" r:id="rId27"/>
    <p:sldId id="625"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EEDC"/>
    <a:srgbClr val="D1C5B5"/>
    <a:srgbClr val="FFCC33"/>
    <a:srgbClr val="7A0019"/>
    <a:srgbClr val="FF9300"/>
    <a:srgbClr val="4EE6F7"/>
    <a:srgbClr val="73FEFF"/>
    <a:srgbClr val="FFC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59320"/>
  </p:normalViewPr>
  <p:slideViewPr>
    <p:cSldViewPr snapToGrid="0">
      <p:cViewPr varScale="1">
        <p:scale>
          <a:sx n="97" d="100"/>
          <a:sy n="97" d="100"/>
        </p:scale>
        <p:origin x="1616" y="192"/>
      </p:cViewPr>
      <p:guideLst>
        <p:guide orient="horz" pos="1620"/>
        <p:guide pos="2880"/>
      </p:guideLst>
    </p:cSldViewPr>
  </p:slideViewPr>
  <p:outlineViewPr>
    <p:cViewPr>
      <p:scale>
        <a:sx n="33" d="100"/>
        <a:sy n="33" d="100"/>
      </p:scale>
      <p:origin x="0" y="0"/>
    </p:cViewPr>
  </p:outlineViewPr>
  <p:notesTextViewPr>
    <p:cViewPr>
      <p:scale>
        <a:sx n="200" d="100"/>
        <a:sy n="200" d="100"/>
      </p:scale>
      <p:origin x="0" y="-8952"/>
    </p:cViewPr>
  </p:notesTextViewPr>
  <p:sorterViewPr>
    <p:cViewPr>
      <p:scale>
        <a:sx n="1" d="1"/>
        <a:sy n="1" d="1"/>
      </p:scale>
      <p:origin x="0" y="0"/>
    </p:cViewPr>
  </p:sorterViewPr>
  <p:notesViewPr>
    <p:cSldViewPr snapToGrid="0">
      <p:cViewPr varScale="1">
        <p:scale>
          <a:sx n="90" d="100"/>
          <a:sy n="90" d="100"/>
        </p:scale>
        <p:origin x="310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199582-31B5-554D-559D-F2A36C9CD3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1079EEF-6169-B4C4-266B-55ED64B308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4884DD-02CD-F74A-9929-512C44DCA10C}" type="datetimeFigureOut">
              <a:rPr lang="en-US" smtClean="0"/>
              <a:t>6/30/22</a:t>
            </a:fld>
            <a:endParaRPr lang="en-US" dirty="0"/>
          </a:p>
        </p:txBody>
      </p:sp>
      <p:sp>
        <p:nvSpPr>
          <p:cNvPr id="4" name="Footer Placeholder 3">
            <a:extLst>
              <a:ext uri="{FF2B5EF4-FFF2-40B4-BE49-F238E27FC236}">
                <a16:creationId xmlns:a16="http://schemas.microsoft.com/office/drawing/2014/main" id="{DB39897E-99E7-D24C-A0BB-958A176E9A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855804-04FE-CA87-68DA-87878E86EF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28F083-84FD-0F44-AA2C-715BFF4E0F54}" type="slidenum">
              <a:rPr lang="en-US" smtClean="0"/>
              <a:t>‹#›</a:t>
            </a:fld>
            <a:endParaRPr lang="en-US" dirty="0"/>
          </a:p>
        </p:txBody>
      </p:sp>
    </p:spTree>
    <p:extLst>
      <p:ext uri="{BB962C8B-B14F-4D97-AF65-F5344CB8AC3E}">
        <p14:creationId xmlns:p14="http://schemas.microsoft.com/office/powerpoint/2010/main" val="497087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baseline="0">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t>Hello, and welcome to my talk, “Manual Web Accessibility Testing”. My name is Laura Carlson. I'm happy to be contributing to the Accessibility Ambassadors today.</a:t>
            </a:r>
          </a:p>
          <a:p>
            <a:pPr marL="0" lvl="0" indent="0" algn="l" rtl="0">
              <a:spcBef>
                <a:spcPts val="0"/>
              </a:spcBef>
              <a:spcAft>
                <a:spcPts val="0"/>
              </a:spcAft>
              <a:buNone/>
            </a:pPr>
            <a:endParaRPr lang="en-US" sz="16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600" dirty="0"/>
              <a:t>The slide deck, links, and references that we’ll cover in this session are all online. The link is </a:t>
            </a:r>
            <a:r>
              <a:rPr lang="en-US" sz="1600" b="0" dirty="0"/>
              <a:t>z.umn.edu/manual-testing.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 typeface="+mj-lt"/>
              <a:buNone/>
            </a:pPr>
            <a:r>
              <a:rPr lang="en-US" b="1" dirty="0"/>
              <a:t>I’m going to </a:t>
            </a:r>
            <a:r>
              <a:rPr lang="en-US" b="1"/>
              <a:t>touch on my 5 </a:t>
            </a:r>
            <a:r>
              <a:rPr lang="en-US" b="1" dirty="0"/>
              <a:t>favorite areas for manually testing</a:t>
            </a:r>
            <a:r>
              <a:rPr lang="en-US" dirty="0"/>
              <a:t>. They are:</a:t>
            </a:r>
          </a:p>
          <a:p>
            <a:pPr marL="158750" indent="0">
              <a:buNone/>
            </a:pPr>
            <a:endParaRPr lang="en-US" dirty="0"/>
          </a:p>
          <a:p>
            <a:pPr marL="304800" indent="-228600">
              <a:spcAft>
                <a:spcPts val="1200"/>
              </a:spcAft>
              <a:buFont typeface="+mj-lt"/>
              <a:buAutoNum type="arabicPeriod"/>
            </a:pPr>
            <a:r>
              <a:rPr lang="en-US" dirty="0"/>
              <a:t>Keyboard Access</a:t>
            </a:r>
          </a:p>
          <a:p>
            <a:pPr marL="304800" indent="-228600">
              <a:spcAft>
                <a:spcPts val="1200"/>
              </a:spcAft>
              <a:buFont typeface="+mj-lt"/>
              <a:buAutoNum type="arabicPeriod"/>
            </a:pPr>
            <a:r>
              <a:rPr lang="en-US" dirty="0"/>
              <a:t>Reflow</a:t>
            </a:r>
          </a:p>
          <a:p>
            <a:pPr marL="304800" marR="0" lvl="0" indent="-228600" algn="l" defTabSz="914400" rtl="0" eaLnBrk="1" fontAlgn="auto" latinLnBrk="0" hangingPunct="1">
              <a:lnSpc>
                <a:spcPct val="100000"/>
              </a:lnSpc>
              <a:spcBef>
                <a:spcPts val="0"/>
              </a:spcBef>
              <a:spcAft>
                <a:spcPts val="1200"/>
              </a:spcAft>
              <a:buClr>
                <a:srgbClr val="000000"/>
              </a:buClr>
              <a:buSzPts val="1100"/>
              <a:buFont typeface="+mj-lt"/>
              <a:buAutoNum type="arabicPeriod"/>
              <a:tabLst/>
              <a:defRPr/>
            </a:pPr>
            <a:r>
              <a:rPr lang="en-US" dirty="0"/>
              <a:t>The Straw Test</a:t>
            </a:r>
          </a:p>
          <a:p>
            <a:pPr marL="304800" indent="-228600">
              <a:spcAft>
                <a:spcPts val="1200"/>
              </a:spcAft>
              <a:buFont typeface="+mj-lt"/>
              <a:buAutoNum type="arabicPeriod"/>
            </a:pPr>
            <a:r>
              <a:rPr lang="en-US" dirty="0"/>
              <a:t>Images</a:t>
            </a:r>
          </a:p>
          <a:p>
            <a:pPr marL="304800" indent="-228600">
              <a:spcAft>
                <a:spcPts val="1200"/>
              </a:spcAft>
              <a:buFont typeface="+mj-lt"/>
              <a:buAutoNum type="arabicPeriod"/>
            </a:pPr>
            <a:r>
              <a:rPr lang="en-US" dirty="0"/>
              <a:t>Color and Contrast</a:t>
            </a:r>
          </a:p>
          <a:p>
            <a:pPr marL="76200" indent="0">
              <a:spcAft>
                <a:spcPts val="1200"/>
              </a:spcAft>
              <a:buFont typeface="+mj-lt"/>
              <a:buNone/>
            </a:pPr>
            <a:endParaRPr lang="en-US" dirty="0"/>
          </a:p>
          <a:p>
            <a:pPr marL="76200" indent="0">
              <a:spcAft>
                <a:spcPts val="1200"/>
              </a:spcAft>
              <a:buFont typeface="+mj-lt"/>
              <a:buNone/>
            </a:pPr>
            <a:r>
              <a:rPr lang="en-US" dirty="0"/>
              <a:t>These checks do not encompass all the tests needed. But they can help get you started.</a:t>
            </a:r>
          </a:p>
          <a:p>
            <a:pPr marL="158750" indent="0">
              <a:buNone/>
            </a:pPr>
            <a:endParaRPr lang="en-US" dirty="0"/>
          </a:p>
          <a:p>
            <a:pPr marL="158750" indent="0">
              <a:buNone/>
            </a:pPr>
            <a:endParaRPr lang="en-US" dirty="0"/>
          </a:p>
          <a:p>
            <a:pPr marL="158750" indent="0">
              <a:buNone/>
            </a:pPr>
            <a:endParaRPr lang="en-US" dirty="0"/>
          </a:p>
        </p:txBody>
      </p:sp>
    </p:spTree>
    <p:extLst>
      <p:ext uri="{BB962C8B-B14F-4D97-AF65-F5344CB8AC3E}">
        <p14:creationId xmlns:p14="http://schemas.microsoft.com/office/powerpoint/2010/main" val="1553924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1200"/>
              </a:spcAft>
              <a:buClr>
                <a:srgbClr val="000000"/>
              </a:buClr>
              <a:buSzPts val="1100"/>
              <a:buFont typeface="Arial"/>
              <a:buNone/>
              <a:tabLst/>
              <a:defRPr/>
            </a:pPr>
            <a:r>
              <a:rPr lang="en-US" b="1" dirty="0"/>
              <a:t>Section 1 is Keyboard Access.</a:t>
            </a:r>
            <a:r>
              <a:rPr lang="en-US" dirty="0"/>
              <a:t> Testing with only a keyboard may be the most important part of manual testing. Many assistive technologies use the keyboard to interact with a website.</a:t>
            </a:r>
          </a:p>
          <a:p>
            <a:pPr marL="158750" marR="0" lvl="0" indent="0" algn="l" defTabSz="914400" rtl="0" eaLnBrk="1" fontAlgn="auto" latinLnBrk="0" hangingPunct="1">
              <a:lnSpc>
                <a:spcPct val="100000"/>
              </a:lnSpc>
              <a:spcBef>
                <a:spcPts val="0"/>
              </a:spcBef>
              <a:spcAft>
                <a:spcPts val="1200"/>
              </a:spcAft>
              <a:buClr>
                <a:srgbClr val="000000"/>
              </a:buClr>
              <a:buSzPts val="1100"/>
              <a:buFont typeface="Arial"/>
              <a:buNone/>
              <a:tabLst/>
              <a:defRPr/>
            </a:pPr>
            <a:endParaRPr lang="en-US" dirty="0"/>
          </a:p>
          <a:p>
            <a:pPr marL="158750" marR="0" lvl="0" indent="0" algn="l" defTabSz="914400" rtl="0" eaLnBrk="1" fontAlgn="auto" latinLnBrk="0" hangingPunct="1">
              <a:lnSpc>
                <a:spcPct val="100000"/>
              </a:lnSpc>
              <a:spcBef>
                <a:spcPts val="0"/>
              </a:spcBef>
              <a:spcAft>
                <a:spcPts val="1200"/>
              </a:spcAft>
              <a:buClr>
                <a:srgbClr val="000000"/>
              </a:buClr>
              <a:buSzPts val="1100"/>
              <a:buFont typeface="Arial"/>
              <a:buNone/>
              <a:tabLst/>
              <a:defRPr/>
            </a:pPr>
            <a:r>
              <a:rPr lang="en-US" dirty="0"/>
              <a:t>Keyboard testing is done to make sure that all content can be accessed, used, and engaged with by a person who can’t use a mouse.</a:t>
            </a:r>
          </a:p>
          <a:p>
            <a:pPr marL="158750" marR="0" lvl="0" indent="0" algn="l" defTabSz="914400" rtl="0" eaLnBrk="1" fontAlgn="auto" latinLnBrk="0" hangingPunct="1">
              <a:lnSpc>
                <a:spcPct val="100000"/>
              </a:lnSpc>
              <a:spcBef>
                <a:spcPts val="0"/>
              </a:spcBef>
              <a:spcAft>
                <a:spcPts val="1200"/>
              </a:spcAft>
              <a:buClr>
                <a:srgbClr val="000000"/>
              </a:buClr>
              <a:buSzPts val="1100"/>
              <a:buFont typeface="Arial"/>
              <a:buNone/>
              <a:tabLst/>
              <a:defRPr/>
            </a:pPr>
            <a:endParaRPr lang="en-US" sz="1100" b="1" i="0" u="none" strike="noStrike" cap="none" baseline="0"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929899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1200"/>
              </a:spcAft>
              <a:buClr>
                <a:srgbClr val="000000"/>
              </a:buClr>
              <a:buSzPts val="1100"/>
              <a:buFont typeface="Arial"/>
              <a:buNone/>
              <a:tabLst/>
              <a:defRPr/>
            </a:pPr>
            <a:r>
              <a:rPr lang="en-US" sz="1100" b="1" i="0" u="none" strike="noStrike" cap="none" baseline="0" dirty="0">
                <a:solidFill>
                  <a:srgbClr val="000000"/>
                </a:solidFill>
                <a:effectLst/>
                <a:latin typeface="Arial"/>
                <a:ea typeface="Arial"/>
                <a:cs typeface="Arial"/>
                <a:sym typeface="Arial"/>
              </a:rPr>
              <a:t>So, how do you test keyboard accessibility?</a:t>
            </a:r>
          </a:p>
          <a:p>
            <a:pPr marL="158750" marR="0" lvl="0" indent="0" algn="l" defTabSz="914400" rtl="0" eaLnBrk="1" fontAlgn="auto" latinLnBrk="0" hangingPunct="1">
              <a:lnSpc>
                <a:spcPct val="100000"/>
              </a:lnSpc>
              <a:spcBef>
                <a:spcPts val="0"/>
              </a:spcBef>
              <a:spcAft>
                <a:spcPts val="1200"/>
              </a:spcAft>
              <a:buClr>
                <a:srgbClr val="000000"/>
              </a:buClr>
              <a:buSzPts val="1100"/>
              <a:buFont typeface="Arial"/>
              <a:buNone/>
              <a:tabLst/>
              <a:defRPr/>
            </a:pPr>
            <a:endParaRPr lang="en-US" sz="1100" b="1" i="0" u="none" strike="noStrike" cap="none" baseline="0"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1200"/>
              </a:spcAft>
              <a:buClr>
                <a:srgbClr val="000000"/>
              </a:buClr>
              <a:buSzPts val="1100"/>
              <a:buFont typeface="Arial"/>
              <a:buNone/>
              <a:tabLst/>
              <a:defRPr/>
            </a:pPr>
            <a:r>
              <a:rPr lang="en-US" sz="1100" b="0" i="0" u="none" strike="noStrike" cap="none" baseline="0" dirty="0">
                <a:solidFill>
                  <a:srgbClr val="000000"/>
                </a:solidFill>
                <a:effectLst/>
                <a:latin typeface="Arial"/>
                <a:ea typeface="Arial"/>
                <a:cs typeface="Arial"/>
                <a:sym typeface="Arial"/>
              </a:rPr>
              <a:t>I wrote an article a while back called, “Throw Your Mouse Out the Window”. That’s pretty much the gist of it. T</a:t>
            </a:r>
            <a:r>
              <a:rPr lang="en-US" dirty="0"/>
              <a:t>he link </a:t>
            </a:r>
            <a:r>
              <a:rPr lang="en-US"/>
              <a:t>to that </a:t>
            </a:r>
            <a:r>
              <a:rPr lang="en-US" dirty="0"/>
              <a:t>article is in the references document. </a:t>
            </a:r>
            <a:r>
              <a:rPr lang="en-US" sz="1100" b="0" i="0" u="none" strike="noStrike" cap="none" baseline="0" dirty="0">
                <a:solidFill>
                  <a:srgbClr val="000000"/>
                </a:solidFill>
                <a:effectLst/>
                <a:latin typeface="Arial"/>
                <a:ea typeface="Arial"/>
                <a:cs typeface="Arial"/>
                <a:sym typeface="Arial"/>
              </a:rPr>
              <a:t>The idea is that you don’t use a mouse or trackpad and make sure a</a:t>
            </a:r>
            <a:r>
              <a:rPr lang="en-US" dirty="0">
                <a:latin typeface="Arial"/>
                <a:cs typeface="Arial"/>
                <a:sym typeface="Arial"/>
              </a:rPr>
              <a:t>ll </a:t>
            </a:r>
            <a:r>
              <a:rPr lang="en-US" dirty="0">
                <a:latin typeface="Arial"/>
                <a:ea typeface="Arial"/>
                <a:cs typeface="Arial"/>
                <a:sym typeface="Arial"/>
              </a:rPr>
              <a:t>functionality is available by only using the keyboard. </a:t>
            </a:r>
          </a:p>
          <a:p>
            <a:pPr marL="158750" marR="0" lvl="0" indent="0" algn="l" defTabSz="914400" rtl="0" eaLnBrk="1" fontAlgn="auto" latinLnBrk="0" hangingPunct="1">
              <a:lnSpc>
                <a:spcPct val="100000"/>
              </a:lnSpc>
              <a:spcBef>
                <a:spcPts val="0"/>
              </a:spcBef>
              <a:spcAft>
                <a:spcPts val="1200"/>
              </a:spcAft>
              <a:buClr>
                <a:srgbClr val="000000"/>
              </a:buClr>
              <a:buSzPts val="1100"/>
              <a:buFont typeface="Arial"/>
              <a:buNone/>
              <a:tabLst/>
              <a:defRPr/>
            </a:pPr>
            <a:endParaRPr lang="en-US" dirty="0">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1200"/>
              </a:spcAft>
              <a:buClr>
                <a:srgbClr val="000000"/>
              </a:buClr>
              <a:buSzPts val="1100"/>
              <a:buFont typeface="Arial"/>
              <a:buNone/>
              <a:tabLst/>
              <a:defRPr/>
            </a:pPr>
            <a:r>
              <a:rPr lang="en-US" dirty="0"/>
              <a:t>If you are testing with a Mac for the 1</a:t>
            </a:r>
            <a:r>
              <a:rPr lang="en-US" baseline="30000" dirty="0"/>
              <a:t>st</a:t>
            </a:r>
            <a:r>
              <a:rPr lang="en-US" dirty="0"/>
              <a:t> time:</a:t>
            </a:r>
            <a:endParaRPr lang="en-US" dirty="0">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1200"/>
              </a:spcAft>
              <a:buClr>
                <a:srgbClr val="000000"/>
              </a:buClr>
              <a:buSzPts val="1100"/>
              <a:buFont typeface="Arial"/>
              <a:buNone/>
              <a:tabLst/>
              <a:defRPr/>
            </a:pPr>
            <a:endParaRPr lang="en-US" dirty="0">
              <a:latin typeface="Arial"/>
              <a:cs typeface="Arial"/>
              <a:sym typeface="Arial"/>
            </a:endParaRPr>
          </a:p>
          <a:p>
            <a:pPr marL="457200" marR="0" lvl="0" indent="-298450" algn="l" defTabSz="914400" rtl="0" eaLnBrk="1" fontAlgn="auto" latinLnBrk="0" hangingPunct="1">
              <a:lnSpc>
                <a:spcPct val="100000"/>
              </a:lnSpc>
              <a:spcBef>
                <a:spcPts val="0"/>
              </a:spcBef>
              <a:spcAft>
                <a:spcPts val="1200"/>
              </a:spcAft>
              <a:buClr>
                <a:srgbClr val="000000"/>
              </a:buClr>
              <a:buSzPts val="1100"/>
              <a:tabLst/>
              <a:defRPr/>
            </a:pPr>
            <a:r>
              <a:rPr lang="en-US" dirty="0"/>
              <a:t>Press Control + F7 to enable full keyboard accessibility.  </a:t>
            </a:r>
          </a:p>
          <a:p>
            <a:pPr marL="457200" marR="0" lvl="0" indent="-298450" algn="l" defTabSz="914400" rtl="0" eaLnBrk="1" fontAlgn="auto" latinLnBrk="0" hangingPunct="1">
              <a:lnSpc>
                <a:spcPct val="100000"/>
              </a:lnSpc>
              <a:spcBef>
                <a:spcPts val="0"/>
              </a:spcBef>
              <a:spcAft>
                <a:spcPts val="1200"/>
              </a:spcAft>
              <a:buClr>
                <a:srgbClr val="000000"/>
              </a:buClr>
              <a:buSzPts val="1100"/>
              <a:tabLst/>
              <a:defRPr/>
            </a:pPr>
            <a:r>
              <a:rPr lang="en-US" dirty="0"/>
              <a:t>In Safari:</a:t>
            </a:r>
          </a:p>
          <a:p>
            <a:pPr marL="914400" marR="0" lvl="1" indent="-298450" algn="l" defTabSz="914400" rtl="0" eaLnBrk="1" fontAlgn="auto" latinLnBrk="0" hangingPunct="1">
              <a:lnSpc>
                <a:spcPct val="100000"/>
              </a:lnSpc>
              <a:spcBef>
                <a:spcPts val="0"/>
              </a:spcBef>
              <a:spcAft>
                <a:spcPts val="1200"/>
              </a:spcAft>
              <a:buClr>
                <a:srgbClr val="000000"/>
              </a:buClr>
              <a:buSzPts val="1100"/>
              <a:tabLst/>
              <a:defRPr/>
            </a:pPr>
            <a:r>
              <a:rPr lang="en-US" dirty="0"/>
              <a:t>Select Preferences &gt; Advanced &gt; Accessibility. </a:t>
            </a:r>
          </a:p>
          <a:p>
            <a:pPr marL="914400" marR="0" lvl="1" indent="-298450" algn="l" defTabSz="914400" rtl="0" eaLnBrk="1" fontAlgn="auto" latinLnBrk="0" hangingPunct="1">
              <a:lnSpc>
                <a:spcPct val="100000"/>
              </a:lnSpc>
              <a:spcBef>
                <a:spcPts val="0"/>
              </a:spcBef>
              <a:spcAft>
                <a:spcPts val="1200"/>
              </a:spcAft>
              <a:buClr>
                <a:srgbClr val="000000"/>
              </a:buClr>
              <a:buSzPts val="1100"/>
              <a:tabLst/>
              <a:defRPr/>
            </a:pPr>
            <a:r>
              <a:rPr lang="en-US" dirty="0"/>
              <a:t>Then check “Press Tab to highlight each item”. </a:t>
            </a:r>
          </a:p>
          <a:p>
            <a:pPr marL="158750" marR="0" lvl="0" indent="0" algn="l" defTabSz="914400" rtl="0" eaLnBrk="1" fontAlgn="auto" latinLnBrk="0" hangingPunct="1">
              <a:lnSpc>
                <a:spcPct val="100000"/>
              </a:lnSpc>
              <a:spcBef>
                <a:spcPts val="0"/>
              </a:spcBef>
              <a:spcAft>
                <a:spcPts val="120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1709166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b="1" dirty="0"/>
              <a:t>Keystrokes Used</a:t>
            </a:r>
            <a:r>
              <a:rPr lang="en-US" dirty="0"/>
              <a:t>: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dirty="0"/>
              <a:t>Tab key takes you forward, and Shift Tab takes you backwards.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u="none" strike="noStrike" cap="none" dirty="0">
                <a:solidFill>
                  <a:schemeClr val="bg1">
                    <a:lumMod val="10000"/>
                  </a:schemeClr>
                </a:solidFill>
                <a:sym typeface="Arial"/>
              </a:rPr>
              <a:t>Enter / Return opens a link, a</a:t>
            </a:r>
            <a:r>
              <a:rPr lang="en-US" sz="1100" b="0" i="0" u="none" strike="noStrike" cap="none" baseline="0" dirty="0">
                <a:solidFill>
                  <a:schemeClr val="bg1">
                    <a:lumMod val="10000"/>
                  </a:schemeClr>
                </a:solidFill>
                <a:latin typeface="Arial"/>
                <a:ea typeface="Arial"/>
                <a:cs typeface="Arial"/>
                <a:sym typeface="Arial"/>
              </a:rPr>
              <a:t>ctivates buttons.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a:solidFill>
                  <a:srgbClr val="000000"/>
                </a:solidFill>
                <a:effectLst/>
                <a:latin typeface="Arial"/>
                <a:ea typeface="Arial"/>
                <a:cs typeface="Arial"/>
                <a:sym typeface="Arial"/>
              </a:rPr>
              <a:t>The </a:t>
            </a:r>
            <a:r>
              <a:rPr lang="en-US" sz="1100" b="0" u="none" strike="noStrike" cap="none" dirty="0">
                <a:solidFill>
                  <a:schemeClr val="bg1">
                    <a:lumMod val="10000"/>
                  </a:schemeClr>
                </a:solidFill>
                <a:sym typeface="Arial"/>
              </a:rPr>
              <a:t>spacebar </a:t>
            </a:r>
            <a:r>
              <a:rPr lang="en-US" sz="1100" b="0" i="0" u="none" strike="noStrike" cap="none" baseline="0" dirty="0">
                <a:solidFill>
                  <a:schemeClr val="bg1">
                    <a:lumMod val="10000"/>
                  </a:schemeClr>
                </a:solidFill>
                <a:latin typeface="Arial"/>
                <a:ea typeface="Arial"/>
                <a:cs typeface="Arial"/>
                <a:sym typeface="Arial"/>
              </a:rPr>
              <a:t>toggles checkbox values &amp; activates buttons.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dirty="0">
                <a:solidFill>
                  <a:schemeClr val="bg1">
                    <a:lumMod val="10000"/>
                  </a:schemeClr>
                </a:solidFill>
              </a:rPr>
              <a:t>Arrow keys </a:t>
            </a:r>
            <a:r>
              <a:rPr lang="en-US" sz="1100" b="0" i="0" u="none" strike="noStrike" cap="none" baseline="0" dirty="0">
                <a:solidFill>
                  <a:schemeClr val="bg1">
                    <a:lumMod val="10000"/>
                  </a:schemeClr>
                </a:solidFill>
                <a:latin typeface="Arial"/>
                <a:ea typeface="Arial"/>
                <a:cs typeface="Arial"/>
                <a:sym typeface="Arial"/>
              </a:rPr>
              <a:t>scrolls content, moves/selects radio buttons in a group. Sometimes it moves between interactive menu items or tab panels.</a:t>
            </a:r>
            <a:endParaRPr lang="en-US" sz="1100" b="0" u="none" strike="noStrike" cap="none" dirty="0">
              <a:solidFill>
                <a:schemeClr val="bg1">
                  <a:lumMod val="10000"/>
                </a:schemeClr>
              </a:solidFil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a:solidFill>
                <a:srgbClr val="000000"/>
              </a:solidFill>
              <a:effectLst/>
              <a:latin typeface="Arial"/>
              <a:ea typeface="Arial"/>
              <a:cs typeface="Arial"/>
              <a:sym typeface="Arial"/>
            </a:endParaRPr>
          </a:p>
          <a:p>
            <a:pPr marL="158750" indent="0">
              <a:buNone/>
            </a:pPr>
            <a:endParaRPr lang="en-US" dirty="0"/>
          </a:p>
        </p:txBody>
      </p:sp>
    </p:spTree>
    <p:extLst>
      <p:ext uri="{BB962C8B-B14F-4D97-AF65-F5344CB8AC3E}">
        <p14:creationId xmlns:p14="http://schemas.microsoft.com/office/powerpoint/2010/main" val="3995591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Some Things to Check: </a:t>
            </a:r>
            <a:r>
              <a:rPr lang="en-US" dirty="0">
                <a:latin typeface="Arial"/>
                <a:cs typeface="Arial"/>
                <a:sym typeface="Arial"/>
              </a:rPr>
              <a:t>Ensure </a:t>
            </a:r>
            <a:r>
              <a:rPr lang="en-US" dirty="0"/>
              <a:t>movement of the Tab key follows a logical order. For English languages, the order should be from left to right and from top to bottom. Make sure the </a:t>
            </a:r>
            <a:r>
              <a:rPr lang="en-US" b="0" dirty="0"/>
              <a:t>focus </a:t>
            </a:r>
            <a:r>
              <a:rPr lang="en-US" dirty="0"/>
              <a:t>indicator</a:t>
            </a:r>
            <a:r>
              <a:rPr lang="en-US" b="0" dirty="0"/>
              <a:t> </a:t>
            </a:r>
            <a:r>
              <a:rPr lang="en-US" dirty="0"/>
              <a:t>is always noticeable. A focus indicator is the visible outline given to focusable elements such as buttons and links. If you loose sight of it is an issue.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Check actionable controls, such as links, buttons, and form fields. If you have drop-down menus or pop-ups, make sure that you can open and close them with just the keyboard.  Make sure you can navigate away from, as well as to, all parts of the website by keyboard only. Be sure there are no keyboard traps. Check widgets. Often, they are not accessible.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a:solidFill>
                  <a:srgbClr val="000000"/>
                </a:solidFill>
                <a:effectLst/>
                <a:latin typeface="Arial"/>
                <a:ea typeface="Arial"/>
                <a:cs typeface="Arial"/>
                <a:sym typeface="Arial"/>
              </a:rPr>
              <a:t>WebAIM has a good tutorial on keyboard testing. The link is in the references.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a:solidFill>
                <a:srgbClr val="000000"/>
              </a:solidFill>
              <a:effectLst/>
              <a:latin typeface="Arial"/>
              <a:ea typeface="Arial"/>
              <a:cs typeface="Arial"/>
              <a:sym typeface="Arial"/>
            </a:endParaRPr>
          </a:p>
          <a:p>
            <a:pPr marL="158750" indent="0">
              <a:buNone/>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a:solidFill>
                <a:srgbClr val="000000"/>
              </a:solidFill>
              <a:effectLst/>
              <a:latin typeface="Arial"/>
              <a:ea typeface="Arial"/>
              <a:cs typeface="Arial"/>
              <a:sym typeface="Arial"/>
            </a:endParaRPr>
          </a:p>
          <a:p>
            <a:endParaRPr lang="en-US" sz="1100" b="0" i="0" u="none" strike="noStrike" cap="none" baseline="0" dirty="0">
              <a:solidFill>
                <a:srgbClr val="000000"/>
              </a:solidFill>
              <a:effectLst/>
              <a:latin typeface="Arial"/>
              <a:ea typeface="Arial"/>
              <a:cs typeface="Arial"/>
              <a:sym typeface="Arial"/>
            </a:endParaRPr>
          </a:p>
          <a:p>
            <a:pPr marL="158750" indent="0">
              <a:buNone/>
            </a:pPr>
            <a:endParaRPr lang="en-US" dirty="0"/>
          </a:p>
        </p:txBody>
      </p:sp>
    </p:spTree>
    <p:extLst>
      <p:ext uri="{BB962C8B-B14F-4D97-AF65-F5344CB8AC3E}">
        <p14:creationId xmlns:p14="http://schemas.microsoft.com/office/powerpoint/2010/main" val="1176975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a:t>Section 2 is Reflow.</a:t>
            </a:r>
            <a:r>
              <a:rPr lang="en-US" dirty="0"/>
              <a:t> This test is to ensure content can be enlarged </a:t>
            </a:r>
            <a:r>
              <a:rPr lang="en-US" b="0" dirty="0"/>
              <a:t>without horizontal scrolling. Horizontal scrolling is pure evil for people with low vision. </a:t>
            </a:r>
            <a:r>
              <a:rPr lang="en-US" dirty="0"/>
              <a:t>This is WCAG Success Criterion 1.4.10. </a:t>
            </a:r>
          </a:p>
          <a:p>
            <a:pPr marL="158750" indent="0">
              <a:buNone/>
            </a:pPr>
            <a:endParaRPr lang="en-US" dirty="0"/>
          </a:p>
          <a:p>
            <a:pPr marL="158750" indent="0">
              <a:buNone/>
            </a:pPr>
            <a:r>
              <a:rPr lang="en-US" b="1" dirty="0"/>
              <a:t>More Information</a:t>
            </a:r>
          </a:p>
          <a:p>
            <a:pPr marL="158750" indent="0">
              <a:buNone/>
            </a:pPr>
            <a:r>
              <a:rPr lang="en-US" sz="1100" b="0" i="0" u="none" strike="noStrike" cap="none" baseline="0" dirty="0">
                <a:solidFill>
                  <a:srgbClr val="000000"/>
                </a:solidFill>
                <a:effectLst/>
                <a:latin typeface="Arial"/>
                <a:ea typeface="Arial"/>
                <a:cs typeface="Arial"/>
                <a:sym typeface="Arial"/>
              </a:rPr>
              <a:t>Dr. </a:t>
            </a:r>
            <a:r>
              <a:rPr lang="en-US" sz="1100" b="0" i="0" u="none" strike="noStrike" cap="none" baseline="0">
                <a:solidFill>
                  <a:srgbClr val="000000"/>
                </a:solidFill>
                <a:effectLst/>
                <a:latin typeface="Arial"/>
                <a:ea typeface="Arial"/>
                <a:cs typeface="Arial"/>
                <a:sym typeface="Arial"/>
              </a:rPr>
              <a:t>Wayne Dick </a:t>
            </a:r>
            <a:r>
              <a:rPr lang="en-US" sz="1100" b="0" i="0" u="none" strike="noStrike" cap="none" baseline="0" dirty="0">
                <a:solidFill>
                  <a:srgbClr val="000000"/>
                </a:solidFill>
                <a:effectLst/>
                <a:latin typeface="Arial"/>
                <a:ea typeface="Arial"/>
                <a:cs typeface="Arial"/>
                <a:sym typeface="Arial"/>
              </a:rPr>
              <a:t>ran a critical experiment for our WCAG Low Vision Task Force and elucidated the results and impact in his groundbreaking article “Operational Overhead Caused by Horizontal Scrolling”. It was instrumental in establishing the 1.4.10 </a:t>
            </a:r>
            <a:r>
              <a:rPr lang="en-US" dirty="0"/>
              <a:t>Success Criterion</a:t>
            </a:r>
            <a:r>
              <a:rPr lang="en-US" sz="1100" b="0" i="0" u="none" strike="noStrike" cap="none" baseline="0" dirty="0">
                <a:solidFill>
                  <a:srgbClr val="000000"/>
                </a:solidFill>
                <a:effectLst/>
                <a:latin typeface="Arial"/>
                <a:ea typeface="Arial"/>
                <a:cs typeface="Arial"/>
                <a:sym typeface="Arial"/>
              </a:rPr>
              <a:t>. The link to Wayne’s article in the references document.</a:t>
            </a:r>
            <a:endParaRPr lang="en-US" dirty="0"/>
          </a:p>
          <a:p>
            <a:pPr marL="457200" marR="0" lvl="0" indent="-298450" algn="l" defTabSz="914400" rtl="0" eaLnBrk="1" fontAlgn="auto" latinLnBrk="0" hangingPunct="1">
              <a:lnSpc>
                <a:spcPct val="100000"/>
              </a:lnSpc>
              <a:spcBef>
                <a:spcPts val="0"/>
              </a:spcBef>
              <a:spcAft>
                <a:spcPts val="1200"/>
              </a:spcAft>
              <a:buClr>
                <a:srgbClr val="000000"/>
              </a:buClr>
              <a:buSzPts val="1100"/>
              <a:buFont typeface="Arial"/>
              <a:buChar char="●"/>
              <a:tabLst/>
              <a:defRPr/>
            </a:pPr>
            <a:endParaRPr lang="en-US" sz="1100" b="0" i="0" u="none" strike="noStrike" cap="none" baseline="0" dirty="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1200"/>
              </a:spcAft>
              <a:buClr>
                <a:srgbClr val="000000"/>
              </a:buClr>
              <a:buSzPts val="1100"/>
              <a:buFont typeface="Arial"/>
              <a:buChar char="●"/>
              <a:tabLst/>
              <a:defRPr/>
            </a:pPr>
            <a:endParaRPr lang="en-US" dirty="0"/>
          </a:p>
          <a:p>
            <a:pPr>
              <a:spcAft>
                <a:spcPts val="1200"/>
              </a:spcAft>
            </a:pPr>
            <a:endParaRPr lang="en-US" dirty="0"/>
          </a:p>
        </p:txBody>
      </p:sp>
    </p:spTree>
    <p:extLst>
      <p:ext uri="{BB962C8B-B14F-4D97-AF65-F5344CB8AC3E}">
        <p14:creationId xmlns:p14="http://schemas.microsoft.com/office/powerpoint/2010/main" val="2822890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a:t>One Way to Test Reflow: </a:t>
            </a:r>
            <a:r>
              <a:rPr lang="en-US" dirty="0"/>
              <a:t>Adjust your browser viewport to 1280 pixels wide by 1024 pixels high. You can use a tool called the Web Developer Toolbar to set viewport size. A link to it is in the references document. Then zoom from in from 100% to 400%. In most browsers, you can zoom either through the browser's user interface, menu options, or by using the Control or Command key with the + key. </a:t>
            </a:r>
          </a:p>
          <a:p>
            <a:pPr marL="158750" indent="0">
              <a:buNone/>
            </a:pPr>
            <a:endParaRPr lang="en-US" dirty="0"/>
          </a:p>
          <a:p>
            <a:pPr marL="158750" indent="0">
              <a:buNone/>
            </a:pPr>
            <a:r>
              <a:rPr lang="en-US" dirty="0"/>
              <a:t>At each zoom level, check that information is not lost. Make sure dialogs, accordions, tooltips, menus, and such  are usable at up to 400% without horizontal scrolling. </a:t>
            </a:r>
            <a:r>
              <a:rPr lang="en-US" b="0" dirty="0"/>
              <a:t>The exceptions</a:t>
            </a:r>
            <a:r>
              <a:rPr lang="en-US" b="1" dirty="0"/>
              <a:t> </a:t>
            </a:r>
            <a:r>
              <a:rPr lang="en-US" b="0" dirty="0"/>
              <a:t>are parts </a:t>
            </a:r>
            <a:r>
              <a:rPr lang="en-US" dirty="0"/>
              <a:t>of the content which require 2-dimensional layout for use or meaning such as  maps, videos and images, which generally rely on a certain aspect ratio to be intelligible. Even some data tables may not fit and are also exempt.</a:t>
            </a:r>
          </a:p>
          <a:p>
            <a:pPr marL="158750" indent="0">
              <a:buNone/>
            </a:pPr>
            <a:endParaRPr lang="en-US" dirty="0"/>
          </a:p>
          <a:p>
            <a:pPr marL="158750" indent="0">
              <a:buNone/>
            </a:pPr>
            <a:r>
              <a:rPr lang="en-US" dirty="0"/>
              <a:t>This is one way to test reflow. Other methods are linked in the </a:t>
            </a:r>
            <a:r>
              <a:rPr lang="en-US" sz="1100" b="0" i="0" u="none" strike="noStrike" cap="none" baseline="0" dirty="0">
                <a:solidFill>
                  <a:srgbClr val="000000"/>
                </a:solidFill>
                <a:effectLst/>
                <a:latin typeface="Arial"/>
                <a:ea typeface="Arial"/>
                <a:cs typeface="Arial"/>
                <a:sym typeface="Arial"/>
              </a:rPr>
              <a:t>references</a:t>
            </a:r>
            <a:r>
              <a:rPr lang="en-US" dirty="0"/>
              <a:t>.</a:t>
            </a:r>
          </a:p>
          <a:p>
            <a:pPr marL="158750" indent="0">
              <a:buNone/>
            </a:pPr>
            <a:endParaRPr lang="en-US" dirty="0"/>
          </a:p>
          <a:p>
            <a:pPr marL="158750" indent="0">
              <a:buNone/>
            </a:pPr>
            <a:r>
              <a:rPr lang="en-US" b="1" dirty="0"/>
              <a:t>More Information</a:t>
            </a:r>
          </a:p>
          <a:p>
            <a:pPr marL="158750" indent="0">
              <a:buNone/>
            </a:pPr>
            <a:r>
              <a:rPr lang="en-US" dirty="0"/>
              <a:t>Starting with a desktop browser at 1280px wide and zooming to 400% provides a mobile view of 320 pixels.</a:t>
            </a:r>
          </a:p>
          <a:p>
            <a:pPr marL="158750" indent="0">
              <a:buNone/>
            </a:pPr>
            <a:endParaRPr lang="en-US" b="1" dirty="0"/>
          </a:p>
          <a:p>
            <a:pPr marL="158750" indent="0">
              <a:buNone/>
            </a:pPr>
            <a:r>
              <a:rPr lang="en-US" dirty="0"/>
              <a:t>Responsive web design is the most effective method of of allowing people to zoom in to 400%.</a:t>
            </a:r>
            <a:endParaRPr lang="en-US" b="1" dirty="0"/>
          </a:p>
        </p:txBody>
      </p:sp>
    </p:spTree>
    <p:extLst>
      <p:ext uri="{BB962C8B-B14F-4D97-AF65-F5344CB8AC3E}">
        <p14:creationId xmlns:p14="http://schemas.microsoft.com/office/powerpoint/2010/main" val="1125814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1200"/>
              </a:spcAft>
              <a:buClr>
                <a:srgbClr val="000000"/>
              </a:buClr>
              <a:buSzPts val="1100"/>
              <a:buFont typeface="Arial"/>
              <a:buNone/>
              <a:tabLst/>
              <a:defRPr/>
            </a:pPr>
            <a:r>
              <a:rPr lang="en-US" b="1" dirty="0"/>
              <a:t>Section 3 is the Straw Test. </a:t>
            </a:r>
            <a:r>
              <a:rPr lang="en-US" b="0" dirty="0"/>
              <a:t>It can help </a:t>
            </a:r>
            <a:r>
              <a:rPr lang="en-US" dirty="0"/>
              <a:t>make sure related content is in close-proximity. This is important to help unearth layout and design challenges for people with low vision. </a:t>
            </a:r>
          </a:p>
        </p:txBody>
      </p:sp>
    </p:spTree>
    <p:extLst>
      <p:ext uri="{BB962C8B-B14F-4D97-AF65-F5344CB8AC3E}">
        <p14:creationId xmlns:p14="http://schemas.microsoft.com/office/powerpoint/2010/main" val="2198471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a:p>
            <a:pPr marL="158750" indent="0">
              <a:buNone/>
            </a:pPr>
            <a:r>
              <a:rPr lang="en-US" dirty="0"/>
              <a:t>To conduct a Straw Test, take either your left hand or your right hand and hold it up like you're holding on to a straw. And I mean like, not a milkshake straw but one of those little coffee stir sticks.  Hold it up like you're making a fist and look through. Make the straw as tiny as you can. Close your other eye.</a:t>
            </a:r>
          </a:p>
          <a:p>
            <a:pPr marL="158750" indent="0">
              <a:buNone/>
            </a:pPr>
            <a:endParaRPr lang="en-US" dirty="0"/>
          </a:p>
          <a:p>
            <a:pPr marL="158750" indent="0">
              <a:buNone/>
            </a:pPr>
            <a:r>
              <a:rPr lang="en-US" dirty="0"/>
              <a:t>Look through the straw and examine your web pages and interfaces. Go through task flows while looking through the straw.</a:t>
            </a:r>
          </a:p>
          <a:p>
            <a:pPr marL="158750" indent="0">
              <a:buNone/>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For instance, go through the motions of filling out a form while you're looking through the straw. It can particularly challenging and is very easy to lose context.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158750" indent="0">
              <a:buNone/>
            </a:pPr>
            <a:r>
              <a:rPr lang="en-US" b="1" dirty="0"/>
              <a:t>More Information</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a:solidFill>
                  <a:srgbClr val="000000"/>
                </a:solidFill>
                <a:effectLst/>
                <a:latin typeface="Arial"/>
                <a:ea typeface="Arial"/>
                <a:cs typeface="Arial"/>
                <a:sym typeface="Arial"/>
              </a:rPr>
              <a:t>One of the most important functional needs for a screen magnifier users is to have well-placed calls to action and flexibility in interfaces.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a:solidFill>
                <a:srgbClr val="000000"/>
              </a:solidFill>
              <a:effectLst/>
              <a:latin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I wrote up some information for the W3C Low Vision Task Force on the Point of Regard and Proximity of Controls. The link is in the references document.</a:t>
            </a:r>
          </a:p>
          <a:p>
            <a:pPr marL="158750" indent="0">
              <a:buNone/>
            </a:pPr>
            <a:endParaRPr lang="en-US" dirty="0"/>
          </a:p>
          <a:p>
            <a:pPr marL="158750" indent="0">
              <a:buNone/>
            </a:pPr>
            <a:r>
              <a:rPr lang="en-US" dirty="0"/>
              <a:t>The W3C has a video that includes a Straw Test. That link is also in the </a:t>
            </a:r>
            <a:r>
              <a:rPr lang="en-US" sz="1100" b="0" i="0" u="none" strike="noStrike" cap="none" baseline="0" dirty="0">
                <a:solidFill>
                  <a:srgbClr val="000000"/>
                </a:solidFill>
                <a:effectLst/>
                <a:latin typeface="Arial"/>
                <a:ea typeface="Arial"/>
                <a:cs typeface="Arial"/>
                <a:sym typeface="Arial"/>
              </a:rPr>
              <a:t>references</a:t>
            </a:r>
            <a:r>
              <a:rPr lang="en-US" dirty="0"/>
              <a:t>.</a:t>
            </a:r>
          </a:p>
        </p:txBody>
      </p:sp>
    </p:spTree>
    <p:extLst>
      <p:ext uri="{BB962C8B-B14F-4D97-AF65-F5344CB8AC3E}">
        <p14:creationId xmlns:p14="http://schemas.microsoft.com/office/powerpoint/2010/main" val="84586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1200"/>
              </a:spcAft>
              <a:buClr>
                <a:srgbClr val="000000"/>
              </a:buClr>
              <a:buSzPts val="1100"/>
              <a:buFont typeface="Arial"/>
              <a:buNone/>
              <a:tabLst/>
              <a:defRPr/>
            </a:pPr>
            <a:r>
              <a:rPr lang="en-US" b="1" dirty="0"/>
              <a:t>Section 4 is Manual Checks for Images</a:t>
            </a:r>
            <a:r>
              <a:rPr lang="en-US" dirty="0"/>
              <a:t>. Verifying that text alternatives are meaningful can only be accomplished by manual review. They must appropriately describe the content and/or purpose of the image. This is covered under WCAG Success Criterion 1.1.1.</a:t>
            </a:r>
          </a:p>
          <a:p>
            <a:pPr marL="158750" marR="0" lvl="0" indent="0" algn="l" defTabSz="914400" rtl="0" eaLnBrk="1" fontAlgn="auto" latinLnBrk="0" hangingPunct="1">
              <a:lnSpc>
                <a:spcPct val="100000"/>
              </a:lnSpc>
              <a:spcBef>
                <a:spcPts val="0"/>
              </a:spcBef>
              <a:spcAft>
                <a:spcPts val="1200"/>
              </a:spcAft>
              <a:buClr>
                <a:srgbClr val="000000"/>
              </a:buClr>
              <a:buSzPts val="1100"/>
              <a:buFont typeface="Arial"/>
              <a:buNone/>
              <a:tabLst/>
              <a:defRPr/>
            </a:pPr>
            <a:endParaRPr lang="en-US" dirty="0"/>
          </a:p>
          <a:p>
            <a:pPr marL="158750" marR="0" lvl="0" indent="0" algn="l" defTabSz="914400" rtl="0" eaLnBrk="1" fontAlgn="auto" latinLnBrk="0" hangingPunct="1">
              <a:lnSpc>
                <a:spcPct val="100000"/>
              </a:lnSpc>
              <a:spcBef>
                <a:spcPts val="0"/>
              </a:spcBef>
              <a:spcAft>
                <a:spcPts val="120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688313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0b78a97da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10b78a97da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600" b="1" dirty="0"/>
              <a:t>About Me</a:t>
            </a:r>
            <a:r>
              <a:rPr lang="en-US" sz="1600" dirty="0"/>
              <a:t>: Let's not talk too much about me. Just a few details:</a:t>
            </a:r>
          </a:p>
          <a:p>
            <a:pPr marL="0" lvl="0" indent="0" algn="l" rtl="0">
              <a:spcBef>
                <a:spcPts val="0"/>
              </a:spcBef>
              <a:spcAft>
                <a:spcPts val="0"/>
              </a:spcAft>
              <a:buNone/>
            </a:pPr>
            <a:endParaRPr lang="en-US" sz="1600" dirty="0"/>
          </a:p>
          <a:p>
            <a:pPr marL="285750" lvl="0" indent="-285750" algn="l" rtl="0">
              <a:spcBef>
                <a:spcPts val="0"/>
              </a:spcBef>
              <a:spcAft>
                <a:spcPts val="0"/>
              </a:spcAft>
            </a:pPr>
            <a:r>
              <a:rPr lang="en-US" sz="1600" dirty="0"/>
              <a:t>My pronouns are she/her. </a:t>
            </a:r>
          </a:p>
          <a:p>
            <a:pPr marL="285750" lvl="0" indent="-285750" algn="l" rtl="0">
              <a:spcBef>
                <a:spcPts val="0"/>
              </a:spcBef>
              <a:spcAft>
                <a:spcPts val="0"/>
              </a:spcAft>
            </a:pPr>
            <a:r>
              <a:rPr lang="en-US" sz="1600" dirty="0"/>
              <a:t>I have shoulder length light brown hair, blue eyes, and glasses.</a:t>
            </a:r>
          </a:p>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600" dirty="0"/>
              <a:t>I am an IT Professional, with UMD’s Information Technology Systems and Services (ITSS).</a:t>
            </a:r>
          </a:p>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600" dirty="0"/>
              <a:t>I began web accessibility work 1998.</a:t>
            </a:r>
          </a:p>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600" dirty="0"/>
              <a:t>I’m an Invited Expert in the W3C's Accessibility Guidelines Working Group. That’s the group that authors the rules for W3C’s Web Content Accessibility Guidelines (WCAG), which serves as the accessibility standard for the University of Minnesota.</a:t>
            </a:r>
          </a:p>
        </p:txBody>
      </p:sp>
    </p:spTree>
    <p:extLst>
      <p:ext uri="{BB962C8B-B14F-4D97-AF65-F5344CB8AC3E}">
        <p14:creationId xmlns:p14="http://schemas.microsoft.com/office/powerpoint/2010/main" val="2450959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a:t>Image Short Text Alternatives</a:t>
            </a:r>
            <a:r>
              <a:rPr lang="en-US" dirty="0"/>
              <a:t>: Ensure that alt text is accurate and succinct. If an image is informative and if it is: </a:t>
            </a:r>
          </a:p>
          <a:p>
            <a:pPr marL="457200" lvl="0" indent="-298450"/>
            <a:r>
              <a:rPr lang="en-US" b="1" dirty="0"/>
              <a:t>A Picture</a:t>
            </a:r>
            <a:r>
              <a:rPr lang="en-US" dirty="0"/>
              <a:t>: verify the alt text is a name or short description.</a:t>
            </a:r>
          </a:p>
          <a:p>
            <a:pPr marL="457200" lvl="0" indent="-298450"/>
            <a:r>
              <a:rPr lang="en-US" b="1" dirty="0"/>
              <a:t>Text</a:t>
            </a:r>
            <a:r>
              <a:rPr lang="en-US" dirty="0"/>
              <a:t>: make sure that text is repeat text word-for-word.</a:t>
            </a:r>
          </a:p>
          <a:p>
            <a:pPr marL="457200" lvl="0" indent="-298450"/>
            <a:r>
              <a:rPr lang="en-US" b="1" dirty="0"/>
              <a:t>Complex Data</a:t>
            </a:r>
            <a:r>
              <a:rPr lang="en-US" dirty="0"/>
              <a:t>: provide an overview. (And you will also need a long description, which I will talk about in the next slide.)</a:t>
            </a:r>
          </a:p>
          <a:p>
            <a:pPr marL="457200" lvl="0" indent="-298450"/>
            <a:r>
              <a:rPr lang="en-US" b="1" dirty="0"/>
              <a:t>A Symbol</a:t>
            </a:r>
            <a:r>
              <a:rPr lang="en-US" dirty="0"/>
              <a:t>: identify its essence or purpose.</a:t>
            </a:r>
          </a:p>
          <a:p>
            <a:pPr marL="457200" lvl="0" indent="-298450"/>
            <a:r>
              <a:rPr lang="en-US" b="1" dirty="0"/>
              <a:t>A Functional Image</a:t>
            </a:r>
            <a:r>
              <a:rPr lang="en-US" dirty="0"/>
              <a:t>, emphasize action or link purpose.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More Information</a:t>
            </a: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If an image is “primarily intended to create </a:t>
            </a:r>
            <a:r>
              <a:rPr lang="en-US" sz="1100" b="0" i="0" u="none" strike="noStrike" cap="none" baseline="0" dirty="0">
                <a:solidFill>
                  <a:srgbClr val="000000"/>
                </a:solidFill>
                <a:latin typeface="Arial"/>
                <a:cs typeface="Arial"/>
                <a:sym typeface="Arial"/>
              </a:rPr>
              <a:t>a specific sensory experience, then text alternatives at least need to p</a:t>
            </a:r>
            <a:r>
              <a:rPr lang="en-US" dirty="0"/>
              <a:t>rovide descriptive identification of the non-text content.” (WCAG 1.1.1)</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Avoid using title attributes on images.  Check</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“Using the HTML title attribute – updated March 2020”  by Steve Faulkner. The link is in the references document.</a:t>
            </a:r>
            <a:endParaRPr lang="en-US" dirty="0"/>
          </a:p>
        </p:txBody>
      </p:sp>
    </p:spTree>
    <p:extLst>
      <p:ext uri="{BB962C8B-B14F-4D97-AF65-F5344CB8AC3E}">
        <p14:creationId xmlns:p14="http://schemas.microsoft.com/office/powerpoint/2010/main" val="2434056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Long Text Alternatives for Images</a:t>
            </a:r>
            <a:r>
              <a:rPr lang="en-US" dirty="0"/>
              <a:t>: </a:t>
            </a:r>
            <a:r>
              <a:rPr lang="en-US" b="0" dirty="0"/>
              <a:t>If a short text alternative does not provide a text equivalent for an image, a long description is also required to provide supplemental content via a secondary mechanism. You can:</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dirty="0"/>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b="0" dirty="0"/>
              <a:t>Link to the long description.</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b="0" dirty="0"/>
              <a:t>Place the description on same page and put location info in the alt attribute. The refences document links to more options.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More Information</a:t>
            </a:r>
            <a:endParaRPr lang="en-US" dirty="0"/>
          </a:p>
          <a:p>
            <a:pPr marL="158750" indent="0">
              <a:buNone/>
            </a:pPr>
            <a:r>
              <a:rPr lang="en-US" dirty="0"/>
              <a:t>2 types of images that may need a long text alternative:</a:t>
            </a:r>
          </a:p>
          <a:p>
            <a:pPr marL="158750" indent="0">
              <a:buNone/>
            </a:pPr>
            <a:endParaRPr lang="en-US" dirty="0"/>
          </a:p>
          <a:p>
            <a:pPr lvl="0">
              <a:buFont typeface="+mj-lt"/>
              <a:buAutoNum type="arabicPeriod"/>
            </a:pPr>
            <a:r>
              <a:rPr lang="en-US" b="1" dirty="0"/>
              <a:t>Complex Data Images</a:t>
            </a:r>
            <a:r>
              <a:rPr lang="en-US" dirty="0"/>
              <a:t>: charts, graphs, and diagrams. They allow sighted users to understand data and data relationships. These visual representations can convey a vast amount of non-text content. In addition to a short text equivalent, for many data images it may be necessary to provide more detailed information or supplemental content in the form of a long text alternative. The National Center for Accessible Media's Effective Practices for Description of Science Content within Digital Talking Books provides useful information on writing long descriptions for complex data. The link is in the </a:t>
            </a:r>
            <a:r>
              <a:rPr lang="en-US" b="0" dirty="0"/>
              <a:t>references</a:t>
            </a:r>
            <a:r>
              <a:rPr lang="en-US" dirty="0"/>
              <a:t> document.</a:t>
            </a:r>
            <a:br>
              <a:rPr lang="en-US" dirty="0"/>
            </a:br>
            <a:r>
              <a:rPr lang="en-US" sz="1200" b="1" dirty="0"/>
              <a:t>Pictures</a:t>
            </a:r>
            <a:r>
              <a:rPr lang="en-US" dirty="0"/>
              <a:t>: includes visual representations of objects, artwork, people, scenes, abstractions, etc. This non-text content can convey a significant amount of information visually or provide a specific sensory experience to a sighted person. Descriptions of what a picture looks like can be useful to those who are interested in the subject matter or the visual qualities of an image and who would otherwise be deprived of the content. </a:t>
            </a:r>
          </a:p>
          <a:p>
            <a:pPr marL="158750" lvl="0" indent="0">
              <a:buFont typeface="+mj-lt"/>
              <a:buNone/>
            </a:pPr>
            <a:endParaRPr lang="en-US" dirty="0"/>
          </a:p>
          <a:p>
            <a:pPr marL="158750" lvl="0" indent="0">
              <a:buFont typeface="+mj-lt"/>
              <a:buNone/>
            </a:pPr>
            <a:r>
              <a:rPr lang="en-US" dirty="0"/>
              <a:t>The document “3 Tips for Writing Long Descriptions of Pictures” is available in the refences document and provides information on that topic.</a:t>
            </a:r>
          </a:p>
          <a:p>
            <a:pPr marL="158750" lvl="0" indent="0">
              <a:buFont typeface="+mj-lt"/>
              <a:buNone/>
            </a:pPr>
            <a:endParaRPr lang="en-US" dirty="0"/>
          </a:p>
          <a:p>
            <a:pPr marL="158750" indent="0">
              <a:buNone/>
            </a:pPr>
            <a:r>
              <a:rPr lang="en-US" dirty="0"/>
              <a:t>When a long description is provided on the same web page as an image, its location can be described using the alt attribute of the image. The location information needs to be clear and accurate to help users locate the content.</a:t>
            </a:r>
          </a:p>
          <a:p>
            <a:pPr marL="158750" indent="0">
              <a:buNone/>
            </a:pPr>
            <a:endParaRPr lang="en-US" dirty="0"/>
          </a:p>
          <a:p>
            <a:pPr marL="158750" indent="0">
              <a:buNone/>
            </a:pPr>
            <a:r>
              <a:rPr lang="en-US" dirty="0"/>
              <a:t>Example :</a:t>
            </a:r>
          </a:p>
          <a:p>
            <a:pPr marL="158750" indent="0">
              <a:buNone/>
            </a:pPr>
            <a:r>
              <a:rPr lang="en-US" dirty="0"/>
              <a:t> </a:t>
            </a:r>
          </a:p>
          <a:p>
            <a:pPr marL="158750" indent="0">
              <a:buNone/>
            </a:pPr>
            <a:r>
              <a:rPr lang="en-US" b="0" dirty="0"/>
              <a:t>Number of subscribers. Described under the heading: 'Graph Description: Subscriber Increase’ </a:t>
            </a:r>
          </a:p>
          <a:p>
            <a:pPr marL="158750" indent="0">
              <a:buNone/>
            </a:pPr>
            <a:endParaRPr lang="en-US" b="0" dirty="0"/>
          </a:p>
          <a:p>
            <a:pPr marL="158750" indent="0">
              <a:buNone/>
            </a:pPr>
            <a:r>
              <a:rPr lang="en-US" b="0" dirty="0"/>
              <a:t>Then the heading would be:</a:t>
            </a:r>
          </a:p>
          <a:p>
            <a:pPr marL="158750" indent="0">
              <a:buNone/>
            </a:pPr>
            <a:r>
              <a:rPr lang="en-US" b="0" dirty="0"/>
              <a:t>&lt;h4&gt;Graph Description: Subscriber Increase</a:t>
            </a:r>
            <a:r>
              <a:rPr lang="en-US" b="0"/>
              <a:t>&lt;/h4&gt;</a:t>
            </a:r>
            <a:endParaRPr lang="en-US" b="0" dirty="0"/>
          </a:p>
          <a:p>
            <a:pPr marL="158750" indent="0">
              <a:buNone/>
            </a:pPr>
            <a:r>
              <a:rPr lang="en-US" b="0" dirty="0"/>
              <a:t>[full long description]</a:t>
            </a:r>
          </a:p>
          <a:p>
            <a:pPr marL="158750" indent="0">
              <a:buNone/>
            </a:pPr>
            <a:endParaRPr lang="en-US" b="0" dirty="0"/>
          </a:p>
          <a:p>
            <a:pPr marL="158750" indent="0">
              <a:buNone/>
            </a:pPr>
            <a:r>
              <a:rPr lang="en-US" b="0" dirty="0"/>
              <a:t>The W3C has a good document and more options for providing long descriptions. That link is in the references document.</a:t>
            </a:r>
          </a:p>
          <a:p>
            <a:pPr marL="615950" lvl="1" indent="0">
              <a:buFont typeface="+mj-lt"/>
              <a:buNone/>
            </a:pPr>
            <a:endParaRPr lang="en-US" dirty="0"/>
          </a:p>
        </p:txBody>
      </p:sp>
    </p:spTree>
    <p:extLst>
      <p:ext uri="{BB962C8B-B14F-4D97-AF65-F5344CB8AC3E}">
        <p14:creationId xmlns:p14="http://schemas.microsoft.com/office/powerpoint/2010/main" val="2567436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Purely Decorative Images: </a:t>
            </a:r>
            <a:r>
              <a:rPr lang="en-US" dirty="0"/>
              <a:t>Ensure </a:t>
            </a:r>
            <a:r>
              <a:rPr lang="en-US" sz="1100" b="0" i="0" u="none" strike="noStrike" cap="none" baseline="0" dirty="0">
                <a:solidFill>
                  <a:srgbClr val="000000"/>
                </a:solidFill>
                <a:latin typeface="Arial"/>
                <a:cs typeface="Arial"/>
                <a:sym typeface="Arial"/>
              </a:rPr>
              <a:t>that pure decoration </a:t>
            </a:r>
            <a:r>
              <a:rPr lang="en-US" dirty="0"/>
              <a:t>or redundant images use a null attribute </a:t>
            </a:r>
            <a:r>
              <a:rPr lang="en-US"/>
              <a:t>alt="". </a:t>
            </a: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If an image has a purpose, then a user should be aware that it is there and what its intended purpose is.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158750" indent="0">
              <a:spcBef>
                <a:spcPts val="300"/>
              </a:spcBef>
              <a:buNone/>
            </a:pPr>
            <a:r>
              <a:rPr lang="en-US" dirty="0"/>
              <a:t>A null alt attribute will:</a:t>
            </a:r>
          </a:p>
          <a:p>
            <a:pPr marL="457200" indent="-298450">
              <a:spcBef>
                <a:spcPts val="300"/>
              </a:spcBef>
            </a:pPr>
            <a:r>
              <a:rPr lang="en-US" dirty="0"/>
              <a:t>Be completely ignored by assistive technologies. </a:t>
            </a:r>
          </a:p>
          <a:p>
            <a:pPr marL="457200" indent="-298450">
              <a:spcBef>
                <a:spcPts val="300"/>
              </a:spcBef>
            </a:pPr>
            <a:r>
              <a:rPr lang="en-US" dirty="0"/>
              <a:t>Prevents a person who is blind from knowing about and sharing the image.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158750" indent="0">
              <a:buNone/>
            </a:pPr>
            <a:r>
              <a:rPr lang="en-US" dirty="0"/>
              <a:t>So, seriously consider if an image is purely decorative. If it isn't, try to concisely explain what the image is in the context of the document's purpose without overly duplicating the text in which the image is embedded.</a:t>
            </a:r>
          </a:p>
          <a:p>
            <a:pPr marL="158750" indent="0">
              <a:buNone/>
            </a:pPr>
            <a:endParaRPr lang="en-US" dirty="0"/>
          </a:p>
          <a:p>
            <a:pPr marL="158750" indent="0">
              <a:buNone/>
            </a:pPr>
            <a:r>
              <a:rPr lang="en-US" b="1" dirty="0"/>
              <a:t>More Information</a:t>
            </a:r>
            <a:endParaRPr lang="en-US" dirty="0"/>
          </a:p>
          <a:p>
            <a:pPr marL="158750" indent="0">
              <a:buNone/>
            </a:pPr>
            <a:r>
              <a:rPr lang="en-US" dirty="0"/>
              <a:t>Whenever a null alt attribute is used the author is deciding that informing a user who is blind that the image on the page isn't important or worthwhile for them to know about. The fact an image is there is completely hidden from them. </a:t>
            </a:r>
          </a:p>
          <a:p>
            <a:pPr marL="158750" indent="0">
              <a:buNone/>
            </a:pPr>
            <a:endParaRPr lang="en-US" dirty="0"/>
          </a:p>
          <a:p>
            <a:pPr marL="158750" indent="0">
              <a:buNone/>
            </a:pPr>
            <a:r>
              <a:rPr lang="en-US" dirty="0"/>
              <a:t>Ultimately, it is about treating people with visual disabilities as visitors who access content differently, but equally. </a:t>
            </a:r>
          </a:p>
          <a:p>
            <a:pPr marL="158750" indent="0">
              <a:buNone/>
            </a:pPr>
            <a:endParaRPr lang="en-US" dirty="0"/>
          </a:p>
          <a:p>
            <a:pPr marL="158750" indent="0">
              <a:buNone/>
            </a:pPr>
            <a:r>
              <a:rPr lang="en-US" dirty="0"/>
              <a:t>Treat them fairly and on an even footing: "deciding" that they likely don't want to know that an image is on the page is a serious decision to make.</a:t>
            </a:r>
          </a:p>
          <a:p>
            <a:pPr marL="158750" indent="0">
              <a:buNone/>
            </a:pPr>
            <a:endParaRPr lang="en-US" dirty="0"/>
          </a:p>
          <a:p>
            <a:pPr marL="158750" indent="0">
              <a:buNone/>
            </a:pPr>
            <a:r>
              <a:rPr lang="en-US" dirty="0"/>
              <a:t>Let's try to do our best to treat people with visual disabilities with that same kind of respect - afford them a textual glance of the image that all sighted users will make when a page first loads (and avoid going into too much detail, because few sighted users are going to study the image thoroughly).</a:t>
            </a:r>
          </a:p>
        </p:txBody>
      </p:sp>
    </p:spTree>
    <p:extLst>
      <p:ext uri="{BB962C8B-B14F-4D97-AF65-F5344CB8AC3E}">
        <p14:creationId xmlns:p14="http://schemas.microsoft.com/office/powerpoint/2010/main" val="1014516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spcAft>
                <a:spcPts val="1200"/>
              </a:spcAft>
              <a:buNone/>
            </a:pPr>
            <a:r>
              <a:rPr lang="en-US" b="1" dirty="0"/>
              <a:t>Section 5 is Color and Contrast. </a:t>
            </a:r>
            <a:r>
              <a:rPr lang="en-US" b="0" dirty="0"/>
              <a:t>In this section we’ll talk about manual checks for color alone, text contrast, and non-text contrast.</a:t>
            </a:r>
          </a:p>
        </p:txBody>
      </p:sp>
    </p:spTree>
    <p:extLst>
      <p:ext uri="{BB962C8B-B14F-4D97-AF65-F5344CB8AC3E}">
        <p14:creationId xmlns:p14="http://schemas.microsoft.com/office/powerpoint/2010/main" val="205857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spcAft>
                <a:spcPts val="1200"/>
              </a:spcAft>
              <a:buNone/>
            </a:pPr>
            <a:r>
              <a:rPr lang="en-US" sz="1100" b="1" i="0" u="none" strike="noStrike" cap="none" dirty="0">
                <a:solidFill>
                  <a:schemeClr val="accent2"/>
                </a:solidFill>
                <a:effectLst/>
                <a:latin typeface="Roboto"/>
                <a:ea typeface="Roboto"/>
                <a:cs typeface="Roboto"/>
                <a:sym typeface="Roboto"/>
              </a:rPr>
              <a:t>Color Alone: </a:t>
            </a:r>
            <a:r>
              <a:rPr lang="en-US" dirty="0"/>
              <a:t>Ensure color is not used as the only way of conveying meaning or information. This is WCAG Success Criterion 1.4.1.</a:t>
            </a:r>
          </a:p>
          <a:p>
            <a:pPr marL="158750" indent="0">
              <a:spcAft>
                <a:spcPts val="1200"/>
              </a:spcAft>
              <a:buNone/>
            </a:pPr>
            <a:endParaRPr lang="en-US" dirty="0"/>
          </a:p>
          <a:p>
            <a:pPr marL="158750" indent="0">
              <a:spcAft>
                <a:spcPts val="1200"/>
              </a:spcAft>
              <a:buNone/>
            </a:pPr>
            <a:r>
              <a:rPr lang="en-US" dirty="0"/>
              <a:t>Ask yourself, “If I take color away from this page is any important information lost?”</a:t>
            </a:r>
          </a:p>
          <a:p>
            <a:pPr marL="158750" indent="0">
              <a:spcAft>
                <a:spcPts val="1200"/>
              </a:spcAft>
              <a:buNone/>
            </a:pPr>
            <a:endParaRPr lang="en-US" dirty="0"/>
          </a:p>
          <a:p>
            <a:pPr marL="158750" indent="0">
              <a:spcAft>
                <a:spcPts val="1200"/>
              </a:spcAft>
              <a:buNone/>
            </a:pPr>
            <a:r>
              <a:rPr lang="en-US" dirty="0"/>
              <a:t>Make sure that stylistic information alone (such as bolding alone) isn’t used either as screen readers generally do not present stylistic information to the end user. Use text, icons, symbols, or patterns in addition to color.</a:t>
            </a:r>
          </a:p>
          <a:p>
            <a:pPr marL="158750" indent="0">
              <a:spcAft>
                <a:spcPts val="1200"/>
              </a:spcAft>
              <a:buNone/>
            </a:pPr>
            <a:endParaRPr lang="en-US" sz="1100" b="1" i="0" u="none" strike="noStrike" cap="none" dirty="0">
              <a:solidFill>
                <a:schemeClr val="accent2"/>
              </a:solidFill>
              <a:effectLst/>
              <a:latin typeface="Roboto"/>
              <a:ea typeface="Roboto"/>
              <a:sym typeface="Roboto"/>
            </a:endParaRPr>
          </a:p>
          <a:p>
            <a:pPr marL="158750" indent="0">
              <a:spcAft>
                <a:spcPts val="1200"/>
              </a:spcAft>
              <a:buNone/>
            </a:pPr>
            <a:r>
              <a:rPr lang="en-US" sz="1100" b="1" i="0" u="none" strike="noStrike" cap="none" dirty="0">
                <a:solidFill>
                  <a:schemeClr val="accent2"/>
                </a:solidFill>
                <a:effectLst/>
                <a:latin typeface="Roboto"/>
                <a:ea typeface="Roboto"/>
                <a:sym typeface="Roboto"/>
              </a:rPr>
              <a:t>More Information</a:t>
            </a:r>
            <a:endParaRPr lang="en-US" dirty="0"/>
          </a:p>
          <a:p>
            <a:pPr marL="158750" indent="0">
              <a:spcAft>
                <a:spcPts val="1200"/>
              </a:spcAft>
              <a:buNone/>
            </a:pPr>
            <a:r>
              <a:rPr lang="en-US" dirty="0"/>
              <a:t>Example: don’t just use red to indicate a negative number.  Make sure there is another way to show this, by including a minus sign in front of the negative number</a:t>
            </a:r>
          </a:p>
          <a:p>
            <a:pPr marL="158750" indent="0">
              <a:spcAft>
                <a:spcPts val="1200"/>
              </a:spcAft>
              <a:buNone/>
            </a:pPr>
            <a:endParaRPr lang="en-US" dirty="0"/>
          </a:p>
          <a:p>
            <a:pPr marL="158750" indent="0">
              <a:spcAft>
                <a:spcPts val="1200"/>
              </a:spcAft>
              <a:buNone/>
            </a:pPr>
            <a:r>
              <a:rPr lang="en-US" dirty="0"/>
              <a:t>If color alone is used to convey information, automated tools can’t detect the problem. Another example: if a form field turns red to indicate that the user needs to add additional information, WAVE (and other tools) won’t see this as an issue but users who can’t perceive color may have trouble understanding why they’re unable to complete the form.</a:t>
            </a:r>
          </a:p>
          <a:p>
            <a:pPr marL="158750" indent="0">
              <a:spcAft>
                <a:spcPts val="1200"/>
              </a:spcAft>
              <a:buNone/>
            </a:pPr>
            <a:r>
              <a:rPr lang="en-US" dirty="0"/>
              <a:t> </a:t>
            </a:r>
          </a:p>
          <a:p>
            <a:pPr marL="158750" indent="0">
              <a:buNone/>
            </a:pPr>
            <a:r>
              <a:rPr lang="en-US" dirty="0"/>
              <a:t>Accessibility guidelines do not prohibit any specific color or color combination, such as red and green. However, they do require that "color is not used as the only visual means of conveying information, indicating an action, prompting a response, or distinguishing a visual element". Ensure that color-reliance is tested for and avoided.</a:t>
            </a:r>
          </a:p>
          <a:p>
            <a:pPr marL="158750" indent="0">
              <a:buNone/>
            </a:pPr>
            <a:endParaRPr lang="en-US" dirty="0"/>
          </a:p>
          <a:p>
            <a:pPr marL="158750" indent="0">
              <a:buNone/>
            </a:pPr>
            <a:r>
              <a:rPr lang="en-US" dirty="0"/>
              <a:t>Color use in graphs and charts is particularly challenging to make accessible .</a:t>
            </a:r>
          </a:p>
          <a:p>
            <a:pPr marL="158750" indent="0">
              <a:buNone/>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Although some screen readers can be configured to </a:t>
            </a:r>
            <a:r>
              <a:rPr lang="en-US" sz="1100" b="0" i="0" u="none" strike="noStrike" cap="none" baseline="0" dirty="0">
                <a:solidFill>
                  <a:srgbClr val="000000"/>
                </a:solidFill>
                <a:latin typeface="Arial"/>
                <a:cs typeface="Arial"/>
                <a:sym typeface="Arial"/>
              </a:rPr>
              <a:t>announce , &lt;b&gt;/&lt;i&gt; and &lt;strong</a:t>
            </a:r>
            <a:r>
              <a:rPr lang="en-US" dirty="0"/>
              <a:t>&gt;/&lt;em&gt; and &lt;u&gt; elements are not normally pronounced by default.  As it says in JAWS Techniques for Examining Text Formatting:</a:t>
            </a:r>
          </a:p>
          <a:p>
            <a:pPr marL="158750" indent="0">
              <a:buNone/>
            </a:pPr>
            <a:endParaRPr lang="en-US" dirty="0"/>
          </a:p>
          <a:p>
            <a:pPr marL="158750" indent="0">
              <a:buNone/>
            </a:pPr>
            <a:r>
              <a:rPr lang="en-US" dirty="0"/>
              <a:t>"The default behavior of JAWS is to speak all text using the same voice. JAWS does not distinguish between different types of fonts or font attributes such as bolding or underlined text.”</a:t>
            </a:r>
          </a:p>
          <a:p>
            <a:pPr marL="158750" indent="0">
              <a:buNone/>
            </a:pPr>
            <a:r>
              <a:rPr lang="en-US" dirty="0"/>
              <a:t>That link is in the references document.</a:t>
            </a:r>
          </a:p>
        </p:txBody>
      </p:sp>
    </p:spTree>
    <p:extLst>
      <p:ext uri="{BB962C8B-B14F-4D97-AF65-F5344CB8AC3E}">
        <p14:creationId xmlns:p14="http://schemas.microsoft.com/office/powerpoint/2010/main" val="2059389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a:t>Text Contrast</a:t>
            </a:r>
            <a:r>
              <a:rPr lang="en-US" dirty="0"/>
              <a:t>. Make sure that proper text contrast levels are met for text overlaid or embedded in images. This is WCAG Success Criterion 1.4.3.</a:t>
            </a:r>
          </a:p>
          <a:p>
            <a:pPr marL="158750" indent="0">
              <a:spcBef>
                <a:spcPts val="600"/>
              </a:spcBef>
              <a:buNone/>
            </a:pPr>
            <a:endParaRPr lang="en-US" dirty="0"/>
          </a:p>
          <a:p>
            <a:pPr marL="158750" indent="0">
              <a:buNone/>
            </a:pPr>
            <a:r>
              <a:rPr lang="en-US" dirty="0"/>
              <a:t>Use an accurate eyedropper tool such as the Color Contrast Analyzer by The Paciello Group. The link to that is in the references document. </a:t>
            </a:r>
          </a:p>
          <a:p>
            <a:pPr marL="158750" indent="0">
              <a:buNone/>
            </a:pPr>
            <a:endParaRPr lang="en-US" dirty="0"/>
          </a:p>
          <a:p>
            <a:pPr marL="158750" indent="0">
              <a:buNone/>
            </a:pPr>
            <a:r>
              <a:rPr lang="en-US" b="1" dirty="0"/>
              <a:t>More Information</a:t>
            </a:r>
          </a:p>
          <a:p>
            <a:pPr marL="158750" indent="0">
              <a:buNone/>
            </a:pPr>
            <a:r>
              <a:rPr lang="en-US" dirty="0"/>
              <a:t>To define contrast, WCAG relies on a formulation called a contrast ratio. It is a 2-number figure that ranges from 1:1 to 21:1. The first number refers to the relative luminance - a measure of brightness - of the lighter color. The second reflects the relative luminance of the darker shade. </a:t>
            </a:r>
          </a:p>
          <a:p>
            <a:pPr marL="158750" indent="0">
              <a:buNone/>
            </a:pPr>
            <a:endParaRPr lang="en-US" b="0" dirty="0"/>
          </a:p>
          <a:p>
            <a:pPr marL="158750" indent="0">
              <a:buNone/>
            </a:pPr>
            <a:r>
              <a:rPr lang="en-US" b="0" dirty="0"/>
              <a:t>Relative luminance, is a numerical description of a color’s brightness. WCAG provides a mathematical formula for translating RGB values into relative luminance.</a:t>
            </a:r>
          </a:p>
          <a:p>
            <a:pPr marL="158750" indent="0">
              <a:buNone/>
            </a:pPr>
            <a:endParaRPr lang="en-US" b="0" dirty="0"/>
          </a:p>
          <a:p>
            <a:pPr marL="158750" indent="0">
              <a:buNone/>
            </a:pPr>
            <a:r>
              <a:rPr lang="en-US" dirty="0"/>
              <a:t>Text and images of need a contrast ratio of at least 4.5:1.</a:t>
            </a:r>
          </a:p>
          <a:p>
            <a:pPr marL="158750" indent="0">
              <a:buNone/>
            </a:pPr>
            <a:endParaRPr lang="en-US" dirty="0"/>
          </a:p>
          <a:p>
            <a:pPr marL="158750" indent="0">
              <a:buNone/>
            </a:pPr>
            <a:r>
              <a:rPr lang="en-US" dirty="0"/>
              <a:t>Large text - at least 18 point (typically 24px) or 14 point (typically 18.66px) and bold requires a contrast ratio of at least 3:1.</a:t>
            </a:r>
          </a:p>
          <a:p>
            <a:pPr marL="158750" indent="0">
              <a:buNone/>
            </a:pPr>
            <a:endParaRPr lang="en-US" b="0" dirty="0"/>
          </a:p>
          <a:p>
            <a:pPr marL="158750" indent="0">
              <a:buNone/>
            </a:pPr>
            <a:endParaRPr lang="en-US" b="1" dirty="0"/>
          </a:p>
          <a:p>
            <a:pPr marL="158750" indent="0">
              <a:buNone/>
            </a:pPr>
            <a:endParaRPr lang="en-US" b="1" dirty="0"/>
          </a:p>
        </p:txBody>
      </p:sp>
    </p:spTree>
    <p:extLst>
      <p:ext uri="{BB962C8B-B14F-4D97-AF65-F5344CB8AC3E}">
        <p14:creationId xmlns:p14="http://schemas.microsoft.com/office/powerpoint/2010/main" val="297458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a:t>Non-Text Contrast: </a:t>
            </a:r>
            <a:r>
              <a:rPr lang="en-US" dirty="0"/>
              <a:t>There are  2 types of non-text content to check: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n-US" dirty="0"/>
              <a:t>The first is </a:t>
            </a:r>
            <a:r>
              <a:rPr lang="en-US" b="1" dirty="0"/>
              <a:t>User Interface Components</a:t>
            </a:r>
            <a:r>
              <a:rPr lang="en-US" dirty="0"/>
              <a:t>. This includes form fields, links and buttons.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n-US" dirty="0"/>
              <a:t>The 2</a:t>
            </a:r>
            <a:r>
              <a:rPr lang="en-US" baseline="30000" dirty="0"/>
              <a:t>nd</a:t>
            </a:r>
            <a:r>
              <a:rPr lang="en-US" dirty="0"/>
              <a:t> is </a:t>
            </a:r>
            <a:r>
              <a:rPr lang="en-US" b="1" dirty="0"/>
              <a:t>Graphical Objects </a:t>
            </a:r>
            <a:r>
              <a:rPr lang="en-US" dirty="0"/>
              <a:t>required for understanding. For example a warning icon. </a:t>
            </a:r>
          </a:p>
          <a:p>
            <a:pPr marL="158750" marR="0" lvl="0" indent="0" algn="l" defTabSz="914400" rtl="0" eaLnBrk="1" fontAlgn="auto" latinLnBrk="0" hangingPunct="1">
              <a:lnSpc>
                <a:spcPct val="100000"/>
              </a:lnSpc>
              <a:spcBef>
                <a:spcPts val="600"/>
              </a:spcBef>
              <a:spcAft>
                <a:spcPts val="0"/>
              </a:spcAft>
              <a:buClr>
                <a:srgbClr val="000000"/>
              </a:buClr>
              <a:buSzPts val="1100"/>
              <a:buFont typeface="Arial"/>
              <a:buNone/>
              <a:tabLst/>
              <a:defRPr/>
            </a:pPr>
            <a:endParaRPr lang="en-US" dirty="0"/>
          </a:p>
          <a:p>
            <a:pPr marL="158750" marR="0" lvl="0" indent="0" algn="l" defTabSz="914400" rtl="0" eaLnBrk="1" fontAlgn="auto" latinLnBrk="0" hangingPunct="1">
              <a:lnSpc>
                <a:spcPct val="100000"/>
              </a:lnSpc>
              <a:spcBef>
                <a:spcPts val="600"/>
              </a:spcBef>
              <a:spcAft>
                <a:spcPts val="0"/>
              </a:spcAft>
              <a:buClr>
                <a:srgbClr val="000000"/>
              </a:buClr>
              <a:buSzPts val="1100"/>
              <a:buFont typeface="Arial"/>
              <a:buNone/>
              <a:tabLst/>
              <a:defRPr/>
            </a:pPr>
            <a:r>
              <a:rPr lang="en-US" dirty="0"/>
              <a:t>Make sure they have a contrast ratio of at least 3:1 against adjacent colors. This is WCAG Success Criterion 1.4.11. Again, t</a:t>
            </a:r>
            <a:r>
              <a:rPr lang="en-US" b="0" dirty="0"/>
              <a:t>o test use </a:t>
            </a:r>
            <a:r>
              <a:rPr lang="en-US" dirty="0"/>
              <a:t>a manual tool such as TPG's Colour Contrast Analyser.</a:t>
            </a:r>
          </a:p>
          <a:p>
            <a:pPr marL="158750" indent="0">
              <a:buNone/>
            </a:pPr>
            <a:endParaRPr lang="en-US" b="0" dirty="0"/>
          </a:p>
          <a:p>
            <a:pPr marL="158750" indent="0">
              <a:buNone/>
            </a:pPr>
            <a:r>
              <a:rPr lang="en-US" b="1" dirty="0"/>
              <a:t>More Information</a:t>
            </a: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User interface components includes the visual information that identifies a component as well as its state. Both need to meet the contrast ratio. This typically means that the outer edge of a component will need to be distinguishable from the background, as will any indicators for focus, selection or other states. The WCAG </a:t>
            </a:r>
            <a:r>
              <a:rPr lang="en-US" b="0" dirty="0"/>
              <a:t>1.4.11 Non-text Contrast Understanding document  </a:t>
            </a:r>
            <a:r>
              <a:rPr lang="en-US" dirty="0"/>
              <a:t>provides extensive explanations of how contrast can be achieved for both common components and customized widgets.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158750" indent="0">
              <a:buNone/>
            </a:pPr>
            <a:r>
              <a:rPr lang="en-US" dirty="0"/>
              <a:t>For every important graphical object, whether it be a UI component or a non-interactive object, the parts of the graphic that make it understandable must meet a 3:1 contrast with the neighboring information. Again, the  WCAG Understanding document provides a range of examples for everything from monochrome icons to pie charts with different colored wedges. Considerations for such things as gradients and infographics are also discussed.</a:t>
            </a:r>
          </a:p>
          <a:p>
            <a:pPr marL="158750" indent="0">
              <a:buNone/>
            </a:pPr>
            <a:endParaRPr lang="en-US" dirty="0"/>
          </a:p>
          <a:p>
            <a:pPr marL="158750" indent="0">
              <a:buNone/>
            </a:pPr>
            <a:r>
              <a:rPr lang="en-US" dirty="0"/>
              <a:t>If the page contains dynamically changing elements or styles, make sure you trigger and test these - for instance, if text inputs have a different visual presentation when they are focused, or if an error message is shown after attempting to submit an incomplete form, ensure that you test these states of the form as well.</a:t>
            </a:r>
          </a:p>
          <a:p>
            <a:pPr marL="158750" indent="0">
              <a:buNone/>
            </a:pPr>
            <a:endParaRPr lang="en-US" dirty="0"/>
          </a:p>
          <a:p>
            <a:pPr marL="158750" indent="0">
              <a:buNone/>
            </a:pPr>
            <a:r>
              <a:rPr lang="en-US" dirty="0"/>
              <a:t>In some cases, it's necessary to think about more than one contrast ratio per element. For example, the color of a button must contrast clearly against its background, and the button's text label must also contrast well against the button's color.</a:t>
            </a:r>
          </a:p>
          <a:p>
            <a:pPr marL="158750" indent="0">
              <a:buNone/>
            </a:pPr>
            <a:endParaRPr lang="en-US" b="0" dirty="0"/>
          </a:p>
        </p:txBody>
      </p:sp>
    </p:spTree>
    <p:extLst>
      <p:ext uri="{BB962C8B-B14F-4D97-AF65-F5344CB8AC3E}">
        <p14:creationId xmlns:p14="http://schemas.microsoft.com/office/powerpoint/2010/main" val="49571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600" dirty="0"/>
              <a:t>So, in this session we’ve discussed: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600" dirty="0"/>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600" dirty="0"/>
              <a:t>The definition of manual testing,</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600" dirty="0"/>
              <a:t>How auto and manual testing complement each other,</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600" dirty="0"/>
              <a:t>Validating auto tool results, and</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600" dirty="0"/>
              <a:t>5 manual checks.</a:t>
            </a:r>
          </a:p>
          <a:p>
            <a:pPr marL="158750" marR="0" lvl="0" indent="0" algn="l" defTabSz="914400" rtl="0" eaLnBrk="1" fontAlgn="auto" latinLnBrk="0" hangingPunct="1">
              <a:lnSpc>
                <a:spcPct val="100000"/>
              </a:lnSpc>
              <a:spcBef>
                <a:spcPts val="0"/>
              </a:spcBef>
              <a:spcAft>
                <a:spcPts val="1200"/>
              </a:spcAft>
              <a:buClr>
                <a:srgbClr val="000000"/>
              </a:buClr>
              <a:buSzPts val="1100"/>
              <a:buFont typeface="Arial"/>
              <a:buNone/>
              <a:tabLst/>
              <a:defRPr/>
            </a:pPr>
            <a:r>
              <a:rPr lang="en-US" sz="1600" dirty="0"/>
              <a:t>There are many more manual checks. But these should help get you started. </a:t>
            </a:r>
          </a:p>
          <a:p>
            <a:pPr marL="158750" marR="0" lvl="0" indent="0" algn="l" defTabSz="914400" rtl="0" eaLnBrk="1" fontAlgn="auto" latinLnBrk="0" hangingPunct="1">
              <a:lnSpc>
                <a:spcPct val="100000"/>
              </a:lnSpc>
              <a:spcBef>
                <a:spcPts val="0"/>
              </a:spcBef>
              <a:spcAft>
                <a:spcPts val="1200"/>
              </a:spcAft>
              <a:buClr>
                <a:srgbClr val="000000"/>
              </a:buClr>
              <a:buSzPts val="1100"/>
              <a:buFont typeface="Arial"/>
              <a:buNone/>
              <a:tabLst/>
              <a:defRPr/>
            </a:pPr>
            <a:endParaRPr lang="en-US" sz="1600" b="0" dirty="0"/>
          </a:p>
          <a:p>
            <a:pPr marL="158750" marR="0" lvl="0" indent="0" algn="l" defTabSz="914400" rtl="0" eaLnBrk="1" fontAlgn="auto" latinLnBrk="0" hangingPunct="1">
              <a:lnSpc>
                <a:spcPct val="100000"/>
              </a:lnSpc>
              <a:spcBef>
                <a:spcPts val="0"/>
              </a:spcBef>
              <a:spcAft>
                <a:spcPts val="1200"/>
              </a:spcAft>
              <a:buClr>
                <a:srgbClr val="000000"/>
              </a:buClr>
              <a:buSzPts val="1100"/>
              <a:buFont typeface="Arial"/>
              <a:buNone/>
              <a:tabLst/>
              <a:defRPr/>
            </a:pPr>
            <a:r>
              <a:rPr lang="en-US" sz="1600" dirty="0"/>
              <a:t>Thank you!</a:t>
            </a:r>
            <a:endParaRPr lang="en-US" sz="1600" b="1" dirty="0"/>
          </a:p>
          <a:p>
            <a:pPr marL="158750" indent="0">
              <a:spcAft>
                <a:spcPts val="1200"/>
              </a:spcAft>
              <a:buNone/>
            </a:pPr>
            <a:endParaRPr lang="en-US" sz="1600" dirty="0"/>
          </a:p>
        </p:txBody>
      </p:sp>
    </p:spTree>
    <p:extLst>
      <p:ext uri="{BB962C8B-B14F-4D97-AF65-F5344CB8AC3E}">
        <p14:creationId xmlns:p14="http://schemas.microsoft.com/office/powerpoint/2010/main" val="2710192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Agenda</a:t>
            </a:r>
            <a:r>
              <a:rPr lang="en-US" dirty="0"/>
              <a:t>: In this session, we're going to talk a bit about: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dirty="0"/>
              <a:t>What manual testing is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dirty="0"/>
              <a:t>How automated and manual testing complement each other.</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Validating auto tool results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dirty="0"/>
              <a:t>Then I’ll share 5 manual checks.</a:t>
            </a:r>
          </a:p>
        </p:txBody>
      </p:sp>
    </p:spTree>
    <p:extLst>
      <p:ext uri="{BB962C8B-B14F-4D97-AF65-F5344CB8AC3E}">
        <p14:creationId xmlns:p14="http://schemas.microsoft.com/office/powerpoint/2010/main" val="1089548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Let’s define the term, “Manual Web Accessibility Testing”.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It is testing by a person, to apply human judgement to tests that can’t be fully evaluated automatically.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It involves combing through a site by hand to catch issues.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1200"/>
              </a:spcAft>
              <a:buClr>
                <a:srgbClr val="000000"/>
              </a:buClr>
              <a:buSzPts val="1100"/>
              <a:buFont typeface="Arial"/>
              <a:buNone/>
              <a:tabLst/>
              <a:defRPr/>
            </a:pPr>
            <a:r>
              <a:rPr lang="en-US" b="1" dirty="0"/>
              <a:t>More Information</a:t>
            </a:r>
            <a:endParaRPr lang="en-US" dirty="0"/>
          </a:p>
          <a:p>
            <a:pPr marL="0" lvl="0" indent="0" algn="l" rtl="0">
              <a:spcBef>
                <a:spcPts val="0"/>
              </a:spcBef>
              <a:spcAft>
                <a:spcPts val="0"/>
              </a:spcAft>
              <a:buNone/>
            </a:pPr>
            <a:r>
              <a:rPr lang="en-US" dirty="0"/>
              <a:t>Checking a website accessibility falls into 2 essential categories automated and manual. </a:t>
            </a:r>
          </a:p>
          <a:p>
            <a:pPr marL="228600" lvl="0" indent="-228600" algn="l" rtl="0">
              <a:spcBef>
                <a:spcPts val="0"/>
              </a:spcBef>
              <a:spcAft>
                <a:spcPts val="0"/>
              </a:spcAft>
              <a:buFont typeface="+mj-lt"/>
              <a:buAutoNum type="arabicPeriod"/>
            </a:pPr>
            <a:r>
              <a:rPr lang="en-US" dirty="0"/>
              <a:t>The automated part of the process is relatively straightforward. It’s simply a matter of leveraging the auto tools for diagnosing non conformance with WCAG 2.1. </a:t>
            </a:r>
          </a:p>
          <a:p>
            <a:pPr marL="228600" lvl="0" indent="-228600" algn="l" rtl="0">
              <a:spcBef>
                <a:spcPts val="0"/>
              </a:spcBef>
              <a:spcAft>
                <a:spcPts val="0"/>
              </a:spcAft>
              <a:buFont typeface="+mj-lt"/>
              <a:buAutoNum type="arabicPeriod"/>
            </a:pPr>
            <a:r>
              <a:rPr lang="en-US" dirty="0"/>
              <a:t>The next and indispensable manual step tends to be open-ended.</a:t>
            </a:r>
          </a:p>
          <a:p>
            <a:pPr marL="0" marR="0" lvl="0" indent="0" algn="l" defTabSz="914400" rtl="0" eaLnBrk="1" fontAlgn="auto" latinLnBrk="0" hangingPunct="1">
              <a:lnSpc>
                <a:spcPct val="100000"/>
              </a:lnSpc>
              <a:spcBef>
                <a:spcPts val="0"/>
              </a:spcBef>
              <a:spcAft>
                <a:spcPts val="1200"/>
              </a:spcAft>
              <a:buClr>
                <a:srgbClr val="000000"/>
              </a:buClr>
              <a:buSzPts val="1100"/>
              <a:buFont typeface="Arial"/>
              <a:buNone/>
              <a:tabLst/>
              <a:defRPr/>
            </a:pPr>
            <a:endParaRPr lang="en-US" b="0" dirty="0"/>
          </a:p>
          <a:p>
            <a:pPr marL="0" marR="0" lvl="0" indent="0" algn="l" defTabSz="914400" rtl="0" eaLnBrk="1" fontAlgn="auto" latinLnBrk="0" hangingPunct="1">
              <a:lnSpc>
                <a:spcPct val="100000"/>
              </a:lnSpc>
              <a:spcBef>
                <a:spcPts val="0"/>
              </a:spcBef>
              <a:spcAft>
                <a:spcPts val="1200"/>
              </a:spcAft>
              <a:buClr>
                <a:srgbClr val="000000"/>
              </a:buClr>
              <a:buSzPts val="1100"/>
              <a:buFont typeface="Arial"/>
              <a:buNone/>
              <a:tabLst/>
              <a:defRPr/>
            </a:pPr>
            <a:r>
              <a:rPr lang="en-US" dirty="0"/>
              <a:t>No matter how good automated tools are, still most accessibility testing is done manually, by a tester who is familiar with accessibility principles and guidelines.</a:t>
            </a:r>
          </a:p>
          <a:p>
            <a:pPr marL="0" marR="0" lvl="0" indent="0" algn="l" defTabSz="914400" rtl="0" eaLnBrk="1" fontAlgn="auto" latinLnBrk="0" hangingPunct="1">
              <a:lnSpc>
                <a:spcPct val="100000"/>
              </a:lnSpc>
              <a:spcBef>
                <a:spcPts val="0"/>
              </a:spcBef>
              <a:spcAft>
                <a:spcPts val="120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1200"/>
              </a:spcAft>
              <a:buClr>
                <a:srgbClr val="000000"/>
              </a:buClr>
              <a:buSzPts val="1100"/>
              <a:buFont typeface="Arial"/>
              <a:buNone/>
              <a:tabLst/>
              <a:defRPr/>
            </a:pPr>
            <a:r>
              <a:rPr lang="en-US" dirty="0"/>
              <a:t>Use tools to assist in testing, but also keep in mind that you'll need to check the results of those tools manually, and also will have to evaluate the site, using your knowledge and experience with web accessibility. </a:t>
            </a:r>
          </a:p>
          <a:p>
            <a:pPr marL="0" marR="0" lvl="0" indent="0" algn="l" defTabSz="914400" rtl="0" eaLnBrk="1" fontAlgn="auto" latinLnBrk="0" hangingPunct="1">
              <a:lnSpc>
                <a:spcPct val="100000"/>
              </a:lnSpc>
              <a:spcBef>
                <a:spcPts val="0"/>
              </a:spcBef>
              <a:spcAft>
                <a:spcPts val="120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1200"/>
              </a:spcAft>
              <a:buClr>
                <a:srgbClr val="000000"/>
              </a:buClr>
              <a:buSzPts val="1100"/>
              <a:buFont typeface="Arial"/>
              <a:buNone/>
              <a:tabLst/>
              <a:defRPr/>
            </a:pPr>
            <a:r>
              <a:rPr lang="en-US" dirty="0"/>
              <a:t>Disadvantages of manually testing:</a:t>
            </a:r>
          </a:p>
          <a:p>
            <a:pPr lvl="0"/>
            <a:r>
              <a:rPr lang="en-US" dirty="0"/>
              <a:t>Results may be limited to a person’s experience.</a:t>
            </a:r>
          </a:p>
          <a:p>
            <a:pPr lvl="0"/>
            <a:r>
              <a:rPr lang="en-US" dirty="0"/>
              <a:t>Human error is subjective to what the manual tester may see or miss.</a:t>
            </a:r>
          </a:p>
          <a:p>
            <a:pPr lvl="0"/>
            <a:r>
              <a:rPr lang="en-US" dirty="0"/>
              <a:t>Takes much longer than automated testing.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 </a:t>
            </a:r>
            <a:r>
              <a:rPr lang="en-US" i="1" dirty="0"/>
              <a:t>manual audit </a:t>
            </a:r>
            <a:r>
              <a:rPr lang="en-US" dirty="0"/>
              <a:t>is much more thorough and, unlike automated testing, includes checking the content against</a:t>
            </a:r>
            <a:r>
              <a:rPr lang="en-US" b="0" dirty="0"/>
              <a:t> all </a:t>
            </a:r>
            <a:r>
              <a:rPr lang="en-US" dirty="0"/>
              <a:t>WCAG 2.1 criteria at a required level.</a:t>
            </a:r>
          </a:p>
          <a:p>
            <a:pPr marL="0" lvl="0" indent="0">
              <a:buNone/>
            </a:pPr>
            <a:endParaRPr lang="en-US" dirty="0"/>
          </a:p>
        </p:txBody>
      </p:sp>
    </p:spTree>
    <p:extLst>
      <p:ext uri="{BB962C8B-B14F-4D97-AF65-F5344CB8AC3E}">
        <p14:creationId xmlns:p14="http://schemas.microsoft.com/office/powerpoint/2010/main" val="99127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
                <a:srgbClr val="000000"/>
              </a:buClr>
              <a:buSzPts val="1100"/>
              <a:buFont typeface="Arial"/>
              <a:buNone/>
              <a:tabLst/>
              <a:defRPr/>
            </a:pPr>
            <a:r>
              <a:rPr lang="en-US" b="1" dirty="0"/>
              <a:t>Automated and manual testing complement each other</a:t>
            </a:r>
            <a:r>
              <a:rPr lang="en-US" dirty="0"/>
              <a:t>. They both should be used to assess the level of accessibility of a website. </a:t>
            </a:r>
            <a:endParaRPr lang="en-US" b="0" dirty="0"/>
          </a:p>
          <a:p>
            <a:pPr marL="0" marR="0" lvl="0" indent="0" algn="l" defTabSz="914400" rtl="0" eaLnBrk="1" fontAlgn="auto" latinLnBrk="0" hangingPunct="1">
              <a:lnSpc>
                <a:spcPct val="100000"/>
              </a:lnSpc>
              <a:spcBef>
                <a:spcPts val="0"/>
              </a:spcBef>
              <a:spcAft>
                <a:spcPts val="1200"/>
              </a:spcAft>
              <a:buClr>
                <a:srgbClr val="000000"/>
              </a:buClr>
              <a:buSzPts val="1100"/>
              <a:buFont typeface="Arial"/>
              <a:buNone/>
              <a:tabLst/>
              <a:defRPr/>
            </a:pPr>
            <a:endParaRPr lang="en-US" b="0" dirty="0"/>
          </a:p>
          <a:p>
            <a:pPr marL="0" marR="0" lvl="0" indent="0" algn="l" defTabSz="914400" rtl="0" eaLnBrk="1" fontAlgn="auto" latinLnBrk="0" hangingPunct="1">
              <a:lnSpc>
                <a:spcPct val="100000"/>
              </a:lnSpc>
              <a:spcBef>
                <a:spcPts val="0"/>
              </a:spcBef>
              <a:spcAft>
                <a:spcPts val="1200"/>
              </a:spcAft>
              <a:buClr>
                <a:srgbClr val="000000"/>
              </a:buClr>
              <a:buSzPts val="1100"/>
              <a:buFont typeface="Arial"/>
              <a:buNone/>
              <a:tabLst/>
              <a:defRPr/>
            </a:pPr>
            <a:r>
              <a:rPr lang="en-US" b="1" dirty="0"/>
              <a:t>More Information</a:t>
            </a:r>
          </a:p>
          <a:p>
            <a:pPr marL="0" marR="0" lvl="0" indent="0" algn="l" defTabSz="914400" rtl="0" eaLnBrk="1" fontAlgn="auto" latinLnBrk="0" hangingPunct="1">
              <a:lnSpc>
                <a:spcPct val="100000"/>
              </a:lnSpc>
              <a:spcBef>
                <a:spcPts val="0"/>
              </a:spcBef>
              <a:spcAft>
                <a:spcPts val="1200"/>
              </a:spcAft>
              <a:buClr>
                <a:srgbClr val="000000"/>
              </a:buClr>
              <a:buSzPts val="1100"/>
              <a:buFont typeface="Arial"/>
              <a:buNone/>
              <a:tabLst/>
              <a:defRPr/>
            </a:pPr>
            <a:r>
              <a:rPr lang="en-US" dirty="0"/>
              <a:t>Including manual testing as part of your web accessibility strategy creates a more balanced and comprehensive approach to accessibility compliance when paired with reliable automated testing. </a:t>
            </a:r>
          </a:p>
        </p:txBody>
      </p:sp>
    </p:spTree>
    <p:extLst>
      <p:ext uri="{BB962C8B-B14F-4D97-AF65-F5344CB8AC3E}">
        <p14:creationId xmlns:p14="http://schemas.microsoft.com/office/powerpoint/2010/main" val="4282730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b="1" dirty="0"/>
              <a:t>So, how are they complementary? </a:t>
            </a:r>
            <a:r>
              <a:rPr lang="en-US" b="0" dirty="0"/>
              <a:t>Auto testing </a:t>
            </a:r>
            <a:r>
              <a:rPr lang="en-US" dirty="0"/>
              <a:t>helps reduce the work needed for manual testing.</a:t>
            </a:r>
          </a:p>
          <a:p>
            <a:pPr marL="0" indent="0">
              <a:buNone/>
            </a:pPr>
            <a:endParaRPr lang="en-US" dirty="0"/>
          </a:p>
          <a:p>
            <a:pPr marL="0" indent="0">
              <a:buNone/>
            </a:pPr>
            <a:r>
              <a:rPr lang="en-US" b="0" dirty="0"/>
              <a:t>Manual testing </a:t>
            </a:r>
            <a:r>
              <a:rPr lang="en-US" dirty="0"/>
              <a:t>helps catch things auto testing can’t catch. </a:t>
            </a:r>
            <a:r>
              <a:rPr lang="en-US" altLang="en-US" dirty="0">
                <a:latin typeface="Roboto" panose="02000000000000000000" pitchFamily="2" charset="0"/>
                <a:ea typeface="Roboto" panose="02000000000000000000" pitchFamily="2" charset="0"/>
              </a:rPr>
              <a:t>Those things are things that require human judgment.</a:t>
            </a:r>
          </a:p>
          <a:p>
            <a:pPr marL="0" indent="0">
              <a:buNone/>
            </a:pPr>
            <a:endParaRPr lang="en-US" altLang="en-US" dirty="0">
              <a:latin typeface="Roboto" panose="02000000000000000000" pitchFamily="2" charset="0"/>
              <a:ea typeface="Roboto" panose="02000000000000000000" pitchFamily="2" charset="0"/>
            </a:endParaRPr>
          </a:p>
          <a:p>
            <a:pPr marL="0" indent="0">
              <a:buNone/>
            </a:pPr>
            <a:r>
              <a:rPr lang="en-US" dirty="0"/>
              <a:t>Auto testing</a:t>
            </a:r>
            <a:r>
              <a:rPr lang="en-US" altLang="en-US" dirty="0">
                <a:latin typeface="Roboto" panose="02000000000000000000" pitchFamily="2" charset="0"/>
                <a:ea typeface="Roboto" panose="02000000000000000000" pitchFamily="2" charset="0"/>
              </a:rPr>
              <a:t> catches around 30-50% of </a:t>
            </a:r>
            <a:r>
              <a:rPr lang="en-US" dirty="0"/>
              <a:t>accessibility</a:t>
            </a:r>
            <a:r>
              <a:rPr lang="en-US" altLang="en-US" dirty="0">
                <a:latin typeface="Roboto" panose="02000000000000000000" pitchFamily="2" charset="0"/>
                <a:ea typeface="Roboto" panose="02000000000000000000" pitchFamily="2" charset="0"/>
              </a:rPr>
              <a:t> issues. </a:t>
            </a:r>
          </a:p>
          <a:p>
            <a:pPr marL="615950" lvl="1" indent="0">
              <a:buNone/>
            </a:pPr>
            <a:endParaRPr lang="en-US" altLang="en-US" dirty="0">
              <a:latin typeface="Roboto" panose="02000000000000000000" pitchFamily="2" charset="0"/>
              <a:ea typeface="Roboto" panose="02000000000000000000" pitchFamily="2" charset="0"/>
            </a:endParaRPr>
          </a:p>
          <a:p>
            <a:pPr marL="0" indent="0">
              <a:buNone/>
            </a:pPr>
            <a:r>
              <a:rPr lang="en-US" b="1" dirty="0"/>
              <a:t>More Information</a:t>
            </a:r>
          </a:p>
          <a:p>
            <a:pPr marL="0" indent="0">
              <a:buNone/>
            </a:pPr>
            <a:r>
              <a:rPr lang="en-US" dirty="0"/>
              <a:t>Auto tools are incredible resources. They help reduce the work needed for manual testing. </a:t>
            </a:r>
            <a:r>
              <a:rPr lang="en-US" altLang="en-US" dirty="0"/>
              <a:t>They are great for:</a:t>
            </a:r>
          </a:p>
          <a:p>
            <a:pPr marL="44450" marR="0" lvl="0" indent="0" algn="l" defTabSz="914400" rtl="0" eaLnBrk="1" fontAlgn="auto" latinLnBrk="0" hangingPunct="1">
              <a:lnSpc>
                <a:spcPct val="100000"/>
              </a:lnSpc>
              <a:spcBef>
                <a:spcPts val="0"/>
              </a:spcBef>
              <a:spcAft>
                <a:spcPts val="1200"/>
              </a:spcAft>
              <a:buClr>
                <a:srgbClr val="000000"/>
              </a:buClr>
              <a:buSzPts val="1100"/>
              <a:buFont typeface="Arial"/>
              <a:buNone/>
              <a:tabLst/>
              <a:defRPr/>
            </a:pPr>
            <a:endParaRPr lang="en-US" altLang="en-US" dirty="0"/>
          </a:p>
          <a:p>
            <a:pPr marL="254000" lvl="0" indent="-171450">
              <a:spcBef>
                <a:spcPts val="0"/>
              </a:spcBef>
              <a:spcAft>
                <a:spcPts val="1200"/>
              </a:spcAft>
            </a:pPr>
            <a:r>
              <a:rPr lang="en-US" altLang="en-US" dirty="0"/>
              <a:t>Ca</a:t>
            </a:r>
            <a:r>
              <a:rPr lang="en-US" dirty="0"/>
              <a:t>tching simple “pass/fail” issues.</a:t>
            </a:r>
          </a:p>
          <a:p>
            <a:pPr marL="254000" lvl="0" indent="-171450">
              <a:spcAft>
                <a:spcPts val="1200"/>
              </a:spcAft>
            </a:pPr>
            <a:r>
              <a:rPr lang="en-US" dirty="0"/>
              <a:t>Reducing the initial time checking a page for problems. </a:t>
            </a:r>
          </a:p>
          <a:p>
            <a:pPr marL="254000" lvl="0" indent="-171450">
              <a:spcAft>
                <a:spcPts val="1200"/>
              </a:spcAft>
            </a:pPr>
            <a:r>
              <a:rPr lang="en-US" altLang="en-US" dirty="0"/>
              <a:t>Monitoring status/progress across sites.</a:t>
            </a:r>
          </a:p>
          <a:p>
            <a:pPr marL="254000" lvl="0" indent="-171450">
              <a:spcAft>
                <a:spcPts val="1200"/>
              </a:spcAft>
            </a:pPr>
            <a:r>
              <a:rPr lang="en-US" altLang="en-US" dirty="0"/>
              <a:t>Remediation guidance is typically built into auto tools</a:t>
            </a:r>
            <a:r>
              <a:rPr lang="en-US" altLang="en-US" dirty="0">
                <a:latin typeface="Roboto" panose="02000000000000000000" pitchFamily="2" charset="0"/>
                <a:ea typeface="Roboto" panose="02000000000000000000" pitchFamily="2" charset="0"/>
              </a:rPr>
              <a:t>.</a:t>
            </a:r>
          </a:p>
          <a:p>
            <a:pPr marL="44450" lvl="0" indent="0">
              <a:spcAft>
                <a:spcPts val="1200"/>
              </a:spcAft>
              <a:buNone/>
            </a:pPr>
            <a:endParaRPr lang="en-US" dirty="0"/>
          </a:p>
          <a:p>
            <a:pPr marL="0" indent="0">
              <a:buNone/>
            </a:pPr>
            <a:r>
              <a:rPr lang="en-US" dirty="0"/>
              <a:t>Sole reliance on auto tools as sole indicators of accessibility conformance gives a false sense of security. </a:t>
            </a:r>
            <a:r>
              <a:rPr lang="en-US" sz="1100" dirty="0"/>
              <a:t>When barriers require human judgment, manual evaluation is required.</a:t>
            </a:r>
          </a:p>
          <a:p>
            <a:pPr marL="0" indent="0">
              <a:buNone/>
            </a:pPr>
            <a:endParaRPr lang="en-US" sz="11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To be effective, accessibility checkers should form part of a wider process. A comprehensive approach, including testing by people with different abilities and skills as well as evaluation by individuals knowledgeable in the field of accessible web design is best. Manual testing is an unavoidable method for catching accessibility issues that automated solutions are not able to detect.</a:t>
            </a:r>
            <a:endParaRPr lang="en-US" sz="1100" dirty="0"/>
          </a:p>
          <a:p>
            <a:pPr marL="0" lvl="0" indent="0" algn="l" rtl="0">
              <a:spcBef>
                <a:spcPts val="0"/>
              </a:spcBef>
              <a:spcAft>
                <a:spcPts val="0"/>
              </a:spcAft>
              <a:buFont typeface="+mj-l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en-US" dirty="0"/>
              <a:t>Examples: Is Automated Testing Possible?</a:t>
            </a:r>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endParaRPr lang="en-US" dirty="0"/>
          </a:p>
          <a:p>
            <a:pPr marL="171450" lvl="0" indent="-171450" algn="l" rtl="0">
              <a:spcBef>
                <a:spcPts val="0"/>
              </a:spcBef>
              <a:spcAft>
                <a:spcPts val="0"/>
              </a:spcAft>
            </a:pPr>
            <a:r>
              <a:rPr lang="en-US" dirty="0"/>
              <a:t>Alternative text: Yes</a:t>
            </a:r>
          </a:p>
          <a:p>
            <a:pPr marL="171450" lvl="0" indent="-171450" algn="l" rtl="0">
              <a:spcBef>
                <a:spcPts val="0"/>
              </a:spcBef>
              <a:spcAft>
                <a:spcPts val="0"/>
              </a:spcAft>
            </a:pPr>
            <a:r>
              <a:rPr lang="en-US" dirty="0"/>
              <a:t>Alternative text accuracy: No</a:t>
            </a:r>
          </a:p>
          <a:p>
            <a:pPr marL="171450" lvl="0" indent="-171450" algn="l" rtl="0">
              <a:spcBef>
                <a:spcPts val="0"/>
              </a:spcBef>
              <a:spcAft>
                <a:spcPts val="0"/>
              </a:spcAft>
            </a:pPr>
            <a:r>
              <a:rPr lang="en-US" dirty="0"/>
              <a:t>Color contrast: Not all</a:t>
            </a:r>
          </a:p>
          <a:p>
            <a:pPr marL="171450" lvl="0" indent="-171450" algn="l" rtl="0">
              <a:spcBef>
                <a:spcPts val="0"/>
              </a:spcBef>
              <a:spcAft>
                <a:spcPts val="0"/>
              </a:spcAft>
            </a:pPr>
            <a:r>
              <a:rPr lang="en-US" dirty="0"/>
              <a:t>Use of color: No</a:t>
            </a:r>
          </a:p>
          <a:p>
            <a:pPr marL="171450" lvl="0" indent="-171450" algn="l" rtl="0">
              <a:spcBef>
                <a:spcPts val="0"/>
              </a:spcBef>
              <a:spcAft>
                <a:spcPts val="0"/>
              </a:spcAft>
            </a:pPr>
            <a:r>
              <a:rPr lang="en-US" dirty="0"/>
              <a:t>Empty links: Yes</a:t>
            </a:r>
          </a:p>
          <a:p>
            <a:pPr marL="171450" lvl="0" indent="-171450" algn="l" rtl="0">
              <a:spcBef>
                <a:spcPts val="0"/>
              </a:spcBef>
              <a:spcAft>
                <a:spcPts val="0"/>
              </a:spcAft>
            </a:pPr>
            <a:r>
              <a:rPr lang="en-US" dirty="0"/>
              <a:t>Form labels: Yes</a:t>
            </a:r>
          </a:p>
          <a:p>
            <a:pPr marL="171450" lvl="0" indent="-171450" algn="l" rtl="0">
              <a:spcBef>
                <a:spcPts val="0"/>
              </a:spcBef>
              <a:spcAft>
                <a:spcPts val="0"/>
              </a:spcAft>
            </a:pPr>
            <a:r>
              <a:rPr lang="en-US" dirty="0"/>
              <a:t>Form label accuracy: No</a:t>
            </a:r>
          </a:p>
          <a:p>
            <a:pPr marL="171450" lvl="0" indent="-171450" algn="l" rtl="0">
              <a:spcBef>
                <a:spcPts val="0"/>
              </a:spcBef>
              <a:spcAft>
                <a:spcPts val="0"/>
              </a:spcAft>
            </a:pPr>
            <a:r>
              <a:rPr lang="en-US" dirty="0"/>
              <a:t>Keyboard accessibility: No</a:t>
            </a:r>
          </a:p>
          <a:p>
            <a:pPr marL="171450" lvl="0" indent="-171450" algn="l" rtl="0">
              <a:spcBef>
                <a:spcPts val="0"/>
              </a:spcBef>
              <a:spcAft>
                <a:spcPts val="0"/>
              </a:spcAft>
            </a:pPr>
            <a:r>
              <a:rPr lang="en-US" dirty="0"/>
              <a:t>Page title: Yes</a:t>
            </a:r>
          </a:p>
          <a:p>
            <a:pPr marL="171450" lvl="0" indent="-171450" algn="l" rtl="0">
              <a:spcBef>
                <a:spcPts val="0"/>
              </a:spcBef>
              <a:spcAft>
                <a:spcPts val="0"/>
              </a:spcAft>
            </a:pPr>
            <a:r>
              <a:rPr lang="en-US" dirty="0"/>
              <a:t>Page title accuracy: No</a:t>
            </a:r>
          </a:p>
          <a:p>
            <a:pPr marL="171450" lvl="0" indent="-171450" algn="l" rtl="0">
              <a:spcBef>
                <a:spcPts val="0"/>
              </a:spcBef>
              <a:spcAft>
                <a:spcPts val="0"/>
              </a:spcAft>
            </a:pPr>
            <a:r>
              <a:rPr lang="en-US" dirty="0"/>
              <a:t>Page language declaration: Yes</a:t>
            </a:r>
          </a:p>
          <a:p>
            <a:pPr marL="171450" lvl="0" indent="-171450" algn="l" rtl="0">
              <a:spcBef>
                <a:spcPts val="0"/>
              </a:spcBef>
              <a:spcAft>
                <a:spcPts val="0"/>
              </a:spcAft>
            </a:pPr>
            <a:r>
              <a:rPr lang="en-US" dirty="0"/>
              <a:t>Skip link accuracy: No</a:t>
            </a:r>
          </a:p>
          <a:p>
            <a:pPr marL="171450" lvl="0" indent="-171450" algn="l" rtl="0">
              <a:spcBef>
                <a:spcPts val="0"/>
              </a:spcBef>
              <a:spcAft>
                <a:spcPts val="0"/>
              </a:spcAft>
            </a:pPr>
            <a:r>
              <a:rPr lang="en-US" dirty="0"/>
              <a:t>Table structure: Yes</a:t>
            </a:r>
          </a:p>
          <a:p>
            <a:pPr marL="171450" lvl="0" indent="-171450" algn="l" rtl="0">
              <a:spcBef>
                <a:spcPts val="0"/>
              </a:spcBef>
              <a:spcAft>
                <a:spcPts val="0"/>
              </a:spcAft>
            </a:pPr>
            <a:r>
              <a:rPr lang="en-US" dirty="0"/>
              <a:t>Heading present: Yes</a:t>
            </a:r>
          </a:p>
          <a:p>
            <a:pPr marL="171450" lvl="0" indent="-171450" algn="l" rtl="0">
              <a:spcBef>
                <a:spcPts val="0"/>
              </a:spcBef>
              <a:spcAft>
                <a:spcPts val="0"/>
              </a:spcAft>
            </a:pPr>
            <a:r>
              <a:rPr lang="en-US" dirty="0"/>
              <a:t>Label accuracy: No</a:t>
            </a:r>
          </a:p>
          <a:p>
            <a:pPr marL="171450" lvl="0" indent="-171450" algn="l" rtl="0">
              <a:spcBef>
                <a:spcPts val="0"/>
              </a:spcBef>
              <a:spcAft>
                <a:spcPts val="0"/>
              </a:spcAft>
            </a:pPr>
            <a:r>
              <a:rPr lang="en-US" dirty="0"/>
              <a:t>Video caption accuracy: No</a:t>
            </a:r>
          </a:p>
          <a:p>
            <a:endParaRPr lang="en-US" dirty="0"/>
          </a:p>
        </p:txBody>
      </p:sp>
    </p:spTree>
    <p:extLst>
      <p:ext uri="{BB962C8B-B14F-4D97-AF65-F5344CB8AC3E}">
        <p14:creationId xmlns:p14="http://schemas.microsoft.com/office/powerpoint/2010/main" val="1207190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spcAft>
                <a:spcPts val="1200"/>
              </a:spcAft>
              <a:buNone/>
            </a:pPr>
            <a:r>
              <a:rPr lang="en-US" b="1" dirty="0"/>
              <a:t>Validate Auto Tool Results. </a:t>
            </a:r>
            <a:r>
              <a:rPr lang="en-US" dirty="0"/>
              <a:t>For instance, Pope Tech/WAVE checks a web page against a set of rules that identify possible issues for people who have disabilities. It classifies each issue as an:</a:t>
            </a:r>
          </a:p>
          <a:p>
            <a:pPr lvl="0">
              <a:spcAft>
                <a:spcPts val="1200"/>
              </a:spcAft>
            </a:pPr>
            <a:r>
              <a:rPr lang="en-US" dirty="0"/>
              <a:t>Error</a:t>
            </a:r>
          </a:p>
          <a:p>
            <a:pPr lvl="0">
              <a:spcAft>
                <a:spcPts val="1200"/>
              </a:spcAft>
            </a:pPr>
            <a:r>
              <a:rPr lang="en-US" dirty="0"/>
              <a:t>Alert</a:t>
            </a:r>
          </a:p>
          <a:p>
            <a:pPr lvl="0">
              <a:spcAft>
                <a:spcPts val="1200"/>
              </a:spcAft>
            </a:pPr>
            <a:r>
              <a:rPr lang="en-US" b="0" dirty="0"/>
              <a:t>Structural</a:t>
            </a:r>
            <a:r>
              <a:rPr lang="en-US" dirty="0"/>
              <a:t> Element or</a:t>
            </a:r>
          </a:p>
          <a:p>
            <a:pPr lvl="0">
              <a:spcAft>
                <a:spcPts val="1200"/>
              </a:spcAft>
            </a:pPr>
            <a:r>
              <a:rPr lang="en-US" dirty="0"/>
              <a:t>ARIA </a:t>
            </a:r>
          </a:p>
        </p:txBody>
      </p:sp>
    </p:spTree>
    <p:extLst>
      <p:ext uri="{BB962C8B-B14F-4D97-AF65-F5344CB8AC3E}">
        <p14:creationId xmlns:p14="http://schemas.microsoft.com/office/powerpoint/2010/main" val="3905941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Before doing manual testing, 1st correct errors identified by auto tools such as Pope Tech</a:t>
            </a:r>
            <a:r>
              <a:rPr lang="en-US" dirty="0"/>
              <a:t>. Pope Tech errors are almost certainly accessibility issues. Make them a priority to fix. </a:t>
            </a:r>
            <a:r>
              <a:rPr lang="en-US" sz="1100" b="0" i="0" u="none" strike="noStrike" cap="none" baseline="0" dirty="0">
                <a:solidFill>
                  <a:srgbClr val="000000"/>
                </a:solidFill>
                <a:effectLst/>
                <a:latin typeface="Arial"/>
                <a:ea typeface="Arial"/>
                <a:cs typeface="Arial"/>
                <a:sym typeface="Arial"/>
              </a:rPr>
              <a:t>Pope Tech currently checks for 22 Errors in its rule set. I’ve listed them in a document that is linked in the references.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dirty="0"/>
          </a:p>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dirty="0">
                <a:effectLst/>
              </a:rPr>
              <a:t>The Pope Tech/WAVE documentation will help you learn and </a:t>
            </a:r>
            <a:r>
              <a:rPr lang="en-US" dirty="0"/>
              <a:t>provide information on how to fix issues. Its </a:t>
            </a:r>
            <a:r>
              <a:rPr lang="en-US" sz="1100" b="0" i="0" u="none" strike="noStrike" cap="none" baseline="0" dirty="0">
                <a:solidFill>
                  <a:srgbClr val="000000"/>
                </a:solidFill>
                <a:effectLst/>
                <a:latin typeface="Arial"/>
                <a:ea typeface="Arial"/>
                <a:cs typeface="Arial"/>
                <a:sym typeface="Arial"/>
              </a:rPr>
              <a:t>documentation will link to the applicable WCAG 2.1 Success Criterion and tell you:</a:t>
            </a:r>
            <a:endParaRPr lang="en-US" dirty="0">
              <a:effectLst/>
            </a:endParaRPr>
          </a:p>
          <a:p>
            <a:pPr rtl="0" fontAlgn="base"/>
            <a:r>
              <a:rPr lang="en-US" sz="1100" b="0" i="0" u="none" strike="noStrike" cap="none" baseline="0" dirty="0">
                <a:solidFill>
                  <a:srgbClr val="000000"/>
                </a:solidFill>
                <a:effectLst/>
                <a:latin typeface="Arial"/>
                <a:ea typeface="Arial"/>
                <a:cs typeface="Arial"/>
                <a:sym typeface="Arial"/>
              </a:rPr>
              <a:t>The algorithm in English</a:t>
            </a:r>
          </a:p>
          <a:p>
            <a:pPr rtl="0" fontAlgn="base"/>
            <a:r>
              <a:rPr lang="en-US" sz="1100" b="0" i="0" u="none" strike="noStrike" cap="none" baseline="0" dirty="0">
                <a:solidFill>
                  <a:srgbClr val="000000"/>
                </a:solidFill>
                <a:effectLst/>
                <a:latin typeface="Arial"/>
                <a:ea typeface="Arial"/>
                <a:cs typeface="Arial"/>
                <a:sym typeface="Arial"/>
              </a:rPr>
              <a:t>What it means</a:t>
            </a:r>
          </a:p>
          <a:p>
            <a:pPr rtl="0" fontAlgn="base"/>
            <a:r>
              <a:rPr lang="en-US" sz="1100" b="0" i="0" u="none" strike="noStrike" cap="none" baseline="0" dirty="0">
                <a:solidFill>
                  <a:srgbClr val="000000"/>
                </a:solidFill>
                <a:effectLst/>
                <a:latin typeface="Arial"/>
                <a:ea typeface="Arial"/>
                <a:cs typeface="Arial"/>
                <a:sym typeface="Arial"/>
              </a:rPr>
              <a:t>Why it matters</a:t>
            </a:r>
          </a:p>
          <a:p>
            <a:pPr rtl="0" fontAlgn="base"/>
            <a:r>
              <a:rPr lang="en-US" sz="1100" b="0" i="0" u="none" strike="noStrike" cap="none" baseline="0" dirty="0">
                <a:solidFill>
                  <a:srgbClr val="000000"/>
                </a:solidFill>
                <a:effectLst/>
                <a:latin typeface="Arial"/>
                <a:ea typeface="Arial"/>
                <a:cs typeface="Arial"/>
                <a:sym typeface="Arial"/>
              </a:rPr>
              <a:t>How to fix it</a:t>
            </a:r>
            <a:endParaRPr lang="en-US" dirty="0"/>
          </a:p>
        </p:txBody>
      </p:sp>
    </p:spTree>
    <p:extLst>
      <p:ext uri="{BB962C8B-B14F-4D97-AF65-F5344CB8AC3E}">
        <p14:creationId xmlns:p14="http://schemas.microsoft.com/office/powerpoint/2010/main" val="1027780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0b78a97da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10b78a97da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Other Pope Tech Flags. </a:t>
            </a:r>
            <a:r>
              <a:rPr lang="en-US" b="0" dirty="0"/>
              <a:t>In addition to Errors, Pope Tech has other rules sets that are flagged. They include Alerts, Structural Elements, and </a:t>
            </a:r>
            <a:r>
              <a:rPr lang="en-US" dirty="0"/>
              <a:t>ARIA. They all should be checked manually. Pope Tech/WAVE’s  documentation provides details to help you understand each rule and figure out how to proceed.</a:t>
            </a:r>
            <a:endParaRPr lang="en-US" b="0"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sz="1100" b="1" i="0" u="none" strike="noStrike" cap="none" baseline="0" dirty="0">
                <a:solidFill>
                  <a:srgbClr val="000000"/>
                </a:solidFill>
                <a:effectLst/>
                <a:latin typeface="Arial"/>
                <a:ea typeface="Arial"/>
                <a:cs typeface="Arial"/>
                <a:sym typeface="Arial"/>
              </a:rPr>
              <a:t>Alerts</a:t>
            </a:r>
            <a:r>
              <a:rPr lang="en-US" sz="1100" b="0" i="0" u="none" strike="noStrike" cap="none" baseline="0" dirty="0">
                <a:solidFill>
                  <a:srgbClr val="000000"/>
                </a:solidFill>
                <a:effectLst/>
                <a:latin typeface="Arial"/>
                <a:ea typeface="Arial"/>
                <a:cs typeface="Arial"/>
                <a:sym typeface="Arial"/>
              </a:rPr>
              <a:t> are highly suspicious. Pope Tech currently checks for 42 Alert rules in its rule set. </a:t>
            </a:r>
            <a:r>
              <a:rPr lang="en-US" b="1" dirty="0"/>
              <a:t>Structural Elements </a:t>
            </a:r>
            <a:r>
              <a:rPr lang="en-US" dirty="0"/>
              <a:t>identify any structural HTML such as headings and lists. If used properly, these items can enhance accessibility. You need to make sure they are implemented correctly. </a:t>
            </a:r>
            <a:r>
              <a:rPr lang="en-US" sz="1100" b="0" i="0" u="none" strike="noStrike" cap="none" baseline="0" dirty="0">
                <a:solidFill>
                  <a:srgbClr val="000000"/>
                </a:solidFill>
                <a:effectLst/>
                <a:latin typeface="Arial"/>
                <a:ea typeface="Arial"/>
                <a:cs typeface="Arial"/>
                <a:sym typeface="Arial"/>
              </a:rPr>
              <a:t>Pope Tech currently checks for 22 structural rules. </a:t>
            </a:r>
            <a:r>
              <a:rPr lang="en-US" b="1" dirty="0"/>
              <a:t>ARIA</a:t>
            </a:r>
            <a:r>
              <a:rPr lang="en-US" dirty="0"/>
              <a:t> is an abbreviation for Accessible Rich Internet Applications. Not all HTML elements have accessibility built into them, so ARIA is used to add accessibility if needed. Most ARIA items require a manual review to know if they're used properly. Also check if you even need ARIA. </a:t>
            </a:r>
            <a:r>
              <a:rPr lang="en-US" sz="1100" dirty="0">
                <a:latin typeface="Arial"/>
              </a:rPr>
              <a:t> The 1</a:t>
            </a:r>
            <a:r>
              <a:rPr lang="en-US" sz="1100" baseline="30000" dirty="0">
                <a:latin typeface="Arial"/>
              </a:rPr>
              <a:t>st</a:t>
            </a:r>
            <a:r>
              <a:rPr lang="en-US" sz="1100" dirty="0">
                <a:latin typeface="Arial"/>
              </a:rPr>
              <a:t> rule of </a:t>
            </a:r>
            <a:r>
              <a:rPr lang="en-US" dirty="0"/>
              <a:t>ARIA is</a:t>
            </a:r>
            <a:r>
              <a:rPr lang="en-US" sz="1100" i="0" dirty="0">
                <a:latin typeface="Georgia" panose="02040502050405020303" pitchFamily="18" charset="0"/>
                <a:ea typeface="ＭＳ Ｐゴシック" panose="020B0600070205080204" pitchFamily="34" charset="-128"/>
              </a:rPr>
              <a:t>: </a:t>
            </a:r>
            <a:r>
              <a:rPr lang="en-US" altLang="en-US" sz="1100" i="0" dirty="0">
                <a:latin typeface="Georgia" panose="02040502050405020303" pitchFamily="18" charset="0"/>
                <a:ea typeface="ＭＳ Ｐゴシック" panose="020B0600070205080204" pitchFamily="34" charset="-128"/>
              </a:rPr>
              <a:t>“If you can use a native HTML element or attribute instead of an ARIA role, state or property, then do so.” </a:t>
            </a:r>
            <a:r>
              <a:rPr lang="en-US" dirty="0"/>
              <a:t>Very often ARIA is pasted from other code and isn’t needed or even working as it should.  </a:t>
            </a:r>
            <a:r>
              <a:rPr lang="en-US" sz="1100" b="0" i="0" u="none" strike="noStrike" cap="none" baseline="0" dirty="0">
                <a:solidFill>
                  <a:srgbClr val="000000"/>
                </a:solidFill>
                <a:effectLst/>
                <a:latin typeface="Arial"/>
                <a:ea typeface="Arial"/>
                <a:cs typeface="Arial"/>
                <a:sym typeface="Arial"/>
              </a:rPr>
              <a:t>Pope Tech currently checks for 10 ARIA rules.</a:t>
            </a:r>
          </a:p>
          <a:p>
            <a:pPr marL="0" lvl="0" indent="0" algn="l" rtl="0">
              <a:spcBef>
                <a:spcPts val="0"/>
              </a:spcBef>
              <a:spcAft>
                <a:spcPts val="0"/>
              </a:spcAft>
              <a:buNone/>
            </a:pPr>
            <a:endParaRPr lang="en-US" sz="1100" b="0" i="0" u="none" strike="noStrike" cap="none" baseline="0" dirty="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baseline="0" dirty="0">
                <a:solidFill>
                  <a:srgbClr val="000000"/>
                </a:solidFill>
                <a:effectLst/>
                <a:latin typeface="Arial"/>
                <a:ea typeface="Arial"/>
                <a:cs typeface="Arial"/>
                <a:sym typeface="Arial"/>
              </a:rPr>
              <a:t> I’ve listed all these rule in documents that are linked in the references. </a:t>
            </a:r>
          </a:p>
          <a:p>
            <a:pPr marL="0" lvl="0" indent="0" algn="l" rtl="0">
              <a:spcBef>
                <a:spcPts val="0"/>
              </a:spcBef>
              <a:spcAft>
                <a:spcPts val="0"/>
              </a:spcAft>
              <a:buNone/>
            </a:pPr>
            <a:endParaRPr lang="en-US" sz="1100" b="0" i="0" u="none" strike="noStrike" cap="none" baseline="0" dirty="0">
              <a:solidFill>
                <a:srgbClr val="000000"/>
              </a:solidFill>
              <a:effectLst/>
              <a:latin typeface="Arial"/>
              <a:ea typeface="Arial"/>
              <a:cs typeface="Arial"/>
              <a:sym typeface="Arial"/>
            </a:endParaRPr>
          </a:p>
          <a:p>
            <a:pPr marL="0" lvl="0" indent="0" algn="l" rtl="0">
              <a:spcBef>
                <a:spcPts val="0"/>
              </a:spcBef>
              <a:spcAft>
                <a:spcPts val="0"/>
              </a:spcAft>
              <a:buNone/>
            </a:pPr>
            <a:r>
              <a:rPr lang="en-US" sz="1100" b="1" i="0" u="none" strike="noStrike" cap="none" baseline="0" dirty="0">
                <a:solidFill>
                  <a:srgbClr val="000000"/>
                </a:solidFill>
                <a:effectLst/>
                <a:latin typeface="Arial"/>
                <a:ea typeface="Arial"/>
                <a:cs typeface="Arial"/>
                <a:sym typeface="Arial"/>
              </a:rPr>
              <a:t>More Information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a:solidFill>
                  <a:srgbClr val="000000"/>
                </a:solidFill>
                <a:effectLst/>
                <a:latin typeface="Arial"/>
                <a:ea typeface="Arial"/>
                <a:cs typeface="Arial"/>
                <a:sym typeface="Arial"/>
              </a:rPr>
              <a:t>ARIA roles, states, and properties lets developers extend semantics to custom page layouts and widgets, which either don’t already have implicit roles and behaviors coded into the markup, or don’t have implicit roles that accurately communicate their purpose. For instance some </a:t>
            </a:r>
            <a:r>
              <a:rPr lang="en-US" dirty="0"/>
              <a:t>JavaScript, dynamic, and interactive elements can’t be seen by screen readers, and this is where </a:t>
            </a:r>
            <a:r>
              <a:rPr lang="en-US" sz="1100" b="0" i="0" u="none" strike="noStrike" cap="none" baseline="0" dirty="0">
                <a:solidFill>
                  <a:srgbClr val="000000"/>
                </a:solidFill>
                <a:effectLst/>
                <a:latin typeface="Arial"/>
                <a:ea typeface="Arial"/>
                <a:cs typeface="Arial"/>
                <a:sym typeface="Arial"/>
              </a:rPr>
              <a:t>ARIA</a:t>
            </a:r>
            <a:r>
              <a:rPr lang="en-US" dirty="0"/>
              <a:t> can help. </a:t>
            </a:r>
            <a:r>
              <a:rPr lang="en-US" sz="1100" b="0" i="0" u="none" strike="noStrike" cap="none" baseline="0" dirty="0">
                <a:solidFill>
                  <a:srgbClr val="000000"/>
                </a:solidFill>
                <a:effectLst/>
                <a:latin typeface="Arial"/>
                <a:ea typeface="Arial"/>
                <a:cs typeface="Arial"/>
                <a:sym typeface="Arial"/>
              </a:rPr>
              <a:t>ARIA </a:t>
            </a:r>
            <a:r>
              <a:rPr lang="en-US" dirty="0"/>
              <a:t>is essentially a set of extensions to HTML that can help make web content and controls more usable.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baseline="0" dirty="0">
                <a:solidFill>
                  <a:srgbClr val="000000"/>
                </a:solidFill>
                <a:effectLst/>
                <a:latin typeface="Arial"/>
                <a:ea typeface="Arial"/>
                <a:cs typeface="Arial"/>
                <a:sym typeface="Arial"/>
              </a:rPr>
              <a:t>Example of using ARIA when you don't need ARIA is using aria-label on a button, and that button already has a text equivalent to the aria-label value:</a:t>
            </a:r>
          </a:p>
          <a:p>
            <a:pPr marL="0" lvl="0" indent="0" algn="l" rtl="0">
              <a:spcBef>
                <a:spcPts val="0"/>
              </a:spcBef>
              <a:spcAft>
                <a:spcPts val="0"/>
              </a:spcAft>
              <a:buNone/>
            </a:pPr>
            <a:endParaRPr lang="en-US" sz="1100" b="0" i="0" u="none" strike="noStrike" cap="none" baseline="0" dirty="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baseline="0" dirty="0">
                <a:solidFill>
                  <a:srgbClr val="000000"/>
                </a:solidFill>
                <a:effectLst/>
                <a:latin typeface="Arial"/>
                <a:ea typeface="Arial"/>
                <a:cs typeface="Arial"/>
                <a:sym typeface="Arial"/>
              </a:rPr>
              <a:t>&lt;!-- nonsense --&gt;</a:t>
            </a:r>
          </a:p>
          <a:p>
            <a:pPr marL="0" lvl="0" indent="0" algn="l" rtl="0">
              <a:spcBef>
                <a:spcPts val="0"/>
              </a:spcBef>
              <a:spcAft>
                <a:spcPts val="0"/>
              </a:spcAft>
              <a:buNone/>
            </a:pPr>
            <a:r>
              <a:rPr lang="en-US" sz="1100" b="0" i="0" u="none" strike="noStrike" cap="none" baseline="0" dirty="0">
                <a:solidFill>
                  <a:srgbClr val="000000"/>
                </a:solidFill>
                <a:effectLst/>
                <a:latin typeface="Arial"/>
                <a:ea typeface="Arial"/>
                <a:cs typeface="Arial"/>
                <a:sym typeface="Arial"/>
              </a:rPr>
              <a:t>&lt;button aria-label=foo&gt;foo&lt;/button&gt;</a:t>
            </a:r>
          </a:p>
          <a:p>
            <a:pPr marL="0" lvl="0" indent="0" algn="l" rtl="0">
              <a:spcBef>
                <a:spcPts val="0"/>
              </a:spcBef>
              <a:spcAft>
                <a:spcPts val="0"/>
              </a:spcAft>
              <a:buNone/>
            </a:pPr>
            <a:endParaRPr lang="en-US" sz="1100" b="0" i="0" u="none" strike="noStrike" cap="none" baseline="0" dirty="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baseline="0" dirty="0">
                <a:solidFill>
                  <a:srgbClr val="000000"/>
                </a:solidFill>
                <a:effectLst/>
                <a:latin typeface="Arial"/>
                <a:ea typeface="Arial"/>
                <a:cs typeface="Arial"/>
                <a:sym typeface="Arial"/>
              </a:rPr>
              <a:t>&lt;!-- not nonsense --&gt;</a:t>
            </a:r>
          </a:p>
          <a:p>
            <a:pPr marL="0" lvl="0" indent="0" algn="l" rtl="0">
              <a:spcBef>
                <a:spcPts val="0"/>
              </a:spcBef>
              <a:spcAft>
                <a:spcPts val="0"/>
              </a:spcAft>
              <a:buNone/>
            </a:pPr>
            <a:r>
              <a:rPr lang="en-US" sz="1100" b="0" i="0" u="none" strike="noStrike" cap="none" baseline="0" dirty="0">
                <a:solidFill>
                  <a:srgbClr val="000000"/>
                </a:solidFill>
                <a:effectLst/>
                <a:latin typeface="Arial"/>
                <a:ea typeface="Arial"/>
                <a:cs typeface="Arial"/>
                <a:sym typeface="Arial"/>
              </a:rPr>
              <a:t>&lt;button&gt;foo&lt;/button&gt;</a:t>
            </a:r>
          </a:p>
          <a:p>
            <a:pPr marL="0" lvl="0" indent="0" algn="l" rtl="0">
              <a:spcBef>
                <a:spcPts val="0"/>
              </a:spcBef>
              <a:spcAft>
                <a:spcPts val="0"/>
              </a:spcAft>
              <a:buNone/>
            </a:pPr>
            <a:endParaRPr lang="en-US" sz="1100" b="0" i="0" u="none" strike="noStrike" cap="none" baseline="0" dirty="0">
              <a:solidFill>
                <a:srgbClr val="000000"/>
              </a:solidFill>
              <a:effectLst/>
              <a:latin typeface="Arial"/>
              <a:ea typeface="Arial"/>
              <a:cs typeface="Arial"/>
              <a:sym typeface="Arial"/>
            </a:endParaRPr>
          </a:p>
          <a:p>
            <a:pPr marL="0" lvl="0" indent="0" algn="l" rtl="0">
              <a:spcBef>
                <a:spcPts val="0"/>
              </a:spcBef>
              <a:spcAft>
                <a:spcPts val="0"/>
              </a:spcAft>
              <a:buNone/>
            </a:pPr>
            <a:r>
              <a:rPr lang="en-US" dirty="0"/>
              <a:t>HTML is widely supported and relatively easy to use. ARIA is </a:t>
            </a:r>
            <a:r>
              <a:rPr lang="en-US" b="1" dirty="0"/>
              <a:t>not</a:t>
            </a:r>
            <a:r>
              <a:rPr lang="en-US" dirty="0"/>
              <a:t> a replacement for semantic HTML. ARIA a last resort.</a:t>
            </a:r>
          </a:p>
          <a:p>
            <a:pPr marL="0" lvl="0" indent="0" algn="l" rtl="0">
              <a:spcBef>
                <a:spcPts val="0"/>
              </a:spcBef>
              <a:spcAft>
                <a:spcPts val="0"/>
              </a:spcAft>
              <a:buNone/>
            </a:pPr>
            <a:endParaRPr lang="en-US" sz="1100" b="0" i="0" u="none" strike="noStrike" cap="none" baseline="0" dirty="0">
              <a:solidFill>
                <a:srgbClr val="000000"/>
              </a:solidFill>
              <a:effectLst/>
              <a:latin typeface="Arial"/>
              <a:ea typeface="Arial"/>
              <a:cs typeface="Arial"/>
              <a:sym typeface="Arial"/>
            </a:endParaRPr>
          </a:p>
          <a:p>
            <a:pPr marL="0" lvl="0" indent="0" algn="l" rtl="0">
              <a:spcBef>
                <a:spcPts val="0"/>
              </a:spcBef>
              <a:spcAft>
                <a:spcPts val="0"/>
              </a:spcAft>
              <a:buNone/>
            </a:pPr>
            <a:r>
              <a:rPr lang="en-US" dirty="0"/>
              <a:t>The WebAIM Million survey found that homepages with ARIA present averaged 41% more detected errors than those without ARIA. While ARIA is designed to make web pages more accessible, if used incorrectly, it can do more harm than good.</a:t>
            </a:r>
          </a:p>
          <a:p>
            <a:pPr marL="0" lvl="0" indent="0" algn="l" rtl="0">
              <a:spcBef>
                <a:spcPts val="0"/>
              </a:spcBef>
              <a:spcAft>
                <a:spcPts val="0"/>
              </a:spcAft>
              <a:buNone/>
            </a:pPr>
            <a:endParaRPr lang="en-US" sz="1100" b="0" i="0" u="none" strike="noStrike" cap="none" baseline="0"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6542750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5B0013"/>
            </a:gs>
            <a:gs pos="88000">
              <a:srgbClr val="7A0019"/>
            </a:gs>
            <a:gs pos="92000">
              <a:srgbClr val="5B0013"/>
            </a:gs>
            <a:gs pos="100000">
              <a:srgbClr val="5B0013"/>
            </a:gs>
          </a:gsLst>
          <a:lin ang="5400012" scaled="0"/>
        </a:gradFill>
        <a:effectLst/>
      </p:bgPr>
    </p:bg>
    <p:spTree>
      <p:nvGrpSpPr>
        <p:cNvPr id="1" name="Shape 8"/>
        <p:cNvGrpSpPr/>
        <p:nvPr/>
      </p:nvGrpSpPr>
      <p:grpSpPr>
        <a:xfrm>
          <a:off x="0" y="0"/>
          <a:ext cx="0" cy="0"/>
          <a:chOff x="0" y="0"/>
          <a:chExt cx="0" cy="0"/>
        </a:xfrm>
      </p:grpSpPr>
      <p:sp>
        <p:nvSpPr>
          <p:cNvPr id="9" name="Google Shape;9;p2"/>
          <p:cNvSpPr/>
          <p:nvPr/>
        </p:nvSpPr>
        <p:spPr>
          <a:xfrm>
            <a:off x="0" y="4437800"/>
            <a:ext cx="9144000" cy="717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0;p2"/>
          <p:cNvSpPr txBox="1">
            <a:spLocks noGrp="1"/>
          </p:cNvSpPr>
          <p:nvPr>
            <p:ph type="ctrTitle"/>
          </p:nvPr>
        </p:nvSpPr>
        <p:spPr>
          <a:xfrm>
            <a:off x="311700" y="329675"/>
            <a:ext cx="8520600" cy="19341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1"/>
              </a:buClr>
              <a:buSzPts val="4600"/>
              <a:buFont typeface="Roboto"/>
              <a:buNone/>
              <a:defRPr sz="4600" b="1">
                <a:solidFill>
                  <a:srgbClr val="F2EEDC"/>
                </a:solidFill>
                <a:latin typeface="Roboto"/>
                <a:ea typeface="Roboto"/>
                <a:cs typeface="Roboto"/>
                <a:sym typeface="Roboto"/>
              </a:defRPr>
            </a:lvl1pPr>
            <a:lvl2pPr lvl="1" algn="ctr">
              <a:spcBef>
                <a:spcPts val="0"/>
              </a:spcBef>
              <a:spcAft>
                <a:spcPts val="0"/>
              </a:spcAft>
              <a:buClr>
                <a:schemeClr val="dk1"/>
              </a:buClr>
              <a:buSzPts val="4600"/>
              <a:buFont typeface="Roboto"/>
              <a:buNone/>
              <a:defRPr sz="4600">
                <a:solidFill>
                  <a:schemeClr val="dk1"/>
                </a:solidFill>
                <a:latin typeface="Roboto"/>
                <a:ea typeface="Roboto"/>
                <a:cs typeface="Roboto"/>
                <a:sym typeface="Roboto"/>
              </a:defRPr>
            </a:lvl2pPr>
            <a:lvl3pPr lvl="2" algn="ctr">
              <a:spcBef>
                <a:spcPts val="0"/>
              </a:spcBef>
              <a:spcAft>
                <a:spcPts val="0"/>
              </a:spcAft>
              <a:buClr>
                <a:schemeClr val="dk1"/>
              </a:buClr>
              <a:buSzPts val="4600"/>
              <a:buFont typeface="Roboto"/>
              <a:buNone/>
              <a:defRPr sz="4600">
                <a:solidFill>
                  <a:schemeClr val="dk1"/>
                </a:solidFill>
                <a:latin typeface="Roboto"/>
                <a:ea typeface="Roboto"/>
                <a:cs typeface="Roboto"/>
                <a:sym typeface="Roboto"/>
              </a:defRPr>
            </a:lvl3pPr>
            <a:lvl4pPr lvl="3" algn="ctr">
              <a:spcBef>
                <a:spcPts val="0"/>
              </a:spcBef>
              <a:spcAft>
                <a:spcPts val="0"/>
              </a:spcAft>
              <a:buClr>
                <a:schemeClr val="dk1"/>
              </a:buClr>
              <a:buSzPts val="4600"/>
              <a:buFont typeface="Roboto"/>
              <a:buNone/>
              <a:defRPr sz="4600">
                <a:solidFill>
                  <a:schemeClr val="dk1"/>
                </a:solidFill>
                <a:latin typeface="Roboto"/>
                <a:ea typeface="Roboto"/>
                <a:cs typeface="Roboto"/>
                <a:sym typeface="Roboto"/>
              </a:defRPr>
            </a:lvl4pPr>
            <a:lvl5pPr lvl="4" algn="ctr">
              <a:spcBef>
                <a:spcPts val="0"/>
              </a:spcBef>
              <a:spcAft>
                <a:spcPts val="0"/>
              </a:spcAft>
              <a:buClr>
                <a:schemeClr val="dk1"/>
              </a:buClr>
              <a:buSzPts val="4600"/>
              <a:buFont typeface="Roboto"/>
              <a:buNone/>
              <a:defRPr sz="4600">
                <a:solidFill>
                  <a:schemeClr val="dk1"/>
                </a:solidFill>
                <a:latin typeface="Roboto"/>
                <a:ea typeface="Roboto"/>
                <a:cs typeface="Roboto"/>
                <a:sym typeface="Roboto"/>
              </a:defRPr>
            </a:lvl5pPr>
            <a:lvl6pPr lvl="5" algn="ctr">
              <a:spcBef>
                <a:spcPts val="0"/>
              </a:spcBef>
              <a:spcAft>
                <a:spcPts val="0"/>
              </a:spcAft>
              <a:buClr>
                <a:schemeClr val="dk1"/>
              </a:buClr>
              <a:buSzPts val="4600"/>
              <a:buFont typeface="Roboto"/>
              <a:buNone/>
              <a:defRPr sz="4600">
                <a:solidFill>
                  <a:schemeClr val="dk1"/>
                </a:solidFill>
                <a:latin typeface="Roboto"/>
                <a:ea typeface="Roboto"/>
                <a:cs typeface="Roboto"/>
                <a:sym typeface="Roboto"/>
              </a:defRPr>
            </a:lvl6pPr>
            <a:lvl7pPr lvl="6" algn="ctr">
              <a:spcBef>
                <a:spcPts val="0"/>
              </a:spcBef>
              <a:spcAft>
                <a:spcPts val="0"/>
              </a:spcAft>
              <a:buClr>
                <a:schemeClr val="dk1"/>
              </a:buClr>
              <a:buSzPts val="4600"/>
              <a:buFont typeface="Roboto"/>
              <a:buNone/>
              <a:defRPr sz="4600">
                <a:solidFill>
                  <a:schemeClr val="dk1"/>
                </a:solidFill>
                <a:latin typeface="Roboto"/>
                <a:ea typeface="Roboto"/>
                <a:cs typeface="Roboto"/>
                <a:sym typeface="Roboto"/>
              </a:defRPr>
            </a:lvl7pPr>
            <a:lvl8pPr lvl="7" algn="ctr">
              <a:spcBef>
                <a:spcPts val="0"/>
              </a:spcBef>
              <a:spcAft>
                <a:spcPts val="0"/>
              </a:spcAft>
              <a:buClr>
                <a:schemeClr val="dk1"/>
              </a:buClr>
              <a:buSzPts val="4600"/>
              <a:buFont typeface="Roboto"/>
              <a:buNone/>
              <a:defRPr sz="4600">
                <a:solidFill>
                  <a:schemeClr val="dk1"/>
                </a:solidFill>
                <a:latin typeface="Roboto"/>
                <a:ea typeface="Roboto"/>
                <a:cs typeface="Roboto"/>
                <a:sym typeface="Roboto"/>
              </a:defRPr>
            </a:lvl8pPr>
            <a:lvl9pPr lvl="8" algn="ctr">
              <a:spcBef>
                <a:spcPts val="0"/>
              </a:spcBef>
              <a:spcAft>
                <a:spcPts val="0"/>
              </a:spcAft>
              <a:buClr>
                <a:schemeClr val="dk1"/>
              </a:buClr>
              <a:buSzPts val="4600"/>
              <a:buFont typeface="Roboto"/>
              <a:buNone/>
              <a:defRPr sz="4600">
                <a:solidFill>
                  <a:schemeClr val="dk1"/>
                </a:solidFill>
                <a:latin typeface="Roboto"/>
                <a:ea typeface="Roboto"/>
                <a:cs typeface="Roboto"/>
                <a:sym typeface="Roboto"/>
              </a:defRPr>
            </a:lvl9pPr>
          </a:lstStyle>
          <a:p>
            <a:endParaRPr dirty="0"/>
          </a:p>
        </p:txBody>
      </p:sp>
      <p:sp>
        <p:nvSpPr>
          <p:cNvPr id="11" name="Google Shape;11;p2"/>
          <p:cNvSpPr txBox="1">
            <a:spLocks noGrp="1"/>
          </p:cNvSpPr>
          <p:nvPr>
            <p:ph type="subTitle" idx="1"/>
          </p:nvPr>
        </p:nvSpPr>
        <p:spPr>
          <a:xfrm>
            <a:off x="311700" y="2300725"/>
            <a:ext cx="8520600" cy="1590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2"/>
              </a:buClr>
              <a:buSzPts val="2800"/>
              <a:buFont typeface="Roboto"/>
              <a:buNone/>
              <a:defRPr sz="2800">
                <a:solidFill>
                  <a:srgbClr val="F2EEDC"/>
                </a:solidFill>
                <a:latin typeface="Roboto"/>
                <a:ea typeface="Roboto"/>
                <a:cs typeface="Roboto"/>
                <a:sym typeface="Roboto"/>
              </a:defRPr>
            </a:lvl1pPr>
            <a:lvl2pPr lvl="1" algn="ctr">
              <a:lnSpc>
                <a:spcPct val="100000"/>
              </a:lnSpc>
              <a:spcBef>
                <a:spcPts val="0"/>
              </a:spcBef>
              <a:spcAft>
                <a:spcPts val="0"/>
              </a:spcAft>
              <a:buClr>
                <a:srgbClr val="D1D1D1"/>
              </a:buClr>
              <a:buSzPts val="2800"/>
              <a:buFont typeface="Roboto"/>
              <a:buNone/>
              <a:defRPr sz="2800">
                <a:solidFill>
                  <a:srgbClr val="D1D1D1"/>
                </a:solidFill>
                <a:latin typeface="Roboto"/>
                <a:ea typeface="Roboto"/>
                <a:cs typeface="Roboto"/>
                <a:sym typeface="Roboto"/>
              </a:defRPr>
            </a:lvl2pPr>
            <a:lvl3pPr lvl="2" algn="ctr">
              <a:lnSpc>
                <a:spcPct val="100000"/>
              </a:lnSpc>
              <a:spcBef>
                <a:spcPts val="0"/>
              </a:spcBef>
              <a:spcAft>
                <a:spcPts val="0"/>
              </a:spcAft>
              <a:buClr>
                <a:srgbClr val="D1D1D1"/>
              </a:buClr>
              <a:buSzPts val="2800"/>
              <a:buFont typeface="Roboto"/>
              <a:buNone/>
              <a:defRPr sz="2800">
                <a:solidFill>
                  <a:srgbClr val="D1D1D1"/>
                </a:solidFill>
                <a:latin typeface="Roboto"/>
                <a:ea typeface="Roboto"/>
                <a:cs typeface="Roboto"/>
                <a:sym typeface="Roboto"/>
              </a:defRPr>
            </a:lvl3pPr>
            <a:lvl4pPr lvl="3" algn="ctr">
              <a:lnSpc>
                <a:spcPct val="100000"/>
              </a:lnSpc>
              <a:spcBef>
                <a:spcPts val="0"/>
              </a:spcBef>
              <a:spcAft>
                <a:spcPts val="0"/>
              </a:spcAft>
              <a:buClr>
                <a:srgbClr val="D1D1D1"/>
              </a:buClr>
              <a:buSzPts val="2800"/>
              <a:buFont typeface="Roboto"/>
              <a:buNone/>
              <a:defRPr sz="2800">
                <a:solidFill>
                  <a:srgbClr val="D1D1D1"/>
                </a:solidFill>
                <a:latin typeface="Roboto"/>
                <a:ea typeface="Roboto"/>
                <a:cs typeface="Roboto"/>
                <a:sym typeface="Roboto"/>
              </a:defRPr>
            </a:lvl4pPr>
            <a:lvl5pPr lvl="4" algn="ctr">
              <a:lnSpc>
                <a:spcPct val="100000"/>
              </a:lnSpc>
              <a:spcBef>
                <a:spcPts val="0"/>
              </a:spcBef>
              <a:spcAft>
                <a:spcPts val="0"/>
              </a:spcAft>
              <a:buClr>
                <a:srgbClr val="D1D1D1"/>
              </a:buClr>
              <a:buSzPts val="2800"/>
              <a:buFont typeface="Roboto"/>
              <a:buNone/>
              <a:defRPr sz="2800">
                <a:solidFill>
                  <a:srgbClr val="D1D1D1"/>
                </a:solidFill>
                <a:latin typeface="Roboto"/>
                <a:ea typeface="Roboto"/>
                <a:cs typeface="Roboto"/>
                <a:sym typeface="Roboto"/>
              </a:defRPr>
            </a:lvl5pPr>
            <a:lvl6pPr lvl="5" algn="ctr">
              <a:lnSpc>
                <a:spcPct val="100000"/>
              </a:lnSpc>
              <a:spcBef>
                <a:spcPts val="0"/>
              </a:spcBef>
              <a:spcAft>
                <a:spcPts val="0"/>
              </a:spcAft>
              <a:buClr>
                <a:srgbClr val="D1D1D1"/>
              </a:buClr>
              <a:buSzPts val="2800"/>
              <a:buFont typeface="Roboto"/>
              <a:buNone/>
              <a:defRPr sz="2800">
                <a:solidFill>
                  <a:srgbClr val="D1D1D1"/>
                </a:solidFill>
                <a:latin typeface="Roboto"/>
                <a:ea typeface="Roboto"/>
                <a:cs typeface="Roboto"/>
                <a:sym typeface="Roboto"/>
              </a:defRPr>
            </a:lvl6pPr>
            <a:lvl7pPr lvl="6" algn="ctr">
              <a:lnSpc>
                <a:spcPct val="100000"/>
              </a:lnSpc>
              <a:spcBef>
                <a:spcPts val="0"/>
              </a:spcBef>
              <a:spcAft>
                <a:spcPts val="0"/>
              </a:spcAft>
              <a:buClr>
                <a:srgbClr val="D1D1D1"/>
              </a:buClr>
              <a:buSzPts val="2800"/>
              <a:buFont typeface="Roboto"/>
              <a:buNone/>
              <a:defRPr sz="2800">
                <a:solidFill>
                  <a:srgbClr val="D1D1D1"/>
                </a:solidFill>
                <a:latin typeface="Roboto"/>
                <a:ea typeface="Roboto"/>
                <a:cs typeface="Roboto"/>
                <a:sym typeface="Roboto"/>
              </a:defRPr>
            </a:lvl7pPr>
            <a:lvl8pPr lvl="7" algn="ctr">
              <a:lnSpc>
                <a:spcPct val="100000"/>
              </a:lnSpc>
              <a:spcBef>
                <a:spcPts val="0"/>
              </a:spcBef>
              <a:spcAft>
                <a:spcPts val="0"/>
              </a:spcAft>
              <a:buClr>
                <a:srgbClr val="D1D1D1"/>
              </a:buClr>
              <a:buSzPts val="2800"/>
              <a:buFont typeface="Roboto"/>
              <a:buNone/>
              <a:defRPr sz="2800">
                <a:solidFill>
                  <a:srgbClr val="D1D1D1"/>
                </a:solidFill>
                <a:latin typeface="Roboto"/>
                <a:ea typeface="Roboto"/>
                <a:cs typeface="Roboto"/>
                <a:sym typeface="Roboto"/>
              </a:defRPr>
            </a:lvl8pPr>
            <a:lvl9pPr lvl="8" algn="ctr">
              <a:lnSpc>
                <a:spcPct val="100000"/>
              </a:lnSpc>
              <a:spcBef>
                <a:spcPts val="0"/>
              </a:spcBef>
              <a:spcAft>
                <a:spcPts val="0"/>
              </a:spcAft>
              <a:buClr>
                <a:srgbClr val="D1D1D1"/>
              </a:buClr>
              <a:buSzPts val="2800"/>
              <a:buFont typeface="Roboto"/>
              <a:buNone/>
              <a:defRPr sz="2800">
                <a:solidFill>
                  <a:srgbClr val="D1D1D1"/>
                </a:solidFill>
                <a:latin typeface="Roboto"/>
                <a:ea typeface="Roboto"/>
                <a:cs typeface="Roboto"/>
                <a:sym typeface="Roboto"/>
              </a:defRPr>
            </a:lvl9pPr>
          </a:lstStyle>
          <a:p>
            <a:endParaRPr dirty="0"/>
          </a:p>
        </p:txBody>
      </p:sp>
      <p:cxnSp>
        <p:nvCxnSpPr>
          <p:cNvPr id="6" name="Straight Connector 5">
            <a:extLst>
              <a:ext uri="{FF2B5EF4-FFF2-40B4-BE49-F238E27FC236}">
                <a16:creationId xmlns:a16="http://schemas.microsoft.com/office/drawing/2014/main" id="{F4D334EB-D262-E531-B8C9-9EF9EDD12AB2}"/>
              </a:ext>
            </a:extLst>
          </p:cNvPr>
          <p:cNvCxnSpPr>
            <a:cxnSpLocks/>
          </p:cNvCxnSpPr>
          <p:nvPr userDrawn="1"/>
        </p:nvCxnSpPr>
        <p:spPr>
          <a:xfrm>
            <a:off x="0" y="4413846"/>
            <a:ext cx="9144000" cy="10143"/>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60D45CA-E234-9961-1789-59426D7F9805}"/>
              </a:ext>
            </a:extLst>
          </p:cNvPr>
          <p:cNvCxnSpPr>
            <a:cxnSpLocks/>
          </p:cNvCxnSpPr>
          <p:nvPr userDrawn="1"/>
        </p:nvCxnSpPr>
        <p:spPr>
          <a:xfrm>
            <a:off x="0" y="4266448"/>
            <a:ext cx="9144000" cy="0"/>
          </a:xfrm>
          <a:prstGeom prst="line">
            <a:avLst/>
          </a:prstGeom>
          <a:ln w="31750">
            <a:solidFill>
              <a:srgbClr val="4EE6F7"/>
            </a:solidFill>
          </a:ln>
        </p:spPr>
        <p:style>
          <a:lnRef idx="1">
            <a:schemeClr val="accent1"/>
          </a:lnRef>
          <a:fillRef idx="0">
            <a:schemeClr val="accent1"/>
          </a:fillRef>
          <a:effectRef idx="0">
            <a:schemeClr val="accent1"/>
          </a:effectRef>
          <a:fontRef idx="minor">
            <a:schemeClr val="tx1"/>
          </a:fontRef>
        </p:style>
      </p:cxnSp>
      <p:pic>
        <p:nvPicPr>
          <p:cNvPr id="8" name="Graphic 7" descr="Accessibility Icon: low vision.">
            <a:extLst>
              <a:ext uri="{FF2B5EF4-FFF2-40B4-BE49-F238E27FC236}">
                <a16:creationId xmlns:a16="http://schemas.microsoft.com/office/drawing/2014/main" id="{72D43228-94FD-A1D7-8353-88B2A819370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62012" y="4459606"/>
            <a:ext cx="700586" cy="700586"/>
          </a:xfrm>
          <a:prstGeom prst="rect">
            <a:avLst/>
          </a:prstGeom>
        </p:spPr>
      </p:pic>
      <p:pic>
        <p:nvPicPr>
          <p:cNvPr id="12" name="Graphic 11" descr="Accessibility Icon: cognitive.">
            <a:extLst>
              <a:ext uri="{FF2B5EF4-FFF2-40B4-BE49-F238E27FC236}">
                <a16:creationId xmlns:a16="http://schemas.microsoft.com/office/drawing/2014/main" id="{60F69712-25AF-18AD-D6A0-12A3D6469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a:off x="4680816" y="4459606"/>
            <a:ext cx="700586" cy="700586"/>
          </a:xfrm>
          <a:prstGeom prst="rect">
            <a:avLst/>
          </a:prstGeom>
        </p:spPr>
      </p:pic>
      <p:pic>
        <p:nvPicPr>
          <p:cNvPr id="13" name="Graphic 12" descr="Icon: hard of hearing.">
            <a:extLst>
              <a:ext uri="{FF2B5EF4-FFF2-40B4-BE49-F238E27FC236}">
                <a16:creationId xmlns:a16="http://schemas.microsoft.com/office/drawing/2014/main" id="{EB17020D-1E67-0828-97E3-6AB52AF5E9F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21030" y="4459606"/>
            <a:ext cx="700586" cy="700586"/>
          </a:xfrm>
          <a:prstGeom prst="rect">
            <a:avLst/>
          </a:prstGeom>
        </p:spPr>
      </p:pic>
      <p:pic>
        <p:nvPicPr>
          <p:cNvPr id="14" name="Graphic 13" descr="Accessibility Icon: mobility.">
            <a:extLst>
              <a:ext uri="{FF2B5EF4-FFF2-40B4-BE49-F238E27FC236}">
                <a16:creationId xmlns:a16="http://schemas.microsoft.com/office/drawing/2014/main" id="{B5E1CAA8-DA7E-3984-2605-0354D7BFEF8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flipH="1">
            <a:off x="5398336" y="4459606"/>
            <a:ext cx="700586" cy="700586"/>
          </a:xfrm>
          <a:prstGeom prst="rect">
            <a:avLst/>
          </a:prstGeom>
        </p:spPr>
      </p:pic>
      <p:cxnSp>
        <p:nvCxnSpPr>
          <p:cNvPr id="15" name="Straight Connector 14">
            <a:extLst>
              <a:ext uri="{FF2B5EF4-FFF2-40B4-BE49-F238E27FC236}">
                <a16:creationId xmlns:a16="http://schemas.microsoft.com/office/drawing/2014/main" id="{6E6C9B58-FE51-2AFA-0745-E47B852DBA1E}"/>
              </a:ext>
            </a:extLst>
          </p:cNvPr>
          <p:cNvCxnSpPr>
            <a:cxnSpLocks/>
          </p:cNvCxnSpPr>
          <p:nvPr userDrawn="1"/>
        </p:nvCxnSpPr>
        <p:spPr>
          <a:xfrm>
            <a:off x="0" y="4344190"/>
            <a:ext cx="9144000" cy="0"/>
          </a:xfrm>
          <a:prstGeom prst="line">
            <a:avLst/>
          </a:prstGeom>
          <a:ln w="31750">
            <a:solidFill>
              <a:srgbClr val="FF93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Alt-2a" userDrawn="1">
  <p:cSld name="CAPTION_ONLY_1_1_1_1_1_1_1_1_1_1_2">
    <p:bg>
      <p:bgPr>
        <a:solidFill>
          <a:srgbClr val="F2EEDC"/>
        </a:solidFill>
        <a:effectLst/>
      </p:bgPr>
    </p:bg>
    <p:spTree>
      <p:nvGrpSpPr>
        <p:cNvPr id="1" name="Shape 255"/>
        <p:cNvGrpSpPr/>
        <p:nvPr/>
      </p:nvGrpSpPr>
      <p:grpSpPr>
        <a:xfrm>
          <a:off x="0" y="0"/>
          <a:ext cx="0" cy="0"/>
          <a:chOff x="0" y="0"/>
          <a:chExt cx="0" cy="0"/>
        </a:xfrm>
      </p:grpSpPr>
      <p:sp>
        <p:nvSpPr>
          <p:cNvPr id="259" name="Google Shape;259;p50"/>
          <p:cNvSpPr txBox="1">
            <a:spLocks noGrp="1"/>
          </p:cNvSpPr>
          <p:nvPr>
            <p:ph type="title"/>
          </p:nvPr>
        </p:nvSpPr>
        <p:spPr>
          <a:xfrm>
            <a:off x="208575" y="216425"/>
            <a:ext cx="6880500" cy="757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Roboto"/>
              <a:buNone/>
              <a:defRPr sz="3000" b="1">
                <a:latin typeface="Roboto"/>
                <a:ea typeface="Roboto"/>
                <a:cs typeface="Roboto"/>
                <a:sym typeface="Roboto"/>
              </a:defRPr>
            </a:lvl1pPr>
            <a:lvl2pPr lvl="1" rtl="0">
              <a:spcBef>
                <a:spcPts val="0"/>
              </a:spcBef>
              <a:spcAft>
                <a:spcPts val="0"/>
              </a:spcAft>
              <a:buSzPts val="3000"/>
              <a:buFont typeface="Roboto"/>
              <a:buNone/>
              <a:defRPr sz="3000">
                <a:latin typeface="Roboto"/>
                <a:ea typeface="Roboto"/>
                <a:cs typeface="Roboto"/>
                <a:sym typeface="Roboto"/>
              </a:defRPr>
            </a:lvl2pPr>
            <a:lvl3pPr lvl="2" rtl="0">
              <a:spcBef>
                <a:spcPts val="0"/>
              </a:spcBef>
              <a:spcAft>
                <a:spcPts val="0"/>
              </a:spcAft>
              <a:buSzPts val="3000"/>
              <a:buFont typeface="Roboto"/>
              <a:buNone/>
              <a:defRPr sz="3000">
                <a:latin typeface="Roboto"/>
                <a:ea typeface="Roboto"/>
                <a:cs typeface="Roboto"/>
                <a:sym typeface="Roboto"/>
              </a:defRPr>
            </a:lvl3pPr>
            <a:lvl4pPr lvl="3" rtl="0">
              <a:spcBef>
                <a:spcPts val="0"/>
              </a:spcBef>
              <a:spcAft>
                <a:spcPts val="0"/>
              </a:spcAft>
              <a:buSzPts val="3000"/>
              <a:buFont typeface="Roboto"/>
              <a:buNone/>
              <a:defRPr sz="3000">
                <a:latin typeface="Roboto"/>
                <a:ea typeface="Roboto"/>
                <a:cs typeface="Roboto"/>
                <a:sym typeface="Roboto"/>
              </a:defRPr>
            </a:lvl4pPr>
            <a:lvl5pPr lvl="4" rtl="0">
              <a:spcBef>
                <a:spcPts val="0"/>
              </a:spcBef>
              <a:spcAft>
                <a:spcPts val="0"/>
              </a:spcAft>
              <a:buSzPts val="3000"/>
              <a:buFont typeface="Roboto"/>
              <a:buNone/>
              <a:defRPr sz="3000">
                <a:latin typeface="Roboto"/>
                <a:ea typeface="Roboto"/>
                <a:cs typeface="Roboto"/>
                <a:sym typeface="Roboto"/>
              </a:defRPr>
            </a:lvl5pPr>
            <a:lvl6pPr lvl="5" rtl="0">
              <a:spcBef>
                <a:spcPts val="0"/>
              </a:spcBef>
              <a:spcAft>
                <a:spcPts val="0"/>
              </a:spcAft>
              <a:buSzPts val="3000"/>
              <a:buFont typeface="Roboto"/>
              <a:buNone/>
              <a:defRPr sz="3000">
                <a:latin typeface="Roboto"/>
                <a:ea typeface="Roboto"/>
                <a:cs typeface="Roboto"/>
                <a:sym typeface="Roboto"/>
              </a:defRPr>
            </a:lvl6pPr>
            <a:lvl7pPr lvl="6" rtl="0">
              <a:spcBef>
                <a:spcPts val="0"/>
              </a:spcBef>
              <a:spcAft>
                <a:spcPts val="0"/>
              </a:spcAft>
              <a:buSzPts val="3000"/>
              <a:buFont typeface="Roboto"/>
              <a:buNone/>
              <a:defRPr sz="3000">
                <a:latin typeface="Roboto"/>
                <a:ea typeface="Roboto"/>
                <a:cs typeface="Roboto"/>
                <a:sym typeface="Roboto"/>
              </a:defRPr>
            </a:lvl7pPr>
            <a:lvl8pPr lvl="7" rtl="0">
              <a:spcBef>
                <a:spcPts val="0"/>
              </a:spcBef>
              <a:spcAft>
                <a:spcPts val="0"/>
              </a:spcAft>
              <a:buSzPts val="3000"/>
              <a:buFont typeface="Roboto"/>
              <a:buNone/>
              <a:defRPr sz="3000">
                <a:latin typeface="Roboto"/>
                <a:ea typeface="Roboto"/>
                <a:cs typeface="Roboto"/>
                <a:sym typeface="Roboto"/>
              </a:defRPr>
            </a:lvl8pPr>
            <a:lvl9pPr lvl="8" rtl="0">
              <a:spcBef>
                <a:spcPts val="0"/>
              </a:spcBef>
              <a:spcAft>
                <a:spcPts val="0"/>
              </a:spcAft>
              <a:buSzPts val="3000"/>
              <a:buFont typeface="Roboto"/>
              <a:buNone/>
              <a:defRPr sz="3000">
                <a:latin typeface="Roboto"/>
                <a:ea typeface="Roboto"/>
                <a:cs typeface="Roboto"/>
                <a:sym typeface="Roboto"/>
              </a:defRPr>
            </a:lvl9pPr>
          </a:lstStyle>
          <a:p>
            <a:endParaRPr dirty="0"/>
          </a:p>
        </p:txBody>
      </p:sp>
      <p:sp>
        <p:nvSpPr>
          <p:cNvPr id="260" name="Google Shape;260;p50" descr="Accessibility Icons: low vision, hard of hearing, cognitive, mobility.&#10;"/>
          <p:cNvSpPr txBox="1">
            <a:spLocks noGrp="1"/>
          </p:cNvSpPr>
          <p:nvPr>
            <p:ph type="body" idx="1"/>
          </p:nvPr>
        </p:nvSpPr>
        <p:spPr>
          <a:xfrm>
            <a:off x="208575" y="1000075"/>
            <a:ext cx="6880500" cy="3416400"/>
          </a:xfrm>
          <a:prstGeom prst="rect">
            <a:avLst/>
          </a:prstGeom>
        </p:spPr>
        <p:txBody>
          <a:bodyPr spcFirstLastPara="1" wrap="square" lIns="91425" tIns="91425" rIns="91425" bIns="91425" anchor="t" anchorCtr="0">
            <a:noAutofit/>
          </a:bodyPr>
          <a:lstStyle>
            <a:lvl1pPr marL="419100" lvl="0" indent="-342900" rtl="0">
              <a:lnSpc>
                <a:spcPct val="100000"/>
              </a:lnSpc>
              <a:spcBef>
                <a:spcPts val="0"/>
              </a:spcBef>
              <a:spcAft>
                <a:spcPts val="600"/>
              </a:spcAft>
              <a:buClr>
                <a:schemeClr val="accent2"/>
              </a:buClr>
              <a:buSzPct val="100000"/>
              <a:buFont typeface="System Font Regular"/>
              <a:buChar char="●"/>
              <a:defRPr lang="en-US" sz="2400" b="0" i="0" u="none" strike="noStrike" cap="none" dirty="0" smtClean="0">
                <a:solidFill>
                  <a:srgbClr val="000000"/>
                </a:solidFill>
                <a:latin typeface="Roboto"/>
                <a:ea typeface="Roboto"/>
                <a:cs typeface="Roboto"/>
                <a:sym typeface="Roboto"/>
              </a:defRPr>
            </a:lvl1pPr>
            <a:lvl2pPr marL="914400" lvl="1" indent="-381000" rtl="0">
              <a:lnSpc>
                <a:spcPct val="100000"/>
              </a:lnSpc>
              <a:spcBef>
                <a:spcPts val="300"/>
              </a:spcBef>
              <a:spcAft>
                <a:spcPts val="0"/>
              </a:spcAft>
              <a:buSzPts val="2400"/>
              <a:buFont typeface="Roboto"/>
              <a:buChar char="○"/>
              <a:defRPr sz="2400">
                <a:latin typeface="Roboto"/>
                <a:ea typeface="Roboto"/>
                <a:cs typeface="Roboto"/>
                <a:sym typeface="Roboto"/>
              </a:defRPr>
            </a:lvl2pPr>
            <a:lvl3pPr marL="1371600" lvl="2" indent="-368300" rtl="0">
              <a:lnSpc>
                <a:spcPct val="100000"/>
              </a:lnSpc>
              <a:spcBef>
                <a:spcPts val="600"/>
              </a:spcBef>
              <a:spcAft>
                <a:spcPts val="0"/>
              </a:spcAft>
              <a:buSzPts val="2200"/>
              <a:buFont typeface="Roboto"/>
              <a:buChar char="■"/>
              <a:defRPr sz="2200">
                <a:latin typeface="Roboto"/>
                <a:ea typeface="Roboto"/>
                <a:cs typeface="Roboto"/>
                <a:sym typeface="Roboto"/>
              </a:defRPr>
            </a:lvl3pPr>
            <a:lvl4pPr marL="1828800" lvl="3" indent="-368300" rtl="0">
              <a:lnSpc>
                <a:spcPct val="100000"/>
              </a:lnSpc>
              <a:spcBef>
                <a:spcPts val="600"/>
              </a:spcBef>
              <a:spcAft>
                <a:spcPts val="0"/>
              </a:spcAft>
              <a:buSzPts val="2200"/>
              <a:buFont typeface="Roboto"/>
              <a:buChar char="●"/>
              <a:defRPr sz="2200">
                <a:latin typeface="Roboto"/>
                <a:ea typeface="Roboto"/>
                <a:cs typeface="Roboto"/>
                <a:sym typeface="Roboto"/>
              </a:defRPr>
            </a:lvl4pPr>
            <a:lvl5pPr marL="2286000" lvl="4" indent="-368300" rtl="0">
              <a:lnSpc>
                <a:spcPct val="100000"/>
              </a:lnSpc>
              <a:spcBef>
                <a:spcPts val="600"/>
              </a:spcBef>
              <a:spcAft>
                <a:spcPts val="0"/>
              </a:spcAft>
              <a:buSzPts val="2200"/>
              <a:buFont typeface="Roboto"/>
              <a:buChar char="○"/>
              <a:defRPr sz="2200">
                <a:latin typeface="Roboto"/>
                <a:ea typeface="Roboto"/>
                <a:cs typeface="Roboto"/>
                <a:sym typeface="Roboto"/>
              </a:defRPr>
            </a:lvl5pPr>
            <a:lvl6pPr marL="2743200" lvl="5" indent="-368300" rtl="0">
              <a:lnSpc>
                <a:spcPct val="100000"/>
              </a:lnSpc>
              <a:spcBef>
                <a:spcPts val="1200"/>
              </a:spcBef>
              <a:spcAft>
                <a:spcPts val="0"/>
              </a:spcAft>
              <a:buSzPts val="2200"/>
              <a:buFont typeface="Roboto"/>
              <a:buChar char="■"/>
              <a:defRPr sz="2200">
                <a:latin typeface="Roboto"/>
                <a:ea typeface="Roboto"/>
                <a:cs typeface="Roboto"/>
                <a:sym typeface="Roboto"/>
              </a:defRPr>
            </a:lvl6pPr>
            <a:lvl7pPr marL="3200400" lvl="6" indent="-368300" rtl="0">
              <a:lnSpc>
                <a:spcPct val="100000"/>
              </a:lnSpc>
              <a:spcBef>
                <a:spcPts val="1200"/>
              </a:spcBef>
              <a:spcAft>
                <a:spcPts val="0"/>
              </a:spcAft>
              <a:buSzPts val="2200"/>
              <a:buFont typeface="Roboto"/>
              <a:buChar char="●"/>
              <a:defRPr sz="2200">
                <a:latin typeface="Roboto"/>
                <a:ea typeface="Roboto"/>
                <a:cs typeface="Roboto"/>
                <a:sym typeface="Roboto"/>
              </a:defRPr>
            </a:lvl7pPr>
            <a:lvl8pPr marL="3657600" lvl="7" indent="-368300" rtl="0">
              <a:lnSpc>
                <a:spcPct val="100000"/>
              </a:lnSpc>
              <a:spcBef>
                <a:spcPts val="1200"/>
              </a:spcBef>
              <a:spcAft>
                <a:spcPts val="0"/>
              </a:spcAft>
              <a:buSzPts val="2200"/>
              <a:buFont typeface="Roboto"/>
              <a:buChar char="○"/>
              <a:defRPr sz="2200">
                <a:latin typeface="Roboto"/>
                <a:ea typeface="Roboto"/>
                <a:cs typeface="Roboto"/>
                <a:sym typeface="Roboto"/>
              </a:defRPr>
            </a:lvl8pPr>
            <a:lvl9pPr marL="4114800" lvl="8" indent="-368300" rtl="0">
              <a:lnSpc>
                <a:spcPct val="100000"/>
              </a:lnSpc>
              <a:spcBef>
                <a:spcPts val="1200"/>
              </a:spcBef>
              <a:spcAft>
                <a:spcPts val="1200"/>
              </a:spcAft>
              <a:buSzPts val="2200"/>
              <a:buFont typeface="Roboto"/>
              <a:buChar char="■"/>
              <a:defRPr sz="2200">
                <a:latin typeface="Roboto"/>
                <a:ea typeface="Roboto"/>
                <a:cs typeface="Roboto"/>
                <a:sym typeface="Roboto"/>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254F3866-82E7-BAEC-0F6F-73473E5E93D8}"/>
              </a:ext>
            </a:extLst>
          </p:cNvPr>
          <p:cNvSpPr/>
          <p:nvPr userDrawn="1"/>
        </p:nvSpPr>
        <p:spPr>
          <a:xfrm>
            <a:off x="7279574" y="0"/>
            <a:ext cx="1864426"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297DF80B-69D8-7C61-C8D5-3FC8434E80C0}"/>
              </a:ext>
            </a:extLst>
          </p:cNvPr>
          <p:cNvCxnSpPr/>
          <p:nvPr userDrawn="1"/>
        </p:nvCxnSpPr>
        <p:spPr>
          <a:xfrm>
            <a:off x="8965870" y="0"/>
            <a:ext cx="0" cy="514350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62531C-89FE-6403-501F-74F37B251D46}"/>
              </a:ext>
            </a:extLst>
          </p:cNvPr>
          <p:cNvCxnSpPr/>
          <p:nvPr userDrawn="1"/>
        </p:nvCxnSpPr>
        <p:spPr>
          <a:xfrm>
            <a:off x="8868887" y="0"/>
            <a:ext cx="0" cy="5143500"/>
          </a:xfrm>
          <a:prstGeom prst="line">
            <a:avLst/>
          </a:prstGeom>
          <a:ln w="31750">
            <a:solidFill>
              <a:srgbClr val="4EE6F7"/>
            </a:solidFill>
          </a:ln>
        </p:spPr>
        <p:style>
          <a:lnRef idx="1">
            <a:schemeClr val="accent1"/>
          </a:lnRef>
          <a:fillRef idx="0">
            <a:schemeClr val="accent1"/>
          </a:fillRef>
          <a:effectRef idx="0">
            <a:schemeClr val="accent1"/>
          </a:effectRef>
          <a:fontRef idx="minor">
            <a:schemeClr val="tx1"/>
          </a:fontRef>
        </p:style>
      </p:cxnSp>
      <p:pic>
        <p:nvPicPr>
          <p:cNvPr id="8" name="Graphic 7" descr="Accessibility Icon: low vision.">
            <a:extLst>
              <a:ext uri="{FF2B5EF4-FFF2-40B4-BE49-F238E27FC236}">
                <a16:creationId xmlns:a16="http://schemas.microsoft.com/office/drawing/2014/main" id="{EF2ADA17-3918-97C9-4312-47A475AA79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62654" y="259730"/>
            <a:ext cx="1005840" cy="1005840"/>
          </a:xfrm>
          <a:prstGeom prst="rect">
            <a:avLst/>
          </a:prstGeom>
        </p:spPr>
      </p:pic>
      <p:pic>
        <p:nvPicPr>
          <p:cNvPr id="9" name="Graphic 8" descr="Accessibility Icon: cognitive.">
            <a:extLst>
              <a:ext uri="{FF2B5EF4-FFF2-40B4-BE49-F238E27FC236}">
                <a16:creationId xmlns:a16="http://schemas.microsoft.com/office/drawing/2014/main" id="{9B93A5DE-4288-417B-42C5-EA04D8E5F2F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a:off x="7562654" y="2707320"/>
            <a:ext cx="1005840" cy="1005840"/>
          </a:xfrm>
          <a:prstGeom prst="rect">
            <a:avLst/>
          </a:prstGeom>
        </p:spPr>
      </p:pic>
      <p:pic>
        <p:nvPicPr>
          <p:cNvPr id="10" name="Graphic 9" descr="Accessibility Icon: hard of hearing.">
            <a:extLst>
              <a:ext uri="{FF2B5EF4-FFF2-40B4-BE49-F238E27FC236}">
                <a16:creationId xmlns:a16="http://schemas.microsoft.com/office/drawing/2014/main" id="{A786BA6A-6B49-2B21-0D46-CE4FAE7A70E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562654" y="1448892"/>
            <a:ext cx="1005840" cy="1005840"/>
          </a:xfrm>
          <a:prstGeom prst="rect">
            <a:avLst/>
          </a:prstGeom>
        </p:spPr>
      </p:pic>
      <p:pic>
        <p:nvPicPr>
          <p:cNvPr id="11" name="Graphic 10" descr="Accessibility Icon: mobility.">
            <a:extLst>
              <a:ext uri="{FF2B5EF4-FFF2-40B4-BE49-F238E27FC236}">
                <a16:creationId xmlns:a16="http://schemas.microsoft.com/office/drawing/2014/main" id="{39F7E14E-1CAD-BD69-0620-B247C84F499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flipH="1">
            <a:off x="7562654" y="3913555"/>
            <a:ext cx="1005840" cy="1005840"/>
          </a:xfrm>
          <a:prstGeom prst="rect">
            <a:avLst/>
          </a:prstGeom>
        </p:spPr>
      </p:pic>
      <p:cxnSp>
        <p:nvCxnSpPr>
          <p:cNvPr id="12" name="Straight Connector 11">
            <a:extLst>
              <a:ext uri="{FF2B5EF4-FFF2-40B4-BE49-F238E27FC236}">
                <a16:creationId xmlns:a16="http://schemas.microsoft.com/office/drawing/2014/main" id="{EE3F2801-930F-65E9-8B0E-F1232DD9669B}"/>
              </a:ext>
            </a:extLst>
          </p:cNvPr>
          <p:cNvCxnSpPr/>
          <p:nvPr userDrawn="1"/>
        </p:nvCxnSpPr>
        <p:spPr>
          <a:xfrm>
            <a:off x="9049000" y="-10143"/>
            <a:ext cx="0" cy="5143500"/>
          </a:xfrm>
          <a:prstGeom prst="line">
            <a:avLst/>
          </a:prstGeom>
          <a:ln w="31750">
            <a:solidFill>
              <a:srgbClr val="FF93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ransition Alt 3">
  <p:cSld name="CAPTION_ONLY_1_2">
    <p:spTree>
      <p:nvGrpSpPr>
        <p:cNvPr id="1" name="Shape 177"/>
        <p:cNvGrpSpPr/>
        <p:nvPr/>
      </p:nvGrpSpPr>
      <p:grpSpPr>
        <a:xfrm>
          <a:off x="0" y="0"/>
          <a:ext cx="0" cy="0"/>
          <a:chOff x="0" y="0"/>
          <a:chExt cx="0" cy="0"/>
        </a:xfrm>
      </p:grpSpPr>
      <p:pic>
        <p:nvPicPr>
          <p:cNvPr id="20" name="Picture 19">
            <a:extLst>
              <a:ext uri="{FF2B5EF4-FFF2-40B4-BE49-F238E27FC236}">
                <a16:creationId xmlns:a16="http://schemas.microsoft.com/office/drawing/2014/main" id="{67F6B1A6-5476-D3FF-8199-3367D1502ECB}"/>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80" name="Google Shape;180;p36"/>
          <p:cNvSpPr/>
          <p:nvPr/>
        </p:nvSpPr>
        <p:spPr>
          <a:xfrm>
            <a:off x="2596050" y="2428200"/>
            <a:ext cx="6582000" cy="1149390"/>
          </a:xfrm>
          <a:prstGeom prst="rect">
            <a:avLst/>
          </a:prstGeom>
          <a:solidFill>
            <a:srgbClr val="F2EE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181;p36"/>
          <p:cNvSpPr txBox="1">
            <a:spLocks noGrp="1"/>
          </p:cNvSpPr>
          <p:nvPr>
            <p:ph type="title"/>
          </p:nvPr>
        </p:nvSpPr>
        <p:spPr>
          <a:xfrm>
            <a:off x="2773425" y="2428200"/>
            <a:ext cx="6370500" cy="1149390"/>
          </a:xfrm>
          <a:prstGeom prst="rect">
            <a:avLst/>
          </a:prstGeom>
          <a:solidFill>
            <a:srgbClr val="F2EEDC"/>
          </a:solidFill>
        </p:spPr>
        <p:txBody>
          <a:bodyPr spcFirstLastPara="1" wrap="square" lIns="91425" tIns="91425" rIns="91425" bIns="91425" anchor="ctr" anchorCtr="0">
            <a:noAutofit/>
          </a:bodyPr>
          <a:lstStyle>
            <a:lvl1pPr lvl="0" rtl="0">
              <a:spcBef>
                <a:spcPts val="0"/>
              </a:spcBef>
              <a:spcAft>
                <a:spcPts val="0"/>
              </a:spcAft>
              <a:buSzPts val="3000"/>
              <a:buFont typeface="Roboto Medium"/>
              <a:buNone/>
              <a:defRPr b="1">
                <a:latin typeface="Roboto Medium"/>
                <a:ea typeface="Roboto Medium"/>
                <a:cs typeface="Roboto Medium"/>
                <a:sym typeface="Roboto Medium"/>
              </a:defRPr>
            </a:lvl1pPr>
            <a:lvl2pPr lvl="1" rtl="0">
              <a:spcBef>
                <a:spcPts val="0"/>
              </a:spcBef>
              <a:spcAft>
                <a:spcPts val="0"/>
              </a:spcAft>
              <a:buSzPts val="3000"/>
              <a:buFont typeface="Roboto Medium"/>
              <a:buNone/>
              <a:defRPr>
                <a:latin typeface="Roboto Medium"/>
                <a:ea typeface="Roboto Medium"/>
                <a:cs typeface="Roboto Medium"/>
                <a:sym typeface="Roboto Medium"/>
              </a:defRPr>
            </a:lvl2pPr>
            <a:lvl3pPr lvl="2" rtl="0">
              <a:spcBef>
                <a:spcPts val="0"/>
              </a:spcBef>
              <a:spcAft>
                <a:spcPts val="0"/>
              </a:spcAft>
              <a:buSzPts val="3000"/>
              <a:buFont typeface="Roboto Medium"/>
              <a:buNone/>
              <a:defRPr>
                <a:latin typeface="Roboto Medium"/>
                <a:ea typeface="Roboto Medium"/>
                <a:cs typeface="Roboto Medium"/>
                <a:sym typeface="Roboto Medium"/>
              </a:defRPr>
            </a:lvl3pPr>
            <a:lvl4pPr lvl="3" rtl="0">
              <a:spcBef>
                <a:spcPts val="0"/>
              </a:spcBef>
              <a:spcAft>
                <a:spcPts val="0"/>
              </a:spcAft>
              <a:buSzPts val="3000"/>
              <a:buFont typeface="Roboto Medium"/>
              <a:buNone/>
              <a:defRPr>
                <a:latin typeface="Roboto Medium"/>
                <a:ea typeface="Roboto Medium"/>
                <a:cs typeface="Roboto Medium"/>
                <a:sym typeface="Roboto Medium"/>
              </a:defRPr>
            </a:lvl4pPr>
            <a:lvl5pPr lvl="4" rtl="0">
              <a:spcBef>
                <a:spcPts val="0"/>
              </a:spcBef>
              <a:spcAft>
                <a:spcPts val="0"/>
              </a:spcAft>
              <a:buSzPts val="3000"/>
              <a:buFont typeface="Roboto Medium"/>
              <a:buNone/>
              <a:defRPr>
                <a:latin typeface="Roboto Medium"/>
                <a:ea typeface="Roboto Medium"/>
                <a:cs typeface="Roboto Medium"/>
                <a:sym typeface="Roboto Medium"/>
              </a:defRPr>
            </a:lvl5pPr>
            <a:lvl6pPr lvl="5" rtl="0">
              <a:spcBef>
                <a:spcPts val="0"/>
              </a:spcBef>
              <a:spcAft>
                <a:spcPts val="0"/>
              </a:spcAft>
              <a:buSzPts val="3000"/>
              <a:buFont typeface="Roboto Medium"/>
              <a:buNone/>
              <a:defRPr>
                <a:latin typeface="Roboto Medium"/>
                <a:ea typeface="Roboto Medium"/>
                <a:cs typeface="Roboto Medium"/>
                <a:sym typeface="Roboto Medium"/>
              </a:defRPr>
            </a:lvl6pPr>
            <a:lvl7pPr lvl="6" rtl="0">
              <a:spcBef>
                <a:spcPts val="0"/>
              </a:spcBef>
              <a:spcAft>
                <a:spcPts val="0"/>
              </a:spcAft>
              <a:buSzPts val="3000"/>
              <a:buFont typeface="Roboto Medium"/>
              <a:buNone/>
              <a:defRPr>
                <a:latin typeface="Roboto Medium"/>
                <a:ea typeface="Roboto Medium"/>
                <a:cs typeface="Roboto Medium"/>
                <a:sym typeface="Roboto Medium"/>
              </a:defRPr>
            </a:lvl7pPr>
            <a:lvl8pPr lvl="7" rtl="0">
              <a:spcBef>
                <a:spcPts val="0"/>
              </a:spcBef>
              <a:spcAft>
                <a:spcPts val="0"/>
              </a:spcAft>
              <a:buSzPts val="3000"/>
              <a:buFont typeface="Roboto Medium"/>
              <a:buNone/>
              <a:defRPr>
                <a:latin typeface="Roboto Medium"/>
                <a:ea typeface="Roboto Medium"/>
                <a:cs typeface="Roboto Medium"/>
                <a:sym typeface="Roboto Medium"/>
              </a:defRPr>
            </a:lvl8pPr>
            <a:lvl9pPr lvl="8" rtl="0">
              <a:spcBef>
                <a:spcPts val="0"/>
              </a:spcBef>
              <a:spcAft>
                <a:spcPts val="0"/>
              </a:spcAft>
              <a:buSzPts val="3000"/>
              <a:buFont typeface="Roboto Medium"/>
              <a:buNone/>
              <a:defRPr>
                <a:latin typeface="Roboto Medium"/>
                <a:ea typeface="Roboto Medium"/>
                <a:cs typeface="Roboto Medium"/>
                <a:sym typeface="Roboto Medium"/>
              </a:defRPr>
            </a:lvl9pPr>
          </a:lstStyle>
          <a:p>
            <a:endParaRPr dirty="0"/>
          </a:p>
        </p:txBody>
      </p:sp>
      <p:sp>
        <p:nvSpPr>
          <p:cNvPr id="5" name="Rectangle 4">
            <a:extLst>
              <a:ext uri="{FF2B5EF4-FFF2-40B4-BE49-F238E27FC236}">
                <a16:creationId xmlns:a16="http://schemas.microsoft.com/office/drawing/2014/main" id="{CA732F43-9EEB-48CF-B405-E4EAB76F74FB}"/>
              </a:ext>
            </a:extLst>
          </p:cNvPr>
          <p:cNvSpPr/>
          <p:nvPr userDrawn="1"/>
        </p:nvSpPr>
        <p:spPr>
          <a:xfrm flipH="1">
            <a:off x="0" y="0"/>
            <a:ext cx="1864426"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A229E-6143-C8AC-1888-55078EC9DEFD}"/>
              </a:ext>
            </a:extLst>
          </p:cNvPr>
          <p:cNvCxnSpPr>
            <a:cxnSpLocks/>
          </p:cNvCxnSpPr>
          <p:nvPr userDrawn="1"/>
        </p:nvCxnSpPr>
        <p:spPr>
          <a:xfrm>
            <a:off x="155664" y="-11320"/>
            <a:ext cx="0" cy="514350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78AB96E-232F-6944-66C8-EBC34C1B8124}"/>
              </a:ext>
            </a:extLst>
          </p:cNvPr>
          <p:cNvCxnSpPr>
            <a:cxnSpLocks/>
          </p:cNvCxnSpPr>
          <p:nvPr userDrawn="1"/>
        </p:nvCxnSpPr>
        <p:spPr>
          <a:xfrm>
            <a:off x="58681" y="-11320"/>
            <a:ext cx="0" cy="5143500"/>
          </a:xfrm>
          <a:prstGeom prst="line">
            <a:avLst/>
          </a:prstGeom>
          <a:ln w="31750">
            <a:solidFill>
              <a:srgbClr val="4EE6F7"/>
            </a:solidFill>
          </a:ln>
        </p:spPr>
        <p:style>
          <a:lnRef idx="1">
            <a:schemeClr val="accent1"/>
          </a:lnRef>
          <a:fillRef idx="0">
            <a:schemeClr val="accent1"/>
          </a:fillRef>
          <a:effectRef idx="0">
            <a:schemeClr val="accent1"/>
          </a:effectRef>
          <a:fontRef idx="minor">
            <a:schemeClr val="tx1"/>
          </a:fontRef>
        </p:style>
      </p:cxnSp>
      <p:pic>
        <p:nvPicPr>
          <p:cNvPr id="8" name="Graphic 7" descr="Accessibility Icon: low vision.">
            <a:extLst>
              <a:ext uri="{FF2B5EF4-FFF2-40B4-BE49-F238E27FC236}">
                <a16:creationId xmlns:a16="http://schemas.microsoft.com/office/drawing/2014/main" id="{54562E23-35EC-DAFC-E6A6-C74795C61E7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1460" y="124160"/>
            <a:ext cx="1005840" cy="1005840"/>
          </a:xfrm>
          <a:prstGeom prst="rect">
            <a:avLst/>
          </a:prstGeom>
        </p:spPr>
      </p:pic>
      <p:pic>
        <p:nvPicPr>
          <p:cNvPr id="9" name="Graphic 8" descr="Accessibility Icon: cognitive.">
            <a:extLst>
              <a:ext uri="{FF2B5EF4-FFF2-40B4-BE49-F238E27FC236}">
                <a16:creationId xmlns:a16="http://schemas.microsoft.com/office/drawing/2014/main" id="{98A1C08D-585D-3B28-CB92-97AD211A75E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51460" y="2571750"/>
            <a:ext cx="1005840" cy="1005840"/>
          </a:xfrm>
          <a:prstGeom prst="rect">
            <a:avLst/>
          </a:prstGeom>
        </p:spPr>
      </p:pic>
      <p:pic>
        <p:nvPicPr>
          <p:cNvPr id="10" name="Graphic 9" descr="Icon: hard of hearing.">
            <a:extLst>
              <a:ext uri="{FF2B5EF4-FFF2-40B4-BE49-F238E27FC236}">
                <a16:creationId xmlns:a16="http://schemas.microsoft.com/office/drawing/2014/main" id="{36C4814B-3740-56DA-C727-8CACE56862D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51460" y="1313322"/>
            <a:ext cx="1005840" cy="1005840"/>
          </a:xfrm>
          <a:prstGeom prst="rect">
            <a:avLst/>
          </a:prstGeom>
        </p:spPr>
      </p:pic>
      <p:pic>
        <p:nvPicPr>
          <p:cNvPr id="11" name="Graphic 10" descr="Accessibility Icon: mobility.">
            <a:extLst>
              <a:ext uri="{FF2B5EF4-FFF2-40B4-BE49-F238E27FC236}">
                <a16:creationId xmlns:a16="http://schemas.microsoft.com/office/drawing/2014/main" id="{CB1E1F10-4177-2D6E-3837-20B56CEF878B}"/>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flipH="1">
            <a:off x="551460" y="3777985"/>
            <a:ext cx="1005840" cy="1005840"/>
          </a:xfrm>
          <a:prstGeom prst="rect">
            <a:avLst/>
          </a:prstGeom>
        </p:spPr>
      </p:pic>
      <p:cxnSp>
        <p:nvCxnSpPr>
          <p:cNvPr id="12" name="Straight Connector 11">
            <a:extLst>
              <a:ext uri="{FF2B5EF4-FFF2-40B4-BE49-F238E27FC236}">
                <a16:creationId xmlns:a16="http://schemas.microsoft.com/office/drawing/2014/main" id="{B572F0F8-3E8F-5130-1C17-045A5A5985D9}"/>
              </a:ext>
            </a:extLst>
          </p:cNvPr>
          <p:cNvCxnSpPr>
            <a:cxnSpLocks/>
          </p:cNvCxnSpPr>
          <p:nvPr userDrawn="1"/>
        </p:nvCxnSpPr>
        <p:spPr>
          <a:xfrm>
            <a:off x="238794" y="-16493"/>
            <a:ext cx="0" cy="5143500"/>
          </a:xfrm>
          <a:prstGeom prst="line">
            <a:avLst/>
          </a:prstGeom>
          <a:ln w="31750">
            <a:solidFill>
              <a:srgbClr val="FF93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Alt-3a">
  <p:cSld name="CAPTION_ONLY_1_1_1_1_1_1_1_1_1_1_1">
    <p:bg>
      <p:bgPr>
        <a:solidFill>
          <a:srgbClr val="F2EEDC"/>
        </a:solidFill>
        <a:effectLst/>
      </p:bgPr>
    </p:bg>
    <p:spTree>
      <p:nvGrpSpPr>
        <p:cNvPr id="1" name="Shape 303"/>
        <p:cNvGrpSpPr/>
        <p:nvPr/>
      </p:nvGrpSpPr>
      <p:grpSpPr>
        <a:xfrm>
          <a:off x="0" y="0"/>
          <a:ext cx="0" cy="0"/>
          <a:chOff x="0" y="0"/>
          <a:chExt cx="0" cy="0"/>
        </a:xfrm>
      </p:grpSpPr>
      <p:sp>
        <p:nvSpPr>
          <p:cNvPr id="306" name="Google Shape;306;p58"/>
          <p:cNvSpPr txBox="1">
            <a:spLocks noGrp="1"/>
          </p:cNvSpPr>
          <p:nvPr>
            <p:ph type="title"/>
          </p:nvPr>
        </p:nvSpPr>
        <p:spPr>
          <a:xfrm>
            <a:off x="208575" y="216425"/>
            <a:ext cx="8425500" cy="757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Roboto"/>
              <a:buNone/>
              <a:defRPr sz="3000" b="1">
                <a:latin typeface="Roboto"/>
                <a:ea typeface="Roboto"/>
                <a:cs typeface="Roboto"/>
                <a:sym typeface="Roboto"/>
              </a:defRPr>
            </a:lvl1pPr>
            <a:lvl2pPr lvl="1" rtl="0">
              <a:spcBef>
                <a:spcPts val="0"/>
              </a:spcBef>
              <a:spcAft>
                <a:spcPts val="0"/>
              </a:spcAft>
              <a:buSzPts val="3000"/>
              <a:buFont typeface="Roboto"/>
              <a:buNone/>
              <a:defRPr sz="3000">
                <a:latin typeface="Roboto"/>
                <a:ea typeface="Roboto"/>
                <a:cs typeface="Roboto"/>
                <a:sym typeface="Roboto"/>
              </a:defRPr>
            </a:lvl2pPr>
            <a:lvl3pPr lvl="2" rtl="0">
              <a:spcBef>
                <a:spcPts val="0"/>
              </a:spcBef>
              <a:spcAft>
                <a:spcPts val="0"/>
              </a:spcAft>
              <a:buSzPts val="3000"/>
              <a:buFont typeface="Roboto"/>
              <a:buNone/>
              <a:defRPr sz="3000">
                <a:latin typeface="Roboto"/>
                <a:ea typeface="Roboto"/>
                <a:cs typeface="Roboto"/>
                <a:sym typeface="Roboto"/>
              </a:defRPr>
            </a:lvl3pPr>
            <a:lvl4pPr lvl="3" rtl="0">
              <a:spcBef>
                <a:spcPts val="0"/>
              </a:spcBef>
              <a:spcAft>
                <a:spcPts val="0"/>
              </a:spcAft>
              <a:buSzPts val="3000"/>
              <a:buFont typeface="Roboto"/>
              <a:buNone/>
              <a:defRPr sz="3000">
                <a:latin typeface="Roboto"/>
                <a:ea typeface="Roboto"/>
                <a:cs typeface="Roboto"/>
                <a:sym typeface="Roboto"/>
              </a:defRPr>
            </a:lvl4pPr>
            <a:lvl5pPr lvl="4" rtl="0">
              <a:spcBef>
                <a:spcPts val="0"/>
              </a:spcBef>
              <a:spcAft>
                <a:spcPts val="0"/>
              </a:spcAft>
              <a:buSzPts val="3000"/>
              <a:buFont typeface="Roboto"/>
              <a:buNone/>
              <a:defRPr sz="3000">
                <a:latin typeface="Roboto"/>
                <a:ea typeface="Roboto"/>
                <a:cs typeface="Roboto"/>
                <a:sym typeface="Roboto"/>
              </a:defRPr>
            </a:lvl5pPr>
            <a:lvl6pPr lvl="5" rtl="0">
              <a:spcBef>
                <a:spcPts val="0"/>
              </a:spcBef>
              <a:spcAft>
                <a:spcPts val="0"/>
              </a:spcAft>
              <a:buSzPts val="3000"/>
              <a:buFont typeface="Roboto"/>
              <a:buNone/>
              <a:defRPr sz="3000">
                <a:latin typeface="Roboto"/>
                <a:ea typeface="Roboto"/>
                <a:cs typeface="Roboto"/>
                <a:sym typeface="Roboto"/>
              </a:defRPr>
            </a:lvl6pPr>
            <a:lvl7pPr lvl="6" rtl="0">
              <a:spcBef>
                <a:spcPts val="0"/>
              </a:spcBef>
              <a:spcAft>
                <a:spcPts val="0"/>
              </a:spcAft>
              <a:buSzPts val="3000"/>
              <a:buFont typeface="Roboto"/>
              <a:buNone/>
              <a:defRPr sz="3000">
                <a:latin typeface="Roboto"/>
                <a:ea typeface="Roboto"/>
                <a:cs typeface="Roboto"/>
                <a:sym typeface="Roboto"/>
              </a:defRPr>
            </a:lvl7pPr>
            <a:lvl8pPr lvl="7" rtl="0">
              <a:spcBef>
                <a:spcPts val="0"/>
              </a:spcBef>
              <a:spcAft>
                <a:spcPts val="0"/>
              </a:spcAft>
              <a:buSzPts val="3000"/>
              <a:buFont typeface="Roboto"/>
              <a:buNone/>
              <a:defRPr sz="3000">
                <a:latin typeface="Roboto"/>
                <a:ea typeface="Roboto"/>
                <a:cs typeface="Roboto"/>
                <a:sym typeface="Roboto"/>
              </a:defRPr>
            </a:lvl8pPr>
            <a:lvl9pPr lvl="8" rtl="0">
              <a:spcBef>
                <a:spcPts val="0"/>
              </a:spcBef>
              <a:spcAft>
                <a:spcPts val="0"/>
              </a:spcAft>
              <a:buSzPts val="3000"/>
              <a:buFont typeface="Roboto"/>
              <a:buNone/>
              <a:defRPr sz="3000">
                <a:latin typeface="Roboto"/>
                <a:ea typeface="Roboto"/>
                <a:cs typeface="Roboto"/>
                <a:sym typeface="Roboto"/>
              </a:defRPr>
            </a:lvl9pPr>
          </a:lstStyle>
          <a:p>
            <a:endParaRPr dirty="0"/>
          </a:p>
        </p:txBody>
      </p:sp>
      <p:sp>
        <p:nvSpPr>
          <p:cNvPr id="307" name="Google Shape;307;p58"/>
          <p:cNvSpPr txBox="1">
            <a:spLocks noGrp="1"/>
          </p:cNvSpPr>
          <p:nvPr>
            <p:ph type="body" idx="1"/>
          </p:nvPr>
        </p:nvSpPr>
        <p:spPr>
          <a:xfrm>
            <a:off x="208575" y="1000075"/>
            <a:ext cx="3417494" cy="3416400"/>
          </a:xfrm>
          <a:prstGeom prst="rect">
            <a:avLst/>
          </a:prstGeom>
        </p:spPr>
        <p:txBody>
          <a:bodyPr spcFirstLastPara="1" wrap="square" lIns="91425" tIns="91425" rIns="91425" bIns="91425" anchor="t" anchorCtr="0">
            <a:noAutofit/>
          </a:bodyPr>
          <a:lstStyle>
            <a:lvl1pPr marL="457200" lvl="0" indent="-381000" rtl="0">
              <a:lnSpc>
                <a:spcPct val="100000"/>
              </a:lnSpc>
              <a:spcBef>
                <a:spcPts val="0"/>
              </a:spcBef>
              <a:spcAft>
                <a:spcPts val="0"/>
              </a:spcAft>
              <a:buSzPts val="2400"/>
              <a:buFont typeface="Roboto"/>
              <a:buChar char="●"/>
              <a:defRPr sz="2400">
                <a:latin typeface="Roboto"/>
                <a:ea typeface="Roboto"/>
                <a:cs typeface="Roboto"/>
                <a:sym typeface="Roboto"/>
              </a:defRPr>
            </a:lvl1pPr>
            <a:lvl2pPr marL="914400" lvl="1" indent="-381000" rtl="0">
              <a:lnSpc>
                <a:spcPct val="100000"/>
              </a:lnSpc>
              <a:spcBef>
                <a:spcPts val="1200"/>
              </a:spcBef>
              <a:spcAft>
                <a:spcPts val="0"/>
              </a:spcAft>
              <a:buSzPts val="2400"/>
              <a:buFont typeface="Roboto"/>
              <a:buChar char="○"/>
              <a:defRPr sz="2400">
                <a:latin typeface="Roboto"/>
                <a:ea typeface="Roboto"/>
                <a:cs typeface="Roboto"/>
                <a:sym typeface="Roboto"/>
              </a:defRPr>
            </a:lvl2pPr>
            <a:lvl3pPr marL="1371600" lvl="2" indent="-368300" rtl="0">
              <a:lnSpc>
                <a:spcPct val="100000"/>
              </a:lnSpc>
              <a:spcBef>
                <a:spcPts val="1200"/>
              </a:spcBef>
              <a:spcAft>
                <a:spcPts val="0"/>
              </a:spcAft>
              <a:buSzPts val="2200"/>
              <a:buFont typeface="Roboto"/>
              <a:buChar char="■"/>
              <a:defRPr sz="2200">
                <a:latin typeface="Roboto"/>
                <a:ea typeface="Roboto"/>
                <a:cs typeface="Roboto"/>
                <a:sym typeface="Roboto"/>
              </a:defRPr>
            </a:lvl3pPr>
            <a:lvl4pPr marL="1828800" lvl="3" indent="-368300" rtl="0">
              <a:lnSpc>
                <a:spcPct val="100000"/>
              </a:lnSpc>
              <a:spcBef>
                <a:spcPts val="1200"/>
              </a:spcBef>
              <a:spcAft>
                <a:spcPts val="0"/>
              </a:spcAft>
              <a:buSzPts val="2200"/>
              <a:buFont typeface="Roboto"/>
              <a:buChar char="●"/>
              <a:defRPr sz="2200">
                <a:latin typeface="Roboto"/>
                <a:ea typeface="Roboto"/>
                <a:cs typeface="Roboto"/>
                <a:sym typeface="Roboto"/>
              </a:defRPr>
            </a:lvl4pPr>
            <a:lvl5pPr marL="2286000" lvl="4" indent="-368300" rtl="0">
              <a:lnSpc>
                <a:spcPct val="100000"/>
              </a:lnSpc>
              <a:spcBef>
                <a:spcPts val="1200"/>
              </a:spcBef>
              <a:spcAft>
                <a:spcPts val="0"/>
              </a:spcAft>
              <a:buSzPts val="2200"/>
              <a:buFont typeface="Roboto"/>
              <a:buChar char="○"/>
              <a:defRPr sz="2200">
                <a:latin typeface="Roboto"/>
                <a:ea typeface="Roboto"/>
                <a:cs typeface="Roboto"/>
                <a:sym typeface="Roboto"/>
              </a:defRPr>
            </a:lvl5pPr>
            <a:lvl6pPr marL="2743200" lvl="5" indent="-368300" rtl="0">
              <a:lnSpc>
                <a:spcPct val="100000"/>
              </a:lnSpc>
              <a:spcBef>
                <a:spcPts val="1200"/>
              </a:spcBef>
              <a:spcAft>
                <a:spcPts val="0"/>
              </a:spcAft>
              <a:buSzPts val="2200"/>
              <a:buFont typeface="Roboto"/>
              <a:buChar char="■"/>
              <a:defRPr sz="2200">
                <a:latin typeface="Roboto"/>
                <a:ea typeface="Roboto"/>
                <a:cs typeface="Roboto"/>
                <a:sym typeface="Roboto"/>
              </a:defRPr>
            </a:lvl6pPr>
            <a:lvl7pPr marL="3200400" lvl="6" indent="-368300" rtl="0">
              <a:lnSpc>
                <a:spcPct val="100000"/>
              </a:lnSpc>
              <a:spcBef>
                <a:spcPts val="1200"/>
              </a:spcBef>
              <a:spcAft>
                <a:spcPts val="0"/>
              </a:spcAft>
              <a:buSzPts val="2200"/>
              <a:buFont typeface="Roboto"/>
              <a:buChar char="●"/>
              <a:defRPr sz="2200">
                <a:latin typeface="Roboto"/>
                <a:ea typeface="Roboto"/>
                <a:cs typeface="Roboto"/>
                <a:sym typeface="Roboto"/>
              </a:defRPr>
            </a:lvl7pPr>
            <a:lvl8pPr marL="3657600" lvl="7" indent="-368300" rtl="0">
              <a:lnSpc>
                <a:spcPct val="100000"/>
              </a:lnSpc>
              <a:spcBef>
                <a:spcPts val="1200"/>
              </a:spcBef>
              <a:spcAft>
                <a:spcPts val="0"/>
              </a:spcAft>
              <a:buSzPts val="2200"/>
              <a:buFont typeface="Roboto"/>
              <a:buChar char="○"/>
              <a:defRPr sz="2200">
                <a:latin typeface="Roboto"/>
                <a:ea typeface="Roboto"/>
                <a:cs typeface="Roboto"/>
                <a:sym typeface="Roboto"/>
              </a:defRPr>
            </a:lvl8pPr>
            <a:lvl9pPr marL="4114800" lvl="8" indent="-368300" rtl="0">
              <a:lnSpc>
                <a:spcPct val="100000"/>
              </a:lnSpc>
              <a:spcBef>
                <a:spcPts val="1200"/>
              </a:spcBef>
              <a:spcAft>
                <a:spcPts val="1200"/>
              </a:spcAft>
              <a:buSzPts val="2200"/>
              <a:buFont typeface="Roboto"/>
              <a:buChar char="■"/>
              <a:defRPr sz="2200">
                <a:latin typeface="Roboto"/>
                <a:ea typeface="Roboto"/>
                <a:cs typeface="Roboto"/>
                <a:sym typeface="Roboto"/>
              </a:defRPr>
            </a:lvl9pPr>
          </a:lstStyle>
          <a:p>
            <a:endParaRPr dirty="0"/>
          </a:p>
        </p:txBody>
      </p:sp>
      <p:sp>
        <p:nvSpPr>
          <p:cNvPr id="308" name="Google Shape;308;p58"/>
          <p:cNvSpPr txBox="1">
            <a:spLocks noGrp="1"/>
          </p:cNvSpPr>
          <p:nvPr>
            <p:ph type="body" idx="2"/>
          </p:nvPr>
        </p:nvSpPr>
        <p:spPr>
          <a:xfrm>
            <a:off x="3731212" y="1000075"/>
            <a:ext cx="3417487" cy="3416400"/>
          </a:xfrm>
          <a:prstGeom prst="rect">
            <a:avLst/>
          </a:prstGeom>
        </p:spPr>
        <p:txBody>
          <a:bodyPr spcFirstLastPara="1" wrap="square" lIns="91425" tIns="91425" rIns="91425" bIns="91425" anchor="t" anchorCtr="0">
            <a:noAutofit/>
          </a:bodyPr>
          <a:lstStyle>
            <a:lvl1pPr marL="457200" lvl="0" indent="-381000" rtl="0">
              <a:lnSpc>
                <a:spcPct val="100000"/>
              </a:lnSpc>
              <a:spcBef>
                <a:spcPts val="0"/>
              </a:spcBef>
              <a:spcAft>
                <a:spcPts val="0"/>
              </a:spcAft>
              <a:buSzPts val="2400"/>
              <a:buFont typeface="Roboto"/>
              <a:buChar char="●"/>
              <a:defRPr sz="2400">
                <a:latin typeface="Roboto"/>
                <a:ea typeface="Roboto"/>
                <a:cs typeface="Roboto"/>
                <a:sym typeface="Roboto"/>
              </a:defRPr>
            </a:lvl1pPr>
            <a:lvl2pPr marL="914400" lvl="1" indent="-381000" rtl="0">
              <a:lnSpc>
                <a:spcPct val="100000"/>
              </a:lnSpc>
              <a:spcBef>
                <a:spcPts val="1200"/>
              </a:spcBef>
              <a:spcAft>
                <a:spcPts val="0"/>
              </a:spcAft>
              <a:buSzPts val="2400"/>
              <a:buFont typeface="Roboto"/>
              <a:buChar char="○"/>
              <a:defRPr sz="2400">
                <a:latin typeface="Roboto"/>
                <a:ea typeface="Roboto"/>
                <a:cs typeface="Roboto"/>
                <a:sym typeface="Roboto"/>
              </a:defRPr>
            </a:lvl2pPr>
            <a:lvl3pPr marL="1371600" lvl="2" indent="-368300" rtl="0">
              <a:lnSpc>
                <a:spcPct val="100000"/>
              </a:lnSpc>
              <a:spcBef>
                <a:spcPts val="1200"/>
              </a:spcBef>
              <a:spcAft>
                <a:spcPts val="0"/>
              </a:spcAft>
              <a:buSzPts val="2200"/>
              <a:buFont typeface="Roboto"/>
              <a:buChar char="■"/>
              <a:defRPr sz="2200">
                <a:latin typeface="Roboto"/>
                <a:ea typeface="Roboto"/>
                <a:cs typeface="Roboto"/>
                <a:sym typeface="Roboto"/>
              </a:defRPr>
            </a:lvl3pPr>
            <a:lvl4pPr marL="1828800" lvl="3" indent="-368300" rtl="0">
              <a:lnSpc>
                <a:spcPct val="100000"/>
              </a:lnSpc>
              <a:spcBef>
                <a:spcPts val="1200"/>
              </a:spcBef>
              <a:spcAft>
                <a:spcPts val="0"/>
              </a:spcAft>
              <a:buSzPts val="2200"/>
              <a:buFont typeface="Roboto"/>
              <a:buChar char="●"/>
              <a:defRPr sz="2200">
                <a:latin typeface="Roboto"/>
                <a:ea typeface="Roboto"/>
                <a:cs typeface="Roboto"/>
                <a:sym typeface="Roboto"/>
              </a:defRPr>
            </a:lvl4pPr>
            <a:lvl5pPr marL="2286000" lvl="4" indent="-368300" rtl="0">
              <a:lnSpc>
                <a:spcPct val="100000"/>
              </a:lnSpc>
              <a:spcBef>
                <a:spcPts val="1200"/>
              </a:spcBef>
              <a:spcAft>
                <a:spcPts val="0"/>
              </a:spcAft>
              <a:buSzPts val="2200"/>
              <a:buFont typeface="Roboto"/>
              <a:buChar char="○"/>
              <a:defRPr sz="2200">
                <a:latin typeface="Roboto"/>
                <a:ea typeface="Roboto"/>
                <a:cs typeface="Roboto"/>
                <a:sym typeface="Roboto"/>
              </a:defRPr>
            </a:lvl5pPr>
            <a:lvl6pPr marL="2743200" lvl="5" indent="-368300" rtl="0">
              <a:lnSpc>
                <a:spcPct val="100000"/>
              </a:lnSpc>
              <a:spcBef>
                <a:spcPts val="1200"/>
              </a:spcBef>
              <a:spcAft>
                <a:spcPts val="0"/>
              </a:spcAft>
              <a:buSzPts val="2200"/>
              <a:buFont typeface="Roboto"/>
              <a:buChar char="■"/>
              <a:defRPr sz="2200">
                <a:latin typeface="Roboto"/>
                <a:ea typeface="Roboto"/>
                <a:cs typeface="Roboto"/>
                <a:sym typeface="Roboto"/>
              </a:defRPr>
            </a:lvl6pPr>
            <a:lvl7pPr marL="3200400" lvl="6" indent="-368300" rtl="0">
              <a:lnSpc>
                <a:spcPct val="100000"/>
              </a:lnSpc>
              <a:spcBef>
                <a:spcPts val="1200"/>
              </a:spcBef>
              <a:spcAft>
                <a:spcPts val="0"/>
              </a:spcAft>
              <a:buSzPts val="2200"/>
              <a:buFont typeface="Roboto"/>
              <a:buChar char="●"/>
              <a:defRPr sz="2200">
                <a:latin typeface="Roboto"/>
                <a:ea typeface="Roboto"/>
                <a:cs typeface="Roboto"/>
                <a:sym typeface="Roboto"/>
              </a:defRPr>
            </a:lvl7pPr>
            <a:lvl8pPr marL="3657600" lvl="7" indent="-368300" rtl="0">
              <a:lnSpc>
                <a:spcPct val="100000"/>
              </a:lnSpc>
              <a:spcBef>
                <a:spcPts val="1200"/>
              </a:spcBef>
              <a:spcAft>
                <a:spcPts val="0"/>
              </a:spcAft>
              <a:buSzPts val="2200"/>
              <a:buFont typeface="Roboto"/>
              <a:buChar char="○"/>
              <a:defRPr sz="2200">
                <a:latin typeface="Roboto"/>
                <a:ea typeface="Roboto"/>
                <a:cs typeface="Roboto"/>
                <a:sym typeface="Roboto"/>
              </a:defRPr>
            </a:lvl8pPr>
            <a:lvl9pPr marL="4114800" lvl="8" indent="-368300" rtl="0">
              <a:lnSpc>
                <a:spcPct val="100000"/>
              </a:lnSpc>
              <a:spcBef>
                <a:spcPts val="1200"/>
              </a:spcBef>
              <a:spcAft>
                <a:spcPts val="1200"/>
              </a:spcAft>
              <a:buSzPts val="2200"/>
              <a:buFont typeface="Roboto"/>
              <a:buChar char="■"/>
              <a:defRPr sz="2200">
                <a:latin typeface="Roboto"/>
                <a:ea typeface="Roboto"/>
                <a:cs typeface="Roboto"/>
                <a:sym typeface="Roboto"/>
              </a:defRPr>
            </a:lvl9pPr>
          </a:lstStyle>
          <a:p>
            <a:endParaRPr dirty="0"/>
          </a:p>
        </p:txBody>
      </p:sp>
      <p:sp>
        <p:nvSpPr>
          <p:cNvPr id="10" name="Rectangle 9">
            <a:extLst>
              <a:ext uri="{FF2B5EF4-FFF2-40B4-BE49-F238E27FC236}">
                <a16:creationId xmlns:a16="http://schemas.microsoft.com/office/drawing/2014/main" id="{E558F1C0-D601-1C1B-1A65-D62DCB42E372}"/>
              </a:ext>
            </a:extLst>
          </p:cNvPr>
          <p:cNvSpPr/>
          <p:nvPr userDrawn="1"/>
        </p:nvSpPr>
        <p:spPr>
          <a:xfrm>
            <a:off x="7279574" y="0"/>
            <a:ext cx="1864426"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6822153D-656B-2EAF-D402-4C96846E414F}"/>
              </a:ext>
            </a:extLst>
          </p:cNvPr>
          <p:cNvCxnSpPr/>
          <p:nvPr userDrawn="1"/>
        </p:nvCxnSpPr>
        <p:spPr>
          <a:xfrm>
            <a:off x="8965870" y="0"/>
            <a:ext cx="0" cy="514350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2C806E1-BD98-5934-6F21-9518AA8E7C91}"/>
              </a:ext>
            </a:extLst>
          </p:cNvPr>
          <p:cNvCxnSpPr/>
          <p:nvPr userDrawn="1"/>
        </p:nvCxnSpPr>
        <p:spPr>
          <a:xfrm>
            <a:off x="8868887" y="0"/>
            <a:ext cx="0" cy="5143500"/>
          </a:xfrm>
          <a:prstGeom prst="line">
            <a:avLst/>
          </a:prstGeom>
          <a:ln w="31750">
            <a:solidFill>
              <a:srgbClr val="4EE6F7"/>
            </a:solidFill>
          </a:ln>
        </p:spPr>
        <p:style>
          <a:lnRef idx="1">
            <a:schemeClr val="accent1"/>
          </a:lnRef>
          <a:fillRef idx="0">
            <a:schemeClr val="accent1"/>
          </a:fillRef>
          <a:effectRef idx="0">
            <a:schemeClr val="accent1"/>
          </a:effectRef>
          <a:fontRef idx="minor">
            <a:schemeClr val="tx1"/>
          </a:fontRef>
        </p:style>
      </p:cxnSp>
      <p:pic>
        <p:nvPicPr>
          <p:cNvPr id="16" name="Graphic 15" descr="Accessibility Icon: low vision.">
            <a:extLst>
              <a:ext uri="{FF2B5EF4-FFF2-40B4-BE49-F238E27FC236}">
                <a16:creationId xmlns:a16="http://schemas.microsoft.com/office/drawing/2014/main" id="{66062AC3-E5FD-7A7E-97BA-7C9E861929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62654" y="259730"/>
            <a:ext cx="1005840" cy="1005840"/>
          </a:xfrm>
          <a:prstGeom prst="rect">
            <a:avLst/>
          </a:prstGeom>
        </p:spPr>
      </p:pic>
      <p:pic>
        <p:nvPicPr>
          <p:cNvPr id="17" name="Graphic 16" descr="Accessibility Icon: cognitive.">
            <a:extLst>
              <a:ext uri="{FF2B5EF4-FFF2-40B4-BE49-F238E27FC236}">
                <a16:creationId xmlns:a16="http://schemas.microsoft.com/office/drawing/2014/main" id="{5FE1C6D7-EDB4-43E7-FCA1-E6049C329F1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a:off x="7562654" y="2707320"/>
            <a:ext cx="1005840" cy="1005840"/>
          </a:xfrm>
          <a:prstGeom prst="rect">
            <a:avLst/>
          </a:prstGeom>
        </p:spPr>
      </p:pic>
      <p:pic>
        <p:nvPicPr>
          <p:cNvPr id="18" name="Graphic 17" descr="Icon: hard of hearing.">
            <a:extLst>
              <a:ext uri="{FF2B5EF4-FFF2-40B4-BE49-F238E27FC236}">
                <a16:creationId xmlns:a16="http://schemas.microsoft.com/office/drawing/2014/main" id="{DE1B2667-939D-B92F-02F3-4C4A32F2822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562654" y="1448892"/>
            <a:ext cx="1005840" cy="1005840"/>
          </a:xfrm>
          <a:prstGeom prst="rect">
            <a:avLst/>
          </a:prstGeom>
        </p:spPr>
      </p:pic>
      <p:pic>
        <p:nvPicPr>
          <p:cNvPr id="19" name="Graphic 18" descr="Accessibility Icon: mobility.">
            <a:extLst>
              <a:ext uri="{FF2B5EF4-FFF2-40B4-BE49-F238E27FC236}">
                <a16:creationId xmlns:a16="http://schemas.microsoft.com/office/drawing/2014/main" id="{62320C06-14C3-E1F6-9A35-72DEB51E7C6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flipH="1">
            <a:off x="7562654" y="3913555"/>
            <a:ext cx="1005840" cy="1005840"/>
          </a:xfrm>
          <a:prstGeom prst="rect">
            <a:avLst/>
          </a:prstGeom>
        </p:spPr>
      </p:pic>
      <p:cxnSp>
        <p:nvCxnSpPr>
          <p:cNvPr id="20" name="Straight Connector 19">
            <a:extLst>
              <a:ext uri="{FF2B5EF4-FFF2-40B4-BE49-F238E27FC236}">
                <a16:creationId xmlns:a16="http://schemas.microsoft.com/office/drawing/2014/main" id="{1A18D28A-20A4-1D1B-CF1A-FC0E62BCE4A0}"/>
              </a:ext>
            </a:extLst>
          </p:cNvPr>
          <p:cNvCxnSpPr/>
          <p:nvPr userDrawn="1"/>
        </p:nvCxnSpPr>
        <p:spPr>
          <a:xfrm>
            <a:off x="9049000" y="-10143"/>
            <a:ext cx="0" cy="5143500"/>
          </a:xfrm>
          <a:prstGeom prst="line">
            <a:avLst/>
          </a:prstGeom>
          <a:ln w="31750">
            <a:solidFill>
              <a:srgbClr val="FF93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Alt-3a" preserve="1">
  <p:cSld name="1_Main Point Alt-3a">
    <p:bg>
      <p:bgPr>
        <a:solidFill>
          <a:srgbClr val="F2EEDC"/>
        </a:solidFill>
        <a:effectLst/>
      </p:bgPr>
    </p:bg>
    <p:spTree>
      <p:nvGrpSpPr>
        <p:cNvPr id="1" name="Shape 303"/>
        <p:cNvGrpSpPr/>
        <p:nvPr/>
      </p:nvGrpSpPr>
      <p:grpSpPr>
        <a:xfrm>
          <a:off x="0" y="0"/>
          <a:ext cx="0" cy="0"/>
          <a:chOff x="0" y="0"/>
          <a:chExt cx="0" cy="0"/>
        </a:xfrm>
      </p:grpSpPr>
      <p:sp>
        <p:nvSpPr>
          <p:cNvPr id="304" name="Google Shape;304;p58"/>
          <p:cNvSpPr/>
          <p:nvPr/>
        </p:nvSpPr>
        <p:spPr>
          <a:xfrm flipH="1">
            <a:off x="8744400" y="-2400"/>
            <a:ext cx="402000" cy="5149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306;p58"/>
          <p:cNvSpPr txBox="1">
            <a:spLocks noGrp="1"/>
          </p:cNvSpPr>
          <p:nvPr>
            <p:ph type="title"/>
          </p:nvPr>
        </p:nvSpPr>
        <p:spPr>
          <a:xfrm>
            <a:off x="208575" y="216425"/>
            <a:ext cx="8425500" cy="757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Roboto"/>
              <a:buNone/>
              <a:defRPr sz="3000" b="1">
                <a:latin typeface="Roboto"/>
                <a:ea typeface="Roboto"/>
                <a:cs typeface="Roboto"/>
                <a:sym typeface="Roboto"/>
              </a:defRPr>
            </a:lvl1pPr>
            <a:lvl2pPr lvl="1" rtl="0">
              <a:spcBef>
                <a:spcPts val="0"/>
              </a:spcBef>
              <a:spcAft>
                <a:spcPts val="0"/>
              </a:spcAft>
              <a:buSzPts val="3000"/>
              <a:buFont typeface="Roboto"/>
              <a:buNone/>
              <a:defRPr sz="3000">
                <a:latin typeface="Roboto"/>
                <a:ea typeface="Roboto"/>
                <a:cs typeface="Roboto"/>
                <a:sym typeface="Roboto"/>
              </a:defRPr>
            </a:lvl2pPr>
            <a:lvl3pPr lvl="2" rtl="0">
              <a:spcBef>
                <a:spcPts val="0"/>
              </a:spcBef>
              <a:spcAft>
                <a:spcPts val="0"/>
              </a:spcAft>
              <a:buSzPts val="3000"/>
              <a:buFont typeface="Roboto"/>
              <a:buNone/>
              <a:defRPr sz="3000">
                <a:latin typeface="Roboto"/>
                <a:ea typeface="Roboto"/>
                <a:cs typeface="Roboto"/>
                <a:sym typeface="Roboto"/>
              </a:defRPr>
            </a:lvl3pPr>
            <a:lvl4pPr lvl="3" rtl="0">
              <a:spcBef>
                <a:spcPts val="0"/>
              </a:spcBef>
              <a:spcAft>
                <a:spcPts val="0"/>
              </a:spcAft>
              <a:buSzPts val="3000"/>
              <a:buFont typeface="Roboto"/>
              <a:buNone/>
              <a:defRPr sz="3000">
                <a:latin typeface="Roboto"/>
                <a:ea typeface="Roboto"/>
                <a:cs typeface="Roboto"/>
                <a:sym typeface="Roboto"/>
              </a:defRPr>
            </a:lvl4pPr>
            <a:lvl5pPr lvl="4" rtl="0">
              <a:spcBef>
                <a:spcPts val="0"/>
              </a:spcBef>
              <a:spcAft>
                <a:spcPts val="0"/>
              </a:spcAft>
              <a:buSzPts val="3000"/>
              <a:buFont typeface="Roboto"/>
              <a:buNone/>
              <a:defRPr sz="3000">
                <a:latin typeface="Roboto"/>
                <a:ea typeface="Roboto"/>
                <a:cs typeface="Roboto"/>
                <a:sym typeface="Roboto"/>
              </a:defRPr>
            </a:lvl5pPr>
            <a:lvl6pPr lvl="5" rtl="0">
              <a:spcBef>
                <a:spcPts val="0"/>
              </a:spcBef>
              <a:spcAft>
                <a:spcPts val="0"/>
              </a:spcAft>
              <a:buSzPts val="3000"/>
              <a:buFont typeface="Roboto"/>
              <a:buNone/>
              <a:defRPr sz="3000">
                <a:latin typeface="Roboto"/>
                <a:ea typeface="Roboto"/>
                <a:cs typeface="Roboto"/>
                <a:sym typeface="Roboto"/>
              </a:defRPr>
            </a:lvl6pPr>
            <a:lvl7pPr lvl="6" rtl="0">
              <a:spcBef>
                <a:spcPts val="0"/>
              </a:spcBef>
              <a:spcAft>
                <a:spcPts val="0"/>
              </a:spcAft>
              <a:buSzPts val="3000"/>
              <a:buFont typeface="Roboto"/>
              <a:buNone/>
              <a:defRPr sz="3000">
                <a:latin typeface="Roboto"/>
                <a:ea typeface="Roboto"/>
                <a:cs typeface="Roboto"/>
                <a:sym typeface="Roboto"/>
              </a:defRPr>
            </a:lvl7pPr>
            <a:lvl8pPr lvl="7" rtl="0">
              <a:spcBef>
                <a:spcPts val="0"/>
              </a:spcBef>
              <a:spcAft>
                <a:spcPts val="0"/>
              </a:spcAft>
              <a:buSzPts val="3000"/>
              <a:buFont typeface="Roboto"/>
              <a:buNone/>
              <a:defRPr sz="3000">
                <a:latin typeface="Roboto"/>
                <a:ea typeface="Roboto"/>
                <a:cs typeface="Roboto"/>
                <a:sym typeface="Roboto"/>
              </a:defRPr>
            </a:lvl8pPr>
            <a:lvl9pPr lvl="8" rtl="0">
              <a:spcBef>
                <a:spcPts val="0"/>
              </a:spcBef>
              <a:spcAft>
                <a:spcPts val="0"/>
              </a:spcAft>
              <a:buSzPts val="3000"/>
              <a:buFont typeface="Roboto"/>
              <a:buNone/>
              <a:defRPr sz="3000">
                <a:latin typeface="Roboto"/>
                <a:ea typeface="Roboto"/>
                <a:cs typeface="Roboto"/>
                <a:sym typeface="Roboto"/>
              </a:defRPr>
            </a:lvl9pPr>
          </a:lstStyle>
          <a:p>
            <a:endParaRPr dirty="0"/>
          </a:p>
        </p:txBody>
      </p:sp>
      <p:sp>
        <p:nvSpPr>
          <p:cNvPr id="307" name="Google Shape;307;p58"/>
          <p:cNvSpPr txBox="1">
            <a:spLocks noGrp="1"/>
          </p:cNvSpPr>
          <p:nvPr>
            <p:ph type="body" idx="1"/>
          </p:nvPr>
        </p:nvSpPr>
        <p:spPr>
          <a:xfrm>
            <a:off x="208575" y="1000075"/>
            <a:ext cx="4065900" cy="3416400"/>
          </a:xfrm>
          <a:prstGeom prst="rect">
            <a:avLst/>
          </a:prstGeom>
        </p:spPr>
        <p:txBody>
          <a:bodyPr spcFirstLastPara="1" wrap="square" lIns="91425" tIns="91425" rIns="91425" bIns="91425" anchor="t" anchorCtr="0">
            <a:noAutofit/>
          </a:bodyPr>
          <a:lstStyle>
            <a:lvl1pPr marL="457200" lvl="0" indent="-381000" rtl="0">
              <a:lnSpc>
                <a:spcPct val="100000"/>
              </a:lnSpc>
              <a:spcBef>
                <a:spcPts val="0"/>
              </a:spcBef>
              <a:spcAft>
                <a:spcPts val="0"/>
              </a:spcAft>
              <a:buSzPts val="2400"/>
              <a:buFont typeface="Roboto"/>
              <a:buChar char="●"/>
              <a:defRPr sz="2400">
                <a:latin typeface="Roboto"/>
                <a:ea typeface="Roboto"/>
                <a:cs typeface="Roboto"/>
                <a:sym typeface="Roboto"/>
              </a:defRPr>
            </a:lvl1pPr>
            <a:lvl2pPr marL="914400" lvl="1" indent="-381000" rtl="0">
              <a:lnSpc>
                <a:spcPct val="100000"/>
              </a:lnSpc>
              <a:spcBef>
                <a:spcPts val="1200"/>
              </a:spcBef>
              <a:spcAft>
                <a:spcPts val="0"/>
              </a:spcAft>
              <a:buSzPts val="2400"/>
              <a:buFont typeface="Roboto"/>
              <a:buChar char="○"/>
              <a:defRPr sz="2400">
                <a:latin typeface="Roboto"/>
                <a:ea typeface="Roboto"/>
                <a:cs typeface="Roboto"/>
                <a:sym typeface="Roboto"/>
              </a:defRPr>
            </a:lvl2pPr>
            <a:lvl3pPr marL="1371600" lvl="2" indent="-368300" rtl="0">
              <a:lnSpc>
                <a:spcPct val="100000"/>
              </a:lnSpc>
              <a:spcBef>
                <a:spcPts val="1200"/>
              </a:spcBef>
              <a:spcAft>
                <a:spcPts val="0"/>
              </a:spcAft>
              <a:buSzPts val="2200"/>
              <a:buFont typeface="Roboto"/>
              <a:buChar char="■"/>
              <a:defRPr sz="2200">
                <a:latin typeface="Roboto"/>
                <a:ea typeface="Roboto"/>
                <a:cs typeface="Roboto"/>
                <a:sym typeface="Roboto"/>
              </a:defRPr>
            </a:lvl3pPr>
            <a:lvl4pPr marL="1828800" lvl="3" indent="-368300" rtl="0">
              <a:lnSpc>
                <a:spcPct val="100000"/>
              </a:lnSpc>
              <a:spcBef>
                <a:spcPts val="1200"/>
              </a:spcBef>
              <a:spcAft>
                <a:spcPts val="0"/>
              </a:spcAft>
              <a:buSzPts val="2200"/>
              <a:buFont typeface="Roboto"/>
              <a:buChar char="●"/>
              <a:defRPr sz="2200">
                <a:latin typeface="Roboto"/>
                <a:ea typeface="Roboto"/>
                <a:cs typeface="Roboto"/>
                <a:sym typeface="Roboto"/>
              </a:defRPr>
            </a:lvl4pPr>
            <a:lvl5pPr marL="2286000" lvl="4" indent="-368300" rtl="0">
              <a:lnSpc>
                <a:spcPct val="100000"/>
              </a:lnSpc>
              <a:spcBef>
                <a:spcPts val="1200"/>
              </a:spcBef>
              <a:spcAft>
                <a:spcPts val="0"/>
              </a:spcAft>
              <a:buSzPts val="2200"/>
              <a:buFont typeface="Roboto"/>
              <a:buChar char="○"/>
              <a:defRPr sz="2200">
                <a:latin typeface="Roboto"/>
                <a:ea typeface="Roboto"/>
                <a:cs typeface="Roboto"/>
                <a:sym typeface="Roboto"/>
              </a:defRPr>
            </a:lvl5pPr>
            <a:lvl6pPr marL="2743200" lvl="5" indent="-368300" rtl="0">
              <a:lnSpc>
                <a:spcPct val="100000"/>
              </a:lnSpc>
              <a:spcBef>
                <a:spcPts val="1200"/>
              </a:spcBef>
              <a:spcAft>
                <a:spcPts val="0"/>
              </a:spcAft>
              <a:buSzPts val="2200"/>
              <a:buFont typeface="Roboto"/>
              <a:buChar char="■"/>
              <a:defRPr sz="2200">
                <a:latin typeface="Roboto"/>
                <a:ea typeface="Roboto"/>
                <a:cs typeface="Roboto"/>
                <a:sym typeface="Roboto"/>
              </a:defRPr>
            </a:lvl6pPr>
            <a:lvl7pPr marL="3200400" lvl="6" indent="-368300" rtl="0">
              <a:lnSpc>
                <a:spcPct val="100000"/>
              </a:lnSpc>
              <a:spcBef>
                <a:spcPts val="1200"/>
              </a:spcBef>
              <a:spcAft>
                <a:spcPts val="0"/>
              </a:spcAft>
              <a:buSzPts val="2200"/>
              <a:buFont typeface="Roboto"/>
              <a:buChar char="●"/>
              <a:defRPr sz="2200">
                <a:latin typeface="Roboto"/>
                <a:ea typeface="Roboto"/>
                <a:cs typeface="Roboto"/>
                <a:sym typeface="Roboto"/>
              </a:defRPr>
            </a:lvl7pPr>
            <a:lvl8pPr marL="3657600" lvl="7" indent="-368300" rtl="0">
              <a:lnSpc>
                <a:spcPct val="100000"/>
              </a:lnSpc>
              <a:spcBef>
                <a:spcPts val="1200"/>
              </a:spcBef>
              <a:spcAft>
                <a:spcPts val="0"/>
              </a:spcAft>
              <a:buSzPts val="2200"/>
              <a:buFont typeface="Roboto"/>
              <a:buChar char="○"/>
              <a:defRPr sz="2200">
                <a:latin typeface="Roboto"/>
                <a:ea typeface="Roboto"/>
                <a:cs typeface="Roboto"/>
                <a:sym typeface="Roboto"/>
              </a:defRPr>
            </a:lvl8pPr>
            <a:lvl9pPr marL="4114800" lvl="8" indent="-368300" rtl="0">
              <a:lnSpc>
                <a:spcPct val="100000"/>
              </a:lnSpc>
              <a:spcBef>
                <a:spcPts val="1200"/>
              </a:spcBef>
              <a:spcAft>
                <a:spcPts val="1200"/>
              </a:spcAft>
              <a:buSzPts val="2200"/>
              <a:buFont typeface="Roboto"/>
              <a:buChar char="■"/>
              <a:defRPr sz="2200">
                <a:latin typeface="Roboto"/>
                <a:ea typeface="Roboto"/>
                <a:cs typeface="Roboto"/>
                <a:sym typeface="Roboto"/>
              </a:defRPr>
            </a:lvl9pPr>
          </a:lstStyle>
          <a:p>
            <a:endParaRPr/>
          </a:p>
        </p:txBody>
      </p:sp>
      <p:sp>
        <p:nvSpPr>
          <p:cNvPr id="308" name="Google Shape;308;p58"/>
          <p:cNvSpPr txBox="1">
            <a:spLocks noGrp="1"/>
          </p:cNvSpPr>
          <p:nvPr>
            <p:ph type="body" idx="2"/>
          </p:nvPr>
        </p:nvSpPr>
        <p:spPr>
          <a:xfrm>
            <a:off x="4568025" y="1000075"/>
            <a:ext cx="4065900" cy="3416400"/>
          </a:xfrm>
          <a:prstGeom prst="rect">
            <a:avLst/>
          </a:prstGeom>
        </p:spPr>
        <p:txBody>
          <a:bodyPr spcFirstLastPara="1" wrap="square" lIns="91425" tIns="91425" rIns="91425" bIns="91425" anchor="t" anchorCtr="0">
            <a:noAutofit/>
          </a:bodyPr>
          <a:lstStyle>
            <a:lvl1pPr marL="457200" lvl="0" indent="-381000" rtl="0">
              <a:lnSpc>
                <a:spcPct val="100000"/>
              </a:lnSpc>
              <a:spcBef>
                <a:spcPts val="0"/>
              </a:spcBef>
              <a:spcAft>
                <a:spcPts val="0"/>
              </a:spcAft>
              <a:buSzPts val="2400"/>
              <a:buFont typeface="Roboto"/>
              <a:buChar char="●"/>
              <a:defRPr sz="2400">
                <a:latin typeface="Roboto"/>
                <a:ea typeface="Roboto"/>
                <a:cs typeface="Roboto"/>
                <a:sym typeface="Roboto"/>
              </a:defRPr>
            </a:lvl1pPr>
            <a:lvl2pPr marL="914400" lvl="1" indent="-381000" rtl="0">
              <a:lnSpc>
                <a:spcPct val="100000"/>
              </a:lnSpc>
              <a:spcBef>
                <a:spcPts val="1200"/>
              </a:spcBef>
              <a:spcAft>
                <a:spcPts val="0"/>
              </a:spcAft>
              <a:buSzPts val="2400"/>
              <a:buFont typeface="Roboto"/>
              <a:buChar char="○"/>
              <a:defRPr sz="2400">
                <a:latin typeface="Roboto"/>
                <a:ea typeface="Roboto"/>
                <a:cs typeface="Roboto"/>
                <a:sym typeface="Roboto"/>
              </a:defRPr>
            </a:lvl2pPr>
            <a:lvl3pPr marL="1371600" lvl="2" indent="-368300" rtl="0">
              <a:lnSpc>
                <a:spcPct val="100000"/>
              </a:lnSpc>
              <a:spcBef>
                <a:spcPts val="1200"/>
              </a:spcBef>
              <a:spcAft>
                <a:spcPts val="0"/>
              </a:spcAft>
              <a:buSzPts val="2200"/>
              <a:buFont typeface="Roboto"/>
              <a:buChar char="■"/>
              <a:defRPr sz="2200">
                <a:latin typeface="Roboto"/>
                <a:ea typeface="Roboto"/>
                <a:cs typeface="Roboto"/>
                <a:sym typeface="Roboto"/>
              </a:defRPr>
            </a:lvl3pPr>
            <a:lvl4pPr marL="1828800" lvl="3" indent="-368300" rtl="0">
              <a:lnSpc>
                <a:spcPct val="100000"/>
              </a:lnSpc>
              <a:spcBef>
                <a:spcPts val="1200"/>
              </a:spcBef>
              <a:spcAft>
                <a:spcPts val="0"/>
              </a:spcAft>
              <a:buSzPts val="2200"/>
              <a:buFont typeface="Roboto"/>
              <a:buChar char="●"/>
              <a:defRPr sz="2200">
                <a:latin typeface="Roboto"/>
                <a:ea typeface="Roboto"/>
                <a:cs typeface="Roboto"/>
                <a:sym typeface="Roboto"/>
              </a:defRPr>
            </a:lvl4pPr>
            <a:lvl5pPr marL="2286000" lvl="4" indent="-368300" rtl="0">
              <a:lnSpc>
                <a:spcPct val="100000"/>
              </a:lnSpc>
              <a:spcBef>
                <a:spcPts val="1200"/>
              </a:spcBef>
              <a:spcAft>
                <a:spcPts val="0"/>
              </a:spcAft>
              <a:buSzPts val="2200"/>
              <a:buFont typeface="Roboto"/>
              <a:buChar char="○"/>
              <a:defRPr sz="2200">
                <a:latin typeface="Roboto"/>
                <a:ea typeface="Roboto"/>
                <a:cs typeface="Roboto"/>
                <a:sym typeface="Roboto"/>
              </a:defRPr>
            </a:lvl5pPr>
            <a:lvl6pPr marL="2743200" lvl="5" indent="-368300" rtl="0">
              <a:lnSpc>
                <a:spcPct val="100000"/>
              </a:lnSpc>
              <a:spcBef>
                <a:spcPts val="1200"/>
              </a:spcBef>
              <a:spcAft>
                <a:spcPts val="0"/>
              </a:spcAft>
              <a:buSzPts val="2200"/>
              <a:buFont typeface="Roboto"/>
              <a:buChar char="■"/>
              <a:defRPr sz="2200">
                <a:latin typeface="Roboto"/>
                <a:ea typeface="Roboto"/>
                <a:cs typeface="Roboto"/>
                <a:sym typeface="Roboto"/>
              </a:defRPr>
            </a:lvl6pPr>
            <a:lvl7pPr marL="3200400" lvl="6" indent="-368300" rtl="0">
              <a:lnSpc>
                <a:spcPct val="100000"/>
              </a:lnSpc>
              <a:spcBef>
                <a:spcPts val="1200"/>
              </a:spcBef>
              <a:spcAft>
                <a:spcPts val="0"/>
              </a:spcAft>
              <a:buSzPts val="2200"/>
              <a:buFont typeface="Roboto"/>
              <a:buChar char="●"/>
              <a:defRPr sz="2200">
                <a:latin typeface="Roboto"/>
                <a:ea typeface="Roboto"/>
                <a:cs typeface="Roboto"/>
                <a:sym typeface="Roboto"/>
              </a:defRPr>
            </a:lvl7pPr>
            <a:lvl8pPr marL="3657600" lvl="7" indent="-368300" rtl="0">
              <a:lnSpc>
                <a:spcPct val="100000"/>
              </a:lnSpc>
              <a:spcBef>
                <a:spcPts val="1200"/>
              </a:spcBef>
              <a:spcAft>
                <a:spcPts val="0"/>
              </a:spcAft>
              <a:buSzPts val="2200"/>
              <a:buFont typeface="Roboto"/>
              <a:buChar char="○"/>
              <a:defRPr sz="2200">
                <a:latin typeface="Roboto"/>
                <a:ea typeface="Roboto"/>
                <a:cs typeface="Roboto"/>
                <a:sym typeface="Roboto"/>
              </a:defRPr>
            </a:lvl8pPr>
            <a:lvl9pPr marL="4114800" lvl="8" indent="-368300" rtl="0">
              <a:lnSpc>
                <a:spcPct val="100000"/>
              </a:lnSpc>
              <a:spcBef>
                <a:spcPts val="1200"/>
              </a:spcBef>
              <a:spcAft>
                <a:spcPts val="1200"/>
              </a:spcAft>
              <a:buSzPts val="2200"/>
              <a:buFont typeface="Roboto"/>
              <a:buChar char="■"/>
              <a:defRPr sz="2200">
                <a:latin typeface="Roboto"/>
                <a:ea typeface="Roboto"/>
                <a:cs typeface="Roboto"/>
                <a:sym typeface="Roboto"/>
              </a:defRPr>
            </a:lvl9pPr>
          </a:lstStyle>
          <a:p>
            <a:endParaRPr/>
          </a:p>
        </p:txBody>
      </p:sp>
      <p:sp>
        <p:nvSpPr>
          <p:cNvPr id="6" name="Rectangle 5">
            <a:extLst>
              <a:ext uri="{FF2B5EF4-FFF2-40B4-BE49-F238E27FC236}">
                <a16:creationId xmlns:a16="http://schemas.microsoft.com/office/drawing/2014/main" id="{9675E003-D678-8C46-E920-DAC51ECE2923}"/>
              </a:ext>
            </a:extLst>
          </p:cNvPr>
          <p:cNvSpPr/>
          <p:nvPr userDrawn="1"/>
        </p:nvSpPr>
        <p:spPr>
          <a:xfrm>
            <a:off x="8742000" y="0"/>
            <a:ext cx="40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104EEF70-222E-84CA-0CF6-7FA31CB34255}"/>
              </a:ext>
            </a:extLst>
          </p:cNvPr>
          <p:cNvCxnSpPr/>
          <p:nvPr userDrawn="1"/>
        </p:nvCxnSpPr>
        <p:spPr>
          <a:xfrm>
            <a:off x="9006214" y="0"/>
            <a:ext cx="0" cy="514350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B392840-74E1-AA8D-A2E3-A3B5004B19FD}"/>
              </a:ext>
            </a:extLst>
          </p:cNvPr>
          <p:cNvCxnSpPr/>
          <p:nvPr userDrawn="1"/>
        </p:nvCxnSpPr>
        <p:spPr>
          <a:xfrm>
            <a:off x="8936127" y="0"/>
            <a:ext cx="0" cy="5143500"/>
          </a:xfrm>
          <a:prstGeom prst="line">
            <a:avLst/>
          </a:prstGeom>
          <a:ln w="25400">
            <a:solidFill>
              <a:srgbClr val="4EE6F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0228929-AE97-ED04-1965-B09580F67906}"/>
              </a:ext>
            </a:extLst>
          </p:cNvPr>
          <p:cNvCxnSpPr/>
          <p:nvPr userDrawn="1"/>
        </p:nvCxnSpPr>
        <p:spPr>
          <a:xfrm>
            <a:off x="9082620" y="-10143"/>
            <a:ext cx="0" cy="5143500"/>
          </a:xfrm>
          <a:prstGeom prst="line">
            <a:avLst/>
          </a:prstGeom>
          <a:ln w="25400">
            <a:solidFill>
              <a:srgbClr val="FF9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782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ank You slide">
  <p:cSld name="TITLE_1">
    <p:bg>
      <p:bgPr>
        <a:gradFill>
          <a:gsLst>
            <a:gs pos="0">
              <a:srgbClr val="FFB71E"/>
            </a:gs>
            <a:gs pos="100000">
              <a:srgbClr val="FFDE7A"/>
            </a:gs>
          </a:gsLst>
          <a:lin ang="5400012" scaled="0"/>
        </a:gra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311700" y="1528500"/>
            <a:ext cx="8520600" cy="193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Font typeface="Roboto Medium"/>
              <a:buNone/>
              <a:defRPr sz="7200" b="1">
                <a:latin typeface="Roboto Medium"/>
                <a:ea typeface="Roboto Medium"/>
                <a:cs typeface="Roboto Medium"/>
                <a:sym typeface="Roboto Medium"/>
              </a:defRPr>
            </a:lvl1pPr>
            <a:lvl2pPr lvl="1" algn="ctr" rtl="0">
              <a:spcBef>
                <a:spcPts val="0"/>
              </a:spcBef>
              <a:spcAft>
                <a:spcPts val="0"/>
              </a:spcAft>
              <a:buSzPts val="7200"/>
              <a:buFont typeface="Roboto Medium"/>
              <a:buNone/>
              <a:defRPr sz="7200">
                <a:latin typeface="Roboto Medium"/>
                <a:ea typeface="Roboto Medium"/>
                <a:cs typeface="Roboto Medium"/>
                <a:sym typeface="Roboto Medium"/>
              </a:defRPr>
            </a:lvl2pPr>
            <a:lvl3pPr lvl="2" algn="ctr" rtl="0">
              <a:spcBef>
                <a:spcPts val="0"/>
              </a:spcBef>
              <a:spcAft>
                <a:spcPts val="0"/>
              </a:spcAft>
              <a:buSzPts val="7200"/>
              <a:buFont typeface="Roboto Medium"/>
              <a:buNone/>
              <a:defRPr sz="7200">
                <a:latin typeface="Roboto Medium"/>
                <a:ea typeface="Roboto Medium"/>
                <a:cs typeface="Roboto Medium"/>
                <a:sym typeface="Roboto Medium"/>
              </a:defRPr>
            </a:lvl3pPr>
            <a:lvl4pPr lvl="3" algn="ctr" rtl="0">
              <a:spcBef>
                <a:spcPts val="0"/>
              </a:spcBef>
              <a:spcAft>
                <a:spcPts val="0"/>
              </a:spcAft>
              <a:buSzPts val="7200"/>
              <a:buFont typeface="Roboto Medium"/>
              <a:buNone/>
              <a:defRPr sz="7200">
                <a:latin typeface="Roboto Medium"/>
                <a:ea typeface="Roboto Medium"/>
                <a:cs typeface="Roboto Medium"/>
                <a:sym typeface="Roboto Medium"/>
              </a:defRPr>
            </a:lvl4pPr>
            <a:lvl5pPr lvl="4" algn="ctr" rtl="0">
              <a:spcBef>
                <a:spcPts val="0"/>
              </a:spcBef>
              <a:spcAft>
                <a:spcPts val="0"/>
              </a:spcAft>
              <a:buSzPts val="7200"/>
              <a:buFont typeface="Roboto Medium"/>
              <a:buNone/>
              <a:defRPr sz="7200">
                <a:latin typeface="Roboto Medium"/>
                <a:ea typeface="Roboto Medium"/>
                <a:cs typeface="Roboto Medium"/>
                <a:sym typeface="Roboto Medium"/>
              </a:defRPr>
            </a:lvl5pPr>
            <a:lvl6pPr lvl="5" algn="ctr" rtl="0">
              <a:spcBef>
                <a:spcPts val="0"/>
              </a:spcBef>
              <a:spcAft>
                <a:spcPts val="0"/>
              </a:spcAft>
              <a:buSzPts val="7200"/>
              <a:buFont typeface="Roboto Medium"/>
              <a:buNone/>
              <a:defRPr sz="7200">
                <a:latin typeface="Roboto Medium"/>
                <a:ea typeface="Roboto Medium"/>
                <a:cs typeface="Roboto Medium"/>
                <a:sym typeface="Roboto Medium"/>
              </a:defRPr>
            </a:lvl6pPr>
            <a:lvl7pPr lvl="6" algn="ctr" rtl="0">
              <a:spcBef>
                <a:spcPts val="0"/>
              </a:spcBef>
              <a:spcAft>
                <a:spcPts val="0"/>
              </a:spcAft>
              <a:buSzPts val="7200"/>
              <a:buFont typeface="Roboto Medium"/>
              <a:buNone/>
              <a:defRPr sz="7200">
                <a:latin typeface="Roboto Medium"/>
                <a:ea typeface="Roboto Medium"/>
                <a:cs typeface="Roboto Medium"/>
                <a:sym typeface="Roboto Medium"/>
              </a:defRPr>
            </a:lvl7pPr>
            <a:lvl8pPr lvl="7" algn="ctr" rtl="0">
              <a:spcBef>
                <a:spcPts val="0"/>
              </a:spcBef>
              <a:spcAft>
                <a:spcPts val="0"/>
              </a:spcAft>
              <a:buSzPts val="7200"/>
              <a:buFont typeface="Roboto Medium"/>
              <a:buNone/>
              <a:defRPr sz="7200">
                <a:latin typeface="Roboto Medium"/>
                <a:ea typeface="Roboto Medium"/>
                <a:cs typeface="Roboto Medium"/>
                <a:sym typeface="Roboto Medium"/>
              </a:defRPr>
            </a:lvl8pPr>
            <a:lvl9pPr lvl="8" algn="ctr" rtl="0">
              <a:spcBef>
                <a:spcPts val="0"/>
              </a:spcBef>
              <a:spcAft>
                <a:spcPts val="0"/>
              </a:spcAft>
              <a:buSzPts val="7200"/>
              <a:buFont typeface="Roboto Medium"/>
              <a:buNone/>
              <a:defRPr sz="7200">
                <a:latin typeface="Roboto Medium"/>
                <a:ea typeface="Roboto Medium"/>
                <a:cs typeface="Roboto Medium"/>
                <a:sym typeface="Roboto Medium"/>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rgbClr val="F2EED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08579" y="216425"/>
            <a:ext cx="8520600" cy="757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3000"/>
              <a:buFont typeface="Roboto"/>
              <a:buNone/>
              <a:defRPr sz="3000">
                <a:solidFill>
                  <a:schemeClr val="accent2"/>
                </a:solidFill>
                <a:latin typeface="Roboto"/>
                <a:ea typeface="Roboto"/>
                <a:cs typeface="Roboto"/>
                <a:sym typeface="Roboto"/>
              </a:defRPr>
            </a:lvl1pPr>
            <a:lvl2pPr lvl="1" rtl="0">
              <a:spcBef>
                <a:spcPts val="0"/>
              </a:spcBef>
              <a:spcAft>
                <a:spcPts val="0"/>
              </a:spcAft>
              <a:buClr>
                <a:schemeClr val="accent2"/>
              </a:buClr>
              <a:buSzPts val="3000"/>
              <a:buFont typeface="Roboto"/>
              <a:buNone/>
              <a:defRPr sz="3000">
                <a:solidFill>
                  <a:schemeClr val="accent2"/>
                </a:solidFill>
                <a:latin typeface="Roboto"/>
                <a:ea typeface="Roboto"/>
                <a:cs typeface="Roboto"/>
                <a:sym typeface="Roboto"/>
              </a:defRPr>
            </a:lvl2pPr>
            <a:lvl3pPr lvl="2" rtl="0">
              <a:spcBef>
                <a:spcPts val="0"/>
              </a:spcBef>
              <a:spcAft>
                <a:spcPts val="0"/>
              </a:spcAft>
              <a:buClr>
                <a:schemeClr val="accent2"/>
              </a:buClr>
              <a:buSzPts val="3000"/>
              <a:buFont typeface="Roboto"/>
              <a:buNone/>
              <a:defRPr sz="3000">
                <a:solidFill>
                  <a:schemeClr val="accent2"/>
                </a:solidFill>
                <a:latin typeface="Roboto"/>
                <a:ea typeface="Roboto"/>
                <a:cs typeface="Roboto"/>
                <a:sym typeface="Roboto"/>
              </a:defRPr>
            </a:lvl3pPr>
            <a:lvl4pPr lvl="3" rtl="0">
              <a:spcBef>
                <a:spcPts val="0"/>
              </a:spcBef>
              <a:spcAft>
                <a:spcPts val="0"/>
              </a:spcAft>
              <a:buClr>
                <a:schemeClr val="accent2"/>
              </a:buClr>
              <a:buSzPts val="3000"/>
              <a:buFont typeface="Roboto"/>
              <a:buNone/>
              <a:defRPr sz="3000">
                <a:solidFill>
                  <a:schemeClr val="accent2"/>
                </a:solidFill>
                <a:latin typeface="Roboto"/>
                <a:ea typeface="Roboto"/>
                <a:cs typeface="Roboto"/>
                <a:sym typeface="Roboto"/>
              </a:defRPr>
            </a:lvl4pPr>
            <a:lvl5pPr lvl="4" rtl="0">
              <a:spcBef>
                <a:spcPts val="0"/>
              </a:spcBef>
              <a:spcAft>
                <a:spcPts val="0"/>
              </a:spcAft>
              <a:buClr>
                <a:schemeClr val="accent2"/>
              </a:buClr>
              <a:buSzPts val="3000"/>
              <a:buFont typeface="Roboto"/>
              <a:buNone/>
              <a:defRPr sz="3000">
                <a:solidFill>
                  <a:schemeClr val="accent2"/>
                </a:solidFill>
                <a:latin typeface="Roboto"/>
                <a:ea typeface="Roboto"/>
                <a:cs typeface="Roboto"/>
                <a:sym typeface="Roboto"/>
              </a:defRPr>
            </a:lvl5pPr>
            <a:lvl6pPr lvl="5" rtl="0">
              <a:spcBef>
                <a:spcPts val="0"/>
              </a:spcBef>
              <a:spcAft>
                <a:spcPts val="0"/>
              </a:spcAft>
              <a:buClr>
                <a:schemeClr val="accent2"/>
              </a:buClr>
              <a:buSzPts val="3000"/>
              <a:buFont typeface="Roboto"/>
              <a:buNone/>
              <a:defRPr sz="3000">
                <a:solidFill>
                  <a:schemeClr val="accent2"/>
                </a:solidFill>
                <a:latin typeface="Roboto"/>
                <a:ea typeface="Roboto"/>
                <a:cs typeface="Roboto"/>
                <a:sym typeface="Roboto"/>
              </a:defRPr>
            </a:lvl6pPr>
            <a:lvl7pPr lvl="6" rtl="0">
              <a:spcBef>
                <a:spcPts val="0"/>
              </a:spcBef>
              <a:spcAft>
                <a:spcPts val="0"/>
              </a:spcAft>
              <a:buClr>
                <a:schemeClr val="accent2"/>
              </a:buClr>
              <a:buSzPts val="3000"/>
              <a:buFont typeface="Roboto"/>
              <a:buNone/>
              <a:defRPr sz="3000">
                <a:solidFill>
                  <a:schemeClr val="accent2"/>
                </a:solidFill>
                <a:latin typeface="Roboto"/>
                <a:ea typeface="Roboto"/>
                <a:cs typeface="Roboto"/>
                <a:sym typeface="Roboto"/>
              </a:defRPr>
            </a:lvl7pPr>
            <a:lvl8pPr lvl="7" rtl="0">
              <a:spcBef>
                <a:spcPts val="0"/>
              </a:spcBef>
              <a:spcAft>
                <a:spcPts val="0"/>
              </a:spcAft>
              <a:buClr>
                <a:schemeClr val="accent2"/>
              </a:buClr>
              <a:buSzPts val="3000"/>
              <a:buFont typeface="Roboto"/>
              <a:buNone/>
              <a:defRPr sz="3000">
                <a:solidFill>
                  <a:schemeClr val="accent2"/>
                </a:solidFill>
                <a:latin typeface="Roboto"/>
                <a:ea typeface="Roboto"/>
                <a:cs typeface="Roboto"/>
                <a:sym typeface="Roboto"/>
              </a:defRPr>
            </a:lvl8pPr>
            <a:lvl9pPr lvl="8" rtl="0">
              <a:spcBef>
                <a:spcPts val="0"/>
              </a:spcBef>
              <a:spcAft>
                <a:spcPts val="0"/>
              </a:spcAft>
              <a:buClr>
                <a:schemeClr val="accent2"/>
              </a:buClr>
              <a:buSzPts val="3000"/>
              <a:buFont typeface="Roboto"/>
              <a:buNone/>
              <a:defRPr sz="3000">
                <a:solidFill>
                  <a:schemeClr val="accent2"/>
                </a:solidFill>
                <a:latin typeface="Roboto"/>
                <a:ea typeface="Roboto"/>
                <a:cs typeface="Roboto"/>
                <a:sym typeface="Roboto"/>
              </a:defRPr>
            </a:lvl9pPr>
          </a:lstStyle>
          <a:p>
            <a:endParaRPr dirty="0"/>
          </a:p>
        </p:txBody>
      </p:sp>
      <p:sp>
        <p:nvSpPr>
          <p:cNvPr id="7" name="Google Shape;7;p1"/>
          <p:cNvSpPr txBox="1">
            <a:spLocks noGrp="1"/>
          </p:cNvSpPr>
          <p:nvPr>
            <p:ph type="body" idx="1"/>
          </p:nvPr>
        </p:nvSpPr>
        <p:spPr>
          <a:xfrm>
            <a:off x="208575" y="1000075"/>
            <a:ext cx="8648400" cy="3416400"/>
          </a:xfrm>
          <a:prstGeom prst="rect">
            <a:avLst/>
          </a:prstGeom>
          <a:noFill/>
          <a:ln>
            <a:noFill/>
          </a:ln>
        </p:spPr>
        <p:txBody>
          <a:bodyPr spcFirstLastPara="1" wrap="square" lIns="91425" tIns="91425" rIns="91425" bIns="91425" anchor="t" anchorCtr="0">
            <a:noAutofit/>
          </a:bodyPr>
          <a:lstStyle>
            <a:lvl1pPr marL="457200" lvl="0" indent="-381000" rtl="0">
              <a:lnSpc>
                <a:spcPct val="100000"/>
              </a:lnSpc>
              <a:spcBef>
                <a:spcPts val="0"/>
              </a:spcBef>
              <a:spcAft>
                <a:spcPts val="0"/>
              </a:spcAft>
              <a:buClr>
                <a:schemeClr val="accent2"/>
              </a:buClr>
              <a:buSzPts val="2400"/>
              <a:buFont typeface="Roboto"/>
              <a:buChar char="●"/>
              <a:defRPr sz="2400">
                <a:latin typeface="Roboto"/>
                <a:ea typeface="Roboto"/>
                <a:cs typeface="Roboto"/>
                <a:sym typeface="Roboto"/>
              </a:defRPr>
            </a:lvl1pPr>
            <a:lvl2pPr marL="914400" lvl="1" indent="-381000" rtl="0">
              <a:lnSpc>
                <a:spcPct val="100000"/>
              </a:lnSpc>
              <a:spcBef>
                <a:spcPts val="1200"/>
              </a:spcBef>
              <a:spcAft>
                <a:spcPts val="0"/>
              </a:spcAft>
              <a:buClr>
                <a:schemeClr val="accent2"/>
              </a:buClr>
              <a:buSzPts val="2400"/>
              <a:buFont typeface="Roboto"/>
              <a:buChar char="○"/>
              <a:defRPr sz="2400">
                <a:latin typeface="Roboto"/>
                <a:ea typeface="Roboto"/>
                <a:cs typeface="Roboto"/>
                <a:sym typeface="Roboto"/>
              </a:defRPr>
            </a:lvl2pPr>
            <a:lvl3pPr marL="1371600" lvl="2" indent="-368300" rtl="0">
              <a:lnSpc>
                <a:spcPct val="100000"/>
              </a:lnSpc>
              <a:spcBef>
                <a:spcPts val="1200"/>
              </a:spcBef>
              <a:spcAft>
                <a:spcPts val="0"/>
              </a:spcAft>
              <a:buClr>
                <a:schemeClr val="accent2"/>
              </a:buClr>
              <a:buSzPts val="2200"/>
              <a:buFont typeface="Roboto"/>
              <a:buChar char="■"/>
              <a:defRPr sz="2200">
                <a:latin typeface="Roboto"/>
                <a:ea typeface="Roboto"/>
                <a:cs typeface="Roboto"/>
                <a:sym typeface="Roboto"/>
              </a:defRPr>
            </a:lvl3pPr>
            <a:lvl4pPr marL="1828800" lvl="3" indent="-368300" rtl="0">
              <a:lnSpc>
                <a:spcPct val="100000"/>
              </a:lnSpc>
              <a:spcBef>
                <a:spcPts val="1200"/>
              </a:spcBef>
              <a:spcAft>
                <a:spcPts val="0"/>
              </a:spcAft>
              <a:buClr>
                <a:schemeClr val="accent2"/>
              </a:buClr>
              <a:buSzPts val="2200"/>
              <a:buFont typeface="Roboto"/>
              <a:buChar char="●"/>
              <a:defRPr sz="2200">
                <a:latin typeface="Roboto"/>
                <a:ea typeface="Roboto"/>
                <a:cs typeface="Roboto"/>
                <a:sym typeface="Roboto"/>
              </a:defRPr>
            </a:lvl4pPr>
            <a:lvl5pPr marL="2286000" lvl="4" indent="-368300" rtl="0">
              <a:lnSpc>
                <a:spcPct val="100000"/>
              </a:lnSpc>
              <a:spcBef>
                <a:spcPts val="1200"/>
              </a:spcBef>
              <a:spcAft>
                <a:spcPts val="0"/>
              </a:spcAft>
              <a:buClr>
                <a:schemeClr val="accent2"/>
              </a:buClr>
              <a:buSzPts val="2200"/>
              <a:buFont typeface="Roboto"/>
              <a:buChar char="○"/>
              <a:defRPr sz="2200">
                <a:latin typeface="Roboto"/>
                <a:ea typeface="Roboto"/>
                <a:cs typeface="Roboto"/>
                <a:sym typeface="Roboto"/>
              </a:defRPr>
            </a:lvl5pPr>
            <a:lvl6pPr marL="2743200" lvl="5" indent="-368300" rtl="0">
              <a:lnSpc>
                <a:spcPct val="100000"/>
              </a:lnSpc>
              <a:spcBef>
                <a:spcPts val="1200"/>
              </a:spcBef>
              <a:spcAft>
                <a:spcPts val="0"/>
              </a:spcAft>
              <a:buClr>
                <a:schemeClr val="accent2"/>
              </a:buClr>
              <a:buSzPts val="2200"/>
              <a:buFont typeface="Roboto"/>
              <a:buChar char="■"/>
              <a:defRPr sz="2200">
                <a:latin typeface="Roboto"/>
                <a:ea typeface="Roboto"/>
                <a:cs typeface="Roboto"/>
                <a:sym typeface="Roboto"/>
              </a:defRPr>
            </a:lvl6pPr>
            <a:lvl7pPr marL="3200400" lvl="6" indent="-368300" rtl="0">
              <a:lnSpc>
                <a:spcPct val="100000"/>
              </a:lnSpc>
              <a:spcBef>
                <a:spcPts val="1200"/>
              </a:spcBef>
              <a:spcAft>
                <a:spcPts val="0"/>
              </a:spcAft>
              <a:buClr>
                <a:schemeClr val="accent2"/>
              </a:buClr>
              <a:buSzPts val="2200"/>
              <a:buFont typeface="Roboto"/>
              <a:buChar char="●"/>
              <a:defRPr sz="2200">
                <a:latin typeface="Roboto"/>
                <a:ea typeface="Roboto"/>
                <a:cs typeface="Roboto"/>
                <a:sym typeface="Roboto"/>
              </a:defRPr>
            </a:lvl7pPr>
            <a:lvl8pPr marL="3657600" lvl="7" indent="-368300" rtl="0">
              <a:lnSpc>
                <a:spcPct val="100000"/>
              </a:lnSpc>
              <a:spcBef>
                <a:spcPts val="1200"/>
              </a:spcBef>
              <a:spcAft>
                <a:spcPts val="0"/>
              </a:spcAft>
              <a:buClr>
                <a:schemeClr val="accent2"/>
              </a:buClr>
              <a:buSzPts val="2200"/>
              <a:buFont typeface="Roboto"/>
              <a:buChar char="○"/>
              <a:defRPr sz="2200">
                <a:latin typeface="Roboto"/>
                <a:ea typeface="Roboto"/>
                <a:cs typeface="Roboto"/>
                <a:sym typeface="Roboto"/>
              </a:defRPr>
            </a:lvl8pPr>
            <a:lvl9pPr marL="4114800" lvl="8" indent="-368300" rtl="0">
              <a:lnSpc>
                <a:spcPct val="100000"/>
              </a:lnSpc>
              <a:spcBef>
                <a:spcPts val="1200"/>
              </a:spcBef>
              <a:spcAft>
                <a:spcPts val="1200"/>
              </a:spcAft>
              <a:buClr>
                <a:schemeClr val="accent2"/>
              </a:buClr>
              <a:buSzPts val="2200"/>
              <a:buFont typeface="Roboto"/>
              <a:buChar char="■"/>
              <a:defRPr sz="2200">
                <a:latin typeface="Roboto"/>
                <a:ea typeface="Roboto"/>
                <a:cs typeface="Roboto"/>
                <a:sym typeface="Roboto"/>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endParaRPr dirty="0"/>
          </a:p>
        </p:txBody>
      </p:sp>
    </p:spTree>
  </p:cSld>
  <p:clrMap bg1="lt1" tx1="dk1" bg2="dk2" tx2="lt2" accent1="accent1" accent2="accent2" accent3="accent3" accent4="accent4" accent5="accent5" accent6="accent6" hlink="hlink" folHlink="folHlink"/>
  <p:sldLayoutIdLst>
    <p:sldLayoutId id="2147483648" r:id="rId1"/>
    <p:sldLayoutId id="2147483696" r:id="rId2"/>
    <p:sldLayoutId id="2147483682" r:id="rId3"/>
    <p:sldLayoutId id="2147483704" r:id="rId4"/>
    <p:sldLayoutId id="2147483713" r:id="rId5"/>
    <p:sldLayoutId id="214748364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7620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w3.org/groups/wg/ag/participa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w3.org/WAI/GL/" TargetMode="External"/><Relationship Id="rId4" Type="http://schemas.openxmlformats.org/officeDocument/2006/relationships/hyperlink" Target="https://www.w3.org/Consortiu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d.umn.edu/itss/training/online/moodle_downloads/accessibility_104/decisiontreelong-ld.html#content_fram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22.xml.rels><?xml version="1.0" encoding="UTF-8" standalone="yes"?>
<Relationships xmlns="http://schemas.openxmlformats.org/package/2006/relationships"><Relationship Id="rId3" Type="http://schemas.openxmlformats.org/officeDocument/2006/relationships/hyperlink" Target="https://www.w3.org/TR/WCAG21/#dfn-pure-decoratio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paciellogroup.com/resources/contrastAnalyser"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66"/>
          <p:cNvSpPr txBox="1">
            <a:spLocks noGrp="1"/>
          </p:cNvSpPr>
          <p:nvPr>
            <p:ph type="ctrTitle"/>
          </p:nvPr>
        </p:nvSpPr>
        <p:spPr>
          <a:xfrm>
            <a:off x="0" y="886967"/>
            <a:ext cx="9144000" cy="2328575"/>
          </a:xfrm>
          <a:prstGeom prst="rect">
            <a:avLst/>
          </a:prstGeom>
        </p:spPr>
        <p:txBody>
          <a:bodyPr spcFirstLastPara="1" wrap="square" lIns="91425" tIns="91440" rIns="91425" bIns="91425" anchor="b" anchorCtr="0">
            <a:normAutofit/>
          </a:bodyPr>
          <a:lstStyle/>
          <a:p>
            <a:pPr>
              <a:spcBef>
                <a:spcPts val="1000"/>
              </a:spcBef>
            </a:pPr>
            <a:r>
              <a:rPr lang="en-US" sz="4000" dirty="0">
                <a:solidFill>
                  <a:srgbClr val="FFCC32"/>
                </a:solidFill>
              </a:rPr>
              <a:t>Manual Web Accessibility Testing</a:t>
            </a:r>
            <a:br>
              <a:rPr lang="en-US" sz="3100" dirty="0">
                <a:solidFill>
                  <a:srgbClr val="FFCC32"/>
                </a:solidFill>
              </a:rPr>
            </a:br>
            <a:br>
              <a:rPr lang="en-US" sz="3100" dirty="0">
                <a:solidFill>
                  <a:srgbClr val="FFCC32"/>
                </a:solidFill>
              </a:rPr>
            </a:br>
            <a:r>
              <a:rPr lang="en-US" sz="3600" b="0" spc="10" dirty="0">
                <a:solidFill>
                  <a:srgbClr val="F2EEDC"/>
                </a:solidFill>
              </a:rPr>
              <a:t>Laura Carlson</a:t>
            </a:r>
            <a:br>
              <a:rPr lang="en-US" sz="4800" dirty="0"/>
            </a:br>
            <a:r>
              <a:rPr lang="en-US" sz="2400" b="0" spc="10" dirty="0">
                <a:solidFill>
                  <a:schemeClr val="tx1"/>
                </a:solidFill>
              </a:rPr>
              <a:t>z.umn.edu/manual-testing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D63F3-5ECB-9AF0-707A-BE0C2B91F9C3}"/>
              </a:ext>
            </a:extLst>
          </p:cNvPr>
          <p:cNvSpPr>
            <a:spLocks noGrp="1"/>
          </p:cNvSpPr>
          <p:nvPr>
            <p:ph type="title"/>
          </p:nvPr>
        </p:nvSpPr>
        <p:spPr>
          <a:xfrm>
            <a:off x="208575" y="216425"/>
            <a:ext cx="6940124" cy="860536"/>
          </a:xfrm>
        </p:spPr>
        <p:txBody>
          <a:bodyPr/>
          <a:lstStyle/>
          <a:p>
            <a:r>
              <a:rPr lang="en-US" sz="3500" dirty="0"/>
              <a:t>Favorite Manual Testing Areas</a:t>
            </a:r>
          </a:p>
        </p:txBody>
      </p:sp>
      <p:sp>
        <p:nvSpPr>
          <p:cNvPr id="3" name="Text Placeholder 2">
            <a:extLst>
              <a:ext uri="{FF2B5EF4-FFF2-40B4-BE49-F238E27FC236}">
                <a16:creationId xmlns:a16="http://schemas.microsoft.com/office/drawing/2014/main" id="{2159B8AD-3783-59BC-A90C-A48B472C90F5}"/>
              </a:ext>
            </a:extLst>
          </p:cNvPr>
          <p:cNvSpPr>
            <a:spLocks noGrp="1"/>
          </p:cNvSpPr>
          <p:nvPr>
            <p:ph type="body" idx="1"/>
          </p:nvPr>
        </p:nvSpPr>
        <p:spPr>
          <a:xfrm>
            <a:off x="352007" y="1447009"/>
            <a:ext cx="3417494" cy="3396576"/>
          </a:xfrm>
        </p:spPr>
        <p:txBody>
          <a:bodyPr/>
          <a:lstStyle/>
          <a:p>
            <a:pPr marL="533400" indent="-457200">
              <a:spcAft>
                <a:spcPts val="1200"/>
              </a:spcAft>
              <a:buSzPct val="120000"/>
              <a:buFont typeface="+mj-lt"/>
              <a:buAutoNum type="arabicPeriod"/>
            </a:pPr>
            <a:r>
              <a:rPr lang="en-US" dirty="0"/>
              <a:t>Keyboard Access</a:t>
            </a:r>
          </a:p>
          <a:p>
            <a:pPr marL="533400" indent="-457200">
              <a:spcAft>
                <a:spcPts val="1200"/>
              </a:spcAft>
              <a:buSzPct val="120000"/>
              <a:buFont typeface="+mj-lt"/>
              <a:buAutoNum type="arabicPeriod"/>
            </a:pPr>
            <a:r>
              <a:rPr lang="en-US" dirty="0"/>
              <a:t>Reflow</a:t>
            </a:r>
          </a:p>
          <a:p>
            <a:pPr marL="533400" indent="-457200">
              <a:spcAft>
                <a:spcPts val="1200"/>
              </a:spcAft>
              <a:buSzPct val="120000"/>
              <a:buFont typeface="+mj-lt"/>
              <a:buAutoNum type="arabicPeriod"/>
            </a:pPr>
            <a:r>
              <a:rPr lang="en-US" dirty="0"/>
              <a:t>Straw Test</a:t>
            </a:r>
          </a:p>
        </p:txBody>
      </p:sp>
      <p:sp>
        <p:nvSpPr>
          <p:cNvPr id="4" name="Text Placeholder 3">
            <a:extLst>
              <a:ext uri="{FF2B5EF4-FFF2-40B4-BE49-F238E27FC236}">
                <a16:creationId xmlns:a16="http://schemas.microsoft.com/office/drawing/2014/main" id="{582A9234-55DE-F4F6-0C91-FA7295A03F67}"/>
              </a:ext>
            </a:extLst>
          </p:cNvPr>
          <p:cNvSpPr>
            <a:spLocks noGrp="1"/>
          </p:cNvSpPr>
          <p:nvPr>
            <p:ph type="body" idx="2"/>
          </p:nvPr>
        </p:nvSpPr>
        <p:spPr>
          <a:xfrm>
            <a:off x="3695354" y="1425203"/>
            <a:ext cx="3417487" cy="3256944"/>
          </a:xfrm>
        </p:spPr>
        <p:txBody>
          <a:bodyPr/>
          <a:lstStyle/>
          <a:p>
            <a:pPr marL="533400" indent="-457200">
              <a:spcAft>
                <a:spcPts val="1200"/>
              </a:spcAft>
              <a:buSzPct val="120000"/>
              <a:buFont typeface="+mj-lt"/>
              <a:buAutoNum type="arabicPeriod" startAt="4"/>
            </a:pPr>
            <a:r>
              <a:rPr lang="en-US" dirty="0"/>
              <a:t>Images</a:t>
            </a:r>
          </a:p>
          <a:p>
            <a:pPr marL="533400" indent="-457200">
              <a:spcAft>
                <a:spcPts val="1200"/>
              </a:spcAft>
              <a:buSzPct val="120000"/>
              <a:buFont typeface="+mj-lt"/>
              <a:buAutoNum type="arabicPeriod" startAt="4"/>
            </a:pPr>
            <a:r>
              <a:rPr lang="en-US" dirty="0"/>
              <a:t>Color and Contrast</a:t>
            </a:r>
          </a:p>
        </p:txBody>
      </p:sp>
    </p:spTree>
    <p:extLst>
      <p:ext uri="{BB962C8B-B14F-4D97-AF65-F5344CB8AC3E}">
        <p14:creationId xmlns:p14="http://schemas.microsoft.com/office/powerpoint/2010/main" val="3333576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Closeup photo: Hands with fingers on computer keyboard.&#10;">
            <a:extLst>
              <a:ext uri="{FF2B5EF4-FFF2-40B4-BE49-F238E27FC236}">
                <a16:creationId xmlns:a16="http://schemas.microsoft.com/office/drawing/2014/main" id="{47964B37-2A49-4396-941A-30B62CC94343}"/>
              </a:ext>
            </a:extLst>
          </p:cNvPr>
          <p:cNvPicPr preferRelativeResize="0">
            <a:picLocks/>
          </p:cNvPicPr>
          <p:nvPr/>
        </p:nvPicPr>
        <p:blipFill>
          <a:blip r:embed="rId3"/>
          <a:stretch>
            <a:fillRect/>
          </a:stretch>
        </p:blipFill>
        <p:spPr>
          <a:xfrm>
            <a:off x="0" y="1"/>
            <a:ext cx="9144000" cy="5143500"/>
          </a:xfrm>
          <a:prstGeom prst="rect">
            <a:avLst/>
          </a:prstGeom>
        </p:spPr>
      </p:pic>
      <p:sp>
        <p:nvSpPr>
          <p:cNvPr id="2" name="Title 1">
            <a:extLst>
              <a:ext uri="{FF2B5EF4-FFF2-40B4-BE49-F238E27FC236}">
                <a16:creationId xmlns:a16="http://schemas.microsoft.com/office/drawing/2014/main" id="{C0BFCC48-A586-BB9D-70E0-793D04C933D8}"/>
              </a:ext>
            </a:extLst>
          </p:cNvPr>
          <p:cNvSpPr>
            <a:spLocks noGrp="1"/>
          </p:cNvSpPr>
          <p:nvPr>
            <p:ph type="title"/>
          </p:nvPr>
        </p:nvSpPr>
        <p:spPr>
          <a:xfrm>
            <a:off x="2773500" y="3605815"/>
            <a:ext cx="6370500" cy="1149390"/>
          </a:xfrm>
        </p:spPr>
        <p:txBody>
          <a:bodyPr/>
          <a:lstStyle/>
          <a:p>
            <a:pPr marL="91440"/>
            <a:r>
              <a:rPr lang="en-US" sz="4400" dirty="0">
                <a:solidFill>
                  <a:schemeClr val="bg1">
                    <a:lumMod val="10000"/>
                  </a:schemeClr>
                </a:solidFill>
              </a:rPr>
              <a:t>1. Keyboard Access</a:t>
            </a:r>
          </a:p>
        </p:txBody>
      </p:sp>
    </p:spTree>
    <p:extLst>
      <p:ext uri="{BB962C8B-B14F-4D97-AF65-F5344CB8AC3E}">
        <p14:creationId xmlns:p14="http://schemas.microsoft.com/office/powerpoint/2010/main" val="2593868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FCC48-A586-BB9D-70E0-793D04C933D8}"/>
              </a:ext>
            </a:extLst>
          </p:cNvPr>
          <p:cNvSpPr>
            <a:spLocks noGrp="1"/>
          </p:cNvSpPr>
          <p:nvPr>
            <p:ph type="title"/>
          </p:nvPr>
        </p:nvSpPr>
        <p:spPr>
          <a:xfrm>
            <a:off x="-1" y="18830"/>
            <a:ext cx="9144001" cy="1149390"/>
          </a:xfrm>
          <a:solidFill>
            <a:schemeClr val="bg1">
              <a:lumMod val="10000"/>
            </a:schemeClr>
          </a:solidFill>
        </p:spPr>
        <p:txBody>
          <a:bodyPr/>
          <a:lstStyle/>
          <a:p>
            <a:pPr marL="182880"/>
            <a:r>
              <a:rPr lang="en-US" sz="4300" dirty="0">
                <a:solidFill>
                  <a:schemeClr val="bg1"/>
                </a:solidFill>
                <a:highlight>
                  <a:srgbClr val="000000"/>
                </a:highlight>
              </a:rPr>
              <a:t>Throw Your Mouse Out the Window</a:t>
            </a:r>
          </a:p>
        </p:txBody>
      </p:sp>
      <p:pic>
        <p:nvPicPr>
          <p:cNvPr id="7" name="Picture 6" descr="Photo: Hand holding a computer mouse. A blue sky is in the background.">
            <a:extLst>
              <a:ext uri="{FF2B5EF4-FFF2-40B4-BE49-F238E27FC236}">
                <a16:creationId xmlns:a16="http://schemas.microsoft.com/office/drawing/2014/main" id="{27219AF5-4E5F-1C08-B016-3D3D96794E59}"/>
              </a:ext>
            </a:extLst>
          </p:cNvPr>
          <p:cNvPicPr>
            <a:picLocks noChangeAspect="1"/>
          </p:cNvPicPr>
          <p:nvPr/>
        </p:nvPicPr>
        <p:blipFill>
          <a:blip r:embed="rId3"/>
          <a:stretch>
            <a:fillRect/>
          </a:stretch>
        </p:blipFill>
        <p:spPr>
          <a:xfrm>
            <a:off x="1335314" y="1153706"/>
            <a:ext cx="6473372" cy="3641272"/>
          </a:xfrm>
          <a:prstGeom prst="rect">
            <a:avLst/>
          </a:prstGeom>
        </p:spPr>
      </p:pic>
    </p:spTree>
    <p:extLst>
      <p:ext uri="{BB962C8B-B14F-4D97-AF65-F5344CB8AC3E}">
        <p14:creationId xmlns:p14="http://schemas.microsoft.com/office/powerpoint/2010/main" val="2444721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18D9A-15DD-87AF-86B5-4195CB10D6E9}"/>
              </a:ext>
            </a:extLst>
          </p:cNvPr>
          <p:cNvSpPr>
            <a:spLocks noGrp="1"/>
          </p:cNvSpPr>
          <p:nvPr>
            <p:ph type="title"/>
          </p:nvPr>
        </p:nvSpPr>
        <p:spPr>
          <a:xfrm>
            <a:off x="286578" y="142736"/>
            <a:ext cx="6880500" cy="987024"/>
          </a:xfrm>
        </p:spPr>
        <p:txBody>
          <a:bodyPr/>
          <a:lstStyle/>
          <a:p>
            <a:r>
              <a:rPr lang="en-US" sz="3200" b="1" dirty="0"/>
              <a:t>Keystrokes Used</a:t>
            </a:r>
            <a:endParaRPr lang="en-US" sz="3500" b="1" dirty="0"/>
          </a:p>
        </p:txBody>
      </p:sp>
      <p:graphicFrame>
        <p:nvGraphicFramePr>
          <p:cNvPr id="6" name="Table 6">
            <a:extLst>
              <a:ext uri="{FF2B5EF4-FFF2-40B4-BE49-F238E27FC236}">
                <a16:creationId xmlns:a16="http://schemas.microsoft.com/office/drawing/2014/main" id="{D14E7B0E-2A42-B201-B6F5-F8F6EE832930}"/>
              </a:ext>
            </a:extLst>
          </p:cNvPr>
          <p:cNvGraphicFramePr>
            <a:graphicFrameLocks noGrp="1"/>
          </p:cNvGraphicFramePr>
          <p:nvPr>
            <p:extLst>
              <p:ext uri="{D42A27DB-BD31-4B8C-83A1-F6EECF244321}">
                <p14:modId xmlns:p14="http://schemas.microsoft.com/office/powerpoint/2010/main" val="2145065605"/>
              </p:ext>
            </p:extLst>
          </p:nvPr>
        </p:nvGraphicFramePr>
        <p:xfrm>
          <a:off x="502022" y="858276"/>
          <a:ext cx="8139953" cy="4034912"/>
        </p:xfrm>
        <a:graphic>
          <a:graphicData uri="http://schemas.openxmlformats.org/drawingml/2006/table">
            <a:tbl>
              <a:tblPr firstRow="1">
                <a:solidFill>
                  <a:srgbClr val="F2EEDC"/>
                </a:solidFill>
                <a:tableStyleId>{3C2FFA5D-87B4-456A-9821-1D502468CF0F}</a:tableStyleId>
              </a:tblPr>
              <a:tblGrid>
                <a:gridCol w="2175964">
                  <a:extLst>
                    <a:ext uri="{9D8B030D-6E8A-4147-A177-3AD203B41FA5}">
                      <a16:colId xmlns:a16="http://schemas.microsoft.com/office/drawing/2014/main" val="3007821726"/>
                    </a:ext>
                  </a:extLst>
                </a:gridCol>
                <a:gridCol w="5963989">
                  <a:extLst>
                    <a:ext uri="{9D8B030D-6E8A-4147-A177-3AD203B41FA5}">
                      <a16:colId xmlns:a16="http://schemas.microsoft.com/office/drawing/2014/main" val="1593565827"/>
                    </a:ext>
                  </a:extLst>
                </a:gridCol>
              </a:tblGrid>
              <a:tr h="561403">
                <a:tc>
                  <a:txBody>
                    <a:bodyPr/>
                    <a:lstStyle/>
                    <a:p>
                      <a:r>
                        <a:rPr lang="en-US" sz="2400" b="1" dirty="0">
                          <a:solidFill>
                            <a:schemeClr val="bg1"/>
                          </a:solidFill>
                        </a:rPr>
                        <a:t>Key</a:t>
                      </a:r>
                      <a:endParaRPr lang="en-US" sz="2400" dirty="0">
                        <a:solidFill>
                          <a:schemeClr val="bg1"/>
                        </a:solidFill>
                      </a:endParaRPr>
                    </a:p>
                  </a:txBody>
                  <a:tcPr marT="50292" marB="50292">
                    <a:lnL w="28575" cap="flat" cmpd="sng" algn="ctr">
                      <a:solidFill>
                        <a:schemeClr val="accent1">
                          <a:lumMod val="90000"/>
                          <a:lumOff val="10000"/>
                        </a:schemeClr>
                      </a:solidFill>
                      <a:prstDash val="solid"/>
                      <a:round/>
                      <a:headEnd type="none" w="med" len="med"/>
                      <a:tailEnd type="none" w="med" len="med"/>
                    </a:lnL>
                    <a:lnR w="28575" cap="flat" cmpd="sng" algn="ctr">
                      <a:solidFill>
                        <a:srgbClr val="7A0019"/>
                      </a:solidFill>
                      <a:prstDash val="solid"/>
                      <a:round/>
                      <a:headEnd type="none" w="med" len="med"/>
                      <a:tailEnd type="none" w="med" len="med"/>
                    </a:lnR>
                    <a:lnT w="28575" cap="flat" cmpd="sng" algn="ctr">
                      <a:solidFill>
                        <a:schemeClr val="accent1">
                          <a:lumMod val="90000"/>
                          <a:lumOff val="10000"/>
                        </a:schemeClr>
                      </a:solidFill>
                      <a:prstDash val="solid"/>
                      <a:round/>
                      <a:headEnd type="none" w="med" len="med"/>
                      <a:tailEnd type="none" w="med" len="med"/>
                    </a:lnT>
                    <a:lnB w="28575" cap="flat" cmpd="sng" algn="ctr">
                      <a:solidFill>
                        <a:schemeClr val="accent1">
                          <a:lumMod val="90000"/>
                          <a:lumOff val="10000"/>
                        </a:schemeClr>
                      </a:solidFill>
                      <a:prstDash val="solid"/>
                      <a:round/>
                      <a:headEnd type="none" w="med" len="med"/>
                      <a:tailEnd type="none" w="med" len="med"/>
                    </a:lnB>
                    <a:solidFill>
                      <a:srgbClr val="7A0019"/>
                    </a:solidFill>
                  </a:tcPr>
                </a:tc>
                <a:tc>
                  <a:txBody>
                    <a:bodyPr/>
                    <a:lstStyle/>
                    <a:p>
                      <a:r>
                        <a:rPr lang="en-US" sz="2400" dirty="0">
                          <a:solidFill>
                            <a:schemeClr val="bg1"/>
                          </a:solidFill>
                        </a:rPr>
                        <a:t>Action</a:t>
                      </a:r>
                    </a:p>
                  </a:txBody>
                  <a:tcPr marT="50292" marB="50292">
                    <a:lnL w="28575" cap="flat" cmpd="sng" algn="ctr">
                      <a:solidFill>
                        <a:srgbClr val="7A0019"/>
                      </a:solidFill>
                      <a:prstDash val="solid"/>
                      <a:round/>
                      <a:headEnd type="none" w="med" len="med"/>
                      <a:tailEnd type="none" w="med" len="med"/>
                    </a:lnL>
                    <a:lnR w="28575" cap="flat" cmpd="sng" algn="ctr">
                      <a:solidFill>
                        <a:schemeClr val="accent1">
                          <a:lumMod val="90000"/>
                          <a:lumOff val="10000"/>
                        </a:schemeClr>
                      </a:solidFill>
                      <a:prstDash val="solid"/>
                      <a:round/>
                      <a:headEnd type="none" w="med" len="med"/>
                      <a:tailEnd type="none" w="med" len="med"/>
                    </a:lnR>
                    <a:lnT w="28575" cap="flat" cmpd="sng" algn="ctr">
                      <a:solidFill>
                        <a:schemeClr val="accent1">
                          <a:lumMod val="90000"/>
                          <a:lumOff val="10000"/>
                        </a:schemeClr>
                      </a:solidFill>
                      <a:prstDash val="solid"/>
                      <a:round/>
                      <a:headEnd type="none" w="med" len="med"/>
                      <a:tailEnd type="none" w="med" len="med"/>
                    </a:lnT>
                    <a:lnB w="28575" cap="flat" cmpd="sng" algn="ctr">
                      <a:solidFill>
                        <a:schemeClr val="accent1">
                          <a:lumMod val="90000"/>
                          <a:lumOff val="10000"/>
                        </a:schemeClr>
                      </a:solidFill>
                      <a:prstDash val="solid"/>
                      <a:round/>
                      <a:headEnd type="none" w="med" len="med"/>
                      <a:tailEnd type="none" w="med" len="med"/>
                    </a:lnB>
                    <a:solidFill>
                      <a:srgbClr val="7A0019"/>
                    </a:solidFill>
                  </a:tcPr>
                </a:tc>
                <a:extLst>
                  <a:ext uri="{0D108BD9-81ED-4DB2-BD59-A6C34878D82A}">
                    <a16:rowId xmlns:a16="http://schemas.microsoft.com/office/drawing/2014/main" val="1343535885"/>
                  </a:ext>
                </a:extLst>
              </a:tr>
              <a:tr h="524710">
                <a:tc>
                  <a:txBody>
                    <a:bodyPr/>
                    <a:lstStyle/>
                    <a:p>
                      <a:r>
                        <a:rPr lang="en-US" sz="2200" dirty="0">
                          <a:solidFill>
                            <a:schemeClr val="bg1">
                              <a:lumMod val="10000"/>
                            </a:schemeClr>
                          </a:solidFill>
                        </a:rPr>
                        <a:t>Tab</a:t>
                      </a:r>
                    </a:p>
                  </a:txBody>
                  <a:tcPr marT="50292" marB="50292">
                    <a:lnL w="28575" cap="flat" cmpd="sng" algn="ctr">
                      <a:solidFill>
                        <a:schemeClr val="accent1">
                          <a:lumMod val="90000"/>
                          <a:lumOff val="10000"/>
                        </a:schemeClr>
                      </a:solidFill>
                      <a:prstDash val="solid"/>
                      <a:round/>
                      <a:headEnd type="none" w="med" len="med"/>
                      <a:tailEnd type="none" w="med" len="med"/>
                    </a:lnL>
                    <a:lnR w="28575" cap="flat" cmpd="sng" algn="ctr">
                      <a:solidFill>
                        <a:schemeClr val="accent1">
                          <a:lumMod val="90000"/>
                          <a:lumOff val="10000"/>
                        </a:schemeClr>
                      </a:solidFill>
                      <a:prstDash val="solid"/>
                      <a:round/>
                      <a:headEnd type="none" w="med" len="med"/>
                      <a:tailEnd type="none" w="med" len="med"/>
                    </a:lnR>
                    <a:lnT w="28575" cap="flat" cmpd="sng" algn="ctr">
                      <a:solidFill>
                        <a:schemeClr val="accent1">
                          <a:lumMod val="90000"/>
                          <a:lumOff val="10000"/>
                        </a:schemeClr>
                      </a:solidFill>
                      <a:prstDash val="solid"/>
                      <a:round/>
                      <a:headEnd type="none" w="med" len="med"/>
                      <a:tailEnd type="none" w="med" len="med"/>
                    </a:lnT>
                    <a:lnB w="28575" cap="flat" cmpd="sng" algn="ctr">
                      <a:solidFill>
                        <a:schemeClr val="accent1">
                          <a:lumMod val="90000"/>
                          <a:lumOff val="10000"/>
                        </a:schemeClr>
                      </a:solidFill>
                      <a:prstDash val="solid"/>
                      <a:round/>
                      <a:headEnd type="none" w="med" len="med"/>
                      <a:tailEnd type="none" w="med" len="med"/>
                    </a:lnB>
                    <a:solidFill>
                      <a:schemeClr val="bg1"/>
                    </a:solidFill>
                  </a:tcPr>
                </a:tc>
                <a:tc>
                  <a:txBody>
                    <a:bodyPr/>
                    <a:lstStyle/>
                    <a:p>
                      <a:r>
                        <a:rPr lang="en-US" sz="2200" b="0" u="none" strike="noStrike" cap="none" dirty="0">
                          <a:solidFill>
                            <a:schemeClr val="bg1">
                              <a:lumMod val="10000"/>
                            </a:schemeClr>
                          </a:solidFill>
                          <a:sym typeface="Arial"/>
                        </a:rPr>
                        <a:t>Forward</a:t>
                      </a:r>
                      <a:endParaRPr lang="en-US" sz="2200" b="0" i="0" u="none" strike="noStrike" cap="none" dirty="0">
                        <a:solidFill>
                          <a:schemeClr val="bg1">
                            <a:lumMod val="10000"/>
                          </a:schemeClr>
                        </a:solidFill>
                        <a:latin typeface="+mn-lt"/>
                        <a:ea typeface="+mn-ea"/>
                        <a:cs typeface="+mn-cs"/>
                        <a:sym typeface="Arial"/>
                      </a:endParaRPr>
                    </a:p>
                  </a:txBody>
                  <a:tcPr marT="50292" marB="50292">
                    <a:lnL w="28575" cap="flat" cmpd="sng" algn="ctr">
                      <a:solidFill>
                        <a:schemeClr val="accent1">
                          <a:lumMod val="90000"/>
                          <a:lumOff val="10000"/>
                        </a:schemeClr>
                      </a:solidFill>
                      <a:prstDash val="solid"/>
                      <a:round/>
                      <a:headEnd type="none" w="med" len="med"/>
                      <a:tailEnd type="none" w="med" len="med"/>
                    </a:lnL>
                    <a:lnR w="28575" cap="flat" cmpd="sng" algn="ctr">
                      <a:solidFill>
                        <a:schemeClr val="accent1">
                          <a:lumMod val="90000"/>
                          <a:lumOff val="10000"/>
                        </a:schemeClr>
                      </a:solidFill>
                      <a:prstDash val="solid"/>
                      <a:round/>
                      <a:headEnd type="none" w="med" len="med"/>
                      <a:tailEnd type="none" w="med" len="med"/>
                    </a:lnR>
                    <a:lnT w="28575" cap="flat" cmpd="sng" algn="ctr">
                      <a:solidFill>
                        <a:schemeClr val="accent1">
                          <a:lumMod val="90000"/>
                          <a:lumOff val="10000"/>
                        </a:schemeClr>
                      </a:solidFill>
                      <a:prstDash val="solid"/>
                      <a:round/>
                      <a:headEnd type="none" w="med" len="med"/>
                      <a:tailEnd type="none" w="med" len="med"/>
                    </a:lnT>
                    <a:lnB w="28575" cap="flat" cmpd="sng" algn="ctr">
                      <a:solidFill>
                        <a:schemeClr val="accent1">
                          <a:lumMod val="90000"/>
                          <a:lumOff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31046456"/>
                  </a:ext>
                </a:extLst>
              </a:tr>
              <a:tr h="524710">
                <a:tc>
                  <a:txBody>
                    <a:bodyPr/>
                    <a:lstStyle/>
                    <a:p>
                      <a:r>
                        <a:rPr lang="en-US" sz="2200" b="0" u="none" strike="noStrike" cap="none" dirty="0">
                          <a:solidFill>
                            <a:schemeClr val="bg1">
                              <a:lumMod val="10000"/>
                            </a:schemeClr>
                          </a:solidFill>
                          <a:sym typeface="Arial"/>
                        </a:rPr>
                        <a:t>Shift + Tab</a:t>
                      </a:r>
                      <a:endParaRPr lang="en-US" sz="2200" b="0" i="0" u="none" strike="noStrike" cap="none" dirty="0">
                        <a:solidFill>
                          <a:schemeClr val="bg1">
                            <a:lumMod val="10000"/>
                          </a:schemeClr>
                        </a:solidFill>
                        <a:latin typeface="+mn-lt"/>
                        <a:ea typeface="+mn-ea"/>
                        <a:cs typeface="+mn-cs"/>
                        <a:sym typeface="Arial"/>
                      </a:endParaRPr>
                    </a:p>
                  </a:txBody>
                  <a:tcPr marT="50292" marB="50292">
                    <a:lnL w="28575" cap="flat" cmpd="sng" algn="ctr">
                      <a:solidFill>
                        <a:schemeClr val="accent1">
                          <a:lumMod val="90000"/>
                          <a:lumOff val="10000"/>
                        </a:schemeClr>
                      </a:solidFill>
                      <a:prstDash val="solid"/>
                      <a:round/>
                      <a:headEnd type="none" w="med" len="med"/>
                      <a:tailEnd type="none" w="med" len="med"/>
                    </a:lnL>
                    <a:lnR w="28575" cap="flat" cmpd="sng" algn="ctr">
                      <a:solidFill>
                        <a:schemeClr val="accent1">
                          <a:lumMod val="90000"/>
                          <a:lumOff val="10000"/>
                        </a:schemeClr>
                      </a:solidFill>
                      <a:prstDash val="solid"/>
                      <a:round/>
                      <a:headEnd type="none" w="med" len="med"/>
                      <a:tailEnd type="none" w="med" len="med"/>
                    </a:lnR>
                    <a:lnT w="28575" cap="flat" cmpd="sng" algn="ctr">
                      <a:solidFill>
                        <a:schemeClr val="accent1">
                          <a:lumMod val="90000"/>
                          <a:lumOff val="10000"/>
                        </a:schemeClr>
                      </a:solidFill>
                      <a:prstDash val="solid"/>
                      <a:round/>
                      <a:headEnd type="none" w="med" len="med"/>
                      <a:tailEnd type="none" w="med" len="med"/>
                    </a:lnT>
                    <a:lnB w="28575" cap="flat" cmpd="sng" algn="ctr">
                      <a:solidFill>
                        <a:schemeClr val="accent1">
                          <a:lumMod val="90000"/>
                          <a:lumOff val="10000"/>
                        </a:schemeClr>
                      </a:solidFill>
                      <a:prstDash val="solid"/>
                      <a:round/>
                      <a:headEnd type="none" w="med" len="med"/>
                      <a:tailEnd type="none" w="med" len="med"/>
                    </a:lnB>
                    <a:solidFill>
                      <a:schemeClr val="bg1"/>
                    </a:solidFill>
                  </a:tcPr>
                </a:tc>
                <a:tc>
                  <a:txBody>
                    <a:bodyPr/>
                    <a:lstStyle/>
                    <a:p>
                      <a:r>
                        <a:rPr lang="en-US" sz="2200" b="0" u="none" strike="noStrike" cap="none" dirty="0">
                          <a:solidFill>
                            <a:schemeClr val="bg1">
                              <a:lumMod val="10000"/>
                            </a:schemeClr>
                          </a:solidFill>
                          <a:sym typeface="Arial"/>
                        </a:rPr>
                        <a:t>Backwards</a:t>
                      </a:r>
                      <a:endParaRPr lang="en-US" sz="2200" b="0" i="0" u="none" strike="noStrike" cap="none" dirty="0">
                        <a:solidFill>
                          <a:schemeClr val="bg1">
                            <a:lumMod val="10000"/>
                          </a:schemeClr>
                        </a:solidFill>
                        <a:latin typeface="+mn-lt"/>
                        <a:ea typeface="+mn-ea"/>
                        <a:cs typeface="+mn-cs"/>
                        <a:sym typeface="Arial"/>
                      </a:endParaRPr>
                    </a:p>
                  </a:txBody>
                  <a:tcPr marT="50292" marB="50292">
                    <a:lnL w="28575" cap="flat" cmpd="sng" algn="ctr">
                      <a:solidFill>
                        <a:schemeClr val="accent1">
                          <a:lumMod val="90000"/>
                          <a:lumOff val="10000"/>
                        </a:schemeClr>
                      </a:solidFill>
                      <a:prstDash val="solid"/>
                      <a:round/>
                      <a:headEnd type="none" w="med" len="med"/>
                      <a:tailEnd type="none" w="med" len="med"/>
                    </a:lnL>
                    <a:lnR w="28575" cap="flat" cmpd="sng" algn="ctr">
                      <a:solidFill>
                        <a:schemeClr val="accent1">
                          <a:lumMod val="90000"/>
                          <a:lumOff val="10000"/>
                        </a:schemeClr>
                      </a:solidFill>
                      <a:prstDash val="solid"/>
                      <a:round/>
                      <a:headEnd type="none" w="med" len="med"/>
                      <a:tailEnd type="none" w="med" len="med"/>
                    </a:lnR>
                    <a:lnT w="28575" cap="flat" cmpd="sng" algn="ctr">
                      <a:solidFill>
                        <a:schemeClr val="accent1">
                          <a:lumMod val="90000"/>
                          <a:lumOff val="10000"/>
                        </a:schemeClr>
                      </a:solidFill>
                      <a:prstDash val="solid"/>
                      <a:round/>
                      <a:headEnd type="none" w="med" len="med"/>
                      <a:tailEnd type="none" w="med" len="med"/>
                    </a:lnT>
                    <a:lnB w="28575" cap="flat" cmpd="sng" algn="ctr">
                      <a:solidFill>
                        <a:schemeClr val="accent1">
                          <a:lumMod val="90000"/>
                          <a:lumOff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07635569"/>
                  </a:ext>
                </a:extLst>
              </a:tr>
              <a:tr h="524710">
                <a:tc>
                  <a:txBody>
                    <a:bodyPr/>
                    <a:lstStyle/>
                    <a:p>
                      <a:r>
                        <a:rPr lang="en-US" sz="2200" b="0" u="none" strike="noStrike" cap="none" dirty="0">
                          <a:solidFill>
                            <a:schemeClr val="bg1">
                              <a:lumMod val="10000"/>
                            </a:schemeClr>
                          </a:solidFill>
                          <a:sym typeface="Arial"/>
                        </a:rPr>
                        <a:t>Enter / Return </a:t>
                      </a:r>
                      <a:endParaRPr lang="en-US" sz="2200" b="0" i="0" u="none" strike="noStrike" cap="none" dirty="0">
                        <a:solidFill>
                          <a:schemeClr val="bg1">
                            <a:lumMod val="10000"/>
                          </a:schemeClr>
                        </a:solidFill>
                        <a:latin typeface="+mn-lt"/>
                        <a:ea typeface="+mn-ea"/>
                        <a:cs typeface="+mn-cs"/>
                        <a:sym typeface="Arial"/>
                      </a:endParaRPr>
                    </a:p>
                  </a:txBody>
                  <a:tcPr marT="50292" marB="50292">
                    <a:lnL w="28575" cap="flat" cmpd="sng" algn="ctr">
                      <a:solidFill>
                        <a:schemeClr val="accent1">
                          <a:lumMod val="90000"/>
                          <a:lumOff val="10000"/>
                        </a:schemeClr>
                      </a:solidFill>
                      <a:prstDash val="solid"/>
                      <a:round/>
                      <a:headEnd type="none" w="med" len="med"/>
                      <a:tailEnd type="none" w="med" len="med"/>
                    </a:lnL>
                    <a:lnR w="28575" cap="flat" cmpd="sng" algn="ctr">
                      <a:solidFill>
                        <a:schemeClr val="accent1">
                          <a:lumMod val="90000"/>
                          <a:lumOff val="10000"/>
                        </a:schemeClr>
                      </a:solidFill>
                      <a:prstDash val="solid"/>
                      <a:round/>
                      <a:headEnd type="none" w="med" len="med"/>
                      <a:tailEnd type="none" w="med" len="med"/>
                    </a:lnR>
                    <a:lnT w="28575" cap="flat" cmpd="sng" algn="ctr">
                      <a:solidFill>
                        <a:schemeClr val="accent1">
                          <a:lumMod val="90000"/>
                          <a:lumOff val="10000"/>
                        </a:schemeClr>
                      </a:solidFill>
                      <a:prstDash val="solid"/>
                      <a:round/>
                      <a:headEnd type="none" w="med" len="med"/>
                      <a:tailEnd type="none" w="med" len="med"/>
                    </a:lnT>
                    <a:lnB w="28575" cap="flat" cmpd="sng" algn="ctr">
                      <a:solidFill>
                        <a:schemeClr val="accent1">
                          <a:lumMod val="90000"/>
                          <a:lumOff val="10000"/>
                        </a:schemeClr>
                      </a:solidFill>
                      <a:prstDash val="solid"/>
                      <a:round/>
                      <a:headEnd type="none" w="med" len="med"/>
                      <a:tailEnd type="none" w="med" len="med"/>
                    </a:lnB>
                    <a:solidFill>
                      <a:schemeClr val="bg1"/>
                    </a:solidFill>
                  </a:tcPr>
                </a:tc>
                <a:tc>
                  <a:txBody>
                    <a:bodyPr/>
                    <a:lstStyle/>
                    <a:p>
                      <a:r>
                        <a:rPr lang="en-US" sz="2200" b="0" u="none" strike="noStrike" cap="none" dirty="0">
                          <a:solidFill>
                            <a:schemeClr val="bg1">
                              <a:lumMod val="10000"/>
                            </a:schemeClr>
                          </a:solidFill>
                          <a:sym typeface="Arial"/>
                        </a:rPr>
                        <a:t>Opens a link, a</a:t>
                      </a:r>
                      <a:r>
                        <a:rPr lang="en-US" sz="2200" b="0" i="0" u="none" strike="noStrike" cap="none" dirty="0">
                          <a:solidFill>
                            <a:schemeClr val="bg1">
                              <a:lumMod val="10000"/>
                            </a:schemeClr>
                          </a:solidFill>
                          <a:latin typeface="+mn-lt"/>
                          <a:ea typeface="+mn-ea"/>
                          <a:cs typeface="+mn-cs"/>
                          <a:sym typeface="Arial"/>
                        </a:rPr>
                        <a:t>ctivates buttons </a:t>
                      </a:r>
                    </a:p>
                  </a:txBody>
                  <a:tcPr marT="50292" marB="50292">
                    <a:lnL w="28575" cap="flat" cmpd="sng" algn="ctr">
                      <a:solidFill>
                        <a:schemeClr val="accent1">
                          <a:lumMod val="90000"/>
                          <a:lumOff val="10000"/>
                        </a:schemeClr>
                      </a:solidFill>
                      <a:prstDash val="solid"/>
                      <a:round/>
                      <a:headEnd type="none" w="med" len="med"/>
                      <a:tailEnd type="none" w="med" len="med"/>
                    </a:lnL>
                    <a:lnR w="28575" cap="flat" cmpd="sng" algn="ctr">
                      <a:solidFill>
                        <a:schemeClr val="accent1">
                          <a:lumMod val="90000"/>
                          <a:lumOff val="10000"/>
                        </a:schemeClr>
                      </a:solidFill>
                      <a:prstDash val="solid"/>
                      <a:round/>
                      <a:headEnd type="none" w="med" len="med"/>
                      <a:tailEnd type="none" w="med" len="med"/>
                    </a:lnR>
                    <a:lnT w="28575" cap="flat" cmpd="sng" algn="ctr">
                      <a:solidFill>
                        <a:schemeClr val="accent1">
                          <a:lumMod val="90000"/>
                          <a:lumOff val="10000"/>
                        </a:schemeClr>
                      </a:solidFill>
                      <a:prstDash val="solid"/>
                      <a:round/>
                      <a:headEnd type="none" w="med" len="med"/>
                      <a:tailEnd type="none" w="med" len="med"/>
                    </a:lnT>
                    <a:lnB w="28575" cap="flat" cmpd="sng" algn="ctr">
                      <a:solidFill>
                        <a:schemeClr val="accent1">
                          <a:lumMod val="90000"/>
                          <a:lumOff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06799478"/>
                  </a:ext>
                </a:extLst>
              </a:tr>
              <a:tr h="56742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200" b="0" u="none" strike="noStrike" cap="none" dirty="0">
                          <a:solidFill>
                            <a:schemeClr val="bg1">
                              <a:lumMod val="10000"/>
                            </a:schemeClr>
                          </a:solidFill>
                          <a:sym typeface="Arial"/>
                        </a:rPr>
                        <a:t>Spacebar</a:t>
                      </a:r>
                    </a:p>
                  </a:txBody>
                  <a:tcPr marT="50292" marB="50292">
                    <a:lnL w="28575" cap="flat" cmpd="sng" algn="ctr">
                      <a:solidFill>
                        <a:schemeClr val="accent1">
                          <a:lumMod val="90000"/>
                          <a:lumOff val="10000"/>
                        </a:schemeClr>
                      </a:solidFill>
                      <a:prstDash val="solid"/>
                      <a:round/>
                      <a:headEnd type="none" w="med" len="med"/>
                      <a:tailEnd type="none" w="med" len="med"/>
                    </a:lnL>
                    <a:lnR w="28575" cap="flat" cmpd="sng" algn="ctr">
                      <a:solidFill>
                        <a:schemeClr val="accent1">
                          <a:lumMod val="90000"/>
                          <a:lumOff val="10000"/>
                        </a:schemeClr>
                      </a:solidFill>
                      <a:prstDash val="solid"/>
                      <a:round/>
                      <a:headEnd type="none" w="med" len="med"/>
                      <a:tailEnd type="none" w="med" len="med"/>
                    </a:lnR>
                    <a:lnT w="28575" cap="flat" cmpd="sng" algn="ctr">
                      <a:solidFill>
                        <a:schemeClr val="accent1">
                          <a:lumMod val="90000"/>
                          <a:lumOff val="10000"/>
                        </a:schemeClr>
                      </a:solidFill>
                      <a:prstDash val="solid"/>
                      <a:round/>
                      <a:headEnd type="none" w="med" len="med"/>
                      <a:tailEnd type="none" w="med" len="med"/>
                    </a:lnT>
                    <a:lnB w="28575" cap="flat" cmpd="sng" algn="ctr">
                      <a:solidFill>
                        <a:schemeClr val="accent1">
                          <a:lumMod val="90000"/>
                          <a:lumOff val="1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200" b="0" i="0" u="none" strike="noStrike" cap="none" dirty="0">
                          <a:solidFill>
                            <a:schemeClr val="bg1">
                              <a:lumMod val="10000"/>
                            </a:schemeClr>
                          </a:solidFill>
                          <a:latin typeface="+mn-lt"/>
                          <a:ea typeface="+mn-ea"/>
                          <a:cs typeface="+mn-cs"/>
                          <a:sym typeface="Arial"/>
                        </a:rPr>
                        <a:t>Toggles checkbox values, activates buttons</a:t>
                      </a:r>
                    </a:p>
                  </a:txBody>
                  <a:tcPr marT="50292" marB="50292">
                    <a:lnL w="28575" cap="flat" cmpd="sng" algn="ctr">
                      <a:solidFill>
                        <a:schemeClr val="accent1">
                          <a:lumMod val="90000"/>
                          <a:lumOff val="10000"/>
                        </a:schemeClr>
                      </a:solidFill>
                      <a:prstDash val="solid"/>
                      <a:round/>
                      <a:headEnd type="none" w="med" len="med"/>
                      <a:tailEnd type="none" w="med" len="med"/>
                    </a:lnL>
                    <a:lnR w="28575" cap="flat" cmpd="sng" algn="ctr">
                      <a:solidFill>
                        <a:schemeClr val="accent1">
                          <a:lumMod val="90000"/>
                          <a:lumOff val="10000"/>
                        </a:schemeClr>
                      </a:solidFill>
                      <a:prstDash val="solid"/>
                      <a:round/>
                      <a:headEnd type="none" w="med" len="med"/>
                      <a:tailEnd type="none" w="med" len="med"/>
                    </a:lnR>
                    <a:lnT w="28575" cap="flat" cmpd="sng" algn="ctr">
                      <a:solidFill>
                        <a:schemeClr val="accent1">
                          <a:lumMod val="90000"/>
                          <a:lumOff val="10000"/>
                        </a:schemeClr>
                      </a:solidFill>
                      <a:prstDash val="solid"/>
                      <a:round/>
                      <a:headEnd type="none" w="med" len="med"/>
                      <a:tailEnd type="none" w="med" len="med"/>
                    </a:lnT>
                    <a:lnB w="28575" cap="flat" cmpd="sng" algn="ctr">
                      <a:solidFill>
                        <a:schemeClr val="accent1">
                          <a:lumMod val="90000"/>
                          <a:lumOff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15954734"/>
                  </a:ext>
                </a:extLst>
              </a:tr>
              <a:tr h="133195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200" b="0" dirty="0">
                          <a:solidFill>
                            <a:schemeClr val="bg1">
                              <a:lumMod val="10000"/>
                            </a:schemeClr>
                          </a:solidFill>
                        </a:rPr>
                        <a:t>Arrow Keys</a:t>
                      </a:r>
                      <a:endParaRPr lang="en-US" sz="2200" b="0" u="none" strike="noStrike" cap="none" dirty="0">
                        <a:solidFill>
                          <a:schemeClr val="bg1">
                            <a:lumMod val="10000"/>
                          </a:schemeClr>
                        </a:solidFill>
                        <a:sym typeface="Arial"/>
                      </a:endParaRPr>
                    </a:p>
                  </a:txBody>
                  <a:tcPr marT="50292" marB="50292">
                    <a:lnL w="28575" cap="flat" cmpd="sng" algn="ctr">
                      <a:solidFill>
                        <a:schemeClr val="accent1">
                          <a:lumMod val="90000"/>
                          <a:lumOff val="10000"/>
                        </a:schemeClr>
                      </a:solidFill>
                      <a:prstDash val="solid"/>
                      <a:round/>
                      <a:headEnd type="none" w="med" len="med"/>
                      <a:tailEnd type="none" w="med" len="med"/>
                    </a:lnL>
                    <a:lnR w="28575" cap="flat" cmpd="sng" algn="ctr">
                      <a:solidFill>
                        <a:schemeClr val="accent1">
                          <a:lumMod val="90000"/>
                          <a:lumOff val="10000"/>
                        </a:schemeClr>
                      </a:solidFill>
                      <a:prstDash val="solid"/>
                      <a:round/>
                      <a:headEnd type="none" w="med" len="med"/>
                      <a:tailEnd type="none" w="med" len="med"/>
                    </a:lnR>
                    <a:lnT w="28575" cap="flat" cmpd="sng" algn="ctr">
                      <a:solidFill>
                        <a:schemeClr val="accent1">
                          <a:lumMod val="90000"/>
                          <a:lumOff val="10000"/>
                        </a:schemeClr>
                      </a:solidFill>
                      <a:prstDash val="solid"/>
                      <a:round/>
                      <a:headEnd type="none" w="med" len="med"/>
                      <a:tailEnd type="none" w="med" len="med"/>
                    </a:lnT>
                    <a:lnB w="28575" cap="flat" cmpd="sng" algn="ctr">
                      <a:solidFill>
                        <a:schemeClr val="accent1">
                          <a:lumMod val="90000"/>
                          <a:lumOff val="1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200" b="0" i="0" u="none" strike="noStrike" cap="none" dirty="0">
                          <a:solidFill>
                            <a:schemeClr val="bg1">
                              <a:lumMod val="10000"/>
                            </a:schemeClr>
                          </a:solidFill>
                          <a:latin typeface="+mn-lt"/>
                          <a:ea typeface="+mn-ea"/>
                          <a:cs typeface="+mn-cs"/>
                          <a:sym typeface="Arial"/>
                        </a:rPr>
                        <a:t>Scrolls content, moves/selects radio buttons in a group. Sometimes moves between interactive menu items or tab panels.</a:t>
                      </a:r>
                    </a:p>
                  </a:txBody>
                  <a:tcPr marT="50292" marB="50292">
                    <a:lnL w="28575" cap="flat" cmpd="sng" algn="ctr">
                      <a:solidFill>
                        <a:schemeClr val="accent1">
                          <a:lumMod val="90000"/>
                          <a:lumOff val="10000"/>
                        </a:schemeClr>
                      </a:solidFill>
                      <a:prstDash val="solid"/>
                      <a:round/>
                      <a:headEnd type="none" w="med" len="med"/>
                      <a:tailEnd type="none" w="med" len="med"/>
                    </a:lnL>
                    <a:lnR w="28575" cap="flat" cmpd="sng" algn="ctr">
                      <a:solidFill>
                        <a:schemeClr val="accent1">
                          <a:lumMod val="90000"/>
                          <a:lumOff val="10000"/>
                        </a:schemeClr>
                      </a:solidFill>
                      <a:prstDash val="solid"/>
                      <a:round/>
                      <a:headEnd type="none" w="med" len="med"/>
                      <a:tailEnd type="none" w="med" len="med"/>
                    </a:lnR>
                    <a:lnT w="28575" cap="flat" cmpd="sng" algn="ctr">
                      <a:solidFill>
                        <a:schemeClr val="accent1">
                          <a:lumMod val="90000"/>
                          <a:lumOff val="10000"/>
                        </a:schemeClr>
                      </a:solidFill>
                      <a:prstDash val="solid"/>
                      <a:round/>
                      <a:headEnd type="none" w="med" len="med"/>
                      <a:tailEnd type="none" w="med" len="med"/>
                    </a:lnT>
                    <a:lnB w="28575" cap="flat" cmpd="sng" algn="ctr">
                      <a:solidFill>
                        <a:schemeClr val="accent1">
                          <a:lumMod val="90000"/>
                          <a:lumOff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03582878"/>
                  </a:ext>
                </a:extLst>
              </a:tr>
            </a:tbl>
          </a:graphicData>
        </a:graphic>
      </p:graphicFrame>
    </p:spTree>
    <p:extLst>
      <p:ext uri="{BB962C8B-B14F-4D97-AF65-F5344CB8AC3E}">
        <p14:creationId xmlns:p14="http://schemas.microsoft.com/office/powerpoint/2010/main" val="1041260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18D9A-15DD-87AF-86B5-4195CB10D6E9}"/>
              </a:ext>
            </a:extLst>
          </p:cNvPr>
          <p:cNvSpPr>
            <a:spLocks noGrp="1"/>
          </p:cNvSpPr>
          <p:nvPr>
            <p:ph type="title"/>
          </p:nvPr>
        </p:nvSpPr>
        <p:spPr/>
        <p:txBody>
          <a:bodyPr/>
          <a:lstStyle/>
          <a:p>
            <a:r>
              <a:rPr lang="en-US" sz="3500" b="1" dirty="0"/>
              <a:t>Things to Check</a:t>
            </a:r>
          </a:p>
        </p:txBody>
      </p:sp>
      <p:sp>
        <p:nvSpPr>
          <p:cNvPr id="3" name="Text Placeholder 2">
            <a:extLst>
              <a:ext uri="{FF2B5EF4-FFF2-40B4-BE49-F238E27FC236}">
                <a16:creationId xmlns:a16="http://schemas.microsoft.com/office/drawing/2014/main" id="{9AFE5B99-494A-8E4E-F383-9C858F5180B8}"/>
              </a:ext>
            </a:extLst>
          </p:cNvPr>
          <p:cNvSpPr>
            <a:spLocks noGrp="1"/>
          </p:cNvSpPr>
          <p:nvPr>
            <p:ph type="body" idx="1"/>
          </p:nvPr>
        </p:nvSpPr>
        <p:spPr>
          <a:xfrm>
            <a:off x="484093" y="1111624"/>
            <a:ext cx="6604981" cy="3640998"/>
          </a:xfrm>
        </p:spPr>
        <p:txBody>
          <a:bodyPr/>
          <a:lstStyle/>
          <a:p>
            <a:pPr>
              <a:spcAft>
                <a:spcPts val="2000"/>
              </a:spcAft>
              <a:buSzPct val="110000"/>
              <a:buFont typeface="Wingdings" pitchFamily="2" charset="2"/>
              <a:buChar char="q"/>
            </a:pPr>
            <a:r>
              <a:rPr lang="en-US" dirty="0">
                <a:latin typeface="Arial"/>
                <a:cs typeface="Arial"/>
                <a:sym typeface="Arial"/>
              </a:rPr>
              <a:t>L</a:t>
            </a:r>
            <a:r>
              <a:rPr lang="en-US" dirty="0"/>
              <a:t>ogical order</a:t>
            </a:r>
          </a:p>
          <a:p>
            <a:pPr>
              <a:spcAft>
                <a:spcPts val="2000"/>
              </a:spcAft>
              <a:buSzPct val="110000"/>
              <a:buFont typeface="Wingdings" pitchFamily="2" charset="2"/>
              <a:buChar char="q"/>
            </a:pPr>
            <a:r>
              <a:rPr lang="en-US" dirty="0"/>
              <a:t>Focus indicator</a:t>
            </a:r>
          </a:p>
          <a:p>
            <a:pPr>
              <a:spcAft>
                <a:spcPts val="2000"/>
              </a:spcAft>
              <a:buSzPct val="110000"/>
              <a:buFont typeface="Wingdings" pitchFamily="2" charset="2"/>
              <a:buChar char="q"/>
            </a:pPr>
            <a:r>
              <a:rPr lang="en-US" dirty="0"/>
              <a:t>Actionable controls</a:t>
            </a:r>
          </a:p>
          <a:p>
            <a:pPr>
              <a:spcAft>
                <a:spcPts val="2000"/>
              </a:spcAft>
              <a:buSzPct val="110000"/>
              <a:buFont typeface="Wingdings" pitchFamily="2" charset="2"/>
              <a:buChar char="q"/>
            </a:pPr>
            <a:r>
              <a:rPr lang="en-US" dirty="0"/>
              <a:t>Drop-down menus and pop-ups</a:t>
            </a:r>
          </a:p>
          <a:p>
            <a:pPr>
              <a:spcAft>
                <a:spcPts val="2000"/>
              </a:spcAft>
              <a:buSzPct val="110000"/>
              <a:buFont typeface="Wingdings" pitchFamily="2" charset="2"/>
              <a:buChar char="q"/>
            </a:pPr>
            <a:r>
              <a:rPr lang="en-US" dirty="0"/>
              <a:t>No keyboard traps</a:t>
            </a:r>
          </a:p>
        </p:txBody>
      </p:sp>
    </p:spTree>
    <p:extLst>
      <p:ext uri="{BB962C8B-B14F-4D97-AF65-F5344CB8AC3E}">
        <p14:creationId xmlns:p14="http://schemas.microsoft.com/office/powerpoint/2010/main" val="1159129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llustration: Abstract flowing colors.">
            <a:extLst>
              <a:ext uri="{FF2B5EF4-FFF2-40B4-BE49-F238E27FC236}">
                <a16:creationId xmlns:a16="http://schemas.microsoft.com/office/drawing/2014/main" id="{FC610ADE-1089-9153-BCAD-195F3FF07C3A}"/>
              </a:ext>
            </a:extLst>
          </p:cNvPr>
          <p:cNvPicPr preferRelativeResize="0">
            <a:picLocks/>
          </p:cNvPicPr>
          <p:nvPr/>
        </p:nvPicPr>
        <p:blipFill>
          <a:blip r:embed="rId3"/>
          <a:stretch>
            <a:fillRect/>
          </a:stretch>
        </p:blipFill>
        <p:spPr>
          <a:xfrm>
            <a:off x="0" y="-3953"/>
            <a:ext cx="9143999" cy="5147453"/>
          </a:xfrm>
          <a:prstGeom prst="rect">
            <a:avLst/>
          </a:prstGeom>
        </p:spPr>
      </p:pic>
      <p:sp>
        <p:nvSpPr>
          <p:cNvPr id="2" name="Title 1">
            <a:extLst>
              <a:ext uri="{FF2B5EF4-FFF2-40B4-BE49-F238E27FC236}">
                <a16:creationId xmlns:a16="http://schemas.microsoft.com/office/drawing/2014/main" id="{C0BFCC48-A586-BB9D-70E0-793D04C933D8}"/>
              </a:ext>
            </a:extLst>
          </p:cNvPr>
          <p:cNvSpPr>
            <a:spLocks noGrp="1"/>
          </p:cNvSpPr>
          <p:nvPr>
            <p:ph type="title"/>
          </p:nvPr>
        </p:nvSpPr>
        <p:spPr>
          <a:xfrm>
            <a:off x="2544899" y="502920"/>
            <a:ext cx="6370500" cy="1085850"/>
          </a:xfrm>
          <a:noFill/>
        </p:spPr>
        <p:txBody>
          <a:bodyPr/>
          <a:lstStyle/>
          <a:p>
            <a:pPr marL="91440"/>
            <a:r>
              <a:rPr lang="en-US" sz="6000" dirty="0">
                <a:solidFill>
                  <a:schemeClr val="bg1"/>
                </a:solidFill>
              </a:rPr>
              <a:t>2. Reflow</a:t>
            </a:r>
          </a:p>
        </p:txBody>
      </p:sp>
    </p:spTree>
    <p:extLst>
      <p:ext uri="{BB962C8B-B14F-4D97-AF65-F5344CB8AC3E}">
        <p14:creationId xmlns:p14="http://schemas.microsoft.com/office/powerpoint/2010/main" val="2900790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72696-D8E1-8A65-008B-93387E135C30}"/>
              </a:ext>
            </a:extLst>
          </p:cNvPr>
          <p:cNvSpPr>
            <a:spLocks noGrp="1"/>
          </p:cNvSpPr>
          <p:nvPr>
            <p:ph type="title"/>
          </p:nvPr>
        </p:nvSpPr>
        <p:spPr/>
        <p:txBody>
          <a:bodyPr/>
          <a:lstStyle/>
          <a:p>
            <a:r>
              <a:rPr lang="en-US" sz="3500" dirty="0"/>
              <a:t>One Way to Test Reflow</a:t>
            </a:r>
          </a:p>
        </p:txBody>
      </p:sp>
      <p:sp>
        <p:nvSpPr>
          <p:cNvPr id="3" name="Text Placeholder 2">
            <a:extLst>
              <a:ext uri="{FF2B5EF4-FFF2-40B4-BE49-F238E27FC236}">
                <a16:creationId xmlns:a16="http://schemas.microsoft.com/office/drawing/2014/main" id="{EF02DF56-88A2-260B-A214-5F6D33B73FEC}"/>
              </a:ext>
            </a:extLst>
          </p:cNvPr>
          <p:cNvSpPr>
            <a:spLocks noGrp="1"/>
          </p:cNvSpPr>
          <p:nvPr>
            <p:ph type="body" idx="1"/>
          </p:nvPr>
        </p:nvSpPr>
        <p:spPr>
          <a:xfrm>
            <a:off x="208575" y="1129553"/>
            <a:ext cx="6880500" cy="4013947"/>
          </a:xfrm>
        </p:spPr>
        <p:txBody>
          <a:bodyPr/>
          <a:lstStyle/>
          <a:p>
            <a:pPr>
              <a:spcAft>
                <a:spcPts val="1200"/>
              </a:spcAft>
            </a:pPr>
            <a:r>
              <a:rPr lang="en-US" dirty="0"/>
              <a:t>Set viewport to 1280 x 1024 pixels.</a:t>
            </a:r>
          </a:p>
          <a:p>
            <a:pPr>
              <a:spcAft>
                <a:spcPts val="1200"/>
              </a:spcAft>
            </a:pPr>
            <a:r>
              <a:rPr lang="en-US" dirty="0"/>
              <a:t>Zoom in up to 400%. </a:t>
            </a:r>
          </a:p>
          <a:p>
            <a:pPr>
              <a:spcAft>
                <a:spcPts val="1200"/>
              </a:spcAft>
            </a:pPr>
            <a:r>
              <a:rPr lang="en-US" dirty="0"/>
              <a:t>Content should reflow. </a:t>
            </a:r>
          </a:p>
          <a:p>
            <a:pPr>
              <a:spcAft>
                <a:spcPts val="1200"/>
              </a:spcAft>
            </a:pPr>
            <a:r>
              <a:rPr lang="en-US" dirty="0"/>
              <a:t>All information and functionality must be available and fully legible. </a:t>
            </a:r>
          </a:p>
          <a:p>
            <a:pPr lvl="1">
              <a:spcBef>
                <a:spcPts val="0"/>
              </a:spcBef>
              <a:spcAft>
                <a:spcPts val="1200"/>
              </a:spcAft>
            </a:pPr>
            <a:r>
              <a:rPr lang="en-US" dirty="0"/>
              <a:t>Exceptions: maps, videos, images, data tables.</a:t>
            </a:r>
          </a:p>
        </p:txBody>
      </p:sp>
    </p:spTree>
    <p:extLst>
      <p:ext uri="{BB962C8B-B14F-4D97-AF65-F5344CB8AC3E}">
        <p14:creationId xmlns:p14="http://schemas.microsoft.com/office/powerpoint/2010/main" val="2218640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Photo: A group of colorful straws.">
            <a:extLst>
              <a:ext uri="{FF2B5EF4-FFF2-40B4-BE49-F238E27FC236}">
                <a16:creationId xmlns:a16="http://schemas.microsoft.com/office/drawing/2014/main" id="{D483E96D-FCFB-D488-D4C7-2EF0D5C39374}"/>
              </a:ext>
            </a:extLst>
          </p:cNvPr>
          <p:cNvPicPr>
            <a:picLocks noChangeAspect="1"/>
          </p:cNvPicPr>
          <p:nvPr/>
        </p:nvPicPr>
        <p:blipFill>
          <a:blip r:embed="rId3"/>
          <a:stretch>
            <a:fillRect/>
          </a:stretch>
        </p:blipFill>
        <p:spPr>
          <a:xfrm>
            <a:off x="-27267" y="-23012"/>
            <a:ext cx="9198533" cy="5166512"/>
          </a:xfrm>
          <a:prstGeom prst="rect">
            <a:avLst/>
          </a:prstGeom>
        </p:spPr>
      </p:pic>
      <p:sp>
        <p:nvSpPr>
          <p:cNvPr id="2" name="Title 1">
            <a:extLst>
              <a:ext uri="{FF2B5EF4-FFF2-40B4-BE49-F238E27FC236}">
                <a16:creationId xmlns:a16="http://schemas.microsoft.com/office/drawing/2014/main" id="{C0BFCC48-A586-BB9D-70E0-793D04C933D8}"/>
              </a:ext>
            </a:extLst>
          </p:cNvPr>
          <p:cNvSpPr>
            <a:spLocks noGrp="1"/>
          </p:cNvSpPr>
          <p:nvPr>
            <p:ph type="title"/>
          </p:nvPr>
        </p:nvSpPr>
        <p:spPr>
          <a:xfrm>
            <a:off x="2815064" y="599400"/>
            <a:ext cx="6370500" cy="1149390"/>
          </a:xfrm>
        </p:spPr>
        <p:txBody>
          <a:bodyPr/>
          <a:lstStyle/>
          <a:p>
            <a:pPr marL="182880"/>
            <a:r>
              <a:rPr lang="en-US" sz="4400" dirty="0">
                <a:solidFill>
                  <a:schemeClr val="bg1">
                    <a:lumMod val="10000"/>
                  </a:schemeClr>
                </a:solidFill>
              </a:rPr>
              <a:t>3. The Straw Test</a:t>
            </a:r>
          </a:p>
        </p:txBody>
      </p:sp>
    </p:spTree>
    <p:extLst>
      <p:ext uri="{BB962C8B-B14F-4D97-AF65-F5344CB8AC3E}">
        <p14:creationId xmlns:p14="http://schemas.microsoft.com/office/powerpoint/2010/main" val="4059444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2EE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72696-D8E1-8A65-008B-93387E135C30}"/>
              </a:ext>
            </a:extLst>
          </p:cNvPr>
          <p:cNvSpPr>
            <a:spLocks noGrp="1"/>
          </p:cNvSpPr>
          <p:nvPr>
            <p:ph type="title"/>
          </p:nvPr>
        </p:nvSpPr>
        <p:spPr>
          <a:xfrm>
            <a:off x="312485" y="103145"/>
            <a:ext cx="6880500" cy="757500"/>
          </a:xfrm>
        </p:spPr>
        <p:txBody>
          <a:bodyPr/>
          <a:lstStyle/>
          <a:p>
            <a:r>
              <a:rPr lang="en-US" sz="3500" b="1" dirty="0"/>
              <a:t>The Straw Test</a:t>
            </a:r>
            <a:endParaRPr lang="en-US" sz="3500" dirty="0"/>
          </a:p>
        </p:txBody>
      </p:sp>
      <p:sp>
        <p:nvSpPr>
          <p:cNvPr id="3" name="Text Placeholder 2">
            <a:extLst>
              <a:ext uri="{FF2B5EF4-FFF2-40B4-BE49-F238E27FC236}">
                <a16:creationId xmlns:a16="http://schemas.microsoft.com/office/drawing/2014/main" id="{EF02DF56-88A2-260B-A214-5F6D33B73FEC}"/>
              </a:ext>
            </a:extLst>
          </p:cNvPr>
          <p:cNvSpPr>
            <a:spLocks noGrp="1"/>
          </p:cNvSpPr>
          <p:nvPr>
            <p:ph type="body" idx="1"/>
          </p:nvPr>
        </p:nvSpPr>
        <p:spPr>
          <a:xfrm>
            <a:off x="156371" y="834706"/>
            <a:ext cx="5820683" cy="4359728"/>
          </a:xfrm>
        </p:spPr>
        <p:txBody>
          <a:bodyPr/>
          <a:lstStyle/>
          <a:p>
            <a:pPr>
              <a:spcAft>
                <a:spcPts val="1200"/>
              </a:spcAft>
            </a:pPr>
            <a:r>
              <a:rPr lang="en-US" dirty="0"/>
              <a:t>Hold up  your hand like you're holding on to a straw.</a:t>
            </a:r>
          </a:p>
          <a:p>
            <a:pPr>
              <a:spcAft>
                <a:spcPts val="1200"/>
              </a:spcAft>
            </a:pPr>
            <a:r>
              <a:rPr lang="en-US" dirty="0"/>
              <a:t>Hold it up like you're making a fist &amp; look through. </a:t>
            </a:r>
          </a:p>
          <a:p>
            <a:pPr>
              <a:spcAft>
                <a:spcPts val="1200"/>
              </a:spcAft>
            </a:pPr>
            <a:r>
              <a:rPr lang="en-US" dirty="0"/>
              <a:t>Make the straw tiny.</a:t>
            </a:r>
          </a:p>
          <a:p>
            <a:pPr>
              <a:spcAft>
                <a:spcPts val="1200"/>
              </a:spcAft>
            </a:pPr>
            <a:r>
              <a:rPr lang="en-US" dirty="0"/>
              <a:t>Close your other eye.</a:t>
            </a:r>
          </a:p>
          <a:p>
            <a:pPr>
              <a:spcAft>
                <a:spcPts val="1200"/>
              </a:spcAft>
            </a:pPr>
            <a:r>
              <a:rPr lang="en-US" dirty="0"/>
              <a:t>Look through the straw examine web pages and interfaces.  </a:t>
            </a:r>
          </a:p>
          <a:p>
            <a:pPr>
              <a:spcAft>
                <a:spcPts val="1200"/>
              </a:spcAft>
            </a:pPr>
            <a:r>
              <a:rPr lang="en-US" dirty="0"/>
              <a:t>Verify that you don’t lose context.</a:t>
            </a:r>
          </a:p>
        </p:txBody>
      </p:sp>
      <p:pic>
        <p:nvPicPr>
          <p:cNvPr id="9" name="Picture 8" descr="Photo: Person looking through their hand that shaped like a fist and conducting a straw test.">
            <a:extLst>
              <a:ext uri="{FF2B5EF4-FFF2-40B4-BE49-F238E27FC236}">
                <a16:creationId xmlns:a16="http://schemas.microsoft.com/office/drawing/2014/main" id="{1127D9AF-181C-7987-A8AA-543926144123}"/>
              </a:ext>
            </a:extLst>
          </p:cNvPr>
          <p:cNvPicPr>
            <a:picLocks noChangeAspect="1"/>
          </p:cNvPicPr>
          <p:nvPr/>
        </p:nvPicPr>
        <p:blipFill>
          <a:blip r:embed="rId3"/>
          <a:stretch>
            <a:fillRect/>
          </a:stretch>
        </p:blipFill>
        <p:spPr>
          <a:xfrm>
            <a:off x="5723846" y="748141"/>
            <a:ext cx="3279910" cy="3267198"/>
          </a:xfrm>
          <a:prstGeom prst="rect">
            <a:avLst/>
          </a:prstGeom>
        </p:spPr>
      </p:pic>
    </p:spTree>
    <p:extLst>
      <p:ext uri="{BB962C8B-B14F-4D97-AF65-F5344CB8AC3E}">
        <p14:creationId xmlns:p14="http://schemas.microsoft.com/office/powerpoint/2010/main" val="1807886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ollage of images including a landscape, pie chart, upward trending arrows, gears, and the Mona Lisa.">
            <a:extLst>
              <a:ext uri="{FF2B5EF4-FFF2-40B4-BE49-F238E27FC236}">
                <a16:creationId xmlns:a16="http://schemas.microsoft.com/office/drawing/2014/main" id="{96508E17-E640-558D-8AED-78CB42D9BE6F}"/>
              </a:ext>
            </a:extLst>
          </p:cNvPr>
          <p:cNvPicPr>
            <a:picLocks noChangeAspect="1"/>
          </p:cNvPicPr>
          <p:nvPr/>
        </p:nvPicPr>
        <p:blipFill>
          <a:blip r:embed="rId3"/>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C0BFCC48-A586-BB9D-70E0-793D04C933D8}"/>
              </a:ext>
            </a:extLst>
          </p:cNvPr>
          <p:cNvSpPr>
            <a:spLocks noGrp="1"/>
          </p:cNvSpPr>
          <p:nvPr>
            <p:ph type="title"/>
          </p:nvPr>
        </p:nvSpPr>
        <p:spPr>
          <a:xfrm>
            <a:off x="2773500" y="1951335"/>
            <a:ext cx="4953180" cy="1149390"/>
          </a:xfrm>
          <a:noFill/>
        </p:spPr>
        <p:txBody>
          <a:bodyPr/>
          <a:lstStyle/>
          <a:p>
            <a:pPr marL="182880"/>
            <a:r>
              <a:rPr lang="en-US" sz="5400" dirty="0">
                <a:solidFill>
                  <a:schemeClr val="bg1"/>
                </a:solidFill>
              </a:rPr>
              <a:t>4. Images</a:t>
            </a:r>
          </a:p>
        </p:txBody>
      </p:sp>
    </p:spTree>
    <p:extLst>
      <p:ext uri="{BB962C8B-B14F-4D97-AF65-F5344CB8AC3E}">
        <p14:creationId xmlns:p14="http://schemas.microsoft.com/office/powerpoint/2010/main" val="3871776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69"/>
          <p:cNvSpPr txBox="1">
            <a:spLocks noGrp="1"/>
          </p:cNvSpPr>
          <p:nvPr>
            <p:ph type="title"/>
          </p:nvPr>
        </p:nvSpPr>
        <p:spPr>
          <a:prstGeom prst="rect">
            <a:avLst/>
          </a:prstGeom>
        </p:spPr>
        <p:txBody>
          <a:bodyPr spcFirstLastPara="1" wrap="square" lIns="91425" tIns="91425" rIns="91425" bIns="91425" anchor="t" anchorCtr="0">
            <a:noAutofit/>
          </a:bodyPr>
          <a:lstStyle/>
          <a:p>
            <a:r>
              <a:rPr lang="en-US" sz="3500" b="1" dirty="0"/>
              <a:t>About Me</a:t>
            </a:r>
            <a:endParaRPr sz="3500" b="1" dirty="0"/>
          </a:p>
        </p:txBody>
      </p:sp>
      <p:sp>
        <p:nvSpPr>
          <p:cNvPr id="371" name="Google Shape;371;p69"/>
          <p:cNvSpPr txBox="1">
            <a:spLocks noGrp="1"/>
          </p:cNvSpPr>
          <p:nvPr>
            <p:ph type="body" idx="1"/>
          </p:nvPr>
        </p:nvSpPr>
        <p:spPr>
          <a:xfrm>
            <a:off x="208575" y="1018004"/>
            <a:ext cx="6880500" cy="3416400"/>
          </a:xfrm>
          <a:prstGeom prst="rect">
            <a:avLst/>
          </a:prstGeom>
        </p:spPr>
        <p:txBody>
          <a:bodyPr spcFirstLastPara="1" wrap="square" lIns="91425" tIns="91425" rIns="91425" bIns="91425" anchor="t" anchorCtr="0">
            <a:noAutofit/>
          </a:bodyPr>
          <a:lstStyle/>
          <a:p>
            <a:pPr marL="342900">
              <a:spcAft>
                <a:spcPts val="1800"/>
              </a:spcAft>
            </a:pPr>
            <a:r>
              <a:rPr lang="en-US" dirty="0"/>
              <a:t>She/her pronouns</a:t>
            </a:r>
          </a:p>
          <a:p>
            <a:pPr marL="342900">
              <a:spcAft>
                <a:spcPts val="1800"/>
              </a:spcAft>
            </a:pPr>
            <a:r>
              <a:rPr lang="en-US" dirty="0"/>
              <a:t>IT Professional, UMD ITSS</a:t>
            </a:r>
          </a:p>
          <a:p>
            <a:pPr marL="342900" indent="-342900">
              <a:spcAft>
                <a:spcPts val="1800"/>
              </a:spcAft>
            </a:pPr>
            <a:r>
              <a:rPr lang="en-US" dirty="0"/>
              <a:t>Began web accessibility work 1998</a:t>
            </a:r>
          </a:p>
          <a:p>
            <a:pPr marL="342900" indent="-342900">
              <a:spcAft>
                <a:spcPts val="1800"/>
              </a:spcAft>
            </a:pPr>
            <a:r>
              <a:rPr lang="en-US" dirty="0">
                <a:hlinkClick r:id="rId3"/>
              </a:rPr>
              <a:t>Invited Expert</a:t>
            </a:r>
            <a:r>
              <a:rPr lang="en-US" dirty="0"/>
              <a:t> in the </a:t>
            </a:r>
            <a:r>
              <a:rPr lang="en-US" dirty="0">
                <a:hlinkClick r:id="rId4"/>
              </a:rPr>
              <a:t>W3C</a:t>
            </a:r>
            <a:r>
              <a:rPr lang="en-US" dirty="0"/>
              <a:t>'s </a:t>
            </a:r>
            <a:r>
              <a:rPr lang="en-US" dirty="0">
                <a:hlinkClick r:id="rId5"/>
              </a:rPr>
              <a:t>Accessibility Guidelines Working Group</a:t>
            </a:r>
            <a:endParaRPr lang="en-US" dirty="0"/>
          </a:p>
        </p:txBody>
      </p:sp>
    </p:spTree>
    <p:extLst>
      <p:ext uri="{BB962C8B-B14F-4D97-AF65-F5344CB8AC3E}">
        <p14:creationId xmlns:p14="http://schemas.microsoft.com/office/powerpoint/2010/main" val="303749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72696-D8E1-8A65-008B-93387E135C30}"/>
              </a:ext>
            </a:extLst>
          </p:cNvPr>
          <p:cNvSpPr>
            <a:spLocks noGrp="1"/>
          </p:cNvSpPr>
          <p:nvPr>
            <p:ph type="title"/>
          </p:nvPr>
        </p:nvSpPr>
        <p:spPr/>
        <p:txBody>
          <a:bodyPr/>
          <a:lstStyle/>
          <a:p>
            <a:r>
              <a:rPr lang="en-US" sz="3500" dirty="0"/>
              <a:t>Image Short Text Alternatives</a:t>
            </a:r>
          </a:p>
        </p:txBody>
      </p:sp>
      <p:sp>
        <p:nvSpPr>
          <p:cNvPr id="3" name="Text Placeholder 2">
            <a:extLst>
              <a:ext uri="{FF2B5EF4-FFF2-40B4-BE49-F238E27FC236}">
                <a16:creationId xmlns:a16="http://schemas.microsoft.com/office/drawing/2014/main" id="{EF02DF56-88A2-260B-A214-5F6D33B73FEC}"/>
              </a:ext>
            </a:extLst>
          </p:cNvPr>
          <p:cNvSpPr>
            <a:spLocks noGrp="1"/>
          </p:cNvSpPr>
          <p:nvPr>
            <p:ph type="body" idx="1"/>
          </p:nvPr>
        </p:nvSpPr>
        <p:spPr>
          <a:xfrm>
            <a:off x="208575" y="1000074"/>
            <a:ext cx="6880500" cy="4143425"/>
          </a:xfrm>
        </p:spPr>
        <p:txBody>
          <a:bodyPr/>
          <a:lstStyle/>
          <a:p>
            <a:pPr>
              <a:spcAft>
                <a:spcPts val="1200"/>
              </a:spcAft>
            </a:pPr>
            <a:r>
              <a:rPr lang="en-US" dirty="0"/>
              <a:t>Ensure accuracy.</a:t>
            </a:r>
          </a:p>
          <a:p>
            <a:r>
              <a:rPr lang="en-US" dirty="0"/>
              <a:t>If an image is informative and if it is: </a:t>
            </a:r>
          </a:p>
          <a:p>
            <a:pPr lvl="1">
              <a:spcAft>
                <a:spcPts val="600"/>
              </a:spcAft>
            </a:pPr>
            <a:r>
              <a:rPr lang="en-US" dirty="0"/>
              <a:t>a picture, use a name or short description.</a:t>
            </a:r>
          </a:p>
          <a:p>
            <a:pPr lvl="1">
              <a:spcAft>
                <a:spcPts val="600"/>
              </a:spcAft>
            </a:pPr>
            <a:r>
              <a:rPr lang="en-US" dirty="0"/>
              <a:t>text, repeat that text word-for-word.</a:t>
            </a:r>
          </a:p>
          <a:p>
            <a:pPr lvl="1">
              <a:spcAft>
                <a:spcPts val="600"/>
              </a:spcAft>
            </a:pPr>
            <a:r>
              <a:rPr lang="en-US" dirty="0"/>
              <a:t>complex data, provide an overview.</a:t>
            </a:r>
          </a:p>
          <a:p>
            <a:pPr lvl="1">
              <a:spcAft>
                <a:spcPts val="600"/>
              </a:spcAft>
            </a:pPr>
            <a:r>
              <a:rPr lang="en-US" dirty="0"/>
              <a:t>a symbol, identify its essence or purpose.</a:t>
            </a:r>
          </a:p>
          <a:p>
            <a:pPr lvl="1">
              <a:spcAft>
                <a:spcPts val="600"/>
              </a:spcAft>
            </a:pPr>
            <a:r>
              <a:rPr lang="en-US" dirty="0"/>
              <a:t>a functional image, emphasize action or link purpose.</a:t>
            </a:r>
          </a:p>
        </p:txBody>
      </p:sp>
    </p:spTree>
    <p:extLst>
      <p:ext uri="{BB962C8B-B14F-4D97-AF65-F5344CB8AC3E}">
        <p14:creationId xmlns:p14="http://schemas.microsoft.com/office/powerpoint/2010/main" val="1147112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72696-D8E1-8A65-008B-93387E135C30}"/>
              </a:ext>
            </a:extLst>
          </p:cNvPr>
          <p:cNvSpPr>
            <a:spLocks noGrp="1"/>
          </p:cNvSpPr>
          <p:nvPr>
            <p:ph type="title"/>
          </p:nvPr>
        </p:nvSpPr>
        <p:spPr>
          <a:xfrm>
            <a:off x="125506" y="153361"/>
            <a:ext cx="7189693" cy="757500"/>
          </a:xfrm>
        </p:spPr>
        <p:txBody>
          <a:bodyPr/>
          <a:lstStyle/>
          <a:p>
            <a:r>
              <a:rPr lang="en-US" sz="3500" dirty="0"/>
              <a:t>Long Text Alternatives for Images</a:t>
            </a:r>
          </a:p>
        </p:txBody>
      </p:sp>
      <p:sp>
        <p:nvSpPr>
          <p:cNvPr id="3" name="Text Placeholder 2">
            <a:extLst>
              <a:ext uri="{FF2B5EF4-FFF2-40B4-BE49-F238E27FC236}">
                <a16:creationId xmlns:a16="http://schemas.microsoft.com/office/drawing/2014/main" id="{EF02DF56-88A2-260B-A214-5F6D33B73FEC}"/>
              </a:ext>
            </a:extLst>
          </p:cNvPr>
          <p:cNvSpPr>
            <a:spLocks noGrp="1"/>
          </p:cNvSpPr>
          <p:nvPr>
            <p:ph type="body" idx="1"/>
          </p:nvPr>
        </p:nvSpPr>
        <p:spPr>
          <a:xfrm>
            <a:off x="574549" y="4654021"/>
            <a:ext cx="6148553" cy="541076"/>
          </a:xfrm>
        </p:spPr>
        <p:txBody>
          <a:bodyPr/>
          <a:lstStyle/>
          <a:p>
            <a:pPr marL="76200" indent="0">
              <a:buNone/>
            </a:pPr>
            <a:r>
              <a:rPr lang="en-US" sz="2000" dirty="0">
                <a:hlinkClick r:id="rId3"/>
              </a:rPr>
              <a:t>Long Description: Long text alternative decision tree</a:t>
            </a:r>
            <a:endParaRPr lang="en-US" sz="2000" dirty="0"/>
          </a:p>
        </p:txBody>
      </p:sp>
      <p:pic>
        <p:nvPicPr>
          <p:cNvPr id="10" name="Picture 9" descr="Diagram: Long text alternative decision tree. (Long description linked after the diagram.)">
            <a:extLst>
              <a:ext uri="{FF2B5EF4-FFF2-40B4-BE49-F238E27FC236}">
                <a16:creationId xmlns:a16="http://schemas.microsoft.com/office/drawing/2014/main" id="{F4C5D7F5-9BB6-BE9C-FF78-6D79DBF60852}"/>
              </a:ext>
            </a:extLst>
          </p:cNvPr>
          <p:cNvPicPr>
            <a:picLocks noChangeAspect="1"/>
          </p:cNvPicPr>
          <p:nvPr/>
        </p:nvPicPr>
        <p:blipFill>
          <a:blip r:embed="rId4"/>
          <a:stretch>
            <a:fillRect/>
          </a:stretch>
        </p:blipFill>
        <p:spPr>
          <a:xfrm>
            <a:off x="1408396" y="1106259"/>
            <a:ext cx="4445000" cy="3289300"/>
          </a:xfrm>
          <a:prstGeom prst="rect">
            <a:avLst/>
          </a:prstGeom>
        </p:spPr>
      </p:pic>
    </p:spTree>
    <p:extLst>
      <p:ext uri="{BB962C8B-B14F-4D97-AF65-F5344CB8AC3E}">
        <p14:creationId xmlns:p14="http://schemas.microsoft.com/office/powerpoint/2010/main" val="4004343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72696-D8E1-8A65-008B-93387E135C30}"/>
              </a:ext>
            </a:extLst>
          </p:cNvPr>
          <p:cNvSpPr>
            <a:spLocks noGrp="1"/>
          </p:cNvSpPr>
          <p:nvPr>
            <p:ph type="title"/>
          </p:nvPr>
        </p:nvSpPr>
        <p:spPr>
          <a:xfrm>
            <a:off x="208575" y="144709"/>
            <a:ext cx="6880500" cy="757500"/>
          </a:xfrm>
        </p:spPr>
        <p:txBody>
          <a:bodyPr/>
          <a:lstStyle/>
          <a:p>
            <a:r>
              <a:rPr lang="en-US" sz="3500" dirty="0"/>
              <a:t>Purely Decorative Images</a:t>
            </a:r>
          </a:p>
        </p:txBody>
      </p:sp>
      <p:sp>
        <p:nvSpPr>
          <p:cNvPr id="3" name="Text Placeholder 2">
            <a:extLst>
              <a:ext uri="{FF2B5EF4-FFF2-40B4-BE49-F238E27FC236}">
                <a16:creationId xmlns:a16="http://schemas.microsoft.com/office/drawing/2014/main" id="{EF02DF56-88A2-260B-A214-5F6D33B73FEC}"/>
              </a:ext>
            </a:extLst>
          </p:cNvPr>
          <p:cNvSpPr>
            <a:spLocks noGrp="1"/>
          </p:cNvSpPr>
          <p:nvPr>
            <p:ph type="body" idx="1"/>
          </p:nvPr>
        </p:nvSpPr>
        <p:spPr>
          <a:xfrm>
            <a:off x="208575" y="843175"/>
            <a:ext cx="7090859" cy="4359850"/>
          </a:xfrm>
        </p:spPr>
        <p:txBody>
          <a:bodyPr/>
          <a:lstStyle/>
          <a:p>
            <a:r>
              <a:rPr lang="en-US" dirty="0"/>
              <a:t>Ensure that </a:t>
            </a:r>
            <a:r>
              <a:rPr lang="en-US" dirty="0">
                <a:hlinkClick r:id="rId3"/>
              </a:rPr>
              <a:t>pure decoration</a:t>
            </a:r>
            <a:r>
              <a:rPr lang="en-US" dirty="0"/>
              <a:t> or redundant images use a null attribute alt="" .</a:t>
            </a:r>
          </a:p>
          <a:p>
            <a:pPr>
              <a:spcBef>
                <a:spcPts val="300"/>
              </a:spcBef>
            </a:pPr>
            <a:r>
              <a:rPr lang="en-US" dirty="0"/>
              <a:t>If an image has a purpose, then a user should be aware that it is there and what its intended purpose is.</a:t>
            </a:r>
          </a:p>
          <a:p>
            <a:pPr>
              <a:spcBef>
                <a:spcPts val="300"/>
              </a:spcBef>
            </a:pPr>
            <a:r>
              <a:rPr lang="en-US" dirty="0"/>
              <a:t>Null alt attribute </a:t>
            </a:r>
          </a:p>
          <a:p>
            <a:pPr lvl="1">
              <a:spcBef>
                <a:spcPts val="0"/>
              </a:spcBef>
            </a:pPr>
            <a:r>
              <a:rPr lang="en-US" dirty="0"/>
              <a:t>Completely ignored by assistive technologies. </a:t>
            </a:r>
          </a:p>
          <a:p>
            <a:pPr lvl="1"/>
            <a:r>
              <a:rPr lang="en-US" dirty="0"/>
              <a:t>Prevents a person who is blind from knowing about and sharing the image.</a:t>
            </a:r>
          </a:p>
        </p:txBody>
      </p:sp>
    </p:spTree>
    <p:extLst>
      <p:ext uri="{BB962C8B-B14F-4D97-AF65-F5344CB8AC3E}">
        <p14:creationId xmlns:p14="http://schemas.microsoft.com/office/powerpoint/2010/main" val="3357920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Photo: Art palette with and an assortment of colorful paint splotches.">
            <a:extLst>
              <a:ext uri="{FF2B5EF4-FFF2-40B4-BE49-F238E27FC236}">
                <a16:creationId xmlns:a16="http://schemas.microsoft.com/office/drawing/2014/main" id="{FE7921EB-99DE-C9D9-4CBA-3CB340ED3F21}"/>
              </a:ext>
            </a:extLst>
          </p:cNvPr>
          <p:cNvPicPr preferRelativeResize="0">
            <a:picLocks/>
          </p:cNvPicPr>
          <p:nvPr/>
        </p:nvPicPr>
        <p:blipFill>
          <a:blip r:embed="rId3"/>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C0BFCC48-A586-BB9D-70E0-793D04C933D8}"/>
              </a:ext>
            </a:extLst>
          </p:cNvPr>
          <p:cNvSpPr>
            <a:spLocks noGrp="1"/>
          </p:cNvSpPr>
          <p:nvPr>
            <p:ph type="title"/>
          </p:nvPr>
        </p:nvSpPr>
        <p:spPr>
          <a:xfrm>
            <a:off x="2773500" y="1997055"/>
            <a:ext cx="6370500" cy="1149390"/>
          </a:xfrm>
        </p:spPr>
        <p:txBody>
          <a:bodyPr/>
          <a:lstStyle/>
          <a:p>
            <a:pPr marL="182880"/>
            <a:r>
              <a:rPr lang="en-US" sz="4400" dirty="0">
                <a:solidFill>
                  <a:schemeClr val="bg1">
                    <a:lumMod val="10000"/>
                  </a:schemeClr>
                </a:solidFill>
              </a:rPr>
              <a:t>5. Color and Contrast</a:t>
            </a:r>
          </a:p>
        </p:txBody>
      </p:sp>
    </p:spTree>
    <p:extLst>
      <p:ext uri="{BB962C8B-B14F-4D97-AF65-F5344CB8AC3E}">
        <p14:creationId xmlns:p14="http://schemas.microsoft.com/office/powerpoint/2010/main" val="3889891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3FBF8-D93A-2CCB-A0C8-B2FD02FF17B8}"/>
              </a:ext>
            </a:extLst>
          </p:cNvPr>
          <p:cNvSpPr>
            <a:spLocks noGrp="1"/>
          </p:cNvSpPr>
          <p:nvPr>
            <p:ph type="title"/>
          </p:nvPr>
        </p:nvSpPr>
        <p:spPr/>
        <p:txBody>
          <a:bodyPr/>
          <a:lstStyle/>
          <a:p>
            <a:pPr marL="0" marR="0" lvl="0" indent="0" algn="l" defTabSz="914400" rtl="0" eaLnBrk="1" fontAlgn="auto" latinLnBrk="0" hangingPunct="1">
              <a:lnSpc>
                <a:spcPct val="100000"/>
              </a:lnSpc>
              <a:spcBef>
                <a:spcPts val="0"/>
              </a:spcBef>
              <a:spcAft>
                <a:spcPts val="0"/>
              </a:spcAft>
              <a:buClr>
                <a:schemeClr val="accent2"/>
              </a:buClr>
              <a:buSzPts val="3000"/>
              <a:buFont typeface="Roboto"/>
              <a:buNone/>
              <a:tabLst/>
              <a:defRPr/>
            </a:pPr>
            <a:r>
              <a:rPr lang="en-US" sz="3500" b="1" i="0" u="none" strike="noStrike" cap="none" dirty="0">
                <a:solidFill>
                  <a:schemeClr val="accent2"/>
                </a:solidFill>
                <a:effectLst/>
                <a:latin typeface="Roboto"/>
                <a:ea typeface="Roboto"/>
                <a:cs typeface="Roboto"/>
                <a:sym typeface="Roboto"/>
              </a:rPr>
              <a:t>Color Alone</a:t>
            </a:r>
            <a:endParaRPr lang="en-US" sz="3500" b="1" dirty="0">
              <a:effectLst/>
            </a:endParaRPr>
          </a:p>
        </p:txBody>
      </p:sp>
      <p:sp>
        <p:nvSpPr>
          <p:cNvPr id="3" name="Text Placeholder 2">
            <a:extLst>
              <a:ext uri="{FF2B5EF4-FFF2-40B4-BE49-F238E27FC236}">
                <a16:creationId xmlns:a16="http://schemas.microsoft.com/office/drawing/2014/main" id="{FE7D5464-5817-2AA7-ED90-A17013BDB42F}"/>
              </a:ext>
            </a:extLst>
          </p:cNvPr>
          <p:cNvSpPr>
            <a:spLocks noGrp="1"/>
          </p:cNvSpPr>
          <p:nvPr>
            <p:ph type="body" idx="1"/>
          </p:nvPr>
        </p:nvSpPr>
        <p:spPr>
          <a:xfrm>
            <a:off x="208575" y="1125806"/>
            <a:ext cx="6880500" cy="3051748"/>
          </a:xfrm>
        </p:spPr>
        <p:txBody>
          <a:bodyPr/>
          <a:lstStyle/>
          <a:p>
            <a:pPr>
              <a:spcAft>
                <a:spcPts val="1800"/>
              </a:spcAft>
            </a:pPr>
            <a:r>
              <a:rPr lang="en-US" dirty="0"/>
              <a:t>“If I take color away from this page is any important information lost?”</a:t>
            </a:r>
          </a:p>
          <a:p>
            <a:pPr>
              <a:spcAft>
                <a:spcPts val="1800"/>
              </a:spcAft>
            </a:pPr>
            <a:r>
              <a:rPr lang="en-US" dirty="0"/>
              <a:t>Ensure stylistic information alone (such as bolding alone) isn’t used either. </a:t>
            </a:r>
          </a:p>
          <a:p>
            <a:pPr>
              <a:spcAft>
                <a:spcPts val="1800"/>
              </a:spcAft>
            </a:pPr>
            <a:r>
              <a:rPr lang="en-US" dirty="0"/>
              <a:t>Use text, icons, symbols, or patterns in addition to color.</a:t>
            </a:r>
          </a:p>
        </p:txBody>
      </p:sp>
    </p:spTree>
    <p:extLst>
      <p:ext uri="{BB962C8B-B14F-4D97-AF65-F5344CB8AC3E}">
        <p14:creationId xmlns:p14="http://schemas.microsoft.com/office/powerpoint/2010/main" val="2777497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89FBC-D441-ACBF-5CE4-34230BC1DE06}"/>
              </a:ext>
            </a:extLst>
          </p:cNvPr>
          <p:cNvSpPr>
            <a:spLocks noGrp="1"/>
          </p:cNvSpPr>
          <p:nvPr>
            <p:ph type="title"/>
          </p:nvPr>
        </p:nvSpPr>
        <p:spPr/>
        <p:txBody>
          <a:bodyPr/>
          <a:lstStyle/>
          <a:p>
            <a:r>
              <a:rPr lang="en-US" sz="3500" dirty="0"/>
              <a:t>Text Contrast</a:t>
            </a:r>
          </a:p>
        </p:txBody>
      </p:sp>
      <p:sp>
        <p:nvSpPr>
          <p:cNvPr id="3" name="Text Placeholder 2">
            <a:extLst>
              <a:ext uri="{FF2B5EF4-FFF2-40B4-BE49-F238E27FC236}">
                <a16:creationId xmlns:a16="http://schemas.microsoft.com/office/drawing/2014/main" id="{F17CE3E0-F433-9156-DA5D-A0EE0751AF1D}"/>
              </a:ext>
            </a:extLst>
          </p:cNvPr>
          <p:cNvSpPr>
            <a:spLocks noGrp="1"/>
          </p:cNvSpPr>
          <p:nvPr>
            <p:ph type="body" idx="1"/>
          </p:nvPr>
        </p:nvSpPr>
        <p:spPr>
          <a:xfrm>
            <a:off x="208575" y="1035933"/>
            <a:ext cx="6880500" cy="3927000"/>
          </a:xfrm>
        </p:spPr>
        <p:txBody>
          <a:bodyPr/>
          <a:lstStyle/>
          <a:p>
            <a:pPr>
              <a:spcAft>
                <a:spcPts val="1800"/>
              </a:spcAft>
            </a:pPr>
            <a:r>
              <a:rPr lang="en-US"/>
              <a:t>Verify </a:t>
            </a:r>
            <a:r>
              <a:rPr lang="en-US" dirty="0"/>
              <a:t>text contrast on overlaid &amp; embedded images.</a:t>
            </a:r>
          </a:p>
          <a:p>
            <a:pPr>
              <a:spcAft>
                <a:spcPts val="1800"/>
              </a:spcAft>
            </a:pPr>
            <a:r>
              <a:rPr lang="en-US" dirty="0"/>
              <a:t>Use an eyedropper tool such as the </a:t>
            </a:r>
            <a:r>
              <a:rPr lang="en-US" dirty="0">
                <a:hlinkClick r:id="rId3"/>
              </a:rPr>
              <a:t>Colour Contrast Analyser</a:t>
            </a:r>
            <a:r>
              <a:rPr lang="en-US" dirty="0"/>
              <a:t>.</a:t>
            </a:r>
          </a:p>
        </p:txBody>
      </p:sp>
    </p:spTree>
    <p:extLst>
      <p:ext uri="{BB962C8B-B14F-4D97-AF65-F5344CB8AC3E}">
        <p14:creationId xmlns:p14="http://schemas.microsoft.com/office/powerpoint/2010/main" val="4167949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CE27-EFB8-4085-55AF-0FB31C05535C}"/>
              </a:ext>
            </a:extLst>
          </p:cNvPr>
          <p:cNvSpPr>
            <a:spLocks noGrp="1"/>
          </p:cNvSpPr>
          <p:nvPr>
            <p:ph type="title"/>
          </p:nvPr>
        </p:nvSpPr>
        <p:spPr/>
        <p:txBody>
          <a:bodyPr/>
          <a:lstStyle/>
          <a:p>
            <a:r>
              <a:rPr lang="en-US" sz="3500" dirty="0"/>
              <a:t>Non-Text Contrast </a:t>
            </a:r>
          </a:p>
        </p:txBody>
      </p:sp>
      <p:sp>
        <p:nvSpPr>
          <p:cNvPr id="3" name="Text Placeholder 2">
            <a:extLst>
              <a:ext uri="{FF2B5EF4-FFF2-40B4-BE49-F238E27FC236}">
                <a16:creationId xmlns:a16="http://schemas.microsoft.com/office/drawing/2014/main" id="{F0075F70-DDE6-3CD6-84AD-98E59A6714A2}"/>
              </a:ext>
            </a:extLst>
          </p:cNvPr>
          <p:cNvSpPr>
            <a:spLocks noGrp="1"/>
          </p:cNvSpPr>
          <p:nvPr>
            <p:ph type="body" idx="1"/>
          </p:nvPr>
        </p:nvSpPr>
        <p:spPr>
          <a:xfrm>
            <a:off x="208575" y="1031150"/>
            <a:ext cx="6880500" cy="4143425"/>
          </a:xfrm>
        </p:spPr>
        <p:txBody>
          <a:bodyPr/>
          <a:lstStyle/>
          <a:p>
            <a:pPr>
              <a:spcAft>
                <a:spcPts val="1200"/>
              </a:spcAft>
            </a:pPr>
            <a:r>
              <a:rPr lang="en-US" dirty="0"/>
              <a:t>2 types of non-text content: </a:t>
            </a:r>
          </a:p>
          <a:p>
            <a:pPr lvl="1">
              <a:spcBef>
                <a:spcPts val="0"/>
              </a:spcBef>
              <a:spcAft>
                <a:spcPts val="600"/>
              </a:spcAft>
            </a:pPr>
            <a:r>
              <a:rPr lang="en-US" b="1" dirty="0"/>
              <a:t>User Interface Components - </a:t>
            </a:r>
            <a:r>
              <a:rPr lang="en-US" dirty="0"/>
              <a:t>includes form fields, links and buttons.</a:t>
            </a:r>
          </a:p>
          <a:p>
            <a:pPr lvl="1">
              <a:spcBef>
                <a:spcPts val="0"/>
              </a:spcBef>
              <a:spcAft>
                <a:spcPts val="1200"/>
              </a:spcAft>
            </a:pPr>
            <a:r>
              <a:rPr lang="en-US" b="1" dirty="0"/>
              <a:t>Graphical Objects </a:t>
            </a:r>
            <a:r>
              <a:rPr lang="en-US" dirty="0"/>
              <a:t>that convey meaning. </a:t>
            </a:r>
          </a:p>
          <a:p>
            <a:pPr>
              <a:spcBef>
                <a:spcPts val="600"/>
              </a:spcBef>
              <a:spcAft>
                <a:spcPts val="1800"/>
              </a:spcAft>
            </a:pPr>
            <a:r>
              <a:rPr lang="en-US" dirty="0"/>
              <a:t>Ensure 3:1 contrast ratio or more against adjacent colors.</a:t>
            </a:r>
          </a:p>
        </p:txBody>
      </p:sp>
    </p:spTree>
    <p:extLst>
      <p:ext uri="{BB962C8B-B14F-4D97-AF65-F5344CB8AC3E}">
        <p14:creationId xmlns:p14="http://schemas.microsoft.com/office/powerpoint/2010/main" val="1343787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10" name="Picture 9">
            <a:extLst>
              <a:ext uri="{FF2B5EF4-FFF2-40B4-BE49-F238E27FC236}">
                <a16:creationId xmlns:a16="http://schemas.microsoft.com/office/drawing/2014/main" id="{48D64E17-677B-B123-89FD-459E754FA5F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6329"/>
            <a:ext cx="9144000" cy="4229100"/>
          </a:xfrm>
          <a:prstGeom prst="rect">
            <a:avLst/>
          </a:prstGeom>
        </p:spPr>
      </p:pic>
      <p:sp>
        <p:nvSpPr>
          <p:cNvPr id="355" name="Google Shape;355;p66"/>
          <p:cNvSpPr txBox="1">
            <a:spLocks noGrp="1"/>
          </p:cNvSpPr>
          <p:nvPr>
            <p:ph type="ctrTitle"/>
          </p:nvPr>
        </p:nvSpPr>
        <p:spPr>
          <a:xfrm>
            <a:off x="2449295" y="1623568"/>
            <a:ext cx="5127172" cy="3058924"/>
          </a:xfrm>
          <a:prstGeom prst="rect">
            <a:avLst/>
          </a:prstGeom>
        </p:spPr>
        <p:txBody>
          <a:bodyPr spcFirstLastPara="1" wrap="square" lIns="91425" tIns="91440" rIns="91425" bIns="91425" anchor="b" anchorCtr="0">
            <a:normAutofit fontScale="90000"/>
          </a:bodyPr>
          <a:lstStyle/>
          <a:p>
            <a:pPr algn="l">
              <a:spcBef>
                <a:spcPts val="10000"/>
              </a:spcBef>
            </a:pPr>
            <a:r>
              <a:rPr lang="en-US" sz="6000" b="0" dirty="0">
                <a:solidFill>
                  <a:schemeClr val="accent3"/>
                </a:solidFill>
              </a:rPr>
              <a:t>Summary and </a:t>
            </a:r>
            <a:br>
              <a:rPr lang="en-US" sz="6000" dirty="0">
                <a:solidFill>
                  <a:schemeClr val="accent3"/>
                </a:solidFill>
              </a:rPr>
            </a:br>
            <a:br>
              <a:rPr lang="en-US" sz="6000" dirty="0">
                <a:solidFill>
                  <a:schemeClr val="accent3"/>
                </a:solidFill>
              </a:rPr>
            </a:br>
            <a:r>
              <a:rPr lang="en-US" sz="7600" dirty="0">
                <a:solidFill>
                  <a:schemeClr val="bg2"/>
                </a:solidFill>
              </a:rPr>
              <a:t>Thank You!</a:t>
            </a:r>
            <a:br>
              <a:rPr lang="en-US" sz="7600" dirty="0">
                <a:solidFill>
                  <a:schemeClr val="bg1"/>
                </a:solidFill>
              </a:rPr>
            </a:br>
            <a:endParaRPr lang="en-US" sz="7600" b="0" spc="10" dirty="0">
              <a:solidFill>
                <a:schemeClr val="bg1"/>
              </a:solidFill>
            </a:endParaRPr>
          </a:p>
        </p:txBody>
      </p:sp>
    </p:spTree>
    <p:extLst>
      <p:ext uri="{BB962C8B-B14F-4D97-AF65-F5344CB8AC3E}">
        <p14:creationId xmlns:p14="http://schemas.microsoft.com/office/powerpoint/2010/main" val="2822823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65D64-F181-70B0-00CF-BA73D5A32EE8}"/>
              </a:ext>
            </a:extLst>
          </p:cNvPr>
          <p:cNvSpPr>
            <a:spLocks noGrp="1"/>
          </p:cNvSpPr>
          <p:nvPr>
            <p:ph type="title"/>
          </p:nvPr>
        </p:nvSpPr>
        <p:spPr>
          <a:xfrm>
            <a:off x="208575" y="216425"/>
            <a:ext cx="6880500" cy="823481"/>
          </a:xfrm>
        </p:spPr>
        <p:txBody>
          <a:bodyPr/>
          <a:lstStyle/>
          <a:p>
            <a:r>
              <a:rPr lang="en-US" sz="3500" dirty="0"/>
              <a:t>Agenda</a:t>
            </a:r>
            <a:endParaRPr lang="en-US" sz="3500" b="1" dirty="0"/>
          </a:p>
        </p:txBody>
      </p:sp>
      <p:sp>
        <p:nvSpPr>
          <p:cNvPr id="3" name="Text Placeholder 2">
            <a:extLst>
              <a:ext uri="{FF2B5EF4-FFF2-40B4-BE49-F238E27FC236}">
                <a16:creationId xmlns:a16="http://schemas.microsoft.com/office/drawing/2014/main" id="{FDD9C164-D939-852C-EF2B-CFC8DD05B9BF}"/>
              </a:ext>
            </a:extLst>
          </p:cNvPr>
          <p:cNvSpPr>
            <a:spLocks noGrp="1"/>
          </p:cNvSpPr>
          <p:nvPr>
            <p:ph type="body" idx="1"/>
          </p:nvPr>
        </p:nvSpPr>
        <p:spPr>
          <a:xfrm>
            <a:off x="244432" y="1228737"/>
            <a:ext cx="7050181" cy="3399413"/>
          </a:xfrm>
        </p:spPr>
        <p:txBody>
          <a:bodyPr/>
          <a:lstStyle/>
          <a:p>
            <a:pPr>
              <a:spcAft>
                <a:spcPts val="1200"/>
              </a:spcAft>
            </a:pPr>
            <a:r>
              <a:rPr lang="en-US" dirty="0"/>
              <a:t>What is manual testing?</a:t>
            </a:r>
          </a:p>
          <a:p>
            <a:pPr>
              <a:spcAft>
                <a:spcPts val="1200"/>
              </a:spcAft>
            </a:pPr>
            <a:r>
              <a:rPr lang="en-US" dirty="0"/>
              <a:t>How automated and manual testing complement each other.</a:t>
            </a:r>
          </a:p>
          <a:p>
            <a:pPr>
              <a:spcAft>
                <a:spcPts val="1200"/>
              </a:spcAft>
            </a:pPr>
            <a:r>
              <a:rPr lang="en-US" dirty="0"/>
              <a:t>Validating auto tool results</a:t>
            </a:r>
          </a:p>
          <a:p>
            <a:pPr>
              <a:spcAft>
                <a:spcPts val="1200"/>
              </a:spcAft>
            </a:pPr>
            <a:r>
              <a:rPr lang="en-US" dirty="0"/>
              <a:t>5 manual testing checks</a:t>
            </a:r>
          </a:p>
        </p:txBody>
      </p:sp>
    </p:spTree>
    <p:extLst>
      <p:ext uri="{BB962C8B-B14F-4D97-AF65-F5344CB8AC3E}">
        <p14:creationId xmlns:p14="http://schemas.microsoft.com/office/powerpoint/2010/main" val="3032382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Photo: Open dictionary.">
            <a:extLst>
              <a:ext uri="{FF2B5EF4-FFF2-40B4-BE49-F238E27FC236}">
                <a16:creationId xmlns:a16="http://schemas.microsoft.com/office/drawing/2014/main" id="{0F2544BD-B0BF-886C-46C5-D66B1C092F59}"/>
              </a:ext>
            </a:extLst>
          </p:cNvPr>
          <p:cNvPicPr>
            <a:picLocks noChangeAspect="1"/>
          </p:cNvPicPr>
          <p:nvPr/>
        </p:nvPicPr>
        <p:blipFill>
          <a:blip r:embed="rId3"/>
          <a:stretch>
            <a:fillRect/>
          </a:stretch>
        </p:blipFill>
        <p:spPr>
          <a:xfrm>
            <a:off x="0" y="0"/>
            <a:ext cx="9143999" cy="5143500"/>
          </a:xfrm>
          <a:prstGeom prst="rect">
            <a:avLst/>
          </a:prstGeom>
        </p:spPr>
      </p:pic>
      <p:sp>
        <p:nvSpPr>
          <p:cNvPr id="2" name="Title 1">
            <a:extLst>
              <a:ext uri="{FF2B5EF4-FFF2-40B4-BE49-F238E27FC236}">
                <a16:creationId xmlns:a16="http://schemas.microsoft.com/office/drawing/2014/main" id="{C0BFCC48-A586-BB9D-70E0-793D04C933D8}"/>
              </a:ext>
            </a:extLst>
          </p:cNvPr>
          <p:cNvSpPr>
            <a:spLocks noGrp="1"/>
          </p:cNvSpPr>
          <p:nvPr>
            <p:ph type="title"/>
          </p:nvPr>
        </p:nvSpPr>
        <p:spPr>
          <a:xfrm>
            <a:off x="-50800" y="342250"/>
            <a:ext cx="9144000" cy="1085850"/>
          </a:xfrm>
          <a:noFill/>
        </p:spPr>
        <p:txBody>
          <a:bodyPr/>
          <a:lstStyle/>
          <a:p>
            <a:pPr marL="91440" algn="ctr"/>
            <a:r>
              <a:rPr lang="en-US" sz="4400" dirty="0">
                <a:solidFill>
                  <a:schemeClr val="bg1"/>
                </a:solidFill>
              </a:rPr>
              <a:t>Defining the Term: </a:t>
            </a:r>
            <a:br>
              <a:rPr lang="en-US" sz="4400" dirty="0">
                <a:solidFill>
                  <a:schemeClr val="bg1"/>
                </a:solidFill>
              </a:rPr>
            </a:br>
            <a:r>
              <a:rPr lang="en-US" sz="4000" dirty="0">
                <a:solidFill>
                  <a:schemeClr val="bg1"/>
                </a:solidFill>
              </a:rPr>
              <a:t>Manual Web Accessibility Testing</a:t>
            </a:r>
            <a:endParaRPr lang="en-US" sz="4400" dirty="0">
              <a:solidFill>
                <a:schemeClr val="bg1"/>
              </a:solidFill>
            </a:endParaRPr>
          </a:p>
        </p:txBody>
      </p:sp>
    </p:spTree>
    <p:extLst>
      <p:ext uri="{BB962C8B-B14F-4D97-AF65-F5344CB8AC3E}">
        <p14:creationId xmlns:p14="http://schemas.microsoft.com/office/powerpoint/2010/main" val="1826438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Photo: Hands holding 2 puzzle pieces that fit together.">
            <a:extLst>
              <a:ext uri="{FF2B5EF4-FFF2-40B4-BE49-F238E27FC236}">
                <a16:creationId xmlns:a16="http://schemas.microsoft.com/office/drawing/2014/main" id="{C20A6794-12FF-E481-6FDC-D1449A88D3AF}"/>
              </a:ext>
            </a:extLst>
          </p:cNvPr>
          <p:cNvPicPr>
            <a:picLocks noChangeAspect="1"/>
          </p:cNvPicPr>
          <p:nvPr/>
        </p:nvPicPr>
        <p:blipFill>
          <a:blip r:embed="rId3"/>
          <a:stretch>
            <a:fillRect/>
          </a:stretch>
        </p:blipFill>
        <p:spPr>
          <a:xfrm>
            <a:off x="0" y="25400"/>
            <a:ext cx="9144000" cy="5270500"/>
          </a:xfrm>
          <a:prstGeom prst="rect">
            <a:avLst/>
          </a:prstGeom>
        </p:spPr>
      </p:pic>
      <p:sp>
        <p:nvSpPr>
          <p:cNvPr id="2" name="Title 1">
            <a:extLst>
              <a:ext uri="{FF2B5EF4-FFF2-40B4-BE49-F238E27FC236}">
                <a16:creationId xmlns:a16="http://schemas.microsoft.com/office/drawing/2014/main" id="{C0BFCC48-A586-BB9D-70E0-793D04C933D8}"/>
              </a:ext>
            </a:extLst>
          </p:cNvPr>
          <p:cNvSpPr>
            <a:spLocks noGrp="1"/>
          </p:cNvSpPr>
          <p:nvPr>
            <p:ph type="title"/>
          </p:nvPr>
        </p:nvSpPr>
        <p:spPr>
          <a:xfrm>
            <a:off x="-76200" y="431800"/>
            <a:ext cx="9194800" cy="1473200"/>
          </a:xfrm>
          <a:noFill/>
        </p:spPr>
        <p:txBody>
          <a:bodyPr/>
          <a:lstStyle/>
          <a:p>
            <a:pPr marL="91440" algn="ctr"/>
            <a:r>
              <a:rPr lang="en-US" sz="4000" dirty="0">
                <a:solidFill>
                  <a:schemeClr val="bg1">
                    <a:lumMod val="10000"/>
                  </a:schemeClr>
                </a:solidFill>
              </a:rPr>
              <a:t>Auto and Manual Testing </a:t>
            </a:r>
            <a:br>
              <a:rPr lang="en-US" sz="4000" dirty="0">
                <a:solidFill>
                  <a:schemeClr val="bg1">
                    <a:lumMod val="10000"/>
                  </a:schemeClr>
                </a:solidFill>
              </a:rPr>
            </a:br>
            <a:r>
              <a:rPr lang="en-US" sz="4000" dirty="0">
                <a:solidFill>
                  <a:schemeClr val="bg1">
                    <a:lumMod val="10000"/>
                  </a:schemeClr>
                </a:solidFill>
              </a:rPr>
              <a:t>Complement </a:t>
            </a:r>
            <a:br>
              <a:rPr lang="en-US" sz="4000" dirty="0">
                <a:solidFill>
                  <a:schemeClr val="bg1">
                    <a:lumMod val="10000"/>
                  </a:schemeClr>
                </a:solidFill>
              </a:rPr>
            </a:br>
            <a:r>
              <a:rPr lang="en-US" sz="4000" dirty="0">
                <a:solidFill>
                  <a:schemeClr val="bg1">
                    <a:lumMod val="10000"/>
                  </a:schemeClr>
                </a:solidFill>
              </a:rPr>
              <a:t>Each Other</a:t>
            </a:r>
          </a:p>
        </p:txBody>
      </p:sp>
    </p:spTree>
    <p:extLst>
      <p:ext uri="{BB962C8B-B14F-4D97-AF65-F5344CB8AC3E}">
        <p14:creationId xmlns:p14="http://schemas.microsoft.com/office/powerpoint/2010/main" val="3341957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65D64-F181-70B0-00CF-BA73D5A32EE8}"/>
              </a:ext>
            </a:extLst>
          </p:cNvPr>
          <p:cNvSpPr>
            <a:spLocks noGrp="1"/>
          </p:cNvSpPr>
          <p:nvPr>
            <p:ph type="title"/>
          </p:nvPr>
        </p:nvSpPr>
        <p:spPr>
          <a:xfrm>
            <a:off x="208575" y="306070"/>
            <a:ext cx="6880500" cy="757500"/>
          </a:xfrm>
        </p:spPr>
        <p:txBody>
          <a:bodyPr/>
          <a:lstStyle/>
          <a:p>
            <a:r>
              <a:rPr lang="en-US" sz="3500" dirty="0"/>
              <a:t>How are they complementary?</a:t>
            </a:r>
            <a:endParaRPr lang="en-US" sz="3500" b="1" dirty="0"/>
          </a:p>
        </p:txBody>
      </p:sp>
      <p:sp>
        <p:nvSpPr>
          <p:cNvPr id="3" name="Text Placeholder 2">
            <a:extLst>
              <a:ext uri="{FF2B5EF4-FFF2-40B4-BE49-F238E27FC236}">
                <a16:creationId xmlns:a16="http://schemas.microsoft.com/office/drawing/2014/main" id="{FDD9C164-D939-852C-EF2B-CFC8DD05B9BF}"/>
              </a:ext>
            </a:extLst>
          </p:cNvPr>
          <p:cNvSpPr>
            <a:spLocks noGrp="1"/>
          </p:cNvSpPr>
          <p:nvPr>
            <p:ph type="body" idx="1"/>
          </p:nvPr>
        </p:nvSpPr>
        <p:spPr>
          <a:xfrm>
            <a:off x="208575" y="1198880"/>
            <a:ext cx="6880500" cy="3824381"/>
          </a:xfrm>
        </p:spPr>
        <p:txBody>
          <a:bodyPr/>
          <a:lstStyle/>
          <a:p>
            <a:pPr>
              <a:spcAft>
                <a:spcPts val="1800"/>
              </a:spcAft>
            </a:pPr>
            <a:r>
              <a:rPr lang="en-US" b="1" dirty="0"/>
              <a:t>Automated testing </a:t>
            </a:r>
            <a:r>
              <a:rPr lang="en-US" dirty="0"/>
              <a:t>reduces work.</a:t>
            </a:r>
          </a:p>
          <a:p>
            <a:r>
              <a:rPr lang="en-US" b="1" dirty="0"/>
              <a:t>Manual testing </a:t>
            </a:r>
            <a:r>
              <a:rPr lang="en-US" dirty="0"/>
              <a:t>catches things auto testing can’t. </a:t>
            </a:r>
          </a:p>
          <a:p>
            <a:pPr lvl="1"/>
            <a:r>
              <a:rPr lang="en-US" dirty="0"/>
              <a:t>Auto testing</a:t>
            </a:r>
            <a:r>
              <a:rPr lang="en-US" altLang="en-US" dirty="0">
                <a:latin typeface="Roboto" panose="02000000000000000000" pitchFamily="2" charset="0"/>
                <a:ea typeface="Roboto" panose="02000000000000000000" pitchFamily="2" charset="0"/>
              </a:rPr>
              <a:t> catches ~30-50% of </a:t>
            </a:r>
            <a:r>
              <a:rPr lang="en-US" dirty="0"/>
              <a:t>accessibility</a:t>
            </a:r>
            <a:r>
              <a:rPr lang="en-US" altLang="en-US" dirty="0">
                <a:latin typeface="Roboto" panose="02000000000000000000" pitchFamily="2" charset="0"/>
                <a:ea typeface="Roboto" panose="02000000000000000000" pitchFamily="2" charset="0"/>
              </a:rPr>
              <a:t> issues. </a:t>
            </a:r>
            <a:endParaRPr lang="en-US" dirty="0"/>
          </a:p>
        </p:txBody>
      </p:sp>
    </p:spTree>
    <p:extLst>
      <p:ext uri="{BB962C8B-B14F-4D97-AF65-F5344CB8AC3E}">
        <p14:creationId xmlns:p14="http://schemas.microsoft.com/office/powerpoint/2010/main" val="3548122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Hand holding a magnifying glass inspecting Pope Tech icons.">
            <a:extLst>
              <a:ext uri="{FF2B5EF4-FFF2-40B4-BE49-F238E27FC236}">
                <a16:creationId xmlns:a16="http://schemas.microsoft.com/office/drawing/2014/main" id="{CA9E6BF1-F501-80EA-2E9E-471A7B85E128}"/>
              </a:ext>
            </a:extLst>
          </p:cNvPr>
          <p:cNvPicPr>
            <a:picLocks noChangeAspect="1"/>
          </p:cNvPicPr>
          <p:nvPr/>
        </p:nvPicPr>
        <p:blipFill>
          <a:blip r:embed="rId3"/>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C0BFCC48-A586-BB9D-70E0-793D04C933D8}"/>
              </a:ext>
            </a:extLst>
          </p:cNvPr>
          <p:cNvSpPr>
            <a:spLocks noGrp="1"/>
          </p:cNvSpPr>
          <p:nvPr>
            <p:ph type="title"/>
          </p:nvPr>
        </p:nvSpPr>
        <p:spPr>
          <a:xfrm>
            <a:off x="-50800" y="299720"/>
            <a:ext cx="9144000" cy="1085850"/>
          </a:xfrm>
          <a:noFill/>
        </p:spPr>
        <p:txBody>
          <a:bodyPr/>
          <a:lstStyle/>
          <a:p>
            <a:pPr marL="91440" algn="ctr"/>
            <a:r>
              <a:rPr lang="en-US" sz="5400" dirty="0">
                <a:solidFill>
                  <a:schemeClr val="bg1"/>
                </a:solidFill>
              </a:rPr>
              <a:t>Validate Auto Tool Results</a:t>
            </a:r>
          </a:p>
        </p:txBody>
      </p:sp>
    </p:spTree>
    <p:extLst>
      <p:ext uri="{BB962C8B-B14F-4D97-AF65-F5344CB8AC3E}">
        <p14:creationId xmlns:p14="http://schemas.microsoft.com/office/powerpoint/2010/main" val="4268811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6AA44-1B23-92FE-1581-49C1298A47A0}"/>
              </a:ext>
            </a:extLst>
          </p:cNvPr>
          <p:cNvSpPr>
            <a:spLocks noGrp="1"/>
          </p:cNvSpPr>
          <p:nvPr>
            <p:ph type="title"/>
          </p:nvPr>
        </p:nvSpPr>
        <p:spPr>
          <a:xfrm>
            <a:off x="567155" y="377786"/>
            <a:ext cx="8021034" cy="757500"/>
          </a:xfrm>
        </p:spPr>
        <p:txBody>
          <a:bodyPr/>
          <a:lstStyle/>
          <a:p>
            <a:r>
              <a:rPr lang="en-US" sz="3500" dirty="0"/>
              <a:t>1st Fix Errors Identified by Pope Tech</a:t>
            </a:r>
          </a:p>
        </p:txBody>
      </p:sp>
      <p:pic>
        <p:nvPicPr>
          <p:cNvPr id="7" name="Picture 6" descr="Icon: Pope Tech/WAVE Error.">
            <a:extLst>
              <a:ext uri="{FF2B5EF4-FFF2-40B4-BE49-F238E27FC236}">
                <a16:creationId xmlns:a16="http://schemas.microsoft.com/office/drawing/2014/main" id="{4201E9AB-89FC-7869-5BC1-0034662D360C}"/>
              </a:ext>
            </a:extLst>
          </p:cNvPr>
          <p:cNvPicPr>
            <a:picLocks noChangeAspect="1"/>
          </p:cNvPicPr>
          <p:nvPr/>
        </p:nvPicPr>
        <p:blipFill>
          <a:blip r:embed="rId3"/>
          <a:stretch>
            <a:fillRect/>
          </a:stretch>
        </p:blipFill>
        <p:spPr>
          <a:xfrm>
            <a:off x="573740" y="1207002"/>
            <a:ext cx="1104900" cy="1104900"/>
          </a:xfrm>
          <a:prstGeom prst="rect">
            <a:avLst/>
          </a:prstGeom>
        </p:spPr>
      </p:pic>
      <p:sp>
        <p:nvSpPr>
          <p:cNvPr id="3" name="Text Placeholder 2">
            <a:extLst>
              <a:ext uri="{FF2B5EF4-FFF2-40B4-BE49-F238E27FC236}">
                <a16:creationId xmlns:a16="http://schemas.microsoft.com/office/drawing/2014/main" id="{EA4402B5-AF39-1348-D399-2CC665C6F8CC}"/>
              </a:ext>
            </a:extLst>
          </p:cNvPr>
          <p:cNvSpPr>
            <a:spLocks noGrp="1"/>
          </p:cNvSpPr>
          <p:nvPr>
            <p:ph type="body" idx="1"/>
          </p:nvPr>
        </p:nvSpPr>
        <p:spPr>
          <a:xfrm>
            <a:off x="1620892" y="1350531"/>
            <a:ext cx="6291663" cy="1104900"/>
          </a:xfrm>
        </p:spPr>
        <p:txBody>
          <a:bodyPr/>
          <a:lstStyle/>
          <a:p>
            <a:pPr marL="76200" indent="0">
              <a:buNone/>
            </a:pPr>
            <a:r>
              <a:rPr lang="en-US" b="1" dirty="0"/>
              <a:t>Pope Tech Errors </a:t>
            </a:r>
            <a:r>
              <a:rPr lang="en-US" dirty="0"/>
              <a:t>are almost certainly accessibility issues. </a:t>
            </a:r>
          </a:p>
        </p:txBody>
      </p:sp>
      <p:sp>
        <p:nvSpPr>
          <p:cNvPr id="4" name="Text Placeholder 3">
            <a:extLst>
              <a:ext uri="{FF2B5EF4-FFF2-40B4-BE49-F238E27FC236}">
                <a16:creationId xmlns:a16="http://schemas.microsoft.com/office/drawing/2014/main" id="{D1B4C183-207D-F690-C076-2946EBCCCE4E}"/>
              </a:ext>
            </a:extLst>
          </p:cNvPr>
          <p:cNvSpPr>
            <a:spLocks noGrp="1"/>
          </p:cNvSpPr>
          <p:nvPr>
            <p:ph type="body" idx="2"/>
          </p:nvPr>
        </p:nvSpPr>
        <p:spPr>
          <a:xfrm>
            <a:off x="1674679" y="2527147"/>
            <a:ext cx="6291663" cy="2046481"/>
          </a:xfrm>
        </p:spPr>
        <p:txBody>
          <a:bodyPr/>
          <a:lstStyle/>
          <a:p>
            <a:pPr>
              <a:spcAft>
                <a:spcPts val="1200"/>
              </a:spcAft>
            </a:pPr>
            <a:r>
              <a:rPr lang="en-US" dirty="0"/>
              <a:t>Error rule set (22 rules)</a:t>
            </a:r>
          </a:p>
          <a:p>
            <a:pPr>
              <a:spcBef>
                <a:spcPts val="600"/>
              </a:spcBef>
            </a:pPr>
            <a:r>
              <a:rPr lang="en-US" dirty="0"/>
              <a:t>Pope Tech/WAVE documentation:</a:t>
            </a:r>
          </a:p>
          <a:p>
            <a:pPr lvl="1">
              <a:spcBef>
                <a:spcPts val="600"/>
              </a:spcBef>
            </a:pPr>
            <a:r>
              <a:rPr lang="en-US" dirty="0"/>
              <a:t>Helps you learn</a:t>
            </a:r>
          </a:p>
          <a:p>
            <a:pPr lvl="1">
              <a:spcBef>
                <a:spcPts val="600"/>
              </a:spcBef>
            </a:pPr>
            <a:r>
              <a:rPr lang="en-US" dirty="0"/>
              <a:t>Provides info on how to fix issues</a:t>
            </a:r>
          </a:p>
        </p:txBody>
      </p:sp>
    </p:spTree>
    <p:extLst>
      <p:ext uri="{BB962C8B-B14F-4D97-AF65-F5344CB8AC3E}">
        <p14:creationId xmlns:p14="http://schemas.microsoft.com/office/powerpoint/2010/main" val="2318016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369"/>
        <p:cNvGrpSpPr/>
        <p:nvPr/>
      </p:nvGrpSpPr>
      <p:grpSpPr>
        <a:xfrm>
          <a:off x="0" y="0"/>
          <a:ext cx="0" cy="0"/>
          <a:chOff x="0" y="0"/>
          <a:chExt cx="0" cy="0"/>
        </a:xfrm>
      </p:grpSpPr>
      <p:sp>
        <p:nvSpPr>
          <p:cNvPr id="370" name="Google Shape;370;p69"/>
          <p:cNvSpPr txBox="1">
            <a:spLocks noGrp="1"/>
          </p:cNvSpPr>
          <p:nvPr>
            <p:ph type="title"/>
          </p:nvPr>
        </p:nvSpPr>
        <p:spPr>
          <a:xfrm>
            <a:off x="667869" y="349197"/>
            <a:ext cx="6880500" cy="757500"/>
          </a:xfrm>
          <a:prstGeom prst="rect">
            <a:avLst/>
          </a:prstGeom>
        </p:spPr>
        <p:txBody>
          <a:bodyPr spcFirstLastPara="1" wrap="square" lIns="91425" tIns="91425" rIns="91425" bIns="91425" anchor="t" anchorCtr="0">
            <a:noAutofit/>
          </a:bodyPr>
          <a:lstStyle/>
          <a:p>
            <a:r>
              <a:rPr lang="en-US" sz="3500" b="1" dirty="0"/>
              <a:t>Other Pope Tech Flags</a:t>
            </a:r>
            <a:endParaRPr sz="3500" dirty="0"/>
          </a:p>
        </p:txBody>
      </p:sp>
      <p:pic>
        <p:nvPicPr>
          <p:cNvPr id="3" name="Picture 2" descr="Icon: Pope Tech/WAVE Alert.">
            <a:extLst>
              <a:ext uri="{FF2B5EF4-FFF2-40B4-BE49-F238E27FC236}">
                <a16:creationId xmlns:a16="http://schemas.microsoft.com/office/drawing/2014/main" id="{80B79C5B-F82C-C097-7CDB-05AC6D5F5A4C}"/>
              </a:ext>
            </a:extLst>
          </p:cNvPr>
          <p:cNvPicPr>
            <a:picLocks noChangeAspect="1"/>
          </p:cNvPicPr>
          <p:nvPr/>
        </p:nvPicPr>
        <p:blipFill>
          <a:blip r:embed="rId3"/>
          <a:stretch>
            <a:fillRect/>
          </a:stretch>
        </p:blipFill>
        <p:spPr>
          <a:xfrm>
            <a:off x="640975" y="1153215"/>
            <a:ext cx="1143000" cy="1143000"/>
          </a:xfrm>
          <a:prstGeom prst="rect">
            <a:avLst/>
          </a:prstGeom>
        </p:spPr>
      </p:pic>
      <p:sp>
        <p:nvSpPr>
          <p:cNvPr id="371" name="Google Shape;371;p69"/>
          <p:cNvSpPr txBox="1">
            <a:spLocks noGrp="1"/>
          </p:cNvSpPr>
          <p:nvPr>
            <p:ph type="body" idx="1"/>
          </p:nvPr>
        </p:nvSpPr>
        <p:spPr>
          <a:xfrm>
            <a:off x="1985963" y="1669702"/>
            <a:ext cx="6311155" cy="574998"/>
          </a:xfrm>
          <a:prstGeom prst="rect">
            <a:avLst/>
          </a:prstGeom>
        </p:spPr>
        <p:txBody>
          <a:bodyPr spcFirstLastPara="1" wrap="square" lIns="91425" tIns="91425" rIns="91425" bIns="91425" anchor="t" anchorCtr="0">
            <a:noAutofit/>
          </a:bodyPr>
          <a:lstStyle/>
          <a:p>
            <a:pPr marL="0" indent="0">
              <a:spcAft>
                <a:spcPts val="5400"/>
              </a:spcAft>
              <a:buNone/>
            </a:pPr>
            <a:r>
              <a:rPr lang="en-US" sz="3000" b="1" dirty="0"/>
              <a:t>Alerts</a:t>
            </a:r>
            <a:r>
              <a:rPr lang="en-US" sz="3000" dirty="0"/>
              <a:t> (42 rules)</a:t>
            </a:r>
          </a:p>
        </p:txBody>
      </p:sp>
      <p:pic>
        <p:nvPicPr>
          <p:cNvPr id="5" name="Picture 4" descr="Icon: Pope Tech/WAVE Structural Element.">
            <a:extLst>
              <a:ext uri="{FF2B5EF4-FFF2-40B4-BE49-F238E27FC236}">
                <a16:creationId xmlns:a16="http://schemas.microsoft.com/office/drawing/2014/main" id="{E67CC5BA-E1D4-CCBC-3AC5-190A69D755EF}"/>
              </a:ext>
            </a:extLst>
          </p:cNvPr>
          <p:cNvPicPr>
            <a:picLocks noChangeAspect="1"/>
          </p:cNvPicPr>
          <p:nvPr/>
        </p:nvPicPr>
        <p:blipFill>
          <a:blip r:embed="rId4"/>
          <a:stretch>
            <a:fillRect/>
          </a:stretch>
        </p:blipFill>
        <p:spPr>
          <a:xfrm>
            <a:off x="640975" y="2319027"/>
            <a:ext cx="1143000" cy="1143000"/>
          </a:xfrm>
          <a:prstGeom prst="rect">
            <a:avLst/>
          </a:prstGeom>
        </p:spPr>
      </p:pic>
      <p:sp>
        <p:nvSpPr>
          <p:cNvPr id="10" name="Google Shape;371;p69">
            <a:extLst>
              <a:ext uri="{FF2B5EF4-FFF2-40B4-BE49-F238E27FC236}">
                <a16:creationId xmlns:a16="http://schemas.microsoft.com/office/drawing/2014/main" id="{0C6011CC-EABA-90FB-562F-E00053C8EB76}"/>
              </a:ext>
            </a:extLst>
          </p:cNvPr>
          <p:cNvSpPr txBox="1">
            <a:spLocks/>
          </p:cNvSpPr>
          <p:nvPr/>
        </p:nvSpPr>
        <p:spPr>
          <a:xfrm>
            <a:off x="1985963" y="2872484"/>
            <a:ext cx="6311155" cy="6159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19100" marR="0" lvl="0" indent="-342900" algn="l" rtl="0">
              <a:lnSpc>
                <a:spcPct val="100000"/>
              </a:lnSpc>
              <a:spcBef>
                <a:spcPts val="0"/>
              </a:spcBef>
              <a:spcAft>
                <a:spcPts val="600"/>
              </a:spcAft>
              <a:buClr>
                <a:schemeClr val="accent2"/>
              </a:buClr>
              <a:buSzPct val="100000"/>
              <a:buFont typeface="System Font Regular"/>
              <a:buChar char="●"/>
              <a:defRPr lang="en-US" sz="2400" b="0" i="0" u="none" strike="noStrike" cap="none" dirty="0" smtClean="0">
                <a:solidFill>
                  <a:srgbClr val="000000"/>
                </a:solidFill>
                <a:latin typeface="Roboto"/>
                <a:ea typeface="Roboto"/>
                <a:cs typeface="Roboto"/>
                <a:sym typeface="Roboto"/>
              </a:defRPr>
            </a:lvl1pPr>
            <a:lvl2pPr marL="914400" marR="0" lvl="1" indent="-381000" algn="l" rtl="0">
              <a:lnSpc>
                <a:spcPct val="100000"/>
              </a:lnSpc>
              <a:spcBef>
                <a:spcPts val="300"/>
              </a:spcBef>
              <a:spcAft>
                <a:spcPts val="0"/>
              </a:spcAft>
              <a:buClr>
                <a:schemeClr val="accent2"/>
              </a:buClr>
              <a:buSzPts val="2400"/>
              <a:buFont typeface="Roboto"/>
              <a:buChar char="○"/>
              <a:defRPr sz="2400" b="0" i="0" u="none" strike="noStrike" cap="none">
                <a:solidFill>
                  <a:srgbClr val="000000"/>
                </a:solidFill>
                <a:latin typeface="Roboto"/>
                <a:ea typeface="Roboto"/>
                <a:cs typeface="Roboto"/>
                <a:sym typeface="Roboto"/>
              </a:defRPr>
            </a:lvl2pPr>
            <a:lvl3pPr marL="1371600" marR="0" lvl="2" indent="-368300" algn="l" rtl="0">
              <a:lnSpc>
                <a:spcPct val="100000"/>
              </a:lnSpc>
              <a:spcBef>
                <a:spcPts val="600"/>
              </a:spcBef>
              <a:spcAft>
                <a:spcPts val="0"/>
              </a:spcAft>
              <a:buClr>
                <a:schemeClr val="accent2"/>
              </a:buClr>
              <a:buSzPts val="2200"/>
              <a:buFont typeface="Roboto"/>
              <a:buChar char="■"/>
              <a:defRPr sz="2200" b="0" i="0" u="none" strike="noStrike" cap="none">
                <a:solidFill>
                  <a:srgbClr val="000000"/>
                </a:solidFill>
                <a:latin typeface="Roboto"/>
                <a:ea typeface="Roboto"/>
                <a:cs typeface="Roboto"/>
                <a:sym typeface="Roboto"/>
              </a:defRPr>
            </a:lvl3pPr>
            <a:lvl4pPr marL="1828800" marR="0" lvl="3" indent="-368300" algn="l" rtl="0">
              <a:lnSpc>
                <a:spcPct val="100000"/>
              </a:lnSpc>
              <a:spcBef>
                <a:spcPts val="600"/>
              </a:spcBef>
              <a:spcAft>
                <a:spcPts val="0"/>
              </a:spcAft>
              <a:buClr>
                <a:schemeClr val="accent2"/>
              </a:buClr>
              <a:buSzPts val="2200"/>
              <a:buFont typeface="Roboto"/>
              <a:buChar char="●"/>
              <a:defRPr sz="2200" b="0" i="0" u="none" strike="noStrike" cap="none">
                <a:solidFill>
                  <a:srgbClr val="000000"/>
                </a:solidFill>
                <a:latin typeface="Roboto"/>
                <a:ea typeface="Roboto"/>
                <a:cs typeface="Roboto"/>
                <a:sym typeface="Roboto"/>
              </a:defRPr>
            </a:lvl4pPr>
            <a:lvl5pPr marL="2286000" marR="0" lvl="4" indent="-368300" algn="l" rtl="0">
              <a:lnSpc>
                <a:spcPct val="100000"/>
              </a:lnSpc>
              <a:spcBef>
                <a:spcPts val="600"/>
              </a:spcBef>
              <a:spcAft>
                <a:spcPts val="0"/>
              </a:spcAft>
              <a:buClr>
                <a:schemeClr val="accent2"/>
              </a:buClr>
              <a:buSzPts val="2200"/>
              <a:buFont typeface="Roboto"/>
              <a:buChar char="○"/>
              <a:defRPr sz="2200" b="0" i="0" u="none" strike="noStrike" cap="none">
                <a:solidFill>
                  <a:srgbClr val="000000"/>
                </a:solidFill>
                <a:latin typeface="Roboto"/>
                <a:ea typeface="Roboto"/>
                <a:cs typeface="Roboto"/>
                <a:sym typeface="Roboto"/>
              </a:defRPr>
            </a:lvl5pPr>
            <a:lvl6pPr marL="2743200" marR="0" lvl="5" indent="-368300" algn="l" rtl="0">
              <a:lnSpc>
                <a:spcPct val="100000"/>
              </a:lnSpc>
              <a:spcBef>
                <a:spcPts val="1200"/>
              </a:spcBef>
              <a:spcAft>
                <a:spcPts val="0"/>
              </a:spcAft>
              <a:buClr>
                <a:schemeClr val="accent2"/>
              </a:buClr>
              <a:buSzPts val="2200"/>
              <a:buFont typeface="Roboto"/>
              <a:buChar char="■"/>
              <a:defRPr sz="2200" b="0" i="0" u="none" strike="noStrike" cap="none">
                <a:solidFill>
                  <a:srgbClr val="000000"/>
                </a:solidFill>
                <a:latin typeface="Roboto"/>
                <a:ea typeface="Roboto"/>
                <a:cs typeface="Roboto"/>
                <a:sym typeface="Roboto"/>
              </a:defRPr>
            </a:lvl6pPr>
            <a:lvl7pPr marL="3200400" marR="0" lvl="6" indent="-368300" algn="l" rtl="0">
              <a:lnSpc>
                <a:spcPct val="100000"/>
              </a:lnSpc>
              <a:spcBef>
                <a:spcPts val="1200"/>
              </a:spcBef>
              <a:spcAft>
                <a:spcPts val="0"/>
              </a:spcAft>
              <a:buClr>
                <a:schemeClr val="accent2"/>
              </a:buClr>
              <a:buSzPts val="2200"/>
              <a:buFont typeface="Roboto"/>
              <a:buChar char="●"/>
              <a:defRPr sz="2200" b="0" i="0" u="none" strike="noStrike" cap="none">
                <a:solidFill>
                  <a:srgbClr val="000000"/>
                </a:solidFill>
                <a:latin typeface="Roboto"/>
                <a:ea typeface="Roboto"/>
                <a:cs typeface="Roboto"/>
                <a:sym typeface="Roboto"/>
              </a:defRPr>
            </a:lvl7pPr>
            <a:lvl8pPr marL="3657600" marR="0" lvl="7" indent="-368300" algn="l" rtl="0">
              <a:lnSpc>
                <a:spcPct val="100000"/>
              </a:lnSpc>
              <a:spcBef>
                <a:spcPts val="1200"/>
              </a:spcBef>
              <a:spcAft>
                <a:spcPts val="0"/>
              </a:spcAft>
              <a:buClr>
                <a:schemeClr val="accent2"/>
              </a:buClr>
              <a:buSzPts val="2200"/>
              <a:buFont typeface="Roboto"/>
              <a:buChar char="○"/>
              <a:defRPr sz="2200" b="0" i="0" u="none" strike="noStrike" cap="none">
                <a:solidFill>
                  <a:srgbClr val="000000"/>
                </a:solidFill>
                <a:latin typeface="Roboto"/>
                <a:ea typeface="Roboto"/>
                <a:cs typeface="Roboto"/>
                <a:sym typeface="Roboto"/>
              </a:defRPr>
            </a:lvl8pPr>
            <a:lvl9pPr marL="4114800" marR="0" lvl="8" indent="-368300" algn="l" rtl="0">
              <a:lnSpc>
                <a:spcPct val="100000"/>
              </a:lnSpc>
              <a:spcBef>
                <a:spcPts val="1200"/>
              </a:spcBef>
              <a:spcAft>
                <a:spcPts val="1200"/>
              </a:spcAft>
              <a:buClr>
                <a:schemeClr val="accent2"/>
              </a:buClr>
              <a:buSzPts val="2200"/>
              <a:buFont typeface="Roboto"/>
              <a:buChar char="■"/>
              <a:defRPr sz="2200" b="0" i="0" u="none" strike="noStrike" cap="none">
                <a:solidFill>
                  <a:srgbClr val="000000"/>
                </a:solidFill>
                <a:latin typeface="Roboto"/>
                <a:ea typeface="Roboto"/>
                <a:cs typeface="Roboto"/>
                <a:sym typeface="Roboto"/>
              </a:defRPr>
            </a:lvl9pPr>
          </a:lstStyle>
          <a:p>
            <a:pPr marL="0" indent="0">
              <a:spcAft>
                <a:spcPts val="5000"/>
              </a:spcAft>
              <a:buFont typeface="System Font Regular"/>
              <a:buNone/>
            </a:pPr>
            <a:r>
              <a:rPr lang="en-US" sz="3000" b="1" dirty="0"/>
              <a:t>Structural Elements </a:t>
            </a:r>
            <a:r>
              <a:rPr lang="en-US" sz="3000" dirty="0"/>
              <a:t>(22 rules)</a:t>
            </a:r>
          </a:p>
        </p:txBody>
      </p:sp>
      <p:pic>
        <p:nvPicPr>
          <p:cNvPr id="7" name="Picture 6" descr="Icon: Pope Tech/WAVE ARIA.">
            <a:extLst>
              <a:ext uri="{FF2B5EF4-FFF2-40B4-BE49-F238E27FC236}">
                <a16:creationId xmlns:a16="http://schemas.microsoft.com/office/drawing/2014/main" id="{04E2949C-89CC-E8C4-13E3-0724D8837259}"/>
              </a:ext>
            </a:extLst>
          </p:cNvPr>
          <p:cNvPicPr>
            <a:picLocks noChangeAspect="1"/>
          </p:cNvPicPr>
          <p:nvPr/>
        </p:nvPicPr>
        <p:blipFill>
          <a:blip r:embed="rId5"/>
          <a:stretch>
            <a:fillRect/>
          </a:stretch>
        </p:blipFill>
        <p:spPr>
          <a:xfrm>
            <a:off x="640975" y="3633933"/>
            <a:ext cx="1143000" cy="1143000"/>
          </a:xfrm>
          <a:prstGeom prst="rect">
            <a:avLst/>
          </a:prstGeom>
        </p:spPr>
      </p:pic>
      <p:sp>
        <p:nvSpPr>
          <p:cNvPr id="11" name="Google Shape;371;p69">
            <a:extLst>
              <a:ext uri="{FF2B5EF4-FFF2-40B4-BE49-F238E27FC236}">
                <a16:creationId xmlns:a16="http://schemas.microsoft.com/office/drawing/2014/main" id="{517DB4D9-54B1-CF30-2A63-DE6ED26C424F}"/>
              </a:ext>
            </a:extLst>
          </p:cNvPr>
          <p:cNvSpPr txBox="1">
            <a:spLocks/>
          </p:cNvSpPr>
          <p:nvPr/>
        </p:nvSpPr>
        <p:spPr>
          <a:xfrm>
            <a:off x="1985963" y="3959512"/>
            <a:ext cx="6311155" cy="7544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19100" marR="0" lvl="0" indent="-342900" algn="l" rtl="0">
              <a:lnSpc>
                <a:spcPct val="100000"/>
              </a:lnSpc>
              <a:spcBef>
                <a:spcPts val="0"/>
              </a:spcBef>
              <a:spcAft>
                <a:spcPts val="600"/>
              </a:spcAft>
              <a:buClr>
                <a:schemeClr val="accent2"/>
              </a:buClr>
              <a:buSzPct val="100000"/>
              <a:buFont typeface="System Font Regular"/>
              <a:buChar char="●"/>
              <a:defRPr lang="en-US" sz="2400" b="0" i="0" u="none" strike="noStrike" cap="none" dirty="0" smtClean="0">
                <a:solidFill>
                  <a:srgbClr val="000000"/>
                </a:solidFill>
                <a:latin typeface="Roboto"/>
                <a:ea typeface="Roboto"/>
                <a:cs typeface="Roboto"/>
                <a:sym typeface="Roboto"/>
              </a:defRPr>
            </a:lvl1pPr>
            <a:lvl2pPr marL="914400" marR="0" lvl="1" indent="-381000" algn="l" rtl="0">
              <a:lnSpc>
                <a:spcPct val="100000"/>
              </a:lnSpc>
              <a:spcBef>
                <a:spcPts val="300"/>
              </a:spcBef>
              <a:spcAft>
                <a:spcPts val="0"/>
              </a:spcAft>
              <a:buClr>
                <a:schemeClr val="accent2"/>
              </a:buClr>
              <a:buSzPts val="2400"/>
              <a:buFont typeface="Roboto"/>
              <a:buChar char="○"/>
              <a:defRPr sz="2400" b="0" i="0" u="none" strike="noStrike" cap="none">
                <a:solidFill>
                  <a:srgbClr val="000000"/>
                </a:solidFill>
                <a:latin typeface="Roboto"/>
                <a:ea typeface="Roboto"/>
                <a:cs typeface="Roboto"/>
                <a:sym typeface="Roboto"/>
              </a:defRPr>
            </a:lvl2pPr>
            <a:lvl3pPr marL="1371600" marR="0" lvl="2" indent="-368300" algn="l" rtl="0">
              <a:lnSpc>
                <a:spcPct val="100000"/>
              </a:lnSpc>
              <a:spcBef>
                <a:spcPts val="600"/>
              </a:spcBef>
              <a:spcAft>
                <a:spcPts val="0"/>
              </a:spcAft>
              <a:buClr>
                <a:schemeClr val="accent2"/>
              </a:buClr>
              <a:buSzPts val="2200"/>
              <a:buFont typeface="Roboto"/>
              <a:buChar char="■"/>
              <a:defRPr sz="2200" b="0" i="0" u="none" strike="noStrike" cap="none">
                <a:solidFill>
                  <a:srgbClr val="000000"/>
                </a:solidFill>
                <a:latin typeface="Roboto"/>
                <a:ea typeface="Roboto"/>
                <a:cs typeface="Roboto"/>
                <a:sym typeface="Roboto"/>
              </a:defRPr>
            </a:lvl3pPr>
            <a:lvl4pPr marL="1828800" marR="0" lvl="3" indent="-368300" algn="l" rtl="0">
              <a:lnSpc>
                <a:spcPct val="100000"/>
              </a:lnSpc>
              <a:spcBef>
                <a:spcPts val="600"/>
              </a:spcBef>
              <a:spcAft>
                <a:spcPts val="0"/>
              </a:spcAft>
              <a:buClr>
                <a:schemeClr val="accent2"/>
              </a:buClr>
              <a:buSzPts val="2200"/>
              <a:buFont typeface="Roboto"/>
              <a:buChar char="●"/>
              <a:defRPr sz="2200" b="0" i="0" u="none" strike="noStrike" cap="none">
                <a:solidFill>
                  <a:srgbClr val="000000"/>
                </a:solidFill>
                <a:latin typeface="Roboto"/>
                <a:ea typeface="Roboto"/>
                <a:cs typeface="Roboto"/>
                <a:sym typeface="Roboto"/>
              </a:defRPr>
            </a:lvl4pPr>
            <a:lvl5pPr marL="2286000" marR="0" lvl="4" indent="-368300" algn="l" rtl="0">
              <a:lnSpc>
                <a:spcPct val="100000"/>
              </a:lnSpc>
              <a:spcBef>
                <a:spcPts val="600"/>
              </a:spcBef>
              <a:spcAft>
                <a:spcPts val="0"/>
              </a:spcAft>
              <a:buClr>
                <a:schemeClr val="accent2"/>
              </a:buClr>
              <a:buSzPts val="2200"/>
              <a:buFont typeface="Roboto"/>
              <a:buChar char="○"/>
              <a:defRPr sz="2200" b="0" i="0" u="none" strike="noStrike" cap="none">
                <a:solidFill>
                  <a:srgbClr val="000000"/>
                </a:solidFill>
                <a:latin typeface="Roboto"/>
                <a:ea typeface="Roboto"/>
                <a:cs typeface="Roboto"/>
                <a:sym typeface="Roboto"/>
              </a:defRPr>
            </a:lvl5pPr>
            <a:lvl6pPr marL="2743200" marR="0" lvl="5" indent="-368300" algn="l" rtl="0">
              <a:lnSpc>
                <a:spcPct val="100000"/>
              </a:lnSpc>
              <a:spcBef>
                <a:spcPts val="1200"/>
              </a:spcBef>
              <a:spcAft>
                <a:spcPts val="0"/>
              </a:spcAft>
              <a:buClr>
                <a:schemeClr val="accent2"/>
              </a:buClr>
              <a:buSzPts val="2200"/>
              <a:buFont typeface="Roboto"/>
              <a:buChar char="■"/>
              <a:defRPr sz="2200" b="0" i="0" u="none" strike="noStrike" cap="none">
                <a:solidFill>
                  <a:srgbClr val="000000"/>
                </a:solidFill>
                <a:latin typeface="Roboto"/>
                <a:ea typeface="Roboto"/>
                <a:cs typeface="Roboto"/>
                <a:sym typeface="Roboto"/>
              </a:defRPr>
            </a:lvl6pPr>
            <a:lvl7pPr marL="3200400" marR="0" lvl="6" indent="-368300" algn="l" rtl="0">
              <a:lnSpc>
                <a:spcPct val="100000"/>
              </a:lnSpc>
              <a:spcBef>
                <a:spcPts val="1200"/>
              </a:spcBef>
              <a:spcAft>
                <a:spcPts val="0"/>
              </a:spcAft>
              <a:buClr>
                <a:schemeClr val="accent2"/>
              </a:buClr>
              <a:buSzPts val="2200"/>
              <a:buFont typeface="Roboto"/>
              <a:buChar char="●"/>
              <a:defRPr sz="2200" b="0" i="0" u="none" strike="noStrike" cap="none">
                <a:solidFill>
                  <a:srgbClr val="000000"/>
                </a:solidFill>
                <a:latin typeface="Roboto"/>
                <a:ea typeface="Roboto"/>
                <a:cs typeface="Roboto"/>
                <a:sym typeface="Roboto"/>
              </a:defRPr>
            </a:lvl7pPr>
            <a:lvl8pPr marL="3657600" marR="0" lvl="7" indent="-368300" algn="l" rtl="0">
              <a:lnSpc>
                <a:spcPct val="100000"/>
              </a:lnSpc>
              <a:spcBef>
                <a:spcPts val="1200"/>
              </a:spcBef>
              <a:spcAft>
                <a:spcPts val="0"/>
              </a:spcAft>
              <a:buClr>
                <a:schemeClr val="accent2"/>
              </a:buClr>
              <a:buSzPts val="2200"/>
              <a:buFont typeface="Roboto"/>
              <a:buChar char="○"/>
              <a:defRPr sz="2200" b="0" i="0" u="none" strike="noStrike" cap="none">
                <a:solidFill>
                  <a:srgbClr val="000000"/>
                </a:solidFill>
                <a:latin typeface="Roboto"/>
                <a:ea typeface="Roboto"/>
                <a:cs typeface="Roboto"/>
                <a:sym typeface="Roboto"/>
              </a:defRPr>
            </a:lvl8pPr>
            <a:lvl9pPr marL="4114800" marR="0" lvl="8" indent="-368300" algn="l" rtl="0">
              <a:lnSpc>
                <a:spcPct val="100000"/>
              </a:lnSpc>
              <a:spcBef>
                <a:spcPts val="1200"/>
              </a:spcBef>
              <a:spcAft>
                <a:spcPts val="1200"/>
              </a:spcAft>
              <a:buClr>
                <a:schemeClr val="accent2"/>
              </a:buClr>
              <a:buSzPts val="2200"/>
              <a:buFont typeface="Roboto"/>
              <a:buChar char="■"/>
              <a:defRPr sz="2200" b="0" i="0" u="none" strike="noStrike" cap="none">
                <a:solidFill>
                  <a:srgbClr val="000000"/>
                </a:solidFill>
                <a:latin typeface="Roboto"/>
                <a:ea typeface="Roboto"/>
                <a:cs typeface="Roboto"/>
                <a:sym typeface="Roboto"/>
              </a:defRPr>
            </a:lvl9pPr>
          </a:lstStyle>
          <a:p>
            <a:pPr marL="0" indent="0">
              <a:spcAft>
                <a:spcPts val="5400"/>
              </a:spcAft>
              <a:buFont typeface="System Font Regular"/>
              <a:buNone/>
            </a:pPr>
            <a:r>
              <a:rPr lang="en-US" sz="3000" b="1" dirty="0"/>
              <a:t>ARIA</a:t>
            </a:r>
            <a:r>
              <a:rPr lang="en-US" sz="3000" dirty="0"/>
              <a:t> (10 rules)</a:t>
            </a:r>
          </a:p>
        </p:txBody>
      </p:sp>
    </p:spTree>
    <p:extLst>
      <p:ext uri="{BB962C8B-B14F-4D97-AF65-F5344CB8AC3E}">
        <p14:creationId xmlns:p14="http://schemas.microsoft.com/office/powerpoint/2010/main" val="2395242895"/>
      </p:ext>
    </p:extLst>
  </p:cSld>
  <p:clrMapOvr>
    <a:masterClrMapping/>
  </p:clrMapOvr>
</p:sld>
</file>

<file path=ppt/theme/theme1.xml><?xml version="1.0" encoding="utf-8"?>
<a:theme xmlns:a="http://schemas.openxmlformats.org/drawingml/2006/main" name="IT@UMN Accessible Theme">
  <a:themeElements>
    <a:clrScheme name="Custom 8">
      <a:dk1>
        <a:srgbClr val="F2EEDC"/>
      </a:dk1>
      <a:lt1>
        <a:srgbClr val="F2EEDC"/>
      </a:lt1>
      <a:dk2>
        <a:srgbClr val="790019"/>
      </a:dk2>
      <a:lt2>
        <a:srgbClr val="F2EEDC"/>
      </a:lt2>
      <a:accent1>
        <a:srgbClr val="5B0013"/>
      </a:accent1>
      <a:accent2>
        <a:srgbClr val="7A0019"/>
      </a:accent2>
      <a:accent3>
        <a:srgbClr val="FFCC33"/>
      </a:accent3>
      <a:accent4>
        <a:srgbClr val="FFDE7A"/>
      </a:accent4>
      <a:accent5>
        <a:srgbClr val="2A3E14"/>
      </a:accent5>
      <a:accent6>
        <a:srgbClr val="0010A4"/>
      </a:accent6>
      <a:hlink>
        <a:srgbClr val="790019"/>
      </a:hlink>
      <a:folHlink>
        <a:srgbClr val="5400D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13449</TotalTime>
  <Words>4782</Words>
  <Application>Microsoft Macintosh PowerPoint</Application>
  <PresentationFormat>On-screen Show (16:9)</PresentationFormat>
  <Paragraphs>385</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Georgia</vt:lpstr>
      <vt:lpstr>Roboto</vt:lpstr>
      <vt:lpstr>Roboto Medium</vt:lpstr>
      <vt:lpstr>System Font Regular</vt:lpstr>
      <vt:lpstr>Wingdings</vt:lpstr>
      <vt:lpstr>IT@UMN Accessible Theme</vt:lpstr>
      <vt:lpstr>Manual Web Accessibility Testing  Laura Carlson z.umn.edu/manual-testing </vt:lpstr>
      <vt:lpstr>About Me</vt:lpstr>
      <vt:lpstr>Agenda</vt:lpstr>
      <vt:lpstr>Defining the Term:  Manual Web Accessibility Testing</vt:lpstr>
      <vt:lpstr>Auto and Manual Testing  Complement  Each Other</vt:lpstr>
      <vt:lpstr>How are they complementary?</vt:lpstr>
      <vt:lpstr>Validate Auto Tool Results</vt:lpstr>
      <vt:lpstr>1st Fix Errors Identified by Pope Tech</vt:lpstr>
      <vt:lpstr>Other Pope Tech Flags</vt:lpstr>
      <vt:lpstr>Favorite Manual Testing Areas</vt:lpstr>
      <vt:lpstr>1. Keyboard Access</vt:lpstr>
      <vt:lpstr>Throw Your Mouse Out the Window</vt:lpstr>
      <vt:lpstr>Keystrokes Used</vt:lpstr>
      <vt:lpstr>Things to Check</vt:lpstr>
      <vt:lpstr>2. Reflow</vt:lpstr>
      <vt:lpstr>One Way to Test Reflow</vt:lpstr>
      <vt:lpstr>3. The Straw Test</vt:lpstr>
      <vt:lpstr>The Straw Test</vt:lpstr>
      <vt:lpstr>4. Images</vt:lpstr>
      <vt:lpstr>Image Short Text Alternatives</vt:lpstr>
      <vt:lpstr>Long Text Alternatives for Images</vt:lpstr>
      <vt:lpstr>Purely Decorative Images</vt:lpstr>
      <vt:lpstr>5. Color and Contrast</vt:lpstr>
      <vt:lpstr>Color Alone</vt:lpstr>
      <vt:lpstr>Text Contrast</vt:lpstr>
      <vt:lpstr>Non-Text Contrast </vt:lpstr>
      <vt:lpstr>Summary and   Thank You!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Manual Web Accessibility Testing</dc:title>
  <dc:subject/>
  <dc:creator>Laura L. Carlson</dc:creator>
  <cp:keywords/>
  <dc:description/>
  <cp:lastModifiedBy>Laura L Carlson</cp:lastModifiedBy>
  <cp:revision>1806</cp:revision>
  <cp:lastPrinted>2022-06-10T15:08:25Z</cp:lastPrinted>
  <dcterms:modified xsi:type="dcterms:W3CDTF">2022-06-30T08:56:48Z</dcterms:modified>
  <cp:category/>
</cp:coreProperties>
</file>