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56" r:id="rId2"/>
    <p:sldId id="289" r:id="rId3"/>
    <p:sldId id="305" r:id="rId4"/>
    <p:sldId id="306" r:id="rId5"/>
    <p:sldId id="334" r:id="rId6"/>
    <p:sldId id="337" r:id="rId7"/>
    <p:sldId id="336" r:id="rId8"/>
    <p:sldId id="300" r:id="rId9"/>
    <p:sldId id="324" r:id="rId10"/>
    <p:sldId id="335" r:id="rId11"/>
    <p:sldId id="338" r:id="rId12"/>
    <p:sldId id="329" r:id="rId13"/>
    <p:sldId id="328" r:id="rId14"/>
    <p:sldId id="330" r:id="rId15"/>
    <p:sldId id="333" r:id="rId16"/>
    <p:sldId id="339" r:id="rId17"/>
    <p:sldId id="327" r:id="rId18"/>
    <p:sldId id="326" r:id="rId19"/>
    <p:sldId id="323" r:id="rId20"/>
    <p:sldId id="340" r:id="rId21"/>
    <p:sldId id="341" r:id="rId22"/>
    <p:sldId id="295" r:id="rId23"/>
  </p:sldIdLst>
  <p:sldSz cx="9144000" cy="6858000" type="screen4x3"/>
  <p:notesSz cx="9312275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93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368" autoAdjust="0"/>
    <p:restoredTop sz="94660"/>
  </p:normalViewPr>
  <p:slideViewPr>
    <p:cSldViewPr snapToGrid="0">
      <p:cViewPr varScale="1">
        <p:scale>
          <a:sx n="138" d="100"/>
          <a:sy n="138" d="100"/>
        </p:scale>
        <p:origin x="120" y="4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116" d="100"/>
          <a:sy n="116" d="100"/>
        </p:scale>
        <p:origin x="-402" y="-96"/>
      </p:cViewPr>
      <p:guideLst>
        <p:guide orient="horz" pos="2160"/>
        <p:guide pos="2933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035319" cy="342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74802" y="1"/>
            <a:ext cx="4035319" cy="342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03251D-C433-4177-9A99-C690D363E95C}" type="datetimeFigureOut">
              <a:rPr lang="en-US" smtClean="0"/>
              <a:pPr/>
              <a:t>11/1/2019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4341"/>
            <a:ext cx="4035319" cy="3424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74802" y="6514341"/>
            <a:ext cx="4035319" cy="3424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570FE9-6E56-49DF-A2E7-840CA9241D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1432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35319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74802" y="0"/>
            <a:ext cx="4035319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F56BA4-9A6A-41E9-9510-20C70ACD42E9}" type="datetimeFigureOut">
              <a:rPr lang="en-US" smtClean="0"/>
              <a:pPr/>
              <a:t>11/1/2019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941638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31228" y="3257550"/>
            <a:ext cx="744982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4035319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74802" y="6513910"/>
            <a:ext cx="4035319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9F0685-4AD0-412F-9DEE-C752ACE300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2376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88158"/>
            <a:ext cx="2895600" cy="365125"/>
          </a:xfrm>
        </p:spPr>
        <p:txBody>
          <a:bodyPr/>
          <a:lstStyle/>
          <a:p>
            <a:r>
              <a:rPr lang="en-US" dirty="0"/>
              <a:t>www.saturnsys.com</a:t>
            </a:r>
          </a:p>
        </p:txBody>
      </p:sp>
      <p:pic>
        <p:nvPicPr>
          <p:cNvPr id="9" name="Picture 2" descr="Saturn Systems named to the Inc. 5000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9903" y="6033890"/>
            <a:ext cx="645652" cy="4555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818dfaa6-c233-4020-b42f-8b52ec0e2ec5" descr="5303AC3E-7D37-4EAF-9703-DF042A129B46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503" y="6063449"/>
            <a:ext cx="1112764" cy="4434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733" y="914400"/>
            <a:ext cx="8011297" cy="724936"/>
          </a:xfrm>
        </p:spPr>
        <p:txBody>
          <a:bodyPr>
            <a:normAutofit/>
          </a:bodyPr>
          <a:lstStyle>
            <a:lvl1pPr algn="l">
              <a:defRPr sz="4000" u="sng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3156" y="1792727"/>
            <a:ext cx="7772399" cy="4091417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  <a:lvl2pPr>
              <a:defRPr>
                <a:solidFill>
                  <a:schemeClr val="accent1">
                    <a:lumMod val="75000"/>
                  </a:schemeClr>
                </a:solidFill>
              </a:defRPr>
            </a:lvl2pPr>
            <a:lvl3pPr>
              <a:defRPr>
                <a:solidFill>
                  <a:schemeClr val="accent1">
                    <a:lumMod val="75000"/>
                  </a:schemeClr>
                </a:solidFill>
              </a:defRPr>
            </a:lvl3pPr>
            <a:lvl4pPr>
              <a:defRPr>
                <a:solidFill>
                  <a:schemeClr val="accent1">
                    <a:lumMod val="75000"/>
                  </a:schemeClr>
                </a:solidFill>
              </a:defRPr>
            </a:lvl4pPr>
            <a:lvl5pPr>
              <a:defRPr>
                <a:solidFill>
                  <a:schemeClr val="accent1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79920"/>
            <a:ext cx="28956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www.saturnsys.com</a:t>
            </a:r>
          </a:p>
        </p:txBody>
      </p:sp>
      <p:pic>
        <p:nvPicPr>
          <p:cNvPr id="6" name="818dfaa6-c233-4020-b42f-8b52ec0e2ec5" descr="5303AC3E-7D37-4EAF-9703-DF042A129B46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503" y="6063449"/>
            <a:ext cx="1112764" cy="4434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 descr="Saturn Systems named to the Inc. 5000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9903" y="6033890"/>
            <a:ext cx="645652" cy="4555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 cstate="print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7992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www.saturnsys.com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472732"/>
            <a:ext cx="2895600" cy="365125"/>
          </a:xfrm>
        </p:spPr>
        <p:txBody>
          <a:bodyPr/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www.saturnsys.com</a:t>
            </a:r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1378227" y="3276600"/>
            <a:ext cx="6400800" cy="1676400"/>
          </a:xfrm>
        </p:spPr>
        <p:txBody>
          <a:bodyPr>
            <a:normAutofit fontScale="92500" lnSpcReduction="10000"/>
          </a:bodyPr>
          <a:lstStyle/>
          <a:p>
            <a:r>
              <a:rPr lang="en-US" sz="3600" dirty="0">
                <a:solidFill>
                  <a:schemeClr val="tx1"/>
                </a:solidFill>
                <a:latin typeface="+mj-lt"/>
              </a:rPr>
              <a:t>Mark Chmielewski</a:t>
            </a:r>
          </a:p>
          <a:p>
            <a:r>
              <a:rPr lang="en-US" sz="3600" dirty="0">
                <a:solidFill>
                  <a:schemeClr val="tx1"/>
                </a:solidFill>
                <a:latin typeface="+mj-lt"/>
              </a:rPr>
              <a:t>November 4, 2019</a:t>
            </a:r>
          </a:p>
          <a:p>
            <a:r>
              <a:rPr lang="en-US" sz="3600" dirty="0">
                <a:solidFill>
                  <a:schemeClr val="tx1"/>
                </a:solidFill>
                <a:latin typeface="+mj-lt"/>
              </a:rPr>
              <a:t>ECE 1001</a:t>
            </a:r>
          </a:p>
        </p:txBody>
      </p:sp>
      <p:pic>
        <p:nvPicPr>
          <p:cNvPr id="8" name="Picture 7" descr="ssi log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65464" y="2162311"/>
            <a:ext cx="5814777" cy="1011964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Awards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3156" y="1792728"/>
            <a:ext cx="7772399" cy="2761856"/>
          </a:xfrm>
        </p:spPr>
        <p:txBody>
          <a:bodyPr>
            <a:normAutofit fontScale="92500" lnSpcReduction="10000"/>
          </a:bodyPr>
          <a:lstStyle/>
          <a:p>
            <a:r>
              <a:rPr lang="en-US" dirty="0">
                <a:solidFill>
                  <a:schemeClr val="tx1"/>
                </a:solidFill>
              </a:rPr>
              <a:t>Inc. 5000 fastest growing private companies 5 consecutive years</a:t>
            </a:r>
          </a:p>
          <a:p>
            <a:r>
              <a:rPr lang="en-US" dirty="0">
                <a:solidFill>
                  <a:schemeClr val="tx1"/>
                </a:solidFill>
              </a:rPr>
              <a:t>Star Tribune Top 150 Minnesota Workplaces-3 consecutive years</a:t>
            </a:r>
          </a:p>
          <a:p>
            <a:r>
              <a:rPr lang="en-US" dirty="0">
                <a:solidFill>
                  <a:schemeClr val="tx1"/>
                </a:solidFill>
              </a:rPr>
              <a:t>Minnesota Business Magazine 100 Best Companies to Work For-3 consecutive years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www.saturnsys.com</a:t>
            </a: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38889EC5-D6C9-42AF-BA42-5FF76BE55FC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9903" y="4659868"/>
            <a:ext cx="1243194" cy="1773379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3519C27B-DB08-4483-9B7F-E5F999C1699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2709" y="4894217"/>
            <a:ext cx="1515786" cy="1480418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B5ABE4C0-6BE2-4C46-8B88-B28FB557EF6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9800" y="4837508"/>
            <a:ext cx="1218214" cy="1589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52253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Established Companies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RSM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Siemens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United Piping – Duluth</a:t>
            </a:r>
          </a:p>
          <a:p>
            <a:r>
              <a:rPr lang="en-US" dirty="0">
                <a:solidFill>
                  <a:schemeClr val="tx1"/>
                </a:solidFill>
              </a:rPr>
              <a:t>Startups/Entrepreneurs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Mastodon-Universal EHR</a:t>
            </a:r>
          </a:p>
          <a:p>
            <a:pPr lvl="1"/>
            <a:r>
              <a:rPr lang="en-US" dirty="0" err="1">
                <a:solidFill>
                  <a:schemeClr val="tx1"/>
                </a:solidFill>
              </a:rPr>
              <a:t>Fasetto</a:t>
            </a:r>
            <a:r>
              <a:rPr lang="en-US" dirty="0">
                <a:solidFill>
                  <a:schemeClr val="tx1"/>
                </a:solidFill>
              </a:rPr>
              <a:t>-Device Networking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www.saturnsys.com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950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E0876A8-6EC2-4294-99AE-C73A13F0CD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What’s an Entrepreneur?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C72A3EC4-AA2C-4B22-818E-E9602A4535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www.saturnsys.com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0C932958-B045-4E03-88E4-CAB9532314C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6733" y="1753280"/>
            <a:ext cx="7050650" cy="39708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94986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E0876A8-6EC2-4294-99AE-C73A13F0CD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Entrepreneur Examples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C72A3EC4-AA2C-4B22-818E-E9602A4535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www.saturnsys.com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DA08FFC2-66D0-4AB4-BD19-2001C97CD110}"/>
              </a:ext>
            </a:extLst>
          </p:cNvPr>
          <p:cNvSpPr txBox="1"/>
          <p:nvPr/>
        </p:nvSpPr>
        <p:spPr>
          <a:xfrm>
            <a:off x="949234" y="1898469"/>
            <a:ext cx="739357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Amazon – Jeff Bezos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Facebook – Mark Zuckerberg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Apple – Jobs &amp; Wozniak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Harry Potter – J.K. Rowling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Adam Neumann - </a:t>
            </a:r>
            <a:r>
              <a:rPr lang="en-US" sz="2400" dirty="0" err="1"/>
              <a:t>WeWork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714483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E0876A8-6EC2-4294-99AE-C73A13F0CD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Does it take to be an Entrepreneur?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C72A3EC4-AA2C-4B22-818E-E9602A4535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www.saturnsys.com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DA08FFC2-66D0-4AB4-BD19-2001C97CD110}"/>
              </a:ext>
            </a:extLst>
          </p:cNvPr>
          <p:cNvSpPr txBox="1"/>
          <p:nvPr/>
        </p:nvSpPr>
        <p:spPr>
          <a:xfrm>
            <a:off x="949234" y="1767841"/>
            <a:ext cx="7393577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Believe in your idea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Sell, sell, sell people on your idea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Not afraid to try.  Not afraid to fail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Have a big motor-willing to work hard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Willing to make painful current sacrifices for future gain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Be agile in your thought process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Learn how to compromise.  The world is shades of grey.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Be willing to take calculated financial risks</a:t>
            </a:r>
          </a:p>
        </p:txBody>
      </p:sp>
    </p:spTree>
    <p:extLst>
      <p:ext uri="{BB962C8B-B14F-4D97-AF65-F5344CB8AC3E}">
        <p14:creationId xmlns:p14="http://schemas.microsoft.com/office/powerpoint/2010/main" val="10972817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E0876A8-6EC2-4294-99AE-C73A13F0CD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Entrepreneur-The Daily Grind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C72A3EC4-AA2C-4B22-818E-E9602A4535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www.saturnsys.com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DA08FFC2-66D0-4AB4-BD19-2001C97CD110}"/>
              </a:ext>
            </a:extLst>
          </p:cNvPr>
          <p:cNvSpPr txBox="1"/>
          <p:nvPr/>
        </p:nvSpPr>
        <p:spPr>
          <a:xfrm>
            <a:off x="949234" y="1898469"/>
            <a:ext cx="7393577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Build your business with the right(best) people – Don’t settle for average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Develop and maintain an awesome work culture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Continually improve production processes and efficiencies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Produce the highest quality/best value products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Minimize debt and maximize cash flow and profit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Transition planning-knowing when to hand over control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Grooming the next generation of leaders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Realizing accumulated capital</a:t>
            </a:r>
          </a:p>
        </p:txBody>
      </p:sp>
    </p:spTree>
    <p:extLst>
      <p:ext uri="{BB962C8B-B14F-4D97-AF65-F5344CB8AC3E}">
        <p14:creationId xmlns:p14="http://schemas.microsoft.com/office/powerpoint/2010/main" val="31181348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E0876A8-6EC2-4294-99AE-C73A13F0CD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Entrepreneur-Giving Back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C72A3EC4-AA2C-4B22-818E-E9602A4535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www.saturnsys.com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DA08FFC2-66D0-4AB4-BD19-2001C97CD110}"/>
              </a:ext>
            </a:extLst>
          </p:cNvPr>
          <p:cNvSpPr txBox="1"/>
          <p:nvPr/>
        </p:nvSpPr>
        <p:spPr>
          <a:xfrm>
            <a:off x="949234" y="1898469"/>
            <a:ext cx="739357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Philanthropy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UMD Computer Science Scholarship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Duluth Superior Area Community Foundation – Saturn Systems Scholarship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Volunteering in the community</a:t>
            </a:r>
          </a:p>
        </p:txBody>
      </p:sp>
    </p:spTree>
    <p:extLst>
      <p:ext uri="{BB962C8B-B14F-4D97-AF65-F5344CB8AC3E}">
        <p14:creationId xmlns:p14="http://schemas.microsoft.com/office/powerpoint/2010/main" val="2081614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Engineering and CS Employment Outlook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>
                <a:solidFill>
                  <a:schemeClr val="tx1"/>
                </a:solidFill>
              </a:rPr>
              <a:t>Very Bright Employment Outlook 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Companies will continue to invest in hardware and software technologies to innovate, reduce costs and increase profits</a:t>
            </a:r>
          </a:p>
          <a:p>
            <a:r>
              <a:rPr lang="en-US" dirty="0">
                <a:solidFill>
                  <a:schemeClr val="tx1"/>
                </a:solidFill>
              </a:rPr>
              <a:t>Engineers Will be Scarce and Coveted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Very Challenging Degrees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Many high school grads are not prepared for the challenge</a:t>
            </a:r>
          </a:p>
          <a:p>
            <a:r>
              <a:rPr lang="en-US" dirty="0">
                <a:solidFill>
                  <a:schemeClr val="tx1"/>
                </a:solidFill>
              </a:rPr>
              <a:t>Many low/medium skill jobs will be replaced with machines 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www.saturnsys.com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277482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Technology Shapes the Future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3156" y="1792727"/>
            <a:ext cx="7772399" cy="4150873"/>
          </a:xfrm>
        </p:spPr>
        <p:txBody>
          <a:bodyPr>
            <a:normAutofit fontScale="77500" lnSpcReduction="20000"/>
          </a:bodyPr>
          <a:lstStyle/>
          <a:p>
            <a:r>
              <a:rPr lang="en-US" dirty="0">
                <a:solidFill>
                  <a:schemeClr val="tx1"/>
                </a:solidFill>
              </a:rPr>
              <a:t>Technology power and capabilities will revolutionize society at a rapid pace</a:t>
            </a:r>
          </a:p>
          <a:p>
            <a:r>
              <a:rPr lang="en-US" dirty="0">
                <a:solidFill>
                  <a:schemeClr val="tx1"/>
                </a:solidFill>
              </a:rPr>
              <a:t>Self driving cars, trucks and planes</a:t>
            </a:r>
          </a:p>
          <a:p>
            <a:r>
              <a:rPr lang="en-US" dirty="0">
                <a:solidFill>
                  <a:schemeClr val="tx1"/>
                </a:solidFill>
              </a:rPr>
              <a:t>Continued manufacturing automation, agricultural bots, delivery bots, drones, robot miners</a:t>
            </a:r>
          </a:p>
          <a:p>
            <a:r>
              <a:rPr lang="en-US" dirty="0">
                <a:solidFill>
                  <a:schemeClr val="tx1"/>
                </a:solidFill>
              </a:rPr>
              <a:t>Networks of small, lethal war machines, e-warfare</a:t>
            </a:r>
          </a:p>
          <a:p>
            <a:r>
              <a:rPr lang="en-US" dirty="0">
                <a:solidFill>
                  <a:schemeClr val="tx1"/>
                </a:solidFill>
              </a:rPr>
              <a:t>Block Chain Technology-business transactions, security</a:t>
            </a:r>
          </a:p>
          <a:p>
            <a:r>
              <a:rPr lang="en-US" dirty="0">
                <a:solidFill>
                  <a:schemeClr val="tx1"/>
                </a:solidFill>
              </a:rPr>
              <a:t>Factory grown food</a:t>
            </a:r>
          </a:p>
          <a:p>
            <a:r>
              <a:rPr lang="en-US" dirty="0">
                <a:solidFill>
                  <a:schemeClr val="tx1"/>
                </a:solidFill>
              </a:rPr>
              <a:t>Custom medical treatments for cancer/heart disease/diabetes</a:t>
            </a:r>
          </a:p>
          <a:p>
            <a:r>
              <a:rPr lang="en-US" dirty="0">
                <a:solidFill>
                  <a:schemeClr val="tx1"/>
                </a:solidFill>
              </a:rPr>
              <a:t>Software that writes and tests itself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www.saturnsys.com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24820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Parting Thoughts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>
                <a:solidFill>
                  <a:schemeClr val="tx1"/>
                </a:solidFill>
              </a:rPr>
              <a:t>Commitment to Your Degree Program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Study First.  Study Hard.  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Those with the best record get the best jobs</a:t>
            </a:r>
          </a:p>
          <a:p>
            <a:r>
              <a:rPr lang="en-US" dirty="0">
                <a:solidFill>
                  <a:schemeClr val="tx1"/>
                </a:solidFill>
              </a:rPr>
              <a:t>Work For Companies Where You are the Rock Star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Revenue Employee vs. Overhead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Tech and Engineering Companies</a:t>
            </a:r>
          </a:p>
          <a:p>
            <a:r>
              <a:rPr lang="en-US" dirty="0">
                <a:solidFill>
                  <a:schemeClr val="tx1"/>
                </a:solidFill>
              </a:rPr>
              <a:t>Don’t be Afraid to Take Risks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Move to Another Region if necessary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www.saturnsys.com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58664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Presentation Goals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Company Background</a:t>
            </a:r>
          </a:p>
          <a:p>
            <a:r>
              <a:rPr lang="en-US" dirty="0">
                <a:solidFill>
                  <a:schemeClr val="tx1"/>
                </a:solidFill>
              </a:rPr>
              <a:t>Culture</a:t>
            </a:r>
          </a:p>
          <a:p>
            <a:r>
              <a:rPr lang="en-US" dirty="0">
                <a:solidFill>
                  <a:schemeClr val="tx1"/>
                </a:solidFill>
              </a:rPr>
              <a:t>Saturn Business Focus</a:t>
            </a:r>
          </a:p>
          <a:p>
            <a:r>
              <a:rPr lang="en-US" dirty="0">
                <a:solidFill>
                  <a:schemeClr val="tx1"/>
                </a:solidFill>
              </a:rPr>
              <a:t>The Entrepreneur</a:t>
            </a:r>
          </a:p>
          <a:p>
            <a:r>
              <a:rPr lang="en-US" dirty="0">
                <a:solidFill>
                  <a:schemeClr val="tx1"/>
                </a:solidFill>
              </a:rPr>
              <a:t>Technology-Past and Future</a:t>
            </a:r>
          </a:p>
          <a:p>
            <a:r>
              <a:rPr lang="en-US" dirty="0">
                <a:solidFill>
                  <a:schemeClr val="tx1"/>
                </a:solidFill>
              </a:rPr>
              <a:t>Parting Thoughts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www.saturnsys.com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430256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Parting Thoughts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3156" y="1792727"/>
            <a:ext cx="7772399" cy="421379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Build and maintain relationships with family, friends and co-workers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Be a good listener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Learn how to compromise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Understand others motivations, fears</a:t>
            </a:r>
          </a:p>
          <a:p>
            <a:r>
              <a:rPr lang="en-US" dirty="0">
                <a:solidFill>
                  <a:schemeClr val="tx1"/>
                </a:solidFill>
              </a:rPr>
              <a:t>Don’t be Afraid to Take Calculated Risks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www.saturnsys.com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080301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Parting Thoughts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3156" y="1792727"/>
            <a:ext cx="7772399" cy="4213790"/>
          </a:xfrm>
        </p:spPr>
        <p:txBody>
          <a:bodyPr>
            <a:normAutofit fontScale="85000" lnSpcReduction="20000"/>
          </a:bodyPr>
          <a:lstStyle/>
          <a:p>
            <a:r>
              <a:rPr lang="en-US" dirty="0">
                <a:solidFill>
                  <a:schemeClr val="tx1"/>
                </a:solidFill>
              </a:rPr>
              <a:t>Understand your Strengths and Weaknesses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Be honestly self introspective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Apply your strengths, work on your weaknesses</a:t>
            </a:r>
          </a:p>
          <a:p>
            <a:r>
              <a:rPr lang="en-US" dirty="0">
                <a:solidFill>
                  <a:schemeClr val="tx1"/>
                </a:solidFill>
              </a:rPr>
              <a:t>Become Involved in Your Community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Volunteer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Get to know people outside your normal (comfort) social groups</a:t>
            </a:r>
          </a:p>
          <a:p>
            <a:r>
              <a:rPr lang="en-US" dirty="0">
                <a:solidFill>
                  <a:schemeClr val="tx1"/>
                </a:solidFill>
              </a:rPr>
              <a:t>Always Keep Learning, Always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Stay relevant in your career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Stay informed about what’s happening in the world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Stay curious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www.saturnsys.com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797550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3853" y="939333"/>
            <a:ext cx="8011297" cy="724936"/>
          </a:xfrm>
        </p:spPr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www.saturnsys.com</a:t>
            </a:r>
            <a:endParaRPr lang="en-US" dirty="0"/>
          </a:p>
        </p:txBody>
      </p:sp>
      <p:pic>
        <p:nvPicPr>
          <p:cNvPr id="1028" name="Picture 4" descr="M:\Marketing Materials\Graphics\Branding Graphics\2012\Online ads\Regional\SaturnSys_728x90_Offshore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7705" y="3222911"/>
            <a:ext cx="6934200" cy="857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983258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Location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www.saturnsys.com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Duluth – 314 W. Superior St. – Torrey </a:t>
            </a:r>
            <a:r>
              <a:rPr lang="en-US" dirty="0" err="1">
                <a:solidFill>
                  <a:schemeClr val="tx1"/>
                </a:solidFill>
              </a:rPr>
              <a:t>Bldg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D089B359-C7B3-4410-8E47-2D7562F31E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2381" y="2904836"/>
            <a:ext cx="1847850" cy="246697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D49068C7-94F2-4880-AB41-5A70A68A980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3943" y="2947581"/>
            <a:ext cx="2409825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67666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Saturn Systems 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dirty="0">
                <a:solidFill>
                  <a:schemeClr val="tx1"/>
                </a:solidFill>
              </a:rPr>
              <a:t>Custom Software Manufacturing</a:t>
            </a:r>
          </a:p>
          <a:p>
            <a:r>
              <a:rPr lang="en-US" sz="3000" dirty="0">
                <a:solidFill>
                  <a:schemeClr val="tx1"/>
                </a:solidFill>
              </a:rPr>
              <a:t>Saturn founded as an entrepreneur startup</a:t>
            </a:r>
          </a:p>
          <a:p>
            <a:r>
              <a:rPr lang="en-US" sz="3000" dirty="0">
                <a:solidFill>
                  <a:schemeClr val="tx1"/>
                </a:solidFill>
              </a:rPr>
              <a:t>Founded in 1990 in Duluth, Minnesota</a:t>
            </a:r>
          </a:p>
          <a:p>
            <a:r>
              <a:rPr lang="en-US" sz="3000" dirty="0">
                <a:solidFill>
                  <a:schemeClr val="tx1"/>
                </a:solidFill>
              </a:rPr>
              <a:t>Around 60 Employees-Mostly Computer Scientists, Quality Assurance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www.saturnsys.com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74645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We Do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>
                <a:solidFill>
                  <a:schemeClr val="tx1"/>
                </a:solidFill>
              </a:rPr>
              <a:t>Custom Software Development</a:t>
            </a:r>
          </a:p>
          <a:p>
            <a:r>
              <a:rPr lang="en-US" dirty="0">
                <a:solidFill>
                  <a:schemeClr val="tx1"/>
                </a:solidFill>
              </a:rPr>
              <a:t>Staff Augmentation/projects</a:t>
            </a:r>
          </a:p>
          <a:p>
            <a:r>
              <a:rPr lang="en-US" dirty="0">
                <a:solidFill>
                  <a:schemeClr val="tx1"/>
                </a:solidFill>
              </a:rPr>
              <a:t>System Design/Architecture</a:t>
            </a:r>
          </a:p>
          <a:p>
            <a:r>
              <a:rPr lang="en-US" dirty="0">
                <a:solidFill>
                  <a:schemeClr val="tx1"/>
                </a:solidFill>
              </a:rPr>
              <a:t>Web applications</a:t>
            </a:r>
          </a:p>
          <a:p>
            <a:r>
              <a:rPr lang="en-US" dirty="0">
                <a:solidFill>
                  <a:schemeClr val="tx1"/>
                </a:solidFill>
              </a:rPr>
              <a:t>Mobile Applications</a:t>
            </a:r>
          </a:p>
          <a:p>
            <a:r>
              <a:rPr lang="en-US" dirty="0">
                <a:solidFill>
                  <a:schemeClr val="tx1"/>
                </a:solidFill>
              </a:rPr>
              <a:t>Device Control</a:t>
            </a:r>
          </a:p>
          <a:p>
            <a:r>
              <a:rPr lang="en-US" dirty="0">
                <a:solidFill>
                  <a:schemeClr val="tx1"/>
                </a:solidFill>
              </a:rPr>
              <a:t>Systems Integration</a:t>
            </a:r>
          </a:p>
          <a:p>
            <a:r>
              <a:rPr lang="en-US" dirty="0">
                <a:solidFill>
                  <a:schemeClr val="tx1"/>
                </a:solidFill>
              </a:rPr>
              <a:t>Many industries and technologies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www.saturnsys.com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73164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Software?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Software allows businesses to function more efficiently</a:t>
            </a:r>
          </a:p>
          <a:p>
            <a:r>
              <a:rPr lang="en-US" dirty="0">
                <a:solidFill>
                  <a:schemeClr val="tx1"/>
                </a:solidFill>
              </a:rPr>
              <a:t>Generates revenue</a:t>
            </a:r>
          </a:p>
          <a:p>
            <a:r>
              <a:rPr lang="en-US" dirty="0">
                <a:solidFill>
                  <a:schemeClr val="tx1"/>
                </a:solidFill>
              </a:rPr>
              <a:t>Reduces costs</a:t>
            </a:r>
          </a:p>
          <a:p>
            <a:r>
              <a:rPr lang="en-US" dirty="0">
                <a:solidFill>
                  <a:schemeClr val="tx1"/>
                </a:solidFill>
              </a:rPr>
              <a:t>Increases competitive position</a:t>
            </a:r>
          </a:p>
          <a:p>
            <a:r>
              <a:rPr lang="en-US" dirty="0">
                <a:solidFill>
                  <a:schemeClr val="tx1"/>
                </a:solidFill>
              </a:rPr>
              <a:t>Meets regulatory requirements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www.saturnsys.com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00915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Saturn’s Niche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U.S. alternative to Off-Shoring</a:t>
            </a:r>
          </a:p>
          <a:p>
            <a:r>
              <a:rPr lang="en-US" dirty="0">
                <a:solidFill>
                  <a:schemeClr val="tx1"/>
                </a:solidFill>
              </a:rPr>
              <a:t>50% MN, 50% Rest of Nation</a:t>
            </a:r>
          </a:p>
          <a:p>
            <a:r>
              <a:rPr lang="en-US" dirty="0">
                <a:solidFill>
                  <a:schemeClr val="tx1"/>
                </a:solidFill>
              </a:rPr>
              <a:t>Saturn Systems Model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High Quality / Low risk / Lower Cost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High Skill Niche 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A bench of readily available developers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www.saturnsys.com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88888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Staff Profile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Computer Science and related 4 year degrees</a:t>
            </a:r>
          </a:p>
          <a:p>
            <a:r>
              <a:rPr lang="en-US" dirty="0">
                <a:solidFill>
                  <a:schemeClr val="tx1"/>
                </a:solidFill>
              </a:rPr>
              <a:t>Recruit from UMD, UWS, Michigan Tech and Northern Michigan</a:t>
            </a:r>
          </a:p>
          <a:p>
            <a:r>
              <a:rPr lang="en-US" dirty="0">
                <a:solidFill>
                  <a:schemeClr val="tx1"/>
                </a:solidFill>
              </a:rPr>
              <a:t>People who have demonstrated ability to perform at a high level – top students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www.saturnsys.com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54313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Saturn Culture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Respect, honesty and integrity</a:t>
            </a:r>
          </a:p>
          <a:p>
            <a:r>
              <a:rPr lang="en-US" dirty="0">
                <a:solidFill>
                  <a:schemeClr val="tx1"/>
                </a:solidFill>
              </a:rPr>
              <a:t>Technically challenging work</a:t>
            </a:r>
          </a:p>
          <a:p>
            <a:r>
              <a:rPr lang="en-US" dirty="0">
                <a:solidFill>
                  <a:schemeClr val="tx1"/>
                </a:solidFill>
              </a:rPr>
              <a:t>Transparency and communications</a:t>
            </a:r>
          </a:p>
          <a:p>
            <a:r>
              <a:rPr lang="en-US" dirty="0">
                <a:solidFill>
                  <a:schemeClr val="tx1"/>
                </a:solidFill>
              </a:rPr>
              <a:t>Perks and flexibility</a:t>
            </a:r>
          </a:p>
          <a:p>
            <a:r>
              <a:rPr lang="en-US" dirty="0">
                <a:solidFill>
                  <a:schemeClr val="tx1"/>
                </a:solidFill>
              </a:rPr>
              <a:t>Teamwork</a:t>
            </a:r>
          </a:p>
          <a:p>
            <a:r>
              <a:rPr lang="en-US" dirty="0">
                <a:solidFill>
                  <a:schemeClr val="tx1"/>
                </a:solidFill>
              </a:rPr>
              <a:t>Always Learning-Mentoring and Masters</a:t>
            </a:r>
          </a:p>
          <a:p>
            <a:r>
              <a:rPr lang="en-US" dirty="0">
                <a:solidFill>
                  <a:schemeClr val="tx1"/>
                </a:solidFill>
              </a:rPr>
              <a:t>Produce the Highest Quality Product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www.saturnsys.com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2494251"/>
      </p:ext>
    </p:extLst>
  </p:cSld>
  <p:clrMapOvr>
    <a:masterClrMapping/>
  </p:clrMapOvr>
</p:sld>
</file>

<file path=ppt/theme/theme1.xml><?xml version="1.0" encoding="utf-8"?>
<a:theme xmlns:a="http://schemas.openxmlformats.org/drawingml/2006/main" name="Saturn Systems Presentation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Saturn Systems Presentation Template</Template>
  <TotalTime>23095</TotalTime>
  <Words>710</Words>
  <Application>Microsoft Office PowerPoint</Application>
  <PresentationFormat>On-screen Show (4:3)</PresentationFormat>
  <Paragraphs>158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5" baseType="lpstr">
      <vt:lpstr>Arial</vt:lpstr>
      <vt:lpstr>Calibri</vt:lpstr>
      <vt:lpstr>Saturn Systems Presentation Template</vt:lpstr>
      <vt:lpstr>PowerPoint Presentation</vt:lpstr>
      <vt:lpstr>Presentation Goals</vt:lpstr>
      <vt:lpstr>Location</vt:lpstr>
      <vt:lpstr>Saturn Systems Overview</vt:lpstr>
      <vt:lpstr>What We Do</vt:lpstr>
      <vt:lpstr>Why Software?</vt:lpstr>
      <vt:lpstr>Saturn’s Niche</vt:lpstr>
      <vt:lpstr>Staff Profile</vt:lpstr>
      <vt:lpstr>Saturn Culture</vt:lpstr>
      <vt:lpstr>Awards</vt:lpstr>
      <vt:lpstr>Clients</vt:lpstr>
      <vt:lpstr>What’s an Entrepreneur?</vt:lpstr>
      <vt:lpstr>Entrepreneur Examples</vt:lpstr>
      <vt:lpstr>What Does it take to be an Entrepreneur?</vt:lpstr>
      <vt:lpstr>Entrepreneur-The Daily Grind</vt:lpstr>
      <vt:lpstr>Entrepreneur-Giving Back</vt:lpstr>
      <vt:lpstr>Engineering and CS Employment Outlook</vt:lpstr>
      <vt:lpstr>Technology Shapes the Future</vt:lpstr>
      <vt:lpstr>Parting Thoughts</vt:lpstr>
      <vt:lpstr>Parting Thoughts</vt:lpstr>
      <vt:lpstr>Parting Thoughts</vt:lpstr>
      <vt:lpstr>Questions?</vt:lpstr>
    </vt:vector>
  </TitlesOfParts>
  <Manager>Scott Risdal</Manager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Saturn Systems</dc:title>
  <dc:subject>Presentation</dc:subject>
  <dc:creator>Scott Risdal</dc:creator>
  <cp:lastModifiedBy>Dr. Burns</cp:lastModifiedBy>
  <cp:revision>763</cp:revision>
  <dcterms:created xsi:type="dcterms:W3CDTF">2010-08-04T20:04:36Z</dcterms:created>
  <dcterms:modified xsi:type="dcterms:W3CDTF">2019-11-01T19:28:33Z</dcterms:modified>
</cp:coreProperties>
</file>