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Allerta" panose="020B0604020202020204" charset="0"/>
      <p:regular r:id="rId47"/>
    </p:embeddedFont>
    <p:embeddedFont>
      <p:font typeface="Lato" panose="020B0604020202020204" charset="0"/>
      <p:regular r:id="rId48"/>
      <p:bold r:id="rId49"/>
      <p:italic r:id="rId50"/>
      <p:boldItalic r:id="rId51"/>
    </p:embeddedFont>
    <p:embeddedFont>
      <p:font typeface="Quattrocento"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120"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500696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607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101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150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40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12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570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323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554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44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5677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767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2275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535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1554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5049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98009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135231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55570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994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2917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3215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379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325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251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3789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4115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0835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5299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4418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4547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3238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7302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626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5440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1543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1204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4055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1269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14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882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376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092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49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658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422029" y="1028700"/>
            <a:ext cx="8229600" cy="1371599"/>
          </a:xfrm>
          <a:prstGeom prst="rect">
            <a:avLst/>
          </a:prstGeom>
          <a:noFill/>
          <a:ln>
            <a:noFill/>
          </a:ln>
        </p:spPr>
        <p:txBody>
          <a:bodyPr lIns="91425" tIns="91425" rIns="91425" bIns="91425" anchor="b" anchorCtr="0"/>
          <a:lstStyle>
            <a:lvl1pPr marL="0" marR="0" lvl="0" indent="0" algn="ctr" rtl="0">
              <a:spcBef>
                <a:spcPts val="0"/>
              </a:spcBef>
              <a:buClr>
                <a:srgbClr val="EAD594"/>
              </a:buClr>
              <a:buFont typeface="Allerta"/>
              <a:buNone/>
              <a:defRPr sz="48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
        <p:nvSpPr>
          <p:cNvPr id="16" name="Shape 16"/>
          <p:cNvSpPr txBox="1">
            <a:spLocks noGrp="1"/>
          </p:cNvSpPr>
          <p:nvPr>
            <p:ph type="subTitle" idx="1"/>
          </p:nvPr>
        </p:nvSpPr>
        <p:spPr>
          <a:xfrm>
            <a:off x="1371600" y="2498774"/>
            <a:ext cx="6400799" cy="1314449"/>
          </a:xfrm>
          <a:prstGeom prst="rect">
            <a:avLst/>
          </a:prstGeom>
          <a:noFill/>
          <a:ln>
            <a:noFill/>
          </a:ln>
        </p:spPr>
        <p:txBody>
          <a:bodyPr lIns="91425" tIns="91425" rIns="91425" bIns="91425" anchor="t" anchorCtr="0"/>
          <a:lstStyle>
            <a:lvl1pPr marL="0" marR="0" lvl="0" indent="0" algn="ctr" rtl="0">
              <a:spcBef>
                <a:spcPts val="560"/>
              </a:spcBef>
              <a:buClr>
                <a:srgbClr val="F9F9F9"/>
              </a:buClr>
              <a:buFont typeface="Noto Sans Symbols"/>
              <a:buNone/>
              <a:defRPr sz="2800" b="0" i="0" u="none" strike="noStrike" cap="none">
                <a:solidFill>
                  <a:schemeClr val="lt1"/>
                </a:solidFill>
                <a:latin typeface="Quattrocento"/>
                <a:ea typeface="Quattrocento"/>
                <a:cs typeface="Quattrocento"/>
                <a:sym typeface="Quattrocento"/>
              </a:defRPr>
            </a:lvl1pPr>
            <a:lvl2pPr marL="457200" marR="0" lvl="1" indent="0" algn="ctr" rtl="0">
              <a:spcBef>
                <a:spcPts val="480"/>
              </a:spcBef>
              <a:buClr>
                <a:schemeClr val="lt1"/>
              </a:buClr>
              <a:buFont typeface="Noto Sans Symbols"/>
              <a:buNone/>
              <a:defRPr sz="2400" b="0" i="0" u="none" strike="noStrike" cap="none">
                <a:solidFill>
                  <a:schemeClr val="lt1"/>
                </a:solidFill>
                <a:latin typeface="Quattrocento"/>
                <a:ea typeface="Quattrocento"/>
                <a:cs typeface="Quattrocento"/>
                <a:sym typeface="Quattrocento"/>
              </a:defRPr>
            </a:lvl2pPr>
            <a:lvl3pPr marL="914400" marR="0" lvl="2" indent="0" algn="ctr" rtl="0">
              <a:spcBef>
                <a:spcPts val="440"/>
              </a:spcBef>
              <a:buClr>
                <a:schemeClr val="lt1"/>
              </a:buClr>
              <a:buFont typeface="Noto Sans Symbols"/>
              <a:buNone/>
              <a:defRPr sz="2200" b="0" i="0" u="none" strike="noStrike" cap="none">
                <a:solidFill>
                  <a:schemeClr val="lt1"/>
                </a:solidFill>
                <a:latin typeface="Quattrocento"/>
                <a:ea typeface="Quattrocento"/>
                <a:cs typeface="Quattrocento"/>
                <a:sym typeface="Quattrocento"/>
              </a:defRPr>
            </a:lvl3pPr>
            <a:lvl4pPr marL="1371600" marR="0" lvl="3" indent="0" algn="ctr" rtl="0">
              <a:spcBef>
                <a:spcPts val="400"/>
              </a:spcBef>
              <a:buClr>
                <a:schemeClr val="lt1"/>
              </a:buClr>
              <a:buFont typeface="Noto Sans Symbols"/>
              <a:buNone/>
              <a:defRPr sz="2000" b="0" i="0" u="none" strike="noStrike" cap="none">
                <a:solidFill>
                  <a:schemeClr val="lt1"/>
                </a:solidFill>
                <a:latin typeface="Quattrocento"/>
                <a:ea typeface="Quattrocento"/>
                <a:cs typeface="Quattrocento"/>
                <a:sym typeface="Quattrocento"/>
              </a:defRPr>
            </a:lvl4pPr>
            <a:lvl5pPr marL="1828800" marR="0" lvl="4" indent="0" algn="ctr" rtl="0">
              <a:spcBef>
                <a:spcPts val="400"/>
              </a:spcBef>
              <a:buClr>
                <a:schemeClr val="lt1"/>
              </a:buClr>
              <a:buFont typeface="Noto Sans Symbols"/>
              <a:buNone/>
              <a:defRPr sz="2000" b="0" i="0" u="none" strike="noStrike" cap="none">
                <a:solidFill>
                  <a:schemeClr val="lt1"/>
                </a:solidFill>
                <a:latin typeface="Quattrocento"/>
                <a:ea typeface="Quattrocento"/>
                <a:cs typeface="Quattrocento"/>
                <a:sym typeface="Quattrocento"/>
              </a:defRPr>
            </a:lvl5pPr>
            <a:lvl6pPr marL="2286000" marR="0" lvl="5" indent="0" algn="ctr" rtl="0">
              <a:spcBef>
                <a:spcPts val="360"/>
              </a:spcBef>
              <a:buClr>
                <a:schemeClr val="lt1"/>
              </a:buClr>
              <a:buFont typeface="Noto Sans Symbols"/>
              <a:buNone/>
              <a:defRPr sz="1800" b="0" i="0" u="none" strike="noStrike" cap="none">
                <a:solidFill>
                  <a:schemeClr val="lt1"/>
                </a:solidFill>
                <a:latin typeface="Quattrocento"/>
                <a:ea typeface="Quattrocento"/>
                <a:cs typeface="Quattrocento"/>
                <a:sym typeface="Quattrocento"/>
              </a:defRPr>
            </a:lvl6pPr>
            <a:lvl7pPr marL="2743200" marR="0" lvl="6" indent="0" algn="ctr" rtl="0">
              <a:spcBef>
                <a:spcPts val="320"/>
              </a:spcBef>
              <a:buClr>
                <a:schemeClr val="lt1"/>
              </a:buClr>
              <a:buFont typeface="Noto Sans Symbols"/>
              <a:buNone/>
              <a:defRPr sz="1600" b="0" i="0" u="none" strike="noStrike" cap="none">
                <a:solidFill>
                  <a:schemeClr val="lt1"/>
                </a:solidFill>
                <a:latin typeface="Quattrocento"/>
                <a:ea typeface="Quattrocento"/>
                <a:cs typeface="Quattrocento"/>
                <a:sym typeface="Quattrocento"/>
              </a:defRPr>
            </a:lvl7pPr>
            <a:lvl8pPr marL="3200400" marR="0" lvl="7" indent="0" algn="ctr"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8pPr>
            <a:lvl9pPr marL="3657600" marR="0" lvl="8" indent="0" algn="ctr"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28800" y="457200"/>
            <a:ext cx="5486399" cy="391716"/>
          </a:xfrm>
          <a:prstGeom prst="rect">
            <a:avLst/>
          </a:prstGeom>
          <a:noFill/>
          <a:ln>
            <a:noFill/>
          </a:ln>
        </p:spPr>
        <p:txBody>
          <a:bodyPr lIns="91425" tIns="91425" rIns="91425" bIns="91425" anchor="b" anchorCtr="0"/>
          <a:lstStyle>
            <a:lvl1pPr marL="0" marR="0" lvl="0" indent="0" algn="ctr" rtl="0">
              <a:spcBef>
                <a:spcPts val="0"/>
              </a:spcBef>
              <a:buClr>
                <a:srgbClr val="EAD594"/>
              </a:buClr>
              <a:buFont typeface="Allerta"/>
              <a:buNone/>
              <a:defRPr sz="20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828800" y="1373980"/>
            <a:ext cx="5486399" cy="2971799"/>
          </a:xfrm>
          <a:prstGeom prst="rect">
            <a:avLst/>
          </a:prstGeom>
          <a:solidFill>
            <a:schemeClr val="dk2"/>
          </a:solidFill>
          <a:ln w="44450" cap="sq" cmpd="sng">
            <a:solidFill>
              <a:srgbClr val="FFFFFF"/>
            </a:solidFill>
            <a:prstDash val="solid"/>
            <a:miter/>
            <a:headEnd type="none" w="med" len="med"/>
            <a:tailEnd type="none" w="med" len="med"/>
          </a:ln>
        </p:spPr>
        <p:txBody>
          <a:bodyPr lIns="91425" tIns="91425" rIns="91425" bIns="91425" anchor="t" anchorCtr="0"/>
          <a:lstStyle>
            <a:lvl1pPr marL="548640" marR="0" lvl="0" indent="-2540" algn="l" rtl="0">
              <a:spcBef>
                <a:spcPts val="640"/>
              </a:spcBef>
              <a:buClr>
                <a:srgbClr val="F9F9F9"/>
              </a:buClr>
              <a:buFont typeface="Noto Sans Symbols"/>
              <a:buNone/>
              <a:defRPr sz="32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8" name="Shape 68"/>
          <p:cNvSpPr txBox="1">
            <a:spLocks noGrp="1"/>
          </p:cNvSpPr>
          <p:nvPr>
            <p:ph type="body" idx="1"/>
          </p:nvPr>
        </p:nvSpPr>
        <p:spPr>
          <a:xfrm>
            <a:off x="1828800" y="875090"/>
            <a:ext cx="5486399" cy="397763"/>
          </a:xfrm>
          <a:prstGeom prst="rect">
            <a:avLst/>
          </a:prstGeom>
          <a:noFill/>
          <a:ln>
            <a:noFill/>
          </a:ln>
        </p:spPr>
        <p:txBody>
          <a:bodyPr lIns="91425" tIns="91425" rIns="91425" bIns="91425" anchor="t" anchorCtr="0"/>
          <a:lstStyle>
            <a:lvl1pPr marL="0" marR="0" lvl="0" indent="0" algn="ctr" rtl="0">
              <a:spcBef>
                <a:spcPts val="280"/>
              </a:spcBef>
              <a:buClr>
                <a:srgbClr val="F9F9F9"/>
              </a:buClr>
              <a:buFont typeface="Noto Sans Symbols"/>
              <a:buNone/>
              <a:defRPr sz="1400" b="0" i="0" u="none" strike="noStrike" cap="none">
                <a:solidFill>
                  <a:schemeClr val="lt1"/>
                </a:solidFill>
                <a:latin typeface="Quattrocento"/>
                <a:ea typeface="Quattrocento"/>
                <a:cs typeface="Quattrocento"/>
                <a:sym typeface="Quattrocento"/>
              </a:defRPr>
            </a:lvl1pPr>
            <a:lvl2pPr marL="868680" marR="0" lvl="1" indent="-223520" algn="l" rtl="0">
              <a:spcBef>
                <a:spcPts val="240"/>
              </a:spcBef>
              <a:buClr>
                <a:schemeClr val="lt1"/>
              </a:buClr>
              <a:buSzPct val="80000"/>
              <a:buFont typeface="Noto Sans Symbols"/>
              <a:buChar char="◼"/>
              <a:defRPr sz="1200" b="0" i="0" u="none" strike="noStrike" cap="none">
                <a:solidFill>
                  <a:schemeClr val="lt1"/>
                </a:solidFill>
                <a:latin typeface="Quattrocento"/>
                <a:ea typeface="Quattrocento"/>
                <a:cs typeface="Quattrocento"/>
                <a:sym typeface="Quattrocento"/>
              </a:defRPr>
            </a:lvl2pPr>
            <a:lvl3pPr marL="1133856" marR="0" lvl="2" indent="-171830" algn="l" rtl="0">
              <a:spcBef>
                <a:spcPts val="200"/>
              </a:spcBef>
              <a:buClr>
                <a:schemeClr val="lt1"/>
              </a:buClr>
              <a:buSzPct val="95000"/>
              <a:buFont typeface="Noto Sans Symbols"/>
              <a:buChar char="▫"/>
              <a:defRPr sz="1000" b="0" i="0" u="none" strike="noStrike" cap="none">
                <a:solidFill>
                  <a:schemeClr val="lt1"/>
                </a:solidFill>
                <a:latin typeface="Quattrocento"/>
                <a:ea typeface="Quattrocento"/>
                <a:cs typeface="Quattrocento"/>
                <a:sym typeface="Quattrocento"/>
              </a:defRPr>
            </a:lvl3pPr>
            <a:lvl4pPr marL="1353312" marR="0" lvl="3" indent="-127761" algn="l" rtl="0">
              <a:spcBef>
                <a:spcPts val="180"/>
              </a:spcBef>
              <a:buClr>
                <a:schemeClr val="lt1"/>
              </a:buClr>
              <a:buSzPct val="100000"/>
              <a:buFont typeface="Noto Sans Symbols"/>
              <a:buChar char="●"/>
              <a:defRPr sz="900" b="0" i="0" u="none" strike="noStrike" cap="none">
                <a:solidFill>
                  <a:schemeClr val="lt1"/>
                </a:solidFill>
                <a:latin typeface="Quattrocento"/>
                <a:ea typeface="Quattrocento"/>
                <a:cs typeface="Quattrocento"/>
                <a:sym typeface="Quattrocento"/>
              </a:defRPr>
            </a:lvl4pPr>
            <a:lvl5pPr marL="1545336" marR="0" lvl="4" indent="-129286" algn="l" rtl="0">
              <a:spcBef>
                <a:spcPts val="180"/>
              </a:spcBef>
              <a:buClr>
                <a:schemeClr val="lt1"/>
              </a:buClr>
              <a:buSzPct val="100000"/>
              <a:buFont typeface="Noto Sans Symbols"/>
              <a:buChar char="◾"/>
              <a:defRPr sz="9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9" name="Shape 69"/>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806064" y="-1148715"/>
            <a:ext cx="3531869" cy="8229600"/>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75" name="Shape 75"/>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272778" y="-609598"/>
            <a:ext cx="4388643" cy="6019799"/>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81" name="Shape 81"/>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 name="Shape 19"/>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lstStyle>
            <a:lvl1pPr marL="548640" marR="0" lvl="0" indent="-306070" algn="l" rtl="0">
              <a:spcBef>
                <a:spcPts val="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20" name="Shape 20"/>
          <p:cNvSpPr txBox="1">
            <a:spLocks noGrp="1"/>
          </p:cNvSpPr>
          <p:nvPr>
            <p:ph type="sldNum" idx="12"/>
          </p:nvPr>
        </p:nvSpPr>
        <p:spPr>
          <a:xfrm>
            <a:off x="8497999" y="4688757"/>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BABABA"/>
              </a:buClr>
              <a:buSzPct val="25000"/>
              <a:buFont typeface="Arial"/>
              <a:buNone/>
            </a:pPr>
            <a:fld id="{00000000-1234-1234-1234-123412341234}" type="slidenum">
              <a:rPr lang="en" sz="1200" b="0" i="0" u="none" strike="noStrike" cap="none">
                <a:solidFill>
                  <a:srgbClr val="BABABA"/>
                </a:solidFill>
                <a:latin typeface="Arial"/>
                <a:ea typeface="Arial"/>
                <a:cs typeface="Arial"/>
                <a:sym typeface="Arial"/>
              </a:rPr>
              <a:t>‹#›</a:t>
            </a:fld>
            <a:endParaRPr lang="en" sz="1200" b="0" i="0" u="none" strike="noStrike" cap="none">
              <a:solidFill>
                <a:srgbClr val="BABABA"/>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200150"/>
            <a:ext cx="8229600" cy="3531869"/>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24" name="Shape 24"/>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600200" y="457200"/>
            <a:ext cx="7086600" cy="1371599"/>
          </a:xfrm>
          <a:prstGeom prst="rect">
            <a:avLst/>
          </a:prstGeom>
          <a:noFill/>
          <a:ln>
            <a:noFill/>
          </a:ln>
        </p:spPr>
        <p:txBody>
          <a:bodyPr lIns="91425" tIns="91425" rIns="91425" bIns="91425" anchor="b" anchorCtr="0"/>
          <a:lstStyle>
            <a:lvl1pPr marL="0" marR="0" lvl="0" indent="0" algn="l" rtl="0">
              <a:spcBef>
                <a:spcPts val="0"/>
              </a:spcBef>
              <a:buClr>
                <a:srgbClr val="DCC577"/>
              </a:buClr>
              <a:buFont typeface="Allerta"/>
              <a:buNone/>
              <a:defRPr sz="4800" b="1" i="0" u="none" strike="noStrike" cap="none">
                <a:solidFill>
                  <a:srgbClr val="DCC577"/>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600200" y="1880840"/>
            <a:ext cx="7086600" cy="1132283"/>
          </a:xfrm>
          <a:prstGeom prst="rect">
            <a:avLst/>
          </a:prstGeom>
          <a:noFill/>
          <a:ln>
            <a:noFill/>
          </a:ln>
        </p:spPr>
        <p:txBody>
          <a:bodyPr lIns="91425" tIns="91425" rIns="91425" bIns="91425" anchor="t" anchorCtr="0"/>
          <a:lstStyle>
            <a:lvl1pPr marL="73152" marR="0" lvl="0" indent="-9652" algn="l" rtl="0">
              <a:spcBef>
                <a:spcPts val="400"/>
              </a:spcBef>
              <a:buClr>
                <a:srgbClr val="F9F9F9"/>
              </a:buClr>
              <a:buFont typeface="Noto Sans Symbols"/>
              <a:buNone/>
              <a:defRPr sz="2000" b="0" i="0" u="none" strike="noStrike" cap="none">
                <a:solidFill>
                  <a:schemeClr val="lt1"/>
                </a:solidFill>
                <a:latin typeface="Quattrocento"/>
                <a:ea typeface="Quattrocento"/>
                <a:cs typeface="Quattrocento"/>
                <a:sym typeface="Quattrocento"/>
              </a:defRPr>
            </a:lvl1pPr>
            <a:lvl2pPr marL="868680" marR="0" lvl="1" indent="-284480" algn="l" rtl="0">
              <a:spcBef>
                <a:spcPts val="360"/>
              </a:spcBef>
              <a:buClr>
                <a:schemeClr val="lt1"/>
              </a:buClr>
              <a:buFont typeface="Noto Sans Symbols"/>
              <a:buNone/>
              <a:defRPr sz="1800" b="0" i="0" u="none" strike="noStrike" cap="none">
                <a:solidFill>
                  <a:schemeClr val="lt1"/>
                </a:solidFill>
                <a:latin typeface="Quattrocento"/>
                <a:ea typeface="Quattrocento"/>
                <a:cs typeface="Quattrocento"/>
                <a:sym typeface="Quattrocento"/>
              </a:defRPr>
            </a:lvl2pPr>
            <a:lvl3pPr marL="1133856" marR="0" lvl="2" indent="-232155" algn="l" rtl="0">
              <a:spcBef>
                <a:spcPts val="320"/>
              </a:spcBef>
              <a:buClr>
                <a:schemeClr val="lt1"/>
              </a:buClr>
              <a:buFont typeface="Noto Sans Symbols"/>
              <a:buNone/>
              <a:defRPr sz="1600" b="0" i="0" u="none" strike="noStrike" cap="none">
                <a:solidFill>
                  <a:schemeClr val="lt1"/>
                </a:solidFill>
                <a:latin typeface="Quattrocento"/>
                <a:ea typeface="Quattrocento"/>
                <a:cs typeface="Quattrocento"/>
                <a:sym typeface="Quattrocento"/>
              </a:defRPr>
            </a:lvl3pPr>
            <a:lvl4pPr marL="1353312" marR="0" lvl="3" indent="-184911" algn="l"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4pPr>
            <a:lvl5pPr marL="1545336" marR="0" lvl="4" indent="-186436" algn="l"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30" name="Shape 30"/>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548640" marR="0" lvl="0" indent="-314325" algn="l" rtl="0">
              <a:spcBef>
                <a:spcPts val="520"/>
              </a:spcBef>
              <a:buClr>
                <a:srgbClr val="F9F9F9"/>
              </a:buClr>
              <a:buSzPct val="64999"/>
              <a:buFont typeface="Noto Sans Symbols"/>
              <a:buChar char="⬜"/>
              <a:defRPr sz="26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111505" algn="l" rtl="0">
              <a:spcBef>
                <a:spcPts val="400"/>
              </a:spcBef>
              <a:buClr>
                <a:schemeClr val="lt1"/>
              </a:buClr>
              <a:buSzPct val="95000"/>
              <a:buFont typeface="Noto Sans Symbols"/>
              <a:buChar char="▫"/>
              <a:defRPr sz="2000" b="0" i="0" u="none" strike="noStrike" cap="none">
                <a:solidFill>
                  <a:schemeClr val="lt1"/>
                </a:solidFill>
                <a:latin typeface="Quattrocento"/>
                <a:ea typeface="Quattrocento"/>
                <a:cs typeface="Quattrocento"/>
                <a:sym typeface="Quattrocento"/>
              </a:defRPr>
            </a:lvl3pPr>
            <a:lvl4pPr marL="1353312" marR="0" lvl="3" indent="-70611"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4pPr>
            <a:lvl5pPr marL="1545336" marR="0" lvl="4" indent="-72136"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36" name="Shape 36"/>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548640" marR="0" lvl="0" indent="-314325" algn="l" rtl="0">
              <a:spcBef>
                <a:spcPts val="520"/>
              </a:spcBef>
              <a:buClr>
                <a:srgbClr val="F9F9F9"/>
              </a:buClr>
              <a:buSzPct val="64999"/>
              <a:buFont typeface="Noto Sans Symbols"/>
              <a:buChar char="⬜"/>
              <a:defRPr sz="26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111505" algn="l" rtl="0">
              <a:spcBef>
                <a:spcPts val="400"/>
              </a:spcBef>
              <a:buClr>
                <a:schemeClr val="lt1"/>
              </a:buClr>
              <a:buSzPct val="95000"/>
              <a:buFont typeface="Noto Sans Symbols"/>
              <a:buChar char="▫"/>
              <a:defRPr sz="2000" b="0" i="0" u="none" strike="noStrike" cap="none">
                <a:solidFill>
                  <a:schemeClr val="lt1"/>
                </a:solidFill>
                <a:latin typeface="Quattrocento"/>
                <a:ea typeface="Quattrocento"/>
                <a:cs typeface="Quattrocento"/>
                <a:sym typeface="Quattrocento"/>
              </a:defRPr>
            </a:lvl3pPr>
            <a:lvl4pPr marL="1353312" marR="0" lvl="3" indent="-70611"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4pPr>
            <a:lvl5pPr marL="1545336" marR="0" lvl="4" indent="-72136"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37" name="Shape 37"/>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4788"/>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151334"/>
            <a:ext cx="4040187" cy="563165"/>
          </a:xfrm>
          <a:prstGeom prst="rect">
            <a:avLst/>
          </a:prstGeom>
          <a:noFill/>
          <a:ln>
            <a:noFill/>
          </a:ln>
        </p:spPr>
        <p:txBody>
          <a:bodyPr lIns="91425" tIns="91425" rIns="91425" bIns="91425" anchor="ctr" anchorCtr="0"/>
          <a:lstStyle>
            <a:lvl1pPr marL="0" marR="0" lvl="0" indent="0" algn="l" rtl="0">
              <a:spcBef>
                <a:spcPts val="480"/>
              </a:spcBef>
              <a:buClr>
                <a:srgbClr val="F9F9F9"/>
              </a:buClr>
              <a:buFont typeface="Noto Sans Symbols"/>
              <a:buNone/>
              <a:defRPr sz="2400" b="0" i="0" u="none" strike="noStrike" cap="none">
                <a:solidFill>
                  <a:schemeClr val="lt1"/>
                </a:solidFill>
                <a:latin typeface="Quattrocento"/>
                <a:ea typeface="Quattrocento"/>
                <a:cs typeface="Quattrocento"/>
                <a:sym typeface="Quattrocento"/>
              </a:defRPr>
            </a:lvl1pPr>
            <a:lvl2pPr marL="868680" marR="0" lvl="1" indent="-284480" algn="l" rtl="0">
              <a:spcBef>
                <a:spcPts val="400"/>
              </a:spcBef>
              <a:buClr>
                <a:schemeClr val="lt1"/>
              </a:buClr>
              <a:buFont typeface="Noto Sans Symbols"/>
              <a:buNone/>
              <a:defRPr sz="2000" b="1" i="0" u="none" strike="noStrike" cap="none">
                <a:solidFill>
                  <a:schemeClr val="lt1"/>
                </a:solidFill>
                <a:latin typeface="Quattrocento"/>
                <a:ea typeface="Quattrocento"/>
                <a:cs typeface="Quattrocento"/>
                <a:sym typeface="Quattrocento"/>
              </a:defRPr>
            </a:lvl2pPr>
            <a:lvl3pPr marL="1133856" marR="0" lvl="2" indent="-232155" algn="l" rtl="0">
              <a:spcBef>
                <a:spcPts val="360"/>
              </a:spcBef>
              <a:buClr>
                <a:schemeClr val="lt1"/>
              </a:buClr>
              <a:buFont typeface="Noto Sans Symbols"/>
              <a:buNone/>
              <a:defRPr sz="1800" b="1" i="0" u="none" strike="noStrike" cap="none">
                <a:solidFill>
                  <a:schemeClr val="lt1"/>
                </a:solidFill>
                <a:latin typeface="Quattrocento"/>
                <a:ea typeface="Quattrocento"/>
                <a:cs typeface="Quattrocento"/>
                <a:sym typeface="Quattrocento"/>
              </a:defRPr>
            </a:lvl3pPr>
            <a:lvl4pPr marL="1353312" marR="0" lvl="3" indent="-184911"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4pPr>
            <a:lvl5pPr marL="1545336" marR="0" lvl="4" indent="-186436"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3" name="Shape 43"/>
          <p:cNvSpPr txBox="1">
            <a:spLocks noGrp="1"/>
          </p:cNvSpPr>
          <p:nvPr>
            <p:ph type="body" idx="2"/>
          </p:nvPr>
        </p:nvSpPr>
        <p:spPr>
          <a:xfrm>
            <a:off x="4645026" y="1151334"/>
            <a:ext cx="4041774" cy="563165"/>
          </a:xfrm>
          <a:prstGeom prst="rect">
            <a:avLst/>
          </a:prstGeom>
          <a:noFill/>
          <a:ln>
            <a:noFill/>
          </a:ln>
        </p:spPr>
        <p:txBody>
          <a:bodyPr lIns="91425" tIns="91425" rIns="91425" bIns="91425" anchor="ctr" anchorCtr="0"/>
          <a:lstStyle>
            <a:lvl1pPr marL="0" marR="0" lvl="0" indent="0" algn="l" rtl="0">
              <a:spcBef>
                <a:spcPts val="480"/>
              </a:spcBef>
              <a:buClr>
                <a:srgbClr val="F9F9F9"/>
              </a:buClr>
              <a:buFont typeface="Noto Sans Symbols"/>
              <a:buNone/>
              <a:defRPr sz="2400" b="0" i="0" u="none" strike="noStrike" cap="none">
                <a:solidFill>
                  <a:schemeClr val="lt1"/>
                </a:solidFill>
                <a:latin typeface="Quattrocento"/>
                <a:ea typeface="Quattrocento"/>
                <a:cs typeface="Quattrocento"/>
                <a:sym typeface="Quattrocento"/>
              </a:defRPr>
            </a:lvl1pPr>
            <a:lvl2pPr marL="868680" marR="0" lvl="1" indent="-284480" algn="l" rtl="0">
              <a:spcBef>
                <a:spcPts val="400"/>
              </a:spcBef>
              <a:buClr>
                <a:schemeClr val="lt1"/>
              </a:buClr>
              <a:buFont typeface="Noto Sans Symbols"/>
              <a:buNone/>
              <a:defRPr sz="2000" b="1" i="0" u="none" strike="noStrike" cap="none">
                <a:solidFill>
                  <a:schemeClr val="lt1"/>
                </a:solidFill>
                <a:latin typeface="Quattrocento"/>
                <a:ea typeface="Quattrocento"/>
                <a:cs typeface="Quattrocento"/>
                <a:sym typeface="Quattrocento"/>
              </a:defRPr>
            </a:lvl2pPr>
            <a:lvl3pPr marL="1133856" marR="0" lvl="2" indent="-232155" algn="l" rtl="0">
              <a:spcBef>
                <a:spcPts val="360"/>
              </a:spcBef>
              <a:buClr>
                <a:schemeClr val="lt1"/>
              </a:buClr>
              <a:buFont typeface="Noto Sans Symbols"/>
              <a:buNone/>
              <a:defRPr sz="1800" b="1" i="0" u="none" strike="noStrike" cap="none">
                <a:solidFill>
                  <a:schemeClr val="lt1"/>
                </a:solidFill>
                <a:latin typeface="Quattrocento"/>
                <a:ea typeface="Quattrocento"/>
                <a:cs typeface="Quattrocento"/>
                <a:sym typeface="Quattrocento"/>
              </a:defRPr>
            </a:lvl3pPr>
            <a:lvl4pPr marL="1353312" marR="0" lvl="3" indent="-184911"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4pPr>
            <a:lvl5pPr marL="1545336" marR="0" lvl="4" indent="-186436"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4" name="Shape 44"/>
          <p:cNvSpPr txBox="1">
            <a:spLocks noGrp="1"/>
          </p:cNvSpPr>
          <p:nvPr>
            <p:ph type="body" idx="3"/>
          </p:nvPr>
        </p:nvSpPr>
        <p:spPr>
          <a:xfrm>
            <a:off x="457200" y="1771650"/>
            <a:ext cx="4040187" cy="2822972"/>
          </a:xfrm>
          <a:prstGeom prst="rect">
            <a:avLst/>
          </a:prstGeom>
          <a:noFill/>
          <a:ln>
            <a:noFill/>
          </a:ln>
        </p:spPr>
        <p:txBody>
          <a:bodyPr lIns="91425" tIns="91425" rIns="91425" bIns="91425" anchor="t" anchorCtr="0"/>
          <a:lstStyle>
            <a:lvl1pPr marL="548640" marR="0" lvl="0" indent="-322580" algn="l" rtl="0">
              <a:spcBef>
                <a:spcPts val="480"/>
              </a:spcBef>
              <a:buClr>
                <a:srgbClr val="F9F9F9"/>
              </a:buClr>
              <a:buSzPct val="65000"/>
              <a:buFont typeface="Noto Sans Symbols"/>
              <a:buChar char="⬜"/>
              <a:defRPr sz="2400" b="0" i="0" u="none" strike="noStrike" cap="none">
                <a:solidFill>
                  <a:schemeClr val="lt1"/>
                </a:solidFill>
                <a:latin typeface="Quattrocento"/>
                <a:ea typeface="Quattrocento"/>
                <a:cs typeface="Quattrocento"/>
                <a:sym typeface="Quattrocento"/>
              </a:defRPr>
            </a:lvl1pPr>
            <a:lvl2pPr marL="868680" marR="0" lvl="1" indent="-182880" algn="l" rtl="0">
              <a:spcBef>
                <a:spcPts val="400"/>
              </a:spcBef>
              <a:buClr>
                <a:schemeClr val="lt1"/>
              </a:buClr>
              <a:buSzPct val="80000"/>
              <a:buFont typeface="Noto Sans Symbols"/>
              <a:buChar char="◼"/>
              <a:defRPr sz="2000" b="0" i="0" u="none" strike="noStrike" cap="none">
                <a:solidFill>
                  <a:schemeClr val="lt1"/>
                </a:solidFill>
                <a:latin typeface="Quattrocento"/>
                <a:ea typeface="Quattrocento"/>
                <a:cs typeface="Quattrocento"/>
                <a:sym typeface="Quattrocento"/>
              </a:defRPr>
            </a:lvl2pPr>
            <a:lvl3pPr marL="1133856" marR="0" lvl="2" indent="-123570" algn="l" rtl="0">
              <a:spcBef>
                <a:spcPts val="360"/>
              </a:spcBef>
              <a:buClr>
                <a:schemeClr val="lt1"/>
              </a:buClr>
              <a:buSzPct val="95000"/>
              <a:buFont typeface="Noto Sans Symbols"/>
              <a:buChar char="▫"/>
              <a:defRPr sz="1800" b="0" i="0" u="none" strike="noStrike" cap="none">
                <a:solidFill>
                  <a:schemeClr val="lt1"/>
                </a:solidFill>
                <a:latin typeface="Quattrocento"/>
                <a:ea typeface="Quattrocento"/>
                <a:cs typeface="Quattrocento"/>
                <a:sym typeface="Quattrocento"/>
              </a:defRPr>
            </a:lvl3pPr>
            <a:lvl4pPr marL="1353312" marR="0" lvl="3" indent="-83311"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4pPr>
            <a:lvl5pPr marL="1545336" marR="0" lvl="4" indent="-84836"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5" name="Shape 45"/>
          <p:cNvSpPr txBox="1">
            <a:spLocks noGrp="1"/>
          </p:cNvSpPr>
          <p:nvPr>
            <p:ph type="body" idx="4"/>
          </p:nvPr>
        </p:nvSpPr>
        <p:spPr>
          <a:xfrm>
            <a:off x="4645026" y="1771650"/>
            <a:ext cx="4041774" cy="2822972"/>
          </a:xfrm>
          <a:prstGeom prst="rect">
            <a:avLst/>
          </a:prstGeom>
          <a:noFill/>
          <a:ln>
            <a:noFill/>
          </a:ln>
        </p:spPr>
        <p:txBody>
          <a:bodyPr lIns="91425" tIns="91425" rIns="91425" bIns="91425" anchor="t" anchorCtr="0"/>
          <a:lstStyle>
            <a:lvl1pPr marL="548640" marR="0" lvl="0" indent="-322580" algn="l" rtl="0">
              <a:spcBef>
                <a:spcPts val="480"/>
              </a:spcBef>
              <a:buClr>
                <a:srgbClr val="F9F9F9"/>
              </a:buClr>
              <a:buSzPct val="65000"/>
              <a:buFont typeface="Noto Sans Symbols"/>
              <a:buChar char="⬜"/>
              <a:defRPr sz="2400" b="0" i="0" u="none" strike="noStrike" cap="none">
                <a:solidFill>
                  <a:schemeClr val="lt1"/>
                </a:solidFill>
                <a:latin typeface="Quattrocento"/>
                <a:ea typeface="Quattrocento"/>
                <a:cs typeface="Quattrocento"/>
                <a:sym typeface="Quattrocento"/>
              </a:defRPr>
            </a:lvl1pPr>
            <a:lvl2pPr marL="868680" marR="0" lvl="1" indent="-182880" algn="l" rtl="0">
              <a:spcBef>
                <a:spcPts val="400"/>
              </a:spcBef>
              <a:buClr>
                <a:schemeClr val="lt1"/>
              </a:buClr>
              <a:buSzPct val="80000"/>
              <a:buFont typeface="Noto Sans Symbols"/>
              <a:buChar char="◼"/>
              <a:defRPr sz="2000" b="0" i="0" u="none" strike="noStrike" cap="none">
                <a:solidFill>
                  <a:schemeClr val="lt1"/>
                </a:solidFill>
                <a:latin typeface="Quattrocento"/>
                <a:ea typeface="Quattrocento"/>
                <a:cs typeface="Quattrocento"/>
                <a:sym typeface="Quattrocento"/>
              </a:defRPr>
            </a:lvl2pPr>
            <a:lvl3pPr marL="1133856" marR="0" lvl="2" indent="-123570" algn="l" rtl="0">
              <a:spcBef>
                <a:spcPts val="360"/>
              </a:spcBef>
              <a:buClr>
                <a:schemeClr val="lt1"/>
              </a:buClr>
              <a:buSzPct val="95000"/>
              <a:buFont typeface="Noto Sans Symbols"/>
              <a:buChar char="▫"/>
              <a:defRPr sz="1800" b="0" i="0" u="none" strike="noStrike" cap="none">
                <a:solidFill>
                  <a:schemeClr val="lt1"/>
                </a:solidFill>
                <a:latin typeface="Quattrocento"/>
                <a:ea typeface="Quattrocento"/>
                <a:cs typeface="Quattrocento"/>
                <a:sym typeface="Quattrocento"/>
              </a:defRPr>
            </a:lvl3pPr>
            <a:lvl4pPr marL="1353312" marR="0" lvl="3" indent="-83311"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4pPr>
            <a:lvl5pPr marL="1545336" marR="0" lvl="4" indent="-84836"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6" name="Shape 46"/>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rgbClr val="BABABA"/>
              </a:buClr>
              <a:buSzPct val="25000"/>
              <a:buFont typeface="Arial"/>
              <a:buNone/>
            </a:pPr>
            <a:fld id="{00000000-1234-1234-1234-123412341234}" type="slidenum">
              <a:rPr lang="en" sz="1200" b="0" i="0" u="none" strike="noStrike" cap="none">
                <a:solidFill>
                  <a:srgbClr val="BABABA"/>
                </a:solidFill>
                <a:latin typeface="Arial"/>
                <a:ea typeface="Arial"/>
                <a:cs typeface="Arial"/>
                <a:sym typeface="Arial"/>
              </a:rPr>
              <a:t>‹#›</a:t>
            </a:fld>
            <a:endParaRPr lang="en" sz="1200" b="0" i="0" u="none" strike="noStrike" cap="none">
              <a:solidFill>
                <a:srgbClr val="BABABA"/>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4786"/>
            <a:ext cx="3008313" cy="871538"/>
          </a:xfrm>
          <a:prstGeom prst="rect">
            <a:avLst/>
          </a:prstGeom>
          <a:noFill/>
          <a:ln>
            <a:noFill/>
          </a:ln>
        </p:spPr>
        <p:txBody>
          <a:bodyPr lIns="91425" tIns="91425" rIns="91425" bIns="91425" anchor="b" anchorCtr="0"/>
          <a:lstStyle>
            <a:lvl1pPr marL="0" marR="0" lvl="0" indent="0" algn="l" rtl="0">
              <a:spcBef>
                <a:spcPts val="0"/>
              </a:spcBef>
              <a:buClr>
                <a:srgbClr val="F4DB8A"/>
              </a:buClr>
              <a:buFont typeface="Allerta"/>
              <a:buNone/>
              <a:defRPr sz="2200" b="0" i="0" u="none" strike="noStrike" cap="none">
                <a:solidFill>
                  <a:srgbClr val="F4DB8A"/>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457200" y="1143000"/>
            <a:ext cx="3008313" cy="3451622"/>
          </a:xfrm>
          <a:prstGeom prst="rect">
            <a:avLst/>
          </a:prstGeom>
          <a:noFill/>
          <a:ln>
            <a:noFill/>
          </a:ln>
        </p:spPr>
        <p:txBody>
          <a:bodyPr lIns="91425" tIns="91425" rIns="91425" bIns="91425" anchor="t" anchorCtr="0"/>
          <a:lstStyle>
            <a:lvl1pPr marL="0" marR="0" lvl="0" indent="0" algn="l" rtl="0">
              <a:spcBef>
                <a:spcPts val="280"/>
              </a:spcBef>
              <a:buClr>
                <a:srgbClr val="F9F9F9"/>
              </a:buClr>
              <a:buFont typeface="Noto Sans Symbols"/>
              <a:buNone/>
              <a:defRPr sz="1400" b="0" i="0" u="none" strike="noStrike" cap="none">
                <a:solidFill>
                  <a:schemeClr val="lt1"/>
                </a:solidFill>
                <a:latin typeface="Quattrocento"/>
                <a:ea typeface="Quattrocento"/>
                <a:cs typeface="Quattrocento"/>
                <a:sym typeface="Quattrocento"/>
              </a:defRPr>
            </a:lvl1pPr>
            <a:lvl2pPr marL="868680" marR="0" lvl="1" indent="-284480" algn="l" rtl="0">
              <a:spcBef>
                <a:spcPts val="240"/>
              </a:spcBef>
              <a:buClr>
                <a:schemeClr val="lt1"/>
              </a:buClr>
              <a:buFont typeface="Noto Sans Symbols"/>
              <a:buNone/>
              <a:defRPr sz="1200" b="0" i="0" u="none" strike="noStrike" cap="none">
                <a:solidFill>
                  <a:schemeClr val="lt1"/>
                </a:solidFill>
                <a:latin typeface="Quattrocento"/>
                <a:ea typeface="Quattrocento"/>
                <a:cs typeface="Quattrocento"/>
                <a:sym typeface="Quattrocento"/>
              </a:defRPr>
            </a:lvl2pPr>
            <a:lvl3pPr marL="1133856" marR="0" lvl="2" indent="-232155" algn="l" rtl="0">
              <a:spcBef>
                <a:spcPts val="200"/>
              </a:spcBef>
              <a:buClr>
                <a:schemeClr val="lt1"/>
              </a:buClr>
              <a:buFont typeface="Noto Sans Symbols"/>
              <a:buNone/>
              <a:defRPr sz="1000" b="0" i="0" u="none" strike="noStrike" cap="none">
                <a:solidFill>
                  <a:schemeClr val="lt1"/>
                </a:solidFill>
                <a:latin typeface="Quattrocento"/>
                <a:ea typeface="Quattrocento"/>
                <a:cs typeface="Quattrocento"/>
                <a:sym typeface="Quattrocento"/>
              </a:defRPr>
            </a:lvl3pPr>
            <a:lvl4pPr marL="1353312" marR="0" lvl="3" indent="-184911" algn="l" rtl="0">
              <a:spcBef>
                <a:spcPts val="180"/>
              </a:spcBef>
              <a:buClr>
                <a:schemeClr val="lt1"/>
              </a:buClr>
              <a:buFont typeface="Noto Sans Symbols"/>
              <a:buNone/>
              <a:defRPr sz="900" b="0" i="0" u="none" strike="noStrike" cap="none">
                <a:solidFill>
                  <a:schemeClr val="lt1"/>
                </a:solidFill>
                <a:latin typeface="Quattrocento"/>
                <a:ea typeface="Quattrocento"/>
                <a:cs typeface="Quattrocento"/>
                <a:sym typeface="Quattrocento"/>
              </a:defRPr>
            </a:lvl4pPr>
            <a:lvl5pPr marL="1545336" marR="0" lvl="4" indent="-186436" algn="l" rtl="0">
              <a:spcBef>
                <a:spcPts val="180"/>
              </a:spcBef>
              <a:buClr>
                <a:schemeClr val="lt1"/>
              </a:buClr>
              <a:buFont typeface="Noto Sans Symbols"/>
              <a:buNone/>
              <a:defRPr sz="9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1" name="Shape 61"/>
          <p:cNvSpPr txBox="1">
            <a:spLocks noGrp="1"/>
          </p:cNvSpPr>
          <p:nvPr>
            <p:ph type="body" idx="2"/>
          </p:nvPr>
        </p:nvSpPr>
        <p:spPr>
          <a:xfrm>
            <a:off x="3575050" y="204788"/>
            <a:ext cx="5111750" cy="4389834"/>
          </a:xfrm>
          <a:prstGeom prst="rect">
            <a:avLst/>
          </a:prstGeom>
          <a:noFill/>
          <a:ln>
            <a:noFill/>
          </a:ln>
        </p:spPr>
        <p:txBody>
          <a:bodyPr lIns="91425" tIns="91425" rIns="91425" bIns="91425" anchor="t" anchorCtr="0"/>
          <a:lstStyle>
            <a:lvl1pPr marL="548640" marR="0" lvl="0" indent="-314325" algn="l" rtl="0">
              <a:spcBef>
                <a:spcPts val="520"/>
              </a:spcBef>
              <a:buClr>
                <a:srgbClr val="F9F9F9"/>
              </a:buClr>
              <a:buSzPct val="64999"/>
              <a:buFont typeface="Noto Sans Symbols"/>
              <a:buChar char="⬜"/>
              <a:defRPr sz="26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72136"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2" name="Shape 62"/>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0"/>
            <a:ext cx="8229600" cy="3531869"/>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8" name="Shape 8"/>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68050" y="285750"/>
            <a:ext cx="8520599" cy="1830349"/>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Clr>
                <a:srgbClr val="EAD594"/>
              </a:buClr>
              <a:buSzPct val="25000"/>
              <a:buFont typeface="Allerta"/>
              <a:buNone/>
            </a:pPr>
            <a:r>
              <a:rPr lang="en" sz="4800" b="1" i="0" u="none" strike="noStrike" cap="none">
                <a:solidFill>
                  <a:srgbClr val="EAD594"/>
                </a:solidFill>
                <a:latin typeface="Allerta"/>
                <a:ea typeface="Allerta"/>
                <a:cs typeface="Allerta"/>
                <a:sym typeface="Allerta"/>
              </a:rPr>
              <a:t>VACUUM TUBE GUITAR AMPLIFIER</a:t>
            </a:r>
          </a:p>
          <a:p>
            <a:pPr marL="0" marR="0" lvl="0" indent="0" algn="ctr" rtl="0">
              <a:lnSpc>
                <a:spcPct val="115000"/>
              </a:lnSpc>
              <a:spcBef>
                <a:spcPts val="0"/>
              </a:spcBef>
              <a:buClr>
                <a:schemeClr val="dk1"/>
              </a:buClr>
              <a:buSzPct val="25000"/>
              <a:buFont typeface="Arial"/>
              <a:buNone/>
            </a:pPr>
            <a:r>
              <a:rPr lang="en" sz="1800" b="1" i="0" u="none" strike="noStrike" cap="none">
                <a:solidFill>
                  <a:srgbClr val="EAD594"/>
                </a:solidFill>
                <a:latin typeface="Times New Roman"/>
                <a:ea typeface="Times New Roman"/>
                <a:cs typeface="Times New Roman"/>
                <a:sym typeface="Times New Roman"/>
              </a:rPr>
              <a:t>WITH BLUETOOTH AND POWER SCALING</a:t>
            </a:r>
          </a:p>
        </p:txBody>
      </p:sp>
      <p:sp>
        <p:nvSpPr>
          <p:cNvPr id="89" name="Shape 89"/>
          <p:cNvSpPr txBox="1">
            <a:spLocks noGrp="1"/>
          </p:cNvSpPr>
          <p:nvPr>
            <p:ph type="subTitle" idx="1"/>
          </p:nvPr>
        </p:nvSpPr>
        <p:spPr>
          <a:xfrm>
            <a:off x="-141800" y="2495550"/>
            <a:ext cx="9336600" cy="1981200"/>
          </a:xfrm>
          <a:prstGeom prst="rect">
            <a:avLst/>
          </a:prstGeom>
          <a:noFill/>
          <a:ln>
            <a:noFill/>
          </a:ln>
        </p:spPr>
        <p:txBody>
          <a:bodyPr lIns="91425" tIns="91425" rIns="91425" bIns="91425" anchor="b" anchorCtr="0">
            <a:noAutofit/>
          </a:bodyPr>
          <a:lstStyle/>
          <a:p>
            <a:pPr marL="0" marR="0" lvl="0" indent="0" algn="ctr"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Presenters: Nick Hill, Adam Schmolling, Allan Bekkala</a:t>
            </a:r>
          </a:p>
          <a:p>
            <a:pPr marL="0" marR="0" lvl="0" indent="0" algn="ctr"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Advisor: Dr. Stanley Burns</a:t>
            </a:r>
          </a:p>
          <a:p>
            <a:pPr marL="0" marR="0" lvl="0" indent="0" algn="ctr" rtl="0">
              <a:spcBef>
                <a:spcPts val="0"/>
              </a:spcBef>
              <a:spcAft>
                <a:spcPts val="0"/>
              </a:spcAft>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a:p>
            <a:pPr marL="0" marR="0" lvl="0" indent="0" algn="ctr" rtl="0">
              <a:spcBef>
                <a:spcPts val="0"/>
              </a:spcBef>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Date: 04/26/2016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784600" y="573825"/>
            <a:ext cx="63216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TONE STACK</a:t>
            </a:r>
          </a:p>
        </p:txBody>
      </p:sp>
      <p:pic>
        <p:nvPicPr>
          <p:cNvPr id="146" name="Shape 146"/>
          <p:cNvPicPr preferRelativeResize="0"/>
          <p:nvPr/>
        </p:nvPicPr>
        <p:blipFill>
          <a:blip r:embed="rId3">
            <a:alphaModFix/>
          </a:blip>
          <a:stretch>
            <a:fillRect/>
          </a:stretch>
        </p:blipFill>
        <p:spPr>
          <a:xfrm>
            <a:off x="3792875" y="1543425"/>
            <a:ext cx="2305050" cy="289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64275" y="139950"/>
            <a:ext cx="9522600" cy="1388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3600" b="1" i="0" u="none" strike="noStrike" cap="none">
                <a:solidFill>
                  <a:srgbClr val="EAD594"/>
                </a:solidFill>
                <a:latin typeface="Allerta"/>
                <a:ea typeface="Allerta"/>
                <a:cs typeface="Allerta"/>
                <a:sym typeface="Allerta"/>
              </a:rPr>
              <a:t>LONG TAILED PAIR PHASE</a:t>
            </a:r>
            <a:r>
              <a:rPr lang="en" sz="3600"/>
              <a:t> </a:t>
            </a:r>
            <a:r>
              <a:rPr lang="en" sz="3600" b="1" i="0" u="none" strike="noStrike" cap="none">
                <a:solidFill>
                  <a:srgbClr val="EAD594"/>
                </a:solidFill>
                <a:latin typeface="Allerta"/>
                <a:ea typeface="Allerta"/>
                <a:cs typeface="Allerta"/>
                <a:sym typeface="Allerta"/>
              </a:rPr>
              <a:t>INVERTER</a:t>
            </a:r>
          </a:p>
        </p:txBody>
      </p:sp>
      <p:pic>
        <p:nvPicPr>
          <p:cNvPr id="152" name="Shape 152"/>
          <p:cNvPicPr preferRelativeResize="0"/>
          <p:nvPr/>
        </p:nvPicPr>
        <p:blipFill>
          <a:blip r:embed="rId3">
            <a:alphaModFix/>
          </a:blip>
          <a:stretch>
            <a:fillRect/>
          </a:stretch>
        </p:blipFill>
        <p:spPr>
          <a:xfrm>
            <a:off x="3287350" y="964237"/>
            <a:ext cx="2419350" cy="406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411200" y="626700"/>
            <a:ext cx="63216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PUSH-PULL POWER AMPLIFIER</a:t>
            </a:r>
          </a:p>
        </p:txBody>
      </p:sp>
      <p:pic>
        <p:nvPicPr>
          <p:cNvPr id="158" name="Shape 158" descr="Screen Shot 2016-04-25 at 1.02.09 PM.png"/>
          <p:cNvPicPr preferRelativeResize="0"/>
          <p:nvPr/>
        </p:nvPicPr>
        <p:blipFill>
          <a:blip r:embed="rId3">
            <a:alphaModFix/>
          </a:blip>
          <a:stretch>
            <a:fillRect/>
          </a:stretch>
        </p:blipFill>
        <p:spPr>
          <a:xfrm>
            <a:off x="1907025" y="2082399"/>
            <a:ext cx="5329950" cy="2668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077150" y="602150"/>
            <a:ext cx="6321599" cy="9695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POWER SUPPLY</a:t>
            </a:r>
          </a:p>
        </p:txBody>
      </p:sp>
      <p:pic>
        <p:nvPicPr>
          <p:cNvPr id="164" name="Shape 164"/>
          <p:cNvPicPr preferRelativeResize="0"/>
          <p:nvPr/>
        </p:nvPicPr>
        <p:blipFill rotWithShape="1">
          <a:blip r:embed="rId3">
            <a:alphaModFix/>
          </a:blip>
          <a:srcRect/>
          <a:stretch/>
        </p:blipFill>
        <p:spPr>
          <a:xfrm>
            <a:off x="785812" y="1676400"/>
            <a:ext cx="7877175" cy="2095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804575" y="575950"/>
            <a:ext cx="7392600" cy="10197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2400" b="1" i="0" u="none" strike="noStrike" cap="none">
                <a:solidFill>
                  <a:srgbClr val="EAD594"/>
                </a:solidFill>
                <a:latin typeface="Allerta"/>
                <a:ea typeface="Allerta"/>
                <a:cs typeface="Allerta"/>
                <a:sym typeface="Allerta"/>
              </a:rPr>
              <a:t>Design:</a:t>
            </a:r>
            <a:r>
              <a:rPr lang="en" sz="4100" b="1" i="0" u="none" strike="noStrike" cap="none">
                <a:solidFill>
                  <a:srgbClr val="EAD594"/>
                </a:solidFill>
                <a:latin typeface="Allerta"/>
                <a:ea typeface="Allerta"/>
                <a:cs typeface="Allerta"/>
                <a:sym typeface="Allerta"/>
              </a:rPr>
              <a:t> </a:t>
            </a:r>
            <a:r>
              <a:rPr lang="en" sz="1800" b="1" i="0" u="none" strike="noStrike" cap="none">
                <a:solidFill>
                  <a:srgbClr val="EAD594"/>
                </a:solidFill>
                <a:latin typeface="Allerta"/>
                <a:ea typeface="Allerta"/>
                <a:cs typeface="Allerta"/>
                <a:sym typeface="Allerta"/>
              </a:rPr>
              <a:t>Voltage Regulator / Rectifier for Bluetooth IC</a:t>
            </a:r>
          </a:p>
          <a:p>
            <a:pPr marL="0" marR="0" lvl="0" indent="0" algn="ctr" rtl="0">
              <a:spcBef>
                <a:spcPts val="0"/>
              </a:spcBef>
              <a:buClr>
                <a:srgbClr val="EAD594"/>
              </a:buClr>
              <a:buSzPct val="25000"/>
              <a:buFont typeface="Allerta"/>
              <a:buNone/>
            </a:pPr>
            <a:r>
              <a:rPr lang="en" sz="1800"/>
              <a:t>Pre-Testing Design</a:t>
            </a:r>
          </a:p>
        </p:txBody>
      </p:sp>
      <p:sp>
        <p:nvSpPr>
          <p:cNvPr id="170" name="Shape 170"/>
          <p:cNvSpPr txBox="1">
            <a:spLocks noGrp="1"/>
          </p:cNvSpPr>
          <p:nvPr>
            <p:ph type="body" idx="1"/>
          </p:nvPr>
        </p:nvSpPr>
        <p:spPr>
          <a:xfrm>
            <a:off x="147150" y="1595775"/>
            <a:ext cx="8584800" cy="3306900"/>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r>
              <a:rPr lang="en" sz="1200" b="0" i="0" u="none" strike="noStrike" cap="none">
                <a:solidFill>
                  <a:schemeClr val="lt1"/>
                </a:solidFill>
                <a:latin typeface="Times New Roman"/>
                <a:ea typeface="Times New Roman"/>
                <a:cs typeface="Times New Roman"/>
                <a:sym typeface="Times New Roman"/>
              </a:rPr>
              <a:t>Voltage regulator and rectifier for RN-52 Bluetooth chip (note: capacitor value has been changed due to design specs. The value is now 2000uF.)</a:t>
            </a: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r>
              <a:rPr lang="en" sz="1200">
                <a:latin typeface="Times New Roman"/>
                <a:ea typeface="Times New Roman"/>
                <a:cs typeface="Times New Roman"/>
                <a:sym typeface="Times New Roman"/>
              </a:rPr>
              <a:t>Calculations: </a:t>
            </a:r>
          </a:p>
          <a:p>
            <a:pPr marL="548640" marR="0" lvl="0" indent="-421640" algn="l" rtl="0">
              <a:spcBef>
                <a:spcPts val="0"/>
              </a:spcBef>
              <a:buClr>
                <a:srgbClr val="F9F9F9"/>
              </a:buClr>
              <a:buSzPct val="25000"/>
              <a:buFont typeface="Noto Sans Symbols"/>
              <a:buNone/>
            </a:pPr>
            <a:r>
              <a:rPr lang="en" sz="1200">
                <a:latin typeface="Times New Roman"/>
                <a:ea typeface="Times New Roman"/>
                <a:cs typeface="Times New Roman"/>
                <a:sym typeface="Times New Roman"/>
              </a:rPr>
              <a:t>Vrms = 6.3  =&gt; Vpeak = 6.3*SQRT(2)</a:t>
            </a:r>
          </a:p>
          <a:p>
            <a:pPr marL="548640" marR="0" lvl="0" indent="-421640" algn="l" rtl="0">
              <a:spcBef>
                <a:spcPts val="0"/>
              </a:spcBef>
              <a:buClr>
                <a:srgbClr val="F9F9F9"/>
              </a:buClr>
              <a:buSzPct val="25000"/>
              <a:buFont typeface="Noto Sans Symbols"/>
              <a:buNone/>
            </a:pPr>
            <a:r>
              <a:rPr lang="en" sz="1200">
                <a:latin typeface="Times New Roman"/>
                <a:ea typeface="Times New Roman"/>
                <a:cs typeface="Times New Roman"/>
                <a:sym typeface="Times New Roman"/>
              </a:rPr>
              <a:t>Limiting Resistor Needed: R = [(Vpeak - diode_voltage_drop - Zener_Voltage)/(current) = [(8.9 - 1.4 - 3.3)/(0.02)]*0.9 = </a:t>
            </a:r>
            <a:r>
              <a:rPr lang="en" sz="1200" u="sng">
                <a:latin typeface="Times New Roman"/>
                <a:ea typeface="Times New Roman"/>
                <a:cs typeface="Times New Roman"/>
                <a:sym typeface="Times New Roman"/>
              </a:rPr>
              <a:t>189 Ohms</a:t>
            </a:r>
          </a:p>
        </p:txBody>
      </p:sp>
      <p:pic>
        <p:nvPicPr>
          <p:cNvPr id="171" name="Shape 171"/>
          <p:cNvPicPr preferRelativeResize="0"/>
          <p:nvPr/>
        </p:nvPicPr>
        <p:blipFill rotWithShape="1">
          <a:blip r:embed="rId3">
            <a:alphaModFix/>
          </a:blip>
          <a:srcRect/>
          <a:stretch/>
        </p:blipFill>
        <p:spPr>
          <a:xfrm>
            <a:off x="1540687" y="2203536"/>
            <a:ext cx="6429375" cy="1819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781450" y="575950"/>
            <a:ext cx="6940200" cy="635399"/>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Clr>
                <a:schemeClr val="dk2"/>
              </a:buClr>
              <a:buSzPct val="25000"/>
              <a:buFont typeface="Arial"/>
              <a:buNone/>
            </a:pPr>
            <a:r>
              <a:rPr lang="en" sz="2400" b="1" i="0" u="none" strike="noStrike" cap="none">
                <a:solidFill>
                  <a:srgbClr val="EAD594"/>
                </a:solidFill>
                <a:latin typeface="Allerta"/>
                <a:ea typeface="Allerta"/>
                <a:cs typeface="Allerta"/>
                <a:sym typeface="Allerta"/>
              </a:rPr>
              <a:t>Design:</a:t>
            </a:r>
            <a:r>
              <a:rPr lang="en" sz="4100" b="1" i="0" u="none" strike="noStrike" cap="none">
                <a:solidFill>
                  <a:srgbClr val="EAD594"/>
                </a:solidFill>
                <a:latin typeface="Allerta"/>
                <a:ea typeface="Allerta"/>
                <a:cs typeface="Allerta"/>
                <a:sym typeface="Allerta"/>
              </a:rPr>
              <a:t> </a:t>
            </a:r>
            <a:r>
              <a:rPr lang="en" sz="1800" b="1" i="0" u="none" strike="noStrike" cap="none">
                <a:solidFill>
                  <a:srgbClr val="EAD594"/>
                </a:solidFill>
                <a:latin typeface="Allerta"/>
                <a:ea typeface="Allerta"/>
                <a:cs typeface="Allerta"/>
                <a:sym typeface="Allerta"/>
              </a:rPr>
              <a:t>Voltage Regulator / Rectifier for Bluetooth IC</a:t>
            </a:r>
          </a:p>
          <a:p>
            <a:pPr marL="0" marR="0" lvl="0" indent="0" algn="ctr" rtl="0">
              <a:spcBef>
                <a:spcPts val="0"/>
              </a:spcBef>
              <a:buClr>
                <a:srgbClr val="EAD594"/>
              </a:buClr>
              <a:buSzPct val="25000"/>
              <a:buFont typeface="Allerta"/>
              <a:buNone/>
            </a:pPr>
            <a:endParaRPr sz="4100" b="1" i="0" u="none" strike="noStrike" cap="none">
              <a:solidFill>
                <a:srgbClr val="EAD594"/>
              </a:solidFill>
              <a:latin typeface="Allerta"/>
              <a:ea typeface="Allerta"/>
              <a:cs typeface="Allerta"/>
              <a:sym typeface="Allerta"/>
            </a:endParaRPr>
          </a:p>
        </p:txBody>
      </p:sp>
      <p:sp>
        <p:nvSpPr>
          <p:cNvPr id="177" name="Shape 177"/>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lnSpc>
                <a:spcPct val="200000"/>
              </a:lnSpc>
              <a:spcBef>
                <a:spcPts val="0"/>
              </a:spcBef>
              <a:spcAft>
                <a:spcPts val="0"/>
              </a:spcAft>
              <a:buClr>
                <a:srgbClr val="F9F9F9"/>
              </a:buClr>
              <a:buSzPct val="25000"/>
              <a:buFont typeface="Noto Sans Symbols"/>
              <a:buNone/>
            </a:pPr>
            <a:r>
              <a:rPr lang="en" sz="1200" b="0" i="0" u="none" strike="noStrike" cap="none">
                <a:solidFill>
                  <a:srgbClr val="000000"/>
                </a:solidFill>
                <a:latin typeface="Times New Roman"/>
                <a:ea typeface="Times New Roman"/>
                <a:cs typeface="Times New Roman"/>
                <a:sym typeface="Times New Roman"/>
              </a:rPr>
              <a:t>Figure 3-1: Simulated output voltage of the voltage regulator / rectifier circuit for the RN-52 Bluetooth chip using a 2000uF capacitor</a:t>
            </a:r>
          </a:p>
          <a:p>
            <a:pPr marL="548640" marR="0" lvl="0" indent="-421640" algn="l" rtl="0">
              <a:lnSpc>
                <a:spcPct val="150000"/>
              </a:lnSpc>
              <a:spcBef>
                <a:spcPts val="0"/>
              </a:spcBef>
              <a:spcAft>
                <a:spcPts val="0"/>
              </a:spcAft>
              <a:buClr>
                <a:srgbClr val="F9F9F9"/>
              </a:buClr>
              <a:buSzPct val="25000"/>
              <a:buFont typeface="Noto Sans Symbols"/>
              <a:buNone/>
            </a:pPr>
            <a:r>
              <a:rPr lang="en" sz="1200" b="0" i="0" u="none" strike="noStrike" cap="none">
                <a:solidFill>
                  <a:srgbClr val="000000"/>
                </a:solidFill>
                <a:latin typeface="Times New Roman"/>
                <a:ea typeface="Times New Roman"/>
                <a:cs typeface="Times New Roman"/>
                <a:sym typeface="Times New Roman"/>
              </a:rPr>
              <a:t> </a:t>
            </a:r>
          </a:p>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178" name="Shape 178"/>
          <p:cNvPicPr preferRelativeResize="0"/>
          <p:nvPr/>
        </p:nvPicPr>
        <p:blipFill rotWithShape="1">
          <a:blip r:embed="rId3">
            <a:alphaModFix/>
          </a:blip>
          <a:srcRect/>
          <a:stretch/>
        </p:blipFill>
        <p:spPr>
          <a:xfrm>
            <a:off x="2079711" y="2082136"/>
            <a:ext cx="6067425" cy="26384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84" name="Shape 184"/>
          <p:cNvPicPr preferRelativeResize="0"/>
          <p:nvPr/>
        </p:nvPicPr>
        <p:blipFill>
          <a:blip r:embed="rId3">
            <a:alphaModFix/>
          </a:blip>
          <a:stretch>
            <a:fillRect/>
          </a:stretch>
        </p:blipFill>
        <p:spPr>
          <a:xfrm>
            <a:off x="-39725" y="1708150"/>
            <a:ext cx="9143999" cy="2031999"/>
          </a:xfrm>
          <a:prstGeom prst="rect">
            <a:avLst/>
          </a:prstGeom>
          <a:noFill/>
          <a:ln>
            <a:noFill/>
          </a:ln>
        </p:spPr>
      </p:pic>
      <p:sp>
        <p:nvSpPr>
          <p:cNvPr id="185" name="Shape 185"/>
          <p:cNvSpPr txBox="1">
            <a:spLocks noGrp="1"/>
          </p:cNvSpPr>
          <p:nvPr>
            <p:ph type="title"/>
          </p:nvPr>
        </p:nvSpPr>
        <p:spPr>
          <a:xfrm>
            <a:off x="1339100" y="191700"/>
            <a:ext cx="7392600" cy="10569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2400" b="1" i="0" u="none" strike="noStrike" cap="none">
                <a:solidFill>
                  <a:srgbClr val="EAD594"/>
                </a:solidFill>
                <a:latin typeface="Allerta"/>
                <a:ea typeface="Allerta"/>
                <a:cs typeface="Allerta"/>
                <a:sym typeface="Allerta"/>
              </a:rPr>
              <a:t>Design:</a:t>
            </a:r>
            <a:r>
              <a:rPr lang="en" sz="4100" b="1" i="0" u="none" strike="noStrike" cap="none">
                <a:solidFill>
                  <a:srgbClr val="EAD594"/>
                </a:solidFill>
                <a:latin typeface="Allerta"/>
                <a:ea typeface="Allerta"/>
                <a:cs typeface="Allerta"/>
                <a:sym typeface="Allerta"/>
              </a:rPr>
              <a:t> </a:t>
            </a:r>
            <a:r>
              <a:rPr lang="en" sz="1800" b="1" i="0" u="none" strike="noStrike" cap="none">
                <a:solidFill>
                  <a:srgbClr val="EAD594"/>
                </a:solidFill>
                <a:latin typeface="Allerta"/>
                <a:ea typeface="Allerta"/>
                <a:cs typeface="Allerta"/>
                <a:sym typeface="Allerta"/>
              </a:rPr>
              <a:t>Voltage Regulator / Rectifier for Bluetooth IC</a:t>
            </a:r>
          </a:p>
          <a:p>
            <a:pPr marL="0" marR="0" lvl="0" indent="0" algn="ctr" rtl="0">
              <a:spcBef>
                <a:spcPts val="0"/>
              </a:spcBef>
              <a:buClr>
                <a:srgbClr val="EAD594"/>
              </a:buClr>
              <a:buSzPct val="25000"/>
              <a:buFont typeface="Allerta"/>
              <a:buNone/>
            </a:pPr>
            <a:r>
              <a:rPr lang="en" sz="1800"/>
              <a:t>Post Testing Design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362200" y="1333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POWER SCALING</a:t>
            </a:r>
          </a:p>
        </p:txBody>
      </p:sp>
      <p:pic>
        <p:nvPicPr>
          <p:cNvPr id="191" name="Shape 191"/>
          <p:cNvPicPr preferRelativeResize="0"/>
          <p:nvPr/>
        </p:nvPicPr>
        <p:blipFill rotWithShape="1">
          <a:blip r:embed="rId3">
            <a:alphaModFix/>
          </a:blip>
          <a:srcRect/>
          <a:stretch/>
        </p:blipFill>
        <p:spPr>
          <a:xfrm>
            <a:off x="32700" y="1049825"/>
            <a:ext cx="9078600" cy="327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20250" y="209200"/>
            <a:ext cx="8503500" cy="1266600"/>
          </a:xfrm>
          <a:prstGeom prst="rect">
            <a:avLst/>
          </a:prstGeom>
        </p:spPr>
        <p:txBody>
          <a:bodyPr lIns="91425" tIns="91425" rIns="91425" bIns="91425" anchor="t" anchorCtr="0">
            <a:noAutofit/>
          </a:bodyPr>
          <a:lstStyle/>
          <a:p>
            <a:pPr lvl="0">
              <a:spcBef>
                <a:spcPts val="0"/>
              </a:spcBef>
              <a:buNone/>
            </a:pPr>
            <a:r>
              <a:rPr lang="en"/>
              <a:t>Power Scaling Simulation: </a:t>
            </a:r>
          </a:p>
          <a:p>
            <a:pPr lvl="0">
              <a:spcBef>
                <a:spcPts val="0"/>
              </a:spcBef>
              <a:buNone/>
            </a:pPr>
            <a:r>
              <a:rPr lang="en" sz="3000"/>
              <a:t>Anode and Screen Grid Voltage Control</a:t>
            </a:r>
          </a:p>
        </p:txBody>
      </p:sp>
      <p:sp>
        <p:nvSpPr>
          <p:cNvPr id="197" name="Shape 197"/>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98" name="Shape 198"/>
          <p:cNvPicPr preferRelativeResize="0"/>
          <p:nvPr/>
        </p:nvPicPr>
        <p:blipFill>
          <a:blip r:embed="rId3">
            <a:alphaModFix/>
          </a:blip>
          <a:stretch>
            <a:fillRect/>
          </a:stretch>
        </p:blipFill>
        <p:spPr>
          <a:xfrm>
            <a:off x="174926" y="1528200"/>
            <a:ext cx="8846000" cy="2183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txBox="1">
            <a:spLocks noGrp="1"/>
          </p:cNvSpPr>
          <p:nvPr>
            <p:ph type="title"/>
          </p:nvPr>
        </p:nvSpPr>
        <p:spPr>
          <a:xfrm>
            <a:off x="320250" y="209200"/>
            <a:ext cx="8503500" cy="1266600"/>
          </a:xfrm>
          <a:prstGeom prst="rect">
            <a:avLst/>
          </a:prstGeom>
        </p:spPr>
        <p:txBody>
          <a:bodyPr lIns="91425" tIns="91425" rIns="91425" bIns="91425" anchor="t" anchorCtr="0">
            <a:noAutofit/>
          </a:bodyPr>
          <a:lstStyle/>
          <a:p>
            <a:pPr lvl="0" rtl="0">
              <a:spcBef>
                <a:spcPts val="0"/>
              </a:spcBef>
              <a:buNone/>
            </a:pPr>
            <a:r>
              <a:rPr lang="en"/>
              <a:t>Power Scaling Simulation: </a:t>
            </a:r>
          </a:p>
          <a:p>
            <a:pPr lvl="0" rtl="0">
              <a:spcBef>
                <a:spcPts val="0"/>
              </a:spcBef>
              <a:buNone/>
            </a:pPr>
            <a:r>
              <a:rPr lang="en" sz="3000"/>
              <a:t>Bias Voltage Control</a:t>
            </a:r>
          </a:p>
        </p:txBody>
      </p:sp>
      <p:pic>
        <p:nvPicPr>
          <p:cNvPr id="205" name="Shape 205"/>
          <p:cNvPicPr preferRelativeResize="0"/>
          <p:nvPr/>
        </p:nvPicPr>
        <p:blipFill>
          <a:blip r:embed="rId3">
            <a:alphaModFix/>
          </a:blip>
          <a:stretch>
            <a:fillRect/>
          </a:stretch>
        </p:blipFill>
        <p:spPr>
          <a:xfrm>
            <a:off x="206150" y="1595775"/>
            <a:ext cx="8731700" cy="2798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ABSTRACT</a:t>
            </a:r>
          </a:p>
        </p:txBody>
      </p:sp>
      <p:sp>
        <p:nvSpPr>
          <p:cNvPr id="95" name="Shape 95"/>
          <p:cNvSpPr txBox="1">
            <a:spLocks noGrp="1"/>
          </p:cNvSpPr>
          <p:nvPr>
            <p:ph type="body" idx="1"/>
          </p:nvPr>
        </p:nvSpPr>
        <p:spPr>
          <a:xfrm>
            <a:off x="1309900" y="1056650"/>
            <a:ext cx="7421700" cy="3763800"/>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chemeClr val="dk2"/>
              </a:buClr>
              <a:buSzPct val="25000"/>
              <a:buFont typeface="Arial"/>
              <a:buNone/>
            </a:pPr>
            <a:r>
              <a:rPr lang="en" sz="1100" b="0" i="0" u="none" strike="noStrike" cap="none">
                <a:solidFill>
                  <a:schemeClr val="lt1"/>
                </a:solidFill>
                <a:latin typeface="Arial"/>
                <a:ea typeface="Arial"/>
                <a:cs typeface="Arial"/>
                <a:sym typeface="Arial"/>
              </a:rPr>
              <a:t> </a:t>
            </a:r>
          </a:p>
          <a:p>
            <a:pPr marL="548640" marR="0" lvl="0" indent="-421640" algn="l" rtl="0">
              <a:spcBef>
                <a:spcPts val="0"/>
              </a:spcBef>
              <a:spcAft>
                <a:spcPts val="0"/>
              </a:spcAft>
              <a:buClr>
                <a:schemeClr val="dk2"/>
              </a:buClr>
              <a:buSzPct val="25000"/>
              <a:buFont typeface="Arial"/>
              <a:buNone/>
            </a:pPr>
            <a:r>
              <a:rPr lang="en" sz="1200" b="0" i="0" u="none" strike="noStrike" cap="none">
                <a:solidFill>
                  <a:schemeClr val="lt1"/>
                </a:solidFill>
                <a:latin typeface="Times New Roman"/>
                <a:ea typeface="Times New Roman"/>
                <a:cs typeface="Times New Roman"/>
                <a:sym typeface="Times New Roman"/>
              </a:rPr>
              <a:t>This project was to design and construct an AB style vacuum tube guitar amplifier that has Bluetooth connectivity as well as the ability to scale the volume output without losing power tube distortion.  The Bluetooth connectivity allows the user to stream background music into the amplifier, while an audio mixer allows the background music and guitar signal to be mixed.  The user also has the option of choosing between a GZ 34 tube rectifier and a solid-state full wave bridge rectifier. </a:t>
            </a:r>
          </a:p>
          <a:p>
            <a:pPr marL="548640" marR="0" lvl="0" indent="-421640" algn="l" rtl="0">
              <a:spcBef>
                <a:spcPts val="0"/>
              </a:spcBef>
              <a:spcAft>
                <a:spcPts val="0"/>
              </a:spcAft>
              <a:buClr>
                <a:schemeClr val="dk2"/>
              </a:buClr>
              <a:buSzPct val="25000"/>
              <a:buFont typeface="Arial"/>
              <a:buNone/>
            </a:pPr>
            <a:r>
              <a:rPr lang="en" sz="1100" b="0" i="0" u="none" strike="noStrike" cap="none">
                <a:solidFill>
                  <a:schemeClr val="lt1"/>
                </a:solidFill>
                <a:latin typeface="Arial"/>
                <a:ea typeface="Arial"/>
                <a:cs typeface="Arial"/>
                <a:sym typeface="Arial"/>
              </a:rPr>
              <a:t> </a:t>
            </a:r>
          </a:p>
          <a:p>
            <a:pPr marL="548640" marR="0" lvl="0" indent="-421640" algn="l" rtl="0">
              <a:spcBef>
                <a:spcPts val="0"/>
              </a:spcBef>
              <a:spcAft>
                <a:spcPts val="0"/>
              </a:spcAft>
              <a:buClr>
                <a:schemeClr val="dk2"/>
              </a:buClr>
              <a:buSzPct val="25000"/>
              <a:buFont typeface="Arial"/>
              <a:buNone/>
            </a:pPr>
            <a:r>
              <a:rPr lang="en" sz="1200" b="0" i="0" u="none" strike="noStrike" cap="none">
                <a:solidFill>
                  <a:schemeClr val="lt1"/>
                </a:solidFill>
                <a:latin typeface="Times New Roman"/>
                <a:ea typeface="Times New Roman"/>
                <a:cs typeface="Times New Roman"/>
                <a:sym typeface="Times New Roman"/>
              </a:rPr>
              <a:t>The amplifier outputs 35 watts (rms) to a 2 x 12 speaker enclosure.  The amplifier head can be connected to any cabinet with an impedance of 4, 8, or 16 (as the amplifier has an impedance selector switch).  The preamplifier consists of 3, 12AX7 tubes, and the power amplifier consists of 2, EL34 tubes.  The rectifier tube, as mentioned above, is a GZ34.  The guitar signal and backing music are mixed with a tube based summing amplifier (also a 12AX7 tube), and the respective volumes of both signals can be controlled. 	</a:t>
            </a:r>
          </a:p>
          <a:p>
            <a:pPr marL="548640" marR="0" lvl="0" indent="-421640" algn="l" rtl="0">
              <a:spcBef>
                <a:spcPts val="0"/>
              </a:spcBef>
              <a:spcAft>
                <a:spcPts val="0"/>
              </a:spcAft>
              <a:buClr>
                <a:schemeClr val="dk2"/>
              </a:buClr>
              <a:buSzPct val="25000"/>
              <a:buFont typeface="Arial"/>
              <a:buNone/>
            </a:pPr>
            <a:r>
              <a:rPr lang="en" sz="1100" b="0" i="0" u="none" strike="noStrike" cap="none">
                <a:solidFill>
                  <a:schemeClr val="lt1"/>
                </a:solidFill>
                <a:latin typeface="Arial"/>
                <a:ea typeface="Arial"/>
                <a:cs typeface="Arial"/>
                <a:sym typeface="Arial"/>
              </a:rPr>
              <a:t> </a:t>
            </a:r>
          </a:p>
          <a:p>
            <a:pPr marL="548640" marR="0" lvl="0" indent="-421640" algn="l" rtl="0">
              <a:spcBef>
                <a:spcPts val="0"/>
              </a:spcBef>
              <a:spcAft>
                <a:spcPts val="0"/>
              </a:spcAft>
              <a:buClr>
                <a:schemeClr val="dk2"/>
              </a:buClr>
              <a:buSzPct val="25000"/>
              <a:buFont typeface="Arial"/>
              <a:buNone/>
            </a:pPr>
            <a:r>
              <a:rPr lang="en" sz="1200" b="0" i="0" u="none" strike="noStrike" cap="none">
                <a:solidFill>
                  <a:schemeClr val="lt1"/>
                </a:solidFill>
                <a:latin typeface="Times New Roman"/>
                <a:ea typeface="Times New Roman"/>
                <a:cs typeface="Times New Roman"/>
                <a:sym typeface="Times New Roman"/>
              </a:rPr>
              <a:t>This senior design project is a culmination of 2 semesters worth of work.  In retrospect the project has been 80% design, and 20% actual construction.  We have constructed the enclosures for both the amplifier head and the speakers.  We have wired up the entire circuit.  The end result has been an excellent guitar amplifier, which has applications all across the music industry.</a:t>
            </a:r>
          </a:p>
          <a:p>
            <a:pPr marL="548640" marR="0" lvl="0" indent="-421640" algn="l" rtl="0">
              <a:lnSpc>
                <a:spcPct val="115000"/>
              </a:lnSpc>
              <a:spcBef>
                <a:spcPts val="0"/>
              </a:spcBef>
              <a:spcAft>
                <a:spcPts val="0"/>
              </a:spcAft>
              <a:buClr>
                <a:schemeClr val="dk2"/>
              </a:buClr>
              <a:buSzPct val="25000"/>
              <a:buFont typeface="Arial"/>
              <a:buNone/>
            </a:pPr>
            <a:endParaRPr sz="1200" b="0" i="0" u="none" strike="noStrike" cap="none">
              <a:solidFill>
                <a:schemeClr val="lt1"/>
              </a:solidFill>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98200" y="160375"/>
            <a:ext cx="9749100" cy="1164000"/>
          </a:xfrm>
          <a:prstGeom prst="rect">
            <a:avLst/>
          </a:prstGeom>
        </p:spPr>
        <p:txBody>
          <a:bodyPr lIns="91425" tIns="91425" rIns="91425" bIns="91425" anchor="t" anchorCtr="0">
            <a:noAutofit/>
          </a:bodyPr>
          <a:lstStyle/>
          <a:p>
            <a:pPr lvl="0" algn="l" rtl="0">
              <a:spcBef>
                <a:spcPts val="0"/>
              </a:spcBef>
              <a:buNone/>
            </a:pPr>
            <a:r>
              <a:rPr lang="en"/>
              <a:t>              POWER SCALING </a:t>
            </a:r>
          </a:p>
          <a:p>
            <a:pPr lvl="0" algn="l">
              <a:spcBef>
                <a:spcPts val="0"/>
              </a:spcBef>
              <a:buNone/>
            </a:pPr>
            <a:r>
              <a:rPr lang="en" sz="2400"/>
              <a:t>A MORE DEFINITIVE MODEL FOR PSPICE SIMULATION</a:t>
            </a:r>
          </a:p>
        </p:txBody>
      </p:sp>
      <p:sp>
        <p:nvSpPr>
          <p:cNvPr id="211" name="Shape 211"/>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212" name="Shape 212"/>
          <p:cNvPicPr preferRelativeResize="0"/>
          <p:nvPr/>
        </p:nvPicPr>
        <p:blipFill>
          <a:blip r:embed="rId3">
            <a:alphaModFix/>
          </a:blip>
          <a:stretch>
            <a:fillRect/>
          </a:stretch>
        </p:blipFill>
        <p:spPr>
          <a:xfrm>
            <a:off x="1178901" y="1595775"/>
            <a:ext cx="6427549" cy="3273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a:t>Simulations:   </a:t>
            </a:r>
            <a:r>
              <a:rPr lang="en" sz="4100" b="1" i="0" u="none" strike="noStrike" cap="none">
                <a:solidFill>
                  <a:srgbClr val="EAD594"/>
                </a:solidFill>
                <a:latin typeface="Allerta"/>
                <a:ea typeface="Allerta"/>
                <a:cs typeface="Allerta"/>
                <a:sym typeface="Allerta"/>
              </a:rPr>
              <a:t> </a:t>
            </a:r>
          </a:p>
        </p:txBody>
      </p:sp>
      <p:sp>
        <p:nvSpPr>
          <p:cNvPr id="218" name="Shape 218"/>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stage 1 frequency Response (Bright and Normal Channels).</a:t>
            </a:r>
            <a:r>
              <a:rPr lang="en"/>
              <a:t> </a:t>
            </a:r>
          </a:p>
        </p:txBody>
      </p:sp>
      <p:sp>
        <p:nvSpPr>
          <p:cNvPr id="224" name="Shape 224"/>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25" name="Shape 225" descr="bstage1.png"/>
          <p:cNvPicPr preferRelativeResize="0"/>
          <p:nvPr/>
        </p:nvPicPr>
        <p:blipFill>
          <a:blip r:embed="rId3">
            <a:alphaModFix/>
          </a:blip>
          <a:stretch>
            <a:fillRect/>
          </a:stretch>
        </p:blipFill>
        <p:spPr>
          <a:xfrm>
            <a:off x="-1" y="1595775"/>
            <a:ext cx="4661777" cy="3547724"/>
          </a:xfrm>
          <a:prstGeom prst="rect">
            <a:avLst/>
          </a:prstGeom>
          <a:noFill/>
          <a:ln>
            <a:noFill/>
          </a:ln>
        </p:spPr>
      </p:pic>
      <p:pic>
        <p:nvPicPr>
          <p:cNvPr id="226" name="Shape 226" descr="nstage1.png"/>
          <p:cNvPicPr preferRelativeResize="0"/>
          <p:nvPr/>
        </p:nvPicPr>
        <p:blipFill>
          <a:blip r:embed="rId4">
            <a:alphaModFix/>
          </a:blip>
          <a:stretch>
            <a:fillRect/>
          </a:stretch>
        </p:blipFill>
        <p:spPr>
          <a:xfrm>
            <a:off x="4661775" y="1635859"/>
            <a:ext cx="4482226" cy="3507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Stage 2 Frequency Response (Bright and Normal Channels)</a:t>
            </a:r>
          </a:p>
        </p:txBody>
      </p:sp>
      <p:sp>
        <p:nvSpPr>
          <p:cNvPr id="232" name="Shape 232"/>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33" name="Shape 233" descr="stage2b.png"/>
          <p:cNvPicPr preferRelativeResize="0"/>
          <p:nvPr/>
        </p:nvPicPr>
        <p:blipFill>
          <a:blip r:embed="rId3">
            <a:alphaModFix/>
          </a:blip>
          <a:stretch>
            <a:fillRect/>
          </a:stretch>
        </p:blipFill>
        <p:spPr>
          <a:xfrm>
            <a:off x="-3" y="1595775"/>
            <a:ext cx="4751406" cy="3547724"/>
          </a:xfrm>
          <a:prstGeom prst="rect">
            <a:avLst/>
          </a:prstGeom>
          <a:noFill/>
          <a:ln>
            <a:noFill/>
          </a:ln>
        </p:spPr>
      </p:pic>
      <p:pic>
        <p:nvPicPr>
          <p:cNvPr id="234" name="Shape 234" descr="stage2norm.png"/>
          <p:cNvPicPr preferRelativeResize="0"/>
          <p:nvPr/>
        </p:nvPicPr>
        <p:blipFill>
          <a:blip r:embed="rId4">
            <a:alphaModFix/>
          </a:blip>
          <a:stretch>
            <a:fillRect/>
          </a:stretch>
        </p:blipFill>
        <p:spPr>
          <a:xfrm>
            <a:off x="4469639" y="1595774"/>
            <a:ext cx="4674362" cy="35477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Stage 4 Frequency  Response (Stage 3 was flat) </a:t>
            </a:r>
          </a:p>
        </p:txBody>
      </p:sp>
      <p:sp>
        <p:nvSpPr>
          <p:cNvPr id="240" name="Shape 240"/>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41" name="Shape 241" descr="stage4freq.png"/>
          <p:cNvPicPr preferRelativeResize="0"/>
          <p:nvPr/>
        </p:nvPicPr>
        <p:blipFill>
          <a:blip r:embed="rId3">
            <a:alphaModFix/>
          </a:blip>
          <a:stretch>
            <a:fillRect/>
          </a:stretch>
        </p:blipFill>
        <p:spPr>
          <a:xfrm>
            <a:off x="3289539" y="1595775"/>
            <a:ext cx="4661784" cy="3547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Overall Amplifier Transfer Characteristic</a:t>
            </a:r>
          </a:p>
        </p:txBody>
      </p:sp>
      <p:sp>
        <p:nvSpPr>
          <p:cNvPr id="247" name="Shape 247"/>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48" name="Shape 248" descr="final_tran.png"/>
          <p:cNvPicPr preferRelativeResize="0"/>
          <p:nvPr/>
        </p:nvPicPr>
        <p:blipFill>
          <a:blip r:embed="rId3">
            <a:alphaModFix/>
          </a:blip>
          <a:stretch>
            <a:fillRect/>
          </a:stretch>
        </p:blipFill>
        <p:spPr>
          <a:xfrm>
            <a:off x="3293008" y="1595775"/>
            <a:ext cx="4649236" cy="35477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2326600" y="440925"/>
            <a:ext cx="6321599" cy="4731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Design:  Chassis Layout</a:t>
            </a:r>
          </a:p>
        </p:txBody>
      </p:sp>
      <p:sp>
        <p:nvSpPr>
          <p:cNvPr id="254" name="Shape 254"/>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55" name="Shape 255"/>
          <p:cNvPicPr preferRelativeResize="0"/>
          <p:nvPr/>
        </p:nvPicPr>
        <p:blipFill rotWithShape="1">
          <a:blip r:embed="rId3">
            <a:alphaModFix/>
          </a:blip>
          <a:srcRect/>
          <a:stretch/>
        </p:blipFill>
        <p:spPr>
          <a:xfrm>
            <a:off x="1915000" y="1245451"/>
            <a:ext cx="7228998" cy="3608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a:t>
            </a:r>
            <a:r>
              <a:rPr lang="en"/>
              <a:t>Chassis</a:t>
            </a:r>
          </a:p>
        </p:txBody>
      </p:sp>
      <p:sp>
        <p:nvSpPr>
          <p:cNvPr id="261" name="Shape 261"/>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62" name="Shape 262"/>
          <p:cNvPicPr preferRelativeResize="0"/>
          <p:nvPr/>
        </p:nvPicPr>
        <p:blipFill rotWithShape="1">
          <a:blip r:embed="rId3">
            <a:alphaModFix/>
          </a:blip>
          <a:srcRect/>
          <a:stretch/>
        </p:blipFill>
        <p:spPr>
          <a:xfrm>
            <a:off x="2400249" y="1350149"/>
            <a:ext cx="6743750" cy="37933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Wiring</a:t>
            </a:r>
          </a:p>
        </p:txBody>
      </p:sp>
      <p:sp>
        <p:nvSpPr>
          <p:cNvPr id="268" name="Shape 268"/>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69" name="Shape 269"/>
          <p:cNvPicPr preferRelativeResize="0"/>
          <p:nvPr/>
        </p:nvPicPr>
        <p:blipFill rotWithShape="1">
          <a:blip r:embed="rId3">
            <a:alphaModFix/>
          </a:blip>
          <a:srcRect/>
          <a:stretch/>
        </p:blipFill>
        <p:spPr>
          <a:xfrm>
            <a:off x="2400250" y="1350145"/>
            <a:ext cx="6743750" cy="37933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Wiring</a:t>
            </a:r>
          </a:p>
        </p:txBody>
      </p:sp>
      <p:sp>
        <p:nvSpPr>
          <p:cNvPr id="275" name="Shape 275"/>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76" name="Shape 276"/>
          <p:cNvPicPr preferRelativeResize="0"/>
          <p:nvPr/>
        </p:nvPicPr>
        <p:blipFill rotWithShape="1">
          <a:blip r:embed="rId3">
            <a:alphaModFix/>
          </a:blip>
          <a:srcRect/>
          <a:stretch/>
        </p:blipFill>
        <p:spPr>
          <a:xfrm>
            <a:off x="2400249" y="1350150"/>
            <a:ext cx="6743750" cy="37933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981200" y="2857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INTRODUCTION</a:t>
            </a:r>
          </a:p>
        </p:txBody>
      </p:sp>
      <p:sp>
        <p:nvSpPr>
          <p:cNvPr id="101" name="Shape 101"/>
          <p:cNvSpPr txBox="1">
            <a:spLocks noGrp="1"/>
          </p:cNvSpPr>
          <p:nvPr>
            <p:ph type="body" idx="1"/>
          </p:nvPr>
        </p:nvSpPr>
        <p:spPr>
          <a:xfrm>
            <a:off x="990600" y="895350"/>
            <a:ext cx="7812752" cy="42481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9F9F9"/>
              </a:buClr>
              <a:buSzPct val="25000"/>
              <a:buFont typeface="Noto Sans Symbols"/>
              <a:buNone/>
            </a:pPr>
            <a:r>
              <a:rPr lang="en"/>
              <a:t>      </a:t>
            </a:r>
            <a:r>
              <a:rPr lang="en" sz="2800" b="0" i="0" u="none" strike="noStrike" cap="none">
                <a:solidFill>
                  <a:schemeClr val="lt1"/>
                </a:solidFill>
                <a:latin typeface="Quattrocento"/>
                <a:ea typeface="Quattrocento"/>
                <a:cs typeface="Quattrocento"/>
                <a:sym typeface="Quattrocento"/>
              </a:rPr>
              <a:t>Goal:</a:t>
            </a:r>
            <a:r>
              <a:rPr lang="en" sz="1400" b="0" i="0" u="none" strike="noStrike" cap="none">
                <a:solidFill>
                  <a:schemeClr val="lt1"/>
                </a:solidFill>
                <a:latin typeface="Quattrocento"/>
                <a:ea typeface="Quattrocento"/>
                <a:cs typeface="Quattrocento"/>
                <a:sym typeface="Quattrocento"/>
              </a:rPr>
              <a:t> </a:t>
            </a:r>
          </a:p>
          <a:p>
            <a:pPr marL="457200" marR="0" lvl="0" indent="0" algn="l" rtl="0">
              <a:lnSpc>
                <a:spcPct val="100000"/>
              </a:lnSpc>
              <a:spcBef>
                <a:spcPts val="0"/>
              </a:spcBef>
              <a:spcAft>
                <a:spcPts val="0"/>
              </a:spcAft>
              <a:buClr>
                <a:srgbClr val="F9F9F9"/>
              </a:buClr>
              <a:buSzPct val="25000"/>
              <a:buFont typeface="Noto Sans Symbols"/>
              <a:buNone/>
            </a:pPr>
            <a:r>
              <a:rPr lang="en" sz="1400"/>
              <a:t> </a:t>
            </a:r>
            <a:r>
              <a:rPr lang="en" sz="1400" b="0" i="0" u="none" strike="noStrike" cap="none">
                <a:solidFill>
                  <a:schemeClr val="lt1"/>
                </a:solidFill>
                <a:latin typeface="Quattrocento"/>
                <a:ea typeface="Quattrocento"/>
                <a:cs typeface="Quattrocento"/>
                <a:sym typeface="Quattrocento"/>
              </a:rPr>
              <a:t>To design a high quality valve amplifier based on the Marshall JTM-45</a:t>
            </a:r>
          </a:p>
          <a:p>
            <a:pPr marL="548640" marR="0" lvl="0" indent="-421640" algn="l" rtl="0">
              <a:lnSpc>
                <a:spcPct val="100000"/>
              </a:lnSpc>
              <a:spcBef>
                <a:spcPts val="0"/>
              </a:spcBef>
              <a:spcAft>
                <a:spcPts val="0"/>
              </a:spcAft>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a:p>
            <a:pPr marL="548640" marR="0" lvl="0" indent="-421640" algn="l" rtl="0">
              <a:lnSpc>
                <a:spcPct val="100000"/>
              </a:lnSpc>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	Features:	</a:t>
            </a:r>
          </a:p>
          <a:p>
            <a:pPr marL="609600" marR="0" lvl="0" indent="0" algn="l" rtl="0">
              <a:lnSpc>
                <a:spcPct val="10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1.    Bluetooth connectivity</a:t>
            </a:r>
          </a:p>
          <a:p>
            <a:pPr marL="1066800" marR="0" lvl="1" indent="0" algn="l" rtl="0">
              <a:lnSpc>
                <a:spcPct val="150000"/>
              </a:lnSpc>
              <a:spcBef>
                <a:spcPts val="0"/>
              </a:spcBef>
              <a:spcAft>
                <a:spcPts val="0"/>
              </a:spcAft>
              <a:buClr>
                <a:schemeClr val="lt1"/>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a.    To enable the user to play along with a backing track via smartphone </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2.     Dual rectifier</a:t>
            </a:r>
          </a:p>
          <a:p>
            <a:pPr marL="1295400" marR="0" lvl="1" indent="-228600" algn="l" rtl="0">
              <a:lnSpc>
                <a:spcPct val="150000"/>
              </a:lnSpc>
              <a:spcBef>
                <a:spcPts val="0"/>
              </a:spcBef>
              <a:spcAft>
                <a:spcPts val="0"/>
              </a:spcAft>
              <a:buClr>
                <a:schemeClr val="lt1"/>
              </a:buClr>
              <a:buSzPct val="100000"/>
              <a:buFont typeface="Noto Sans Symbols"/>
              <a:buAutoNum type="alphaLcPeriod"/>
            </a:pPr>
            <a:r>
              <a:rPr lang="en" sz="1200" b="0" i="0" u="none" strike="noStrike" cap="none">
                <a:solidFill>
                  <a:schemeClr val="lt1"/>
                </a:solidFill>
                <a:latin typeface="Quattrocento"/>
                <a:ea typeface="Quattrocento"/>
                <a:cs typeface="Quattrocento"/>
                <a:sym typeface="Quattrocento"/>
              </a:rPr>
              <a:t>To enable the user to alternate between a solid state and tube based rectifier</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3.     Power-scaling </a:t>
            </a:r>
          </a:p>
          <a:p>
            <a:pPr marL="1066800" marR="0" lvl="1" indent="0" algn="l" rtl="0">
              <a:lnSpc>
                <a:spcPct val="150000"/>
              </a:lnSpc>
              <a:spcBef>
                <a:spcPts val="0"/>
              </a:spcBef>
              <a:spcAft>
                <a:spcPts val="0"/>
              </a:spcAft>
              <a:buClr>
                <a:schemeClr val="lt1"/>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a.    To allow for more power tube distortion at a lower volumes</a:t>
            </a:r>
          </a:p>
          <a:p>
            <a:pPr marL="609600" marR="0" lvl="0" indent="0" algn="l" rtl="0">
              <a:lnSpc>
                <a:spcPct val="150000"/>
              </a:lnSpc>
              <a:spcBef>
                <a:spcPts val="0"/>
              </a:spcBef>
              <a:spcAft>
                <a:spcPts val="0"/>
              </a:spcAft>
              <a:buClr>
                <a:srgbClr val="F9F9F9"/>
              </a:buClr>
              <a:buSzPct val="25000"/>
              <a:buFont typeface="Noto Sans Symbols"/>
              <a:buNone/>
            </a:pPr>
            <a:r>
              <a:rPr lang="en" sz="1200"/>
              <a:t>4</a:t>
            </a:r>
            <a:r>
              <a:rPr lang="en" sz="1200" b="0" i="0" u="none" strike="noStrike" cap="none">
                <a:solidFill>
                  <a:schemeClr val="lt1"/>
                </a:solidFill>
                <a:latin typeface="Quattrocento"/>
                <a:ea typeface="Quattrocento"/>
                <a:cs typeface="Quattrocento"/>
                <a:sym typeface="Quattrocento"/>
              </a:rPr>
              <a:t>.     Meets all environmental and health standards</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	    a.     Follow the National Electrical Code</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	    b.     Lead-free </a:t>
            </a:r>
            <a:r>
              <a:rPr lang="en" sz="1200"/>
              <a:t>solder</a:t>
            </a:r>
          </a:p>
          <a:p>
            <a:pPr marL="609600" marR="0" lvl="0" indent="0" algn="l" rtl="0">
              <a:lnSpc>
                <a:spcPct val="150000"/>
              </a:lnSpc>
              <a:spcBef>
                <a:spcPts val="0"/>
              </a:spcBef>
              <a:spcAft>
                <a:spcPts val="0"/>
              </a:spcAft>
              <a:buClr>
                <a:srgbClr val="F9F9F9"/>
              </a:buClr>
              <a:buSzPct val="25000"/>
              <a:buFont typeface="Noto Sans Symbols"/>
              <a:buNone/>
            </a:pPr>
            <a:endParaRPr sz="12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Construction: Wiring</a:t>
            </a:r>
          </a:p>
        </p:txBody>
      </p:sp>
      <p:sp>
        <p:nvSpPr>
          <p:cNvPr id="282" name="Shape 282"/>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283" name="Shape 283" descr="IMG_20160419_120110350.jpg"/>
          <p:cNvPicPr preferRelativeResize="0"/>
          <p:nvPr/>
        </p:nvPicPr>
        <p:blipFill>
          <a:blip r:embed="rId3">
            <a:alphaModFix/>
          </a:blip>
          <a:stretch>
            <a:fillRect/>
          </a:stretch>
        </p:blipFill>
        <p:spPr>
          <a:xfrm>
            <a:off x="2400249" y="1350143"/>
            <a:ext cx="6743750" cy="379335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Tolex Process</a:t>
            </a:r>
          </a:p>
        </p:txBody>
      </p:sp>
      <p:sp>
        <p:nvSpPr>
          <p:cNvPr id="289" name="Shape 289"/>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90" name="Shape 290"/>
          <p:cNvPicPr preferRelativeResize="0"/>
          <p:nvPr/>
        </p:nvPicPr>
        <p:blipFill rotWithShape="1">
          <a:blip r:embed="rId3">
            <a:alphaModFix/>
          </a:blip>
          <a:srcRect/>
          <a:stretch/>
        </p:blipFill>
        <p:spPr>
          <a:xfrm>
            <a:off x="2153508" y="1211349"/>
            <a:ext cx="6990489" cy="39321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Tolex Process</a:t>
            </a:r>
          </a:p>
        </p:txBody>
      </p:sp>
      <p:sp>
        <p:nvSpPr>
          <p:cNvPr id="296" name="Shape 296"/>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97" name="Shape 297"/>
          <p:cNvPicPr preferRelativeResize="0"/>
          <p:nvPr/>
        </p:nvPicPr>
        <p:blipFill rotWithShape="1">
          <a:blip r:embed="rId3">
            <a:alphaModFix/>
          </a:blip>
          <a:srcRect/>
          <a:stretch/>
        </p:blipFill>
        <p:spPr>
          <a:xfrm>
            <a:off x="2153500" y="1211350"/>
            <a:ext cx="6990496" cy="39321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Amp Enclosure</a:t>
            </a:r>
          </a:p>
        </p:txBody>
      </p:sp>
      <p:sp>
        <p:nvSpPr>
          <p:cNvPr id="303" name="Shape 303"/>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304" name="Shape 304"/>
          <p:cNvPicPr preferRelativeResize="0"/>
          <p:nvPr/>
        </p:nvPicPr>
        <p:blipFill rotWithShape="1">
          <a:blip r:embed="rId3">
            <a:alphaModFix/>
          </a:blip>
          <a:srcRect/>
          <a:stretch/>
        </p:blipFill>
        <p:spPr>
          <a:xfrm>
            <a:off x="2153508" y="1211350"/>
            <a:ext cx="6990489" cy="39321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Speaker Cabinet</a:t>
            </a:r>
          </a:p>
        </p:txBody>
      </p:sp>
      <p:sp>
        <p:nvSpPr>
          <p:cNvPr id="310" name="Shape 310"/>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311" name="Shape 311"/>
          <p:cNvPicPr preferRelativeResize="0"/>
          <p:nvPr/>
        </p:nvPicPr>
        <p:blipFill rotWithShape="1">
          <a:blip r:embed="rId3">
            <a:alphaModFix/>
          </a:blip>
          <a:srcRect/>
          <a:stretch/>
        </p:blipFill>
        <p:spPr>
          <a:xfrm>
            <a:off x="2335100" y="1313500"/>
            <a:ext cx="6808902" cy="3829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Speaker Cabinet </a:t>
            </a:r>
          </a:p>
        </p:txBody>
      </p:sp>
      <p:sp>
        <p:nvSpPr>
          <p:cNvPr id="317" name="Shape 317"/>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318" name="Shape 318"/>
          <p:cNvPicPr preferRelativeResize="0"/>
          <p:nvPr/>
        </p:nvPicPr>
        <p:blipFill rotWithShape="1">
          <a:blip r:embed="rId3">
            <a:alphaModFix/>
          </a:blip>
          <a:srcRect/>
          <a:stretch/>
        </p:blipFill>
        <p:spPr>
          <a:xfrm>
            <a:off x="3327425" y="1425325"/>
            <a:ext cx="4467224" cy="33432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411200" y="575950"/>
            <a:ext cx="6321600" cy="635400"/>
          </a:xfrm>
          <a:prstGeom prst="rect">
            <a:avLst/>
          </a:prstGeom>
        </p:spPr>
        <p:txBody>
          <a:bodyPr lIns="91425" tIns="91425" rIns="91425" bIns="91425" anchor="t" anchorCtr="0">
            <a:noAutofit/>
          </a:bodyPr>
          <a:lstStyle/>
          <a:p>
            <a:pPr lvl="0" algn="l">
              <a:spcBef>
                <a:spcPts val="0"/>
              </a:spcBef>
              <a:buNone/>
            </a:pPr>
            <a:r>
              <a:rPr lang="en"/>
              <a:t>Problems: </a:t>
            </a:r>
          </a:p>
        </p:txBody>
      </p:sp>
      <p:sp>
        <p:nvSpPr>
          <p:cNvPr id="324" name="Shape 324"/>
          <p:cNvSpPr txBox="1">
            <a:spLocks noGrp="1"/>
          </p:cNvSpPr>
          <p:nvPr>
            <p:ph type="body" idx="1"/>
          </p:nvPr>
        </p:nvSpPr>
        <p:spPr>
          <a:xfrm>
            <a:off x="814275" y="1558950"/>
            <a:ext cx="7533300" cy="3002400"/>
          </a:xfrm>
          <a:prstGeom prst="rect">
            <a:avLst/>
          </a:prstGeom>
        </p:spPr>
        <p:txBody>
          <a:bodyPr lIns="91425" tIns="91425" rIns="91425" bIns="91425" anchor="t" anchorCtr="0">
            <a:noAutofit/>
          </a:bodyPr>
          <a:lstStyle/>
          <a:p>
            <a:pPr lvl="0">
              <a:spcBef>
                <a:spcPts val="0"/>
              </a:spcBef>
              <a:buNone/>
            </a:pPr>
            <a:r>
              <a:rPr lang="en"/>
              <a:t>Diode trouble!</a:t>
            </a:r>
          </a:p>
          <a:p>
            <a:pPr lvl="0">
              <a:spcBef>
                <a:spcPts val="0"/>
              </a:spcBef>
              <a:buNone/>
            </a:pPr>
            <a:endParaRPr/>
          </a:p>
          <a:p>
            <a:pPr lvl="0">
              <a:spcBef>
                <a:spcPts val="0"/>
              </a:spcBef>
              <a:buNone/>
            </a:pPr>
            <a:r>
              <a:rPr lang="en"/>
              <a:t>Diodes kept burning out when power was turned on</a:t>
            </a:r>
          </a:p>
          <a:p>
            <a:pPr lvl="0">
              <a:spcBef>
                <a:spcPts val="0"/>
              </a:spcBef>
              <a:buNone/>
            </a:pPr>
            <a:endParaRPr/>
          </a:p>
          <a:p>
            <a:pPr lvl="0">
              <a:spcBef>
                <a:spcPts val="0"/>
              </a:spcBef>
              <a:buNone/>
            </a:pPr>
            <a:r>
              <a:rPr lang="en"/>
              <a:t>Needed to switch to a full wave rectifier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356825" y="588225"/>
            <a:ext cx="6321600" cy="635400"/>
          </a:xfrm>
          <a:prstGeom prst="rect">
            <a:avLst/>
          </a:prstGeom>
        </p:spPr>
        <p:txBody>
          <a:bodyPr lIns="91425" tIns="91425" rIns="91425" bIns="91425" anchor="t" anchorCtr="0">
            <a:noAutofit/>
          </a:bodyPr>
          <a:lstStyle/>
          <a:p>
            <a:pPr lvl="0">
              <a:spcBef>
                <a:spcPts val="0"/>
              </a:spcBef>
              <a:buNone/>
            </a:pPr>
            <a:r>
              <a:rPr lang="en"/>
              <a:t>Problems:</a:t>
            </a:r>
          </a:p>
        </p:txBody>
      </p:sp>
      <p:sp>
        <p:nvSpPr>
          <p:cNvPr id="330" name="Shape 330"/>
          <p:cNvSpPr txBox="1">
            <a:spLocks noGrp="1"/>
          </p:cNvSpPr>
          <p:nvPr>
            <p:ph type="body" idx="1"/>
          </p:nvPr>
        </p:nvSpPr>
        <p:spPr>
          <a:xfrm>
            <a:off x="838798" y="1608050"/>
            <a:ext cx="7349100" cy="3002400"/>
          </a:xfrm>
          <a:prstGeom prst="rect">
            <a:avLst/>
          </a:prstGeom>
        </p:spPr>
        <p:txBody>
          <a:bodyPr lIns="91425" tIns="91425" rIns="91425" bIns="91425" anchor="t" anchorCtr="0">
            <a:noAutofit/>
          </a:bodyPr>
          <a:lstStyle/>
          <a:p>
            <a:pPr lvl="0">
              <a:spcBef>
                <a:spcPts val="0"/>
              </a:spcBef>
              <a:buNone/>
            </a:pPr>
            <a:r>
              <a:rPr lang="en"/>
              <a:t>Next the amp was exhibiting a significant amount of background hum.  </a:t>
            </a:r>
          </a:p>
          <a:p>
            <a:pPr lvl="0">
              <a:spcBef>
                <a:spcPts val="0"/>
              </a:spcBef>
              <a:buNone/>
            </a:pPr>
            <a:endParaRPr/>
          </a:p>
          <a:p>
            <a:pPr lvl="0">
              <a:spcBef>
                <a:spcPts val="0"/>
              </a:spcBef>
              <a:buNone/>
            </a:pPr>
            <a:r>
              <a:rPr lang="en"/>
              <a:t>Output transformer center tap needed to be relocated.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411200" y="575950"/>
            <a:ext cx="6321600" cy="635400"/>
          </a:xfrm>
          <a:prstGeom prst="rect">
            <a:avLst/>
          </a:prstGeom>
        </p:spPr>
        <p:txBody>
          <a:bodyPr lIns="91425" tIns="91425" rIns="91425" bIns="91425" anchor="t" anchorCtr="0">
            <a:noAutofit/>
          </a:bodyPr>
          <a:lstStyle/>
          <a:p>
            <a:pPr lvl="0">
              <a:spcBef>
                <a:spcPts val="0"/>
              </a:spcBef>
              <a:buNone/>
            </a:pPr>
            <a:r>
              <a:rPr lang="en"/>
              <a:t>Problems:</a:t>
            </a:r>
          </a:p>
        </p:txBody>
      </p:sp>
      <p:sp>
        <p:nvSpPr>
          <p:cNvPr id="336" name="Shape 336"/>
          <p:cNvSpPr txBox="1">
            <a:spLocks noGrp="1"/>
          </p:cNvSpPr>
          <p:nvPr>
            <p:ph type="body" idx="1"/>
          </p:nvPr>
        </p:nvSpPr>
        <p:spPr>
          <a:xfrm>
            <a:off x="1317586" y="1608050"/>
            <a:ext cx="6321600" cy="3002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Abnormally large bias voltage (-200V as opposed to -56V)</a:t>
            </a:r>
          </a:p>
          <a:p>
            <a:pPr lvl="0">
              <a:spcBef>
                <a:spcPts val="0"/>
              </a:spcBef>
              <a:buNone/>
            </a:pPr>
            <a:endParaRPr/>
          </a:p>
          <a:p>
            <a:pPr lvl="0">
              <a:spcBef>
                <a:spcPts val="0"/>
              </a:spcBef>
              <a:buNone/>
            </a:pPr>
            <a:r>
              <a:rPr lang="en"/>
              <a:t>Found missing ground connection to bias potentiometer.</a:t>
            </a:r>
          </a:p>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411200" y="575950"/>
            <a:ext cx="6321600" cy="635400"/>
          </a:xfrm>
          <a:prstGeom prst="rect">
            <a:avLst/>
          </a:prstGeom>
        </p:spPr>
        <p:txBody>
          <a:bodyPr lIns="91425" tIns="91425" rIns="91425" bIns="91425" anchor="t" anchorCtr="0">
            <a:noAutofit/>
          </a:bodyPr>
          <a:lstStyle/>
          <a:p>
            <a:pPr lvl="0" rtl="0">
              <a:spcBef>
                <a:spcPts val="0"/>
              </a:spcBef>
              <a:buNone/>
            </a:pPr>
            <a:r>
              <a:rPr lang="en"/>
              <a:t>Problems:</a:t>
            </a:r>
          </a:p>
        </p:txBody>
      </p:sp>
      <p:sp>
        <p:nvSpPr>
          <p:cNvPr id="342" name="Shape 342"/>
          <p:cNvSpPr txBox="1">
            <a:spLocks noGrp="1"/>
          </p:cNvSpPr>
          <p:nvPr>
            <p:ph type="body" idx="1"/>
          </p:nvPr>
        </p:nvSpPr>
        <p:spPr>
          <a:xfrm>
            <a:off x="1317586" y="1608050"/>
            <a:ext cx="6321600" cy="3002400"/>
          </a:xfrm>
          <a:prstGeom prst="rect">
            <a:avLst/>
          </a:prstGeom>
        </p:spPr>
        <p:txBody>
          <a:bodyPr lIns="91425" tIns="91425" rIns="91425" bIns="91425" anchor="t" anchorCtr="0">
            <a:noAutofit/>
          </a:bodyPr>
          <a:lstStyle/>
          <a:p>
            <a:pPr lvl="0" rtl="0">
              <a:spcBef>
                <a:spcPts val="0"/>
              </a:spcBef>
              <a:buNone/>
            </a:pPr>
            <a:endParaRPr/>
          </a:p>
          <a:p>
            <a:pPr marL="242570" lvl="0" indent="0" rtl="0">
              <a:spcBef>
                <a:spcPts val="0"/>
              </a:spcBef>
              <a:buNone/>
            </a:pPr>
            <a:r>
              <a:rPr lang="en"/>
              <a:t>Bluetooth module is fried:</a:t>
            </a:r>
          </a:p>
          <a:p>
            <a:pPr marL="242570" lvl="0" indent="0" rtl="0">
              <a:spcBef>
                <a:spcPts val="0"/>
              </a:spcBef>
              <a:buNone/>
            </a:pPr>
            <a:endParaRPr/>
          </a:p>
          <a:p>
            <a:pPr marL="242570" lvl="0" indent="0" rtl="0">
              <a:spcBef>
                <a:spcPts val="0"/>
              </a:spcBef>
              <a:buNone/>
            </a:pPr>
            <a:r>
              <a:rPr lang="en"/>
              <a:t>Eventually order new module</a:t>
            </a:r>
          </a:p>
          <a:p>
            <a:pPr lvl="0" rt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219200" y="1333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O</a:t>
            </a:r>
            <a:r>
              <a:rPr lang="en"/>
              <a:t>VERALL DESIGN</a:t>
            </a:r>
          </a:p>
        </p:txBody>
      </p:sp>
      <p:sp>
        <p:nvSpPr>
          <p:cNvPr id="107" name="Shape 107"/>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108" name="Shape 108"/>
          <p:cNvPicPr preferRelativeResize="0"/>
          <p:nvPr/>
        </p:nvPicPr>
        <p:blipFill rotWithShape="1">
          <a:blip r:embed="rId3">
            <a:alphaModFix/>
          </a:blip>
          <a:srcRect/>
          <a:stretch/>
        </p:blipFill>
        <p:spPr>
          <a:xfrm>
            <a:off x="1693333" y="895350"/>
            <a:ext cx="5457850" cy="418084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411200" y="588225"/>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Areas of Concern</a:t>
            </a:r>
          </a:p>
        </p:txBody>
      </p:sp>
      <p:sp>
        <p:nvSpPr>
          <p:cNvPr id="348" name="Shape 348"/>
          <p:cNvSpPr txBox="1">
            <a:spLocks noGrp="1"/>
          </p:cNvSpPr>
          <p:nvPr>
            <p:ph type="body" idx="1"/>
          </p:nvPr>
        </p:nvSpPr>
        <p:spPr>
          <a:xfrm>
            <a:off x="1305286" y="1595775"/>
            <a:ext cx="6321600" cy="3002400"/>
          </a:xfrm>
          <a:prstGeom prst="rect">
            <a:avLst/>
          </a:prstGeom>
          <a:noFill/>
          <a:ln>
            <a:noFill/>
          </a:ln>
        </p:spPr>
        <p:txBody>
          <a:bodyPr lIns="91425" tIns="91425" rIns="91425" bIns="91425" anchor="t" anchorCtr="0">
            <a:noAutofit/>
          </a:bodyPr>
          <a:lstStyle/>
          <a:p>
            <a:pPr marL="548640" marR="0" lvl="0" indent="-421640" algn="l" rtl="0">
              <a:lnSpc>
                <a:spcPct val="150000"/>
              </a:lnSpc>
              <a:spcBef>
                <a:spcPts val="0"/>
              </a:spcBef>
              <a:spcAft>
                <a:spcPts val="0"/>
              </a:spcAft>
              <a:buClr>
                <a:schemeClr val="dk2"/>
              </a:buClr>
              <a:buSzPct val="25000"/>
              <a:buFont typeface="Arial"/>
              <a:buNone/>
            </a:pPr>
            <a:endParaRPr sz="1200" b="0" i="0" u="none" strike="noStrike" cap="none">
              <a:solidFill>
                <a:schemeClr val="lt1"/>
              </a:solidFill>
              <a:latin typeface="Times New Roman"/>
              <a:ea typeface="Times New Roman"/>
              <a:cs typeface="Times New Roman"/>
              <a:sym typeface="Times New Roman"/>
            </a:endParaRP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Economic Concerns</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Environmental Concerns</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Manufacturability</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Ethical Concerns</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Health and Safety</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Social Concerns</a:t>
            </a:r>
          </a:p>
          <a:p>
            <a:pPr marL="548640" marR="0" lvl="0" indent="-421640" algn="l" rtl="0">
              <a:lnSpc>
                <a:spcPct val="150000"/>
              </a:lnSpc>
              <a:spcBef>
                <a:spcPts val="0"/>
              </a:spcBef>
              <a:spcAft>
                <a:spcPts val="0"/>
              </a:spcAft>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411200" y="649600"/>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Summary:  </a:t>
            </a:r>
          </a:p>
        </p:txBody>
      </p:sp>
      <p:sp>
        <p:nvSpPr>
          <p:cNvPr id="354" name="Shape 354"/>
          <p:cNvSpPr txBox="1">
            <a:spLocks noGrp="1"/>
          </p:cNvSpPr>
          <p:nvPr>
            <p:ph type="body" idx="1"/>
          </p:nvPr>
        </p:nvSpPr>
        <p:spPr>
          <a:xfrm>
            <a:off x="896122" y="1681774"/>
            <a:ext cx="7835700" cy="2916300"/>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We set out to build a guitar amplifier with with the following features, and that is what we present to you.  </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Power Scaling</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Dual Rectifier</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Bluetooth Connectivity</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35 Watts rms of output power</a:t>
            </a:r>
          </a:p>
          <a:p>
            <a:pPr marL="457200" marR="0" lvl="0" indent="-228600" algn="l" rtl="0">
              <a:spcBef>
                <a:spcPts val="0"/>
              </a:spcBef>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Quality sound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467300" y="113375"/>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Future Additions:</a:t>
            </a:r>
          </a:p>
        </p:txBody>
      </p:sp>
      <p:sp>
        <p:nvSpPr>
          <p:cNvPr id="360" name="Shape 360"/>
          <p:cNvSpPr txBox="1">
            <a:spLocks noGrp="1"/>
          </p:cNvSpPr>
          <p:nvPr>
            <p:ph type="body" idx="1"/>
          </p:nvPr>
        </p:nvSpPr>
        <p:spPr>
          <a:xfrm>
            <a:off x="-87325" y="803400"/>
            <a:ext cx="9273900" cy="3795000"/>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If we were able to include more in this design.</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Wi-</a:t>
            </a:r>
            <a:r>
              <a:rPr lang="en"/>
              <a:t>F</a:t>
            </a:r>
            <a:r>
              <a:rPr lang="en" sz="2800" b="0" i="0" u="none" strike="noStrike" cap="none">
                <a:solidFill>
                  <a:schemeClr val="lt1"/>
                </a:solidFill>
                <a:latin typeface="Quattrocento"/>
                <a:ea typeface="Quattrocento"/>
                <a:cs typeface="Quattrocento"/>
                <a:sym typeface="Quattrocento"/>
              </a:rPr>
              <a:t>i Connectivity</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Built in wireless system (between guitar and amp)</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Plasma speaker (just for looks)</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Custom faceplate, glass viewing window, cooling fans</a:t>
            </a:r>
          </a:p>
          <a:p>
            <a:pPr marL="457200" marR="0" lvl="0" indent="-228600" algn="l" rtl="0">
              <a:spcBef>
                <a:spcPts val="0"/>
              </a:spcBef>
              <a:spcAft>
                <a:spcPts val="0"/>
              </a:spcAft>
              <a:buClr>
                <a:srgbClr val="F9F9F9"/>
              </a:buClr>
              <a:buSzPct val="65000"/>
              <a:buFont typeface="Noto Sans Symbols"/>
              <a:buChar char="●"/>
            </a:pPr>
            <a:r>
              <a:rPr lang="en"/>
              <a:t>Separate output stages for guitar and Bluetooth signal</a:t>
            </a:r>
          </a:p>
          <a:p>
            <a:pPr marR="0" lvl="1" algn="l" rtl="0">
              <a:spcBef>
                <a:spcPts val="0"/>
              </a:spcBef>
              <a:spcAft>
                <a:spcPts val="0"/>
              </a:spcAft>
            </a:pPr>
            <a:r>
              <a:rPr lang="en"/>
              <a:t>Secondary tap on output transformer</a:t>
            </a:r>
          </a:p>
          <a:p>
            <a:pPr marR="0" lvl="1" algn="l" rtl="0">
              <a:spcBef>
                <a:spcPts val="0"/>
              </a:spcBef>
              <a:spcAft>
                <a:spcPts val="0"/>
              </a:spcAft>
            </a:pPr>
            <a:r>
              <a:rPr lang="en"/>
              <a:t>Separate amplifier for the Bluetooth signal</a:t>
            </a:r>
          </a:p>
          <a:p>
            <a:pPr marL="0" marR="0" lvl="0" indent="0" algn="l" rt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626900" y="575950"/>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Special Thanks To:</a:t>
            </a:r>
          </a:p>
        </p:txBody>
      </p:sp>
      <p:sp>
        <p:nvSpPr>
          <p:cNvPr id="366" name="Shape 366"/>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Dr. Stanley Burns</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Sean Dumm</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Lyndon Ramrattan</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Anthony McMahon</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Archer Racing</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UMD Mechanical Engineering Department</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Shey Peterson</a:t>
            </a:r>
          </a:p>
          <a:p>
            <a:pPr marL="548640" marR="0" lvl="0" indent="-421640" algn="l" rtl="0">
              <a:spcBef>
                <a:spcPts val="0"/>
              </a:spcBef>
              <a:spcAft>
                <a:spcPts val="0"/>
              </a:spcAft>
              <a:buClr>
                <a:srgbClr val="F9F9F9"/>
              </a:buClr>
              <a:buSzPct val="25000"/>
              <a:buFont typeface="Noto Sans Symbols"/>
              <a:buNone/>
            </a:pPr>
            <a:endParaRPr sz="1800"/>
          </a:p>
          <a:p>
            <a:pPr marL="548640" marR="0" lvl="0" indent="-421640" algn="l" rtl="0">
              <a:spcBef>
                <a:spcPts val="0"/>
              </a:spcBef>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540950" y="551400"/>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3690" b="1" i="0" u="none" strike="noStrike" cap="none">
                <a:solidFill>
                  <a:srgbClr val="EAD594"/>
                </a:solidFill>
                <a:latin typeface="Allerta"/>
                <a:ea typeface="Allerta"/>
                <a:cs typeface="Allerta"/>
                <a:sym typeface="Allerta"/>
              </a:rPr>
              <a:t>QUESTIONS?</a:t>
            </a:r>
          </a:p>
        </p:txBody>
      </p:sp>
      <p:sp>
        <p:nvSpPr>
          <p:cNvPr id="372" name="Shape 372"/>
          <p:cNvSpPr txBox="1">
            <a:spLocks noGrp="1"/>
          </p:cNvSpPr>
          <p:nvPr>
            <p:ph type="body" idx="1"/>
          </p:nvPr>
        </p:nvSpPr>
        <p:spPr>
          <a:xfrm>
            <a:off x="1411211" y="1558950"/>
            <a:ext cx="6321600" cy="3002400"/>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6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lgn="l">
              <a:spcBef>
                <a:spcPts val="0"/>
              </a:spcBef>
              <a:buNone/>
            </a:pPr>
            <a:r>
              <a:rPr lang="en"/>
              <a:t>TUBE BASICS</a:t>
            </a:r>
          </a:p>
        </p:txBody>
      </p:sp>
      <p:sp>
        <p:nvSpPr>
          <p:cNvPr id="114" name="Shape 114"/>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15" name="Shape 115" descr="12ax7 curves.png"/>
          <p:cNvPicPr preferRelativeResize="0"/>
          <p:nvPr/>
        </p:nvPicPr>
        <p:blipFill>
          <a:blip r:embed="rId3">
            <a:alphaModFix/>
          </a:blip>
          <a:stretch>
            <a:fillRect/>
          </a:stretch>
        </p:blipFill>
        <p:spPr>
          <a:xfrm>
            <a:off x="2337162" y="1295275"/>
            <a:ext cx="4469674" cy="3603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003475" y="61275"/>
            <a:ext cx="63216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PRE-AMP DESIGN</a:t>
            </a:r>
          </a:p>
        </p:txBody>
      </p:sp>
      <p:pic>
        <p:nvPicPr>
          <p:cNvPr id="121" name="Shape 121"/>
          <p:cNvPicPr preferRelativeResize="0"/>
          <p:nvPr/>
        </p:nvPicPr>
        <p:blipFill>
          <a:blip r:embed="rId3">
            <a:alphaModFix/>
          </a:blip>
          <a:stretch>
            <a:fillRect/>
          </a:stretch>
        </p:blipFill>
        <p:spPr>
          <a:xfrm>
            <a:off x="2393862" y="734025"/>
            <a:ext cx="3267075" cy="434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556800" y="0"/>
            <a:ext cx="81555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12AX7 V</a:t>
            </a:r>
            <a:r>
              <a:rPr lang="en"/>
              <a:t>OLTAGE AMPLIFIER</a:t>
            </a:r>
          </a:p>
        </p:txBody>
      </p:sp>
      <p:pic>
        <p:nvPicPr>
          <p:cNvPr id="127" name="Shape 127"/>
          <p:cNvPicPr preferRelativeResize="0"/>
          <p:nvPr/>
        </p:nvPicPr>
        <p:blipFill>
          <a:blip r:embed="rId3">
            <a:alphaModFix/>
          </a:blip>
          <a:stretch>
            <a:fillRect/>
          </a:stretch>
        </p:blipFill>
        <p:spPr>
          <a:xfrm>
            <a:off x="2600325" y="820350"/>
            <a:ext cx="3943350" cy="41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450" y="54800"/>
            <a:ext cx="82950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a:t>MIXER &amp; </a:t>
            </a:r>
            <a:r>
              <a:rPr lang="en" sz="4100" b="1" i="0" u="none" strike="noStrike" cap="none">
                <a:solidFill>
                  <a:srgbClr val="EAD594"/>
                </a:solidFill>
                <a:latin typeface="Allerta"/>
                <a:ea typeface="Allerta"/>
                <a:cs typeface="Allerta"/>
                <a:sym typeface="Allerta"/>
              </a:rPr>
              <a:t>CATHODE FOLLOWER</a:t>
            </a:r>
          </a:p>
        </p:txBody>
      </p:sp>
      <p:pic>
        <p:nvPicPr>
          <p:cNvPr id="133" name="Shape 133"/>
          <p:cNvPicPr preferRelativeResize="0"/>
          <p:nvPr/>
        </p:nvPicPr>
        <p:blipFill>
          <a:blip r:embed="rId3">
            <a:alphaModFix/>
          </a:blip>
          <a:stretch>
            <a:fillRect/>
          </a:stretch>
        </p:blipFill>
        <p:spPr>
          <a:xfrm>
            <a:off x="2417662" y="826950"/>
            <a:ext cx="3952875" cy="417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13700" y="538200"/>
            <a:ext cx="8118000" cy="635400"/>
          </a:xfrm>
          <a:prstGeom prst="rect">
            <a:avLst/>
          </a:prstGeom>
        </p:spPr>
        <p:txBody>
          <a:bodyPr lIns="91425" tIns="91425" rIns="91425" bIns="91425" anchor="t" anchorCtr="0">
            <a:noAutofit/>
          </a:bodyPr>
          <a:lstStyle/>
          <a:p>
            <a:pPr lvl="0">
              <a:spcBef>
                <a:spcPts val="0"/>
              </a:spcBef>
              <a:buNone/>
            </a:pPr>
            <a:r>
              <a:rPr lang="en"/>
              <a:t>BLUETOOTH CONNECTIVITY</a:t>
            </a:r>
          </a:p>
        </p:txBody>
      </p:sp>
      <p:sp>
        <p:nvSpPr>
          <p:cNvPr id="139" name="Shape 139"/>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40" name="Shape 140"/>
          <p:cNvPicPr preferRelativeResize="0"/>
          <p:nvPr/>
        </p:nvPicPr>
        <p:blipFill>
          <a:blip r:embed="rId3">
            <a:alphaModFix/>
          </a:blip>
          <a:stretch>
            <a:fillRect/>
          </a:stretch>
        </p:blipFill>
        <p:spPr>
          <a:xfrm>
            <a:off x="1244275" y="2079903"/>
            <a:ext cx="6963574" cy="1647950"/>
          </a:xfrm>
          <a:prstGeom prst="rect">
            <a:avLst/>
          </a:prstGeom>
          <a:noFill/>
          <a:ln>
            <a:noFill/>
          </a:ln>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716</Words>
  <Application>Microsoft Office PowerPoint</Application>
  <PresentationFormat>On-screen Show (16:9)</PresentationFormat>
  <Paragraphs>137</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Allerta</vt:lpstr>
      <vt:lpstr>Lato</vt:lpstr>
      <vt:lpstr>Times New Roman</vt:lpstr>
      <vt:lpstr>Quattrocento</vt:lpstr>
      <vt:lpstr>Arial</vt:lpstr>
      <vt:lpstr>Noto Sans Symbols</vt:lpstr>
      <vt:lpstr>Apex</vt:lpstr>
      <vt:lpstr>VACUUM TUBE GUITAR AMPLIFIER WITH BLUETOOTH AND POWER SCALING</vt:lpstr>
      <vt:lpstr>ABSTRACT</vt:lpstr>
      <vt:lpstr>INTRODUCTION</vt:lpstr>
      <vt:lpstr>OVERALL DESIGN</vt:lpstr>
      <vt:lpstr>TUBE BASICS</vt:lpstr>
      <vt:lpstr>PRE-AMP DESIGN</vt:lpstr>
      <vt:lpstr>12AX7 VOLTAGE AMPLIFIER</vt:lpstr>
      <vt:lpstr>MIXER &amp; CATHODE FOLLOWER</vt:lpstr>
      <vt:lpstr>BLUETOOTH CONNECTIVITY</vt:lpstr>
      <vt:lpstr>TONE STACK</vt:lpstr>
      <vt:lpstr>LONG TAILED PAIR PHASE INVERTER</vt:lpstr>
      <vt:lpstr>PUSH-PULL POWER AMPLIFIER</vt:lpstr>
      <vt:lpstr>POWER SUPPLY</vt:lpstr>
      <vt:lpstr>Design: Voltage Regulator / Rectifier for Bluetooth IC Pre-Testing Design</vt:lpstr>
      <vt:lpstr>Design: Voltage Regulator / Rectifier for Bluetooth IC </vt:lpstr>
      <vt:lpstr>Design: Voltage Regulator / Rectifier for Bluetooth IC Post Testing Design</vt:lpstr>
      <vt:lpstr>POWER SCALING</vt:lpstr>
      <vt:lpstr>Power Scaling Simulation:  Anode and Screen Grid Voltage Control</vt:lpstr>
      <vt:lpstr>Power Scaling Simulation:  Bias Voltage Control</vt:lpstr>
      <vt:lpstr>              POWER SCALING  A MORE DEFINITIVE MODEL FOR PSPICE SIMULATION</vt:lpstr>
      <vt:lpstr>Simulations:    </vt:lpstr>
      <vt:lpstr>Simulations: stage 1 frequency Response (Bright and Normal Channels). </vt:lpstr>
      <vt:lpstr>Simulations: Stage 2 Frequency Response (Bright and Normal Channels)</vt:lpstr>
      <vt:lpstr>Simulations: Stage 4 Frequency  Response (Stage 3 was flat) </vt:lpstr>
      <vt:lpstr>Simulations:  Overall Amplifier Transfer Characteristic</vt:lpstr>
      <vt:lpstr>Design:  Chassis Layout</vt:lpstr>
      <vt:lpstr>Construction: Chassis</vt:lpstr>
      <vt:lpstr>Construction: Wiring</vt:lpstr>
      <vt:lpstr>Construction: Wiring</vt:lpstr>
      <vt:lpstr>Construction: Wiring</vt:lpstr>
      <vt:lpstr>Construction: Tolex Process</vt:lpstr>
      <vt:lpstr>Construction: Tolex Process</vt:lpstr>
      <vt:lpstr>Construction:  Amp Enclosure</vt:lpstr>
      <vt:lpstr>Construction: Speaker Cabinet</vt:lpstr>
      <vt:lpstr>Construction:  Speaker Cabinet </vt:lpstr>
      <vt:lpstr>Problems: </vt:lpstr>
      <vt:lpstr>Problems:</vt:lpstr>
      <vt:lpstr>Problems:</vt:lpstr>
      <vt:lpstr>Problems:</vt:lpstr>
      <vt:lpstr>Areas of Concern</vt:lpstr>
      <vt:lpstr>Summary:  </vt:lpstr>
      <vt:lpstr>Future Additions:</vt:lpstr>
      <vt:lpstr>Special Thanks To:</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 TUBE GUITAR AMPLIFIER WITH BLUETOOTH AND POWER SCALING</dc:title>
  <dc:creator>Dr. Burns</dc:creator>
  <cp:lastModifiedBy>Dr. Burns</cp:lastModifiedBy>
  <cp:revision>1</cp:revision>
  <dcterms:modified xsi:type="dcterms:W3CDTF">2019-04-23T21:03:13Z</dcterms:modified>
</cp:coreProperties>
</file>