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76" r:id="rId2"/>
    <p:sldId id="277" r:id="rId3"/>
    <p:sldId id="290" r:id="rId4"/>
    <p:sldId id="262" r:id="rId5"/>
    <p:sldId id="279" r:id="rId6"/>
    <p:sldId id="257" r:id="rId7"/>
    <p:sldId id="274" r:id="rId8"/>
    <p:sldId id="264" r:id="rId9"/>
    <p:sldId id="280" r:id="rId10"/>
    <p:sldId id="281" r:id="rId11"/>
    <p:sldId id="282" r:id="rId12"/>
    <p:sldId id="283" r:id="rId13"/>
    <p:sldId id="284" r:id="rId14"/>
    <p:sldId id="287" r:id="rId15"/>
    <p:sldId id="285" r:id="rId16"/>
    <p:sldId id="258" r:id="rId17"/>
    <p:sldId id="275" r:id="rId18"/>
    <p:sldId id="288" r:id="rId19"/>
    <p:sldId id="269" r:id="rId20"/>
    <p:sldId id="271" r:id="rId21"/>
    <p:sldId id="286" r:id="rId22"/>
    <p:sldId id="273" r:id="rId23"/>
    <p:sldId id="292"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92" autoAdjust="0"/>
    <p:restoredTop sz="94660"/>
  </p:normalViewPr>
  <p:slideViewPr>
    <p:cSldViewPr>
      <p:cViewPr varScale="1">
        <p:scale>
          <a:sx n="120" d="100"/>
          <a:sy n="120" d="100"/>
        </p:scale>
        <p:origin x="108" y="48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0DF6EC4-6A4A-428B-AF5B-BC714D232E75}" type="datetimeFigureOut">
              <a:rPr lang="en-US" smtClean="0"/>
              <a:pPr/>
              <a:t>1/26/2021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EA413C-F296-4174-8131-E8A103292A6E}" type="slidenum">
              <a:rPr lang="en-US" smtClean="0"/>
              <a:pPr/>
              <a:t>‹#›</a:t>
            </a:fld>
            <a:endParaRPr lang="en-US"/>
          </a:p>
        </p:txBody>
      </p:sp>
    </p:spTree>
    <p:extLst>
      <p:ext uri="{BB962C8B-B14F-4D97-AF65-F5344CB8AC3E}">
        <p14:creationId xmlns:p14="http://schemas.microsoft.com/office/powerpoint/2010/main" val="34972679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30EB24-F158-484E-BD13-B58FC14EF2DC}" type="datetimeFigureOut">
              <a:rPr lang="en-US" smtClean="0"/>
              <a:pPr/>
              <a:t>1/26/2021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4C9708-34C8-4E55-BCD7-FB0D20446399}" type="slidenum">
              <a:rPr lang="en-US" smtClean="0"/>
              <a:pPr/>
              <a:t>‹#›</a:t>
            </a:fld>
            <a:endParaRPr lang="en-US"/>
          </a:p>
        </p:txBody>
      </p:sp>
    </p:spTree>
    <p:extLst>
      <p:ext uri="{BB962C8B-B14F-4D97-AF65-F5344CB8AC3E}">
        <p14:creationId xmlns:p14="http://schemas.microsoft.com/office/powerpoint/2010/main" val="55859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614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614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07/16/96</a:t>
            </a:r>
            <a:endParaRPr lang="en-US" altLang="en-US" sz="1200" b="0" smtClean="0">
              <a:solidFill>
                <a:schemeClr val="tx1"/>
              </a:solidFill>
            </a:endParaRPr>
          </a:p>
        </p:txBody>
      </p:sp>
      <p:sp>
        <p:nvSpPr>
          <p:cNvPr id="615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6151"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Tree>
    <p:extLst>
      <p:ext uri="{BB962C8B-B14F-4D97-AF65-F5344CB8AC3E}">
        <p14:creationId xmlns:p14="http://schemas.microsoft.com/office/powerpoint/2010/main" val="1735827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78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78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07/16/96</a:t>
            </a:r>
            <a:endParaRPr lang="en-US" altLang="en-US" sz="1200" b="0" smtClean="0">
              <a:solidFill>
                <a:schemeClr val="tx1"/>
              </a:solidFill>
            </a:endParaRPr>
          </a:p>
        </p:txBody>
      </p:sp>
      <p:sp>
        <p:nvSpPr>
          <p:cNvPr id="37894"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7895"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Tree>
    <p:extLst>
      <p:ext uri="{BB962C8B-B14F-4D97-AF65-F5344CB8AC3E}">
        <p14:creationId xmlns:p14="http://schemas.microsoft.com/office/powerpoint/2010/main" val="2948787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89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89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07/16/96</a:t>
            </a:r>
            <a:endParaRPr lang="en-US" altLang="en-US" sz="1200" b="0" smtClean="0">
              <a:solidFill>
                <a:schemeClr val="tx1"/>
              </a:solidFill>
            </a:endParaRPr>
          </a:p>
        </p:txBody>
      </p:sp>
      <p:sp>
        <p:nvSpPr>
          <p:cNvPr id="38918"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8919"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Tree>
    <p:extLst>
      <p:ext uri="{BB962C8B-B14F-4D97-AF65-F5344CB8AC3E}">
        <p14:creationId xmlns:p14="http://schemas.microsoft.com/office/powerpoint/2010/main" val="2862411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994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994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07/16/96</a:t>
            </a:r>
            <a:endParaRPr lang="en-US" altLang="en-US" sz="1200" b="0" smtClean="0">
              <a:solidFill>
                <a:schemeClr val="tx1"/>
              </a:solidFill>
            </a:endParaRPr>
          </a:p>
        </p:txBody>
      </p:sp>
      <p:sp>
        <p:nvSpPr>
          <p:cNvPr id="39942"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9943"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Tree>
    <p:extLst>
      <p:ext uri="{BB962C8B-B14F-4D97-AF65-F5344CB8AC3E}">
        <p14:creationId xmlns:p14="http://schemas.microsoft.com/office/powerpoint/2010/main" val="2216426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endParaRPr lang="en-US" smtClean="0"/>
          </a:p>
        </p:txBody>
      </p:sp>
      <p:sp>
        <p:nvSpPr>
          <p:cNvPr id="45060" name="Header Placeholder 3"/>
          <p:cNvSpPr>
            <a:spLocks noGrp="1"/>
          </p:cNvSpPr>
          <p:nvPr>
            <p:ph type="hdr" sz="quarter"/>
          </p:nvPr>
        </p:nvSpPr>
        <p:spPr>
          <a:noFill/>
        </p:spPr>
        <p:txBody>
          <a:bodyPr/>
          <a:lstStyle/>
          <a:p>
            <a:r>
              <a:rPr lang="en-US" smtClean="0"/>
              <a:t>*</a:t>
            </a:r>
            <a:endParaRPr lang="en-US" sz="1200" smtClean="0"/>
          </a:p>
        </p:txBody>
      </p:sp>
      <p:sp>
        <p:nvSpPr>
          <p:cNvPr id="45061" name="Date Placeholder 4"/>
          <p:cNvSpPr>
            <a:spLocks noGrp="1"/>
          </p:cNvSpPr>
          <p:nvPr>
            <p:ph type="dt" sz="quarter" idx="1"/>
          </p:nvPr>
        </p:nvSpPr>
        <p:spPr>
          <a:noFill/>
        </p:spPr>
        <p:txBody>
          <a:bodyPr/>
          <a:lstStyle/>
          <a:p>
            <a:r>
              <a:rPr lang="en-US" smtClean="0"/>
              <a:t>07/16/96</a:t>
            </a:r>
            <a:endParaRPr lang="en-US" sz="1200" smtClean="0"/>
          </a:p>
        </p:txBody>
      </p:sp>
      <p:sp>
        <p:nvSpPr>
          <p:cNvPr id="45062" name="Footer Placeholder 5"/>
          <p:cNvSpPr>
            <a:spLocks noGrp="1"/>
          </p:cNvSpPr>
          <p:nvPr>
            <p:ph type="ftr" sz="quarter" idx="4"/>
          </p:nvPr>
        </p:nvSpPr>
        <p:spPr>
          <a:noFill/>
        </p:spPr>
        <p:txBody>
          <a:bodyPr/>
          <a:lstStyle/>
          <a:p>
            <a:r>
              <a:rPr lang="en-US" smtClean="0"/>
              <a:t>*</a:t>
            </a:r>
            <a:endParaRPr lang="en-US" sz="1200" smtClean="0"/>
          </a:p>
        </p:txBody>
      </p:sp>
      <p:sp>
        <p:nvSpPr>
          <p:cNvPr id="45063" name="Slide Number Placeholder 6"/>
          <p:cNvSpPr>
            <a:spLocks noGrp="1"/>
          </p:cNvSpPr>
          <p:nvPr>
            <p:ph type="sldNum" sz="quarter" idx="5"/>
          </p:nvPr>
        </p:nvSpPr>
        <p:spPr>
          <a:noFill/>
        </p:spPr>
        <p:txBody>
          <a:bodyPr/>
          <a:lstStyle/>
          <a:p>
            <a:r>
              <a:rPr lang="en-US" smtClean="0"/>
              <a:t>##</a:t>
            </a:r>
            <a:endParaRPr lang="en-US" sz="1200" smtClean="0"/>
          </a:p>
        </p:txBody>
      </p:sp>
    </p:spTree>
    <p:extLst>
      <p:ext uri="{BB962C8B-B14F-4D97-AF65-F5344CB8AC3E}">
        <p14:creationId xmlns:p14="http://schemas.microsoft.com/office/powerpoint/2010/main" val="436996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smtClean="0"/>
          </a:p>
        </p:txBody>
      </p:sp>
      <p:sp>
        <p:nvSpPr>
          <p:cNvPr id="46084" name="Header Placeholder 3"/>
          <p:cNvSpPr>
            <a:spLocks noGrp="1"/>
          </p:cNvSpPr>
          <p:nvPr>
            <p:ph type="hdr" sz="quarter"/>
          </p:nvPr>
        </p:nvSpPr>
        <p:spPr>
          <a:noFill/>
        </p:spPr>
        <p:txBody>
          <a:bodyPr/>
          <a:lstStyle/>
          <a:p>
            <a:r>
              <a:rPr lang="en-US" smtClean="0"/>
              <a:t>*</a:t>
            </a:r>
            <a:endParaRPr lang="en-US" sz="1200" smtClean="0"/>
          </a:p>
        </p:txBody>
      </p:sp>
      <p:sp>
        <p:nvSpPr>
          <p:cNvPr id="46085" name="Date Placeholder 4"/>
          <p:cNvSpPr>
            <a:spLocks noGrp="1"/>
          </p:cNvSpPr>
          <p:nvPr>
            <p:ph type="dt" sz="quarter" idx="1"/>
          </p:nvPr>
        </p:nvSpPr>
        <p:spPr>
          <a:noFill/>
        </p:spPr>
        <p:txBody>
          <a:bodyPr/>
          <a:lstStyle/>
          <a:p>
            <a:r>
              <a:rPr lang="en-US" smtClean="0"/>
              <a:t>07/16/96</a:t>
            </a:r>
            <a:endParaRPr lang="en-US" sz="1200" smtClean="0"/>
          </a:p>
        </p:txBody>
      </p:sp>
      <p:sp>
        <p:nvSpPr>
          <p:cNvPr id="46086" name="Footer Placeholder 5"/>
          <p:cNvSpPr>
            <a:spLocks noGrp="1"/>
          </p:cNvSpPr>
          <p:nvPr>
            <p:ph type="ftr" sz="quarter" idx="4"/>
          </p:nvPr>
        </p:nvSpPr>
        <p:spPr>
          <a:noFill/>
        </p:spPr>
        <p:txBody>
          <a:bodyPr/>
          <a:lstStyle/>
          <a:p>
            <a:r>
              <a:rPr lang="en-US" smtClean="0"/>
              <a:t>*</a:t>
            </a:r>
            <a:endParaRPr lang="en-US" sz="1200" smtClean="0"/>
          </a:p>
        </p:txBody>
      </p:sp>
      <p:sp>
        <p:nvSpPr>
          <p:cNvPr id="46087" name="Slide Number Placeholder 6"/>
          <p:cNvSpPr>
            <a:spLocks noGrp="1"/>
          </p:cNvSpPr>
          <p:nvPr>
            <p:ph type="sldNum" sz="quarter" idx="5"/>
          </p:nvPr>
        </p:nvSpPr>
        <p:spPr>
          <a:noFill/>
        </p:spPr>
        <p:txBody>
          <a:bodyPr/>
          <a:lstStyle/>
          <a:p>
            <a:r>
              <a:rPr lang="en-US" smtClean="0"/>
              <a:t>##</a:t>
            </a:r>
            <a:endParaRPr lang="en-US" sz="1200" smtClean="0"/>
          </a:p>
        </p:txBody>
      </p:sp>
    </p:spTree>
    <p:extLst>
      <p:ext uri="{BB962C8B-B14F-4D97-AF65-F5344CB8AC3E}">
        <p14:creationId xmlns:p14="http://schemas.microsoft.com/office/powerpoint/2010/main" val="2530551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297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297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07/16/96</a:t>
            </a:r>
            <a:endParaRPr lang="en-US" altLang="en-US" sz="1200" b="0" smtClean="0">
              <a:solidFill>
                <a:schemeClr val="tx1"/>
              </a:solidFill>
            </a:endParaRPr>
          </a:p>
        </p:txBody>
      </p:sp>
      <p:sp>
        <p:nvSpPr>
          <p:cNvPr id="29702"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29703"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Tree>
    <p:extLst>
      <p:ext uri="{BB962C8B-B14F-4D97-AF65-F5344CB8AC3E}">
        <p14:creationId xmlns:p14="http://schemas.microsoft.com/office/powerpoint/2010/main" val="4186450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endParaRPr lang="en-US" smtClean="0"/>
          </a:p>
        </p:txBody>
      </p:sp>
      <p:sp>
        <p:nvSpPr>
          <p:cNvPr id="44036" name="Header Placeholder 3"/>
          <p:cNvSpPr>
            <a:spLocks noGrp="1"/>
          </p:cNvSpPr>
          <p:nvPr>
            <p:ph type="hdr" sz="quarter"/>
          </p:nvPr>
        </p:nvSpPr>
        <p:spPr>
          <a:noFill/>
        </p:spPr>
        <p:txBody>
          <a:bodyPr/>
          <a:lstStyle/>
          <a:p>
            <a:r>
              <a:rPr lang="en-US" smtClean="0"/>
              <a:t>*</a:t>
            </a:r>
            <a:endParaRPr lang="en-US" sz="1200" smtClean="0"/>
          </a:p>
        </p:txBody>
      </p:sp>
      <p:sp>
        <p:nvSpPr>
          <p:cNvPr id="44037" name="Date Placeholder 4"/>
          <p:cNvSpPr>
            <a:spLocks noGrp="1"/>
          </p:cNvSpPr>
          <p:nvPr>
            <p:ph type="dt" sz="quarter" idx="1"/>
          </p:nvPr>
        </p:nvSpPr>
        <p:spPr>
          <a:noFill/>
        </p:spPr>
        <p:txBody>
          <a:bodyPr/>
          <a:lstStyle/>
          <a:p>
            <a:r>
              <a:rPr lang="en-US" smtClean="0"/>
              <a:t>07/16/96</a:t>
            </a:r>
            <a:endParaRPr lang="en-US" sz="1200" smtClean="0"/>
          </a:p>
        </p:txBody>
      </p:sp>
      <p:sp>
        <p:nvSpPr>
          <p:cNvPr id="44038" name="Footer Placeholder 5"/>
          <p:cNvSpPr>
            <a:spLocks noGrp="1"/>
          </p:cNvSpPr>
          <p:nvPr>
            <p:ph type="ftr" sz="quarter" idx="4"/>
          </p:nvPr>
        </p:nvSpPr>
        <p:spPr>
          <a:noFill/>
        </p:spPr>
        <p:txBody>
          <a:bodyPr/>
          <a:lstStyle/>
          <a:p>
            <a:r>
              <a:rPr lang="en-US" smtClean="0"/>
              <a:t>*</a:t>
            </a:r>
            <a:endParaRPr lang="en-US" sz="1200" smtClean="0"/>
          </a:p>
        </p:txBody>
      </p:sp>
      <p:sp>
        <p:nvSpPr>
          <p:cNvPr id="44039" name="Slide Number Placeholder 6"/>
          <p:cNvSpPr>
            <a:spLocks noGrp="1"/>
          </p:cNvSpPr>
          <p:nvPr>
            <p:ph type="sldNum" sz="quarter" idx="5"/>
          </p:nvPr>
        </p:nvSpPr>
        <p:spPr>
          <a:noFill/>
        </p:spPr>
        <p:txBody>
          <a:bodyPr/>
          <a:lstStyle/>
          <a:p>
            <a:r>
              <a:rPr lang="en-US" smtClean="0"/>
              <a:t>##</a:t>
            </a:r>
            <a:endParaRPr lang="en-US" sz="1200" smtClean="0"/>
          </a:p>
        </p:txBody>
      </p:sp>
    </p:spTree>
    <p:extLst>
      <p:ext uri="{BB962C8B-B14F-4D97-AF65-F5344CB8AC3E}">
        <p14:creationId xmlns:p14="http://schemas.microsoft.com/office/powerpoint/2010/main" val="2141754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ndParaRPr>
          </a:p>
        </p:txBody>
      </p:sp>
      <p:sp>
        <p:nvSpPr>
          <p:cNvPr id="4198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4198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07/16/96</a:t>
            </a:r>
            <a:endParaRPr lang="en-US" altLang="en-US" sz="1200" b="0" smtClean="0">
              <a:solidFill>
                <a:schemeClr val="tx1"/>
              </a:solidFill>
            </a:endParaRPr>
          </a:p>
        </p:txBody>
      </p:sp>
      <p:sp>
        <p:nvSpPr>
          <p:cNvPr id="4199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41991"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Tree>
    <p:extLst>
      <p:ext uri="{BB962C8B-B14F-4D97-AF65-F5344CB8AC3E}">
        <p14:creationId xmlns:p14="http://schemas.microsoft.com/office/powerpoint/2010/main" val="486327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819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819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07/16/96</a:t>
            </a:r>
            <a:endParaRPr lang="en-US" altLang="en-US" sz="1200" b="0" smtClean="0">
              <a:solidFill>
                <a:schemeClr val="tx1"/>
              </a:solidFill>
            </a:endParaRPr>
          </a:p>
        </p:txBody>
      </p:sp>
      <p:sp>
        <p:nvSpPr>
          <p:cNvPr id="8198"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8199"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Tree>
    <p:extLst>
      <p:ext uri="{BB962C8B-B14F-4D97-AF65-F5344CB8AC3E}">
        <p14:creationId xmlns:p14="http://schemas.microsoft.com/office/powerpoint/2010/main" val="85218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614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defRPr>
            </a:lvl1pPr>
            <a:lvl2pPr marL="708025" indent="-271463" defTabSz="912813">
              <a:defRPr>
                <a:solidFill>
                  <a:schemeClr val="tx1"/>
                </a:solidFill>
                <a:latin typeface="Arial" panose="020B0604020202020204" pitchFamily="34" charset="0"/>
              </a:defRPr>
            </a:lvl2pPr>
            <a:lvl3pPr marL="1090613" indent="-217488" defTabSz="912813">
              <a:defRPr>
                <a:solidFill>
                  <a:schemeClr val="tx1"/>
                </a:solidFill>
                <a:latin typeface="Arial" panose="020B0604020202020204" pitchFamily="34" charset="0"/>
              </a:defRPr>
            </a:lvl3pPr>
            <a:lvl4pPr marL="1527175" indent="-217488" defTabSz="912813">
              <a:defRPr>
                <a:solidFill>
                  <a:schemeClr val="tx1"/>
                </a:solidFill>
                <a:latin typeface="Arial" panose="020B0604020202020204" pitchFamily="34" charset="0"/>
              </a:defRPr>
            </a:lvl4pPr>
            <a:lvl5pPr marL="1963738" indent="-217488" defTabSz="912813">
              <a:defRPr>
                <a:solidFill>
                  <a:schemeClr val="tx1"/>
                </a:solidFill>
                <a:latin typeface="Arial" panose="020B0604020202020204" pitchFamily="34" charset="0"/>
              </a:defRPr>
            </a:lvl5pPr>
            <a:lvl6pPr marL="2420938" indent="-217488" defTabSz="912813" eaLnBrk="0" fontAlgn="base" hangingPunct="0">
              <a:spcBef>
                <a:spcPct val="0"/>
              </a:spcBef>
              <a:spcAft>
                <a:spcPct val="0"/>
              </a:spcAft>
              <a:defRPr>
                <a:solidFill>
                  <a:schemeClr val="tx1"/>
                </a:solidFill>
                <a:latin typeface="Arial" panose="020B0604020202020204" pitchFamily="34" charset="0"/>
              </a:defRPr>
            </a:lvl6pPr>
            <a:lvl7pPr marL="2878138" indent="-217488" defTabSz="912813" eaLnBrk="0" fontAlgn="base" hangingPunct="0">
              <a:spcBef>
                <a:spcPct val="0"/>
              </a:spcBef>
              <a:spcAft>
                <a:spcPct val="0"/>
              </a:spcAft>
              <a:defRPr>
                <a:solidFill>
                  <a:schemeClr val="tx1"/>
                </a:solidFill>
                <a:latin typeface="Arial" panose="020B0604020202020204" pitchFamily="34" charset="0"/>
              </a:defRPr>
            </a:lvl7pPr>
            <a:lvl8pPr marL="3335338" indent="-217488" defTabSz="912813" eaLnBrk="0" fontAlgn="base" hangingPunct="0">
              <a:spcBef>
                <a:spcPct val="0"/>
              </a:spcBef>
              <a:spcAft>
                <a:spcPct val="0"/>
              </a:spcAft>
              <a:defRPr>
                <a:solidFill>
                  <a:schemeClr val="tx1"/>
                </a:solidFill>
                <a:latin typeface="Arial" panose="020B0604020202020204" pitchFamily="34" charset="0"/>
              </a:defRPr>
            </a:lvl8pPr>
            <a:lvl9pPr marL="3792538" indent="-217488" defTabSz="912813" eaLnBrk="0" fontAlgn="base" hangingPunct="0">
              <a:spcBef>
                <a:spcPct val="0"/>
              </a:spcBef>
              <a:spcAft>
                <a:spcPct val="0"/>
              </a:spcAft>
              <a:defRPr>
                <a:solidFill>
                  <a:schemeClr val="tx1"/>
                </a:solidFill>
                <a:latin typeface="Arial" panose="020B0604020202020204" pitchFamily="34" charset="0"/>
              </a:defRPr>
            </a:lvl9pPr>
          </a:lstStyle>
          <a:p>
            <a:r>
              <a:rPr kumimoji="1" lang="en-US" altLang="en-US" sz="1000" smtClean="0"/>
              <a:t>*</a:t>
            </a:r>
            <a:endParaRPr kumimoji="1" lang="en-US" altLang="en-US" sz="1100" smtClean="0"/>
          </a:p>
        </p:txBody>
      </p:sp>
      <p:sp>
        <p:nvSpPr>
          <p:cNvPr id="614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defRPr>
            </a:lvl1pPr>
            <a:lvl2pPr marL="708025" indent="-271463" defTabSz="912813">
              <a:defRPr>
                <a:solidFill>
                  <a:schemeClr val="tx1"/>
                </a:solidFill>
                <a:latin typeface="Arial" panose="020B0604020202020204" pitchFamily="34" charset="0"/>
              </a:defRPr>
            </a:lvl2pPr>
            <a:lvl3pPr marL="1090613" indent="-217488" defTabSz="912813">
              <a:defRPr>
                <a:solidFill>
                  <a:schemeClr val="tx1"/>
                </a:solidFill>
                <a:latin typeface="Arial" panose="020B0604020202020204" pitchFamily="34" charset="0"/>
              </a:defRPr>
            </a:lvl3pPr>
            <a:lvl4pPr marL="1527175" indent="-217488" defTabSz="912813">
              <a:defRPr>
                <a:solidFill>
                  <a:schemeClr val="tx1"/>
                </a:solidFill>
                <a:latin typeface="Arial" panose="020B0604020202020204" pitchFamily="34" charset="0"/>
              </a:defRPr>
            </a:lvl4pPr>
            <a:lvl5pPr marL="1963738" indent="-217488" defTabSz="912813">
              <a:defRPr>
                <a:solidFill>
                  <a:schemeClr val="tx1"/>
                </a:solidFill>
                <a:latin typeface="Arial" panose="020B0604020202020204" pitchFamily="34" charset="0"/>
              </a:defRPr>
            </a:lvl5pPr>
            <a:lvl6pPr marL="2420938" indent="-217488" defTabSz="912813" eaLnBrk="0" fontAlgn="base" hangingPunct="0">
              <a:spcBef>
                <a:spcPct val="0"/>
              </a:spcBef>
              <a:spcAft>
                <a:spcPct val="0"/>
              </a:spcAft>
              <a:defRPr>
                <a:solidFill>
                  <a:schemeClr val="tx1"/>
                </a:solidFill>
                <a:latin typeface="Arial" panose="020B0604020202020204" pitchFamily="34" charset="0"/>
              </a:defRPr>
            </a:lvl6pPr>
            <a:lvl7pPr marL="2878138" indent="-217488" defTabSz="912813" eaLnBrk="0" fontAlgn="base" hangingPunct="0">
              <a:spcBef>
                <a:spcPct val="0"/>
              </a:spcBef>
              <a:spcAft>
                <a:spcPct val="0"/>
              </a:spcAft>
              <a:defRPr>
                <a:solidFill>
                  <a:schemeClr val="tx1"/>
                </a:solidFill>
                <a:latin typeface="Arial" panose="020B0604020202020204" pitchFamily="34" charset="0"/>
              </a:defRPr>
            </a:lvl7pPr>
            <a:lvl8pPr marL="3335338" indent="-217488" defTabSz="912813" eaLnBrk="0" fontAlgn="base" hangingPunct="0">
              <a:spcBef>
                <a:spcPct val="0"/>
              </a:spcBef>
              <a:spcAft>
                <a:spcPct val="0"/>
              </a:spcAft>
              <a:defRPr>
                <a:solidFill>
                  <a:schemeClr val="tx1"/>
                </a:solidFill>
                <a:latin typeface="Arial" panose="020B0604020202020204" pitchFamily="34" charset="0"/>
              </a:defRPr>
            </a:lvl8pPr>
            <a:lvl9pPr marL="3792538" indent="-217488" defTabSz="912813" eaLnBrk="0" fontAlgn="base" hangingPunct="0">
              <a:spcBef>
                <a:spcPct val="0"/>
              </a:spcBef>
              <a:spcAft>
                <a:spcPct val="0"/>
              </a:spcAft>
              <a:defRPr>
                <a:solidFill>
                  <a:schemeClr val="tx1"/>
                </a:solidFill>
                <a:latin typeface="Arial" panose="020B0604020202020204" pitchFamily="34" charset="0"/>
              </a:defRPr>
            </a:lvl9pPr>
          </a:lstStyle>
          <a:p>
            <a:r>
              <a:rPr kumimoji="1" lang="en-US" altLang="en-US" sz="1000" smtClean="0"/>
              <a:t>07/16/96</a:t>
            </a:r>
            <a:endParaRPr kumimoji="1" lang="en-US" altLang="en-US" sz="1100" smtClean="0"/>
          </a:p>
        </p:txBody>
      </p:sp>
      <p:sp>
        <p:nvSpPr>
          <p:cNvPr id="615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defRPr>
            </a:lvl1pPr>
            <a:lvl2pPr marL="708025" indent="-271463" defTabSz="912813">
              <a:defRPr>
                <a:solidFill>
                  <a:schemeClr val="tx1"/>
                </a:solidFill>
                <a:latin typeface="Arial" panose="020B0604020202020204" pitchFamily="34" charset="0"/>
              </a:defRPr>
            </a:lvl2pPr>
            <a:lvl3pPr marL="1090613" indent="-217488" defTabSz="912813">
              <a:defRPr>
                <a:solidFill>
                  <a:schemeClr val="tx1"/>
                </a:solidFill>
                <a:latin typeface="Arial" panose="020B0604020202020204" pitchFamily="34" charset="0"/>
              </a:defRPr>
            </a:lvl3pPr>
            <a:lvl4pPr marL="1527175" indent="-217488" defTabSz="912813">
              <a:defRPr>
                <a:solidFill>
                  <a:schemeClr val="tx1"/>
                </a:solidFill>
                <a:latin typeface="Arial" panose="020B0604020202020204" pitchFamily="34" charset="0"/>
              </a:defRPr>
            </a:lvl4pPr>
            <a:lvl5pPr marL="1963738" indent="-217488" defTabSz="912813">
              <a:defRPr>
                <a:solidFill>
                  <a:schemeClr val="tx1"/>
                </a:solidFill>
                <a:latin typeface="Arial" panose="020B0604020202020204" pitchFamily="34" charset="0"/>
              </a:defRPr>
            </a:lvl5pPr>
            <a:lvl6pPr marL="2420938" indent="-217488" defTabSz="912813" eaLnBrk="0" fontAlgn="base" hangingPunct="0">
              <a:spcBef>
                <a:spcPct val="0"/>
              </a:spcBef>
              <a:spcAft>
                <a:spcPct val="0"/>
              </a:spcAft>
              <a:defRPr>
                <a:solidFill>
                  <a:schemeClr val="tx1"/>
                </a:solidFill>
                <a:latin typeface="Arial" panose="020B0604020202020204" pitchFamily="34" charset="0"/>
              </a:defRPr>
            </a:lvl6pPr>
            <a:lvl7pPr marL="2878138" indent="-217488" defTabSz="912813" eaLnBrk="0" fontAlgn="base" hangingPunct="0">
              <a:spcBef>
                <a:spcPct val="0"/>
              </a:spcBef>
              <a:spcAft>
                <a:spcPct val="0"/>
              </a:spcAft>
              <a:defRPr>
                <a:solidFill>
                  <a:schemeClr val="tx1"/>
                </a:solidFill>
                <a:latin typeface="Arial" panose="020B0604020202020204" pitchFamily="34" charset="0"/>
              </a:defRPr>
            </a:lvl7pPr>
            <a:lvl8pPr marL="3335338" indent="-217488" defTabSz="912813" eaLnBrk="0" fontAlgn="base" hangingPunct="0">
              <a:spcBef>
                <a:spcPct val="0"/>
              </a:spcBef>
              <a:spcAft>
                <a:spcPct val="0"/>
              </a:spcAft>
              <a:defRPr>
                <a:solidFill>
                  <a:schemeClr val="tx1"/>
                </a:solidFill>
                <a:latin typeface="Arial" panose="020B0604020202020204" pitchFamily="34" charset="0"/>
              </a:defRPr>
            </a:lvl8pPr>
            <a:lvl9pPr marL="3792538" indent="-217488" defTabSz="912813" eaLnBrk="0" fontAlgn="base" hangingPunct="0">
              <a:spcBef>
                <a:spcPct val="0"/>
              </a:spcBef>
              <a:spcAft>
                <a:spcPct val="0"/>
              </a:spcAft>
              <a:defRPr>
                <a:solidFill>
                  <a:schemeClr val="tx1"/>
                </a:solidFill>
                <a:latin typeface="Arial" panose="020B0604020202020204" pitchFamily="34" charset="0"/>
              </a:defRPr>
            </a:lvl9pPr>
          </a:lstStyle>
          <a:p>
            <a:r>
              <a:rPr kumimoji="1" lang="en-US" altLang="en-US" sz="1000" smtClean="0"/>
              <a:t>*</a:t>
            </a:r>
            <a:endParaRPr kumimoji="1" lang="en-US" altLang="en-US" sz="1100" smtClean="0"/>
          </a:p>
        </p:txBody>
      </p:sp>
      <p:sp>
        <p:nvSpPr>
          <p:cNvPr id="6151"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defRPr>
            </a:lvl1pPr>
            <a:lvl2pPr marL="708025" indent="-271463" defTabSz="912813">
              <a:defRPr>
                <a:solidFill>
                  <a:schemeClr val="tx1"/>
                </a:solidFill>
                <a:latin typeface="Arial" panose="020B0604020202020204" pitchFamily="34" charset="0"/>
              </a:defRPr>
            </a:lvl2pPr>
            <a:lvl3pPr marL="1090613" indent="-217488" defTabSz="912813">
              <a:defRPr>
                <a:solidFill>
                  <a:schemeClr val="tx1"/>
                </a:solidFill>
                <a:latin typeface="Arial" panose="020B0604020202020204" pitchFamily="34" charset="0"/>
              </a:defRPr>
            </a:lvl3pPr>
            <a:lvl4pPr marL="1527175" indent="-217488" defTabSz="912813">
              <a:defRPr>
                <a:solidFill>
                  <a:schemeClr val="tx1"/>
                </a:solidFill>
                <a:latin typeface="Arial" panose="020B0604020202020204" pitchFamily="34" charset="0"/>
              </a:defRPr>
            </a:lvl4pPr>
            <a:lvl5pPr marL="1963738" indent="-217488" defTabSz="912813">
              <a:defRPr>
                <a:solidFill>
                  <a:schemeClr val="tx1"/>
                </a:solidFill>
                <a:latin typeface="Arial" panose="020B0604020202020204" pitchFamily="34" charset="0"/>
              </a:defRPr>
            </a:lvl5pPr>
            <a:lvl6pPr marL="2420938" indent="-217488" defTabSz="912813" eaLnBrk="0" fontAlgn="base" hangingPunct="0">
              <a:spcBef>
                <a:spcPct val="0"/>
              </a:spcBef>
              <a:spcAft>
                <a:spcPct val="0"/>
              </a:spcAft>
              <a:defRPr>
                <a:solidFill>
                  <a:schemeClr val="tx1"/>
                </a:solidFill>
                <a:latin typeface="Arial" panose="020B0604020202020204" pitchFamily="34" charset="0"/>
              </a:defRPr>
            </a:lvl6pPr>
            <a:lvl7pPr marL="2878138" indent="-217488" defTabSz="912813" eaLnBrk="0" fontAlgn="base" hangingPunct="0">
              <a:spcBef>
                <a:spcPct val="0"/>
              </a:spcBef>
              <a:spcAft>
                <a:spcPct val="0"/>
              </a:spcAft>
              <a:defRPr>
                <a:solidFill>
                  <a:schemeClr val="tx1"/>
                </a:solidFill>
                <a:latin typeface="Arial" panose="020B0604020202020204" pitchFamily="34" charset="0"/>
              </a:defRPr>
            </a:lvl7pPr>
            <a:lvl8pPr marL="3335338" indent="-217488" defTabSz="912813" eaLnBrk="0" fontAlgn="base" hangingPunct="0">
              <a:spcBef>
                <a:spcPct val="0"/>
              </a:spcBef>
              <a:spcAft>
                <a:spcPct val="0"/>
              </a:spcAft>
              <a:defRPr>
                <a:solidFill>
                  <a:schemeClr val="tx1"/>
                </a:solidFill>
                <a:latin typeface="Arial" panose="020B0604020202020204" pitchFamily="34" charset="0"/>
              </a:defRPr>
            </a:lvl8pPr>
            <a:lvl9pPr marL="3792538" indent="-217488" defTabSz="912813" eaLnBrk="0" fontAlgn="base" hangingPunct="0">
              <a:spcBef>
                <a:spcPct val="0"/>
              </a:spcBef>
              <a:spcAft>
                <a:spcPct val="0"/>
              </a:spcAft>
              <a:defRPr>
                <a:solidFill>
                  <a:schemeClr val="tx1"/>
                </a:solidFill>
                <a:latin typeface="Arial" panose="020B0604020202020204" pitchFamily="34" charset="0"/>
              </a:defRPr>
            </a:lvl9pPr>
          </a:lstStyle>
          <a:p>
            <a:r>
              <a:rPr kumimoji="1" lang="en-US" altLang="en-US" sz="1000" smtClean="0"/>
              <a:t>##</a:t>
            </a:r>
            <a:endParaRPr kumimoji="1" lang="en-US" altLang="en-US" sz="1100" smtClean="0"/>
          </a:p>
        </p:txBody>
      </p:sp>
    </p:spTree>
    <p:extLst>
      <p:ext uri="{BB962C8B-B14F-4D97-AF65-F5344CB8AC3E}">
        <p14:creationId xmlns:p14="http://schemas.microsoft.com/office/powerpoint/2010/main" val="3517144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p:spPr>
        <p:txBody>
          <a:bodyPr/>
          <a:lstStyle/>
          <a:p>
            <a:r>
              <a:rPr lang="en-US" smtClean="0"/>
              <a:t>(1) Raw material from sand and made into the polysilicon nuggests</a:t>
            </a:r>
          </a:p>
          <a:p>
            <a:r>
              <a:rPr lang="en-US" smtClean="0"/>
              <a:t>(2) The polysilicon nuggets are placed into the quartz crucible.  Quartz crucible, surrounded by graphite heater, 1600degree C. Metling it rotated. The melted nuggets can be pulled out slowly using a crystal seed. The crystal seed the shape is long thin needle. When it pull out and colled and formed the cylinder shpaed inget. The ingot is single crystal slicon.The diameter of the ingot is deciced by the temperature when melting and the rotating speed when it pulled out.</a:t>
            </a:r>
          </a:p>
          <a:p>
            <a:r>
              <a:rPr lang="en-US" smtClean="0"/>
              <a:t>Pure crystal cylindar ingets.temparatue and rate decide the diameter</a:t>
            </a:r>
          </a:p>
        </p:txBody>
      </p:sp>
    </p:spTree>
    <p:extLst>
      <p:ext uri="{BB962C8B-B14F-4D97-AF65-F5344CB8AC3E}">
        <p14:creationId xmlns:p14="http://schemas.microsoft.com/office/powerpoint/2010/main" val="1944471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277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277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07/16/96</a:t>
            </a:r>
            <a:endParaRPr lang="en-US" altLang="en-US" sz="1200" b="0" smtClean="0">
              <a:solidFill>
                <a:schemeClr val="tx1"/>
              </a:solidFill>
            </a:endParaRPr>
          </a:p>
        </p:txBody>
      </p:sp>
      <p:sp>
        <p:nvSpPr>
          <p:cNvPr id="32774"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2775"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Tree>
    <p:extLst>
      <p:ext uri="{BB962C8B-B14F-4D97-AF65-F5344CB8AC3E}">
        <p14:creationId xmlns:p14="http://schemas.microsoft.com/office/powerpoint/2010/main" val="4043286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endParaRPr lang="en-US" smtClean="0"/>
          </a:p>
        </p:txBody>
      </p:sp>
      <p:sp>
        <p:nvSpPr>
          <p:cNvPr id="38916" name="Header Placeholder 3"/>
          <p:cNvSpPr>
            <a:spLocks noGrp="1"/>
          </p:cNvSpPr>
          <p:nvPr>
            <p:ph type="hdr" sz="quarter"/>
          </p:nvPr>
        </p:nvSpPr>
        <p:spPr>
          <a:noFill/>
        </p:spPr>
        <p:txBody>
          <a:bodyPr/>
          <a:lstStyle/>
          <a:p>
            <a:r>
              <a:rPr lang="en-US" smtClean="0"/>
              <a:t>*</a:t>
            </a:r>
            <a:endParaRPr lang="en-US" sz="1200" smtClean="0"/>
          </a:p>
        </p:txBody>
      </p:sp>
      <p:sp>
        <p:nvSpPr>
          <p:cNvPr id="38917" name="Date Placeholder 4"/>
          <p:cNvSpPr>
            <a:spLocks noGrp="1"/>
          </p:cNvSpPr>
          <p:nvPr>
            <p:ph type="dt" sz="quarter" idx="1"/>
          </p:nvPr>
        </p:nvSpPr>
        <p:spPr>
          <a:noFill/>
        </p:spPr>
        <p:txBody>
          <a:bodyPr/>
          <a:lstStyle/>
          <a:p>
            <a:r>
              <a:rPr lang="en-US" smtClean="0"/>
              <a:t>07/16/96</a:t>
            </a:r>
            <a:endParaRPr lang="en-US" sz="1200" smtClean="0"/>
          </a:p>
        </p:txBody>
      </p:sp>
      <p:sp>
        <p:nvSpPr>
          <p:cNvPr id="38918" name="Footer Placeholder 5"/>
          <p:cNvSpPr>
            <a:spLocks noGrp="1"/>
          </p:cNvSpPr>
          <p:nvPr>
            <p:ph type="ftr" sz="quarter" idx="4"/>
          </p:nvPr>
        </p:nvSpPr>
        <p:spPr>
          <a:noFill/>
        </p:spPr>
        <p:txBody>
          <a:bodyPr/>
          <a:lstStyle/>
          <a:p>
            <a:r>
              <a:rPr lang="en-US" smtClean="0"/>
              <a:t>*</a:t>
            </a:r>
            <a:endParaRPr lang="en-US" sz="1200" smtClean="0"/>
          </a:p>
        </p:txBody>
      </p:sp>
      <p:sp>
        <p:nvSpPr>
          <p:cNvPr id="38919" name="Slide Number Placeholder 6"/>
          <p:cNvSpPr>
            <a:spLocks noGrp="1"/>
          </p:cNvSpPr>
          <p:nvPr>
            <p:ph type="sldNum" sz="quarter" idx="5"/>
          </p:nvPr>
        </p:nvSpPr>
        <p:spPr>
          <a:noFill/>
        </p:spPr>
        <p:txBody>
          <a:bodyPr/>
          <a:lstStyle/>
          <a:p>
            <a:r>
              <a:rPr lang="en-US" smtClean="0"/>
              <a:t>##</a:t>
            </a:r>
            <a:endParaRPr lang="en-US" sz="1200" smtClean="0"/>
          </a:p>
        </p:txBody>
      </p:sp>
    </p:spTree>
    <p:extLst>
      <p:ext uri="{BB962C8B-B14F-4D97-AF65-F5344CB8AC3E}">
        <p14:creationId xmlns:p14="http://schemas.microsoft.com/office/powerpoint/2010/main" val="3941959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482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482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07/16/96</a:t>
            </a:r>
            <a:endParaRPr lang="en-US" altLang="en-US" sz="1200" b="0" smtClean="0">
              <a:solidFill>
                <a:schemeClr val="tx1"/>
              </a:solidFill>
            </a:endParaRPr>
          </a:p>
        </p:txBody>
      </p:sp>
      <p:sp>
        <p:nvSpPr>
          <p:cNvPr id="34822"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4823"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Tree>
    <p:extLst>
      <p:ext uri="{BB962C8B-B14F-4D97-AF65-F5344CB8AC3E}">
        <p14:creationId xmlns:p14="http://schemas.microsoft.com/office/powerpoint/2010/main" val="2887446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584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584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07/16/96</a:t>
            </a:r>
            <a:endParaRPr lang="en-US" altLang="en-US" sz="1200" b="0" smtClean="0">
              <a:solidFill>
                <a:schemeClr val="tx1"/>
              </a:solidFill>
            </a:endParaRPr>
          </a:p>
        </p:txBody>
      </p:sp>
      <p:sp>
        <p:nvSpPr>
          <p:cNvPr id="35846"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5847"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Tree>
    <p:extLst>
      <p:ext uri="{BB962C8B-B14F-4D97-AF65-F5344CB8AC3E}">
        <p14:creationId xmlns:p14="http://schemas.microsoft.com/office/powerpoint/2010/main" val="3380120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686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686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07/16/96</a:t>
            </a:r>
            <a:endParaRPr lang="en-US" altLang="en-US" sz="1200" b="0" smtClean="0">
              <a:solidFill>
                <a:schemeClr val="tx1"/>
              </a:solidFill>
            </a:endParaRPr>
          </a:p>
        </p:txBody>
      </p:sp>
      <p:sp>
        <p:nvSpPr>
          <p:cNvPr id="3687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6871"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Tree>
    <p:extLst>
      <p:ext uri="{BB962C8B-B14F-4D97-AF65-F5344CB8AC3E}">
        <p14:creationId xmlns:p14="http://schemas.microsoft.com/office/powerpoint/2010/main" val="3779945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F2696D-5494-4B31-BD43-3D11DC37B4AD}"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F2696D-5494-4B31-BD43-3D11DC37B4AD}"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F2696D-5494-4B31-BD43-3D11DC37B4AD}"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F2696D-5494-4B31-BD43-3D11DC37B4AD}"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F2696D-5494-4B31-BD43-3D11DC37B4AD}"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F2696D-5494-4B31-BD43-3D11DC37B4AD}" type="datetimeFigureOut">
              <a:rPr lang="en-US" smtClean="0"/>
              <a:pPr/>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F2696D-5494-4B31-BD43-3D11DC37B4AD}" type="datetimeFigureOut">
              <a:rPr lang="en-US" smtClean="0"/>
              <a:pPr/>
              <a:t>1/26/2021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F2696D-5494-4B31-BD43-3D11DC37B4AD}" type="datetimeFigureOut">
              <a:rPr lang="en-US" smtClean="0"/>
              <a:pPr/>
              <a:t>1/26/2021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F2696D-5494-4B31-BD43-3D11DC37B4AD}" type="datetimeFigureOut">
              <a:rPr lang="en-US" smtClean="0"/>
              <a:pPr/>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F2696D-5494-4B31-BD43-3D11DC37B4AD}" type="datetimeFigureOut">
              <a:rPr lang="en-US" smtClean="0"/>
              <a:pPr/>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F2696D-5494-4B31-BD43-3D11DC37B4AD}" type="datetimeFigureOut">
              <a:rPr lang="en-US" smtClean="0"/>
              <a:pPr/>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F2696D-5494-4B31-BD43-3D11DC37B4AD}" type="datetimeFigureOut">
              <a:rPr lang="en-US" smtClean="0"/>
              <a:pPr/>
              <a:t>1/26/2021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196915-6D56-4397-B2EE-623E5DC2E5E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13.png"/><Relationship Id="rId4"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14.png"/><Relationship Id="rId4" Type="http://schemas.openxmlformats.org/officeDocument/2006/relationships/oleObject" Target="../embeddings/oleObject5.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16.png"/><Relationship Id="rId4" Type="http://schemas.openxmlformats.org/officeDocument/2006/relationships/oleObject" Target="../embeddings/oleObject7.bin"/></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20.png"/><Relationship Id="rId4" Type="http://schemas.openxmlformats.org/officeDocument/2006/relationships/oleObject" Target="../embeddings/oleObject8.bin"/></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24.png"/><Relationship Id="rId4" Type="http://schemas.openxmlformats.org/officeDocument/2006/relationships/oleObject" Target="../embeddings/oleObject9.bin"/></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video" Target="file:///C:\Users\sburns\Desktop\Local%20Web%20Files\ECE1001Fall2010\6gear.avi" TargetMode="Externa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hyperlink" Target="https://mailview.bulletinmedia.com/mailview.aspx?m=2021012601asee&amp;r=2865770-b112&amp;l=010-29c&amp;t=c" TargetMode="External"/><Relationship Id="rId3" Type="http://schemas.openxmlformats.org/officeDocument/2006/relationships/hyperlink" Target="https://mailview.bulletinmedia.com/mailview.aspx?m=2021012601asee&amp;r=2865770-b112&amp;l=00b-595&amp;t=c" TargetMode="External"/><Relationship Id="rId7" Type="http://schemas.openxmlformats.org/officeDocument/2006/relationships/hyperlink" Target="https://mailview.bulletinmedia.com/mailview.aspx?m=2021012601asee&amp;r=2865770-b112&amp;l=00f-14e&amp;t=c"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mailview.bulletinmedia.com/mailview.aspx?m=2021012601asee&amp;r=2865770-b112&amp;l=00e-c10&amp;t=c" TargetMode="External"/><Relationship Id="rId11" Type="http://schemas.openxmlformats.org/officeDocument/2006/relationships/hyperlink" Target="https://mailview.bulletinmedia.com/mailview.aspx?m=2021012601asee&amp;r=2865770-b112&amp;l=013-913&amp;t=c" TargetMode="External"/><Relationship Id="rId5" Type="http://schemas.openxmlformats.org/officeDocument/2006/relationships/hyperlink" Target="https://mailview.bulletinmedia.com/mailview.aspx?m=2021012601asee&amp;r=2865770-b112&amp;l=00d-c68&amp;t=c" TargetMode="External"/><Relationship Id="rId10" Type="http://schemas.openxmlformats.org/officeDocument/2006/relationships/hyperlink" Target="https://mailview.bulletinmedia.com/mailview.aspx?m=2021012601asee&amp;r=2865770-b112&amp;l=012-259&amp;t=c" TargetMode="External"/><Relationship Id="rId4" Type="http://schemas.openxmlformats.org/officeDocument/2006/relationships/hyperlink" Target="https://mailview.bulletinmedia.com/mailview.aspx?m=2021012601asee&amp;r=2865770-b112&amp;l=00c-032&amp;t=c" TargetMode="External"/><Relationship Id="rId9" Type="http://schemas.openxmlformats.org/officeDocument/2006/relationships/hyperlink" Target="https://mailview.bulletinmedia.com/mailview.aspx?m=2021012601asee&amp;r=2865770-b112&amp;l=011-276&amp;t=c"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1.png"/><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12.png"/><Relationship Id="rId4"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pPr algn="ctr"/>
            <a:r>
              <a:rPr lang="en-US" altLang="en-US" b="1" smtClean="0">
                <a:solidFill>
                  <a:srgbClr val="FF0000"/>
                </a:solidFill>
              </a:rPr>
              <a:t>SEMICONDUCTOR  DEVICE FABRICATION</a:t>
            </a:r>
            <a:endParaRPr lang="en-US" altLang="en-US" smtClean="0"/>
          </a:p>
        </p:txBody>
      </p:sp>
      <p:sp>
        <p:nvSpPr>
          <p:cNvPr id="5123" name="Rectangle 3"/>
          <p:cNvSpPr>
            <a:spLocks noGrp="1" noChangeArrowheads="1"/>
          </p:cNvSpPr>
          <p:nvPr>
            <p:ph type="body" idx="1"/>
          </p:nvPr>
        </p:nvSpPr>
        <p:spPr/>
        <p:txBody>
          <a:bodyPr/>
          <a:lstStyle/>
          <a:p>
            <a:pPr algn="ctr">
              <a:buFont typeface="Monotype Sorts" pitchFamily="2" charset="2"/>
              <a:buNone/>
            </a:pPr>
            <a:r>
              <a:rPr lang="en-US" altLang="en-US" sz="2800" b="1" dirty="0" smtClean="0">
                <a:solidFill>
                  <a:srgbClr val="FF0000"/>
                </a:solidFill>
              </a:rPr>
              <a:t>AN OVERVIEW</a:t>
            </a:r>
          </a:p>
          <a:p>
            <a:pPr algn="ctr">
              <a:buFont typeface="Monotype Sorts" pitchFamily="2" charset="2"/>
              <a:buNone/>
            </a:pPr>
            <a:r>
              <a:rPr lang="en-US" altLang="en-US" sz="2800" b="1" dirty="0" smtClean="0">
                <a:solidFill>
                  <a:srgbClr val="FF0000"/>
                </a:solidFill>
              </a:rPr>
              <a:t>Presented to</a:t>
            </a:r>
          </a:p>
          <a:p>
            <a:pPr algn="ctr">
              <a:buFont typeface="Monotype Sorts" pitchFamily="2" charset="2"/>
              <a:buNone/>
            </a:pPr>
            <a:r>
              <a:rPr lang="en-US" altLang="en-US" sz="2800" b="1" dirty="0" smtClean="0">
                <a:solidFill>
                  <a:srgbClr val="FF0000"/>
                </a:solidFill>
              </a:rPr>
              <a:t>EE 2212</a:t>
            </a:r>
          </a:p>
          <a:p>
            <a:pPr algn="ctr">
              <a:buFont typeface="Monotype Sorts" pitchFamily="2" charset="2"/>
              <a:buNone/>
            </a:pPr>
            <a:r>
              <a:rPr lang="en-US" altLang="en-US" sz="2800" b="1" dirty="0" smtClean="0">
                <a:solidFill>
                  <a:srgbClr val="FF0000"/>
                </a:solidFill>
              </a:rPr>
              <a:t>Text Section 2.11 Supplement</a:t>
            </a:r>
          </a:p>
          <a:p>
            <a:pPr algn="ctr">
              <a:buFont typeface="Monotype Sorts" pitchFamily="2" charset="2"/>
              <a:buNone/>
            </a:pPr>
            <a:r>
              <a:rPr lang="en-US" altLang="en-US" sz="2800" b="1" dirty="0" smtClean="0">
                <a:solidFill>
                  <a:srgbClr val="FF0000"/>
                </a:solidFill>
              </a:rPr>
              <a:t>1 February 2021</a:t>
            </a:r>
            <a:endParaRPr lang="en-US" altLang="en-US" sz="2800" dirty="0" smtClean="0"/>
          </a:p>
        </p:txBody>
      </p:sp>
    </p:spTree>
    <p:extLst>
      <p:ext uri="{BB962C8B-B14F-4D97-AF65-F5344CB8AC3E}">
        <p14:creationId xmlns:p14="http://schemas.microsoft.com/office/powerpoint/2010/main" val="42460247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3074" name="Object 4"/>
          <p:cNvGraphicFramePr>
            <a:graphicFrameLocks noChangeAspect="1"/>
          </p:cNvGraphicFramePr>
          <p:nvPr/>
        </p:nvGraphicFramePr>
        <p:xfrm>
          <a:off x="1708150" y="647700"/>
          <a:ext cx="5726113" cy="5564188"/>
        </p:xfrm>
        <a:graphic>
          <a:graphicData uri="http://schemas.openxmlformats.org/presentationml/2006/ole">
            <mc:AlternateContent xmlns:mc="http://schemas.openxmlformats.org/markup-compatibility/2006">
              <mc:Choice xmlns:v="urn:schemas-microsoft-com:vml" Requires="v">
                <p:oleObj spid="_x0000_s11290" name="Photo Editor Photo" r:id="rId4" imgW="5723810" imgH="5563377" progId="MSPhotoEd.3">
                  <p:embed/>
                </p:oleObj>
              </mc:Choice>
              <mc:Fallback>
                <p:oleObj name="Photo Editor Photo" r:id="rId4" imgW="5723810" imgH="5563377"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8150" y="647700"/>
                        <a:ext cx="5726113" cy="556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7679286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2185988" y="1219200"/>
          <a:ext cx="4773612" cy="4419600"/>
        </p:xfrm>
        <a:graphic>
          <a:graphicData uri="http://schemas.openxmlformats.org/presentationml/2006/ole">
            <mc:AlternateContent xmlns:mc="http://schemas.openxmlformats.org/markup-compatibility/2006">
              <mc:Choice xmlns:v="urn:schemas-microsoft-com:vml" Requires="v">
                <p:oleObj spid="_x0000_s12338" name="Scanned Photo" r:id="rId4" imgW="4772691" imgH="4420217" progId="MSPhotoEdScan.3">
                  <p:embed/>
                </p:oleObj>
              </mc:Choice>
              <mc:Fallback>
                <p:oleObj name="Scanned Photo" r:id="rId4" imgW="4772691" imgH="4420217" progId="MSPhotoEdSca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5988" y="1219200"/>
                        <a:ext cx="4773612" cy="441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099" name="Object 3"/>
          <p:cNvGraphicFramePr>
            <a:graphicFrameLocks noChangeAspect="1"/>
          </p:cNvGraphicFramePr>
          <p:nvPr/>
        </p:nvGraphicFramePr>
        <p:xfrm>
          <a:off x="1676400" y="609600"/>
          <a:ext cx="5740400" cy="5314950"/>
        </p:xfrm>
        <a:graphic>
          <a:graphicData uri="http://schemas.openxmlformats.org/presentationml/2006/ole">
            <mc:AlternateContent xmlns:mc="http://schemas.openxmlformats.org/markup-compatibility/2006">
              <mc:Choice xmlns:v="urn:schemas-microsoft-com:vml" Requires="v">
                <p:oleObj spid="_x0000_s12339" name="Photo Editor Photo" r:id="rId6" imgW="4772691" imgH="4420217" progId="MSPhotoEd.3">
                  <p:embed/>
                </p:oleObj>
              </mc:Choice>
              <mc:Fallback>
                <p:oleObj name="Photo Editor Photo" r:id="rId6" imgW="4772691" imgH="4420217"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609600"/>
                        <a:ext cx="5740400" cy="53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9670083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5122" name="Object 3"/>
          <p:cNvGraphicFramePr>
            <a:graphicFrameLocks noChangeAspect="1"/>
          </p:cNvGraphicFramePr>
          <p:nvPr/>
        </p:nvGraphicFramePr>
        <p:xfrm>
          <a:off x="2133600" y="0"/>
          <a:ext cx="5019675" cy="6858000"/>
        </p:xfrm>
        <a:graphic>
          <a:graphicData uri="http://schemas.openxmlformats.org/presentationml/2006/ole">
            <mc:AlternateContent xmlns:mc="http://schemas.openxmlformats.org/markup-compatibility/2006">
              <mc:Choice xmlns:v="urn:schemas-microsoft-com:vml" Requires="v">
                <p:oleObj spid="_x0000_s13338" name="Photo Editor Photo" r:id="rId4" imgW="5076190" imgH="6935168" progId="MSPhotoEd.3">
                  <p:embed/>
                </p:oleObj>
              </mc:Choice>
              <mc:Fallback>
                <p:oleObj name="Photo Editor Photo" r:id="rId4" imgW="5076190" imgH="693516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0"/>
                        <a:ext cx="50196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5153965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2530" name="Picture 5" descr="roadma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
            <a:ext cx="7772400" cy="675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4"/>
          <p:cNvSpPr txBox="1">
            <a:spLocks noChangeArrowheads="1"/>
          </p:cNvSpPr>
          <p:nvPr/>
        </p:nvSpPr>
        <p:spPr bwMode="auto">
          <a:xfrm>
            <a:off x="5001701" y="85269"/>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dirty="0" smtClean="0">
                <a:solidFill>
                  <a:srgbClr val="3802BE"/>
                </a:solidFill>
              </a:rPr>
              <a:t>&lt;$30</a:t>
            </a:r>
            <a:endParaRPr lang="en-US" altLang="en-US" dirty="0">
              <a:solidFill>
                <a:srgbClr val="3802BE"/>
              </a:solidFill>
            </a:endParaRPr>
          </a:p>
        </p:txBody>
      </p:sp>
      <p:cxnSp>
        <p:nvCxnSpPr>
          <p:cNvPr id="22532" name="Straight Arrow Connector 7"/>
          <p:cNvCxnSpPr>
            <a:cxnSpLocks noChangeShapeType="1"/>
          </p:cNvCxnSpPr>
          <p:nvPr/>
        </p:nvCxnSpPr>
        <p:spPr bwMode="auto">
          <a:xfrm>
            <a:off x="5980841" y="135556"/>
            <a:ext cx="914400" cy="5334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2533" name="Straight Connector 9"/>
          <p:cNvCxnSpPr>
            <a:cxnSpLocks noChangeShapeType="1"/>
          </p:cNvCxnSpPr>
          <p:nvPr/>
        </p:nvCxnSpPr>
        <p:spPr bwMode="auto">
          <a:xfrm flipV="1">
            <a:off x="5562600" y="1066800"/>
            <a:ext cx="990600" cy="121920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3" name="Straight Connector 2"/>
          <p:cNvCxnSpPr/>
          <p:nvPr/>
        </p:nvCxnSpPr>
        <p:spPr>
          <a:xfrm flipV="1">
            <a:off x="6553200" y="609600"/>
            <a:ext cx="381000" cy="4572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896959" y="488261"/>
            <a:ext cx="762000" cy="307777"/>
          </a:xfrm>
          <a:prstGeom prst="rect">
            <a:avLst/>
          </a:prstGeom>
          <a:noFill/>
        </p:spPr>
        <p:txBody>
          <a:bodyPr wrap="square" rtlCol="0">
            <a:spAutoFit/>
          </a:bodyPr>
          <a:lstStyle/>
          <a:p>
            <a:r>
              <a:rPr lang="en-US" sz="1400" b="1" dirty="0" smtClean="0"/>
              <a:t>256 GB</a:t>
            </a:r>
            <a:endParaRPr lang="en-US" sz="1400" b="1" dirty="0"/>
          </a:p>
        </p:txBody>
      </p:sp>
      <p:sp>
        <p:nvSpPr>
          <p:cNvPr id="5" name="TextBox 4"/>
          <p:cNvSpPr txBox="1"/>
          <p:nvPr/>
        </p:nvSpPr>
        <p:spPr>
          <a:xfrm>
            <a:off x="6616990" y="934324"/>
            <a:ext cx="1536410" cy="830997"/>
          </a:xfrm>
          <a:prstGeom prst="rect">
            <a:avLst/>
          </a:prstGeom>
          <a:solidFill>
            <a:schemeClr val="bg1">
              <a:lumMod val="95000"/>
            </a:schemeClr>
          </a:solidFill>
        </p:spPr>
        <p:txBody>
          <a:bodyPr wrap="square" rtlCol="0">
            <a:spAutoFit/>
          </a:bodyPr>
          <a:lstStyle/>
          <a:p>
            <a:r>
              <a:rPr lang="en-US" sz="1600" dirty="0" smtClean="0"/>
              <a:t>14 nm Micron Memory, 7 nm Apple iPhone 11</a:t>
            </a:r>
            <a:endParaRPr lang="en-US" sz="1600" dirty="0"/>
          </a:p>
        </p:txBody>
      </p:sp>
      <p:cxnSp>
        <p:nvCxnSpPr>
          <p:cNvPr id="6" name="Straight Connector 5"/>
          <p:cNvCxnSpPr/>
          <p:nvPr/>
        </p:nvCxnSpPr>
        <p:spPr>
          <a:xfrm flipV="1">
            <a:off x="6934200" y="316251"/>
            <a:ext cx="228600" cy="293348"/>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944200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52400"/>
            <a:ext cx="7772400" cy="355701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3876700"/>
            <a:ext cx="7025612" cy="2633828"/>
          </a:xfrm>
          <a:prstGeom prst="rect">
            <a:avLst/>
          </a:prstGeom>
        </p:spPr>
      </p:pic>
    </p:spTree>
    <p:extLst>
      <p:ext uri="{BB962C8B-B14F-4D97-AF65-F5344CB8AC3E}">
        <p14:creationId xmlns:p14="http://schemas.microsoft.com/office/powerpoint/2010/main" val="2782573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838200" y="0"/>
          <a:ext cx="7010400" cy="6116638"/>
        </p:xfrm>
        <a:graphic>
          <a:graphicData uri="http://schemas.openxmlformats.org/presentationml/2006/ole">
            <mc:AlternateContent xmlns:mc="http://schemas.openxmlformats.org/markup-compatibility/2006">
              <mc:Choice xmlns:v="urn:schemas-microsoft-com:vml" Requires="v">
                <p:oleObj spid="_x0000_s14362" name="Photo Editor Photo" r:id="rId4" imgW="5695238" imgH="4971429" progId="MSPhotoEd.3">
                  <p:embed/>
                </p:oleObj>
              </mc:Choice>
              <mc:Fallback>
                <p:oleObj name="Photo Editor Photo" r:id="rId4" imgW="5695238" imgH="4971429"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0"/>
                        <a:ext cx="7010400" cy="611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6262683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C:\Users\sburns\Desktop\Local Web Files\EE4611Spring2013\Fab1.jpeg"/>
          <p:cNvPicPr>
            <a:picLocks noChangeAspect="1" noChangeArrowheads="1"/>
          </p:cNvPicPr>
          <p:nvPr/>
        </p:nvPicPr>
        <p:blipFill>
          <a:blip r:embed="rId2" cstate="print"/>
          <a:srcRect/>
          <a:stretch>
            <a:fillRect/>
          </a:stretch>
        </p:blipFill>
        <p:spPr bwMode="auto">
          <a:xfrm>
            <a:off x="1752600" y="148174"/>
            <a:ext cx="6553200" cy="6742033"/>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descr="C:\Users\sburns\Desktop\Local Web Files\EE2212Fall2012\Hazards.JPG"/>
          <p:cNvPicPr>
            <a:picLocks noChangeAspect="1" noChangeArrowheads="1"/>
          </p:cNvPicPr>
          <p:nvPr/>
        </p:nvPicPr>
        <p:blipFill>
          <a:blip r:embed="rId2" cstate="print"/>
          <a:srcRect/>
          <a:stretch>
            <a:fillRect/>
          </a:stretch>
        </p:blipFill>
        <p:spPr bwMode="auto">
          <a:xfrm>
            <a:off x="447675" y="-609600"/>
            <a:ext cx="8696325" cy="77724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399" y="152400"/>
            <a:ext cx="7696202" cy="6563149"/>
          </a:xfrm>
        </p:spPr>
      </p:pic>
    </p:spTree>
    <p:extLst>
      <p:ext uri="{BB962C8B-B14F-4D97-AF65-F5344CB8AC3E}">
        <p14:creationId xmlns:p14="http://schemas.microsoft.com/office/powerpoint/2010/main" val="12868580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457200" y="381000"/>
            <a:ext cx="7772400" cy="1143000"/>
          </a:xfrm>
        </p:spPr>
        <p:txBody>
          <a:bodyPr>
            <a:normAutofit fontScale="90000"/>
          </a:bodyPr>
          <a:lstStyle/>
          <a:p>
            <a:pPr algn="ctr"/>
            <a:r>
              <a:rPr lang="en-US" sz="2800" b="1" dirty="0" smtClean="0">
                <a:solidFill>
                  <a:srgbClr val="FF0000"/>
                </a:solidFill>
              </a:rPr>
              <a:t>BASIC PROCESSING STEPS</a:t>
            </a:r>
            <a:br>
              <a:rPr lang="en-US" sz="2800" b="1" dirty="0" smtClean="0">
                <a:solidFill>
                  <a:srgbClr val="FF0000"/>
                </a:solidFill>
              </a:rPr>
            </a:br>
            <a:r>
              <a:rPr lang="en-US" sz="2800" b="1" dirty="0" smtClean="0">
                <a:solidFill>
                  <a:srgbClr val="FF0000"/>
                </a:solidFill>
              </a:rPr>
              <a:t>Design Then</a:t>
            </a:r>
            <a:r>
              <a:rPr lang="en-US" b="1" dirty="0" smtClean="0">
                <a:solidFill>
                  <a:srgbClr val="FF0000"/>
                </a:solidFill>
              </a:rPr>
              <a:t/>
            </a:r>
            <a:br>
              <a:rPr lang="en-US" b="1" dirty="0" smtClean="0">
                <a:solidFill>
                  <a:srgbClr val="FF0000"/>
                </a:solidFill>
              </a:rPr>
            </a:br>
            <a:r>
              <a:rPr lang="en-US" sz="2800" b="1" dirty="0" smtClean="0">
                <a:solidFill>
                  <a:srgbClr val="FF0000"/>
                </a:solidFill>
              </a:rPr>
              <a:t>Repeated Application Of:</a:t>
            </a:r>
            <a:br>
              <a:rPr lang="en-US" sz="2800" b="1" dirty="0" smtClean="0">
                <a:solidFill>
                  <a:srgbClr val="FF0000"/>
                </a:solidFill>
              </a:rPr>
            </a:br>
            <a:endParaRPr lang="en-US" dirty="0" smtClean="0">
              <a:solidFill>
                <a:srgbClr val="FF0000"/>
              </a:solidFill>
            </a:endParaRPr>
          </a:p>
        </p:txBody>
      </p:sp>
      <p:sp>
        <p:nvSpPr>
          <p:cNvPr id="23555" name="Rectangle 3"/>
          <p:cNvSpPr>
            <a:spLocks noGrp="1" noChangeArrowheads="1"/>
          </p:cNvSpPr>
          <p:nvPr>
            <p:ph type="subTitle" idx="1"/>
          </p:nvPr>
        </p:nvSpPr>
        <p:spPr>
          <a:xfrm>
            <a:off x="990600" y="1600200"/>
            <a:ext cx="6400800" cy="4343400"/>
          </a:xfrm>
        </p:spPr>
        <p:txBody>
          <a:bodyPr>
            <a:normAutofit fontScale="92500"/>
          </a:bodyPr>
          <a:lstStyle/>
          <a:p>
            <a:r>
              <a:rPr lang="en-US" sz="2400" b="1" dirty="0" smtClean="0">
                <a:solidFill>
                  <a:srgbClr val="FF0000"/>
                </a:solidFill>
              </a:rPr>
              <a:t>Oxidation and/or</a:t>
            </a:r>
            <a:r>
              <a:rPr lang="en-US" sz="2400" b="1" dirty="0">
                <a:solidFill>
                  <a:srgbClr val="FF0000"/>
                </a:solidFill>
              </a:rPr>
              <a:t> </a:t>
            </a:r>
            <a:r>
              <a:rPr lang="en-US" sz="2400" b="1" dirty="0" err="1" smtClean="0">
                <a:solidFill>
                  <a:srgbClr val="FF0000"/>
                </a:solidFill>
              </a:rPr>
              <a:t>Nitridation</a:t>
            </a:r>
            <a:endParaRPr lang="en-US" sz="2400" b="1" dirty="0" smtClean="0">
              <a:solidFill>
                <a:srgbClr val="FF0000"/>
              </a:solidFill>
            </a:endParaRPr>
          </a:p>
          <a:p>
            <a:r>
              <a:rPr lang="en-US" sz="2400" b="1" dirty="0" smtClean="0">
                <a:solidFill>
                  <a:srgbClr val="FF0000"/>
                </a:solidFill>
              </a:rPr>
              <a:t>Photolithography</a:t>
            </a:r>
          </a:p>
          <a:p>
            <a:r>
              <a:rPr lang="en-US" sz="2400" b="1" dirty="0" smtClean="0">
                <a:solidFill>
                  <a:srgbClr val="FF0000"/>
                </a:solidFill>
              </a:rPr>
              <a:t>Wet Etching (Chemical)</a:t>
            </a:r>
          </a:p>
          <a:p>
            <a:r>
              <a:rPr lang="en-US" sz="2400" b="1" dirty="0" smtClean="0">
                <a:solidFill>
                  <a:srgbClr val="FF0000"/>
                </a:solidFill>
              </a:rPr>
              <a:t>Dry Etching (Plasma)</a:t>
            </a:r>
          </a:p>
          <a:p>
            <a:r>
              <a:rPr lang="en-US" sz="2400" b="1" dirty="0" smtClean="0">
                <a:solidFill>
                  <a:srgbClr val="FF0000"/>
                </a:solidFill>
              </a:rPr>
              <a:t>Ion Implantation and/or Diffusion</a:t>
            </a:r>
          </a:p>
          <a:p>
            <a:r>
              <a:rPr lang="en-US" sz="2400" b="1" dirty="0" smtClean="0">
                <a:solidFill>
                  <a:srgbClr val="FF0000"/>
                </a:solidFill>
              </a:rPr>
              <a:t>Evaporation</a:t>
            </a:r>
          </a:p>
          <a:p>
            <a:r>
              <a:rPr lang="en-US" sz="2400" b="1" dirty="0" smtClean="0">
                <a:solidFill>
                  <a:srgbClr val="FF0000"/>
                </a:solidFill>
              </a:rPr>
              <a:t>Sputtering</a:t>
            </a:r>
          </a:p>
          <a:p>
            <a:r>
              <a:rPr lang="en-US" sz="2400" b="1" dirty="0" smtClean="0">
                <a:solidFill>
                  <a:srgbClr val="FF0000"/>
                </a:solidFill>
              </a:rPr>
              <a:t>Plasma Assisted Deposition</a:t>
            </a:r>
          </a:p>
          <a:p>
            <a:r>
              <a:rPr lang="en-US" sz="2400" b="1" dirty="0" err="1" smtClean="0">
                <a:solidFill>
                  <a:srgbClr val="FF0000"/>
                </a:solidFill>
              </a:rPr>
              <a:t>Epitaxy</a:t>
            </a:r>
            <a:endParaRPr lang="en-US" sz="2400" b="1" dirty="0" smtClean="0">
              <a:solidFill>
                <a:srgbClr val="FF0000"/>
              </a:solidFill>
            </a:endParaRPr>
          </a:p>
          <a:p>
            <a:r>
              <a:rPr lang="en-US" sz="2400" b="1" dirty="0" smtClean="0">
                <a:solidFill>
                  <a:srgbClr val="FF0000"/>
                </a:solidFill>
              </a:rPr>
              <a:t>Many Processing Steps are at temperatures to 1200°C</a:t>
            </a:r>
          </a:p>
          <a:p>
            <a:endParaRPr lang="en-US" sz="2400" b="1" dirty="0" smtClean="0">
              <a:solidFill>
                <a:srgbClr val="FF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09600" y="0"/>
            <a:ext cx="7772400" cy="1143000"/>
          </a:xfrm>
        </p:spPr>
        <p:txBody>
          <a:bodyPr/>
          <a:lstStyle/>
          <a:p>
            <a:pPr algn="ctr"/>
            <a:r>
              <a:rPr lang="en-US" altLang="en-US" b="1" smtClean="0">
                <a:solidFill>
                  <a:srgbClr val="FF0000"/>
                </a:solidFill>
              </a:rPr>
              <a:t>OUTLINE</a:t>
            </a:r>
            <a:endParaRPr lang="en-US" altLang="en-US" smtClean="0"/>
          </a:p>
        </p:txBody>
      </p:sp>
      <p:sp>
        <p:nvSpPr>
          <p:cNvPr id="7171" name="Rectangle 3"/>
          <p:cNvSpPr>
            <a:spLocks noGrp="1" noChangeArrowheads="1"/>
          </p:cNvSpPr>
          <p:nvPr>
            <p:ph type="body" idx="1"/>
          </p:nvPr>
        </p:nvSpPr>
        <p:spPr>
          <a:xfrm>
            <a:off x="0" y="1066800"/>
            <a:ext cx="8686800" cy="4114800"/>
          </a:xfrm>
        </p:spPr>
        <p:txBody>
          <a:bodyPr>
            <a:normAutofit/>
          </a:bodyPr>
          <a:lstStyle/>
          <a:p>
            <a:pPr>
              <a:lnSpc>
                <a:spcPct val="90000"/>
              </a:lnSpc>
              <a:buClr>
                <a:srgbClr val="FFFF00"/>
              </a:buClr>
              <a:buFont typeface="Monotype Sorts" pitchFamily="2" charset="2"/>
              <a:buChar char="è"/>
            </a:pPr>
            <a:r>
              <a:rPr lang="en-US" altLang="en-US" sz="2400" b="1" dirty="0">
                <a:solidFill>
                  <a:srgbClr val="FF0000"/>
                </a:solidFill>
              </a:rPr>
              <a:t>Dimensions and Units</a:t>
            </a:r>
          </a:p>
          <a:p>
            <a:pPr>
              <a:lnSpc>
                <a:spcPct val="90000"/>
              </a:lnSpc>
              <a:buClr>
                <a:srgbClr val="FFFF00"/>
              </a:buClr>
              <a:buFont typeface="Monotype Sorts" pitchFamily="2" charset="2"/>
              <a:buChar char="è"/>
            </a:pPr>
            <a:r>
              <a:rPr lang="en-US" altLang="en-US" sz="2400" b="1" dirty="0" smtClean="0">
                <a:solidFill>
                  <a:srgbClr val="FF0000"/>
                </a:solidFill>
              </a:rPr>
              <a:t>What is a Monolithic (“Single Stone”) Integrated Circuit (IC)?</a:t>
            </a:r>
          </a:p>
          <a:p>
            <a:pPr>
              <a:lnSpc>
                <a:spcPct val="90000"/>
              </a:lnSpc>
              <a:buClr>
                <a:srgbClr val="FFFF00"/>
              </a:buClr>
              <a:buFont typeface="Monotype Sorts" pitchFamily="2" charset="2"/>
              <a:buChar char="è"/>
            </a:pPr>
            <a:r>
              <a:rPr lang="en-US" altLang="en-US" sz="2400" b="1" dirty="0" smtClean="0">
                <a:solidFill>
                  <a:srgbClr val="FF0000"/>
                </a:solidFill>
              </a:rPr>
              <a:t>Fabrication and Integrated Circuit Overview</a:t>
            </a:r>
          </a:p>
          <a:p>
            <a:pPr>
              <a:lnSpc>
                <a:spcPct val="90000"/>
              </a:lnSpc>
              <a:buClr>
                <a:srgbClr val="FFFF00"/>
              </a:buClr>
              <a:buFont typeface="Monotype Sorts" pitchFamily="2" charset="2"/>
              <a:buChar char="è"/>
            </a:pPr>
            <a:r>
              <a:rPr lang="en-US" altLang="en-US" sz="2400" b="1" dirty="0" smtClean="0">
                <a:solidFill>
                  <a:srgbClr val="FF0000"/>
                </a:solidFill>
              </a:rPr>
              <a:t>Historical Perspectives</a:t>
            </a:r>
          </a:p>
          <a:p>
            <a:pPr>
              <a:lnSpc>
                <a:spcPct val="90000"/>
              </a:lnSpc>
              <a:buClr>
                <a:srgbClr val="FFFF00"/>
              </a:buClr>
              <a:buFont typeface="Monotype Sorts" pitchFamily="2" charset="2"/>
              <a:buChar char="è"/>
            </a:pPr>
            <a:r>
              <a:rPr lang="en-US" altLang="en-US" sz="2400" b="1" dirty="0" smtClean="0">
                <a:solidFill>
                  <a:srgbClr val="FF0000"/>
                </a:solidFill>
              </a:rPr>
              <a:t>Photolithography</a:t>
            </a:r>
          </a:p>
          <a:p>
            <a:pPr>
              <a:lnSpc>
                <a:spcPct val="90000"/>
              </a:lnSpc>
              <a:buClr>
                <a:srgbClr val="FFFF00"/>
              </a:buClr>
              <a:buFont typeface="Monotype Sorts" pitchFamily="2" charset="2"/>
              <a:buChar char="è"/>
            </a:pPr>
            <a:r>
              <a:rPr lang="en-US" altLang="en-US" sz="2400" b="1" dirty="0" smtClean="0">
                <a:solidFill>
                  <a:srgbClr val="FF0000"/>
                </a:solidFill>
              </a:rPr>
              <a:t>Basic process sequence</a:t>
            </a:r>
          </a:p>
          <a:p>
            <a:pPr>
              <a:lnSpc>
                <a:spcPct val="90000"/>
              </a:lnSpc>
              <a:buClr>
                <a:srgbClr val="FFFF00"/>
              </a:buClr>
              <a:buFont typeface="Monotype Sorts" pitchFamily="2" charset="2"/>
              <a:buChar char="è"/>
            </a:pPr>
            <a:r>
              <a:rPr lang="en-US" altLang="en-US" sz="2400" b="1" dirty="0" smtClean="0">
                <a:solidFill>
                  <a:srgbClr val="FF0000"/>
                </a:solidFill>
              </a:rPr>
              <a:t>Packaging</a:t>
            </a:r>
          </a:p>
          <a:p>
            <a:pPr>
              <a:lnSpc>
                <a:spcPct val="90000"/>
              </a:lnSpc>
              <a:buClr>
                <a:srgbClr val="FFFF00"/>
              </a:buClr>
              <a:buFont typeface="Monotype Sorts" pitchFamily="2" charset="2"/>
              <a:buChar char="è"/>
            </a:pPr>
            <a:r>
              <a:rPr lang="en-US" altLang="en-US" sz="2400" b="1" dirty="0" smtClean="0">
                <a:solidFill>
                  <a:srgbClr val="FF0000"/>
                </a:solidFill>
              </a:rPr>
              <a:t>Basic Processing Steps Summary</a:t>
            </a:r>
          </a:p>
          <a:p>
            <a:pPr>
              <a:lnSpc>
                <a:spcPct val="90000"/>
              </a:lnSpc>
              <a:buClr>
                <a:srgbClr val="FFFF00"/>
              </a:buClr>
              <a:buFont typeface="Monotype Sorts" pitchFamily="2" charset="2"/>
              <a:buChar char="è"/>
            </a:pPr>
            <a:r>
              <a:rPr lang="en-US" altLang="en-US" sz="2400" b="1" dirty="0" smtClean="0">
                <a:solidFill>
                  <a:srgbClr val="FF0000"/>
                </a:solidFill>
              </a:rPr>
              <a:t>Other Devices and Technologies</a:t>
            </a:r>
          </a:p>
        </p:txBody>
      </p:sp>
    </p:spTree>
    <p:extLst>
      <p:ext uri="{BB962C8B-B14F-4D97-AF65-F5344CB8AC3E}">
        <p14:creationId xmlns:p14="http://schemas.microsoft.com/office/powerpoint/2010/main" val="30547514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11266" name="Object 2"/>
          <p:cNvGraphicFramePr>
            <a:graphicFrameLocks noChangeAspect="1"/>
          </p:cNvGraphicFramePr>
          <p:nvPr/>
        </p:nvGraphicFramePr>
        <p:xfrm>
          <a:off x="1898650" y="80963"/>
          <a:ext cx="5345113" cy="6697662"/>
        </p:xfrm>
        <a:graphic>
          <a:graphicData uri="http://schemas.openxmlformats.org/presentationml/2006/ole">
            <mc:AlternateContent xmlns:mc="http://schemas.openxmlformats.org/markup-compatibility/2006">
              <mc:Choice xmlns:v="urn:schemas-microsoft-com:vml" Requires="v">
                <p:oleObj spid="_x0000_s6173" name="Photo Editor Photo" r:id="rId4" imgW="5342857" imgH="6695238" progId="">
                  <p:embed/>
                </p:oleObj>
              </mc:Choice>
              <mc:Fallback>
                <p:oleObj name="Photo Editor Photo" r:id="rId4" imgW="5342857" imgH="6695238"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8650" y="80963"/>
                        <a:ext cx="5345113" cy="669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228600"/>
            <a:ext cx="7772400" cy="533400"/>
          </a:xfrm>
        </p:spPr>
        <p:txBody>
          <a:bodyPr/>
          <a:lstStyle/>
          <a:p>
            <a:r>
              <a:rPr lang="en-US" altLang="en-US" sz="2800" b="1" smtClean="0">
                <a:solidFill>
                  <a:srgbClr val="FF0000"/>
                </a:solidFill>
              </a:rPr>
              <a:t>OTHER DEVICES AND TECHNOLOGIES</a:t>
            </a:r>
          </a:p>
        </p:txBody>
      </p:sp>
      <p:sp>
        <p:nvSpPr>
          <p:cNvPr id="28675" name="Rectangle 3"/>
          <p:cNvSpPr>
            <a:spLocks noGrp="1" noChangeArrowheads="1"/>
          </p:cNvSpPr>
          <p:nvPr>
            <p:ph type="body" idx="1"/>
          </p:nvPr>
        </p:nvSpPr>
        <p:spPr>
          <a:xfrm>
            <a:off x="609600" y="914400"/>
            <a:ext cx="8382000" cy="4114800"/>
          </a:xfrm>
        </p:spPr>
        <p:txBody>
          <a:bodyPr>
            <a:normAutofit fontScale="92500" lnSpcReduction="10000"/>
          </a:bodyPr>
          <a:lstStyle/>
          <a:p>
            <a:pPr>
              <a:lnSpc>
                <a:spcPct val="90000"/>
              </a:lnSpc>
              <a:buClr>
                <a:srgbClr val="FFFF00"/>
              </a:buClr>
              <a:buFont typeface="Monotype Sorts" pitchFamily="2" charset="2"/>
              <a:buChar char="è"/>
            </a:pPr>
            <a:r>
              <a:rPr lang="en-US" altLang="en-US" sz="2400" b="1" dirty="0" smtClean="0">
                <a:solidFill>
                  <a:srgbClr val="FF0000"/>
                </a:solidFill>
              </a:rPr>
              <a:t>Thin-Film Transistors (TFT) for displays and cameras</a:t>
            </a:r>
          </a:p>
          <a:p>
            <a:pPr>
              <a:lnSpc>
                <a:spcPct val="90000"/>
              </a:lnSpc>
              <a:buClr>
                <a:srgbClr val="FFFF00"/>
              </a:buClr>
              <a:buFont typeface="Monotype Sorts" pitchFamily="2" charset="2"/>
              <a:buChar char="è"/>
            </a:pPr>
            <a:r>
              <a:rPr lang="en-US" altLang="en-US" sz="2400" b="1" dirty="0" smtClean="0">
                <a:solidFill>
                  <a:srgbClr val="FF0000"/>
                </a:solidFill>
              </a:rPr>
              <a:t>Displays-Liquid Crystal Displays (LCD), Plasma, LED Backlit, OLED Emissive Displays, etc. Television, computer, and smart phone screens</a:t>
            </a:r>
          </a:p>
          <a:p>
            <a:pPr>
              <a:lnSpc>
                <a:spcPct val="90000"/>
              </a:lnSpc>
              <a:buClr>
                <a:srgbClr val="FFFF00"/>
              </a:buClr>
              <a:buFont typeface="Monotype Sorts" pitchFamily="2" charset="2"/>
              <a:buChar char="è"/>
            </a:pPr>
            <a:r>
              <a:rPr lang="en-US" altLang="en-US" sz="2400" b="1" dirty="0" smtClean="0">
                <a:solidFill>
                  <a:srgbClr val="FF0000"/>
                </a:solidFill>
              </a:rPr>
              <a:t>Photonic-Light Emitting Diodes (LED), Organic Light Emitting Diodes (OLED), LASERS, Optical Chips, etc.), Lighting</a:t>
            </a:r>
          </a:p>
          <a:p>
            <a:pPr>
              <a:lnSpc>
                <a:spcPct val="90000"/>
              </a:lnSpc>
              <a:buClr>
                <a:srgbClr val="FFFF00"/>
              </a:buClr>
              <a:buFont typeface="Monotype Sorts" pitchFamily="2" charset="2"/>
              <a:buChar char="è"/>
            </a:pPr>
            <a:r>
              <a:rPr lang="en-US" altLang="en-US" sz="2400" b="1" dirty="0" smtClean="0">
                <a:solidFill>
                  <a:srgbClr val="FF0000"/>
                </a:solidFill>
              </a:rPr>
              <a:t>Photovoltaics-Conventional Crystalline and Flexible Thin-Film</a:t>
            </a:r>
          </a:p>
          <a:p>
            <a:pPr>
              <a:lnSpc>
                <a:spcPct val="90000"/>
              </a:lnSpc>
              <a:buClr>
                <a:srgbClr val="FFFF00"/>
              </a:buClr>
              <a:buFont typeface="Monotype Sorts" pitchFamily="2" charset="2"/>
              <a:buChar char="è"/>
            </a:pPr>
            <a:r>
              <a:rPr lang="en-US" altLang="en-US" sz="2400" b="1" dirty="0" smtClean="0">
                <a:solidFill>
                  <a:srgbClr val="FF0000"/>
                </a:solidFill>
              </a:rPr>
              <a:t>Devices and Systems on Flexible Substrates. Next generation of smart phones </a:t>
            </a:r>
          </a:p>
          <a:p>
            <a:pPr>
              <a:lnSpc>
                <a:spcPct val="90000"/>
              </a:lnSpc>
              <a:buClr>
                <a:srgbClr val="FFFF00"/>
              </a:buClr>
              <a:buFont typeface="Monotype Sorts" pitchFamily="2" charset="2"/>
              <a:buChar char="è"/>
            </a:pPr>
            <a:r>
              <a:rPr lang="en-US" altLang="en-US" sz="2400" b="1" dirty="0" smtClean="0">
                <a:solidFill>
                  <a:srgbClr val="FF0000"/>
                </a:solidFill>
              </a:rPr>
              <a:t>Micro-Electro-Mechanical Systems (MEMS)  integration of mechanical elements, sensors, actuators, and electronics on a common silicon substrate through microfabrication technology.  Automotive, medical, personal electronics</a:t>
            </a:r>
          </a:p>
        </p:txBody>
      </p:sp>
    </p:spTree>
    <p:extLst>
      <p:ext uri="{BB962C8B-B14F-4D97-AF65-F5344CB8AC3E}">
        <p14:creationId xmlns:p14="http://schemas.microsoft.com/office/powerpoint/2010/main" val="27860291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ctrTitle"/>
          </p:nvPr>
        </p:nvSpPr>
        <p:spPr/>
        <p:txBody>
          <a:bodyPr/>
          <a:lstStyle/>
          <a:p>
            <a:endParaRPr lang="en-US" smtClean="0"/>
          </a:p>
        </p:txBody>
      </p:sp>
      <p:pic>
        <p:nvPicPr>
          <p:cNvPr id="10244" name="Picture 4" descr="mems-image-1"/>
          <p:cNvPicPr>
            <a:picLocks noChangeAspect="1" noChangeArrowheads="1"/>
          </p:cNvPicPr>
          <p:nvPr/>
        </p:nvPicPr>
        <p:blipFill>
          <a:blip r:embed="rId4" cstate="print"/>
          <a:srcRect/>
          <a:stretch>
            <a:fillRect/>
          </a:stretch>
        </p:blipFill>
        <p:spPr bwMode="auto">
          <a:xfrm>
            <a:off x="533400" y="152400"/>
            <a:ext cx="4267200" cy="3200400"/>
          </a:xfrm>
          <a:prstGeom prst="rect">
            <a:avLst/>
          </a:prstGeom>
          <a:noFill/>
          <a:ln w="9525">
            <a:noFill/>
            <a:miter lim="800000"/>
            <a:headEnd/>
            <a:tailEnd/>
          </a:ln>
        </p:spPr>
      </p:pic>
      <p:pic>
        <p:nvPicPr>
          <p:cNvPr id="10245" name="Picture 5" descr="gearandpollen2copy1"/>
          <p:cNvPicPr>
            <a:picLocks noChangeAspect="1" noChangeArrowheads="1"/>
          </p:cNvPicPr>
          <p:nvPr/>
        </p:nvPicPr>
        <p:blipFill>
          <a:blip r:embed="rId5" cstate="print"/>
          <a:srcRect/>
          <a:stretch>
            <a:fillRect/>
          </a:stretch>
        </p:blipFill>
        <p:spPr bwMode="auto">
          <a:xfrm>
            <a:off x="5029200" y="228600"/>
            <a:ext cx="3733800" cy="3332163"/>
          </a:xfrm>
          <a:prstGeom prst="rect">
            <a:avLst/>
          </a:prstGeom>
          <a:noFill/>
          <a:ln w="9525">
            <a:noFill/>
            <a:miter lim="800000"/>
            <a:headEnd/>
            <a:tailEnd/>
          </a:ln>
        </p:spPr>
      </p:pic>
      <p:pic>
        <p:nvPicPr>
          <p:cNvPr id="45062" name="6gear.avi">
            <a:hlinkClick r:id="" action="ppaction://media"/>
          </p:cNvPr>
          <p:cNvPicPr>
            <a:picLocks noRot="1" noChangeAspect="1" noChangeArrowheads="1"/>
          </p:cNvPicPr>
          <p:nvPr>
            <a:videoFile r:link="rId1"/>
          </p:nvPr>
        </p:nvPicPr>
        <p:blipFill>
          <a:blip r:embed="rId6" cstate="print"/>
          <a:srcRect/>
          <a:stretch>
            <a:fillRect/>
          </a:stretch>
        </p:blipFill>
        <p:spPr bwMode="auto">
          <a:xfrm>
            <a:off x="2590800" y="3657600"/>
            <a:ext cx="3810000" cy="2857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506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5062"/>
                                        </p:tgtEl>
                                      </p:cBhvr>
                                    </p:cmd>
                                  </p:childTnLst>
                                </p:cTn>
                              </p:par>
                            </p:childTnLst>
                          </p:cTn>
                        </p:par>
                      </p:childTnLst>
                    </p:cTn>
                  </p:par>
                </p:childTnLst>
              </p:cTn>
              <p:nextCondLst>
                <p:cond evt="onClick" delay="0">
                  <p:tgtEl>
                    <p:spTgt spid="45062"/>
                  </p:tgtEl>
                </p:cond>
              </p:nextCondLst>
            </p:seq>
            <p:video>
              <p:cMediaNode>
                <p:cTn id="7" fill="hold" display="0">
                  <p:stCondLst>
                    <p:cond delay="indefinite"/>
                  </p:stCondLst>
                  <p:endCondLst>
                    <p:cond evt="onNext" delay="0">
                      <p:tgtEl>
                        <p:sldTgt/>
                      </p:tgtEl>
                    </p:cond>
                    <p:cond evt="onPrev" delay="0">
                      <p:tgtEl>
                        <p:sldTgt/>
                      </p:tgtEl>
                    </p:cond>
                  </p:endCondLst>
                </p:cTn>
                <p:tgtEl>
                  <p:spTgt spid="4506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85800" y="0"/>
            <a:ext cx="7772400" cy="990600"/>
          </a:xfrm>
        </p:spPr>
        <p:txBody>
          <a:bodyPr>
            <a:normAutofit fontScale="90000"/>
          </a:bodyPr>
          <a:lstStyle/>
          <a:p>
            <a:pPr algn="ctr"/>
            <a:r>
              <a:rPr kumimoji="0" lang="en-US" altLang="en-US" sz="3200" dirty="0" smtClean="0"/>
              <a:t/>
            </a:r>
            <a:br>
              <a:rPr kumimoji="0" lang="en-US" altLang="en-US" sz="3200" dirty="0" smtClean="0"/>
            </a:br>
            <a:r>
              <a:rPr kumimoji="0" lang="en-US" altLang="en-US" sz="3200" dirty="0" smtClean="0"/>
              <a:t> </a:t>
            </a:r>
            <a:r>
              <a:rPr lang="en-US" altLang="en-US" sz="3200" b="1" dirty="0" smtClean="0">
                <a:solidFill>
                  <a:srgbClr val="FF0000"/>
                </a:solidFill>
              </a:rPr>
              <a:t>Challenges in the Semiconductor Industry For EE Graduates</a:t>
            </a:r>
            <a:r>
              <a:rPr kumimoji="0" lang="en-US" altLang="en-US" sz="3200" dirty="0" smtClean="0"/>
              <a:t> </a:t>
            </a:r>
          </a:p>
        </p:txBody>
      </p:sp>
      <p:sp>
        <p:nvSpPr>
          <p:cNvPr id="40963" name="Rectangle 3"/>
          <p:cNvSpPr>
            <a:spLocks noGrp="1" noChangeArrowheads="1"/>
          </p:cNvSpPr>
          <p:nvPr>
            <p:ph type="body" sz="half" idx="1"/>
          </p:nvPr>
        </p:nvSpPr>
        <p:spPr>
          <a:xfrm>
            <a:off x="0" y="1141307"/>
            <a:ext cx="4495800" cy="4114800"/>
          </a:xfrm>
        </p:spPr>
        <p:txBody>
          <a:bodyPr>
            <a:normAutofit fontScale="85000" lnSpcReduction="20000"/>
          </a:bodyPr>
          <a:lstStyle/>
          <a:p>
            <a:pPr>
              <a:lnSpc>
                <a:spcPct val="90000"/>
              </a:lnSpc>
              <a:buClr>
                <a:srgbClr val="FFFF00"/>
              </a:buClr>
              <a:buFont typeface="Monotype Sorts" pitchFamily="2" charset="2"/>
              <a:buChar char="è"/>
            </a:pPr>
            <a:r>
              <a:rPr kumimoji="0" lang="en-US" altLang="en-US" sz="2400" b="1" dirty="0" smtClean="0">
                <a:solidFill>
                  <a:srgbClr val="0000CC"/>
                </a:solidFill>
              </a:rPr>
              <a:t>Design devices</a:t>
            </a:r>
          </a:p>
          <a:p>
            <a:pPr>
              <a:lnSpc>
                <a:spcPct val="90000"/>
              </a:lnSpc>
              <a:buClr>
                <a:srgbClr val="FFFF00"/>
              </a:buClr>
              <a:buFont typeface="Monotype Sorts" pitchFamily="2" charset="2"/>
              <a:buChar char="è"/>
            </a:pPr>
            <a:r>
              <a:rPr kumimoji="0" lang="en-US" altLang="en-US" sz="2400" b="1" dirty="0" smtClean="0">
                <a:solidFill>
                  <a:srgbClr val="0000CC"/>
                </a:solidFill>
              </a:rPr>
              <a:t>Design circuits and systems</a:t>
            </a:r>
          </a:p>
          <a:p>
            <a:pPr>
              <a:lnSpc>
                <a:spcPct val="90000"/>
              </a:lnSpc>
              <a:buClr>
                <a:srgbClr val="FFFF00"/>
              </a:buClr>
              <a:buFont typeface="Monotype Sorts" pitchFamily="2" charset="2"/>
              <a:buChar char="è"/>
            </a:pPr>
            <a:r>
              <a:rPr kumimoji="0" lang="en-US" altLang="en-US" sz="2400" b="1" dirty="0" smtClean="0">
                <a:solidFill>
                  <a:srgbClr val="0000CC"/>
                </a:solidFill>
              </a:rPr>
              <a:t>Device modeling</a:t>
            </a:r>
          </a:p>
          <a:p>
            <a:pPr>
              <a:lnSpc>
                <a:spcPct val="90000"/>
              </a:lnSpc>
              <a:buClr>
                <a:srgbClr val="FFFF00"/>
              </a:buClr>
              <a:buFont typeface="Monotype Sorts" pitchFamily="2" charset="2"/>
              <a:buChar char="è"/>
            </a:pPr>
            <a:r>
              <a:rPr kumimoji="0" lang="en-US" altLang="en-US" sz="2400" b="1" dirty="0" smtClean="0">
                <a:solidFill>
                  <a:srgbClr val="0000CC"/>
                </a:solidFill>
              </a:rPr>
              <a:t>System design and fabrication</a:t>
            </a:r>
          </a:p>
          <a:p>
            <a:pPr>
              <a:lnSpc>
                <a:spcPct val="90000"/>
              </a:lnSpc>
              <a:buClr>
                <a:srgbClr val="FFFF00"/>
              </a:buClr>
              <a:buFont typeface="Monotype Sorts" pitchFamily="2" charset="2"/>
              <a:buChar char="è"/>
            </a:pPr>
            <a:r>
              <a:rPr kumimoji="0" lang="en-US" altLang="en-US" sz="2400" b="1" dirty="0" smtClean="0">
                <a:solidFill>
                  <a:srgbClr val="0000CC"/>
                </a:solidFill>
              </a:rPr>
              <a:t>Circuit/system simulations</a:t>
            </a:r>
          </a:p>
          <a:p>
            <a:pPr>
              <a:lnSpc>
                <a:spcPct val="90000"/>
              </a:lnSpc>
              <a:spcBef>
                <a:spcPct val="50000"/>
              </a:spcBef>
              <a:buClr>
                <a:srgbClr val="FFFF00"/>
              </a:buClr>
              <a:buFont typeface="Monotype Sorts" pitchFamily="2" charset="2"/>
              <a:buChar char="è"/>
            </a:pPr>
            <a:r>
              <a:rPr kumimoji="0" lang="en-US" altLang="en-US" sz="2400" b="1" dirty="0" smtClean="0">
                <a:solidFill>
                  <a:srgbClr val="0000CC"/>
                </a:solidFill>
              </a:rPr>
              <a:t>Testability</a:t>
            </a:r>
          </a:p>
          <a:p>
            <a:pPr>
              <a:lnSpc>
                <a:spcPct val="90000"/>
              </a:lnSpc>
              <a:spcBef>
                <a:spcPct val="50000"/>
              </a:spcBef>
              <a:buClr>
                <a:srgbClr val="FFFF00"/>
              </a:buClr>
              <a:buFont typeface="Monotype Sorts" pitchFamily="2" charset="2"/>
              <a:buChar char="è"/>
            </a:pPr>
            <a:r>
              <a:rPr kumimoji="0" lang="en-US" altLang="en-US" sz="2400" b="1" dirty="0" smtClean="0">
                <a:solidFill>
                  <a:srgbClr val="0000CC"/>
                </a:solidFill>
              </a:rPr>
              <a:t>Materials (Si, III-V, Graphene</a:t>
            </a:r>
          </a:p>
          <a:p>
            <a:pPr>
              <a:lnSpc>
                <a:spcPct val="90000"/>
              </a:lnSpc>
              <a:spcBef>
                <a:spcPct val="50000"/>
              </a:spcBef>
              <a:buClr>
                <a:srgbClr val="FFFF00"/>
              </a:buClr>
              <a:buFont typeface="Monotype Sorts" pitchFamily="2" charset="2"/>
              <a:buChar char="è"/>
            </a:pPr>
            <a:r>
              <a:rPr kumimoji="0" lang="en-US" altLang="en-US" sz="2400" b="1" dirty="0" smtClean="0">
                <a:solidFill>
                  <a:srgbClr val="0000CC"/>
                </a:solidFill>
              </a:rPr>
              <a:t>How small? Nanomaterials?</a:t>
            </a:r>
          </a:p>
          <a:p>
            <a:pPr>
              <a:lnSpc>
                <a:spcPct val="90000"/>
              </a:lnSpc>
              <a:spcBef>
                <a:spcPct val="50000"/>
              </a:spcBef>
              <a:buClr>
                <a:srgbClr val="FFFF00"/>
              </a:buClr>
              <a:buFont typeface="Monotype Sorts" pitchFamily="2" charset="2"/>
              <a:buChar char="è"/>
            </a:pPr>
            <a:r>
              <a:rPr kumimoji="0" lang="en-US" altLang="en-US" sz="2400" b="1" dirty="0" smtClean="0">
                <a:solidFill>
                  <a:srgbClr val="0000CC"/>
                </a:solidFill>
              </a:rPr>
              <a:t>How large? Wafer Scale?</a:t>
            </a:r>
          </a:p>
          <a:p>
            <a:pPr>
              <a:lnSpc>
                <a:spcPct val="90000"/>
              </a:lnSpc>
              <a:spcBef>
                <a:spcPct val="50000"/>
              </a:spcBef>
              <a:buClr>
                <a:srgbClr val="FFFF00"/>
              </a:buClr>
              <a:buFont typeface="Monotype Sorts" pitchFamily="2" charset="2"/>
              <a:buChar char="è"/>
            </a:pPr>
            <a:r>
              <a:rPr kumimoji="0" lang="en-US" altLang="en-US" sz="2400" b="1" dirty="0" smtClean="0">
                <a:solidFill>
                  <a:srgbClr val="0000CC"/>
                </a:solidFill>
              </a:rPr>
              <a:t>Speed and performance, for analog, digital and mixed-mode applications</a:t>
            </a:r>
          </a:p>
          <a:p>
            <a:pPr>
              <a:lnSpc>
                <a:spcPct val="90000"/>
              </a:lnSpc>
              <a:spcBef>
                <a:spcPct val="50000"/>
              </a:spcBef>
              <a:buClr>
                <a:srgbClr val="FFFF00"/>
              </a:buClr>
              <a:buFont typeface="Monotype Sorts" pitchFamily="2" charset="2"/>
              <a:buChar char="è"/>
            </a:pPr>
            <a:r>
              <a:rPr kumimoji="0" lang="en-US" altLang="en-US" sz="2400" b="1" dirty="0" smtClean="0">
                <a:solidFill>
                  <a:srgbClr val="0000CC"/>
                </a:solidFill>
              </a:rPr>
              <a:t>Increased functionality</a:t>
            </a:r>
          </a:p>
          <a:p>
            <a:pPr>
              <a:lnSpc>
                <a:spcPct val="90000"/>
              </a:lnSpc>
              <a:spcBef>
                <a:spcPct val="50000"/>
              </a:spcBef>
            </a:pPr>
            <a:endParaRPr kumimoji="0" lang="en-US" altLang="en-US" sz="2400" b="1" dirty="0" smtClean="0"/>
          </a:p>
        </p:txBody>
      </p:sp>
      <p:sp>
        <p:nvSpPr>
          <p:cNvPr id="40964" name="Rectangle 4"/>
          <p:cNvSpPr>
            <a:spLocks noGrp="1" noChangeArrowheads="1"/>
          </p:cNvSpPr>
          <p:nvPr>
            <p:ph type="body" sz="half" idx="2"/>
          </p:nvPr>
        </p:nvSpPr>
        <p:spPr>
          <a:xfrm>
            <a:off x="4267200" y="1143000"/>
            <a:ext cx="4267200" cy="4114800"/>
          </a:xfrm>
        </p:spPr>
        <p:txBody>
          <a:bodyPr>
            <a:normAutofit fontScale="85000" lnSpcReduction="10000"/>
          </a:bodyPr>
          <a:lstStyle/>
          <a:p>
            <a:pPr>
              <a:lnSpc>
                <a:spcPct val="90000"/>
              </a:lnSpc>
              <a:spcBef>
                <a:spcPct val="50000"/>
              </a:spcBef>
              <a:buClr>
                <a:srgbClr val="FFFF00"/>
              </a:buClr>
              <a:buFont typeface="Monotype Sorts" pitchFamily="2" charset="2"/>
              <a:buChar char="è"/>
            </a:pPr>
            <a:r>
              <a:rPr kumimoji="0" lang="en-US" altLang="en-US" sz="2400" b="1" dirty="0" smtClean="0">
                <a:solidFill>
                  <a:srgbClr val="0000CC"/>
                </a:solidFill>
              </a:rPr>
              <a:t>Biological integration</a:t>
            </a:r>
          </a:p>
          <a:p>
            <a:pPr>
              <a:lnSpc>
                <a:spcPct val="90000"/>
              </a:lnSpc>
              <a:spcBef>
                <a:spcPct val="50000"/>
              </a:spcBef>
              <a:buClr>
                <a:srgbClr val="FFFF00"/>
              </a:buClr>
              <a:buFont typeface="Monotype Sorts" pitchFamily="2" charset="2"/>
              <a:buChar char="è"/>
            </a:pPr>
            <a:r>
              <a:rPr kumimoji="0" lang="en-US" altLang="en-US" sz="2400" b="1" dirty="0" smtClean="0">
                <a:solidFill>
                  <a:srgbClr val="0000CC"/>
                </a:solidFill>
              </a:rPr>
              <a:t>Optoelectronic integration</a:t>
            </a:r>
          </a:p>
          <a:p>
            <a:pPr>
              <a:lnSpc>
                <a:spcPct val="90000"/>
              </a:lnSpc>
              <a:spcBef>
                <a:spcPct val="50000"/>
              </a:spcBef>
              <a:buClr>
                <a:srgbClr val="FFFF00"/>
              </a:buClr>
              <a:buFont typeface="Monotype Sorts" pitchFamily="2" charset="2"/>
              <a:buChar char="è"/>
            </a:pPr>
            <a:r>
              <a:rPr kumimoji="0" lang="en-US" altLang="en-US" sz="2400" b="1" dirty="0" smtClean="0">
                <a:solidFill>
                  <a:srgbClr val="0000CC"/>
                </a:solidFill>
              </a:rPr>
              <a:t>Displays</a:t>
            </a:r>
          </a:p>
          <a:p>
            <a:pPr>
              <a:lnSpc>
                <a:spcPct val="90000"/>
              </a:lnSpc>
              <a:spcBef>
                <a:spcPct val="50000"/>
              </a:spcBef>
              <a:buClr>
                <a:srgbClr val="FFFF00"/>
              </a:buClr>
              <a:buFont typeface="Monotype Sorts" pitchFamily="2" charset="2"/>
              <a:buChar char="è"/>
            </a:pPr>
            <a:r>
              <a:rPr kumimoji="0" lang="en-US" altLang="en-US" sz="2400" b="1" dirty="0" smtClean="0">
                <a:solidFill>
                  <a:srgbClr val="0000CC"/>
                </a:solidFill>
              </a:rPr>
              <a:t>Sensors including “Wearables)</a:t>
            </a:r>
          </a:p>
          <a:p>
            <a:pPr>
              <a:lnSpc>
                <a:spcPct val="90000"/>
              </a:lnSpc>
              <a:spcBef>
                <a:spcPct val="50000"/>
              </a:spcBef>
              <a:buClr>
                <a:srgbClr val="FFFF00"/>
              </a:buClr>
              <a:buFont typeface="Monotype Sorts" pitchFamily="2" charset="2"/>
              <a:buChar char="è"/>
            </a:pPr>
            <a:r>
              <a:rPr kumimoji="0" lang="en-US" altLang="en-US" sz="2400" b="1" dirty="0" smtClean="0">
                <a:solidFill>
                  <a:srgbClr val="0000CC"/>
                </a:solidFill>
              </a:rPr>
              <a:t>MEMs (Design/Application)</a:t>
            </a:r>
          </a:p>
          <a:p>
            <a:pPr>
              <a:lnSpc>
                <a:spcPct val="90000"/>
              </a:lnSpc>
              <a:spcBef>
                <a:spcPct val="50000"/>
              </a:spcBef>
              <a:buClr>
                <a:srgbClr val="FFFF00"/>
              </a:buClr>
              <a:buFont typeface="Monotype Sorts" pitchFamily="2" charset="2"/>
              <a:buChar char="è"/>
            </a:pPr>
            <a:r>
              <a:rPr kumimoji="0" lang="en-US" altLang="en-US" sz="2400" b="1" dirty="0" smtClean="0">
                <a:solidFill>
                  <a:srgbClr val="0000CC"/>
                </a:solidFill>
              </a:rPr>
              <a:t>Non-traditional substrates</a:t>
            </a:r>
          </a:p>
          <a:p>
            <a:pPr>
              <a:lnSpc>
                <a:spcPct val="90000"/>
              </a:lnSpc>
              <a:spcBef>
                <a:spcPct val="50000"/>
              </a:spcBef>
              <a:buClr>
                <a:srgbClr val="FFFF00"/>
              </a:buClr>
              <a:buFont typeface="Monotype Sorts" pitchFamily="2" charset="2"/>
              <a:buChar char="è"/>
            </a:pPr>
            <a:r>
              <a:rPr kumimoji="0" lang="en-US" altLang="en-US" sz="2400" b="1" dirty="0" smtClean="0">
                <a:solidFill>
                  <a:srgbClr val="0000CC"/>
                </a:solidFill>
              </a:rPr>
              <a:t>Packaging</a:t>
            </a:r>
          </a:p>
          <a:p>
            <a:pPr>
              <a:lnSpc>
                <a:spcPct val="90000"/>
              </a:lnSpc>
              <a:spcBef>
                <a:spcPct val="50000"/>
              </a:spcBef>
              <a:buClr>
                <a:srgbClr val="FFFF00"/>
              </a:buClr>
              <a:buFont typeface="Monotype Sorts" pitchFamily="2" charset="2"/>
              <a:buChar char="è"/>
            </a:pPr>
            <a:r>
              <a:rPr kumimoji="0" lang="en-US" altLang="en-US" sz="2400" b="1" dirty="0" smtClean="0">
                <a:solidFill>
                  <a:srgbClr val="0000CC"/>
                </a:solidFill>
              </a:rPr>
              <a:t>Process development</a:t>
            </a:r>
          </a:p>
          <a:p>
            <a:pPr>
              <a:lnSpc>
                <a:spcPct val="90000"/>
              </a:lnSpc>
              <a:spcBef>
                <a:spcPct val="50000"/>
              </a:spcBef>
              <a:buClr>
                <a:srgbClr val="FFFF00"/>
              </a:buClr>
              <a:buFont typeface="Monotype Sorts" pitchFamily="2" charset="2"/>
              <a:buChar char="è"/>
            </a:pPr>
            <a:r>
              <a:rPr kumimoji="0" lang="en-US" altLang="en-US" sz="2400" b="1" dirty="0" smtClean="0">
                <a:solidFill>
                  <a:srgbClr val="0000CC"/>
                </a:solidFill>
              </a:rPr>
              <a:t>Process Control</a:t>
            </a:r>
          </a:p>
          <a:p>
            <a:pPr>
              <a:lnSpc>
                <a:spcPct val="90000"/>
              </a:lnSpc>
              <a:buClr>
                <a:srgbClr val="FFFF00"/>
              </a:buClr>
              <a:buFont typeface="Monotype Sorts" pitchFamily="2" charset="2"/>
              <a:buChar char="è"/>
            </a:pPr>
            <a:r>
              <a:rPr lang="en-US" altLang="en-US" sz="2400" b="1" dirty="0" smtClean="0">
                <a:solidFill>
                  <a:srgbClr val="0000CC"/>
                </a:solidFill>
              </a:rPr>
              <a:t>“Tool” and plant design</a:t>
            </a:r>
          </a:p>
          <a:p>
            <a:pPr>
              <a:lnSpc>
                <a:spcPct val="90000"/>
              </a:lnSpc>
              <a:buClr>
                <a:srgbClr val="FFFF00"/>
              </a:buClr>
              <a:buFont typeface="Monotype Sorts" pitchFamily="2" charset="2"/>
              <a:buChar char="è"/>
            </a:pPr>
            <a:r>
              <a:rPr lang="en-US" altLang="en-US" sz="2400" b="1" dirty="0" smtClean="0">
                <a:solidFill>
                  <a:srgbClr val="0000CC"/>
                </a:solidFill>
              </a:rPr>
              <a:t>Cradle to grave materials handling</a:t>
            </a:r>
          </a:p>
          <a:p>
            <a:pPr>
              <a:lnSpc>
                <a:spcPct val="90000"/>
              </a:lnSpc>
            </a:pPr>
            <a:endParaRPr lang="en-US" altLang="en-US" sz="2400" b="1" dirty="0" smtClean="0">
              <a:solidFill>
                <a:srgbClr val="FF0000"/>
              </a:solidFill>
            </a:endParaRPr>
          </a:p>
        </p:txBody>
      </p:sp>
    </p:spTree>
    <p:extLst>
      <p:ext uri="{BB962C8B-B14F-4D97-AF65-F5344CB8AC3E}">
        <p14:creationId xmlns:p14="http://schemas.microsoft.com/office/powerpoint/2010/main" val="1067743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69925" y="0"/>
            <a:ext cx="7772400" cy="762000"/>
          </a:xfrm>
        </p:spPr>
        <p:txBody>
          <a:bodyPr/>
          <a:lstStyle/>
          <a:p>
            <a:r>
              <a:rPr lang="en-US" altLang="en-US" sz="2400" b="1" dirty="0" smtClean="0">
                <a:solidFill>
                  <a:srgbClr val="FF0000"/>
                </a:solidFill>
              </a:rPr>
              <a:t>DIMENSIONS AND UNITS</a:t>
            </a:r>
            <a:endParaRPr lang="en-US" altLang="en-US" sz="2400" dirty="0" smtClean="0"/>
          </a:p>
        </p:txBody>
      </p:sp>
      <p:sp>
        <p:nvSpPr>
          <p:cNvPr id="5123" name="Rectangle 3"/>
          <p:cNvSpPr>
            <a:spLocks noGrp="1" noChangeArrowheads="1"/>
          </p:cNvSpPr>
          <p:nvPr>
            <p:ph type="body" idx="1"/>
          </p:nvPr>
        </p:nvSpPr>
        <p:spPr>
          <a:xfrm>
            <a:off x="288925" y="762000"/>
            <a:ext cx="8550275" cy="4114800"/>
          </a:xfrm>
        </p:spPr>
        <p:txBody>
          <a:bodyPr>
            <a:normAutofit lnSpcReduction="10000"/>
          </a:bodyPr>
          <a:lstStyle/>
          <a:p>
            <a:pPr>
              <a:lnSpc>
                <a:spcPct val="90000"/>
              </a:lnSpc>
              <a:buClr>
                <a:srgbClr val="0000FF"/>
              </a:buClr>
              <a:buFont typeface="Monotype Sorts" pitchFamily="2" charset="2"/>
              <a:buChar char="è"/>
            </a:pPr>
            <a:r>
              <a:rPr lang="en-US" altLang="en-US" sz="1600" b="1" dirty="0" smtClean="0">
                <a:solidFill>
                  <a:srgbClr val="FF0000"/>
                </a:solidFill>
              </a:rPr>
              <a:t>1 micrometer (1 </a:t>
            </a:r>
            <a:r>
              <a:rPr lang="en-US" altLang="en-US" sz="1600" b="1" dirty="0" smtClean="0">
                <a:solidFill>
                  <a:srgbClr val="FF0000"/>
                </a:solidFill>
                <a:latin typeface="Symbol" panose="05050102010706020507" pitchFamily="18" charset="2"/>
              </a:rPr>
              <a:t>m</a:t>
            </a:r>
            <a:r>
              <a:rPr lang="en-US" altLang="en-US" sz="1600" b="1" dirty="0" smtClean="0">
                <a:solidFill>
                  <a:srgbClr val="FF0000"/>
                </a:solidFill>
              </a:rPr>
              <a:t>m) = 10</a:t>
            </a:r>
            <a:r>
              <a:rPr lang="en-US" altLang="en-US" sz="1600" b="1" baseline="30000" dirty="0" smtClean="0">
                <a:solidFill>
                  <a:srgbClr val="FF0000"/>
                </a:solidFill>
              </a:rPr>
              <a:t>-6</a:t>
            </a:r>
            <a:r>
              <a:rPr lang="en-US" altLang="en-US" sz="1600" b="1" dirty="0" smtClean="0">
                <a:solidFill>
                  <a:srgbClr val="FF0000"/>
                </a:solidFill>
              </a:rPr>
              <a:t>m = 10</a:t>
            </a:r>
            <a:r>
              <a:rPr lang="en-US" altLang="en-US" sz="1600" b="1" baseline="30000" dirty="0" smtClean="0">
                <a:solidFill>
                  <a:srgbClr val="FF0000"/>
                </a:solidFill>
              </a:rPr>
              <a:t>-4</a:t>
            </a:r>
            <a:r>
              <a:rPr lang="en-US" altLang="en-US" sz="1600" b="1" dirty="0" smtClean="0">
                <a:solidFill>
                  <a:srgbClr val="FF0000"/>
                </a:solidFill>
              </a:rPr>
              <a:t>cm</a:t>
            </a:r>
          </a:p>
          <a:p>
            <a:pPr>
              <a:lnSpc>
                <a:spcPct val="90000"/>
              </a:lnSpc>
              <a:buClr>
                <a:srgbClr val="0000FF"/>
              </a:buClr>
              <a:buFont typeface="Monotype Sorts" pitchFamily="2" charset="2"/>
              <a:buChar char="è"/>
            </a:pPr>
            <a:r>
              <a:rPr lang="en-US" altLang="en-US" sz="1600" b="1" dirty="0" smtClean="0">
                <a:solidFill>
                  <a:srgbClr val="FF0000"/>
                </a:solidFill>
              </a:rPr>
              <a:t>1 Å = 10</a:t>
            </a:r>
            <a:r>
              <a:rPr lang="en-US" altLang="en-US" sz="1600" b="1" baseline="30000" dirty="0" smtClean="0">
                <a:solidFill>
                  <a:srgbClr val="FF0000"/>
                </a:solidFill>
              </a:rPr>
              <a:t>-10</a:t>
            </a:r>
            <a:r>
              <a:rPr lang="en-US" altLang="en-US" sz="1600" b="1" dirty="0" smtClean="0">
                <a:solidFill>
                  <a:srgbClr val="FF0000"/>
                </a:solidFill>
              </a:rPr>
              <a:t>m = 10</a:t>
            </a:r>
            <a:r>
              <a:rPr lang="en-US" altLang="en-US" sz="1600" b="1" baseline="30000" dirty="0" smtClean="0">
                <a:solidFill>
                  <a:srgbClr val="FF0000"/>
                </a:solidFill>
              </a:rPr>
              <a:t>-8</a:t>
            </a:r>
            <a:r>
              <a:rPr lang="en-US" altLang="en-US" sz="1600" b="1" dirty="0" smtClean="0">
                <a:solidFill>
                  <a:srgbClr val="FF0000"/>
                </a:solidFill>
              </a:rPr>
              <a:t>cm (Å =Angstrom Unit)</a:t>
            </a:r>
          </a:p>
          <a:p>
            <a:pPr>
              <a:lnSpc>
                <a:spcPct val="90000"/>
              </a:lnSpc>
              <a:buClr>
                <a:srgbClr val="0000FF"/>
              </a:buClr>
              <a:buFont typeface="Monotype Sorts" pitchFamily="2" charset="2"/>
              <a:buChar char="è"/>
            </a:pPr>
            <a:r>
              <a:rPr lang="en-US" altLang="en-US" sz="1600" b="1" dirty="0" smtClean="0">
                <a:solidFill>
                  <a:srgbClr val="FF0000"/>
                </a:solidFill>
              </a:rPr>
              <a:t>10,000 Å = 1 </a:t>
            </a:r>
            <a:r>
              <a:rPr lang="en-US" altLang="en-US" sz="1600" b="1" dirty="0" smtClean="0">
                <a:solidFill>
                  <a:srgbClr val="FF0000"/>
                </a:solidFill>
                <a:latin typeface="Symbol" panose="05050102010706020507" pitchFamily="18" charset="2"/>
              </a:rPr>
              <a:t>m</a:t>
            </a:r>
            <a:r>
              <a:rPr lang="en-US" altLang="en-US" sz="1600" b="1" dirty="0" smtClean="0">
                <a:solidFill>
                  <a:srgbClr val="FF0000"/>
                </a:solidFill>
              </a:rPr>
              <a:t>m = 1000 nm</a:t>
            </a:r>
          </a:p>
          <a:p>
            <a:pPr>
              <a:lnSpc>
                <a:spcPct val="90000"/>
              </a:lnSpc>
              <a:buClr>
                <a:srgbClr val="0000FF"/>
              </a:buClr>
              <a:buFont typeface="Monotype Sorts" pitchFamily="2" charset="2"/>
              <a:buChar char="è"/>
            </a:pPr>
            <a:r>
              <a:rPr lang="en-US" altLang="en-US" sz="1600" b="1" dirty="0" smtClean="0">
                <a:solidFill>
                  <a:srgbClr val="FF0000"/>
                </a:solidFill>
              </a:rPr>
              <a:t>1 nanometer (1 nm) = 10</a:t>
            </a:r>
            <a:r>
              <a:rPr lang="en-US" altLang="en-US" sz="1600" b="1" baseline="30000" dirty="0" smtClean="0">
                <a:solidFill>
                  <a:srgbClr val="FF0000"/>
                </a:solidFill>
              </a:rPr>
              <a:t>-9</a:t>
            </a:r>
            <a:r>
              <a:rPr lang="en-US" altLang="en-US" sz="1600" b="1" dirty="0" smtClean="0">
                <a:solidFill>
                  <a:srgbClr val="FF0000"/>
                </a:solidFill>
              </a:rPr>
              <a:t> m = 10 Å</a:t>
            </a:r>
          </a:p>
          <a:p>
            <a:pPr>
              <a:lnSpc>
                <a:spcPct val="90000"/>
              </a:lnSpc>
              <a:buClr>
                <a:srgbClr val="0000FF"/>
              </a:buClr>
              <a:buFont typeface="Monotype Sorts" pitchFamily="2" charset="2"/>
              <a:buChar char="è"/>
            </a:pPr>
            <a:r>
              <a:rPr lang="en-US" altLang="en-US" sz="1600" b="1" dirty="0" smtClean="0">
                <a:solidFill>
                  <a:srgbClr val="FF0000"/>
                </a:solidFill>
              </a:rPr>
              <a:t>Wavelength of visible light 0.4 </a:t>
            </a:r>
            <a:r>
              <a:rPr lang="en-US" altLang="en-US" sz="1600" b="1" dirty="0" smtClean="0">
                <a:solidFill>
                  <a:srgbClr val="FF0000"/>
                </a:solidFill>
                <a:latin typeface="Symbol" panose="05050102010706020507" pitchFamily="18" charset="2"/>
              </a:rPr>
              <a:t>m</a:t>
            </a:r>
            <a:r>
              <a:rPr lang="en-US" altLang="en-US" sz="1600" b="1" dirty="0" smtClean="0">
                <a:solidFill>
                  <a:srgbClr val="FF0000"/>
                </a:solidFill>
              </a:rPr>
              <a:t>m(violet) to 0.7 </a:t>
            </a:r>
            <a:r>
              <a:rPr lang="en-US" altLang="en-US" sz="1600" b="1" dirty="0" smtClean="0">
                <a:solidFill>
                  <a:srgbClr val="FF0000"/>
                </a:solidFill>
                <a:latin typeface="Symbol" panose="05050102010706020507" pitchFamily="18" charset="2"/>
              </a:rPr>
              <a:t>m</a:t>
            </a:r>
            <a:r>
              <a:rPr lang="en-US" altLang="en-US" sz="1600" b="1" dirty="0" smtClean="0">
                <a:solidFill>
                  <a:srgbClr val="FF0000"/>
                </a:solidFill>
              </a:rPr>
              <a:t>m(red)        </a:t>
            </a:r>
          </a:p>
          <a:p>
            <a:pPr>
              <a:lnSpc>
                <a:spcPct val="90000"/>
              </a:lnSpc>
              <a:buClr>
                <a:srgbClr val="0000FF"/>
              </a:buClr>
              <a:buFont typeface="Monotype Sorts" pitchFamily="2" charset="2"/>
              <a:buNone/>
            </a:pPr>
            <a:r>
              <a:rPr lang="en-US" altLang="en-US" sz="1600" b="1" dirty="0" smtClean="0">
                <a:solidFill>
                  <a:srgbClr val="FF0000"/>
                </a:solidFill>
              </a:rPr>
              <a:t>	{400 nm to 700 nm, 4,000 Å to 7,000 Å }</a:t>
            </a:r>
          </a:p>
          <a:p>
            <a:pPr>
              <a:lnSpc>
                <a:spcPct val="90000"/>
              </a:lnSpc>
              <a:buClr>
                <a:srgbClr val="0000FF"/>
              </a:buClr>
              <a:buFont typeface="Monotype Sorts" pitchFamily="2" charset="2"/>
              <a:buChar char="è"/>
            </a:pPr>
            <a:r>
              <a:rPr lang="en-US" altLang="en-US" sz="1600" b="1" dirty="0" smtClean="0">
                <a:solidFill>
                  <a:srgbClr val="FF0000"/>
                </a:solidFill>
              </a:rPr>
              <a:t>1 mil = 0.001 inch = 25.4 </a:t>
            </a:r>
            <a:r>
              <a:rPr lang="en-US" altLang="en-US" sz="1600" b="1" dirty="0" smtClean="0">
                <a:solidFill>
                  <a:srgbClr val="FF0000"/>
                </a:solidFill>
                <a:latin typeface="Symbol" panose="05050102010706020507" pitchFamily="18" charset="2"/>
              </a:rPr>
              <a:t>m</a:t>
            </a:r>
            <a:r>
              <a:rPr lang="en-US" altLang="en-US" sz="1600" b="1" dirty="0" smtClean="0">
                <a:solidFill>
                  <a:srgbClr val="FF0000"/>
                </a:solidFill>
              </a:rPr>
              <a:t>m </a:t>
            </a:r>
          </a:p>
          <a:p>
            <a:pPr>
              <a:lnSpc>
                <a:spcPct val="90000"/>
              </a:lnSpc>
              <a:buClr>
                <a:srgbClr val="0000FF"/>
              </a:buClr>
              <a:buFont typeface="Monotype Sorts" pitchFamily="2" charset="2"/>
              <a:buChar char="è"/>
            </a:pPr>
            <a:r>
              <a:rPr lang="en-US" altLang="en-US" sz="1600" b="1" dirty="0" smtClean="0">
                <a:solidFill>
                  <a:srgbClr val="FF0000"/>
                </a:solidFill>
              </a:rPr>
              <a:t>Sheet of notebook paper about 4 mils = 100 </a:t>
            </a:r>
            <a:r>
              <a:rPr lang="en-US" altLang="en-US" sz="1600" b="1" dirty="0" smtClean="0">
                <a:solidFill>
                  <a:srgbClr val="FF0000"/>
                </a:solidFill>
                <a:latin typeface="Symbol" panose="05050102010706020507" pitchFamily="18" charset="2"/>
              </a:rPr>
              <a:t>m</a:t>
            </a:r>
            <a:r>
              <a:rPr lang="en-US" altLang="en-US" sz="1600" b="1" dirty="0" smtClean="0">
                <a:solidFill>
                  <a:srgbClr val="FF0000"/>
                </a:solidFill>
              </a:rPr>
              <a:t>m</a:t>
            </a:r>
          </a:p>
          <a:p>
            <a:pPr>
              <a:lnSpc>
                <a:spcPct val="90000"/>
              </a:lnSpc>
              <a:buClr>
                <a:srgbClr val="0000FF"/>
              </a:buClr>
              <a:buFont typeface="Monotype Sorts" pitchFamily="2" charset="2"/>
              <a:buChar char="è"/>
            </a:pPr>
            <a:r>
              <a:rPr lang="en-US" altLang="en-US" sz="1600" b="1" dirty="0" smtClean="0">
                <a:solidFill>
                  <a:srgbClr val="FF0000"/>
                </a:solidFill>
              </a:rPr>
              <a:t>1 human hair = 75 </a:t>
            </a:r>
            <a:r>
              <a:rPr lang="en-US" altLang="en-US" sz="1600" b="1" dirty="0" smtClean="0">
                <a:solidFill>
                  <a:srgbClr val="FF0000"/>
                </a:solidFill>
                <a:latin typeface="Symbol" panose="05050102010706020507" pitchFamily="18" charset="2"/>
              </a:rPr>
              <a:t>m</a:t>
            </a:r>
            <a:r>
              <a:rPr lang="en-US" altLang="en-US" sz="1600" b="1" dirty="0" smtClean="0">
                <a:solidFill>
                  <a:srgbClr val="FF0000"/>
                </a:solidFill>
              </a:rPr>
              <a:t>m to 100 </a:t>
            </a:r>
            <a:r>
              <a:rPr lang="en-US" altLang="en-US" sz="1600" b="1" dirty="0" smtClean="0">
                <a:solidFill>
                  <a:srgbClr val="FF0000"/>
                </a:solidFill>
                <a:latin typeface="Symbol" panose="05050102010706020507" pitchFamily="18" charset="2"/>
              </a:rPr>
              <a:t>m</a:t>
            </a:r>
            <a:r>
              <a:rPr lang="en-US" altLang="en-US" sz="1600" b="1" dirty="0" smtClean="0">
                <a:solidFill>
                  <a:srgbClr val="FF0000"/>
                </a:solidFill>
              </a:rPr>
              <a:t>m = 75,000-100,000 nm</a:t>
            </a:r>
          </a:p>
          <a:p>
            <a:pPr>
              <a:lnSpc>
                <a:spcPct val="90000"/>
              </a:lnSpc>
              <a:buClr>
                <a:srgbClr val="0000FF"/>
              </a:buClr>
              <a:buFont typeface="Monotype Sorts" pitchFamily="2" charset="2"/>
              <a:buChar char="è"/>
            </a:pPr>
            <a:r>
              <a:rPr lang="en-US" altLang="en-US" sz="1600" b="1" dirty="0" smtClean="0">
                <a:solidFill>
                  <a:srgbClr val="FF0000"/>
                </a:solidFill>
              </a:rPr>
              <a:t>Atomic spacing in a crystal ~ 3 to 5 Å</a:t>
            </a:r>
          </a:p>
          <a:p>
            <a:pPr>
              <a:lnSpc>
                <a:spcPct val="90000"/>
              </a:lnSpc>
              <a:buClr>
                <a:srgbClr val="0000FF"/>
              </a:buClr>
              <a:buFont typeface="Monotype Sorts" pitchFamily="2" charset="2"/>
              <a:buChar char="è"/>
            </a:pPr>
            <a:r>
              <a:rPr lang="en-US" altLang="en-US" sz="1600" b="1" dirty="0" smtClean="0">
                <a:solidFill>
                  <a:srgbClr val="FF0000"/>
                </a:solidFill>
              </a:rPr>
              <a:t>Fingernail growth rate about 1-3 </a:t>
            </a:r>
            <a:r>
              <a:rPr lang="en-US" altLang="en-US" sz="1600" b="1" dirty="0" smtClean="0">
                <a:solidFill>
                  <a:srgbClr val="FF0000"/>
                </a:solidFill>
                <a:latin typeface="Symbol" panose="05050102010706020507" pitchFamily="18" charset="2"/>
              </a:rPr>
              <a:t>m</a:t>
            </a:r>
            <a:r>
              <a:rPr lang="en-US" altLang="en-US" sz="1600" b="1" dirty="0" smtClean="0">
                <a:solidFill>
                  <a:srgbClr val="FF0000"/>
                </a:solidFill>
              </a:rPr>
              <a:t>m/hour (Not personally verified)</a:t>
            </a:r>
          </a:p>
          <a:p>
            <a:pPr>
              <a:lnSpc>
                <a:spcPct val="90000"/>
              </a:lnSpc>
              <a:buClr>
                <a:srgbClr val="0000FF"/>
              </a:buClr>
              <a:buFont typeface="Monotype Sorts" pitchFamily="2" charset="2"/>
              <a:buChar char="è"/>
            </a:pPr>
            <a:r>
              <a:rPr lang="en-US" altLang="en-US" sz="1600" b="1" dirty="0">
                <a:solidFill>
                  <a:srgbClr val="FF0000"/>
                </a:solidFill>
              </a:rPr>
              <a:t>Aggressive production minimum feature sizes, tens of nm or less,  </a:t>
            </a:r>
            <a:r>
              <a:rPr lang="en-US" altLang="en-US" sz="1600" b="1" dirty="0">
                <a:solidFill>
                  <a:srgbClr val="FF0000"/>
                </a:solidFill>
                <a:cs typeface="Times New Roman" panose="02020603050405020304" pitchFamily="18" charset="0"/>
              </a:rPr>
              <a:t>iPhone for </a:t>
            </a:r>
            <a:r>
              <a:rPr lang="en-US" altLang="en-US" sz="1600" b="1" dirty="0" smtClean="0">
                <a:solidFill>
                  <a:srgbClr val="FF0000"/>
                </a:solidFill>
                <a:cs typeface="Times New Roman" panose="02020603050405020304" pitchFamily="18" charset="0"/>
              </a:rPr>
              <a:t>2019/2020; A13 </a:t>
            </a:r>
            <a:r>
              <a:rPr lang="en-US" altLang="en-US" sz="1600" b="1" dirty="0">
                <a:solidFill>
                  <a:srgbClr val="FF0000"/>
                </a:solidFill>
                <a:cs typeface="Times New Roman" panose="02020603050405020304" pitchFamily="18" charset="0"/>
              </a:rPr>
              <a:t>processor 7 nm (70 Å or about 15 atoms wide),  14 nm in state-of-the-art memory from </a:t>
            </a:r>
            <a:r>
              <a:rPr lang="en-US" altLang="en-US" sz="1600" b="1" dirty="0" smtClean="0">
                <a:solidFill>
                  <a:srgbClr val="FF0000"/>
                </a:solidFill>
                <a:cs typeface="Times New Roman" panose="02020603050405020304" pitchFamily="18" charset="0"/>
              </a:rPr>
              <a:t>Micron, 5 nm perhaps coming soon</a:t>
            </a:r>
            <a:endParaRPr lang="en-US" altLang="en-US" sz="1600" b="1" dirty="0">
              <a:solidFill>
                <a:srgbClr val="FF0000"/>
              </a:solidFill>
              <a:cs typeface="Times New Roman" panose="02020603050405020304" pitchFamily="18" charset="0"/>
            </a:endParaRPr>
          </a:p>
          <a:p>
            <a:pPr>
              <a:lnSpc>
                <a:spcPct val="90000"/>
              </a:lnSpc>
              <a:buClr>
                <a:srgbClr val="0000FF"/>
              </a:buClr>
              <a:buFont typeface="Monotype Sorts" pitchFamily="2" charset="2"/>
              <a:buChar char="è"/>
            </a:pPr>
            <a:r>
              <a:rPr lang="en-US" altLang="en-US" sz="1600" b="1" dirty="0" smtClean="0">
                <a:solidFill>
                  <a:srgbClr val="FF0000"/>
                </a:solidFill>
                <a:cs typeface="Times New Roman" panose="02020603050405020304" pitchFamily="18" charset="0"/>
              </a:rPr>
              <a:t>Speed of Light c= 3x10</a:t>
            </a:r>
            <a:r>
              <a:rPr lang="en-US" altLang="en-US" sz="1600" b="1" baseline="30000" dirty="0" smtClean="0">
                <a:solidFill>
                  <a:srgbClr val="FF0000"/>
                </a:solidFill>
                <a:cs typeface="Times New Roman" panose="02020603050405020304" pitchFamily="18" charset="0"/>
              </a:rPr>
              <a:t>8</a:t>
            </a:r>
            <a:r>
              <a:rPr lang="en-US" altLang="en-US" sz="1600" b="1" dirty="0" smtClean="0">
                <a:solidFill>
                  <a:srgbClr val="FF0000"/>
                </a:solidFill>
                <a:cs typeface="Times New Roman" panose="02020603050405020304" pitchFamily="18" charset="0"/>
              </a:rPr>
              <a:t>m/sec  = 300 m/</a:t>
            </a:r>
            <a:r>
              <a:rPr lang="el-GR" altLang="en-US" sz="1600" b="1" dirty="0" smtClean="0">
                <a:solidFill>
                  <a:srgbClr val="FF0000"/>
                </a:solidFill>
                <a:cs typeface="Times New Roman" panose="02020603050405020304" pitchFamily="18" charset="0"/>
              </a:rPr>
              <a:t>μ</a:t>
            </a:r>
            <a:r>
              <a:rPr lang="en-US" altLang="en-US" sz="1600" b="1" dirty="0" smtClean="0">
                <a:solidFill>
                  <a:srgbClr val="FF0000"/>
                </a:solidFill>
                <a:cs typeface="Times New Roman" panose="02020603050405020304" pitchFamily="18" charset="0"/>
              </a:rPr>
              <a:t>sec = 0.3 m/</a:t>
            </a:r>
            <a:r>
              <a:rPr lang="en-US" altLang="en-US" sz="1600" b="1" dirty="0" err="1" smtClean="0">
                <a:solidFill>
                  <a:srgbClr val="FF0000"/>
                </a:solidFill>
                <a:cs typeface="Times New Roman" panose="02020603050405020304" pitchFamily="18" charset="0"/>
              </a:rPr>
              <a:t>nsec</a:t>
            </a:r>
            <a:r>
              <a:rPr lang="en-US" altLang="en-US" sz="1600" b="1" dirty="0" smtClean="0">
                <a:solidFill>
                  <a:srgbClr val="FF0000"/>
                </a:solidFill>
                <a:cs typeface="Times New Roman" panose="02020603050405020304" pitchFamily="18" charset="0"/>
              </a:rPr>
              <a:t> (About 1 foot/</a:t>
            </a:r>
            <a:r>
              <a:rPr lang="en-US" altLang="en-US" sz="1600" b="1" dirty="0" err="1" smtClean="0">
                <a:solidFill>
                  <a:srgbClr val="FF0000"/>
                </a:solidFill>
                <a:cs typeface="Times New Roman" panose="02020603050405020304" pitchFamily="18" charset="0"/>
              </a:rPr>
              <a:t>nsec</a:t>
            </a:r>
            <a:r>
              <a:rPr lang="en-US" altLang="en-US" sz="1600" b="1" dirty="0" smtClean="0">
                <a:solidFill>
                  <a:srgbClr val="FF0000"/>
                </a:solidFill>
                <a:cs typeface="Times New Roman" panose="02020603050405020304" pitchFamily="18" charset="0"/>
              </a:rPr>
              <a:t>).  About                 1 microsecond to the other end of campus from MWAH</a:t>
            </a:r>
          </a:p>
          <a:p>
            <a:pPr>
              <a:lnSpc>
                <a:spcPct val="90000"/>
              </a:lnSpc>
              <a:buClr>
                <a:srgbClr val="0000FF"/>
              </a:buClr>
              <a:buFont typeface="Monotype Sorts" pitchFamily="2" charset="2"/>
              <a:buChar char="è"/>
            </a:pPr>
            <a:r>
              <a:rPr lang="en-US" altLang="en-US" sz="1600" b="1" dirty="0" smtClean="0">
                <a:solidFill>
                  <a:srgbClr val="FF0000"/>
                </a:solidFill>
                <a:cs typeface="Times New Roman" panose="02020603050405020304" pitchFamily="18" charset="0"/>
              </a:rPr>
              <a:t>3 GHz clock speed </a:t>
            </a:r>
          </a:p>
          <a:p>
            <a:pPr>
              <a:lnSpc>
                <a:spcPct val="90000"/>
              </a:lnSpc>
              <a:buClr>
                <a:srgbClr val="0000FF"/>
              </a:buClr>
              <a:buFont typeface="Monotype Sorts" pitchFamily="2" charset="2"/>
              <a:buChar char="è"/>
            </a:pPr>
            <a:endParaRPr lang="en-US" altLang="en-US" sz="1600" b="1" dirty="0" smtClean="0">
              <a:solidFill>
                <a:srgbClr val="0000CC"/>
              </a:solidFill>
            </a:endParaRPr>
          </a:p>
        </p:txBody>
      </p:sp>
      <p:sp>
        <p:nvSpPr>
          <p:cNvPr id="2" name="Right Arrow 1"/>
          <p:cNvSpPr/>
          <p:nvPr/>
        </p:nvSpPr>
        <p:spPr>
          <a:xfrm>
            <a:off x="2711450" y="4533900"/>
            <a:ext cx="298450" cy="19685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p>
        </p:txBody>
      </p:sp>
      <p:sp>
        <p:nvSpPr>
          <p:cNvPr id="5125" name="TextBox 2"/>
          <p:cNvSpPr txBox="1">
            <a:spLocks noChangeArrowheads="1"/>
          </p:cNvSpPr>
          <p:nvPr/>
        </p:nvSpPr>
        <p:spPr bwMode="auto">
          <a:xfrm>
            <a:off x="3009900" y="4448175"/>
            <a:ext cx="1479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dirty="0">
                <a:solidFill>
                  <a:srgbClr val="FF0000"/>
                </a:solidFill>
              </a:rPr>
              <a:t>T = 0.33 </a:t>
            </a:r>
            <a:r>
              <a:rPr lang="en-US" altLang="en-US" sz="1600" b="1" dirty="0" err="1">
                <a:solidFill>
                  <a:srgbClr val="FF0000"/>
                </a:solidFill>
              </a:rPr>
              <a:t>nsec</a:t>
            </a:r>
            <a:endParaRPr lang="en-US" altLang="en-US" sz="1600" b="1" dirty="0">
              <a:solidFill>
                <a:srgbClr val="FF0000"/>
              </a:solidFill>
            </a:endParaRPr>
          </a:p>
        </p:txBody>
      </p:sp>
      <p:sp>
        <p:nvSpPr>
          <p:cNvPr id="6" name="Right Arrow 5"/>
          <p:cNvSpPr/>
          <p:nvPr/>
        </p:nvSpPr>
        <p:spPr>
          <a:xfrm>
            <a:off x="4564063" y="4533900"/>
            <a:ext cx="298450" cy="19685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p>
        </p:txBody>
      </p:sp>
      <p:sp>
        <p:nvSpPr>
          <p:cNvPr id="5127" name="TextBox 4"/>
          <p:cNvSpPr txBox="1">
            <a:spLocks noChangeArrowheads="1"/>
          </p:cNvSpPr>
          <p:nvPr/>
        </p:nvSpPr>
        <p:spPr bwMode="auto">
          <a:xfrm>
            <a:off x="4937125" y="4448175"/>
            <a:ext cx="41179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dirty="0">
                <a:solidFill>
                  <a:srgbClr val="FF0000"/>
                </a:solidFill>
              </a:rPr>
              <a:t>Signal or Photon Travels About 4 inches</a:t>
            </a:r>
          </a:p>
        </p:txBody>
      </p:sp>
      <p:sp>
        <p:nvSpPr>
          <p:cNvPr id="8" name="Rectangle 8"/>
          <p:cNvSpPr>
            <a:spLocks noChangeArrowheads="1"/>
          </p:cNvSpPr>
          <p:nvPr/>
        </p:nvSpPr>
        <p:spPr bwMode="auto">
          <a:xfrm>
            <a:off x="669925" y="4720148"/>
            <a:ext cx="6477000" cy="212365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333333"/>
                </a:solidFill>
                <a:effectLst/>
                <a:latin typeface="Roboto"/>
              </a:rPr>
              <a:t>Citing a </a:t>
            </a:r>
            <a:r>
              <a:rPr kumimoji="0" lang="en-US" altLang="en-US" sz="1100" b="0" i="0" u="sng" strike="noStrike" cap="none" normalizeH="0" baseline="0" dirty="0" smtClean="0">
                <a:ln>
                  <a:noFill/>
                </a:ln>
                <a:solidFill>
                  <a:srgbClr val="0071BD"/>
                </a:solidFill>
                <a:effectLst/>
                <a:latin typeface="Roboto"/>
                <a:hlinkClick r:id="rId3"/>
              </a:rPr>
              <a:t>Asia Economy (KOR)</a:t>
            </a:r>
            <a:r>
              <a:rPr kumimoji="0" lang="en-US" altLang="en-US" sz="1100" b="0" i="0" u="none" strike="noStrike" cap="none" normalizeH="0" baseline="0" dirty="0" smtClean="0">
                <a:ln>
                  <a:noFill/>
                </a:ln>
                <a:solidFill>
                  <a:srgbClr val="333333"/>
                </a:solidFill>
                <a:effectLst/>
                <a:latin typeface="Roboto"/>
              </a:rPr>
              <a:t> </a:t>
            </a:r>
            <a:r>
              <a:rPr kumimoji="0" lang="en-US" altLang="en-US" sz="1100" b="0" i="0" u="none" strike="noStrike" cap="none" normalizeH="0" baseline="0" dirty="0" smtClean="0">
                <a:ln>
                  <a:noFill/>
                </a:ln>
                <a:solidFill>
                  <a:srgbClr val="1155CC"/>
                </a:solidFill>
                <a:effectLst/>
                <a:latin typeface="Roboto"/>
                <a:hlinkClick r:id="rId4"/>
              </a:rPr>
              <a:t>  </a:t>
            </a:r>
            <a:r>
              <a:rPr kumimoji="0" lang="en-US" altLang="en-US" sz="800" b="0" i="0" u="none" strike="noStrike" cap="none" normalizeH="0" baseline="0" dirty="0" smtClean="0">
                <a:ln>
                  <a:noFill/>
                </a:ln>
                <a:solidFill>
                  <a:srgbClr val="1155CC"/>
                </a:solidFill>
                <a:effectLst/>
                <a:latin typeface="Roboto"/>
                <a:hlinkClick r:id="rId5"/>
              </a:rPr>
              <a:t> </a:t>
            </a:r>
            <a:r>
              <a:rPr kumimoji="0" lang="en-US" altLang="en-US" sz="1100" b="0" i="0" u="none" strike="noStrike" cap="none" normalizeH="0" baseline="0" dirty="0" smtClean="0">
                <a:ln>
                  <a:noFill/>
                </a:ln>
                <a:solidFill>
                  <a:srgbClr val="1155CC"/>
                </a:solidFill>
                <a:effectLst/>
                <a:latin typeface="Roboto"/>
                <a:hlinkClick r:id="rId5"/>
              </a:rPr>
              <a:t> </a:t>
            </a:r>
            <a:r>
              <a:rPr kumimoji="0" lang="en-US" altLang="en-US" sz="800" b="0" i="0" u="none" strike="noStrike" cap="none" normalizeH="0" baseline="0" dirty="0" smtClean="0">
                <a:ln>
                  <a:noFill/>
                </a:ln>
                <a:solidFill>
                  <a:srgbClr val="333333"/>
                </a:solidFill>
                <a:effectLst/>
                <a:latin typeface="Roboto"/>
              </a:rPr>
              <a:t> </a:t>
            </a:r>
            <a:r>
              <a:rPr kumimoji="0" lang="en-US" altLang="en-US" sz="1100" b="0" i="0" u="none" strike="noStrike" cap="none" normalizeH="0" baseline="0" dirty="0" smtClean="0">
                <a:ln>
                  <a:noFill/>
                </a:ln>
                <a:solidFill>
                  <a:srgbClr val="333333"/>
                </a:solidFill>
                <a:effectLst/>
                <a:latin typeface="Roboto"/>
              </a:rPr>
              <a:t>(1/25) Korean-language report, </a:t>
            </a:r>
            <a:r>
              <a:rPr kumimoji="0" lang="en-US" altLang="en-US" sz="1100" b="0" i="0" u="sng" strike="noStrike" cap="none" normalizeH="0" baseline="0" dirty="0" err="1" smtClean="0">
                <a:ln>
                  <a:noFill/>
                </a:ln>
                <a:solidFill>
                  <a:srgbClr val="0071BD"/>
                </a:solidFill>
                <a:effectLst/>
                <a:latin typeface="Roboto"/>
                <a:hlinkClick r:id="rId6"/>
              </a:rPr>
              <a:t>GizmoChina</a:t>
            </a:r>
            <a:r>
              <a:rPr kumimoji="0" lang="en-US" altLang="en-US" sz="1100" b="0" i="0" u="none" strike="noStrike" cap="none" normalizeH="0" baseline="0" dirty="0" smtClean="0">
                <a:ln>
                  <a:noFill/>
                </a:ln>
                <a:solidFill>
                  <a:srgbClr val="333333"/>
                </a:solidFill>
                <a:effectLst/>
                <a:latin typeface="Roboto"/>
              </a:rPr>
              <a:t> </a:t>
            </a:r>
            <a:r>
              <a:rPr kumimoji="0" lang="en-US" altLang="en-US" sz="1100" b="0" i="0" u="none" strike="noStrike" cap="none" normalizeH="0" baseline="0" dirty="0" smtClean="0">
                <a:ln>
                  <a:noFill/>
                </a:ln>
                <a:solidFill>
                  <a:srgbClr val="1155CC"/>
                </a:solidFill>
                <a:effectLst/>
                <a:latin typeface="Roboto"/>
                <a:hlinkClick r:id="rId7"/>
              </a:rPr>
              <a:t>  </a:t>
            </a:r>
            <a:r>
              <a:rPr kumimoji="0" lang="en-US" altLang="en-US" sz="800" b="0" i="0" u="none" strike="noStrike" cap="none" normalizeH="0" baseline="0" dirty="0" smtClean="0">
                <a:ln>
                  <a:noFill/>
                </a:ln>
                <a:solidFill>
                  <a:srgbClr val="1155CC"/>
                </a:solidFill>
                <a:effectLst/>
                <a:latin typeface="Roboto"/>
                <a:hlinkClick r:id="rId8"/>
              </a:rPr>
              <a:t> </a:t>
            </a:r>
            <a:r>
              <a:rPr kumimoji="0" lang="en-US" altLang="en-US" sz="1100" b="0" i="0" u="none" strike="noStrike" cap="none" normalizeH="0" baseline="0" dirty="0" smtClean="0">
                <a:ln>
                  <a:noFill/>
                </a:ln>
                <a:solidFill>
                  <a:srgbClr val="1155CC"/>
                </a:solidFill>
                <a:effectLst/>
                <a:latin typeface="Roboto"/>
                <a:hlinkClick r:id="rId8"/>
              </a:rPr>
              <a:t> </a:t>
            </a:r>
            <a:r>
              <a:rPr kumimoji="0" lang="en-US" altLang="en-US" sz="800" b="0" i="0" u="none" strike="noStrike" cap="none" normalizeH="0" baseline="0" dirty="0" smtClean="0">
                <a:ln>
                  <a:noFill/>
                </a:ln>
                <a:solidFill>
                  <a:srgbClr val="333333"/>
                </a:solidFill>
                <a:effectLst/>
                <a:latin typeface="Roboto"/>
              </a:rPr>
              <a:t> </a:t>
            </a:r>
            <a:r>
              <a:rPr kumimoji="0" lang="en-US" altLang="en-US" sz="1100" b="0" i="0" u="none" strike="noStrike" cap="none" normalizeH="0" baseline="0" dirty="0" smtClean="0">
                <a:ln>
                  <a:noFill/>
                </a:ln>
                <a:solidFill>
                  <a:srgbClr val="333333"/>
                </a:solidFill>
                <a:effectLst/>
                <a:latin typeface="Roboto"/>
              </a:rPr>
              <a:t>(1/26) reports Samsung and Tesla “are joining hands to make chips using the 5nm manufacturing process for autonomous driving.” Samsung “saw the opportunity” amid the recent chip shortage “and has expanded its semiconductor business into automobiles.” The chipset “is being reported to be in Research &amp; Development (R&amp;D) stage at the Samsung Foundry Division and it will be mounted on Tesla’s autonomous vehicles.” The article adds, “Samsung is already a partner of Tesla for producing the company’s current self-driving chips for hardware 3.0 computer. But the chip currently being used is manufactured using a bit older 14nm technology.”</a:t>
            </a:r>
            <a:endParaRPr kumimoji="0" lang="en-US" altLang="en-US" sz="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333333"/>
                </a:solidFill>
                <a:effectLst/>
                <a:latin typeface="Roboto"/>
              </a:rPr>
              <a:t>        </a:t>
            </a:r>
            <a:r>
              <a:rPr kumimoji="0" lang="en-US" altLang="en-US" sz="1100" b="0" i="0" u="sng" strike="noStrike" cap="none" normalizeH="0" baseline="0" dirty="0" smtClean="0">
                <a:ln>
                  <a:noFill/>
                </a:ln>
                <a:solidFill>
                  <a:srgbClr val="0071BD"/>
                </a:solidFill>
                <a:effectLst/>
                <a:latin typeface="Roboto"/>
                <a:hlinkClick r:id="rId9"/>
              </a:rPr>
              <a:t>Business Korea</a:t>
            </a:r>
            <a:r>
              <a:rPr kumimoji="0" lang="en-US" altLang="en-US" sz="1100" b="0" i="0" u="none" strike="noStrike" cap="none" normalizeH="0" baseline="0" dirty="0" smtClean="0">
                <a:ln>
                  <a:noFill/>
                </a:ln>
                <a:solidFill>
                  <a:srgbClr val="333333"/>
                </a:solidFill>
                <a:effectLst/>
                <a:latin typeface="Roboto"/>
              </a:rPr>
              <a:t> </a:t>
            </a:r>
            <a:r>
              <a:rPr kumimoji="0" lang="en-US" altLang="en-US" sz="1100" b="0" i="0" u="none" strike="noStrike" cap="none" normalizeH="0" baseline="0" dirty="0" smtClean="0">
                <a:ln>
                  <a:noFill/>
                </a:ln>
                <a:solidFill>
                  <a:srgbClr val="1155CC"/>
                </a:solidFill>
                <a:effectLst/>
                <a:latin typeface="Roboto"/>
                <a:hlinkClick r:id="rId10"/>
              </a:rPr>
              <a:t>  </a:t>
            </a:r>
            <a:r>
              <a:rPr kumimoji="0" lang="en-US" altLang="en-US" sz="800" b="0" i="0" u="none" strike="noStrike" cap="none" normalizeH="0" baseline="0" dirty="0" smtClean="0">
                <a:ln>
                  <a:noFill/>
                </a:ln>
                <a:solidFill>
                  <a:srgbClr val="1155CC"/>
                </a:solidFill>
                <a:effectLst/>
                <a:latin typeface="Roboto"/>
                <a:hlinkClick r:id="rId11"/>
              </a:rPr>
              <a:t> </a:t>
            </a:r>
            <a:r>
              <a:rPr kumimoji="0" lang="en-US" altLang="en-US" sz="1100" b="0" i="0" u="none" strike="noStrike" cap="none" normalizeH="0" baseline="0" dirty="0" smtClean="0">
                <a:ln>
                  <a:noFill/>
                </a:ln>
                <a:solidFill>
                  <a:srgbClr val="1155CC"/>
                </a:solidFill>
                <a:effectLst/>
                <a:latin typeface="Roboto"/>
                <a:hlinkClick r:id="rId11"/>
              </a:rPr>
              <a:t> </a:t>
            </a:r>
            <a:r>
              <a:rPr kumimoji="0" lang="en-US" altLang="en-US" sz="800" b="0" i="0" u="none" strike="noStrike" cap="none" normalizeH="0" baseline="0" dirty="0" smtClean="0">
                <a:ln>
                  <a:noFill/>
                </a:ln>
                <a:solidFill>
                  <a:srgbClr val="333333"/>
                </a:solidFill>
                <a:effectLst/>
                <a:latin typeface="Roboto"/>
              </a:rPr>
              <a:t> </a:t>
            </a:r>
            <a:r>
              <a:rPr kumimoji="0" lang="en-US" altLang="en-US" sz="1100" b="0" i="0" u="none" strike="noStrike" cap="none" normalizeH="0" baseline="0" dirty="0" smtClean="0">
                <a:ln>
                  <a:noFill/>
                </a:ln>
                <a:solidFill>
                  <a:srgbClr val="333333"/>
                </a:solidFill>
                <a:effectLst/>
                <a:latin typeface="Roboto"/>
              </a:rPr>
              <a:t>(1/25, Kim) reports Samsung Electronics “has thus far been supplying 14-nm chips produced using argon fluoride (</a:t>
            </a:r>
            <a:r>
              <a:rPr kumimoji="0" lang="en-US" altLang="en-US" sz="1100" b="0" i="0" u="none" strike="noStrike" cap="none" normalizeH="0" baseline="0" dirty="0" err="1" smtClean="0">
                <a:ln>
                  <a:noFill/>
                </a:ln>
                <a:solidFill>
                  <a:srgbClr val="333333"/>
                </a:solidFill>
                <a:effectLst/>
                <a:latin typeface="Roboto"/>
              </a:rPr>
              <a:t>ArF</a:t>
            </a:r>
            <a:r>
              <a:rPr kumimoji="0" lang="en-US" altLang="en-US" sz="1100" b="0" i="0" u="none" strike="noStrike" cap="none" normalizeH="0" baseline="0" dirty="0" smtClean="0">
                <a:ln>
                  <a:noFill/>
                </a:ln>
                <a:solidFill>
                  <a:srgbClr val="333333"/>
                </a:solidFill>
                <a:effectLst/>
                <a:latin typeface="Roboto"/>
              </a:rPr>
              <a:t>) photolithography to Tesla,” but the companies “are expanding their cooperation to in-vehicle infotainment (IVI) products loaded with 5-nm semiconductors.”</a:t>
            </a:r>
            <a:endParaRPr kumimoji="0" lang="en-US" altLang="en-US" sz="1100" b="0" i="0" u="none" strike="noStrike" cap="none" normalizeH="0" baseline="0" dirty="0" smtClean="0">
              <a:ln>
                <a:noFill/>
              </a:ln>
              <a:solidFill>
                <a:srgbClr val="1155CC"/>
              </a:solidFill>
              <a:effectLst/>
              <a:latin typeface="Roboto"/>
            </a:endParaRPr>
          </a:p>
        </p:txBody>
      </p:sp>
    </p:spTree>
    <p:extLst>
      <p:ext uri="{BB962C8B-B14F-4D97-AF65-F5344CB8AC3E}">
        <p14:creationId xmlns:p14="http://schemas.microsoft.com/office/powerpoint/2010/main" val="34668172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338" name="Slide Number Placeholder 4"/>
          <p:cNvSpPr txBox="1">
            <a:spLocks noGrp="1"/>
          </p:cNvSpPr>
          <p:nvPr/>
        </p:nvSpPr>
        <p:spPr bwMode="auto">
          <a:xfrm>
            <a:off x="6553200" y="6381750"/>
            <a:ext cx="2133600" cy="476250"/>
          </a:xfrm>
          <a:prstGeom prst="rect">
            <a:avLst/>
          </a:prstGeom>
          <a:noFill/>
          <a:ln w="9525">
            <a:noFill/>
            <a:miter lim="800000"/>
            <a:headEnd/>
            <a:tailEnd/>
          </a:ln>
        </p:spPr>
        <p:txBody>
          <a:bodyPr/>
          <a:lstStyle/>
          <a:p>
            <a:pPr algn="r"/>
            <a:fld id="{35C74C81-9997-4D7A-869B-8BB140462426}" type="slidenum">
              <a:rPr lang="en-US" sz="1400"/>
              <a:pPr algn="r"/>
              <a:t>4</a:t>
            </a:fld>
            <a:endParaRPr lang="en-US" sz="1400"/>
          </a:p>
        </p:txBody>
      </p:sp>
      <p:sp>
        <p:nvSpPr>
          <p:cNvPr id="14339" name="Text Box 3"/>
          <p:cNvSpPr txBox="1">
            <a:spLocks noChangeArrowheads="1"/>
          </p:cNvSpPr>
          <p:nvPr/>
        </p:nvSpPr>
        <p:spPr bwMode="auto">
          <a:xfrm>
            <a:off x="228600" y="0"/>
            <a:ext cx="8394700" cy="1169551"/>
          </a:xfrm>
          <a:prstGeom prst="rect">
            <a:avLst/>
          </a:prstGeom>
          <a:noFill/>
          <a:ln w="9525">
            <a:noFill/>
            <a:miter lim="800000"/>
            <a:headEnd/>
            <a:tailEnd/>
          </a:ln>
        </p:spPr>
        <p:txBody>
          <a:bodyPr>
            <a:spAutoFit/>
          </a:bodyPr>
          <a:lstStyle/>
          <a:p>
            <a:pPr algn="ctr">
              <a:spcBef>
                <a:spcPct val="50000"/>
              </a:spcBef>
            </a:pPr>
            <a:r>
              <a:rPr lang="en-US" sz="2800" b="1" dirty="0" smtClean="0"/>
              <a:t>IC Fabrication Overview</a:t>
            </a:r>
          </a:p>
          <a:p>
            <a:pPr algn="ctr">
              <a:spcBef>
                <a:spcPct val="50000"/>
              </a:spcBef>
            </a:pPr>
            <a:r>
              <a:rPr lang="en-US" sz="2800" b="1" dirty="0" smtClean="0"/>
              <a:t>Procedure </a:t>
            </a:r>
            <a:r>
              <a:rPr lang="en-US" sz="2800" b="1" dirty="0"/>
              <a:t>of Silicon Wafer Production</a:t>
            </a:r>
          </a:p>
        </p:txBody>
      </p:sp>
      <p:grpSp>
        <p:nvGrpSpPr>
          <p:cNvPr id="2" name="Group 200"/>
          <p:cNvGrpSpPr>
            <a:grpSpLocks/>
          </p:cNvGrpSpPr>
          <p:nvPr/>
        </p:nvGrpSpPr>
        <p:grpSpPr bwMode="auto">
          <a:xfrm>
            <a:off x="0" y="1082675"/>
            <a:ext cx="2857500" cy="2508250"/>
            <a:chOff x="0" y="682"/>
            <a:chExt cx="1800" cy="1580"/>
          </a:xfrm>
        </p:grpSpPr>
        <p:pic>
          <p:nvPicPr>
            <p:cNvPr id="14361" name="Picture 180" descr="silchips97"/>
            <p:cNvPicPr>
              <a:picLocks noChangeAspect="1" noChangeArrowheads="1"/>
            </p:cNvPicPr>
            <p:nvPr/>
          </p:nvPicPr>
          <p:blipFill>
            <a:blip r:embed="rId3" cstate="print"/>
            <a:srcRect/>
            <a:stretch>
              <a:fillRect/>
            </a:stretch>
          </p:blipFill>
          <p:spPr bwMode="auto">
            <a:xfrm>
              <a:off x="247" y="682"/>
              <a:ext cx="1170" cy="1260"/>
            </a:xfrm>
            <a:prstGeom prst="rect">
              <a:avLst/>
            </a:prstGeom>
            <a:noFill/>
            <a:ln w="9525">
              <a:noFill/>
              <a:miter lim="800000"/>
              <a:headEnd/>
              <a:tailEnd/>
            </a:ln>
          </p:spPr>
        </p:pic>
        <p:sp>
          <p:nvSpPr>
            <p:cNvPr id="14362" name="Text Box 187"/>
            <p:cNvSpPr txBox="1">
              <a:spLocks noChangeArrowheads="1"/>
            </p:cNvSpPr>
            <p:nvPr/>
          </p:nvSpPr>
          <p:spPr bwMode="auto">
            <a:xfrm>
              <a:off x="0" y="1936"/>
              <a:ext cx="1800" cy="326"/>
            </a:xfrm>
            <a:prstGeom prst="rect">
              <a:avLst/>
            </a:prstGeom>
            <a:noFill/>
            <a:ln w="9525">
              <a:noFill/>
              <a:miter lim="800000"/>
              <a:headEnd/>
              <a:tailEnd/>
            </a:ln>
          </p:spPr>
          <p:txBody>
            <a:bodyPr>
              <a:spAutoFit/>
            </a:bodyPr>
            <a:lstStyle/>
            <a:p>
              <a:pPr algn="ctr">
                <a:spcBef>
                  <a:spcPct val="50000"/>
                </a:spcBef>
              </a:pPr>
              <a:r>
                <a:rPr lang="en-US" sz="1400" b="1"/>
                <a:t>Raw material </a:t>
              </a:r>
              <a:r>
                <a:rPr lang="en-US" sz="1400" b="1">
                  <a:cs typeface="Arial" charset="0"/>
                </a:rPr>
                <a:t>― </a:t>
              </a:r>
              <a:r>
                <a:rPr lang="en-US" sz="1400" b="1"/>
                <a:t>Polysilicon nuggets purified from sand</a:t>
              </a:r>
            </a:p>
          </p:txBody>
        </p:sp>
      </p:grpSp>
      <p:grpSp>
        <p:nvGrpSpPr>
          <p:cNvPr id="3" name="Group 195"/>
          <p:cNvGrpSpPr>
            <a:grpSpLocks/>
          </p:cNvGrpSpPr>
          <p:nvPr/>
        </p:nvGrpSpPr>
        <p:grpSpPr bwMode="auto">
          <a:xfrm>
            <a:off x="3213100" y="1058863"/>
            <a:ext cx="3187700" cy="2967037"/>
            <a:chOff x="2024" y="667"/>
            <a:chExt cx="2008" cy="1869"/>
          </a:xfrm>
        </p:grpSpPr>
        <p:pic>
          <p:nvPicPr>
            <p:cNvPr id="14359" name="Picture 188" descr="siliconpull297"/>
            <p:cNvPicPr>
              <a:picLocks noChangeAspect="1" noChangeArrowheads="1"/>
            </p:cNvPicPr>
            <p:nvPr/>
          </p:nvPicPr>
          <p:blipFill>
            <a:blip r:embed="rId4" cstate="print"/>
            <a:srcRect/>
            <a:stretch>
              <a:fillRect/>
            </a:stretch>
          </p:blipFill>
          <p:spPr bwMode="auto">
            <a:xfrm>
              <a:off x="2145" y="667"/>
              <a:ext cx="1591" cy="1674"/>
            </a:xfrm>
            <a:prstGeom prst="rect">
              <a:avLst/>
            </a:prstGeom>
            <a:noFill/>
            <a:ln w="9525">
              <a:noFill/>
              <a:miter lim="800000"/>
              <a:headEnd/>
              <a:tailEnd/>
            </a:ln>
          </p:spPr>
        </p:pic>
        <p:sp>
          <p:nvSpPr>
            <p:cNvPr id="14360" name="Text Box 190"/>
            <p:cNvSpPr txBox="1">
              <a:spLocks noChangeArrowheads="1"/>
            </p:cNvSpPr>
            <p:nvPr/>
          </p:nvSpPr>
          <p:spPr bwMode="auto">
            <a:xfrm>
              <a:off x="2024" y="2344"/>
              <a:ext cx="2008" cy="192"/>
            </a:xfrm>
            <a:prstGeom prst="rect">
              <a:avLst/>
            </a:prstGeom>
            <a:noFill/>
            <a:ln w="9525">
              <a:noFill/>
              <a:miter lim="800000"/>
              <a:headEnd/>
              <a:tailEnd/>
            </a:ln>
          </p:spPr>
          <p:txBody>
            <a:bodyPr>
              <a:spAutoFit/>
            </a:bodyPr>
            <a:lstStyle/>
            <a:p>
              <a:pPr algn="ctr"/>
              <a:r>
                <a:rPr lang="en-US" sz="1400" b="1"/>
                <a:t>Crystal pulling</a:t>
              </a:r>
            </a:p>
          </p:txBody>
        </p:sp>
      </p:grpSp>
      <p:grpSp>
        <p:nvGrpSpPr>
          <p:cNvPr id="4" name="Group 196"/>
          <p:cNvGrpSpPr>
            <a:grpSpLocks/>
          </p:cNvGrpSpPr>
          <p:nvPr/>
        </p:nvGrpSpPr>
        <p:grpSpPr bwMode="auto">
          <a:xfrm>
            <a:off x="6565900" y="1147763"/>
            <a:ext cx="2349500" cy="2395537"/>
            <a:chOff x="4280" y="731"/>
            <a:chExt cx="1480" cy="1509"/>
          </a:xfrm>
        </p:grpSpPr>
        <p:pic>
          <p:nvPicPr>
            <p:cNvPr id="14357" name="Picture 184" descr="ingots297"/>
            <p:cNvPicPr>
              <a:picLocks noChangeAspect="1" noChangeArrowheads="1"/>
            </p:cNvPicPr>
            <p:nvPr/>
          </p:nvPicPr>
          <p:blipFill>
            <a:blip r:embed="rId5" cstate="print"/>
            <a:srcRect/>
            <a:stretch>
              <a:fillRect/>
            </a:stretch>
          </p:blipFill>
          <p:spPr bwMode="auto">
            <a:xfrm>
              <a:off x="4282" y="731"/>
              <a:ext cx="1350" cy="1194"/>
            </a:xfrm>
            <a:prstGeom prst="rect">
              <a:avLst/>
            </a:prstGeom>
            <a:noFill/>
            <a:ln w="9525">
              <a:noFill/>
              <a:miter lim="800000"/>
              <a:headEnd/>
              <a:tailEnd/>
            </a:ln>
          </p:spPr>
        </p:pic>
        <p:sp>
          <p:nvSpPr>
            <p:cNvPr id="14358" name="Text Box 191"/>
            <p:cNvSpPr txBox="1">
              <a:spLocks noChangeArrowheads="1"/>
            </p:cNvSpPr>
            <p:nvPr/>
          </p:nvSpPr>
          <p:spPr bwMode="auto">
            <a:xfrm>
              <a:off x="4280" y="2048"/>
              <a:ext cx="1480" cy="192"/>
            </a:xfrm>
            <a:prstGeom prst="rect">
              <a:avLst/>
            </a:prstGeom>
            <a:noFill/>
            <a:ln w="9525">
              <a:noFill/>
              <a:miter lim="800000"/>
              <a:headEnd/>
              <a:tailEnd/>
            </a:ln>
          </p:spPr>
          <p:txBody>
            <a:bodyPr>
              <a:spAutoFit/>
            </a:bodyPr>
            <a:lstStyle/>
            <a:p>
              <a:pPr algn="ctr"/>
              <a:r>
                <a:rPr lang="en-US" sz="1400" b="1"/>
                <a:t>Si crystal ingot</a:t>
              </a:r>
            </a:p>
          </p:txBody>
        </p:sp>
      </p:grpSp>
      <p:grpSp>
        <p:nvGrpSpPr>
          <p:cNvPr id="5" name="Group 197"/>
          <p:cNvGrpSpPr>
            <a:grpSpLocks/>
          </p:cNvGrpSpPr>
          <p:nvPr/>
        </p:nvGrpSpPr>
        <p:grpSpPr bwMode="auto">
          <a:xfrm>
            <a:off x="6794500" y="4291013"/>
            <a:ext cx="2349500" cy="2220912"/>
            <a:chOff x="4280" y="2631"/>
            <a:chExt cx="1480" cy="1399"/>
          </a:xfrm>
        </p:grpSpPr>
        <p:pic>
          <p:nvPicPr>
            <p:cNvPr id="14355" name="Picture 185" descr="slicesilicon97"/>
            <p:cNvPicPr>
              <a:picLocks noChangeAspect="1" noChangeArrowheads="1"/>
            </p:cNvPicPr>
            <p:nvPr/>
          </p:nvPicPr>
          <p:blipFill>
            <a:blip r:embed="rId6" cstate="print"/>
            <a:srcRect/>
            <a:stretch>
              <a:fillRect/>
            </a:stretch>
          </p:blipFill>
          <p:spPr bwMode="auto">
            <a:xfrm>
              <a:off x="4314" y="2631"/>
              <a:ext cx="1230" cy="978"/>
            </a:xfrm>
            <a:prstGeom prst="rect">
              <a:avLst/>
            </a:prstGeom>
            <a:noFill/>
            <a:ln w="9525">
              <a:noFill/>
              <a:miter lim="800000"/>
              <a:headEnd/>
              <a:tailEnd/>
            </a:ln>
          </p:spPr>
        </p:pic>
        <p:sp>
          <p:nvSpPr>
            <p:cNvPr id="14356" name="Text Box 192"/>
            <p:cNvSpPr txBox="1">
              <a:spLocks noChangeArrowheads="1"/>
            </p:cNvSpPr>
            <p:nvPr/>
          </p:nvSpPr>
          <p:spPr bwMode="auto">
            <a:xfrm>
              <a:off x="4280" y="3704"/>
              <a:ext cx="1480" cy="326"/>
            </a:xfrm>
            <a:prstGeom prst="rect">
              <a:avLst/>
            </a:prstGeom>
            <a:noFill/>
            <a:ln w="9525">
              <a:noFill/>
              <a:miter lim="800000"/>
              <a:headEnd/>
              <a:tailEnd/>
            </a:ln>
          </p:spPr>
          <p:txBody>
            <a:bodyPr>
              <a:spAutoFit/>
            </a:bodyPr>
            <a:lstStyle/>
            <a:p>
              <a:pPr algn="ctr"/>
              <a:r>
                <a:rPr lang="en-US" sz="1400" b="1"/>
                <a:t>Slicing into Si wafers using a diamond saw</a:t>
              </a:r>
            </a:p>
          </p:txBody>
        </p:sp>
      </p:grpSp>
      <p:grpSp>
        <p:nvGrpSpPr>
          <p:cNvPr id="6" name="Group 203"/>
          <p:cNvGrpSpPr>
            <a:grpSpLocks/>
          </p:cNvGrpSpPr>
          <p:nvPr/>
        </p:nvGrpSpPr>
        <p:grpSpPr bwMode="auto">
          <a:xfrm>
            <a:off x="3263900" y="4260850"/>
            <a:ext cx="3276600" cy="2384425"/>
            <a:chOff x="2056" y="2684"/>
            <a:chExt cx="2064" cy="1502"/>
          </a:xfrm>
        </p:grpSpPr>
        <p:pic>
          <p:nvPicPr>
            <p:cNvPr id="14353" name="Picture 179" descr="siliconEPI"/>
            <p:cNvPicPr>
              <a:picLocks noChangeAspect="1" noChangeArrowheads="1"/>
            </p:cNvPicPr>
            <p:nvPr/>
          </p:nvPicPr>
          <p:blipFill>
            <a:blip r:embed="rId7" cstate="print"/>
            <a:srcRect/>
            <a:stretch>
              <a:fillRect/>
            </a:stretch>
          </p:blipFill>
          <p:spPr bwMode="auto">
            <a:xfrm>
              <a:off x="2248" y="2684"/>
              <a:ext cx="1600" cy="1144"/>
            </a:xfrm>
            <a:prstGeom prst="rect">
              <a:avLst/>
            </a:prstGeom>
            <a:noFill/>
            <a:ln w="9525">
              <a:noFill/>
              <a:miter lim="800000"/>
              <a:headEnd/>
              <a:tailEnd/>
            </a:ln>
          </p:spPr>
        </p:pic>
        <p:sp>
          <p:nvSpPr>
            <p:cNvPr id="14354" name="Text Box 193"/>
            <p:cNvSpPr txBox="1">
              <a:spLocks noChangeArrowheads="1"/>
            </p:cNvSpPr>
            <p:nvPr/>
          </p:nvSpPr>
          <p:spPr bwMode="auto">
            <a:xfrm>
              <a:off x="2056" y="3860"/>
              <a:ext cx="2064" cy="326"/>
            </a:xfrm>
            <a:prstGeom prst="rect">
              <a:avLst/>
            </a:prstGeom>
            <a:noFill/>
            <a:ln w="9525">
              <a:noFill/>
              <a:miter lim="800000"/>
              <a:headEnd/>
              <a:tailEnd/>
            </a:ln>
          </p:spPr>
          <p:txBody>
            <a:bodyPr>
              <a:spAutoFit/>
            </a:bodyPr>
            <a:lstStyle/>
            <a:p>
              <a:pPr algn="ctr"/>
              <a:r>
                <a:rPr lang="en-US" sz="1400" b="1"/>
                <a:t>Final wafer product after polishing, cleaning and inspection</a:t>
              </a:r>
            </a:p>
          </p:txBody>
        </p:sp>
      </p:grpSp>
      <p:grpSp>
        <p:nvGrpSpPr>
          <p:cNvPr id="7" name="Group 204"/>
          <p:cNvGrpSpPr>
            <a:grpSpLocks/>
          </p:cNvGrpSpPr>
          <p:nvPr/>
        </p:nvGrpSpPr>
        <p:grpSpPr bwMode="auto">
          <a:xfrm>
            <a:off x="279400" y="3846513"/>
            <a:ext cx="2603500" cy="2671762"/>
            <a:chOff x="176" y="2423"/>
            <a:chExt cx="1640" cy="1683"/>
          </a:xfrm>
        </p:grpSpPr>
        <p:pic>
          <p:nvPicPr>
            <p:cNvPr id="14351" name="Picture 178" descr="Etchedwafer"/>
            <p:cNvPicPr>
              <a:picLocks noChangeAspect="1" noChangeArrowheads="1"/>
            </p:cNvPicPr>
            <p:nvPr/>
          </p:nvPicPr>
          <p:blipFill>
            <a:blip r:embed="rId8" cstate="print"/>
            <a:srcRect/>
            <a:stretch>
              <a:fillRect/>
            </a:stretch>
          </p:blipFill>
          <p:spPr bwMode="auto">
            <a:xfrm>
              <a:off x="288" y="2423"/>
              <a:ext cx="1470" cy="1329"/>
            </a:xfrm>
            <a:prstGeom prst="rect">
              <a:avLst/>
            </a:prstGeom>
            <a:noFill/>
            <a:ln w="9525">
              <a:noFill/>
              <a:miter lim="800000"/>
              <a:headEnd/>
              <a:tailEnd/>
            </a:ln>
          </p:spPr>
        </p:pic>
        <p:sp>
          <p:nvSpPr>
            <p:cNvPr id="14352" name="Text Box 201"/>
            <p:cNvSpPr txBox="1">
              <a:spLocks noChangeArrowheads="1"/>
            </p:cNvSpPr>
            <p:nvPr/>
          </p:nvSpPr>
          <p:spPr bwMode="auto">
            <a:xfrm>
              <a:off x="176" y="3780"/>
              <a:ext cx="1640" cy="326"/>
            </a:xfrm>
            <a:prstGeom prst="rect">
              <a:avLst/>
            </a:prstGeom>
            <a:noFill/>
            <a:ln w="9525">
              <a:noFill/>
              <a:miter lim="800000"/>
              <a:headEnd/>
              <a:tailEnd/>
            </a:ln>
          </p:spPr>
          <p:txBody>
            <a:bodyPr>
              <a:spAutoFit/>
            </a:bodyPr>
            <a:lstStyle/>
            <a:p>
              <a:pPr algn="ctr"/>
              <a:r>
                <a:rPr lang="en-US" sz="1400" b="1"/>
                <a:t>A silicon wafer fabricated with microelectronic circuits</a:t>
              </a:r>
            </a:p>
          </p:txBody>
        </p:sp>
      </p:grpSp>
      <p:sp>
        <p:nvSpPr>
          <p:cNvPr id="14346" name="AutoShape 205"/>
          <p:cNvSpPr>
            <a:spLocks noChangeArrowheads="1"/>
          </p:cNvSpPr>
          <p:nvPr/>
        </p:nvSpPr>
        <p:spPr bwMode="auto">
          <a:xfrm>
            <a:off x="2451100" y="2133600"/>
            <a:ext cx="749300" cy="279400"/>
          </a:xfrm>
          <a:prstGeom prst="rightArrow">
            <a:avLst>
              <a:gd name="adj1" fmla="val 50000"/>
              <a:gd name="adj2" fmla="val 67045"/>
            </a:avLst>
          </a:prstGeom>
          <a:solidFill>
            <a:srgbClr val="6600CC"/>
          </a:solidFill>
          <a:ln w="9525">
            <a:solidFill>
              <a:schemeClr val="tx1"/>
            </a:solidFill>
            <a:miter lim="800000"/>
            <a:headEnd/>
            <a:tailEnd/>
          </a:ln>
        </p:spPr>
        <p:txBody>
          <a:bodyPr wrap="none" anchor="ctr"/>
          <a:lstStyle/>
          <a:p>
            <a:endParaRPr lang="en-US"/>
          </a:p>
        </p:txBody>
      </p:sp>
      <p:sp>
        <p:nvSpPr>
          <p:cNvPr id="14347" name="AutoShape 206"/>
          <p:cNvSpPr>
            <a:spLocks noChangeArrowheads="1"/>
          </p:cNvSpPr>
          <p:nvPr/>
        </p:nvSpPr>
        <p:spPr bwMode="auto">
          <a:xfrm>
            <a:off x="5765800" y="2070100"/>
            <a:ext cx="749300" cy="279400"/>
          </a:xfrm>
          <a:prstGeom prst="rightArrow">
            <a:avLst>
              <a:gd name="adj1" fmla="val 50000"/>
              <a:gd name="adj2" fmla="val 67045"/>
            </a:avLst>
          </a:prstGeom>
          <a:solidFill>
            <a:srgbClr val="6600CC"/>
          </a:solidFill>
          <a:ln w="9525">
            <a:solidFill>
              <a:schemeClr val="tx1"/>
            </a:solidFill>
            <a:miter lim="800000"/>
            <a:headEnd/>
            <a:tailEnd/>
          </a:ln>
        </p:spPr>
        <p:txBody>
          <a:bodyPr wrap="none" anchor="ctr"/>
          <a:lstStyle/>
          <a:p>
            <a:endParaRPr lang="en-US"/>
          </a:p>
        </p:txBody>
      </p:sp>
      <p:sp>
        <p:nvSpPr>
          <p:cNvPr id="14348" name="AutoShape 207"/>
          <p:cNvSpPr>
            <a:spLocks noChangeArrowheads="1"/>
          </p:cNvSpPr>
          <p:nvPr/>
        </p:nvSpPr>
        <p:spPr bwMode="auto">
          <a:xfrm rot="5400000">
            <a:off x="7340600" y="3771900"/>
            <a:ext cx="749300" cy="279400"/>
          </a:xfrm>
          <a:prstGeom prst="rightArrow">
            <a:avLst>
              <a:gd name="adj1" fmla="val 50000"/>
              <a:gd name="adj2" fmla="val 67045"/>
            </a:avLst>
          </a:prstGeom>
          <a:solidFill>
            <a:srgbClr val="6600CC"/>
          </a:solidFill>
          <a:ln w="9525">
            <a:solidFill>
              <a:schemeClr val="tx1"/>
            </a:solidFill>
            <a:miter lim="800000"/>
            <a:headEnd/>
            <a:tailEnd/>
          </a:ln>
        </p:spPr>
        <p:txBody>
          <a:bodyPr wrap="none" anchor="ctr"/>
          <a:lstStyle/>
          <a:p>
            <a:endParaRPr lang="en-US"/>
          </a:p>
        </p:txBody>
      </p:sp>
      <p:sp>
        <p:nvSpPr>
          <p:cNvPr id="14349" name="AutoShape 209"/>
          <p:cNvSpPr>
            <a:spLocks noChangeArrowheads="1"/>
          </p:cNvSpPr>
          <p:nvPr/>
        </p:nvSpPr>
        <p:spPr bwMode="auto">
          <a:xfrm>
            <a:off x="6223000" y="4953000"/>
            <a:ext cx="596900" cy="292100"/>
          </a:xfrm>
          <a:prstGeom prst="leftArrow">
            <a:avLst>
              <a:gd name="adj1" fmla="val 50000"/>
              <a:gd name="adj2" fmla="val 51087"/>
            </a:avLst>
          </a:prstGeom>
          <a:solidFill>
            <a:srgbClr val="6600CC"/>
          </a:solidFill>
          <a:ln w="9525">
            <a:solidFill>
              <a:schemeClr val="tx1"/>
            </a:solidFill>
            <a:miter lim="800000"/>
            <a:headEnd/>
            <a:tailEnd/>
          </a:ln>
        </p:spPr>
        <p:txBody>
          <a:bodyPr wrap="none" anchor="ctr"/>
          <a:lstStyle/>
          <a:p>
            <a:endParaRPr lang="en-US"/>
          </a:p>
        </p:txBody>
      </p:sp>
      <p:sp>
        <p:nvSpPr>
          <p:cNvPr id="14350" name="AutoShape 210"/>
          <p:cNvSpPr>
            <a:spLocks noChangeArrowheads="1"/>
          </p:cNvSpPr>
          <p:nvPr/>
        </p:nvSpPr>
        <p:spPr bwMode="auto">
          <a:xfrm>
            <a:off x="2857500" y="5041900"/>
            <a:ext cx="596900" cy="292100"/>
          </a:xfrm>
          <a:prstGeom prst="leftArrow">
            <a:avLst>
              <a:gd name="adj1" fmla="val 50000"/>
              <a:gd name="adj2" fmla="val 51087"/>
            </a:avLst>
          </a:prstGeom>
          <a:solidFill>
            <a:srgbClr val="6600CC"/>
          </a:solidFill>
          <a:ln w="9525">
            <a:solidFill>
              <a:schemeClr val="tx1"/>
            </a:solidFill>
            <a:miter lim="800000"/>
            <a:headEnd/>
            <a:tailEnd/>
          </a:ln>
        </p:spPr>
        <p:txBody>
          <a:bodyPr wrap="none" anchor="ctr"/>
          <a:lstStyle/>
          <a:p>
            <a:endParaRPr lang="en-US"/>
          </a:p>
        </p:txBody>
      </p:sp>
      <p:sp>
        <p:nvSpPr>
          <p:cNvPr id="8" name="Rectangle 7"/>
          <p:cNvSpPr/>
          <p:nvPr/>
        </p:nvSpPr>
        <p:spPr>
          <a:xfrm>
            <a:off x="3152380" y="3244334"/>
            <a:ext cx="2839239" cy="369332"/>
          </a:xfrm>
          <a:prstGeom prst="rect">
            <a:avLst/>
          </a:prstGeom>
        </p:spPr>
        <p:txBody>
          <a:bodyPr wrap="none">
            <a:spAutoFit/>
          </a:bodyPr>
          <a:lstStyle/>
          <a:p>
            <a:r>
              <a:rPr lang="en-US" dirty="0">
                <a:solidFill>
                  <a:srgbClr val="FFFFFF"/>
                </a:solidFill>
                <a:latin typeface="arial" panose="020B0604020202020204" pitchFamily="34" charset="0"/>
              </a:rPr>
              <a:t>Up to you.  Keep in touch.</a:t>
            </a:r>
            <a:endParaRPr lang="en-US" dirty="0"/>
          </a:p>
        </p:txBody>
      </p:sp>
      <p:sp>
        <p:nvSpPr>
          <p:cNvPr id="9" name="Rectangle 8"/>
          <p:cNvSpPr/>
          <p:nvPr/>
        </p:nvSpPr>
        <p:spPr>
          <a:xfrm>
            <a:off x="3152380" y="3244334"/>
            <a:ext cx="2839239" cy="369332"/>
          </a:xfrm>
          <a:prstGeom prst="rect">
            <a:avLst/>
          </a:prstGeom>
        </p:spPr>
        <p:txBody>
          <a:bodyPr wrap="none">
            <a:spAutoFit/>
          </a:bodyPr>
          <a:lstStyle/>
          <a:p>
            <a:r>
              <a:rPr lang="en-US" dirty="0">
                <a:solidFill>
                  <a:srgbClr val="FFFFFF"/>
                </a:solidFill>
                <a:latin typeface="arial" panose="020B0604020202020204" pitchFamily="34" charset="0"/>
              </a:rPr>
              <a:t>Up to you.  Keep in touch.</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p:txBody>
          <a:bodyPr/>
          <a:lstStyle/>
          <a:p>
            <a:endParaRPr lang="en-US" altLang="en-US" smtClean="0"/>
          </a:p>
        </p:txBody>
      </p:sp>
      <p:sp>
        <p:nvSpPr>
          <p:cNvPr id="19459" name="Rectangle 3"/>
          <p:cNvSpPr>
            <a:spLocks noGrp="1" noChangeArrowheads="1"/>
          </p:cNvSpPr>
          <p:nvPr>
            <p:ph type="subTitle" idx="1"/>
          </p:nvPr>
        </p:nvSpPr>
        <p:spPr/>
        <p:txBody>
          <a:bodyPr/>
          <a:lstStyle/>
          <a:p>
            <a:endParaRPr lang="en-US" altLang="en-US" smtClean="0"/>
          </a:p>
        </p:txBody>
      </p:sp>
      <p:pic>
        <p:nvPicPr>
          <p:cNvPr id="19460" name="Picture 4" descr="firstbj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4287838"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4" descr="BellLabsXSTR.jpg"/>
          <p:cNvPicPr>
            <a:picLocks noChangeAspect="1"/>
          </p:cNvPicPr>
          <p:nvPr/>
        </p:nvPicPr>
        <p:blipFill>
          <a:blip r:embed="rId4">
            <a:lum bright="-42000" contrast="76000"/>
            <a:extLst>
              <a:ext uri="{28A0092B-C50C-407E-A947-70E740481C1C}">
                <a14:useLocalDpi xmlns:a14="http://schemas.microsoft.com/office/drawing/2010/main" val="0"/>
              </a:ext>
            </a:extLst>
          </a:blip>
          <a:srcRect/>
          <a:stretch>
            <a:fillRect/>
          </a:stretch>
        </p:blipFill>
        <p:spPr bwMode="auto">
          <a:xfrm>
            <a:off x="4381500" y="2286000"/>
            <a:ext cx="47625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73060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firstic"/>
          <p:cNvPicPr>
            <a:picLocks noChangeAspect="1" noChangeArrowheads="1"/>
          </p:cNvPicPr>
          <p:nvPr/>
        </p:nvPicPr>
        <p:blipFill>
          <a:blip r:embed="rId2" cstate="print"/>
          <a:srcRect/>
          <a:stretch>
            <a:fillRect/>
          </a:stretch>
        </p:blipFill>
        <p:spPr bwMode="auto">
          <a:xfrm>
            <a:off x="838200" y="228600"/>
            <a:ext cx="7543800" cy="6897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aphicFrame>
        <p:nvGraphicFramePr>
          <p:cNvPr id="9218" name="Object 2"/>
          <p:cNvGraphicFramePr>
            <a:graphicFrameLocks noChangeAspect="1"/>
          </p:cNvGraphicFramePr>
          <p:nvPr/>
        </p:nvGraphicFramePr>
        <p:xfrm>
          <a:off x="1295400" y="0"/>
          <a:ext cx="5791200" cy="7502769"/>
        </p:xfrm>
        <a:graphic>
          <a:graphicData uri="http://schemas.openxmlformats.org/presentationml/2006/ole">
            <mc:AlternateContent xmlns:mc="http://schemas.openxmlformats.org/markup-compatibility/2006">
              <mc:Choice xmlns:v="urn:schemas-microsoft-com:vml" Requires="v">
                <p:oleObj spid="_x0000_s9245" name="Acrobat Document" r:id="rId3" imgW="5829199" imgH="7543800" progId="AcroExch.Document.7">
                  <p:embed/>
                </p:oleObj>
              </mc:Choice>
              <mc:Fallback>
                <p:oleObj name="Acrobat Document" r:id="rId3" imgW="5829199" imgH="7543800" progId="AcroExch.Document.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0"/>
                        <a:ext cx="5791200" cy="750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1524000" y="0"/>
          <a:ext cx="6832600" cy="6858000"/>
        </p:xfrm>
        <a:graphic>
          <a:graphicData uri="http://schemas.openxmlformats.org/presentationml/2006/ole">
            <mc:AlternateContent xmlns:mc="http://schemas.openxmlformats.org/markup-compatibility/2006">
              <mc:Choice xmlns:v="urn:schemas-microsoft-com:vml" Requires="v">
                <p:oleObj spid="_x0000_s1053" name="Photo Editor Photo" r:id="rId4" imgW="19695238" imgH="19776660" progId="">
                  <p:embed/>
                </p:oleObj>
              </mc:Choice>
              <mc:Fallback>
                <p:oleObj name="Photo Editor Photo" r:id="rId4" imgW="19695238" imgH="1977666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6832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267" name="Rectangle 3"/>
          <p:cNvSpPr>
            <a:spLocks noGrp="1" noChangeArrowheads="1"/>
          </p:cNvSpPr>
          <p:nvPr>
            <p:ph type="subTitle" idx="1"/>
          </p:nvPr>
        </p:nvSpPr>
        <p:spPr>
          <a:noFill/>
        </p:spPr>
        <p:txBody>
          <a:bodyPr lIns="92075" tIns="46038" rIns="92075" bIns="46038"/>
          <a:lstStyle/>
          <a:p>
            <a:r>
              <a:rPr lang="en-US" altLang="en-US" smtClean="0"/>
              <a:t>Stanley G. Burns</a:t>
            </a:r>
          </a:p>
          <a:p>
            <a:r>
              <a:rPr lang="en-US" altLang="en-US" smtClean="0"/>
              <a:t>UMD-ECE</a:t>
            </a:r>
          </a:p>
        </p:txBody>
      </p:sp>
      <p:graphicFrame>
        <p:nvGraphicFramePr>
          <p:cNvPr id="2050" name="Object 8"/>
          <p:cNvGraphicFramePr>
            <a:graphicFrameLocks noChangeAspect="1"/>
          </p:cNvGraphicFramePr>
          <p:nvPr/>
        </p:nvGraphicFramePr>
        <p:xfrm>
          <a:off x="2362200" y="609600"/>
          <a:ext cx="5649913" cy="5573713"/>
        </p:xfrm>
        <a:graphic>
          <a:graphicData uri="http://schemas.openxmlformats.org/presentationml/2006/ole">
            <mc:AlternateContent xmlns:mc="http://schemas.openxmlformats.org/markup-compatibility/2006">
              <mc:Choice xmlns:v="urn:schemas-microsoft-com:vml" Requires="v">
                <p:oleObj spid="_x0000_s10266" name="Photo Editor Photo" r:id="rId4" imgW="5649114" imgH="5571429" progId="MSPhotoEd.3">
                  <p:embed/>
                </p:oleObj>
              </mc:Choice>
              <mc:Fallback>
                <p:oleObj name="Photo Editor Photo" r:id="rId4" imgW="5649114" imgH="5571429"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609600"/>
                        <a:ext cx="5649913" cy="557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31714295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wipe(left)">
                                      <p:cBhvr>
                                        <p:cTn id="7"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TotalTime>
  <Words>958</Words>
  <Application>Microsoft Office PowerPoint</Application>
  <PresentationFormat>On-screen Show (4:3)</PresentationFormat>
  <Paragraphs>159</Paragraphs>
  <Slides>23</Slides>
  <Notes>17</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3</vt:i4>
      </vt:variant>
      <vt:variant>
        <vt:lpstr>Slide Titles</vt:lpstr>
      </vt:variant>
      <vt:variant>
        <vt:i4>23</vt:i4>
      </vt:variant>
    </vt:vector>
  </HeadingPairs>
  <TitlesOfParts>
    <vt:vector size="34" baseType="lpstr">
      <vt:lpstr>Arial</vt:lpstr>
      <vt:lpstr>Arial</vt:lpstr>
      <vt:lpstr>Calibri</vt:lpstr>
      <vt:lpstr>Monotype Sorts</vt:lpstr>
      <vt:lpstr>Roboto</vt:lpstr>
      <vt:lpstr>Symbol</vt:lpstr>
      <vt:lpstr>Times New Roman</vt:lpstr>
      <vt:lpstr>Office Theme</vt:lpstr>
      <vt:lpstr>Acrobat Document</vt:lpstr>
      <vt:lpstr>Photo Editor Photo</vt:lpstr>
      <vt:lpstr>Scanned Photo</vt:lpstr>
      <vt:lpstr>SEMICONDUCTOR  DEVICE FABRICATION</vt:lpstr>
      <vt:lpstr>OUTLINE</vt:lpstr>
      <vt:lpstr>DIMENSIONS AND UNITS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BASIC PROCESSING STEPS Design Then Repeated Application Of: </vt:lpstr>
      <vt:lpstr>PowerPoint Presentation</vt:lpstr>
      <vt:lpstr>OTHER DEVICES AND TECHNOLOGIES</vt:lpstr>
      <vt:lpstr>PowerPoint Presentation</vt:lpstr>
      <vt:lpstr>  Challenges in the Semiconductor Industry For EE Graduates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sburns</dc:creator>
  <cp:lastModifiedBy>Dr. Burns</cp:lastModifiedBy>
  <cp:revision>42</cp:revision>
  <dcterms:created xsi:type="dcterms:W3CDTF">2013-02-11T14:40:25Z</dcterms:created>
  <dcterms:modified xsi:type="dcterms:W3CDTF">2021-01-26T17:44:17Z</dcterms:modified>
</cp:coreProperties>
</file>