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76" r:id="rId2"/>
    <p:sldId id="277" r:id="rId3"/>
    <p:sldId id="290" r:id="rId4"/>
    <p:sldId id="262" r:id="rId5"/>
    <p:sldId id="279" r:id="rId6"/>
    <p:sldId id="257" r:id="rId7"/>
    <p:sldId id="274" r:id="rId8"/>
    <p:sldId id="264" r:id="rId9"/>
    <p:sldId id="280" r:id="rId10"/>
    <p:sldId id="281" r:id="rId11"/>
    <p:sldId id="282" r:id="rId12"/>
    <p:sldId id="283" r:id="rId13"/>
    <p:sldId id="284" r:id="rId14"/>
    <p:sldId id="287" r:id="rId15"/>
    <p:sldId id="285" r:id="rId16"/>
    <p:sldId id="258" r:id="rId17"/>
    <p:sldId id="275" r:id="rId18"/>
    <p:sldId id="288" r:id="rId19"/>
    <p:sldId id="269" r:id="rId20"/>
    <p:sldId id="271" r:id="rId21"/>
    <p:sldId id="286" r:id="rId22"/>
    <p:sldId id="27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6" d="100"/>
          <a:sy n="106" d="100"/>
        </p:scale>
        <p:origin x="1404" y="120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DF6EC4-6A4A-428B-AF5B-BC714D232E75}" type="datetimeFigureOut">
              <a:rPr lang="en-US" smtClean="0"/>
              <a:pPr/>
              <a:t>1/24/2017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EA413C-F296-4174-8131-E8A103292A6E}" type="slidenum">
              <a:rPr lang="en-US" smtClean="0"/>
              <a:pPr/>
              <a:t>‹#›</a:t>
            </a:fld>
            <a:endParaRPr lang="en-US"/>
          </a:p>
        </p:txBody>
      </p:sp>
    </p:spTree>
    <p:extLst>
      <p:ext uri="{BB962C8B-B14F-4D97-AF65-F5344CB8AC3E}">
        <p14:creationId xmlns:p14="http://schemas.microsoft.com/office/powerpoint/2010/main" val="3497267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30EB24-F158-484E-BD13-B58FC14EF2DC}" type="datetimeFigureOut">
              <a:rPr lang="en-US" smtClean="0"/>
              <a:pPr/>
              <a:t>1/24/2017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4C9708-34C8-4E55-BCD7-FB0D20446399}" type="slidenum">
              <a:rPr lang="en-US" smtClean="0"/>
              <a:pPr/>
              <a:t>‹#›</a:t>
            </a:fld>
            <a:endParaRPr lang="en-US"/>
          </a:p>
        </p:txBody>
      </p:sp>
    </p:spTree>
    <p:extLst>
      <p:ext uri="{BB962C8B-B14F-4D97-AF65-F5344CB8AC3E}">
        <p14:creationId xmlns:p14="http://schemas.microsoft.com/office/powerpoint/2010/main" val="558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14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614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615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615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1735827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78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78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7894"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7895"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2948787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89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89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891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8919"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286241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994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994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994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994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2216426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smtClean="0"/>
          </a:p>
        </p:txBody>
      </p:sp>
      <p:sp>
        <p:nvSpPr>
          <p:cNvPr id="45060" name="Header Placeholder 3"/>
          <p:cNvSpPr>
            <a:spLocks noGrp="1"/>
          </p:cNvSpPr>
          <p:nvPr>
            <p:ph type="hdr" sz="quarter"/>
          </p:nvPr>
        </p:nvSpPr>
        <p:spPr>
          <a:noFill/>
        </p:spPr>
        <p:txBody>
          <a:bodyPr/>
          <a:lstStyle/>
          <a:p>
            <a:r>
              <a:rPr lang="en-US" smtClean="0"/>
              <a:t>*</a:t>
            </a:r>
            <a:endParaRPr lang="en-US" sz="1200" smtClean="0"/>
          </a:p>
        </p:txBody>
      </p:sp>
      <p:sp>
        <p:nvSpPr>
          <p:cNvPr id="45061" name="Date Placeholder 4"/>
          <p:cNvSpPr>
            <a:spLocks noGrp="1"/>
          </p:cNvSpPr>
          <p:nvPr>
            <p:ph type="dt" sz="quarter" idx="1"/>
          </p:nvPr>
        </p:nvSpPr>
        <p:spPr>
          <a:noFill/>
        </p:spPr>
        <p:txBody>
          <a:bodyPr/>
          <a:lstStyle/>
          <a:p>
            <a:r>
              <a:rPr lang="en-US" smtClean="0"/>
              <a:t>07/16/96</a:t>
            </a:r>
            <a:endParaRPr lang="en-US" sz="1200" smtClean="0"/>
          </a:p>
        </p:txBody>
      </p:sp>
      <p:sp>
        <p:nvSpPr>
          <p:cNvPr id="45062" name="Footer Placeholder 5"/>
          <p:cNvSpPr>
            <a:spLocks noGrp="1"/>
          </p:cNvSpPr>
          <p:nvPr>
            <p:ph type="ftr" sz="quarter" idx="4"/>
          </p:nvPr>
        </p:nvSpPr>
        <p:spPr>
          <a:noFill/>
        </p:spPr>
        <p:txBody>
          <a:bodyPr/>
          <a:lstStyle/>
          <a:p>
            <a:r>
              <a:rPr lang="en-US" smtClean="0"/>
              <a:t>*</a:t>
            </a:r>
            <a:endParaRPr lang="en-US" sz="1200" smtClean="0"/>
          </a:p>
        </p:txBody>
      </p:sp>
      <p:sp>
        <p:nvSpPr>
          <p:cNvPr id="45063" name="Slide Number Placeholder 6"/>
          <p:cNvSpPr>
            <a:spLocks noGrp="1"/>
          </p:cNvSpPr>
          <p:nvPr>
            <p:ph type="sldNum" sz="quarter" idx="5"/>
          </p:nvPr>
        </p:nvSpPr>
        <p:spPr>
          <a:noFill/>
        </p:spPr>
        <p:txBody>
          <a:bodyPr/>
          <a:lstStyle/>
          <a:p>
            <a:r>
              <a:rPr lang="en-US" smtClean="0"/>
              <a:t>##</a:t>
            </a:r>
            <a:endParaRPr lang="en-US" sz="1200" smtClean="0"/>
          </a:p>
        </p:txBody>
      </p:sp>
    </p:spTree>
    <p:extLst>
      <p:ext uri="{BB962C8B-B14F-4D97-AF65-F5344CB8AC3E}">
        <p14:creationId xmlns:p14="http://schemas.microsoft.com/office/powerpoint/2010/main" val="436996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p>
        </p:txBody>
      </p:sp>
      <p:sp>
        <p:nvSpPr>
          <p:cNvPr id="46084" name="Header Placeholder 3"/>
          <p:cNvSpPr>
            <a:spLocks noGrp="1"/>
          </p:cNvSpPr>
          <p:nvPr>
            <p:ph type="hdr" sz="quarter"/>
          </p:nvPr>
        </p:nvSpPr>
        <p:spPr>
          <a:noFill/>
        </p:spPr>
        <p:txBody>
          <a:bodyPr/>
          <a:lstStyle/>
          <a:p>
            <a:r>
              <a:rPr lang="en-US" smtClean="0"/>
              <a:t>*</a:t>
            </a:r>
            <a:endParaRPr lang="en-US" sz="1200" smtClean="0"/>
          </a:p>
        </p:txBody>
      </p:sp>
      <p:sp>
        <p:nvSpPr>
          <p:cNvPr id="46085" name="Date Placeholder 4"/>
          <p:cNvSpPr>
            <a:spLocks noGrp="1"/>
          </p:cNvSpPr>
          <p:nvPr>
            <p:ph type="dt" sz="quarter" idx="1"/>
          </p:nvPr>
        </p:nvSpPr>
        <p:spPr>
          <a:noFill/>
        </p:spPr>
        <p:txBody>
          <a:bodyPr/>
          <a:lstStyle/>
          <a:p>
            <a:r>
              <a:rPr lang="en-US" smtClean="0"/>
              <a:t>07/16/96</a:t>
            </a:r>
            <a:endParaRPr lang="en-US" sz="1200" smtClean="0"/>
          </a:p>
        </p:txBody>
      </p:sp>
      <p:sp>
        <p:nvSpPr>
          <p:cNvPr id="46086" name="Footer Placeholder 5"/>
          <p:cNvSpPr>
            <a:spLocks noGrp="1"/>
          </p:cNvSpPr>
          <p:nvPr>
            <p:ph type="ftr" sz="quarter" idx="4"/>
          </p:nvPr>
        </p:nvSpPr>
        <p:spPr>
          <a:noFill/>
        </p:spPr>
        <p:txBody>
          <a:bodyPr/>
          <a:lstStyle/>
          <a:p>
            <a:r>
              <a:rPr lang="en-US" smtClean="0"/>
              <a:t>*</a:t>
            </a:r>
            <a:endParaRPr lang="en-US" sz="1200" smtClean="0"/>
          </a:p>
        </p:txBody>
      </p:sp>
      <p:sp>
        <p:nvSpPr>
          <p:cNvPr id="46087" name="Slide Number Placeholder 6"/>
          <p:cNvSpPr>
            <a:spLocks noGrp="1"/>
          </p:cNvSpPr>
          <p:nvPr>
            <p:ph type="sldNum" sz="quarter" idx="5"/>
          </p:nvPr>
        </p:nvSpPr>
        <p:spPr>
          <a:noFill/>
        </p:spPr>
        <p:txBody>
          <a:bodyPr/>
          <a:lstStyle/>
          <a:p>
            <a:r>
              <a:rPr lang="en-US" smtClean="0"/>
              <a:t>##</a:t>
            </a:r>
            <a:endParaRPr lang="en-US" sz="1200" smtClean="0"/>
          </a:p>
        </p:txBody>
      </p:sp>
    </p:spTree>
    <p:extLst>
      <p:ext uri="{BB962C8B-B14F-4D97-AF65-F5344CB8AC3E}">
        <p14:creationId xmlns:p14="http://schemas.microsoft.com/office/powerpoint/2010/main" val="2530551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97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297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2970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2970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4186450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p>
        </p:txBody>
      </p:sp>
      <p:sp>
        <p:nvSpPr>
          <p:cNvPr id="44036" name="Header Placeholder 3"/>
          <p:cNvSpPr>
            <a:spLocks noGrp="1"/>
          </p:cNvSpPr>
          <p:nvPr>
            <p:ph type="hdr" sz="quarter"/>
          </p:nvPr>
        </p:nvSpPr>
        <p:spPr>
          <a:noFill/>
        </p:spPr>
        <p:txBody>
          <a:bodyPr/>
          <a:lstStyle/>
          <a:p>
            <a:r>
              <a:rPr lang="en-US" smtClean="0"/>
              <a:t>*</a:t>
            </a:r>
            <a:endParaRPr lang="en-US" sz="1200" smtClean="0"/>
          </a:p>
        </p:txBody>
      </p:sp>
      <p:sp>
        <p:nvSpPr>
          <p:cNvPr id="44037" name="Date Placeholder 4"/>
          <p:cNvSpPr>
            <a:spLocks noGrp="1"/>
          </p:cNvSpPr>
          <p:nvPr>
            <p:ph type="dt" sz="quarter" idx="1"/>
          </p:nvPr>
        </p:nvSpPr>
        <p:spPr>
          <a:noFill/>
        </p:spPr>
        <p:txBody>
          <a:bodyPr/>
          <a:lstStyle/>
          <a:p>
            <a:r>
              <a:rPr lang="en-US" smtClean="0"/>
              <a:t>07/16/96</a:t>
            </a:r>
            <a:endParaRPr lang="en-US" sz="1200" smtClean="0"/>
          </a:p>
        </p:txBody>
      </p:sp>
      <p:sp>
        <p:nvSpPr>
          <p:cNvPr id="44038" name="Footer Placeholder 5"/>
          <p:cNvSpPr>
            <a:spLocks noGrp="1"/>
          </p:cNvSpPr>
          <p:nvPr>
            <p:ph type="ftr" sz="quarter" idx="4"/>
          </p:nvPr>
        </p:nvSpPr>
        <p:spPr>
          <a:noFill/>
        </p:spPr>
        <p:txBody>
          <a:bodyPr/>
          <a:lstStyle/>
          <a:p>
            <a:r>
              <a:rPr lang="en-US" smtClean="0"/>
              <a:t>*</a:t>
            </a:r>
            <a:endParaRPr lang="en-US" sz="1200" smtClean="0"/>
          </a:p>
        </p:txBody>
      </p:sp>
      <p:sp>
        <p:nvSpPr>
          <p:cNvPr id="44039" name="Slide Number Placeholder 6"/>
          <p:cNvSpPr>
            <a:spLocks noGrp="1"/>
          </p:cNvSpPr>
          <p:nvPr>
            <p:ph type="sldNum" sz="quarter" idx="5"/>
          </p:nvPr>
        </p:nvSpPr>
        <p:spPr>
          <a:noFill/>
        </p:spPr>
        <p:txBody>
          <a:bodyPr/>
          <a:lstStyle/>
          <a:p>
            <a:r>
              <a:rPr lang="en-US" smtClean="0"/>
              <a:t>##</a:t>
            </a:r>
            <a:endParaRPr lang="en-US" sz="1200" smtClean="0"/>
          </a:p>
        </p:txBody>
      </p:sp>
    </p:spTree>
    <p:extLst>
      <p:ext uri="{BB962C8B-B14F-4D97-AF65-F5344CB8AC3E}">
        <p14:creationId xmlns:p14="http://schemas.microsoft.com/office/powerpoint/2010/main" val="2141754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819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819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819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8199"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85218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14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08025" indent="-271463" defTabSz="912813">
              <a:defRPr>
                <a:solidFill>
                  <a:schemeClr val="tx1"/>
                </a:solidFill>
                <a:latin typeface="Arial" panose="020B0604020202020204" pitchFamily="34" charset="0"/>
              </a:defRPr>
            </a:lvl2pPr>
            <a:lvl3pPr marL="1090613" indent="-217488" defTabSz="912813">
              <a:defRPr>
                <a:solidFill>
                  <a:schemeClr val="tx1"/>
                </a:solidFill>
                <a:latin typeface="Arial" panose="020B0604020202020204" pitchFamily="34" charset="0"/>
              </a:defRPr>
            </a:lvl3pPr>
            <a:lvl4pPr marL="1527175" indent="-217488" defTabSz="912813">
              <a:defRPr>
                <a:solidFill>
                  <a:schemeClr val="tx1"/>
                </a:solidFill>
                <a:latin typeface="Arial" panose="020B0604020202020204" pitchFamily="34" charset="0"/>
              </a:defRPr>
            </a:lvl4pPr>
            <a:lvl5pPr marL="1963738" indent="-217488" defTabSz="912813">
              <a:defRPr>
                <a:solidFill>
                  <a:schemeClr val="tx1"/>
                </a:solidFill>
                <a:latin typeface="Arial" panose="020B0604020202020204" pitchFamily="34" charset="0"/>
              </a:defRPr>
            </a:lvl5pPr>
            <a:lvl6pPr marL="2420938" indent="-217488" defTabSz="912813" eaLnBrk="0" fontAlgn="base" hangingPunct="0">
              <a:spcBef>
                <a:spcPct val="0"/>
              </a:spcBef>
              <a:spcAft>
                <a:spcPct val="0"/>
              </a:spcAft>
              <a:defRPr>
                <a:solidFill>
                  <a:schemeClr val="tx1"/>
                </a:solidFill>
                <a:latin typeface="Arial" panose="020B0604020202020204" pitchFamily="34" charset="0"/>
              </a:defRPr>
            </a:lvl6pPr>
            <a:lvl7pPr marL="2878138" indent="-217488" defTabSz="912813" eaLnBrk="0" fontAlgn="base" hangingPunct="0">
              <a:spcBef>
                <a:spcPct val="0"/>
              </a:spcBef>
              <a:spcAft>
                <a:spcPct val="0"/>
              </a:spcAft>
              <a:defRPr>
                <a:solidFill>
                  <a:schemeClr val="tx1"/>
                </a:solidFill>
                <a:latin typeface="Arial" panose="020B0604020202020204" pitchFamily="34" charset="0"/>
              </a:defRPr>
            </a:lvl7pPr>
            <a:lvl8pPr marL="3335338" indent="-217488" defTabSz="912813" eaLnBrk="0" fontAlgn="base" hangingPunct="0">
              <a:spcBef>
                <a:spcPct val="0"/>
              </a:spcBef>
              <a:spcAft>
                <a:spcPct val="0"/>
              </a:spcAft>
              <a:defRPr>
                <a:solidFill>
                  <a:schemeClr val="tx1"/>
                </a:solidFill>
                <a:latin typeface="Arial" panose="020B0604020202020204" pitchFamily="34" charset="0"/>
              </a:defRPr>
            </a:lvl8pPr>
            <a:lvl9pPr marL="3792538" indent="-217488" defTabSz="912813" eaLnBrk="0" fontAlgn="base" hangingPunct="0">
              <a:spcBef>
                <a:spcPct val="0"/>
              </a:spcBef>
              <a:spcAft>
                <a:spcPct val="0"/>
              </a:spcAft>
              <a:defRPr>
                <a:solidFill>
                  <a:schemeClr val="tx1"/>
                </a:solidFill>
                <a:latin typeface="Arial" panose="020B0604020202020204" pitchFamily="34" charset="0"/>
              </a:defRPr>
            </a:lvl9pPr>
          </a:lstStyle>
          <a:p>
            <a:r>
              <a:rPr kumimoji="1" lang="en-US" altLang="en-US" sz="1000" smtClean="0"/>
              <a:t>*</a:t>
            </a:r>
            <a:endParaRPr kumimoji="1" lang="en-US" altLang="en-US" sz="1100" smtClean="0"/>
          </a:p>
        </p:txBody>
      </p:sp>
      <p:sp>
        <p:nvSpPr>
          <p:cNvPr id="614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08025" indent="-271463" defTabSz="912813">
              <a:defRPr>
                <a:solidFill>
                  <a:schemeClr val="tx1"/>
                </a:solidFill>
                <a:latin typeface="Arial" panose="020B0604020202020204" pitchFamily="34" charset="0"/>
              </a:defRPr>
            </a:lvl2pPr>
            <a:lvl3pPr marL="1090613" indent="-217488" defTabSz="912813">
              <a:defRPr>
                <a:solidFill>
                  <a:schemeClr val="tx1"/>
                </a:solidFill>
                <a:latin typeface="Arial" panose="020B0604020202020204" pitchFamily="34" charset="0"/>
              </a:defRPr>
            </a:lvl3pPr>
            <a:lvl4pPr marL="1527175" indent="-217488" defTabSz="912813">
              <a:defRPr>
                <a:solidFill>
                  <a:schemeClr val="tx1"/>
                </a:solidFill>
                <a:latin typeface="Arial" panose="020B0604020202020204" pitchFamily="34" charset="0"/>
              </a:defRPr>
            </a:lvl4pPr>
            <a:lvl5pPr marL="1963738" indent="-217488" defTabSz="912813">
              <a:defRPr>
                <a:solidFill>
                  <a:schemeClr val="tx1"/>
                </a:solidFill>
                <a:latin typeface="Arial" panose="020B0604020202020204" pitchFamily="34" charset="0"/>
              </a:defRPr>
            </a:lvl5pPr>
            <a:lvl6pPr marL="2420938" indent="-217488" defTabSz="912813" eaLnBrk="0" fontAlgn="base" hangingPunct="0">
              <a:spcBef>
                <a:spcPct val="0"/>
              </a:spcBef>
              <a:spcAft>
                <a:spcPct val="0"/>
              </a:spcAft>
              <a:defRPr>
                <a:solidFill>
                  <a:schemeClr val="tx1"/>
                </a:solidFill>
                <a:latin typeface="Arial" panose="020B0604020202020204" pitchFamily="34" charset="0"/>
              </a:defRPr>
            </a:lvl6pPr>
            <a:lvl7pPr marL="2878138" indent="-217488" defTabSz="912813" eaLnBrk="0" fontAlgn="base" hangingPunct="0">
              <a:spcBef>
                <a:spcPct val="0"/>
              </a:spcBef>
              <a:spcAft>
                <a:spcPct val="0"/>
              </a:spcAft>
              <a:defRPr>
                <a:solidFill>
                  <a:schemeClr val="tx1"/>
                </a:solidFill>
                <a:latin typeface="Arial" panose="020B0604020202020204" pitchFamily="34" charset="0"/>
              </a:defRPr>
            </a:lvl7pPr>
            <a:lvl8pPr marL="3335338" indent="-217488" defTabSz="912813" eaLnBrk="0" fontAlgn="base" hangingPunct="0">
              <a:spcBef>
                <a:spcPct val="0"/>
              </a:spcBef>
              <a:spcAft>
                <a:spcPct val="0"/>
              </a:spcAft>
              <a:defRPr>
                <a:solidFill>
                  <a:schemeClr val="tx1"/>
                </a:solidFill>
                <a:latin typeface="Arial" panose="020B0604020202020204" pitchFamily="34" charset="0"/>
              </a:defRPr>
            </a:lvl8pPr>
            <a:lvl9pPr marL="3792538" indent="-217488" defTabSz="912813" eaLnBrk="0" fontAlgn="base" hangingPunct="0">
              <a:spcBef>
                <a:spcPct val="0"/>
              </a:spcBef>
              <a:spcAft>
                <a:spcPct val="0"/>
              </a:spcAft>
              <a:defRPr>
                <a:solidFill>
                  <a:schemeClr val="tx1"/>
                </a:solidFill>
                <a:latin typeface="Arial" panose="020B0604020202020204" pitchFamily="34" charset="0"/>
              </a:defRPr>
            </a:lvl9pPr>
          </a:lstStyle>
          <a:p>
            <a:r>
              <a:rPr kumimoji="1" lang="en-US" altLang="en-US" sz="1000" smtClean="0"/>
              <a:t>07/16/96</a:t>
            </a:r>
            <a:endParaRPr kumimoji="1" lang="en-US" altLang="en-US" sz="1100" smtClean="0"/>
          </a:p>
        </p:txBody>
      </p:sp>
      <p:sp>
        <p:nvSpPr>
          <p:cNvPr id="615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08025" indent="-271463" defTabSz="912813">
              <a:defRPr>
                <a:solidFill>
                  <a:schemeClr val="tx1"/>
                </a:solidFill>
                <a:latin typeface="Arial" panose="020B0604020202020204" pitchFamily="34" charset="0"/>
              </a:defRPr>
            </a:lvl2pPr>
            <a:lvl3pPr marL="1090613" indent="-217488" defTabSz="912813">
              <a:defRPr>
                <a:solidFill>
                  <a:schemeClr val="tx1"/>
                </a:solidFill>
                <a:latin typeface="Arial" panose="020B0604020202020204" pitchFamily="34" charset="0"/>
              </a:defRPr>
            </a:lvl3pPr>
            <a:lvl4pPr marL="1527175" indent="-217488" defTabSz="912813">
              <a:defRPr>
                <a:solidFill>
                  <a:schemeClr val="tx1"/>
                </a:solidFill>
                <a:latin typeface="Arial" panose="020B0604020202020204" pitchFamily="34" charset="0"/>
              </a:defRPr>
            </a:lvl4pPr>
            <a:lvl5pPr marL="1963738" indent="-217488" defTabSz="912813">
              <a:defRPr>
                <a:solidFill>
                  <a:schemeClr val="tx1"/>
                </a:solidFill>
                <a:latin typeface="Arial" panose="020B0604020202020204" pitchFamily="34" charset="0"/>
              </a:defRPr>
            </a:lvl5pPr>
            <a:lvl6pPr marL="2420938" indent="-217488" defTabSz="912813" eaLnBrk="0" fontAlgn="base" hangingPunct="0">
              <a:spcBef>
                <a:spcPct val="0"/>
              </a:spcBef>
              <a:spcAft>
                <a:spcPct val="0"/>
              </a:spcAft>
              <a:defRPr>
                <a:solidFill>
                  <a:schemeClr val="tx1"/>
                </a:solidFill>
                <a:latin typeface="Arial" panose="020B0604020202020204" pitchFamily="34" charset="0"/>
              </a:defRPr>
            </a:lvl6pPr>
            <a:lvl7pPr marL="2878138" indent="-217488" defTabSz="912813" eaLnBrk="0" fontAlgn="base" hangingPunct="0">
              <a:spcBef>
                <a:spcPct val="0"/>
              </a:spcBef>
              <a:spcAft>
                <a:spcPct val="0"/>
              </a:spcAft>
              <a:defRPr>
                <a:solidFill>
                  <a:schemeClr val="tx1"/>
                </a:solidFill>
                <a:latin typeface="Arial" panose="020B0604020202020204" pitchFamily="34" charset="0"/>
              </a:defRPr>
            </a:lvl7pPr>
            <a:lvl8pPr marL="3335338" indent="-217488" defTabSz="912813" eaLnBrk="0" fontAlgn="base" hangingPunct="0">
              <a:spcBef>
                <a:spcPct val="0"/>
              </a:spcBef>
              <a:spcAft>
                <a:spcPct val="0"/>
              </a:spcAft>
              <a:defRPr>
                <a:solidFill>
                  <a:schemeClr val="tx1"/>
                </a:solidFill>
                <a:latin typeface="Arial" panose="020B0604020202020204" pitchFamily="34" charset="0"/>
              </a:defRPr>
            </a:lvl8pPr>
            <a:lvl9pPr marL="3792538" indent="-217488" defTabSz="912813" eaLnBrk="0" fontAlgn="base" hangingPunct="0">
              <a:spcBef>
                <a:spcPct val="0"/>
              </a:spcBef>
              <a:spcAft>
                <a:spcPct val="0"/>
              </a:spcAft>
              <a:defRPr>
                <a:solidFill>
                  <a:schemeClr val="tx1"/>
                </a:solidFill>
                <a:latin typeface="Arial" panose="020B0604020202020204" pitchFamily="34" charset="0"/>
              </a:defRPr>
            </a:lvl9pPr>
          </a:lstStyle>
          <a:p>
            <a:r>
              <a:rPr kumimoji="1" lang="en-US" altLang="en-US" sz="1000" smtClean="0"/>
              <a:t>*</a:t>
            </a:r>
            <a:endParaRPr kumimoji="1" lang="en-US" altLang="en-US" sz="1100" smtClean="0"/>
          </a:p>
        </p:txBody>
      </p:sp>
      <p:sp>
        <p:nvSpPr>
          <p:cNvPr id="615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08025" indent="-271463" defTabSz="912813">
              <a:defRPr>
                <a:solidFill>
                  <a:schemeClr val="tx1"/>
                </a:solidFill>
                <a:latin typeface="Arial" panose="020B0604020202020204" pitchFamily="34" charset="0"/>
              </a:defRPr>
            </a:lvl2pPr>
            <a:lvl3pPr marL="1090613" indent="-217488" defTabSz="912813">
              <a:defRPr>
                <a:solidFill>
                  <a:schemeClr val="tx1"/>
                </a:solidFill>
                <a:latin typeface="Arial" panose="020B0604020202020204" pitchFamily="34" charset="0"/>
              </a:defRPr>
            </a:lvl3pPr>
            <a:lvl4pPr marL="1527175" indent="-217488" defTabSz="912813">
              <a:defRPr>
                <a:solidFill>
                  <a:schemeClr val="tx1"/>
                </a:solidFill>
                <a:latin typeface="Arial" panose="020B0604020202020204" pitchFamily="34" charset="0"/>
              </a:defRPr>
            </a:lvl4pPr>
            <a:lvl5pPr marL="1963738" indent="-217488" defTabSz="912813">
              <a:defRPr>
                <a:solidFill>
                  <a:schemeClr val="tx1"/>
                </a:solidFill>
                <a:latin typeface="Arial" panose="020B0604020202020204" pitchFamily="34" charset="0"/>
              </a:defRPr>
            </a:lvl5pPr>
            <a:lvl6pPr marL="2420938" indent="-217488" defTabSz="912813" eaLnBrk="0" fontAlgn="base" hangingPunct="0">
              <a:spcBef>
                <a:spcPct val="0"/>
              </a:spcBef>
              <a:spcAft>
                <a:spcPct val="0"/>
              </a:spcAft>
              <a:defRPr>
                <a:solidFill>
                  <a:schemeClr val="tx1"/>
                </a:solidFill>
                <a:latin typeface="Arial" panose="020B0604020202020204" pitchFamily="34" charset="0"/>
              </a:defRPr>
            </a:lvl6pPr>
            <a:lvl7pPr marL="2878138" indent="-217488" defTabSz="912813" eaLnBrk="0" fontAlgn="base" hangingPunct="0">
              <a:spcBef>
                <a:spcPct val="0"/>
              </a:spcBef>
              <a:spcAft>
                <a:spcPct val="0"/>
              </a:spcAft>
              <a:defRPr>
                <a:solidFill>
                  <a:schemeClr val="tx1"/>
                </a:solidFill>
                <a:latin typeface="Arial" panose="020B0604020202020204" pitchFamily="34" charset="0"/>
              </a:defRPr>
            </a:lvl7pPr>
            <a:lvl8pPr marL="3335338" indent="-217488" defTabSz="912813" eaLnBrk="0" fontAlgn="base" hangingPunct="0">
              <a:spcBef>
                <a:spcPct val="0"/>
              </a:spcBef>
              <a:spcAft>
                <a:spcPct val="0"/>
              </a:spcAft>
              <a:defRPr>
                <a:solidFill>
                  <a:schemeClr val="tx1"/>
                </a:solidFill>
                <a:latin typeface="Arial" panose="020B0604020202020204" pitchFamily="34" charset="0"/>
              </a:defRPr>
            </a:lvl8pPr>
            <a:lvl9pPr marL="3792538" indent="-217488" defTabSz="912813" eaLnBrk="0" fontAlgn="base" hangingPunct="0">
              <a:spcBef>
                <a:spcPct val="0"/>
              </a:spcBef>
              <a:spcAft>
                <a:spcPct val="0"/>
              </a:spcAft>
              <a:defRPr>
                <a:solidFill>
                  <a:schemeClr val="tx1"/>
                </a:solidFill>
                <a:latin typeface="Arial" panose="020B0604020202020204" pitchFamily="34" charset="0"/>
              </a:defRPr>
            </a:lvl9pPr>
          </a:lstStyle>
          <a:p>
            <a:r>
              <a:rPr kumimoji="1" lang="en-US" altLang="en-US" sz="1000" smtClean="0"/>
              <a:t>##</a:t>
            </a:r>
            <a:endParaRPr kumimoji="1" lang="en-US" altLang="en-US" sz="1100" smtClean="0"/>
          </a:p>
        </p:txBody>
      </p:sp>
    </p:spTree>
    <p:extLst>
      <p:ext uri="{BB962C8B-B14F-4D97-AF65-F5344CB8AC3E}">
        <p14:creationId xmlns:p14="http://schemas.microsoft.com/office/powerpoint/2010/main" val="351714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r>
              <a:rPr lang="en-US" smtClean="0"/>
              <a:t>(1) Raw material from sand and made into the polysilicon nuggests</a:t>
            </a:r>
          </a:p>
          <a:p>
            <a:r>
              <a:rPr lang="en-US" smtClean="0"/>
              <a:t>(2) The polysilicon nuggets are placed into the quartz crucible.  Quartz crucible, surrounded by graphite heater, 1600degree C. Metling it rotated. The melted nuggets can be pulled out slowly using a crystal seed. The crystal seed the shape is long thin needle. When it pull out and colled and formed the cylinder shpaed inget. The ingot is single crystal slicon.The diameter of the ingot is deciced by the temperature when melting and the rotating speed when it pulled out.</a:t>
            </a:r>
          </a:p>
          <a:p>
            <a:r>
              <a:rPr lang="en-US" smtClean="0"/>
              <a:t>Pure crystal cylindar ingets.temparatue and rate decide the diameter</a:t>
            </a:r>
          </a:p>
        </p:txBody>
      </p:sp>
    </p:spTree>
    <p:extLst>
      <p:ext uri="{BB962C8B-B14F-4D97-AF65-F5344CB8AC3E}">
        <p14:creationId xmlns:p14="http://schemas.microsoft.com/office/powerpoint/2010/main" val="1944471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277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277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2774"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2775"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4043286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smtClean="0"/>
          </a:p>
        </p:txBody>
      </p:sp>
      <p:sp>
        <p:nvSpPr>
          <p:cNvPr id="38916" name="Header Placeholder 3"/>
          <p:cNvSpPr>
            <a:spLocks noGrp="1"/>
          </p:cNvSpPr>
          <p:nvPr>
            <p:ph type="hdr" sz="quarter"/>
          </p:nvPr>
        </p:nvSpPr>
        <p:spPr>
          <a:noFill/>
        </p:spPr>
        <p:txBody>
          <a:bodyPr/>
          <a:lstStyle/>
          <a:p>
            <a:r>
              <a:rPr lang="en-US" smtClean="0"/>
              <a:t>*</a:t>
            </a:r>
            <a:endParaRPr lang="en-US" sz="1200" smtClean="0"/>
          </a:p>
        </p:txBody>
      </p:sp>
      <p:sp>
        <p:nvSpPr>
          <p:cNvPr id="38917" name="Date Placeholder 4"/>
          <p:cNvSpPr>
            <a:spLocks noGrp="1"/>
          </p:cNvSpPr>
          <p:nvPr>
            <p:ph type="dt" sz="quarter" idx="1"/>
          </p:nvPr>
        </p:nvSpPr>
        <p:spPr>
          <a:noFill/>
        </p:spPr>
        <p:txBody>
          <a:bodyPr/>
          <a:lstStyle/>
          <a:p>
            <a:r>
              <a:rPr lang="en-US" smtClean="0"/>
              <a:t>07/16/96</a:t>
            </a:r>
            <a:endParaRPr lang="en-US" sz="1200" smtClean="0"/>
          </a:p>
        </p:txBody>
      </p:sp>
      <p:sp>
        <p:nvSpPr>
          <p:cNvPr id="38918" name="Footer Placeholder 5"/>
          <p:cNvSpPr>
            <a:spLocks noGrp="1"/>
          </p:cNvSpPr>
          <p:nvPr>
            <p:ph type="ftr" sz="quarter" idx="4"/>
          </p:nvPr>
        </p:nvSpPr>
        <p:spPr>
          <a:noFill/>
        </p:spPr>
        <p:txBody>
          <a:bodyPr/>
          <a:lstStyle/>
          <a:p>
            <a:r>
              <a:rPr lang="en-US" smtClean="0"/>
              <a:t>*</a:t>
            </a:r>
            <a:endParaRPr lang="en-US" sz="1200" smtClean="0"/>
          </a:p>
        </p:txBody>
      </p:sp>
      <p:sp>
        <p:nvSpPr>
          <p:cNvPr id="38919" name="Slide Number Placeholder 6"/>
          <p:cNvSpPr>
            <a:spLocks noGrp="1"/>
          </p:cNvSpPr>
          <p:nvPr>
            <p:ph type="sldNum" sz="quarter" idx="5"/>
          </p:nvPr>
        </p:nvSpPr>
        <p:spPr>
          <a:noFill/>
        </p:spPr>
        <p:txBody>
          <a:bodyPr/>
          <a:lstStyle/>
          <a:p>
            <a:r>
              <a:rPr lang="en-US" smtClean="0"/>
              <a:t>##</a:t>
            </a:r>
            <a:endParaRPr lang="en-US" sz="1200" smtClean="0"/>
          </a:p>
        </p:txBody>
      </p:sp>
    </p:spTree>
    <p:extLst>
      <p:ext uri="{BB962C8B-B14F-4D97-AF65-F5344CB8AC3E}">
        <p14:creationId xmlns:p14="http://schemas.microsoft.com/office/powerpoint/2010/main" val="3941959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482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482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482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482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2887446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584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584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584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5847"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3380120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686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687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687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3779945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F2696D-5494-4B31-BD43-3D11DC37B4AD}" type="datetimeFigureOut">
              <a:rPr lang="en-US" smtClean="0"/>
              <a:pPr/>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2696D-5494-4B31-BD43-3D11DC37B4AD}" type="datetimeFigureOut">
              <a:rPr lang="en-US" smtClean="0"/>
              <a:pPr/>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2696D-5494-4B31-BD43-3D11DC37B4AD}" type="datetimeFigureOut">
              <a:rPr lang="en-US" smtClean="0"/>
              <a:pPr/>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2696D-5494-4B31-BD43-3D11DC37B4AD}" type="datetimeFigureOut">
              <a:rPr lang="en-US" smtClean="0"/>
              <a:pPr/>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2696D-5494-4B31-BD43-3D11DC37B4AD}" type="datetimeFigureOut">
              <a:rPr lang="en-US" smtClean="0"/>
              <a:pPr/>
              <a:t>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F2696D-5494-4B31-BD43-3D11DC37B4AD}" type="datetimeFigureOut">
              <a:rPr lang="en-US" smtClean="0"/>
              <a:pPr/>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F2696D-5494-4B31-BD43-3D11DC37B4AD}" type="datetimeFigureOut">
              <a:rPr lang="en-US" smtClean="0"/>
              <a:pPr/>
              <a:t>1/24/2017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F2696D-5494-4B31-BD43-3D11DC37B4AD}" type="datetimeFigureOut">
              <a:rPr lang="en-US" smtClean="0"/>
              <a:pPr/>
              <a:t>1/24/2017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F2696D-5494-4B31-BD43-3D11DC37B4AD}" type="datetimeFigureOut">
              <a:rPr lang="en-US" smtClean="0"/>
              <a:pPr/>
              <a:t>1/24/2017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2696D-5494-4B31-BD43-3D11DC37B4AD}" type="datetimeFigureOut">
              <a:rPr lang="en-US" smtClean="0"/>
              <a:pPr/>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2696D-5494-4B31-BD43-3D11DC37B4AD}" type="datetimeFigureOut">
              <a:rPr lang="en-US" smtClean="0"/>
              <a:pPr/>
              <a:t>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F2696D-5494-4B31-BD43-3D11DC37B4AD}" type="datetimeFigureOut">
              <a:rPr lang="en-US" smtClean="0"/>
              <a:pPr/>
              <a:t>1/24/2017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96915-6D56-4397-B2EE-623E5DC2E5E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3.png"/><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4.png"/><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6.png"/><Relationship Id="rId4"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20.png"/><Relationship Id="rId4"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24.png"/><Relationship Id="rId4" Type="http://schemas.openxmlformats.org/officeDocument/2006/relationships/oleObject" Target="../embeddings/oleObject9.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ideo" Target="file:///C:\Users\sburns\Desktop\Local%20Web%20Files\ECE1001Fall2010\6gear.avi"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1.pn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12.png"/><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algn="ctr"/>
            <a:r>
              <a:rPr lang="en-US" altLang="en-US" b="1" smtClean="0">
                <a:solidFill>
                  <a:srgbClr val="FF0000"/>
                </a:solidFill>
              </a:rPr>
              <a:t>SEMICONDUCTOR  DEVICE FABRICATION</a:t>
            </a:r>
            <a:endParaRPr lang="en-US" altLang="en-US" smtClean="0"/>
          </a:p>
        </p:txBody>
      </p:sp>
      <p:sp>
        <p:nvSpPr>
          <p:cNvPr id="5123" name="Rectangle 3"/>
          <p:cNvSpPr>
            <a:spLocks noGrp="1" noChangeArrowheads="1"/>
          </p:cNvSpPr>
          <p:nvPr>
            <p:ph type="body" idx="1"/>
          </p:nvPr>
        </p:nvSpPr>
        <p:spPr/>
        <p:txBody>
          <a:bodyPr/>
          <a:lstStyle/>
          <a:p>
            <a:pPr algn="ctr">
              <a:buFont typeface="Monotype Sorts" pitchFamily="2" charset="2"/>
              <a:buNone/>
            </a:pPr>
            <a:r>
              <a:rPr lang="en-US" altLang="en-US" sz="2800" b="1" dirty="0" smtClean="0">
                <a:solidFill>
                  <a:srgbClr val="FF0000"/>
                </a:solidFill>
              </a:rPr>
              <a:t>AN OVERVIEW</a:t>
            </a:r>
          </a:p>
          <a:p>
            <a:pPr algn="ctr">
              <a:buFont typeface="Monotype Sorts" pitchFamily="2" charset="2"/>
              <a:buNone/>
            </a:pPr>
            <a:r>
              <a:rPr lang="en-US" altLang="en-US" sz="2800" b="1" dirty="0" smtClean="0">
                <a:solidFill>
                  <a:srgbClr val="FF0000"/>
                </a:solidFill>
              </a:rPr>
              <a:t>Presented to</a:t>
            </a:r>
          </a:p>
          <a:p>
            <a:pPr algn="ctr">
              <a:buFont typeface="Monotype Sorts" pitchFamily="2" charset="2"/>
              <a:buNone/>
            </a:pPr>
            <a:r>
              <a:rPr lang="en-US" altLang="en-US" sz="2800" b="1" dirty="0" smtClean="0">
                <a:solidFill>
                  <a:srgbClr val="FF0000"/>
                </a:solidFill>
              </a:rPr>
              <a:t>EE 2212</a:t>
            </a:r>
          </a:p>
          <a:p>
            <a:pPr algn="ctr">
              <a:buFont typeface="Monotype Sorts" pitchFamily="2" charset="2"/>
              <a:buNone/>
            </a:pPr>
            <a:r>
              <a:rPr lang="en-US" altLang="en-US" sz="2800" b="1" dirty="0" smtClean="0">
                <a:solidFill>
                  <a:srgbClr val="FF0000"/>
                </a:solidFill>
              </a:rPr>
              <a:t>Text Section 2.11 Supplement</a:t>
            </a:r>
          </a:p>
          <a:p>
            <a:pPr algn="ctr">
              <a:buFont typeface="Monotype Sorts" pitchFamily="2" charset="2"/>
              <a:buNone/>
            </a:pPr>
            <a:r>
              <a:rPr lang="en-US" altLang="en-US" sz="2800" b="1" dirty="0" smtClean="0">
                <a:solidFill>
                  <a:srgbClr val="FF0000"/>
                </a:solidFill>
              </a:rPr>
              <a:t>30 January Through 3 February 2017</a:t>
            </a:r>
            <a:endParaRPr lang="en-US" altLang="en-US" sz="2800" dirty="0" smtClean="0"/>
          </a:p>
        </p:txBody>
      </p:sp>
    </p:spTree>
    <p:extLst>
      <p:ext uri="{BB962C8B-B14F-4D97-AF65-F5344CB8AC3E}">
        <p14:creationId xmlns:p14="http://schemas.microsoft.com/office/powerpoint/2010/main" val="4246024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3074" name="Object 4"/>
          <p:cNvGraphicFramePr>
            <a:graphicFrameLocks noChangeAspect="1"/>
          </p:cNvGraphicFramePr>
          <p:nvPr/>
        </p:nvGraphicFramePr>
        <p:xfrm>
          <a:off x="1708150" y="647700"/>
          <a:ext cx="5726113" cy="5564188"/>
        </p:xfrm>
        <a:graphic>
          <a:graphicData uri="http://schemas.openxmlformats.org/presentationml/2006/ole">
            <mc:AlternateContent xmlns:mc="http://schemas.openxmlformats.org/markup-compatibility/2006">
              <mc:Choice xmlns:v="urn:schemas-microsoft-com:vml" Requires="v">
                <p:oleObj spid="_x0000_s11276" name="Photo Editor Photo" r:id="rId4" imgW="5723810" imgH="5563377" progId="MSPhotoEd.3">
                  <p:embed/>
                </p:oleObj>
              </mc:Choice>
              <mc:Fallback>
                <p:oleObj name="Photo Editor Photo" r:id="rId4" imgW="5723810" imgH="556337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8150" y="647700"/>
                        <a:ext cx="5726113" cy="556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67928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185988" y="1219200"/>
          <a:ext cx="4773612" cy="4419600"/>
        </p:xfrm>
        <a:graphic>
          <a:graphicData uri="http://schemas.openxmlformats.org/presentationml/2006/ole">
            <mc:AlternateContent xmlns:mc="http://schemas.openxmlformats.org/markup-compatibility/2006">
              <mc:Choice xmlns:v="urn:schemas-microsoft-com:vml" Requires="v">
                <p:oleObj spid="_x0000_s12310" name="Scanned Photo" r:id="rId4" imgW="4772691" imgH="4420217" progId="MSPhotoEdScan.3">
                  <p:embed/>
                </p:oleObj>
              </mc:Choice>
              <mc:Fallback>
                <p:oleObj name="Scanned Photo" r:id="rId4" imgW="4772691" imgH="4420217" progId="MSPhotoEdSca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988" y="1219200"/>
                        <a:ext cx="4773612"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9" name="Object 3"/>
          <p:cNvGraphicFramePr>
            <a:graphicFrameLocks noChangeAspect="1"/>
          </p:cNvGraphicFramePr>
          <p:nvPr/>
        </p:nvGraphicFramePr>
        <p:xfrm>
          <a:off x="1676400" y="609600"/>
          <a:ext cx="5740400" cy="5314950"/>
        </p:xfrm>
        <a:graphic>
          <a:graphicData uri="http://schemas.openxmlformats.org/presentationml/2006/ole">
            <mc:AlternateContent xmlns:mc="http://schemas.openxmlformats.org/markup-compatibility/2006">
              <mc:Choice xmlns:v="urn:schemas-microsoft-com:vml" Requires="v">
                <p:oleObj spid="_x0000_s12311" name="Photo Editor Photo" r:id="rId6" imgW="4772691" imgH="4420217" progId="MSPhotoEd.3">
                  <p:embed/>
                </p:oleObj>
              </mc:Choice>
              <mc:Fallback>
                <p:oleObj name="Photo Editor Photo" r:id="rId6" imgW="4772691" imgH="4420217"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609600"/>
                        <a:ext cx="57404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67008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122" name="Object 3"/>
          <p:cNvGraphicFramePr>
            <a:graphicFrameLocks noChangeAspect="1"/>
          </p:cNvGraphicFramePr>
          <p:nvPr/>
        </p:nvGraphicFramePr>
        <p:xfrm>
          <a:off x="2133600" y="0"/>
          <a:ext cx="5019675" cy="6858000"/>
        </p:xfrm>
        <a:graphic>
          <a:graphicData uri="http://schemas.openxmlformats.org/presentationml/2006/ole">
            <mc:AlternateContent xmlns:mc="http://schemas.openxmlformats.org/markup-compatibility/2006">
              <mc:Choice xmlns:v="urn:schemas-microsoft-com:vml" Requires="v">
                <p:oleObj spid="_x0000_s13324" name="Photo Editor Photo" r:id="rId4" imgW="5076190" imgH="6935168" progId="MSPhotoEd.3">
                  <p:embed/>
                </p:oleObj>
              </mc:Choice>
              <mc:Fallback>
                <p:oleObj name="Photo Editor Photo" r:id="rId4" imgW="5076190" imgH="693516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0"/>
                        <a:ext cx="50196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15396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2530" name="Picture 5" descr="road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7772400"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4"/>
          <p:cNvSpPr txBox="1">
            <a:spLocks noChangeArrowheads="1"/>
          </p:cNvSpPr>
          <p:nvPr/>
        </p:nvSpPr>
        <p:spPr bwMode="auto">
          <a:xfrm>
            <a:off x="5029200" y="378618"/>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dirty="0" smtClean="0">
                <a:solidFill>
                  <a:srgbClr val="3802BE"/>
                </a:solidFill>
              </a:rPr>
              <a:t>&lt;$40</a:t>
            </a:r>
            <a:endParaRPr lang="en-US" altLang="en-US" dirty="0">
              <a:solidFill>
                <a:srgbClr val="3802BE"/>
              </a:solidFill>
            </a:endParaRPr>
          </a:p>
        </p:txBody>
      </p:sp>
      <p:cxnSp>
        <p:nvCxnSpPr>
          <p:cNvPr id="22532" name="Straight Arrow Connector 7"/>
          <p:cNvCxnSpPr>
            <a:cxnSpLocks noChangeShapeType="1"/>
          </p:cNvCxnSpPr>
          <p:nvPr/>
        </p:nvCxnSpPr>
        <p:spPr bwMode="auto">
          <a:xfrm>
            <a:off x="5753100" y="316251"/>
            <a:ext cx="914400" cy="5334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2533" name="Straight Connector 9"/>
          <p:cNvCxnSpPr>
            <a:cxnSpLocks noChangeShapeType="1"/>
          </p:cNvCxnSpPr>
          <p:nvPr/>
        </p:nvCxnSpPr>
        <p:spPr bwMode="auto">
          <a:xfrm flipV="1">
            <a:off x="5562600" y="1066800"/>
            <a:ext cx="990600" cy="12192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22534" name="Straight Connector 11"/>
          <p:cNvCxnSpPr>
            <a:cxnSpLocks noChangeShapeType="1"/>
          </p:cNvCxnSpPr>
          <p:nvPr/>
        </p:nvCxnSpPr>
        <p:spPr bwMode="auto">
          <a:xfrm flipH="1" flipV="1">
            <a:off x="7004195" y="1257079"/>
            <a:ext cx="76200" cy="426720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 name="Straight Connector 2"/>
          <p:cNvCxnSpPr/>
          <p:nvPr/>
        </p:nvCxnSpPr>
        <p:spPr>
          <a:xfrm flipV="1">
            <a:off x="6553200" y="609600"/>
            <a:ext cx="381000" cy="4572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477000" y="464185"/>
            <a:ext cx="762000" cy="307777"/>
          </a:xfrm>
          <a:prstGeom prst="rect">
            <a:avLst/>
          </a:prstGeom>
          <a:noFill/>
        </p:spPr>
        <p:txBody>
          <a:bodyPr wrap="square" rtlCol="0">
            <a:spAutoFit/>
          </a:bodyPr>
          <a:lstStyle/>
          <a:p>
            <a:r>
              <a:rPr lang="en-US" sz="1400" b="1" dirty="0" smtClean="0"/>
              <a:t>256 GB</a:t>
            </a:r>
            <a:endParaRPr lang="en-US" sz="1400" b="1" dirty="0"/>
          </a:p>
        </p:txBody>
      </p:sp>
      <p:sp>
        <p:nvSpPr>
          <p:cNvPr id="5" name="TextBox 4"/>
          <p:cNvSpPr txBox="1"/>
          <p:nvPr/>
        </p:nvSpPr>
        <p:spPr>
          <a:xfrm>
            <a:off x="6616990" y="934324"/>
            <a:ext cx="850610" cy="369332"/>
          </a:xfrm>
          <a:prstGeom prst="rect">
            <a:avLst/>
          </a:prstGeom>
          <a:solidFill>
            <a:schemeClr val="bg1">
              <a:lumMod val="95000"/>
            </a:schemeClr>
          </a:solidFill>
        </p:spPr>
        <p:txBody>
          <a:bodyPr wrap="square" rtlCol="0">
            <a:spAutoFit/>
          </a:bodyPr>
          <a:lstStyle/>
          <a:p>
            <a:r>
              <a:rPr lang="en-US" dirty="0" smtClean="0"/>
              <a:t>14 nm</a:t>
            </a:r>
            <a:endParaRPr lang="en-US" dirty="0"/>
          </a:p>
        </p:txBody>
      </p:sp>
    </p:spTree>
    <p:extLst>
      <p:ext uri="{BB962C8B-B14F-4D97-AF65-F5344CB8AC3E}">
        <p14:creationId xmlns:p14="http://schemas.microsoft.com/office/powerpoint/2010/main" val="3594420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
            <a:ext cx="7772400" cy="355701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876700"/>
            <a:ext cx="7025612" cy="2633828"/>
          </a:xfrm>
          <a:prstGeom prst="rect">
            <a:avLst/>
          </a:prstGeom>
        </p:spPr>
      </p:pic>
    </p:spTree>
    <p:extLst>
      <p:ext uri="{BB962C8B-B14F-4D97-AF65-F5344CB8AC3E}">
        <p14:creationId xmlns:p14="http://schemas.microsoft.com/office/powerpoint/2010/main" val="278257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838200" y="0"/>
          <a:ext cx="7010400" cy="6116638"/>
        </p:xfrm>
        <a:graphic>
          <a:graphicData uri="http://schemas.openxmlformats.org/presentationml/2006/ole">
            <mc:AlternateContent xmlns:mc="http://schemas.openxmlformats.org/markup-compatibility/2006">
              <mc:Choice xmlns:v="urn:schemas-microsoft-com:vml" Requires="v">
                <p:oleObj spid="_x0000_s14348" name="Photo Editor Photo" r:id="rId4" imgW="5695238" imgH="4971429" progId="MSPhotoEd.3">
                  <p:embed/>
                </p:oleObj>
              </mc:Choice>
              <mc:Fallback>
                <p:oleObj name="Photo Editor Photo" r:id="rId4" imgW="5695238" imgH="497142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0"/>
                        <a:ext cx="7010400" cy="611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26268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sburns\Desktop\Local Web Files\EE4611Spring2013\Fab1.jpeg"/>
          <p:cNvPicPr>
            <a:picLocks noChangeAspect="1" noChangeArrowheads="1"/>
          </p:cNvPicPr>
          <p:nvPr/>
        </p:nvPicPr>
        <p:blipFill>
          <a:blip r:embed="rId2" cstate="print"/>
          <a:srcRect/>
          <a:stretch>
            <a:fillRect/>
          </a:stretch>
        </p:blipFill>
        <p:spPr bwMode="auto">
          <a:xfrm>
            <a:off x="1752600" y="148174"/>
            <a:ext cx="6553200" cy="674203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Users\sburns\Desktop\Local Web Files\EE2212Fall2012\Hazards.JPG"/>
          <p:cNvPicPr>
            <a:picLocks noChangeAspect="1" noChangeArrowheads="1"/>
          </p:cNvPicPr>
          <p:nvPr/>
        </p:nvPicPr>
        <p:blipFill>
          <a:blip r:embed="rId2" cstate="print"/>
          <a:srcRect/>
          <a:stretch>
            <a:fillRect/>
          </a:stretch>
        </p:blipFill>
        <p:spPr bwMode="auto">
          <a:xfrm>
            <a:off x="447675" y="-609600"/>
            <a:ext cx="8696325" cy="77724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399" y="152400"/>
            <a:ext cx="7696202" cy="6563149"/>
          </a:xfrm>
        </p:spPr>
      </p:pic>
    </p:spTree>
    <p:extLst>
      <p:ext uri="{BB962C8B-B14F-4D97-AF65-F5344CB8AC3E}">
        <p14:creationId xmlns:p14="http://schemas.microsoft.com/office/powerpoint/2010/main" val="1286858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457200" y="381000"/>
            <a:ext cx="7772400" cy="1143000"/>
          </a:xfrm>
        </p:spPr>
        <p:txBody>
          <a:bodyPr>
            <a:normAutofit fontScale="90000"/>
          </a:bodyPr>
          <a:lstStyle/>
          <a:p>
            <a:pPr algn="ctr"/>
            <a:r>
              <a:rPr lang="en-US" sz="2800" b="1" dirty="0" smtClean="0">
                <a:solidFill>
                  <a:srgbClr val="FF0000"/>
                </a:solidFill>
              </a:rPr>
              <a:t>BASIC PROCESSING STEPS</a:t>
            </a:r>
            <a:br>
              <a:rPr lang="en-US" sz="2800" b="1" dirty="0" smtClean="0">
                <a:solidFill>
                  <a:srgbClr val="FF0000"/>
                </a:solidFill>
              </a:rPr>
            </a:br>
            <a:r>
              <a:rPr lang="en-US" sz="2800" b="1" dirty="0" smtClean="0">
                <a:solidFill>
                  <a:srgbClr val="FF0000"/>
                </a:solidFill>
              </a:rPr>
              <a:t>Design Then</a:t>
            </a:r>
            <a:r>
              <a:rPr lang="en-US" b="1" dirty="0" smtClean="0">
                <a:solidFill>
                  <a:srgbClr val="FF0000"/>
                </a:solidFill>
              </a:rPr>
              <a:t/>
            </a:r>
            <a:br>
              <a:rPr lang="en-US" b="1" dirty="0" smtClean="0">
                <a:solidFill>
                  <a:srgbClr val="FF0000"/>
                </a:solidFill>
              </a:rPr>
            </a:br>
            <a:r>
              <a:rPr lang="en-US" sz="2800" b="1" dirty="0" smtClean="0">
                <a:solidFill>
                  <a:srgbClr val="FF0000"/>
                </a:solidFill>
              </a:rPr>
              <a:t>Repeated Application Of:</a:t>
            </a:r>
            <a:br>
              <a:rPr lang="en-US" sz="2800" b="1" dirty="0" smtClean="0">
                <a:solidFill>
                  <a:srgbClr val="FF0000"/>
                </a:solidFill>
              </a:rPr>
            </a:br>
            <a:endParaRPr lang="en-US" dirty="0" smtClean="0">
              <a:solidFill>
                <a:srgbClr val="FF0000"/>
              </a:solidFill>
            </a:endParaRPr>
          </a:p>
        </p:txBody>
      </p:sp>
      <p:sp>
        <p:nvSpPr>
          <p:cNvPr id="23555" name="Rectangle 3"/>
          <p:cNvSpPr>
            <a:spLocks noGrp="1" noChangeArrowheads="1"/>
          </p:cNvSpPr>
          <p:nvPr>
            <p:ph type="subTitle" idx="1"/>
          </p:nvPr>
        </p:nvSpPr>
        <p:spPr>
          <a:xfrm>
            <a:off x="990600" y="1600200"/>
            <a:ext cx="6400800" cy="4343400"/>
          </a:xfrm>
        </p:spPr>
        <p:txBody>
          <a:bodyPr>
            <a:normAutofit fontScale="92500"/>
          </a:bodyPr>
          <a:lstStyle/>
          <a:p>
            <a:r>
              <a:rPr lang="en-US" sz="2400" b="1" dirty="0" smtClean="0">
                <a:solidFill>
                  <a:srgbClr val="FF0000"/>
                </a:solidFill>
              </a:rPr>
              <a:t>Oxidation and/or</a:t>
            </a:r>
            <a:r>
              <a:rPr lang="en-US" sz="2400" b="1" dirty="0">
                <a:solidFill>
                  <a:srgbClr val="FF0000"/>
                </a:solidFill>
              </a:rPr>
              <a:t> </a:t>
            </a:r>
            <a:r>
              <a:rPr lang="en-US" sz="2400" b="1" dirty="0" err="1" smtClean="0">
                <a:solidFill>
                  <a:srgbClr val="FF0000"/>
                </a:solidFill>
              </a:rPr>
              <a:t>Nitridation</a:t>
            </a:r>
            <a:endParaRPr lang="en-US" sz="2400" b="1" dirty="0" smtClean="0">
              <a:solidFill>
                <a:srgbClr val="FF0000"/>
              </a:solidFill>
            </a:endParaRPr>
          </a:p>
          <a:p>
            <a:r>
              <a:rPr lang="en-US" sz="2400" b="1" dirty="0" smtClean="0">
                <a:solidFill>
                  <a:srgbClr val="FF0000"/>
                </a:solidFill>
              </a:rPr>
              <a:t>Photolithography</a:t>
            </a:r>
          </a:p>
          <a:p>
            <a:r>
              <a:rPr lang="en-US" sz="2400" b="1" dirty="0" smtClean="0">
                <a:solidFill>
                  <a:srgbClr val="FF0000"/>
                </a:solidFill>
              </a:rPr>
              <a:t>Wet Etching (Chemical)</a:t>
            </a:r>
          </a:p>
          <a:p>
            <a:r>
              <a:rPr lang="en-US" sz="2400" b="1" dirty="0" smtClean="0">
                <a:solidFill>
                  <a:srgbClr val="FF0000"/>
                </a:solidFill>
              </a:rPr>
              <a:t>Dry Etching (Plasma)</a:t>
            </a:r>
          </a:p>
          <a:p>
            <a:r>
              <a:rPr lang="en-US" sz="2400" b="1" dirty="0" smtClean="0">
                <a:solidFill>
                  <a:srgbClr val="FF0000"/>
                </a:solidFill>
              </a:rPr>
              <a:t>Ion Implantation and/or Diffusion</a:t>
            </a:r>
          </a:p>
          <a:p>
            <a:r>
              <a:rPr lang="en-US" sz="2400" b="1" dirty="0" smtClean="0">
                <a:solidFill>
                  <a:srgbClr val="FF0000"/>
                </a:solidFill>
              </a:rPr>
              <a:t>Evaporation</a:t>
            </a:r>
          </a:p>
          <a:p>
            <a:r>
              <a:rPr lang="en-US" sz="2400" b="1" dirty="0" smtClean="0">
                <a:solidFill>
                  <a:srgbClr val="FF0000"/>
                </a:solidFill>
              </a:rPr>
              <a:t>Sputtering</a:t>
            </a:r>
          </a:p>
          <a:p>
            <a:r>
              <a:rPr lang="en-US" sz="2400" b="1" dirty="0" smtClean="0">
                <a:solidFill>
                  <a:srgbClr val="FF0000"/>
                </a:solidFill>
              </a:rPr>
              <a:t>Plasma Assisted Deposition</a:t>
            </a:r>
          </a:p>
          <a:p>
            <a:r>
              <a:rPr lang="en-US" sz="2400" b="1" dirty="0" err="1" smtClean="0">
                <a:solidFill>
                  <a:srgbClr val="FF0000"/>
                </a:solidFill>
              </a:rPr>
              <a:t>Epitaxy</a:t>
            </a:r>
            <a:endParaRPr lang="en-US" sz="2400" b="1" dirty="0" smtClean="0">
              <a:solidFill>
                <a:srgbClr val="FF0000"/>
              </a:solidFill>
            </a:endParaRPr>
          </a:p>
          <a:p>
            <a:r>
              <a:rPr lang="en-US" sz="2400" b="1" dirty="0" smtClean="0">
                <a:solidFill>
                  <a:srgbClr val="FF0000"/>
                </a:solidFill>
              </a:rPr>
              <a:t>Many Processing Steps are at temperatures to 1200°C</a:t>
            </a:r>
          </a:p>
          <a:p>
            <a:endParaRPr lang="en-US" sz="2400" b="1" dirty="0" smtClean="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0"/>
            <a:ext cx="7772400" cy="1143000"/>
          </a:xfrm>
        </p:spPr>
        <p:txBody>
          <a:bodyPr/>
          <a:lstStyle/>
          <a:p>
            <a:pPr algn="ctr"/>
            <a:r>
              <a:rPr lang="en-US" altLang="en-US" b="1" smtClean="0">
                <a:solidFill>
                  <a:srgbClr val="FF0000"/>
                </a:solidFill>
              </a:rPr>
              <a:t>OUTLINE</a:t>
            </a:r>
            <a:endParaRPr lang="en-US" altLang="en-US" smtClean="0"/>
          </a:p>
        </p:txBody>
      </p:sp>
      <p:sp>
        <p:nvSpPr>
          <p:cNvPr id="7171" name="Rectangle 3"/>
          <p:cNvSpPr>
            <a:spLocks noGrp="1" noChangeArrowheads="1"/>
          </p:cNvSpPr>
          <p:nvPr>
            <p:ph type="body" idx="1"/>
          </p:nvPr>
        </p:nvSpPr>
        <p:spPr>
          <a:xfrm>
            <a:off x="0" y="1066800"/>
            <a:ext cx="8686800" cy="4114800"/>
          </a:xfrm>
        </p:spPr>
        <p:txBody>
          <a:bodyPr>
            <a:normAutofit/>
          </a:bodyPr>
          <a:lstStyle/>
          <a:p>
            <a:pPr>
              <a:lnSpc>
                <a:spcPct val="90000"/>
              </a:lnSpc>
              <a:buClr>
                <a:srgbClr val="FFFF00"/>
              </a:buClr>
              <a:buFont typeface="Monotype Sorts" pitchFamily="2" charset="2"/>
              <a:buChar char="è"/>
            </a:pPr>
            <a:r>
              <a:rPr lang="en-US" altLang="en-US" sz="2400" b="1" dirty="0">
                <a:solidFill>
                  <a:srgbClr val="FF0000"/>
                </a:solidFill>
              </a:rPr>
              <a:t>Dimensions and Units</a:t>
            </a:r>
          </a:p>
          <a:p>
            <a:pPr>
              <a:lnSpc>
                <a:spcPct val="90000"/>
              </a:lnSpc>
              <a:buClr>
                <a:srgbClr val="FFFF00"/>
              </a:buClr>
              <a:buFont typeface="Monotype Sorts" pitchFamily="2" charset="2"/>
              <a:buChar char="è"/>
            </a:pPr>
            <a:r>
              <a:rPr lang="en-US" altLang="en-US" sz="2400" b="1" dirty="0" smtClean="0">
                <a:solidFill>
                  <a:srgbClr val="FF0000"/>
                </a:solidFill>
              </a:rPr>
              <a:t>What is a Monolithic (“Single Stone”) Integrated Circuit (IC)?</a:t>
            </a:r>
          </a:p>
          <a:p>
            <a:pPr>
              <a:lnSpc>
                <a:spcPct val="90000"/>
              </a:lnSpc>
              <a:buClr>
                <a:srgbClr val="FFFF00"/>
              </a:buClr>
              <a:buFont typeface="Monotype Sorts" pitchFamily="2" charset="2"/>
              <a:buChar char="è"/>
            </a:pPr>
            <a:r>
              <a:rPr lang="en-US" altLang="en-US" sz="2400" b="1" dirty="0" smtClean="0">
                <a:solidFill>
                  <a:srgbClr val="FF0000"/>
                </a:solidFill>
              </a:rPr>
              <a:t>Fabrication and Integrated Circuit Overview</a:t>
            </a:r>
          </a:p>
          <a:p>
            <a:pPr>
              <a:lnSpc>
                <a:spcPct val="90000"/>
              </a:lnSpc>
              <a:buClr>
                <a:srgbClr val="FFFF00"/>
              </a:buClr>
              <a:buFont typeface="Monotype Sorts" pitchFamily="2" charset="2"/>
              <a:buChar char="è"/>
            </a:pPr>
            <a:r>
              <a:rPr lang="en-US" altLang="en-US" sz="2400" b="1" dirty="0" smtClean="0">
                <a:solidFill>
                  <a:srgbClr val="FF0000"/>
                </a:solidFill>
              </a:rPr>
              <a:t>Historical Perspectives</a:t>
            </a:r>
          </a:p>
          <a:p>
            <a:pPr>
              <a:lnSpc>
                <a:spcPct val="90000"/>
              </a:lnSpc>
              <a:buClr>
                <a:srgbClr val="FFFF00"/>
              </a:buClr>
              <a:buFont typeface="Monotype Sorts" pitchFamily="2" charset="2"/>
              <a:buChar char="è"/>
            </a:pPr>
            <a:r>
              <a:rPr lang="en-US" altLang="en-US" sz="2400" b="1" dirty="0" smtClean="0">
                <a:solidFill>
                  <a:srgbClr val="FF0000"/>
                </a:solidFill>
              </a:rPr>
              <a:t>Photolithography</a:t>
            </a:r>
          </a:p>
          <a:p>
            <a:pPr>
              <a:lnSpc>
                <a:spcPct val="90000"/>
              </a:lnSpc>
              <a:buClr>
                <a:srgbClr val="FFFF00"/>
              </a:buClr>
              <a:buFont typeface="Monotype Sorts" pitchFamily="2" charset="2"/>
              <a:buChar char="è"/>
            </a:pPr>
            <a:r>
              <a:rPr lang="en-US" altLang="en-US" sz="2400" b="1" dirty="0" smtClean="0">
                <a:solidFill>
                  <a:srgbClr val="FF0000"/>
                </a:solidFill>
              </a:rPr>
              <a:t>Basic process sequence</a:t>
            </a:r>
          </a:p>
          <a:p>
            <a:pPr>
              <a:lnSpc>
                <a:spcPct val="90000"/>
              </a:lnSpc>
              <a:buClr>
                <a:srgbClr val="FFFF00"/>
              </a:buClr>
              <a:buFont typeface="Monotype Sorts" pitchFamily="2" charset="2"/>
              <a:buChar char="è"/>
            </a:pPr>
            <a:r>
              <a:rPr lang="en-US" altLang="en-US" sz="2400" b="1" dirty="0" smtClean="0">
                <a:solidFill>
                  <a:srgbClr val="FF0000"/>
                </a:solidFill>
              </a:rPr>
              <a:t>Packaging</a:t>
            </a:r>
          </a:p>
          <a:p>
            <a:pPr>
              <a:lnSpc>
                <a:spcPct val="90000"/>
              </a:lnSpc>
              <a:buClr>
                <a:srgbClr val="FFFF00"/>
              </a:buClr>
              <a:buFont typeface="Monotype Sorts" pitchFamily="2" charset="2"/>
              <a:buChar char="è"/>
            </a:pPr>
            <a:r>
              <a:rPr lang="en-US" altLang="en-US" sz="2400" b="1" dirty="0" smtClean="0">
                <a:solidFill>
                  <a:srgbClr val="FF0000"/>
                </a:solidFill>
              </a:rPr>
              <a:t>Basic Processing Steps Summary</a:t>
            </a:r>
          </a:p>
          <a:p>
            <a:pPr>
              <a:lnSpc>
                <a:spcPct val="90000"/>
              </a:lnSpc>
              <a:buClr>
                <a:srgbClr val="FFFF00"/>
              </a:buClr>
              <a:buFont typeface="Monotype Sorts" pitchFamily="2" charset="2"/>
              <a:buChar char="è"/>
            </a:pPr>
            <a:r>
              <a:rPr lang="en-US" altLang="en-US" sz="2400" b="1" dirty="0" smtClean="0">
                <a:solidFill>
                  <a:srgbClr val="FF0000"/>
                </a:solidFill>
              </a:rPr>
              <a:t>Other Devices and Technologies</a:t>
            </a:r>
          </a:p>
        </p:txBody>
      </p:sp>
    </p:spTree>
    <p:extLst>
      <p:ext uri="{BB962C8B-B14F-4D97-AF65-F5344CB8AC3E}">
        <p14:creationId xmlns:p14="http://schemas.microsoft.com/office/powerpoint/2010/main" val="3054751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1898650" y="80963"/>
          <a:ext cx="5345113" cy="6697662"/>
        </p:xfrm>
        <a:graphic>
          <a:graphicData uri="http://schemas.openxmlformats.org/presentationml/2006/ole">
            <mc:AlternateContent xmlns:mc="http://schemas.openxmlformats.org/markup-compatibility/2006">
              <mc:Choice xmlns:v="urn:schemas-microsoft-com:vml" Requires="v">
                <p:oleObj spid="_x0000_s6159" name="Photo Editor Photo" r:id="rId4" imgW="5342857" imgH="6695238" progId="">
                  <p:embed/>
                </p:oleObj>
              </mc:Choice>
              <mc:Fallback>
                <p:oleObj name="Photo Editor Photo" r:id="rId4" imgW="5342857" imgH="669523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650" y="80963"/>
                        <a:ext cx="5345113" cy="669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228600"/>
            <a:ext cx="7772400" cy="533400"/>
          </a:xfrm>
        </p:spPr>
        <p:txBody>
          <a:bodyPr/>
          <a:lstStyle/>
          <a:p>
            <a:r>
              <a:rPr lang="en-US" altLang="en-US" sz="2800" b="1" smtClean="0">
                <a:solidFill>
                  <a:srgbClr val="FF0000"/>
                </a:solidFill>
              </a:rPr>
              <a:t>OTHER DEVICES AND TECHNOLOGIES</a:t>
            </a:r>
          </a:p>
        </p:txBody>
      </p:sp>
      <p:sp>
        <p:nvSpPr>
          <p:cNvPr id="28675" name="Rectangle 3"/>
          <p:cNvSpPr>
            <a:spLocks noGrp="1" noChangeArrowheads="1"/>
          </p:cNvSpPr>
          <p:nvPr>
            <p:ph type="body" idx="1"/>
          </p:nvPr>
        </p:nvSpPr>
        <p:spPr>
          <a:xfrm>
            <a:off x="609600" y="914400"/>
            <a:ext cx="8382000" cy="4114800"/>
          </a:xfrm>
        </p:spPr>
        <p:txBody>
          <a:bodyPr>
            <a:normAutofit lnSpcReduction="10000"/>
          </a:bodyPr>
          <a:lstStyle/>
          <a:p>
            <a:pPr>
              <a:lnSpc>
                <a:spcPct val="90000"/>
              </a:lnSpc>
              <a:buClr>
                <a:srgbClr val="FFFF00"/>
              </a:buClr>
              <a:buFont typeface="Monotype Sorts" pitchFamily="2" charset="2"/>
              <a:buChar char="è"/>
            </a:pPr>
            <a:r>
              <a:rPr lang="en-US" altLang="en-US" sz="2400" b="1" dirty="0" smtClean="0">
                <a:solidFill>
                  <a:srgbClr val="FF0000"/>
                </a:solidFill>
              </a:rPr>
              <a:t>Thin-Film Transistors (TFT) for displays and cameras</a:t>
            </a:r>
          </a:p>
          <a:p>
            <a:pPr>
              <a:lnSpc>
                <a:spcPct val="90000"/>
              </a:lnSpc>
              <a:buClr>
                <a:srgbClr val="FFFF00"/>
              </a:buClr>
              <a:buFont typeface="Monotype Sorts" pitchFamily="2" charset="2"/>
              <a:buChar char="è"/>
            </a:pPr>
            <a:r>
              <a:rPr lang="en-US" altLang="en-US" sz="2400" b="1" dirty="0" smtClean="0">
                <a:solidFill>
                  <a:srgbClr val="FF0000"/>
                </a:solidFill>
              </a:rPr>
              <a:t>Displays-Liquid Crystal Displays (LCD), Plasma, LED Backlit, etc. Television, computer, and smart phone screens</a:t>
            </a:r>
          </a:p>
          <a:p>
            <a:pPr>
              <a:lnSpc>
                <a:spcPct val="90000"/>
              </a:lnSpc>
              <a:buClr>
                <a:srgbClr val="FFFF00"/>
              </a:buClr>
              <a:buFont typeface="Monotype Sorts" pitchFamily="2" charset="2"/>
              <a:buChar char="è"/>
            </a:pPr>
            <a:r>
              <a:rPr lang="en-US" altLang="en-US" sz="2400" b="1" dirty="0" smtClean="0">
                <a:solidFill>
                  <a:srgbClr val="FF0000"/>
                </a:solidFill>
              </a:rPr>
              <a:t>Photonic-Light Emitting Diodes (LED), Organic Light Emitting Diodes (OLED), LASERS, Optical Chips, etc.), Lighting</a:t>
            </a:r>
          </a:p>
          <a:p>
            <a:pPr>
              <a:lnSpc>
                <a:spcPct val="90000"/>
              </a:lnSpc>
              <a:buClr>
                <a:srgbClr val="FFFF00"/>
              </a:buClr>
              <a:buFont typeface="Monotype Sorts" pitchFamily="2" charset="2"/>
              <a:buChar char="è"/>
            </a:pPr>
            <a:r>
              <a:rPr lang="en-US" altLang="en-US" sz="2400" b="1" dirty="0" smtClean="0">
                <a:solidFill>
                  <a:srgbClr val="FF0000"/>
                </a:solidFill>
              </a:rPr>
              <a:t>Photovoltaics-Conventional Crystalline and Flexible Thin-Film</a:t>
            </a:r>
          </a:p>
          <a:p>
            <a:pPr>
              <a:lnSpc>
                <a:spcPct val="90000"/>
              </a:lnSpc>
              <a:buClr>
                <a:srgbClr val="FFFF00"/>
              </a:buClr>
              <a:buFont typeface="Monotype Sorts" pitchFamily="2" charset="2"/>
              <a:buChar char="è"/>
            </a:pPr>
            <a:r>
              <a:rPr lang="en-US" altLang="en-US" sz="2400" b="1" dirty="0" smtClean="0">
                <a:solidFill>
                  <a:srgbClr val="FF0000"/>
                </a:solidFill>
              </a:rPr>
              <a:t>Devices and Systems on Flexible Substrates. Next generation of smart phones </a:t>
            </a:r>
          </a:p>
          <a:p>
            <a:pPr>
              <a:lnSpc>
                <a:spcPct val="90000"/>
              </a:lnSpc>
              <a:buClr>
                <a:srgbClr val="FFFF00"/>
              </a:buClr>
              <a:buFont typeface="Monotype Sorts" pitchFamily="2" charset="2"/>
              <a:buChar char="è"/>
            </a:pPr>
            <a:r>
              <a:rPr lang="en-US" altLang="en-US" sz="2400" b="1" dirty="0" smtClean="0">
                <a:solidFill>
                  <a:srgbClr val="FF0000"/>
                </a:solidFill>
              </a:rPr>
              <a:t>Micro-Electro-Mechanical Systems (MEMS)  integration of mechanical elements, sensors, actuators, and electronics on a common silicon substrate through microfabrication technology.  Automotive, medical, personal electronics</a:t>
            </a:r>
          </a:p>
        </p:txBody>
      </p:sp>
    </p:spTree>
    <p:extLst>
      <p:ext uri="{BB962C8B-B14F-4D97-AF65-F5344CB8AC3E}">
        <p14:creationId xmlns:p14="http://schemas.microsoft.com/office/powerpoint/2010/main" val="2786029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ctrTitle"/>
          </p:nvPr>
        </p:nvSpPr>
        <p:spPr/>
        <p:txBody>
          <a:bodyPr/>
          <a:lstStyle/>
          <a:p>
            <a:endParaRPr lang="en-US" smtClean="0"/>
          </a:p>
        </p:txBody>
      </p:sp>
      <p:pic>
        <p:nvPicPr>
          <p:cNvPr id="10244" name="Picture 4" descr="mems-image-1"/>
          <p:cNvPicPr>
            <a:picLocks noChangeAspect="1" noChangeArrowheads="1"/>
          </p:cNvPicPr>
          <p:nvPr/>
        </p:nvPicPr>
        <p:blipFill>
          <a:blip r:embed="rId4" cstate="print"/>
          <a:srcRect/>
          <a:stretch>
            <a:fillRect/>
          </a:stretch>
        </p:blipFill>
        <p:spPr bwMode="auto">
          <a:xfrm>
            <a:off x="533400" y="152400"/>
            <a:ext cx="4267200" cy="3200400"/>
          </a:xfrm>
          <a:prstGeom prst="rect">
            <a:avLst/>
          </a:prstGeom>
          <a:noFill/>
          <a:ln w="9525">
            <a:noFill/>
            <a:miter lim="800000"/>
            <a:headEnd/>
            <a:tailEnd/>
          </a:ln>
        </p:spPr>
      </p:pic>
      <p:pic>
        <p:nvPicPr>
          <p:cNvPr id="10245" name="Picture 5" descr="gearandpollen2copy1"/>
          <p:cNvPicPr>
            <a:picLocks noChangeAspect="1" noChangeArrowheads="1"/>
          </p:cNvPicPr>
          <p:nvPr/>
        </p:nvPicPr>
        <p:blipFill>
          <a:blip r:embed="rId5" cstate="print"/>
          <a:srcRect/>
          <a:stretch>
            <a:fillRect/>
          </a:stretch>
        </p:blipFill>
        <p:spPr bwMode="auto">
          <a:xfrm>
            <a:off x="5029200" y="228600"/>
            <a:ext cx="3733800" cy="3332163"/>
          </a:xfrm>
          <a:prstGeom prst="rect">
            <a:avLst/>
          </a:prstGeom>
          <a:noFill/>
          <a:ln w="9525">
            <a:noFill/>
            <a:miter lim="800000"/>
            <a:headEnd/>
            <a:tailEnd/>
          </a:ln>
        </p:spPr>
      </p:pic>
      <p:pic>
        <p:nvPicPr>
          <p:cNvPr id="45062" name="6gear.avi">
            <a:hlinkClick r:id="" action="ppaction://media"/>
          </p:cNvPr>
          <p:cNvPicPr>
            <a:picLocks noRot="1" noChangeAspect="1" noChangeArrowheads="1"/>
          </p:cNvPicPr>
          <p:nvPr>
            <a:videoFile r:link="rId1"/>
          </p:nvPr>
        </p:nvPicPr>
        <p:blipFill>
          <a:blip r:embed="rId6" cstate="print"/>
          <a:srcRect/>
          <a:stretch>
            <a:fillRect/>
          </a:stretch>
        </p:blipFill>
        <p:spPr bwMode="auto">
          <a:xfrm>
            <a:off x="2590800" y="3657600"/>
            <a:ext cx="3810000" cy="2857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06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5062"/>
                                        </p:tgtEl>
                                      </p:cBhvr>
                                    </p:cmd>
                                  </p:childTnLst>
                                </p:cTn>
                              </p:par>
                            </p:childTnLst>
                          </p:cTn>
                        </p:par>
                      </p:childTnLst>
                    </p:cTn>
                  </p:par>
                </p:childTnLst>
              </p:cTn>
              <p:nextCondLst>
                <p:cond evt="onClick" delay="0">
                  <p:tgtEl>
                    <p:spTgt spid="45062"/>
                  </p:tgtEl>
                </p:cond>
              </p:nextCondLst>
            </p:seq>
            <p:video>
              <p:cMediaNode>
                <p:cTn id="7" fill="hold" display="0">
                  <p:stCondLst>
                    <p:cond delay="indefinite"/>
                  </p:stCondLst>
                  <p:endCondLst>
                    <p:cond evt="onNext" delay="0">
                      <p:tgtEl>
                        <p:sldTgt/>
                      </p:tgtEl>
                    </p:cond>
                    <p:cond evt="onPrev" delay="0">
                      <p:tgtEl>
                        <p:sldTgt/>
                      </p:tgtEl>
                    </p:cond>
                  </p:endCondLst>
                </p:cTn>
                <p:tgtEl>
                  <p:spTgt spid="4506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69925" y="0"/>
            <a:ext cx="7772400" cy="762000"/>
          </a:xfrm>
        </p:spPr>
        <p:txBody>
          <a:bodyPr/>
          <a:lstStyle/>
          <a:p>
            <a:r>
              <a:rPr lang="en-US" altLang="en-US" sz="2400" b="1" dirty="0" smtClean="0">
                <a:solidFill>
                  <a:srgbClr val="FF0000"/>
                </a:solidFill>
              </a:rPr>
              <a:t>DIMENSIONS AND UNITS</a:t>
            </a:r>
            <a:endParaRPr lang="en-US" altLang="en-US" sz="2400" dirty="0" smtClean="0"/>
          </a:p>
        </p:txBody>
      </p:sp>
      <p:sp>
        <p:nvSpPr>
          <p:cNvPr id="5123" name="Rectangle 3"/>
          <p:cNvSpPr>
            <a:spLocks noGrp="1" noChangeArrowheads="1"/>
          </p:cNvSpPr>
          <p:nvPr>
            <p:ph type="body" idx="1"/>
          </p:nvPr>
        </p:nvSpPr>
        <p:spPr>
          <a:xfrm>
            <a:off x="288925" y="762000"/>
            <a:ext cx="8550275" cy="4114800"/>
          </a:xfrm>
        </p:spPr>
        <p:txBody>
          <a:bodyPr/>
          <a:lstStyle/>
          <a:p>
            <a:pPr>
              <a:lnSpc>
                <a:spcPct val="90000"/>
              </a:lnSpc>
              <a:buClr>
                <a:srgbClr val="0000FF"/>
              </a:buClr>
              <a:buFont typeface="Monotype Sorts" pitchFamily="2" charset="2"/>
              <a:buChar char="è"/>
            </a:pPr>
            <a:r>
              <a:rPr lang="en-US" altLang="en-US" sz="1600" b="1" dirty="0" smtClean="0">
                <a:solidFill>
                  <a:srgbClr val="FF0000"/>
                </a:solidFill>
              </a:rPr>
              <a:t>1 micrometer (1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 = 10</a:t>
            </a:r>
            <a:r>
              <a:rPr lang="en-US" altLang="en-US" sz="1600" b="1" baseline="30000" dirty="0" smtClean="0">
                <a:solidFill>
                  <a:srgbClr val="FF0000"/>
                </a:solidFill>
              </a:rPr>
              <a:t>-6</a:t>
            </a:r>
            <a:r>
              <a:rPr lang="en-US" altLang="en-US" sz="1600" b="1" dirty="0" smtClean="0">
                <a:solidFill>
                  <a:srgbClr val="FF0000"/>
                </a:solidFill>
              </a:rPr>
              <a:t>m = 10</a:t>
            </a:r>
            <a:r>
              <a:rPr lang="en-US" altLang="en-US" sz="1600" b="1" baseline="30000" dirty="0" smtClean="0">
                <a:solidFill>
                  <a:srgbClr val="FF0000"/>
                </a:solidFill>
              </a:rPr>
              <a:t>-4</a:t>
            </a:r>
            <a:r>
              <a:rPr lang="en-US" altLang="en-US" sz="1600" b="1" dirty="0" smtClean="0">
                <a:solidFill>
                  <a:srgbClr val="FF0000"/>
                </a:solidFill>
              </a:rPr>
              <a:t>cm</a:t>
            </a:r>
          </a:p>
          <a:p>
            <a:pPr>
              <a:lnSpc>
                <a:spcPct val="90000"/>
              </a:lnSpc>
              <a:buClr>
                <a:srgbClr val="0000FF"/>
              </a:buClr>
              <a:buFont typeface="Monotype Sorts" pitchFamily="2" charset="2"/>
              <a:buChar char="è"/>
            </a:pPr>
            <a:r>
              <a:rPr lang="en-US" altLang="en-US" sz="1600" b="1" dirty="0" smtClean="0">
                <a:solidFill>
                  <a:srgbClr val="FF0000"/>
                </a:solidFill>
              </a:rPr>
              <a:t>1 Å = 10</a:t>
            </a:r>
            <a:r>
              <a:rPr lang="en-US" altLang="en-US" sz="1600" b="1" baseline="30000" dirty="0" smtClean="0">
                <a:solidFill>
                  <a:srgbClr val="FF0000"/>
                </a:solidFill>
              </a:rPr>
              <a:t>-10</a:t>
            </a:r>
            <a:r>
              <a:rPr lang="en-US" altLang="en-US" sz="1600" b="1" dirty="0" smtClean="0">
                <a:solidFill>
                  <a:srgbClr val="FF0000"/>
                </a:solidFill>
              </a:rPr>
              <a:t>m = 10</a:t>
            </a:r>
            <a:r>
              <a:rPr lang="en-US" altLang="en-US" sz="1600" b="1" baseline="30000" dirty="0" smtClean="0">
                <a:solidFill>
                  <a:srgbClr val="FF0000"/>
                </a:solidFill>
              </a:rPr>
              <a:t>-8</a:t>
            </a:r>
            <a:r>
              <a:rPr lang="en-US" altLang="en-US" sz="1600" b="1" dirty="0" smtClean="0">
                <a:solidFill>
                  <a:srgbClr val="FF0000"/>
                </a:solidFill>
              </a:rPr>
              <a:t>cm (Å =Angstrom)</a:t>
            </a:r>
          </a:p>
          <a:p>
            <a:pPr>
              <a:lnSpc>
                <a:spcPct val="90000"/>
              </a:lnSpc>
              <a:buClr>
                <a:srgbClr val="0000FF"/>
              </a:buClr>
              <a:buFont typeface="Monotype Sorts" pitchFamily="2" charset="2"/>
              <a:buChar char="è"/>
            </a:pPr>
            <a:r>
              <a:rPr lang="en-US" altLang="en-US" sz="1600" b="1" dirty="0" smtClean="0">
                <a:solidFill>
                  <a:srgbClr val="FF0000"/>
                </a:solidFill>
              </a:rPr>
              <a:t>10,000 Å = 1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 = 1000 nm</a:t>
            </a:r>
          </a:p>
          <a:p>
            <a:pPr>
              <a:lnSpc>
                <a:spcPct val="90000"/>
              </a:lnSpc>
              <a:buClr>
                <a:srgbClr val="0000FF"/>
              </a:buClr>
              <a:buFont typeface="Monotype Sorts" pitchFamily="2" charset="2"/>
              <a:buChar char="è"/>
            </a:pPr>
            <a:r>
              <a:rPr lang="en-US" altLang="en-US" sz="1600" b="1" dirty="0" smtClean="0">
                <a:solidFill>
                  <a:srgbClr val="FF0000"/>
                </a:solidFill>
              </a:rPr>
              <a:t>1 nanometer (1 nm) = 10</a:t>
            </a:r>
            <a:r>
              <a:rPr lang="en-US" altLang="en-US" sz="1600" b="1" baseline="30000" dirty="0" smtClean="0">
                <a:solidFill>
                  <a:srgbClr val="FF0000"/>
                </a:solidFill>
              </a:rPr>
              <a:t>-9</a:t>
            </a:r>
            <a:r>
              <a:rPr lang="en-US" altLang="en-US" sz="1600" b="1" dirty="0" smtClean="0">
                <a:solidFill>
                  <a:srgbClr val="FF0000"/>
                </a:solidFill>
              </a:rPr>
              <a:t> m = 10 Å</a:t>
            </a:r>
          </a:p>
          <a:p>
            <a:pPr>
              <a:lnSpc>
                <a:spcPct val="90000"/>
              </a:lnSpc>
              <a:buClr>
                <a:srgbClr val="0000FF"/>
              </a:buClr>
              <a:buFont typeface="Monotype Sorts" pitchFamily="2" charset="2"/>
              <a:buChar char="è"/>
            </a:pPr>
            <a:r>
              <a:rPr lang="en-US" altLang="en-US" sz="1600" b="1" dirty="0" smtClean="0">
                <a:solidFill>
                  <a:srgbClr val="FF0000"/>
                </a:solidFill>
              </a:rPr>
              <a:t>Wavelength of visible light 0.4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m(violet) to 0.7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m(red)        </a:t>
            </a:r>
          </a:p>
          <a:p>
            <a:pPr>
              <a:lnSpc>
                <a:spcPct val="90000"/>
              </a:lnSpc>
              <a:buClr>
                <a:srgbClr val="0000FF"/>
              </a:buClr>
              <a:buFont typeface="Monotype Sorts" pitchFamily="2" charset="2"/>
              <a:buNone/>
            </a:pPr>
            <a:r>
              <a:rPr lang="en-US" altLang="en-US" sz="1600" b="1" dirty="0" smtClean="0">
                <a:solidFill>
                  <a:srgbClr val="FF0000"/>
                </a:solidFill>
              </a:rPr>
              <a:t>	{400 nm to 700 nm, 4,000 Å to 7,000 Å }</a:t>
            </a:r>
          </a:p>
          <a:p>
            <a:pPr>
              <a:lnSpc>
                <a:spcPct val="90000"/>
              </a:lnSpc>
              <a:buClr>
                <a:srgbClr val="0000FF"/>
              </a:buClr>
              <a:buFont typeface="Monotype Sorts" pitchFamily="2" charset="2"/>
              <a:buChar char="è"/>
            </a:pPr>
            <a:r>
              <a:rPr lang="en-US" altLang="en-US" sz="1600" b="1" dirty="0" smtClean="0">
                <a:solidFill>
                  <a:srgbClr val="FF0000"/>
                </a:solidFill>
              </a:rPr>
              <a:t>1 mil = 0.001 inch = 25.4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 </a:t>
            </a:r>
          </a:p>
          <a:p>
            <a:pPr>
              <a:lnSpc>
                <a:spcPct val="90000"/>
              </a:lnSpc>
              <a:buClr>
                <a:srgbClr val="0000FF"/>
              </a:buClr>
              <a:buFont typeface="Monotype Sorts" pitchFamily="2" charset="2"/>
              <a:buChar char="è"/>
            </a:pPr>
            <a:r>
              <a:rPr lang="en-US" altLang="en-US" sz="1600" b="1" dirty="0" smtClean="0">
                <a:solidFill>
                  <a:srgbClr val="FF0000"/>
                </a:solidFill>
              </a:rPr>
              <a:t>Sheet of notebook paper about 4 mils = 100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a:t>
            </a:r>
          </a:p>
          <a:p>
            <a:pPr>
              <a:lnSpc>
                <a:spcPct val="90000"/>
              </a:lnSpc>
              <a:buClr>
                <a:srgbClr val="0000FF"/>
              </a:buClr>
              <a:buFont typeface="Monotype Sorts" pitchFamily="2" charset="2"/>
              <a:buChar char="è"/>
            </a:pPr>
            <a:r>
              <a:rPr lang="en-US" altLang="en-US" sz="1600" b="1" dirty="0" smtClean="0">
                <a:solidFill>
                  <a:srgbClr val="FF0000"/>
                </a:solidFill>
              </a:rPr>
              <a:t>1 human hair = 75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 to 100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 = 75,000-100,000 nm</a:t>
            </a:r>
          </a:p>
          <a:p>
            <a:pPr>
              <a:lnSpc>
                <a:spcPct val="90000"/>
              </a:lnSpc>
              <a:buClr>
                <a:srgbClr val="0000FF"/>
              </a:buClr>
              <a:buFont typeface="Monotype Sorts" pitchFamily="2" charset="2"/>
              <a:buChar char="è"/>
            </a:pPr>
            <a:r>
              <a:rPr lang="en-US" altLang="en-US" sz="1600" b="1" dirty="0" smtClean="0">
                <a:solidFill>
                  <a:srgbClr val="FF0000"/>
                </a:solidFill>
              </a:rPr>
              <a:t>Atomic spacing in a crystal ~ 3 to 5 Å</a:t>
            </a:r>
          </a:p>
          <a:p>
            <a:pPr>
              <a:lnSpc>
                <a:spcPct val="90000"/>
              </a:lnSpc>
              <a:buClr>
                <a:srgbClr val="0000FF"/>
              </a:buClr>
              <a:buFont typeface="Monotype Sorts" pitchFamily="2" charset="2"/>
              <a:buChar char="è"/>
            </a:pPr>
            <a:r>
              <a:rPr lang="en-US" altLang="en-US" sz="1600" b="1" dirty="0" smtClean="0">
                <a:solidFill>
                  <a:srgbClr val="FF0000"/>
                </a:solidFill>
              </a:rPr>
              <a:t>Fingernail growth rate about 1-3 </a:t>
            </a:r>
            <a:r>
              <a:rPr lang="en-US" altLang="en-US" sz="1600" b="1" dirty="0" smtClean="0">
                <a:solidFill>
                  <a:srgbClr val="FF0000"/>
                </a:solidFill>
                <a:latin typeface="Symbol" panose="05050102010706020507" pitchFamily="18" charset="2"/>
              </a:rPr>
              <a:t>m</a:t>
            </a:r>
            <a:r>
              <a:rPr lang="en-US" altLang="en-US" sz="1600" b="1" dirty="0" smtClean="0">
                <a:solidFill>
                  <a:srgbClr val="FF0000"/>
                </a:solidFill>
              </a:rPr>
              <a:t>m/hour (Not personally verified)</a:t>
            </a:r>
          </a:p>
          <a:p>
            <a:pPr>
              <a:lnSpc>
                <a:spcPct val="90000"/>
              </a:lnSpc>
              <a:buClr>
                <a:srgbClr val="0000FF"/>
              </a:buClr>
              <a:buFont typeface="Monotype Sorts" pitchFamily="2" charset="2"/>
              <a:buChar char="è"/>
            </a:pPr>
            <a:r>
              <a:rPr lang="en-US" altLang="en-US" sz="1600" b="1" dirty="0" smtClean="0">
                <a:solidFill>
                  <a:srgbClr val="FF0000"/>
                </a:solidFill>
              </a:rPr>
              <a:t>Aggressive production minimum feature sizes, tens of nm,  </a:t>
            </a:r>
            <a:r>
              <a:rPr lang="en-US" altLang="en-US" sz="1600" b="1" dirty="0" smtClean="0">
                <a:solidFill>
                  <a:srgbClr val="FF0000"/>
                </a:solidFill>
                <a:cs typeface="Times New Roman" panose="02020603050405020304" pitchFamily="18" charset="0"/>
              </a:rPr>
              <a:t>20 nm used in the  iPhone 6 A8 microprocessor,  14 nm in state-of-the-art memory from Micron</a:t>
            </a:r>
          </a:p>
          <a:p>
            <a:pPr>
              <a:lnSpc>
                <a:spcPct val="90000"/>
              </a:lnSpc>
              <a:buClr>
                <a:srgbClr val="0000FF"/>
              </a:buClr>
              <a:buFont typeface="Monotype Sorts" pitchFamily="2" charset="2"/>
              <a:buChar char="è"/>
            </a:pPr>
            <a:r>
              <a:rPr lang="en-US" altLang="en-US" sz="1600" b="1" dirty="0" smtClean="0">
                <a:solidFill>
                  <a:srgbClr val="FF0000"/>
                </a:solidFill>
                <a:cs typeface="Times New Roman" panose="02020603050405020304" pitchFamily="18" charset="0"/>
              </a:rPr>
              <a:t>Speed of Light c= 3x10</a:t>
            </a:r>
            <a:r>
              <a:rPr lang="en-US" altLang="en-US" sz="1600" b="1" baseline="30000" dirty="0" smtClean="0">
                <a:solidFill>
                  <a:srgbClr val="FF0000"/>
                </a:solidFill>
                <a:cs typeface="Times New Roman" panose="02020603050405020304" pitchFamily="18" charset="0"/>
              </a:rPr>
              <a:t>8</a:t>
            </a:r>
            <a:r>
              <a:rPr lang="en-US" altLang="en-US" sz="1600" b="1" dirty="0" smtClean="0">
                <a:solidFill>
                  <a:srgbClr val="FF0000"/>
                </a:solidFill>
                <a:cs typeface="Times New Roman" panose="02020603050405020304" pitchFamily="18" charset="0"/>
              </a:rPr>
              <a:t>m/sec  = 300 m/</a:t>
            </a:r>
            <a:r>
              <a:rPr lang="el-GR" altLang="en-US" sz="1600" b="1" dirty="0" smtClean="0">
                <a:solidFill>
                  <a:srgbClr val="FF0000"/>
                </a:solidFill>
                <a:cs typeface="Times New Roman" panose="02020603050405020304" pitchFamily="18" charset="0"/>
              </a:rPr>
              <a:t>μ</a:t>
            </a:r>
            <a:r>
              <a:rPr lang="en-US" altLang="en-US" sz="1600" b="1" dirty="0" smtClean="0">
                <a:solidFill>
                  <a:srgbClr val="FF0000"/>
                </a:solidFill>
                <a:cs typeface="Times New Roman" panose="02020603050405020304" pitchFamily="18" charset="0"/>
              </a:rPr>
              <a:t>sec = 0.3 m/</a:t>
            </a:r>
            <a:r>
              <a:rPr lang="en-US" altLang="en-US" sz="1600" b="1" dirty="0" err="1" smtClean="0">
                <a:solidFill>
                  <a:srgbClr val="FF0000"/>
                </a:solidFill>
                <a:cs typeface="Times New Roman" panose="02020603050405020304" pitchFamily="18" charset="0"/>
              </a:rPr>
              <a:t>nsec</a:t>
            </a:r>
            <a:r>
              <a:rPr lang="en-US" altLang="en-US" sz="1600" b="1" dirty="0" smtClean="0">
                <a:solidFill>
                  <a:srgbClr val="FF0000"/>
                </a:solidFill>
                <a:cs typeface="Times New Roman" panose="02020603050405020304" pitchFamily="18" charset="0"/>
              </a:rPr>
              <a:t> (About 1 foot/</a:t>
            </a:r>
            <a:r>
              <a:rPr lang="en-US" altLang="en-US" sz="1600" b="1" dirty="0" err="1" smtClean="0">
                <a:solidFill>
                  <a:srgbClr val="FF0000"/>
                </a:solidFill>
                <a:cs typeface="Times New Roman" panose="02020603050405020304" pitchFamily="18" charset="0"/>
              </a:rPr>
              <a:t>nsec</a:t>
            </a:r>
            <a:r>
              <a:rPr lang="en-US" altLang="en-US" sz="1600" b="1" dirty="0" smtClean="0">
                <a:solidFill>
                  <a:srgbClr val="FF0000"/>
                </a:solidFill>
                <a:cs typeface="Times New Roman" panose="02020603050405020304" pitchFamily="18" charset="0"/>
              </a:rPr>
              <a:t>)</a:t>
            </a:r>
          </a:p>
          <a:p>
            <a:pPr>
              <a:lnSpc>
                <a:spcPct val="90000"/>
              </a:lnSpc>
              <a:buClr>
                <a:srgbClr val="0000FF"/>
              </a:buClr>
              <a:buFont typeface="Monotype Sorts" pitchFamily="2" charset="2"/>
              <a:buChar char="è"/>
            </a:pPr>
            <a:r>
              <a:rPr lang="en-US" altLang="en-US" sz="1600" b="1" dirty="0" smtClean="0">
                <a:solidFill>
                  <a:srgbClr val="FF0000"/>
                </a:solidFill>
                <a:cs typeface="Times New Roman" panose="02020603050405020304" pitchFamily="18" charset="0"/>
              </a:rPr>
              <a:t>3 GHz clock speed </a:t>
            </a:r>
          </a:p>
          <a:p>
            <a:pPr>
              <a:lnSpc>
                <a:spcPct val="90000"/>
              </a:lnSpc>
              <a:buClr>
                <a:srgbClr val="0000FF"/>
              </a:buClr>
              <a:buFont typeface="Monotype Sorts" pitchFamily="2" charset="2"/>
              <a:buChar char="è"/>
            </a:pPr>
            <a:endParaRPr lang="en-US" altLang="en-US" sz="1600" b="1" dirty="0" smtClean="0">
              <a:solidFill>
                <a:srgbClr val="0000CC"/>
              </a:solidFill>
            </a:endParaRPr>
          </a:p>
        </p:txBody>
      </p:sp>
      <p:sp>
        <p:nvSpPr>
          <p:cNvPr id="2" name="Right Arrow 1"/>
          <p:cNvSpPr/>
          <p:nvPr/>
        </p:nvSpPr>
        <p:spPr>
          <a:xfrm>
            <a:off x="2711450" y="4533900"/>
            <a:ext cx="298450" cy="19685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5125" name="TextBox 2"/>
          <p:cNvSpPr txBox="1">
            <a:spLocks noChangeArrowheads="1"/>
          </p:cNvSpPr>
          <p:nvPr/>
        </p:nvSpPr>
        <p:spPr bwMode="auto">
          <a:xfrm>
            <a:off x="3009900" y="4448175"/>
            <a:ext cx="1479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FF0000"/>
                </a:solidFill>
              </a:rPr>
              <a:t>T = 0.33 </a:t>
            </a:r>
            <a:r>
              <a:rPr lang="en-US" altLang="en-US" sz="1600" b="1" dirty="0" err="1">
                <a:solidFill>
                  <a:srgbClr val="FF0000"/>
                </a:solidFill>
              </a:rPr>
              <a:t>nsec</a:t>
            </a:r>
            <a:endParaRPr lang="en-US" altLang="en-US" sz="1600" b="1" dirty="0">
              <a:solidFill>
                <a:srgbClr val="FF0000"/>
              </a:solidFill>
            </a:endParaRPr>
          </a:p>
        </p:txBody>
      </p:sp>
      <p:sp>
        <p:nvSpPr>
          <p:cNvPr id="6" name="Right Arrow 5"/>
          <p:cNvSpPr/>
          <p:nvPr/>
        </p:nvSpPr>
        <p:spPr>
          <a:xfrm>
            <a:off x="4564063" y="4533900"/>
            <a:ext cx="298450" cy="19685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5127" name="TextBox 4"/>
          <p:cNvSpPr txBox="1">
            <a:spLocks noChangeArrowheads="1"/>
          </p:cNvSpPr>
          <p:nvPr/>
        </p:nvSpPr>
        <p:spPr bwMode="auto">
          <a:xfrm>
            <a:off x="4937125" y="4448175"/>
            <a:ext cx="4117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FF0000"/>
                </a:solidFill>
              </a:rPr>
              <a:t>Signal or Photon Travels About 4 inches</a:t>
            </a:r>
          </a:p>
        </p:txBody>
      </p:sp>
    </p:spTree>
    <p:extLst>
      <p:ext uri="{BB962C8B-B14F-4D97-AF65-F5344CB8AC3E}">
        <p14:creationId xmlns:p14="http://schemas.microsoft.com/office/powerpoint/2010/main" val="34668172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338" name="Slide Number Placeholder 4"/>
          <p:cNvSpPr txBox="1">
            <a:spLocks noGrp="1"/>
          </p:cNvSpPr>
          <p:nvPr/>
        </p:nvSpPr>
        <p:spPr bwMode="auto">
          <a:xfrm>
            <a:off x="6553200" y="6381750"/>
            <a:ext cx="2133600" cy="476250"/>
          </a:xfrm>
          <a:prstGeom prst="rect">
            <a:avLst/>
          </a:prstGeom>
          <a:noFill/>
          <a:ln w="9525">
            <a:noFill/>
            <a:miter lim="800000"/>
            <a:headEnd/>
            <a:tailEnd/>
          </a:ln>
        </p:spPr>
        <p:txBody>
          <a:bodyPr/>
          <a:lstStyle/>
          <a:p>
            <a:pPr algn="r"/>
            <a:fld id="{35C74C81-9997-4D7A-869B-8BB140462426}" type="slidenum">
              <a:rPr lang="en-US" sz="1400"/>
              <a:pPr algn="r"/>
              <a:t>4</a:t>
            </a:fld>
            <a:endParaRPr lang="en-US" sz="1400"/>
          </a:p>
        </p:txBody>
      </p:sp>
      <p:sp>
        <p:nvSpPr>
          <p:cNvPr id="14339" name="Text Box 3"/>
          <p:cNvSpPr txBox="1">
            <a:spLocks noChangeArrowheads="1"/>
          </p:cNvSpPr>
          <p:nvPr/>
        </p:nvSpPr>
        <p:spPr bwMode="auto">
          <a:xfrm>
            <a:off x="228600" y="0"/>
            <a:ext cx="8394700" cy="1169551"/>
          </a:xfrm>
          <a:prstGeom prst="rect">
            <a:avLst/>
          </a:prstGeom>
          <a:noFill/>
          <a:ln w="9525">
            <a:noFill/>
            <a:miter lim="800000"/>
            <a:headEnd/>
            <a:tailEnd/>
          </a:ln>
        </p:spPr>
        <p:txBody>
          <a:bodyPr>
            <a:spAutoFit/>
          </a:bodyPr>
          <a:lstStyle/>
          <a:p>
            <a:pPr algn="ctr">
              <a:spcBef>
                <a:spcPct val="50000"/>
              </a:spcBef>
            </a:pPr>
            <a:r>
              <a:rPr lang="en-US" sz="2800" b="1" dirty="0" smtClean="0"/>
              <a:t>IC Fabrication Overview</a:t>
            </a:r>
          </a:p>
          <a:p>
            <a:pPr algn="ctr">
              <a:spcBef>
                <a:spcPct val="50000"/>
              </a:spcBef>
            </a:pPr>
            <a:r>
              <a:rPr lang="en-US" sz="2800" b="1" dirty="0" smtClean="0"/>
              <a:t>Procedure </a:t>
            </a:r>
            <a:r>
              <a:rPr lang="en-US" sz="2800" b="1" dirty="0"/>
              <a:t>of Silicon Wafer Production</a:t>
            </a:r>
          </a:p>
        </p:txBody>
      </p:sp>
      <p:grpSp>
        <p:nvGrpSpPr>
          <p:cNvPr id="2" name="Group 200"/>
          <p:cNvGrpSpPr>
            <a:grpSpLocks/>
          </p:cNvGrpSpPr>
          <p:nvPr/>
        </p:nvGrpSpPr>
        <p:grpSpPr bwMode="auto">
          <a:xfrm>
            <a:off x="0" y="1082675"/>
            <a:ext cx="2857500" cy="2508250"/>
            <a:chOff x="0" y="682"/>
            <a:chExt cx="1800" cy="1580"/>
          </a:xfrm>
        </p:grpSpPr>
        <p:pic>
          <p:nvPicPr>
            <p:cNvPr id="14361" name="Picture 180" descr="silchips97"/>
            <p:cNvPicPr>
              <a:picLocks noChangeAspect="1" noChangeArrowheads="1"/>
            </p:cNvPicPr>
            <p:nvPr/>
          </p:nvPicPr>
          <p:blipFill>
            <a:blip r:embed="rId3" cstate="print"/>
            <a:srcRect/>
            <a:stretch>
              <a:fillRect/>
            </a:stretch>
          </p:blipFill>
          <p:spPr bwMode="auto">
            <a:xfrm>
              <a:off x="247" y="682"/>
              <a:ext cx="1170" cy="1260"/>
            </a:xfrm>
            <a:prstGeom prst="rect">
              <a:avLst/>
            </a:prstGeom>
            <a:noFill/>
            <a:ln w="9525">
              <a:noFill/>
              <a:miter lim="800000"/>
              <a:headEnd/>
              <a:tailEnd/>
            </a:ln>
          </p:spPr>
        </p:pic>
        <p:sp>
          <p:nvSpPr>
            <p:cNvPr id="14362" name="Text Box 187"/>
            <p:cNvSpPr txBox="1">
              <a:spLocks noChangeArrowheads="1"/>
            </p:cNvSpPr>
            <p:nvPr/>
          </p:nvSpPr>
          <p:spPr bwMode="auto">
            <a:xfrm>
              <a:off x="0" y="1936"/>
              <a:ext cx="1800" cy="326"/>
            </a:xfrm>
            <a:prstGeom prst="rect">
              <a:avLst/>
            </a:prstGeom>
            <a:noFill/>
            <a:ln w="9525">
              <a:noFill/>
              <a:miter lim="800000"/>
              <a:headEnd/>
              <a:tailEnd/>
            </a:ln>
          </p:spPr>
          <p:txBody>
            <a:bodyPr>
              <a:spAutoFit/>
            </a:bodyPr>
            <a:lstStyle/>
            <a:p>
              <a:pPr algn="ctr">
                <a:spcBef>
                  <a:spcPct val="50000"/>
                </a:spcBef>
              </a:pPr>
              <a:r>
                <a:rPr lang="en-US" sz="1400" b="1"/>
                <a:t>Raw material </a:t>
              </a:r>
              <a:r>
                <a:rPr lang="en-US" sz="1400" b="1">
                  <a:cs typeface="Arial" charset="0"/>
                </a:rPr>
                <a:t>― </a:t>
              </a:r>
              <a:r>
                <a:rPr lang="en-US" sz="1400" b="1"/>
                <a:t>Polysilicon nuggets purified from sand</a:t>
              </a:r>
            </a:p>
          </p:txBody>
        </p:sp>
      </p:grpSp>
      <p:grpSp>
        <p:nvGrpSpPr>
          <p:cNvPr id="3" name="Group 195"/>
          <p:cNvGrpSpPr>
            <a:grpSpLocks/>
          </p:cNvGrpSpPr>
          <p:nvPr/>
        </p:nvGrpSpPr>
        <p:grpSpPr bwMode="auto">
          <a:xfrm>
            <a:off x="3213100" y="1058863"/>
            <a:ext cx="3187700" cy="2967037"/>
            <a:chOff x="2024" y="667"/>
            <a:chExt cx="2008" cy="1869"/>
          </a:xfrm>
        </p:grpSpPr>
        <p:pic>
          <p:nvPicPr>
            <p:cNvPr id="14359" name="Picture 188" descr="siliconpull297"/>
            <p:cNvPicPr>
              <a:picLocks noChangeAspect="1" noChangeArrowheads="1"/>
            </p:cNvPicPr>
            <p:nvPr/>
          </p:nvPicPr>
          <p:blipFill>
            <a:blip r:embed="rId4" cstate="print"/>
            <a:srcRect/>
            <a:stretch>
              <a:fillRect/>
            </a:stretch>
          </p:blipFill>
          <p:spPr bwMode="auto">
            <a:xfrm>
              <a:off x="2145" y="667"/>
              <a:ext cx="1591" cy="1674"/>
            </a:xfrm>
            <a:prstGeom prst="rect">
              <a:avLst/>
            </a:prstGeom>
            <a:noFill/>
            <a:ln w="9525">
              <a:noFill/>
              <a:miter lim="800000"/>
              <a:headEnd/>
              <a:tailEnd/>
            </a:ln>
          </p:spPr>
        </p:pic>
        <p:sp>
          <p:nvSpPr>
            <p:cNvPr id="14360" name="Text Box 190"/>
            <p:cNvSpPr txBox="1">
              <a:spLocks noChangeArrowheads="1"/>
            </p:cNvSpPr>
            <p:nvPr/>
          </p:nvSpPr>
          <p:spPr bwMode="auto">
            <a:xfrm>
              <a:off x="2024" y="2344"/>
              <a:ext cx="2008" cy="192"/>
            </a:xfrm>
            <a:prstGeom prst="rect">
              <a:avLst/>
            </a:prstGeom>
            <a:noFill/>
            <a:ln w="9525">
              <a:noFill/>
              <a:miter lim="800000"/>
              <a:headEnd/>
              <a:tailEnd/>
            </a:ln>
          </p:spPr>
          <p:txBody>
            <a:bodyPr>
              <a:spAutoFit/>
            </a:bodyPr>
            <a:lstStyle/>
            <a:p>
              <a:pPr algn="ctr"/>
              <a:r>
                <a:rPr lang="en-US" sz="1400" b="1"/>
                <a:t>Crystal pulling</a:t>
              </a:r>
            </a:p>
          </p:txBody>
        </p:sp>
      </p:grpSp>
      <p:grpSp>
        <p:nvGrpSpPr>
          <p:cNvPr id="4" name="Group 196"/>
          <p:cNvGrpSpPr>
            <a:grpSpLocks/>
          </p:cNvGrpSpPr>
          <p:nvPr/>
        </p:nvGrpSpPr>
        <p:grpSpPr bwMode="auto">
          <a:xfrm>
            <a:off x="6565900" y="1147763"/>
            <a:ext cx="2349500" cy="2395537"/>
            <a:chOff x="4280" y="731"/>
            <a:chExt cx="1480" cy="1509"/>
          </a:xfrm>
        </p:grpSpPr>
        <p:pic>
          <p:nvPicPr>
            <p:cNvPr id="14357" name="Picture 184" descr="ingots297"/>
            <p:cNvPicPr>
              <a:picLocks noChangeAspect="1" noChangeArrowheads="1"/>
            </p:cNvPicPr>
            <p:nvPr/>
          </p:nvPicPr>
          <p:blipFill>
            <a:blip r:embed="rId5" cstate="print"/>
            <a:srcRect/>
            <a:stretch>
              <a:fillRect/>
            </a:stretch>
          </p:blipFill>
          <p:spPr bwMode="auto">
            <a:xfrm>
              <a:off x="4282" y="731"/>
              <a:ext cx="1350" cy="1194"/>
            </a:xfrm>
            <a:prstGeom prst="rect">
              <a:avLst/>
            </a:prstGeom>
            <a:noFill/>
            <a:ln w="9525">
              <a:noFill/>
              <a:miter lim="800000"/>
              <a:headEnd/>
              <a:tailEnd/>
            </a:ln>
          </p:spPr>
        </p:pic>
        <p:sp>
          <p:nvSpPr>
            <p:cNvPr id="14358" name="Text Box 191"/>
            <p:cNvSpPr txBox="1">
              <a:spLocks noChangeArrowheads="1"/>
            </p:cNvSpPr>
            <p:nvPr/>
          </p:nvSpPr>
          <p:spPr bwMode="auto">
            <a:xfrm>
              <a:off x="4280" y="2048"/>
              <a:ext cx="1480" cy="192"/>
            </a:xfrm>
            <a:prstGeom prst="rect">
              <a:avLst/>
            </a:prstGeom>
            <a:noFill/>
            <a:ln w="9525">
              <a:noFill/>
              <a:miter lim="800000"/>
              <a:headEnd/>
              <a:tailEnd/>
            </a:ln>
          </p:spPr>
          <p:txBody>
            <a:bodyPr>
              <a:spAutoFit/>
            </a:bodyPr>
            <a:lstStyle/>
            <a:p>
              <a:pPr algn="ctr"/>
              <a:r>
                <a:rPr lang="en-US" sz="1400" b="1"/>
                <a:t>Si crystal ingot</a:t>
              </a:r>
            </a:p>
          </p:txBody>
        </p:sp>
      </p:grpSp>
      <p:grpSp>
        <p:nvGrpSpPr>
          <p:cNvPr id="5" name="Group 197"/>
          <p:cNvGrpSpPr>
            <a:grpSpLocks/>
          </p:cNvGrpSpPr>
          <p:nvPr/>
        </p:nvGrpSpPr>
        <p:grpSpPr bwMode="auto">
          <a:xfrm>
            <a:off x="6794500" y="4291013"/>
            <a:ext cx="2349500" cy="2220912"/>
            <a:chOff x="4280" y="2631"/>
            <a:chExt cx="1480" cy="1399"/>
          </a:xfrm>
        </p:grpSpPr>
        <p:pic>
          <p:nvPicPr>
            <p:cNvPr id="14355" name="Picture 185" descr="slicesilicon97"/>
            <p:cNvPicPr>
              <a:picLocks noChangeAspect="1" noChangeArrowheads="1"/>
            </p:cNvPicPr>
            <p:nvPr/>
          </p:nvPicPr>
          <p:blipFill>
            <a:blip r:embed="rId6" cstate="print"/>
            <a:srcRect/>
            <a:stretch>
              <a:fillRect/>
            </a:stretch>
          </p:blipFill>
          <p:spPr bwMode="auto">
            <a:xfrm>
              <a:off x="4314" y="2631"/>
              <a:ext cx="1230" cy="978"/>
            </a:xfrm>
            <a:prstGeom prst="rect">
              <a:avLst/>
            </a:prstGeom>
            <a:noFill/>
            <a:ln w="9525">
              <a:noFill/>
              <a:miter lim="800000"/>
              <a:headEnd/>
              <a:tailEnd/>
            </a:ln>
          </p:spPr>
        </p:pic>
        <p:sp>
          <p:nvSpPr>
            <p:cNvPr id="14356" name="Text Box 192"/>
            <p:cNvSpPr txBox="1">
              <a:spLocks noChangeArrowheads="1"/>
            </p:cNvSpPr>
            <p:nvPr/>
          </p:nvSpPr>
          <p:spPr bwMode="auto">
            <a:xfrm>
              <a:off x="4280" y="3704"/>
              <a:ext cx="1480" cy="326"/>
            </a:xfrm>
            <a:prstGeom prst="rect">
              <a:avLst/>
            </a:prstGeom>
            <a:noFill/>
            <a:ln w="9525">
              <a:noFill/>
              <a:miter lim="800000"/>
              <a:headEnd/>
              <a:tailEnd/>
            </a:ln>
          </p:spPr>
          <p:txBody>
            <a:bodyPr>
              <a:spAutoFit/>
            </a:bodyPr>
            <a:lstStyle/>
            <a:p>
              <a:pPr algn="ctr"/>
              <a:r>
                <a:rPr lang="en-US" sz="1400" b="1"/>
                <a:t>Slicing into Si wafers using a diamond saw</a:t>
              </a:r>
            </a:p>
          </p:txBody>
        </p:sp>
      </p:grpSp>
      <p:grpSp>
        <p:nvGrpSpPr>
          <p:cNvPr id="6" name="Group 203"/>
          <p:cNvGrpSpPr>
            <a:grpSpLocks/>
          </p:cNvGrpSpPr>
          <p:nvPr/>
        </p:nvGrpSpPr>
        <p:grpSpPr bwMode="auto">
          <a:xfrm>
            <a:off x="3263900" y="4260850"/>
            <a:ext cx="3276600" cy="2384425"/>
            <a:chOff x="2056" y="2684"/>
            <a:chExt cx="2064" cy="1502"/>
          </a:xfrm>
        </p:grpSpPr>
        <p:pic>
          <p:nvPicPr>
            <p:cNvPr id="14353" name="Picture 179" descr="siliconEPI"/>
            <p:cNvPicPr>
              <a:picLocks noChangeAspect="1" noChangeArrowheads="1"/>
            </p:cNvPicPr>
            <p:nvPr/>
          </p:nvPicPr>
          <p:blipFill>
            <a:blip r:embed="rId7" cstate="print"/>
            <a:srcRect/>
            <a:stretch>
              <a:fillRect/>
            </a:stretch>
          </p:blipFill>
          <p:spPr bwMode="auto">
            <a:xfrm>
              <a:off x="2248" y="2684"/>
              <a:ext cx="1600" cy="1144"/>
            </a:xfrm>
            <a:prstGeom prst="rect">
              <a:avLst/>
            </a:prstGeom>
            <a:noFill/>
            <a:ln w="9525">
              <a:noFill/>
              <a:miter lim="800000"/>
              <a:headEnd/>
              <a:tailEnd/>
            </a:ln>
          </p:spPr>
        </p:pic>
        <p:sp>
          <p:nvSpPr>
            <p:cNvPr id="14354" name="Text Box 193"/>
            <p:cNvSpPr txBox="1">
              <a:spLocks noChangeArrowheads="1"/>
            </p:cNvSpPr>
            <p:nvPr/>
          </p:nvSpPr>
          <p:spPr bwMode="auto">
            <a:xfrm>
              <a:off x="2056" y="3860"/>
              <a:ext cx="2064" cy="326"/>
            </a:xfrm>
            <a:prstGeom prst="rect">
              <a:avLst/>
            </a:prstGeom>
            <a:noFill/>
            <a:ln w="9525">
              <a:noFill/>
              <a:miter lim="800000"/>
              <a:headEnd/>
              <a:tailEnd/>
            </a:ln>
          </p:spPr>
          <p:txBody>
            <a:bodyPr>
              <a:spAutoFit/>
            </a:bodyPr>
            <a:lstStyle/>
            <a:p>
              <a:pPr algn="ctr"/>
              <a:r>
                <a:rPr lang="en-US" sz="1400" b="1"/>
                <a:t>Final wafer product after polishing, cleaning and inspection</a:t>
              </a:r>
            </a:p>
          </p:txBody>
        </p:sp>
      </p:grpSp>
      <p:grpSp>
        <p:nvGrpSpPr>
          <p:cNvPr id="7" name="Group 204"/>
          <p:cNvGrpSpPr>
            <a:grpSpLocks/>
          </p:cNvGrpSpPr>
          <p:nvPr/>
        </p:nvGrpSpPr>
        <p:grpSpPr bwMode="auto">
          <a:xfrm>
            <a:off x="279400" y="3846513"/>
            <a:ext cx="2603500" cy="2671762"/>
            <a:chOff x="176" y="2423"/>
            <a:chExt cx="1640" cy="1683"/>
          </a:xfrm>
        </p:grpSpPr>
        <p:pic>
          <p:nvPicPr>
            <p:cNvPr id="14351" name="Picture 178" descr="Etchedwafer"/>
            <p:cNvPicPr>
              <a:picLocks noChangeAspect="1" noChangeArrowheads="1"/>
            </p:cNvPicPr>
            <p:nvPr/>
          </p:nvPicPr>
          <p:blipFill>
            <a:blip r:embed="rId8" cstate="print"/>
            <a:srcRect/>
            <a:stretch>
              <a:fillRect/>
            </a:stretch>
          </p:blipFill>
          <p:spPr bwMode="auto">
            <a:xfrm>
              <a:off x="288" y="2423"/>
              <a:ext cx="1470" cy="1329"/>
            </a:xfrm>
            <a:prstGeom prst="rect">
              <a:avLst/>
            </a:prstGeom>
            <a:noFill/>
            <a:ln w="9525">
              <a:noFill/>
              <a:miter lim="800000"/>
              <a:headEnd/>
              <a:tailEnd/>
            </a:ln>
          </p:spPr>
        </p:pic>
        <p:sp>
          <p:nvSpPr>
            <p:cNvPr id="14352" name="Text Box 201"/>
            <p:cNvSpPr txBox="1">
              <a:spLocks noChangeArrowheads="1"/>
            </p:cNvSpPr>
            <p:nvPr/>
          </p:nvSpPr>
          <p:spPr bwMode="auto">
            <a:xfrm>
              <a:off x="176" y="3780"/>
              <a:ext cx="1640" cy="326"/>
            </a:xfrm>
            <a:prstGeom prst="rect">
              <a:avLst/>
            </a:prstGeom>
            <a:noFill/>
            <a:ln w="9525">
              <a:noFill/>
              <a:miter lim="800000"/>
              <a:headEnd/>
              <a:tailEnd/>
            </a:ln>
          </p:spPr>
          <p:txBody>
            <a:bodyPr>
              <a:spAutoFit/>
            </a:bodyPr>
            <a:lstStyle/>
            <a:p>
              <a:pPr algn="ctr"/>
              <a:r>
                <a:rPr lang="en-US" sz="1400" b="1"/>
                <a:t>A silicon wafer fabricated with microelectronic circuits</a:t>
              </a:r>
            </a:p>
          </p:txBody>
        </p:sp>
      </p:grpSp>
      <p:sp>
        <p:nvSpPr>
          <p:cNvPr id="14346" name="AutoShape 205"/>
          <p:cNvSpPr>
            <a:spLocks noChangeArrowheads="1"/>
          </p:cNvSpPr>
          <p:nvPr/>
        </p:nvSpPr>
        <p:spPr bwMode="auto">
          <a:xfrm>
            <a:off x="2451100" y="2133600"/>
            <a:ext cx="749300" cy="279400"/>
          </a:xfrm>
          <a:prstGeom prst="rightArrow">
            <a:avLst>
              <a:gd name="adj1" fmla="val 50000"/>
              <a:gd name="adj2" fmla="val 67045"/>
            </a:avLst>
          </a:prstGeom>
          <a:solidFill>
            <a:srgbClr val="6600CC"/>
          </a:solidFill>
          <a:ln w="9525">
            <a:solidFill>
              <a:schemeClr val="tx1"/>
            </a:solidFill>
            <a:miter lim="800000"/>
            <a:headEnd/>
            <a:tailEnd/>
          </a:ln>
        </p:spPr>
        <p:txBody>
          <a:bodyPr wrap="none" anchor="ctr"/>
          <a:lstStyle/>
          <a:p>
            <a:endParaRPr lang="en-US"/>
          </a:p>
        </p:txBody>
      </p:sp>
      <p:sp>
        <p:nvSpPr>
          <p:cNvPr id="14347" name="AutoShape 206"/>
          <p:cNvSpPr>
            <a:spLocks noChangeArrowheads="1"/>
          </p:cNvSpPr>
          <p:nvPr/>
        </p:nvSpPr>
        <p:spPr bwMode="auto">
          <a:xfrm>
            <a:off x="5765800" y="2070100"/>
            <a:ext cx="749300" cy="279400"/>
          </a:xfrm>
          <a:prstGeom prst="rightArrow">
            <a:avLst>
              <a:gd name="adj1" fmla="val 50000"/>
              <a:gd name="adj2" fmla="val 67045"/>
            </a:avLst>
          </a:prstGeom>
          <a:solidFill>
            <a:srgbClr val="6600CC"/>
          </a:solidFill>
          <a:ln w="9525">
            <a:solidFill>
              <a:schemeClr val="tx1"/>
            </a:solidFill>
            <a:miter lim="800000"/>
            <a:headEnd/>
            <a:tailEnd/>
          </a:ln>
        </p:spPr>
        <p:txBody>
          <a:bodyPr wrap="none" anchor="ctr"/>
          <a:lstStyle/>
          <a:p>
            <a:endParaRPr lang="en-US"/>
          </a:p>
        </p:txBody>
      </p:sp>
      <p:sp>
        <p:nvSpPr>
          <p:cNvPr id="14348" name="AutoShape 207"/>
          <p:cNvSpPr>
            <a:spLocks noChangeArrowheads="1"/>
          </p:cNvSpPr>
          <p:nvPr/>
        </p:nvSpPr>
        <p:spPr bwMode="auto">
          <a:xfrm rot="5400000">
            <a:off x="7340600" y="3771900"/>
            <a:ext cx="749300" cy="279400"/>
          </a:xfrm>
          <a:prstGeom prst="rightArrow">
            <a:avLst>
              <a:gd name="adj1" fmla="val 50000"/>
              <a:gd name="adj2" fmla="val 67045"/>
            </a:avLst>
          </a:prstGeom>
          <a:solidFill>
            <a:srgbClr val="6600CC"/>
          </a:solidFill>
          <a:ln w="9525">
            <a:solidFill>
              <a:schemeClr val="tx1"/>
            </a:solidFill>
            <a:miter lim="800000"/>
            <a:headEnd/>
            <a:tailEnd/>
          </a:ln>
        </p:spPr>
        <p:txBody>
          <a:bodyPr wrap="none" anchor="ctr"/>
          <a:lstStyle/>
          <a:p>
            <a:endParaRPr lang="en-US"/>
          </a:p>
        </p:txBody>
      </p:sp>
      <p:sp>
        <p:nvSpPr>
          <p:cNvPr id="14349" name="AutoShape 209"/>
          <p:cNvSpPr>
            <a:spLocks noChangeArrowheads="1"/>
          </p:cNvSpPr>
          <p:nvPr/>
        </p:nvSpPr>
        <p:spPr bwMode="auto">
          <a:xfrm>
            <a:off x="6223000" y="4953000"/>
            <a:ext cx="596900" cy="292100"/>
          </a:xfrm>
          <a:prstGeom prst="leftArrow">
            <a:avLst>
              <a:gd name="adj1" fmla="val 50000"/>
              <a:gd name="adj2" fmla="val 51087"/>
            </a:avLst>
          </a:prstGeom>
          <a:solidFill>
            <a:srgbClr val="6600CC"/>
          </a:solidFill>
          <a:ln w="9525">
            <a:solidFill>
              <a:schemeClr val="tx1"/>
            </a:solidFill>
            <a:miter lim="800000"/>
            <a:headEnd/>
            <a:tailEnd/>
          </a:ln>
        </p:spPr>
        <p:txBody>
          <a:bodyPr wrap="none" anchor="ctr"/>
          <a:lstStyle/>
          <a:p>
            <a:endParaRPr lang="en-US"/>
          </a:p>
        </p:txBody>
      </p:sp>
      <p:sp>
        <p:nvSpPr>
          <p:cNvPr id="14350" name="AutoShape 210"/>
          <p:cNvSpPr>
            <a:spLocks noChangeArrowheads="1"/>
          </p:cNvSpPr>
          <p:nvPr/>
        </p:nvSpPr>
        <p:spPr bwMode="auto">
          <a:xfrm>
            <a:off x="2857500" y="5041900"/>
            <a:ext cx="596900" cy="292100"/>
          </a:xfrm>
          <a:prstGeom prst="leftArrow">
            <a:avLst>
              <a:gd name="adj1" fmla="val 50000"/>
              <a:gd name="adj2" fmla="val 51087"/>
            </a:avLst>
          </a:prstGeom>
          <a:solidFill>
            <a:srgbClr val="6600CC"/>
          </a:solidFill>
          <a:ln w="9525">
            <a:solidFill>
              <a:schemeClr val="tx1"/>
            </a:solidFill>
            <a:miter lim="800000"/>
            <a:headEnd/>
            <a:tailEnd/>
          </a:ln>
        </p:spPr>
        <p:txBody>
          <a:bodyPr wrap="none" anchor="ctr"/>
          <a:lstStyle/>
          <a:p>
            <a:endParaRPr lang="en-US"/>
          </a:p>
        </p:txBody>
      </p:sp>
      <p:sp>
        <p:nvSpPr>
          <p:cNvPr id="8" name="Rectangle 7"/>
          <p:cNvSpPr/>
          <p:nvPr/>
        </p:nvSpPr>
        <p:spPr>
          <a:xfrm>
            <a:off x="3152380" y="3244334"/>
            <a:ext cx="2839239" cy="369332"/>
          </a:xfrm>
          <a:prstGeom prst="rect">
            <a:avLst/>
          </a:prstGeom>
        </p:spPr>
        <p:txBody>
          <a:bodyPr wrap="none">
            <a:spAutoFit/>
          </a:bodyPr>
          <a:lstStyle/>
          <a:p>
            <a:r>
              <a:rPr lang="en-US" dirty="0">
                <a:solidFill>
                  <a:srgbClr val="FFFFFF"/>
                </a:solidFill>
                <a:latin typeface="arial" panose="020B0604020202020204" pitchFamily="34" charset="0"/>
              </a:rPr>
              <a:t>Up to you.  Keep in touch.</a:t>
            </a:r>
            <a:endParaRPr lang="en-US" dirty="0"/>
          </a:p>
        </p:txBody>
      </p:sp>
      <p:sp>
        <p:nvSpPr>
          <p:cNvPr id="9" name="Rectangle 8"/>
          <p:cNvSpPr/>
          <p:nvPr/>
        </p:nvSpPr>
        <p:spPr>
          <a:xfrm>
            <a:off x="3152380" y="3244334"/>
            <a:ext cx="2839239" cy="369332"/>
          </a:xfrm>
          <a:prstGeom prst="rect">
            <a:avLst/>
          </a:prstGeom>
        </p:spPr>
        <p:txBody>
          <a:bodyPr wrap="none">
            <a:spAutoFit/>
          </a:bodyPr>
          <a:lstStyle/>
          <a:p>
            <a:r>
              <a:rPr lang="en-US" dirty="0">
                <a:solidFill>
                  <a:srgbClr val="FFFFFF"/>
                </a:solidFill>
                <a:latin typeface="arial" panose="020B0604020202020204" pitchFamily="34" charset="0"/>
              </a:rPr>
              <a:t>Up to you.  Keep in touch.</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p:txBody>
          <a:bodyPr/>
          <a:lstStyle/>
          <a:p>
            <a:endParaRPr lang="en-US" altLang="en-US" smtClean="0"/>
          </a:p>
        </p:txBody>
      </p:sp>
      <p:sp>
        <p:nvSpPr>
          <p:cNvPr id="19459" name="Rectangle 3"/>
          <p:cNvSpPr>
            <a:spLocks noGrp="1" noChangeArrowheads="1"/>
          </p:cNvSpPr>
          <p:nvPr>
            <p:ph type="subTitle" idx="1"/>
          </p:nvPr>
        </p:nvSpPr>
        <p:spPr/>
        <p:txBody>
          <a:bodyPr/>
          <a:lstStyle/>
          <a:p>
            <a:endParaRPr lang="en-US" altLang="en-US" smtClean="0"/>
          </a:p>
        </p:txBody>
      </p:sp>
      <p:pic>
        <p:nvPicPr>
          <p:cNvPr id="19460" name="Picture 4" descr="firstbj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4287838"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BellLabsXSTR.jpg"/>
          <p:cNvPicPr>
            <a:picLocks noChangeAspect="1"/>
          </p:cNvPicPr>
          <p:nvPr/>
        </p:nvPicPr>
        <p:blipFill>
          <a:blip r:embed="rId4">
            <a:lum bright="-42000" contrast="76000"/>
            <a:extLst>
              <a:ext uri="{28A0092B-C50C-407E-A947-70E740481C1C}">
                <a14:useLocalDpi xmlns:a14="http://schemas.microsoft.com/office/drawing/2010/main" val="0"/>
              </a:ext>
            </a:extLst>
          </a:blip>
          <a:srcRect/>
          <a:stretch>
            <a:fillRect/>
          </a:stretch>
        </p:blipFill>
        <p:spPr bwMode="auto">
          <a:xfrm>
            <a:off x="4381500" y="2286000"/>
            <a:ext cx="47625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7306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firstic"/>
          <p:cNvPicPr>
            <a:picLocks noChangeAspect="1" noChangeArrowheads="1"/>
          </p:cNvPicPr>
          <p:nvPr/>
        </p:nvPicPr>
        <p:blipFill>
          <a:blip r:embed="rId2" cstate="print"/>
          <a:srcRect/>
          <a:stretch>
            <a:fillRect/>
          </a:stretch>
        </p:blipFill>
        <p:spPr bwMode="auto">
          <a:xfrm>
            <a:off x="838200" y="228600"/>
            <a:ext cx="7543800" cy="6897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9218" name="Object 2"/>
          <p:cNvGraphicFramePr>
            <a:graphicFrameLocks noChangeAspect="1"/>
          </p:cNvGraphicFramePr>
          <p:nvPr/>
        </p:nvGraphicFramePr>
        <p:xfrm>
          <a:off x="1295400" y="0"/>
          <a:ext cx="5791200" cy="7502769"/>
        </p:xfrm>
        <a:graphic>
          <a:graphicData uri="http://schemas.openxmlformats.org/presentationml/2006/ole">
            <mc:AlternateContent xmlns:mc="http://schemas.openxmlformats.org/markup-compatibility/2006">
              <mc:Choice xmlns:v="urn:schemas-microsoft-com:vml" Requires="v">
                <p:oleObj spid="_x0000_s9231" name="Acrobat Document" r:id="rId3" imgW="5829199" imgH="7543800" progId="AcroExch.Document.7">
                  <p:embed/>
                </p:oleObj>
              </mc:Choice>
              <mc:Fallback>
                <p:oleObj name="Acrobat Document" r:id="rId3" imgW="5829199" imgH="754380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0"/>
                        <a:ext cx="5791200" cy="750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524000" y="0"/>
          <a:ext cx="6832600" cy="6858000"/>
        </p:xfrm>
        <a:graphic>
          <a:graphicData uri="http://schemas.openxmlformats.org/presentationml/2006/ole">
            <mc:AlternateContent xmlns:mc="http://schemas.openxmlformats.org/markup-compatibility/2006">
              <mc:Choice xmlns:v="urn:schemas-microsoft-com:vml" Requires="v">
                <p:oleObj spid="_x0000_s1039" name="Photo Editor Photo" r:id="rId4" imgW="19695238" imgH="19776660" progId="">
                  <p:embed/>
                </p:oleObj>
              </mc:Choice>
              <mc:Fallback>
                <p:oleObj name="Photo Editor Photo" r:id="rId4" imgW="19695238" imgH="197766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6832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267" name="Rectangle 3"/>
          <p:cNvSpPr>
            <a:spLocks noGrp="1" noChangeArrowheads="1"/>
          </p:cNvSpPr>
          <p:nvPr>
            <p:ph type="subTitle" idx="1"/>
          </p:nvPr>
        </p:nvSpPr>
        <p:spPr>
          <a:noFill/>
        </p:spPr>
        <p:txBody>
          <a:bodyPr lIns="92075" tIns="46038" rIns="92075" bIns="46038"/>
          <a:lstStyle/>
          <a:p>
            <a:r>
              <a:rPr lang="en-US" altLang="en-US" smtClean="0"/>
              <a:t>Stanley G. Burns</a:t>
            </a:r>
          </a:p>
          <a:p>
            <a:r>
              <a:rPr lang="en-US" altLang="en-US" smtClean="0"/>
              <a:t>UMD-ECE</a:t>
            </a:r>
          </a:p>
        </p:txBody>
      </p:sp>
      <p:graphicFrame>
        <p:nvGraphicFramePr>
          <p:cNvPr id="2050" name="Object 8"/>
          <p:cNvGraphicFramePr>
            <a:graphicFrameLocks noChangeAspect="1"/>
          </p:cNvGraphicFramePr>
          <p:nvPr/>
        </p:nvGraphicFramePr>
        <p:xfrm>
          <a:off x="2362200" y="609600"/>
          <a:ext cx="5649913" cy="5573713"/>
        </p:xfrm>
        <a:graphic>
          <a:graphicData uri="http://schemas.openxmlformats.org/presentationml/2006/ole">
            <mc:AlternateContent xmlns:mc="http://schemas.openxmlformats.org/markup-compatibility/2006">
              <mc:Choice xmlns:v="urn:schemas-microsoft-com:vml" Requires="v">
                <p:oleObj spid="_x0000_s10252" name="Photo Editor Photo" r:id="rId4" imgW="5649114" imgH="5571429" progId="MSPhotoEd.3">
                  <p:embed/>
                </p:oleObj>
              </mc:Choice>
              <mc:Fallback>
                <p:oleObj name="Photo Editor Photo" r:id="rId4" imgW="5649114" imgH="557142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609600"/>
                        <a:ext cx="5649913" cy="557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1714295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left)">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TotalTime>
  <Words>497</Words>
  <Application>Microsoft Office PowerPoint</Application>
  <PresentationFormat>On-screen Show (4:3)</PresentationFormat>
  <Paragraphs>130</Paragraphs>
  <Slides>22</Slides>
  <Notes>16</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22</vt:i4>
      </vt:variant>
    </vt:vector>
  </HeadingPairs>
  <TitlesOfParts>
    <vt:vector size="32" baseType="lpstr">
      <vt:lpstr>Arial</vt:lpstr>
      <vt:lpstr>Arial</vt:lpstr>
      <vt:lpstr>Calibri</vt:lpstr>
      <vt:lpstr>Monotype Sorts</vt:lpstr>
      <vt:lpstr>Symbol</vt:lpstr>
      <vt:lpstr>Times New Roman</vt:lpstr>
      <vt:lpstr>Office Theme</vt:lpstr>
      <vt:lpstr>Acrobat Document</vt:lpstr>
      <vt:lpstr>Photo Editor Photo</vt:lpstr>
      <vt:lpstr>Scanned Photo</vt:lpstr>
      <vt:lpstr>SEMICONDUCTOR  DEVICE FABRICATION</vt:lpstr>
      <vt:lpstr>OUTLINE</vt:lpstr>
      <vt:lpstr>DIMENSIONS AND UNITS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PROCESSING STEPS Design Then Repeated Application Of: </vt:lpstr>
      <vt:lpstr>PowerPoint Presentation</vt:lpstr>
      <vt:lpstr>OTHER DEVICES AND TECHNOLOGIES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sburns</dc:creator>
  <cp:lastModifiedBy>Dr. Burns</cp:lastModifiedBy>
  <cp:revision>29</cp:revision>
  <dcterms:created xsi:type="dcterms:W3CDTF">2013-02-11T14:40:25Z</dcterms:created>
  <dcterms:modified xsi:type="dcterms:W3CDTF">2017-01-24T19:45:58Z</dcterms:modified>
</cp:coreProperties>
</file>