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63" r:id="rId4"/>
    <p:sldId id="271" r:id="rId5"/>
    <p:sldId id="257" r:id="rId6"/>
    <p:sldId id="272" r:id="rId7"/>
    <p:sldId id="270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6" autoAdjust="0"/>
    <p:restoredTop sz="94660"/>
  </p:normalViewPr>
  <p:slideViewPr>
    <p:cSldViewPr>
      <p:cViewPr varScale="1">
        <p:scale>
          <a:sx n="141" d="100"/>
          <a:sy n="141" d="100"/>
        </p:scale>
        <p:origin x="3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BBB7F-A8F5-483E-B55A-889F0371252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3CAE-53F1-4EDC-BCE1-0155BC46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0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7544-E021-4DBE-8E6F-2AA0BD1D53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A61F-0EEB-4304-B7F3-4552E9F239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2004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and 12 November 2021</a:t>
            </a:r>
            <a:b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 Part 1, Chapter 17, Start Page 550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010400" cy="2971800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Operation involves both electrons and holes, so is called “bipolar”</a:t>
            </a:r>
          </a:p>
          <a:p>
            <a:pPr>
              <a:buFont typeface="Arial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 Junction E-B is forward biased, so electrons from the E (emitter) to the B (base)</a:t>
            </a:r>
          </a:p>
          <a:p>
            <a:pPr>
              <a:buFont typeface="Arial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 Junction B-C is reverse biased, so minority carrier electron concentration in B region at the B-C edge is close to zero.</a:t>
            </a:r>
          </a:p>
          <a:p>
            <a:pPr>
              <a:buFont typeface="Arial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 In the B region, there is large gradient of electron (minority carrier) concentration; the electron injected from E region will diffuse across the B region into the B-C space charge region</a:t>
            </a:r>
          </a:p>
          <a:p>
            <a:pPr>
              <a:buFont typeface="Arial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 An electric field due to the B-C reverse bias will sweep the electrons  to the C (collector) region</a:t>
            </a:r>
          </a:p>
          <a:p>
            <a:pPr>
              <a:buFont typeface="Arial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 The B regions must be thinner than the minority carrier diffusion length in order to make as many electrons as possible to reach the C region. </a:t>
            </a:r>
          </a:p>
          <a:p>
            <a:endParaRPr lang="en-US" dirty="0"/>
          </a:p>
        </p:txBody>
      </p:sp>
      <p:pic>
        <p:nvPicPr>
          <p:cNvPr id="1026" name="Picture 2" descr="C:\Users\sburns\Desktop\LocalWEBFilesTransfer\EE4611Spring2013NoWEB\EE3611Related\Supplemented materials_4th Ed\Images\Chapter12\Chapter12\nea21075_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3553"/>
            <a:ext cx="6082811" cy="21605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26670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burns\Desktop\LocalWEBFilesTransfer\EE4611Spring2013NoWEB\EE3611Related\Supplemented materials_4th Ed\Images\Chapter10\Chapter10\nea21075_1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04" y="1242553"/>
            <a:ext cx="2916592" cy="2533451"/>
          </a:xfrm>
          <a:prstGeom prst="rect">
            <a:avLst/>
          </a:prstGeom>
          <a:noFill/>
        </p:spPr>
      </p:pic>
      <p:pic>
        <p:nvPicPr>
          <p:cNvPr id="3" name="Picture 3" descr="C:\Users\sburns\Desktop\LocalWEBFilesTransfer\EE4611Spring2013NoWEB\EE3611Related\Supplemented materials_4th Ed\Images\Chapter10\Chapter10\nea21075_1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651" y="1072946"/>
            <a:ext cx="3303231" cy="2057400"/>
          </a:xfrm>
          <a:prstGeom prst="rect">
            <a:avLst/>
          </a:prstGeom>
          <a:noFill/>
        </p:spPr>
      </p:pic>
      <p:pic>
        <p:nvPicPr>
          <p:cNvPr id="4" name="Picture 2" descr="C:\Users\sburns\Desktop\LocalWEBFilesTransfer\EE4611Spring2013NoWEB\EE3611Related\Supplemented materials_4th Ed\Images\Chapter10\Chapter10\nea21075_1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197" y="3310475"/>
            <a:ext cx="3385539" cy="2400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7704" y="3445593"/>
            <a:ext cx="730046" cy="20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328651" y="2815099"/>
            <a:ext cx="759542" cy="20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487197" y="5244896"/>
            <a:ext cx="1198307" cy="24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6625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burns\Desktop\Local Web Files\EE4611Spring2013\Metal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37" y="1004734"/>
            <a:ext cx="5498797" cy="4932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05832" y="1587296"/>
            <a:ext cx="2580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Cf</a:t>
            </a:r>
            <a:r>
              <a:rPr lang="en-US" sz="1350" dirty="0"/>
              <a:t> Could Be Either </a:t>
            </a:r>
            <a:r>
              <a:rPr lang="en-US" sz="1350" dirty="0" err="1"/>
              <a:t>Cgd</a:t>
            </a:r>
            <a:r>
              <a:rPr lang="en-US" sz="1350" dirty="0"/>
              <a:t> for a FET or </a:t>
            </a:r>
            <a:r>
              <a:rPr lang="en-US" sz="1350" dirty="0" err="1"/>
              <a:t>Ccb</a:t>
            </a:r>
            <a:r>
              <a:rPr lang="en-US" sz="1350" dirty="0"/>
              <a:t> (Cu) for a BJT</a:t>
            </a:r>
          </a:p>
        </p:txBody>
      </p:sp>
    </p:spTree>
    <p:extLst>
      <p:ext uri="{BB962C8B-B14F-4D97-AF65-F5344CB8AC3E}">
        <p14:creationId xmlns:p14="http://schemas.microsoft.com/office/powerpoint/2010/main" val="367887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53" y="1067415"/>
            <a:ext cx="4156988" cy="47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burns\Desktop\LocalWEBFilesTransfer\EE4611Spring2013NoWEB\EE3611Related\Supplemented materials_4th Ed\Images\Chapter12\Chapter12\nea21075_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5" y="685800"/>
            <a:ext cx="7289917" cy="2743200"/>
          </a:xfrm>
          <a:prstGeom prst="rect">
            <a:avLst/>
          </a:prstGeom>
          <a:noFill/>
        </p:spPr>
      </p:pic>
      <p:pic>
        <p:nvPicPr>
          <p:cNvPr id="2051" name="Picture 3" descr="C:\Users\sburns\Desktop\LocalWEBFilesTransfer\EE4611Spring2013NoWEB\EE3611Related\Supplemented materials_4th Ed\Images\Chapter12\Chapter12\nea21075_1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73848"/>
            <a:ext cx="5943600" cy="265495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28956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6096000"/>
            <a:ext cx="990600" cy="232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burns\Desktop\LocalWEBFilesTransfer\EE4611Spring2013NoWEB\EE3611Related\Supplemented materials_4th Ed\Images\Chapter12\Chapter12\nea21075_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197009" cy="2316163"/>
          </a:xfrm>
          <a:prstGeom prst="rect">
            <a:avLst/>
          </a:prstGeom>
          <a:noFill/>
        </p:spPr>
      </p:pic>
      <p:pic>
        <p:nvPicPr>
          <p:cNvPr id="6147" name="Picture 3" descr="C:\Users\sburns\Desktop\LocalWEBFilesTransfer\EE4611Spring2013NoWEB\EE3611Related\Supplemented materials_4th Ed\Images\Chapter12\Chapter12\nea21075_12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133" y="1143000"/>
            <a:ext cx="4704744" cy="36088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34290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38133" y="4419600"/>
            <a:ext cx="79586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burns\Desktop\Local Web Files\EE2212Spring2013\BJTCurrent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772400" cy="5445124"/>
          </a:xfrm>
          <a:prstGeom prst="rect">
            <a:avLst/>
          </a:prstGeom>
          <a:noFill/>
        </p:spPr>
      </p:pic>
      <p:pic>
        <p:nvPicPr>
          <p:cNvPr id="4099" name="Picture 3" descr="C:\Users\sburns\Desktop\LocalWEBFilesTransfer\EE4611Spring2013NoWEB\EE3611Related\Supplemented materials_4th Ed\Images\Chapter12\Chapter12\nea21075_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"/>
            <a:ext cx="2971800" cy="265776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19050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burns\Desktop\LocalWEBFilesTransfer\EE4611Spring2013NoWEB\EE3611Related\Supplemented materials_4th Ed\Images\Chapter12\Chapter12\nea21075_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572000" cy="6094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6126163"/>
            <a:ext cx="685800" cy="19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6858000" cy="3459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burns\Desktop\LocalWEBFilesTransfer\EE4611Spring2013NoWEB\EE3611Related\Supplemented materials_4th Ed\Images\Chapter14\Chapter14\nea21075_1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460694" cy="4833040"/>
          </a:xfrm>
          <a:prstGeom prst="rect">
            <a:avLst/>
          </a:prstGeom>
          <a:noFill/>
        </p:spPr>
      </p:pic>
      <p:pic>
        <p:nvPicPr>
          <p:cNvPr id="3075" name="Picture 3" descr="C:\Users\sburns\Desktop\Local Web Files\EE4611Spring2013\Photo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4155162" cy="46640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48006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sburns\Desktop\LocalWEBFilesTransfer\EE4611Spring2013NoWEB\EE3611Related\Supplemented materials_4th Ed\Images\Chapter12\Chapter12\nea21075_1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39" y="34871"/>
            <a:ext cx="4648200" cy="32194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14300" y="2938975"/>
            <a:ext cx="1143000" cy="31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burns\Desktop\Local Web Files\EE4611Spring2013\FreqModels.JPG"/>
          <p:cNvPicPr>
            <a:picLocks noChangeAspect="1" noChangeArrowheads="1"/>
          </p:cNvPicPr>
          <p:nvPr/>
        </p:nvPicPr>
        <p:blipFill rotWithShape="1">
          <a:blip r:embed="rId3" cstate="print"/>
          <a:srcRect t="-51980" b="51980"/>
          <a:stretch/>
        </p:blipFill>
        <p:spPr bwMode="auto">
          <a:xfrm>
            <a:off x="3200400" y="-1235076"/>
            <a:ext cx="6254750" cy="809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66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burns\Desktop\Local Web Files\EE4611Spring2013\FreqMod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624" y="165551"/>
            <a:ext cx="4691063" cy="6069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92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burns\Desktop\Local Web Files\EE4611Spring2013\Metal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63" y="857250"/>
            <a:ext cx="5486400" cy="50043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93723" y="2000250"/>
            <a:ext cx="929148" cy="18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47520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164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10 and 12 November 2021 BJT Part 1, Chapter 17, Start Page 550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31</cp:revision>
  <cp:lastPrinted>2020-03-02T15:19:36Z</cp:lastPrinted>
  <dcterms:created xsi:type="dcterms:W3CDTF">2013-04-22T15:21:14Z</dcterms:created>
  <dcterms:modified xsi:type="dcterms:W3CDTF">2021-11-12T14:57:51Z</dcterms:modified>
</cp:coreProperties>
</file>