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6" r:id="rId4"/>
    <p:sldId id="263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0020-EC5F-464B-8292-E683FCDCE93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9C629-9FE4-46C5-A099-872E07B9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75EA4-AC87-4198-9B89-8230F97A1D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2115-70D4-415C-94B1-B1E10B34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31" tIns="45264" rIns="90531" bIns="45264"/>
          <a:lstStyle/>
          <a:p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 anchor="b"/>
          <a:lstStyle/>
          <a:p>
            <a:pPr algn="r" defTabSz="912879"/>
            <a:fld id="{F4E6CF88-FFCE-407C-BA4D-D6E539FA32A1}" type="slidenum">
              <a:rPr lang="en-US" sz="1200"/>
              <a:pPr algn="r" defTabSz="912879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708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37"/>
            <a:fld id="{CD124598-F091-46B5-B568-72991C7004F3}" type="slidenum">
              <a:rPr lang="en-US" sz="1200"/>
              <a:pPr algn="r" defTabSz="914437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622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37"/>
            <a:fld id="{0312131D-8398-4C25-918D-292794AAA430}" type="slidenum">
              <a:rPr lang="en-US" sz="1200"/>
              <a:pPr algn="r" defTabSz="914437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703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4" tIns="46137" rIns="92274" bIns="46137"/>
          <a:lstStyle/>
          <a:p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4" tIns="46137" rIns="92274" bIns="46137" anchor="b"/>
          <a:lstStyle/>
          <a:p>
            <a:pPr algn="r" defTabSz="922226"/>
            <a:fld id="{86220352-83B7-449D-B766-E2A0485E34C2}" type="slidenum">
              <a:rPr lang="en-US" sz="1300"/>
              <a:pPr algn="r" defTabSz="922226"/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3100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5240-D0FC-4AF5-B4F8-623DCDED2E1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700E-65A8-419F-B153-B5D82E728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6843592" y="639699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ADDD3B-C33A-41C9-8642-708004A53F00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95590" y="-16457"/>
            <a:ext cx="77927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Carrier Concentration Statistics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10 and 13 September 2021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Supplements Examples 2.2 and 2.3 in The Text Without  </a:t>
            </a:r>
            <a:r>
              <a:rPr lang="en-US" sz="2000" b="1" smtClean="0">
                <a:solidFill>
                  <a:srgbClr val="FF0000"/>
                </a:solidFill>
              </a:rPr>
              <a:t>Gory Arithmetic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/>
              <a:t>                        Density of States (DOS)</a:t>
            </a:r>
            <a:endParaRPr lang="en-US" sz="2000" b="1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22500" y="1333500"/>
            <a:ext cx="2667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Number of electrons and holes available for </a:t>
            </a:r>
            <a:r>
              <a:rPr lang="en-US" dirty="0" smtClean="0"/>
              <a:t>conduction N(E) </a:t>
            </a:r>
            <a:r>
              <a:rPr lang="en-US" b="1" dirty="0" smtClean="0"/>
              <a:t>Fabrication </a:t>
            </a:r>
            <a:r>
              <a:rPr lang="en-US" b="1" dirty="0" smtClean="0"/>
              <a:t>and Processing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4762500" y="1651000"/>
            <a:ext cx="838200" cy="254000"/>
          </a:xfrm>
          <a:prstGeom prst="rightArrow">
            <a:avLst>
              <a:gd name="adj1" fmla="val 50000"/>
              <a:gd name="adj2" fmla="val 489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638800" y="1333500"/>
            <a:ext cx="27495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current-voltage characteristic of </a:t>
            </a:r>
            <a:r>
              <a:rPr lang="en-US" dirty="0" smtClean="0"/>
              <a:t>semiconductors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System and Circuit Design</a:t>
            </a:r>
            <a:endParaRPr lang="en-US" b="1" dirty="0"/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 rot="6600000" flipH="1" flipV="1">
            <a:off x="1990106" y="3534338"/>
            <a:ext cx="1731963" cy="206375"/>
          </a:xfrm>
          <a:prstGeom prst="rightArrow">
            <a:avLst>
              <a:gd name="adj1" fmla="val 50000"/>
              <a:gd name="adj2" fmla="val 1402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55600" y="2917208"/>
            <a:ext cx="2691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Number of energy states as a function of energy </a:t>
            </a:r>
            <a:r>
              <a:rPr lang="en-US" dirty="0" smtClean="0"/>
              <a:t>[density </a:t>
            </a:r>
            <a:r>
              <a:rPr lang="en-US" dirty="0"/>
              <a:t>of </a:t>
            </a:r>
            <a:r>
              <a:rPr lang="en-US" dirty="0" smtClean="0"/>
              <a:t>states, g(E)</a:t>
            </a:r>
            <a:r>
              <a:rPr lang="en-US" dirty="0"/>
              <a:t>]</a:t>
            </a:r>
          </a:p>
        </p:txBody>
      </p:sp>
      <p:sp>
        <p:nvSpPr>
          <p:cNvPr id="13322" name="AutoShape 8"/>
          <p:cNvSpPr>
            <a:spLocks noChangeArrowheads="1"/>
          </p:cNvSpPr>
          <p:nvPr/>
        </p:nvSpPr>
        <p:spPr bwMode="auto">
          <a:xfrm rot="3587295" flipH="1" flipV="1">
            <a:off x="3638622" y="3559782"/>
            <a:ext cx="1863725" cy="209550"/>
          </a:xfrm>
          <a:prstGeom prst="rightArrow">
            <a:avLst>
              <a:gd name="adj1" fmla="val 50000"/>
              <a:gd name="adj2" fmla="val 141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5096072" y="3085668"/>
            <a:ext cx="2814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Occupation probability of energy states </a:t>
            </a:r>
            <a:r>
              <a:rPr lang="en-US" dirty="0" smtClean="0"/>
              <a:t>[distribution function, f(E)]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637088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Justification for Including Some Semiconductor Physics Before We Proceed beyond Chapters 1 and 2:  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We have some idea of specifications we want for an electronic or  photonic device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We realize that we have to dope or in some way modify Si or perhaps a III-V material properties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 We recognize that the underlying  physics provides a framework for this property modification (Rules?)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We will be then be able to address the appropriate  technologies for manufacturing a device  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" y="1066800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Cgs Units</a:t>
                </a:r>
              </a:p>
              <a:p>
                <a:r>
                  <a:rPr lang="en-US" dirty="0" smtClean="0"/>
                  <a:t>#/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for N(E)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66800"/>
                <a:ext cx="1676400" cy="646331"/>
              </a:xfrm>
              <a:prstGeom prst="rect">
                <a:avLst/>
              </a:prstGeom>
              <a:blipFill>
                <a:blip r:embed="rId3"/>
                <a:stretch>
                  <a:fillRect l="-290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741"/>
            <a:ext cx="4113967" cy="393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27" y="162208"/>
            <a:ext cx="3795086" cy="3668198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6" y="4116156"/>
            <a:ext cx="6327994" cy="27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85" y="3276600"/>
            <a:ext cx="6051687" cy="296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85" y="152400"/>
            <a:ext cx="6178296" cy="28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1671"/>
            <a:ext cx="3457651" cy="592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617"/>
            <a:ext cx="3429000" cy="61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1" y="457200"/>
            <a:ext cx="5806104" cy="2430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39483"/>
            <a:ext cx="6045451" cy="29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6963084" cy="2755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32" y="441233"/>
            <a:ext cx="636033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2482"/>
            <a:ext cx="3088982" cy="2040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4" y="2191272"/>
            <a:ext cx="3411391" cy="3360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2" y="5638800"/>
            <a:ext cx="5721096" cy="1077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6119"/>
            <a:ext cx="4211628" cy="15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8961645" cy="80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6781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BAF0F9C-B154-479D-A146-F5B06952EE21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7300" y="317500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The Distribution Function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9400" y="140970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Distribution function:</a:t>
            </a:r>
            <a:r>
              <a:rPr lang="en-US">
                <a:solidFill>
                  <a:srgbClr val="0066FF"/>
                </a:solidFill>
              </a:rPr>
              <a:t> </a:t>
            </a:r>
            <a:r>
              <a:rPr lang="en-US"/>
              <a:t>the probability that a quantum state at the energy </a:t>
            </a:r>
            <a:r>
              <a:rPr lang="en-US" i="1"/>
              <a:t>E</a:t>
            </a:r>
            <a:r>
              <a:rPr lang="en-US"/>
              <a:t> will be occupied by an electron. 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048000" y="1949450"/>
          <a:ext cx="1863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888840" imgH="419040" progId="Equation.3">
                  <p:embed/>
                </p:oleObj>
              </mc:Choice>
              <mc:Fallback>
                <p:oleObj name="Equation" r:id="rId4" imgW="8888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49450"/>
                        <a:ext cx="186372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20700" y="3048000"/>
            <a:ext cx="786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 </a:t>
            </a:r>
            <a:r>
              <a:rPr lang="en-US"/>
              <a:t>(E):  the number density, i.e., the number of </a:t>
            </a:r>
            <a:r>
              <a:rPr lang="en-US">
                <a:solidFill>
                  <a:srgbClr val="0066FF"/>
                </a:solidFill>
              </a:rPr>
              <a:t>particles</a:t>
            </a:r>
            <a:r>
              <a:rPr lang="en-US"/>
              <a:t> per unit energy per unit volume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57200" y="3911600"/>
            <a:ext cx="786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g </a:t>
            </a:r>
            <a:r>
              <a:rPr lang="en-US" dirty="0"/>
              <a:t>(E):  the density of states, i.e., the number of </a:t>
            </a:r>
            <a:r>
              <a:rPr lang="en-US" dirty="0">
                <a:solidFill>
                  <a:srgbClr val="0066FF"/>
                </a:solidFill>
              </a:rPr>
              <a:t>quantum states</a:t>
            </a:r>
            <a:r>
              <a:rPr lang="en-US" dirty="0"/>
              <a:t> per unit energy per unit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ermi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853"/>
            <a:ext cx="9144000" cy="672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ermi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343" y="1600200"/>
            <a:ext cx="80413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6781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CC432A-1D7E-474E-9A10-6A11662F79C5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08100" y="330200"/>
            <a:ext cx="680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The Fermi-Distribution Function (2)</a:t>
            </a:r>
          </a:p>
        </p:txBody>
      </p:sp>
      <p:pic>
        <p:nvPicPr>
          <p:cNvPr id="717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1241425"/>
            <a:ext cx="82661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825500" y="54483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At </a:t>
            </a:r>
            <a:r>
              <a:rPr lang="en-US" sz="2000" i="1"/>
              <a:t>T &gt; 0 </a:t>
            </a:r>
            <a:r>
              <a:rPr lang="en-US" sz="2000"/>
              <a:t>K,</a:t>
            </a:r>
          </a:p>
        </p:txBody>
      </p:sp>
      <p:graphicFrame>
        <p:nvGraphicFramePr>
          <p:cNvPr id="7170" name="Object 25"/>
          <p:cNvGraphicFramePr>
            <a:graphicFrameLocks noChangeAspect="1"/>
          </p:cNvGraphicFramePr>
          <p:nvPr/>
        </p:nvGraphicFramePr>
        <p:xfrm>
          <a:off x="2714625" y="5149850"/>
          <a:ext cx="4751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2171520" imgH="419040" progId="Equation.3">
                  <p:embed/>
                </p:oleObj>
              </mc:Choice>
              <mc:Fallback>
                <p:oleObj name="Equation" r:id="rId5" imgW="2171520" imgH="419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149850"/>
                        <a:ext cx="475138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781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03E33EA-C4F5-4057-9FF3-B4231D5EC391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08100" y="330200"/>
            <a:ext cx="680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The Fermi-Distribution Function (3)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8300" y="1624013"/>
          <a:ext cx="8407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4787640" imgH="723600" progId="Equation.3">
                  <p:embed/>
                </p:oleObj>
              </mc:Choice>
              <mc:Fallback>
                <p:oleObj name="Equation" r:id="rId4" imgW="4787640" imgH="72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624013"/>
                        <a:ext cx="8407400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3" descr="fig 3.32                                                       000094FDMacintosh HD                   B95C7B7B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9100" y="3132138"/>
            <a:ext cx="5715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41300" y="1143000"/>
            <a:ext cx="575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Probability of empty state (hole occupation probability)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98DDDE-2E33-4A15-BD19-C780E09A19E1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682F53-1805-4D42-9ADE-423D5960846C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71500" y="1917700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625600" y="342900"/>
            <a:ext cx="671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3000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266700" y="165100"/>
            <a:ext cx="869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Distribution of Electrons and Holes in Equilibrium</a:t>
            </a:r>
          </a:p>
        </p:txBody>
      </p:sp>
      <p:pic>
        <p:nvPicPr>
          <p:cNvPr id="13319" name="Picture 3" descr=" fig 4.01a                                                      000094FEMacintosh HD                   B95C7B7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1639888"/>
            <a:ext cx="448310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burns\Desktop\Local Web Files\EE4611Spring2013\Fermi3N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083"/>
            <a:ext cx="6624544" cy="683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743200" cy="6755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06" y="457200"/>
            <a:ext cx="6095045" cy="43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268</Words>
  <Application>Microsoft Office PowerPoint</Application>
  <PresentationFormat>On-screen Show (4:3)</PresentationFormat>
  <Paragraphs>35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34</cp:revision>
  <cp:lastPrinted>2020-01-31T15:00:18Z</cp:lastPrinted>
  <dcterms:created xsi:type="dcterms:W3CDTF">2013-02-06T15:30:26Z</dcterms:created>
  <dcterms:modified xsi:type="dcterms:W3CDTF">2021-09-07T15:58:54Z</dcterms:modified>
</cp:coreProperties>
</file>