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3" r:id="rId2"/>
    <p:sldId id="280" r:id="rId3"/>
    <p:sldId id="291" r:id="rId4"/>
    <p:sldId id="281" r:id="rId5"/>
    <p:sldId id="282" r:id="rId6"/>
    <p:sldId id="283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84" r:id="rId18"/>
    <p:sldId id="285" r:id="rId19"/>
    <p:sldId id="290" r:id="rId20"/>
    <p:sldId id="276" r:id="rId21"/>
    <p:sldId id="286" r:id="rId22"/>
    <p:sldId id="287" r:id="rId23"/>
    <p:sldId id="277" r:id="rId24"/>
    <p:sldId id="278" r:id="rId25"/>
    <p:sldId id="275" r:id="rId26"/>
    <p:sldId id="274" r:id="rId27"/>
    <p:sldId id="292" r:id="rId28"/>
    <p:sldId id="293" r:id="rId29"/>
    <p:sldId id="294" r:id="rId3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8" autoAdjust="0"/>
    <p:restoredTop sz="94660"/>
  </p:normalViewPr>
  <p:slideViewPr>
    <p:cSldViewPr>
      <p:cViewPr varScale="1">
        <p:scale>
          <a:sx n="122" d="100"/>
          <a:sy n="122" d="100"/>
        </p:scale>
        <p:origin x="10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555B-6BC5-47C0-84DF-A674AC3386F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A78A-945A-4DE1-B9DD-2486E07C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61807-52E0-450D-954E-9A763638AF94}" type="slidenum">
              <a:rPr lang="en-US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6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7912BC-5889-40DA-8838-51D00E02D4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0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6EC97B-34A9-4D27-9ABA-BE19222ED6FA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A948D-1E91-4A08-84A7-4E1C06ECA754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12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F6C2E-5276-44B5-ADC9-0DEA19202D05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3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E8F-55DC-4B3B-A498-91C3A2B3CFAE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7219-3301-41C3-9158-E1CCEA037B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587"/>
            <a:ext cx="36576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and 13 October 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Photonics-PPT#2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LASER LIGHTING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One More slide on “Bandgap” </a:t>
            </a:r>
            <a:r>
              <a:rPr lang="en-US" sz="2400" b="1" dirty="0" smtClean="0">
                <a:solidFill>
                  <a:srgbClr val="FF0000"/>
                </a:solidFill>
              </a:rPr>
              <a:t>Engineering From PPT#1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sburns\Desktop\LocalWEBFilesTransfer\EE4611Spring2013NoWEB\EE3611Related\Supplemented materials_4th Ed\Images\Chapter14\Chapter14\nea21075_1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3913188" cy="61780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14800" y="53340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229EA3-D762-402D-A4C9-8E1207119CB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4988"/>
            <a:ext cx="7162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495800" y="54864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CYMK (Cyan, Magenta, Yellow, Black) Printing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Also Watercolor, Oil, Acrylic Painting</a:t>
            </a: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1498600" y="557053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Displays, Imaging</a:t>
            </a:r>
          </a:p>
        </p:txBody>
      </p:sp>
    </p:spTree>
    <p:extLst>
      <p:ext uri="{BB962C8B-B14F-4D97-AF65-F5344CB8AC3E}">
        <p14:creationId xmlns:p14="http://schemas.microsoft.com/office/powerpoint/2010/main" val="7155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381000"/>
            <a:ext cx="5491162" cy="6486525"/>
          </a:xfrm>
        </p:spPr>
      </p:pic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F2BF27-D30B-41A2-8C9D-9BB70DE27F0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5806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Content Placeholder 5" descr="LEDIEEEProceedingsCover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3988"/>
            <a:ext cx="5105400" cy="6607175"/>
          </a:xfrm>
        </p:spPr>
      </p:pic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376C1C-C81B-4CC3-AD67-FE28CA564CF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7748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FA72AE-B33E-4410-82CB-F4E2DD6CF85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smtClean="0"/>
          </a:p>
        </p:txBody>
      </p:sp>
      <p:pic>
        <p:nvPicPr>
          <p:cNvPr id="29701" name="Picture 2" descr="C:\Users\sburns\Desktop\Local Web Files\EE2212Fall2013\L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511175"/>
            <a:ext cx="5665788" cy="7369175"/>
          </a:xfrm>
          <a:noFill/>
        </p:spPr>
      </p:pic>
    </p:spTree>
    <p:extLst>
      <p:ext uri="{BB962C8B-B14F-4D97-AF65-F5344CB8AC3E}">
        <p14:creationId xmlns:p14="http://schemas.microsoft.com/office/powerpoint/2010/main" val="29181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B3E1EF-E6A0-400E-AF56-D20BEEEA3FB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smtClean="0"/>
          </a:p>
        </p:txBody>
      </p:sp>
      <p:pic>
        <p:nvPicPr>
          <p:cNvPr id="30726" name="Picture 2" descr="C:\Users\sburns\Desktop\Local Web Files\EE2212Fall2013\LE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838200"/>
            <a:ext cx="575627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913" y="838200"/>
            <a:ext cx="4329112" cy="3048000"/>
          </a:xfrm>
        </p:spPr>
      </p:pic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1902D0-AD95-4B92-B6A7-0F93FE4F4A5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/>
          </a:p>
        </p:txBody>
      </p:sp>
      <p:pic>
        <p:nvPicPr>
          <p:cNvPr id="31749" name="Picture 2" descr="C:\Users\sburns\Desktop\Local Web Files\EE1001Fall2013\EfficacyChart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225"/>
            <a:ext cx="4811713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17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F3E4AF-B12F-48E2-A7B0-C58328D4CE6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smtClean="0"/>
          </a:p>
        </p:txBody>
      </p:sp>
      <p:pic>
        <p:nvPicPr>
          <p:cNvPr id="32774" name="Picture 2" descr="C:\Users\sburns\Desktop\LocalWEBFilesTransfer\EE2212Spring2013\LEDLigh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7456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Content Placeholder 5" descr="LEDIEEEProceedingsCover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3988"/>
            <a:ext cx="5105400" cy="6607175"/>
          </a:xfrm>
        </p:spPr>
      </p:pic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D2A69C-DD57-42F7-8967-B6FFBCCAA5EB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55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842BC0-A123-4E62-BE49-03FE66976421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000"/>
          </a:p>
        </p:txBody>
      </p:sp>
      <p:pic>
        <p:nvPicPr>
          <p:cNvPr id="23558" name="Picture 2" descr="C:\Users\sburns\Desktop\LocalWEBFilesTransfer\EE2212Spring2013\LEDLigh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97456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14F9B7-275E-49EF-8796-76A98DCA7C6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smtClean="0"/>
          </a:p>
        </p:txBody>
      </p:sp>
      <p:pic>
        <p:nvPicPr>
          <p:cNvPr id="22533" name="Picture 2" descr="C:\Users\sburns\Desktop\Local Web Files\EE1001Fall2013\EfficacyChart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82793"/>
            <a:ext cx="7391400" cy="6672262"/>
          </a:xfrm>
          <a:noFill/>
        </p:spPr>
      </p:pic>
    </p:spTree>
    <p:extLst>
      <p:ext uri="{BB962C8B-B14F-4D97-AF65-F5344CB8AC3E}">
        <p14:creationId xmlns:p14="http://schemas.microsoft.com/office/powerpoint/2010/main" val="21248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7642AE-B033-457A-833F-534F0A51AE56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39825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hlink"/>
                </a:solidFill>
                <a:latin typeface="Arial" panose="020B0604020202020204" pitchFamily="34" charset="0"/>
              </a:rPr>
              <a:t>Photon Emission in Semiconductor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914400" y="1905000"/>
            <a:ext cx="4267200" cy="3810000"/>
            <a:chOff x="816" y="1200"/>
            <a:chExt cx="2688" cy="2400"/>
          </a:xfrm>
        </p:grpSpPr>
        <p:grpSp>
          <p:nvGrpSpPr>
            <p:cNvPr id="13319" name="Group 4"/>
            <p:cNvGrpSpPr>
              <a:grpSpLocks/>
            </p:cNvGrpSpPr>
            <p:nvPr/>
          </p:nvGrpSpPr>
          <p:grpSpPr bwMode="auto">
            <a:xfrm>
              <a:off x="1152" y="1200"/>
              <a:ext cx="1152" cy="816"/>
              <a:chOff x="1152" y="1248"/>
              <a:chExt cx="1104" cy="768"/>
            </a:xfrm>
          </p:grpSpPr>
          <p:sp>
            <p:nvSpPr>
              <p:cNvPr id="13344" name="Rectangle 5"/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1104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3345" name="Group 6"/>
              <p:cNvGrpSpPr>
                <a:grpSpLocks/>
              </p:cNvGrpSpPr>
              <p:nvPr/>
            </p:nvGrpSpPr>
            <p:grpSpPr bwMode="auto">
              <a:xfrm>
                <a:off x="1248" y="1584"/>
                <a:ext cx="912" cy="432"/>
                <a:chOff x="1248" y="1728"/>
                <a:chExt cx="672" cy="288"/>
              </a:xfrm>
            </p:grpSpPr>
            <p:sp>
              <p:nvSpPr>
                <p:cNvPr id="13346" name="Oval 7"/>
                <p:cNvSpPr>
                  <a:spLocks noChangeArrowheads="1"/>
                </p:cNvSpPr>
                <p:nvPr/>
              </p:nvSpPr>
              <p:spPr bwMode="auto">
                <a:xfrm>
                  <a:off x="1248" y="1920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47" name="Oval 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48" name="Oval 9"/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49" name="Oval 10"/>
                <p:cNvSpPr>
                  <a:spLocks noChangeArrowheads="1"/>
                </p:cNvSpPr>
                <p:nvPr/>
              </p:nvSpPr>
              <p:spPr bwMode="auto">
                <a:xfrm>
                  <a:off x="1680" y="1920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0" name="Oval 11"/>
                <p:cNvSpPr>
                  <a:spLocks noChangeArrowheads="1"/>
                </p:cNvSpPr>
                <p:nvPr/>
              </p:nvSpPr>
              <p:spPr bwMode="auto">
                <a:xfrm>
                  <a:off x="1824" y="1920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1" name="Oval 12"/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2" name="Oval 13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53" name="Oval 14"/>
                <p:cNvSpPr>
                  <a:spLocks noChangeArrowheads="1"/>
                </p:cNvSpPr>
                <p:nvPr/>
              </p:nvSpPr>
              <p:spPr bwMode="auto">
                <a:xfrm>
                  <a:off x="1680" y="1728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320" name="Rectangle 15"/>
            <p:cNvSpPr>
              <a:spLocks noChangeArrowheads="1"/>
            </p:cNvSpPr>
            <p:nvPr/>
          </p:nvSpPr>
          <p:spPr bwMode="auto">
            <a:xfrm flipV="1">
              <a:off x="1152" y="2832"/>
              <a:ext cx="1152" cy="768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3321" name="Group 16"/>
            <p:cNvGrpSpPr>
              <a:grpSpLocks/>
            </p:cNvGrpSpPr>
            <p:nvPr/>
          </p:nvGrpSpPr>
          <p:grpSpPr bwMode="auto">
            <a:xfrm>
              <a:off x="1248" y="2832"/>
              <a:ext cx="952" cy="432"/>
              <a:chOff x="1248" y="2640"/>
              <a:chExt cx="672" cy="288"/>
            </a:xfrm>
          </p:grpSpPr>
          <p:sp>
            <p:nvSpPr>
              <p:cNvPr id="13336" name="Oval 17"/>
              <p:cNvSpPr>
                <a:spLocks noChangeArrowheads="1"/>
              </p:cNvSpPr>
              <p:nvPr/>
            </p:nvSpPr>
            <p:spPr bwMode="auto">
              <a:xfrm flipV="1">
                <a:off x="1248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7" name="Oval 18"/>
              <p:cNvSpPr>
                <a:spLocks noChangeArrowheads="1"/>
              </p:cNvSpPr>
              <p:nvPr/>
            </p:nvSpPr>
            <p:spPr bwMode="auto">
              <a:xfrm flipV="1">
                <a:off x="1392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Oval 19"/>
              <p:cNvSpPr>
                <a:spLocks noChangeArrowheads="1"/>
              </p:cNvSpPr>
              <p:nvPr/>
            </p:nvSpPr>
            <p:spPr bwMode="auto">
              <a:xfrm flipV="1">
                <a:off x="1536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9" name="Oval 20"/>
              <p:cNvSpPr>
                <a:spLocks noChangeArrowheads="1"/>
              </p:cNvSpPr>
              <p:nvPr/>
            </p:nvSpPr>
            <p:spPr bwMode="auto">
              <a:xfrm flipV="1">
                <a:off x="1680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0" name="Oval 21"/>
              <p:cNvSpPr>
                <a:spLocks noChangeArrowheads="1"/>
              </p:cNvSpPr>
              <p:nvPr/>
            </p:nvSpPr>
            <p:spPr bwMode="auto">
              <a:xfrm flipV="1">
                <a:off x="1824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1" name="Oval 22"/>
              <p:cNvSpPr>
                <a:spLocks noChangeArrowheads="1"/>
              </p:cNvSpPr>
              <p:nvPr/>
            </p:nvSpPr>
            <p:spPr bwMode="auto">
              <a:xfrm flipV="1">
                <a:off x="1392" y="283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2" name="Oval 23"/>
              <p:cNvSpPr>
                <a:spLocks noChangeArrowheads="1"/>
              </p:cNvSpPr>
              <p:nvPr/>
            </p:nvSpPr>
            <p:spPr bwMode="auto">
              <a:xfrm flipV="1">
                <a:off x="1536" y="283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3" name="Oval 24"/>
              <p:cNvSpPr>
                <a:spLocks noChangeArrowheads="1"/>
              </p:cNvSpPr>
              <p:nvPr/>
            </p:nvSpPr>
            <p:spPr bwMode="auto">
              <a:xfrm flipV="1">
                <a:off x="1680" y="283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22" name="Rectangle 25"/>
            <p:cNvSpPr>
              <a:spLocks noChangeArrowheads="1"/>
            </p:cNvSpPr>
            <p:nvPr/>
          </p:nvSpPr>
          <p:spPr bwMode="auto">
            <a:xfrm>
              <a:off x="1152" y="2016"/>
              <a:ext cx="1152" cy="8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13323" name="Line 26"/>
            <p:cNvSpPr>
              <a:spLocks noChangeShapeType="1"/>
            </p:cNvSpPr>
            <p:nvPr/>
          </p:nvSpPr>
          <p:spPr bwMode="auto">
            <a:xfrm>
              <a:off x="1152" y="2400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Text Box 27"/>
            <p:cNvSpPr txBox="1">
              <a:spLocks noChangeArrowheads="1"/>
            </p:cNvSpPr>
            <p:nvPr/>
          </p:nvSpPr>
          <p:spPr bwMode="auto">
            <a:xfrm>
              <a:off x="1392" y="206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13325" name="Text Box 28"/>
            <p:cNvSpPr txBox="1">
              <a:spLocks noChangeArrowheads="1"/>
            </p:cNvSpPr>
            <p:nvPr/>
          </p:nvSpPr>
          <p:spPr bwMode="auto">
            <a:xfrm>
              <a:off x="816" y="225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E</a:t>
              </a:r>
              <a:r>
                <a:rPr lang="en-US" sz="2400" b="1" baseline="-25000">
                  <a:latin typeface="Arial" panose="020B0604020202020204" pitchFamily="34" charset="0"/>
                </a:rPr>
                <a:t>F</a:t>
              </a:r>
              <a:endParaRPr 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13326" name="Text Box 29"/>
            <p:cNvSpPr txBox="1">
              <a:spLocks noChangeArrowheads="1"/>
            </p:cNvSpPr>
            <p:nvPr/>
          </p:nvSpPr>
          <p:spPr bwMode="auto">
            <a:xfrm>
              <a:off x="816" y="187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E</a:t>
              </a:r>
              <a:r>
                <a:rPr lang="en-US" sz="2400" b="1" baseline="-25000">
                  <a:latin typeface="Arial" panose="020B0604020202020204" pitchFamily="34" charset="0"/>
                </a:rPr>
                <a:t>C</a:t>
              </a:r>
              <a:endParaRPr 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13327" name="Text Box 30"/>
            <p:cNvSpPr txBox="1">
              <a:spLocks noChangeArrowheads="1"/>
            </p:cNvSpPr>
            <p:nvPr/>
          </p:nvSpPr>
          <p:spPr bwMode="auto">
            <a:xfrm>
              <a:off x="816" y="26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E</a:t>
              </a:r>
              <a:r>
                <a:rPr lang="en-US" sz="2400" b="1" baseline="-25000">
                  <a:latin typeface="Arial" panose="020B0604020202020204" pitchFamily="34" charset="0"/>
                </a:rPr>
                <a:t>V</a:t>
              </a:r>
              <a:endParaRPr 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13328" name="Text Box 31"/>
            <p:cNvSpPr txBox="1">
              <a:spLocks noChangeArrowheads="1"/>
            </p:cNvSpPr>
            <p:nvPr/>
          </p:nvSpPr>
          <p:spPr bwMode="auto">
            <a:xfrm>
              <a:off x="2256" y="1296"/>
              <a:ext cx="12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Conduction band</a:t>
              </a:r>
            </a:p>
          </p:txBody>
        </p:sp>
        <p:sp>
          <p:nvSpPr>
            <p:cNvPr id="13329" name="Text Box 32"/>
            <p:cNvSpPr txBox="1">
              <a:spLocks noChangeArrowheads="1"/>
            </p:cNvSpPr>
            <p:nvPr/>
          </p:nvSpPr>
          <p:spPr bwMode="auto">
            <a:xfrm>
              <a:off x="2352" y="2928"/>
              <a:ext cx="8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Valence band</a:t>
              </a:r>
            </a:p>
          </p:txBody>
        </p:sp>
        <p:sp>
          <p:nvSpPr>
            <p:cNvPr id="13330" name="Line 33"/>
            <p:cNvSpPr>
              <a:spLocks noChangeShapeType="1"/>
            </p:cNvSpPr>
            <p:nvPr/>
          </p:nvSpPr>
          <p:spPr bwMode="auto">
            <a:xfrm>
              <a:off x="1920" y="2016"/>
              <a:ext cx="0" cy="81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34"/>
            <p:cNvSpPr>
              <a:spLocks/>
            </p:cNvSpPr>
            <p:nvPr/>
          </p:nvSpPr>
          <p:spPr bwMode="auto">
            <a:xfrm>
              <a:off x="2016" y="2256"/>
              <a:ext cx="672" cy="200"/>
            </a:xfrm>
            <a:custGeom>
              <a:avLst/>
              <a:gdLst>
                <a:gd name="T0" fmla="*/ 0 w 672"/>
                <a:gd name="T1" fmla="*/ 192 h 200"/>
                <a:gd name="T2" fmla="*/ 96 w 672"/>
                <a:gd name="T3" fmla="*/ 0 h 200"/>
                <a:gd name="T4" fmla="*/ 192 w 672"/>
                <a:gd name="T5" fmla="*/ 192 h 200"/>
                <a:gd name="T6" fmla="*/ 288 w 672"/>
                <a:gd name="T7" fmla="*/ 0 h 200"/>
                <a:gd name="T8" fmla="*/ 384 w 672"/>
                <a:gd name="T9" fmla="*/ 192 h 200"/>
                <a:gd name="T10" fmla="*/ 480 w 672"/>
                <a:gd name="T11" fmla="*/ 0 h 200"/>
                <a:gd name="T12" fmla="*/ 576 w 672"/>
                <a:gd name="T13" fmla="*/ 192 h 200"/>
                <a:gd name="T14" fmla="*/ 672 w 672"/>
                <a:gd name="T15" fmla="*/ 48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200"/>
                <a:gd name="T26" fmla="*/ 672 w 672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200">
                  <a:moveTo>
                    <a:pt x="0" y="192"/>
                  </a:moveTo>
                  <a:cubicBezTo>
                    <a:pt x="32" y="96"/>
                    <a:pt x="64" y="0"/>
                    <a:pt x="96" y="0"/>
                  </a:cubicBezTo>
                  <a:cubicBezTo>
                    <a:pt x="128" y="0"/>
                    <a:pt x="160" y="192"/>
                    <a:pt x="192" y="192"/>
                  </a:cubicBezTo>
                  <a:cubicBezTo>
                    <a:pt x="224" y="192"/>
                    <a:pt x="256" y="0"/>
                    <a:pt x="288" y="0"/>
                  </a:cubicBezTo>
                  <a:cubicBezTo>
                    <a:pt x="320" y="0"/>
                    <a:pt x="352" y="192"/>
                    <a:pt x="384" y="192"/>
                  </a:cubicBezTo>
                  <a:cubicBezTo>
                    <a:pt x="416" y="192"/>
                    <a:pt x="448" y="0"/>
                    <a:pt x="480" y="0"/>
                  </a:cubicBezTo>
                  <a:cubicBezTo>
                    <a:pt x="512" y="0"/>
                    <a:pt x="544" y="184"/>
                    <a:pt x="576" y="192"/>
                  </a:cubicBezTo>
                  <a:cubicBezTo>
                    <a:pt x="608" y="200"/>
                    <a:pt x="656" y="72"/>
                    <a:pt x="672" y="48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AutoShape 35"/>
            <p:cNvSpPr>
              <a:spLocks noChangeArrowheads="1"/>
            </p:cNvSpPr>
            <p:nvPr/>
          </p:nvSpPr>
          <p:spPr bwMode="auto">
            <a:xfrm>
              <a:off x="2688" y="2112"/>
              <a:ext cx="240" cy="240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3333" name="Text Box 36"/>
            <p:cNvSpPr txBox="1">
              <a:spLocks noChangeArrowheads="1"/>
            </p:cNvSpPr>
            <p:nvPr/>
          </p:nvSpPr>
          <p:spPr bwMode="auto">
            <a:xfrm>
              <a:off x="2544" y="1872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Photon</a:t>
              </a:r>
            </a:p>
          </p:txBody>
        </p:sp>
        <p:sp>
          <p:nvSpPr>
            <p:cNvPr id="13334" name="Line 37"/>
            <p:cNvSpPr>
              <a:spLocks noChangeShapeType="1"/>
            </p:cNvSpPr>
            <p:nvPr/>
          </p:nvSpPr>
          <p:spPr bwMode="auto">
            <a:xfrm>
              <a:off x="1296" y="201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Text Box 38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E</a:t>
              </a:r>
              <a:r>
                <a:rPr lang="en-US" sz="2400" b="1" baseline="-25000">
                  <a:latin typeface="Arial" panose="020B0604020202020204" pitchFamily="34" charset="0"/>
                </a:rPr>
                <a:t>g</a:t>
              </a:r>
              <a:endParaRPr lang="en-US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3317" name="Text Box 39"/>
          <p:cNvSpPr txBox="1">
            <a:spLocks noChangeArrowheads="1"/>
          </p:cNvSpPr>
          <p:nvPr/>
        </p:nvSpPr>
        <p:spPr bwMode="auto">
          <a:xfrm>
            <a:off x="5334000" y="2209800"/>
            <a:ext cx="3505200" cy="2997200"/>
          </a:xfrm>
          <a:prstGeom prst="rect">
            <a:avLst/>
          </a:prstGeom>
          <a:solidFill>
            <a:srgbClr val="CCFFCC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When an electron meets a hole, it falls into a lower energy level, and releases energy in the form of a photon.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The wavelength of the light depends on the band gap of the semiconductor material</a:t>
            </a:r>
            <a:r>
              <a:rPr lang="en-US" sz="1800"/>
              <a:t> </a:t>
            </a:r>
          </a:p>
        </p:txBody>
      </p:sp>
      <p:sp>
        <p:nvSpPr>
          <p:cNvPr id="13318" name="Text Box 40"/>
          <p:cNvSpPr txBox="1">
            <a:spLocks noChangeArrowheads="1"/>
          </p:cNvSpPr>
          <p:nvPr/>
        </p:nvSpPr>
        <p:spPr bwMode="auto">
          <a:xfrm>
            <a:off x="838200" y="5943600"/>
            <a:ext cx="76200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Arial" panose="020B0604020202020204" pitchFamily="34" charset="0"/>
              </a:rPr>
              <a:t>Semiconductor materials: Si, Ge, GaAs, InGaAs, AlGaAs, InP, SiGe, </a:t>
            </a:r>
            <a:r>
              <a:rPr lang="en-US" sz="1800" i="1">
                <a:latin typeface="Arial" panose="020B0604020202020204" pitchFamily="34" charset="0"/>
              </a:rPr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10095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0" y="243931"/>
            <a:ext cx="6148058" cy="5619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50" y="21609"/>
            <a:ext cx="3068320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2850" y="2133600"/>
            <a:ext cx="11596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5470" y="5257800"/>
            <a:ext cx="106313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F2D0F8-786A-413C-AF94-CCB062BDACD4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Laser Diodes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>
                <a:latin typeface="Arial" panose="020B0604020202020204" pitchFamily="34" charset="0"/>
              </a:rPr>
              <a:t>Lasers (Light Amplification by Stimulated Emission)</a:t>
            </a:r>
          </a:p>
        </p:txBody>
      </p:sp>
      <p:grpSp>
        <p:nvGrpSpPr>
          <p:cNvPr id="24581" name="Group 24"/>
          <p:cNvGrpSpPr>
            <a:grpSpLocks/>
          </p:cNvGrpSpPr>
          <p:nvPr/>
        </p:nvGrpSpPr>
        <p:grpSpPr bwMode="auto">
          <a:xfrm>
            <a:off x="381000" y="2514600"/>
            <a:ext cx="8763000" cy="3684588"/>
            <a:chOff x="240" y="1584"/>
            <a:chExt cx="5520" cy="2321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240" y="1584"/>
              <a:ext cx="35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400" b="1">
                  <a:latin typeface="Arial" panose="020B0604020202020204" pitchFamily="34" charset="0"/>
                </a:rPr>
                <a:t>Photon emission processes:</a:t>
              </a:r>
            </a:p>
          </p:txBody>
        </p:sp>
        <p:pic>
          <p:nvPicPr>
            <p:cNvPr id="2458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968"/>
              <a:ext cx="5457" cy="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Rectangle 18"/>
            <p:cNvSpPr>
              <a:spLocks noChangeArrowheads="1"/>
            </p:cNvSpPr>
            <p:nvPr/>
          </p:nvSpPr>
          <p:spPr bwMode="auto">
            <a:xfrm>
              <a:off x="3456" y="1872"/>
              <a:ext cx="2208" cy="1632"/>
            </a:xfrm>
            <a:prstGeom prst="rect">
              <a:avLst/>
            </a:prstGeom>
            <a:noFill/>
            <a:ln w="38100" cmpd="dbl">
              <a:solidFill>
                <a:srgbClr val="FF66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24585" name="Text Box 20"/>
            <p:cNvSpPr txBox="1">
              <a:spLocks noChangeArrowheads="1"/>
            </p:cNvSpPr>
            <p:nvPr/>
          </p:nvSpPr>
          <p:spPr bwMode="auto">
            <a:xfrm>
              <a:off x="624" y="3504"/>
              <a:ext cx="124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Arial" panose="020B0604020202020204" pitchFamily="34" charset="0"/>
                </a:rPr>
                <a:t>Absorption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9900FF"/>
                  </a:solidFill>
                  <a:latin typeface="Arial" panose="020B0604020202020204" pitchFamily="34" charset="0"/>
                </a:rPr>
                <a:t>Photodetectors</a:t>
              </a:r>
            </a:p>
          </p:txBody>
        </p:sp>
        <p:sp>
          <p:nvSpPr>
            <p:cNvPr id="24586" name="Text Box 22"/>
            <p:cNvSpPr txBox="1">
              <a:spLocks noChangeArrowheads="1"/>
            </p:cNvSpPr>
            <p:nvPr/>
          </p:nvSpPr>
          <p:spPr bwMode="auto">
            <a:xfrm>
              <a:off x="1728" y="3504"/>
              <a:ext cx="182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Arial" panose="020B0604020202020204" pitchFamily="34" charset="0"/>
                </a:rPr>
                <a:t>Spontaneous emission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9900FF"/>
                  </a:solidFill>
                  <a:latin typeface="Arial" panose="020B0604020202020204" pitchFamily="34" charset="0"/>
                </a:rPr>
                <a:t>LEDs</a:t>
              </a:r>
            </a:p>
          </p:txBody>
        </p:sp>
        <p:sp>
          <p:nvSpPr>
            <p:cNvPr id="24587" name="Text Box 23"/>
            <p:cNvSpPr txBox="1">
              <a:spLocks noChangeArrowheads="1"/>
            </p:cNvSpPr>
            <p:nvPr/>
          </p:nvSpPr>
          <p:spPr bwMode="auto">
            <a:xfrm>
              <a:off x="3552" y="3552"/>
              <a:ext cx="182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>
                  <a:latin typeface="Arial" panose="020B0604020202020204" pitchFamily="34" charset="0"/>
                </a:rPr>
                <a:t>Stimulated emission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9900FF"/>
                  </a:solidFill>
                  <a:latin typeface="Arial" panose="020B0604020202020204" pitchFamily="34" charset="0"/>
                </a:rPr>
                <a:t>Lasers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1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3F14EA-5F3A-4BCE-9857-28392D7EA5D3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0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6826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Arial" panose="020B0604020202020204" pitchFamily="34" charset="0"/>
              </a:rPr>
              <a:t>Laser Cavity Design</a:t>
            </a:r>
          </a:p>
        </p:txBody>
      </p:sp>
      <p:grpSp>
        <p:nvGrpSpPr>
          <p:cNvPr id="25604" name="Group 166"/>
          <p:cNvGrpSpPr>
            <a:grpSpLocks/>
          </p:cNvGrpSpPr>
          <p:nvPr/>
        </p:nvGrpSpPr>
        <p:grpSpPr bwMode="auto">
          <a:xfrm>
            <a:off x="533400" y="1524000"/>
            <a:ext cx="7620000" cy="2852738"/>
            <a:chOff x="762000" y="1905000"/>
            <a:chExt cx="7619999" cy="2853154"/>
          </a:xfrm>
        </p:grpSpPr>
        <p:grpSp>
          <p:nvGrpSpPr>
            <p:cNvPr id="25607" name="Group 30"/>
            <p:cNvGrpSpPr>
              <a:grpSpLocks/>
            </p:cNvGrpSpPr>
            <p:nvPr/>
          </p:nvGrpSpPr>
          <p:grpSpPr bwMode="auto">
            <a:xfrm>
              <a:off x="762000" y="1905000"/>
              <a:ext cx="7619999" cy="2853154"/>
              <a:chOff x="914400" y="1905000"/>
              <a:chExt cx="7619999" cy="2853154"/>
            </a:xfrm>
          </p:grpSpPr>
          <p:grpSp>
            <p:nvGrpSpPr>
              <p:cNvPr id="25621" name="Group 15"/>
              <p:cNvGrpSpPr>
                <a:grpSpLocks/>
              </p:cNvGrpSpPr>
              <p:nvPr/>
            </p:nvGrpSpPr>
            <p:grpSpPr bwMode="auto">
              <a:xfrm>
                <a:off x="914400" y="1905000"/>
                <a:ext cx="7619999" cy="2853154"/>
                <a:chOff x="1242646" y="1981200"/>
                <a:chExt cx="7452527" cy="2853154"/>
              </a:xfrm>
            </p:grpSpPr>
            <p:sp>
              <p:nvSpPr>
                <p:cNvPr id="12293" name="Rectangle 4"/>
                <p:cNvSpPr>
                  <a:spLocks noChangeArrowheads="1"/>
                </p:cNvSpPr>
                <p:nvPr/>
              </p:nvSpPr>
              <p:spPr bwMode="auto">
                <a:xfrm>
                  <a:off x="2438156" y="2514678"/>
                  <a:ext cx="4876748" cy="15242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5625" name="Rectangle 5"/>
                <p:cNvSpPr>
                  <a:spLocks noChangeArrowheads="1"/>
                </p:cNvSpPr>
                <p:nvPr/>
              </p:nvSpPr>
              <p:spPr bwMode="auto">
                <a:xfrm>
                  <a:off x="2438400" y="4267200"/>
                  <a:ext cx="4876800" cy="152400"/>
                </a:xfrm>
                <a:prstGeom prst="rect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6" name="Rectangle 6"/>
                <p:cNvSpPr>
                  <a:spLocks noChangeArrowheads="1"/>
                </p:cNvSpPr>
                <p:nvPr/>
              </p:nvSpPr>
              <p:spPr bwMode="auto">
                <a:xfrm>
                  <a:off x="2435051" y="2667000"/>
                  <a:ext cx="4876800" cy="762000"/>
                </a:xfrm>
                <a:prstGeom prst="rect">
                  <a:avLst/>
                </a:prstGeom>
                <a:solidFill>
                  <a:srgbClr val="FFFF9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7" name="Rectangle 7"/>
                <p:cNvSpPr>
                  <a:spLocks noChangeArrowheads="1"/>
                </p:cNvSpPr>
                <p:nvPr/>
              </p:nvSpPr>
              <p:spPr bwMode="auto">
                <a:xfrm>
                  <a:off x="2438399" y="3505200"/>
                  <a:ext cx="4876800" cy="762000"/>
                </a:xfrm>
                <a:prstGeom prst="rect">
                  <a:avLst/>
                </a:prstGeom>
                <a:solidFill>
                  <a:srgbClr val="FFFF9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8" name="Rectangle 8"/>
                <p:cNvSpPr>
                  <a:spLocks noChangeArrowheads="1"/>
                </p:cNvSpPr>
                <p:nvPr/>
              </p:nvSpPr>
              <p:spPr bwMode="auto">
                <a:xfrm>
                  <a:off x="2438399" y="3429000"/>
                  <a:ext cx="4876800" cy="76200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9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4000082" y="2971800"/>
                  <a:ext cx="11430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latin typeface="Arial" panose="020B0604020202020204" pitchFamily="34" charset="0"/>
                    </a:rPr>
                    <a:t>GaAs N+</a:t>
                  </a:r>
                </a:p>
              </p:txBody>
            </p:sp>
            <p:sp>
              <p:nvSpPr>
                <p:cNvPr id="2563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000082" y="3733800"/>
                  <a:ext cx="12954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latin typeface="Arial" panose="020B0604020202020204" pitchFamily="34" charset="0"/>
                    </a:rPr>
                    <a:t>GaAs P+</a:t>
                  </a:r>
                </a:p>
              </p:txBody>
            </p:sp>
            <p:sp>
              <p:nvSpPr>
                <p:cNvPr id="256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286000" y="2438400"/>
                  <a:ext cx="152400" cy="2133600"/>
                </a:xfrm>
                <a:prstGeom prst="rect">
                  <a:avLst/>
                </a:prstGeom>
                <a:solidFill>
                  <a:srgbClr val="92D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2" name="Rectangle 16"/>
                <p:cNvSpPr>
                  <a:spLocks noChangeArrowheads="1"/>
                </p:cNvSpPr>
                <p:nvPr/>
              </p:nvSpPr>
              <p:spPr bwMode="auto">
                <a:xfrm>
                  <a:off x="7315200" y="2438400"/>
                  <a:ext cx="152400" cy="2133600"/>
                </a:xfrm>
                <a:prstGeom prst="rect">
                  <a:avLst/>
                </a:prstGeom>
                <a:solidFill>
                  <a:srgbClr val="92D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3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416062" y="2057400"/>
                  <a:ext cx="89430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latin typeface="Arial" panose="020B0604020202020204" pitchFamily="34" charset="0"/>
                    </a:rPr>
                    <a:t>Current</a:t>
                  </a:r>
                </a:p>
              </p:txBody>
            </p:sp>
            <p:sp>
              <p:nvSpPr>
                <p:cNvPr id="2563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242646" y="1981200"/>
                  <a:ext cx="156503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latin typeface="Arial" panose="020B0604020202020204" pitchFamily="34" charset="0"/>
                    </a:rPr>
                    <a:t>Total reflector</a:t>
                  </a:r>
                </a:p>
              </p:txBody>
            </p:sp>
            <p:sp>
              <p:nvSpPr>
                <p:cNvPr id="2563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981093" y="1981200"/>
                  <a:ext cx="17140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latin typeface="Arial" panose="020B0604020202020204" pitchFamily="34" charset="0"/>
                    </a:rPr>
                    <a:t>Partial reflector</a:t>
                  </a:r>
                </a:p>
              </p:txBody>
            </p:sp>
            <p:sp>
              <p:nvSpPr>
                <p:cNvPr id="25636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4745334" y="4495800"/>
                  <a:ext cx="126693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>
                      <a:latin typeface="Arial" panose="020B0604020202020204" pitchFamily="34" charset="0"/>
                    </a:rPr>
                    <a:t>Electrodes</a:t>
                  </a:r>
                </a:p>
              </p:txBody>
            </p:sp>
          </p:grpSp>
          <p:cxnSp>
            <p:nvCxnSpPr>
              <p:cNvPr id="25622" name="Straight Arrow Connector 17"/>
              <p:cNvCxnSpPr>
                <a:cxnSpLocks noChangeShapeType="1"/>
              </p:cNvCxnSpPr>
              <p:nvPr/>
            </p:nvCxnSpPr>
            <p:spPr bwMode="auto">
              <a:xfrm rot="16200000" flipH="1">
                <a:off x="3886200" y="3352800"/>
                <a:ext cx="1981200" cy="30480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23" name="Straight Arrow Connector 19"/>
              <p:cNvCxnSpPr>
                <a:cxnSpLocks noChangeShapeType="1"/>
              </p:cNvCxnSpPr>
              <p:nvPr/>
            </p:nvCxnSpPr>
            <p:spPr bwMode="auto">
              <a:xfrm>
                <a:off x="4648200" y="4267200"/>
                <a:ext cx="304800" cy="22860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08" name="Down Arrow 36"/>
            <p:cNvSpPr>
              <a:spLocks noChangeArrowheads="1"/>
            </p:cNvSpPr>
            <p:nvPr/>
          </p:nvSpPr>
          <p:spPr bwMode="auto">
            <a:xfrm>
              <a:off x="4876800" y="198120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25609" name="Straight Arrow Connector 39"/>
            <p:cNvCxnSpPr>
              <a:cxnSpLocks noChangeShapeType="1"/>
            </p:cNvCxnSpPr>
            <p:nvPr/>
          </p:nvCxnSpPr>
          <p:spPr bwMode="auto">
            <a:xfrm rot="16200000" flipV="1">
              <a:off x="1562100" y="2247900"/>
              <a:ext cx="381000" cy="3048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Straight Arrow Connector 42"/>
            <p:cNvCxnSpPr>
              <a:cxnSpLocks noChangeShapeType="1"/>
            </p:cNvCxnSpPr>
            <p:nvPr/>
          </p:nvCxnSpPr>
          <p:spPr bwMode="auto">
            <a:xfrm rot="5400000" flipH="1" flipV="1">
              <a:off x="7048500" y="2247900"/>
              <a:ext cx="457200" cy="3810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1" name="Freeform 88"/>
            <p:cNvSpPr>
              <a:spLocks noChangeArrowheads="1"/>
            </p:cNvSpPr>
            <p:nvPr/>
          </p:nvSpPr>
          <p:spPr bwMode="auto">
            <a:xfrm>
              <a:off x="2057400" y="29718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89"/>
            <p:cNvSpPr>
              <a:spLocks noChangeArrowheads="1"/>
            </p:cNvSpPr>
            <p:nvPr/>
          </p:nvSpPr>
          <p:spPr bwMode="auto">
            <a:xfrm>
              <a:off x="2057400" y="31242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28"/>
            <p:cNvSpPr>
              <a:spLocks noChangeArrowheads="1"/>
            </p:cNvSpPr>
            <p:nvPr/>
          </p:nvSpPr>
          <p:spPr bwMode="auto">
            <a:xfrm flipH="1">
              <a:off x="2057400" y="35052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47"/>
            <p:cNvSpPr>
              <a:spLocks noChangeArrowheads="1"/>
            </p:cNvSpPr>
            <p:nvPr/>
          </p:nvSpPr>
          <p:spPr bwMode="auto">
            <a:xfrm flipH="1">
              <a:off x="2057400" y="36576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48"/>
            <p:cNvSpPr>
              <a:spLocks noChangeArrowheads="1"/>
            </p:cNvSpPr>
            <p:nvPr/>
          </p:nvSpPr>
          <p:spPr bwMode="auto">
            <a:xfrm flipH="1">
              <a:off x="6248400" y="35814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59"/>
            <p:cNvSpPr>
              <a:spLocks noChangeArrowheads="1"/>
            </p:cNvSpPr>
            <p:nvPr/>
          </p:nvSpPr>
          <p:spPr bwMode="auto">
            <a:xfrm flipH="1">
              <a:off x="6248400" y="37338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61"/>
            <p:cNvSpPr>
              <a:spLocks noChangeArrowheads="1"/>
            </p:cNvSpPr>
            <p:nvPr/>
          </p:nvSpPr>
          <p:spPr bwMode="auto">
            <a:xfrm>
              <a:off x="6248400" y="30480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62"/>
            <p:cNvSpPr>
              <a:spLocks noChangeArrowheads="1"/>
            </p:cNvSpPr>
            <p:nvPr/>
          </p:nvSpPr>
          <p:spPr bwMode="auto">
            <a:xfrm>
              <a:off x="6248400" y="28956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63"/>
            <p:cNvSpPr>
              <a:spLocks noChangeArrowheads="1"/>
            </p:cNvSpPr>
            <p:nvPr/>
          </p:nvSpPr>
          <p:spPr bwMode="auto">
            <a:xfrm flipH="1">
              <a:off x="7162800" y="32004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164"/>
            <p:cNvSpPr>
              <a:spLocks noChangeArrowheads="1"/>
            </p:cNvSpPr>
            <p:nvPr/>
          </p:nvSpPr>
          <p:spPr bwMode="auto">
            <a:xfrm flipH="1">
              <a:off x="7162800" y="3352800"/>
              <a:ext cx="609600" cy="152400"/>
            </a:xfrm>
            <a:custGeom>
              <a:avLst/>
              <a:gdLst>
                <a:gd name="T0" fmla="*/ 0 w 609600"/>
                <a:gd name="T1" fmla="*/ 57150 h 152400"/>
                <a:gd name="T2" fmla="*/ 123825 w 609600"/>
                <a:gd name="T3" fmla="*/ 66675 h 152400"/>
                <a:gd name="T4" fmla="*/ 161925 w 609600"/>
                <a:gd name="T5" fmla="*/ 114300 h 152400"/>
                <a:gd name="T6" fmla="*/ 219075 w 609600"/>
                <a:gd name="T7" fmla="*/ 152400 h 152400"/>
                <a:gd name="T8" fmla="*/ 247650 w 609600"/>
                <a:gd name="T9" fmla="*/ 142875 h 152400"/>
                <a:gd name="T10" fmla="*/ 304800 w 609600"/>
                <a:gd name="T11" fmla="*/ 104775 h 152400"/>
                <a:gd name="T12" fmla="*/ 342900 w 609600"/>
                <a:gd name="T13" fmla="*/ 47625 h 152400"/>
                <a:gd name="T14" fmla="*/ 361950 w 609600"/>
                <a:gd name="T15" fmla="*/ 19050 h 152400"/>
                <a:gd name="T16" fmla="*/ 419100 w 609600"/>
                <a:gd name="T17" fmla="*/ 0 h 152400"/>
                <a:gd name="T18" fmla="*/ 457200 w 609600"/>
                <a:gd name="T19" fmla="*/ 9525 h 152400"/>
                <a:gd name="T20" fmla="*/ 514350 w 609600"/>
                <a:gd name="T21" fmla="*/ 47625 h 152400"/>
                <a:gd name="T22" fmla="*/ 542925 w 609600"/>
                <a:gd name="T23" fmla="*/ 57150 h 152400"/>
                <a:gd name="T24" fmla="*/ 571500 w 609600"/>
                <a:gd name="T25" fmla="*/ 76200 h 152400"/>
                <a:gd name="T26" fmla="*/ 609600 w 609600"/>
                <a:gd name="T27" fmla="*/ 76200 h 152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9600"/>
                <a:gd name="T43" fmla="*/ 0 h 152400"/>
                <a:gd name="T44" fmla="*/ 609600 w 609600"/>
                <a:gd name="T45" fmla="*/ 152400 h 152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9600" h="152400">
                  <a:moveTo>
                    <a:pt x="0" y="57150"/>
                  </a:moveTo>
                  <a:cubicBezTo>
                    <a:pt x="41275" y="60325"/>
                    <a:pt x="83137" y="59046"/>
                    <a:pt x="123825" y="66675"/>
                  </a:cubicBezTo>
                  <a:cubicBezTo>
                    <a:pt x="164401" y="74283"/>
                    <a:pt x="145582" y="89785"/>
                    <a:pt x="161925" y="114300"/>
                  </a:cubicBezTo>
                  <a:cubicBezTo>
                    <a:pt x="182310" y="144878"/>
                    <a:pt x="189117" y="142414"/>
                    <a:pt x="219075" y="152400"/>
                  </a:cubicBezTo>
                  <a:cubicBezTo>
                    <a:pt x="228600" y="149225"/>
                    <a:pt x="238873" y="147751"/>
                    <a:pt x="247650" y="142875"/>
                  </a:cubicBezTo>
                  <a:cubicBezTo>
                    <a:pt x="267664" y="131756"/>
                    <a:pt x="304800" y="104775"/>
                    <a:pt x="304800" y="104775"/>
                  </a:cubicBezTo>
                  <a:lnTo>
                    <a:pt x="342900" y="47625"/>
                  </a:lnTo>
                  <a:cubicBezTo>
                    <a:pt x="349250" y="38100"/>
                    <a:pt x="351090" y="22670"/>
                    <a:pt x="361950" y="19050"/>
                  </a:cubicBezTo>
                  <a:lnTo>
                    <a:pt x="419100" y="0"/>
                  </a:lnTo>
                  <a:cubicBezTo>
                    <a:pt x="431800" y="3175"/>
                    <a:pt x="445491" y="3671"/>
                    <a:pt x="457200" y="9525"/>
                  </a:cubicBezTo>
                  <a:cubicBezTo>
                    <a:pt x="477678" y="19764"/>
                    <a:pt x="492630" y="40385"/>
                    <a:pt x="514350" y="47625"/>
                  </a:cubicBezTo>
                  <a:cubicBezTo>
                    <a:pt x="523875" y="50800"/>
                    <a:pt x="533945" y="52660"/>
                    <a:pt x="542925" y="57150"/>
                  </a:cubicBezTo>
                  <a:cubicBezTo>
                    <a:pt x="553164" y="62270"/>
                    <a:pt x="560493" y="73055"/>
                    <a:pt x="571500" y="76200"/>
                  </a:cubicBezTo>
                  <a:cubicBezTo>
                    <a:pt x="583711" y="79689"/>
                    <a:pt x="596900" y="76200"/>
                    <a:pt x="609600" y="7620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533400" y="4648200"/>
            <a:ext cx="4038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Laser cavity design: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Laser medium is similar to LEDs, </a:t>
            </a:r>
          </a:p>
          <a:p>
            <a:pPr marL="114300" indent="-114300" algn="just">
              <a:buFont typeface="Arial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Extra components a in laser cavity are the mirrors at two facing planes (facets) for lasing mode selection.</a:t>
            </a:r>
          </a:p>
          <a:p>
            <a:pPr marL="114300" indent="-114300" algn="just">
              <a:buFont typeface="Arial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The laser light is monochromatic and coherent due to the mode selection in the cavity design</a:t>
            </a:r>
          </a:p>
        </p:txBody>
      </p:sp>
      <p:pic>
        <p:nvPicPr>
          <p:cNvPr id="25606" name="Picture 168" descr="led-la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810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7"/>
            <a:ext cx="3352800" cy="4846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75" y="533400"/>
            <a:ext cx="2425390" cy="2751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473519" cy="5003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6482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2275" y="2667000"/>
            <a:ext cx="10622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0386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3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3429000" cy="6224954"/>
          </a:xfrm>
        </p:spPr>
      </p:pic>
      <p:sp>
        <p:nvSpPr>
          <p:cNvPr id="3" name="Rectangle 2"/>
          <p:cNvSpPr/>
          <p:nvPr/>
        </p:nvSpPr>
        <p:spPr>
          <a:xfrm>
            <a:off x="2209800" y="52578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98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E72EB-0DD0-4AA7-A0E7-54128143B22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2BD076-CFE5-45AC-A47F-87DDF7D0E8B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DC3974-B69A-480A-B181-F7B8F179C53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9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0"/>
            <a:ext cx="87630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Application of QWs — Diode Laser</a:t>
            </a:r>
            <a:r>
              <a:rPr lang="en-US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1295400"/>
            <a:ext cx="8823325" cy="5311775"/>
            <a:chOff x="118" y="830"/>
            <a:chExt cx="5558" cy="3346"/>
          </a:xfrm>
        </p:grpSpPr>
        <p:sp>
          <p:nvSpPr>
            <p:cNvPr id="11272" name="Rectangle 15"/>
            <p:cNvSpPr>
              <a:spLocks noChangeArrowheads="1"/>
            </p:cNvSpPr>
            <p:nvPr/>
          </p:nvSpPr>
          <p:spPr bwMode="auto">
            <a:xfrm>
              <a:off x="1710" y="864"/>
              <a:ext cx="3966" cy="19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Text Box 16"/>
            <p:cNvSpPr txBox="1">
              <a:spLocks noChangeArrowheads="1"/>
            </p:cNvSpPr>
            <p:nvPr/>
          </p:nvSpPr>
          <p:spPr bwMode="auto">
            <a:xfrm>
              <a:off x="340" y="2944"/>
              <a:ext cx="4978" cy="1232"/>
            </a:xfrm>
            <a:prstGeom prst="rect">
              <a:avLst/>
            </a:prstGeom>
            <a:noFill/>
            <a:ln w="76200" cmpd="tri">
              <a:solidFill>
                <a:srgbClr val="FF190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Disadvantages: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Emission wavelength depends on material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Very difficult to generate more than one color per laser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b="1">
                  <a:solidFill>
                    <a:schemeClr val="accent2"/>
                  </a:solidFill>
                </a:rPr>
                <a:t> Difficult to generate long wavelength, i.e., colors in the mid- to far- infrared region</a:t>
              </a:r>
            </a:p>
          </p:txBody>
        </p:sp>
        <p:sp>
          <p:nvSpPr>
            <p:cNvPr id="11274" name="Line 17"/>
            <p:cNvSpPr>
              <a:spLocks noChangeShapeType="1"/>
            </p:cNvSpPr>
            <p:nvPr/>
          </p:nvSpPr>
          <p:spPr bwMode="auto">
            <a:xfrm rot="-5400000">
              <a:off x="3648" y="2673"/>
              <a:ext cx="2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8"/>
            <p:cNvSpPr>
              <a:spLocks noChangeShapeType="1"/>
            </p:cNvSpPr>
            <p:nvPr/>
          </p:nvSpPr>
          <p:spPr bwMode="auto">
            <a:xfrm rot="-5400000">
              <a:off x="3760" y="2674"/>
              <a:ext cx="14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9"/>
            <p:cNvSpPr>
              <a:spLocks/>
            </p:cNvSpPr>
            <p:nvPr/>
          </p:nvSpPr>
          <p:spPr bwMode="auto">
            <a:xfrm>
              <a:off x="1802" y="1839"/>
              <a:ext cx="1946" cy="840"/>
            </a:xfrm>
            <a:custGeom>
              <a:avLst/>
              <a:gdLst>
                <a:gd name="T0" fmla="*/ 763 w 1025"/>
                <a:gd name="T1" fmla="*/ 0 h 754"/>
                <a:gd name="T2" fmla="*/ 0 w 1025"/>
                <a:gd name="T3" fmla="*/ 0 h 754"/>
                <a:gd name="T4" fmla="*/ 0 w 1025"/>
                <a:gd name="T5" fmla="*/ 936 h 754"/>
                <a:gd name="T6" fmla="*/ 3695 w 1025"/>
                <a:gd name="T7" fmla="*/ 936 h 7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5"/>
                <a:gd name="T13" fmla="*/ 0 h 754"/>
                <a:gd name="T14" fmla="*/ 1025 w 1025"/>
                <a:gd name="T15" fmla="*/ 754 h 7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5" h="754">
                  <a:moveTo>
                    <a:pt x="212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1025" y="75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20"/>
            <p:cNvSpPr>
              <a:spLocks noChangeArrowheads="1"/>
            </p:cNvSpPr>
            <p:nvPr/>
          </p:nvSpPr>
          <p:spPr bwMode="auto">
            <a:xfrm rot="5400000">
              <a:off x="1867" y="1825"/>
              <a:ext cx="854" cy="408"/>
            </a:xfrm>
            <a:prstGeom prst="rect">
              <a:avLst/>
            </a:prstGeom>
            <a:solidFill>
              <a:srgbClr val="FF99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278" name="Rectangle 21"/>
            <p:cNvSpPr>
              <a:spLocks noChangeArrowheads="1"/>
            </p:cNvSpPr>
            <p:nvPr/>
          </p:nvSpPr>
          <p:spPr bwMode="auto">
            <a:xfrm rot="5400000">
              <a:off x="2490" y="1602"/>
              <a:ext cx="858" cy="8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279" name="Rectangle 22"/>
            <p:cNvSpPr>
              <a:spLocks noChangeArrowheads="1"/>
            </p:cNvSpPr>
            <p:nvPr/>
          </p:nvSpPr>
          <p:spPr bwMode="auto">
            <a:xfrm rot="5400000">
              <a:off x="3054" y="1789"/>
              <a:ext cx="853" cy="485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rot="10800000" vert="eaVert">
              <a:flatTx/>
            </a:bodyPr>
            <a:lstStyle/>
            <a:p>
              <a:endParaRPr lang="en-US">
                <a:solidFill>
                  <a:srgbClr val="FF99FF"/>
                </a:solidFill>
              </a:endParaRPr>
            </a:p>
          </p:txBody>
        </p:sp>
        <p:sp>
          <p:nvSpPr>
            <p:cNvPr id="11280" name="Rectangle 23"/>
            <p:cNvSpPr>
              <a:spLocks noChangeArrowheads="1"/>
            </p:cNvSpPr>
            <p:nvPr/>
          </p:nvSpPr>
          <p:spPr bwMode="auto">
            <a:xfrm rot="5400000">
              <a:off x="3617" y="1604"/>
              <a:ext cx="854" cy="856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281" name="Rectangle 24"/>
            <p:cNvSpPr>
              <a:spLocks noChangeArrowheads="1"/>
            </p:cNvSpPr>
            <p:nvPr/>
          </p:nvSpPr>
          <p:spPr bwMode="auto">
            <a:xfrm rot="5400000">
              <a:off x="4238" y="1846"/>
              <a:ext cx="857" cy="376"/>
            </a:xfrm>
            <a:prstGeom prst="rect">
              <a:avLst/>
            </a:prstGeom>
            <a:solidFill>
              <a:srgbClr val="FF99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1282" name="Text Box 25"/>
            <p:cNvSpPr txBox="1">
              <a:spLocks noChangeArrowheads="1"/>
            </p:cNvSpPr>
            <p:nvPr/>
          </p:nvSpPr>
          <p:spPr bwMode="auto">
            <a:xfrm>
              <a:off x="3864" y="1312"/>
              <a:ext cx="8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n-AlGaAs</a:t>
              </a:r>
              <a:endParaRPr lang="en-US" sz="1600" b="1">
                <a:ea typeface="宋体" pitchFamily="2" charset="-122"/>
              </a:endParaRPr>
            </a:p>
          </p:txBody>
        </p:sp>
        <p:sp>
          <p:nvSpPr>
            <p:cNvPr id="11283" name="Text Box 26"/>
            <p:cNvSpPr txBox="1">
              <a:spLocks noChangeArrowheads="1"/>
            </p:cNvSpPr>
            <p:nvPr/>
          </p:nvSpPr>
          <p:spPr bwMode="auto">
            <a:xfrm>
              <a:off x="3080" y="1558"/>
              <a:ext cx="6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GaAs</a:t>
              </a:r>
              <a:endParaRPr lang="en-US" sz="1600" b="1">
                <a:ea typeface="宋体" pitchFamily="2" charset="-122"/>
              </a:endParaRPr>
            </a:p>
          </p:txBody>
        </p:sp>
        <p:sp>
          <p:nvSpPr>
            <p:cNvPr id="11284" name="Text Box 27"/>
            <p:cNvSpPr txBox="1">
              <a:spLocks noChangeArrowheads="1"/>
            </p:cNvSpPr>
            <p:nvPr/>
          </p:nvSpPr>
          <p:spPr bwMode="auto">
            <a:xfrm>
              <a:off x="2743" y="1288"/>
              <a:ext cx="7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p-AlGaAs</a:t>
              </a:r>
              <a:endParaRPr lang="en-US" sz="1600" b="1">
                <a:ea typeface="宋体" pitchFamily="2" charset="-122"/>
              </a:endParaRPr>
            </a:p>
          </p:txBody>
        </p:sp>
        <p:sp>
          <p:nvSpPr>
            <p:cNvPr id="11285" name="Text Box 28"/>
            <p:cNvSpPr txBox="1">
              <a:spLocks noChangeArrowheads="1"/>
            </p:cNvSpPr>
            <p:nvPr/>
          </p:nvSpPr>
          <p:spPr bwMode="auto">
            <a:xfrm>
              <a:off x="2018" y="1005"/>
              <a:ext cx="8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Electrode</a:t>
              </a:r>
              <a:endParaRPr lang="en-US" sz="1600" b="1">
                <a:ea typeface="宋体" pitchFamily="2" charset="-122"/>
              </a:endParaRPr>
            </a:p>
          </p:txBody>
        </p:sp>
        <p:sp>
          <p:nvSpPr>
            <p:cNvPr id="11286" name="Freeform 29"/>
            <p:cNvSpPr>
              <a:spLocks/>
            </p:cNvSpPr>
            <p:nvPr/>
          </p:nvSpPr>
          <p:spPr bwMode="auto">
            <a:xfrm>
              <a:off x="3821" y="1861"/>
              <a:ext cx="1751" cy="818"/>
            </a:xfrm>
            <a:custGeom>
              <a:avLst/>
              <a:gdLst>
                <a:gd name="T0" fmla="*/ 1519 w 1414"/>
                <a:gd name="T1" fmla="*/ 0 h 796"/>
                <a:gd name="T2" fmla="*/ 2168 w 1414"/>
                <a:gd name="T3" fmla="*/ 0 h 796"/>
                <a:gd name="T4" fmla="*/ 2168 w 1414"/>
                <a:gd name="T5" fmla="*/ 841 h 796"/>
                <a:gd name="T6" fmla="*/ 0 w 1414"/>
                <a:gd name="T7" fmla="*/ 841 h 7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4"/>
                <a:gd name="T13" fmla="*/ 0 h 796"/>
                <a:gd name="T14" fmla="*/ 1414 w 1414"/>
                <a:gd name="T15" fmla="*/ 796 h 7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4" h="796">
                  <a:moveTo>
                    <a:pt x="991" y="0"/>
                  </a:moveTo>
                  <a:lnTo>
                    <a:pt x="1414" y="0"/>
                  </a:lnTo>
                  <a:lnTo>
                    <a:pt x="1414" y="796"/>
                  </a:lnTo>
                  <a:lnTo>
                    <a:pt x="0" y="79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Text Box 30"/>
            <p:cNvSpPr txBox="1">
              <a:spLocks noChangeArrowheads="1"/>
            </p:cNvSpPr>
            <p:nvPr/>
          </p:nvSpPr>
          <p:spPr bwMode="auto">
            <a:xfrm>
              <a:off x="3274" y="2467"/>
              <a:ext cx="4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/>
                <a:t>+V</a:t>
              </a:r>
              <a:endParaRPr lang="en-US" sz="1600" b="1">
                <a:ea typeface="宋体" pitchFamily="2" charset="-122"/>
              </a:endParaRPr>
            </a:p>
          </p:txBody>
        </p:sp>
        <p:sp>
          <p:nvSpPr>
            <p:cNvPr id="11288" name="AutoShape 31"/>
            <p:cNvSpPr>
              <a:spLocks noChangeArrowheads="1"/>
            </p:cNvSpPr>
            <p:nvPr/>
          </p:nvSpPr>
          <p:spPr bwMode="auto">
            <a:xfrm>
              <a:off x="2577" y="1759"/>
              <a:ext cx="375" cy="133"/>
            </a:xfrm>
            <a:prstGeom prst="rightArrow">
              <a:avLst>
                <a:gd name="adj1" fmla="val 50000"/>
                <a:gd name="adj2" fmla="val 70489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utoShape 32"/>
            <p:cNvSpPr>
              <a:spLocks noChangeArrowheads="1"/>
            </p:cNvSpPr>
            <p:nvPr/>
          </p:nvSpPr>
          <p:spPr bwMode="auto">
            <a:xfrm flipH="1">
              <a:off x="4106" y="2095"/>
              <a:ext cx="302" cy="108"/>
            </a:xfrm>
            <a:prstGeom prst="rightArrow">
              <a:avLst>
                <a:gd name="adj1" fmla="val 50000"/>
                <a:gd name="adj2" fmla="val 6990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Freeform 33"/>
            <p:cNvSpPr>
              <a:spLocks/>
            </p:cNvSpPr>
            <p:nvPr/>
          </p:nvSpPr>
          <p:spPr bwMode="auto">
            <a:xfrm>
              <a:off x="2530" y="1716"/>
              <a:ext cx="1920" cy="228"/>
            </a:xfrm>
            <a:custGeom>
              <a:avLst/>
              <a:gdLst>
                <a:gd name="T0" fmla="*/ 0 w 1920"/>
                <a:gd name="T1" fmla="*/ 0 h 228"/>
                <a:gd name="T2" fmla="*/ 710 w 1920"/>
                <a:gd name="T3" fmla="*/ 0 h 228"/>
                <a:gd name="T4" fmla="*/ 710 w 1920"/>
                <a:gd name="T5" fmla="*/ 228 h 228"/>
                <a:gd name="T6" fmla="*/ 1082 w 1920"/>
                <a:gd name="T7" fmla="*/ 228 h 228"/>
                <a:gd name="T8" fmla="*/ 1082 w 1920"/>
                <a:gd name="T9" fmla="*/ 12 h 228"/>
                <a:gd name="T10" fmla="*/ 1920 w 1920"/>
                <a:gd name="T11" fmla="*/ 12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0"/>
                <a:gd name="T19" fmla="*/ 0 h 228"/>
                <a:gd name="T20" fmla="*/ 1920 w 1920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0" h="228">
                  <a:moveTo>
                    <a:pt x="0" y="0"/>
                  </a:moveTo>
                  <a:lnTo>
                    <a:pt x="710" y="0"/>
                  </a:lnTo>
                  <a:lnTo>
                    <a:pt x="710" y="228"/>
                  </a:lnTo>
                  <a:lnTo>
                    <a:pt x="1082" y="228"/>
                  </a:lnTo>
                  <a:lnTo>
                    <a:pt x="1082" y="12"/>
                  </a:lnTo>
                  <a:lnTo>
                    <a:pt x="1920" y="12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34"/>
            <p:cNvSpPr>
              <a:spLocks/>
            </p:cNvSpPr>
            <p:nvPr/>
          </p:nvSpPr>
          <p:spPr bwMode="auto">
            <a:xfrm>
              <a:off x="2562" y="2244"/>
              <a:ext cx="1882" cy="90"/>
            </a:xfrm>
            <a:custGeom>
              <a:avLst/>
              <a:gdLst>
                <a:gd name="T0" fmla="*/ 0 w 1882"/>
                <a:gd name="T1" fmla="*/ 84 h 90"/>
                <a:gd name="T2" fmla="*/ 672 w 1882"/>
                <a:gd name="T3" fmla="*/ 84 h 90"/>
                <a:gd name="T4" fmla="*/ 672 w 1882"/>
                <a:gd name="T5" fmla="*/ 0 h 90"/>
                <a:gd name="T6" fmla="*/ 1050 w 1882"/>
                <a:gd name="T7" fmla="*/ 0 h 90"/>
                <a:gd name="T8" fmla="*/ 1050 w 1882"/>
                <a:gd name="T9" fmla="*/ 90 h 90"/>
                <a:gd name="T10" fmla="*/ 1882 w 188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2"/>
                <a:gd name="T19" fmla="*/ 0 h 90"/>
                <a:gd name="T20" fmla="*/ 1882 w 188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2" h="90">
                  <a:moveTo>
                    <a:pt x="0" y="84"/>
                  </a:moveTo>
                  <a:lnTo>
                    <a:pt x="672" y="84"/>
                  </a:lnTo>
                  <a:lnTo>
                    <a:pt x="672" y="0"/>
                  </a:lnTo>
                  <a:lnTo>
                    <a:pt x="1050" y="0"/>
                  </a:lnTo>
                  <a:lnTo>
                    <a:pt x="1050" y="90"/>
                  </a:lnTo>
                  <a:lnTo>
                    <a:pt x="1882" y="9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AutoShape 35"/>
            <p:cNvSpPr>
              <a:spLocks noChangeArrowheads="1"/>
            </p:cNvSpPr>
            <p:nvPr/>
          </p:nvSpPr>
          <p:spPr bwMode="auto">
            <a:xfrm rot="5400000">
              <a:off x="3312" y="1989"/>
              <a:ext cx="209" cy="1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11 w 21600"/>
                <a:gd name="T13" fmla="*/ 5400 h 21600"/>
                <a:gd name="T14" fmla="*/ 1891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36"/>
            <p:cNvSpPr>
              <a:spLocks noChangeArrowheads="1"/>
            </p:cNvSpPr>
            <p:nvPr/>
          </p:nvSpPr>
          <p:spPr bwMode="auto">
            <a:xfrm>
              <a:off x="3377" y="1811"/>
              <a:ext cx="87" cy="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Oval 37"/>
            <p:cNvSpPr>
              <a:spLocks noChangeArrowheads="1"/>
            </p:cNvSpPr>
            <p:nvPr/>
          </p:nvSpPr>
          <p:spPr bwMode="auto">
            <a:xfrm>
              <a:off x="3374" y="2278"/>
              <a:ext cx="87" cy="8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Text Box 38"/>
            <p:cNvSpPr txBox="1">
              <a:spLocks noChangeArrowheads="1"/>
            </p:cNvSpPr>
            <p:nvPr/>
          </p:nvSpPr>
          <p:spPr bwMode="auto">
            <a:xfrm>
              <a:off x="3556" y="1541"/>
              <a:ext cx="95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Conduction band</a:t>
              </a:r>
            </a:p>
          </p:txBody>
        </p:sp>
        <p:sp>
          <p:nvSpPr>
            <p:cNvPr id="11296" name="Text Box 39"/>
            <p:cNvSpPr txBox="1">
              <a:spLocks noChangeArrowheads="1"/>
            </p:cNvSpPr>
            <p:nvPr/>
          </p:nvSpPr>
          <p:spPr bwMode="auto">
            <a:xfrm>
              <a:off x="3598" y="2136"/>
              <a:ext cx="8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Valence band</a:t>
              </a:r>
            </a:p>
          </p:txBody>
        </p:sp>
        <p:sp>
          <p:nvSpPr>
            <p:cNvPr id="11297" name="Line 40"/>
            <p:cNvSpPr>
              <a:spLocks noChangeShapeType="1"/>
            </p:cNvSpPr>
            <p:nvPr/>
          </p:nvSpPr>
          <p:spPr bwMode="auto">
            <a:xfrm flipV="1">
              <a:off x="3280" y="1960"/>
              <a:ext cx="0" cy="2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41"/>
            <p:cNvSpPr txBox="1">
              <a:spLocks noChangeArrowheads="1"/>
            </p:cNvSpPr>
            <p:nvPr/>
          </p:nvSpPr>
          <p:spPr bwMode="auto">
            <a:xfrm>
              <a:off x="2485" y="1990"/>
              <a:ext cx="8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Band</a:t>
              </a:r>
              <a:r>
                <a:rPr lang="en-US" sz="1600" b="1">
                  <a:ea typeface="宋体" pitchFamily="2" charset="-122"/>
                </a:rPr>
                <a:t> gap</a:t>
              </a:r>
            </a:p>
          </p:txBody>
        </p:sp>
        <p:sp>
          <p:nvSpPr>
            <p:cNvPr id="11299" name="Text Box 42"/>
            <p:cNvSpPr txBox="1">
              <a:spLocks noChangeArrowheads="1"/>
            </p:cNvSpPr>
            <p:nvPr/>
          </p:nvSpPr>
          <p:spPr bwMode="auto">
            <a:xfrm>
              <a:off x="4473" y="1005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/>
                <a:t>Electrode</a:t>
              </a:r>
              <a:endParaRPr lang="en-US" sz="1600" b="1">
                <a:ea typeface="宋体" pitchFamily="2" charset="-122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18" y="870"/>
              <a:ext cx="1518" cy="1898"/>
              <a:chOff x="0" y="846"/>
              <a:chExt cx="1518" cy="1866"/>
            </a:xfrm>
          </p:grpSpPr>
          <p:sp>
            <p:nvSpPr>
              <p:cNvPr id="11305" name="Rectangle 44"/>
              <p:cNvSpPr>
                <a:spLocks noChangeArrowheads="1"/>
              </p:cNvSpPr>
              <p:nvPr/>
            </p:nvSpPr>
            <p:spPr bwMode="auto">
              <a:xfrm>
                <a:off x="0" y="846"/>
                <a:ext cx="1518" cy="1866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306" name="Picture 4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" y="942"/>
                <a:ext cx="1339" cy="165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07" name="Text Box 46"/>
              <p:cNvSpPr txBox="1">
                <a:spLocks noChangeArrowheads="1"/>
              </p:cNvSpPr>
              <p:nvPr/>
            </p:nvSpPr>
            <p:spPr bwMode="auto">
              <a:xfrm>
                <a:off x="858" y="846"/>
                <a:ext cx="642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C0000"/>
                    </a:solidFill>
                  </a:rPr>
                  <a:t>Light</a:t>
                </a:r>
              </a:p>
            </p:txBody>
          </p:sp>
        </p:grpSp>
        <p:sp>
          <p:nvSpPr>
            <p:cNvPr id="11301" name="Freeform 47"/>
            <p:cNvSpPr>
              <a:spLocks/>
            </p:cNvSpPr>
            <p:nvPr/>
          </p:nvSpPr>
          <p:spPr bwMode="auto">
            <a:xfrm>
              <a:off x="3776" y="904"/>
              <a:ext cx="92" cy="376"/>
            </a:xfrm>
            <a:custGeom>
              <a:avLst/>
              <a:gdLst>
                <a:gd name="T0" fmla="*/ 16 w 92"/>
                <a:gd name="T1" fmla="*/ 453 h 312"/>
                <a:gd name="T2" fmla="*/ 88 w 92"/>
                <a:gd name="T3" fmla="*/ 302 h 312"/>
                <a:gd name="T4" fmla="*/ 0 w 92"/>
                <a:gd name="T5" fmla="*/ 221 h 312"/>
                <a:gd name="T6" fmla="*/ 88 w 92"/>
                <a:gd name="T7" fmla="*/ 116 h 312"/>
                <a:gd name="T8" fmla="*/ 24 w 92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312"/>
                <a:gd name="T17" fmla="*/ 92 w 92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312">
                  <a:moveTo>
                    <a:pt x="16" y="312"/>
                  </a:moveTo>
                  <a:cubicBezTo>
                    <a:pt x="53" y="273"/>
                    <a:pt x="91" y="235"/>
                    <a:pt x="88" y="208"/>
                  </a:cubicBezTo>
                  <a:cubicBezTo>
                    <a:pt x="85" y="181"/>
                    <a:pt x="0" y="173"/>
                    <a:pt x="0" y="152"/>
                  </a:cubicBezTo>
                  <a:cubicBezTo>
                    <a:pt x="0" y="131"/>
                    <a:pt x="84" y="105"/>
                    <a:pt x="88" y="80"/>
                  </a:cubicBezTo>
                  <a:cubicBezTo>
                    <a:pt x="92" y="55"/>
                    <a:pt x="58" y="27"/>
                    <a:pt x="24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48"/>
            <p:cNvSpPr>
              <a:spLocks/>
            </p:cNvSpPr>
            <p:nvPr/>
          </p:nvSpPr>
          <p:spPr bwMode="auto">
            <a:xfrm>
              <a:off x="3624" y="1032"/>
              <a:ext cx="92" cy="384"/>
            </a:xfrm>
            <a:custGeom>
              <a:avLst/>
              <a:gdLst>
                <a:gd name="T0" fmla="*/ 16 w 92"/>
                <a:gd name="T1" fmla="*/ 473 h 312"/>
                <a:gd name="T2" fmla="*/ 88 w 92"/>
                <a:gd name="T3" fmla="*/ 315 h 312"/>
                <a:gd name="T4" fmla="*/ 0 w 92"/>
                <a:gd name="T5" fmla="*/ 230 h 312"/>
                <a:gd name="T6" fmla="*/ 88 w 92"/>
                <a:gd name="T7" fmla="*/ 121 h 312"/>
                <a:gd name="T8" fmla="*/ 24 w 92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312"/>
                <a:gd name="T17" fmla="*/ 92 w 92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312">
                  <a:moveTo>
                    <a:pt x="16" y="312"/>
                  </a:moveTo>
                  <a:cubicBezTo>
                    <a:pt x="53" y="273"/>
                    <a:pt x="91" y="235"/>
                    <a:pt x="88" y="208"/>
                  </a:cubicBezTo>
                  <a:cubicBezTo>
                    <a:pt x="85" y="181"/>
                    <a:pt x="0" y="173"/>
                    <a:pt x="0" y="152"/>
                  </a:cubicBezTo>
                  <a:cubicBezTo>
                    <a:pt x="0" y="131"/>
                    <a:pt x="84" y="105"/>
                    <a:pt x="88" y="80"/>
                  </a:cubicBezTo>
                  <a:cubicBezTo>
                    <a:pt x="92" y="55"/>
                    <a:pt x="58" y="27"/>
                    <a:pt x="24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49"/>
            <p:cNvSpPr>
              <a:spLocks/>
            </p:cNvSpPr>
            <p:nvPr/>
          </p:nvSpPr>
          <p:spPr bwMode="auto">
            <a:xfrm>
              <a:off x="3472" y="1128"/>
              <a:ext cx="92" cy="424"/>
            </a:xfrm>
            <a:custGeom>
              <a:avLst/>
              <a:gdLst>
                <a:gd name="T0" fmla="*/ 16 w 92"/>
                <a:gd name="T1" fmla="*/ 576 h 312"/>
                <a:gd name="T2" fmla="*/ 88 w 92"/>
                <a:gd name="T3" fmla="*/ 385 h 312"/>
                <a:gd name="T4" fmla="*/ 0 w 92"/>
                <a:gd name="T5" fmla="*/ 281 h 312"/>
                <a:gd name="T6" fmla="*/ 88 w 92"/>
                <a:gd name="T7" fmla="*/ 148 h 312"/>
                <a:gd name="T8" fmla="*/ 24 w 92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312"/>
                <a:gd name="T17" fmla="*/ 92 w 92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312">
                  <a:moveTo>
                    <a:pt x="16" y="312"/>
                  </a:moveTo>
                  <a:cubicBezTo>
                    <a:pt x="53" y="273"/>
                    <a:pt x="91" y="235"/>
                    <a:pt x="88" y="208"/>
                  </a:cubicBezTo>
                  <a:cubicBezTo>
                    <a:pt x="85" y="181"/>
                    <a:pt x="0" y="173"/>
                    <a:pt x="0" y="152"/>
                  </a:cubicBezTo>
                  <a:cubicBezTo>
                    <a:pt x="0" y="131"/>
                    <a:pt x="84" y="105"/>
                    <a:pt x="88" y="80"/>
                  </a:cubicBezTo>
                  <a:cubicBezTo>
                    <a:pt x="92" y="55"/>
                    <a:pt x="58" y="27"/>
                    <a:pt x="24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50"/>
            <p:cNvSpPr txBox="1">
              <a:spLocks noChangeArrowheads="1"/>
            </p:cNvSpPr>
            <p:nvPr/>
          </p:nvSpPr>
          <p:spPr bwMode="auto">
            <a:xfrm>
              <a:off x="3240" y="830"/>
              <a:ext cx="6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b="1">
                  <a:solidFill>
                    <a:srgbClr val="FB2F0D"/>
                  </a:solidFill>
                </a:rPr>
                <a:t>Light</a:t>
              </a:r>
              <a:endParaRPr lang="en-US" sz="1600" b="1">
                <a:solidFill>
                  <a:srgbClr val="FB2F0D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172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84C9F-29A5-4764-A837-DB2BA0CE89D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D46E01-FEF6-4FED-9587-0D79D675EE9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917260-5942-472D-BEB5-72C2B7E4F52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152400"/>
            <a:ext cx="8763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Semiconductor Quantum Wells (QWs)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7" name="Picture 15" descr="QW_P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0861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152400" y="1295400"/>
            <a:ext cx="8839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A narrow gap semiconductor is sandwiched between layers of a wide band gap</a:t>
            </a:r>
          </a:p>
          <a:p>
            <a:r>
              <a:rPr lang="en-US" dirty="0"/>
              <a:t>  semiconductor </a:t>
            </a:r>
          </a:p>
          <a:p>
            <a:endParaRPr lang="en-US" sz="1000" dirty="0"/>
          </a:p>
          <a:p>
            <a:pPr>
              <a:buFontTx/>
              <a:buChar char="•"/>
            </a:pPr>
            <a:r>
              <a:rPr lang="en-US" dirty="0"/>
              <a:t> Quantum confinement takes place when the well thickness is comparable to De</a:t>
            </a:r>
          </a:p>
          <a:p>
            <a:r>
              <a:rPr lang="en-US" dirty="0"/>
              <a:t>  Broglie wavelength of the particle </a:t>
            </a:r>
          </a:p>
          <a:p>
            <a:endParaRPr lang="en-US" sz="1000" dirty="0"/>
          </a:p>
          <a:p>
            <a:pPr>
              <a:buFontTx/>
              <a:buChar char="•"/>
            </a:pPr>
            <a:r>
              <a:rPr lang="en-US" dirty="0"/>
              <a:t> Electron movement is confined in the quantum  well growth direction</a:t>
            </a:r>
          </a:p>
          <a:p>
            <a:endParaRPr lang="en-US" sz="1000" dirty="0"/>
          </a:p>
          <a:p>
            <a:pPr>
              <a:buFontTx/>
              <a:buChar char="•"/>
            </a:pPr>
            <a:r>
              <a:rPr lang="en-US" dirty="0"/>
              <a:t> Examples: </a:t>
            </a:r>
            <a:r>
              <a:rPr lang="en-US" dirty="0" err="1"/>
              <a:t>GaAs</a:t>
            </a:r>
            <a:r>
              <a:rPr lang="en-US" dirty="0"/>
              <a:t>/</a:t>
            </a:r>
            <a:r>
              <a:rPr lang="en-US" dirty="0" err="1"/>
              <a:t>AlAs</a:t>
            </a:r>
            <a:r>
              <a:rPr lang="en-US" dirty="0"/>
              <a:t>, </a:t>
            </a:r>
            <a:r>
              <a:rPr lang="en-US" dirty="0" err="1"/>
              <a:t>InGaAs</a:t>
            </a:r>
            <a:r>
              <a:rPr lang="en-US" dirty="0"/>
              <a:t>/</a:t>
            </a:r>
            <a:r>
              <a:rPr lang="en-US" dirty="0" err="1"/>
              <a:t>AlInAs</a:t>
            </a:r>
            <a:r>
              <a:rPr lang="en-US" dirty="0"/>
              <a:t>.</a:t>
            </a:r>
          </a:p>
        </p:txBody>
      </p:sp>
      <p:pic>
        <p:nvPicPr>
          <p:cNvPr id="10249" name="Picture 18" descr="Infinite 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2291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2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06569E-7A6D-453A-A3BA-4D62C47A101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Photo Diodes (PDs)</a:t>
            </a:r>
          </a:p>
        </p:txBody>
      </p:sp>
      <p:pic>
        <p:nvPicPr>
          <p:cNvPr id="27652" name="Picture 6" descr="270px-Photodiode-close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2895600" cy="2863850"/>
          </a:xfr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8200" y="4648200"/>
            <a:ext cx="7620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</a:t>
            </a:r>
            <a:r>
              <a:rPr lang="en-US" altLang="en-US" sz="2000" b="1">
                <a:solidFill>
                  <a:srgbClr val="9900FF"/>
                </a:solidFill>
                <a:latin typeface="Arial" panose="020B0604020202020204" pitchFamily="34" charset="0"/>
              </a:rPr>
              <a:t> photodiode</a:t>
            </a:r>
            <a:r>
              <a:rPr lang="en-US" altLang="en-US" sz="2000" b="1">
                <a:latin typeface="Arial" panose="020B0604020202020204" pitchFamily="34" charset="0"/>
              </a:rPr>
              <a:t> is a semiconductor diode that functions as a photodetector.  It is a p-n junction or p-i-n structure. When a photon of sufficient energy strikes the diode, it excites an electron thereby creating a mobile electron and a positively charged electron hole </a:t>
            </a:r>
          </a:p>
        </p:txBody>
      </p:sp>
      <p:pic>
        <p:nvPicPr>
          <p:cNvPr id="27654" name="Picture 8" descr="250px-Photodiode_symbol_sv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667000"/>
            <a:ext cx="2849563" cy="1219200"/>
          </a:xfrm>
          <a:noFill/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12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6629400" y="2133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PD symbol:</a:t>
            </a:r>
          </a:p>
        </p:txBody>
      </p:sp>
    </p:spTree>
    <p:extLst>
      <p:ext uri="{BB962C8B-B14F-4D97-AF65-F5344CB8AC3E}">
        <p14:creationId xmlns:p14="http://schemas.microsoft.com/office/powerpoint/2010/main" val="26306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B4B0C-639A-4CD4-88EA-53791A588E4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smtClean="0"/>
          </a:p>
        </p:txBody>
      </p:sp>
      <p:pic>
        <p:nvPicPr>
          <p:cNvPr id="28677" name="Picture 2" descr="C:\Users\sburns\Desktop\Local Web Files\EE2212Fall2013\Catalo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0"/>
            <a:ext cx="5181600" cy="6873519"/>
          </a:xfrm>
          <a:noFill/>
        </p:spPr>
      </p:pic>
    </p:spTree>
    <p:extLst>
      <p:ext uri="{BB962C8B-B14F-4D97-AF65-F5344CB8AC3E}">
        <p14:creationId xmlns:p14="http://schemas.microsoft.com/office/powerpoint/2010/main" val="24170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burns\Desktop\Local Web Files\EE2212Fall2013\Catalo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43200" y="609600"/>
            <a:ext cx="12344400" cy="16375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49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BDCB4D-047F-4C14-896A-3B06CB2056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panose="020B0604020202020204" pitchFamily="34" charset="0"/>
              </a:rPr>
              <a:t>Light-Emitting Diodes (LEDs)</a:t>
            </a:r>
          </a:p>
        </p:txBody>
      </p:sp>
      <p:pic>
        <p:nvPicPr>
          <p:cNvPr id="11268" name="Picture 3" descr="180px-Ledmr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524000"/>
            <a:ext cx="2286000" cy="3556000"/>
          </a:xfr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3400" y="4179888"/>
            <a:ext cx="6019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9900FF"/>
                </a:solidFill>
                <a:latin typeface="Arial" panose="020B0604020202020204" pitchFamily="34" charset="0"/>
              </a:rPr>
              <a:t>Light-emitting diode</a:t>
            </a:r>
            <a:r>
              <a:rPr lang="en-US" altLang="en-US" sz="2400">
                <a:solidFill>
                  <a:srgbClr val="9900FF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400" b="1">
                <a:solidFill>
                  <a:srgbClr val="9900FF"/>
                </a:solidFill>
                <a:latin typeface="Arial" panose="020B0604020202020204" pitchFamily="34" charset="0"/>
              </a:rPr>
              <a:t>LED</a:t>
            </a:r>
            <a:r>
              <a:rPr lang="en-US" altLang="en-US" sz="2400">
                <a:solidFill>
                  <a:srgbClr val="9900FF"/>
                </a:solidFill>
                <a:latin typeface="Arial" panose="020B0604020202020204" pitchFamily="34" charset="0"/>
              </a:rPr>
              <a:t>)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is a semiconductor diode that emits incoherent light over relatively wide spectral range when electrically biased in the forward direction of the p-n junction. </a:t>
            </a:r>
            <a:endParaRPr lang="en-US" altLang="en-US" sz="1800"/>
          </a:p>
        </p:txBody>
      </p:sp>
      <p:pic>
        <p:nvPicPr>
          <p:cNvPr id="11270" name="Picture 6" descr="300px-RBG-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3886200" cy="2611438"/>
          </a:xfrm>
          <a:noFill/>
        </p:spPr>
      </p:pic>
    </p:spTree>
    <p:extLst>
      <p:ext uri="{BB962C8B-B14F-4D97-AF65-F5344CB8AC3E}">
        <p14:creationId xmlns:p14="http://schemas.microsoft.com/office/powerpoint/2010/main" val="20342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13FA1F-B511-4D1A-B61E-700F12B60B6E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000"/>
          </a:p>
        </p:txBody>
      </p:sp>
      <p:pic>
        <p:nvPicPr>
          <p:cNvPr id="16388" name="Picture 2" descr="C:\Users\sburns\Desktop\Local Web Files\EE2212Fall2013\WhiteLED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762000"/>
            <a:ext cx="6019800" cy="7789863"/>
          </a:xfrm>
          <a:noFill/>
        </p:spPr>
      </p:pic>
    </p:spTree>
    <p:extLst>
      <p:ext uri="{BB962C8B-B14F-4D97-AF65-F5344CB8AC3E}">
        <p14:creationId xmlns:p14="http://schemas.microsoft.com/office/powerpoint/2010/main" val="24430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3C6D90-A524-45FA-AED1-756FAAE76BA2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000"/>
          </a:p>
        </p:txBody>
      </p:sp>
      <p:pic>
        <p:nvPicPr>
          <p:cNvPr id="17413" name="Picture 2" descr="C:\Users\sburns\Desktop\Local Web Files\EE2212Fall2013\WhiteLED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838200"/>
            <a:ext cx="6269038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0E0EB3-80D0-4199-A122-DDEC9F5A8E2E}" type="slidenum">
              <a:rPr 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000"/>
          </a:p>
        </p:txBody>
      </p:sp>
      <p:pic>
        <p:nvPicPr>
          <p:cNvPr id="18437" name="Picture 2" descr="C:\Users\sburns\Desktop\Local Web Files\EE2212Fall2013\WhiteLED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14400"/>
            <a:ext cx="6705600" cy="882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638175"/>
            <a:ext cx="36052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341688"/>
            <a:ext cx="3690938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3794125"/>
            <a:ext cx="29416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806450"/>
            <a:ext cx="2432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8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6766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925513"/>
            <a:ext cx="349726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548063"/>
            <a:ext cx="31337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5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16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033463"/>
            <a:ext cx="36449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1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427</Words>
  <Application>Microsoft Office PowerPoint</Application>
  <PresentationFormat>On-screen Show (4:3)</PresentationFormat>
  <Paragraphs>97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SimSun</vt:lpstr>
      <vt:lpstr>Arial</vt:lpstr>
      <vt:lpstr>Calibri</vt:lpstr>
      <vt:lpstr>Times New Roman</vt:lpstr>
      <vt:lpstr>Verdana</vt:lpstr>
      <vt:lpstr>Office Theme</vt:lpstr>
      <vt:lpstr> 11 and 13 October  Photonics-PPT#2 LED LASER LIGHTING </vt:lpstr>
      <vt:lpstr>Photon Emission in Semiconductor</vt:lpstr>
      <vt:lpstr>Light-Emitting Diodes (LEDs)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 Diodes</vt:lpstr>
      <vt:lpstr>Laser Cavity Design</vt:lpstr>
      <vt:lpstr>PowerPoint Presentation</vt:lpstr>
      <vt:lpstr>PowerPoint Presentation</vt:lpstr>
      <vt:lpstr>Application of QWs — Diode Laser </vt:lpstr>
      <vt:lpstr>Semiconductor Quantum Wells (QWs) </vt:lpstr>
      <vt:lpstr>Photo Diodes (PDs)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40</cp:revision>
  <cp:lastPrinted>2019-03-04T15:47:38Z</cp:lastPrinted>
  <dcterms:created xsi:type="dcterms:W3CDTF">2013-04-15T13:37:14Z</dcterms:created>
  <dcterms:modified xsi:type="dcterms:W3CDTF">2021-10-10T21:36:37Z</dcterms:modified>
</cp:coreProperties>
</file>