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89" r:id="rId3"/>
    <p:sldId id="280" r:id="rId4"/>
    <p:sldId id="290" r:id="rId5"/>
    <p:sldId id="291" r:id="rId6"/>
    <p:sldId id="326" r:id="rId7"/>
    <p:sldId id="292" r:id="rId8"/>
    <p:sldId id="293" r:id="rId9"/>
    <p:sldId id="298" r:id="rId10"/>
    <p:sldId id="294" r:id="rId11"/>
    <p:sldId id="295" r:id="rId12"/>
    <p:sldId id="296"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4"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066D0D-9C8C-47AB-8A3F-22905578517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66D0D-9C8C-47AB-8A3F-22905578517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66D0D-9C8C-47AB-8A3F-22905578517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66D0D-9C8C-47AB-8A3F-22905578517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66D0D-9C8C-47AB-8A3F-229055785178}"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066D0D-9C8C-47AB-8A3F-22905578517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066D0D-9C8C-47AB-8A3F-229055785178}"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66D0D-9C8C-47AB-8A3F-229055785178}"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66D0D-9C8C-47AB-8A3F-229055785178}"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66D0D-9C8C-47AB-8A3F-22905578517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66D0D-9C8C-47AB-8A3F-229055785178}"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53BC4-2BEA-43C3-AB5C-7224795D82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66D0D-9C8C-47AB-8A3F-229055785178}" type="datetimeFigureOut">
              <a:rPr lang="en-US" smtClean="0"/>
              <a:t>10/14/2021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53BC4-2BEA-43C3-AB5C-7224795D82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6.wmf"/><Relationship Id="rId2" Type="http://schemas.openxmlformats.org/officeDocument/2006/relationships/slideLayout" Target="../slideLayouts/slideLayout7.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9.bin"/><Relationship Id="rId1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057400"/>
            <a:ext cx="8458200" cy="1470025"/>
          </a:xfrm>
        </p:spPr>
        <p:txBody>
          <a:bodyPr>
            <a:normAutofit fontScale="90000"/>
          </a:bodyPr>
          <a:lstStyle/>
          <a:p>
            <a:r>
              <a:rPr lang="en-US" sz="3200" b="1" dirty="0" smtClean="0">
                <a:solidFill>
                  <a:srgbClr val="FF0000"/>
                </a:solidFill>
              </a:rPr>
              <a:t>Vacuum Systems</a:t>
            </a:r>
            <a:br>
              <a:rPr lang="en-US" sz="3200" b="1" dirty="0" smtClean="0">
                <a:solidFill>
                  <a:srgbClr val="FF0000"/>
                </a:solidFill>
              </a:rPr>
            </a:br>
            <a:r>
              <a:rPr lang="en-US" sz="3200" b="1" dirty="0" smtClean="0">
                <a:solidFill>
                  <a:srgbClr val="FF0000"/>
                </a:solidFill>
              </a:rPr>
              <a:t>Evaporation</a:t>
            </a:r>
            <a:br>
              <a:rPr lang="en-US" sz="3200" b="1" dirty="0" smtClean="0">
                <a:solidFill>
                  <a:srgbClr val="FF0000"/>
                </a:solidFill>
              </a:rPr>
            </a:br>
            <a:r>
              <a:rPr lang="en-US" sz="3200" b="1" dirty="0">
                <a:solidFill>
                  <a:srgbClr val="FF0000"/>
                </a:solidFill>
              </a:rPr>
              <a:t/>
            </a:r>
            <a:br>
              <a:rPr lang="en-US" sz="3200" b="1" dirty="0">
                <a:solidFill>
                  <a:srgbClr val="FF0000"/>
                </a:solidFill>
              </a:rPr>
            </a:br>
            <a:r>
              <a:rPr lang="en-US" sz="3200" b="1" dirty="0" smtClean="0">
                <a:solidFill>
                  <a:srgbClr val="FF0000"/>
                </a:solidFill>
              </a:rPr>
              <a:t>Parts 2, 3,and 4</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Chemical Vapor Deposition (CVD)</a:t>
            </a:r>
            <a:br>
              <a:rPr lang="en-US" sz="3200" b="1" dirty="0" smtClean="0">
                <a:solidFill>
                  <a:srgbClr val="FF0000"/>
                </a:solidFill>
              </a:rPr>
            </a:br>
            <a:r>
              <a:rPr lang="en-US" sz="3200" b="1" dirty="0" smtClean="0">
                <a:solidFill>
                  <a:srgbClr val="FF0000"/>
                </a:solidFill>
              </a:rPr>
              <a:t>Plasma-Enhanced Chemical Vapor Deposition (PECVD)</a:t>
            </a:r>
            <a:br>
              <a:rPr lang="en-US" sz="3200" b="1" dirty="0" smtClean="0">
                <a:solidFill>
                  <a:srgbClr val="FF0000"/>
                </a:solidFill>
              </a:rPr>
            </a:br>
            <a:r>
              <a:rPr lang="en-US" sz="3200" b="1" dirty="0" smtClean="0">
                <a:solidFill>
                  <a:srgbClr val="FF0000"/>
                </a:solidFill>
              </a:rPr>
              <a:t>Metal</a:t>
            </a:r>
            <a:br>
              <a:rPr lang="en-US" sz="3200" b="1" dirty="0" smtClean="0">
                <a:solidFill>
                  <a:srgbClr val="FF0000"/>
                </a:solidFill>
              </a:rPr>
            </a:br>
            <a:r>
              <a:rPr lang="en-US" sz="3200" b="1" dirty="0" smtClean="0">
                <a:solidFill>
                  <a:srgbClr val="FF0000"/>
                </a:solidFill>
              </a:rPr>
              <a:t>Organometallic CVD (</a:t>
            </a:r>
            <a:r>
              <a:rPr lang="en-US" sz="3200" b="1" dirty="0">
                <a:solidFill>
                  <a:srgbClr val="FF0000"/>
                </a:solidFill>
              </a:rPr>
              <a:t>MOCVD </a:t>
            </a:r>
            <a:r>
              <a:rPr lang="en-US" sz="3200" b="1" dirty="0" smtClean="0">
                <a:solidFill>
                  <a:srgbClr val="FF0000"/>
                </a:solidFill>
              </a:rPr>
              <a:t>)</a:t>
            </a:r>
            <a:br>
              <a:rPr lang="en-US" sz="3200" b="1" dirty="0" smtClean="0">
                <a:solidFill>
                  <a:srgbClr val="FF0000"/>
                </a:solidFill>
              </a:rPr>
            </a:br>
            <a:r>
              <a:rPr lang="en-US" sz="3200" b="1" dirty="0" smtClean="0">
                <a:solidFill>
                  <a:srgbClr val="FF0000"/>
                </a:solidFill>
              </a:rPr>
              <a:t>Molecular Beam Epitaxy (MBE)</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914400" y="-76200"/>
            <a:ext cx="5943600" cy="1384995"/>
          </a:xfrm>
          <a:prstGeom prst="rect">
            <a:avLst/>
          </a:prstGeom>
        </p:spPr>
        <p:txBody>
          <a:bodyPr wrap="square">
            <a:spAutoFit/>
          </a:bodyPr>
          <a:lstStyle/>
          <a:p>
            <a:pPr algn="ctr"/>
            <a:r>
              <a:rPr lang="en-US" sz="2800" b="1" dirty="0" smtClean="0">
                <a:solidFill>
                  <a:srgbClr val="FF0000"/>
                </a:solidFill>
              </a:rPr>
              <a:t> 15 and 18 October </a:t>
            </a:r>
            <a:r>
              <a:rPr lang="en-US" sz="2800" b="1" dirty="0" smtClean="0">
                <a:solidFill>
                  <a:srgbClr val="FF0000"/>
                </a:solidFill>
              </a:rPr>
              <a:t>2021</a:t>
            </a:r>
            <a:endParaRPr lang="en-US" sz="2800" b="1" dirty="0" smtClean="0">
              <a:solidFill>
                <a:srgbClr val="FF0000"/>
              </a:solidFill>
            </a:endParaRPr>
          </a:p>
          <a:p>
            <a:pPr algn="ctr"/>
            <a:r>
              <a:rPr lang="en-US" sz="2800" b="1" dirty="0" smtClean="0">
                <a:solidFill>
                  <a:srgbClr val="FF0000"/>
                </a:solidFill>
              </a:rPr>
              <a:t>Deposition </a:t>
            </a:r>
            <a:r>
              <a:rPr lang="en-US" sz="2800" b="1" dirty="0" smtClean="0">
                <a:solidFill>
                  <a:srgbClr val="FF0000"/>
                </a:solidFill>
              </a:rPr>
              <a:t>Techniques-Part 1</a:t>
            </a:r>
            <a:r>
              <a:rPr lang="en-US" sz="2800" b="1" dirty="0">
                <a:solidFill>
                  <a:srgbClr val="FF0000"/>
                </a:solidFill>
              </a:rPr>
              <a:t/>
            </a:r>
            <a:br>
              <a:rPr lang="en-US" sz="2800" b="1" dirty="0">
                <a:solidFill>
                  <a:srgbClr val="FF0000"/>
                </a:solidFill>
              </a:rPr>
            </a:br>
            <a:r>
              <a:rPr lang="en-US" sz="2800" b="1" dirty="0">
                <a:solidFill>
                  <a:srgbClr val="FF0000"/>
                </a:solidFill>
              </a:rPr>
              <a:t> </a:t>
            </a:r>
            <a:r>
              <a:rPr lang="en-US" sz="2800" b="1" dirty="0" smtClean="0">
                <a:solidFill>
                  <a:srgbClr val="FF0000"/>
                </a:solidFill>
              </a:rPr>
              <a:t>        </a:t>
            </a:r>
          </a:p>
        </p:txBody>
      </p:sp>
    </p:spTree>
    <p:extLst>
      <p:ext uri="{BB962C8B-B14F-4D97-AF65-F5344CB8AC3E}">
        <p14:creationId xmlns:p14="http://schemas.microsoft.com/office/powerpoint/2010/main" val="556678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762000" y="2032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CN" sz="3200">
                <a:solidFill>
                  <a:srgbClr val="CC0000"/>
                </a:solidFill>
                <a:ea typeface="宋体" pitchFamily="2" charset="-122"/>
              </a:rPr>
              <a:t>Shadowing and Step Coverage</a:t>
            </a:r>
            <a:endParaRPr lang="en-US" altLang="en-US" sz="3200">
              <a:solidFill>
                <a:srgbClr val="CC0000"/>
              </a:solidFill>
            </a:endParaRPr>
          </a:p>
        </p:txBody>
      </p:sp>
      <p:sp>
        <p:nvSpPr>
          <p:cNvPr id="921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6E9ABF-93A7-4C08-A365-39B9DF3D695C}" type="slidenum">
              <a:rPr lang="en-US" altLang="en-US" smtClean="0"/>
              <a:pPr eaLnBrk="1" hangingPunct="1"/>
              <a:t>10</a:t>
            </a:fld>
            <a:endParaRPr lang="en-US" altLang="en-US" smtClean="0"/>
          </a:p>
        </p:txBody>
      </p:sp>
      <p:pic>
        <p:nvPicPr>
          <p:cNvPr id="9220" name="Picture 7" descr="Shadowing_Evapor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31900"/>
            <a:ext cx="430212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1028700"/>
            <a:ext cx="29019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4679950"/>
            <a:ext cx="26606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9"/>
          <p:cNvSpPr txBox="1">
            <a:spLocks noChangeArrowheads="1"/>
          </p:cNvSpPr>
          <p:nvPr/>
        </p:nvSpPr>
        <p:spPr bwMode="auto">
          <a:xfrm>
            <a:off x="5448300" y="4051300"/>
            <a:ext cx="2451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t>Poor step coverage caused by shadowing</a:t>
            </a:r>
          </a:p>
        </p:txBody>
      </p:sp>
      <p:sp>
        <p:nvSpPr>
          <p:cNvPr id="9224" name="TextBox 10"/>
          <p:cNvSpPr txBox="1">
            <a:spLocks noChangeArrowheads="1"/>
          </p:cNvSpPr>
          <p:nvPr/>
        </p:nvSpPr>
        <p:spPr bwMode="auto">
          <a:xfrm>
            <a:off x="5219700" y="5765800"/>
            <a:ext cx="2755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t>Rotation of wafer substrate holder may help to minimize the this effect</a:t>
            </a:r>
          </a:p>
        </p:txBody>
      </p:sp>
      <p:sp>
        <p:nvSpPr>
          <p:cNvPr id="9225" name="TextBox 9"/>
          <p:cNvSpPr txBox="1">
            <a:spLocks noChangeArrowheads="1"/>
          </p:cNvSpPr>
          <p:nvPr/>
        </p:nvSpPr>
        <p:spPr bwMode="auto">
          <a:xfrm>
            <a:off x="1206500" y="4813300"/>
            <a:ext cx="2451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t>Shadowing caused by long mean free path</a:t>
            </a:r>
          </a:p>
        </p:txBody>
      </p:sp>
    </p:spTree>
    <p:extLst>
      <p:ext uri="{BB962C8B-B14F-4D97-AF65-F5344CB8AC3E}">
        <p14:creationId xmlns:p14="http://schemas.microsoft.com/office/powerpoint/2010/main" val="415464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762000" y="2032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zh-CN">
                <a:solidFill>
                  <a:srgbClr val="CC0000"/>
                </a:solidFill>
                <a:ea typeface="宋体" pitchFamily="2" charset="-122"/>
              </a:rPr>
              <a:t>Ways to Improve Step Coverage</a:t>
            </a:r>
            <a:endParaRPr lang="en-US" altLang="en-US">
              <a:solidFill>
                <a:srgbClr val="CC0000"/>
              </a:solidFill>
            </a:endParaRPr>
          </a:p>
        </p:txBody>
      </p:sp>
      <p:sp>
        <p:nvSpPr>
          <p:cNvPr id="921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2E678F1C-223C-43BC-A871-28EEF77A7E52}" type="slidenum">
              <a:rPr lang="en-US" altLang="en-US" sz="1400"/>
              <a:pPr>
                <a:spcBef>
                  <a:spcPct val="0"/>
                </a:spcBef>
                <a:buFontTx/>
                <a:buNone/>
              </a:pPr>
              <a:t>11</a:t>
            </a:fld>
            <a:endParaRPr lang="en-US" altLang="en-US" sz="1400"/>
          </a:p>
        </p:txBody>
      </p:sp>
      <p:sp>
        <p:nvSpPr>
          <p:cNvPr id="9220" name="TextBox 9"/>
          <p:cNvSpPr txBox="1">
            <a:spLocks noChangeArrowheads="1"/>
          </p:cNvSpPr>
          <p:nvPr/>
        </p:nvSpPr>
        <p:spPr bwMode="auto">
          <a:xfrm>
            <a:off x="317500" y="952500"/>
            <a:ext cx="8343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1800"/>
              <a:t>Rotate the wafer. However, the deposition rate on the side walls is still less than the rate on the flat surface. </a:t>
            </a:r>
          </a:p>
        </p:txBody>
      </p:sp>
      <p:graphicFrame>
        <p:nvGraphicFramePr>
          <p:cNvPr id="9221" name="Object 2"/>
          <p:cNvGraphicFramePr>
            <a:graphicFrameLocks noChangeAspect="1"/>
          </p:cNvGraphicFramePr>
          <p:nvPr/>
        </p:nvGraphicFramePr>
        <p:xfrm>
          <a:off x="2171700" y="1643063"/>
          <a:ext cx="3811588" cy="731837"/>
        </p:xfrm>
        <a:graphic>
          <a:graphicData uri="http://schemas.openxmlformats.org/presentationml/2006/ole">
            <mc:AlternateContent xmlns:mc="http://schemas.openxmlformats.org/markup-compatibility/2006">
              <mc:Choice xmlns:v="urn:schemas-microsoft-com:vml" Requires="v">
                <p:oleObj spid="_x0000_s5128" name="Equation" r:id="rId3" imgW="2184400" imgH="419100" progId="Equation.3">
                  <p:embed/>
                </p:oleObj>
              </mc:Choice>
              <mc:Fallback>
                <p:oleObj name="Equation" r:id="rId3" imgW="2184400" imgH="419100" progId="Equation.3">
                  <p:embed/>
                  <p:pic>
                    <p:nvPicPr>
                      <p:cNvPr id="922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1643063"/>
                        <a:ext cx="3811588"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TextBox 11"/>
          <p:cNvSpPr txBox="1">
            <a:spLocks noChangeArrowheads="1"/>
          </p:cNvSpPr>
          <p:nvPr/>
        </p:nvSpPr>
        <p:spPr bwMode="auto">
          <a:xfrm>
            <a:off x="800100" y="2311400"/>
            <a:ext cx="8343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Standard evaporation cannot be used to form a continuous film over features with AR&gt;1, and is very marginal for 0.5&lt; AR&lt;1.</a:t>
            </a:r>
          </a:p>
        </p:txBody>
      </p:sp>
      <p:sp>
        <p:nvSpPr>
          <p:cNvPr id="9223" name="TextBox 12"/>
          <p:cNvSpPr txBox="1">
            <a:spLocks noChangeArrowheads="1"/>
          </p:cNvSpPr>
          <p:nvPr/>
        </p:nvSpPr>
        <p:spPr bwMode="auto">
          <a:xfrm>
            <a:off x="393700" y="3162300"/>
            <a:ext cx="8343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1800"/>
              <a:t>Heat the wafer. The heat elements could be banks of infrared lamps or low intensity refractory metal coils behind the planetaries.  Atoms reaching the wafer can diffuse across the surface before they chemically bond  and become part of the growing film. </a:t>
            </a:r>
          </a:p>
        </p:txBody>
      </p:sp>
      <p:pic>
        <p:nvPicPr>
          <p:cNvPr id="9224" name="Picture 13"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1613" y="4430713"/>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4" descr="images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44100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355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762000" y="2032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zh-CN">
                <a:solidFill>
                  <a:srgbClr val="CC0000"/>
                </a:solidFill>
                <a:ea typeface="宋体" pitchFamily="2" charset="-122"/>
              </a:rPr>
              <a:t>Evaporation of Multicomponent Films</a:t>
            </a:r>
            <a:endParaRPr lang="en-US" altLang="en-US">
              <a:solidFill>
                <a:srgbClr val="CC0000"/>
              </a:solidFill>
            </a:endParaRPr>
          </a:p>
        </p:txBody>
      </p:sp>
      <p:sp>
        <p:nvSpPr>
          <p:cNvPr id="10243"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E29819C2-0B9E-42C1-9299-3E537E0684D6}" type="slidenum">
              <a:rPr lang="en-US" altLang="en-US" sz="1400"/>
              <a:pPr>
                <a:spcBef>
                  <a:spcPct val="0"/>
                </a:spcBef>
                <a:buFontTx/>
                <a:buNone/>
              </a:pPr>
              <a:t>12</a:t>
            </a:fld>
            <a:endParaRPr lang="en-US" altLang="en-US" sz="1400"/>
          </a:p>
        </p:txBody>
      </p:sp>
      <p:pic>
        <p:nvPicPr>
          <p:cNvPr id="10244" name="Picture 4" descr="Ca12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914400"/>
            <a:ext cx="90027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16"/>
          <p:cNvSpPr txBox="1">
            <a:spLocks noChangeArrowheads="1"/>
          </p:cNvSpPr>
          <p:nvPr/>
        </p:nvSpPr>
        <p:spPr bwMode="auto">
          <a:xfrm>
            <a:off x="254000" y="4283075"/>
            <a:ext cx="8432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AutoNum type="alphaUcParenBoth"/>
            </a:pPr>
            <a:r>
              <a:rPr lang="en-US" altLang="en-US" sz="1800"/>
              <a:t>Single-source evaporation, for materials with very similar vapor pressure, such as Al and Cu, or GaAs</a:t>
            </a:r>
          </a:p>
          <a:p>
            <a:pPr eaLnBrk="1" hangingPunct="1">
              <a:spcBef>
                <a:spcPct val="0"/>
              </a:spcBef>
              <a:buFontTx/>
              <a:buAutoNum type="alphaUcParenBoth"/>
            </a:pPr>
            <a:r>
              <a:rPr lang="en-US" altLang="en-US" sz="1800"/>
              <a:t> Multisource simultaneous evaporation, for materials with very different vapor pressure.  The composition is controlled by the different temperatures for each crucible. Example, TiW</a:t>
            </a:r>
          </a:p>
          <a:p>
            <a:pPr eaLnBrk="1" hangingPunct="1">
              <a:spcBef>
                <a:spcPct val="0"/>
              </a:spcBef>
              <a:buFontTx/>
              <a:buAutoNum type="alphaUcParenBoth"/>
            </a:pPr>
            <a:r>
              <a:rPr lang="en-US" altLang="en-US" sz="1800"/>
              <a:t> Multisource sequential evaporation. After deposition is complete, an alloy can be formed by elevating the sample temperature to allow the components to interdiffuse. </a:t>
            </a:r>
          </a:p>
        </p:txBody>
      </p:sp>
    </p:spTree>
    <p:extLst>
      <p:ext uri="{BB962C8B-B14F-4D97-AF65-F5344CB8AC3E}">
        <p14:creationId xmlns:p14="http://schemas.microsoft.com/office/powerpoint/2010/main" val="1059260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a12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368300"/>
            <a:ext cx="54483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2133600" y="5754688"/>
            <a:ext cx="6261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1800"/>
              <a:t>Vapor pressure curves for some commonly evaporated materials </a:t>
            </a:r>
            <a:r>
              <a:rPr lang="en-US" altLang="en-US" sz="1800" i="1"/>
              <a:t>(data adapted from Alcock et al.).</a:t>
            </a:r>
          </a:p>
        </p:txBody>
      </p:sp>
    </p:spTree>
    <p:extLst>
      <p:ext uri="{BB962C8B-B14F-4D97-AF65-F5344CB8AC3E}">
        <p14:creationId xmlns:p14="http://schemas.microsoft.com/office/powerpoint/2010/main" val="459716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60400" y="165100"/>
            <a:ext cx="848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200" b="1" dirty="0">
                <a:solidFill>
                  <a:srgbClr val="FF0000"/>
                </a:solidFill>
              </a:rPr>
              <a:t>Overview of Thin Film Deposition </a:t>
            </a:r>
            <a:r>
              <a:rPr lang="en-US" altLang="en-US" sz="3200" b="1" dirty="0" smtClean="0">
                <a:solidFill>
                  <a:srgbClr val="FF0000"/>
                </a:solidFill>
              </a:rPr>
              <a:t>Systems</a:t>
            </a:r>
            <a:endParaRPr lang="en-US" altLang="en-US" sz="3200" b="1" dirty="0">
              <a:solidFill>
                <a:srgbClr val="FF0000"/>
              </a:solidFill>
            </a:endParaRPr>
          </a:p>
        </p:txBody>
      </p:sp>
      <p:sp>
        <p:nvSpPr>
          <p:cNvPr id="614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5E85CB6-C36A-4349-AFA9-E005CE71FD48}" type="slidenum">
              <a:rPr lang="en-US" altLang="en-US" smtClean="0"/>
              <a:pPr eaLnBrk="1" hangingPunct="1"/>
              <a:t>2</a:t>
            </a:fld>
            <a:endParaRPr lang="en-US" altLang="en-US" smtClean="0"/>
          </a:p>
        </p:txBody>
      </p:sp>
      <p:sp>
        <p:nvSpPr>
          <p:cNvPr id="6148" name="TextBox 20"/>
          <p:cNvSpPr txBox="1">
            <a:spLocks noChangeArrowheads="1"/>
          </p:cNvSpPr>
          <p:nvPr/>
        </p:nvSpPr>
        <p:spPr bwMode="auto">
          <a:xfrm>
            <a:off x="685799" y="965200"/>
            <a:ext cx="794472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dirty="0">
                <a:solidFill>
                  <a:srgbClr val="0000FF"/>
                </a:solidFill>
              </a:rPr>
              <a:t>Materials to be deposited in </a:t>
            </a:r>
            <a:r>
              <a:rPr lang="en-US" altLang="en-US" sz="2000" b="1" dirty="0" smtClean="0">
                <a:solidFill>
                  <a:srgbClr val="0000FF"/>
                </a:solidFill>
              </a:rPr>
              <a:t>microelectronic processing:</a:t>
            </a:r>
            <a:endParaRPr lang="en-US" altLang="en-US" sz="2000" b="1" dirty="0">
              <a:solidFill>
                <a:srgbClr val="0000FF"/>
              </a:solidFill>
            </a:endParaRPr>
          </a:p>
          <a:p>
            <a:pPr marL="285750" lvl="1" indent="-285750" eaLnBrk="1" hangingPunct="1">
              <a:buFont typeface="Wingdings" panose="05000000000000000000" pitchFamily="2" charset="2"/>
              <a:buChar char="Ø"/>
            </a:pPr>
            <a:r>
              <a:rPr lang="en-US" altLang="en-US" b="1" dirty="0" smtClean="0">
                <a:solidFill>
                  <a:srgbClr val="FF0000"/>
                </a:solidFill>
              </a:rPr>
              <a:t>Metals</a:t>
            </a:r>
            <a:endParaRPr lang="en-US" altLang="en-US" b="1" dirty="0" smtClean="0">
              <a:solidFill>
                <a:srgbClr val="FF0000"/>
              </a:solidFill>
            </a:endParaRPr>
          </a:p>
          <a:p>
            <a:pPr marL="285750" lvl="1" indent="-285750" eaLnBrk="1" hangingPunct="1">
              <a:buFont typeface="Wingdings" panose="05000000000000000000" pitchFamily="2" charset="2"/>
              <a:buChar char="Ø"/>
            </a:pPr>
            <a:r>
              <a:rPr lang="en-US" altLang="en-US" b="1" dirty="0" smtClean="0">
                <a:solidFill>
                  <a:srgbClr val="FF0000"/>
                </a:solidFill>
              </a:rPr>
              <a:t> </a:t>
            </a:r>
            <a:r>
              <a:rPr lang="en-US" altLang="en-US" b="1" dirty="0">
                <a:solidFill>
                  <a:srgbClr val="FF0000"/>
                </a:solidFill>
              </a:rPr>
              <a:t>Dielectrics: silicon dioxide and silicon </a:t>
            </a:r>
            <a:r>
              <a:rPr lang="en-US" altLang="en-US" b="1" dirty="0" smtClean="0">
                <a:solidFill>
                  <a:srgbClr val="FF0000"/>
                </a:solidFill>
              </a:rPr>
              <a:t>nitride</a:t>
            </a:r>
          </a:p>
          <a:p>
            <a:pPr marL="285750" lvl="1" indent="-285750" eaLnBrk="1" hangingPunct="1">
              <a:buFont typeface="Wingdings" panose="05000000000000000000" pitchFamily="2" charset="2"/>
              <a:buChar char="Ø"/>
            </a:pPr>
            <a:r>
              <a:rPr lang="en-US" altLang="en-US" b="1" dirty="0">
                <a:solidFill>
                  <a:srgbClr val="FF0000"/>
                </a:solidFill>
              </a:rPr>
              <a:t> </a:t>
            </a:r>
            <a:r>
              <a:rPr lang="en-US" altLang="en-US" b="1" dirty="0" smtClean="0">
                <a:solidFill>
                  <a:srgbClr val="FF0000"/>
                </a:solidFill>
              </a:rPr>
              <a:t>Si and poly-Si</a:t>
            </a:r>
            <a:r>
              <a:rPr lang="en-US" altLang="en-US" dirty="0">
                <a:solidFill>
                  <a:srgbClr val="FF0000"/>
                </a:solidFill>
              </a:rPr>
              <a:t>		</a:t>
            </a:r>
          </a:p>
        </p:txBody>
      </p:sp>
      <p:sp>
        <p:nvSpPr>
          <p:cNvPr id="6149" name="TextBox 21"/>
          <p:cNvSpPr txBox="1">
            <a:spLocks noChangeArrowheads="1"/>
          </p:cNvSpPr>
          <p:nvPr/>
        </p:nvSpPr>
        <p:spPr bwMode="auto">
          <a:xfrm>
            <a:off x="609600" y="2479627"/>
            <a:ext cx="8229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solidFill>
                  <a:srgbClr val="0000FF"/>
                </a:solidFill>
              </a:rPr>
              <a:t>Several methods are currently used for thin film deposition:</a:t>
            </a:r>
          </a:p>
          <a:p>
            <a:pPr marL="285750" lvl="1" indent="-285750" eaLnBrk="1" hangingPunct="1">
              <a:buFont typeface="Wingdings" panose="05000000000000000000" pitchFamily="2" charset="2"/>
              <a:buChar char="Ø"/>
            </a:pPr>
            <a:r>
              <a:rPr lang="en-US" altLang="en-US" b="1" dirty="0" smtClean="0">
                <a:solidFill>
                  <a:srgbClr val="FF0000"/>
                </a:solidFill>
              </a:rPr>
              <a:t>Evaporation </a:t>
            </a:r>
            <a:r>
              <a:rPr lang="en-US" altLang="en-US" b="1" dirty="0">
                <a:solidFill>
                  <a:srgbClr val="FF0000"/>
                </a:solidFill>
              </a:rPr>
              <a:t>(vacuum system, low pressure)</a:t>
            </a:r>
          </a:p>
          <a:p>
            <a:pPr marL="285750" lvl="1" indent="-285750" eaLnBrk="1" hangingPunct="1">
              <a:buFont typeface="Wingdings" panose="05000000000000000000" pitchFamily="2" charset="2"/>
              <a:buChar char="Ø"/>
            </a:pPr>
            <a:r>
              <a:rPr lang="en-US" altLang="en-US" b="1" dirty="0">
                <a:solidFill>
                  <a:srgbClr val="FF0000"/>
                </a:solidFill>
              </a:rPr>
              <a:t> Sputtering (vacuum system, low pressure)</a:t>
            </a:r>
          </a:p>
          <a:p>
            <a:pPr marL="285750" lvl="1" indent="-285750" eaLnBrk="1" hangingPunct="1">
              <a:buFont typeface="Wingdings" panose="05000000000000000000" pitchFamily="2" charset="2"/>
              <a:buChar char="Ø"/>
            </a:pPr>
            <a:r>
              <a:rPr lang="en-US" altLang="en-US" b="1" dirty="0">
                <a:solidFill>
                  <a:srgbClr val="FF0000"/>
                </a:solidFill>
              </a:rPr>
              <a:t> Chemical vapor deposition (CVD) (at reduced or atmospheric pressure)</a:t>
            </a:r>
          </a:p>
          <a:p>
            <a:pPr marL="285750" lvl="1" indent="-285750" eaLnBrk="1" hangingPunct="1">
              <a:buFont typeface="Wingdings" panose="05000000000000000000" pitchFamily="2" charset="2"/>
              <a:buChar char="Ø"/>
            </a:pPr>
            <a:r>
              <a:rPr lang="en-US" altLang="en-US" b="1" dirty="0">
                <a:solidFill>
                  <a:srgbClr val="FF0000"/>
                </a:solidFill>
              </a:rPr>
              <a:t> Epitaxy (at reduced or atmospheric pressure</a:t>
            </a:r>
            <a:r>
              <a:rPr lang="en-US" altLang="en-US" b="1" dirty="0" smtClean="0">
                <a:solidFill>
                  <a:srgbClr val="FF0000"/>
                </a:solidFill>
              </a:rPr>
              <a:t>)</a:t>
            </a:r>
          </a:p>
          <a:p>
            <a:pPr marL="285750" lvl="1" indent="-285750" eaLnBrk="1" hangingPunct="1">
              <a:buFont typeface="Wingdings" panose="05000000000000000000" pitchFamily="2" charset="2"/>
              <a:buChar char="Ø"/>
            </a:pPr>
            <a:r>
              <a:rPr lang="en-US" altLang="en-US" b="1" dirty="0" smtClean="0">
                <a:solidFill>
                  <a:srgbClr val="FF0000"/>
                </a:solidFill>
              </a:rPr>
              <a:t>Molecular Beam Epitaxy (MBE, Low pressures)</a:t>
            </a:r>
            <a:r>
              <a:rPr lang="en-US" altLang="en-US" b="1" dirty="0" smtClean="0">
                <a:solidFill>
                  <a:srgbClr val="FF0000"/>
                </a:solidFill>
              </a:rPr>
              <a:t>  </a:t>
            </a:r>
            <a:r>
              <a:rPr lang="en-US" altLang="en-US" dirty="0">
                <a:solidFill>
                  <a:srgbClr val="FF0000"/>
                </a:solidFill>
              </a:rPr>
              <a:t>	</a:t>
            </a:r>
            <a:r>
              <a:rPr lang="en-US" altLang="en-US" dirty="0"/>
              <a:t>	</a:t>
            </a:r>
          </a:p>
        </p:txBody>
      </p:sp>
      <p:sp>
        <p:nvSpPr>
          <p:cNvPr id="23" name="TextBox 22"/>
          <p:cNvSpPr txBox="1"/>
          <p:nvPr/>
        </p:nvSpPr>
        <p:spPr>
          <a:xfrm>
            <a:off x="609600" y="4319173"/>
            <a:ext cx="8229600" cy="1200329"/>
          </a:xfrm>
          <a:prstGeom prst="rect">
            <a:avLst/>
          </a:prstGeom>
          <a:noFill/>
        </p:spPr>
        <p:txBody>
          <a:bodyPr>
            <a:spAutoFit/>
          </a:bodyPr>
          <a:lstStyle/>
          <a:p>
            <a:pPr marL="231775" indent="-231775">
              <a:defRPr/>
            </a:pPr>
            <a:r>
              <a:rPr lang="en-US" b="1" dirty="0">
                <a:solidFill>
                  <a:srgbClr val="0000FF"/>
                </a:solidFill>
              </a:rPr>
              <a:t>Thin film:</a:t>
            </a:r>
          </a:p>
          <a:p>
            <a:pPr marL="285750" lvl="1" indent="-285750">
              <a:buFont typeface="Wingdings" panose="05000000000000000000" pitchFamily="2" charset="2"/>
              <a:buChar char="Ø"/>
              <a:defRPr/>
            </a:pPr>
            <a:r>
              <a:rPr lang="en-US" b="1" dirty="0" smtClean="0">
                <a:solidFill>
                  <a:srgbClr val="FF0000"/>
                </a:solidFill>
              </a:rPr>
              <a:t>Less </a:t>
            </a:r>
            <a:r>
              <a:rPr lang="en-US" b="1" dirty="0">
                <a:solidFill>
                  <a:srgbClr val="FF0000"/>
                </a:solidFill>
              </a:rPr>
              <a:t>than 1</a:t>
            </a:r>
            <a:r>
              <a:rPr lang="el-GR" b="1" dirty="0">
                <a:solidFill>
                  <a:srgbClr val="FF0000"/>
                </a:solidFill>
              </a:rPr>
              <a:t>μ</a:t>
            </a:r>
            <a:r>
              <a:rPr lang="en-US" b="1" dirty="0">
                <a:solidFill>
                  <a:srgbClr val="FF0000"/>
                </a:solidFill>
              </a:rPr>
              <a:t>m thick</a:t>
            </a:r>
          </a:p>
          <a:p>
            <a:pPr marL="285750" lvl="1" indent="-285750">
              <a:buFont typeface="Wingdings" panose="05000000000000000000" pitchFamily="2" charset="2"/>
              <a:buChar char="Ø"/>
              <a:defRPr/>
            </a:pPr>
            <a:r>
              <a:rPr lang="en-US" b="1" dirty="0">
                <a:solidFill>
                  <a:srgbClr val="FF0000"/>
                </a:solidFill>
              </a:rPr>
              <a:t> Up to the thickness of hundreds of </a:t>
            </a:r>
            <a:r>
              <a:rPr lang="en-US" b="1" dirty="0" smtClean="0">
                <a:solidFill>
                  <a:srgbClr val="FF0000"/>
                </a:solidFill>
              </a:rPr>
              <a:t>atoms (atom </a:t>
            </a:r>
            <a:r>
              <a:rPr lang="en-US" b="1" dirty="0">
                <a:solidFill>
                  <a:srgbClr val="FF0000"/>
                </a:solidFill>
              </a:rPr>
              <a:t>size </a:t>
            </a:r>
            <a:r>
              <a:rPr lang="en-US" b="1" dirty="0" smtClean="0">
                <a:solidFill>
                  <a:srgbClr val="FF0000"/>
                </a:solidFill>
              </a:rPr>
              <a:t>5-10</a:t>
            </a:r>
            <a:r>
              <a:rPr lang="en-US" b="1" dirty="0" smtClean="0">
                <a:solidFill>
                  <a:srgbClr val="FF0000"/>
                </a:solidFill>
                <a:latin typeface="+mj-lt"/>
                <a:cs typeface="Times New Roman"/>
              </a:rPr>
              <a:t>Å</a:t>
            </a:r>
            <a:r>
              <a:rPr lang="en-US" b="1" dirty="0">
                <a:solidFill>
                  <a:srgbClr val="FF0000"/>
                </a:solidFill>
                <a:latin typeface="Times New Roman"/>
                <a:cs typeface="Times New Roman"/>
              </a:rPr>
              <a:t>)</a:t>
            </a:r>
            <a:endParaRPr lang="en-US" b="1" dirty="0">
              <a:solidFill>
                <a:srgbClr val="FF0000"/>
              </a:solidFill>
              <a:latin typeface="+mj-lt"/>
            </a:endParaRPr>
          </a:p>
          <a:p>
            <a:pPr lvl="1">
              <a:defRPr/>
            </a:pPr>
            <a:r>
              <a:rPr lang="en-US" dirty="0"/>
              <a:t>	</a:t>
            </a:r>
          </a:p>
        </p:txBody>
      </p:sp>
    </p:spTree>
    <p:extLst>
      <p:ext uri="{BB962C8B-B14F-4D97-AF65-F5344CB8AC3E}">
        <p14:creationId xmlns:p14="http://schemas.microsoft.com/office/powerpoint/2010/main" val="2251291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9" y="76200"/>
            <a:ext cx="9128005" cy="4876800"/>
          </a:xfrm>
        </p:spPr>
      </p:pic>
      <p:sp>
        <p:nvSpPr>
          <p:cNvPr id="4" name="TextBox 3"/>
          <p:cNvSpPr txBox="1"/>
          <p:nvPr/>
        </p:nvSpPr>
        <p:spPr>
          <a:xfrm>
            <a:off x="1600200" y="5257800"/>
            <a:ext cx="2590800" cy="1200329"/>
          </a:xfrm>
          <a:prstGeom prst="rect">
            <a:avLst/>
          </a:prstGeom>
          <a:noFill/>
        </p:spPr>
        <p:txBody>
          <a:bodyPr wrap="square" rtlCol="0">
            <a:spAutoFit/>
          </a:bodyPr>
          <a:lstStyle/>
          <a:p>
            <a:r>
              <a:rPr lang="en-US" dirty="0" smtClean="0">
                <a:solidFill>
                  <a:srgbClr val="FF0000"/>
                </a:solidFill>
              </a:rPr>
              <a:t>Meteorological</a:t>
            </a:r>
          </a:p>
          <a:p>
            <a:r>
              <a:rPr lang="en-US" dirty="0" smtClean="0">
                <a:solidFill>
                  <a:srgbClr val="FF0000"/>
                </a:solidFill>
              </a:rPr>
              <a:t>1 </a:t>
            </a:r>
            <a:r>
              <a:rPr lang="en-US" dirty="0" err="1" smtClean="0">
                <a:solidFill>
                  <a:srgbClr val="FF0000"/>
                </a:solidFill>
              </a:rPr>
              <a:t>atm</a:t>
            </a:r>
            <a:r>
              <a:rPr lang="en-US" dirty="0" smtClean="0">
                <a:solidFill>
                  <a:srgbClr val="FF0000"/>
                </a:solidFill>
              </a:rPr>
              <a:t> expressed as about 1000 mbar</a:t>
            </a:r>
          </a:p>
          <a:p>
            <a:r>
              <a:rPr lang="en-US" dirty="0" smtClean="0">
                <a:solidFill>
                  <a:srgbClr val="FF0000"/>
                </a:solidFill>
              </a:rPr>
              <a:t>30 inches of Hg</a:t>
            </a:r>
            <a:endParaRPr lang="en-US" dirty="0">
              <a:solidFill>
                <a:srgbClr val="FF0000"/>
              </a:solidFill>
            </a:endParaRPr>
          </a:p>
        </p:txBody>
      </p:sp>
      <p:cxnSp>
        <p:nvCxnSpPr>
          <p:cNvPr id="7" name="Straight Arrow Connector 6"/>
          <p:cNvCxnSpPr/>
          <p:nvPr/>
        </p:nvCxnSpPr>
        <p:spPr>
          <a:xfrm flipV="1">
            <a:off x="1828800" y="2543264"/>
            <a:ext cx="228600" cy="3276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2743200" y="2514600"/>
            <a:ext cx="2133600" cy="3581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5993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660400" y="1651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200" dirty="0">
                <a:solidFill>
                  <a:srgbClr val="FF0000"/>
                </a:solidFill>
              </a:rPr>
              <a:t>Evaporation</a:t>
            </a:r>
          </a:p>
        </p:txBody>
      </p:sp>
      <p:sp>
        <p:nvSpPr>
          <p:cNvPr id="717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BFBCF3-0A37-45C0-95A4-78DBD5499277}" type="slidenum">
              <a:rPr lang="en-US" altLang="en-US" smtClean="0"/>
              <a:pPr eaLnBrk="1" hangingPunct="1"/>
              <a:t>4</a:t>
            </a:fld>
            <a:endParaRPr lang="en-US" altLang="en-US" smtClean="0"/>
          </a:p>
        </p:txBody>
      </p:sp>
      <p:sp>
        <p:nvSpPr>
          <p:cNvPr id="7172" name="TextBox 20"/>
          <p:cNvSpPr txBox="1">
            <a:spLocks noChangeArrowheads="1"/>
          </p:cNvSpPr>
          <p:nvPr/>
        </p:nvSpPr>
        <p:spPr bwMode="auto">
          <a:xfrm>
            <a:off x="254000" y="965200"/>
            <a:ext cx="86995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0000FF"/>
                </a:solidFill>
              </a:rPr>
              <a:t>Process: </a:t>
            </a:r>
          </a:p>
          <a:p>
            <a:pPr marL="800100" lvl="1" indent="-342900" eaLnBrk="1" hangingPunct="1">
              <a:buFont typeface="Wingdings" panose="05000000000000000000" pitchFamily="2" charset="2"/>
              <a:buChar char="Ø"/>
            </a:pPr>
            <a:r>
              <a:rPr lang="en-US" altLang="en-US" sz="2000" dirty="0" smtClean="0">
                <a:solidFill>
                  <a:srgbClr val="FF0000"/>
                </a:solidFill>
              </a:rPr>
              <a:t>Metal </a:t>
            </a:r>
            <a:r>
              <a:rPr lang="en-US" altLang="en-US" sz="2000" dirty="0">
                <a:solidFill>
                  <a:srgbClr val="FF0000"/>
                </a:solidFill>
              </a:rPr>
              <a:t>material is heated to the point of vaporization</a:t>
            </a:r>
          </a:p>
          <a:p>
            <a:pPr marL="800100" lvl="1" indent="-342900" eaLnBrk="1" hangingPunct="1">
              <a:buFont typeface="Wingdings" panose="05000000000000000000" pitchFamily="2" charset="2"/>
              <a:buChar char="Ø"/>
            </a:pPr>
            <a:r>
              <a:rPr lang="en-US" altLang="en-US" sz="2000" dirty="0" smtClean="0">
                <a:solidFill>
                  <a:srgbClr val="FF0000"/>
                </a:solidFill>
              </a:rPr>
              <a:t>Evaporate </a:t>
            </a:r>
            <a:r>
              <a:rPr lang="en-US" altLang="en-US" sz="2000" dirty="0">
                <a:solidFill>
                  <a:srgbClr val="FF0000"/>
                </a:solidFill>
              </a:rPr>
              <a:t>to form a </a:t>
            </a:r>
            <a:r>
              <a:rPr lang="en-US" altLang="en-US" sz="2000" dirty="0" smtClean="0">
                <a:solidFill>
                  <a:srgbClr val="FF0000"/>
                </a:solidFill>
              </a:rPr>
              <a:t>thick </a:t>
            </a:r>
            <a:r>
              <a:rPr lang="en-US" altLang="en-US" sz="2000" dirty="0">
                <a:solidFill>
                  <a:srgbClr val="FF0000"/>
                </a:solidFill>
              </a:rPr>
              <a:t>film covering the surface of wafer	</a:t>
            </a:r>
          </a:p>
          <a:p>
            <a:pPr marL="800100" lvl="1" indent="-342900" eaLnBrk="1" hangingPunct="1">
              <a:buFont typeface="Wingdings" panose="05000000000000000000" pitchFamily="2" charset="2"/>
              <a:buChar char="Ø"/>
            </a:pPr>
            <a:r>
              <a:rPr lang="en-US" altLang="en-US" sz="2000" dirty="0" smtClean="0">
                <a:solidFill>
                  <a:srgbClr val="FF0000"/>
                </a:solidFill>
              </a:rPr>
              <a:t>To control </a:t>
            </a:r>
            <a:r>
              <a:rPr lang="en-US" altLang="en-US" sz="2000" dirty="0">
                <a:solidFill>
                  <a:srgbClr val="FF0000"/>
                </a:solidFill>
              </a:rPr>
              <a:t>the composition of the deposited material, </a:t>
            </a:r>
            <a:r>
              <a:rPr lang="en-US" altLang="en-US" sz="2000" dirty="0" smtClean="0">
                <a:solidFill>
                  <a:srgbClr val="FF0000"/>
                </a:solidFill>
              </a:rPr>
              <a:t>	evaporation </a:t>
            </a:r>
            <a:r>
              <a:rPr lang="en-US" altLang="en-US" sz="2000" dirty="0">
                <a:solidFill>
                  <a:srgbClr val="FF0000"/>
                </a:solidFill>
              </a:rPr>
              <a:t>is performed under vacuum condition</a:t>
            </a:r>
            <a:r>
              <a:rPr lang="en-US" altLang="en-US" dirty="0"/>
              <a:t>		</a:t>
            </a:r>
          </a:p>
        </p:txBody>
      </p:sp>
      <p:sp>
        <p:nvSpPr>
          <p:cNvPr id="7173" name="TextBox 6"/>
          <p:cNvSpPr txBox="1">
            <a:spLocks noChangeArrowheads="1"/>
          </p:cNvSpPr>
          <p:nvPr/>
        </p:nvSpPr>
        <p:spPr bwMode="auto">
          <a:xfrm>
            <a:off x="292100" y="273050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0000FF"/>
                </a:solidFill>
              </a:rPr>
              <a:t>Advantages: </a:t>
            </a:r>
            <a:r>
              <a:rPr lang="en-US" altLang="en-US" sz="2400" dirty="0"/>
              <a:t> </a:t>
            </a:r>
          </a:p>
          <a:p>
            <a:pPr marL="1085850" lvl="1" indent="-342900" eaLnBrk="1" hangingPunct="1">
              <a:buFont typeface="Wingdings" panose="05000000000000000000" pitchFamily="2" charset="2"/>
              <a:buChar char="Ø"/>
            </a:pPr>
            <a:r>
              <a:rPr lang="en-US" altLang="en-US" sz="2000" dirty="0" smtClean="0">
                <a:solidFill>
                  <a:srgbClr val="FF0000"/>
                </a:solidFill>
              </a:rPr>
              <a:t>Highest </a:t>
            </a:r>
            <a:r>
              <a:rPr lang="en-US" altLang="en-US" sz="2000" dirty="0">
                <a:solidFill>
                  <a:srgbClr val="FF0000"/>
                </a:solidFill>
              </a:rPr>
              <a:t>purity due to low </a:t>
            </a:r>
            <a:r>
              <a:rPr lang="en-US" altLang="en-US" sz="2000" dirty="0" smtClean="0">
                <a:solidFill>
                  <a:srgbClr val="FF0000"/>
                </a:solidFill>
              </a:rPr>
              <a:t>pressures</a:t>
            </a:r>
          </a:p>
          <a:p>
            <a:pPr marL="1085850" lvl="1" indent="-342900" eaLnBrk="1" hangingPunct="1">
              <a:buFont typeface="Wingdings" panose="05000000000000000000" pitchFamily="2" charset="2"/>
              <a:buChar char="Ø"/>
            </a:pPr>
            <a:r>
              <a:rPr lang="en-US" altLang="en-US" sz="2000" dirty="0" smtClean="0">
                <a:solidFill>
                  <a:srgbClr val="FF0000"/>
                </a:solidFill>
              </a:rPr>
              <a:t>Just about anything can be evaporated</a:t>
            </a:r>
            <a:endParaRPr lang="en-US" altLang="en-US" sz="2000" dirty="0">
              <a:solidFill>
                <a:srgbClr val="FF0000"/>
              </a:solidFill>
            </a:endParaRPr>
          </a:p>
          <a:p>
            <a:pPr eaLnBrk="1" hangingPunct="1"/>
            <a:endParaRPr lang="en-US" altLang="en-US" sz="1000" dirty="0"/>
          </a:p>
          <a:p>
            <a:pPr eaLnBrk="1" hangingPunct="1"/>
            <a:r>
              <a:rPr lang="en-US" altLang="en-US" sz="2400" dirty="0">
                <a:solidFill>
                  <a:srgbClr val="0000FF"/>
                </a:solidFill>
              </a:rPr>
              <a:t>Disadvantages:</a:t>
            </a:r>
            <a:r>
              <a:rPr lang="en-US" altLang="en-US" sz="2400" dirty="0"/>
              <a:t> </a:t>
            </a:r>
          </a:p>
          <a:p>
            <a:pPr marL="1085850" lvl="1" indent="-342900" eaLnBrk="1" hangingPunct="1">
              <a:buFont typeface="Wingdings" panose="05000000000000000000" pitchFamily="2" charset="2"/>
              <a:buChar char="Ø"/>
            </a:pPr>
            <a:r>
              <a:rPr lang="en-US" altLang="en-US" sz="2000" dirty="0" smtClean="0">
                <a:solidFill>
                  <a:srgbClr val="FF0000"/>
                </a:solidFill>
              </a:rPr>
              <a:t>Poor </a:t>
            </a:r>
            <a:r>
              <a:rPr lang="en-US" altLang="en-US" sz="2000" dirty="0">
                <a:solidFill>
                  <a:srgbClr val="FF0000"/>
                </a:solidFill>
              </a:rPr>
              <a:t>step coverage, </a:t>
            </a:r>
            <a:endParaRPr lang="en-US" altLang="en-US" sz="2000" dirty="0" smtClean="0">
              <a:solidFill>
                <a:srgbClr val="FF0000"/>
              </a:solidFill>
            </a:endParaRPr>
          </a:p>
          <a:p>
            <a:pPr marL="1085850" lvl="1" indent="-342900" eaLnBrk="1" hangingPunct="1">
              <a:buFont typeface="Wingdings" panose="05000000000000000000" pitchFamily="2" charset="2"/>
              <a:buChar char="Ø"/>
            </a:pPr>
            <a:r>
              <a:rPr lang="en-US" altLang="en-US" sz="2000" dirty="0" smtClean="0">
                <a:solidFill>
                  <a:srgbClr val="FF0000"/>
                </a:solidFill>
              </a:rPr>
              <a:t>F</a:t>
            </a:r>
            <a:r>
              <a:rPr lang="en-US" altLang="en-US" sz="2000" dirty="0" smtClean="0">
                <a:solidFill>
                  <a:srgbClr val="FF0000"/>
                </a:solidFill>
              </a:rPr>
              <a:t>orming </a:t>
            </a:r>
            <a:r>
              <a:rPr lang="en-US" altLang="en-US" sz="2000" dirty="0">
                <a:solidFill>
                  <a:srgbClr val="FF0000"/>
                </a:solidFill>
              </a:rPr>
              <a:t>alloys can be </a:t>
            </a:r>
            <a:r>
              <a:rPr lang="en-US" altLang="en-US" sz="2000" dirty="0" smtClean="0">
                <a:solidFill>
                  <a:srgbClr val="FF0000"/>
                </a:solidFill>
              </a:rPr>
              <a:t>difficult </a:t>
            </a:r>
          </a:p>
          <a:p>
            <a:pPr marL="1085850" lvl="1" indent="-342900" eaLnBrk="1" hangingPunct="1">
              <a:buFont typeface="Wingdings" panose="05000000000000000000" pitchFamily="2" charset="2"/>
              <a:buChar char="Ø"/>
            </a:pPr>
            <a:r>
              <a:rPr lang="en-US" altLang="en-US" sz="2000" dirty="0" smtClean="0">
                <a:solidFill>
                  <a:srgbClr val="FF0000"/>
                </a:solidFill>
              </a:rPr>
              <a:t>Requires high temperatures</a:t>
            </a:r>
            <a:r>
              <a:rPr lang="en-US" altLang="en-US" sz="2000" dirty="0">
                <a:solidFill>
                  <a:srgbClr val="FF0000"/>
                </a:solidFill>
              </a:rPr>
              <a:t>	</a:t>
            </a:r>
            <a:r>
              <a:rPr lang="en-US" altLang="en-US" dirty="0"/>
              <a:t>	</a:t>
            </a:r>
          </a:p>
        </p:txBody>
      </p:sp>
    </p:spTree>
    <p:extLst>
      <p:ext uri="{BB962C8B-B14F-4D97-AF65-F5344CB8AC3E}">
        <p14:creationId xmlns:p14="http://schemas.microsoft.com/office/powerpoint/2010/main" val="561343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533400" y="4064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200">
                <a:solidFill>
                  <a:srgbClr val="CC0000"/>
                </a:solidFill>
              </a:rPr>
              <a:t>Evaporation Systems</a:t>
            </a:r>
          </a:p>
        </p:txBody>
      </p:sp>
      <p:sp>
        <p:nvSpPr>
          <p:cNvPr id="8195"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BB90BE-1ACD-4699-AA21-2E6BA5232AB0}" type="slidenum">
              <a:rPr lang="en-US" altLang="en-US" smtClean="0"/>
              <a:pPr eaLnBrk="1" hangingPunct="1"/>
              <a:t>5</a:t>
            </a:fld>
            <a:endParaRPr lang="en-US" altLang="en-US" smtClean="0"/>
          </a:p>
        </p:txBody>
      </p:sp>
      <p:pic>
        <p:nvPicPr>
          <p:cNvPr id="8196" name="Picture 6" descr="evaporacion_electrones_i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1341438"/>
            <a:ext cx="4587875"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7"/>
          <p:cNvSpPr>
            <a:spLocks noChangeArrowheads="1"/>
          </p:cNvSpPr>
          <p:nvPr/>
        </p:nvSpPr>
        <p:spPr bwMode="auto">
          <a:xfrm>
            <a:off x="862013" y="5022850"/>
            <a:ext cx="236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Filament Evaporation</a:t>
            </a:r>
          </a:p>
        </p:txBody>
      </p:sp>
      <p:sp>
        <p:nvSpPr>
          <p:cNvPr id="8198" name="Rectangle 8"/>
          <p:cNvSpPr>
            <a:spLocks noChangeArrowheads="1"/>
          </p:cNvSpPr>
          <p:nvPr/>
        </p:nvSpPr>
        <p:spPr bwMode="auto">
          <a:xfrm>
            <a:off x="5156200" y="4946650"/>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Electron-beam evaporation </a:t>
            </a:r>
          </a:p>
        </p:txBody>
      </p:sp>
      <p:sp>
        <p:nvSpPr>
          <p:cNvPr id="8199" name="Rectangle 7"/>
          <p:cNvSpPr>
            <a:spLocks noChangeArrowheads="1"/>
          </p:cNvSpPr>
          <p:nvPr/>
        </p:nvSpPr>
        <p:spPr bwMode="auto">
          <a:xfrm>
            <a:off x="4419600" y="5394325"/>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r>
              <a:rPr lang="en-US" altLang="en-US" sz="1600"/>
              <a:t>High-density beam of electrons, with an energy up top 15 keV, is focused on a source target containing the material to be deposited</a:t>
            </a:r>
          </a:p>
        </p:txBody>
      </p:sp>
      <p:sp>
        <p:nvSpPr>
          <p:cNvPr id="8200" name="Rectangle 8"/>
          <p:cNvSpPr>
            <a:spLocks noChangeArrowheads="1"/>
          </p:cNvSpPr>
          <p:nvPr/>
        </p:nvSpPr>
        <p:spPr bwMode="auto">
          <a:xfrm>
            <a:off x="304800" y="5419725"/>
            <a:ext cx="3746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eaLnBrk="1" hangingPunct="1"/>
            <a:r>
              <a:rPr lang="en-US" altLang="en-US" sz="1600" dirty="0"/>
              <a:t>Small loops of metal to be evaporated are hung from a filament formed of a refractory metal such as tungsten (W) </a:t>
            </a:r>
          </a:p>
        </p:txBody>
      </p:sp>
      <p:grpSp>
        <p:nvGrpSpPr>
          <p:cNvPr id="8201" name="Group 10"/>
          <p:cNvGrpSpPr>
            <a:grpSpLocks/>
          </p:cNvGrpSpPr>
          <p:nvPr/>
        </p:nvGrpSpPr>
        <p:grpSpPr bwMode="auto">
          <a:xfrm>
            <a:off x="800100" y="1298575"/>
            <a:ext cx="3238500" cy="3529013"/>
            <a:chOff x="800100" y="1298575"/>
            <a:chExt cx="3238500" cy="3529013"/>
          </a:xfrm>
        </p:grpSpPr>
        <p:pic>
          <p:nvPicPr>
            <p:cNvPr id="8202" name="Picture 8" descr="OE_51_7_074003_f0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298575"/>
              <a:ext cx="29591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9"/>
            <p:cNvSpPr txBox="1">
              <a:spLocks noChangeArrowheads="1"/>
            </p:cNvSpPr>
            <p:nvPr/>
          </p:nvSpPr>
          <p:spPr bwMode="auto">
            <a:xfrm>
              <a:off x="3200400" y="1409700"/>
              <a:ext cx="838200"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substrate</a:t>
              </a:r>
            </a:p>
          </p:txBody>
        </p:sp>
      </p:grpSp>
    </p:spTree>
    <p:extLst>
      <p:ext uri="{BB962C8B-B14F-4D97-AF65-F5344CB8AC3E}">
        <p14:creationId xmlns:p14="http://schemas.microsoft.com/office/powerpoint/2010/main" val="59099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3810000" cy="2762250"/>
          </a:xfrm>
          <a:prstGeom prst="rect">
            <a:avLst/>
          </a:prstGeom>
        </p:spPr>
      </p:pic>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42925"/>
            <a:ext cx="4152900" cy="3048000"/>
          </a:xfrm>
          <a:prstGeom prst="rect">
            <a:avLst/>
          </a:prstGeom>
        </p:spPr>
      </p:pic>
    </p:spTree>
    <p:extLst>
      <p:ext uri="{BB962C8B-B14F-4D97-AF65-F5344CB8AC3E}">
        <p14:creationId xmlns:p14="http://schemas.microsoft.com/office/powerpoint/2010/main" val="48273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3"/>
          <p:cNvSpPr txBox="1">
            <a:spLocks noChangeArrowheads="1"/>
          </p:cNvSpPr>
          <p:nvPr/>
        </p:nvSpPr>
        <p:spPr bwMode="auto">
          <a:xfrm>
            <a:off x="546100" y="2032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CN" sz="3200">
                <a:solidFill>
                  <a:srgbClr val="CC0000"/>
                </a:solidFill>
                <a:ea typeface="宋体" pitchFamily="2" charset="-122"/>
              </a:rPr>
              <a:t>Kinetic Gas </a:t>
            </a:r>
            <a:r>
              <a:rPr lang="en-US" altLang="en-US" sz="3200">
                <a:solidFill>
                  <a:srgbClr val="CC0000"/>
                </a:solidFill>
              </a:rPr>
              <a:t>Theory of Evaporation</a:t>
            </a:r>
          </a:p>
        </p:txBody>
      </p:sp>
      <p:sp>
        <p:nvSpPr>
          <p:cNvPr id="103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3FE6E3-4AEC-4693-91F2-5036D86CEAB3}" type="slidenum">
              <a:rPr lang="en-US" altLang="en-US" smtClean="0"/>
              <a:pPr eaLnBrk="1" hangingPunct="1"/>
              <a:t>7</a:t>
            </a:fld>
            <a:endParaRPr lang="en-US" altLang="en-US" smtClean="0"/>
          </a:p>
        </p:txBody>
      </p:sp>
      <p:sp>
        <p:nvSpPr>
          <p:cNvPr id="1032" name="TextBox 4"/>
          <p:cNvSpPr txBox="1">
            <a:spLocks noChangeArrowheads="1"/>
          </p:cNvSpPr>
          <p:nvPr/>
        </p:nvSpPr>
        <p:spPr bwMode="auto">
          <a:xfrm>
            <a:off x="355600" y="14859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Based on the ideal gas law, for one mole gas: </a:t>
            </a:r>
          </a:p>
        </p:txBody>
      </p:sp>
      <p:graphicFrame>
        <p:nvGraphicFramePr>
          <p:cNvPr id="1026" name="Object 2"/>
          <p:cNvGraphicFramePr>
            <a:graphicFrameLocks noChangeAspect="1"/>
          </p:cNvGraphicFramePr>
          <p:nvPr/>
        </p:nvGraphicFramePr>
        <p:xfrm>
          <a:off x="5232400" y="1423988"/>
          <a:ext cx="1651000" cy="471487"/>
        </p:xfrm>
        <a:graphic>
          <a:graphicData uri="http://schemas.openxmlformats.org/presentationml/2006/ole">
            <mc:AlternateContent xmlns:mc="http://schemas.openxmlformats.org/markup-compatibility/2006">
              <mc:Choice xmlns:v="urn:schemas-microsoft-com:vml" Requires="v">
                <p:oleObj spid="_x0000_s3098" name="Equation" r:id="rId3" imgW="799920" imgH="228600" progId="Equation.3">
                  <p:embed/>
                </p:oleObj>
              </mc:Choice>
              <mc:Fallback>
                <p:oleObj name="Equation" r:id="rId3" imgW="799920" imgH="228600" progId="Equation.3">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1423988"/>
                        <a:ext cx="165100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3" name="TextBox 6"/>
          <p:cNvSpPr txBox="1">
            <a:spLocks noChangeArrowheads="1"/>
          </p:cNvSpPr>
          <p:nvPr/>
        </p:nvSpPr>
        <p:spPr bwMode="auto">
          <a:xfrm>
            <a:off x="1282700" y="1955800"/>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t>P</a:t>
            </a:r>
            <a:r>
              <a:rPr lang="en-US" altLang="en-US"/>
              <a:t>: pressure</a:t>
            </a:r>
          </a:p>
          <a:p>
            <a:pPr eaLnBrk="1" hangingPunct="1"/>
            <a:r>
              <a:rPr lang="en-US" altLang="en-US" i="1"/>
              <a:t>V</a:t>
            </a:r>
            <a:r>
              <a:rPr lang="en-US" altLang="en-US"/>
              <a:t>: volume</a:t>
            </a:r>
          </a:p>
          <a:p>
            <a:pPr eaLnBrk="1" hangingPunct="1"/>
            <a:r>
              <a:rPr lang="en-US" altLang="en-US" i="1"/>
              <a:t>N</a:t>
            </a:r>
            <a:r>
              <a:rPr lang="en-US" altLang="en-US" i="1" baseline="-25000"/>
              <a:t>av</a:t>
            </a:r>
            <a:r>
              <a:rPr lang="en-US" altLang="en-US"/>
              <a:t>: Avogadro’s number (6.02×10</a:t>
            </a:r>
            <a:r>
              <a:rPr lang="en-US" altLang="en-US" baseline="30000"/>
              <a:t>23</a:t>
            </a:r>
            <a:r>
              <a:rPr lang="en-US" altLang="en-US"/>
              <a:t>/mol) </a:t>
            </a:r>
          </a:p>
        </p:txBody>
      </p:sp>
      <p:sp>
        <p:nvSpPr>
          <p:cNvPr id="1034" name="TextBox 10"/>
          <p:cNvSpPr txBox="1">
            <a:spLocks noChangeArrowheads="1"/>
          </p:cNvSpPr>
          <p:nvPr/>
        </p:nvSpPr>
        <p:spPr bwMode="auto">
          <a:xfrm>
            <a:off x="330200" y="2882900"/>
            <a:ext cx="855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FF"/>
                </a:solidFill>
              </a:rPr>
              <a:t>The rate of formation of the thin film layer is determined from the impingement rate of gas molecules</a:t>
            </a:r>
          </a:p>
        </p:txBody>
      </p:sp>
      <p:graphicFrame>
        <p:nvGraphicFramePr>
          <p:cNvPr id="1027" name="Object 2"/>
          <p:cNvGraphicFramePr>
            <a:graphicFrameLocks noChangeAspect="1"/>
          </p:cNvGraphicFramePr>
          <p:nvPr/>
        </p:nvGraphicFramePr>
        <p:xfrm>
          <a:off x="2082800" y="3492500"/>
          <a:ext cx="4065588" cy="477838"/>
        </p:xfrm>
        <a:graphic>
          <a:graphicData uri="http://schemas.openxmlformats.org/presentationml/2006/ole">
            <mc:AlternateContent xmlns:mc="http://schemas.openxmlformats.org/markup-compatibility/2006">
              <mc:Choice xmlns:v="urn:schemas-microsoft-com:vml" Requires="v">
                <p:oleObj spid="_x0000_s3099" name="Equation" r:id="rId5" imgW="2133360" imgH="241200" progId="Equation.3">
                  <p:embed/>
                </p:oleObj>
              </mc:Choice>
              <mc:Fallback>
                <p:oleObj name="Equation" r:id="rId5" imgW="2133360" imgH="241200" progId="Equation.3">
                  <p:embed/>
                  <p:pic>
                    <p:nvPicPr>
                      <p:cNvPr id="102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800" y="3492500"/>
                        <a:ext cx="4065588"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Rectangle 12"/>
          <p:cNvSpPr>
            <a:spLocks noChangeArrowheads="1"/>
          </p:cNvSpPr>
          <p:nvPr/>
        </p:nvSpPr>
        <p:spPr bwMode="auto">
          <a:xfrm>
            <a:off x="292100" y="833438"/>
            <a:ext cx="8851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Evaporation is based on the concept that there exists a finite “vapor pressure” above any material</a:t>
            </a:r>
          </a:p>
        </p:txBody>
      </p:sp>
      <p:sp>
        <p:nvSpPr>
          <p:cNvPr id="1036" name="TextBox 13"/>
          <p:cNvSpPr txBox="1">
            <a:spLocks noChangeArrowheads="1"/>
          </p:cNvSpPr>
          <p:nvPr/>
        </p:nvSpPr>
        <p:spPr bwMode="auto">
          <a:xfrm>
            <a:off x="2057400" y="3949700"/>
            <a:ext cx="473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t>m </a:t>
            </a:r>
            <a:r>
              <a:rPr lang="en-US" altLang="en-US"/>
              <a:t>: the mass of molecule (kg)</a:t>
            </a:r>
          </a:p>
        </p:txBody>
      </p:sp>
      <p:sp>
        <p:nvSpPr>
          <p:cNvPr id="1037" name="TextBox 10"/>
          <p:cNvSpPr txBox="1">
            <a:spLocks noChangeArrowheads="1"/>
          </p:cNvSpPr>
          <p:nvPr/>
        </p:nvSpPr>
        <p:spPr bwMode="auto">
          <a:xfrm>
            <a:off x="368300" y="4379913"/>
            <a:ext cx="541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FF"/>
                </a:solidFill>
              </a:rPr>
              <a:t>The time required to form one monolayer surface</a:t>
            </a:r>
            <a:r>
              <a:rPr lang="en-US" altLang="en-US"/>
              <a:t>: </a:t>
            </a:r>
          </a:p>
        </p:txBody>
      </p:sp>
      <p:graphicFrame>
        <p:nvGraphicFramePr>
          <p:cNvPr id="1028" name="Object 2"/>
          <p:cNvGraphicFramePr>
            <a:graphicFrameLocks noChangeAspect="1"/>
          </p:cNvGraphicFramePr>
          <p:nvPr>
            <p:extLst/>
          </p:nvPr>
        </p:nvGraphicFramePr>
        <p:xfrm>
          <a:off x="5459413" y="4286250"/>
          <a:ext cx="3632200" cy="515938"/>
        </p:xfrm>
        <a:graphic>
          <a:graphicData uri="http://schemas.openxmlformats.org/presentationml/2006/ole">
            <mc:AlternateContent xmlns:mc="http://schemas.openxmlformats.org/markup-compatibility/2006">
              <mc:Choice xmlns:v="urn:schemas-microsoft-com:vml" Requires="v">
                <p:oleObj spid="_x0000_s3100" name="Equation" r:id="rId7" imgW="1790640" imgH="253800" progId="Equation.DSMT4">
                  <p:embed/>
                </p:oleObj>
              </mc:Choice>
              <mc:Fallback>
                <p:oleObj name="Equation" r:id="rId7" imgW="1790640" imgH="253800" progId="Equation.DSMT4">
                  <p:embed/>
                  <p:pic>
                    <p:nvPicPr>
                      <p:cNvPr id="1028" name="Object 2"/>
                      <p:cNvPicPr>
                        <a:picLocks noChangeAspect="1" noChangeArrowheads="1"/>
                      </p:cNvPicPr>
                      <p:nvPr/>
                    </p:nvPicPr>
                    <p:blipFill>
                      <a:blip r:embed="rId8"/>
                      <a:srcRect/>
                      <a:stretch>
                        <a:fillRect/>
                      </a:stretch>
                    </p:blipFill>
                    <p:spPr bwMode="auto">
                      <a:xfrm>
                        <a:off x="5459413" y="4286250"/>
                        <a:ext cx="36322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8" name="TextBox 14"/>
          <p:cNvSpPr txBox="1">
            <a:spLocks noChangeArrowheads="1"/>
          </p:cNvSpPr>
          <p:nvPr/>
        </p:nvSpPr>
        <p:spPr bwMode="auto">
          <a:xfrm>
            <a:off x="1485900" y="4875213"/>
            <a:ext cx="541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FF"/>
                </a:solidFill>
              </a:rPr>
              <a:t>N</a:t>
            </a:r>
            <a:r>
              <a:rPr lang="en-US" altLang="en-US" baseline="-25000">
                <a:solidFill>
                  <a:srgbClr val="0000FF"/>
                </a:solidFill>
              </a:rPr>
              <a:t>s</a:t>
            </a:r>
            <a:r>
              <a:rPr lang="en-US" altLang="en-US">
                <a:solidFill>
                  <a:srgbClr val="0000FF"/>
                </a:solidFill>
              </a:rPr>
              <a:t>: number of molecules per unit area (cm</a:t>
            </a:r>
            <a:r>
              <a:rPr lang="en-US" altLang="en-US" baseline="30000">
                <a:solidFill>
                  <a:srgbClr val="0000FF"/>
                </a:solidFill>
              </a:rPr>
              <a:t>-2</a:t>
            </a:r>
            <a:r>
              <a:rPr lang="en-US" altLang="en-US">
                <a:solidFill>
                  <a:srgbClr val="0000FF"/>
                </a:solidFill>
              </a:rPr>
              <a:t>) </a:t>
            </a:r>
          </a:p>
        </p:txBody>
      </p:sp>
      <p:graphicFrame>
        <p:nvGraphicFramePr>
          <p:cNvPr id="1029" name="Object 2"/>
          <p:cNvGraphicFramePr>
            <a:graphicFrameLocks noChangeAspect="1"/>
          </p:cNvGraphicFramePr>
          <p:nvPr/>
        </p:nvGraphicFramePr>
        <p:xfrm>
          <a:off x="4889500" y="5451475"/>
          <a:ext cx="1423988" cy="482600"/>
        </p:xfrm>
        <a:graphic>
          <a:graphicData uri="http://schemas.openxmlformats.org/presentationml/2006/ole">
            <mc:AlternateContent xmlns:mc="http://schemas.openxmlformats.org/markup-compatibility/2006">
              <mc:Choice xmlns:v="urn:schemas-microsoft-com:vml" Requires="v">
                <p:oleObj spid="_x0000_s3101" name="Equation" r:id="rId9" imgW="672840" imgH="228600" progId="Equation.3">
                  <p:embed/>
                </p:oleObj>
              </mc:Choice>
              <mc:Fallback>
                <p:oleObj name="Equation" r:id="rId9" imgW="672840" imgH="228600" progId="Equation.3">
                  <p:embed/>
                  <p:pic>
                    <p:nvPicPr>
                      <p:cNvPr id="1029"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9500" y="5451475"/>
                        <a:ext cx="142398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9" name="TextBox 7"/>
          <p:cNvSpPr txBox="1">
            <a:spLocks noChangeArrowheads="1"/>
          </p:cNvSpPr>
          <p:nvPr/>
        </p:nvSpPr>
        <p:spPr bwMode="auto">
          <a:xfrm>
            <a:off x="482600" y="5435600"/>
            <a:ext cx="450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FF"/>
                </a:solidFill>
              </a:rPr>
              <a:t>The concentration of gas molecules</a:t>
            </a:r>
            <a:r>
              <a:rPr lang="en-US" altLang="en-US"/>
              <a:t>: </a:t>
            </a:r>
          </a:p>
        </p:txBody>
      </p:sp>
    </p:spTree>
    <p:extLst>
      <p:ext uri="{BB962C8B-B14F-4D97-AF65-F5344CB8AC3E}">
        <p14:creationId xmlns:p14="http://schemas.microsoft.com/office/powerpoint/2010/main" val="1260537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762000" y="2032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zh-CN" sz="3200">
                <a:solidFill>
                  <a:srgbClr val="CC0000"/>
                </a:solidFill>
                <a:ea typeface="宋体" pitchFamily="2" charset="-122"/>
              </a:rPr>
              <a:t>Mean Free Path</a:t>
            </a:r>
            <a:endParaRPr lang="en-US" altLang="en-US" sz="3200">
              <a:solidFill>
                <a:srgbClr val="CC0000"/>
              </a:solidFill>
            </a:endParaRPr>
          </a:p>
        </p:txBody>
      </p:sp>
      <p:sp>
        <p:nvSpPr>
          <p:cNvPr id="2052"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9E58E0-F9A8-47F1-A667-25A8B22B227B}" type="slidenum">
              <a:rPr lang="en-US" altLang="en-US" smtClean="0"/>
              <a:pPr eaLnBrk="1" hangingPunct="1"/>
              <a:t>8</a:t>
            </a:fld>
            <a:endParaRPr lang="en-US" altLang="en-US" smtClean="0"/>
          </a:p>
        </p:txBody>
      </p:sp>
      <p:graphicFrame>
        <p:nvGraphicFramePr>
          <p:cNvPr id="2050" name="Object 2"/>
          <p:cNvGraphicFramePr>
            <a:graphicFrameLocks noChangeAspect="1"/>
          </p:cNvGraphicFramePr>
          <p:nvPr/>
        </p:nvGraphicFramePr>
        <p:xfrm>
          <a:off x="3036888" y="1711325"/>
          <a:ext cx="2409825" cy="552450"/>
        </p:xfrm>
        <a:graphic>
          <a:graphicData uri="http://schemas.openxmlformats.org/presentationml/2006/ole">
            <mc:AlternateContent xmlns:mc="http://schemas.openxmlformats.org/markup-compatibility/2006">
              <mc:Choice xmlns:v="urn:schemas-microsoft-com:vml" Requires="v">
                <p:oleObj spid="_x0000_s4104" name="Equation" r:id="rId3" imgW="1054080" imgH="241200" progId="Equation.3">
                  <p:embed/>
                </p:oleObj>
              </mc:Choice>
              <mc:Fallback>
                <p:oleObj name="Equation" r:id="rId3" imgW="1054080" imgH="241200" progId="Equation.3">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888" y="1711325"/>
                        <a:ext cx="24098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Box 17"/>
          <p:cNvSpPr txBox="1">
            <a:spLocks noChangeArrowheads="1"/>
          </p:cNvSpPr>
          <p:nvPr/>
        </p:nvSpPr>
        <p:spPr bwMode="auto">
          <a:xfrm>
            <a:off x="444500" y="23241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t>d</a:t>
            </a:r>
            <a:r>
              <a:rPr lang="en-US" altLang="en-US"/>
              <a:t>: the diameter of the gas molecule</a:t>
            </a:r>
          </a:p>
        </p:txBody>
      </p:sp>
      <p:sp>
        <p:nvSpPr>
          <p:cNvPr id="2054" name="TextBox 7"/>
          <p:cNvSpPr txBox="1">
            <a:spLocks noChangeArrowheads="1"/>
          </p:cNvSpPr>
          <p:nvPr/>
        </p:nvSpPr>
        <p:spPr bwMode="auto">
          <a:xfrm>
            <a:off x="482600" y="2781300"/>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In order to control the composition of the deposited material, evaporation is performed under vacuum (low pressure) condition. Thus the gas molecules have long mean free path inside the evaporation chamber, which causes </a:t>
            </a:r>
            <a:r>
              <a:rPr lang="en-US" altLang="en-US" dirty="0">
                <a:solidFill>
                  <a:srgbClr val="0000FF"/>
                </a:solidFill>
              </a:rPr>
              <a:t>poor step coverage</a:t>
            </a:r>
            <a:r>
              <a:rPr lang="en-US" altLang="en-US" dirty="0"/>
              <a:t> and </a:t>
            </a:r>
            <a:r>
              <a:rPr lang="en-US" altLang="en-US" dirty="0">
                <a:solidFill>
                  <a:srgbClr val="0000FF"/>
                </a:solidFill>
              </a:rPr>
              <a:t>shadowing problem</a:t>
            </a:r>
            <a:r>
              <a:rPr lang="en-US" altLang="en-US" dirty="0"/>
              <a:t>. </a:t>
            </a:r>
          </a:p>
        </p:txBody>
      </p:sp>
      <p:sp>
        <p:nvSpPr>
          <p:cNvPr id="2055" name="TextBox 15"/>
          <p:cNvSpPr txBox="1">
            <a:spLocks noChangeArrowheads="1"/>
          </p:cNvSpPr>
          <p:nvPr/>
        </p:nvSpPr>
        <p:spPr bwMode="auto">
          <a:xfrm>
            <a:off x="406400" y="1104900"/>
            <a:ext cx="765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FF"/>
                </a:solidFill>
              </a:rPr>
              <a:t>Mean free path</a:t>
            </a:r>
            <a:r>
              <a:rPr lang="en-US" altLang="en-US"/>
              <a:t>: average of the gas molecule travels before it collides with another molecule </a:t>
            </a:r>
          </a:p>
        </p:txBody>
      </p:sp>
    </p:spTree>
    <p:extLst>
      <p:ext uri="{BB962C8B-B14F-4D97-AF65-F5344CB8AC3E}">
        <p14:creationId xmlns:p14="http://schemas.microsoft.com/office/powerpoint/2010/main" val="107135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idx="4294967295"/>
          </p:nvPr>
        </p:nvSpPr>
        <p:spPr>
          <a:xfrm>
            <a:off x="1092200" y="469900"/>
            <a:ext cx="6731000" cy="909638"/>
          </a:xfrm>
        </p:spPr>
        <p:txBody>
          <a:bodyPr/>
          <a:lstStyle/>
          <a:p>
            <a:pPr eaLnBrk="1" hangingPunct="1"/>
            <a:r>
              <a:rPr lang="en-US" altLang="en-US" sz="2400" dirty="0" smtClean="0">
                <a:solidFill>
                  <a:srgbClr val="C00000"/>
                </a:solidFill>
              </a:rPr>
              <a:t>Calculation of Deposition time for an Evaporation Process</a:t>
            </a:r>
          </a:p>
        </p:txBody>
      </p:sp>
      <p:sp>
        <p:nvSpPr>
          <p:cNvPr id="5123" name="Slide Number Placeholder 7"/>
          <p:cNvSpPr txBox="1">
            <a:spLocks noGrp="1"/>
          </p:cNvSpPr>
          <p:nvPr/>
        </p:nvSpPr>
        <p:spPr bwMode="auto">
          <a:xfrm>
            <a:off x="65659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C854EF0-BDD5-4B43-8277-B9D45E1149BA}" type="slidenum">
              <a:rPr lang="en-US" altLang="en-US" sz="1400"/>
              <a:pPr algn="r" eaLnBrk="1" hangingPunct="1"/>
              <a:t>9</a:t>
            </a:fld>
            <a:endParaRPr lang="en-US" altLang="en-US" sz="1400"/>
          </a:p>
        </p:txBody>
      </p:sp>
      <p:sp>
        <p:nvSpPr>
          <p:cNvPr id="3" name="TextBox 2"/>
          <p:cNvSpPr txBox="1"/>
          <p:nvPr/>
        </p:nvSpPr>
        <p:spPr>
          <a:xfrm>
            <a:off x="179025" y="1405890"/>
            <a:ext cx="8237220" cy="369332"/>
          </a:xfrm>
          <a:prstGeom prst="rect">
            <a:avLst/>
          </a:prstGeom>
          <a:noFill/>
        </p:spPr>
        <p:txBody>
          <a:bodyPr wrap="square" rtlCol="0">
            <a:spAutoFit/>
          </a:bodyPr>
          <a:lstStyle/>
          <a:p>
            <a:r>
              <a:rPr lang="en-US" b="1" dirty="0" smtClean="0"/>
              <a:t>Monolayer deposition time: </a:t>
            </a:r>
            <a:endParaRPr lang="en-US" b="1" dirty="0"/>
          </a:p>
        </p:txBody>
      </p:sp>
      <p:graphicFrame>
        <p:nvGraphicFramePr>
          <p:cNvPr id="4" name="Object 3"/>
          <p:cNvGraphicFramePr>
            <a:graphicFrameLocks noChangeAspect="1"/>
          </p:cNvGraphicFramePr>
          <p:nvPr>
            <p:extLst/>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6188" name="Equation" r:id="rId3" imgW="114120" imgH="177480" progId="Equation.DSMT4">
                  <p:embed/>
                </p:oleObj>
              </mc:Choice>
              <mc:Fallback>
                <p:oleObj name="Equation" r:id="rId3" imgW="114120" imgH="177480" progId="Equation.DSMT4">
                  <p:embed/>
                  <p:pic>
                    <p:nvPicPr>
                      <p:cNvPr id="4" name="Object 3"/>
                      <p:cNvPicPr/>
                      <p:nvPr/>
                    </p:nvPicPr>
                    <p:blipFill>
                      <a:blip r:embed="rId4"/>
                      <a:stretch>
                        <a:fillRect/>
                      </a:stretch>
                    </p:blipFill>
                    <p:spPr>
                      <a:xfrm>
                        <a:off x="4514850" y="3340100"/>
                        <a:ext cx="1143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784045" y="1877933"/>
          <a:ext cx="3632200" cy="515937"/>
        </p:xfrm>
        <a:graphic>
          <a:graphicData uri="http://schemas.openxmlformats.org/presentationml/2006/ole">
            <mc:AlternateContent xmlns:mc="http://schemas.openxmlformats.org/markup-compatibility/2006">
              <mc:Choice xmlns:v="urn:schemas-microsoft-com:vml" Requires="v">
                <p:oleObj spid="_x0000_s6189" name="Equation" r:id="rId5" imgW="1790640" imgH="253800" progId="Equation.DSMT4">
                  <p:embed/>
                </p:oleObj>
              </mc:Choice>
              <mc:Fallback>
                <p:oleObj name="Equation" r:id="rId5" imgW="1790640" imgH="253800" progId="Equation.DSMT4">
                  <p:embed/>
                  <p:pic>
                    <p:nvPicPr>
                      <p:cNvPr id="5" name="Object 4"/>
                      <p:cNvPicPr>
                        <a:picLocks noChangeAspect="1" noChangeArrowheads="1"/>
                      </p:cNvPicPr>
                      <p:nvPr/>
                    </p:nvPicPr>
                    <p:blipFill>
                      <a:blip r:embed="rId6"/>
                      <a:srcRect/>
                      <a:stretch>
                        <a:fillRect/>
                      </a:stretch>
                    </p:blipFill>
                    <p:spPr bwMode="auto">
                      <a:xfrm>
                        <a:off x="4784045" y="1877933"/>
                        <a:ext cx="3632200"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462280" y="1951236"/>
            <a:ext cx="4316730" cy="369332"/>
          </a:xfrm>
          <a:prstGeom prst="rect">
            <a:avLst/>
          </a:prstGeom>
          <a:noFill/>
        </p:spPr>
        <p:txBody>
          <a:bodyPr wrap="square" rtlCol="0">
            <a:spAutoFit/>
          </a:bodyPr>
          <a:lstStyle/>
          <a:p>
            <a:r>
              <a:rPr lang="en-US" dirty="0" smtClean="0"/>
              <a:t>Calculation based on impingement rate : </a:t>
            </a:r>
            <a:endParaRPr lang="en-US" dirty="0"/>
          </a:p>
        </p:txBody>
      </p:sp>
      <p:graphicFrame>
        <p:nvGraphicFramePr>
          <p:cNvPr id="10" name="Object 9"/>
          <p:cNvGraphicFramePr>
            <a:graphicFrameLocks noChangeAspect="1"/>
          </p:cNvGraphicFramePr>
          <p:nvPr>
            <p:extLst/>
          </p:nvPr>
        </p:nvGraphicFramePr>
        <p:xfrm>
          <a:off x="1235075" y="2474913"/>
          <a:ext cx="1312863" cy="490537"/>
        </p:xfrm>
        <a:graphic>
          <a:graphicData uri="http://schemas.openxmlformats.org/presentationml/2006/ole">
            <mc:AlternateContent xmlns:mc="http://schemas.openxmlformats.org/markup-compatibility/2006">
              <mc:Choice xmlns:v="urn:schemas-microsoft-com:vml" Requires="v">
                <p:oleObj spid="_x0000_s6190" name="Equation" r:id="rId7" imgW="647640" imgH="241200" progId="Equation.DSMT4">
                  <p:embed/>
                </p:oleObj>
              </mc:Choice>
              <mc:Fallback>
                <p:oleObj name="Equation" r:id="rId7" imgW="647640" imgH="241200" progId="Equation.DSMT4">
                  <p:embed/>
                  <p:pic>
                    <p:nvPicPr>
                      <p:cNvPr id="10" name="Object 9"/>
                      <p:cNvPicPr>
                        <a:picLocks noChangeAspect="1" noChangeArrowheads="1"/>
                      </p:cNvPicPr>
                      <p:nvPr/>
                    </p:nvPicPr>
                    <p:blipFill>
                      <a:blip r:embed="rId8"/>
                      <a:srcRect/>
                      <a:stretch>
                        <a:fillRect/>
                      </a:stretch>
                    </p:blipFill>
                    <p:spPr bwMode="auto">
                      <a:xfrm>
                        <a:off x="1235075" y="2474913"/>
                        <a:ext cx="131286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p:nvPr/>
        </p:nvSpPr>
        <p:spPr>
          <a:xfrm>
            <a:off x="2700528" y="2448591"/>
            <a:ext cx="5595112" cy="584775"/>
          </a:xfrm>
          <a:prstGeom prst="rect">
            <a:avLst/>
          </a:prstGeom>
          <a:noFill/>
        </p:spPr>
        <p:txBody>
          <a:bodyPr wrap="square" rtlCol="0">
            <a:spAutoFit/>
          </a:bodyPr>
          <a:lstStyle/>
          <a:p>
            <a:r>
              <a:rPr lang="en-US" sz="1600" i="1" dirty="0" smtClean="0"/>
              <a:t>N</a:t>
            </a:r>
            <a:r>
              <a:rPr lang="en-US" sz="1600" i="1" baseline="-25000" dirty="0" smtClean="0"/>
              <a:t>s</a:t>
            </a:r>
            <a:r>
              <a:rPr lang="en-US" sz="1600" i="1" dirty="0"/>
              <a:t> </a:t>
            </a:r>
            <a:r>
              <a:rPr lang="en-US" sz="1600" i="1" dirty="0" smtClean="0"/>
              <a:t>is the surface density assuming close and orderly packing of deposited atoms; </a:t>
            </a:r>
            <a:r>
              <a:rPr lang="en-US" sz="1600" i="1" dirty="0"/>
              <a:t>d is the diameter of each </a:t>
            </a:r>
            <a:r>
              <a:rPr lang="en-US" sz="1600" i="1" dirty="0" smtClean="0"/>
              <a:t>atom</a:t>
            </a:r>
            <a:endParaRPr lang="en-US" sz="1600" i="1" dirty="0"/>
          </a:p>
        </p:txBody>
      </p:sp>
      <p:sp>
        <p:nvSpPr>
          <p:cNvPr id="13" name="TextBox 12"/>
          <p:cNvSpPr txBox="1"/>
          <p:nvPr/>
        </p:nvSpPr>
        <p:spPr>
          <a:xfrm>
            <a:off x="462280" y="3158859"/>
            <a:ext cx="4316730" cy="369332"/>
          </a:xfrm>
          <a:prstGeom prst="rect">
            <a:avLst/>
          </a:prstGeom>
          <a:noFill/>
        </p:spPr>
        <p:txBody>
          <a:bodyPr wrap="square" rtlCol="0">
            <a:spAutoFit/>
          </a:bodyPr>
          <a:lstStyle/>
          <a:p>
            <a:r>
              <a:rPr lang="en-US" dirty="0" smtClean="0"/>
              <a:t>Calculation based on deposition rate : </a:t>
            </a:r>
            <a:endParaRPr lang="en-US" dirty="0"/>
          </a:p>
        </p:txBody>
      </p:sp>
      <p:graphicFrame>
        <p:nvGraphicFramePr>
          <p:cNvPr id="15" name="Object 14"/>
          <p:cNvGraphicFramePr>
            <a:graphicFrameLocks noChangeAspect="1"/>
          </p:cNvGraphicFramePr>
          <p:nvPr>
            <p:extLst/>
          </p:nvPr>
        </p:nvGraphicFramePr>
        <p:xfrm>
          <a:off x="1383982" y="3528191"/>
          <a:ext cx="1236663" cy="463550"/>
        </p:xfrm>
        <a:graphic>
          <a:graphicData uri="http://schemas.openxmlformats.org/presentationml/2006/ole">
            <mc:AlternateContent xmlns:mc="http://schemas.openxmlformats.org/markup-compatibility/2006">
              <mc:Choice xmlns:v="urn:schemas-microsoft-com:vml" Requires="v">
                <p:oleObj spid="_x0000_s6191" name="Equation" r:id="rId9" imgW="609480" imgH="228600" progId="Equation.DSMT4">
                  <p:embed/>
                </p:oleObj>
              </mc:Choice>
              <mc:Fallback>
                <p:oleObj name="Equation" r:id="rId9" imgW="609480" imgH="228600" progId="Equation.DSMT4">
                  <p:embed/>
                  <p:pic>
                    <p:nvPicPr>
                      <p:cNvPr id="15" name="Object 14"/>
                      <p:cNvPicPr>
                        <a:picLocks noChangeAspect="1" noChangeArrowheads="1"/>
                      </p:cNvPicPr>
                      <p:nvPr/>
                    </p:nvPicPr>
                    <p:blipFill>
                      <a:blip r:embed="rId10"/>
                      <a:srcRect/>
                      <a:stretch>
                        <a:fillRect/>
                      </a:stretch>
                    </p:blipFill>
                    <p:spPr bwMode="auto">
                      <a:xfrm>
                        <a:off x="1383982" y="3528191"/>
                        <a:ext cx="1236663"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Box 16"/>
          <p:cNvSpPr txBox="1"/>
          <p:nvPr/>
        </p:nvSpPr>
        <p:spPr>
          <a:xfrm>
            <a:off x="2896108" y="3590016"/>
            <a:ext cx="5455412" cy="338554"/>
          </a:xfrm>
          <a:prstGeom prst="rect">
            <a:avLst/>
          </a:prstGeom>
          <a:noFill/>
        </p:spPr>
        <p:txBody>
          <a:bodyPr wrap="square" rtlCol="0">
            <a:spAutoFit/>
          </a:bodyPr>
          <a:lstStyle/>
          <a:p>
            <a:r>
              <a:rPr lang="en-US" sz="1600" i="1" dirty="0" smtClean="0"/>
              <a:t>R is the deposition rate in terms of thickness per unit time</a:t>
            </a:r>
            <a:endParaRPr lang="en-US" sz="1600" i="1" dirty="0"/>
          </a:p>
        </p:txBody>
      </p:sp>
      <p:sp>
        <p:nvSpPr>
          <p:cNvPr id="18" name="TextBox 17"/>
          <p:cNvSpPr txBox="1"/>
          <p:nvPr/>
        </p:nvSpPr>
        <p:spPr>
          <a:xfrm>
            <a:off x="488905" y="4078338"/>
            <a:ext cx="7617460" cy="369332"/>
          </a:xfrm>
          <a:prstGeom prst="rect">
            <a:avLst/>
          </a:prstGeom>
          <a:noFill/>
        </p:spPr>
        <p:txBody>
          <a:bodyPr wrap="square" rtlCol="0">
            <a:spAutoFit/>
          </a:bodyPr>
          <a:lstStyle/>
          <a:p>
            <a:r>
              <a:rPr lang="en-US" dirty="0" smtClean="0"/>
              <a:t>Proof of consistency between the two ways to do the calculation: </a:t>
            </a:r>
            <a:endParaRPr lang="en-US" dirty="0"/>
          </a:p>
        </p:txBody>
      </p:sp>
      <p:graphicFrame>
        <p:nvGraphicFramePr>
          <p:cNvPr id="19" name="Object 18"/>
          <p:cNvGraphicFramePr>
            <a:graphicFrameLocks noChangeAspect="1"/>
          </p:cNvGraphicFramePr>
          <p:nvPr>
            <p:extLst/>
          </p:nvPr>
        </p:nvGraphicFramePr>
        <p:xfrm>
          <a:off x="1193800" y="4602163"/>
          <a:ext cx="2138363" cy="490537"/>
        </p:xfrm>
        <a:graphic>
          <a:graphicData uri="http://schemas.openxmlformats.org/presentationml/2006/ole">
            <mc:AlternateContent xmlns:mc="http://schemas.openxmlformats.org/markup-compatibility/2006">
              <mc:Choice xmlns:v="urn:schemas-microsoft-com:vml" Requires="v">
                <p:oleObj spid="_x0000_s6192" name="Equation" r:id="rId11" imgW="1054080" imgH="241200" progId="Equation.DSMT4">
                  <p:embed/>
                </p:oleObj>
              </mc:Choice>
              <mc:Fallback>
                <p:oleObj name="Equation" r:id="rId11" imgW="1054080" imgH="241200" progId="Equation.DSMT4">
                  <p:embed/>
                  <p:pic>
                    <p:nvPicPr>
                      <p:cNvPr id="19" name="Object 18"/>
                      <p:cNvPicPr>
                        <a:picLocks noChangeAspect="1" noChangeArrowheads="1"/>
                      </p:cNvPicPr>
                      <p:nvPr/>
                    </p:nvPicPr>
                    <p:blipFill>
                      <a:blip r:embed="rId12"/>
                      <a:srcRect/>
                      <a:stretch>
                        <a:fillRect/>
                      </a:stretch>
                    </p:blipFill>
                    <p:spPr bwMode="auto">
                      <a:xfrm>
                        <a:off x="1193800" y="4602163"/>
                        <a:ext cx="213836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Box 19"/>
          <p:cNvSpPr txBox="1"/>
          <p:nvPr/>
        </p:nvSpPr>
        <p:spPr>
          <a:xfrm>
            <a:off x="3305048" y="4572030"/>
            <a:ext cx="5595112" cy="584775"/>
          </a:xfrm>
          <a:prstGeom prst="rect">
            <a:avLst/>
          </a:prstGeom>
          <a:noFill/>
        </p:spPr>
        <p:txBody>
          <a:bodyPr wrap="square" rtlCol="0">
            <a:spAutoFit/>
          </a:bodyPr>
          <a:lstStyle/>
          <a:p>
            <a:r>
              <a:rPr lang="en-US" sz="1600" i="1" dirty="0" err="1" smtClean="0"/>
              <a:t>N</a:t>
            </a:r>
            <a:r>
              <a:rPr lang="en-US" sz="1600" i="1" baseline="-25000" dirty="0" err="1" smtClean="0"/>
              <a:t>v</a:t>
            </a:r>
            <a:r>
              <a:rPr lang="en-US" sz="1600" i="1" dirty="0" smtClean="0"/>
              <a:t> is the volume density assuming close and orderly packing of deposited atoms and </a:t>
            </a:r>
            <a:endParaRPr lang="en-US" sz="1600" i="1" dirty="0"/>
          </a:p>
        </p:txBody>
      </p:sp>
      <p:graphicFrame>
        <p:nvGraphicFramePr>
          <p:cNvPr id="21" name="Object 20"/>
          <p:cNvGraphicFramePr>
            <a:graphicFrameLocks noChangeAspect="1"/>
          </p:cNvGraphicFramePr>
          <p:nvPr>
            <p:extLst/>
          </p:nvPr>
        </p:nvGraphicFramePr>
        <p:xfrm>
          <a:off x="6278563" y="4895850"/>
          <a:ext cx="692150" cy="263525"/>
        </p:xfrm>
        <a:graphic>
          <a:graphicData uri="http://schemas.openxmlformats.org/presentationml/2006/ole">
            <mc:AlternateContent xmlns:mc="http://schemas.openxmlformats.org/markup-compatibility/2006">
              <mc:Choice xmlns:v="urn:schemas-microsoft-com:vml" Requires="v">
                <p:oleObj spid="_x0000_s6193" name="Equation" r:id="rId13" imgW="634680" imgH="241200" progId="Equation.DSMT4">
                  <p:embed/>
                </p:oleObj>
              </mc:Choice>
              <mc:Fallback>
                <p:oleObj name="Equation" r:id="rId13" imgW="634680" imgH="241200" progId="Equation.DSMT4">
                  <p:embed/>
                  <p:pic>
                    <p:nvPicPr>
                      <p:cNvPr id="21" name="Object 20"/>
                      <p:cNvPicPr>
                        <a:picLocks noChangeAspect="1" noChangeArrowheads="1"/>
                      </p:cNvPicPr>
                      <p:nvPr/>
                    </p:nvPicPr>
                    <p:blipFill>
                      <a:blip r:embed="rId14"/>
                      <a:srcRect/>
                      <a:stretch>
                        <a:fillRect/>
                      </a:stretch>
                    </p:blipFill>
                    <p:spPr bwMode="auto">
                      <a:xfrm>
                        <a:off x="6278563" y="4895850"/>
                        <a:ext cx="692150" cy="263525"/>
                      </a:xfrm>
                      <a:prstGeom prst="rect">
                        <a:avLst/>
                      </a:prstGeom>
                      <a:noFill/>
                      <a:ln>
                        <a:noFill/>
                      </a:ln>
                      <a:effectLst/>
                    </p:spPr>
                  </p:pic>
                </p:oleObj>
              </mc:Fallback>
            </mc:AlternateContent>
          </a:graphicData>
        </a:graphic>
      </p:graphicFrame>
      <p:graphicFrame>
        <p:nvGraphicFramePr>
          <p:cNvPr id="22" name="Object 21"/>
          <p:cNvGraphicFramePr>
            <a:graphicFrameLocks noChangeAspect="1"/>
          </p:cNvGraphicFramePr>
          <p:nvPr>
            <p:extLst/>
          </p:nvPr>
        </p:nvGraphicFramePr>
        <p:xfrm>
          <a:off x="1069023" y="5421313"/>
          <a:ext cx="3554412" cy="490537"/>
        </p:xfrm>
        <a:graphic>
          <a:graphicData uri="http://schemas.openxmlformats.org/presentationml/2006/ole">
            <mc:AlternateContent xmlns:mc="http://schemas.openxmlformats.org/markup-compatibility/2006">
              <mc:Choice xmlns:v="urn:schemas-microsoft-com:vml" Requires="v">
                <p:oleObj spid="_x0000_s6194" name="Equation" r:id="rId15" imgW="1752480" imgH="241200" progId="Equation.DSMT4">
                  <p:embed/>
                </p:oleObj>
              </mc:Choice>
              <mc:Fallback>
                <p:oleObj name="Equation" r:id="rId15" imgW="1752480" imgH="241200" progId="Equation.DSMT4">
                  <p:embed/>
                  <p:pic>
                    <p:nvPicPr>
                      <p:cNvPr id="22" name="Object 21"/>
                      <p:cNvPicPr>
                        <a:picLocks noChangeAspect="1" noChangeArrowheads="1"/>
                      </p:cNvPicPr>
                      <p:nvPr/>
                    </p:nvPicPr>
                    <p:blipFill>
                      <a:blip r:embed="rId16"/>
                      <a:srcRect/>
                      <a:stretch>
                        <a:fillRect/>
                      </a:stretch>
                    </p:blipFill>
                    <p:spPr bwMode="auto">
                      <a:xfrm>
                        <a:off x="1069023" y="5421313"/>
                        <a:ext cx="3554412"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70363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723</Words>
  <Application>Microsoft Office PowerPoint</Application>
  <PresentationFormat>On-screen Show (4:3)</PresentationFormat>
  <Paragraphs>85</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宋体</vt:lpstr>
      <vt:lpstr>Arial</vt:lpstr>
      <vt:lpstr>Calibri</vt:lpstr>
      <vt:lpstr>Times New Roman</vt:lpstr>
      <vt:lpstr>Wingdings</vt:lpstr>
      <vt:lpstr>Office Theme</vt:lpstr>
      <vt:lpstr>Equation</vt:lpstr>
      <vt:lpstr>Vacuum Systems Evaporation  Parts 2, 3,and 4 Chemical Vapor Deposition (CVD) Plasma-Enhanced Chemical Vapor Deposition (PECVD) Metal Organometallic CVD (MOCVD ) Molecular Beam Epitaxy (MBE)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 of Deposition time for an Evaporation Process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sburns</dc:creator>
  <cp:lastModifiedBy>Dr. Burns</cp:lastModifiedBy>
  <cp:revision>50</cp:revision>
  <dcterms:created xsi:type="dcterms:W3CDTF">2013-04-08T13:35:16Z</dcterms:created>
  <dcterms:modified xsi:type="dcterms:W3CDTF">2021-10-14T21:13:00Z</dcterms:modified>
</cp:coreProperties>
</file>