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7" r:id="rId4"/>
    <p:sldId id="260" r:id="rId5"/>
    <p:sldId id="261" r:id="rId6"/>
    <p:sldId id="262" r:id="rId7"/>
    <p:sldId id="263" r:id="rId8"/>
    <p:sldId id="264" r:id="rId9"/>
    <p:sldId id="265" r:id="rId10"/>
    <p:sldId id="266" r:id="rId11"/>
    <p:sldId id="267" r:id="rId12"/>
    <p:sldId id="268" r:id="rId13"/>
    <p:sldId id="269" r:id="rId14"/>
    <p:sldId id="273" r:id="rId15"/>
    <p:sldId id="274" r:id="rId16"/>
    <p:sldId id="275"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3" r:id="rId32"/>
    <p:sldId id="294" r:id="rId33"/>
    <p:sldId id="295" r:id="rId34"/>
    <p:sldId id="291" r:id="rId35"/>
    <p:sldId id="29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94660"/>
  </p:normalViewPr>
  <p:slideViewPr>
    <p:cSldViewPr snapToGrid="0">
      <p:cViewPr varScale="1">
        <p:scale>
          <a:sx n="89" d="100"/>
          <a:sy n="89" d="100"/>
        </p:scale>
        <p:origin x="102" y="14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A7AB3-E593-4BBE-B451-399AE630370B}"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296489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A7AB3-E593-4BBE-B451-399AE630370B}"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300308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A7AB3-E593-4BBE-B451-399AE630370B}"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80264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A7AB3-E593-4BBE-B451-399AE630370B}"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249559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0A7AB3-E593-4BBE-B451-399AE630370B}"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33327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A7AB3-E593-4BBE-B451-399AE630370B}"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289675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A7AB3-E593-4BBE-B451-399AE630370B}"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95213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A7AB3-E593-4BBE-B451-399AE630370B}"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87396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A7AB3-E593-4BBE-B451-399AE630370B}"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273487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A7AB3-E593-4BBE-B451-399AE630370B}"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342023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A7AB3-E593-4BBE-B451-399AE630370B}"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F68B0-13A1-4120-9775-097265CED4F3}" type="slidenum">
              <a:rPr lang="en-US" smtClean="0"/>
              <a:t>‹#›</a:t>
            </a:fld>
            <a:endParaRPr lang="en-US"/>
          </a:p>
        </p:txBody>
      </p:sp>
    </p:spTree>
    <p:extLst>
      <p:ext uri="{BB962C8B-B14F-4D97-AF65-F5344CB8AC3E}">
        <p14:creationId xmlns:p14="http://schemas.microsoft.com/office/powerpoint/2010/main" val="49545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A7AB3-E593-4BBE-B451-399AE630370B}" type="datetimeFigureOut">
              <a:rPr lang="en-US" smtClean="0"/>
              <a:t>10/18/2021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F68B0-13A1-4120-9775-097265CED4F3}" type="slidenum">
              <a:rPr lang="en-US" smtClean="0"/>
              <a:t>‹#›</a:t>
            </a:fld>
            <a:endParaRPr lang="en-US"/>
          </a:p>
        </p:txBody>
      </p:sp>
    </p:spTree>
    <p:extLst>
      <p:ext uri="{BB962C8B-B14F-4D97-AF65-F5344CB8AC3E}">
        <p14:creationId xmlns:p14="http://schemas.microsoft.com/office/powerpoint/2010/main" val="3292464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Trichlorosilane" TargetMode="External"/><Relationship Id="rId2" Type="http://schemas.openxmlformats.org/officeDocument/2006/relationships/hyperlink" Target="https://en.wikipedia.org/wiki/Polycrystalline_silicon" TargetMode="External"/><Relationship Id="rId1" Type="http://schemas.openxmlformats.org/officeDocument/2006/relationships/slideLayout" Target="../slideLayouts/slideLayout2.xml"/><Relationship Id="rId6" Type="http://schemas.openxmlformats.org/officeDocument/2006/relationships/hyperlink" Target="https://en.wikipedia.org/wiki/Organoaluminium_compound" TargetMode="External"/><Relationship Id="rId5" Type="http://schemas.openxmlformats.org/officeDocument/2006/relationships/hyperlink" Target="https://en.wikipedia.org/wiki/Triisobutylaluminium" TargetMode="External"/><Relationship Id="rId4" Type="http://schemas.openxmlformats.org/officeDocument/2006/relationships/hyperlink" Target="https://en.wikipedia.org/wiki/Silan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184401" y="219421"/>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200" dirty="0">
                <a:solidFill>
                  <a:srgbClr val="CC0000"/>
                </a:solidFill>
              </a:rPr>
              <a:t>Overview of Sputtering System</a:t>
            </a:r>
          </a:p>
        </p:txBody>
      </p:sp>
      <p:sp>
        <p:nvSpPr>
          <p:cNvPr id="6147"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5E85CB6-C36A-4349-AFA9-E005CE71FD48}" type="slidenum">
              <a:rPr lang="en-US" altLang="en-US" smtClean="0"/>
              <a:pPr eaLnBrk="1" hangingPunct="1"/>
              <a:t>1</a:t>
            </a:fld>
            <a:endParaRPr lang="en-US" altLang="en-US" smtClean="0"/>
          </a:p>
        </p:txBody>
      </p:sp>
      <p:sp>
        <p:nvSpPr>
          <p:cNvPr id="6148" name="TextBox 20"/>
          <p:cNvSpPr txBox="1">
            <a:spLocks noChangeArrowheads="1"/>
          </p:cNvSpPr>
          <p:nvPr/>
        </p:nvSpPr>
        <p:spPr bwMode="auto">
          <a:xfrm>
            <a:off x="2184401" y="904241"/>
            <a:ext cx="7944729"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anose="020B0604020202020204" pitchFamily="34" charset="0"/>
              <a:buChar char="•"/>
            </a:pPr>
            <a:r>
              <a:rPr lang="en-US" altLang="en-US" sz="2400" b="1" dirty="0">
                <a:solidFill>
                  <a:srgbClr val="FF0000"/>
                </a:solidFill>
              </a:rPr>
              <a:t>Applications (low pressure process)</a:t>
            </a:r>
          </a:p>
          <a:p>
            <a:pPr marL="457200" indent="-114300" eaLnBrk="1" hangingPunct="1">
              <a:buFont typeface="Arial" panose="020B0604020202020204" pitchFamily="34" charset="0"/>
              <a:buChar char="•"/>
            </a:pPr>
            <a:r>
              <a:rPr lang="en-US" altLang="en-US" sz="2000" b="1" dirty="0">
                <a:solidFill>
                  <a:srgbClr val="FF0000"/>
                </a:solidFill>
              </a:rPr>
              <a:t>Thin film deposition</a:t>
            </a:r>
          </a:p>
          <a:p>
            <a:pPr marL="571500" lvl="1" indent="-114300" eaLnBrk="1" hangingPunct="1">
              <a:buFont typeface="Arial" charset="0"/>
              <a:buChar char="•"/>
            </a:pPr>
            <a:r>
              <a:rPr lang="en-US" altLang="en-US" b="1" dirty="0">
                <a:solidFill>
                  <a:srgbClr val="FF0000"/>
                </a:solidFill>
              </a:rPr>
              <a:t> </a:t>
            </a:r>
            <a:r>
              <a:rPr lang="en-US" altLang="en-US" b="1" i="1" dirty="0">
                <a:solidFill>
                  <a:srgbClr val="FF0000"/>
                </a:solidFill>
              </a:rPr>
              <a:t>Metals (DC sputtering)</a:t>
            </a:r>
          </a:p>
          <a:p>
            <a:pPr marL="571500" lvl="1" indent="-114300" eaLnBrk="1" hangingPunct="1">
              <a:buFont typeface="Arial" charset="0"/>
              <a:buChar char="•"/>
            </a:pPr>
            <a:r>
              <a:rPr lang="en-US" altLang="en-US" b="1" i="1" dirty="0">
                <a:solidFill>
                  <a:srgbClr val="FF0000"/>
                </a:solidFill>
              </a:rPr>
              <a:t> Dielectrics: silicon dioxide and aluminum oxide (RF sputtering)</a:t>
            </a:r>
          </a:p>
          <a:p>
            <a:pPr marL="571500" lvl="1" indent="-114300" eaLnBrk="1" hangingPunct="1">
              <a:buFont typeface="Arial" charset="0"/>
              <a:buChar char="•"/>
            </a:pPr>
            <a:r>
              <a:rPr lang="en-US" altLang="en-US" b="1" i="1" dirty="0">
                <a:solidFill>
                  <a:srgbClr val="FF0000"/>
                </a:solidFill>
              </a:rPr>
              <a:t> Alloys (Al-Cu-Si)</a:t>
            </a:r>
          </a:p>
          <a:p>
            <a:pPr lvl="1" indent="-114300" eaLnBrk="1" hangingPunct="1">
              <a:buFont typeface="Arial" panose="020B0604020202020204" pitchFamily="34" charset="0"/>
              <a:buChar char="•"/>
            </a:pPr>
            <a:r>
              <a:rPr lang="en-US" altLang="en-US" sz="2000" b="1" dirty="0">
                <a:solidFill>
                  <a:srgbClr val="FF0000"/>
                </a:solidFill>
              </a:rPr>
              <a:t>Etching</a:t>
            </a:r>
          </a:p>
          <a:p>
            <a:pPr marL="171450" lvl="1" indent="-171450" eaLnBrk="1" hangingPunct="1">
              <a:buFont typeface="Arial" panose="020B0604020202020204" pitchFamily="34" charset="0"/>
              <a:buChar char="•"/>
            </a:pPr>
            <a:endParaRPr lang="en-US" altLang="en-US" sz="1400" b="1" dirty="0">
              <a:solidFill>
                <a:srgbClr val="FF0000"/>
              </a:solidFill>
            </a:endParaRPr>
          </a:p>
          <a:p>
            <a:pPr marL="342900" indent="-342900" eaLnBrk="1" hangingPunct="1">
              <a:buFont typeface="Arial" panose="020B0604020202020204" pitchFamily="34" charset="0"/>
              <a:buChar char="•"/>
            </a:pPr>
            <a:r>
              <a:rPr lang="en-US" altLang="en-US" sz="2400" b="1" dirty="0">
                <a:solidFill>
                  <a:srgbClr val="FF0000"/>
                </a:solidFill>
              </a:rPr>
              <a:t>Sputter yield</a:t>
            </a:r>
          </a:p>
          <a:p>
            <a:pPr eaLnBrk="1" hangingPunct="1"/>
            <a:endParaRPr lang="en-US" altLang="en-US" sz="1400" b="1" dirty="0">
              <a:solidFill>
                <a:srgbClr val="FF0000"/>
              </a:solidFill>
            </a:endParaRPr>
          </a:p>
          <a:p>
            <a:pPr marL="342900" indent="-342900" eaLnBrk="1" hangingPunct="1">
              <a:buFont typeface="Arial" panose="020B0604020202020204" pitchFamily="34" charset="0"/>
              <a:buChar char="•"/>
            </a:pPr>
            <a:r>
              <a:rPr lang="en-US" altLang="en-US" sz="2400" b="1" dirty="0">
                <a:solidFill>
                  <a:srgbClr val="FF0000"/>
                </a:solidFill>
              </a:rPr>
              <a:t>Sputtering Technologies</a:t>
            </a:r>
          </a:p>
          <a:p>
            <a:pPr marL="514350" indent="-228600" eaLnBrk="1" hangingPunct="1">
              <a:buFont typeface="Arial" charset="0"/>
              <a:buChar char="•"/>
              <a:defRPr/>
            </a:pPr>
            <a:r>
              <a:rPr lang="en-US" sz="2000" b="1" dirty="0">
                <a:solidFill>
                  <a:srgbClr val="FF0000"/>
                </a:solidFill>
              </a:rPr>
              <a:t>DC (diode) sputtering</a:t>
            </a:r>
          </a:p>
          <a:p>
            <a:pPr marL="457200" indent="-171450" eaLnBrk="1" hangingPunct="1">
              <a:buFont typeface="Arial" charset="0"/>
              <a:buChar char="•"/>
              <a:defRPr/>
            </a:pPr>
            <a:r>
              <a:rPr lang="en-US" sz="2000" b="1" dirty="0">
                <a:solidFill>
                  <a:srgbClr val="FF0000"/>
                </a:solidFill>
              </a:rPr>
              <a:t> RF (radio frequency) sputtering</a:t>
            </a:r>
          </a:p>
          <a:p>
            <a:pPr marL="457200" indent="-171450" eaLnBrk="1" hangingPunct="1">
              <a:buFont typeface="Arial" charset="0"/>
              <a:buChar char="•"/>
              <a:defRPr/>
            </a:pPr>
            <a:r>
              <a:rPr lang="en-US" sz="2000" b="1" dirty="0">
                <a:solidFill>
                  <a:srgbClr val="FF0000"/>
                </a:solidFill>
              </a:rPr>
              <a:t> Magnetron sputtering</a:t>
            </a:r>
          </a:p>
          <a:p>
            <a:pPr marL="457200" indent="-171450" eaLnBrk="1" hangingPunct="1">
              <a:buFont typeface="Arial" charset="0"/>
              <a:buChar char="•"/>
              <a:defRPr/>
            </a:pPr>
            <a:r>
              <a:rPr lang="en-US" sz="2000" b="1" dirty="0">
                <a:solidFill>
                  <a:srgbClr val="FF0000"/>
                </a:solidFill>
              </a:rPr>
              <a:t> Reactive sputtering</a:t>
            </a:r>
            <a:endParaRPr lang="en-US" altLang="en-US" sz="2000" b="1" dirty="0">
              <a:solidFill>
                <a:srgbClr val="FF0000"/>
              </a:solidFill>
            </a:endParaRPr>
          </a:p>
          <a:p>
            <a:pPr marL="171450" lvl="1" indent="-171450" eaLnBrk="1" hangingPunct="1">
              <a:buFont typeface="Arial" panose="020B0604020202020204" pitchFamily="34" charset="0"/>
              <a:buChar char="•"/>
            </a:pPr>
            <a:endParaRPr lang="en-US" altLang="en-US" sz="2000" b="1" dirty="0"/>
          </a:p>
          <a:p>
            <a:pPr marL="0" lvl="1" eaLnBrk="1" hangingPunct="1"/>
            <a:r>
              <a:rPr lang="en-US" altLang="en-US" dirty="0"/>
              <a:t>	 </a:t>
            </a:r>
          </a:p>
        </p:txBody>
      </p:sp>
      <p:sp>
        <p:nvSpPr>
          <p:cNvPr id="2" name="TextBox 1"/>
          <p:cNvSpPr txBox="1"/>
          <p:nvPr/>
        </p:nvSpPr>
        <p:spPr>
          <a:xfrm>
            <a:off x="253497" y="1231271"/>
            <a:ext cx="2245259" cy="646331"/>
          </a:xfrm>
          <a:prstGeom prst="rect">
            <a:avLst/>
          </a:prstGeom>
          <a:noFill/>
        </p:spPr>
        <p:txBody>
          <a:bodyPr wrap="square" rtlCol="0">
            <a:spAutoFit/>
          </a:bodyPr>
          <a:lstStyle/>
          <a:p>
            <a:r>
              <a:rPr lang="en-US" b="1" dirty="0" smtClean="0">
                <a:solidFill>
                  <a:srgbClr val="FF0000"/>
                </a:solidFill>
              </a:rPr>
              <a:t>18 and 20 October</a:t>
            </a:r>
          </a:p>
          <a:p>
            <a:r>
              <a:rPr lang="en-US" b="1" dirty="0" smtClean="0">
                <a:solidFill>
                  <a:srgbClr val="FF0000"/>
                </a:solidFill>
              </a:rPr>
              <a:t>Deposition Part 2</a:t>
            </a:r>
            <a:endParaRPr lang="en-US" b="1" dirty="0">
              <a:solidFill>
                <a:srgbClr val="FF0000"/>
              </a:solidFill>
            </a:endParaRPr>
          </a:p>
        </p:txBody>
      </p:sp>
    </p:spTree>
    <p:extLst>
      <p:ext uri="{BB962C8B-B14F-4D97-AF65-F5344CB8AC3E}">
        <p14:creationId xmlns:p14="http://schemas.microsoft.com/office/powerpoint/2010/main" val="297968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1" y="2570486"/>
            <a:ext cx="4921371" cy="3864188"/>
          </a:xfrm>
        </p:spPr>
      </p:pic>
      <p:pic>
        <p:nvPicPr>
          <p:cNvPr id="1026" name="Picture 2" descr="https://upload.wikimedia.org/wikipedia/commons/9/9e/ThermalCV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3463"/>
            <a:ext cx="66294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20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1600200" y="76201"/>
            <a:ext cx="8915400" cy="6968254"/>
          </a:xfrm>
          <a:prstGeom prst="rect">
            <a:avLst/>
          </a:prstGeom>
        </p:spPr>
        <p:txBody>
          <a:bodyPr wrap="square">
            <a:spAutoFit/>
          </a:bodyPr>
          <a:lstStyle/>
          <a:p>
            <a:pPr>
              <a:lnSpc>
                <a:spcPct val="107000"/>
              </a:lnSpc>
              <a:spcAft>
                <a:spcPts val="800"/>
              </a:spcAft>
            </a:pP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Polysilicon</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tooltip="Polycrystalline silicon"/>
              </a:rPr>
              <a:t>Polycrystalline silicon</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is deposited from </a:t>
            </a:r>
            <a:r>
              <a:rPr lang="en-US" sz="16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3" tooltip="Trichlorosilane"/>
              </a:rPr>
              <a:t>trichlorosilane</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(SiHCl</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or </a:t>
            </a:r>
            <a:r>
              <a:rPr lang="en-US" sz="16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4" tooltip="Silane"/>
              </a:rPr>
              <a:t>silane</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(SiH</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using the following reactions:</a:t>
            </a:r>
            <a:r>
              <a:rPr lang="en-US" sz="1600" b="1" u="sng"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SiH</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Cl → Si + H</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HCl</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SiH</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Si + 2 H</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Silicon Dioxide</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SiH</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O</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SiO</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+ 2 H</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SiCl</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+ 2 N</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 → SiO</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+ 2 N</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+ 2 </a:t>
            </a:r>
            <a:r>
              <a:rPr lang="en-US" sz="1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HCl</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Si(OC</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SiO</a:t>
            </a:r>
            <a:r>
              <a:rPr lang="en-US" sz="1600" b="1"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byproducts</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FF0000"/>
                </a:solidFill>
                <a:latin typeface="Times New Roman" panose="02020603050405020304" pitchFamily="18" charset="0"/>
                <a:ea typeface="Times New Roman" panose="02020603050405020304" pitchFamily="18" charset="0"/>
              </a:rPr>
              <a:t>Silicon Nitride</a:t>
            </a:r>
          </a:p>
          <a:p>
            <a:r>
              <a:rPr lang="en-US" sz="1600" b="1" dirty="0">
                <a:solidFill>
                  <a:srgbClr val="FF0000"/>
                </a:solidFill>
                <a:latin typeface="Times New Roman" panose="02020603050405020304" pitchFamily="18" charset="0"/>
                <a:ea typeface="Times New Roman" panose="02020603050405020304" pitchFamily="18" charset="0"/>
              </a:rPr>
              <a:t>Silicon nitride is often used as an insulator and chemical barrier in manufacturing ICs. The following two reactions deposit silicon nitride from the gas phase:</a:t>
            </a:r>
          </a:p>
          <a:p>
            <a:pPr marL="457200">
              <a:lnSpc>
                <a:spcPct val="107000"/>
              </a:lnSpc>
              <a:spcAft>
                <a:spcPts val="800"/>
              </a:spcAft>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SiH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+ 4 NH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Si</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+ 12 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SiCl</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+ 4 NH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Si</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+ 6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HCl</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+ 6 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FF0000"/>
                </a:solidFill>
                <a:latin typeface="Times New Roman" panose="02020603050405020304" pitchFamily="18" charset="0"/>
                <a:ea typeface="Times New Roman" panose="02020603050405020304" pitchFamily="18" charset="0"/>
              </a:rPr>
              <a:t>Or to deposit  </a:t>
            </a:r>
            <a:r>
              <a:rPr lang="en-US" sz="1600" b="1" dirty="0" err="1">
                <a:solidFill>
                  <a:srgbClr val="FF0000"/>
                </a:solidFill>
                <a:latin typeface="Times New Roman" panose="02020603050405020304" pitchFamily="18" charset="0"/>
                <a:ea typeface="Times New Roman" panose="02020603050405020304" pitchFamily="18" charset="0"/>
              </a:rPr>
              <a:t>SiNH</a:t>
            </a:r>
            <a:r>
              <a:rPr lang="en-US" sz="1600" b="1" dirty="0">
                <a:solidFill>
                  <a:srgbClr val="FF0000"/>
                </a:solidFill>
                <a:latin typeface="Times New Roman" panose="02020603050405020304" pitchFamily="18" charset="0"/>
                <a:ea typeface="Times New Roman" panose="02020603050405020304" pitchFamily="18" charset="0"/>
              </a:rPr>
              <a:t>:</a:t>
            </a:r>
          </a:p>
          <a:p>
            <a:pPr marL="457200">
              <a:lnSpc>
                <a:spcPct val="107000"/>
              </a:lnSpc>
              <a:spcAft>
                <a:spcPts val="800"/>
              </a:spcAft>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SiH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N</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2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+ 3 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NH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+ 3 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FF0000"/>
                </a:solidFill>
                <a:latin typeface="Times New Roman" panose="02020603050405020304" pitchFamily="18" charset="0"/>
                <a:ea typeface="Times New Roman" panose="02020603050405020304" pitchFamily="18" charset="0"/>
              </a:rPr>
              <a:t>Metals </a:t>
            </a:r>
          </a:p>
          <a:p>
            <a:pPr marL="457200">
              <a:lnSpc>
                <a:spcPct val="107000"/>
              </a:lnSpc>
              <a:spcAft>
                <a:spcPts val="800"/>
              </a:spcAft>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WF</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W + 3 F</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WF</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+ 3 H</a:t>
            </a:r>
            <a:r>
              <a:rPr lang="en-US" sz="1600"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W + 6 HF</a:t>
            </a:r>
            <a:endPar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FF0000"/>
                </a:solidFill>
                <a:latin typeface="Times New Roman" panose="02020603050405020304" pitchFamily="18" charset="0"/>
                <a:ea typeface="Times New Roman" panose="02020603050405020304" pitchFamily="18" charset="0"/>
              </a:rPr>
              <a:t>Similar reactions for Al using </a:t>
            </a:r>
            <a:r>
              <a:rPr lang="en-US" sz="1600" b="1" u="sng" dirty="0" err="1">
                <a:solidFill>
                  <a:srgbClr val="FF0000"/>
                </a:solidFill>
                <a:latin typeface="Times New Roman" panose="02020603050405020304" pitchFamily="18" charset="0"/>
                <a:ea typeface="Times New Roman" panose="02020603050405020304" pitchFamily="18" charset="0"/>
                <a:hlinkClick r:id="rId5" tooltip="Triisobutylaluminium"/>
              </a:rPr>
              <a:t>triisobutylaluminium</a:t>
            </a:r>
            <a:r>
              <a:rPr lang="en-US" sz="1600" b="1" dirty="0">
                <a:solidFill>
                  <a:srgbClr val="FF0000"/>
                </a:solidFill>
                <a:latin typeface="Times New Roman" panose="02020603050405020304" pitchFamily="18" charset="0"/>
                <a:ea typeface="Times New Roman" panose="02020603050405020304" pitchFamily="18" charset="0"/>
              </a:rPr>
              <a:t> (TIBAL) [</a:t>
            </a:r>
            <a:r>
              <a:rPr lang="en-US" sz="1600" b="1" u="sng" dirty="0">
                <a:solidFill>
                  <a:srgbClr val="FF0000"/>
                </a:solidFill>
                <a:latin typeface="Times New Roman" panose="02020603050405020304" pitchFamily="18" charset="0"/>
                <a:ea typeface="Times New Roman" panose="02020603050405020304" pitchFamily="18" charset="0"/>
                <a:hlinkClick r:id="rId6" tooltip="Organoaluminium compound"/>
              </a:rPr>
              <a:t>Organometallic  compounds</a:t>
            </a:r>
            <a:r>
              <a:rPr lang="en-US" sz="1600" b="1" dirty="0">
                <a:solidFill>
                  <a:srgbClr val="FF0000"/>
                </a:solidFill>
                <a:latin typeface="Times New Roman" panose="02020603050405020304" pitchFamily="18" charset="0"/>
                <a:ea typeface="Times New Roman" panose="02020603050405020304" pitchFamily="18" charset="0"/>
              </a:rPr>
              <a:t>]</a:t>
            </a:r>
          </a:p>
          <a:p>
            <a:r>
              <a:rPr lang="en-US" sz="1600" b="1" dirty="0">
                <a:solidFill>
                  <a:srgbClr val="FF0000"/>
                </a:solidFill>
                <a:latin typeface="Times New Roman" panose="02020603050405020304" pitchFamily="18" charset="0"/>
                <a:ea typeface="Times New Roman" panose="02020603050405020304" pitchFamily="18" charset="0"/>
              </a:rPr>
              <a:t>Molybdenum, Tantalum, Titanium-Recall we discussed “</a:t>
            </a:r>
            <a:r>
              <a:rPr lang="en-US" sz="1600" b="1" dirty="0" err="1">
                <a:solidFill>
                  <a:srgbClr val="FF0000"/>
                </a:solidFill>
                <a:latin typeface="Times New Roman" panose="02020603050405020304" pitchFamily="18" charset="0"/>
                <a:ea typeface="Times New Roman" panose="02020603050405020304" pitchFamily="18" charset="0"/>
              </a:rPr>
              <a:t>silicides</a:t>
            </a:r>
            <a:r>
              <a:rPr lang="en-US" sz="1600" b="1" dirty="0">
                <a:solidFill>
                  <a:srgbClr val="FF0000"/>
                </a:solidFill>
                <a:latin typeface="Times New Roman" panose="02020603050405020304" pitchFamily="18" charset="0"/>
                <a:ea typeface="Times New Roman" panose="02020603050405020304" pitchFamily="18" charset="0"/>
              </a:rPr>
              <a:t>” earlier this semester. </a:t>
            </a:r>
          </a:p>
          <a:p>
            <a:r>
              <a:rPr lang="en-US"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9130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76200"/>
            <a:ext cx="3659833"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81001"/>
            <a:ext cx="4774628" cy="3580971"/>
          </a:xfrm>
          <a:prstGeom prst="rect">
            <a:avLst/>
          </a:prstGeom>
        </p:spPr>
      </p:pic>
    </p:spTree>
    <p:extLst>
      <p:ext uri="{BB962C8B-B14F-4D97-AF65-F5344CB8AC3E}">
        <p14:creationId xmlns:p14="http://schemas.microsoft.com/office/powerpoint/2010/main" val="333680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
            </a:r>
            <a:br>
              <a:rPr lang="en-US" sz="2000" dirty="0"/>
            </a:b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1881" y="406262"/>
            <a:ext cx="4248150" cy="24765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971800"/>
            <a:ext cx="4464862" cy="3820186"/>
          </a:xfrm>
          <a:prstGeom prst="rect">
            <a:avLst/>
          </a:prstGeom>
        </p:spPr>
      </p:pic>
      <p:sp>
        <p:nvSpPr>
          <p:cNvPr id="7" name="Rectangle 6"/>
          <p:cNvSpPr/>
          <p:nvPr/>
        </p:nvSpPr>
        <p:spPr>
          <a:xfrm>
            <a:off x="5945294" y="685800"/>
            <a:ext cx="4572000" cy="1754326"/>
          </a:xfrm>
          <a:prstGeom prst="rect">
            <a:avLst/>
          </a:prstGeom>
        </p:spPr>
        <p:txBody>
          <a:bodyPr>
            <a:spAutoFit/>
          </a:bodyPr>
          <a:lstStyle/>
          <a:p>
            <a:r>
              <a:rPr lang="en-US" b="1" dirty="0">
                <a:solidFill>
                  <a:srgbClr val="FF0000"/>
                </a:solidFill>
              </a:rPr>
              <a:t>A process that uses ions of an inert gas to dislodge atoms from the surface of a crystalline material, the atoms then being electrically deposited to form an extremely thin coating on a glass, metal, plastic, or other surface. </a:t>
            </a:r>
          </a:p>
        </p:txBody>
      </p:sp>
    </p:spTree>
    <p:extLst>
      <p:ext uri="{BB962C8B-B14F-4D97-AF65-F5344CB8AC3E}">
        <p14:creationId xmlns:p14="http://schemas.microsoft.com/office/powerpoint/2010/main" val="3364683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291080" y="1651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dirty="0">
                <a:solidFill>
                  <a:srgbClr val="CC0000"/>
                </a:solidFill>
              </a:rPr>
              <a:t>Designs of Magnetron Sputtering System</a:t>
            </a:r>
          </a:p>
        </p:txBody>
      </p:sp>
      <p:sp>
        <p:nvSpPr>
          <p:cNvPr id="13315"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97A1B096-E801-4633-8C4E-AC0C18AEF124}" type="slidenum">
              <a:rPr lang="en-US" altLang="en-US" sz="1400"/>
              <a:pPr>
                <a:spcBef>
                  <a:spcPct val="0"/>
                </a:spcBef>
                <a:buFontTx/>
                <a:buNone/>
              </a:pPr>
              <a:t>14</a:t>
            </a:fld>
            <a:endParaRPr lang="en-US" altLang="en-US" sz="1400"/>
          </a:p>
        </p:txBody>
      </p:sp>
      <p:sp>
        <p:nvSpPr>
          <p:cNvPr id="13317" name="TextBox 6"/>
          <p:cNvSpPr txBox="1">
            <a:spLocks noChangeArrowheads="1"/>
          </p:cNvSpPr>
          <p:nvPr/>
        </p:nvSpPr>
        <p:spPr bwMode="auto">
          <a:xfrm>
            <a:off x="2447925" y="4830762"/>
            <a:ext cx="22288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dirty="0">
                <a:solidFill>
                  <a:srgbClr val="0000FF"/>
                </a:solidFill>
              </a:rPr>
              <a:t>SM: solenoid magnet</a:t>
            </a:r>
          </a:p>
          <a:p>
            <a:pPr eaLnBrk="1" hangingPunct="1">
              <a:spcBef>
                <a:spcPct val="0"/>
              </a:spcBef>
              <a:buFontTx/>
              <a:buNone/>
            </a:pPr>
            <a:r>
              <a:rPr lang="en-US" altLang="en-US" sz="1600" dirty="0">
                <a:solidFill>
                  <a:srgbClr val="0000FF"/>
                </a:solidFill>
              </a:rPr>
              <a:t>M: magnet</a:t>
            </a:r>
          </a:p>
          <a:p>
            <a:pPr eaLnBrk="1" hangingPunct="1">
              <a:spcBef>
                <a:spcPct val="0"/>
              </a:spcBef>
              <a:buFontTx/>
              <a:buNone/>
            </a:pPr>
            <a:r>
              <a:rPr lang="en-US" altLang="en-US" sz="1600" dirty="0">
                <a:solidFill>
                  <a:srgbClr val="0000FF"/>
                </a:solidFill>
              </a:rPr>
              <a:t>E: electric field</a:t>
            </a:r>
          </a:p>
          <a:p>
            <a:pPr eaLnBrk="1" hangingPunct="1">
              <a:spcBef>
                <a:spcPct val="0"/>
              </a:spcBef>
              <a:buFontTx/>
              <a:buNone/>
            </a:pPr>
            <a:r>
              <a:rPr lang="en-US" altLang="en-US" sz="1600" dirty="0">
                <a:solidFill>
                  <a:srgbClr val="0000FF"/>
                </a:solidFill>
              </a:rPr>
              <a:t>B: Magnetic field</a:t>
            </a:r>
          </a:p>
          <a:p>
            <a:pPr eaLnBrk="1" hangingPunct="1">
              <a:spcBef>
                <a:spcPct val="0"/>
              </a:spcBef>
              <a:buFontTx/>
              <a:buNone/>
            </a:pPr>
            <a:r>
              <a:rPr lang="en-US" altLang="en-US" sz="1600" dirty="0">
                <a:solidFill>
                  <a:srgbClr val="0000FF"/>
                </a:solidFill>
              </a:rPr>
              <a:t>T: Target</a:t>
            </a:r>
          </a:p>
          <a:p>
            <a:pPr eaLnBrk="1" hangingPunct="1">
              <a:spcBef>
                <a:spcPct val="0"/>
              </a:spcBef>
              <a:buFontTx/>
              <a:buNone/>
            </a:pPr>
            <a:r>
              <a:rPr lang="en-US" altLang="en-US" sz="1600" dirty="0">
                <a:solidFill>
                  <a:srgbClr val="0000FF"/>
                </a:solidFill>
              </a:rPr>
              <a:t>P: Plasma</a:t>
            </a:r>
          </a:p>
          <a:p>
            <a:pPr eaLnBrk="1" hangingPunct="1">
              <a:spcBef>
                <a:spcPct val="0"/>
              </a:spcBef>
              <a:buFontTx/>
              <a:buNone/>
            </a:pPr>
            <a:r>
              <a:rPr lang="en-US" altLang="en-US" sz="1600" dirty="0">
                <a:solidFill>
                  <a:srgbClr val="0000FF"/>
                </a:solidFill>
              </a:rPr>
              <a:t>S: Substrate</a:t>
            </a:r>
          </a:p>
        </p:txBody>
      </p:sp>
      <p:sp>
        <p:nvSpPr>
          <p:cNvPr id="8" name="TextBox 7"/>
          <p:cNvSpPr txBox="1"/>
          <p:nvPr/>
        </p:nvSpPr>
        <p:spPr>
          <a:xfrm>
            <a:off x="5553076" y="4876801"/>
            <a:ext cx="4810125" cy="1508105"/>
          </a:xfrm>
          <a:prstGeom prst="rect">
            <a:avLst/>
          </a:prstGeom>
          <a:noFill/>
        </p:spPr>
        <p:txBody>
          <a:bodyPr>
            <a:spAutoFit/>
          </a:bodyPr>
          <a:lstStyle/>
          <a:p>
            <a:pPr>
              <a:defRPr/>
            </a:pPr>
            <a:r>
              <a:rPr lang="en-US" sz="1600" dirty="0">
                <a:solidFill>
                  <a:srgbClr val="0000FF"/>
                </a:solidFill>
              </a:rPr>
              <a:t>Advantages:</a:t>
            </a:r>
          </a:p>
          <a:p>
            <a:pPr>
              <a:buFont typeface="Arial" pitchFamily="34" charset="0"/>
              <a:buChar char="•"/>
              <a:defRPr/>
            </a:pPr>
            <a:r>
              <a:rPr lang="en-US" sz="1600" dirty="0">
                <a:solidFill>
                  <a:srgbClr val="0000FF"/>
                </a:solidFill>
              </a:rPr>
              <a:t> Could be used together with DC or RF</a:t>
            </a:r>
          </a:p>
          <a:p>
            <a:pPr marL="171450" indent="-171450">
              <a:buFont typeface="Arial" pitchFamily="34" charset="0"/>
              <a:buChar char="•"/>
              <a:defRPr/>
            </a:pPr>
            <a:r>
              <a:rPr lang="en-US" sz="1600" dirty="0">
                <a:solidFill>
                  <a:srgbClr val="0000FF"/>
                </a:solidFill>
              </a:rPr>
              <a:t>Higher sputter efficiency due to the increase of ionization of </a:t>
            </a:r>
            <a:r>
              <a:rPr lang="en-US" sz="1600" dirty="0" err="1">
                <a:solidFill>
                  <a:srgbClr val="0000FF"/>
                </a:solidFill>
              </a:rPr>
              <a:t>Ar</a:t>
            </a:r>
            <a:r>
              <a:rPr lang="en-US" sz="1600" dirty="0">
                <a:solidFill>
                  <a:srgbClr val="0000FF"/>
                </a:solidFill>
              </a:rPr>
              <a:t> atoms</a:t>
            </a:r>
          </a:p>
          <a:p>
            <a:pPr marL="342900" lvl="1" indent="-171450">
              <a:buFont typeface="Arial" pitchFamily="34" charset="0"/>
              <a:buChar char="•"/>
              <a:tabLst>
                <a:tab pos="285750" algn="l"/>
              </a:tabLst>
              <a:defRPr/>
            </a:pPr>
            <a:r>
              <a:rPr lang="en-US" sz="1400" dirty="0">
                <a:solidFill>
                  <a:srgbClr val="0000FF"/>
                </a:solidFill>
              </a:rPr>
              <a:t>Higher sputter rate under lower pressure (10</a:t>
            </a:r>
            <a:r>
              <a:rPr lang="en-US" sz="1400" baseline="30000" dirty="0">
                <a:solidFill>
                  <a:srgbClr val="0000FF"/>
                </a:solidFill>
              </a:rPr>
              <a:t>-5</a:t>
            </a:r>
            <a:r>
              <a:rPr lang="en-US" sz="1400" dirty="0">
                <a:solidFill>
                  <a:srgbClr val="0000FF"/>
                </a:solidFill>
              </a:rPr>
              <a:t> or 10</a:t>
            </a:r>
            <a:r>
              <a:rPr lang="en-US" sz="1400" baseline="30000" dirty="0">
                <a:solidFill>
                  <a:srgbClr val="0000FF"/>
                </a:solidFill>
              </a:rPr>
              <a:t>-3</a:t>
            </a:r>
            <a:r>
              <a:rPr lang="en-US" sz="1400" dirty="0">
                <a:solidFill>
                  <a:srgbClr val="0000FF"/>
                </a:solidFill>
              </a:rPr>
              <a:t> </a:t>
            </a:r>
            <a:r>
              <a:rPr lang="en-US" sz="1400" dirty="0" err="1">
                <a:solidFill>
                  <a:srgbClr val="0000FF"/>
                </a:solidFill>
              </a:rPr>
              <a:t>Torr</a:t>
            </a:r>
            <a:r>
              <a:rPr lang="en-US" sz="1400" dirty="0">
                <a:solidFill>
                  <a:srgbClr val="0000FF"/>
                </a:solidFill>
              </a:rPr>
              <a:t>)</a:t>
            </a:r>
          </a:p>
          <a:p>
            <a:pPr marL="342900" lvl="1" indent="-171450">
              <a:buFont typeface="Arial" pitchFamily="34" charset="0"/>
              <a:buChar char="•"/>
              <a:defRPr/>
            </a:pPr>
            <a:r>
              <a:rPr lang="en-US" sz="1400" dirty="0">
                <a:solidFill>
                  <a:srgbClr val="0000FF"/>
                </a:solidFill>
                <a:latin typeface="+mj-lt"/>
              </a:rPr>
              <a:t>Increase probability of electrons striking </a:t>
            </a:r>
            <a:r>
              <a:rPr lang="en-US" sz="1400" dirty="0" err="1">
                <a:solidFill>
                  <a:srgbClr val="0000FF"/>
                </a:solidFill>
                <a:latin typeface="+mj-lt"/>
              </a:rPr>
              <a:t>Ar</a:t>
            </a:r>
            <a:r>
              <a:rPr lang="en-US" sz="1400" dirty="0">
                <a:solidFill>
                  <a:srgbClr val="0000FF"/>
                </a:solidFill>
                <a:latin typeface="+mj-lt"/>
              </a:rPr>
              <a:t>  atoms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081" y="749301"/>
            <a:ext cx="7226993" cy="4069449"/>
          </a:xfrm>
          <a:prstGeom prst="rect">
            <a:avLst/>
          </a:prstGeom>
        </p:spPr>
      </p:pic>
    </p:spTree>
    <p:extLst>
      <p:ext uri="{BB962C8B-B14F-4D97-AF65-F5344CB8AC3E}">
        <p14:creationId xmlns:p14="http://schemas.microsoft.com/office/powerpoint/2010/main" val="450023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184400" y="1651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a:solidFill>
                  <a:srgbClr val="CC0000"/>
                </a:solidFill>
              </a:rPr>
              <a:t>Parameters for Magnetron Sputtering</a:t>
            </a:r>
          </a:p>
        </p:txBody>
      </p:sp>
      <p:sp>
        <p:nvSpPr>
          <p:cNvPr id="14339"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737EB67F-A91B-443E-8775-F4E2A44134FC}" type="slidenum">
              <a:rPr lang="en-US" altLang="en-US" sz="1400"/>
              <a:pPr>
                <a:spcBef>
                  <a:spcPct val="0"/>
                </a:spcBef>
                <a:buFontTx/>
                <a:buNone/>
              </a:pPr>
              <a:t>15</a:t>
            </a:fld>
            <a:endParaRPr lang="en-US" altLang="en-US" sz="1400"/>
          </a:p>
        </p:txBody>
      </p:sp>
      <p:sp>
        <p:nvSpPr>
          <p:cNvPr id="5" name="Rectangle 3"/>
          <p:cNvSpPr txBox="1">
            <a:spLocks noChangeArrowheads="1"/>
          </p:cNvSpPr>
          <p:nvPr/>
        </p:nvSpPr>
        <p:spPr>
          <a:xfrm>
            <a:off x="2238375" y="1257301"/>
            <a:ext cx="7696200" cy="4505325"/>
          </a:xfrm>
          <a:prstGeom prst="rect">
            <a:avLst/>
          </a:prstGeom>
        </p:spPr>
        <p:txBody>
          <a:bodyPr/>
          <a:lstStyle/>
          <a:p>
            <a:pPr marL="342900" indent="-342900">
              <a:spcBef>
                <a:spcPct val="20000"/>
              </a:spcBef>
              <a:buFont typeface="Arial" pitchFamily="34" charset="0"/>
              <a:buChar char="•"/>
              <a:defRPr/>
            </a:pPr>
            <a:r>
              <a:rPr lang="en-US" sz="2400" kern="0" dirty="0">
                <a:solidFill>
                  <a:srgbClr val="0000FF"/>
                </a:solidFill>
              </a:rPr>
              <a:t> </a:t>
            </a:r>
            <a:r>
              <a:rPr lang="en-US" sz="2400" b="1" kern="0" dirty="0">
                <a:solidFill>
                  <a:srgbClr val="0000FF"/>
                </a:solidFill>
                <a:latin typeface="+mj-lt"/>
              </a:rPr>
              <a:t>Deposition pressure : 10</a:t>
            </a:r>
            <a:r>
              <a:rPr lang="en-US" sz="2400" b="1" kern="0" baseline="30000" dirty="0">
                <a:solidFill>
                  <a:srgbClr val="0000FF"/>
                </a:solidFill>
                <a:latin typeface="+mj-lt"/>
              </a:rPr>
              <a:t>-5</a:t>
            </a:r>
            <a:r>
              <a:rPr lang="en-US" sz="2400" b="1" kern="0" dirty="0">
                <a:solidFill>
                  <a:srgbClr val="0000FF"/>
                </a:solidFill>
                <a:latin typeface="+mj-lt"/>
              </a:rPr>
              <a:t> to 10</a:t>
            </a:r>
            <a:r>
              <a:rPr lang="en-US" sz="2400" b="1" kern="0" baseline="30000" dirty="0">
                <a:solidFill>
                  <a:srgbClr val="0000FF"/>
                </a:solidFill>
                <a:latin typeface="+mj-lt"/>
              </a:rPr>
              <a:t>-3</a:t>
            </a:r>
            <a:r>
              <a:rPr lang="en-US" sz="2400" b="1" kern="0" dirty="0">
                <a:solidFill>
                  <a:srgbClr val="0000FF"/>
                </a:solidFill>
                <a:latin typeface="+mj-lt"/>
              </a:rPr>
              <a:t> </a:t>
            </a:r>
            <a:r>
              <a:rPr lang="en-US" sz="2400" b="1" kern="0" dirty="0" err="1">
                <a:solidFill>
                  <a:srgbClr val="0000FF"/>
                </a:solidFill>
                <a:latin typeface="+mj-lt"/>
              </a:rPr>
              <a:t>Torr</a:t>
            </a:r>
            <a:r>
              <a:rPr lang="en-US" sz="2400" b="1" kern="0" dirty="0">
                <a:solidFill>
                  <a:srgbClr val="0000FF"/>
                </a:solidFill>
                <a:latin typeface="+mj-lt"/>
              </a:rPr>
              <a:t> </a:t>
            </a:r>
          </a:p>
          <a:p>
            <a:pPr marL="685800" lvl="1" indent="-228600">
              <a:spcBef>
                <a:spcPct val="20000"/>
              </a:spcBef>
              <a:buFont typeface="Arial" pitchFamily="34" charset="0"/>
              <a:buChar char="•"/>
              <a:defRPr/>
            </a:pPr>
            <a:r>
              <a:rPr lang="en-US" sz="2000" b="1" kern="0" dirty="0">
                <a:latin typeface="+mj-lt"/>
              </a:rPr>
              <a:t>Pressure for DC or RF Sputtering:  </a:t>
            </a:r>
            <a:r>
              <a:rPr lang="en-US" sz="2000" b="1" kern="0" dirty="0">
                <a:latin typeface="+mj-lt"/>
                <a:cs typeface="Times New Roman"/>
              </a:rPr>
              <a:t>~ </a:t>
            </a:r>
            <a:r>
              <a:rPr lang="en-US" sz="2000" b="1" kern="0" dirty="0">
                <a:latin typeface="+mj-lt"/>
              </a:rPr>
              <a:t>0.1 </a:t>
            </a:r>
            <a:r>
              <a:rPr lang="en-US" sz="2000" b="1" kern="0" dirty="0" err="1">
                <a:latin typeface="+mj-lt"/>
              </a:rPr>
              <a:t>Torr</a:t>
            </a:r>
            <a:endParaRPr lang="en-US" sz="2000" b="1" kern="0" dirty="0">
              <a:latin typeface="+mj-lt"/>
            </a:endParaRPr>
          </a:p>
          <a:p>
            <a:pPr marL="685800" lvl="1" indent="-228600">
              <a:spcBef>
                <a:spcPct val="20000"/>
              </a:spcBef>
              <a:buFont typeface="Arial" pitchFamily="34" charset="0"/>
              <a:buChar char="•"/>
              <a:defRPr/>
            </a:pPr>
            <a:r>
              <a:rPr lang="en-US" sz="2000" b="1" kern="0" dirty="0">
                <a:latin typeface="+mj-lt"/>
              </a:rPr>
              <a:t>Pressure for evaporation:  </a:t>
            </a:r>
            <a:r>
              <a:rPr lang="en-US" sz="2000" b="1" kern="0" dirty="0">
                <a:latin typeface="+mj-lt"/>
                <a:cs typeface="Times New Roman"/>
              </a:rPr>
              <a:t>~ </a:t>
            </a:r>
            <a:r>
              <a:rPr lang="en-US" sz="2000" b="1" kern="0" dirty="0">
                <a:latin typeface="+mj-lt"/>
              </a:rPr>
              <a:t>0.01 </a:t>
            </a:r>
            <a:r>
              <a:rPr lang="en-US" sz="2000" b="1" kern="0" dirty="0" err="1">
                <a:latin typeface="+mj-lt"/>
              </a:rPr>
              <a:t>Torr</a:t>
            </a:r>
            <a:endParaRPr lang="en-US" sz="2000" b="1" kern="0" dirty="0">
              <a:latin typeface="+mj-lt"/>
            </a:endParaRPr>
          </a:p>
          <a:p>
            <a:pPr marL="342900" indent="-342900">
              <a:spcBef>
                <a:spcPct val="20000"/>
              </a:spcBef>
              <a:buFontTx/>
              <a:buChar char="•"/>
              <a:defRPr/>
            </a:pPr>
            <a:endParaRPr lang="en-US" sz="2400" b="1" kern="0" dirty="0">
              <a:latin typeface="+mj-lt"/>
            </a:endParaRPr>
          </a:p>
          <a:p>
            <a:pPr marL="342900" indent="-342900">
              <a:spcBef>
                <a:spcPct val="20000"/>
              </a:spcBef>
              <a:buFontTx/>
              <a:buChar char="•"/>
              <a:defRPr/>
            </a:pPr>
            <a:r>
              <a:rPr lang="en-US" sz="2400" b="1" kern="0" dirty="0">
                <a:solidFill>
                  <a:srgbClr val="0000FF"/>
                </a:solidFill>
                <a:latin typeface="+mj-lt"/>
              </a:rPr>
              <a:t>Deposition rate : 0.2 ~ 2 </a:t>
            </a:r>
            <a:r>
              <a:rPr lang="el-GR" sz="2400" b="1" kern="0" dirty="0">
                <a:solidFill>
                  <a:srgbClr val="0000FF"/>
                </a:solidFill>
              </a:rPr>
              <a:t>μ</a:t>
            </a:r>
            <a:r>
              <a:rPr lang="en-US" sz="2400" b="1" kern="0" dirty="0">
                <a:solidFill>
                  <a:srgbClr val="0000FF"/>
                </a:solidFill>
                <a:latin typeface="+mj-lt"/>
              </a:rPr>
              <a:t>m/min </a:t>
            </a:r>
          </a:p>
          <a:p>
            <a:pPr marL="685800" lvl="1" indent="-228600">
              <a:spcBef>
                <a:spcPct val="20000"/>
              </a:spcBef>
              <a:buFontTx/>
              <a:buChar char="•"/>
              <a:defRPr/>
            </a:pPr>
            <a:r>
              <a:rPr kumimoji="1" lang="en-US" altLang="ko-KR" sz="2000" b="1" kern="0" dirty="0">
                <a:latin typeface="+mj-lt"/>
                <a:ea typeface="굴림" pitchFamily="34" charset="-127"/>
              </a:rPr>
              <a:t>10 times higher than DC or RF sputtering</a:t>
            </a:r>
            <a:r>
              <a:rPr lang="en-US" sz="2000" b="1" kern="0" dirty="0">
                <a:latin typeface="+mj-lt"/>
              </a:rPr>
              <a:t> </a:t>
            </a:r>
          </a:p>
          <a:p>
            <a:pPr marL="685800" lvl="1" indent="-228600">
              <a:spcBef>
                <a:spcPct val="20000"/>
              </a:spcBef>
              <a:buFontTx/>
              <a:buChar char="•"/>
              <a:defRPr/>
            </a:pPr>
            <a:r>
              <a:rPr lang="en-US" sz="2000" b="1" kern="0" dirty="0">
                <a:latin typeface="+mj-lt"/>
              </a:rPr>
              <a:t>Deposition rate for evaporation is  2 ~5 </a:t>
            </a:r>
            <a:r>
              <a:rPr lang="el-GR" sz="2000" b="1" kern="0" dirty="0">
                <a:latin typeface="+mj-lt"/>
              </a:rPr>
              <a:t>μ</a:t>
            </a:r>
            <a:r>
              <a:rPr lang="en-US" sz="2000" b="1" kern="0" dirty="0">
                <a:latin typeface="+mj-lt"/>
              </a:rPr>
              <a:t>m/min</a:t>
            </a:r>
          </a:p>
          <a:p>
            <a:pPr marL="685800" lvl="1" indent="-228600">
              <a:spcBef>
                <a:spcPct val="20000"/>
              </a:spcBef>
              <a:buFontTx/>
              <a:buChar char="•"/>
              <a:defRPr/>
            </a:pPr>
            <a:endParaRPr lang="en-US" sz="2000" b="1" kern="0" dirty="0">
              <a:latin typeface="+mj-lt"/>
            </a:endParaRPr>
          </a:p>
          <a:p>
            <a:pPr marL="342900" indent="-342900">
              <a:spcBef>
                <a:spcPct val="20000"/>
              </a:spcBef>
              <a:buFontTx/>
              <a:buChar char="•"/>
              <a:defRPr/>
            </a:pPr>
            <a:r>
              <a:rPr lang="en-US" sz="2400" b="1" kern="0" dirty="0">
                <a:solidFill>
                  <a:srgbClr val="0000FF"/>
                </a:solidFill>
                <a:latin typeface="+mj-lt"/>
              </a:rPr>
              <a:t>Deposition temperature: 100 to 150</a:t>
            </a:r>
            <a:r>
              <a:rPr lang="en-US" sz="2400" b="1" kern="0" baseline="30000" dirty="0">
                <a:solidFill>
                  <a:srgbClr val="0000FF"/>
                </a:solidFill>
                <a:latin typeface="+mj-lt"/>
              </a:rPr>
              <a:t>o</a:t>
            </a:r>
            <a:r>
              <a:rPr lang="en-US" sz="2400" b="1" kern="0" dirty="0">
                <a:solidFill>
                  <a:srgbClr val="0000FF"/>
                </a:solidFill>
                <a:latin typeface="+mj-lt"/>
              </a:rPr>
              <a:t>C</a:t>
            </a:r>
          </a:p>
          <a:p>
            <a:pPr marL="685800" lvl="1" indent="-228600">
              <a:spcBef>
                <a:spcPct val="20000"/>
              </a:spcBef>
              <a:buFont typeface="Arial" pitchFamily="34" charset="0"/>
              <a:buChar char="•"/>
              <a:defRPr/>
            </a:pPr>
            <a:r>
              <a:rPr lang="en-US" sz="2000" b="1" kern="0" dirty="0"/>
              <a:t> Evaporation temperature is above 1000</a:t>
            </a:r>
            <a:r>
              <a:rPr lang="en-US" sz="2000" b="1" kern="0" baseline="30000" dirty="0"/>
              <a:t>o</a:t>
            </a:r>
            <a:r>
              <a:rPr lang="en-US" sz="2000" b="1" kern="0" dirty="0"/>
              <a:t>C</a:t>
            </a:r>
            <a:endParaRPr lang="en-US" sz="2400" b="1" kern="0" dirty="0">
              <a:latin typeface="Times New Roman" pitchFamily="18" charset="0"/>
            </a:endParaRPr>
          </a:p>
        </p:txBody>
      </p:sp>
    </p:spTree>
    <p:extLst>
      <p:ext uri="{BB962C8B-B14F-4D97-AF65-F5344CB8AC3E}">
        <p14:creationId xmlns:p14="http://schemas.microsoft.com/office/powerpoint/2010/main" val="2899710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184400" y="1651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a:solidFill>
                  <a:srgbClr val="CC0000"/>
                </a:solidFill>
              </a:rPr>
              <a:t>Reactive Sputtering</a:t>
            </a:r>
          </a:p>
        </p:txBody>
      </p:sp>
      <p:sp>
        <p:nvSpPr>
          <p:cNvPr id="15363"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68958FDA-A299-45D5-AAB0-54E11413A6A0}" type="slidenum">
              <a:rPr lang="en-US" altLang="en-US" sz="1400"/>
              <a:pPr>
                <a:spcBef>
                  <a:spcPct val="0"/>
                </a:spcBef>
                <a:buFontTx/>
                <a:buNone/>
              </a:pPr>
              <a:t>16</a:t>
            </a:fld>
            <a:endParaRPr lang="en-US" altLang="en-US" sz="1400"/>
          </a:p>
        </p:txBody>
      </p:sp>
      <p:sp>
        <p:nvSpPr>
          <p:cNvPr id="15364" name="Rectangle 3"/>
          <p:cNvSpPr txBox="1">
            <a:spLocks noChangeArrowheads="1"/>
          </p:cNvSpPr>
          <p:nvPr/>
        </p:nvSpPr>
        <p:spPr bwMode="auto">
          <a:xfrm>
            <a:off x="2266950" y="1238250"/>
            <a:ext cx="77724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cs typeface="Arial" charset="0"/>
              </a:defRPr>
            </a:lvl1pPr>
            <a:lvl2pPr marL="342900" indent="-342900">
              <a:spcBef>
                <a:spcPct val="20000"/>
              </a:spcBef>
              <a:buChar char="–"/>
              <a:defRPr sz="2800">
                <a:solidFill>
                  <a:schemeClr val="tx1"/>
                </a:solidFill>
                <a:latin typeface="Arial" charset="0"/>
                <a:cs typeface="Arial" charset="0"/>
              </a:defRPr>
            </a:lvl2pPr>
            <a:lvl3pPr>
              <a:spcBef>
                <a:spcPct val="20000"/>
              </a:spcBef>
              <a:buChar char="•"/>
              <a:defRPr sz="2400">
                <a:solidFill>
                  <a:schemeClr val="tx1"/>
                </a:solidFill>
                <a:latin typeface="Arial" charset="0"/>
                <a:cs typeface="Arial" charset="0"/>
              </a:defRPr>
            </a:lvl3pPr>
            <a:lvl4pPr marL="1085850" indent="-17145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r>
              <a:rPr kumimoji="1" lang="en-US" altLang="ko-KR" sz="2000">
                <a:ea typeface="Gulim" pitchFamily="34" charset="-127"/>
              </a:rPr>
              <a:t>Sputtering metallic target in the presence of a reactive gas mixed with inert gas (Ar)</a:t>
            </a:r>
          </a:p>
          <a:p>
            <a:pPr>
              <a:buFontTx/>
              <a:buNone/>
            </a:pPr>
            <a:endParaRPr kumimoji="1" lang="en-US" altLang="ko-KR" sz="2000">
              <a:ea typeface="Gulim" pitchFamily="34" charset="-127"/>
            </a:endParaRPr>
          </a:p>
          <a:p>
            <a:pPr lvl="1" eaLnBrk="1" hangingPunct="1">
              <a:spcBef>
                <a:spcPct val="0"/>
              </a:spcBef>
              <a:buFont typeface="Arial" charset="0"/>
              <a:buChar char="•"/>
            </a:pPr>
            <a:r>
              <a:rPr lang="en-US" altLang="en-US" sz="2000"/>
              <a:t> A mixture of inert +reactive gases used for sputtering</a:t>
            </a:r>
          </a:p>
          <a:p>
            <a:pPr lvl="3" eaLnBrk="1" hangingPunct="1">
              <a:spcBef>
                <a:spcPct val="0"/>
              </a:spcBef>
              <a:buFont typeface="Arial" charset="0"/>
              <a:buChar char="•"/>
            </a:pPr>
            <a:r>
              <a:rPr kumimoji="1" lang="en-US" altLang="ko-KR">
                <a:ea typeface="Gulim" pitchFamily="34" charset="-127"/>
              </a:rPr>
              <a:t>oxides – Al</a:t>
            </a:r>
            <a:r>
              <a:rPr kumimoji="1" lang="en-US" altLang="ko-KR" baseline="-25000">
                <a:ea typeface="Gulim" pitchFamily="34" charset="-127"/>
              </a:rPr>
              <a:t>2</a:t>
            </a:r>
            <a:r>
              <a:rPr kumimoji="1" lang="en-US" altLang="ko-KR">
                <a:ea typeface="Gulim" pitchFamily="34" charset="-127"/>
              </a:rPr>
              <a:t>O</a:t>
            </a:r>
            <a:r>
              <a:rPr kumimoji="1" lang="en-US" altLang="ko-KR" baseline="-25000">
                <a:ea typeface="Gulim" pitchFamily="34" charset="-127"/>
              </a:rPr>
              <a:t>3</a:t>
            </a:r>
            <a:r>
              <a:rPr kumimoji="1" lang="en-US" altLang="ko-KR">
                <a:ea typeface="Gulim" pitchFamily="34" charset="-127"/>
              </a:rPr>
              <a:t>, SiO</a:t>
            </a:r>
            <a:r>
              <a:rPr kumimoji="1" lang="en-US" altLang="ko-KR" baseline="-25000">
                <a:ea typeface="Gulim" pitchFamily="34" charset="-127"/>
              </a:rPr>
              <a:t>2</a:t>
            </a:r>
            <a:r>
              <a:rPr kumimoji="1" lang="en-US" altLang="ko-KR">
                <a:ea typeface="Gulim" pitchFamily="34" charset="-127"/>
              </a:rPr>
              <a:t>, Ta</a:t>
            </a:r>
            <a:r>
              <a:rPr kumimoji="1" lang="en-US" altLang="ko-KR" baseline="-25000">
                <a:ea typeface="Gulim" pitchFamily="34" charset="-127"/>
              </a:rPr>
              <a:t>2</a:t>
            </a:r>
            <a:r>
              <a:rPr kumimoji="1" lang="en-US" altLang="ko-KR">
                <a:ea typeface="Gulim" pitchFamily="34" charset="-127"/>
              </a:rPr>
              <a:t>O</a:t>
            </a:r>
            <a:r>
              <a:rPr kumimoji="1" lang="en-US" altLang="ko-KR" baseline="-25000">
                <a:ea typeface="Gulim" pitchFamily="34" charset="-127"/>
              </a:rPr>
              <a:t>5</a:t>
            </a:r>
            <a:r>
              <a:rPr kumimoji="1" lang="en-US" altLang="ko-KR">
                <a:ea typeface="Gulim" pitchFamily="34" charset="-127"/>
              </a:rPr>
              <a:t> (O</a:t>
            </a:r>
            <a:r>
              <a:rPr kumimoji="1" lang="en-US" altLang="ko-KR" baseline="-25000">
                <a:ea typeface="Gulim" pitchFamily="34" charset="-127"/>
              </a:rPr>
              <a:t>2</a:t>
            </a:r>
            <a:r>
              <a:rPr kumimoji="1" lang="en-US" altLang="ko-KR">
                <a:ea typeface="Gulim" pitchFamily="34" charset="-127"/>
              </a:rPr>
              <a:t>)</a:t>
            </a:r>
          </a:p>
          <a:p>
            <a:pPr lvl="2" eaLnBrk="1" hangingPunct="1">
              <a:spcBef>
                <a:spcPct val="0"/>
              </a:spcBef>
            </a:pPr>
            <a:r>
              <a:rPr kumimoji="1" lang="en-US" altLang="ko-KR" sz="2000">
                <a:ea typeface="Gulim" pitchFamily="34" charset="-127"/>
              </a:rPr>
              <a:t> nitrides – TaN, TiN, Si</a:t>
            </a:r>
            <a:r>
              <a:rPr kumimoji="1" lang="en-US" altLang="ko-KR" sz="2000" baseline="-25000">
                <a:ea typeface="Gulim" pitchFamily="34" charset="-127"/>
              </a:rPr>
              <a:t>3</a:t>
            </a:r>
            <a:r>
              <a:rPr kumimoji="1" lang="en-US" altLang="ko-KR" sz="2000">
                <a:ea typeface="Gulim" pitchFamily="34" charset="-127"/>
              </a:rPr>
              <a:t>N</a:t>
            </a:r>
            <a:r>
              <a:rPr kumimoji="1" lang="en-US" altLang="ko-KR" sz="2000" baseline="-25000">
                <a:ea typeface="Gulim" pitchFamily="34" charset="-127"/>
              </a:rPr>
              <a:t>4</a:t>
            </a:r>
            <a:r>
              <a:rPr kumimoji="1" lang="en-US" altLang="ko-KR" sz="2000">
                <a:ea typeface="Gulim" pitchFamily="34" charset="-127"/>
              </a:rPr>
              <a:t> (N</a:t>
            </a:r>
            <a:r>
              <a:rPr kumimoji="1" lang="en-US" altLang="ko-KR" sz="2000" baseline="-25000">
                <a:ea typeface="Gulim" pitchFamily="34" charset="-127"/>
              </a:rPr>
              <a:t>2</a:t>
            </a:r>
            <a:r>
              <a:rPr kumimoji="1" lang="en-US" altLang="ko-KR" sz="2000">
                <a:ea typeface="Gulim" pitchFamily="34" charset="-127"/>
              </a:rPr>
              <a:t>, NH</a:t>
            </a:r>
            <a:r>
              <a:rPr kumimoji="1" lang="en-US" altLang="ko-KR" sz="2000" baseline="-25000">
                <a:ea typeface="Gulim" pitchFamily="34" charset="-127"/>
              </a:rPr>
              <a:t>3</a:t>
            </a:r>
            <a:r>
              <a:rPr kumimoji="1" lang="en-US" altLang="ko-KR" sz="2000">
                <a:ea typeface="Gulim" pitchFamily="34" charset="-127"/>
              </a:rPr>
              <a:t>)</a:t>
            </a:r>
          </a:p>
          <a:p>
            <a:pPr lvl="1" eaLnBrk="1" hangingPunct="1">
              <a:spcBef>
                <a:spcPct val="0"/>
              </a:spcBef>
              <a:buFont typeface="Arial" charset="0"/>
              <a:buChar char="•"/>
            </a:pPr>
            <a:r>
              <a:rPr kumimoji="1" lang="en-US" altLang="ko-KR" sz="2000">
                <a:ea typeface="Gulim" pitchFamily="34" charset="-127"/>
              </a:rPr>
              <a:t>carbides – TiC, WC, SiC (CH</a:t>
            </a:r>
            <a:r>
              <a:rPr kumimoji="1" lang="en-US" altLang="ko-KR" sz="2000" baseline="-25000">
                <a:ea typeface="Gulim" pitchFamily="34" charset="-127"/>
              </a:rPr>
              <a:t>4</a:t>
            </a:r>
            <a:r>
              <a:rPr kumimoji="1" lang="en-US" altLang="ko-KR" sz="2000">
                <a:ea typeface="Gulim" pitchFamily="34" charset="-127"/>
              </a:rPr>
              <a:t>, C</a:t>
            </a:r>
            <a:r>
              <a:rPr kumimoji="1" lang="en-US" altLang="ko-KR" sz="2000" baseline="-25000">
                <a:ea typeface="Gulim" pitchFamily="34" charset="-127"/>
              </a:rPr>
              <a:t>2</a:t>
            </a:r>
            <a:r>
              <a:rPr kumimoji="1" lang="en-US" altLang="ko-KR" sz="2000">
                <a:ea typeface="Gulim" pitchFamily="34" charset="-127"/>
              </a:rPr>
              <a:t>H</a:t>
            </a:r>
            <a:r>
              <a:rPr kumimoji="1" lang="en-US" altLang="ko-KR" sz="2000" baseline="-25000">
                <a:ea typeface="Gulim" pitchFamily="34" charset="-127"/>
              </a:rPr>
              <a:t>4</a:t>
            </a:r>
            <a:r>
              <a:rPr kumimoji="1" lang="en-US" altLang="ko-KR" sz="2000">
                <a:ea typeface="Gulim" pitchFamily="34" charset="-127"/>
              </a:rPr>
              <a:t>, C</a:t>
            </a:r>
            <a:r>
              <a:rPr kumimoji="1" lang="en-US" altLang="ko-KR" sz="2000" baseline="-25000">
                <a:ea typeface="Gulim" pitchFamily="34" charset="-127"/>
              </a:rPr>
              <a:t>3</a:t>
            </a:r>
            <a:r>
              <a:rPr kumimoji="1" lang="en-US" altLang="ko-KR" sz="2000">
                <a:ea typeface="Gulim" pitchFamily="34" charset="-127"/>
              </a:rPr>
              <a:t>H</a:t>
            </a:r>
            <a:r>
              <a:rPr kumimoji="1" lang="en-US" altLang="ko-KR" sz="2000" baseline="-25000">
                <a:ea typeface="Gulim" pitchFamily="34" charset="-127"/>
              </a:rPr>
              <a:t>8</a:t>
            </a:r>
            <a:r>
              <a:rPr kumimoji="1" lang="en-US" altLang="ko-KR" sz="2000">
                <a:ea typeface="Gulim" pitchFamily="34" charset="-127"/>
              </a:rPr>
              <a:t>)</a:t>
            </a:r>
          </a:p>
          <a:p>
            <a:pPr lvl="1" eaLnBrk="1" hangingPunct="1">
              <a:spcBef>
                <a:spcPct val="0"/>
              </a:spcBef>
              <a:buFontTx/>
              <a:buNone/>
            </a:pPr>
            <a:endParaRPr kumimoji="1" lang="en-US" altLang="ko-KR" sz="2000">
              <a:ea typeface="Gulim" pitchFamily="34" charset="-127"/>
            </a:endParaRPr>
          </a:p>
          <a:p>
            <a:pPr eaLnBrk="1" hangingPunct="1">
              <a:spcBef>
                <a:spcPct val="0"/>
              </a:spcBef>
            </a:pPr>
            <a:r>
              <a:rPr kumimoji="1" lang="en-US" altLang="ko-KR" sz="2000">
                <a:ea typeface="GulimChe" pitchFamily="49" charset="-127"/>
              </a:rPr>
              <a:t>Chemical reaction takes place on substrate and target</a:t>
            </a:r>
          </a:p>
          <a:p>
            <a:pPr eaLnBrk="1" hangingPunct="1">
              <a:spcBef>
                <a:spcPct val="0"/>
              </a:spcBef>
              <a:buFontTx/>
              <a:buNone/>
            </a:pPr>
            <a:endParaRPr kumimoji="1" lang="en-US" altLang="ko-KR" sz="2000">
              <a:ea typeface="GulimChe" pitchFamily="49" charset="-127"/>
            </a:endParaRPr>
          </a:p>
          <a:p>
            <a:pPr eaLnBrk="1" hangingPunct="1">
              <a:spcBef>
                <a:spcPct val="0"/>
              </a:spcBef>
            </a:pPr>
            <a:r>
              <a:rPr kumimoji="1" lang="en-US" altLang="ko-KR" sz="2000">
                <a:ea typeface="GulimChe" pitchFamily="49" charset="-127"/>
              </a:rPr>
              <a:t>Can poison target if chemical reactions are faster than sputter rate</a:t>
            </a:r>
          </a:p>
          <a:p>
            <a:pPr eaLnBrk="1" hangingPunct="1">
              <a:spcBef>
                <a:spcPct val="0"/>
              </a:spcBef>
              <a:buFontTx/>
              <a:buNone/>
            </a:pPr>
            <a:endParaRPr kumimoji="1" lang="en-US" altLang="ko-KR" sz="2000">
              <a:ea typeface="GulimChe" pitchFamily="49" charset="-127"/>
            </a:endParaRPr>
          </a:p>
          <a:p>
            <a:pPr eaLnBrk="1" hangingPunct="1">
              <a:spcBef>
                <a:spcPct val="0"/>
              </a:spcBef>
            </a:pPr>
            <a:r>
              <a:rPr kumimoji="1" lang="en-US" altLang="ko-KR" sz="2000">
                <a:ea typeface="GulimChe" pitchFamily="49" charset="-127"/>
              </a:rPr>
              <a:t>Adjust reactive gas flow to get good stoichiometry without incorporating excess gas into film</a:t>
            </a:r>
            <a:r>
              <a:rPr kumimoji="1" lang="en-US" altLang="ko-KR" sz="2000">
                <a:ea typeface="Gulim" pitchFamily="34" charset="-127"/>
              </a:rPr>
              <a:t> </a:t>
            </a:r>
            <a:endParaRPr lang="en-US" altLang="en-US" sz="2800" b="1">
              <a:latin typeface="Times New Roman" pitchFamily="18" charset="0"/>
            </a:endParaRPr>
          </a:p>
        </p:txBody>
      </p:sp>
    </p:spTree>
    <p:extLst>
      <p:ext uri="{BB962C8B-B14F-4D97-AF65-F5344CB8AC3E}">
        <p14:creationId xmlns:p14="http://schemas.microsoft.com/office/powerpoint/2010/main" val="3414574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184400" y="1651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a:solidFill>
                  <a:srgbClr val="CC0000"/>
                </a:solidFill>
              </a:rPr>
              <a:t>Comparison between Evaporation and Sputtering</a:t>
            </a:r>
          </a:p>
        </p:txBody>
      </p:sp>
      <p:sp>
        <p:nvSpPr>
          <p:cNvPr id="16387"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D2F386AC-7208-4B74-B396-2DB3CA522AD1}" type="slidenum">
              <a:rPr lang="en-US" altLang="en-US" sz="1400"/>
              <a:pPr>
                <a:spcBef>
                  <a:spcPct val="0"/>
                </a:spcBef>
                <a:buFontTx/>
                <a:buNone/>
              </a:pPr>
              <a:t>17</a:t>
            </a:fld>
            <a:endParaRPr lang="en-US" altLang="en-US" sz="1400"/>
          </a:p>
        </p:txBody>
      </p:sp>
      <p:graphicFrame>
        <p:nvGraphicFramePr>
          <p:cNvPr id="7" name="Table 6"/>
          <p:cNvGraphicFramePr>
            <a:graphicFrameLocks noGrp="1"/>
          </p:cNvGraphicFramePr>
          <p:nvPr/>
        </p:nvGraphicFramePr>
        <p:xfrm>
          <a:off x="2171700" y="1168401"/>
          <a:ext cx="8229600" cy="5176839"/>
        </p:xfrm>
        <a:graphic>
          <a:graphicData uri="http://schemas.openxmlformats.org/drawingml/2006/table">
            <a:tbl>
              <a:tblPr firstRow="1" bandRow="1">
                <a:tableStyleId>{5C22544A-7EE6-4342-B048-85BDC9FD1C3A}</a:tableStyleId>
              </a:tblPr>
              <a:tblGrid>
                <a:gridCol w="3829050">
                  <a:extLst>
                    <a:ext uri="{9D8B030D-6E8A-4147-A177-3AD203B41FA5}">
                      <a16:colId xmlns:a16="http://schemas.microsoft.com/office/drawing/2014/main" val="20000"/>
                    </a:ext>
                  </a:extLst>
                </a:gridCol>
                <a:gridCol w="4400550">
                  <a:extLst>
                    <a:ext uri="{9D8B030D-6E8A-4147-A177-3AD203B41FA5}">
                      <a16:colId xmlns:a16="http://schemas.microsoft.com/office/drawing/2014/main" val="20001"/>
                    </a:ext>
                  </a:extLst>
                </a:gridCol>
              </a:tblGrid>
              <a:tr h="3708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Evaporation</a:t>
                      </a:r>
                    </a:p>
                  </a:txBody>
                  <a:tcPr marT="45723" marB="45723"/>
                </a:tc>
                <a:tc>
                  <a:txBody>
                    <a:bodyPr/>
                    <a:lstStyle/>
                    <a:p>
                      <a:pPr algn="ctr"/>
                      <a:r>
                        <a:rPr lang="en-US" sz="1800" dirty="0" smtClean="0">
                          <a:solidFill>
                            <a:schemeClr val="tx1"/>
                          </a:solidFill>
                        </a:rPr>
                        <a:t>Sputtering</a:t>
                      </a:r>
                      <a:endParaRPr lang="en-US" sz="1800" dirty="0">
                        <a:solidFill>
                          <a:schemeClr val="tx1"/>
                        </a:solidFill>
                      </a:endParaRPr>
                    </a:p>
                  </a:txBody>
                  <a:tcPr marT="45723" marB="45723"/>
                </a:tc>
                <a:extLst>
                  <a:ext uri="{0D108BD9-81ED-4DB2-BD59-A6C34878D82A}">
                    <a16:rowId xmlns:a16="http://schemas.microsoft.com/office/drawing/2014/main" val="10000"/>
                  </a:ext>
                </a:extLst>
              </a:tr>
              <a:tr h="823011">
                <a:tc>
                  <a:txBody>
                    <a:bodyPr/>
                    <a:lstStyle/>
                    <a:p>
                      <a:pPr>
                        <a:buFont typeface="Arial" pitchFamily="34" charset="0"/>
                        <a:buChar char="•"/>
                      </a:pPr>
                      <a:r>
                        <a:rPr lang="en-US" sz="1600" kern="1200" baseline="0" dirty="0" smtClean="0">
                          <a:solidFill>
                            <a:schemeClr val="dk1"/>
                          </a:solidFill>
                          <a:latin typeface="+mn-lt"/>
                          <a:ea typeface="+mn-ea"/>
                          <a:cs typeface="+mn-cs"/>
                        </a:rPr>
                        <a:t> Low energy atoms (~ 0.1 </a:t>
                      </a:r>
                      <a:r>
                        <a:rPr lang="en-US" sz="1600" kern="1200" baseline="0" dirty="0" err="1" smtClean="0">
                          <a:solidFill>
                            <a:schemeClr val="dk1"/>
                          </a:solidFill>
                          <a:latin typeface="+mn-lt"/>
                          <a:ea typeface="+mn-ea"/>
                          <a:cs typeface="+mn-cs"/>
                        </a:rPr>
                        <a:t>eV</a:t>
                      </a:r>
                      <a:r>
                        <a:rPr lang="en-US" sz="1600" kern="1200" baseline="0" dirty="0" smtClean="0">
                          <a:solidFill>
                            <a:schemeClr val="dk1"/>
                          </a:solidFill>
                          <a:latin typeface="+mn-lt"/>
                          <a:ea typeface="+mn-ea"/>
                          <a:cs typeface="+mn-cs"/>
                        </a:rPr>
                        <a:t>)	</a:t>
                      </a:r>
                    </a:p>
                    <a:p>
                      <a:endParaRPr lang="en-US" sz="1600" dirty="0"/>
                    </a:p>
                  </a:txBody>
                  <a:tcPr marT="45723" marB="45723"/>
                </a:tc>
                <a:tc>
                  <a:txBody>
                    <a:bodyPr/>
                    <a:lstStyle/>
                    <a:p>
                      <a:pPr>
                        <a:buFont typeface="Arial" pitchFamily="34" charset="0"/>
                        <a:buChar char="•"/>
                      </a:pPr>
                      <a:r>
                        <a:rPr lang="en-US" sz="1600" kern="1200" baseline="0" dirty="0" smtClean="0">
                          <a:solidFill>
                            <a:schemeClr val="dk1"/>
                          </a:solidFill>
                          <a:latin typeface="+mn-lt"/>
                          <a:ea typeface="+mn-ea"/>
                          <a:cs typeface="+mn-cs"/>
                        </a:rPr>
                        <a:t> High energy atoms/ions</a:t>
                      </a:r>
                    </a:p>
                    <a:p>
                      <a:r>
                        <a:rPr lang="en-US" sz="1600" kern="1200" baseline="0" dirty="0" smtClean="0">
                          <a:solidFill>
                            <a:schemeClr val="dk1"/>
                          </a:solidFill>
                          <a:latin typeface="+mn-lt"/>
                          <a:ea typeface="+mn-ea"/>
                          <a:cs typeface="+mn-cs"/>
                        </a:rPr>
                        <a:t>(10 –20 eV) </a:t>
                      </a:r>
                    </a:p>
                    <a:p>
                      <a:pPr>
                        <a:buFont typeface="Arial" pitchFamily="34" charset="0"/>
                        <a:buChar char="•"/>
                      </a:pPr>
                      <a:r>
                        <a:rPr lang="en-US" sz="1600" dirty="0" smtClean="0"/>
                        <a:t> Better adhesion</a:t>
                      </a:r>
                    </a:p>
                  </a:txBody>
                  <a:tcPr marT="45723" marB="45723"/>
                </a:tc>
                <a:extLst>
                  <a:ext uri="{0D108BD9-81ED-4DB2-BD59-A6C34878D82A}">
                    <a16:rowId xmlns:a16="http://schemas.microsoft.com/office/drawing/2014/main" val="10001"/>
                  </a:ext>
                </a:extLst>
              </a:tr>
              <a:tr h="1066866">
                <a:tc>
                  <a:txBody>
                    <a:bodyPr/>
                    <a:lstStyle/>
                    <a:p>
                      <a:pPr>
                        <a:buFont typeface="Arial" pitchFamily="34" charset="0"/>
                        <a:buChar char="•"/>
                      </a:pPr>
                      <a:r>
                        <a:rPr lang="en-US" sz="1600" dirty="0" smtClean="0"/>
                        <a:t> Low</a:t>
                      </a:r>
                      <a:r>
                        <a:rPr lang="en-US" sz="1600" baseline="0" dirty="0" smtClean="0"/>
                        <a:t> pressure, high vacuum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Directional in nature</a:t>
                      </a:r>
                      <a:endParaRPr lang="en-US" sz="1600" dirty="0" smtClean="0"/>
                    </a:p>
                    <a:p>
                      <a:pPr>
                        <a:buFont typeface="Arial" pitchFamily="34" charset="0"/>
                        <a:buChar char="•"/>
                      </a:pPr>
                      <a:r>
                        <a:rPr lang="en-US" sz="1600" baseline="0" dirty="0" smtClean="0"/>
                        <a:t> Lower impurity</a:t>
                      </a:r>
                    </a:p>
                  </a:txBody>
                  <a:tcPr marT="45723" marB="45723"/>
                </a:tc>
                <a:tc>
                  <a:txBody>
                    <a:bodyPr/>
                    <a:lstStyle/>
                    <a:p>
                      <a:pPr>
                        <a:buFont typeface="Arial" pitchFamily="34" charset="0"/>
                        <a:buChar char="•"/>
                      </a:pPr>
                      <a:r>
                        <a:rPr lang="en-US" sz="1600" dirty="0" smtClean="0"/>
                        <a:t> Higher pressure for DC</a:t>
                      </a:r>
                      <a:r>
                        <a:rPr lang="en-US" sz="1600" baseline="0" dirty="0" smtClean="0"/>
                        <a:t>/RF, but much lower pressure for magnetron sputtering</a:t>
                      </a:r>
                    </a:p>
                    <a:p>
                      <a:pPr>
                        <a:buFont typeface="Arial" pitchFamily="34" charset="0"/>
                        <a:buChar char="•"/>
                      </a:pPr>
                      <a:r>
                        <a:rPr lang="en-US" sz="1600" baseline="0" dirty="0" smtClean="0"/>
                        <a:t> Poor directional </a:t>
                      </a:r>
                    </a:p>
                    <a:p>
                      <a:pPr>
                        <a:buFont typeface="Arial" pitchFamily="34" charset="0"/>
                        <a:buChar char="•"/>
                      </a:pPr>
                      <a:r>
                        <a:rPr lang="en-US" sz="1600" baseline="0" dirty="0" smtClean="0"/>
                        <a:t> Argon atoms implanted in the film</a:t>
                      </a:r>
                    </a:p>
                  </a:txBody>
                  <a:tcPr marT="45723" marB="45723"/>
                </a:tc>
                <a:extLst>
                  <a:ext uri="{0D108BD9-81ED-4DB2-BD59-A6C34878D82A}">
                    <a16:rowId xmlns:a16="http://schemas.microsoft.com/office/drawing/2014/main" val="10002"/>
                  </a:ext>
                </a:extLst>
              </a:tr>
              <a:tr h="411505">
                <a:tc>
                  <a:txBody>
                    <a:bodyPr/>
                    <a:lstStyle/>
                    <a:p>
                      <a:pPr>
                        <a:buFont typeface="Arial" pitchFamily="34" charset="0"/>
                        <a:buChar char="•"/>
                      </a:pPr>
                      <a:r>
                        <a:rPr lang="en-US" sz="1600" baseline="0" dirty="0" smtClean="0"/>
                        <a:t> Poor step coverage</a:t>
                      </a:r>
                    </a:p>
                  </a:txBody>
                  <a:tcPr marT="45723" marB="45723"/>
                </a:tc>
                <a:tc>
                  <a:txBody>
                    <a:bodyPr/>
                    <a:lstStyle/>
                    <a:p>
                      <a:pPr>
                        <a:buFont typeface="Arial" pitchFamily="34" charset="0"/>
                        <a:buChar char="•"/>
                      </a:pPr>
                      <a:r>
                        <a:rPr lang="en-US" sz="1600" baseline="0" dirty="0" smtClean="0"/>
                        <a:t> Better step coverage</a:t>
                      </a:r>
                    </a:p>
                  </a:txBody>
                  <a:tcPr marT="45723" marB="45723"/>
                </a:tc>
                <a:extLst>
                  <a:ext uri="{0D108BD9-81ED-4DB2-BD59-A6C34878D82A}">
                    <a16:rowId xmlns:a16="http://schemas.microsoft.com/office/drawing/2014/main" val="10003"/>
                  </a:ext>
                </a:extLst>
              </a:tr>
              <a:tr h="370863">
                <a:tc>
                  <a:txBody>
                    <a:bodyPr/>
                    <a:lstStyle/>
                    <a:p>
                      <a:pPr>
                        <a:buFont typeface="Arial" pitchFamily="34" charset="0"/>
                        <a:buChar char="•"/>
                      </a:pPr>
                      <a:r>
                        <a:rPr lang="en-US" sz="1600" b="1" dirty="0" smtClean="0"/>
                        <a:t> </a:t>
                      </a:r>
                      <a:r>
                        <a:rPr lang="en-US" sz="1600" b="0" dirty="0" smtClean="0"/>
                        <a:t>Point source, poor uniformity</a:t>
                      </a:r>
                    </a:p>
                  </a:txBody>
                  <a:tcPr marT="45723" marB="45723"/>
                </a:tc>
                <a:tc>
                  <a:txBody>
                    <a:bodyPr/>
                    <a:lstStyle/>
                    <a:p>
                      <a:pPr>
                        <a:buFont typeface="Arial" pitchFamily="34" charset="0"/>
                        <a:buChar char="•"/>
                      </a:pPr>
                      <a:r>
                        <a:rPr lang="en-US" sz="1600" dirty="0" smtClean="0"/>
                        <a:t> Parallel plate</a:t>
                      </a:r>
                      <a:r>
                        <a:rPr lang="en-US" sz="1600" baseline="0" dirty="0" smtClean="0"/>
                        <a:t> source, better uniformity</a:t>
                      </a:r>
                      <a:endParaRPr lang="en-US" sz="1600" dirty="0"/>
                    </a:p>
                  </a:txBody>
                  <a:tcPr marT="45723" marB="45723"/>
                </a:tc>
                <a:extLst>
                  <a:ext uri="{0D108BD9-81ED-4DB2-BD59-A6C34878D82A}">
                    <a16:rowId xmlns:a16="http://schemas.microsoft.com/office/drawing/2014/main" val="10004"/>
                  </a:ext>
                </a:extLst>
              </a:tr>
              <a:tr h="1310720">
                <a:tc>
                  <a:txBody>
                    <a:bodyPr/>
                    <a:lstStyle/>
                    <a:p>
                      <a:r>
                        <a:rPr lang="en-US" sz="1600" b="1" dirty="0" smtClean="0"/>
                        <a:t> </a:t>
                      </a:r>
                      <a:endParaRPr lang="en-US" sz="1800" kern="1200" baseline="0" dirty="0" smtClean="0">
                        <a:solidFill>
                          <a:schemeClr val="dk1"/>
                        </a:solidFill>
                        <a:latin typeface="+mn-lt"/>
                        <a:ea typeface="+mn-ea"/>
                        <a:cs typeface="+mn-cs"/>
                      </a:endParaRPr>
                    </a:p>
                    <a:p>
                      <a:pPr>
                        <a:buFont typeface="Arial" pitchFamily="34" charset="0"/>
                        <a:buChar char="•"/>
                      </a:pPr>
                      <a:r>
                        <a:rPr lang="en-US" sz="1600" kern="1200" baseline="0" dirty="0" smtClean="0">
                          <a:solidFill>
                            <a:schemeClr val="dk1"/>
                          </a:solidFill>
                          <a:latin typeface="+mn-lt"/>
                          <a:ea typeface="+mn-ea"/>
                          <a:cs typeface="+mn-cs"/>
                        </a:rPr>
                        <a:t> For compound materials and alloys, different components evaporate at different rate, which leads to poor stoichiometry 	</a:t>
                      </a:r>
                    </a:p>
                  </a:txBody>
                  <a:tcPr marT="45723" marB="45723"/>
                </a:tc>
                <a:tc>
                  <a:txBody>
                    <a:bodyPr/>
                    <a:lstStyle/>
                    <a:p>
                      <a:r>
                        <a:rPr lang="en-US" sz="1600" dirty="0" smtClean="0"/>
                        <a:t> </a:t>
                      </a:r>
                      <a:endParaRPr lang="en-US" sz="1800" kern="1200" baseline="0" dirty="0" smtClean="0">
                        <a:solidFill>
                          <a:schemeClr val="dk1"/>
                        </a:solidFill>
                        <a:latin typeface="+mn-lt"/>
                        <a:ea typeface="+mn-ea"/>
                        <a:cs typeface="+mn-cs"/>
                      </a:endParaRPr>
                    </a:p>
                    <a:p>
                      <a:pPr>
                        <a:buFont typeface="Arial" pitchFamily="34" charset="0"/>
                        <a:buChar char="•"/>
                      </a:pPr>
                      <a:r>
                        <a:rPr lang="en-US" sz="1600" kern="1200" baseline="0" smtClean="0">
                          <a:solidFill>
                            <a:schemeClr val="dk1"/>
                          </a:solidFill>
                          <a:latin typeface="+mn-lt"/>
                          <a:ea typeface="+mn-ea"/>
                          <a:cs typeface="+mn-cs"/>
                        </a:rPr>
                        <a:t> For compound materials, all components sputtered with similar rate, which helps maintain stoichiometry </a:t>
                      </a:r>
                      <a:r>
                        <a:rPr lang="en-US" sz="1800" kern="1200" baseline="0" smtClean="0">
                          <a:solidFill>
                            <a:schemeClr val="dk1"/>
                          </a:solidFill>
                          <a:latin typeface="+mn-lt"/>
                          <a:ea typeface="+mn-ea"/>
                          <a:cs typeface="+mn-cs"/>
                        </a:rPr>
                        <a:t>	</a:t>
                      </a:r>
                      <a:endParaRPr lang="en-US" sz="1800" kern="1200" baseline="0" dirty="0" smtClean="0">
                        <a:solidFill>
                          <a:schemeClr val="dk1"/>
                        </a:solidFill>
                        <a:latin typeface="+mn-lt"/>
                        <a:ea typeface="+mn-ea"/>
                        <a:cs typeface="+mn-cs"/>
                      </a:endParaRPr>
                    </a:p>
                  </a:txBody>
                  <a:tcPr marT="45723" marB="45723"/>
                </a:tc>
                <a:extLst>
                  <a:ext uri="{0D108BD9-81ED-4DB2-BD59-A6C34878D82A}">
                    <a16:rowId xmlns:a16="http://schemas.microsoft.com/office/drawing/2014/main" val="10005"/>
                  </a:ext>
                </a:extLst>
              </a:tr>
              <a:tr h="823011">
                <a:tc>
                  <a:txBody>
                    <a:bodyPr/>
                    <a:lstStyle/>
                    <a:p>
                      <a:pPr>
                        <a:buFont typeface="Arial" pitchFamily="34" charset="0"/>
                        <a:buChar char="•"/>
                      </a:pPr>
                      <a:r>
                        <a:rPr lang="en-US" sz="1600" kern="1200" baseline="0" dirty="0" smtClean="0">
                          <a:solidFill>
                            <a:schemeClr val="dk1"/>
                          </a:solidFill>
                          <a:latin typeface="+mn-lt"/>
                          <a:ea typeface="+mn-ea"/>
                          <a:cs typeface="+mn-cs"/>
                        </a:rPr>
                        <a:t> Physical process</a:t>
                      </a:r>
                    </a:p>
                  </a:txBody>
                  <a:tcPr marT="45723" marB="45723"/>
                </a:tc>
                <a:tc>
                  <a:txBody>
                    <a:bodyPr/>
                    <a:lstStyle/>
                    <a:p>
                      <a:pPr>
                        <a:buFont typeface="Arial" pitchFamily="34" charset="0"/>
                        <a:buChar char="•"/>
                      </a:pPr>
                      <a:r>
                        <a:rPr lang="en-US" sz="1600" kern="1200" baseline="0" dirty="0" smtClean="0">
                          <a:solidFill>
                            <a:schemeClr val="dk1"/>
                          </a:solidFill>
                          <a:latin typeface="+mn-lt"/>
                          <a:ea typeface="+mn-ea"/>
                          <a:cs typeface="+mn-cs"/>
                        </a:rPr>
                        <a:t> DC, RF, and magnetron sputtering are physical processes</a:t>
                      </a:r>
                    </a:p>
                    <a:p>
                      <a:pPr>
                        <a:buFont typeface="Arial" pitchFamily="34" charset="0"/>
                        <a:buChar char="•"/>
                      </a:pPr>
                      <a:r>
                        <a:rPr lang="en-US" sz="1600" kern="1200" baseline="0" dirty="0" smtClean="0">
                          <a:solidFill>
                            <a:schemeClr val="dk1"/>
                          </a:solidFill>
                          <a:latin typeface="+mn-lt"/>
                          <a:ea typeface="+mn-ea"/>
                          <a:cs typeface="+mn-cs"/>
                        </a:rPr>
                        <a:t> Reactive sputtering is chemical process</a:t>
                      </a:r>
                    </a:p>
                  </a:txBody>
                  <a:tcPr marT="45723" marB="4572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78773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03961"/>
            <a:ext cx="7391400" cy="6521023"/>
          </a:xfrm>
        </p:spPr>
      </p:pic>
    </p:spTree>
    <p:extLst>
      <p:ext uri="{BB962C8B-B14F-4D97-AF65-F5344CB8AC3E}">
        <p14:creationId xmlns:p14="http://schemas.microsoft.com/office/powerpoint/2010/main" val="2540483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idx="4294967295"/>
          </p:nvPr>
        </p:nvSpPr>
        <p:spPr>
          <a:xfrm>
            <a:off x="2168525" y="517525"/>
            <a:ext cx="7556500" cy="909638"/>
          </a:xfrm>
        </p:spPr>
        <p:txBody>
          <a:bodyPr>
            <a:normAutofit fontScale="90000"/>
          </a:bodyPr>
          <a:lstStyle/>
          <a:p>
            <a:pPr marL="342900" indent="-342900"/>
            <a:r>
              <a:rPr lang="en-US" altLang="en-US" sz="3200">
                <a:solidFill>
                  <a:srgbClr val="C00000"/>
                </a:solidFill>
              </a:rPr>
              <a:t>Chemical vapor deposition (CVD)</a:t>
            </a:r>
            <a:r>
              <a:rPr lang="en-US" altLang="en-US" sz="3600"/>
              <a:t/>
            </a:r>
            <a:br>
              <a:rPr lang="en-US" altLang="en-US" sz="3600"/>
            </a:br>
            <a:endParaRPr lang="en-US" altLang="en-US" sz="3600">
              <a:solidFill>
                <a:srgbClr val="CC3300"/>
              </a:solidFill>
            </a:endParaRPr>
          </a:p>
        </p:txBody>
      </p:sp>
      <p:sp>
        <p:nvSpPr>
          <p:cNvPr id="6147" name="Slide Number Placeholder 7"/>
          <p:cNvSpPr txBox="1">
            <a:spLocks noGrp="1"/>
          </p:cNvSpPr>
          <p:nvPr/>
        </p:nvSpPr>
        <p:spPr bwMode="auto">
          <a:xfrm>
            <a:off x="80899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1B33B771-47DE-4A8B-A373-67A00100EB48}" type="slidenum">
              <a:rPr lang="en-US" altLang="en-US" sz="1400"/>
              <a:pPr algn="r" eaLnBrk="1" hangingPunct="1">
                <a:spcBef>
                  <a:spcPct val="0"/>
                </a:spcBef>
                <a:buFontTx/>
                <a:buNone/>
              </a:pPr>
              <a:t>19</a:t>
            </a:fld>
            <a:endParaRPr lang="en-US" altLang="en-US" sz="1400"/>
          </a:p>
        </p:txBody>
      </p:sp>
      <p:sp>
        <p:nvSpPr>
          <p:cNvPr id="6148" name="TextBox 4"/>
          <p:cNvSpPr txBox="1">
            <a:spLocks noChangeArrowheads="1"/>
          </p:cNvSpPr>
          <p:nvPr/>
        </p:nvSpPr>
        <p:spPr bwMode="auto">
          <a:xfrm>
            <a:off x="2514601" y="1466850"/>
            <a:ext cx="74580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628650" indent="-17145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3" eaLnBrk="1" hangingPunct="1">
              <a:spcBef>
                <a:spcPct val="0"/>
              </a:spcBef>
              <a:buFont typeface="Arial" charset="0"/>
              <a:buChar char="•"/>
            </a:pPr>
            <a:r>
              <a:rPr lang="en-US" altLang="en-US"/>
              <a:t>Physics and Chemistry in CVD process</a:t>
            </a:r>
          </a:p>
          <a:p>
            <a:pPr lvl="3" eaLnBrk="1" hangingPunct="1">
              <a:spcBef>
                <a:spcPct val="0"/>
              </a:spcBef>
              <a:buFont typeface="Arial" charset="0"/>
              <a:buChar char="•"/>
            </a:pPr>
            <a:r>
              <a:rPr lang="en-US" altLang="en-US"/>
              <a:t>Atmospheric CVD (APCVD)</a:t>
            </a:r>
          </a:p>
          <a:p>
            <a:pPr lvl="3" eaLnBrk="1" hangingPunct="1">
              <a:spcBef>
                <a:spcPct val="0"/>
              </a:spcBef>
              <a:buFont typeface="Arial" charset="0"/>
              <a:buChar char="•"/>
            </a:pPr>
            <a:r>
              <a:rPr lang="en-US" altLang="en-US"/>
              <a:t>Low pressure CVD (LPCVD)</a:t>
            </a:r>
          </a:p>
          <a:p>
            <a:pPr lvl="3" eaLnBrk="1" hangingPunct="1">
              <a:spcBef>
                <a:spcPct val="0"/>
              </a:spcBef>
              <a:buFont typeface="Arial" charset="0"/>
              <a:buChar char="•"/>
            </a:pPr>
            <a:r>
              <a:rPr lang="en-US" altLang="en-US"/>
              <a:t>Plasma-enhanced CVD (PECVD)</a:t>
            </a:r>
          </a:p>
          <a:p>
            <a:pPr lvl="3" eaLnBrk="1" hangingPunct="1">
              <a:spcBef>
                <a:spcPct val="0"/>
              </a:spcBef>
              <a:buFont typeface="Arial" charset="0"/>
              <a:buChar char="•"/>
            </a:pPr>
            <a:r>
              <a:rPr lang="en-US" altLang="en-US"/>
              <a:t>Metal organic CVD (MOCVD)</a:t>
            </a:r>
          </a:p>
        </p:txBody>
      </p:sp>
    </p:spTree>
    <p:extLst>
      <p:ext uri="{BB962C8B-B14F-4D97-AF65-F5344CB8AC3E}">
        <p14:creationId xmlns:p14="http://schemas.microsoft.com/office/powerpoint/2010/main" val="1088819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184400" y="1651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a:solidFill>
                  <a:srgbClr val="CC0000"/>
                </a:solidFill>
              </a:rPr>
              <a:t>Basic Sputtering System</a:t>
            </a:r>
          </a:p>
        </p:txBody>
      </p:sp>
      <p:sp>
        <p:nvSpPr>
          <p:cNvPr id="11267"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E99F747A-5C1A-4379-A9CD-77A5D564B32D}" type="slidenum">
              <a:rPr lang="en-US" altLang="en-US" sz="1400"/>
              <a:pPr>
                <a:spcBef>
                  <a:spcPct val="0"/>
                </a:spcBef>
                <a:buFontTx/>
                <a:buNone/>
              </a:pPr>
              <a:t>2</a:t>
            </a:fld>
            <a:endParaRPr lang="en-US" altLang="en-US" sz="1400"/>
          </a:p>
        </p:txBody>
      </p:sp>
      <p:grpSp>
        <p:nvGrpSpPr>
          <p:cNvPr id="11268" name="Group 5"/>
          <p:cNvGrpSpPr>
            <a:grpSpLocks/>
          </p:cNvGrpSpPr>
          <p:nvPr/>
        </p:nvGrpSpPr>
        <p:grpSpPr bwMode="auto">
          <a:xfrm>
            <a:off x="3263901" y="1612901"/>
            <a:ext cx="5451475" cy="3743325"/>
            <a:chOff x="838200" y="1422400"/>
            <a:chExt cx="5451475" cy="3743325"/>
          </a:xfrm>
        </p:grpSpPr>
        <p:pic>
          <p:nvPicPr>
            <p:cNvPr id="11269" name="Picture 6" descr="Ca12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1422400"/>
              <a:ext cx="43973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6"/>
            <p:cNvSpPr txBox="1">
              <a:spLocks noChangeArrowheads="1"/>
            </p:cNvSpPr>
            <p:nvPr/>
          </p:nvSpPr>
          <p:spPr bwMode="auto">
            <a:xfrm>
              <a:off x="838200" y="2819400"/>
              <a:ext cx="116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FF"/>
                  </a:solidFill>
                </a:rPr>
                <a:t>DC or RF</a:t>
              </a:r>
            </a:p>
          </p:txBody>
        </p:sp>
      </p:grpSp>
    </p:spTree>
    <p:extLst>
      <p:ext uri="{BB962C8B-B14F-4D97-AF65-F5344CB8AC3E}">
        <p14:creationId xmlns:p14="http://schemas.microsoft.com/office/powerpoint/2010/main" val="260289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184400" y="1651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a:solidFill>
                  <a:srgbClr val="CC0000"/>
                </a:solidFill>
              </a:rPr>
              <a:t>Simple CVD Reactor</a:t>
            </a:r>
          </a:p>
        </p:txBody>
      </p:sp>
      <p:sp>
        <p:nvSpPr>
          <p:cNvPr id="7171"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7292B1CB-080E-4B86-BEBB-ACA7B927F589}" type="slidenum">
              <a:rPr lang="en-US" altLang="en-US" sz="1400"/>
              <a:pPr>
                <a:spcBef>
                  <a:spcPct val="0"/>
                </a:spcBef>
                <a:buFontTx/>
                <a:buNone/>
              </a:pPr>
              <a:t>20</a:t>
            </a:fld>
            <a:endParaRPr lang="en-US" altLang="en-US" sz="1400"/>
          </a:p>
        </p:txBody>
      </p:sp>
      <p:sp>
        <p:nvSpPr>
          <p:cNvPr id="5" name="Rectangle 3"/>
          <p:cNvSpPr txBox="1">
            <a:spLocks noChangeArrowheads="1"/>
          </p:cNvSpPr>
          <p:nvPr/>
        </p:nvSpPr>
        <p:spPr>
          <a:xfrm>
            <a:off x="2238375" y="1257301"/>
            <a:ext cx="7696200" cy="4505325"/>
          </a:xfrm>
          <a:prstGeom prst="rect">
            <a:avLst/>
          </a:prstGeom>
        </p:spPr>
        <p:txBody>
          <a:bodyPr/>
          <a:lstStyle/>
          <a:p>
            <a:pPr marL="342900" indent="-342900">
              <a:spcBef>
                <a:spcPct val="20000"/>
              </a:spcBef>
              <a:defRPr/>
            </a:pPr>
            <a:endParaRPr lang="en-US" sz="2400" b="1" kern="0" dirty="0">
              <a:latin typeface="Times New Roman" pitchFamily="18" charset="0"/>
            </a:endParaRPr>
          </a:p>
        </p:txBody>
      </p:sp>
      <p:pic>
        <p:nvPicPr>
          <p:cNvPr id="7173" name="Picture 2" descr="Ca13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133476"/>
            <a:ext cx="54864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6"/>
          <p:cNvSpPr txBox="1">
            <a:spLocks noChangeArrowheads="1"/>
          </p:cNvSpPr>
          <p:nvPr/>
        </p:nvSpPr>
        <p:spPr bwMode="auto">
          <a:xfrm>
            <a:off x="2286001" y="3667125"/>
            <a:ext cx="78390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t>Temperature of the susceptor should be maintained, which is more challenging for PECVD system. </a:t>
            </a:r>
          </a:p>
          <a:p>
            <a:pPr eaLnBrk="1" hangingPunct="1">
              <a:spcBef>
                <a:spcPct val="0"/>
              </a:spcBef>
              <a:buFontTx/>
              <a:buNone/>
            </a:pPr>
            <a:r>
              <a:rPr lang="en-US" altLang="en-US" sz="1600"/>
              <a:t> </a:t>
            </a:r>
            <a:endParaRPr lang="en-US" altLang="en-US" sz="1800"/>
          </a:p>
          <a:p>
            <a:pPr eaLnBrk="1" hangingPunct="1">
              <a:spcBef>
                <a:spcPct val="0"/>
              </a:spcBef>
              <a:buFontTx/>
              <a:buNone/>
            </a:pPr>
            <a:r>
              <a:rPr lang="en-US" altLang="en-US" sz="1600">
                <a:solidFill>
                  <a:srgbClr val="0000FF"/>
                </a:solidFill>
              </a:rPr>
              <a:t>Cooling system inside the susceptor in PECVD</a:t>
            </a:r>
            <a:r>
              <a:rPr lang="en-US" altLang="en-US" sz="1600"/>
              <a:t>: plasma discharge increased the susceptor temperature.  Cooling is performed by circulating a coolant through a tube inside the susceptor in order to sustain the susceptor temperature for large-area and high rate deposition. (YB Lim, </a:t>
            </a:r>
            <a:r>
              <a:rPr lang="en-US" altLang="en-US" sz="1600" i="1"/>
              <a:t>et al.</a:t>
            </a:r>
            <a:r>
              <a:rPr lang="en-US" altLang="en-US" sz="1600"/>
              <a:t>, </a:t>
            </a:r>
            <a:r>
              <a:rPr lang="sv-SE" altLang="en-US" sz="1600" i="1"/>
              <a:t>Int. J. Precis. Eng. Man., 13(7), 2012)</a:t>
            </a:r>
            <a:endParaRPr lang="en-US" altLang="en-US" sz="1600" i="1"/>
          </a:p>
        </p:txBody>
      </p:sp>
    </p:spTree>
    <p:extLst>
      <p:ext uri="{BB962C8B-B14F-4D97-AF65-F5344CB8AC3E}">
        <p14:creationId xmlns:p14="http://schemas.microsoft.com/office/powerpoint/2010/main" val="2380050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184400" y="165101"/>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a:solidFill>
                  <a:srgbClr val="CC0000"/>
                </a:solidFill>
              </a:rPr>
              <a:t>Physics and Chemistry in the Reactor</a:t>
            </a:r>
          </a:p>
        </p:txBody>
      </p:sp>
      <p:sp>
        <p:nvSpPr>
          <p:cNvPr id="8195"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1BC65B53-0093-4C51-A6E9-87D1E6D6DD40}" type="slidenum">
              <a:rPr lang="en-US" altLang="en-US" sz="1400"/>
              <a:pPr>
                <a:spcBef>
                  <a:spcPct val="0"/>
                </a:spcBef>
                <a:buFontTx/>
                <a:buNone/>
              </a:pPr>
              <a:t>21</a:t>
            </a:fld>
            <a:endParaRPr lang="en-US" altLang="en-US" sz="1400"/>
          </a:p>
        </p:txBody>
      </p:sp>
      <p:sp>
        <p:nvSpPr>
          <p:cNvPr id="7" name="TextBox 6"/>
          <p:cNvSpPr txBox="1"/>
          <p:nvPr/>
        </p:nvSpPr>
        <p:spPr>
          <a:xfrm>
            <a:off x="2047876" y="714376"/>
            <a:ext cx="6657975" cy="1878013"/>
          </a:xfrm>
          <a:prstGeom prst="rect">
            <a:avLst/>
          </a:prstGeom>
          <a:noFill/>
        </p:spPr>
        <p:txBody>
          <a:bodyPr>
            <a:spAutoFit/>
          </a:bodyPr>
          <a:lstStyle/>
          <a:p>
            <a:pPr eaLnBrk="1" hangingPunct="1">
              <a:defRPr/>
            </a:pPr>
            <a:r>
              <a:rPr lang="en-US" dirty="0">
                <a:solidFill>
                  <a:srgbClr val="0000FF"/>
                </a:solidFill>
              </a:rPr>
              <a:t> </a:t>
            </a:r>
            <a:r>
              <a:rPr lang="en-US" sz="1600" dirty="0">
                <a:solidFill>
                  <a:srgbClr val="0000FF"/>
                </a:solidFill>
              </a:rPr>
              <a:t>CVD Process:</a:t>
            </a:r>
          </a:p>
          <a:p>
            <a:pPr eaLnBrk="1" hangingPunct="1">
              <a:buFont typeface="Arial" pitchFamily="34" charset="0"/>
              <a:buChar char="•"/>
              <a:defRPr/>
            </a:pPr>
            <a:r>
              <a:rPr lang="en-US" dirty="0">
                <a:latin typeface="+mj-lt"/>
              </a:rPr>
              <a:t> </a:t>
            </a:r>
            <a:r>
              <a:rPr lang="en-US" sz="1600" dirty="0"/>
              <a:t>Introduce reactive gases to the chamber</a:t>
            </a:r>
          </a:p>
          <a:p>
            <a:pPr eaLnBrk="1" hangingPunct="1">
              <a:buFont typeface="Arial" pitchFamily="34" charset="0"/>
              <a:buChar char="•"/>
              <a:defRPr/>
            </a:pPr>
            <a:r>
              <a:rPr lang="en-US" sz="1600" dirty="0"/>
              <a:t> Thermal decomposition of the gases through heat or plasma</a:t>
            </a:r>
          </a:p>
          <a:p>
            <a:pPr eaLnBrk="1" hangingPunct="1">
              <a:buFont typeface="Arial" pitchFamily="34" charset="0"/>
              <a:buChar char="•"/>
              <a:defRPr/>
            </a:pPr>
            <a:r>
              <a:rPr lang="en-US" sz="1600" dirty="0"/>
              <a:t> Gas absorption by substrate surface</a:t>
            </a:r>
          </a:p>
          <a:p>
            <a:pPr eaLnBrk="1" hangingPunct="1">
              <a:buFont typeface="Arial" pitchFamily="34" charset="0"/>
              <a:buChar char="•"/>
              <a:defRPr/>
            </a:pPr>
            <a:r>
              <a:rPr lang="en-US" sz="1600" dirty="0"/>
              <a:t> Reaction takes place on substrate surface and film is firmed</a:t>
            </a:r>
          </a:p>
          <a:p>
            <a:pPr eaLnBrk="1" hangingPunct="1">
              <a:buFont typeface="Arial" pitchFamily="34" charset="0"/>
              <a:buChar char="•"/>
              <a:defRPr/>
            </a:pPr>
            <a:r>
              <a:rPr lang="en-US" sz="1600" dirty="0"/>
              <a:t> Transport of volatile byproducts away form substrate</a:t>
            </a:r>
          </a:p>
          <a:p>
            <a:pPr eaLnBrk="1" hangingPunct="1">
              <a:buFont typeface="Arial" pitchFamily="34" charset="0"/>
              <a:buChar char="•"/>
              <a:defRPr/>
            </a:pPr>
            <a:r>
              <a:rPr lang="en-US" sz="1600" dirty="0"/>
              <a:t> Exhaust waste</a:t>
            </a:r>
            <a:endParaRPr lang="en-US" sz="1600" dirty="0">
              <a:latin typeface="+mj-lt"/>
            </a:endParaRPr>
          </a:p>
        </p:txBody>
      </p:sp>
      <p:sp>
        <p:nvSpPr>
          <p:cNvPr id="8197" name="TextBox 8"/>
          <p:cNvSpPr txBox="1">
            <a:spLocks noChangeArrowheads="1"/>
          </p:cNvSpPr>
          <p:nvPr/>
        </p:nvSpPr>
        <p:spPr bwMode="auto">
          <a:xfrm>
            <a:off x="2085976" y="2571750"/>
            <a:ext cx="608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FF"/>
                </a:solidFill>
              </a:rPr>
              <a:t> </a:t>
            </a:r>
            <a:r>
              <a:rPr lang="en-US" altLang="en-US" sz="1600">
                <a:solidFill>
                  <a:srgbClr val="0000FF"/>
                </a:solidFill>
              </a:rPr>
              <a:t>Example:  SiH</a:t>
            </a:r>
            <a:r>
              <a:rPr lang="en-US" altLang="en-US" sz="1600" baseline="-25000">
                <a:solidFill>
                  <a:srgbClr val="0000FF"/>
                </a:solidFill>
              </a:rPr>
              <a:t>4 </a:t>
            </a:r>
            <a:r>
              <a:rPr lang="en-US" altLang="en-US" sz="1600">
                <a:solidFill>
                  <a:srgbClr val="0000FF"/>
                </a:solidFill>
              </a:rPr>
              <a:t>(g)→ Si (s) +2H</a:t>
            </a:r>
            <a:r>
              <a:rPr lang="en-US" altLang="en-US" sz="1600" baseline="-25000">
                <a:solidFill>
                  <a:srgbClr val="0000FF"/>
                </a:solidFill>
              </a:rPr>
              <a:t>2 </a:t>
            </a:r>
            <a:r>
              <a:rPr lang="en-US" altLang="en-US" sz="1600">
                <a:solidFill>
                  <a:srgbClr val="0000FF"/>
                </a:solidFill>
              </a:rPr>
              <a:t>(g)  (for polysilicon)</a:t>
            </a:r>
          </a:p>
        </p:txBody>
      </p:sp>
      <p:sp>
        <p:nvSpPr>
          <p:cNvPr id="10" name="TextBox 9"/>
          <p:cNvSpPr txBox="1"/>
          <p:nvPr/>
        </p:nvSpPr>
        <p:spPr>
          <a:xfrm>
            <a:off x="1962151" y="2924175"/>
            <a:ext cx="8181975" cy="2800350"/>
          </a:xfrm>
          <a:prstGeom prst="rect">
            <a:avLst/>
          </a:prstGeom>
          <a:noFill/>
        </p:spPr>
        <p:txBody>
          <a:bodyPr>
            <a:spAutoFit/>
          </a:bodyPr>
          <a:lstStyle/>
          <a:p>
            <a:pPr eaLnBrk="1" hangingPunct="1">
              <a:defRPr/>
            </a:pPr>
            <a:r>
              <a:rPr lang="en-US" sz="1600" dirty="0">
                <a:solidFill>
                  <a:srgbClr val="0000FF"/>
                </a:solidFill>
              </a:rPr>
              <a:t>Physics and chemistry involved:</a:t>
            </a:r>
          </a:p>
          <a:p>
            <a:pPr eaLnBrk="1" hangingPunct="1">
              <a:defRPr/>
            </a:pPr>
            <a:r>
              <a:rPr lang="en-US" sz="1600" dirty="0">
                <a:solidFill>
                  <a:srgbClr val="3333CC"/>
                </a:solidFill>
                <a:latin typeface="+mj-lt"/>
              </a:rPr>
              <a:t>(1) Dilution of the Si</a:t>
            </a:r>
            <a:r>
              <a:rPr lang="en-US" sz="1600" dirty="0">
                <a:solidFill>
                  <a:srgbClr val="3333CC"/>
                </a:solidFill>
              </a:rPr>
              <a:t>H</a:t>
            </a:r>
            <a:r>
              <a:rPr lang="en-US" sz="1600" baseline="-25000" dirty="0">
                <a:solidFill>
                  <a:srgbClr val="3333CC"/>
                </a:solidFill>
              </a:rPr>
              <a:t>4</a:t>
            </a:r>
            <a:endParaRPr lang="en-US" sz="1600" dirty="0">
              <a:solidFill>
                <a:srgbClr val="3333CC"/>
              </a:solidFill>
              <a:latin typeface="+mj-lt"/>
            </a:endParaRPr>
          </a:p>
          <a:p>
            <a:pPr marL="171450" indent="-171450">
              <a:buFont typeface="Arial" pitchFamily="34" charset="0"/>
              <a:buChar char="•"/>
              <a:defRPr/>
            </a:pPr>
            <a:r>
              <a:rPr lang="en-US" sz="1600" dirty="0">
                <a:latin typeface="+mj-lt"/>
              </a:rPr>
              <a:t>The decomposition of </a:t>
            </a:r>
            <a:r>
              <a:rPr lang="en-US" sz="1600" dirty="0" err="1">
                <a:latin typeface="+mj-lt"/>
              </a:rPr>
              <a:t>silane</a:t>
            </a:r>
            <a:r>
              <a:rPr lang="en-US" sz="1600" dirty="0">
                <a:latin typeface="+mj-lt"/>
              </a:rPr>
              <a:t> gas (SiH</a:t>
            </a:r>
            <a:r>
              <a:rPr lang="en-US" sz="1600" baseline="-25000" dirty="0">
                <a:latin typeface="+mj-lt"/>
              </a:rPr>
              <a:t>4</a:t>
            </a:r>
            <a:r>
              <a:rPr lang="en-US" sz="1600" dirty="0">
                <a:latin typeface="+mj-lt"/>
              </a:rPr>
              <a:t>) around the </a:t>
            </a:r>
            <a:r>
              <a:rPr lang="en-US" sz="1600" dirty="0" err="1">
                <a:latin typeface="+mj-lt"/>
              </a:rPr>
              <a:t>susceptor</a:t>
            </a:r>
            <a:r>
              <a:rPr lang="en-US" sz="1600" dirty="0">
                <a:latin typeface="+mj-lt"/>
              </a:rPr>
              <a:t> decreased the deposition rate and concentration of </a:t>
            </a:r>
            <a:r>
              <a:rPr lang="en-US" sz="1600" dirty="0" err="1">
                <a:latin typeface="+mj-lt"/>
              </a:rPr>
              <a:t>silane</a:t>
            </a:r>
            <a:r>
              <a:rPr lang="en-US" sz="1600" dirty="0">
                <a:latin typeface="+mj-lt"/>
              </a:rPr>
              <a:t> along the length of the reactor; </a:t>
            </a:r>
          </a:p>
          <a:p>
            <a:pPr marL="171450" indent="-171450">
              <a:buFont typeface="Arial" pitchFamily="34" charset="0"/>
              <a:buChar char="•"/>
              <a:defRPr/>
            </a:pPr>
            <a:r>
              <a:rPr lang="en-US" sz="1600" dirty="0">
                <a:latin typeface="+mj-lt"/>
              </a:rPr>
              <a:t>The </a:t>
            </a:r>
            <a:r>
              <a:rPr lang="en-US" sz="1600" dirty="0" err="1">
                <a:latin typeface="+mj-lt"/>
              </a:rPr>
              <a:t>silane</a:t>
            </a:r>
            <a:r>
              <a:rPr lang="en-US" sz="1600" dirty="0">
                <a:latin typeface="+mj-lt"/>
              </a:rPr>
              <a:t> can be mixed with in an inert carrier gas, </a:t>
            </a:r>
            <a:r>
              <a:rPr lang="en-US" sz="1600" i="1" dirty="0">
                <a:latin typeface="+mj-lt"/>
              </a:rPr>
              <a:t>i.e</a:t>
            </a:r>
            <a:r>
              <a:rPr lang="en-US" sz="1600" dirty="0">
                <a:latin typeface="+mj-lt"/>
              </a:rPr>
              <a:t>., H</a:t>
            </a:r>
            <a:r>
              <a:rPr lang="en-US" sz="1600" baseline="-25000" dirty="0">
                <a:latin typeface="+mj-lt"/>
              </a:rPr>
              <a:t>2</a:t>
            </a:r>
            <a:r>
              <a:rPr lang="en-US" sz="1600" dirty="0">
                <a:latin typeface="+mj-lt"/>
              </a:rPr>
              <a:t>, </a:t>
            </a:r>
            <a:r>
              <a:rPr lang="en-US" sz="1600" dirty="0"/>
              <a:t>to improve the uniformity of deposition;</a:t>
            </a:r>
          </a:p>
          <a:p>
            <a:pPr eaLnBrk="1" hangingPunct="1">
              <a:buFont typeface="Arial" pitchFamily="34" charset="0"/>
              <a:buChar char="•"/>
              <a:defRPr/>
            </a:pPr>
            <a:r>
              <a:rPr lang="en-US" sz="1600" dirty="0">
                <a:latin typeface="+mj-lt"/>
              </a:rPr>
              <a:t>  The surface will have concentration of vacancies brought by </a:t>
            </a:r>
            <a:r>
              <a:rPr lang="en-US" sz="1600" dirty="0"/>
              <a:t>H</a:t>
            </a:r>
            <a:r>
              <a:rPr lang="en-US" sz="1600" baseline="-25000" dirty="0"/>
              <a:t>2.</a:t>
            </a:r>
            <a:endParaRPr lang="en-US" sz="1600" dirty="0">
              <a:latin typeface="+mj-lt"/>
            </a:endParaRPr>
          </a:p>
          <a:p>
            <a:pPr eaLnBrk="1" hangingPunct="1">
              <a:defRPr/>
            </a:pPr>
            <a:r>
              <a:rPr lang="en-US" sz="1600" dirty="0">
                <a:solidFill>
                  <a:srgbClr val="0000FF"/>
                </a:solidFill>
              </a:rPr>
              <a:t>(2) Homogeneous and Heterogeneous reaction</a:t>
            </a:r>
            <a:endParaRPr lang="en-US" sz="1600" dirty="0">
              <a:solidFill>
                <a:srgbClr val="0000FF"/>
              </a:solidFill>
              <a:latin typeface="+mj-lt"/>
            </a:endParaRPr>
          </a:p>
          <a:p>
            <a:pPr eaLnBrk="1" hangingPunct="1">
              <a:buFont typeface="Arial" pitchFamily="34" charset="0"/>
              <a:buChar char="•"/>
              <a:defRPr/>
            </a:pPr>
            <a:r>
              <a:rPr lang="en-US" sz="1600" dirty="0">
                <a:latin typeface="+mj-lt"/>
              </a:rPr>
              <a:t> Homogeneous: atoms of the solid are released from the gas (undesired)</a:t>
            </a:r>
          </a:p>
          <a:p>
            <a:pPr eaLnBrk="1" hangingPunct="1">
              <a:buFont typeface="Arial" pitchFamily="34" charset="0"/>
              <a:buChar char="•"/>
              <a:defRPr/>
            </a:pPr>
            <a:r>
              <a:rPr lang="en-US" sz="1600" dirty="0">
                <a:latin typeface="+mj-lt"/>
              </a:rPr>
              <a:t> Heterogeneous: atoms of the solid form on the wafer surface (preferred) </a:t>
            </a:r>
            <a:endParaRPr lang="en-US" sz="1600" dirty="0"/>
          </a:p>
          <a:p>
            <a:pPr eaLnBrk="1" hangingPunct="1">
              <a:defRPr/>
            </a:pPr>
            <a:endParaRPr lang="en-US" sz="1600" dirty="0">
              <a:latin typeface="+mj-lt"/>
            </a:endParaRPr>
          </a:p>
        </p:txBody>
      </p:sp>
    </p:spTree>
    <p:extLst>
      <p:ext uri="{BB962C8B-B14F-4D97-AF65-F5344CB8AC3E}">
        <p14:creationId xmlns:p14="http://schemas.microsoft.com/office/powerpoint/2010/main" val="1824533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184400" y="165101"/>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a:solidFill>
                  <a:srgbClr val="CC0000"/>
                </a:solidFill>
              </a:rPr>
              <a:t>Physics and Chemistry in the Reactor (2) </a:t>
            </a:r>
          </a:p>
        </p:txBody>
      </p:sp>
      <p:sp>
        <p:nvSpPr>
          <p:cNvPr id="9219"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4BCB9E80-CB98-4F4B-892C-819959F294FE}" type="slidenum">
              <a:rPr lang="en-US" altLang="en-US" sz="1400"/>
              <a:pPr>
                <a:spcBef>
                  <a:spcPct val="0"/>
                </a:spcBef>
                <a:buFontTx/>
                <a:buNone/>
              </a:pPr>
              <a:t>22</a:t>
            </a:fld>
            <a:endParaRPr lang="en-US" altLang="en-US" sz="1400"/>
          </a:p>
        </p:txBody>
      </p:sp>
      <p:sp>
        <p:nvSpPr>
          <p:cNvPr id="9220" name="TextBox 8"/>
          <p:cNvSpPr txBox="1">
            <a:spLocks noChangeArrowheads="1"/>
          </p:cNvSpPr>
          <p:nvPr/>
        </p:nvSpPr>
        <p:spPr bwMode="auto">
          <a:xfrm>
            <a:off x="2200276" y="933450"/>
            <a:ext cx="3457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FF"/>
                </a:solidFill>
              </a:rPr>
              <a:t> </a:t>
            </a:r>
            <a:r>
              <a:rPr lang="en-US" altLang="en-US" sz="1600">
                <a:solidFill>
                  <a:srgbClr val="0000FF"/>
                </a:solidFill>
              </a:rPr>
              <a:t>Example:  SiH</a:t>
            </a:r>
            <a:r>
              <a:rPr lang="en-US" altLang="en-US" sz="1600" baseline="-25000">
                <a:solidFill>
                  <a:srgbClr val="0000FF"/>
                </a:solidFill>
              </a:rPr>
              <a:t>4 </a:t>
            </a:r>
            <a:r>
              <a:rPr lang="en-US" altLang="en-US" sz="1600">
                <a:solidFill>
                  <a:srgbClr val="0000FF"/>
                </a:solidFill>
              </a:rPr>
              <a:t>(g)→ Si (s) +2H</a:t>
            </a:r>
            <a:r>
              <a:rPr lang="en-US" altLang="en-US" sz="1600" baseline="-25000">
                <a:solidFill>
                  <a:srgbClr val="0000FF"/>
                </a:solidFill>
              </a:rPr>
              <a:t>2 </a:t>
            </a:r>
            <a:r>
              <a:rPr lang="en-US" altLang="en-US" sz="1600">
                <a:solidFill>
                  <a:srgbClr val="0000FF"/>
                </a:solidFill>
              </a:rPr>
              <a:t>(g)</a:t>
            </a:r>
          </a:p>
        </p:txBody>
      </p:sp>
      <p:sp>
        <p:nvSpPr>
          <p:cNvPr id="10" name="TextBox 9"/>
          <p:cNvSpPr txBox="1"/>
          <p:nvPr/>
        </p:nvSpPr>
        <p:spPr>
          <a:xfrm>
            <a:off x="1905001" y="1485900"/>
            <a:ext cx="8181975" cy="4032250"/>
          </a:xfrm>
          <a:prstGeom prst="rect">
            <a:avLst/>
          </a:prstGeom>
          <a:noFill/>
        </p:spPr>
        <p:txBody>
          <a:bodyPr>
            <a:spAutoFit/>
          </a:bodyPr>
          <a:lstStyle/>
          <a:p>
            <a:pPr eaLnBrk="1" hangingPunct="1">
              <a:defRPr/>
            </a:pPr>
            <a:r>
              <a:rPr lang="en-US" sz="1600" dirty="0">
                <a:solidFill>
                  <a:srgbClr val="0000FF"/>
                </a:solidFill>
                <a:latin typeface="+mj-lt"/>
              </a:rPr>
              <a:t>(3) Other reactions in the reactor</a:t>
            </a:r>
            <a:endParaRPr lang="en-US" sz="1600" dirty="0">
              <a:solidFill>
                <a:srgbClr val="0000FF"/>
              </a:solidFill>
            </a:endParaRPr>
          </a:p>
          <a:p>
            <a:pPr eaLnBrk="1" hangingPunct="1">
              <a:defRPr/>
            </a:pPr>
            <a:r>
              <a:rPr lang="en-US" sz="1600" dirty="0"/>
              <a:t>	SiH</a:t>
            </a:r>
            <a:r>
              <a:rPr lang="en-US" sz="1600" baseline="-25000" dirty="0"/>
              <a:t>4</a:t>
            </a:r>
            <a:r>
              <a:rPr lang="en-US" sz="1600" dirty="0"/>
              <a:t> (g)→ SiH</a:t>
            </a:r>
            <a:r>
              <a:rPr lang="en-US" sz="1600" baseline="-25000" dirty="0"/>
              <a:t>2</a:t>
            </a:r>
            <a:r>
              <a:rPr lang="en-US" sz="1600" dirty="0"/>
              <a:t> (s) +H</a:t>
            </a:r>
            <a:r>
              <a:rPr lang="en-US" sz="1600" baseline="-25000" dirty="0"/>
              <a:t>2 </a:t>
            </a:r>
            <a:r>
              <a:rPr lang="en-US" sz="1600" dirty="0"/>
              <a:t>(g)</a:t>
            </a:r>
          </a:p>
          <a:p>
            <a:pPr eaLnBrk="1" hangingPunct="1">
              <a:defRPr/>
            </a:pPr>
            <a:r>
              <a:rPr lang="en-US" sz="1600" dirty="0"/>
              <a:t>	SiH</a:t>
            </a:r>
            <a:r>
              <a:rPr lang="en-US" sz="1600" baseline="-25000" dirty="0"/>
              <a:t>4</a:t>
            </a:r>
            <a:r>
              <a:rPr lang="en-US" sz="1600" dirty="0"/>
              <a:t> (g)+ SiH</a:t>
            </a:r>
            <a:r>
              <a:rPr lang="en-US" sz="1600" baseline="-25000" dirty="0"/>
              <a:t>2</a:t>
            </a:r>
            <a:r>
              <a:rPr lang="en-US" sz="1600" dirty="0"/>
              <a:t> (g) → Si</a:t>
            </a:r>
            <a:r>
              <a:rPr lang="en-US" sz="1600" baseline="-25000" dirty="0"/>
              <a:t>2</a:t>
            </a:r>
            <a:r>
              <a:rPr lang="en-US" sz="1600" dirty="0"/>
              <a:t>H</a:t>
            </a:r>
            <a:r>
              <a:rPr lang="en-US" sz="1600" baseline="-25000" dirty="0"/>
              <a:t>6</a:t>
            </a:r>
            <a:r>
              <a:rPr lang="en-US" sz="1600" dirty="0"/>
              <a:t> (g)</a:t>
            </a:r>
          </a:p>
          <a:p>
            <a:pPr eaLnBrk="1" hangingPunct="1">
              <a:defRPr/>
            </a:pPr>
            <a:r>
              <a:rPr lang="en-US" sz="1600" dirty="0"/>
              <a:t>	SiH</a:t>
            </a:r>
            <a:r>
              <a:rPr lang="en-US" sz="1600" baseline="-25000" dirty="0"/>
              <a:t>6</a:t>
            </a:r>
            <a:r>
              <a:rPr lang="en-US" sz="1600" dirty="0"/>
              <a:t> (g) → HSi</a:t>
            </a:r>
            <a:r>
              <a:rPr lang="en-US" sz="1600" baseline="-25000" dirty="0"/>
              <a:t>2</a:t>
            </a:r>
            <a:r>
              <a:rPr lang="en-US" sz="1600" dirty="0"/>
              <a:t>H</a:t>
            </a:r>
            <a:r>
              <a:rPr lang="en-US" sz="1600" baseline="-25000" dirty="0"/>
              <a:t>3</a:t>
            </a:r>
            <a:r>
              <a:rPr lang="en-US" sz="1600" dirty="0"/>
              <a:t>(g)+H</a:t>
            </a:r>
            <a:r>
              <a:rPr lang="en-US" sz="1600" baseline="-25000" dirty="0"/>
              <a:t>2</a:t>
            </a:r>
            <a:r>
              <a:rPr lang="en-US" sz="1600" dirty="0"/>
              <a:t>(g)</a:t>
            </a:r>
          </a:p>
          <a:p>
            <a:pPr eaLnBrk="1" hangingPunct="1">
              <a:buFont typeface="Arial" pitchFamily="34" charset="0"/>
              <a:buChar char="•"/>
              <a:defRPr/>
            </a:pPr>
            <a:r>
              <a:rPr lang="en-US" sz="1600" dirty="0"/>
              <a:t> How to judge which reaction is dominant?  </a:t>
            </a:r>
          </a:p>
          <a:p>
            <a:pPr eaLnBrk="1" hangingPunct="1">
              <a:defRPr/>
            </a:pPr>
            <a:r>
              <a:rPr lang="en-US" sz="1600" dirty="0"/>
              <a:t>  The equilibrium constant for each reaction.</a:t>
            </a:r>
          </a:p>
          <a:p>
            <a:pPr eaLnBrk="1" hangingPunct="1">
              <a:defRPr/>
            </a:pPr>
            <a:endParaRPr lang="en-US" sz="1600" dirty="0"/>
          </a:p>
          <a:p>
            <a:pPr eaLnBrk="1" hangingPunct="1">
              <a:defRPr/>
            </a:pPr>
            <a:r>
              <a:rPr lang="en-US" sz="1600" dirty="0">
                <a:solidFill>
                  <a:srgbClr val="0000FF"/>
                </a:solidFill>
              </a:rPr>
              <a:t>(4) Gas flow:</a:t>
            </a:r>
          </a:p>
          <a:p>
            <a:pPr eaLnBrk="1" hangingPunct="1">
              <a:buFont typeface="Arial" pitchFamily="34" charset="0"/>
              <a:buChar char="•"/>
              <a:defRPr/>
            </a:pPr>
            <a:r>
              <a:rPr lang="en-US" sz="1600" dirty="0"/>
              <a:t> Gas flow determines the transport of the various chemical species in the chamber</a:t>
            </a:r>
          </a:p>
          <a:p>
            <a:pPr eaLnBrk="1" hangingPunct="1">
              <a:buFont typeface="Arial" pitchFamily="34" charset="0"/>
              <a:buChar char="•"/>
              <a:defRPr/>
            </a:pPr>
            <a:r>
              <a:rPr lang="en-US" sz="1600" dirty="0"/>
              <a:t> Important for temperature distribution</a:t>
            </a:r>
          </a:p>
          <a:p>
            <a:pPr eaLnBrk="1" hangingPunct="1">
              <a:buFont typeface="Arial" pitchFamily="34" charset="0"/>
              <a:buChar char="•"/>
              <a:defRPr/>
            </a:pPr>
            <a:endParaRPr lang="en-US" sz="1600" dirty="0">
              <a:latin typeface="+mj-lt"/>
            </a:endParaRPr>
          </a:p>
          <a:p>
            <a:pPr eaLnBrk="1" hangingPunct="1">
              <a:defRPr/>
            </a:pPr>
            <a:r>
              <a:rPr lang="en-US" sz="1600" dirty="0">
                <a:solidFill>
                  <a:srgbClr val="0000FF"/>
                </a:solidFill>
              </a:rPr>
              <a:t>(5) Temperature effects:</a:t>
            </a:r>
          </a:p>
          <a:p>
            <a:pPr eaLnBrk="1" hangingPunct="1">
              <a:buFont typeface="Arial" pitchFamily="34" charset="0"/>
              <a:buChar char="•"/>
              <a:defRPr/>
            </a:pPr>
            <a:r>
              <a:rPr lang="en-US" sz="1600" dirty="0"/>
              <a:t> Deposition rate</a:t>
            </a:r>
          </a:p>
          <a:p>
            <a:pPr eaLnBrk="1" hangingPunct="1">
              <a:buFont typeface="Arial" pitchFamily="34" charset="0"/>
              <a:buChar char="•"/>
              <a:defRPr/>
            </a:pPr>
            <a:r>
              <a:rPr lang="en-US" sz="1600" dirty="0"/>
              <a:t> Uniformity</a:t>
            </a:r>
          </a:p>
          <a:p>
            <a:pPr eaLnBrk="1" hangingPunct="1">
              <a:buFont typeface="Arial" pitchFamily="34" charset="0"/>
              <a:buChar char="•"/>
              <a:defRPr/>
            </a:pPr>
            <a:r>
              <a:rPr lang="en-US" sz="1600" dirty="0"/>
              <a:t> Hot wall batch CVD reactor: for large batch processes, excellent temperature control, but low deposition rate</a:t>
            </a:r>
          </a:p>
        </p:txBody>
      </p:sp>
    </p:spTree>
    <p:extLst>
      <p:ext uri="{BB962C8B-B14F-4D97-AF65-F5344CB8AC3E}">
        <p14:creationId xmlns:p14="http://schemas.microsoft.com/office/powerpoint/2010/main" val="2268851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2184400" y="165101"/>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a:solidFill>
                  <a:srgbClr val="CC0000"/>
                </a:solidFill>
              </a:rPr>
              <a:t>Atmospheric CVD (APCVD)  </a:t>
            </a:r>
          </a:p>
        </p:txBody>
      </p:sp>
      <p:sp>
        <p:nvSpPr>
          <p:cNvPr id="10243"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F2A0F4A9-AD25-463B-ADB4-93B0819268E5}" type="slidenum">
              <a:rPr lang="en-US" altLang="en-US" sz="1400"/>
              <a:pPr>
                <a:spcBef>
                  <a:spcPct val="0"/>
                </a:spcBef>
                <a:buFontTx/>
                <a:buNone/>
              </a:pPr>
              <a:t>23</a:t>
            </a:fld>
            <a:endParaRPr lang="en-US" altLang="en-US" sz="1400"/>
          </a:p>
        </p:txBody>
      </p:sp>
      <p:sp>
        <p:nvSpPr>
          <p:cNvPr id="10" name="TextBox 9"/>
          <p:cNvSpPr txBox="1"/>
          <p:nvPr/>
        </p:nvSpPr>
        <p:spPr>
          <a:xfrm>
            <a:off x="1981200" y="1000126"/>
            <a:ext cx="7981950" cy="1077913"/>
          </a:xfrm>
          <a:prstGeom prst="rect">
            <a:avLst/>
          </a:prstGeom>
          <a:noFill/>
        </p:spPr>
        <p:txBody>
          <a:bodyPr>
            <a:spAutoFit/>
          </a:bodyPr>
          <a:lstStyle/>
          <a:p>
            <a:pPr eaLnBrk="1" hangingPunct="1">
              <a:defRPr/>
            </a:pPr>
            <a:r>
              <a:rPr lang="en-US" sz="1600" dirty="0">
                <a:solidFill>
                  <a:srgbClr val="0000FF"/>
                </a:solidFill>
              </a:rPr>
              <a:t>Features:</a:t>
            </a:r>
          </a:p>
          <a:p>
            <a:pPr eaLnBrk="1" hangingPunct="1">
              <a:buFont typeface="Arial" pitchFamily="34" charset="0"/>
              <a:buChar char="•"/>
              <a:defRPr/>
            </a:pPr>
            <a:r>
              <a:rPr lang="en-US" sz="1600" dirty="0"/>
              <a:t> High reaction rate, poor uniformity and purity</a:t>
            </a:r>
          </a:p>
          <a:p>
            <a:pPr eaLnBrk="1" hangingPunct="1">
              <a:buFont typeface="Arial" pitchFamily="34" charset="0"/>
              <a:buChar char="•"/>
              <a:defRPr/>
            </a:pPr>
            <a:r>
              <a:rPr lang="en-US" sz="1600" dirty="0"/>
              <a:t> Run at atmospheric pressure</a:t>
            </a:r>
          </a:p>
          <a:p>
            <a:pPr eaLnBrk="1" hangingPunct="1">
              <a:buFont typeface="Arial" pitchFamily="34" charset="0"/>
              <a:buChar char="•"/>
              <a:defRPr/>
            </a:pPr>
            <a:r>
              <a:rPr lang="en-US" sz="1600" dirty="0"/>
              <a:t> Used for thick dielectrics with deposition rate higher than 1000</a:t>
            </a:r>
            <a:r>
              <a:rPr lang="en-US" sz="1600" dirty="0">
                <a:latin typeface="+mj-lt"/>
                <a:cs typeface="Times New Roman"/>
              </a:rPr>
              <a:t>Å/min</a:t>
            </a:r>
            <a:endParaRPr lang="en-US" sz="1600" dirty="0">
              <a:latin typeface="+mj-lt"/>
            </a:endParaRPr>
          </a:p>
        </p:txBody>
      </p:sp>
      <p:pic>
        <p:nvPicPr>
          <p:cNvPr id="10245" name="Picture 4" descr="Ca13f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2944813"/>
            <a:ext cx="379095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000251" y="2143125"/>
            <a:ext cx="5000625" cy="338138"/>
          </a:xfrm>
          <a:prstGeom prst="rect">
            <a:avLst/>
          </a:prstGeom>
          <a:noFill/>
        </p:spPr>
        <p:txBody>
          <a:bodyPr>
            <a:spAutoFit/>
          </a:bodyPr>
          <a:lstStyle/>
          <a:p>
            <a:pPr eaLnBrk="1" hangingPunct="1">
              <a:defRPr/>
            </a:pPr>
            <a:r>
              <a:rPr lang="en-US" sz="1600" dirty="0">
                <a:latin typeface="+mj-lt"/>
              </a:rPr>
              <a:t>Example: </a:t>
            </a:r>
            <a:r>
              <a:rPr lang="en-US" sz="1600" dirty="0"/>
              <a:t>SiH</a:t>
            </a:r>
            <a:r>
              <a:rPr lang="en-US" sz="1600" baseline="-25000" dirty="0"/>
              <a:t>4</a:t>
            </a:r>
            <a:r>
              <a:rPr lang="en-US" sz="1600" dirty="0"/>
              <a:t> (g) + O</a:t>
            </a:r>
            <a:r>
              <a:rPr lang="en-US" sz="1600" baseline="-25000" dirty="0"/>
              <a:t>2</a:t>
            </a:r>
            <a:r>
              <a:rPr lang="en-US" sz="1600" dirty="0"/>
              <a:t> (g)→ SiO</a:t>
            </a:r>
            <a:r>
              <a:rPr lang="en-US" sz="1600" baseline="-25000" dirty="0"/>
              <a:t>2</a:t>
            </a:r>
            <a:r>
              <a:rPr lang="en-US" sz="1600" dirty="0"/>
              <a:t> (s) +2H</a:t>
            </a:r>
            <a:r>
              <a:rPr lang="en-US" sz="1600" baseline="-25000" dirty="0"/>
              <a:t>2 </a:t>
            </a:r>
            <a:r>
              <a:rPr lang="en-US" sz="1600" dirty="0"/>
              <a:t>(g)</a:t>
            </a:r>
            <a:r>
              <a:rPr lang="en-US" sz="1600" dirty="0">
                <a:latin typeface="+mj-lt"/>
              </a:rPr>
              <a:t> </a:t>
            </a:r>
          </a:p>
        </p:txBody>
      </p:sp>
    </p:spTree>
    <p:extLst>
      <p:ext uri="{BB962C8B-B14F-4D97-AF65-F5344CB8AC3E}">
        <p14:creationId xmlns:p14="http://schemas.microsoft.com/office/powerpoint/2010/main" val="1778244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184400" y="165101"/>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a:solidFill>
                  <a:srgbClr val="CC0000"/>
                </a:solidFill>
              </a:rPr>
              <a:t>Low Pressure CVD (LPCVD)  </a:t>
            </a:r>
          </a:p>
        </p:txBody>
      </p:sp>
      <p:sp>
        <p:nvSpPr>
          <p:cNvPr id="11267"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252CE77F-0752-48AA-B154-CB99D30B491D}" type="slidenum">
              <a:rPr lang="en-US" altLang="en-US" sz="1400"/>
              <a:pPr>
                <a:spcBef>
                  <a:spcPct val="0"/>
                </a:spcBef>
                <a:buFontTx/>
                <a:buNone/>
              </a:pPr>
              <a:t>24</a:t>
            </a:fld>
            <a:endParaRPr lang="en-US" altLang="en-US" sz="1400"/>
          </a:p>
        </p:txBody>
      </p:sp>
      <p:sp>
        <p:nvSpPr>
          <p:cNvPr id="10" name="TextBox 9"/>
          <p:cNvSpPr txBox="1"/>
          <p:nvPr/>
        </p:nvSpPr>
        <p:spPr>
          <a:xfrm>
            <a:off x="1981200" y="685801"/>
            <a:ext cx="7981950" cy="2062103"/>
          </a:xfrm>
          <a:prstGeom prst="rect">
            <a:avLst/>
          </a:prstGeom>
          <a:noFill/>
        </p:spPr>
        <p:txBody>
          <a:bodyPr>
            <a:spAutoFit/>
          </a:bodyPr>
          <a:lstStyle/>
          <a:p>
            <a:pPr eaLnBrk="1" hangingPunct="1">
              <a:defRPr/>
            </a:pPr>
            <a:r>
              <a:rPr lang="en-US" sz="1600" dirty="0">
                <a:solidFill>
                  <a:srgbClr val="0000FF"/>
                </a:solidFill>
              </a:rPr>
              <a:t>Features:</a:t>
            </a:r>
          </a:p>
          <a:p>
            <a:pPr eaLnBrk="1" hangingPunct="1">
              <a:buFont typeface="Arial" pitchFamily="34" charset="0"/>
              <a:buChar char="•"/>
              <a:defRPr/>
            </a:pPr>
            <a:r>
              <a:rPr lang="en-US" sz="1600" dirty="0"/>
              <a:t> Hot wall system and cold wall systems:</a:t>
            </a:r>
          </a:p>
          <a:p>
            <a:pPr lvl="1" eaLnBrk="1" hangingPunct="1">
              <a:defRPr/>
            </a:pPr>
            <a:r>
              <a:rPr lang="en-US" sz="1600" dirty="0"/>
              <a:t>Hot wall system: uniform temperature distributions,  but has deposition on the walls</a:t>
            </a:r>
          </a:p>
          <a:p>
            <a:pPr lvl="1" eaLnBrk="1" hangingPunct="1">
              <a:defRPr/>
            </a:pPr>
            <a:r>
              <a:rPr lang="en-US" sz="1600" dirty="0"/>
              <a:t>Cold wall system: with reduced deposition on the walls</a:t>
            </a:r>
          </a:p>
          <a:p>
            <a:pPr eaLnBrk="1" hangingPunct="1">
              <a:buFont typeface="Arial" pitchFamily="34" charset="0"/>
              <a:buChar char="•"/>
              <a:defRPr/>
            </a:pPr>
            <a:r>
              <a:rPr lang="en-US" sz="1600" dirty="0"/>
              <a:t> Used for </a:t>
            </a:r>
            <a:r>
              <a:rPr lang="en-US" sz="1600" dirty="0" err="1"/>
              <a:t>polysilicon</a:t>
            </a:r>
            <a:r>
              <a:rPr lang="en-US" sz="1600" dirty="0"/>
              <a:t> and dielectrics (mostly in hot wall systems)</a:t>
            </a:r>
          </a:p>
          <a:p>
            <a:pPr eaLnBrk="1" hangingPunct="1">
              <a:buFont typeface="Arial" pitchFamily="34" charset="0"/>
              <a:buChar char="•"/>
              <a:defRPr/>
            </a:pPr>
            <a:r>
              <a:rPr lang="en-US" sz="1600" dirty="0">
                <a:latin typeface="+mj-lt"/>
              </a:rPr>
              <a:t> Good purity, low deposition rate than APCVD</a:t>
            </a:r>
          </a:p>
          <a:p>
            <a:pPr eaLnBrk="1" hangingPunct="1">
              <a:buFont typeface="Arial" pitchFamily="34" charset="0"/>
              <a:buChar char="•"/>
              <a:defRPr/>
            </a:pPr>
            <a:r>
              <a:rPr lang="en-US" sz="1600" dirty="0">
                <a:latin typeface="+mj-lt"/>
              </a:rPr>
              <a:t> Low pressure in the chamber (0.1 to 1.0 </a:t>
            </a:r>
            <a:r>
              <a:rPr lang="en-US" sz="1600" dirty="0" err="1">
                <a:latin typeface="+mj-lt"/>
              </a:rPr>
              <a:t>Torr</a:t>
            </a:r>
            <a:r>
              <a:rPr lang="en-US" sz="1600" dirty="0">
                <a:latin typeface="+mj-lt"/>
              </a:rPr>
              <a:t>)</a:t>
            </a:r>
          </a:p>
          <a:p>
            <a:pPr eaLnBrk="1" hangingPunct="1">
              <a:buFont typeface="Arial" pitchFamily="34" charset="0"/>
              <a:buChar char="•"/>
              <a:defRPr/>
            </a:pPr>
            <a:r>
              <a:rPr lang="en-US" sz="1600" dirty="0">
                <a:latin typeface="+mj-lt"/>
              </a:rPr>
              <a:t> Temperature 550 </a:t>
            </a:r>
            <a:r>
              <a:rPr lang="en-US" sz="1600" dirty="0">
                <a:latin typeface="+mj-lt"/>
                <a:cs typeface="Times New Roman"/>
              </a:rPr>
              <a:t>~ 650</a:t>
            </a:r>
            <a:r>
              <a:rPr lang="en-US" sz="1600" dirty="0">
                <a:latin typeface="Times New Roman"/>
                <a:cs typeface="Times New Roman"/>
              </a:rPr>
              <a:t>ºC</a:t>
            </a:r>
            <a:endParaRPr lang="en-US" sz="1600" dirty="0">
              <a:latin typeface="+mj-lt"/>
            </a:endParaRPr>
          </a:p>
        </p:txBody>
      </p:sp>
      <p:pic>
        <p:nvPicPr>
          <p:cNvPr id="11269" name="Picture 4" descr="Ca13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75" y="3148013"/>
            <a:ext cx="351155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931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184400" y="165101"/>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a:solidFill>
                  <a:srgbClr val="CC0000"/>
                </a:solidFill>
              </a:rPr>
              <a:t>Plasma Enhanced CVD (PECVD)  </a:t>
            </a:r>
          </a:p>
        </p:txBody>
      </p:sp>
      <p:sp>
        <p:nvSpPr>
          <p:cNvPr id="12291"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F1BF0595-54E0-42BC-8DD4-18BF6761C674}" type="slidenum">
              <a:rPr lang="en-US" altLang="en-US" sz="1400"/>
              <a:pPr>
                <a:spcBef>
                  <a:spcPct val="0"/>
                </a:spcBef>
                <a:buFontTx/>
                <a:buNone/>
              </a:pPr>
              <a:t>25</a:t>
            </a:fld>
            <a:endParaRPr lang="en-US" altLang="en-US" sz="1400"/>
          </a:p>
        </p:txBody>
      </p:sp>
      <p:sp>
        <p:nvSpPr>
          <p:cNvPr id="12292" name="TextBox 9"/>
          <p:cNvSpPr txBox="1">
            <a:spLocks noChangeArrowheads="1"/>
          </p:cNvSpPr>
          <p:nvPr/>
        </p:nvSpPr>
        <p:spPr bwMode="auto">
          <a:xfrm>
            <a:off x="1962150" y="638176"/>
            <a:ext cx="7981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FF"/>
                </a:solidFill>
              </a:rPr>
              <a:t>Features:</a:t>
            </a:r>
          </a:p>
          <a:p>
            <a:pPr eaLnBrk="1" hangingPunct="1">
              <a:spcBef>
                <a:spcPct val="0"/>
              </a:spcBef>
            </a:pPr>
            <a:r>
              <a:rPr lang="en-US" altLang="en-US" sz="1600"/>
              <a:t> Deposit at low substrate temperature</a:t>
            </a:r>
          </a:p>
          <a:p>
            <a:pPr eaLnBrk="1" hangingPunct="1">
              <a:spcBef>
                <a:spcPct val="0"/>
              </a:spcBef>
            </a:pPr>
            <a:r>
              <a:rPr lang="en-US" altLang="en-US" sz="1600"/>
              <a:t> Used to deposit dielectrics over Al or GaAs</a:t>
            </a:r>
          </a:p>
          <a:p>
            <a:pPr eaLnBrk="1" hangingPunct="1">
              <a:spcBef>
                <a:spcPct val="0"/>
              </a:spcBef>
            </a:pPr>
            <a:r>
              <a:rPr lang="en-US" altLang="en-US" sz="1600"/>
              <a:t> Use plasma to enhance the decomposition and reaction in the CVD</a:t>
            </a:r>
          </a:p>
          <a:p>
            <a:pPr eaLnBrk="1" hangingPunct="1">
              <a:spcBef>
                <a:spcPct val="0"/>
              </a:spcBef>
            </a:pPr>
            <a:r>
              <a:rPr lang="en-US" altLang="en-US" sz="1600"/>
              <a:t> Very good at filling small features</a:t>
            </a:r>
          </a:p>
          <a:p>
            <a:pPr eaLnBrk="1" hangingPunct="1">
              <a:spcBef>
                <a:spcPct val="0"/>
              </a:spcBef>
            </a:pPr>
            <a:r>
              <a:rPr lang="en-US" altLang="en-US" sz="1600"/>
              <a:t> May induce plasma damage</a:t>
            </a:r>
          </a:p>
          <a:p>
            <a:pPr eaLnBrk="1" hangingPunct="1">
              <a:spcBef>
                <a:spcPct val="0"/>
              </a:spcBef>
            </a:pPr>
            <a:r>
              <a:rPr lang="en-US" altLang="en-US" sz="1600"/>
              <a:t> Plasma may increase the substrate temperature, so cooling on the substrate is important</a:t>
            </a:r>
          </a:p>
          <a:p>
            <a:pPr marL="0" lvl="1">
              <a:spcBef>
                <a:spcPct val="0"/>
              </a:spcBef>
              <a:buFont typeface="Arial" charset="0"/>
              <a:buChar char="•"/>
            </a:pPr>
            <a:r>
              <a:rPr lang="en-US" altLang="en-US" sz="1600"/>
              <a:t> Temperature  can be as low as 120</a:t>
            </a:r>
            <a:r>
              <a:rPr lang="en-US" altLang="en-US" sz="1600">
                <a:latin typeface="Times New Roman" pitchFamily="18" charset="0"/>
                <a:cs typeface="Times New Roman" pitchFamily="18" charset="0"/>
              </a:rPr>
              <a:t>ºC</a:t>
            </a:r>
            <a:endParaRPr lang="en-US" altLang="en-US" sz="1600"/>
          </a:p>
        </p:txBody>
      </p:sp>
      <p:grpSp>
        <p:nvGrpSpPr>
          <p:cNvPr id="12293" name="Group 8"/>
          <p:cNvGrpSpPr>
            <a:grpSpLocks/>
          </p:cNvGrpSpPr>
          <p:nvPr/>
        </p:nvGrpSpPr>
        <p:grpSpPr bwMode="auto">
          <a:xfrm>
            <a:off x="6772276" y="2828926"/>
            <a:ext cx="3019425" cy="4029075"/>
            <a:chOff x="3886200" y="2505075"/>
            <a:chExt cx="2400300" cy="4724400"/>
          </a:xfrm>
        </p:grpSpPr>
        <p:pic>
          <p:nvPicPr>
            <p:cNvPr id="12294" name="Picture 6" descr="Ca13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505075"/>
              <a:ext cx="23764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905130" y="4830046"/>
              <a:ext cx="2381370" cy="2371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extLst>
      <p:ext uri="{BB962C8B-B14F-4D97-AF65-F5344CB8AC3E}">
        <p14:creationId xmlns:p14="http://schemas.microsoft.com/office/powerpoint/2010/main" val="569330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184400" y="165101"/>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a:solidFill>
                  <a:srgbClr val="C00000"/>
                </a:solidFill>
              </a:rPr>
              <a:t>Metal Organic CVD (MOCVD)  </a:t>
            </a:r>
          </a:p>
        </p:txBody>
      </p:sp>
      <p:sp>
        <p:nvSpPr>
          <p:cNvPr id="13315"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426EF826-5B08-4BE2-8FA3-8050986FD4AA}" type="slidenum">
              <a:rPr lang="en-US" altLang="en-US" sz="1400"/>
              <a:pPr>
                <a:spcBef>
                  <a:spcPct val="0"/>
                </a:spcBef>
                <a:buFontTx/>
                <a:buNone/>
              </a:pPr>
              <a:t>26</a:t>
            </a:fld>
            <a:endParaRPr lang="en-US" altLang="en-US" sz="1400"/>
          </a:p>
        </p:txBody>
      </p:sp>
      <p:sp>
        <p:nvSpPr>
          <p:cNvPr id="8" name="Rectangle 7"/>
          <p:cNvSpPr/>
          <p:nvPr/>
        </p:nvSpPr>
        <p:spPr>
          <a:xfrm>
            <a:off x="2019301" y="1219201"/>
            <a:ext cx="8124825" cy="1323439"/>
          </a:xfrm>
          <a:prstGeom prst="rect">
            <a:avLst/>
          </a:prstGeom>
        </p:spPr>
        <p:txBody>
          <a:bodyPr>
            <a:spAutoFit/>
          </a:bodyPr>
          <a:lstStyle/>
          <a:p>
            <a:pPr eaLnBrk="1" hangingPunct="1">
              <a:buFont typeface="Arial" pitchFamily="34" charset="0"/>
              <a:buChar char="•"/>
              <a:defRPr/>
            </a:pPr>
            <a:r>
              <a:rPr lang="en-US" sz="1600" dirty="0"/>
              <a:t> Use gaseous organic precursors </a:t>
            </a:r>
          </a:p>
          <a:p>
            <a:pPr eaLnBrk="1" hangingPunct="1">
              <a:buFont typeface="Arial" pitchFamily="34" charset="0"/>
              <a:buChar char="•"/>
              <a:defRPr/>
            </a:pPr>
            <a:r>
              <a:rPr lang="en-US" sz="1600" dirty="0"/>
              <a:t> Advantages: highly flexible—&gt; can deposit semiconductors, metals, dielectrics</a:t>
            </a:r>
          </a:p>
          <a:p>
            <a:pPr eaLnBrk="1" hangingPunct="1">
              <a:buFont typeface="Arial" pitchFamily="34" charset="0"/>
              <a:buChar char="•"/>
              <a:defRPr/>
            </a:pPr>
            <a:r>
              <a:rPr lang="en-US" sz="1600" dirty="0"/>
              <a:t> Disadvantages: highly toxic, very expensive source material, environmental disposal</a:t>
            </a:r>
          </a:p>
          <a:p>
            <a:pPr marL="228600" indent="-228600">
              <a:defRPr/>
            </a:pPr>
            <a:r>
              <a:rPr lang="en-US" sz="1600" dirty="0"/>
              <a:t>costs are high.</a:t>
            </a:r>
          </a:p>
          <a:p>
            <a:pPr eaLnBrk="1" hangingPunct="1">
              <a:buFont typeface="Arial" pitchFamily="34" charset="0"/>
              <a:buChar char="•"/>
              <a:defRPr/>
            </a:pPr>
            <a:r>
              <a:rPr lang="en-US" sz="1600" dirty="0"/>
              <a:t> Uses: dominates low cost optical (but not electronic) III-V technology, some metallization</a:t>
            </a:r>
          </a:p>
        </p:txBody>
      </p:sp>
      <p:sp>
        <p:nvSpPr>
          <p:cNvPr id="9" name="TextBox 8"/>
          <p:cNvSpPr txBox="1"/>
          <p:nvPr/>
        </p:nvSpPr>
        <p:spPr>
          <a:xfrm>
            <a:off x="1990726" y="819150"/>
            <a:ext cx="3667125" cy="369888"/>
          </a:xfrm>
          <a:prstGeom prst="rect">
            <a:avLst/>
          </a:prstGeom>
          <a:noFill/>
        </p:spPr>
        <p:txBody>
          <a:bodyPr>
            <a:spAutoFit/>
          </a:bodyPr>
          <a:lstStyle/>
          <a:p>
            <a:pPr eaLnBrk="1" hangingPunct="1">
              <a:defRPr/>
            </a:pPr>
            <a:r>
              <a:rPr lang="en-US" dirty="0">
                <a:solidFill>
                  <a:srgbClr val="0000FF"/>
                </a:solidFill>
              </a:rPr>
              <a:t>Features</a:t>
            </a:r>
            <a:endParaRPr lang="en-US" dirty="0">
              <a:solidFill>
                <a:srgbClr val="0000FF"/>
              </a:solidFill>
              <a:latin typeface="+mj-lt"/>
            </a:endParaRPr>
          </a:p>
        </p:txBody>
      </p:sp>
    </p:spTree>
    <p:extLst>
      <p:ext uri="{BB962C8B-B14F-4D97-AF65-F5344CB8AC3E}">
        <p14:creationId xmlns:p14="http://schemas.microsoft.com/office/powerpoint/2010/main" val="3849837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sz="quarter" idx="4294967295"/>
          </p:nvPr>
        </p:nvSpPr>
        <p:spPr>
          <a:xfrm>
            <a:off x="2616200" y="365125"/>
            <a:ext cx="6731000" cy="909638"/>
          </a:xfrm>
        </p:spPr>
        <p:txBody>
          <a:bodyPr/>
          <a:lstStyle/>
          <a:p>
            <a:pPr eaLnBrk="1" hangingPunct="1"/>
            <a:r>
              <a:rPr lang="en-US" altLang="en-US" sz="3200">
                <a:solidFill>
                  <a:srgbClr val="CC3300"/>
                </a:solidFill>
              </a:rPr>
              <a:t>Summary on CVD</a:t>
            </a:r>
          </a:p>
        </p:txBody>
      </p:sp>
      <p:sp>
        <p:nvSpPr>
          <p:cNvPr id="14339" name="Slide Number Placeholder 7"/>
          <p:cNvSpPr txBox="1">
            <a:spLocks noGrp="1"/>
          </p:cNvSpPr>
          <p:nvPr/>
        </p:nvSpPr>
        <p:spPr bwMode="auto">
          <a:xfrm>
            <a:off x="80899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0DCB664F-6895-45E1-B7E2-AE76EA1AA691}" type="slidenum">
              <a:rPr lang="en-US" altLang="en-US" sz="1400"/>
              <a:pPr algn="r" eaLnBrk="1" hangingPunct="1">
                <a:spcBef>
                  <a:spcPct val="0"/>
                </a:spcBef>
                <a:buFontTx/>
                <a:buNone/>
              </a:pPr>
              <a:t>27</a:t>
            </a:fld>
            <a:endParaRPr lang="en-US" altLang="en-US" sz="1400"/>
          </a:p>
        </p:txBody>
      </p:sp>
      <p:graphicFrame>
        <p:nvGraphicFramePr>
          <p:cNvPr id="5" name="Table 4"/>
          <p:cNvGraphicFramePr>
            <a:graphicFrameLocks noGrp="1"/>
          </p:cNvGraphicFramePr>
          <p:nvPr/>
        </p:nvGraphicFramePr>
        <p:xfrm>
          <a:off x="2000251" y="1368425"/>
          <a:ext cx="8181975" cy="3941848"/>
        </p:xfrm>
        <a:graphic>
          <a:graphicData uri="http://schemas.openxmlformats.org/drawingml/2006/table">
            <a:tbl>
              <a:tblPr firstRow="1" bandRow="1">
                <a:tableStyleId>{5C22544A-7EE6-4342-B048-85BDC9FD1C3A}</a:tableStyleId>
              </a:tblPr>
              <a:tblGrid>
                <a:gridCol w="1466850">
                  <a:extLst>
                    <a:ext uri="{9D8B030D-6E8A-4147-A177-3AD203B41FA5}">
                      <a16:colId xmlns:a16="http://schemas.microsoft.com/office/drawing/2014/main" val="20000"/>
                    </a:ext>
                  </a:extLst>
                </a:gridCol>
                <a:gridCol w="2023719">
                  <a:extLst>
                    <a:ext uri="{9D8B030D-6E8A-4147-A177-3AD203B41FA5}">
                      <a16:colId xmlns:a16="http://schemas.microsoft.com/office/drawing/2014/main" val="20001"/>
                    </a:ext>
                  </a:extLst>
                </a:gridCol>
                <a:gridCol w="1536664">
                  <a:extLst>
                    <a:ext uri="{9D8B030D-6E8A-4147-A177-3AD203B41FA5}">
                      <a16:colId xmlns:a16="http://schemas.microsoft.com/office/drawing/2014/main" val="20002"/>
                    </a:ext>
                  </a:extLst>
                </a:gridCol>
                <a:gridCol w="1518347">
                  <a:extLst>
                    <a:ext uri="{9D8B030D-6E8A-4147-A177-3AD203B41FA5}">
                      <a16:colId xmlns:a16="http://schemas.microsoft.com/office/drawing/2014/main" val="20003"/>
                    </a:ext>
                  </a:extLst>
                </a:gridCol>
                <a:gridCol w="1636395">
                  <a:extLst>
                    <a:ext uri="{9D8B030D-6E8A-4147-A177-3AD203B41FA5}">
                      <a16:colId xmlns:a16="http://schemas.microsoft.com/office/drawing/2014/main" val="20004"/>
                    </a:ext>
                  </a:extLst>
                </a:gridCol>
              </a:tblGrid>
              <a:tr h="370772">
                <a:tc>
                  <a:txBody>
                    <a:bodyPr/>
                    <a:lstStyle/>
                    <a:p>
                      <a:endParaRPr lang="en-US" sz="1800" dirty="0"/>
                    </a:p>
                  </a:txBody>
                  <a:tcPr marT="45711" marB="45711"/>
                </a:tc>
                <a:tc>
                  <a:txBody>
                    <a:bodyPr/>
                    <a:lstStyle/>
                    <a:p>
                      <a:r>
                        <a:rPr lang="en-US" sz="1800" dirty="0" smtClean="0">
                          <a:solidFill>
                            <a:schemeClr val="tx1"/>
                          </a:solidFill>
                        </a:rPr>
                        <a:t>APCVD</a:t>
                      </a:r>
                      <a:endParaRPr lang="en-US" sz="1800" dirty="0">
                        <a:solidFill>
                          <a:schemeClr val="tx1"/>
                        </a:solidFill>
                      </a:endParaRPr>
                    </a:p>
                  </a:txBody>
                  <a:tcPr marT="45711" marB="45711"/>
                </a:tc>
                <a:tc>
                  <a:txBody>
                    <a:bodyPr/>
                    <a:lstStyle/>
                    <a:p>
                      <a:r>
                        <a:rPr lang="en-US" sz="1800" dirty="0" smtClean="0">
                          <a:solidFill>
                            <a:schemeClr val="tx1"/>
                          </a:solidFill>
                        </a:rPr>
                        <a:t>LPCVD</a:t>
                      </a:r>
                      <a:endParaRPr lang="en-US" sz="1800" dirty="0">
                        <a:solidFill>
                          <a:schemeClr val="tx1"/>
                        </a:solidFill>
                      </a:endParaRPr>
                    </a:p>
                  </a:txBody>
                  <a:tcPr marT="45711" marB="45711"/>
                </a:tc>
                <a:tc>
                  <a:txBody>
                    <a:bodyPr/>
                    <a:lstStyle/>
                    <a:p>
                      <a:r>
                        <a:rPr lang="en-US" sz="1800" dirty="0" smtClean="0">
                          <a:solidFill>
                            <a:schemeClr val="tx1"/>
                          </a:solidFill>
                        </a:rPr>
                        <a:t>PECVD</a:t>
                      </a:r>
                      <a:endParaRPr lang="en-US" sz="1800" dirty="0">
                        <a:solidFill>
                          <a:schemeClr val="tx1"/>
                        </a:solidFill>
                      </a:endParaRPr>
                    </a:p>
                  </a:txBody>
                  <a:tcPr marT="45711" marB="45711"/>
                </a:tc>
                <a:tc>
                  <a:txBody>
                    <a:bodyPr/>
                    <a:lstStyle/>
                    <a:p>
                      <a:r>
                        <a:rPr lang="en-US" sz="1800" dirty="0" smtClean="0"/>
                        <a:t> </a:t>
                      </a:r>
                      <a:r>
                        <a:rPr lang="en-US" sz="1800" dirty="0" smtClean="0">
                          <a:solidFill>
                            <a:schemeClr val="tx1"/>
                          </a:solidFill>
                        </a:rPr>
                        <a:t>MOCVD</a:t>
                      </a:r>
                      <a:endParaRPr lang="en-US" sz="1800" dirty="0">
                        <a:solidFill>
                          <a:schemeClr val="tx1"/>
                        </a:solidFill>
                      </a:endParaRPr>
                    </a:p>
                  </a:txBody>
                  <a:tcPr marT="45711" marB="45711"/>
                </a:tc>
                <a:extLst>
                  <a:ext uri="{0D108BD9-81ED-4DB2-BD59-A6C34878D82A}">
                    <a16:rowId xmlns:a16="http://schemas.microsoft.com/office/drawing/2014/main" val="10000"/>
                  </a:ext>
                </a:extLst>
              </a:tr>
              <a:tr h="1310569">
                <a:tc>
                  <a:txBody>
                    <a:bodyPr/>
                    <a:lstStyle/>
                    <a:p>
                      <a:r>
                        <a:rPr lang="en-US" sz="1600" dirty="0" smtClean="0"/>
                        <a:t>Advantages</a:t>
                      </a:r>
                      <a:endParaRPr lang="en-US" sz="1600" dirty="0"/>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High growth rate at atmospheric pressure</a:t>
                      </a:r>
                    </a:p>
                    <a:p>
                      <a:endParaRPr lang="en-US" sz="1600" dirty="0"/>
                    </a:p>
                  </a:txBody>
                  <a:tcPr marT="45711" marB="45711"/>
                </a:tc>
                <a:tc>
                  <a:txBody>
                    <a:bodyPr/>
                    <a:lstStyle/>
                    <a:p>
                      <a:r>
                        <a:rPr lang="en-US" sz="1600" dirty="0" smtClean="0"/>
                        <a:t>Low pressure,</a:t>
                      </a:r>
                    </a:p>
                    <a:p>
                      <a:endParaRPr lang="en-US" sz="1600" dirty="0" smtClean="0"/>
                    </a:p>
                    <a:p>
                      <a:r>
                        <a:rPr lang="en-US" sz="1600" dirty="0" smtClean="0"/>
                        <a:t>high purity</a:t>
                      </a:r>
                    </a:p>
                    <a:p>
                      <a:endParaRPr lang="en-US" sz="1600" dirty="0"/>
                    </a:p>
                  </a:txBody>
                  <a:tcPr marT="45711" marB="45711"/>
                </a:tc>
                <a:tc>
                  <a:txBody>
                    <a:bodyPr/>
                    <a:lstStyle/>
                    <a:p>
                      <a:r>
                        <a:rPr lang="en-US" sz="1600" dirty="0" smtClean="0"/>
                        <a:t>Low temperature</a:t>
                      </a:r>
                    </a:p>
                    <a:p>
                      <a:endParaRPr lang="en-US" sz="1600" dirty="0" smtClean="0"/>
                    </a:p>
                    <a:p>
                      <a:r>
                        <a:rPr lang="en-US" sz="1600" dirty="0" smtClean="0"/>
                        <a:t>Good for filling</a:t>
                      </a:r>
                      <a:r>
                        <a:rPr lang="en-US" sz="1600" baseline="0" dirty="0" smtClean="0"/>
                        <a:t> small features</a:t>
                      </a:r>
                      <a:endParaRPr lang="en-US" sz="1600" dirty="0"/>
                    </a:p>
                  </a:txBody>
                  <a:tcPr marT="45711" marB="45711"/>
                </a:tc>
                <a:tc>
                  <a:txBody>
                    <a:bodyPr/>
                    <a:lstStyle/>
                    <a:p>
                      <a:r>
                        <a:rPr lang="en-US" sz="1600" dirty="0" smtClean="0"/>
                        <a:t>flexible</a:t>
                      </a:r>
                      <a:endParaRPr lang="en-US" sz="1600" dirty="0"/>
                    </a:p>
                  </a:txBody>
                  <a:tcPr marT="45711" marB="45711"/>
                </a:tc>
                <a:extLst>
                  <a:ext uri="{0D108BD9-81ED-4DB2-BD59-A6C34878D82A}">
                    <a16:rowId xmlns:a16="http://schemas.microsoft.com/office/drawing/2014/main" val="10001"/>
                  </a:ext>
                </a:extLst>
              </a:tr>
              <a:tr h="1066740">
                <a:tc>
                  <a:txBody>
                    <a:bodyPr/>
                    <a:lstStyle/>
                    <a:p>
                      <a:r>
                        <a:rPr lang="en-US" sz="1600" dirty="0" smtClean="0">
                          <a:solidFill>
                            <a:schemeClr val="tx1"/>
                          </a:solidFill>
                        </a:rPr>
                        <a:t>Disadvantage</a:t>
                      </a:r>
                      <a:endParaRPr lang="en-US" sz="1600" dirty="0">
                        <a:solidFill>
                          <a:schemeClr val="tx1"/>
                        </a:solidFill>
                      </a:endParaRPr>
                    </a:p>
                  </a:txBody>
                  <a:tcPr marT="45711" marB="45711"/>
                </a:tc>
                <a:tc>
                  <a:txBody>
                    <a:bodyPr/>
                    <a:lstStyle/>
                    <a:p>
                      <a:r>
                        <a:rPr lang="en-US" sz="1600" dirty="0" smtClean="0"/>
                        <a:t>Poor</a:t>
                      </a:r>
                      <a:r>
                        <a:rPr lang="en-US" sz="1600" baseline="0" dirty="0" smtClean="0"/>
                        <a:t> purity</a:t>
                      </a:r>
                      <a:endParaRPr lang="en-US" sz="1600" dirty="0"/>
                    </a:p>
                  </a:txBody>
                  <a:tcPr marT="45711" marB="45711"/>
                </a:tc>
                <a:tc>
                  <a:txBody>
                    <a:bodyPr/>
                    <a:lstStyle/>
                    <a:p>
                      <a:r>
                        <a:rPr lang="en-US" sz="1600" dirty="0" smtClean="0"/>
                        <a:t>Low</a:t>
                      </a:r>
                      <a:r>
                        <a:rPr lang="en-US" sz="1600" baseline="0" dirty="0" smtClean="0"/>
                        <a:t> growing rate</a:t>
                      </a:r>
                      <a:endParaRPr lang="en-US" sz="1600" dirty="0"/>
                    </a:p>
                  </a:txBody>
                  <a:tcPr marT="45711" marB="45711"/>
                </a:tc>
                <a:tc>
                  <a:txBody>
                    <a:bodyPr/>
                    <a:lstStyle/>
                    <a:p>
                      <a:r>
                        <a:rPr lang="en-US" sz="1600" dirty="0" smtClean="0"/>
                        <a:t>Plasma damage</a:t>
                      </a:r>
                      <a:endParaRPr lang="en-US" sz="1600" dirty="0"/>
                    </a:p>
                  </a:txBody>
                  <a:tcPr marT="45711" marB="45711"/>
                </a:tc>
                <a:tc>
                  <a:txBody>
                    <a:bodyPr/>
                    <a:lstStyle/>
                    <a:p>
                      <a:r>
                        <a:rPr lang="en-US" sz="1600" dirty="0" smtClean="0"/>
                        <a:t>Toxic, expensive source materials</a:t>
                      </a:r>
                      <a:endParaRPr lang="en-US" sz="1600" dirty="0"/>
                    </a:p>
                  </a:txBody>
                  <a:tcPr marT="45711" marB="45711"/>
                </a:tc>
                <a:extLst>
                  <a:ext uri="{0D108BD9-81ED-4DB2-BD59-A6C34878D82A}">
                    <a16:rowId xmlns:a16="http://schemas.microsoft.com/office/drawing/2014/main" val="10002"/>
                  </a:ext>
                </a:extLst>
              </a:tr>
              <a:tr h="822910">
                <a:tc>
                  <a:txBody>
                    <a:bodyPr/>
                    <a:lstStyle/>
                    <a:p>
                      <a:r>
                        <a:rPr lang="en-US" sz="1600" dirty="0" smtClean="0"/>
                        <a:t>Materials</a:t>
                      </a:r>
                      <a:endParaRPr lang="en-US" sz="1600" dirty="0"/>
                    </a:p>
                  </a:txBody>
                  <a:tcPr marT="45711" marB="45711"/>
                </a:tc>
                <a:tc>
                  <a:txBody>
                    <a:bodyPr/>
                    <a:lstStyle/>
                    <a:p>
                      <a:r>
                        <a:rPr lang="en-US" sz="1600" dirty="0" smtClean="0"/>
                        <a:t>Thick dielectric</a:t>
                      </a:r>
                      <a:r>
                        <a:rPr lang="en-US" sz="1600" baseline="0" dirty="0" smtClean="0"/>
                        <a:t> materials</a:t>
                      </a:r>
                      <a:endParaRPr lang="en-US" sz="1600" dirty="0"/>
                    </a:p>
                  </a:txBody>
                  <a:tcPr marT="45711" marB="45711"/>
                </a:tc>
                <a:tc>
                  <a:txBody>
                    <a:bodyPr/>
                    <a:lstStyle/>
                    <a:p>
                      <a:r>
                        <a:rPr lang="en-US" sz="1600" dirty="0" smtClean="0"/>
                        <a:t>Poly-Si and dielectric materials</a:t>
                      </a:r>
                      <a:endParaRPr lang="en-US" sz="1600" dirty="0"/>
                    </a:p>
                  </a:txBody>
                  <a:tcPr marT="45711" marB="45711"/>
                </a:tc>
                <a:tc>
                  <a:txBody>
                    <a:bodyPr/>
                    <a:lstStyle/>
                    <a:p>
                      <a:r>
                        <a:rPr lang="en-US" sz="1600" dirty="0" smtClean="0"/>
                        <a:t>Dielectrics</a:t>
                      </a:r>
                      <a:r>
                        <a:rPr lang="en-US" sz="1600" baseline="0" dirty="0" smtClean="0"/>
                        <a:t> over Al or </a:t>
                      </a:r>
                      <a:r>
                        <a:rPr lang="en-US" sz="1600" baseline="0" dirty="0" err="1" smtClean="0"/>
                        <a:t>GaAs</a:t>
                      </a:r>
                      <a:endParaRPr lang="en-US" sz="1600" dirty="0"/>
                    </a:p>
                  </a:txBody>
                  <a:tcPr marT="45711" marB="45711"/>
                </a:tc>
                <a:tc>
                  <a:txBody>
                    <a:bodyPr/>
                    <a:lstStyle/>
                    <a:p>
                      <a:r>
                        <a:rPr lang="en-US" sz="1600" dirty="0" smtClean="0"/>
                        <a:t>III-V materials</a:t>
                      </a:r>
                      <a:endParaRPr lang="en-US" sz="1600" dirty="0"/>
                    </a:p>
                  </a:txBody>
                  <a:tcPr marT="45711" marB="45711"/>
                </a:tc>
                <a:extLst>
                  <a:ext uri="{0D108BD9-81ED-4DB2-BD59-A6C34878D82A}">
                    <a16:rowId xmlns:a16="http://schemas.microsoft.com/office/drawing/2014/main" val="10003"/>
                  </a:ext>
                </a:extLst>
              </a:tr>
              <a:tr h="370772">
                <a:tc>
                  <a:txBody>
                    <a:bodyPr/>
                    <a:lstStyle/>
                    <a:p>
                      <a:endParaRPr lang="en-US" sz="1600"/>
                    </a:p>
                  </a:txBody>
                  <a:tcPr marT="45711" marB="45711"/>
                </a:tc>
                <a:tc>
                  <a:txBody>
                    <a:bodyPr/>
                    <a:lstStyle/>
                    <a:p>
                      <a:endParaRPr lang="en-US" sz="1600"/>
                    </a:p>
                  </a:txBody>
                  <a:tcPr marT="45711" marB="45711"/>
                </a:tc>
                <a:tc>
                  <a:txBody>
                    <a:bodyPr/>
                    <a:lstStyle/>
                    <a:p>
                      <a:endParaRPr lang="en-US" sz="1600"/>
                    </a:p>
                  </a:txBody>
                  <a:tcPr marT="45711" marB="45711"/>
                </a:tc>
                <a:tc>
                  <a:txBody>
                    <a:bodyPr/>
                    <a:lstStyle/>
                    <a:p>
                      <a:endParaRPr lang="en-US" sz="1600" dirty="0"/>
                    </a:p>
                  </a:txBody>
                  <a:tcPr marT="45711" marB="45711"/>
                </a:tc>
                <a:tc>
                  <a:txBody>
                    <a:bodyPr/>
                    <a:lstStyle/>
                    <a:p>
                      <a:endParaRPr lang="en-US" sz="1600" dirty="0"/>
                    </a:p>
                  </a:txBody>
                  <a:tcPr marT="45711" marB="45711"/>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8546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184400" y="365126"/>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a:solidFill>
                  <a:srgbClr val="C00000"/>
                </a:solidFill>
              </a:rPr>
              <a:t>Epitaxy</a:t>
            </a:r>
          </a:p>
        </p:txBody>
      </p:sp>
      <p:sp>
        <p:nvSpPr>
          <p:cNvPr id="15363"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B1A0E989-3559-4D56-AF64-2681CE2D56F3}" type="slidenum">
              <a:rPr lang="en-US" altLang="en-US" sz="1400"/>
              <a:pPr>
                <a:spcBef>
                  <a:spcPct val="0"/>
                </a:spcBef>
                <a:buFontTx/>
                <a:buNone/>
              </a:pPr>
              <a:t>28</a:t>
            </a:fld>
            <a:endParaRPr lang="en-US" altLang="en-US" sz="1400"/>
          </a:p>
        </p:txBody>
      </p:sp>
      <p:sp>
        <p:nvSpPr>
          <p:cNvPr id="9" name="TextBox 8"/>
          <p:cNvSpPr txBox="1"/>
          <p:nvPr/>
        </p:nvSpPr>
        <p:spPr>
          <a:xfrm>
            <a:off x="2114550" y="962025"/>
            <a:ext cx="8305800" cy="4616450"/>
          </a:xfrm>
          <a:prstGeom prst="rect">
            <a:avLst/>
          </a:prstGeom>
          <a:noFill/>
        </p:spPr>
        <p:txBody>
          <a:bodyPr>
            <a:spAutoFit/>
          </a:bodyPr>
          <a:lstStyle/>
          <a:p>
            <a:pPr>
              <a:defRPr/>
            </a:pPr>
            <a:r>
              <a:rPr lang="en-US" sz="1600" dirty="0">
                <a:solidFill>
                  <a:srgbClr val="0000FF"/>
                </a:solidFill>
              </a:rPr>
              <a:t>What is it:</a:t>
            </a:r>
            <a:r>
              <a:rPr lang="en-US" sz="1600" dirty="0"/>
              <a:t> deposition of a crystalline </a:t>
            </a:r>
            <a:r>
              <a:rPr lang="en-US" sz="1600" dirty="0" err="1"/>
              <a:t>overlayer</a:t>
            </a:r>
            <a:r>
              <a:rPr lang="en-US" sz="1600" dirty="0"/>
              <a:t> on a crystalline substrate.</a:t>
            </a:r>
          </a:p>
          <a:p>
            <a:pPr>
              <a:defRPr/>
            </a:pPr>
            <a:endParaRPr lang="en-US" sz="1600" dirty="0"/>
          </a:p>
          <a:p>
            <a:pPr>
              <a:defRPr/>
            </a:pPr>
            <a:r>
              <a:rPr lang="en-US" sz="1600" dirty="0">
                <a:solidFill>
                  <a:srgbClr val="0000FF"/>
                </a:solidFill>
              </a:rPr>
              <a:t>Requirement</a:t>
            </a:r>
            <a:r>
              <a:rPr lang="en-US" sz="1600" dirty="0"/>
              <a:t>: the substrate must act as seed crystal with preferred crystal orientation</a:t>
            </a:r>
          </a:p>
          <a:p>
            <a:pPr>
              <a:defRPr/>
            </a:pPr>
            <a:endParaRPr lang="en-US" sz="1600" dirty="0"/>
          </a:p>
          <a:p>
            <a:pPr>
              <a:defRPr/>
            </a:pPr>
            <a:r>
              <a:rPr lang="en-US" sz="1600" dirty="0">
                <a:solidFill>
                  <a:srgbClr val="0000FF"/>
                </a:solidFill>
              </a:rPr>
              <a:t>Application</a:t>
            </a:r>
            <a:r>
              <a:rPr lang="en-US" dirty="0"/>
              <a:t>: </a:t>
            </a:r>
            <a:r>
              <a:rPr lang="en-US" sz="1600" dirty="0"/>
              <a:t>to deposit single-crystal silicon (30~100 </a:t>
            </a:r>
            <a:r>
              <a:rPr lang="el-GR" sz="1600" dirty="0"/>
              <a:t>μ</a:t>
            </a:r>
            <a:r>
              <a:rPr lang="en-US" sz="1600" dirty="0"/>
              <a:t>m), compound semiconductors and semiconductor </a:t>
            </a:r>
            <a:r>
              <a:rPr lang="en-US" sz="1600" dirty="0" err="1"/>
              <a:t>heterojunctions</a:t>
            </a:r>
            <a:r>
              <a:rPr lang="en-US" sz="1600" dirty="0"/>
              <a:t> </a:t>
            </a:r>
          </a:p>
          <a:p>
            <a:pPr>
              <a:defRPr/>
            </a:pPr>
            <a:endParaRPr lang="en-US" sz="1600" dirty="0"/>
          </a:p>
          <a:p>
            <a:pPr>
              <a:defRPr/>
            </a:pPr>
            <a:r>
              <a:rPr lang="en-US" sz="1600" dirty="0" err="1">
                <a:solidFill>
                  <a:srgbClr val="0000FF"/>
                </a:solidFill>
              </a:rPr>
              <a:t>Epitaxy</a:t>
            </a:r>
            <a:r>
              <a:rPr lang="en-US" sz="1600" dirty="0">
                <a:solidFill>
                  <a:srgbClr val="0000FF"/>
                </a:solidFill>
              </a:rPr>
              <a:t> methods:</a:t>
            </a:r>
          </a:p>
          <a:p>
            <a:pPr>
              <a:buFont typeface="Arial" pitchFamily="34" charset="0"/>
              <a:buChar char="•"/>
              <a:defRPr/>
            </a:pPr>
            <a:r>
              <a:rPr lang="en-US" sz="1600" dirty="0"/>
              <a:t>  Vapor phase </a:t>
            </a:r>
            <a:r>
              <a:rPr lang="en-US" sz="1600" dirty="0" err="1"/>
              <a:t>epitaxy</a:t>
            </a:r>
            <a:r>
              <a:rPr lang="en-US" sz="1600" dirty="0"/>
              <a:t> (VPE) (very common)</a:t>
            </a:r>
          </a:p>
          <a:p>
            <a:pPr>
              <a:buFont typeface="Arial" pitchFamily="34" charset="0"/>
              <a:buChar char="•"/>
              <a:defRPr/>
            </a:pPr>
            <a:r>
              <a:rPr lang="en-US" sz="1600" dirty="0"/>
              <a:t>  Molecular beam </a:t>
            </a:r>
            <a:r>
              <a:rPr lang="en-US" sz="1600" dirty="0" err="1"/>
              <a:t>epitaxy</a:t>
            </a:r>
            <a:r>
              <a:rPr lang="en-US" sz="1600" dirty="0"/>
              <a:t> (MBE)</a:t>
            </a:r>
          </a:p>
          <a:p>
            <a:pPr>
              <a:defRPr/>
            </a:pPr>
            <a:endParaRPr lang="en-US" sz="1600" dirty="0"/>
          </a:p>
          <a:p>
            <a:pPr>
              <a:defRPr/>
            </a:pPr>
            <a:r>
              <a:rPr lang="en-US" sz="1600" dirty="0">
                <a:solidFill>
                  <a:srgbClr val="0000FF"/>
                </a:solidFill>
              </a:rPr>
              <a:t>Process:</a:t>
            </a:r>
          </a:p>
          <a:p>
            <a:pPr>
              <a:buFont typeface="Arial" pitchFamily="34" charset="0"/>
              <a:buChar char="•"/>
              <a:defRPr/>
            </a:pPr>
            <a:r>
              <a:rPr lang="en-US" sz="1600" b="1" dirty="0"/>
              <a:t>  </a:t>
            </a:r>
            <a:r>
              <a:rPr lang="en-US" sz="1600" dirty="0"/>
              <a:t>Wafer cleaning: to remove native oxide and any residual impurities and particles</a:t>
            </a:r>
          </a:p>
          <a:p>
            <a:pPr lvl="1">
              <a:defRPr/>
            </a:pPr>
            <a:r>
              <a:rPr lang="en-US" sz="1600" dirty="0"/>
              <a:t>RCA cleaning procedure: (1) remove organic residues (SC-1); (2) remove thin oxide layer; (3) remove metallic contaminations (SI-2)</a:t>
            </a:r>
          </a:p>
          <a:p>
            <a:pPr>
              <a:buFont typeface="Arial" pitchFamily="34" charset="0"/>
              <a:buChar char="•"/>
              <a:defRPr/>
            </a:pPr>
            <a:r>
              <a:rPr lang="en-US" sz="1600" dirty="0"/>
              <a:t> </a:t>
            </a:r>
            <a:r>
              <a:rPr lang="en-US" sz="1600" dirty="0" err="1"/>
              <a:t>Epitaxy</a:t>
            </a:r>
            <a:r>
              <a:rPr lang="en-US" sz="1600" dirty="0"/>
              <a:t> growth</a:t>
            </a:r>
          </a:p>
          <a:p>
            <a:pPr>
              <a:defRPr/>
            </a:pPr>
            <a:endParaRPr lang="en-US" dirty="0"/>
          </a:p>
          <a:p>
            <a:pPr>
              <a:defRPr/>
            </a:pPr>
            <a:endParaRPr lang="en-US" dirty="0">
              <a:solidFill>
                <a:srgbClr val="0000FF"/>
              </a:solidFill>
              <a:latin typeface="+mj-lt"/>
            </a:endParaRPr>
          </a:p>
        </p:txBody>
      </p:sp>
    </p:spTree>
    <p:extLst>
      <p:ext uri="{BB962C8B-B14F-4D97-AF65-F5344CB8AC3E}">
        <p14:creationId xmlns:p14="http://schemas.microsoft.com/office/powerpoint/2010/main" val="1391570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184400" y="365126"/>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a:solidFill>
                  <a:srgbClr val="C00000"/>
                </a:solidFill>
              </a:rPr>
              <a:t>Molecular Beam Epitaxy (MBE)</a:t>
            </a:r>
          </a:p>
        </p:txBody>
      </p:sp>
      <p:sp>
        <p:nvSpPr>
          <p:cNvPr id="16387"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20C740AD-F267-4598-8B4B-B317CFA5CDC7}" type="slidenum">
              <a:rPr lang="en-US" altLang="en-US" sz="1400"/>
              <a:pPr>
                <a:spcBef>
                  <a:spcPct val="0"/>
                </a:spcBef>
                <a:buFontTx/>
                <a:buNone/>
              </a:pPr>
              <a:t>29</a:t>
            </a:fld>
            <a:endParaRPr lang="en-US" altLang="en-US" sz="1400"/>
          </a:p>
        </p:txBody>
      </p:sp>
      <p:sp>
        <p:nvSpPr>
          <p:cNvPr id="7" name="TextBox 6"/>
          <p:cNvSpPr txBox="1"/>
          <p:nvPr/>
        </p:nvSpPr>
        <p:spPr>
          <a:xfrm>
            <a:off x="2438401" y="981075"/>
            <a:ext cx="7305675" cy="2586038"/>
          </a:xfrm>
          <a:prstGeom prst="rect">
            <a:avLst/>
          </a:prstGeom>
          <a:noFill/>
        </p:spPr>
        <p:txBody>
          <a:bodyPr>
            <a:spAutoFit/>
          </a:bodyPr>
          <a:lstStyle/>
          <a:p>
            <a:pPr>
              <a:defRPr/>
            </a:pPr>
            <a:r>
              <a:rPr lang="en-US" dirty="0">
                <a:solidFill>
                  <a:srgbClr val="0000FF"/>
                </a:solidFill>
              </a:rPr>
              <a:t>MBE process: </a:t>
            </a:r>
          </a:p>
          <a:p>
            <a:pPr>
              <a:buFont typeface="Arial" pitchFamily="34" charset="0"/>
              <a:buChar char="•"/>
              <a:defRPr/>
            </a:pPr>
            <a:r>
              <a:rPr lang="en-US" dirty="0"/>
              <a:t> The crystalline layer is formed by deposition from a thermal beam of atoms or molecules. </a:t>
            </a:r>
          </a:p>
          <a:p>
            <a:pPr>
              <a:buFont typeface="Arial" pitchFamily="34" charset="0"/>
              <a:buChar char="•"/>
              <a:defRPr/>
            </a:pPr>
            <a:r>
              <a:rPr lang="en-US" dirty="0"/>
              <a:t> Deposition is performed in ultrahigh vacuum conditions (10</a:t>
            </a:r>
            <a:r>
              <a:rPr lang="en-US" baseline="30000" dirty="0"/>
              <a:t>-10</a:t>
            </a:r>
            <a:r>
              <a:rPr lang="en-US" dirty="0"/>
              <a:t> </a:t>
            </a:r>
            <a:r>
              <a:rPr lang="en-US" dirty="0" err="1"/>
              <a:t>Torr</a:t>
            </a:r>
            <a:r>
              <a:rPr lang="en-US" dirty="0"/>
              <a:t>)</a:t>
            </a:r>
          </a:p>
          <a:p>
            <a:pPr>
              <a:buFont typeface="Arial" pitchFamily="34" charset="0"/>
              <a:buChar char="•"/>
              <a:defRPr/>
            </a:pPr>
            <a:r>
              <a:rPr lang="en-US" dirty="0"/>
              <a:t> Substrate temperature: 400 </a:t>
            </a:r>
            <a:r>
              <a:rPr lang="en-US" dirty="0">
                <a:latin typeface="Arial" panose="020B0604020202020204" pitchFamily="34" charset="0"/>
                <a:cs typeface="Arial" panose="020B0604020202020204" pitchFamily="34" charset="0"/>
              </a:rPr>
              <a:t>~</a:t>
            </a:r>
            <a:r>
              <a:rPr lang="en-US" dirty="0">
                <a:latin typeface="Times New Roman"/>
                <a:cs typeface="Times New Roman"/>
              </a:rPr>
              <a:t> </a:t>
            </a:r>
            <a:r>
              <a:rPr lang="en-US" dirty="0">
                <a:latin typeface="+mj-lt"/>
                <a:cs typeface="Times New Roman"/>
              </a:rPr>
              <a:t>900ºC</a:t>
            </a:r>
          </a:p>
          <a:p>
            <a:pPr>
              <a:defRPr/>
            </a:pPr>
            <a:endParaRPr lang="en-US" dirty="0">
              <a:solidFill>
                <a:srgbClr val="0000FF"/>
              </a:solidFill>
              <a:latin typeface="+mj-lt"/>
              <a:cs typeface="Times New Roman"/>
            </a:endParaRPr>
          </a:p>
          <a:p>
            <a:pPr>
              <a:defRPr/>
            </a:pPr>
            <a:r>
              <a:rPr lang="en-US" dirty="0">
                <a:solidFill>
                  <a:srgbClr val="0000FF"/>
                </a:solidFill>
                <a:latin typeface="+mj-lt"/>
                <a:cs typeface="Times New Roman"/>
              </a:rPr>
              <a:t>Application: </a:t>
            </a:r>
          </a:p>
          <a:p>
            <a:pPr>
              <a:buFont typeface="Arial" pitchFamily="34" charset="0"/>
              <a:buChar char="•"/>
              <a:defRPr/>
            </a:pPr>
            <a:r>
              <a:rPr lang="en-US" dirty="0">
                <a:latin typeface="+mj-lt"/>
              </a:rPr>
              <a:t> Growth thickness with atomic resolution</a:t>
            </a:r>
          </a:p>
          <a:p>
            <a:pPr>
              <a:buFont typeface="Arial" pitchFamily="34" charset="0"/>
              <a:buChar char="•"/>
              <a:defRPr/>
            </a:pPr>
            <a:r>
              <a:rPr lang="en-US" dirty="0">
                <a:latin typeface="+mj-lt"/>
              </a:rPr>
              <a:t> Good growth quality for </a:t>
            </a:r>
            <a:r>
              <a:rPr lang="en-US" dirty="0" err="1">
                <a:latin typeface="+mj-lt"/>
              </a:rPr>
              <a:t>semicondutor</a:t>
            </a:r>
            <a:r>
              <a:rPr lang="en-US" dirty="0">
                <a:latin typeface="+mj-lt"/>
              </a:rPr>
              <a:t> </a:t>
            </a:r>
            <a:r>
              <a:rPr lang="en-US" dirty="0" err="1">
                <a:latin typeface="+mj-lt"/>
              </a:rPr>
              <a:t>heterostructures</a:t>
            </a:r>
            <a:endParaRPr lang="en-US" dirty="0">
              <a:latin typeface="+mj-lt"/>
            </a:endParaRPr>
          </a:p>
        </p:txBody>
      </p:sp>
      <p:pic>
        <p:nvPicPr>
          <p:cNvPr id="16389" name="Picture 8" descr="mbe_structu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3898901"/>
            <a:ext cx="299878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48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457200"/>
            <a:ext cx="4152900"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533400"/>
            <a:ext cx="3810000" cy="3771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836" y="3962400"/>
            <a:ext cx="3810000" cy="2762250"/>
          </a:xfrm>
          <a:prstGeom prst="rect">
            <a:avLst/>
          </a:prstGeom>
        </p:spPr>
      </p:pic>
    </p:spTree>
    <p:extLst>
      <p:ext uri="{BB962C8B-B14F-4D97-AF65-F5344CB8AC3E}">
        <p14:creationId xmlns:p14="http://schemas.microsoft.com/office/powerpoint/2010/main" val="2059204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2184400" y="365126"/>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a:solidFill>
                  <a:srgbClr val="C00000"/>
                </a:solidFill>
              </a:rPr>
              <a:t>Vapor Phase Epitaxy (VPE) Process</a:t>
            </a:r>
          </a:p>
        </p:txBody>
      </p:sp>
      <p:sp>
        <p:nvSpPr>
          <p:cNvPr id="17411"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4E47E728-E022-4C3B-A7CA-51FE19C46F11}" type="slidenum">
              <a:rPr lang="en-US" altLang="en-US" sz="1400"/>
              <a:pPr>
                <a:spcBef>
                  <a:spcPct val="0"/>
                </a:spcBef>
                <a:buFontTx/>
                <a:buNone/>
              </a:pPr>
              <a:t>30</a:t>
            </a:fld>
            <a:endParaRPr lang="en-US" altLang="en-US" sz="1400"/>
          </a:p>
        </p:txBody>
      </p:sp>
      <p:sp>
        <p:nvSpPr>
          <p:cNvPr id="17412" name="TextBox 9"/>
          <p:cNvSpPr txBox="1">
            <a:spLocks noChangeArrowheads="1"/>
          </p:cNvSpPr>
          <p:nvPr/>
        </p:nvSpPr>
        <p:spPr bwMode="auto">
          <a:xfrm>
            <a:off x="5095876" y="4010025"/>
            <a:ext cx="248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A simple VPE system.</a:t>
            </a:r>
          </a:p>
        </p:txBody>
      </p:sp>
      <p:pic>
        <p:nvPicPr>
          <p:cNvPr id="17413" name="Picture 2" descr="Ca14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276350"/>
            <a:ext cx="74295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962276" y="4381501"/>
            <a:ext cx="5686425" cy="2062163"/>
          </a:xfrm>
          <a:prstGeom prst="rect">
            <a:avLst/>
          </a:prstGeom>
          <a:noFill/>
        </p:spPr>
        <p:txBody>
          <a:bodyPr>
            <a:spAutoFit/>
          </a:bodyPr>
          <a:lstStyle/>
          <a:p>
            <a:pPr>
              <a:defRPr/>
            </a:pPr>
            <a:r>
              <a:rPr lang="en-US" sz="1600" dirty="0">
                <a:solidFill>
                  <a:srgbClr val="0000FF"/>
                </a:solidFill>
              </a:rPr>
              <a:t>VPE steps: </a:t>
            </a:r>
          </a:p>
          <a:p>
            <a:pPr marL="342900" indent="-342900">
              <a:buFontTx/>
              <a:buAutoNum type="arabicParenBoth"/>
              <a:defRPr/>
            </a:pPr>
            <a:r>
              <a:rPr lang="en-US" sz="1600" dirty="0"/>
              <a:t>Gas phase decomposition; </a:t>
            </a:r>
          </a:p>
          <a:p>
            <a:pPr marL="342900" indent="-342900">
              <a:buFontTx/>
              <a:buAutoNum type="arabicParenBoth"/>
              <a:defRPr/>
            </a:pPr>
            <a:r>
              <a:rPr lang="en-US" sz="1600" dirty="0"/>
              <a:t>Transport to the surface of the wafer;</a:t>
            </a:r>
          </a:p>
          <a:p>
            <a:pPr marL="342900" indent="-342900">
              <a:defRPr/>
            </a:pPr>
            <a:r>
              <a:rPr lang="en-US" sz="1600" dirty="0"/>
              <a:t>At the surface:</a:t>
            </a:r>
          </a:p>
          <a:p>
            <a:pPr marL="342900" indent="-342900">
              <a:defRPr/>
            </a:pPr>
            <a:r>
              <a:rPr lang="en-US" sz="1600" dirty="0"/>
              <a:t>(3) Adsorb;</a:t>
            </a:r>
          </a:p>
          <a:p>
            <a:pPr marL="342900" indent="-342900">
              <a:defRPr/>
            </a:pPr>
            <a:r>
              <a:rPr lang="en-US" sz="1600" dirty="0"/>
              <a:t>(4) Diffuse; </a:t>
            </a:r>
          </a:p>
          <a:p>
            <a:pPr marL="342900" indent="-342900">
              <a:defRPr/>
            </a:pPr>
            <a:r>
              <a:rPr lang="en-US" sz="1600" dirty="0"/>
              <a:t>(5) Decompose</a:t>
            </a:r>
          </a:p>
          <a:p>
            <a:pPr marL="342900" indent="-342900">
              <a:defRPr/>
            </a:pPr>
            <a:r>
              <a:rPr lang="en-US" sz="1600" dirty="0"/>
              <a:t>(6) By-product </a:t>
            </a:r>
            <a:r>
              <a:rPr lang="en-US" sz="1600" dirty="0" err="1"/>
              <a:t>desorb</a:t>
            </a:r>
            <a:endParaRPr lang="en-US" sz="1600" dirty="0"/>
          </a:p>
        </p:txBody>
      </p:sp>
    </p:spTree>
    <p:extLst>
      <p:ext uri="{BB962C8B-B14F-4D97-AF65-F5344CB8AC3E}">
        <p14:creationId xmlns:p14="http://schemas.microsoft.com/office/powerpoint/2010/main" val="3803935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03961"/>
            <a:ext cx="7391400" cy="6521023"/>
          </a:xfrm>
        </p:spPr>
      </p:pic>
    </p:spTree>
    <p:extLst>
      <p:ext uri="{BB962C8B-B14F-4D97-AF65-F5344CB8AC3E}">
        <p14:creationId xmlns:p14="http://schemas.microsoft.com/office/powerpoint/2010/main" val="3281620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1" y="685800"/>
            <a:ext cx="4631535" cy="56388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066800"/>
            <a:ext cx="4038600" cy="4038600"/>
          </a:xfrm>
          <a:prstGeom prst="rect">
            <a:avLst/>
          </a:prstGeom>
        </p:spPr>
      </p:pic>
    </p:spTree>
    <p:extLst>
      <p:ext uri="{BB962C8B-B14F-4D97-AF65-F5344CB8AC3E}">
        <p14:creationId xmlns:p14="http://schemas.microsoft.com/office/powerpoint/2010/main" val="1308613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7523" y="274638"/>
            <a:ext cx="9061015" cy="6278562"/>
          </a:xfrm>
        </p:spPr>
      </p:pic>
    </p:spTree>
    <p:extLst>
      <p:ext uri="{BB962C8B-B14F-4D97-AF65-F5344CB8AC3E}">
        <p14:creationId xmlns:p14="http://schemas.microsoft.com/office/powerpoint/2010/main" val="3828593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1" y="685800"/>
            <a:ext cx="4631535" cy="56388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066800"/>
            <a:ext cx="4038600" cy="4038600"/>
          </a:xfrm>
          <a:prstGeom prst="rect">
            <a:avLst/>
          </a:prstGeom>
        </p:spPr>
      </p:pic>
    </p:spTree>
    <p:extLst>
      <p:ext uri="{BB962C8B-B14F-4D97-AF65-F5344CB8AC3E}">
        <p14:creationId xmlns:p14="http://schemas.microsoft.com/office/powerpoint/2010/main" val="2111369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7523" y="274638"/>
            <a:ext cx="9061015" cy="6278562"/>
          </a:xfrm>
        </p:spPr>
      </p:pic>
    </p:spTree>
    <p:extLst>
      <p:ext uri="{BB962C8B-B14F-4D97-AF65-F5344CB8AC3E}">
        <p14:creationId xmlns:p14="http://schemas.microsoft.com/office/powerpoint/2010/main" val="112458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311400" y="1651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a:solidFill>
                  <a:srgbClr val="CC0000"/>
                </a:solidFill>
              </a:rPr>
              <a:t>Mechanisms of Sputtering</a:t>
            </a:r>
          </a:p>
        </p:txBody>
      </p:sp>
      <p:sp>
        <p:nvSpPr>
          <p:cNvPr id="12291"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A8AAC64A-C535-4036-A19C-18F64C4AC01C}" type="slidenum">
              <a:rPr lang="en-US" altLang="en-US" sz="1400"/>
              <a:pPr>
                <a:spcBef>
                  <a:spcPct val="0"/>
                </a:spcBef>
                <a:buFontTx/>
                <a:buNone/>
              </a:pPr>
              <a:t>4</a:t>
            </a:fld>
            <a:endParaRPr lang="en-US" altLang="en-US" sz="1400"/>
          </a:p>
        </p:txBody>
      </p:sp>
      <p:sp>
        <p:nvSpPr>
          <p:cNvPr id="12292" name="TextBox 50"/>
          <p:cNvSpPr txBox="1">
            <a:spLocks noChangeArrowheads="1"/>
          </p:cNvSpPr>
          <p:nvPr/>
        </p:nvSpPr>
        <p:spPr bwMode="auto">
          <a:xfrm>
            <a:off x="1993900" y="685801"/>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a:solidFill>
                  <a:srgbClr val="0000FF"/>
                </a:solidFill>
              </a:rPr>
              <a:t>Sputtering</a:t>
            </a:r>
            <a:r>
              <a:rPr lang="en-US" altLang="en-US" sz="1800">
                <a:solidFill>
                  <a:srgbClr val="0000FF"/>
                </a:solidFill>
              </a:rPr>
              <a:t> </a:t>
            </a:r>
            <a:r>
              <a:rPr lang="en-US" altLang="en-US" sz="1800"/>
              <a:t>is a process that atoms are ejected from a solid target material due to bombardment of the target by energetic particles</a:t>
            </a:r>
          </a:p>
        </p:txBody>
      </p:sp>
      <p:grpSp>
        <p:nvGrpSpPr>
          <p:cNvPr id="12293" name="Group 74"/>
          <p:cNvGrpSpPr>
            <a:grpSpLocks/>
          </p:cNvGrpSpPr>
          <p:nvPr/>
        </p:nvGrpSpPr>
        <p:grpSpPr bwMode="auto">
          <a:xfrm>
            <a:off x="2654300" y="1257300"/>
            <a:ext cx="7251700" cy="3517900"/>
            <a:chOff x="1117600" y="1727200"/>
            <a:chExt cx="7251700" cy="3517900"/>
          </a:xfrm>
        </p:grpSpPr>
        <p:grpSp>
          <p:nvGrpSpPr>
            <p:cNvPr id="12297" name="Group 69"/>
            <p:cNvGrpSpPr>
              <a:grpSpLocks/>
            </p:cNvGrpSpPr>
            <p:nvPr/>
          </p:nvGrpSpPr>
          <p:grpSpPr bwMode="auto">
            <a:xfrm>
              <a:off x="1117600" y="1727200"/>
              <a:ext cx="7251700" cy="3049032"/>
              <a:chOff x="787400" y="1752600"/>
              <a:chExt cx="7251700" cy="3049032"/>
            </a:xfrm>
          </p:grpSpPr>
          <p:cxnSp>
            <p:nvCxnSpPr>
              <p:cNvPr id="16" name="Straight Connector 15"/>
              <p:cNvCxnSpPr/>
              <p:nvPr/>
            </p:nvCxnSpPr>
            <p:spPr>
              <a:xfrm>
                <a:off x="1714500" y="4622800"/>
                <a:ext cx="561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006600" y="2819400"/>
                <a:ext cx="508000" cy="5207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302" name="TextBox 37"/>
              <p:cNvSpPr txBox="1">
                <a:spLocks noChangeArrowheads="1"/>
              </p:cNvSpPr>
              <p:nvPr/>
            </p:nvSpPr>
            <p:spPr bwMode="auto">
              <a:xfrm>
                <a:off x="2082800" y="2844800"/>
                <a:ext cx="368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a:t>
                </a:r>
              </a:p>
            </p:txBody>
          </p:sp>
          <p:cxnSp>
            <p:nvCxnSpPr>
              <p:cNvPr id="40" name="Straight Arrow Connector 39"/>
              <p:cNvCxnSpPr/>
              <p:nvPr/>
            </p:nvCxnSpPr>
            <p:spPr>
              <a:xfrm rot="16200000" flipH="1">
                <a:off x="1981994" y="3645694"/>
                <a:ext cx="1333500" cy="6715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44" idx="4"/>
              </p:cNvCxnSpPr>
              <p:nvPr/>
            </p:nvCxnSpPr>
            <p:spPr>
              <a:xfrm rot="5400000" flipH="1" flipV="1">
                <a:off x="2701925" y="3584575"/>
                <a:ext cx="1536700" cy="48895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3454400" y="2540000"/>
                <a:ext cx="520700" cy="5207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306" name="TextBox 45"/>
              <p:cNvSpPr txBox="1">
                <a:spLocks noChangeArrowheads="1"/>
              </p:cNvSpPr>
              <p:nvPr/>
            </p:nvSpPr>
            <p:spPr bwMode="auto">
              <a:xfrm>
                <a:off x="1295400" y="2387600"/>
                <a:ext cx="1536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t>Incident ions</a:t>
                </a:r>
              </a:p>
            </p:txBody>
          </p:sp>
          <p:sp>
            <p:nvSpPr>
              <p:cNvPr id="12307" name="TextBox 46"/>
              <p:cNvSpPr txBox="1">
                <a:spLocks noChangeArrowheads="1"/>
              </p:cNvSpPr>
              <p:nvPr/>
            </p:nvSpPr>
            <p:spPr bwMode="auto">
              <a:xfrm>
                <a:off x="2908300" y="1752600"/>
                <a:ext cx="212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t>Reflected ions and neutral atoms</a:t>
                </a:r>
              </a:p>
            </p:txBody>
          </p:sp>
          <p:cxnSp>
            <p:nvCxnSpPr>
              <p:cNvPr id="52" name="Straight Arrow Connector 51"/>
              <p:cNvCxnSpPr/>
              <p:nvPr/>
            </p:nvCxnSpPr>
            <p:spPr>
              <a:xfrm rot="5400000" flipH="1" flipV="1">
                <a:off x="3994150" y="3219450"/>
                <a:ext cx="1536700" cy="1270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09" name="TextBox 58"/>
              <p:cNvSpPr txBox="1">
                <a:spLocks noChangeArrowheads="1"/>
              </p:cNvSpPr>
              <p:nvPr/>
            </p:nvSpPr>
            <p:spPr bwMode="auto">
              <a:xfrm>
                <a:off x="4508500" y="2451100"/>
                <a:ext cx="2197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t>Secondary electrons</a:t>
                </a:r>
              </a:p>
            </p:txBody>
          </p:sp>
          <p:cxnSp>
            <p:nvCxnSpPr>
              <p:cNvPr id="61" name="Straight Arrow Connector 60"/>
              <p:cNvCxnSpPr/>
              <p:nvPr/>
            </p:nvCxnSpPr>
            <p:spPr>
              <a:xfrm rot="5400000" flipH="1" flipV="1">
                <a:off x="5492750" y="4044950"/>
                <a:ext cx="825500" cy="4064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11" name="TextBox 63"/>
              <p:cNvSpPr txBox="1">
                <a:spLocks noChangeArrowheads="1"/>
              </p:cNvSpPr>
              <p:nvPr/>
            </p:nvSpPr>
            <p:spPr bwMode="auto">
              <a:xfrm>
                <a:off x="5676900" y="2882900"/>
                <a:ext cx="236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t>Sputtered ions from the target material</a:t>
                </a:r>
              </a:p>
            </p:txBody>
          </p:sp>
          <p:sp>
            <p:nvSpPr>
              <p:cNvPr id="12312" name="TextBox 68"/>
              <p:cNvSpPr txBox="1">
                <a:spLocks noChangeArrowheads="1"/>
              </p:cNvSpPr>
              <p:nvPr/>
            </p:nvSpPr>
            <p:spPr bwMode="auto">
              <a:xfrm>
                <a:off x="787400" y="4432300"/>
                <a:ext cx="977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Surface</a:t>
                </a:r>
              </a:p>
            </p:txBody>
          </p:sp>
          <p:sp>
            <p:nvSpPr>
              <p:cNvPr id="58" name="Oval 57"/>
              <p:cNvSpPr/>
              <p:nvPr/>
            </p:nvSpPr>
            <p:spPr>
              <a:xfrm>
                <a:off x="5295900" y="2908300"/>
                <a:ext cx="228600" cy="228600"/>
              </a:xfrm>
              <a:prstGeom prst="ellipse">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 name="Oval 61"/>
              <p:cNvSpPr/>
              <p:nvPr/>
            </p:nvSpPr>
            <p:spPr>
              <a:xfrm>
                <a:off x="5981700" y="3517900"/>
                <a:ext cx="330200" cy="317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1" name="Rectangle 70"/>
            <p:cNvSpPr/>
            <p:nvPr/>
          </p:nvSpPr>
          <p:spPr>
            <a:xfrm>
              <a:off x="2070100" y="4622800"/>
              <a:ext cx="55880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299" name="TextBox 71"/>
            <p:cNvSpPr txBox="1">
              <a:spLocks noChangeArrowheads="1"/>
            </p:cNvSpPr>
            <p:nvPr/>
          </p:nvSpPr>
          <p:spPr bwMode="auto">
            <a:xfrm>
              <a:off x="3746500" y="4762500"/>
              <a:ext cx="180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Target material</a:t>
              </a:r>
            </a:p>
          </p:txBody>
        </p:sp>
      </p:grpSp>
      <p:sp>
        <p:nvSpPr>
          <p:cNvPr id="12294" name="TextBox 76"/>
          <p:cNvSpPr txBox="1">
            <a:spLocks noChangeArrowheads="1"/>
          </p:cNvSpPr>
          <p:nvPr/>
        </p:nvSpPr>
        <p:spPr bwMode="auto">
          <a:xfrm>
            <a:off x="1676400" y="4795838"/>
            <a:ext cx="8991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en-US" sz="1600"/>
              <a:t> </a:t>
            </a:r>
            <a:r>
              <a:rPr lang="en-US" altLang="en-US" sz="1600" b="1"/>
              <a:t>Ions with very low energy may be reflected away from the surface.  </a:t>
            </a:r>
          </a:p>
          <a:p>
            <a:pPr eaLnBrk="1" hangingPunct="1">
              <a:spcBef>
                <a:spcPct val="0"/>
              </a:spcBef>
            </a:pPr>
            <a:r>
              <a:rPr lang="en-US" altLang="en-US" sz="1600" b="1"/>
              <a:t> Ions with energy less than 10eV, could also be adsorbed to the surface, giving up their energy as heat. </a:t>
            </a:r>
          </a:p>
          <a:p>
            <a:pPr eaLnBrk="1" hangingPunct="1">
              <a:spcBef>
                <a:spcPct val="0"/>
              </a:spcBef>
            </a:pPr>
            <a:r>
              <a:rPr lang="en-US" altLang="en-US" sz="1600" b="1"/>
              <a:t> Ions with energy above about 5keV, will penetrate  into the material and transfer their energy to atoms in the target material.</a:t>
            </a:r>
          </a:p>
          <a:p>
            <a:pPr eaLnBrk="1" hangingPunct="1">
              <a:spcBef>
                <a:spcPct val="0"/>
              </a:spcBef>
            </a:pPr>
            <a:r>
              <a:rPr lang="en-US" altLang="en-US" sz="1600" b="1"/>
              <a:t> Ions with medium energy, transfer part of energy to heat  and use the other part of energy for physical rearrangement of the target surface. The atoms of the target materials will be ejected out.  </a:t>
            </a:r>
          </a:p>
        </p:txBody>
      </p:sp>
      <p:sp>
        <p:nvSpPr>
          <p:cNvPr id="27" name="Oval 26"/>
          <p:cNvSpPr/>
          <p:nvPr/>
        </p:nvSpPr>
        <p:spPr bwMode="auto">
          <a:xfrm>
            <a:off x="4178300" y="4178300"/>
            <a:ext cx="520700" cy="5207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9" name="Straight Arrow Connector 28"/>
          <p:cNvCxnSpPr>
            <a:endCxn id="27" idx="6"/>
          </p:cNvCxnSpPr>
          <p:nvPr/>
        </p:nvCxnSpPr>
        <p:spPr bwMode="auto">
          <a:xfrm flipH="1">
            <a:off x="4699000" y="4114800"/>
            <a:ext cx="152400" cy="32385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907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949700" y="165100"/>
            <a:ext cx="431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a:solidFill>
                  <a:srgbClr val="CC0000"/>
                </a:solidFill>
              </a:rPr>
              <a:t>Sputter Yield</a:t>
            </a:r>
          </a:p>
        </p:txBody>
      </p:sp>
      <p:sp>
        <p:nvSpPr>
          <p:cNvPr id="13315"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EBCF6108-77A4-4733-BC23-ED669FEB4FEC}" type="slidenum">
              <a:rPr lang="en-US" altLang="en-US" sz="1400"/>
              <a:pPr>
                <a:spcBef>
                  <a:spcPct val="0"/>
                </a:spcBef>
                <a:buFontTx/>
                <a:buNone/>
              </a:pPr>
              <a:t>5</a:t>
            </a:fld>
            <a:endParaRPr lang="en-US" altLang="en-US" sz="1400"/>
          </a:p>
        </p:txBody>
      </p:sp>
      <p:sp>
        <p:nvSpPr>
          <p:cNvPr id="13316" name="TextBox 50"/>
          <p:cNvSpPr txBox="1">
            <a:spLocks noChangeArrowheads="1"/>
          </p:cNvSpPr>
          <p:nvPr/>
        </p:nvSpPr>
        <p:spPr bwMode="auto">
          <a:xfrm>
            <a:off x="2146300" y="914401"/>
            <a:ext cx="806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a:t>Sputtering process is characterized by sputter yield (S), which is a measure of efficiency of sputtering</a:t>
            </a:r>
          </a:p>
        </p:txBody>
      </p:sp>
      <p:graphicFrame>
        <p:nvGraphicFramePr>
          <p:cNvPr id="13317" name="Object 2"/>
          <p:cNvGraphicFramePr>
            <a:graphicFrameLocks noChangeAspect="1"/>
          </p:cNvGraphicFramePr>
          <p:nvPr/>
        </p:nvGraphicFramePr>
        <p:xfrm>
          <a:off x="3492500" y="1860550"/>
          <a:ext cx="4679950" cy="947738"/>
        </p:xfrm>
        <a:graphic>
          <a:graphicData uri="http://schemas.openxmlformats.org/presentationml/2006/ole">
            <mc:AlternateContent xmlns:mc="http://schemas.openxmlformats.org/markup-compatibility/2006">
              <mc:Choice xmlns:v="urn:schemas-microsoft-com:vml" Requires="v">
                <p:oleObj spid="_x0000_s1032" name="Equation" r:id="rId3" imgW="1943100" imgH="393700" progId="Equation.3">
                  <p:embed/>
                </p:oleObj>
              </mc:Choice>
              <mc:Fallback>
                <p:oleObj name="Equation" r:id="rId3" imgW="1943100" imgH="393700" progId="Equation.3">
                  <p:embed/>
                  <p:pic>
                    <p:nvPicPr>
                      <p:cNvPr id="1331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860550"/>
                        <a:ext cx="467995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Box 25"/>
          <p:cNvSpPr txBox="1"/>
          <p:nvPr/>
        </p:nvSpPr>
        <p:spPr>
          <a:xfrm>
            <a:off x="2133600" y="3187700"/>
            <a:ext cx="5867400" cy="1938338"/>
          </a:xfrm>
          <a:prstGeom prst="rect">
            <a:avLst/>
          </a:prstGeom>
          <a:noFill/>
        </p:spPr>
        <p:txBody>
          <a:bodyPr>
            <a:spAutoFit/>
          </a:bodyPr>
          <a:lstStyle/>
          <a:p>
            <a:pPr eaLnBrk="1" hangingPunct="1">
              <a:defRPr/>
            </a:pPr>
            <a:r>
              <a:rPr lang="en-US" sz="2000" dirty="0"/>
              <a:t>Sputter yield depends on:</a:t>
            </a:r>
          </a:p>
          <a:p>
            <a:pPr marL="292100" indent="-114300">
              <a:buFont typeface="Arial" pitchFamily="34" charset="0"/>
              <a:buChar char="•"/>
              <a:defRPr/>
            </a:pPr>
            <a:r>
              <a:rPr lang="en-US" sz="2000" dirty="0"/>
              <a:t> the energy of incident ions</a:t>
            </a:r>
          </a:p>
          <a:p>
            <a:pPr marL="292100" indent="-114300">
              <a:buFont typeface="Arial" pitchFamily="34" charset="0"/>
              <a:buChar char="•"/>
              <a:defRPr/>
            </a:pPr>
            <a:r>
              <a:rPr lang="en-US" sz="2000" dirty="0"/>
              <a:t> the mass of incident ions </a:t>
            </a:r>
          </a:p>
          <a:p>
            <a:pPr marL="292100" indent="-114300">
              <a:buFont typeface="Arial" pitchFamily="34" charset="0"/>
              <a:buChar char="•"/>
              <a:defRPr/>
            </a:pPr>
            <a:r>
              <a:rPr lang="en-US" sz="2000" dirty="0"/>
              <a:t> the mass of target atoms </a:t>
            </a:r>
          </a:p>
          <a:p>
            <a:pPr marL="292100" indent="-114300">
              <a:buFont typeface="Arial" pitchFamily="34" charset="0"/>
              <a:buChar char="•"/>
              <a:defRPr/>
            </a:pPr>
            <a:r>
              <a:rPr lang="en-US" sz="2000" dirty="0"/>
              <a:t> the binding energy of atoms in the target</a:t>
            </a:r>
          </a:p>
          <a:p>
            <a:pPr marL="292100" indent="-114300">
              <a:buFont typeface="Arial" pitchFamily="34" charset="0"/>
              <a:buChar char="•"/>
              <a:defRPr/>
            </a:pPr>
            <a:r>
              <a:rPr lang="en-US" sz="2000" dirty="0"/>
              <a:t> the incident angle of ions</a:t>
            </a:r>
          </a:p>
        </p:txBody>
      </p:sp>
      <p:graphicFrame>
        <p:nvGraphicFramePr>
          <p:cNvPr id="13319" name="Object 2"/>
          <p:cNvGraphicFramePr>
            <a:graphicFrameLocks noChangeAspect="1"/>
          </p:cNvGraphicFramePr>
          <p:nvPr/>
        </p:nvGraphicFramePr>
        <p:xfrm>
          <a:off x="4140201" y="5180013"/>
          <a:ext cx="2817813" cy="984250"/>
        </p:xfrm>
        <a:graphic>
          <a:graphicData uri="http://schemas.openxmlformats.org/presentationml/2006/ole">
            <mc:AlternateContent xmlns:mc="http://schemas.openxmlformats.org/markup-compatibility/2006">
              <mc:Choice xmlns:v="urn:schemas-microsoft-com:vml" Requires="v">
                <p:oleObj spid="_x0000_s1033" name="Equation" r:id="rId5" imgW="1346200" imgH="469900" progId="Equation.3">
                  <p:embed/>
                </p:oleObj>
              </mc:Choice>
              <mc:Fallback>
                <p:oleObj name="Equation" r:id="rId5" imgW="1346200" imgH="469900" progId="Equation.3">
                  <p:embed/>
                  <p:pic>
                    <p:nvPicPr>
                      <p:cNvPr id="1331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1" y="5180013"/>
                        <a:ext cx="2817813"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4898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943100" y="406400"/>
            <a:ext cx="816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a:solidFill>
                  <a:srgbClr val="CC0000"/>
                </a:solidFill>
              </a:rPr>
              <a:t>Sputter Yield (Cont’d)</a:t>
            </a:r>
          </a:p>
        </p:txBody>
      </p:sp>
      <p:sp>
        <p:nvSpPr>
          <p:cNvPr id="14339"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1388C8C3-6201-4590-B504-260F7AD1916A}" type="slidenum">
              <a:rPr lang="en-US" altLang="en-US" sz="1400"/>
              <a:pPr>
                <a:spcBef>
                  <a:spcPct val="0"/>
                </a:spcBef>
                <a:buFontTx/>
                <a:buNone/>
              </a:pPr>
              <a:t>6</a:t>
            </a:fld>
            <a:endParaRPr lang="en-US" altLang="en-US" sz="1400"/>
          </a:p>
        </p:txBody>
      </p:sp>
      <p:pic>
        <p:nvPicPr>
          <p:cNvPr id="14340" name="Picture 4" descr="Ca12f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725" y="1108076"/>
            <a:ext cx="33401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8"/>
          <p:cNvSpPr txBox="1">
            <a:spLocks noChangeArrowheads="1"/>
          </p:cNvSpPr>
          <p:nvPr/>
        </p:nvSpPr>
        <p:spPr bwMode="auto">
          <a:xfrm>
            <a:off x="3851275" y="5603876"/>
            <a:ext cx="417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FF"/>
                </a:solidFill>
              </a:rPr>
              <a:t>For each target material, there exists a threshold energy, below which no sputtering occurs</a:t>
            </a:r>
          </a:p>
        </p:txBody>
      </p:sp>
    </p:spTree>
    <p:extLst>
      <p:ext uri="{BB962C8B-B14F-4D97-AF65-F5344CB8AC3E}">
        <p14:creationId xmlns:p14="http://schemas.microsoft.com/office/powerpoint/2010/main" val="1681076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184400" y="1651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a:solidFill>
                  <a:srgbClr val="CC0000"/>
                </a:solidFill>
              </a:rPr>
              <a:t>DC and RF Sputtering System</a:t>
            </a:r>
          </a:p>
        </p:txBody>
      </p:sp>
      <p:sp>
        <p:nvSpPr>
          <p:cNvPr id="16387"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5A1B4EB6-E9EC-42F5-A6AE-F03FCA7EB132}" type="slidenum">
              <a:rPr lang="en-US" altLang="en-US" sz="1400"/>
              <a:pPr>
                <a:spcBef>
                  <a:spcPct val="0"/>
                </a:spcBef>
                <a:buFontTx/>
                <a:buNone/>
              </a:pPr>
              <a:t>7</a:t>
            </a:fld>
            <a:endParaRPr lang="en-US" altLang="en-US" sz="1400"/>
          </a:p>
        </p:txBody>
      </p:sp>
      <p:grpSp>
        <p:nvGrpSpPr>
          <p:cNvPr id="16388" name="Group 9"/>
          <p:cNvGrpSpPr>
            <a:grpSpLocks/>
          </p:cNvGrpSpPr>
          <p:nvPr/>
        </p:nvGrpSpPr>
        <p:grpSpPr bwMode="auto">
          <a:xfrm>
            <a:off x="1689100" y="1231901"/>
            <a:ext cx="8801100" cy="4879975"/>
            <a:chOff x="342900" y="1257300"/>
            <a:chExt cx="8801100" cy="4879221"/>
          </a:xfrm>
        </p:grpSpPr>
        <p:grpSp>
          <p:nvGrpSpPr>
            <p:cNvPr id="16389" name="Group 5"/>
            <p:cNvGrpSpPr>
              <a:grpSpLocks/>
            </p:cNvGrpSpPr>
            <p:nvPr/>
          </p:nvGrpSpPr>
          <p:grpSpPr bwMode="auto">
            <a:xfrm>
              <a:off x="342900" y="1676400"/>
              <a:ext cx="5451475" cy="3743325"/>
              <a:chOff x="838200" y="1422400"/>
              <a:chExt cx="5451475" cy="3743325"/>
            </a:xfrm>
          </p:grpSpPr>
          <p:pic>
            <p:nvPicPr>
              <p:cNvPr id="16392" name="Picture 6" descr="Ca12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1422400"/>
                <a:ext cx="43973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6"/>
              <p:cNvSpPr txBox="1">
                <a:spLocks noChangeArrowheads="1"/>
              </p:cNvSpPr>
              <p:nvPr/>
            </p:nvSpPr>
            <p:spPr bwMode="auto">
              <a:xfrm>
                <a:off x="838200" y="2819400"/>
                <a:ext cx="116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FF"/>
                    </a:solidFill>
                  </a:rPr>
                  <a:t>DC or RF</a:t>
                </a:r>
              </a:p>
            </p:txBody>
          </p:sp>
        </p:grpSp>
        <p:sp>
          <p:nvSpPr>
            <p:cNvPr id="16390" name="TextBox 6"/>
            <p:cNvSpPr txBox="1">
              <a:spLocks noChangeArrowheads="1"/>
            </p:cNvSpPr>
            <p:nvPr/>
          </p:nvSpPr>
          <p:spPr bwMode="auto">
            <a:xfrm>
              <a:off x="6032500" y="1257300"/>
              <a:ext cx="31115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FF"/>
                  </a:solidFill>
                </a:rPr>
                <a:t>DC sputtering:</a:t>
              </a:r>
            </a:p>
            <a:p>
              <a:pPr eaLnBrk="1" hangingPunct="1">
                <a:spcBef>
                  <a:spcPct val="0"/>
                </a:spcBef>
                <a:buFontTx/>
                <a:buNone/>
              </a:pPr>
              <a:r>
                <a:rPr lang="en-US" altLang="en-US" sz="1800"/>
                <a:t>Used for sputtering metal materials, such as Al, Ti, and Au. The target acts as the cathode in a diode system</a:t>
              </a:r>
            </a:p>
            <a:p>
              <a:pPr eaLnBrk="1" hangingPunct="1">
                <a:spcBef>
                  <a:spcPct val="0"/>
                </a:spcBef>
                <a:buFontTx/>
                <a:buNone/>
              </a:pPr>
              <a:endParaRPr lang="en-US" altLang="en-US" sz="1800"/>
            </a:p>
          </p:txBody>
        </p:sp>
        <p:sp>
          <p:nvSpPr>
            <p:cNvPr id="16391" name="TextBox 6"/>
            <p:cNvSpPr txBox="1">
              <a:spLocks noChangeArrowheads="1"/>
            </p:cNvSpPr>
            <p:nvPr/>
          </p:nvSpPr>
          <p:spPr bwMode="auto">
            <a:xfrm>
              <a:off x="6032500" y="2997200"/>
              <a:ext cx="31115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FF"/>
                  </a:solidFill>
                </a:rPr>
                <a:t>RF sputtering:</a:t>
              </a:r>
            </a:p>
            <a:p>
              <a:pPr eaLnBrk="1" hangingPunct="1">
                <a:spcBef>
                  <a:spcPct val="0"/>
                </a:spcBef>
                <a:buFontTx/>
                <a:buNone/>
              </a:pPr>
              <a:r>
                <a:rPr lang="en-US" altLang="en-US" sz="1800"/>
                <a:t>Used for dielectric materials, such as SiO</a:t>
              </a:r>
              <a:r>
                <a:rPr lang="en-US" altLang="en-US" sz="1800" baseline="-25000"/>
                <a:t>2</a:t>
              </a:r>
              <a:r>
                <a:rPr lang="en-US" altLang="en-US" sz="1800"/>
                <a:t>, and Al</a:t>
              </a:r>
              <a:r>
                <a:rPr lang="en-US" altLang="en-US" sz="1800" baseline="-25000"/>
                <a:t>2</a:t>
              </a:r>
              <a:r>
                <a:rPr lang="en-US" altLang="en-US" sz="1800"/>
                <a:t>O</a:t>
              </a:r>
              <a:r>
                <a:rPr lang="en-US" altLang="en-US" sz="1800" baseline="-25000"/>
                <a:t>3. </a:t>
              </a:r>
            </a:p>
            <a:p>
              <a:pPr eaLnBrk="1" hangingPunct="1">
                <a:spcBef>
                  <a:spcPct val="0"/>
                </a:spcBef>
                <a:buFontTx/>
                <a:buNone/>
              </a:pPr>
              <a:r>
                <a:rPr lang="en-US" altLang="en-US" sz="1800"/>
                <a:t>(Using DC sputtering for dielectric material will cause the buildup of positive charges on the target. The alternating potential voltage can avoid the charge buildup)</a:t>
              </a:r>
              <a:endParaRPr lang="en-US" altLang="en-US" sz="1800" baseline="-25000"/>
            </a:p>
            <a:p>
              <a:pPr eaLnBrk="1" hangingPunct="1">
                <a:spcBef>
                  <a:spcPct val="0"/>
                </a:spcBef>
                <a:buFontTx/>
                <a:buNone/>
              </a:pPr>
              <a:endParaRPr lang="en-US" altLang="en-US" sz="1800"/>
            </a:p>
          </p:txBody>
        </p:sp>
      </p:grpSp>
    </p:spTree>
    <p:extLst>
      <p:ext uri="{BB962C8B-B14F-4D97-AF65-F5344CB8AC3E}">
        <p14:creationId xmlns:p14="http://schemas.microsoft.com/office/powerpoint/2010/main" val="3837745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184400" y="1651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a:solidFill>
                  <a:srgbClr val="CC0000"/>
                </a:solidFill>
              </a:rPr>
              <a:t>Pressure Effect</a:t>
            </a:r>
          </a:p>
        </p:txBody>
      </p:sp>
      <p:sp>
        <p:nvSpPr>
          <p:cNvPr id="12291" name="Slide Number Placeholder 8"/>
          <p:cNvSpPr>
            <a:spLocks noGrp="1"/>
          </p:cNvSpPr>
          <p:nvPr>
            <p:ph type="sldNum" sz="quarter" idx="12"/>
          </p:nvPr>
        </p:nvSpPr>
        <p:spPr>
          <a:xfrm>
            <a:off x="79375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A2A0A9DD-0C2F-4763-9F1D-07FC4A328A32}" type="slidenum">
              <a:rPr lang="en-US" altLang="en-US" sz="1400"/>
              <a:pPr>
                <a:spcBef>
                  <a:spcPct val="0"/>
                </a:spcBef>
                <a:buFontTx/>
                <a:buNone/>
              </a:pPr>
              <a:t>8</a:t>
            </a:fld>
            <a:endParaRPr lang="en-US" altLang="en-US" sz="1400"/>
          </a:p>
        </p:txBody>
      </p:sp>
      <p:sp>
        <p:nvSpPr>
          <p:cNvPr id="12292" name="Rectangle 9"/>
          <p:cNvSpPr>
            <a:spLocks noChangeArrowheads="1"/>
          </p:cNvSpPr>
          <p:nvPr/>
        </p:nvSpPr>
        <p:spPr bwMode="auto">
          <a:xfrm>
            <a:off x="3022600" y="4708526"/>
            <a:ext cx="665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Compromise between</a:t>
            </a:r>
          </a:p>
          <a:p>
            <a:pPr eaLnBrk="1" hangingPunct="1">
              <a:spcBef>
                <a:spcPct val="0"/>
              </a:spcBef>
            </a:pPr>
            <a:r>
              <a:rPr lang="en-US" altLang="en-US" sz="1800"/>
              <a:t> increasing number of Ar ions</a:t>
            </a:r>
          </a:p>
          <a:p>
            <a:pPr eaLnBrk="1" hangingPunct="1">
              <a:spcBef>
                <a:spcPct val="0"/>
              </a:spcBef>
            </a:pPr>
            <a:r>
              <a:rPr lang="en-US" altLang="en-US" sz="1800"/>
              <a:t> increasing scattering of Ar ions with neutral Ar atoms</a:t>
            </a:r>
          </a:p>
        </p:txBody>
      </p:sp>
      <p:pic>
        <p:nvPicPr>
          <p:cNvPr id="12293" name="Picture 10" descr="sputterpressur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5439" y="1270000"/>
            <a:ext cx="540543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11"/>
          <p:cNvSpPr txBox="1">
            <a:spLocks noChangeArrowheads="1"/>
          </p:cNvSpPr>
          <p:nvPr/>
        </p:nvSpPr>
        <p:spPr bwMode="auto">
          <a:xfrm>
            <a:off x="7607300" y="1168401"/>
            <a:ext cx="220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FF"/>
                </a:solidFill>
              </a:rPr>
              <a:t>Optimal pressure is around 100mTorr</a:t>
            </a:r>
          </a:p>
          <a:p>
            <a:pPr eaLnBrk="1" hangingPunct="1">
              <a:spcBef>
                <a:spcPct val="0"/>
              </a:spcBef>
              <a:buFontTx/>
              <a:buNone/>
            </a:pPr>
            <a:r>
              <a:rPr lang="en-US" altLang="en-US" sz="1800">
                <a:solidFill>
                  <a:srgbClr val="0000FF"/>
                </a:solidFill>
              </a:rPr>
              <a:t>(1Torr =133Pa)</a:t>
            </a:r>
          </a:p>
        </p:txBody>
      </p:sp>
      <p:sp>
        <p:nvSpPr>
          <p:cNvPr id="12295" name="Rectangle 9"/>
          <p:cNvSpPr>
            <a:spLocks noChangeArrowheads="1"/>
          </p:cNvSpPr>
          <p:nvPr/>
        </p:nvSpPr>
        <p:spPr bwMode="auto">
          <a:xfrm>
            <a:off x="2362200" y="5749925"/>
            <a:ext cx="7734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FF"/>
                </a:solidFill>
              </a:rPr>
              <a:t>How to increase the number of Ar ions without increasing the pressure?</a:t>
            </a:r>
          </a:p>
        </p:txBody>
      </p:sp>
      <p:sp>
        <p:nvSpPr>
          <p:cNvPr id="8" name="Right Arrow 7"/>
          <p:cNvSpPr/>
          <p:nvPr/>
        </p:nvSpPr>
        <p:spPr>
          <a:xfrm>
            <a:off x="2603500" y="6235700"/>
            <a:ext cx="749300"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7" name="TextBox 8"/>
          <p:cNvSpPr txBox="1">
            <a:spLocks noChangeArrowheads="1"/>
          </p:cNvSpPr>
          <p:nvPr/>
        </p:nvSpPr>
        <p:spPr bwMode="auto">
          <a:xfrm>
            <a:off x="3492500" y="6184900"/>
            <a:ext cx="252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FF"/>
                </a:solidFill>
              </a:rPr>
              <a:t>Magnetron sputtering</a:t>
            </a:r>
          </a:p>
        </p:txBody>
      </p:sp>
    </p:spTree>
    <p:extLst>
      <p:ext uri="{BB962C8B-B14F-4D97-AF65-F5344CB8AC3E}">
        <p14:creationId xmlns:p14="http://schemas.microsoft.com/office/powerpoint/2010/main" val="2603650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524000" y="2362200"/>
            <a:ext cx="7467600" cy="2862322"/>
          </a:xfrm>
          <a:prstGeom prst="rect">
            <a:avLst/>
          </a:prstGeom>
        </p:spPr>
        <p:txBody>
          <a:bodyPr wrap="square">
            <a:spAutoFit/>
          </a:bodyPr>
          <a:lstStyle/>
          <a:p>
            <a:pPr marL="742950" lvl="1" indent="-285750">
              <a:buFont typeface="Arial" panose="020B0604020202020204" pitchFamily="34" charset="0"/>
              <a:buChar char="•"/>
            </a:pPr>
            <a:r>
              <a:rPr lang="en-US" sz="2000" b="1" dirty="0">
                <a:solidFill>
                  <a:srgbClr val="FF0000"/>
                </a:solidFill>
              </a:rPr>
              <a:t>CVD-Various Techniques</a:t>
            </a:r>
          </a:p>
          <a:p>
            <a:pPr marL="742950" lvl="1" indent="-285750">
              <a:buFont typeface="Arial" panose="020B0604020202020204" pitchFamily="34" charset="0"/>
              <a:buChar char="•"/>
            </a:pPr>
            <a:r>
              <a:rPr lang="en-US" sz="2000" b="1" dirty="0">
                <a:solidFill>
                  <a:srgbClr val="FF0000"/>
                </a:solidFill>
              </a:rPr>
              <a:t>Atmospheric pressure CVD (APCVD) – CVD at atmospheric pressure</a:t>
            </a:r>
          </a:p>
          <a:p>
            <a:pPr lvl="1"/>
            <a:endParaRPr lang="en-US" sz="2000" b="1" dirty="0">
              <a:solidFill>
                <a:srgbClr val="FF0000"/>
              </a:solidFill>
            </a:endParaRPr>
          </a:p>
          <a:p>
            <a:pPr marL="742950" lvl="1" indent="-285750">
              <a:buFont typeface="Arial" panose="020B0604020202020204" pitchFamily="34" charset="0"/>
              <a:buChar char="•"/>
            </a:pPr>
            <a:r>
              <a:rPr lang="en-US" sz="2000" b="1" dirty="0">
                <a:solidFill>
                  <a:srgbClr val="FF0000"/>
                </a:solidFill>
              </a:rPr>
              <a:t>Low-pressure CVD (LPCVD) – CVD at sub-atmospheric pressures</a:t>
            </a:r>
          </a:p>
          <a:p>
            <a:pPr marL="742950" lvl="1" indent="-285750">
              <a:buFont typeface="Arial" panose="020B0604020202020204" pitchFamily="34" charset="0"/>
              <a:buChar char="•"/>
            </a:pPr>
            <a:endParaRPr lang="en-US" sz="2000" b="1" dirty="0">
              <a:solidFill>
                <a:srgbClr val="FF0000"/>
              </a:solidFill>
            </a:endParaRPr>
          </a:p>
          <a:p>
            <a:pPr marL="742950" lvl="1" indent="-285750">
              <a:buFont typeface="Arial" panose="020B0604020202020204" pitchFamily="34" charset="0"/>
              <a:buChar char="•"/>
            </a:pPr>
            <a:r>
              <a:rPr lang="en-US" sz="2000" b="1" dirty="0">
                <a:solidFill>
                  <a:srgbClr val="FF0000"/>
                </a:solidFill>
              </a:rPr>
              <a:t>Ultrahigh vacuum CVD (UHVCVD) – CVD at very low pressure, typically below 10</a:t>
            </a:r>
            <a:r>
              <a:rPr lang="en-US" sz="2000" b="1" baseline="30000" dirty="0">
                <a:solidFill>
                  <a:srgbClr val="FF0000"/>
                </a:solidFill>
              </a:rPr>
              <a:t>−6</a:t>
            </a:r>
            <a:r>
              <a:rPr lang="en-US" sz="2000" b="1" dirty="0">
                <a:solidFill>
                  <a:srgbClr val="FF0000"/>
                </a:solidFill>
              </a:rPr>
              <a:t> Pa (~10</a:t>
            </a:r>
            <a:r>
              <a:rPr lang="en-US" sz="2000" b="1" baseline="30000" dirty="0">
                <a:solidFill>
                  <a:srgbClr val="FF0000"/>
                </a:solidFill>
              </a:rPr>
              <a:t>−8</a:t>
            </a:r>
            <a:r>
              <a:rPr lang="en-US" sz="2000" b="1" dirty="0">
                <a:solidFill>
                  <a:srgbClr val="FF0000"/>
                </a:solidFill>
              </a:rPr>
              <a:t> </a:t>
            </a:r>
            <a:r>
              <a:rPr lang="en-US" sz="2000" b="1" dirty="0" err="1">
                <a:solidFill>
                  <a:srgbClr val="FF0000"/>
                </a:solidFill>
              </a:rPr>
              <a:t>torr</a:t>
            </a:r>
            <a:r>
              <a:rPr lang="en-US" sz="2000" b="1" dirty="0">
                <a:solidFill>
                  <a:srgbClr val="FF0000"/>
                </a:solidFill>
              </a:rPr>
              <a:t>)</a:t>
            </a:r>
          </a:p>
        </p:txBody>
      </p:sp>
    </p:spTree>
    <p:extLst>
      <p:ext uri="{BB962C8B-B14F-4D97-AF65-F5344CB8AC3E}">
        <p14:creationId xmlns:p14="http://schemas.microsoft.com/office/powerpoint/2010/main" val="3476781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1825</Words>
  <Application>Microsoft Office PowerPoint</Application>
  <PresentationFormat>Widescreen</PresentationFormat>
  <Paragraphs>305</Paragraphs>
  <Slides>35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Calibri Light</vt:lpstr>
      <vt:lpstr>굴림</vt:lpstr>
      <vt:lpstr>굴림</vt:lpstr>
      <vt:lpstr>GulimChe</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Chemical vapor deposition (CVD)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on CVD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Burns</dc:creator>
  <cp:lastModifiedBy>Dr. Burns</cp:lastModifiedBy>
  <cp:revision>3</cp:revision>
  <dcterms:created xsi:type="dcterms:W3CDTF">2021-10-14T21:01:15Z</dcterms:created>
  <dcterms:modified xsi:type="dcterms:W3CDTF">2021-10-18T13:04:43Z</dcterms:modified>
</cp:coreProperties>
</file>