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71" r:id="rId13"/>
    <p:sldId id="269" r:id="rId14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00FFFF"/>
    <a:srgbClr val="FF99CC"/>
    <a:srgbClr val="FF00FF"/>
    <a:srgbClr val="99FF33"/>
    <a:srgbClr val="00CC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82659" autoAdjust="0"/>
  </p:normalViewPr>
  <p:slideViewPr>
    <p:cSldViewPr snapToGrid="0">
      <p:cViewPr varScale="1">
        <p:scale>
          <a:sx n="123" d="100"/>
          <a:sy n="123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478" y="-78"/>
      </p:cViewPr>
      <p:guideLst>
        <p:guide orient="horz" pos="2928"/>
        <p:guide pos="2168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t" anchorCtr="0" compatLnSpc="1">
            <a:prstTxWarp prst="textNoShape">
              <a:avLst/>
            </a:prstTxWarp>
          </a:bodyPr>
          <a:lstStyle>
            <a:lvl1pPr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862846-77D9-4582-A80A-105D7F8139E2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b" anchorCtr="0" compatLnSpc="1">
            <a:prstTxWarp prst="textNoShape">
              <a:avLst/>
            </a:prstTxWarp>
          </a:bodyPr>
          <a:lstStyle>
            <a:lvl1pPr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300"/>
            </a:lvl1pPr>
          </a:lstStyle>
          <a:p>
            <a:pPr>
              <a:defRPr/>
            </a:pPr>
            <a:fld id="{E1C97D28-7E09-4537-99BF-9FFD7F713F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130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t" anchorCtr="0" compatLnSpc="1">
            <a:prstTxWarp prst="textNoShape">
              <a:avLst/>
            </a:prstTxWarp>
          </a:bodyPr>
          <a:lstStyle>
            <a:lvl1pPr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b" anchorCtr="0" compatLnSpc="1">
            <a:prstTxWarp prst="textNoShape">
              <a:avLst/>
            </a:prstTxWarp>
          </a:bodyPr>
          <a:lstStyle>
            <a:lvl1pPr defTabSz="9398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32" tIns="47016" rIns="94032" bIns="47016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300"/>
            </a:lvl1pPr>
          </a:lstStyle>
          <a:p>
            <a:pPr>
              <a:defRPr/>
            </a:pPr>
            <a:fld id="{C82D7955-C65F-441E-ABF8-F254100E7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206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89455-7851-4804-AA65-2B41D26469D1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DB9C3-3296-466C-80AF-540A5A1AB5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23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47593-78E8-41AF-88ED-84536A44343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17076-1E1F-43D0-8964-DB1A109F0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54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0BEBB-2109-42D4-B8A3-877284A3F9A9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9DA9-D3F6-4455-9BE4-1DD497515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02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1BCF6-004C-47FF-8CEF-DA58F087D46B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F1CF5-7A69-41EE-9100-4B44879B1E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80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BD7C-953C-4C31-B235-34BA6DC53970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6B44B-E617-46C3-93F8-1F142A7960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34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546E8-AF17-43C1-8FE4-2320D7714F7D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5FD07-F9BB-4E1E-8969-88925F2A83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28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E61D4-5B7A-4A37-B559-94984CF37F8F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B1CD5-2D7D-472E-B003-DBA8CB965E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25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0C2BF-89D7-4A15-A7B0-B7BEF5F3851D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BC644-FD07-45E7-8F11-29ECC869C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36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2B15-823E-4DDF-A24C-39BC21F8A2AF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660D9-505B-434A-9EA1-1CA9294407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79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51BBF-34ED-4BC5-8A87-1EBDC229EEA4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F6390-0D30-46A9-8C81-EE93B16186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75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D577-29F6-4C6C-B203-0799842E01E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03BCA-3B47-4856-8F99-54C731D81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65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1FC5BB7-60F4-4661-8731-BA960BB08F1C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FCB1441-4732-432D-B3C1-27758D5F22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644525" y="517525"/>
            <a:ext cx="7556500" cy="909638"/>
          </a:xfrm>
        </p:spPr>
        <p:txBody>
          <a:bodyPr/>
          <a:lstStyle/>
          <a:p>
            <a:pPr marL="342900" indent="-342900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October 2021</a:t>
            </a:r>
            <a:b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vapor deposition (CVD)</a:t>
            </a:r>
            <a:b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Slide Number Placeholder 7"/>
          <p:cNvSpPr txBox="1">
            <a:spLocks noGrp="1"/>
          </p:cNvSpPr>
          <p:nvPr/>
        </p:nvSpPr>
        <p:spPr bwMode="auto">
          <a:xfrm>
            <a:off x="6565900" y="6381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B33B771-47DE-4A8B-A373-67A00100EB4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990600" y="1466850"/>
            <a:ext cx="74580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6286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3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 and Chemistry in CVD process</a:t>
            </a:r>
          </a:p>
          <a:p>
            <a:pPr lvl="3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Atmospheric CVD (APCVD)</a:t>
            </a:r>
          </a:p>
          <a:p>
            <a:pPr lvl="3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pressure CVD (LPCVD)</a:t>
            </a:r>
          </a:p>
          <a:p>
            <a:pPr lvl="3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Plasma-enhanced CVD (PECVD)</a:t>
            </a:r>
          </a:p>
          <a:p>
            <a:pPr lvl="3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 organic CVD (MOCVD)</a:t>
            </a:r>
          </a:p>
        </p:txBody>
      </p:sp>
    </p:spTree>
    <p:extLst>
      <p:ext uri="{BB962C8B-B14F-4D97-AF65-F5344CB8AC3E}">
        <p14:creationId xmlns:p14="http://schemas.microsoft.com/office/powerpoint/2010/main" val="10324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0400" y="365125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</a:rPr>
              <a:t>Epitaxy</a:t>
            </a:r>
          </a:p>
        </p:txBody>
      </p:sp>
      <p:sp>
        <p:nvSpPr>
          <p:cNvPr id="1536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A0E989-3559-4D56-AF64-2681CE2D56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590550" y="962025"/>
            <a:ext cx="8305800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What is it:</a:t>
            </a:r>
            <a:r>
              <a:rPr lang="en-US" sz="1600" dirty="0"/>
              <a:t> deposition of a crystalline </a:t>
            </a:r>
            <a:r>
              <a:rPr lang="en-US" sz="1600" dirty="0" err="1"/>
              <a:t>overlayer</a:t>
            </a:r>
            <a:r>
              <a:rPr lang="en-US" sz="1600" dirty="0"/>
              <a:t> on a crystalline substrate.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Requirement</a:t>
            </a:r>
            <a:r>
              <a:rPr lang="en-US" sz="1600" dirty="0"/>
              <a:t>: the substrate must act as seed crystal with preferred crystal orientation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Application</a:t>
            </a:r>
            <a:r>
              <a:rPr lang="en-US" dirty="0"/>
              <a:t>: </a:t>
            </a:r>
            <a:r>
              <a:rPr lang="en-US" sz="1600" dirty="0"/>
              <a:t>to deposit single-crystal silicon (30~100 </a:t>
            </a:r>
            <a:r>
              <a:rPr lang="el-GR" sz="1600" dirty="0"/>
              <a:t>μ</a:t>
            </a:r>
            <a:r>
              <a:rPr lang="en-US" sz="1600" dirty="0"/>
              <a:t>m), compound semiconductors and semiconductor </a:t>
            </a:r>
            <a:r>
              <a:rPr lang="en-US" sz="1600" dirty="0" err="1"/>
              <a:t>heterojunctions</a:t>
            </a:r>
            <a:r>
              <a:rPr lang="en-US" sz="1600" dirty="0"/>
              <a:t> 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err="1">
                <a:solidFill>
                  <a:srgbClr val="0000FF"/>
                </a:solidFill>
              </a:rPr>
              <a:t>Epitaxy</a:t>
            </a:r>
            <a:r>
              <a:rPr lang="en-US" sz="1600" dirty="0">
                <a:solidFill>
                  <a:srgbClr val="0000FF"/>
                </a:solidFill>
              </a:rPr>
              <a:t> methods: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/>
              <a:t>  Vapor phase </a:t>
            </a:r>
            <a:r>
              <a:rPr lang="en-US" sz="1600" dirty="0" err="1"/>
              <a:t>epitaxy</a:t>
            </a:r>
            <a:r>
              <a:rPr lang="en-US" sz="1600" dirty="0"/>
              <a:t> (VPE) (very common)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/>
              <a:t>  Molecular beam </a:t>
            </a:r>
            <a:r>
              <a:rPr lang="en-US" sz="1600" dirty="0" err="1"/>
              <a:t>epitaxy</a:t>
            </a:r>
            <a:r>
              <a:rPr lang="en-US" sz="1600" dirty="0"/>
              <a:t> (MBE)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Process: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/>
              <a:t>  </a:t>
            </a:r>
            <a:r>
              <a:rPr lang="en-US" sz="1600" dirty="0"/>
              <a:t>Wafer cleaning: to remove native oxide and any residual impurities and particles</a:t>
            </a:r>
          </a:p>
          <a:p>
            <a:pPr lvl="1">
              <a:defRPr/>
            </a:pPr>
            <a:r>
              <a:rPr lang="en-US" sz="1600" dirty="0"/>
              <a:t>RCA cleaning procedure: (1) remove organic residues (SC-1); (2) remove thin oxide layer; (3) remove metallic contaminations (SI-2)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/>
              <a:t> </a:t>
            </a:r>
            <a:r>
              <a:rPr lang="en-US" sz="1600" dirty="0" err="1"/>
              <a:t>Epitaxy</a:t>
            </a:r>
            <a:r>
              <a:rPr lang="en-US" sz="1600" dirty="0"/>
              <a:t> growth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94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60400" y="365125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</a:rPr>
              <a:t>Vapor Phase Epitaxy (VPE) Process</a:t>
            </a:r>
          </a:p>
        </p:txBody>
      </p:sp>
      <p:sp>
        <p:nvSpPr>
          <p:cNvPr id="174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47E728-E022-4C3B-A7CA-51FE19C46F1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571875" y="4010025"/>
            <a:ext cx="2486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 simple VPE system.</a:t>
            </a:r>
          </a:p>
        </p:txBody>
      </p:sp>
      <p:pic>
        <p:nvPicPr>
          <p:cNvPr id="17413" name="Picture 2" descr="Ca14f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276350"/>
            <a:ext cx="74295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438275" y="4381500"/>
            <a:ext cx="5686425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VPE steps: </a:t>
            </a:r>
          </a:p>
          <a:p>
            <a:pPr marL="342900" indent="-342900">
              <a:buFontTx/>
              <a:buAutoNum type="arabicParenBoth"/>
              <a:defRPr/>
            </a:pPr>
            <a:r>
              <a:rPr lang="en-US" sz="1600" dirty="0"/>
              <a:t>Gas phase decomposition; </a:t>
            </a:r>
          </a:p>
          <a:p>
            <a:pPr marL="342900" indent="-342900">
              <a:buFontTx/>
              <a:buAutoNum type="arabicParenBoth"/>
              <a:defRPr/>
            </a:pPr>
            <a:r>
              <a:rPr lang="en-US" sz="1600" dirty="0"/>
              <a:t>Transport to the surface of the wafer;</a:t>
            </a:r>
          </a:p>
          <a:p>
            <a:pPr marL="342900" indent="-342900">
              <a:defRPr/>
            </a:pPr>
            <a:r>
              <a:rPr lang="en-US" sz="1600" dirty="0"/>
              <a:t>At the surface:</a:t>
            </a:r>
          </a:p>
          <a:p>
            <a:pPr marL="342900" indent="-342900">
              <a:defRPr/>
            </a:pPr>
            <a:r>
              <a:rPr lang="en-US" sz="1600" dirty="0"/>
              <a:t>(3) Adsorb;</a:t>
            </a:r>
          </a:p>
          <a:p>
            <a:pPr marL="342900" indent="-342900">
              <a:defRPr/>
            </a:pPr>
            <a:r>
              <a:rPr lang="en-US" sz="1600" dirty="0"/>
              <a:t>(4) Diffuse; </a:t>
            </a:r>
          </a:p>
          <a:p>
            <a:pPr marL="342900" indent="-342900">
              <a:defRPr/>
            </a:pPr>
            <a:r>
              <a:rPr lang="en-US" sz="1600" dirty="0"/>
              <a:t>(5) Decompose</a:t>
            </a:r>
          </a:p>
          <a:p>
            <a:pPr marL="342900" indent="-342900">
              <a:defRPr/>
            </a:pPr>
            <a:r>
              <a:rPr lang="en-US" sz="1600" dirty="0"/>
              <a:t>(6) By-product </a:t>
            </a:r>
            <a:r>
              <a:rPr lang="en-US" sz="1600" dirty="0" err="1"/>
              <a:t>desorb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813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660400" y="365125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</a:rPr>
              <a:t>Example: Single-Crystal Si Growth by VPE</a:t>
            </a:r>
          </a:p>
        </p:txBody>
      </p:sp>
      <p:sp>
        <p:nvSpPr>
          <p:cNvPr id="184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5D9B41-F0B3-4B56-A6EB-A91E9930E16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542925" y="1066800"/>
            <a:ext cx="7305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Problem with SiH4 (silane) for single-crystal Si: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Silane can decompose to form particles in gas even at low temperature (600</a:t>
            </a:r>
            <a:r>
              <a:rPr lang="en-US" altLang="en-US" sz="1800">
                <a:latin typeface="Times New Roman" pitchFamily="18" charset="0"/>
                <a:cs typeface="Times New Roman" pitchFamily="18" charset="0"/>
              </a:rPr>
              <a:t>ºC)</a:t>
            </a:r>
            <a:r>
              <a:rPr lang="en-US" altLang="en-US" sz="1800"/>
              <a:t>. 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523875" y="2095500"/>
            <a:ext cx="7305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Gases introduced into the system: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solidFill>
                  <a:srgbClr val="0000FF"/>
                </a:solidFill>
              </a:rPr>
              <a:t> </a:t>
            </a:r>
            <a:r>
              <a:rPr lang="en-US" altLang="en-US" sz="1800"/>
              <a:t>SiH</a:t>
            </a:r>
            <a:r>
              <a:rPr lang="en-US" altLang="en-US" sz="1800" baseline="-25000"/>
              <a:t>2</a:t>
            </a:r>
            <a:r>
              <a:rPr lang="en-US" altLang="en-US" sz="1800"/>
              <a:t>Cl</a:t>
            </a:r>
            <a:r>
              <a:rPr lang="en-US" altLang="en-US" sz="1800" baseline="-25000"/>
              <a:t>2</a:t>
            </a:r>
            <a:r>
              <a:rPr lang="en-US" altLang="en-US" sz="1800"/>
              <a:t>, H</a:t>
            </a:r>
            <a:r>
              <a:rPr lang="en-US" altLang="en-US" sz="1800" baseline="-25000"/>
              <a:t>2</a:t>
            </a:r>
            <a:r>
              <a:rPr lang="en-US" altLang="en-US" sz="1800"/>
              <a:t>, </a:t>
            </a:r>
            <a:r>
              <a:rPr lang="en-US" altLang="en-US" sz="1800" baseline="-25000"/>
              <a:t> </a:t>
            </a:r>
            <a:r>
              <a:rPr lang="en-US" altLang="en-US" sz="1800"/>
              <a:t>AsH</a:t>
            </a:r>
            <a:r>
              <a:rPr lang="en-US" altLang="en-US" sz="1800" baseline="-25000"/>
              <a:t>3, </a:t>
            </a:r>
            <a:r>
              <a:rPr lang="en-US" altLang="en-US" sz="1800"/>
              <a:t>B</a:t>
            </a:r>
            <a:r>
              <a:rPr lang="en-US" altLang="en-US" sz="1800" baseline="-25000"/>
              <a:t>2</a:t>
            </a:r>
            <a:r>
              <a:rPr lang="en-US" altLang="en-US" sz="1800"/>
              <a:t>H</a:t>
            </a:r>
            <a:r>
              <a:rPr lang="en-US" altLang="en-US" sz="1800" baseline="-25000"/>
              <a:t>6</a:t>
            </a:r>
            <a:endParaRPr lang="en-US" altLang="en-US" sz="1800">
              <a:solidFill>
                <a:srgbClr val="0000FF"/>
              </a:solidFill>
            </a:endParaRPr>
          </a:p>
        </p:txBody>
      </p:sp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546100" y="2911475"/>
            <a:ext cx="3306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Reaction: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SiH</a:t>
            </a:r>
            <a:r>
              <a:rPr lang="en-US" altLang="en-US" sz="1800" baseline="-25000"/>
              <a:t>2</a:t>
            </a:r>
            <a:r>
              <a:rPr lang="en-US" altLang="en-US" sz="1800"/>
              <a:t>Cl</a:t>
            </a:r>
            <a:r>
              <a:rPr lang="en-US" altLang="en-US" sz="1800" baseline="-25000"/>
              <a:t>2  </a:t>
            </a:r>
            <a:r>
              <a:rPr lang="en-US" altLang="en-US" sz="1800"/>
              <a:t>(g</a:t>
            </a:r>
            <a:r>
              <a:rPr lang="en-US" altLang="en-US" sz="1800" baseline="-25000"/>
              <a:t>)</a:t>
            </a:r>
            <a:r>
              <a:rPr lang="en-US" altLang="en-US" sz="1800"/>
              <a:t>↔ 2HCl (g)  +Si (s) </a:t>
            </a:r>
          </a:p>
        </p:txBody>
      </p:sp>
      <p:sp>
        <p:nvSpPr>
          <p:cNvPr id="18439" name="Rectangle 13"/>
          <p:cNvSpPr>
            <a:spLocks noChangeArrowheads="1"/>
          </p:cNvSpPr>
          <p:nvPr/>
        </p:nvSpPr>
        <p:spPr bwMode="auto">
          <a:xfrm>
            <a:off x="555625" y="3635375"/>
            <a:ext cx="8588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Doping of epitaxial layer: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 Lightly doped epitaxy layer are ofen grown on the more heavily doped substrate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 Solid state diffusion: dopants can diffuse from the substrate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 Gas phase autodoping: impurities desorb from the wafer and re-adsorb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elsewhere on the wafer</a:t>
            </a:r>
          </a:p>
        </p:txBody>
      </p:sp>
      <p:sp>
        <p:nvSpPr>
          <p:cNvPr id="18440" name="Rectangle 14"/>
          <p:cNvSpPr>
            <a:spLocks noChangeArrowheads="1"/>
          </p:cNvSpPr>
          <p:nvPr/>
        </p:nvSpPr>
        <p:spPr bwMode="auto">
          <a:xfrm>
            <a:off x="498475" y="5083175"/>
            <a:ext cx="33051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Defects in epitaxy growth: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 Dislocations (line defect)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 Stacking faults (plane defect)</a:t>
            </a:r>
          </a:p>
        </p:txBody>
      </p:sp>
    </p:spTree>
    <p:extLst>
      <p:ext uri="{BB962C8B-B14F-4D97-AF65-F5344CB8AC3E}">
        <p14:creationId xmlns:p14="http://schemas.microsoft.com/office/powerpoint/2010/main" val="27430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60400" y="365125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</a:rPr>
              <a:t>Molecular Beam Epitaxy (MBE)</a:t>
            </a:r>
          </a:p>
        </p:txBody>
      </p:sp>
      <p:sp>
        <p:nvSpPr>
          <p:cNvPr id="1638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C740AD-F267-4598-8B4B-B317CFA5CDC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914400" y="981075"/>
            <a:ext cx="7305675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MBE process: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 The crystalline layer is formed by deposition from a thermal beam of atoms or molecules.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 Deposition is performed in ultrahigh vacuum conditions (10</a:t>
            </a:r>
            <a:r>
              <a:rPr lang="en-US" baseline="30000" dirty="0"/>
              <a:t>-10</a:t>
            </a:r>
            <a:r>
              <a:rPr lang="en-US" dirty="0"/>
              <a:t> </a:t>
            </a:r>
            <a:r>
              <a:rPr lang="en-US" dirty="0" err="1"/>
              <a:t>Torr</a:t>
            </a:r>
            <a:r>
              <a:rPr lang="en-US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 Substrate temperature: 400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+mj-lt"/>
                <a:cs typeface="Times New Roman"/>
              </a:rPr>
              <a:t>900ºC</a:t>
            </a:r>
          </a:p>
          <a:p>
            <a:pPr>
              <a:defRPr/>
            </a:pPr>
            <a:endParaRPr lang="en-US" dirty="0">
              <a:solidFill>
                <a:srgbClr val="0000FF"/>
              </a:solidFill>
              <a:latin typeface="+mj-lt"/>
              <a:cs typeface="Times New Roman"/>
            </a:endParaRP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+mj-lt"/>
                <a:cs typeface="Times New Roman"/>
              </a:rPr>
              <a:t>Application: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Growth thickness with atomic resolution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Good growth quality for </a:t>
            </a:r>
            <a:r>
              <a:rPr lang="en-US" dirty="0" err="1">
                <a:latin typeface="+mj-lt"/>
              </a:rPr>
              <a:t>semicondutor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heterostructures</a:t>
            </a:r>
            <a:endParaRPr lang="en-US" dirty="0">
              <a:latin typeface="+mj-lt"/>
            </a:endParaRPr>
          </a:p>
        </p:txBody>
      </p:sp>
      <p:pic>
        <p:nvPicPr>
          <p:cNvPr id="16389" name="Picture 8" descr="mbe_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898900"/>
            <a:ext cx="2998788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3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Simple CVD Reactor</a:t>
            </a:r>
          </a:p>
        </p:txBody>
      </p:sp>
      <p:sp>
        <p:nvSpPr>
          <p:cNvPr id="717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2B1CB-080E-4B86-BEBB-ACA7B927F58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14375" y="1257300"/>
            <a:ext cx="7696200" cy="4505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400" b="1" kern="0" dirty="0">
              <a:latin typeface="Times New Roman" pitchFamily="18" charset="0"/>
              <a:cs typeface="+mn-cs"/>
            </a:endParaRPr>
          </a:p>
        </p:txBody>
      </p:sp>
      <p:pic>
        <p:nvPicPr>
          <p:cNvPr id="7173" name="Picture 2" descr="Ca13f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133475"/>
            <a:ext cx="54864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762000" y="3667125"/>
            <a:ext cx="78390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Temperature of the </a:t>
            </a:r>
            <a:r>
              <a:rPr lang="en-US" altLang="en-US" sz="1600" dirty="0" err="1">
                <a:solidFill>
                  <a:srgbClr val="FF0000"/>
                </a:solidFill>
              </a:rPr>
              <a:t>susceptor</a:t>
            </a:r>
            <a:r>
              <a:rPr lang="en-US" altLang="en-US" sz="1600" dirty="0">
                <a:solidFill>
                  <a:srgbClr val="FF0000"/>
                </a:solidFill>
              </a:rPr>
              <a:t> should be maintained, which is more challenging for PECVD system.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 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Cooling system inside the </a:t>
            </a:r>
            <a:r>
              <a:rPr lang="en-US" altLang="en-US" sz="1600" dirty="0" err="1">
                <a:solidFill>
                  <a:srgbClr val="FF0000"/>
                </a:solidFill>
              </a:rPr>
              <a:t>susceptor</a:t>
            </a:r>
            <a:r>
              <a:rPr lang="en-US" altLang="en-US" sz="1600" dirty="0">
                <a:solidFill>
                  <a:srgbClr val="FF0000"/>
                </a:solidFill>
              </a:rPr>
              <a:t> in PECVD: plasma discharge increased the </a:t>
            </a:r>
            <a:r>
              <a:rPr lang="en-US" altLang="en-US" sz="1600" dirty="0" err="1">
                <a:solidFill>
                  <a:srgbClr val="FF0000"/>
                </a:solidFill>
              </a:rPr>
              <a:t>susceptor</a:t>
            </a:r>
            <a:r>
              <a:rPr lang="en-US" altLang="en-US" sz="1600" dirty="0">
                <a:solidFill>
                  <a:srgbClr val="FF0000"/>
                </a:solidFill>
              </a:rPr>
              <a:t> temperature.  Cooling is performed by circulating a coolant through a tube inside the </a:t>
            </a:r>
            <a:r>
              <a:rPr lang="en-US" altLang="en-US" sz="1600" dirty="0" err="1">
                <a:solidFill>
                  <a:srgbClr val="FF0000"/>
                </a:solidFill>
              </a:rPr>
              <a:t>susceptor</a:t>
            </a:r>
            <a:r>
              <a:rPr lang="en-US" altLang="en-US" sz="1600" dirty="0">
                <a:solidFill>
                  <a:srgbClr val="FF0000"/>
                </a:solidFill>
              </a:rPr>
              <a:t> in order to sustain the </a:t>
            </a:r>
            <a:r>
              <a:rPr lang="en-US" altLang="en-US" sz="1600" dirty="0" err="1">
                <a:solidFill>
                  <a:srgbClr val="FF0000"/>
                </a:solidFill>
              </a:rPr>
              <a:t>susceptor</a:t>
            </a:r>
            <a:r>
              <a:rPr lang="en-US" altLang="en-US" sz="1600" dirty="0">
                <a:solidFill>
                  <a:srgbClr val="FF0000"/>
                </a:solidFill>
              </a:rPr>
              <a:t> temperature for large-area and high rate deposition. (YB Lim, </a:t>
            </a:r>
            <a:r>
              <a:rPr lang="en-US" altLang="en-US" sz="1600" i="1" dirty="0">
                <a:solidFill>
                  <a:srgbClr val="FF0000"/>
                </a:solidFill>
              </a:rPr>
              <a:t>et al.</a:t>
            </a:r>
            <a:r>
              <a:rPr lang="en-US" altLang="en-US" sz="1600" dirty="0">
                <a:solidFill>
                  <a:srgbClr val="FF0000"/>
                </a:solidFill>
              </a:rPr>
              <a:t>, </a:t>
            </a:r>
            <a:r>
              <a:rPr lang="sv-SE" altLang="en-US" sz="1600" i="1" dirty="0">
                <a:solidFill>
                  <a:srgbClr val="FF0000"/>
                </a:solidFill>
              </a:rPr>
              <a:t>Int. J. Precis. Eng. Man., 13(7), 2012)</a:t>
            </a:r>
            <a:endParaRPr lang="en-US" alt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Physics and Chemistry in the Reactor</a:t>
            </a:r>
          </a:p>
        </p:txBody>
      </p:sp>
      <p:sp>
        <p:nvSpPr>
          <p:cNvPr id="819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C65B53-0093-4C51-A6E9-87D1E6D6DD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523875" y="714375"/>
            <a:ext cx="6657975" cy="1878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CVD Process: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Introduce reactive gases to the chamber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 Thermal decomposition of the gases through heat or plasma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 Gas absorption by substrate surface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 Reaction takes place on substrate surface and film is firmed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 Transport of volatile byproducts away form substrate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 Exhaust waste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561975" y="2571750"/>
            <a:ext cx="6086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 </a:t>
            </a:r>
            <a:r>
              <a:rPr lang="en-US" altLang="en-US" sz="1600">
                <a:solidFill>
                  <a:srgbClr val="0000FF"/>
                </a:solidFill>
              </a:rPr>
              <a:t>Example:  SiH</a:t>
            </a:r>
            <a:r>
              <a:rPr lang="en-US" altLang="en-US" sz="1600" baseline="-25000">
                <a:solidFill>
                  <a:srgbClr val="0000FF"/>
                </a:solidFill>
              </a:rPr>
              <a:t>4 </a:t>
            </a:r>
            <a:r>
              <a:rPr lang="en-US" altLang="en-US" sz="1600">
                <a:solidFill>
                  <a:srgbClr val="0000FF"/>
                </a:solidFill>
              </a:rPr>
              <a:t>(g)→ Si (s) +2H</a:t>
            </a:r>
            <a:r>
              <a:rPr lang="en-US" altLang="en-US" sz="1600" baseline="-25000">
                <a:solidFill>
                  <a:srgbClr val="0000FF"/>
                </a:solidFill>
              </a:rPr>
              <a:t>2 </a:t>
            </a:r>
            <a:r>
              <a:rPr lang="en-US" altLang="en-US" sz="1600">
                <a:solidFill>
                  <a:srgbClr val="0000FF"/>
                </a:solidFill>
              </a:rPr>
              <a:t>(g)  (for polysilicon)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8150" y="2924175"/>
            <a:ext cx="8181975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Physics and chemistry involved: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3333CC"/>
                </a:solidFill>
                <a:latin typeface="+mj-lt"/>
              </a:rPr>
              <a:t>(1) Dilution of the Si</a:t>
            </a:r>
            <a:r>
              <a:rPr lang="en-US" sz="1600" dirty="0">
                <a:solidFill>
                  <a:srgbClr val="3333CC"/>
                </a:solidFill>
              </a:rPr>
              <a:t>H</a:t>
            </a:r>
            <a:r>
              <a:rPr lang="en-US" sz="1600" baseline="-25000" dirty="0">
                <a:solidFill>
                  <a:srgbClr val="3333CC"/>
                </a:solidFill>
              </a:rPr>
              <a:t>4</a:t>
            </a:r>
            <a:endParaRPr lang="en-US" sz="1600" dirty="0">
              <a:solidFill>
                <a:srgbClr val="3333CC"/>
              </a:solidFill>
              <a:latin typeface="+mj-lt"/>
            </a:endParaRP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The decomposition of </a:t>
            </a:r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silane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gas (SiH</a:t>
            </a:r>
            <a:r>
              <a:rPr lang="en-US" sz="1600" b="1" baseline="-25000" dirty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) around the </a:t>
            </a:r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susceptor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decreased the deposition rate and concentration of </a:t>
            </a:r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silane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along the length of the reactor; 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The </a:t>
            </a:r>
            <a:r>
              <a:rPr lang="en-US" sz="1600" b="1" dirty="0" err="1">
                <a:solidFill>
                  <a:srgbClr val="FF0000"/>
                </a:solidFill>
                <a:latin typeface="+mj-lt"/>
              </a:rPr>
              <a:t>silane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 can be mixed with in an inert carrier gas, </a:t>
            </a:r>
            <a:r>
              <a:rPr lang="en-US" sz="1600" b="1" i="1" dirty="0">
                <a:solidFill>
                  <a:srgbClr val="FF0000"/>
                </a:solidFill>
                <a:latin typeface="+mj-lt"/>
              </a:rPr>
              <a:t>i.e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., H</a:t>
            </a:r>
            <a:r>
              <a:rPr lang="en-US" sz="1600" b="1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1600" b="1" dirty="0">
                <a:solidFill>
                  <a:srgbClr val="FF0000"/>
                </a:solidFill>
              </a:rPr>
              <a:t>to improve the uniformity of deposition;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The surface will have concentration of vacancies brought by </a:t>
            </a:r>
            <a:r>
              <a:rPr lang="en-US" sz="1600" b="1" dirty="0">
                <a:solidFill>
                  <a:srgbClr val="FF0000"/>
                </a:solidFill>
              </a:rPr>
              <a:t>H</a:t>
            </a:r>
            <a:r>
              <a:rPr lang="en-US" sz="1600" b="1" baseline="-25000" dirty="0">
                <a:solidFill>
                  <a:srgbClr val="FF0000"/>
                </a:solidFill>
              </a:rPr>
              <a:t>2.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(2) Homogeneous and Heterogeneous reaction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 Homogeneous: atoms of the solid are released from the gas (undesired)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 Heterogeneous: atoms of the solid form on the wafer surface (preferred) </a:t>
            </a:r>
            <a:endParaRPr lang="en-US" sz="16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35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Physics and Chemistry in the Reactor (2) </a:t>
            </a:r>
          </a:p>
        </p:txBody>
      </p:sp>
      <p:sp>
        <p:nvSpPr>
          <p:cNvPr id="92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CB9E80-CB98-4F4B-892C-819959F294F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0" name="TextBox 8"/>
          <p:cNvSpPr txBox="1">
            <a:spLocks noChangeArrowheads="1"/>
          </p:cNvSpPr>
          <p:nvPr/>
        </p:nvSpPr>
        <p:spPr bwMode="auto">
          <a:xfrm>
            <a:off x="676275" y="93345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 </a:t>
            </a:r>
            <a:r>
              <a:rPr lang="en-US" altLang="en-US" sz="1600">
                <a:solidFill>
                  <a:srgbClr val="0000FF"/>
                </a:solidFill>
              </a:rPr>
              <a:t>Example:  SiH</a:t>
            </a:r>
            <a:r>
              <a:rPr lang="en-US" altLang="en-US" sz="1600" baseline="-25000">
                <a:solidFill>
                  <a:srgbClr val="0000FF"/>
                </a:solidFill>
              </a:rPr>
              <a:t>4 </a:t>
            </a:r>
            <a:r>
              <a:rPr lang="en-US" altLang="en-US" sz="1600">
                <a:solidFill>
                  <a:srgbClr val="0000FF"/>
                </a:solidFill>
              </a:rPr>
              <a:t>(g)→ Si (s) +2H</a:t>
            </a:r>
            <a:r>
              <a:rPr lang="en-US" altLang="en-US" sz="1600" baseline="-25000">
                <a:solidFill>
                  <a:srgbClr val="0000FF"/>
                </a:solidFill>
              </a:rPr>
              <a:t>2 </a:t>
            </a:r>
            <a:r>
              <a:rPr lang="en-US" altLang="en-US" sz="1600">
                <a:solidFill>
                  <a:srgbClr val="0000FF"/>
                </a:solidFill>
              </a:rPr>
              <a:t>(g)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485900"/>
            <a:ext cx="8181975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</a:rPr>
              <a:t>(3) Other reactions in the reactor</a:t>
            </a:r>
            <a:endParaRPr lang="en-US" sz="16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en-US" sz="1600" dirty="0"/>
              <a:t>	SiH</a:t>
            </a:r>
            <a:r>
              <a:rPr lang="en-US" sz="1600" baseline="-25000" dirty="0"/>
              <a:t>4</a:t>
            </a:r>
            <a:r>
              <a:rPr lang="en-US" sz="1600" dirty="0"/>
              <a:t> (g)→ SiH</a:t>
            </a:r>
            <a:r>
              <a:rPr lang="en-US" sz="1600" baseline="-25000" dirty="0"/>
              <a:t>2</a:t>
            </a:r>
            <a:r>
              <a:rPr lang="en-US" sz="1600" dirty="0"/>
              <a:t> (s) +H</a:t>
            </a:r>
            <a:r>
              <a:rPr lang="en-US" sz="1600" baseline="-25000" dirty="0"/>
              <a:t>2 </a:t>
            </a:r>
            <a:r>
              <a:rPr lang="en-US" sz="1600" dirty="0"/>
              <a:t>(g)</a:t>
            </a:r>
          </a:p>
          <a:p>
            <a:pPr eaLnBrk="1" hangingPunct="1">
              <a:defRPr/>
            </a:pPr>
            <a:r>
              <a:rPr lang="en-US" sz="1600" dirty="0"/>
              <a:t>	SiH</a:t>
            </a:r>
            <a:r>
              <a:rPr lang="en-US" sz="1600" baseline="-25000" dirty="0"/>
              <a:t>4</a:t>
            </a:r>
            <a:r>
              <a:rPr lang="en-US" sz="1600" dirty="0"/>
              <a:t> (g)+ SiH</a:t>
            </a:r>
            <a:r>
              <a:rPr lang="en-US" sz="1600" baseline="-25000" dirty="0"/>
              <a:t>2</a:t>
            </a:r>
            <a:r>
              <a:rPr lang="en-US" sz="1600" dirty="0"/>
              <a:t> (g) → Si</a:t>
            </a:r>
            <a:r>
              <a:rPr lang="en-US" sz="1600" baseline="-25000" dirty="0"/>
              <a:t>2</a:t>
            </a:r>
            <a:r>
              <a:rPr lang="en-US" sz="1600" dirty="0"/>
              <a:t>H</a:t>
            </a:r>
            <a:r>
              <a:rPr lang="en-US" sz="1600" baseline="-25000" dirty="0"/>
              <a:t>6</a:t>
            </a:r>
            <a:r>
              <a:rPr lang="en-US" sz="1600" dirty="0"/>
              <a:t> (g)</a:t>
            </a:r>
          </a:p>
          <a:p>
            <a:pPr eaLnBrk="1" hangingPunct="1">
              <a:defRPr/>
            </a:pPr>
            <a:r>
              <a:rPr lang="en-US" sz="1600" dirty="0"/>
              <a:t>	SiH</a:t>
            </a:r>
            <a:r>
              <a:rPr lang="en-US" sz="1600" baseline="-25000" dirty="0"/>
              <a:t>6</a:t>
            </a:r>
            <a:r>
              <a:rPr lang="en-US" sz="1600" dirty="0"/>
              <a:t> (g) → HSi</a:t>
            </a:r>
            <a:r>
              <a:rPr lang="en-US" sz="1600" baseline="-25000" dirty="0"/>
              <a:t>2</a:t>
            </a:r>
            <a:r>
              <a:rPr lang="en-US" sz="1600" dirty="0"/>
              <a:t>H</a:t>
            </a:r>
            <a:r>
              <a:rPr lang="en-US" sz="1600" baseline="-25000" dirty="0"/>
              <a:t>3</a:t>
            </a:r>
            <a:r>
              <a:rPr lang="en-US" sz="1600" dirty="0"/>
              <a:t>(g)+H</a:t>
            </a:r>
            <a:r>
              <a:rPr lang="en-US" sz="1600" baseline="-25000" dirty="0"/>
              <a:t>2</a:t>
            </a:r>
            <a:r>
              <a:rPr lang="en-US" sz="1600" dirty="0"/>
              <a:t>(g)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How to judge which reaction is dominant?  </a:t>
            </a:r>
          </a:p>
          <a:p>
            <a:pPr eaLnBrk="1" hangingPunct="1">
              <a:defRPr/>
            </a:pPr>
            <a:r>
              <a:rPr lang="en-US" sz="1600" dirty="0"/>
              <a:t>  The equilibrium constant for each reaction.</a:t>
            </a:r>
          </a:p>
          <a:p>
            <a:pPr eaLnBrk="1" hangingPunct="1"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(4) Gas flow: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Gas flow determines the transport of the various chemical species in the chamber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Important for temperature distribution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latin typeface="+mj-lt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(5) Temperature effects: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Deposition rate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Uniformity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Hot wall batch CVD reactor: for large batch processes, excellent temperature control, but low deposition rate</a:t>
            </a:r>
          </a:p>
        </p:txBody>
      </p:sp>
    </p:spTree>
    <p:extLst>
      <p:ext uri="{BB962C8B-B14F-4D97-AF65-F5344CB8AC3E}">
        <p14:creationId xmlns:p14="http://schemas.microsoft.com/office/powerpoint/2010/main" val="23445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Atmospheric CVD (APCVD)  </a:t>
            </a:r>
          </a:p>
        </p:txBody>
      </p:sp>
      <p:sp>
        <p:nvSpPr>
          <p:cNvPr id="1024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A0F4A9-AD25-463B-ADB4-93B0819268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457200" y="1000125"/>
            <a:ext cx="798195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Features: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High reaction rate, poor uniformity and purity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Run at atmospheric pressure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Used for thick dielectrics with deposition rate higher than 1000</a:t>
            </a:r>
            <a:r>
              <a:rPr lang="en-US" sz="1600" dirty="0">
                <a:latin typeface="+mj-lt"/>
                <a:cs typeface="Times New Roman"/>
              </a:rPr>
              <a:t>Å/min</a:t>
            </a:r>
            <a:endParaRPr lang="en-US" sz="1600" dirty="0">
              <a:latin typeface="+mj-lt"/>
            </a:endParaRPr>
          </a:p>
        </p:txBody>
      </p:sp>
      <p:pic>
        <p:nvPicPr>
          <p:cNvPr id="10245" name="Picture 4" descr="Ca13f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2944813"/>
            <a:ext cx="379095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6250" y="2143125"/>
            <a:ext cx="5000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latin typeface="+mj-lt"/>
              </a:rPr>
              <a:t>Example: </a:t>
            </a:r>
            <a:r>
              <a:rPr lang="en-US" sz="1600" dirty="0"/>
              <a:t>SiH</a:t>
            </a:r>
            <a:r>
              <a:rPr lang="en-US" sz="1600" baseline="-25000" dirty="0"/>
              <a:t>4</a:t>
            </a:r>
            <a:r>
              <a:rPr lang="en-US" sz="1600" dirty="0"/>
              <a:t> (g) + O</a:t>
            </a:r>
            <a:r>
              <a:rPr lang="en-US" sz="1600" baseline="-25000" dirty="0"/>
              <a:t>2</a:t>
            </a:r>
            <a:r>
              <a:rPr lang="en-US" sz="1600" dirty="0"/>
              <a:t> (g)→ SiO</a:t>
            </a:r>
            <a:r>
              <a:rPr lang="en-US" sz="1600" baseline="-25000" dirty="0"/>
              <a:t>2</a:t>
            </a:r>
            <a:r>
              <a:rPr lang="en-US" sz="1600" dirty="0"/>
              <a:t> (s) +2H</a:t>
            </a:r>
            <a:r>
              <a:rPr lang="en-US" sz="1600" baseline="-25000" dirty="0"/>
              <a:t>2 </a:t>
            </a:r>
            <a:r>
              <a:rPr lang="en-US" sz="1600" dirty="0"/>
              <a:t>(g)</a:t>
            </a:r>
            <a:r>
              <a:rPr lang="en-US" sz="16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2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Low Pressure CVD (LPCVD)  </a:t>
            </a:r>
          </a:p>
        </p:txBody>
      </p:sp>
      <p:sp>
        <p:nvSpPr>
          <p:cNvPr id="1126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2CE77F-0752-48AA-B154-CB99D30B491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457200" y="685800"/>
            <a:ext cx="79819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rgbClr val="0000FF"/>
                </a:solidFill>
              </a:rPr>
              <a:t>Features: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Hot wall system and cold wall systems:</a:t>
            </a:r>
          </a:p>
          <a:p>
            <a:pPr lvl="1" eaLnBrk="1" hangingPunct="1">
              <a:defRPr/>
            </a:pPr>
            <a:r>
              <a:rPr lang="en-US" sz="1600" dirty="0"/>
              <a:t>Hot wall system: uniform temperature distributions,  but has deposition on the walls</a:t>
            </a:r>
          </a:p>
          <a:p>
            <a:pPr lvl="1" eaLnBrk="1" hangingPunct="1">
              <a:defRPr/>
            </a:pPr>
            <a:r>
              <a:rPr lang="en-US" sz="1600" dirty="0"/>
              <a:t>Cold wall system: with reduced deposition on the walls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Used for </a:t>
            </a:r>
            <a:r>
              <a:rPr lang="en-US" sz="1600" dirty="0" err="1"/>
              <a:t>polysilicon</a:t>
            </a:r>
            <a:r>
              <a:rPr lang="en-US" sz="1600" dirty="0"/>
              <a:t> and dielectrics (mostly in hot wall systems)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 Good purity, low deposition rate than APCVD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 Low pressure in the chamber (0.1 to 1.0 </a:t>
            </a:r>
            <a:r>
              <a:rPr lang="en-US" sz="1600" dirty="0" err="1">
                <a:latin typeface="+mj-lt"/>
              </a:rPr>
              <a:t>Torr</a:t>
            </a:r>
            <a:r>
              <a:rPr lang="en-US" sz="1600" dirty="0">
                <a:latin typeface="+mj-lt"/>
              </a:rPr>
              <a:t>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 Temperature 550 </a:t>
            </a:r>
            <a:r>
              <a:rPr lang="en-US" sz="1600" dirty="0">
                <a:latin typeface="+mj-lt"/>
                <a:cs typeface="Times New Roman"/>
              </a:rPr>
              <a:t>~ 650</a:t>
            </a:r>
            <a:r>
              <a:rPr lang="en-US" sz="1600" dirty="0">
                <a:latin typeface="Times New Roman"/>
                <a:cs typeface="Times New Roman"/>
              </a:rPr>
              <a:t>ºC</a:t>
            </a:r>
            <a:endParaRPr lang="en-US" sz="1600" dirty="0">
              <a:latin typeface="+mj-lt"/>
            </a:endParaRPr>
          </a:p>
        </p:txBody>
      </p:sp>
      <p:pic>
        <p:nvPicPr>
          <p:cNvPr id="11269" name="Picture 4" descr="Ca13f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3148013"/>
            <a:ext cx="351155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3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Plasma Enhanced CVD (PECVD)  </a:t>
            </a:r>
          </a:p>
        </p:txBody>
      </p:sp>
      <p:sp>
        <p:nvSpPr>
          <p:cNvPr id="1229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BF0595-54E0-42BC-8DD4-18BF6761C6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2292" name="TextBox 9"/>
          <p:cNvSpPr txBox="1">
            <a:spLocks noChangeArrowheads="1"/>
          </p:cNvSpPr>
          <p:nvPr/>
        </p:nvSpPr>
        <p:spPr bwMode="auto">
          <a:xfrm>
            <a:off x="438150" y="638175"/>
            <a:ext cx="79819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Features: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Deposit at low substrate temperature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Used to deposit dielectrics over Al or GaAs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Use plasma to enhance the decomposition and reaction in the CVD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Very good at filling small features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May induce plasma damage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 Plasma may increase the substrate temperature, so cooling on the substrate is important</a:t>
            </a:r>
          </a:p>
          <a:p>
            <a:pPr marL="0"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1600"/>
              <a:t> Temperature  can be as low as 120</a:t>
            </a:r>
            <a:r>
              <a:rPr lang="en-US" altLang="en-US" sz="1600">
                <a:latin typeface="Times New Roman" pitchFamily="18" charset="0"/>
                <a:cs typeface="Times New Roman" pitchFamily="18" charset="0"/>
              </a:rPr>
              <a:t>ºC</a:t>
            </a:r>
            <a:endParaRPr lang="en-US" altLang="en-US" sz="1600"/>
          </a:p>
        </p:txBody>
      </p: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5248275" y="2828925"/>
            <a:ext cx="3019425" cy="4029075"/>
            <a:chOff x="3886200" y="2505075"/>
            <a:chExt cx="2400300" cy="4724400"/>
          </a:xfrm>
        </p:grpSpPr>
        <p:pic>
          <p:nvPicPr>
            <p:cNvPr id="12294" name="Picture 6" descr="Ca13f1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505075"/>
              <a:ext cx="2376488" cy="472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3905130" y="4830046"/>
              <a:ext cx="2381370" cy="23715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34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60400" y="1651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</a:rPr>
              <a:t>Metal Organic CVD (MOCVD)  </a:t>
            </a:r>
          </a:p>
        </p:txBody>
      </p:sp>
      <p:sp>
        <p:nvSpPr>
          <p:cNvPr id="1331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135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6EF826-5B08-4BE2-8FA3-8050986FD4A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8" name="Rectangle 7"/>
          <p:cNvSpPr/>
          <p:nvPr/>
        </p:nvSpPr>
        <p:spPr>
          <a:xfrm>
            <a:off x="495300" y="1219200"/>
            <a:ext cx="81248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Use gaseous organic precursors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Advantages: highly flexible—&gt; can deposit semiconductors, metals, dielectrics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Disadvantages: highly toxic, very expensive source material, environmental disposal</a:t>
            </a:r>
          </a:p>
          <a:p>
            <a:pPr marL="228600" indent="-228600" eaLnBrk="1" hangingPunct="1">
              <a:defRPr/>
            </a:pPr>
            <a:r>
              <a:rPr lang="en-US" sz="1600" dirty="0"/>
              <a:t>costs are high.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/>
              <a:t> Uses: dominates low cost optical (but not electronic) III-V technology, some metallization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6725" y="819150"/>
            <a:ext cx="3667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68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1092200" y="365125"/>
            <a:ext cx="6731000" cy="909638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rgbClr val="CC3300"/>
                </a:solidFill>
              </a:rPr>
              <a:t>Summary on CVD</a:t>
            </a:r>
          </a:p>
        </p:txBody>
      </p:sp>
      <p:sp>
        <p:nvSpPr>
          <p:cNvPr id="14339" name="Slide Number Placeholder 7"/>
          <p:cNvSpPr txBox="1">
            <a:spLocks noGrp="1"/>
          </p:cNvSpPr>
          <p:nvPr/>
        </p:nvSpPr>
        <p:spPr bwMode="auto">
          <a:xfrm>
            <a:off x="6565900" y="6381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DCB664F-6895-45E1-B7E2-AE76EA1AA69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76250" y="1368425"/>
          <a:ext cx="8181975" cy="3941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8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77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APCVD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LPCVD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PECVD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MOCVD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5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Advantages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High growth rate at atmospheric pressure</a:t>
                      </a:r>
                    </a:p>
                    <a:p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pressure,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high purity</a:t>
                      </a:r>
                    </a:p>
                    <a:p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temperature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Good for filling</a:t>
                      </a:r>
                      <a:r>
                        <a:rPr lang="en-US" sz="1600" baseline="0" dirty="0" smtClean="0"/>
                        <a:t> small features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flexible</a:t>
                      </a:r>
                      <a:endParaRPr lang="en-US" sz="16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7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Disadvantage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Poor</a:t>
                      </a:r>
                      <a:r>
                        <a:rPr lang="en-US" sz="1600" baseline="0" dirty="0" smtClean="0"/>
                        <a:t> purity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r>
                        <a:rPr lang="en-US" sz="1600" baseline="0" dirty="0" smtClean="0"/>
                        <a:t> growing rate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Plasma damage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Toxic, expensive source materials</a:t>
                      </a:r>
                      <a:endParaRPr lang="en-US" sz="16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Materials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Thick dielectric</a:t>
                      </a:r>
                      <a:r>
                        <a:rPr lang="en-US" sz="1600" baseline="0" dirty="0" smtClean="0"/>
                        <a:t> materials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Poly-Si and dielectric materials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Dielectrics</a:t>
                      </a:r>
                      <a:r>
                        <a:rPr lang="en-US" sz="1600" baseline="0" dirty="0" smtClean="0"/>
                        <a:t> over Al or </a:t>
                      </a:r>
                      <a:r>
                        <a:rPr lang="en-US" sz="1600" baseline="0" dirty="0" err="1" smtClean="0"/>
                        <a:t>GaAs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III-V materials</a:t>
                      </a:r>
                      <a:endParaRPr lang="en-US" sz="16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7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6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9412</TotalTime>
  <Words>1015</Words>
  <Application>Microsoft Office PowerPoint</Application>
  <PresentationFormat>On-screen Show (4:3)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Default Design</vt:lpstr>
      <vt:lpstr>22 October 2021 Chemical vapor deposition (CVD)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on CVD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Minnesota, Duluth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MWAH255</dc:creator>
  <cp:lastModifiedBy>Dr. Burns</cp:lastModifiedBy>
  <cp:revision>351</cp:revision>
  <cp:lastPrinted>2019-08-30T14:46:38Z</cp:lastPrinted>
  <dcterms:created xsi:type="dcterms:W3CDTF">2007-08-31T16:18:40Z</dcterms:created>
  <dcterms:modified xsi:type="dcterms:W3CDTF">2021-10-21T14:40:55Z</dcterms:modified>
</cp:coreProperties>
</file>