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2" r:id="rId2"/>
    <p:sldId id="293" r:id="rId3"/>
    <p:sldId id="294" r:id="rId4"/>
    <p:sldId id="295" r:id="rId5"/>
    <p:sldId id="283" r:id="rId6"/>
    <p:sldId id="296" r:id="rId7"/>
    <p:sldId id="284" r:id="rId8"/>
    <p:sldId id="285" r:id="rId9"/>
    <p:sldId id="286" r:id="rId10"/>
    <p:sldId id="262" r:id="rId11"/>
    <p:sldId id="287" r:id="rId12"/>
    <p:sldId id="288" r:id="rId13"/>
    <p:sldId id="289" r:id="rId14"/>
    <p:sldId id="259" r:id="rId15"/>
    <p:sldId id="271" r:id="rId16"/>
    <p:sldId id="260" r:id="rId17"/>
    <p:sldId id="261" r:id="rId18"/>
    <p:sldId id="272" r:id="rId19"/>
    <p:sldId id="273" r:id="rId20"/>
    <p:sldId id="265" r:id="rId21"/>
    <p:sldId id="291" r:id="rId22"/>
    <p:sldId id="264" r:id="rId23"/>
    <p:sldId id="263" r:id="rId2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9" d="100"/>
          <a:sy n="129" d="100"/>
        </p:scale>
        <p:origin x="126" y="3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12" Type="http://schemas.openxmlformats.org/officeDocument/2006/relationships/image" Target="../media/image22.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4F8B931B-62AE-4AB6-85C9-383130881FF9}" type="datetimeFigureOut">
              <a:rPr lang="en-US" smtClean="0"/>
              <a:t>9/24/2021</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7AA11572-8C95-4B6F-AD0C-A191B3E74364}" type="slidenum">
              <a:rPr lang="en-US" smtClean="0"/>
              <a:t>‹#›</a:t>
            </a:fld>
            <a:endParaRPr lang="en-US"/>
          </a:p>
        </p:txBody>
      </p:sp>
    </p:spTree>
    <p:extLst>
      <p:ext uri="{BB962C8B-B14F-4D97-AF65-F5344CB8AC3E}">
        <p14:creationId xmlns:p14="http://schemas.microsoft.com/office/powerpoint/2010/main" val="1807688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2D7955-C65F-441E-ABF8-F254100E7074}" type="slidenum">
              <a:rPr lang="en-US" altLang="en-US" smtClean="0"/>
              <a:pPr>
                <a:defRPr/>
              </a:pPr>
              <a:t>8</a:t>
            </a:fld>
            <a:endParaRPr lang="en-US" altLang="en-US"/>
          </a:p>
        </p:txBody>
      </p:sp>
    </p:spTree>
    <p:extLst>
      <p:ext uri="{BB962C8B-B14F-4D97-AF65-F5344CB8AC3E}">
        <p14:creationId xmlns:p14="http://schemas.microsoft.com/office/powerpoint/2010/main" val="296478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cs typeface="Arial" charset="0"/>
              </a:defRPr>
            </a:lvl1pPr>
            <a:lvl2pPr marL="742950" indent="-285750" defTabSz="939800">
              <a:spcBef>
                <a:spcPct val="30000"/>
              </a:spcBef>
              <a:defRPr sz="1200">
                <a:solidFill>
                  <a:schemeClr val="tx1"/>
                </a:solidFill>
                <a:latin typeface="Arial" charset="0"/>
                <a:cs typeface="Arial" charset="0"/>
              </a:defRPr>
            </a:lvl2pPr>
            <a:lvl3pPr marL="1143000" indent="-228600" defTabSz="939800">
              <a:spcBef>
                <a:spcPct val="30000"/>
              </a:spcBef>
              <a:defRPr sz="1200">
                <a:solidFill>
                  <a:schemeClr val="tx1"/>
                </a:solidFill>
                <a:latin typeface="Arial" charset="0"/>
                <a:cs typeface="Arial" charset="0"/>
              </a:defRPr>
            </a:lvl3pPr>
            <a:lvl4pPr marL="1600200" indent="-228600" defTabSz="939800">
              <a:spcBef>
                <a:spcPct val="30000"/>
              </a:spcBef>
              <a:defRPr sz="1200">
                <a:solidFill>
                  <a:schemeClr val="tx1"/>
                </a:solidFill>
                <a:latin typeface="Arial" charset="0"/>
                <a:cs typeface="Arial" charset="0"/>
              </a:defRPr>
            </a:lvl4pPr>
            <a:lvl5pPr marL="2057400" indent="-228600" defTabSz="939800">
              <a:spcBef>
                <a:spcPct val="30000"/>
              </a:spcBef>
              <a:defRPr sz="1200">
                <a:solidFill>
                  <a:schemeClr val="tx1"/>
                </a:solidFill>
                <a:latin typeface="Arial" charset="0"/>
                <a:cs typeface="Arial" charset="0"/>
              </a:defRPr>
            </a:lvl5pPr>
            <a:lvl6pPr marL="2514600" indent="-228600" defTabSz="939800" eaLnBrk="0" fontAlgn="base" hangingPunct="0">
              <a:spcBef>
                <a:spcPct val="30000"/>
              </a:spcBef>
              <a:spcAft>
                <a:spcPct val="0"/>
              </a:spcAft>
              <a:defRPr sz="1200">
                <a:solidFill>
                  <a:schemeClr val="tx1"/>
                </a:solidFill>
                <a:latin typeface="Arial" charset="0"/>
                <a:cs typeface="Arial" charset="0"/>
              </a:defRPr>
            </a:lvl6pPr>
            <a:lvl7pPr marL="2971800" indent="-228600" defTabSz="939800" eaLnBrk="0" fontAlgn="base" hangingPunct="0">
              <a:spcBef>
                <a:spcPct val="30000"/>
              </a:spcBef>
              <a:spcAft>
                <a:spcPct val="0"/>
              </a:spcAft>
              <a:defRPr sz="1200">
                <a:solidFill>
                  <a:schemeClr val="tx1"/>
                </a:solidFill>
                <a:latin typeface="Arial" charset="0"/>
                <a:cs typeface="Arial" charset="0"/>
              </a:defRPr>
            </a:lvl7pPr>
            <a:lvl8pPr marL="3429000" indent="-228600" defTabSz="939800" eaLnBrk="0" fontAlgn="base" hangingPunct="0">
              <a:spcBef>
                <a:spcPct val="30000"/>
              </a:spcBef>
              <a:spcAft>
                <a:spcPct val="0"/>
              </a:spcAft>
              <a:defRPr sz="1200">
                <a:solidFill>
                  <a:schemeClr val="tx1"/>
                </a:solidFill>
                <a:latin typeface="Arial" charset="0"/>
                <a:cs typeface="Arial" charset="0"/>
              </a:defRPr>
            </a:lvl8pPr>
            <a:lvl9pPr marL="3886200" indent="-228600" defTabSz="9398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9793C392-6DA7-40A5-A9BF-0E2CDDF7FBD8}" type="slidenum">
              <a:rPr lang="en-US" altLang="en-US" sz="1300"/>
              <a:pPr>
                <a:spcBef>
                  <a:spcPct val="0"/>
                </a:spcBef>
              </a:pPr>
              <a:t>12</a:t>
            </a:fld>
            <a:endParaRPr lang="en-US" altLang="en-US" sz="1300"/>
          </a:p>
        </p:txBody>
      </p:sp>
    </p:spTree>
    <p:extLst>
      <p:ext uri="{BB962C8B-B14F-4D97-AF65-F5344CB8AC3E}">
        <p14:creationId xmlns:p14="http://schemas.microsoft.com/office/powerpoint/2010/main" val="235476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B137CB-42B4-4C55-AB24-8B96F11310D9}"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9D3A9-0157-46FC-A1D4-86826727FE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137CB-42B4-4C55-AB24-8B96F11310D9}"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9D3A9-0157-46FC-A1D4-86826727FE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137CB-42B4-4C55-AB24-8B96F11310D9}"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9D3A9-0157-46FC-A1D4-86826727FE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137CB-42B4-4C55-AB24-8B96F11310D9}"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9D3A9-0157-46FC-A1D4-86826727FE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B137CB-42B4-4C55-AB24-8B96F11310D9}"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9D3A9-0157-46FC-A1D4-86826727FE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B137CB-42B4-4C55-AB24-8B96F11310D9}"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9D3A9-0157-46FC-A1D4-86826727FE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B137CB-42B4-4C55-AB24-8B96F11310D9}" type="datetimeFigureOut">
              <a:rPr lang="en-US" smtClean="0"/>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D9D3A9-0157-46FC-A1D4-86826727FE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B137CB-42B4-4C55-AB24-8B96F11310D9}" type="datetimeFigureOut">
              <a:rPr lang="en-US" smtClean="0"/>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D9D3A9-0157-46FC-A1D4-86826727FE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137CB-42B4-4C55-AB24-8B96F11310D9}" type="datetimeFigureOut">
              <a:rPr lang="en-US" smtClean="0"/>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D9D3A9-0157-46FC-A1D4-86826727FE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137CB-42B4-4C55-AB24-8B96F11310D9}"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9D3A9-0157-46FC-A1D4-86826727FE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137CB-42B4-4C55-AB24-8B96F11310D9}"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9D3A9-0157-46FC-A1D4-86826727FE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137CB-42B4-4C55-AB24-8B96F11310D9}" type="datetimeFigureOut">
              <a:rPr lang="en-US" smtClean="0"/>
              <a:t>9/24/2021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9D3A9-0157-46FC-A1D4-86826727FE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5.jpeg"/><Relationship Id="rId4" Type="http://schemas.openxmlformats.org/officeDocument/2006/relationships/image" Target="../media/image24.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igh-k_Metal_Gate_animation_640X480.wm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igh-k_Metal_Gate_animation_640X480.wm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5.wmf"/><Relationship Id="rId18" Type="http://schemas.openxmlformats.org/officeDocument/2006/relationships/oleObject" Target="../embeddings/oleObject12.bin"/><Relationship Id="rId26" Type="http://schemas.openxmlformats.org/officeDocument/2006/relationships/oleObject" Target="../embeddings/oleObject16.bin"/><Relationship Id="rId3" Type="http://schemas.openxmlformats.org/officeDocument/2006/relationships/notesSlide" Target="../notesSlides/notesSlide1.xml"/><Relationship Id="rId21" Type="http://schemas.openxmlformats.org/officeDocument/2006/relationships/image" Target="../media/image19.wmf"/><Relationship Id="rId7" Type="http://schemas.openxmlformats.org/officeDocument/2006/relationships/image" Target="../media/image12.wmf"/><Relationship Id="rId12" Type="http://schemas.openxmlformats.org/officeDocument/2006/relationships/oleObject" Target="../embeddings/oleObject9.bin"/><Relationship Id="rId17" Type="http://schemas.openxmlformats.org/officeDocument/2006/relationships/image" Target="../media/image17.wmf"/><Relationship Id="rId25" Type="http://schemas.openxmlformats.org/officeDocument/2006/relationships/image" Target="../media/image21.wmf"/><Relationship Id="rId2" Type="http://schemas.openxmlformats.org/officeDocument/2006/relationships/slideLayout" Target="../slideLayouts/slideLayout7.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4.wmf"/><Relationship Id="rId24" Type="http://schemas.openxmlformats.org/officeDocument/2006/relationships/oleObject" Target="../embeddings/oleObject15.bin"/><Relationship Id="rId5" Type="http://schemas.openxmlformats.org/officeDocument/2006/relationships/image" Target="../media/image11.wmf"/><Relationship Id="rId15" Type="http://schemas.openxmlformats.org/officeDocument/2006/relationships/image" Target="../media/image16.wmf"/><Relationship Id="rId23" Type="http://schemas.openxmlformats.org/officeDocument/2006/relationships/image" Target="../media/image20.wmf"/><Relationship Id="rId10" Type="http://schemas.openxmlformats.org/officeDocument/2006/relationships/oleObject" Target="../embeddings/oleObject8.bin"/><Relationship Id="rId19" Type="http://schemas.openxmlformats.org/officeDocument/2006/relationships/image" Target="../media/image18.wmf"/><Relationship Id="rId4" Type="http://schemas.openxmlformats.org/officeDocument/2006/relationships/oleObject" Target="../embeddings/oleObject5.bin"/><Relationship Id="rId9" Type="http://schemas.openxmlformats.org/officeDocument/2006/relationships/image" Target="../media/image13.wmf"/><Relationship Id="rId14" Type="http://schemas.openxmlformats.org/officeDocument/2006/relationships/oleObject" Target="../embeddings/oleObject10.bin"/><Relationship Id="rId22" Type="http://schemas.openxmlformats.org/officeDocument/2006/relationships/oleObject" Target="../embeddings/oleObject14.bin"/><Relationship Id="rId27" Type="http://schemas.openxmlformats.org/officeDocument/2006/relationships/image" Target="../media/image2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E8AC29F9-17BD-436E-BE3F-CAA82951C9C7}" type="slidenum">
              <a:rPr lang="en-US" altLang="en-US" sz="1400"/>
              <a:pPr>
                <a:spcBef>
                  <a:spcPct val="0"/>
                </a:spcBef>
                <a:buFontTx/>
                <a:buNone/>
              </a:pPr>
              <a:t>1</a:t>
            </a:fld>
            <a:endParaRPr lang="en-US" altLang="en-US" sz="1400"/>
          </a:p>
        </p:txBody>
      </p:sp>
      <p:sp>
        <p:nvSpPr>
          <p:cNvPr id="7171" name="TextBox 3"/>
          <p:cNvSpPr txBox="1">
            <a:spLocks noChangeArrowheads="1"/>
          </p:cNvSpPr>
          <p:nvPr/>
        </p:nvSpPr>
        <p:spPr bwMode="auto">
          <a:xfrm>
            <a:off x="1295400" y="2286000"/>
            <a:ext cx="811530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 typeface="Wingdings" pitchFamily="2" charset="2"/>
              <a:buChar char="§"/>
            </a:pPr>
            <a:r>
              <a:rPr lang="en-US" altLang="en-US" sz="2400" b="1" dirty="0">
                <a:solidFill>
                  <a:srgbClr val="3333FF"/>
                </a:solidFill>
              </a:rPr>
              <a:t>Temperature: 900 ~1200 </a:t>
            </a:r>
            <a:r>
              <a:rPr lang="en-US" altLang="en-US" sz="2400" b="1" dirty="0">
                <a:solidFill>
                  <a:srgbClr val="3333FF"/>
                </a:solidFill>
                <a:cs typeface="Times New Roman" pitchFamily="18" charset="0"/>
              </a:rPr>
              <a:t>ºC</a:t>
            </a:r>
          </a:p>
          <a:p>
            <a:pPr eaLnBrk="1" hangingPunct="1">
              <a:spcBef>
                <a:spcPct val="0"/>
              </a:spcBef>
              <a:buFontTx/>
              <a:buNone/>
            </a:pPr>
            <a:endParaRPr lang="en-US" altLang="en-US" sz="1000" b="1" dirty="0">
              <a:solidFill>
                <a:srgbClr val="3333FF"/>
              </a:solidFill>
              <a:latin typeface="Times New Roman" pitchFamily="18" charset="0"/>
              <a:cs typeface="Times New Roman" pitchFamily="18" charset="0"/>
            </a:endParaRPr>
          </a:p>
          <a:p>
            <a:pPr eaLnBrk="1" hangingPunct="1">
              <a:spcBef>
                <a:spcPct val="0"/>
              </a:spcBef>
              <a:buFont typeface="Wingdings" pitchFamily="2" charset="2"/>
              <a:buChar char="§"/>
            </a:pPr>
            <a:r>
              <a:rPr lang="en-US" altLang="en-US" sz="2400" b="1" dirty="0" smtClean="0">
                <a:solidFill>
                  <a:srgbClr val="3333FF"/>
                </a:solidFill>
                <a:cs typeface="Times New Roman" pitchFamily="18" charset="0"/>
              </a:rPr>
              <a:t>Two Basic Reactions (Justifications for Each)</a:t>
            </a:r>
            <a:endParaRPr lang="en-US" altLang="en-US" sz="2400" b="1" dirty="0">
              <a:solidFill>
                <a:srgbClr val="3333FF"/>
              </a:solidFill>
              <a:cs typeface="Times New Roman" pitchFamily="18" charset="0"/>
            </a:endParaRPr>
          </a:p>
          <a:p>
            <a:pPr eaLnBrk="1" hangingPunct="1">
              <a:spcBef>
                <a:spcPct val="0"/>
              </a:spcBef>
              <a:buFont typeface="Wingdings" pitchFamily="2" charset="2"/>
              <a:buChar char="§"/>
            </a:pPr>
            <a:endParaRPr lang="en-US" altLang="en-US" sz="800" b="1" dirty="0">
              <a:solidFill>
                <a:srgbClr val="3333FF"/>
              </a:solidFill>
              <a:cs typeface="Times New Roman" pitchFamily="18" charset="0"/>
            </a:endParaRPr>
          </a:p>
          <a:p>
            <a:pPr eaLnBrk="1" hangingPunct="1">
              <a:spcBef>
                <a:spcPct val="0"/>
              </a:spcBef>
              <a:buFont typeface="Wingdings" pitchFamily="2" charset="2"/>
              <a:buChar char="§"/>
            </a:pPr>
            <a:r>
              <a:rPr lang="en-US" altLang="en-US" sz="2000" b="1" dirty="0">
                <a:solidFill>
                  <a:srgbClr val="3333FF"/>
                </a:solidFill>
              </a:rPr>
              <a:t> </a:t>
            </a:r>
            <a:r>
              <a:rPr lang="en-US" altLang="en-US" sz="1800" b="1" dirty="0">
                <a:solidFill>
                  <a:srgbClr val="3333FF"/>
                </a:solidFill>
              </a:rPr>
              <a:t>Dry oxidation: </a:t>
            </a:r>
            <a:r>
              <a:rPr lang="en-US" altLang="en-US" sz="1800" b="1" dirty="0">
                <a:solidFill>
                  <a:srgbClr val="3333FF"/>
                </a:solidFill>
                <a:cs typeface="Times New Roman" pitchFamily="18" charset="0"/>
              </a:rPr>
              <a:t>Si (solid) + O</a:t>
            </a:r>
            <a:r>
              <a:rPr lang="en-US" altLang="en-US" sz="1800" b="1" baseline="-25000" dirty="0">
                <a:solidFill>
                  <a:srgbClr val="3333FF"/>
                </a:solidFill>
                <a:cs typeface="Times New Roman" pitchFamily="18" charset="0"/>
              </a:rPr>
              <a:t>2</a:t>
            </a:r>
            <a:r>
              <a:rPr lang="en-US" altLang="en-US" sz="1800" b="1" dirty="0">
                <a:solidFill>
                  <a:srgbClr val="3333FF"/>
                </a:solidFill>
                <a:cs typeface="Times New Roman" pitchFamily="18" charset="0"/>
              </a:rPr>
              <a:t> (gas) → SiO</a:t>
            </a:r>
            <a:r>
              <a:rPr lang="en-US" altLang="en-US" sz="1800" b="1" baseline="-25000" dirty="0">
                <a:solidFill>
                  <a:srgbClr val="3333FF"/>
                </a:solidFill>
                <a:cs typeface="Times New Roman" pitchFamily="18" charset="0"/>
              </a:rPr>
              <a:t>2</a:t>
            </a:r>
          </a:p>
          <a:p>
            <a:pPr eaLnBrk="1" hangingPunct="1">
              <a:spcBef>
                <a:spcPct val="0"/>
              </a:spcBef>
              <a:buFont typeface="Wingdings" pitchFamily="2" charset="2"/>
              <a:buChar char="§"/>
            </a:pPr>
            <a:endParaRPr lang="en-US" altLang="en-US" sz="1800" b="1" dirty="0">
              <a:solidFill>
                <a:srgbClr val="3333FF"/>
              </a:solidFill>
            </a:endParaRPr>
          </a:p>
          <a:p>
            <a:pPr eaLnBrk="1" hangingPunct="1">
              <a:spcBef>
                <a:spcPct val="0"/>
              </a:spcBef>
              <a:buFont typeface="Wingdings" pitchFamily="2" charset="2"/>
              <a:buChar char="§"/>
            </a:pPr>
            <a:r>
              <a:rPr lang="en-US" altLang="en-US" sz="1800" b="1" dirty="0">
                <a:solidFill>
                  <a:srgbClr val="3333FF"/>
                </a:solidFill>
              </a:rPr>
              <a:t> Wet oxidation: </a:t>
            </a:r>
            <a:r>
              <a:rPr lang="en-US" altLang="en-US" sz="1800" b="1" dirty="0">
                <a:solidFill>
                  <a:srgbClr val="3333FF"/>
                </a:solidFill>
                <a:cs typeface="Times New Roman" pitchFamily="18" charset="0"/>
              </a:rPr>
              <a:t>Si (solid) + 2H</a:t>
            </a:r>
            <a:r>
              <a:rPr lang="en-US" altLang="en-US" sz="1800" b="1" baseline="-25000" dirty="0">
                <a:solidFill>
                  <a:srgbClr val="3333FF"/>
                </a:solidFill>
                <a:cs typeface="Times New Roman" pitchFamily="18" charset="0"/>
              </a:rPr>
              <a:t>2</a:t>
            </a:r>
            <a:r>
              <a:rPr lang="en-US" altLang="en-US" sz="1800" b="1" dirty="0">
                <a:solidFill>
                  <a:srgbClr val="3333FF"/>
                </a:solidFill>
                <a:cs typeface="Times New Roman" pitchFamily="18" charset="0"/>
              </a:rPr>
              <a:t>O</a:t>
            </a:r>
            <a:r>
              <a:rPr lang="en-US" altLang="en-US" sz="1800" b="1" baseline="-25000" dirty="0">
                <a:solidFill>
                  <a:srgbClr val="3333FF"/>
                </a:solidFill>
                <a:cs typeface="Times New Roman" pitchFamily="18" charset="0"/>
              </a:rPr>
              <a:t> </a:t>
            </a:r>
            <a:r>
              <a:rPr lang="en-US" altLang="en-US" sz="1800" b="1" dirty="0">
                <a:solidFill>
                  <a:srgbClr val="3333FF"/>
                </a:solidFill>
                <a:cs typeface="Times New Roman" pitchFamily="18" charset="0"/>
              </a:rPr>
              <a:t>(vapor) → SiO</a:t>
            </a:r>
            <a:r>
              <a:rPr lang="en-US" altLang="en-US" sz="1800" b="1" baseline="-25000" dirty="0">
                <a:solidFill>
                  <a:srgbClr val="3333FF"/>
                </a:solidFill>
                <a:cs typeface="Times New Roman" pitchFamily="18" charset="0"/>
              </a:rPr>
              <a:t>2</a:t>
            </a:r>
            <a:r>
              <a:rPr lang="en-US" altLang="en-US" sz="1800" b="1" dirty="0">
                <a:solidFill>
                  <a:srgbClr val="3333FF"/>
                </a:solidFill>
                <a:cs typeface="Times New Roman" pitchFamily="18" charset="0"/>
              </a:rPr>
              <a:t> + 2H</a:t>
            </a:r>
            <a:r>
              <a:rPr lang="en-US" altLang="en-US" sz="1800" b="1" baseline="-25000" dirty="0">
                <a:solidFill>
                  <a:srgbClr val="3333FF"/>
                </a:solidFill>
                <a:cs typeface="Times New Roman" pitchFamily="18" charset="0"/>
              </a:rPr>
              <a:t>2</a:t>
            </a:r>
          </a:p>
          <a:p>
            <a:pPr eaLnBrk="1" hangingPunct="1">
              <a:spcBef>
                <a:spcPct val="0"/>
              </a:spcBef>
              <a:buFontTx/>
              <a:buNone/>
            </a:pPr>
            <a:endParaRPr lang="en-US" altLang="en-US" sz="1000" b="1" baseline="-25000" dirty="0">
              <a:solidFill>
                <a:srgbClr val="3333FF"/>
              </a:solidFill>
              <a:cs typeface="Times New Roman" pitchFamily="18" charset="0"/>
            </a:endParaRPr>
          </a:p>
          <a:p>
            <a:pPr eaLnBrk="1" hangingPunct="1">
              <a:spcBef>
                <a:spcPct val="0"/>
              </a:spcBef>
              <a:buFontTx/>
              <a:buNone/>
            </a:pPr>
            <a:endParaRPr lang="en-US" altLang="en-US" sz="1000" b="1" dirty="0">
              <a:solidFill>
                <a:srgbClr val="3333FF"/>
              </a:solidFill>
              <a:latin typeface="Times New Roman" pitchFamily="18" charset="0"/>
              <a:cs typeface="Times New Roman" pitchFamily="18" charset="0"/>
            </a:endParaRPr>
          </a:p>
          <a:p>
            <a:pPr eaLnBrk="1" hangingPunct="1">
              <a:spcBef>
                <a:spcPct val="0"/>
              </a:spcBef>
              <a:buFont typeface="Wingdings" pitchFamily="2" charset="2"/>
              <a:buChar char="§"/>
            </a:pPr>
            <a:r>
              <a:rPr lang="en-US" altLang="en-US" sz="2400" b="1" dirty="0" smtClean="0">
                <a:solidFill>
                  <a:srgbClr val="3333FF"/>
                </a:solidFill>
                <a:cs typeface="Times New Roman" pitchFamily="18" charset="0"/>
              </a:rPr>
              <a:t>Growth  </a:t>
            </a:r>
            <a:r>
              <a:rPr lang="en-US" altLang="en-US" sz="2400" b="1" dirty="0">
                <a:solidFill>
                  <a:srgbClr val="3333FF"/>
                </a:solidFill>
                <a:cs typeface="Times New Roman" pitchFamily="18" charset="0"/>
              </a:rPr>
              <a:t>of SiO</a:t>
            </a:r>
            <a:r>
              <a:rPr lang="en-US" altLang="en-US" sz="2400" b="1" baseline="-25000" dirty="0">
                <a:solidFill>
                  <a:srgbClr val="3333FF"/>
                </a:solidFill>
                <a:cs typeface="Times New Roman" pitchFamily="18" charset="0"/>
              </a:rPr>
              <a:t>2 </a:t>
            </a:r>
            <a:r>
              <a:rPr lang="en-US" altLang="en-US" sz="2400" b="1" dirty="0">
                <a:solidFill>
                  <a:srgbClr val="3333FF"/>
                </a:solidFill>
                <a:cs typeface="Times New Roman" pitchFamily="18" charset="0"/>
              </a:rPr>
              <a:t>on Si:</a:t>
            </a:r>
          </a:p>
          <a:p>
            <a:pPr eaLnBrk="1" hangingPunct="1">
              <a:spcBef>
                <a:spcPct val="0"/>
              </a:spcBef>
              <a:buFont typeface="Wingdings" pitchFamily="2" charset="2"/>
              <a:buChar char="§"/>
            </a:pPr>
            <a:endParaRPr lang="en-US" altLang="en-US" sz="800" b="1" dirty="0">
              <a:solidFill>
                <a:srgbClr val="3333FF"/>
              </a:solidFill>
              <a:cs typeface="Times New Roman" pitchFamily="18" charset="0"/>
            </a:endParaRPr>
          </a:p>
          <a:p>
            <a:pPr eaLnBrk="1" hangingPunct="1">
              <a:spcBef>
                <a:spcPct val="0"/>
              </a:spcBef>
              <a:buFont typeface="Wingdings" pitchFamily="2" charset="2"/>
              <a:buChar char="§"/>
            </a:pPr>
            <a:r>
              <a:rPr lang="en-US" altLang="en-US" sz="2000" b="1" dirty="0">
                <a:solidFill>
                  <a:srgbClr val="3333FF"/>
                </a:solidFill>
                <a:cs typeface="Times New Roman" pitchFamily="18" charset="0"/>
              </a:rPr>
              <a:t> </a:t>
            </a:r>
            <a:r>
              <a:rPr lang="en-US" altLang="en-US" sz="1800" b="1" dirty="0">
                <a:solidFill>
                  <a:srgbClr val="3333FF"/>
                </a:solidFill>
                <a:cs typeface="Times New Roman" pitchFamily="18" charset="0"/>
              </a:rPr>
              <a:t>Si is </a:t>
            </a:r>
            <a:r>
              <a:rPr lang="en-US" altLang="en-US" sz="1800" b="1" dirty="0" smtClean="0">
                <a:solidFill>
                  <a:srgbClr val="3333FF"/>
                </a:solidFill>
                <a:cs typeface="Times New Roman" pitchFamily="18" charset="0"/>
              </a:rPr>
              <a:t>consumed (oxidized) </a:t>
            </a:r>
            <a:r>
              <a:rPr lang="en-US" altLang="en-US" sz="1800" b="1" dirty="0">
                <a:solidFill>
                  <a:srgbClr val="3333FF"/>
                </a:solidFill>
                <a:cs typeface="Times New Roman" pitchFamily="18" charset="0"/>
              </a:rPr>
              <a:t>as the oxide </a:t>
            </a:r>
            <a:r>
              <a:rPr lang="en-US" altLang="en-US" sz="1800" b="1" dirty="0" smtClean="0">
                <a:solidFill>
                  <a:srgbClr val="3333FF"/>
                </a:solidFill>
                <a:cs typeface="Times New Roman" pitchFamily="18" charset="0"/>
              </a:rPr>
              <a:t>thickness increases</a:t>
            </a:r>
            <a:endParaRPr lang="en-US" altLang="en-US" sz="1800" b="1" dirty="0">
              <a:solidFill>
                <a:srgbClr val="3333FF"/>
              </a:solidFill>
              <a:cs typeface="Times New Roman" pitchFamily="18" charset="0"/>
            </a:endParaRPr>
          </a:p>
          <a:p>
            <a:pPr eaLnBrk="1" hangingPunct="1">
              <a:spcBef>
                <a:spcPct val="0"/>
              </a:spcBef>
              <a:buFont typeface="Wingdings" pitchFamily="2" charset="2"/>
              <a:buChar char="§"/>
            </a:pPr>
            <a:endParaRPr lang="en-US" altLang="en-US" sz="1800" b="1" dirty="0">
              <a:solidFill>
                <a:srgbClr val="3333FF"/>
              </a:solidFill>
              <a:cs typeface="Times New Roman" pitchFamily="18" charset="0"/>
            </a:endParaRPr>
          </a:p>
          <a:p>
            <a:pPr eaLnBrk="1" hangingPunct="1">
              <a:spcBef>
                <a:spcPct val="0"/>
              </a:spcBef>
              <a:buFont typeface="Wingdings" pitchFamily="2" charset="2"/>
              <a:buChar char="§"/>
            </a:pPr>
            <a:r>
              <a:rPr lang="en-US" altLang="en-US" sz="1800" b="1" dirty="0">
                <a:solidFill>
                  <a:srgbClr val="3333FF"/>
                </a:solidFill>
                <a:cs typeface="Times New Roman" pitchFamily="18" charset="0"/>
              </a:rPr>
              <a:t> The resulting oxide </a:t>
            </a:r>
            <a:r>
              <a:rPr lang="en-US" altLang="en-US" sz="1800" b="1" dirty="0" smtClean="0">
                <a:solidFill>
                  <a:srgbClr val="3333FF"/>
                </a:solidFill>
                <a:cs typeface="Times New Roman" pitchFamily="18" charset="0"/>
              </a:rPr>
              <a:t>“expands” </a:t>
            </a:r>
            <a:r>
              <a:rPr lang="en-US" altLang="en-US" sz="1800" b="1" dirty="0">
                <a:solidFill>
                  <a:srgbClr val="3333FF"/>
                </a:solidFill>
                <a:cs typeface="Times New Roman" pitchFamily="18" charset="0"/>
              </a:rPr>
              <a:t>during growth</a:t>
            </a:r>
          </a:p>
          <a:p>
            <a:pPr eaLnBrk="1" hangingPunct="1">
              <a:spcBef>
                <a:spcPct val="0"/>
              </a:spcBef>
              <a:buFont typeface="Wingdings" pitchFamily="2" charset="2"/>
              <a:buChar char="§"/>
            </a:pPr>
            <a:endParaRPr lang="en-US" altLang="en-US" sz="1800" b="1" dirty="0">
              <a:solidFill>
                <a:srgbClr val="3333FF"/>
              </a:solidFill>
              <a:cs typeface="Times New Roman" pitchFamily="18" charset="0"/>
            </a:endParaRPr>
          </a:p>
          <a:p>
            <a:pPr eaLnBrk="1" hangingPunct="1">
              <a:spcBef>
                <a:spcPct val="0"/>
              </a:spcBef>
              <a:buFont typeface="Wingdings" pitchFamily="2" charset="2"/>
              <a:buChar char="§"/>
            </a:pPr>
            <a:r>
              <a:rPr lang="en-US" altLang="en-US" sz="1800" b="1" dirty="0">
                <a:solidFill>
                  <a:srgbClr val="3333FF"/>
                </a:solidFill>
                <a:cs typeface="Times New Roman" pitchFamily="18" charset="0"/>
              </a:rPr>
              <a:t>The final oxide layer is approximately 54% above the original silicon surface and 46% below  the original </a:t>
            </a:r>
            <a:r>
              <a:rPr lang="en-US" altLang="en-US" sz="1800" b="1" dirty="0" smtClean="0">
                <a:solidFill>
                  <a:srgbClr val="3333FF"/>
                </a:solidFill>
                <a:cs typeface="Times New Roman" pitchFamily="18" charset="0"/>
              </a:rPr>
              <a:t>surface as we will now show</a:t>
            </a:r>
            <a:endParaRPr lang="en-US" altLang="en-US" sz="1800" b="1" dirty="0">
              <a:solidFill>
                <a:srgbClr val="3333FF"/>
              </a:solidFill>
              <a:cs typeface="Times New Roman" pitchFamily="18" charset="0"/>
            </a:endParaRPr>
          </a:p>
          <a:p>
            <a:pPr eaLnBrk="1" hangingPunct="1">
              <a:spcBef>
                <a:spcPct val="0"/>
              </a:spcBef>
              <a:buFontTx/>
              <a:buNone/>
            </a:pPr>
            <a:r>
              <a:rPr lang="en-US" altLang="en-US" sz="2000" dirty="0"/>
              <a:t>	</a:t>
            </a:r>
          </a:p>
        </p:txBody>
      </p:sp>
      <p:sp>
        <p:nvSpPr>
          <p:cNvPr id="5" name="TextBox 4"/>
          <p:cNvSpPr txBox="1"/>
          <p:nvPr/>
        </p:nvSpPr>
        <p:spPr>
          <a:xfrm>
            <a:off x="0" y="192316"/>
            <a:ext cx="3963546" cy="2580167"/>
          </a:xfrm>
          <a:prstGeom prst="rect">
            <a:avLst/>
          </a:prstGeom>
          <a:noFill/>
        </p:spPr>
        <p:txBody>
          <a:bodyPr wrap="square" rtlCol="0">
            <a:spAutoFit/>
          </a:bodyPr>
          <a:lstStyle/>
          <a:p>
            <a:r>
              <a:rPr lang="en-US" b="1" dirty="0" smtClean="0">
                <a:solidFill>
                  <a:srgbClr val="FF0000"/>
                </a:solidFill>
              </a:rPr>
              <a:t>Oxidation Chapter 4</a:t>
            </a:r>
          </a:p>
          <a:p>
            <a:r>
              <a:rPr lang="en-US" b="1" dirty="0" smtClean="0">
                <a:solidFill>
                  <a:srgbClr val="FF0000"/>
                </a:solidFill>
              </a:rPr>
              <a:t>24 and 27 September </a:t>
            </a:r>
            <a:r>
              <a:rPr lang="en-US" b="1" dirty="0" smtClean="0">
                <a:solidFill>
                  <a:srgbClr val="FF0000"/>
                </a:solidFill>
              </a:rPr>
              <a:t>2021</a:t>
            </a:r>
          </a:p>
          <a:p>
            <a:pPr lvl="1">
              <a:spcBef>
                <a:spcPct val="0"/>
              </a:spcBef>
              <a:buFont typeface="Arial" charset="0"/>
              <a:buChar char="•"/>
            </a:pPr>
            <a:r>
              <a:rPr lang="en-US" altLang="en-US" b="1" dirty="0">
                <a:solidFill>
                  <a:srgbClr val="FF0000"/>
                </a:solidFill>
              </a:rPr>
              <a:t>Thermal oxidation process</a:t>
            </a:r>
          </a:p>
          <a:p>
            <a:pPr lvl="1">
              <a:spcBef>
                <a:spcPct val="0"/>
              </a:spcBef>
              <a:buFont typeface="Arial" charset="0"/>
              <a:buChar char="•"/>
            </a:pPr>
            <a:r>
              <a:rPr lang="en-US" altLang="en-US" b="1" dirty="0">
                <a:solidFill>
                  <a:srgbClr val="FF0000"/>
                </a:solidFill>
              </a:rPr>
              <a:t>Modeling for oxidation</a:t>
            </a:r>
          </a:p>
          <a:p>
            <a:pPr lvl="1">
              <a:spcBef>
                <a:spcPct val="0"/>
              </a:spcBef>
              <a:buFont typeface="Arial" charset="0"/>
              <a:buChar char="•"/>
            </a:pPr>
            <a:r>
              <a:rPr lang="en-US" altLang="en-US" b="1" dirty="0">
                <a:solidFill>
                  <a:srgbClr val="FF0000"/>
                </a:solidFill>
              </a:rPr>
              <a:t>Factors influencing oxidation rate</a:t>
            </a:r>
          </a:p>
          <a:p>
            <a:pPr lvl="1">
              <a:spcBef>
                <a:spcPct val="0"/>
              </a:spcBef>
              <a:buFont typeface="Arial" charset="0"/>
              <a:buChar char="•"/>
            </a:pPr>
            <a:r>
              <a:rPr lang="en-US" altLang="en-US" b="1" dirty="0">
                <a:solidFill>
                  <a:srgbClr val="FF0000"/>
                </a:solidFill>
              </a:rPr>
              <a:t>Oxidation </a:t>
            </a:r>
            <a:r>
              <a:rPr lang="en-US" altLang="en-US" b="1" dirty="0" smtClean="0">
                <a:solidFill>
                  <a:srgbClr val="FF0000"/>
                </a:solidFill>
              </a:rPr>
              <a:t>systems</a:t>
            </a:r>
            <a:r>
              <a:rPr lang="en-US" altLang="en-US" b="1" dirty="0">
                <a:solidFill>
                  <a:srgbClr val="FF0000"/>
                </a:solidFill>
              </a:rPr>
              <a:t>	 </a:t>
            </a:r>
          </a:p>
          <a:p>
            <a:pPr lvl="1">
              <a:spcBef>
                <a:spcPct val="0"/>
              </a:spcBef>
              <a:buFont typeface="Arial" charset="0"/>
              <a:buChar char="•"/>
            </a:pPr>
            <a:r>
              <a:rPr lang="en-US" altLang="en-US" b="1" dirty="0">
                <a:solidFill>
                  <a:srgbClr val="FF0000"/>
                </a:solidFill>
              </a:rPr>
              <a:t>Measurement of silicon </a:t>
            </a:r>
            <a:r>
              <a:rPr lang="en-US" altLang="en-US" b="1" dirty="0" smtClean="0">
                <a:solidFill>
                  <a:srgbClr val="FF0000"/>
                </a:solidFill>
              </a:rPr>
              <a:t>dioxide thickness</a:t>
            </a:r>
            <a:endParaRPr lang="en-US" altLang="en-US" sz="2400" b="1" dirty="0">
              <a:solidFill>
                <a:srgbClr val="FF0000"/>
              </a:solidFill>
            </a:endParaRPr>
          </a:p>
          <a:p>
            <a:endParaRPr lang="en-US" dirty="0"/>
          </a:p>
        </p:txBody>
      </p:sp>
    </p:spTree>
    <p:extLst>
      <p:ext uri="{BB962C8B-B14F-4D97-AF65-F5344CB8AC3E}">
        <p14:creationId xmlns:p14="http://schemas.microsoft.com/office/powerpoint/2010/main" val="1737311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X8.jpeg"/>
          <p:cNvPicPr>
            <a:picLocks noGrp="1" noChangeAspect="1"/>
          </p:cNvPicPr>
          <p:nvPr>
            <p:ph idx="1"/>
          </p:nvPr>
        </p:nvPicPr>
        <p:blipFill>
          <a:blip r:embed="rId2" cstate="print"/>
          <a:stretch>
            <a:fillRect/>
          </a:stretch>
        </p:blipFill>
        <p:spPr>
          <a:xfrm>
            <a:off x="1905000" y="-21771"/>
            <a:ext cx="4135774" cy="6803571"/>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8"/>
          <p:cNvSpPr>
            <a:spLocks noGrp="1"/>
          </p:cNvSpPr>
          <p:nvPr>
            <p:ph type="sldNum" sz="quarter" idx="12"/>
          </p:nvPr>
        </p:nvSpPr>
        <p:spPr>
          <a:xfrm>
            <a:off x="6616700" y="62198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FDEF0C21-8154-42BC-B02B-B9BEACCA009B}" type="slidenum">
              <a:rPr lang="en-US" altLang="en-US" sz="1400"/>
              <a:pPr>
                <a:spcBef>
                  <a:spcPct val="0"/>
                </a:spcBef>
                <a:buFontTx/>
                <a:buNone/>
              </a:pPr>
              <a:t>11</a:t>
            </a:fld>
            <a:endParaRPr lang="en-US" altLang="en-US" sz="1400"/>
          </a:p>
        </p:txBody>
      </p:sp>
      <p:sp>
        <p:nvSpPr>
          <p:cNvPr id="13315" name="Rectangle 27"/>
          <p:cNvSpPr>
            <a:spLocks noChangeArrowheads="1"/>
          </p:cNvSpPr>
          <p:nvPr/>
        </p:nvSpPr>
        <p:spPr bwMode="auto">
          <a:xfrm>
            <a:off x="838200" y="373063"/>
            <a:ext cx="7404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cs typeface="Arial" charset="0"/>
              </a:defRPr>
            </a:lvl1pPr>
            <a:lvl2pPr marL="685800" indent="-22860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1" eaLnBrk="1" hangingPunct="1">
              <a:spcBef>
                <a:spcPct val="0"/>
              </a:spcBef>
              <a:buFontTx/>
              <a:buNone/>
            </a:pPr>
            <a:r>
              <a:rPr lang="en-US" altLang="en-US">
                <a:solidFill>
                  <a:srgbClr val="C00000"/>
                </a:solidFill>
              </a:rPr>
              <a:t>Factors Influencing Oxidation Rate (1)</a:t>
            </a:r>
          </a:p>
        </p:txBody>
      </p:sp>
      <p:sp>
        <p:nvSpPr>
          <p:cNvPr id="13316" name="TextBox 32"/>
          <p:cNvSpPr txBox="1">
            <a:spLocks noChangeArrowheads="1"/>
          </p:cNvSpPr>
          <p:nvPr/>
        </p:nvSpPr>
        <p:spPr bwMode="auto">
          <a:xfrm>
            <a:off x="571500" y="1168400"/>
            <a:ext cx="262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Diffusion coefficient</a:t>
            </a:r>
          </a:p>
        </p:txBody>
      </p:sp>
      <p:graphicFrame>
        <p:nvGraphicFramePr>
          <p:cNvPr id="13317" name="Object 4"/>
          <p:cNvGraphicFramePr>
            <a:graphicFrameLocks noChangeAspect="1"/>
          </p:cNvGraphicFramePr>
          <p:nvPr/>
        </p:nvGraphicFramePr>
        <p:xfrm>
          <a:off x="2819400" y="976313"/>
          <a:ext cx="1800225" cy="658812"/>
        </p:xfrm>
        <a:graphic>
          <a:graphicData uri="http://schemas.openxmlformats.org/presentationml/2006/ole">
            <mc:AlternateContent xmlns:mc="http://schemas.openxmlformats.org/markup-compatibility/2006">
              <mc:Choice xmlns:v="urn:schemas-microsoft-com:vml" Requires="v">
                <p:oleObj spid="_x0000_s3079" name="Equation" r:id="rId3" imgW="1180588" imgH="431613" progId="Equation.3">
                  <p:embed/>
                </p:oleObj>
              </mc:Choice>
              <mc:Fallback>
                <p:oleObj name="Equation" r:id="rId3" imgW="1180588" imgH="431613" progId="Equation.3">
                  <p:embed/>
                  <p:pic>
                    <p:nvPicPr>
                      <p:cNvPr id="1331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976313"/>
                        <a:ext cx="1800225"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8" name="TextBox 8"/>
          <p:cNvSpPr txBox="1">
            <a:spLocks noChangeArrowheads="1"/>
          </p:cNvSpPr>
          <p:nvPr/>
        </p:nvSpPr>
        <p:spPr bwMode="auto">
          <a:xfrm>
            <a:off x="4870450" y="1117600"/>
            <a:ext cx="2533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Unit of  </a:t>
            </a:r>
            <a:r>
              <a:rPr lang="en-US" altLang="en-US" sz="1800" i="1"/>
              <a:t>D</a:t>
            </a:r>
            <a:r>
              <a:rPr lang="en-US" altLang="en-US" sz="1800"/>
              <a:t>: cm</a:t>
            </a:r>
            <a:r>
              <a:rPr lang="en-US" altLang="en-US" sz="1800" baseline="30000"/>
              <a:t>2</a:t>
            </a:r>
            <a:r>
              <a:rPr lang="en-US" altLang="en-US" sz="1800"/>
              <a:t>/sec </a:t>
            </a:r>
          </a:p>
        </p:txBody>
      </p:sp>
      <p:pic>
        <p:nvPicPr>
          <p:cNvPr id="13319" name="Picture 2" descr="Ca04f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9100" y="1554163"/>
            <a:ext cx="3263900"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4"/>
          <p:cNvSpPr txBox="1">
            <a:spLocks noChangeArrowheads="1"/>
          </p:cNvSpPr>
          <p:nvPr/>
        </p:nvSpPr>
        <p:spPr bwMode="auto">
          <a:xfrm>
            <a:off x="749300" y="5927725"/>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t>Plot of the </a:t>
            </a:r>
            <a:r>
              <a:rPr lang="en-US" altLang="en-US" sz="1800" i="1"/>
              <a:t>B </a:t>
            </a:r>
            <a:r>
              <a:rPr lang="en-US" altLang="en-US" sz="1800"/>
              <a:t>oxidation coefficient. The wet parameters depend on the H</a:t>
            </a:r>
            <a:r>
              <a:rPr lang="en-US" altLang="en-US" sz="1800" baseline="-25000"/>
              <a:t>2</a:t>
            </a:r>
            <a:r>
              <a:rPr lang="en-US" altLang="en-US" sz="1800"/>
              <a:t>O concentration and therefore on the gas flows</a:t>
            </a:r>
          </a:p>
        </p:txBody>
      </p:sp>
    </p:spTree>
    <p:extLst>
      <p:ext uri="{BB962C8B-B14F-4D97-AF65-F5344CB8AC3E}">
        <p14:creationId xmlns:p14="http://schemas.microsoft.com/office/powerpoint/2010/main" val="2948456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584200" y="3175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dirty="0">
                <a:solidFill>
                  <a:srgbClr val="CC0000"/>
                </a:solidFill>
              </a:rPr>
              <a:t>Factors Influencing Oxidation </a:t>
            </a:r>
            <a:r>
              <a:rPr lang="en-US" altLang="en-US" dirty="0" smtClean="0">
                <a:solidFill>
                  <a:srgbClr val="CC0000"/>
                </a:solidFill>
              </a:rPr>
              <a:t>Rate</a:t>
            </a:r>
            <a:endParaRPr lang="en-US" altLang="en-US" baseline="-25000" dirty="0">
              <a:solidFill>
                <a:srgbClr val="CC0000"/>
              </a:solidFill>
            </a:endParaRPr>
          </a:p>
        </p:txBody>
      </p:sp>
      <p:sp>
        <p:nvSpPr>
          <p:cNvPr id="1433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23A79717-B428-4840-8CBC-6D08F84A7D83}" type="slidenum">
              <a:rPr lang="en-US" altLang="en-US" sz="1400"/>
              <a:pPr>
                <a:spcBef>
                  <a:spcPct val="0"/>
                </a:spcBef>
                <a:buFontTx/>
                <a:buNone/>
              </a:pPr>
              <a:t>12</a:t>
            </a:fld>
            <a:endParaRPr lang="en-US" altLang="en-US" sz="1400"/>
          </a:p>
        </p:txBody>
      </p:sp>
      <p:sp>
        <p:nvSpPr>
          <p:cNvPr id="14340" name="TextBox 5"/>
          <p:cNvSpPr txBox="1">
            <a:spLocks noChangeArrowheads="1"/>
          </p:cNvSpPr>
          <p:nvPr/>
        </p:nvSpPr>
        <p:spPr bwMode="auto">
          <a:xfrm>
            <a:off x="609600" y="106680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en-US" altLang="en-US" sz="1800"/>
              <a:t> Temperature:</a:t>
            </a:r>
          </a:p>
        </p:txBody>
      </p:sp>
      <p:graphicFrame>
        <p:nvGraphicFramePr>
          <p:cNvPr id="14341" name="Object 4"/>
          <p:cNvGraphicFramePr>
            <a:graphicFrameLocks noChangeAspect="1"/>
          </p:cNvGraphicFramePr>
          <p:nvPr/>
        </p:nvGraphicFramePr>
        <p:xfrm>
          <a:off x="2336800" y="939800"/>
          <a:ext cx="1800225" cy="695325"/>
        </p:xfrm>
        <a:graphic>
          <a:graphicData uri="http://schemas.openxmlformats.org/presentationml/2006/ole">
            <mc:AlternateContent xmlns:mc="http://schemas.openxmlformats.org/markup-compatibility/2006">
              <mc:Choice xmlns:v="urn:schemas-microsoft-com:vml" Requires="v">
                <p:oleObj spid="_x0000_s4104" name="Equation" r:id="rId4" imgW="1180588" imgH="431613" progId="Equation.3">
                  <p:embed/>
                </p:oleObj>
              </mc:Choice>
              <mc:Fallback>
                <p:oleObj name="Equation" r:id="rId4" imgW="1180588" imgH="431613" progId="Equation.3">
                  <p:embed/>
                  <p:pic>
                    <p:nvPicPr>
                      <p:cNvPr id="1434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800" y="939800"/>
                        <a:ext cx="18002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342" name="Picture 2" descr="Ca04f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0" y="1541463"/>
            <a:ext cx="3263900"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4"/>
          <p:cNvSpPr txBox="1">
            <a:spLocks noChangeArrowheads="1"/>
          </p:cNvSpPr>
          <p:nvPr/>
        </p:nvSpPr>
        <p:spPr bwMode="auto">
          <a:xfrm>
            <a:off x="927100" y="5915025"/>
            <a:ext cx="337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b="1"/>
              <a:t>Plot of the parabolic rate constant </a:t>
            </a:r>
            <a:r>
              <a:rPr lang="en-US" altLang="en-US" sz="1600" b="1" i="1"/>
              <a:t>B </a:t>
            </a:r>
            <a:r>
              <a:rPr lang="en-US" altLang="en-US" sz="1600" b="1"/>
              <a:t>versus temperature. </a:t>
            </a:r>
          </a:p>
        </p:txBody>
      </p:sp>
      <p:pic>
        <p:nvPicPr>
          <p:cNvPr id="14344" name="Picture 2" descr="Ca04f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8700" y="1612900"/>
            <a:ext cx="34988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4"/>
          <p:cNvSpPr txBox="1">
            <a:spLocks noChangeArrowheads="1"/>
          </p:cNvSpPr>
          <p:nvPr/>
        </p:nvSpPr>
        <p:spPr bwMode="auto">
          <a:xfrm>
            <a:off x="5092700" y="5838825"/>
            <a:ext cx="3746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b="1"/>
              <a:t>Plot of the linear growth rate constant </a:t>
            </a:r>
            <a:r>
              <a:rPr lang="en-US" altLang="en-US" sz="1600" b="1" i="1"/>
              <a:t>B/A </a:t>
            </a:r>
            <a:r>
              <a:rPr lang="en-US" altLang="en-US" sz="1600" b="1"/>
              <a:t>versus temperature. </a:t>
            </a:r>
          </a:p>
        </p:txBody>
      </p:sp>
    </p:spTree>
    <p:extLst>
      <p:ext uri="{BB962C8B-B14F-4D97-AF65-F5344CB8AC3E}">
        <p14:creationId xmlns:p14="http://schemas.microsoft.com/office/powerpoint/2010/main" val="2650225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8"/>
          <p:cNvSpPr>
            <a:spLocks noGrp="1"/>
          </p:cNvSpPr>
          <p:nvPr>
            <p:ph type="sldNum" sz="quarter" idx="12"/>
          </p:nvPr>
        </p:nvSpPr>
        <p:spPr>
          <a:xfrm>
            <a:off x="6616700" y="62198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8E077195-3BD2-463E-A874-A415C032F9F1}" type="slidenum">
              <a:rPr lang="en-US" altLang="en-US" sz="1400"/>
              <a:pPr>
                <a:spcBef>
                  <a:spcPct val="0"/>
                </a:spcBef>
                <a:buFontTx/>
                <a:buNone/>
              </a:pPr>
              <a:t>13</a:t>
            </a:fld>
            <a:endParaRPr lang="en-US" altLang="en-US" sz="1400"/>
          </a:p>
        </p:txBody>
      </p:sp>
      <p:sp>
        <p:nvSpPr>
          <p:cNvPr id="16387" name="Rectangle 27"/>
          <p:cNvSpPr>
            <a:spLocks noChangeArrowheads="1"/>
          </p:cNvSpPr>
          <p:nvPr/>
        </p:nvSpPr>
        <p:spPr bwMode="auto">
          <a:xfrm>
            <a:off x="838200" y="373063"/>
            <a:ext cx="7404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cs typeface="Arial" charset="0"/>
              </a:defRPr>
            </a:lvl1pPr>
            <a:lvl2pPr marL="685800" indent="-22860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1" eaLnBrk="1" hangingPunct="1">
              <a:spcBef>
                <a:spcPct val="0"/>
              </a:spcBef>
              <a:buFontTx/>
              <a:buNone/>
            </a:pPr>
            <a:r>
              <a:rPr lang="en-US" altLang="en-US" dirty="0">
                <a:solidFill>
                  <a:srgbClr val="C00000"/>
                </a:solidFill>
              </a:rPr>
              <a:t>Factors Influencing Oxidation Rate </a:t>
            </a:r>
            <a:r>
              <a:rPr lang="en-US" altLang="en-US" dirty="0" smtClean="0">
                <a:solidFill>
                  <a:srgbClr val="C00000"/>
                </a:solidFill>
              </a:rPr>
              <a:t>(3)</a:t>
            </a:r>
            <a:endParaRPr lang="en-US" altLang="en-US" dirty="0">
              <a:solidFill>
                <a:srgbClr val="C00000"/>
              </a:solidFill>
            </a:endParaRPr>
          </a:p>
        </p:txBody>
      </p:sp>
      <p:sp>
        <p:nvSpPr>
          <p:cNvPr id="16388" name="TextBox 32"/>
          <p:cNvSpPr txBox="1">
            <a:spLocks noChangeArrowheads="1"/>
          </p:cNvSpPr>
          <p:nvPr/>
        </p:nvSpPr>
        <p:spPr bwMode="auto">
          <a:xfrm>
            <a:off x="520700" y="927100"/>
            <a:ext cx="8128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en-US" altLang="en-US" sz="1800" dirty="0"/>
              <a:t> </a:t>
            </a:r>
            <a:r>
              <a:rPr lang="en-US" altLang="en-US" sz="1800" b="1" dirty="0">
                <a:solidFill>
                  <a:srgbClr val="0000FF"/>
                </a:solidFill>
              </a:rPr>
              <a:t>Wet and dry oxidation: water vapor has a much higher solubility than oxygen in SiO</a:t>
            </a:r>
            <a:r>
              <a:rPr lang="en-US" altLang="en-US" sz="1800" b="1" baseline="-25000" dirty="0">
                <a:solidFill>
                  <a:srgbClr val="0000FF"/>
                </a:solidFill>
              </a:rPr>
              <a:t>2</a:t>
            </a:r>
            <a:r>
              <a:rPr lang="en-US" altLang="en-US" sz="1800" b="1" dirty="0">
                <a:solidFill>
                  <a:srgbClr val="0000FF"/>
                </a:solidFill>
              </a:rPr>
              <a:t>. </a:t>
            </a:r>
          </a:p>
          <a:p>
            <a:pPr eaLnBrk="1" hangingPunct="1">
              <a:spcBef>
                <a:spcPct val="0"/>
              </a:spcBef>
            </a:pPr>
            <a:endParaRPr lang="en-US" altLang="en-US" sz="1800" b="1" dirty="0">
              <a:solidFill>
                <a:srgbClr val="0000FF"/>
              </a:solidFill>
            </a:endParaRPr>
          </a:p>
          <a:p>
            <a:pPr eaLnBrk="1" hangingPunct="1">
              <a:spcBef>
                <a:spcPct val="0"/>
              </a:spcBef>
            </a:pPr>
            <a:r>
              <a:rPr lang="en-US" altLang="en-US" sz="1800" b="1" dirty="0">
                <a:solidFill>
                  <a:srgbClr val="0000FF"/>
                </a:solidFill>
              </a:rPr>
              <a:t> Slower growth results in a denser, high-quality oxide. </a:t>
            </a:r>
          </a:p>
          <a:p>
            <a:pPr eaLnBrk="1" hangingPunct="1">
              <a:spcBef>
                <a:spcPct val="0"/>
              </a:spcBef>
            </a:pPr>
            <a:endParaRPr lang="en-US" altLang="en-US" sz="800" b="1" dirty="0">
              <a:solidFill>
                <a:srgbClr val="0000FF"/>
              </a:solidFill>
            </a:endParaRPr>
          </a:p>
          <a:p>
            <a:pPr eaLnBrk="1" hangingPunct="1">
              <a:spcBef>
                <a:spcPct val="0"/>
              </a:spcBef>
            </a:pPr>
            <a:r>
              <a:rPr lang="en-US" altLang="en-US" sz="1800" b="1" dirty="0">
                <a:solidFill>
                  <a:srgbClr val="0000FF"/>
                </a:solidFill>
              </a:rPr>
              <a:t> Crystal orientation: the crystal orientation changes the number of silicon atoms and bonds available at the silicon surface, which influences the oxide growth rate and the quality of Si-SiO</a:t>
            </a:r>
            <a:r>
              <a:rPr lang="en-US" altLang="en-US" sz="1800" b="1" baseline="-25000" dirty="0">
                <a:solidFill>
                  <a:srgbClr val="0000FF"/>
                </a:solidFill>
              </a:rPr>
              <a:t>2</a:t>
            </a:r>
            <a:r>
              <a:rPr lang="en-US" altLang="en-US" sz="1800" b="1" dirty="0">
                <a:solidFill>
                  <a:srgbClr val="0000FF"/>
                </a:solidFill>
              </a:rPr>
              <a:t> interface</a:t>
            </a:r>
            <a:endParaRPr lang="en-US" altLang="en-US" sz="1800" b="1" baseline="-25000" dirty="0">
              <a:solidFill>
                <a:srgbClr val="0000FF"/>
              </a:solidFill>
            </a:endParaRPr>
          </a:p>
          <a:p>
            <a:pPr eaLnBrk="1" hangingPunct="1">
              <a:spcBef>
                <a:spcPct val="0"/>
              </a:spcBef>
            </a:pPr>
            <a:endParaRPr lang="en-US" altLang="en-US" sz="1800" b="1" dirty="0">
              <a:solidFill>
                <a:srgbClr val="0000FF"/>
              </a:solidFill>
            </a:endParaRPr>
          </a:p>
        </p:txBody>
      </p:sp>
      <p:graphicFrame>
        <p:nvGraphicFramePr>
          <p:cNvPr id="9" name="Table 8"/>
          <p:cNvGraphicFramePr>
            <a:graphicFrameLocks noGrp="1"/>
          </p:cNvGraphicFramePr>
          <p:nvPr/>
        </p:nvGraphicFramePr>
        <p:xfrm>
          <a:off x="546100" y="3746500"/>
          <a:ext cx="8128000" cy="1992313"/>
        </p:xfrm>
        <a:graphic>
          <a:graphicData uri="http://schemas.openxmlformats.org/drawingml/2006/table">
            <a:tbl>
              <a:tblPr/>
              <a:tblGrid>
                <a:gridCol w="19050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365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Wet </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Dry</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65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D</a:t>
                      </a:r>
                      <a:r>
                        <a:rPr kumimoji="0" lang="en-US" sz="1800" b="0" i="0" u="none" strike="noStrike" cap="none" normalizeH="0" baseline="-25000" smtClean="0">
                          <a:ln>
                            <a:noFill/>
                          </a:ln>
                          <a:solidFill>
                            <a:schemeClr val="tx1"/>
                          </a:solidFill>
                          <a:effectLst/>
                          <a:latin typeface="Arial" charset="0"/>
                          <a:cs typeface="Arial" charset="0"/>
                        </a:rPr>
                        <a:t>0 </a:t>
                      </a:r>
                      <a:r>
                        <a:rPr kumimoji="0" lang="en-US" sz="1800" b="0" i="0" u="none" strike="noStrike" cap="none" normalizeH="0" baseline="0" smtClean="0">
                          <a:ln>
                            <a:noFill/>
                          </a:ln>
                          <a:solidFill>
                            <a:schemeClr val="tx1"/>
                          </a:solidFill>
                          <a:effectLst/>
                          <a:latin typeface="Arial" charset="0"/>
                          <a:cs typeface="Arial" charset="0"/>
                        </a:rPr>
                        <a:t>(</a:t>
                      </a:r>
                      <a:r>
                        <a:rPr kumimoji="0" lang="el-GR" sz="1800" b="0" i="0" u="none" strike="noStrike" cap="none" normalizeH="0" baseline="0" smtClean="0">
                          <a:ln>
                            <a:noFill/>
                          </a:ln>
                          <a:solidFill>
                            <a:schemeClr val="tx1"/>
                          </a:solidFill>
                          <a:effectLst/>
                          <a:latin typeface="Arial" charset="0"/>
                          <a:cs typeface="Arial" charset="0"/>
                        </a:rPr>
                        <a:t>μ</a:t>
                      </a:r>
                      <a:r>
                        <a:rPr kumimoji="0" lang="en-US" sz="1800" b="0" i="0" u="none" strike="noStrike" cap="none" normalizeH="0" baseline="0" smtClean="0">
                          <a:ln>
                            <a:noFill/>
                          </a:ln>
                          <a:solidFill>
                            <a:schemeClr val="tx1"/>
                          </a:solidFill>
                          <a:effectLst/>
                          <a:latin typeface="Arial" charset="0"/>
                          <a:cs typeface="Arial" charset="0"/>
                        </a:rPr>
                        <a:t>m/hr)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a:t>
                      </a:r>
                      <a:r>
                        <a:rPr kumimoji="0" lang="en-US" sz="1800" b="0" i="0" u="none" strike="noStrike" cap="none" normalizeH="0" baseline="-25000" smtClean="0">
                          <a:ln>
                            <a:noFill/>
                          </a:ln>
                          <a:solidFill>
                            <a:srgbClr val="000000"/>
                          </a:solidFill>
                          <a:effectLst/>
                          <a:latin typeface="Arial" charset="0"/>
                          <a:cs typeface="Arial" charset="0"/>
                        </a:rPr>
                        <a:t>A </a:t>
                      </a:r>
                      <a:r>
                        <a:rPr kumimoji="0" lang="en-US" sz="1800" b="0" i="0" u="none" strike="noStrike" cap="none" normalizeH="0" baseline="0" smtClean="0">
                          <a:ln>
                            <a:noFill/>
                          </a:ln>
                          <a:solidFill>
                            <a:srgbClr val="000000"/>
                          </a:solidFill>
                          <a:effectLst/>
                          <a:latin typeface="Arial" charset="0"/>
                          <a:cs typeface="Arial" charset="0"/>
                        </a:rPr>
                        <a:t>(eV)</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D</a:t>
                      </a:r>
                      <a:r>
                        <a:rPr kumimoji="0" lang="en-US" sz="1800" b="0" i="0" u="none" strike="noStrike" cap="none" normalizeH="0" baseline="-25000" dirty="0" smtClean="0">
                          <a:ln>
                            <a:noFill/>
                          </a:ln>
                          <a:solidFill>
                            <a:srgbClr val="000000"/>
                          </a:solidFill>
                          <a:effectLst/>
                          <a:latin typeface="Arial" charset="0"/>
                          <a:cs typeface="Arial" charset="0"/>
                        </a:rPr>
                        <a:t>o</a:t>
                      </a:r>
                      <a:r>
                        <a:rPr kumimoji="0" lang="en-US" sz="1800" b="0" i="0" u="none" strike="noStrike" cap="none" normalizeH="0" baseline="0" dirty="0" smtClean="0">
                          <a:ln>
                            <a:noFill/>
                          </a:ln>
                          <a:solidFill>
                            <a:schemeClr val="tx1"/>
                          </a:solidFill>
                          <a:effectLst/>
                          <a:latin typeface="Arial" charset="0"/>
                          <a:cs typeface="Arial" charset="0"/>
                        </a:rPr>
                        <a:t>(</a:t>
                      </a:r>
                      <a:r>
                        <a:rPr kumimoji="0" lang="el-GR" sz="1800" b="0" i="0" u="none" strike="noStrike" cap="none" normalizeH="0" baseline="0" dirty="0" smtClean="0">
                          <a:ln>
                            <a:noFill/>
                          </a:ln>
                          <a:solidFill>
                            <a:schemeClr val="tx1"/>
                          </a:solidFill>
                          <a:effectLst/>
                          <a:latin typeface="Arial" charset="0"/>
                          <a:cs typeface="Arial" charset="0"/>
                        </a:rPr>
                        <a:t>μ</a:t>
                      </a:r>
                      <a:r>
                        <a:rPr kumimoji="0" lang="en-US" sz="1800" b="0" i="0" u="none" strike="noStrike" cap="none" normalizeH="0" baseline="0" dirty="0" smtClean="0">
                          <a:ln>
                            <a:noFill/>
                          </a:ln>
                          <a:solidFill>
                            <a:schemeClr val="tx1"/>
                          </a:solidFill>
                          <a:effectLst/>
                          <a:latin typeface="Arial" charset="0"/>
                          <a:cs typeface="Arial" charset="0"/>
                        </a:rPr>
                        <a:t>m/hr)</a:t>
                      </a:r>
                      <a:endParaRPr kumimoji="0" lang="en-US" sz="1800" b="0" i="0" u="none" strike="noStrike" cap="none" normalizeH="0" baseline="0" dirty="0" smtClean="0">
                        <a:ln>
                          <a:noFill/>
                        </a:ln>
                        <a:solidFill>
                          <a:srgbClr val="000000"/>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E</a:t>
                      </a:r>
                      <a:r>
                        <a:rPr kumimoji="0" lang="en-US" sz="1800" b="0" i="0" u="none" strike="noStrike" cap="none" normalizeH="0" baseline="-25000" smtClean="0">
                          <a:ln>
                            <a:noFill/>
                          </a:ln>
                          <a:solidFill>
                            <a:schemeClr val="tx1"/>
                          </a:solidFill>
                          <a:effectLst/>
                          <a:latin typeface="Arial" charset="0"/>
                          <a:cs typeface="Arial" charset="0"/>
                        </a:rPr>
                        <a:t>A</a:t>
                      </a:r>
                      <a:r>
                        <a:rPr kumimoji="0" lang="en-US" sz="1800" b="0" i="0" u="none" strike="noStrike" cap="none" normalizeH="0" baseline="0" smtClean="0">
                          <a:ln>
                            <a:noFill/>
                          </a:ln>
                          <a:solidFill>
                            <a:srgbClr val="000000"/>
                          </a:solidFill>
                          <a:effectLst/>
                          <a:latin typeface="Arial" charset="0"/>
                          <a:cs typeface="Arial" charset="0"/>
                        </a:rPr>
                        <a:t>(eV)</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601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&lt;100&gt;  Silicon </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9.7×10</a:t>
                      </a:r>
                      <a:r>
                        <a:rPr kumimoji="0" lang="en-US" sz="1800" b="0" i="0" u="none" strike="noStrike" cap="none" normalizeH="0" baseline="30000" smtClean="0">
                          <a:ln>
                            <a:noFill/>
                          </a:ln>
                          <a:solidFill>
                            <a:srgbClr val="000000"/>
                          </a:solidFill>
                          <a:effectLst/>
                          <a:latin typeface="Arial" charset="0"/>
                          <a:cs typeface="Arial" charset="0"/>
                        </a:rPr>
                        <a:t>7</a:t>
                      </a:r>
                      <a:endParaRPr kumimoji="0" lang="en-US" sz="1800" b="0" i="0" u="none" strike="noStrike" cap="none" normalizeH="0" baseline="0" smtClean="0">
                        <a:ln>
                          <a:noFill/>
                        </a:ln>
                        <a:solidFill>
                          <a:srgbClr val="000000"/>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2.05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3.71×10</a:t>
                      </a:r>
                      <a:r>
                        <a:rPr kumimoji="0" lang="en-US" sz="1800" b="0" i="0" u="none" strike="noStrike" cap="none" normalizeH="0" baseline="30000" smtClean="0">
                          <a:ln>
                            <a:noFill/>
                          </a:ln>
                          <a:solidFill>
                            <a:srgbClr val="000000"/>
                          </a:solidFill>
                          <a:effectLst/>
                          <a:latin typeface="Arial" charset="0"/>
                          <a:cs typeface="Arial" charset="0"/>
                        </a:rPr>
                        <a:t>6</a:t>
                      </a:r>
                      <a:endParaRPr kumimoji="0" lang="en-US" sz="1800" b="0" i="0" u="none" strike="noStrike" cap="none" normalizeH="0" baseline="0" smtClean="0">
                        <a:ln>
                          <a:noFill/>
                        </a:ln>
                        <a:solidFill>
                          <a:srgbClr val="000000"/>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2.00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658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&lt;111&gt;  Silicon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1.63×10</a:t>
                      </a:r>
                      <a:r>
                        <a:rPr kumimoji="0" lang="en-US" sz="1800" b="0" i="0" u="none" strike="noStrike" cap="none" normalizeH="0" baseline="30000" smtClean="0">
                          <a:ln>
                            <a:noFill/>
                          </a:ln>
                          <a:solidFill>
                            <a:srgbClr val="000000"/>
                          </a:solidFill>
                          <a:effectLst/>
                          <a:latin typeface="Arial" charset="0"/>
                          <a:cs typeface="Arial" charset="0"/>
                        </a:rPr>
                        <a:t>8</a:t>
                      </a:r>
                      <a:endParaRPr kumimoji="0" lang="en-US" sz="1800" b="0" i="0" u="none" strike="noStrike" cap="none" normalizeH="0" baseline="0" smtClean="0">
                        <a:ln>
                          <a:noFill/>
                        </a:ln>
                        <a:solidFill>
                          <a:srgbClr val="000000"/>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2.05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6.23×10</a:t>
                      </a:r>
                      <a:r>
                        <a:rPr kumimoji="0" lang="en-US" sz="1800" b="0" i="0" u="none" strike="noStrike" cap="none" normalizeH="0" baseline="30000" smtClean="0">
                          <a:ln>
                            <a:noFill/>
                          </a:ln>
                          <a:solidFill>
                            <a:srgbClr val="000000"/>
                          </a:solidFill>
                          <a:effectLst/>
                          <a:latin typeface="Arial" charset="0"/>
                          <a:cs typeface="Arial" charset="0"/>
                        </a:rPr>
                        <a:t>6</a:t>
                      </a:r>
                      <a:endParaRPr kumimoji="0" lang="en-US" sz="1800" b="0" i="0" u="none" strike="noStrike" cap="none" normalizeH="0" baseline="0" smtClean="0">
                        <a:ln>
                          <a:noFill/>
                        </a:ln>
                        <a:solidFill>
                          <a:srgbClr val="000000"/>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2.00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bl>
          </a:graphicData>
        </a:graphic>
      </p:graphicFrame>
      <p:sp>
        <p:nvSpPr>
          <p:cNvPr id="16419" name="TextBox 9"/>
          <p:cNvSpPr txBox="1">
            <a:spLocks noChangeArrowheads="1"/>
          </p:cNvSpPr>
          <p:nvPr/>
        </p:nvSpPr>
        <p:spPr bwMode="auto">
          <a:xfrm>
            <a:off x="1701800" y="3111500"/>
            <a:ext cx="582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u="sng"/>
              <a:t>Values for Coefficient Do and Activation Energy E</a:t>
            </a:r>
            <a:r>
              <a:rPr lang="en-US" altLang="en-US" sz="1800" b="1" u="sng" baseline="-25000"/>
              <a:t>A</a:t>
            </a:r>
            <a:endParaRPr lang="en-US" altLang="en-US" sz="1800" b="1" u="sng"/>
          </a:p>
        </p:txBody>
      </p:sp>
    </p:spTree>
    <p:extLst>
      <p:ext uri="{BB962C8B-B14F-4D97-AF65-F5344CB8AC3E}">
        <p14:creationId xmlns:p14="http://schemas.microsoft.com/office/powerpoint/2010/main" val="3593017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X5.jpeg"/>
          <p:cNvPicPr>
            <a:picLocks noGrp="1" noChangeAspect="1"/>
          </p:cNvPicPr>
          <p:nvPr>
            <p:ph idx="1"/>
          </p:nvPr>
        </p:nvPicPr>
        <p:blipFill>
          <a:blip r:embed="rId2" cstate="print"/>
          <a:stretch>
            <a:fillRect/>
          </a:stretch>
        </p:blipFill>
        <p:spPr>
          <a:xfrm>
            <a:off x="1752600" y="-72662"/>
            <a:ext cx="5943600" cy="6930663"/>
          </a:xfrm>
        </p:spPr>
      </p:pic>
      <p:sp>
        <p:nvSpPr>
          <p:cNvPr id="3" name="TextBox 2"/>
          <p:cNvSpPr txBox="1"/>
          <p:nvPr/>
        </p:nvSpPr>
        <p:spPr>
          <a:xfrm>
            <a:off x="4114800" y="2133600"/>
            <a:ext cx="2362200" cy="276999"/>
          </a:xfrm>
          <a:prstGeom prst="rect">
            <a:avLst/>
          </a:prstGeom>
          <a:noFill/>
        </p:spPr>
        <p:txBody>
          <a:bodyPr wrap="square" rtlCol="0">
            <a:spAutoFit/>
          </a:bodyPr>
          <a:lstStyle/>
          <a:p>
            <a:r>
              <a:rPr lang="en-US" sz="1200" dirty="0" smtClean="0"/>
              <a:t>Diffusivities Into SiO</a:t>
            </a:r>
            <a:r>
              <a:rPr lang="en-US" sz="1000" dirty="0" smtClean="0"/>
              <a:t>2</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X7.jpeg"/>
          <p:cNvPicPr>
            <a:picLocks noGrp="1" noChangeAspect="1"/>
          </p:cNvPicPr>
          <p:nvPr>
            <p:ph idx="1"/>
          </p:nvPr>
        </p:nvPicPr>
        <p:blipFill>
          <a:blip r:embed="rId2" cstate="print"/>
          <a:stretch>
            <a:fillRect/>
          </a:stretch>
        </p:blipFill>
        <p:spPr>
          <a:xfrm>
            <a:off x="990600" y="1"/>
            <a:ext cx="7827009"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X6A.jpeg"/>
          <p:cNvPicPr>
            <a:picLocks noGrp="1" noChangeAspect="1"/>
          </p:cNvPicPr>
          <p:nvPr>
            <p:ph idx="1"/>
          </p:nvPr>
        </p:nvPicPr>
        <p:blipFill>
          <a:blip r:embed="rId2" cstate="print"/>
          <a:stretch>
            <a:fillRect/>
          </a:stretch>
        </p:blipFill>
        <p:spPr>
          <a:xfrm>
            <a:off x="1143000" y="-260661"/>
            <a:ext cx="7696200" cy="7118661"/>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OX6B.jpeg">
            <a:hlinkClick r:id="rId2" action="ppaction://hlinkfile"/>
          </p:cNvPr>
          <p:cNvPicPr>
            <a:picLocks noGrp="1" noChangeAspect="1"/>
          </p:cNvPicPr>
          <p:nvPr>
            <p:ph idx="1"/>
          </p:nvPr>
        </p:nvPicPr>
        <p:blipFill>
          <a:blip r:embed="rId3" cstate="print"/>
          <a:stretch>
            <a:fillRect/>
          </a:stretch>
        </p:blipFill>
        <p:spPr>
          <a:xfrm>
            <a:off x="1219200" y="-85979"/>
            <a:ext cx="7354825" cy="6943979"/>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 t="11236" r="40166" b="40450"/>
          <a:stretch/>
        </p:blipFill>
        <p:spPr>
          <a:xfrm>
            <a:off x="1447800" y="7034"/>
            <a:ext cx="6248400" cy="6939032"/>
          </a:xfrm>
          <a:prstGeom prst="rect">
            <a:avLst/>
          </a:prstGeom>
        </p:spPr>
      </p:pic>
    </p:spTree>
    <p:extLst>
      <p:ext uri="{BB962C8B-B14F-4D97-AF65-F5344CB8AC3E}">
        <p14:creationId xmlns:p14="http://schemas.microsoft.com/office/powerpoint/2010/main" val="352623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0"/>
            <a:ext cx="8034460" cy="7101279"/>
          </a:xfrm>
          <a:prstGeom prst="rect">
            <a:avLst/>
          </a:prstGeom>
        </p:spPr>
      </p:pic>
    </p:spTree>
    <p:extLst>
      <p:ext uri="{BB962C8B-B14F-4D97-AF65-F5344CB8AC3E}">
        <p14:creationId xmlns:p14="http://schemas.microsoft.com/office/powerpoint/2010/main" val="34114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8"/>
          <p:cNvSpPr>
            <a:spLocks noGrp="1"/>
          </p:cNvSpPr>
          <p:nvPr>
            <p:ph type="sldNum" sz="quarter" idx="12"/>
          </p:nvPr>
        </p:nvSpPr>
        <p:spPr>
          <a:xfrm>
            <a:off x="6616700" y="62198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96972DA8-6244-4413-B66C-E93230BBB9C3}" type="slidenum">
              <a:rPr lang="en-US" altLang="en-US" sz="1400"/>
              <a:pPr>
                <a:spcBef>
                  <a:spcPct val="0"/>
                </a:spcBef>
                <a:buFontTx/>
                <a:buNone/>
              </a:pPr>
              <a:t>2</a:t>
            </a:fld>
            <a:endParaRPr lang="en-US" altLang="en-US" sz="1400"/>
          </a:p>
        </p:txBody>
      </p:sp>
      <p:sp>
        <p:nvSpPr>
          <p:cNvPr id="8195" name="Rectangle 27"/>
          <p:cNvSpPr>
            <a:spLocks noChangeArrowheads="1"/>
          </p:cNvSpPr>
          <p:nvPr/>
        </p:nvSpPr>
        <p:spPr bwMode="auto">
          <a:xfrm>
            <a:off x="1028700" y="411163"/>
            <a:ext cx="7480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cs typeface="Arial" charset="0"/>
              </a:defRPr>
            </a:lvl1pPr>
            <a:lvl2pPr marL="685800" indent="-22860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1" algn="ctr" eaLnBrk="1" hangingPunct="1">
              <a:spcBef>
                <a:spcPct val="0"/>
              </a:spcBef>
              <a:buFontTx/>
              <a:buNone/>
            </a:pPr>
            <a:r>
              <a:rPr lang="en-US" altLang="en-US">
                <a:solidFill>
                  <a:srgbClr val="C00000"/>
                </a:solidFill>
              </a:rPr>
              <a:t>Oxidation System</a:t>
            </a:r>
          </a:p>
        </p:txBody>
      </p:sp>
      <p:pic>
        <p:nvPicPr>
          <p:cNvPr id="8196" name="Picture 5" descr="Oxidaton_furnace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3460" y="1212850"/>
            <a:ext cx="2667000"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Oxidation_furnace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4013" y="1338263"/>
            <a:ext cx="3981450"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7"/>
          <p:cNvSpPr txBox="1">
            <a:spLocks noChangeArrowheads="1"/>
          </p:cNvSpPr>
          <p:nvPr/>
        </p:nvSpPr>
        <p:spPr bwMode="auto">
          <a:xfrm>
            <a:off x="1003300" y="5499100"/>
            <a:ext cx="7835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en-US" altLang="en-US" sz="1800"/>
              <a:t> Oxidant  is introduced in gaseous form. </a:t>
            </a:r>
          </a:p>
          <a:p>
            <a:pPr eaLnBrk="1" hangingPunct="1">
              <a:spcBef>
                <a:spcPct val="0"/>
              </a:spcBef>
            </a:pPr>
            <a:r>
              <a:rPr lang="en-US" altLang="en-US" sz="1800"/>
              <a:t> High-impurity O</a:t>
            </a:r>
            <a:r>
              <a:rPr lang="en-US" altLang="en-US" sz="1800" baseline="-25000"/>
              <a:t>2</a:t>
            </a:r>
            <a:r>
              <a:rPr lang="en-US" altLang="en-US" sz="1800"/>
              <a:t> is used for dry oxidation</a:t>
            </a:r>
          </a:p>
          <a:p>
            <a:pPr eaLnBrk="1" hangingPunct="1">
              <a:spcBef>
                <a:spcPct val="0"/>
              </a:spcBef>
            </a:pPr>
            <a:r>
              <a:rPr lang="en-US" altLang="en-US" sz="1800"/>
              <a:t> Water vapor is introduced by passing oxygen through a bubbler containing deionized water heated to 95</a:t>
            </a:r>
            <a:r>
              <a:rPr lang="en-US" altLang="en-US" sz="1800">
                <a:latin typeface="Times New Roman" pitchFamily="18" charset="0"/>
                <a:cs typeface="Times New Roman" pitchFamily="18" charset="0"/>
              </a:rPr>
              <a:t>ºC.</a:t>
            </a:r>
            <a:r>
              <a:rPr lang="en-US" altLang="en-US" sz="1800"/>
              <a:t> </a:t>
            </a:r>
          </a:p>
        </p:txBody>
      </p:sp>
    </p:spTree>
    <p:extLst>
      <p:ext uri="{BB962C8B-B14F-4D97-AF65-F5344CB8AC3E}">
        <p14:creationId xmlns:p14="http://schemas.microsoft.com/office/powerpoint/2010/main" val="2824450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X_10.jpeg"/>
          <p:cNvPicPr>
            <a:picLocks noGrp="1" noChangeAspect="1"/>
          </p:cNvPicPr>
          <p:nvPr>
            <p:ph idx="1"/>
          </p:nvPr>
        </p:nvPicPr>
        <p:blipFill>
          <a:blip r:embed="rId2" cstate="print"/>
          <a:stretch>
            <a:fillRect/>
          </a:stretch>
        </p:blipFill>
        <p:spPr>
          <a:xfrm>
            <a:off x="648607" y="0"/>
            <a:ext cx="7322171" cy="63246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8"/>
          <p:cNvSpPr>
            <a:spLocks noGrp="1"/>
          </p:cNvSpPr>
          <p:nvPr>
            <p:ph type="sldNum" sz="quarter" idx="12"/>
          </p:nvPr>
        </p:nvSpPr>
        <p:spPr>
          <a:xfrm>
            <a:off x="6616700" y="62198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02DD423A-F04C-4303-8F5B-4D6B6A6D22C0}" type="slidenum">
              <a:rPr lang="en-US" altLang="en-US" sz="1400"/>
              <a:pPr>
                <a:spcBef>
                  <a:spcPct val="0"/>
                </a:spcBef>
                <a:buFontTx/>
                <a:buNone/>
              </a:pPr>
              <a:t>21</a:t>
            </a:fld>
            <a:endParaRPr lang="en-US" altLang="en-US" sz="1400"/>
          </a:p>
        </p:txBody>
      </p:sp>
      <p:sp>
        <p:nvSpPr>
          <p:cNvPr id="18435" name="Rectangle 27"/>
          <p:cNvSpPr>
            <a:spLocks noChangeArrowheads="1"/>
          </p:cNvSpPr>
          <p:nvPr/>
        </p:nvSpPr>
        <p:spPr bwMode="auto">
          <a:xfrm>
            <a:off x="1028700" y="411163"/>
            <a:ext cx="7480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cs typeface="Arial" charset="0"/>
              </a:defRPr>
            </a:lvl1pPr>
            <a:lvl2pPr marL="685800" indent="-22860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1" eaLnBrk="1" hangingPunct="1">
              <a:spcBef>
                <a:spcPct val="0"/>
              </a:spcBef>
              <a:buFontTx/>
              <a:buNone/>
            </a:pPr>
            <a:r>
              <a:rPr lang="en-US" altLang="en-US">
                <a:solidFill>
                  <a:srgbClr val="0000FF"/>
                </a:solidFill>
              </a:rPr>
              <a:t>  </a:t>
            </a:r>
            <a:r>
              <a:rPr lang="en-US" altLang="en-US">
                <a:solidFill>
                  <a:srgbClr val="C00000"/>
                </a:solidFill>
              </a:rPr>
              <a:t>Measurement of Silicon Dioxide</a:t>
            </a:r>
            <a:endParaRPr lang="en-US" altLang="en-US" sz="2400">
              <a:solidFill>
                <a:srgbClr val="C00000"/>
              </a:solidFill>
            </a:endParaRPr>
          </a:p>
        </p:txBody>
      </p:sp>
      <p:sp>
        <p:nvSpPr>
          <p:cNvPr id="18436" name="TextBox 9"/>
          <p:cNvSpPr txBox="1">
            <a:spLocks noChangeArrowheads="1"/>
          </p:cNvSpPr>
          <p:nvPr/>
        </p:nvSpPr>
        <p:spPr bwMode="auto">
          <a:xfrm>
            <a:off x="508000" y="960051"/>
            <a:ext cx="4061460" cy="70788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en-US" altLang="en-US" sz="2000" dirty="0"/>
              <a:t>  Through color </a:t>
            </a:r>
            <a:r>
              <a:rPr lang="en-US" altLang="en-US" sz="2000" dirty="0" smtClean="0"/>
              <a:t>of reflected light</a:t>
            </a:r>
          </a:p>
          <a:p>
            <a:pPr eaLnBrk="1" hangingPunct="1">
              <a:spcBef>
                <a:spcPct val="0"/>
              </a:spcBef>
            </a:pPr>
            <a:r>
              <a:rPr lang="en-US" altLang="en-US" sz="2000" dirty="0" smtClean="0"/>
              <a:t>  Mechanical surface profiler</a:t>
            </a:r>
            <a:endParaRPr lang="en-US" altLang="en-US" sz="2000" dirty="0"/>
          </a:p>
        </p:txBody>
      </p:sp>
      <p:pic>
        <p:nvPicPr>
          <p:cNvPr id="18437" name="Picture 10" descr="images_prof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4750" y="1621155"/>
            <a:ext cx="32131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4329430" y="1188720"/>
            <a:ext cx="240030" cy="114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69460" y="1004054"/>
            <a:ext cx="2021840" cy="369332"/>
          </a:xfrm>
          <a:prstGeom prst="rect">
            <a:avLst/>
          </a:prstGeom>
          <a:noFill/>
        </p:spPr>
        <p:txBody>
          <a:bodyPr wrap="square" rtlCol="0">
            <a:spAutoFit/>
          </a:bodyPr>
          <a:lstStyle/>
          <a:p>
            <a:r>
              <a:rPr lang="en-US" b="1" dirty="0" err="1" smtClean="0"/>
              <a:t>Ellipsometer</a:t>
            </a: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 y="1914524"/>
            <a:ext cx="3339019" cy="14458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999" y="3552824"/>
            <a:ext cx="4103905" cy="2386965"/>
          </a:xfrm>
          <a:prstGeom prst="rect">
            <a:avLst/>
          </a:prstGeom>
        </p:spPr>
      </p:pic>
      <p:sp>
        <p:nvSpPr>
          <p:cNvPr id="7" name="TextBox 6"/>
          <p:cNvSpPr txBox="1"/>
          <p:nvPr/>
        </p:nvSpPr>
        <p:spPr>
          <a:xfrm>
            <a:off x="1002029" y="6122670"/>
            <a:ext cx="3169285" cy="369332"/>
          </a:xfrm>
          <a:prstGeom prst="rect">
            <a:avLst/>
          </a:prstGeom>
          <a:noFill/>
        </p:spPr>
        <p:txBody>
          <a:bodyPr wrap="square" rtlCol="0">
            <a:spAutoFit/>
          </a:bodyPr>
          <a:lstStyle/>
          <a:p>
            <a:r>
              <a:rPr lang="en-US" dirty="0" err="1"/>
              <a:t>E</a:t>
            </a:r>
            <a:r>
              <a:rPr lang="en-US" dirty="0" err="1" smtClean="0"/>
              <a:t>llipsometer</a:t>
            </a:r>
            <a:r>
              <a:rPr lang="en-US" dirty="0" smtClean="0"/>
              <a:t> (Accurion.com)</a:t>
            </a:r>
            <a:endParaRPr lang="en-US" dirty="0"/>
          </a:p>
        </p:txBody>
      </p:sp>
      <p:sp>
        <p:nvSpPr>
          <p:cNvPr id="12" name="TextBox 11"/>
          <p:cNvSpPr txBox="1"/>
          <p:nvPr/>
        </p:nvSpPr>
        <p:spPr>
          <a:xfrm>
            <a:off x="5230549" y="6122670"/>
            <a:ext cx="3169285" cy="369332"/>
          </a:xfrm>
          <a:prstGeom prst="rect">
            <a:avLst/>
          </a:prstGeom>
          <a:noFill/>
        </p:spPr>
        <p:txBody>
          <a:bodyPr wrap="square" rtlCol="0">
            <a:spAutoFit/>
          </a:bodyPr>
          <a:lstStyle/>
          <a:p>
            <a:r>
              <a:rPr lang="en-US" dirty="0" smtClean="0"/>
              <a:t>Stylus profiler (Druker.com)</a:t>
            </a:r>
            <a:endParaRPr lang="en-US" dirty="0"/>
          </a:p>
        </p:txBody>
      </p:sp>
    </p:spTree>
    <p:extLst>
      <p:ext uri="{BB962C8B-B14F-4D97-AF65-F5344CB8AC3E}">
        <p14:creationId xmlns:p14="http://schemas.microsoft.com/office/powerpoint/2010/main" val="3325144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X_11.jpeg"/>
          <p:cNvPicPr>
            <a:picLocks noGrp="1" noChangeAspect="1"/>
          </p:cNvPicPr>
          <p:nvPr>
            <p:ph idx="1"/>
          </p:nvPr>
        </p:nvPicPr>
        <p:blipFill>
          <a:blip r:embed="rId2" cstate="print"/>
          <a:stretch>
            <a:fillRect/>
          </a:stretch>
        </p:blipFill>
        <p:spPr>
          <a:xfrm>
            <a:off x="141384" y="1676400"/>
            <a:ext cx="9002616" cy="4027719"/>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X9.jpeg"/>
          <p:cNvPicPr>
            <a:picLocks noGrp="1" noChangeAspect="1"/>
          </p:cNvPicPr>
          <p:nvPr>
            <p:ph idx="1"/>
          </p:nvPr>
        </p:nvPicPr>
        <p:blipFill rotWithShape="1">
          <a:blip r:embed="rId2" cstate="print"/>
          <a:srcRect t="5048" r="1398" b="-7475"/>
          <a:stretch/>
        </p:blipFill>
        <p:spPr>
          <a:xfrm>
            <a:off x="609600" y="548640"/>
            <a:ext cx="8595360" cy="649224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772400" cy="1145265"/>
          </a:xfrm>
        </p:spPr>
        <p:txBody>
          <a:bodyPr>
            <a:normAutofit/>
          </a:bodyPr>
          <a:lstStyle/>
          <a:p>
            <a:endParaRPr lang="en-US" sz="2400" b="1" dirty="0"/>
          </a:p>
        </p:txBody>
      </p:sp>
      <p:sp>
        <p:nvSpPr>
          <p:cNvPr id="3" name="Subtitle 2"/>
          <p:cNvSpPr>
            <a:spLocks noGrp="1"/>
          </p:cNvSpPr>
          <p:nvPr>
            <p:ph type="subTitle" idx="1"/>
          </p:nvPr>
        </p:nvSpPr>
        <p:spPr/>
        <p:txBody>
          <a:bodyPr/>
          <a:lstStyle/>
          <a:p>
            <a:endParaRPr lang="en-US" dirty="0"/>
          </a:p>
        </p:txBody>
      </p:sp>
      <p:sp>
        <p:nvSpPr>
          <p:cNvPr id="7" name="TextBox 6"/>
          <p:cNvSpPr txBox="1"/>
          <p:nvPr/>
        </p:nvSpPr>
        <p:spPr>
          <a:xfrm>
            <a:off x="4800600" y="1600200"/>
            <a:ext cx="533400" cy="228600"/>
          </a:xfrm>
          <a:prstGeom prst="rect">
            <a:avLst/>
          </a:prstGeom>
          <a:noFill/>
        </p:spPr>
        <p:txBody>
          <a:bodyPr wrap="square" rtlCol="0">
            <a:spAutoFit/>
          </a:bodyPr>
          <a:lstStyle/>
          <a:p>
            <a:endParaRPr lang="en-US"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6963" b="-8951"/>
          <a:stretch/>
        </p:blipFill>
        <p:spPr>
          <a:xfrm>
            <a:off x="1676400" y="-1"/>
            <a:ext cx="5608189" cy="7456341"/>
          </a:xfrm>
          <a:prstGeom prst="rect">
            <a:avLst/>
          </a:prstGeom>
        </p:spPr>
      </p:pic>
    </p:spTree>
    <p:extLst>
      <p:ext uri="{BB962C8B-B14F-4D97-AF65-F5344CB8AC3E}">
        <p14:creationId xmlns:p14="http://schemas.microsoft.com/office/powerpoint/2010/main" val="1828141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X2.jpeg"/>
          <p:cNvPicPr>
            <a:picLocks noGrp="1" noChangeAspect="1"/>
          </p:cNvPicPr>
          <p:nvPr>
            <p:ph idx="1"/>
          </p:nvPr>
        </p:nvPicPr>
        <p:blipFill>
          <a:blip r:embed="rId2" cstate="print"/>
          <a:stretch>
            <a:fillRect/>
          </a:stretch>
        </p:blipFill>
        <p:spPr>
          <a:xfrm>
            <a:off x="609600" y="152400"/>
            <a:ext cx="7773393" cy="6281648"/>
          </a:xfrm>
        </p:spPr>
      </p:pic>
      <p:sp>
        <p:nvSpPr>
          <p:cNvPr id="3" name="TextBox 2"/>
          <p:cNvSpPr txBox="1"/>
          <p:nvPr/>
        </p:nvSpPr>
        <p:spPr>
          <a:xfrm>
            <a:off x="5257800" y="5410200"/>
            <a:ext cx="457200" cy="369332"/>
          </a:xfrm>
          <a:prstGeom prst="rect">
            <a:avLst/>
          </a:prstGeom>
          <a:solidFill>
            <a:schemeClr val="bg1">
              <a:lumMod val="95000"/>
            </a:schemeClr>
          </a:solidFill>
        </p:spPr>
        <p:txBody>
          <a:bodyPr wrap="square" rtlCol="0">
            <a:spAutoFit/>
          </a:bodyPr>
          <a:lstStyle/>
          <a:p>
            <a:r>
              <a:rPr lang="en-US" dirty="0" smtClean="0"/>
              <a:t>J</a:t>
            </a:r>
            <a:endParaRPr lang="en-US" dirty="0"/>
          </a:p>
        </p:txBody>
      </p:sp>
    </p:spTree>
    <p:extLst>
      <p:ext uri="{BB962C8B-B14F-4D97-AF65-F5344CB8AC3E}">
        <p14:creationId xmlns:p14="http://schemas.microsoft.com/office/powerpoint/2010/main" val="2331829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0" y="16510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800" b="1" dirty="0">
                <a:solidFill>
                  <a:srgbClr val="CC0000"/>
                </a:solidFill>
              </a:rPr>
              <a:t>Modeling for </a:t>
            </a:r>
            <a:r>
              <a:rPr lang="en-US" altLang="en-US" sz="2800" b="1" dirty="0" smtClean="0">
                <a:solidFill>
                  <a:srgbClr val="CC0000"/>
                </a:solidFill>
              </a:rPr>
              <a:t>Oxidation-Duplicate of Previous Slide </a:t>
            </a:r>
            <a:endParaRPr lang="en-US" altLang="en-US" sz="2800" b="1" dirty="0">
              <a:solidFill>
                <a:srgbClr val="CC0000"/>
              </a:solidFill>
            </a:endParaRPr>
          </a:p>
        </p:txBody>
      </p:sp>
      <p:sp>
        <p:nvSpPr>
          <p:cNvPr id="9219"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9FE03DA2-D1DF-400F-B69D-5567E9CFF484}" type="slidenum">
              <a:rPr lang="en-US" altLang="en-US" sz="1400"/>
              <a:pPr>
                <a:spcBef>
                  <a:spcPct val="0"/>
                </a:spcBef>
                <a:buFontTx/>
                <a:buNone/>
              </a:pPr>
              <a:t>5</a:t>
            </a:fld>
            <a:endParaRPr lang="en-US" altLang="en-US" sz="1400"/>
          </a:p>
        </p:txBody>
      </p:sp>
      <p:grpSp>
        <p:nvGrpSpPr>
          <p:cNvPr id="9220" name="Group 56"/>
          <p:cNvGrpSpPr>
            <a:grpSpLocks/>
          </p:cNvGrpSpPr>
          <p:nvPr/>
        </p:nvGrpSpPr>
        <p:grpSpPr bwMode="auto">
          <a:xfrm>
            <a:off x="2286000" y="1054100"/>
            <a:ext cx="4749800" cy="4090988"/>
            <a:chOff x="2285484" y="1054100"/>
            <a:chExt cx="4750316" cy="4090432"/>
          </a:xfrm>
        </p:grpSpPr>
        <p:cxnSp>
          <p:nvCxnSpPr>
            <p:cNvPr id="15" name="Straight Arrow Connector 14"/>
            <p:cNvCxnSpPr/>
            <p:nvPr/>
          </p:nvCxnSpPr>
          <p:spPr>
            <a:xfrm flipV="1">
              <a:off x="2653824" y="4190574"/>
              <a:ext cx="4381976" cy="507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768136" y="1079497"/>
              <a:ext cx="25403" cy="32761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57607" y="1054100"/>
              <a:ext cx="38104" cy="32888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793539" y="3530263"/>
              <a:ext cx="2489470" cy="1269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321114" y="3517565"/>
              <a:ext cx="1409853" cy="25397"/>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780838" y="1409652"/>
              <a:ext cx="2489470" cy="1536491"/>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228" name="TextBox 42"/>
            <p:cNvSpPr txBox="1">
              <a:spLocks noChangeArrowheads="1"/>
            </p:cNvSpPr>
            <p:nvPr/>
          </p:nvSpPr>
          <p:spPr bwMode="auto">
            <a:xfrm rot="-5400000">
              <a:off x="1460242" y="2730242"/>
              <a:ext cx="2019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Concentration, </a:t>
              </a:r>
              <a:r>
                <a:rPr lang="en-US" altLang="en-US" sz="1800" i="1"/>
                <a:t>N</a:t>
              </a:r>
            </a:p>
          </p:txBody>
        </p:sp>
        <p:sp>
          <p:nvSpPr>
            <p:cNvPr id="9229" name="TextBox 44"/>
            <p:cNvSpPr txBox="1">
              <a:spLocks noChangeArrowheads="1"/>
            </p:cNvSpPr>
            <p:nvPr/>
          </p:nvSpPr>
          <p:spPr bwMode="auto">
            <a:xfrm>
              <a:off x="2870200" y="1079500"/>
              <a:ext cx="469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i="1"/>
                <a:t>N</a:t>
              </a:r>
              <a:r>
                <a:rPr lang="en-US" altLang="en-US" sz="1800" baseline="-25000"/>
                <a:t>o</a:t>
              </a:r>
              <a:endParaRPr lang="en-US" altLang="en-US" sz="1800"/>
            </a:p>
          </p:txBody>
        </p:sp>
        <p:sp>
          <p:nvSpPr>
            <p:cNvPr id="9230" name="TextBox 45"/>
            <p:cNvSpPr txBox="1">
              <a:spLocks noChangeArrowheads="1"/>
            </p:cNvSpPr>
            <p:nvPr/>
          </p:nvSpPr>
          <p:spPr bwMode="auto">
            <a:xfrm>
              <a:off x="5245100" y="2743200"/>
              <a:ext cx="469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i="1"/>
                <a:t>N</a:t>
              </a:r>
              <a:r>
                <a:rPr lang="en-US" altLang="en-US" sz="1800" baseline="-25000"/>
                <a:t>i</a:t>
              </a:r>
              <a:endParaRPr lang="en-US" altLang="en-US" sz="1800"/>
            </a:p>
          </p:txBody>
        </p:sp>
        <p:sp>
          <p:nvSpPr>
            <p:cNvPr id="9231" name="TextBox 46"/>
            <p:cNvSpPr txBox="1">
              <a:spLocks noChangeArrowheads="1"/>
            </p:cNvSpPr>
            <p:nvPr/>
          </p:nvSpPr>
          <p:spPr bwMode="auto">
            <a:xfrm>
              <a:off x="3581400" y="3606800"/>
              <a:ext cx="78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SiO</a:t>
              </a:r>
              <a:r>
                <a:rPr lang="en-US" altLang="en-US" sz="1800" baseline="-25000"/>
                <a:t>2</a:t>
              </a:r>
              <a:endParaRPr lang="en-US" altLang="en-US" sz="1800"/>
            </a:p>
          </p:txBody>
        </p:sp>
        <p:sp>
          <p:nvSpPr>
            <p:cNvPr id="9232" name="TextBox 47"/>
            <p:cNvSpPr txBox="1">
              <a:spLocks noChangeArrowheads="1"/>
            </p:cNvSpPr>
            <p:nvPr/>
          </p:nvSpPr>
          <p:spPr bwMode="auto">
            <a:xfrm>
              <a:off x="5854700" y="3657600"/>
              <a:ext cx="444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Si</a:t>
              </a:r>
            </a:p>
          </p:txBody>
        </p:sp>
        <p:cxnSp>
          <p:nvCxnSpPr>
            <p:cNvPr id="50" name="Straight Arrow Connector 49"/>
            <p:cNvCxnSpPr/>
            <p:nvPr/>
          </p:nvCxnSpPr>
          <p:spPr>
            <a:xfrm>
              <a:off x="3250789" y="2552496"/>
              <a:ext cx="105421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34" name="TextBox 53"/>
            <p:cNvSpPr txBox="1">
              <a:spLocks noChangeArrowheads="1"/>
            </p:cNvSpPr>
            <p:nvPr/>
          </p:nvSpPr>
          <p:spPr bwMode="auto">
            <a:xfrm>
              <a:off x="3556000" y="2527300"/>
              <a:ext cx="469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i="1"/>
                <a:t>J</a:t>
              </a:r>
              <a:endParaRPr lang="en-US" altLang="en-US" sz="1800"/>
            </a:p>
          </p:txBody>
        </p:sp>
        <p:sp>
          <p:nvSpPr>
            <p:cNvPr id="9235" name="TextBox 54"/>
            <p:cNvSpPr txBox="1">
              <a:spLocks noChangeArrowheads="1"/>
            </p:cNvSpPr>
            <p:nvPr/>
          </p:nvSpPr>
          <p:spPr bwMode="auto">
            <a:xfrm>
              <a:off x="5118100" y="4343400"/>
              <a:ext cx="469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i="1"/>
                <a:t>X</a:t>
              </a:r>
              <a:r>
                <a:rPr lang="en-US" altLang="en-US" sz="1800" baseline="-25000"/>
                <a:t>o</a:t>
              </a:r>
              <a:endParaRPr lang="en-US" altLang="en-US" sz="1800"/>
            </a:p>
          </p:txBody>
        </p:sp>
        <p:sp>
          <p:nvSpPr>
            <p:cNvPr id="9236" name="TextBox 55"/>
            <p:cNvSpPr txBox="1">
              <a:spLocks noChangeArrowheads="1"/>
            </p:cNvSpPr>
            <p:nvPr/>
          </p:nvSpPr>
          <p:spPr bwMode="auto">
            <a:xfrm>
              <a:off x="3416300" y="4775200"/>
              <a:ext cx="355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Distance from surface, x</a:t>
              </a:r>
            </a:p>
          </p:txBody>
        </p:sp>
      </p:grpSp>
      <p:sp>
        <p:nvSpPr>
          <p:cNvPr id="9221" name="TextBox 57"/>
          <p:cNvSpPr txBox="1">
            <a:spLocks noChangeArrowheads="1"/>
          </p:cNvSpPr>
          <p:nvPr/>
        </p:nvSpPr>
        <p:spPr bwMode="auto">
          <a:xfrm>
            <a:off x="2324100" y="5295900"/>
            <a:ext cx="5778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i="1"/>
              <a:t>X</a:t>
            </a:r>
            <a:r>
              <a:rPr lang="en-US" altLang="en-US" sz="1800" baseline="-25000"/>
              <a:t>o</a:t>
            </a:r>
            <a:r>
              <a:rPr lang="en-US" altLang="en-US" sz="1800"/>
              <a:t>:  thickness of the oxide at a given time</a:t>
            </a:r>
          </a:p>
          <a:p>
            <a:pPr eaLnBrk="1" hangingPunct="1">
              <a:spcBef>
                <a:spcPct val="0"/>
              </a:spcBef>
              <a:buFontTx/>
              <a:buNone/>
            </a:pPr>
            <a:r>
              <a:rPr lang="en-US" altLang="en-US" sz="1800" i="1"/>
              <a:t>N</a:t>
            </a:r>
            <a:r>
              <a:rPr lang="en-US" altLang="en-US" sz="1800" i="1" baseline="-25000"/>
              <a:t>o</a:t>
            </a:r>
            <a:r>
              <a:rPr lang="en-US" altLang="en-US" sz="1800" i="1"/>
              <a:t>: </a:t>
            </a:r>
            <a:r>
              <a:rPr lang="en-US" altLang="en-US" sz="1800"/>
              <a:t>oxygen concentration at the SiO</a:t>
            </a:r>
            <a:r>
              <a:rPr lang="en-US" altLang="en-US" sz="1800" baseline="-25000"/>
              <a:t>2</a:t>
            </a:r>
            <a:r>
              <a:rPr lang="en-US" altLang="en-US" sz="1800"/>
              <a:t> surface (cm</a:t>
            </a:r>
            <a:r>
              <a:rPr lang="en-US" altLang="en-US" sz="1800" baseline="30000"/>
              <a:t>-3</a:t>
            </a:r>
            <a:r>
              <a:rPr lang="en-US" altLang="en-US" sz="1800"/>
              <a:t>)</a:t>
            </a:r>
          </a:p>
          <a:p>
            <a:pPr eaLnBrk="1" hangingPunct="1">
              <a:spcBef>
                <a:spcPct val="0"/>
              </a:spcBef>
              <a:buFontTx/>
              <a:buNone/>
            </a:pPr>
            <a:r>
              <a:rPr lang="en-US" altLang="en-US" sz="1800" i="1"/>
              <a:t>N</a:t>
            </a:r>
            <a:r>
              <a:rPr lang="en-US" altLang="en-US" sz="1800" i="1" baseline="-25000"/>
              <a:t>i</a:t>
            </a:r>
            <a:r>
              <a:rPr lang="en-US" altLang="en-US" sz="1800" i="1"/>
              <a:t>: </a:t>
            </a:r>
            <a:r>
              <a:rPr lang="en-US" altLang="en-US" sz="1800"/>
              <a:t>oxygen concentration at the</a:t>
            </a:r>
            <a:r>
              <a:rPr lang="en-US" altLang="en-US" sz="1800" i="1"/>
              <a:t> </a:t>
            </a:r>
            <a:r>
              <a:rPr lang="en-US" altLang="en-US" sz="1800"/>
              <a:t>SiO</a:t>
            </a:r>
            <a:r>
              <a:rPr lang="en-US" altLang="en-US" sz="1800" baseline="-25000"/>
              <a:t>2</a:t>
            </a:r>
            <a:r>
              <a:rPr lang="en-US" altLang="en-US" sz="1800"/>
              <a:t>-Si interface (cm</a:t>
            </a:r>
            <a:r>
              <a:rPr lang="en-US" altLang="en-US" sz="1800" baseline="30000"/>
              <a:t>-3</a:t>
            </a:r>
            <a:r>
              <a:rPr lang="en-US" altLang="en-US" sz="1800"/>
              <a:t>)</a:t>
            </a:r>
          </a:p>
          <a:p>
            <a:pPr eaLnBrk="1" hangingPunct="1">
              <a:spcBef>
                <a:spcPct val="0"/>
              </a:spcBef>
              <a:buFontTx/>
              <a:buNone/>
            </a:pPr>
            <a:r>
              <a:rPr lang="en-US" altLang="en-US" sz="1800" i="1"/>
              <a:t>J: </a:t>
            </a:r>
            <a:r>
              <a:rPr lang="en-US" altLang="en-US" sz="1800"/>
              <a:t>oxygen flow per unit area, </a:t>
            </a:r>
            <a:r>
              <a:rPr lang="en-US" altLang="en-US" sz="1800" i="1"/>
              <a:t>i.e.</a:t>
            </a:r>
            <a:r>
              <a:rPr lang="en-US" altLang="en-US" sz="1800"/>
              <a:t>, the flux (cm</a:t>
            </a:r>
            <a:r>
              <a:rPr lang="en-US" altLang="en-US" sz="1800" baseline="30000"/>
              <a:t>-2</a:t>
            </a:r>
            <a:r>
              <a:rPr lang="en-US" altLang="en-US" sz="1800"/>
              <a:t>s</a:t>
            </a:r>
            <a:r>
              <a:rPr lang="en-US" altLang="en-US" sz="1800" baseline="30000"/>
              <a:t>-1</a:t>
            </a:r>
            <a:r>
              <a:rPr lang="en-US" altLang="en-US" sz="1800"/>
              <a:t>)</a:t>
            </a:r>
          </a:p>
        </p:txBody>
      </p:sp>
    </p:spTree>
    <p:extLst>
      <p:ext uri="{BB962C8B-B14F-4D97-AF65-F5344CB8AC3E}">
        <p14:creationId xmlns:p14="http://schemas.microsoft.com/office/powerpoint/2010/main" val="2387400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X3.jpeg"/>
          <p:cNvPicPr>
            <a:picLocks noGrp="1" noChangeAspect="1"/>
          </p:cNvPicPr>
          <p:nvPr>
            <p:ph idx="1"/>
          </p:nvPr>
        </p:nvPicPr>
        <p:blipFill>
          <a:blip r:embed="rId2" cstate="print"/>
          <a:stretch>
            <a:fillRect/>
          </a:stretch>
        </p:blipFill>
        <p:spPr>
          <a:xfrm>
            <a:off x="457200" y="0"/>
            <a:ext cx="8244126" cy="6875737"/>
          </a:xfrm>
        </p:spPr>
      </p:pic>
      <p:sp>
        <p:nvSpPr>
          <p:cNvPr id="3" name="TextBox 2"/>
          <p:cNvSpPr txBox="1"/>
          <p:nvPr/>
        </p:nvSpPr>
        <p:spPr>
          <a:xfrm>
            <a:off x="3124200" y="867683"/>
            <a:ext cx="304800" cy="369332"/>
          </a:xfrm>
          <a:prstGeom prst="rect">
            <a:avLst/>
          </a:prstGeom>
          <a:noFill/>
        </p:spPr>
        <p:txBody>
          <a:bodyPr wrap="square" rtlCol="0">
            <a:spAutoFit/>
          </a:bodyPr>
          <a:lstStyle/>
          <a:p>
            <a:r>
              <a:rPr lang="en-US" dirty="0"/>
              <a:t>o</a:t>
            </a:r>
          </a:p>
        </p:txBody>
      </p:sp>
      <p:sp>
        <p:nvSpPr>
          <p:cNvPr id="5" name="TextBox 4"/>
          <p:cNvSpPr txBox="1"/>
          <p:nvPr/>
        </p:nvSpPr>
        <p:spPr>
          <a:xfrm>
            <a:off x="3510643" y="1611868"/>
            <a:ext cx="304800" cy="369332"/>
          </a:xfrm>
          <a:prstGeom prst="rect">
            <a:avLst/>
          </a:prstGeom>
          <a:noFill/>
        </p:spPr>
        <p:txBody>
          <a:bodyPr wrap="square" rtlCol="0">
            <a:spAutoFit/>
          </a:bodyPr>
          <a:lstStyle/>
          <a:p>
            <a:r>
              <a:rPr lang="en-US" dirty="0"/>
              <a:t>o</a:t>
            </a:r>
          </a:p>
        </p:txBody>
      </p:sp>
      <p:sp>
        <p:nvSpPr>
          <p:cNvPr id="6" name="TextBox 5"/>
          <p:cNvSpPr txBox="1"/>
          <p:nvPr/>
        </p:nvSpPr>
        <p:spPr>
          <a:xfrm>
            <a:off x="1943100" y="2590800"/>
            <a:ext cx="304800" cy="369332"/>
          </a:xfrm>
          <a:prstGeom prst="rect">
            <a:avLst/>
          </a:prstGeom>
          <a:noFill/>
        </p:spPr>
        <p:txBody>
          <a:bodyPr wrap="square" rtlCol="0">
            <a:spAutoFit/>
          </a:bodyPr>
          <a:lstStyle/>
          <a:p>
            <a:r>
              <a:rPr lang="en-US" dirty="0"/>
              <a:t>o</a:t>
            </a:r>
          </a:p>
        </p:txBody>
      </p:sp>
      <p:sp>
        <p:nvSpPr>
          <p:cNvPr id="7" name="TextBox 6"/>
          <p:cNvSpPr txBox="1"/>
          <p:nvPr/>
        </p:nvSpPr>
        <p:spPr>
          <a:xfrm>
            <a:off x="4038600" y="2539184"/>
            <a:ext cx="304800" cy="369332"/>
          </a:xfrm>
          <a:prstGeom prst="rect">
            <a:avLst/>
          </a:prstGeom>
          <a:noFill/>
        </p:spPr>
        <p:txBody>
          <a:bodyPr wrap="square" rtlCol="0">
            <a:spAutoFit/>
          </a:bodyPr>
          <a:lstStyle/>
          <a:p>
            <a:r>
              <a:rPr lang="en-US" dirty="0"/>
              <a:t>o</a:t>
            </a:r>
          </a:p>
        </p:txBody>
      </p:sp>
      <p:sp>
        <p:nvSpPr>
          <p:cNvPr id="8" name="TextBox 7"/>
          <p:cNvSpPr txBox="1"/>
          <p:nvPr/>
        </p:nvSpPr>
        <p:spPr>
          <a:xfrm>
            <a:off x="2906486" y="2707521"/>
            <a:ext cx="304800" cy="369332"/>
          </a:xfrm>
          <a:prstGeom prst="rect">
            <a:avLst/>
          </a:prstGeom>
          <a:noFill/>
        </p:spPr>
        <p:txBody>
          <a:bodyPr wrap="square" rtlCol="0">
            <a:spAutoFit/>
          </a:bodyPr>
          <a:lstStyle/>
          <a:p>
            <a:r>
              <a:rPr lang="en-US" dirty="0"/>
              <a:t>o</a:t>
            </a:r>
          </a:p>
        </p:txBody>
      </p:sp>
      <p:sp>
        <p:nvSpPr>
          <p:cNvPr id="9" name="TextBox 8"/>
          <p:cNvSpPr txBox="1"/>
          <p:nvPr/>
        </p:nvSpPr>
        <p:spPr>
          <a:xfrm>
            <a:off x="1600200" y="5105400"/>
            <a:ext cx="304800" cy="369332"/>
          </a:xfrm>
          <a:prstGeom prst="rect">
            <a:avLst/>
          </a:prstGeom>
          <a:solidFill>
            <a:schemeClr val="bg1">
              <a:lumMod val="85000"/>
            </a:schemeClr>
          </a:solidFill>
        </p:spPr>
        <p:txBody>
          <a:bodyPr wrap="square" rtlCol="0">
            <a:spAutoFit/>
          </a:bodyPr>
          <a:lstStyle/>
          <a:p>
            <a:r>
              <a:rPr lang="en-US" dirty="0" smtClean="0"/>
              <a:t>t</a:t>
            </a:r>
            <a:endParaRPr lang="en-US" dirty="0"/>
          </a:p>
        </p:txBody>
      </p:sp>
      <p:sp>
        <p:nvSpPr>
          <p:cNvPr id="10" name="TextBox 9"/>
          <p:cNvSpPr txBox="1"/>
          <p:nvPr/>
        </p:nvSpPr>
        <p:spPr>
          <a:xfrm>
            <a:off x="1553936" y="5990568"/>
            <a:ext cx="304800" cy="369332"/>
          </a:xfrm>
          <a:prstGeom prst="rect">
            <a:avLst/>
          </a:prstGeom>
          <a:noFill/>
        </p:spPr>
        <p:txBody>
          <a:bodyPr wrap="square" rtlCol="0">
            <a:spAutoFit/>
          </a:bodyPr>
          <a:lstStyle/>
          <a:p>
            <a:r>
              <a:rPr lang="en-US" dirty="0"/>
              <a:t>o</a:t>
            </a:r>
          </a:p>
        </p:txBody>
      </p:sp>
      <p:sp>
        <p:nvSpPr>
          <p:cNvPr id="11" name="TextBox 10"/>
          <p:cNvSpPr txBox="1"/>
          <p:nvPr/>
        </p:nvSpPr>
        <p:spPr>
          <a:xfrm>
            <a:off x="2743200" y="5841281"/>
            <a:ext cx="304800" cy="369332"/>
          </a:xfrm>
          <a:prstGeom prst="rect">
            <a:avLst/>
          </a:prstGeom>
          <a:noFill/>
        </p:spPr>
        <p:txBody>
          <a:bodyPr wrap="square" rtlCol="0">
            <a:spAutoFit/>
          </a:bodyPr>
          <a:lstStyle/>
          <a:p>
            <a:r>
              <a:rPr lang="en-US" dirty="0"/>
              <a:t>o</a:t>
            </a:r>
          </a:p>
        </p:txBody>
      </p:sp>
    </p:spTree>
    <p:extLst>
      <p:ext uri="{BB962C8B-B14F-4D97-AF65-F5344CB8AC3E}">
        <p14:creationId xmlns:p14="http://schemas.microsoft.com/office/powerpoint/2010/main" val="2835806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228600" y="334963"/>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dirty="0" smtClean="0">
                <a:solidFill>
                  <a:srgbClr val="CC0000"/>
                </a:solidFill>
              </a:rPr>
              <a:t>Duplicate of Previous Slide</a:t>
            </a:r>
            <a:endParaRPr lang="en-US" altLang="en-US" dirty="0">
              <a:solidFill>
                <a:srgbClr val="CC0000"/>
              </a:solidFill>
            </a:endParaRPr>
          </a:p>
        </p:txBody>
      </p:sp>
      <p:sp>
        <p:nvSpPr>
          <p:cNvPr id="10243"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8DD491EE-1FD6-475E-916B-212B3E74AEE5}" type="slidenum">
              <a:rPr lang="en-US" altLang="en-US" sz="1400"/>
              <a:pPr>
                <a:spcBef>
                  <a:spcPct val="0"/>
                </a:spcBef>
                <a:buFontTx/>
                <a:buNone/>
              </a:pPr>
              <a:t>7</a:t>
            </a:fld>
            <a:endParaRPr lang="en-US" altLang="en-US" sz="1400"/>
          </a:p>
        </p:txBody>
      </p:sp>
      <p:sp>
        <p:nvSpPr>
          <p:cNvPr id="10244" name="TextBox 21"/>
          <p:cNvSpPr txBox="1">
            <a:spLocks noChangeArrowheads="1"/>
          </p:cNvSpPr>
          <p:nvPr/>
        </p:nvSpPr>
        <p:spPr bwMode="auto">
          <a:xfrm>
            <a:off x="749300" y="28575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Diffusion equation:</a:t>
            </a:r>
          </a:p>
        </p:txBody>
      </p:sp>
      <p:sp>
        <p:nvSpPr>
          <p:cNvPr id="23" name="TextBox 22"/>
          <p:cNvSpPr txBox="1"/>
          <p:nvPr/>
        </p:nvSpPr>
        <p:spPr>
          <a:xfrm>
            <a:off x="660400" y="1003300"/>
            <a:ext cx="8280400" cy="1477963"/>
          </a:xfrm>
          <a:prstGeom prst="rect">
            <a:avLst/>
          </a:prstGeom>
          <a:noFill/>
        </p:spPr>
        <p:txBody>
          <a:bodyPr>
            <a:spAutoFit/>
          </a:bodyPr>
          <a:lstStyle/>
          <a:p>
            <a:pPr eaLnBrk="1" hangingPunct="1">
              <a:buFont typeface="Arial" pitchFamily="34" charset="0"/>
              <a:buChar char="•"/>
              <a:defRPr/>
            </a:pPr>
            <a:r>
              <a:rPr lang="en-US" dirty="0">
                <a:solidFill>
                  <a:srgbClr val="0000FF"/>
                </a:solidFill>
              </a:rPr>
              <a:t> In order for the oxidation to occur, oxygen must reach the SiO</a:t>
            </a:r>
            <a:r>
              <a:rPr lang="en-US" baseline="-25000" dirty="0">
                <a:solidFill>
                  <a:srgbClr val="0000FF"/>
                </a:solidFill>
              </a:rPr>
              <a:t>2</a:t>
            </a:r>
            <a:r>
              <a:rPr lang="en-US" dirty="0">
                <a:solidFill>
                  <a:srgbClr val="0000FF"/>
                </a:solidFill>
              </a:rPr>
              <a:t>-Si interface.</a:t>
            </a:r>
          </a:p>
          <a:p>
            <a:pPr marL="114300" indent="-114300" eaLnBrk="1" hangingPunct="1">
              <a:buFont typeface="Arial" pitchFamily="34" charset="0"/>
              <a:buChar char="•"/>
              <a:defRPr/>
            </a:pPr>
            <a:r>
              <a:rPr lang="en-US" dirty="0">
                <a:solidFill>
                  <a:srgbClr val="0000FF"/>
                </a:solidFill>
              </a:rPr>
              <a:t> As the oxide grows, oxygen must pass through more and more oxide, and the  growth rate decreases as time goes on</a:t>
            </a:r>
          </a:p>
          <a:p>
            <a:pPr marL="114300" indent="-114300" eaLnBrk="1" hangingPunct="1">
              <a:buFont typeface="Arial" pitchFamily="34" charset="0"/>
              <a:buChar char="•"/>
              <a:defRPr/>
            </a:pPr>
            <a:r>
              <a:rPr lang="en-US" dirty="0">
                <a:solidFill>
                  <a:srgbClr val="0000FF"/>
                </a:solidFill>
              </a:rPr>
              <a:t> The oxidation model is built upon the diffusion of oxygen  through the existing SiO</a:t>
            </a:r>
            <a:r>
              <a:rPr lang="en-US" baseline="-25000" dirty="0">
                <a:solidFill>
                  <a:srgbClr val="0000FF"/>
                </a:solidFill>
              </a:rPr>
              <a:t>2 </a:t>
            </a:r>
            <a:r>
              <a:rPr lang="en-US" dirty="0">
                <a:solidFill>
                  <a:srgbClr val="0000FF"/>
                </a:solidFill>
              </a:rPr>
              <a:t> layer</a:t>
            </a:r>
          </a:p>
        </p:txBody>
      </p:sp>
      <p:graphicFrame>
        <p:nvGraphicFramePr>
          <p:cNvPr id="10246" name="Object 2"/>
          <p:cNvGraphicFramePr>
            <a:graphicFrameLocks noChangeAspect="1"/>
          </p:cNvGraphicFramePr>
          <p:nvPr/>
        </p:nvGraphicFramePr>
        <p:xfrm>
          <a:off x="3048000" y="2767013"/>
          <a:ext cx="3289300" cy="647700"/>
        </p:xfrm>
        <a:graphic>
          <a:graphicData uri="http://schemas.openxmlformats.org/presentationml/2006/ole">
            <mc:AlternateContent xmlns:mc="http://schemas.openxmlformats.org/markup-compatibility/2006">
              <mc:Choice xmlns:v="urn:schemas-microsoft-com:vml" Requires="v">
                <p:oleObj spid="_x0000_s1050" name="Equation" r:id="rId3" imgW="1981200" imgH="431800" progId="Equation.3">
                  <p:embed/>
                </p:oleObj>
              </mc:Choice>
              <mc:Fallback>
                <p:oleObj name="Equation" r:id="rId3" imgW="1981200" imgH="431800" progId="Equation.3">
                  <p:embed/>
                  <p:pic>
                    <p:nvPicPr>
                      <p:cNvPr id="102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767013"/>
                        <a:ext cx="32893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Box 24"/>
          <p:cNvSpPr txBox="1">
            <a:spLocks noChangeArrowheads="1"/>
          </p:cNvSpPr>
          <p:nvPr/>
        </p:nvSpPr>
        <p:spPr bwMode="auto">
          <a:xfrm>
            <a:off x="723900" y="3441700"/>
            <a:ext cx="463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Flux is proportional to the oxidizing species:</a:t>
            </a:r>
          </a:p>
        </p:txBody>
      </p:sp>
      <p:graphicFrame>
        <p:nvGraphicFramePr>
          <p:cNvPr id="10248" name="Object 2"/>
          <p:cNvGraphicFramePr>
            <a:graphicFrameLocks noChangeAspect="1"/>
          </p:cNvGraphicFramePr>
          <p:nvPr/>
        </p:nvGraphicFramePr>
        <p:xfrm>
          <a:off x="5397500" y="3465513"/>
          <a:ext cx="927100" cy="342900"/>
        </p:xfrm>
        <a:graphic>
          <a:graphicData uri="http://schemas.openxmlformats.org/presentationml/2006/ole">
            <mc:AlternateContent xmlns:mc="http://schemas.openxmlformats.org/markup-compatibility/2006">
              <mc:Choice xmlns:v="urn:schemas-microsoft-com:vml" Requires="v">
                <p:oleObj spid="_x0000_s1051" name="Equation" r:id="rId5" imgW="558800" imgH="228600" progId="Equation.3">
                  <p:embed/>
                </p:oleObj>
              </mc:Choice>
              <mc:Fallback>
                <p:oleObj name="Equation" r:id="rId5" imgW="558800" imgH="228600" progId="Equation.3">
                  <p:embed/>
                  <p:pic>
                    <p:nvPicPr>
                      <p:cNvPr id="1024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0" y="3465513"/>
                        <a:ext cx="9271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9" name="Object 2"/>
          <p:cNvGraphicFramePr>
            <a:graphicFrameLocks noChangeAspect="1"/>
          </p:cNvGraphicFramePr>
          <p:nvPr/>
        </p:nvGraphicFramePr>
        <p:xfrm>
          <a:off x="3786188" y="4084638"/>
          <a:ext cx="1328737" cy="933450"/>
        </p:xfrm>
        <a:graphic>
          <a:graphicData uri="http://schemas.openxmlformats.org/presentationml/2006/ole">
            <mc:AlternateContent xmlns:mc="http://schemas.openxmlformats.org/markup-compatibility/2006">
              <mc:Choice xmlns:v="urn:schemas-microsoft-com:vml" Requires="v">
                <p:oleObj spid="_x0000_s1052" name="Equation" r:id="rId7" imgW="799753" imgH="622030" progId="Equation.3">
                  <p:embed/>
                </p:oleObj>
              </mc:Choice>
              <mc:Fallback>
                <p:oleObj name="Equation" r:id="rId7" imgW="799753" imgH="622030" progId="Equation.3">
                  <p:embed/>
                  <p:pic>
                    <p:nvPicPr>
                      <p:cNvPr id="10249"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6188" y="4084638"/>
                        <a:ext cx="1328737"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0" name="TextBox 33"/>
          <p:cNvSpPr txBox="1">
            <a:spLocks noChangeArrowheads="1"/>
          </p:cNvSpPr>
          <p:nvPr/>
        </p:nvSpPr>
        <p:spPr bwMode="auto">
          <a:xfrm>
            <a:off x="635000" y="4965700"/>
            <a:ext cx="796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If </a:t>
            </a:r>
            <a:r>
              <a:rPr lang="en-US" altLang="en-US" sz="1800" i="1"/>
              <a:t>M </a:t>
            </a:r>
            <a:r>
              <a:rPr lang="en-US" altLang="en-US" sz="1800"/>
              <a:t>is</a:t>
            </a:r>
            <a:r>
              <a:rPr lang="en-US" altLang="en-US" sz="1800" i="1"/>
              <a:t> </a:t>
            </a:r>
            <a:r>
              <a:rPr lang="en-US" altLang="en-US" sz="1800"/>
              <a:t>the volume concentration of molecules of the oxidizing species</a:t>
            </a:r>
            <a:r>
              <a:rPr lang="en-US" altLang="en-US" sz="1800" i="1"/>
              <a:t> </a:t>
            </a:r>
          </a:p>
        </p:txBody>
      </p:sp>
      <p:graphicFrame>
        <p:nvGraphicFramePr>
          <p:cNvPr id="10251" name="Object 2"/>
          <p:cNvGraphicFramePr>
            <a:graphicFrameLocks noChangeAspect="1"/>
          </p:cNvGraphicFramePr>
          <p:nvPr/>
        </p:nvGraphicFramePr>
        <p:xfrm>
          <a:off x="3378200" y="5335588"/>
          <a:ext cx="2171700" cy="1200150"/>
        </p:xfrm>
        <a:graphic>
          <a:graphicData uri="http://schemas.openxmlformats.org/presentationml/2006/ole">
            <mc:AlternateContent xmlns:mc="http://schemas.openxmlformats.org/markup-compatibility/2006">
              <mc:Choice xmlns:v="urn:schemas-microsoft-com:vml" Requires="v">
                <p:oleObj spid="_x0000_s1053" name="Equation" r:id="rId9" imgW="1308100" imgH="800100" progId="Equation.3">
                  <p:embed/>
                </p:oleObj>
              </mc:Choice>
              <mc:Fallback>
                <p:oleObj name="Equation" r:id="rId9" imgW="1308100" imgH="800100" progId="Equation.3">
                  <p:embed/>
                  <p:pic>
                    <p:nvPicPr>
                      <p:cNvPr id="10251"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8200" y="5335588"/>
                        <a:ext cx="21717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87015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645160" y="11176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b="1" dirty="0" smtClean="0">
                <a:solidFill>
                  <a:srgbClr val="CC0000"/>
                </a:solidFill>
              </a:rPr>
              <a:t>More DFQ Solution Details</a:t>
            </a:r>
            <a:endParaRPr lang="en-US" altLang="en-US" b="1" dirty="0">
              <a:solidFill>
                <a:srgbClr val="CC0000"/>
              </a:solidFill>
            </a:endParaRPr>
          </a:p>
        </p:txBody>
      </p:sp>
      <p:sp>
        <p:nvSpPr>
          <p:cNvPr id="11267"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41C7B5F8-2288-41C6-B52E-A6AFB33692D7}" type="slidenum">
              <a:rPr lang="en-US" altLang="en-US" sz="1400"/>
              <a:pPr>
                <a:spcBef>
                  <a:spcPct val="0"/>
                </a:spcBef>
                <a:buFontTx/>
                <a:buNone/>
              </a:pPr>
              <a:t>8</a:t>
            </a:fld>
            <a:endParaRPr lang="en-US" altLang="en-US" sz="1400"/>
          </a:p>
        </p:txBody>
      </p:sp>
      <p:sp>
        <p:nvSpPr>
          <p:cNvPr id="11268" name="TextBox 21"/>
          <p:cNvSpPr txBox="1">
            <a:spLocks noChangeArrowheads="1"/>
          </p:cNvSpPr>
          <p:nvPr/>
        </p:nvSpPr>
        <p:spPr bwMode="auto">
          <a:xfrm>
            <a:off x="440690" y="2395616"/>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t>With </a:t>
            </a:r>
            <a:r>
              <a:rPr lang="en-US" altLang="en-US" sz="1800" dirty="0"/>
              <a:t>the initial condition:</a:t>
            </a:r>
          </a:p>
        </p:txBody>
      </p:sp>
      <p:graphicFrame>
        <p:nvGraphicFramePr>
          <p:cNvPr id="11269" name="Object 2"/>
          <p:cNvGraphicFramePr>
            <a:graphicFrameLocks noChangeAspect="1"/>
          </p:cNvGraphicFramePr>
          <p:nvPr>
            <p:extLst/>
          </p:nvPr>
        </p:nvGraphicFramePr>
        <p:xfrm>
          <a:off x="3107690" y="2472410"/>
          <a:ext cx="1601787" cy="342900"/>
        </p:xfrm>
        <a:graphic>
          <a:graphicData uri="http://schemas.openxmlformats.org/presentationml/2006/ole">
            <mc:AlternateContent xmlns:mc="http://schemas.openxmlformats.org/markup-compatibility/2006">
              <mc:Choice xmlns:v="urn:schemas-microsoft-com:vml" Requires="v">
                <p:oleObj spid="_x0000_s2125" name="Equation" r:id="rId4" imgW="965160" imgH="228600" progId="Equation.DSMT4">
                  <p:embed/>
                </p:oleObj>
              </mc:Choice>
              <mc:Fallback>
                <p:oleObj name="Equation" r:id="rId4" imgW="965160" imgH="228600" progId="Equation.DSMT4">
                  <p:embed/>
                  <p:pic>
                    <p:nvPicPr>
                      <p:cNvPr id="11269" name="Object 2"/>
                      <p:cNvPicPr>
                        <a:picLocks noChangeAspect="1" noChangeArrowheads="1"/>
                      </p:cNvPicPr>
                      <p:nvPr/>
                    </p:nvPicPr>
                    <p:blipFill>
                      <a:blip r:embed="rId5"/>
                      <a:srcRect/>
                      <a:stretch>
                        <a:fillRect/>
                      </a:stretch>
                    </p:blipFill>
                    <p:spPr bwMode="auto">
                      <a:xfrm>
                        <a:off x="3107690" y="2472410"/>
                        <a:ext cx="160178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0" name="Object 2"/>
          <p:cNvGraphicFramePr>
            <a:graphicFrameLocks noChangeAspect="1"/>
          </p:cNvGraphicFramePr>
          <p:nvPr>
            <p:extLst/>
          </p:nvPr>
        </p:nvGraphicFramePr>
        <p:xfrm>
          <a:off x="3467100" y="579438"/>
          <a:ext cx="2235200" cy="1200150"/>
        </p:xfrm>
        <a:graphic>
          <a:graphicData uri="http://schemas.openxmlformats.org/presentationml/2006/ole">
            <mc:AlternateContent xmlns:mc="http://schemas.openxmlformats.org/markup-compatibility/2006">
              <mc:Choice xmlns:v="urn:schemas-microsoft-com:vml" Requires="v">
                <p:oleObj spid="_x0000_s2126" name="Equation" r:id="rId6" imgW="1346040" imgH="799920" progId="Equation.DSMT4">
                  <p:embed/>
                </p:oleObj>
              </mc:Choice>
              <mc:Fallback>
                <p:oleObj name="Equation" r:id="rId6" imgW="1346040" imgH="799920" progId="Equation.DSMT4">
                  <p:embed/>
                  <p:pic>
                    <p:nvPicPr>
                      <p:cNvPr id="11270" name="Object 2"/>
                      <p:cNvPicPr>
                        <a:picLocks noChangeAspect="1" noChangeArrowheads="1"/>
                      </p:cNvPicPr>
                      <p:nvPr/>
                    </p:nvPicPr>
                    <p:blipFill>
                      <a:blip r:embed="rId7"/>
                      <a:srcRect/>
                      <a:stretch>
                        <a:fillRect/>
                      </a:stretch>
                    </p:blipFill>
                    <p:spPr bwMode="auto">
                      <a:xfrm>
                        <a:off x="3467100" y="579438"/>
                        <a:ext cx="22352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1" name="TextBox 11"/>
          <p:cNvSpPr txBox="1">
            <a:spLocks noChangeArrowheads="1"/>
          </p:cNvSpPr>
          <p:nvPr/>
        </p:nvSpPr>
        <p:spPr bwMode="auto">
          <a:xfrm>
            <a:off x="337820" y="918686"/>
            <a:ext cx="330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t>Solve the differential equation:</a:t>
            </a:r>
          </a:p>
        </p:txBody>
      </p:sp>
      <p:sp>
        <p:nvSpPr>
          <p:cNvPr id="11272" name="TextBox 12"/>
          <p:cNvSpPr txBox="1">
            <a:spLocks noChangeArrowheads="1"/>
          </p:cNvSpPr>
          <p:nvPr/>
        </p:nvSpPr>
        <p:spPr bwMode="auto">
          <a:xfrm>
            <a:off x="464820" y="4180842"/>
            <a:ext cx="3873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t>The SiO</a:t>
            </a:r>
            <a:r>
              <a:rPr lang="en-US" altLang="en-US" sz="1800" baseline="-25000" dirty="0"/>
              <a:t>2 </a:t>
            </a:r>
            <a:r>
              <a:rPr lang="en-US" altLang="en-US" sz="1800" dirty="0"/>
              <a:t>at any time </a:t>
            </a:r>
            <a:r>
              <a:rPr lang="en-US" altLang="en-US" sz="1800" i="1" dirty="0"/>
              <a:t>t</a:t>
            </a:r>
            <a:r>
              <a:rPr lang="en-US" altLang="en-US" sz="1800" dirty="0"/>
              <a:t> is solved as:</a:t>
            </a:r>
          </a:p>
        </p:txBody>
      </p:sp>
      <p:graphicFrame>
        <p:nvGraphicFramePr>
          <p:cNvPr id="11273" name="Object 2"/>
          <p:cNvGraphicFramePr>
            <a:graphicFrameLocks noChangeAspect="1"/>
          </p:cNvGraphicFramePr>
          <p:nvPr>
            <p:extLst/>
          </p:nvPr>
        </p:nvGraphicFramePr>
        <p:xfrm>
          <a:off x="4205287" y="3984786"/>
          <a:ext cx="3497263" cy="762000"/>
        </p:xfrm>
        <a:graphic>
          <a:graphicData uri="http://schemas.openxmlformats.org/presentationml/2006/ole">
            <mc:AlternateContent xmlns:mc="http://schemas.openxmlformats.org/markup-compatibility/2006">
              <mc:Choice xmlns:v="urn:schemas-microsoft-com:vml" Requires="v">
                <p:oleObj spid="_x0000_s2127" name="Equation" r:id="rId8" imgW="2108160" imgH="507960" progId="Equation.DSMT4">
                  <p:embed/>
                </p:oleObj>
              </mc:Choice>
              <mc:Fallback>
                <p:oleObj name="Equation" r:id="rId8" imgW="2108160" imgH="507960" progId="Equation.DSMT4">
                  <p:embed/>
                  <p:pic>
                    <p:nvPicPr>
                      <p:cNvPr id="11273" name="Object 2"/>
                      <p:cNvPicPr>
                        <a:picLocks noChangeAspect="1" noChangeArrowheads="1"/>
                      </p:cNvPicPr>
                      <p:nvPr/>
                    </p:nvPicPr>
                    <p:blipFill>
                      <a:blip r:embed="rId9"/>
                      <a:srcRect/>
                      <a:stretch>
                        <a:fillRect/>
                      </a:stretch>
                    </p:blipFill>
                    <p:spPr bwMode="auto">
                      <a:xfrm>
                        <a:off x="4205287" y="3984786"/>
                        <a:ext cx="34972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275" name="Group 20"/>
          <p:cNvGrpSpPr>
            <a:grpSpLocks/>
          </p:cNvGrpSpPr>
          <p:nvPr/>
        </p:nvGrpSpPr>
        <p:grpSpPr bwMode="auto">
          <a:xfrm>
            <a:off x="6463348" y="840762"/>
            <a:ext cx="2608262" cy="647700"/>
            <a:chOff x="-242837" y="3770631"/>
            <a:chExt cx="2608262" cy="647700"/>
          </a:xfrm>
        </p:grpSpPr>
        <p:graphicFrame>
          <p:nvGraphicFramePr>
            <p:cNvPr id="11286" name="Object 2"/>
            <p:cNvGraphicFramePr>
              <a:graphicFrameLocks noChangeAspect="1"/>
            </p:cNvGraphicFramePr>
            <p:nvPr>
              <p:extLst/>
            </p:nvPr>
          </p:nvGraphicFramePr>
          <p:xfrm>
            <a:off x="-242837" y="3770631"/>
            <a:ext cx="947738" cy="647700"/>
          </p:xfrm>
          <a:graphic>
            <a:graphicData uri="http://schemas.openxmlformats.org/presentationml/2006/ole">
              <mc:AlternateContent xmlns:mc="http://schemas.openxmlformats.org/markup-compatibility/2006">
                <mc:Choice xmlns:v="urn:schemas-microsoft-com:vml" Requires="v">
                  <p:oleObj spid="_x0000_s2128" name="Equation" r:id="rId10" imgW="571252" imgH="431613" progId="Equation.3">
                    <p:embed/>
                  </p:oleObj>
                </mc:Choice>
                <mc:Fallback>
                  <p:oleObj name="Equation" r:id="rId10" imgW="571252" imgH="431613" progId="Equation.3">
                    <p:embed/>
                    <p:pic>
                      <p:nvPicPr>
                        <p:cNvPr id="11286"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837" y="3770631"/>
                          <a:ext cx="947738"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87" name="Object 2"/>
            <p:cNvGraphicFramePr>
              <a:graphicFrameLocks noChangeAspect="1"/>
            </p:cNvGraphicFramePr>
            <p:nvPr>
              <p:extLst/>
            </p:nvPr>
          </p:nvGraphicFramePr>
          <p:xfrm>
            <a:off x="1122413" y="3809344"/>
            <a:ext cx="1243012" cy="590550"/>
          </p:xfrm>
          <a:graphic>
            <a:graphicData uri="http://schemas.openxmlformats.org/presentationml/2006/ole">
              <mc:AlternateContent xmlns:mc="http://schemas.openxmlformats.org/markup-compatibility/2006">
                <mc:Choice xmlns:v="urn:schemas-microsoft-com:vml" Requires="v">
                  <p:oleObj spid="_x0000_s2129" name="Equation" r:id="rId12" imgW="748975" imgH="393529" progId="Equation.3">
                    <p:embed/>
                  </p:oleObj>
                </mc:Choice>
                <mc:Fallback>
                  <p:oleObj name="Equation" r:id="rId12" imgW="748975" imgH="393529" progId="Equation.3">
                    <p:embed/>
                    <p:pic>
                      <p:nvPicPr>
                        <p:cNvPr id="11287"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2413" y="3809344"/>
                          <a:ext cx="1243012"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8" name="TextBox 17"/>
            <p:cNvSpPr txBox="1">
              <a:spLocks noChangeArrowheads="1"/>
            </p:cNvSpPr>
            <p:nvPr/>
          </p:nvSpPr>
          <p:spPr bwMode="auto">
            <a:xfrm>
              <a:off x="678865" y="3919953"/>
              <a:ext cx="71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t>and</a:t>
              </a:r>
            </a:p>
          </p:txBody>
        </p:sp>
      </p:grpSp>
      <p:sp>
        <p:nvSpPr>
          <p:cNvPr id="11276" name="TextBox 19"/>
          <p:cNvSpPr txBox="1">
            <a:spLocks noChangeArrowheads="1"/>
          </p:cNvSpPr>
          <p:nvPr/>
        </p:nvSpPr>
        <p:spPr bwMode="auto">
          <a:xfrm>
            <a:off x="515086" y="468503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solidFill>
                  <a:srgbClr val="0000FF"/>
                </a:solidFill>
              </a:rPr>
              <a:t>For short time</a:t>
            </a:r>
            <a:r>
              <a:rPr lang="en-US" altLang="en-US" sz="1800" dirty="0"/>
              <a:t> with </a:t>
            </a:r>
          </a:p>
        </p:txBody>
      </p:sp>
      <p:graphicFrame>
        <p:nvGraphicFramePr>
          <p:cNvPr id="11277" name="Object 2"/>
          <p:cNvGraphicFramePr>
            <a:graphicFrameLocks noChangeAspect="1"/>
          </p:cNvGraphicFramePr>
          <p:nvPr>
            <p:extLst/>
          </p:nvPr>
        </p:nvGraphicFramePr>
        <p:xfrm>
          <a:off x="2583498" y="4555649"/>
          <a:ext cx="1473200" cy="628650"/>
        </p:xfrm>
        <a:graphic>
          <a:graphicData uri="http://schemas.openxmlformats.org/presentationml/2006/ole">
            <mc:AlternateContent xmlns:mc="http://schemas.openxmlformats.org/markup-compatibility/2006">
              <mc:Choice xmlns:v="urn:schemas-microsoft-com:vml" Requires="v">
                <p:oleObj spid="_x0000_s2130" name="Equation" r:id="rId14" imgW="889000" imgH="419100" progId="Equation.3">
                  <p:embed/>
                </p:oleObj>
              </mc:Choice>
              <mc:Fallback>
                <p:oleObj name="Equation" r:id="rId14" imgW="889000" imgH="419100" progId="Equation.3">
                  <p:embed/>
                  <p:pic>
                    <p:nvPicPr>
                      <p:cNvPr id="11277"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83498" y="4555649"/>
                        <a:ext cx="1473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9" name="TextBox 28"/>
          <p:cNvSpPr txBox="1">
            <a:spLocks noChangeArrowheads="1"/>
          </p:cNvSpPr>
          <p:nvPr/>
        </p:nvSpPr>
        <p:spPr bwMode="auto">
          <a:xfrm>
            <a:off x="565150" y="5834062"/>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solidFill>
                  <a:srgbClr val="0000FF"/>
                </a:solidFill>
              </a:rPr>
              <a:t>For long  time </a:t>
            </a:r>
            <a:r>
              <a:rPr lang="en-US" altLang="en-US" sz="1800" dirty="0"/>
              <a:t>with </a:t>
            </a:r>
          </a:p>
        </p:txBody>
      </p:sp>
      <p:sp>
        <p:nvSpPr>
          <p:cNvPr id="11285" name="TextBox 30"/>
          <p:cNvSpPr txBox="1">
            <a:spLocks noChangeArrowheads="1"/>
          </p:cNvSpPr>
          <p:nvPr/>
        </p:nvSpPr>
        <p:spPr bwMode="auto">
          <a:xfrm>
            <a:off x="2432050" y="5266490"/>
            <a:ext cx="4851934" cy="36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dirty="0" smtClean="0">
                <a:solidFill>
                  <a:srgbClr val="FF0000"/>
                </a:solidFill>
              </a:rPr>
              <a:t>(B/A)  is </a:t>
            </a:r>
            <a:r>
              <a:rPr lang="en-US" altLang="en-US" sz="1800" b="1" dirty="0">
                <a:solidFill>
                  <a:srgbClr val="FF0000"/>
                </a:solidFill>
              </a:rPr>
              <a:t>called linear growth rate constant</a:t>
            </a:r>
          </a:p>
        </p:txBody>
      </p:sp>
      <p:graphicFrame>
        <p:nvGraphicFramePr>
          <p:cNvPr id="11281" name="Object 2"/>
          <p:cNvGraphicFramePr>
            <a:graphicFrameLocks noChangeAspect="1"/>
          </p:cNvGraphicFramePr>
          <p:nvPr>
            <p:extLst/>
          </p:nvPr>
        </p:nvGraphicFramePr>
        <p:xfrm>
          <a:off x="2654300" y="5670550"/>
          <a:ext cx="1473200" cy="628650"/>
        </p:xfrm>
        <a:graphic>
          <a:graphicData uri="http://schemas.openxmlformats.org/presentationml/2006/ole">
            <mc:AlternateContent xmlns:mc="http://schemas.openxmlformats.org/markup-compatibility/2006">
              <mc:Choice xmlns:v="urn:schemas-microsoft-com:vml" Requires="v">
                <p:oleObj spid="_x0000_s2131" name="Equation" r:id="rId16" imgW="889000" imgH="419100" progId="Equation.3">
                  <p:embed/>
                </p:oleObj>
              </mc:Choice>
              <mc:Fallback>
                <p:oleObj name="Equation" r:id="rId16" imgW="889000" imgH="419100" progId="Equation.3">
                  <p:embed/>
                  <p:pic>
                    <p:nvPicPr>
                      <p:cNvPr id="11281"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54300" y="5670550"/>
                        <a:ext cx="1473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82" name="Object 2"/>
          <p:cNvGraphicFramePr>
            <a:graphicFrameLocks noChangeAspect="1"/>
          </p:cNvGraphicFramePr>
          <p:nvPr>
            <p:extLst/>
          </p:nvPr>
        </p:nvGraphicFramePr>
        <p:xfrm>
          <a:off x="4228198" y="5834063"/>
          <a:ext cx="1390650" cy="381000"/>
        </p:xfrm>
        <a:graphic>
          <a:graphicData uri="http://schemas.openxmlformats.org/presentationml/2006/ole">
            <mc:AlternateContent xmlns:mc="http://schemas.openxmlformats.org/markup-compatibility/2006">
              <mc:Choice xmlns:v="urn:schemas-microsoft-com:vml" Requires="v">
                <p:oleObj spid="_x0000_s2132" name="Equation" r:id="rId18" imgW="837836" imgH="253890" progId="Equation.3">
                  <p:embed/>
                </p:oleObj>
              </mc:Choice>
              <mc:Fallback>
                <p:oleObj name="Equation" r:id="rId18" imgW="837836" imgH="253890" progId="Equation.3">
                  <p:embed/>
                  <p:pic>
                    <p:nvPicPr>
                      <p:cNvPr id="11282" name="Object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28198" y="5834063"/>
                        <a:ext cx="13906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3" name="TextBox 36"/>
          <p:cNvSpPr txBox="1">
            <a:spLocks noChangeArrowheads="1"/>
          </p:cNvSpPr>
          <p:nvPr/>
        </p:nvSpPr>
        <p:spPr bwMode="auto">
          <a:xfrm>
            <a:off x="2851150" y="6299200"/>
            <a:ext cx="485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i="1" dirty="0">
                <a:solidFill>
                  <a:srgbClr val="FF0000"/>
                </a:solidFill>
              </a:rPr>
              <a:t>B</a:t>
            </a:r>
            <a:r>
              <a:rPr lang="en-US" altLang="en-US" sz="1800" b="1" dirty="0">
                <a:solidFill>
                  <a:srgbClr val="FF0000"/>
                </a:solidFill>
              </a:rPr>
              <a:t> is called parabolic rate constant</a:t>
            </a:r>
          </a:p>
        </p:txBody>
      </p:sp>
      <p:sp>
        <p:nvSpPr>
          <p:cNvPr id="27" name="TextBox 21"/>
          <p:cNvSpPr txBox="1">
            <a:spLocks noChangeArrowheads="1"/>
          </p:cNvSpPr>
          <p:nvPr/>
        </p:nvSpPr>
        <p:spPr bwMode="auto">
          <a:xfrm>
            <a:off x="5759450" y="947634"/>
            <a:ext cx="908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t>letting</a:t>
            </a:r>
            <a:endParaRPr lang="en-US" altLang="en-US" sz="1800" dirty="0"/>
          </a:p>
        </p:txBody>
      </p:sp>
      <p:grpSp>
        <p:nvGrpSpPr>
          <p:cNvPr id="7" name="Group 6"/>
          <p:cNvGrpSpPr/>
          <p:nvPr/>
        </p:nvGrpSpPr>
        <p:grpSpPr>
          <a:xfrm>
            <a:off x="463804" y="2775466"/>
            <a:ext cx="1878330" cy="1424940"/>
            <a:chOff x="466344" y="2655570"/>
            <a:chExt cx="1878330" cy="1424940"/>
          </a:xfrm>
        </p:grpSpPr>
        <p:graphicFrame>
          <p:nvGraphicFramePr>
            <p:cNvPr id="11278" name="Object 2"/>
            <p:cNvGraphicFramePr>
              <a:graphicFrameLocks noChangeAspect="1"/>
            </p:cNvGraphicFramePr>
            <p:nvPr>
              <p:extLst/>
            </p:nvPr>
          </p:nvGraphicFramePr>
          <p:xfrm>
            <a:off x="582930" y="2655570"/>
            <a:ext cx="1454150" cy="685800"/>
          </p:xfrm>
          <a:graphic>
            <a:graphicData uri="http://schemas.openxmlformats.org/presentationml/2006/ole">
              <mc:AlternateContent xmlns:mc="http://schemas.openxmlformats.org/markup-compatibility/2006">
                <mc:Choice xmlns:v="urn:schemas-microsoft-com:vml" Requires="v">
                  <p:oleObj spid="_x0000_s2133" name="Equation" r:id="rId20" imgW="876240" imgH="457200" progId="Equation.DSMT4">
                    <p:embed/>
                  </p:oleObj>
                </mc:Choice>
                <mc:Fallback>
                  <p:oleObj name="Equation" r:id="rId20" imgW="876240" imgH="457200" progId="Equation.DSMT4">
                    <p:embed/>
                    <p:pic>
                      <p:nvPicPr>
                        <p:cNvPr id="11278" name="Object 2"/>
                        <p:cNvPicPr>
                          <a:picLocks noChangeAspect="1" noChangeArrowheads="1"/>
                        </p:cNvPicPr>
                        <p:nvPr/>
                      </p:nvPicPr>
                      <p:blipFill>
                        <a:blip r:embed="rId21"/>
                        <a:srcRect/>
                        <a:stretch>
                          <a:fillRect/>
                        </a:stretch>
                      </p:blipFill>
                      <p:spPr bwMode="auto">
                        <a:xfrm>
                          <a:off x="582930" y="2655570"/>
                          <a:ext cx="14541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nvPr>
          </p:nvGraphicFramePr>
          <p:xfrm>
            <a:off x="466344" y="3375660"/>
            <a:ext cx="1790700" cy="704850"/>
          </p:xfrm>
          <a:graphic>
            <a:graphicData uri="http://schemas.openxmlformats.org/presentationml/2006/ole">
              <mc:AlternateContent xmlns:mc="http://schemas.openxmlformats.org/markup-compatibility/2006">
                <mc:Choice xmlns:v="urn:schemas-microsoft-com:vml" Requires="v">
                  <p:oleObj spid="_x0000_s2134" name="Equation" r:id="rId22" imgW="1079280" imgH="469800" progId="Equation.DSMT4">
                    <p:embed/>
                  </p:oleObj>
                </mc:Choice>
                <mc:Fallback>
                  <p:oleObj name="Equation" r:id="rId22" imgW="1079280" imgH="469800" progId="Equation.DSMT4">
                    <p:embed/>
                    <p:pic>
                      <p:nvPicPr>
                        <p:cNvPr id="2" name="Object 1"/>
                        <p:cNvPicPr>
                          <a:picLocks noChangeAspect="1" noChangeArrowheads="1"/>
                        </p:cNvPicPr>
                        <p:nvPr/>
                      </p:nvPicPr>
                      <p:blipFill>
                        <a:blip r:embed="rId23"/>
                        <a:srcRect/>
                        <a:stretch>
                          <a:fillRect/>
                        </a:stretch>
                      </p:blipFill>
                      <p:spPr bwMode="auto">
                        <a:xfrm>
                          <a:off x="466344" y="3375660"/>
                          <a:ext cx="179070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Right Brace 3"/>
            <p:cNvSpPr/>
            <p:nvPr/>
          </p:nvSpPr>
          <p:spPr>
            <a:xfrm>
              <a:off x="2169414" y="2865120"/>
              <a:ext cx="175260" cy="102108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 name="TextBox 4"/>
          <p:cNvSpPr txBox="1"/>
          <p:nvPr/>
        </p:nvSpPr>
        <p:spPr>
          <a:xfrm>
            <a:off x="2387066" y="3265170"/>
            <a:ext cx="6181624" cy="369332"/>
          </a:xfrm>
          <a:prstGeom prst="rect">
            <a:avLst/>
          </a:prstGeom>
          <a:noFill/>
        </p:spPr>
        <p:txBody>
          <a:bodyPr wrap="square" rtlCol="0">
            <a:spAutoFit/>
          </a:bodyPr>
          <a:lstStyle/>
          <a:p>
            <a:r>
              <a:rPr lang="en-US" i="1" dirty="0" smtClean="0"/>
              <a:t>t</a:t>
            </a:r>
            <a:r>
              <a:rPr lang="en-US" dirty="0" smtClean="0"/>
              <a:t> is the time taken to grow the additional thickness (</a:t>
            </a:r>
            <a:r>
              <a:rPr lang="en-US" i="1" dirty="0" smtClean="0"/>
              <a:t>X</a:t>
            </a:r>
            <a:r>
              <a:rPr lang="en-US" i="1" baseline="-25000" dirty="0" smtClean="0"/>
              <a:t>o</a:t>
            </a:r>
            <a:r>
              <a:rPr lang="en-US" i="1" dirty="0" smtClean="0"/>
              <a:t>-X</a:t>
            </a:r>
            <a:r>
              <a:rPr lang="en-US" i="1" baseline="-25000" dirty="0" smtClean="0"/>
              <a:t>i</a:t>
            </a:r>
            <a:r>
              <a:rPr lang="en-US" dirty="0" smtClean="0"/>
              <a:t>)</a:t>
            </a:r>
            <a:endParaRPr lang="en-US" dirty="0"/>
          </a:p>
        </p:txBody>
      </p:sp>
      <p:sp>
        <p:nvSpPr>
          <p:cNvPr id="31" name="TextBox 21"/>
          <p:cNvSpPr txBox="1">
            <a:spLocks noChangeArrowheads="1"/>
          </p:cNvSpPr>
          <p:nvPr/>
        </p:nvSpPr>
        <p:spPr bwMode="auto">
          <a:xfrm>
            <a:off x="391494" y="1857280"/>
            <a:ext cx="3248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t>The above equation becomes</a:t>
            </a:r>
            <a:endParaRPr lang="en-US" altLang="en-US" sz="1800" dirty="0"/>
          </a:p>
        </p:txBody>
      </p:sp>
      <p:graphicFrame>
        <p:nvGraphicFramePr>
          <p:cNvPr id="6" name="Object 5"/>
          <p:cNvGraphicFramePr>
            <a:graphicFrameLocks noChangeAspect="1"/>
          </p:cNvGraphicFramePr>
          <p:nvPr>
            <p:extLst/>
          </p:nvPr>
        </p:nvGraphicFramePr>
        <p:xfrm>
          <a:off x="4194810" y="4627204"/>
          <a:ext cx="1770063" cy="590550"/>
        </p:xfrm>
        <a:graphic>
          <a:graphicData uri="http://schemas.openxmlformats.org/presentationml/2006/ole">
            <mc:AlternateContent xmlns:mc="http://schemas.openxmlformats.org/markup-compatibility/2006">
              <mc:Choice xmlns:v="urn:schemas-microsoft-com:vml" Requires="v">
                <p:oleObj spid="_x0000_s2135" name="Equation" r:id="rId24" imgW="1066337" imgH="393529" progId="Equation.3">
                  <p:embed/>
                </p:oleObj>
              </mc:Choice>
              <mc:Fallback>
                <p:oleObj name="Equation" r:id="rId24" imgW="1066337" imgH="393529" progId="Equation.3">
                  <p:embed/>
                  <p:pic>
                    <p:nvPicPr>
                      <p:cNvPr id="6" name="Object 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94810" y="4627204"/>
                        <a:ext cx="1770063"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TextBox 21"/>
          <p:cNvSpPr txBox="1">
            <a:spLocks noChangeArrowheads="1"/>
          </p:cNvSpPr>
          <p:nvPr/>
        </p:nvSpPr>
        <p:spPr bwMode="auto">
          <a:xfrm>
            <a:off x="4681220" y="2407322"/>
            <a:ext cx="3117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t>the solution comes out as:</a:t>
            </a:r>
            <a:endParaRPr lang="en-US" altLang="en-US" sz="1800" dirty="0"/>
          </a:p>
        </p:txBody>
      </p:sp>
      <p:graphicFrame>
        <p:nvGraphicFramePr>
          <p:cNvPr id="35" name="Object 2"/>
          <p:cNvGraphicFramePr>
            <a:graphicFrameLocks noChangeAspect="1"/>
          </p:cNvGraphicFramePr>
          <p:nvPr>
            <p:extLst/>
          </p:nvPr>
        </p:nvGraphicFramePr>
        <p:xfrm>
          <a:off x="3609340" y="1746671"/>
          <a:ext cx="2255837" cy="590550"/>
        </p:xfrm>
        <a:graphic>
          <a:graphicData uri="http://schemas.openxmlformats.org/presentationml/2006/ole">
            <mc:AlternateContent xmlns:mc="http://schemas.openxmlformats.org/markup-compatibility/2006">
              <mc:Choice xmlns:v="urn:schemas-microsoft-com:vml" Requires="v">
                <p:oleObj spid="_x0000_s2136" name="Equation" r:id="rId26" imgW="1358640" imgH="393480" progId="Equation.DSMT4">
                  <p:embed/>
                </p:oleObj>
              </mc:Choice>
              <mc:Fallback>
                <p:oleObj name="Equation" r:id="rId26" imgW="1358640" imgH="393480" progId="Equation.DSMT4">
                  <p:embed/>
                  <p:pic>
                    <p:nvPicPr>
                      <p:cNvPr id="35" name="Object 2"/>
                      <p:cNvPicPr>
                        <a:picLocks noChangeAspect="1" noChangeArrowheads="1"/>
                      </p:cNvPicPr>
                      <p:nvPr/>
                    </p:nvPicPr>
                    <p:blipFill>
                      <a:blip r:embed="rId27"/>
                      <a:srcRect/>
                      <a:stretch>
                        <a:fillRect/>
                      </a:stretch>
                    </p:blipFill>
                    <p:spPr bwMode="auto">
                      <a:xfrm>
                        <a:off x="3609340" y="1746671"/>
                        <a:ext cx="2255837"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40534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8"/>
          <p:cNvSpPr>
            <a:spLocks noGrp="1"/>
          </p:cNvSpPr>
          <p:nvPr>
            <p:ph type="sldNum" sz="quarter" idx="12"/>
          </p:nvPr>
        </p:nvSpPr>
        <p:spPr>
          <a:xfrm>
            <a:off x="6616700" y="62198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1BCE6028-F993-441C-8735-CEE3099B8333}" type="slidenum">
              <a:rPr lang="en-US" altLang="en-US" sz="1400"/>
              <a:pPr>
                <a:spcBef>
                  <a:spcPct val="0"/>
                </a:spcBef>
                <a:buFontTx/>
                <a:buNone/>
              </a:pPr>
              <a:t>9</a:t>
            </a:fld>
            <a:endParaRPr lang="en-US" altLang="en-US" sz="1400"/>
          </a:p>
        </p:txBody>
      </p:sp>
      <p:sp>
        <p:nvSpPr>
          <p:cNvPr id="12291" name="Rectangle 27"/>
          <p:cNvSpPr>
            <a:spLocks noChangeArrowheads="1"/>
          </p:cNvSpPr>
          <p:nvPr/>
        </p:nvSpPr>
        <p:spPr bwMode="auto">
          <a:xfrm>
            <a:off x="1028700" y="411163"/>
            <a:ext cx="7480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cs typeface="Arial" charset="0"/>
              </a:defRPr>
            </a:lvl1pPr>
            <a:lvl2pPr marL="685800" indent="-22860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1" eaLnBrk="1" hangingPunct="1">
              <a:spcBef>
                <a:spcPct val="0"/>
              </a:spcBef>
              <a:buFontTx/>
              <a:buNone/>
            </a:pPr>
            <a:r>
              <a:rPr lang="en-US" altLang="en-US" b="1" dirty="0">
                <a:solidFill>
                  <a:srgbClr val="C00000"/>
                </a:solidFill>
              </a:rPr>
              <a:t>Factors Influencing Oxidation Rate</a:t>
            </a:r>
          </a:p>
        </p:txBody>
      </p:sp>
      <p:sp>
        <p:nvSpPr>
          <p:cNvPr id="12292" name="TextBox 9"/>
          <p:cNvSpPr txBox="1">
            <a:spLocks noChangeArrowheads="1"/>
          </p:cNvSpPr>
          <p:nvPr/>
        </p:nvSpPr>
        <p:spPr bwMode="auto">
          <a:xfrm>
            <a:off x="2019300" y="1358900"/>
            <a:ext cx="51689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en-US" altLang="en-US" sz="2400" dirty="0"/>
              <a:t> </a:t>
            </a:r>
            <a:r>
              <a:rPr lang="en-US" altLang="en-US" sz="2400" b="1" dirty="0">
                <a:solidFill>
                  <a:srgbClr val="0000FF"/>
                </a:solidFill>
              </a:rPr>
              <a:t>Temperature</a:t>
            </a:r>
          </a:p>
          <a:p>
            <a:pPr eaLnBrk="1" hangingPunct="1">
              <a:spcBef>
                <a:spcPct val="0"/>
              </a:spcBef>
            </a:pPr>
            <a:endParaRPr lang="en-US" altLang="en-US" sz="1000" b="1" dirty="0">
              <a:solidFill>
                <a:srgbClr val="0000FF"/>
              </a:solidFill>
            </a:endParaRPr>
          </a:p>
          <a:p>
            <a:pPr eaLnBrk="1" hangingPunct="1">
              <a:spcBef>
                <a:spcPct val="0"/>
              </a:spcBef>
            </a:pPr>
            <a:r>
              <a:rPr lang="en-US" altLang="en-US" sz="2400" b="1" dirty="0">
                <a:solidFill>
                  <a:srgbClr val="0000FF"/>
                </a:solidFill>
              </a:rPr>
              <a:t> Wet and dry oxidation</a:t>
            </a:r>
          </a:p>
          <a:p>
            <a:pPr eaLnBrk="1" hangingPunct="1">
              <a:spcBef>
                <a:spcPct val="0"/>
              </a:spcBef>
            </a:pPr>
            <a:endParaRPr lang="en-US" altLang="en-US" sz="1000" b="1" dirty="0">
              <a:solidFill>
                <a:srgbClr val="0000FF"/>
              </a:solidFill>
            </a:endParaRPr>
          </a:p>
          <a:p>
            <a:pPr eaLnBrk="1" hangingPunct="1">
              <a:spcBef>
                <a:spcPct val="0"/>
              </a:spcBef>
            </a:pPr>
            <a:r>
              <a:rPr lang="en-US" altLang="en-US" sz="2400" b="1" dirty="0">
                <a:solidFill>
                  <a:srgbClr val="0000FF"/>
                </a:solidFill>
              </a:rPr>
              <a:t> Pressure </a:t>
            </a:r>
          </a:p>
          <a:p>
            <a:pPr eaLnBrk="1" hangingPunct="1">
              <a:spcBef>
                <a:spcPct val="0"/>
              </a:spcBef>
            </a:pPr>
            <a:endParaRPr lang="en-US" altLang="en-US" sz="1000" b="1" dirty="0">
              <a:solidFill>
                <a:srgbClr val="0000FF"/>
              </a:solidFill>
            </a:endParaRPr>
          </a:p>
          <a:p>
            <a:pPr eaLnBrk="1" hangingPunct="1">
              <a:spcBef>
                <a:spcPct val="0"/>
              </a:spcBef>
            </a:pPr>
            <a:r>
              <a:rPr lang="en-US" altLang="en-US" sz="2400" b="1" dirty="0">
                <a:solidFill>
                  <a:srgbClr val="0000FF"/>
                </a:solidFill>
              </a:rPr>
              <a:t> Crystal orientation</a:t>
            </a:r>
          </a:p>
          <a:p>
            <a:pPr eaLnBrk="1" hangingPunct="1">
              <a:spcBef>
                <a:spcPct val="0"/>
              </a:spcBef>
            </a:pPr>
            <a:endParaRPr lang="en-US" altLang="en-US" sz="1000" b="1" dirty="0">
              <a:solidFill>
                <a:srgbClr val="0000FF"/>
              </a:solidFill>
            </a:endParaRPr>
          </a:p>
          <a:p>
            <a:pPr eaLnBrk="1" hangingPunct="1">
              <a:spcBef>
                <a:spcPct val="0"/>
              </a:spcBef>
            </a:pPr>
            <a:r>
              <a:rPr lang="en-US" altLang="en-US" sz="2400" b="1" dirty="0">
                <a:solidFill>
                  <a:srgbClr val="0000FF"/>
                </a:solidFill>
              </a:rPr>
              <a:t> Impurity doping</a:t>
            </a:r>
          </a:p>
        </p:txBody>
      </p:sp>
      <p:sp>
        <p:nvSpPr>
          <p:cNvPr id="5" name="Rectangle 4"/>
          <p:cNvSpPr>
            <a:spLocks noChangeArrowheads="1"/>
          </p:cNvSpPr>
          <p:nvPr/>
        </p:nvSpPr>
        <p:spPr bwMode="auto">
          <a:xfrm>
            <a:off x="609600" y="4038600"/>
            <a:ext cx="784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en-US" altLang="en-US" sz="1800" dirty="0"/>
              <a:t> </a:t>
            </a:r>
            <a:r>
              <a:rPr lang="en-US" altLang="en-US" sz="1800" b="1" dirty="0">
                <a:solidFill>
                  <a:srgbClr val="FF0000"/>
                </a:solidFill>
              </a:rPr>
              <a:t>Pressure: both linear and parabolic rate constants are proportional to N</a:t>
            </a:r>
            <a:r>
              <a:rPr lang="en-US" altLang="en-US" sz="1800" b="1" baseline="-25000" dirty="0">
                <a:solidFill>
                  <a:srgbClr val="FF0000"/>
                </a:solidFill>
              </a:rPr>
              <a:t>o</a:t>
            </a:r>
            <a:r>
              <a:rPr lang="en-US" altLang="en-US" sz="1800" b="1" dirty="0">
                <a:solidFill>
                  <a:srgbClr val="FF0000"/>
                </a:solidFill>
              </a:rPr>
              <a:t>, the</a:t>
            </a:r>
            <a:r>
              <a:rPr lang="en-US" altLang="en-US" sz="1800" b="1" baseline="-25000" dirty="0">
                <a:solidFill>
                  <a:srgbClr val="FF0000"/>
                </a:solidFill>
              </a:rPr>
              <a:t> </a:t>
            </a:r>
            <a:r>
              <a:rPr lang="en-US" altLang="en-US" sz="1800" b="1" dirty="0">
                <a:solidFill>
                  <a:srgbClr val="FF0000"/>
                </a:solidFill>
              </a:rPr>
              <a:t>oxidant concentration at the top SiO</a:t>
            </a:r>
            <a:r>
              <a:rPr lang="en-US" altLang="en-US" sz="1800" b="1" baseline="-25000" dirty="0">
                <a:solidFill>
                  <a:srgbClr val="FF0000"/>
                </a:solidFill>
              </a:rPr>
              <a:t>2</a:t>
            </a:r>
            <a:r>
              <a:rPr lang="en-US" altLang="en-US" sz="1800" b="1" dirty="0">
                <a:solidFill>
                  <a:srgbClr val="FF0000"/>
                </a:solidFill>
              </a:rPr>
              <a:t> surface, and N</a:t>
            </a:r>
            <a:r>
              <a:rPr lang="en-US" altLang="en-US" sz="1800" b="1" baseline="-25000" dirty="0">
                <a:solidFill>
                  <a:srgbClr val="FF0000"/>
                </a:solidFill>
              </a:rPr>
              <a:t>o </a:t>
            </a:r>
            <a:r>
              <a:rPr lang="en-US" altLang="en-US" sz="1800" b="1" dirty="0">
                <a:solidFill>
                  <a:srgbClr val="FF0000"/>
                </a:solidFill>
              </a:rPr>
              <a:t> is proportional to the pressure</a:t>
            </a:r>
          </a:p>
          <a:p>
            <a:pPr eaLnBrk="1" hangingPunct="1">
              <a:spcBef>
                <a:spcPct val="0"/>
              </a:spcBef>
            </a:pPr>
            <a:endParaRPr lang="en-US" altLang="en-US" sz="1800" b="1" dirty="0">
              <a:solidFill>
                <a:srgbClr val="FF0000"/>
              </a:solidFill>
            </a:endParaRPr>
          </a:p>
          <a:p>
            <a:pPr eaLnBrk="1" hangingPunct="1">
              <a:spcBef>
                <a:spcPct val="0"/>
              </a:spcBef>
            </a:pPr>
            <a:r>
              <a:rPr lang="en-US" altLang="en-US" sz="1800" b="1" dirty="0">
                <a:solidFill>
                  <a:srgbClr val="FF0000"/>
                </a:solidFill>
              </a:rPr>
              <a:t> Doping: Phosphorus doping increases the linear rate constant without altering the parabolic rate constant. Boron doping increases parabolic rate constant but has little affect on the linear rate constant. This is due to the impurity redistribution during oxidation.</a:t>
            </a:r>
          </a:p>
        </p:txBody>
      </p:sp>
    </p:spTree>
    <p:extLst>
      <p:ext uri="{BB962C8B-B14F-4D97-AF65-F5344CB8AC3E}">
        <p14:creationId xmlns:p14="http://schemas.microsoft.com/office/powerpoint/2010/main" val="4292797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3805</TotalTime>
  <Words>690</Words>
  <Application>Microsoft Office PowerPoint</Application>
  <PresentationFormat>On-screen Show (4:3)</PresentationFormat>
  <Paragraphs>133</Paragraphs>
  <Slides>23</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sburns</dc:creator>
  <cp:lastModifiedBy>Dr. Burns</cp:lastModifiedBy>
  <cp:revision>33</cp:revision>
  <cp:lastPrinted>2020-02-07T15:54:26Z</cp:lastPrinted>
  <dcterms:created xsi:type="dcterms:W3CDTF">2013-02-18T17:30:15Z</dcterms:created>
  <dcterms:modified xsi:type="dcterms:W3CDTF">2021-09-24T13:06:21Z</dcterms:modified>
</cp:coreProperties>
</file>