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8"/>
  </p:notesMasterIdLst>
  <p:handoutMasterIdLst>
    <p:handoutMasterId r:id="rId19"/>
  </p:handoutMasterIdLst>
  <p:sldIdLst>
    <p:sldId id="321" r:id="rId2"/>
    <p:sldId id="322" r:id="rId3"/>
    <p:sldId id="317" r:id="rId4"/>
    <p:sldId id="318" r:id="rId5"/>
    <p:sldId id="293" r:id="rId6"/>
    <p:sldId id="303" r:id="rId7"/>
    <p:sldId id="304" r:id="rId8"/>
    <p:sldId id="305" r:id="rId9"/>
    <p:sldId id="297" r:id="rId10"/>
    <p:sldId id="309" r:id="rId11"/>
    <p:sldId id="310" r:id="rId12"/>
    <p:sldId id="302" r:id="rId13"/>
    <p:sldId id="271" r:id="rId14"/>
    <p:sldId id="295" r:id="rId15"/>
    <p:sldId id="306" r:id="rId16"/>
    <p:sldId id="307" r:id="rId1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66FF"/>
    <a:srgbClr val="9900FF"/>
    <a:srgbClr val="3399FF"/>
    <a:srgbClr val="003399"/>
    <a:srgbClr val="CC0000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2833" autoAdjust="0"/>
  </p:normalViewPr>
  <p:slideViewPr>
    <p:cSldViewPr snapToGrid="0">
      <p:cViewPr varScale="1">
        <p:scale>
          <a:sx n="125" d="100"/>
          <a:sy n="125" d="100"/>
        </p:scale>
        <p:origin x="120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78" y="-78"/>
      </p:cViewPr>
      <p:guideLst>
        <p:guide orient="horz" pos="2909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938" y="0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92C24-D55A-4FB1-B0CB-30179F26FEB5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772378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938" y="8772378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2281" eaLnBrk="1" hangingPunct="1">
              <a:defRPr sz="1200"/>
            </a:lvl1pPr>
          </a:lstStyle>
          <a:p>
            <a:pPr>
              <a:defRPr/>
            </a:pPr>
            <a:fld id="{0F4CF4BD-BB7C-4335-B4BB-AC20441B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769"/>
            <a:ext cx="560832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228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378"/>
            <a:ext cx="303784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2281" eaLnBrk="1" hangingPunct="1">
              <a:defRPr sz="1200"/>
            </a:lvl1pPr>
          </a:lstStyle>
          <a:p>
            <a:pPr>
              <a:defRPr/>
            </a:pPr>
            <a:fld id="{A44F582B-D0D0-456C-959A-B87661E6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5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71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07/16/96</a:t>
            </a:r>
            <a:endParaRPr kumimoji="1" lang="en-US" altLang="en-US" smtClean="0"/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##</a:t>
            </a:r>
            <a:endParaRPr kumimoji="1"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60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07/16/96</a:t>
            </a:r>
            <a:endParaRPr kumimoji="1" lang="en-US" altLang="en-US" smtClean="0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184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##</a:t>
            </a:r>
            <a:endParaRPr kumimoji="1"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73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07/16/96</a:t>
            </a:r>
            <a:endParaRPr kumimoji="1" lang="en-US" altLang="en-US" smtClean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*</a:t>
            </a:r>
            <a:endParaRPr kumimoji="1" lang="en-US" altLang="en-US" smtClean="0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1000" smtClean="0"/>
              <a:t>##</a:t>
            </a:r>
            <a:endParaRPr kumimoji="1"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649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33AC-14DC-4D2B-8E43-D8B5CAB0CB6E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C3F1-7CC6-434F-8BB8-BFF3BE1E1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7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CE29-0DCF-43BF-8CE3-4167FFE98502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A27B6-E7E0-4FB1-968F-E38A3981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425A-1BA5-406E-AD69-90635699E118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F765-2D7B-4A51-876E-60E68F4F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7B56-C3A6-4129-8B92-B5AD41A9F370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355F-F888-4A2B-8FA3-0A6214E6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4BC1-D607-4B76-B8BA-5A5A9D27AB33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0ED6-2AE7-4178-8789-61AD1F7A3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F3BF-93AF-4845-A317-BF49601CB06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421B-5FDE-4BEC-BAE7-A916E5E0B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CE1B-F1F2-428A-AB2E-0FC2E65DBC10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77FA-9C76-4AF6-BCD0-56D2C4F6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256A-541A-4729-9815-722E13AC358D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F471-7404-44AB-A75D-FA1575642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D992-C335-4E82-AE8E-204EF458E477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87F9-F07D-4171-9C21-1A917D6BE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999F-AD19-4336-9E3E-97C3EF087C70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20D2-BDAE-4834-8C64-16FAE01C3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67C4-4BD2-4E40-BD73-7983527C3896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A489-CAFC-473B-83FB-4A3053A1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F7E0CD-833A-42CF-97A3-1AAA21BE9734}" type="datetimeFigureOut">
              <a:rPr lang="en-US"/>
              <a:pPr>
                <a:defRPr/>
              </a:pPr>
              <a:t>8/28/2021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59DABB-B70A-4B58-BB2C-D729CE229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yllabusEE5621Fall2021.htm" TargetMode="External"/><Relationship Id="rId2" Type="http://schemas.openxmlformats.org/officeDocument/2006/relationships/hyperlink" Target="mailto:sburns@d.um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10547"/>
            <a:ext cx="6858000" cy="348542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 5621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August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 September 2021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Stanley G. Burns-Professor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Introductions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SYLLABUS KEY POINTS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“Office Hours” by ZOOM 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sburns@d.umn.edu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Syllabus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SyllabusEE5621Fall2021.htm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ZERO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Scan/image and submit to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sburns@d.umn.edu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11:10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7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8/8b/Moore%27s_Law_Transistor_Count_1971-2018.png/1920px-Moore%27s_Law_Transistor_Count_1971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42"/>
            <a:ext cx="9522924" cy="68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IC transistor cou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" y="358726"/>
            <a:ext cx="8402253" cy="5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1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33400" y="5207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</a:rPr>
              <a:t>Semiconductor Materials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495300" y="5372100"/>
            <a:ext cx="361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Periodic table of semiconductors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305300" y="1701800"/>
            <a:ext cx="4559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Elements: </a:t>
            </a:r>
            <a:r>
              <a:rPr lang="en-US" altLang="en-US" sz="1800">
                <a:solidFill>
                  <a:srgbClr val="FF0066"/>
                </a:solidFill>
              </a:rPr>
              <a:t>Si</a:t>
            </a:r>
            <a:r>
              <a:rPr lang="en-US" altLang="en-US" sz="1800"/>
              <a:t>, 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III-V compounds: AlAs, </a:t>
            </a:r>
            <a:r>
              <a:rPr lang="en-US" altLang="en-US" sz="1800">
                <a:solidFill>
                  <a:srgbClr val="FF0066"/>
                </a:solidFill>
              </a:rPr>
              <a:t>GaAs</a:t>
            </a:r>
            <a:r>
              <a:rPr lang="en-US" altLang="en-US" sz="1800"/>
              <a:t>, InAs, </a:t>
            </a:r>
            <a:r>
              <a:rPr lang="en-US" altLang="en-US" sz="1800">
                <a:solidFill>
                  <a:srgbClr val="FF0066"/>
                </a:solidFill>
              </a:rPr>
              <a:t>InP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II-VI compounds: CdS, CdSe, ZnS, 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216400" y="3213100"/>
            <a:ext cx="4927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66"/>
                </a:solidFill>
              </a:rPr>
              <a:t>Si</a:t>
            </a:r>
            <a:r>
              <a:rPr lang="en-US" altLang="en-US" sz="1800"/>
              <a:t> is today’s most important semiconductor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material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―"/>
            </a:pPr>
            <a:r>
              <a:rPr lang="en-US" altLang="en-US" sz="1800"/>
              <a:t> Low cost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―"/>
            </a:pPr>
            <a:r>
              <a:rPr lang="en-US" altLang="en-US" sz="1800"/>
              <a:t> easily oxidized to form SiO</a:t>
            </a:r>
            <a:r>
              <a:rPr lang="en-US" altLang="en-US" sz="1800" baseline="-25000"/>
              <a:t>2 </a:t>
            </a:r>
            <a:r>
              <a:rPr lang="en-US" altLang="en-US" sz="1800"/>
              <a:t>insulating layer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―"/>
            </a:pPr>
            <a:r>
              <a:rPr lang="en-US" altLang="en-US" sz="1800"/>
              <a:t> High Eg, can be used in high temperature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―"/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66"/>
                </a:solidFill>
              </a:rPr>
              <a:t>GaAs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0066"/>
                </a:solidFill>
              </a:rPr>
              <a:t>InP</a:t>
            </a:r>
            <a:r>
              <a:rPr lang="en-US" altLang="en-US" sz="1800"/>
              <a:t> are used  for optoelectronic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applications</a:t>
            </a:r>
          </a:p>
        </p:txBody>
      </p:sp>
      <p:pic>
        <p:nvPicPr>
          <p:cNvPr id="15366" name="Picture 1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538"/>
            <a:ext cx="43211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CD849-EE05-4449-AE49-3E17EEEC18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39700"/>
            <a:ext cx="8394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Semiconductor Industry Development Trend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CC0000"/>
              </a:solidFill>
            </a:endParaRPr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502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DE180F-2691-472E-B36A-917CAD49ACB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98500" y="1231900"/>
            <a:ext cx="787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3399"/>
                </a:solidFill>
              </a:rPr>
              <a:t>Ways to achieve: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Better quality of fabrication materials, e.g., very pure semiconductors  and </a:t>
            </a:r>
            <a:r>
              <a:rPr lang="en-US" altLang="en-US" sz="1800" dirty="0" smtClean="0"/>
              <a:t>   large </a:t>
            </a:r>
            <a:r>
              <a:rPr lang="en-US" altLang="en-US" sz="1800" dirty="0"/>
              <a:t>single crystals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New materials (such as graphene, carbon </a:t>
            </a:r>
            <a:r>
              <a:rPr lang="en-US" altLang="en-US" sz="1800" dirty="0" err="1"/>
              <a:t>nano</a:t>
            </a:r>
            <a:r>
              <a:rPr lang="en-US" altLang="en-US" sz="1800" dirty="0"/>
              <a:t> tube)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New design concepts and new theories on semiconductor physics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New fabrication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Micro- and </a:t>
            </a:r>
            <a:r>
              <a:rPr lang="en-US" altLang="en-US" sz="1800" dirty="0" err="1"/>
              <a:t>nano</a:t>
            </a:r>
            <a:r>
              <a:rPr lang="en-US" altLang="en-US" sz="1800" dirty="0"/>
              <a:t>-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 Energy efficient </a:t>
            </a:r>
            <a:r>
              <a:rPr lang="en-US" altLang="en-US" sz="1800" dirty="0" smtClean="0"/>
              <a:t>devices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Quantum computing</a:t>
            </a:r>
            <a:endParaRPr lang="en-US" altLang="en-US" sz="1800" dirty="0"/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85800" y="863600"/>
            <a:ext cx="497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</a:rPr>
              <a:t>Trend:  smaller, faster, and cheaper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13" y="4690666"/>
            <a:ext cx="2963887" cy="21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754438"/>
            <a:ext cx="26289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766" y="59788"/>
            <a:ext cx="7772400" cy="533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</a:rPr>
              <a:t>OTHER DEVICES AND TECHNOLOGIES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766" y="593188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Thin-Film Transistors (TFT) for displays and cameras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Displays-Liquid Crystal Displays (LCD), Plasma, LED Backlit, etc. OLED, Television, computer, and smart phone screens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Photonic-Light Emitting Diodes (LED), Organic Light Emitting Diodes (OLED), LASERS, Optical Chips, etc.), Lighting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Photovoltaics-Conventional Crystalline and Flexible Thin-Film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Devices and Systems on Flexible Substrates. Next generation of smart phones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Micro-Electro-Mechanical Systems (MEMS)  integration of mechanical elements, sensors, actuators, and electronics on a common silicon substrate through microfabrication technology.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 Automotive, medical, personal electronics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400" b="1" dirty="0" smtClean="0">
                <a:solidFill>
                  <a:srgbClr val="0000CC"/>
                </a:solidFill>
              </a:rPr>
              <a:t>Quantum Computing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Challenges in the Semiconductor Industry For Electrical Engineers</a:t>
            </a:r>
            <a:endParaRPr lang="en-US" altLang="en-US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813" y="1604963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Design devices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Design circuits and systems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Device modeling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System design and fabrication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Circuit/system simulations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Testability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Materials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How small? Nanomaterials?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How large? Wafer scale VLSI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Speed and performance, for analog, digital and mixed-mode applications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Increased functionality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000" b="1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03713" y="1601788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Biological integration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Optoelectronic integration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Displays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Sensors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MEMs (Design/Application)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Non-traditional substrates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Packaging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Process development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Process Control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“Tool” and plant design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è"/>
            </a:pPr>
            <a:r>
              <a:rPr lang="en-US" altLang="en-US" sz="2000" b="1" smtClean="0">
                <a:solidFill>
                  <a:srgbClr val="0000CC"/>
                </a:solidFill>
              </a:rPr>
              <a:t>“Cradle to grave materials handling”</a:t>
            </a:r>
          </a:p>
          <a:p>
            <a:pPr>
              <a:lnSpc>
                <a:spcPct val="90000"/>
              </a:lnSpc>
            </a:pPr>
            <a:endParaRPr lang="en-US" altLang="en-US" sz="2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63" y="698484"/>
            <a:ext cx="86435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(Help me with pronunciation and nicknames)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HOBBIES AND OTHER FUN ACTIVITIES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(NON-TECHNICAL AND TECHNICAL)?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DID YOU DO OVER  Summer Recess?  WORK (Where?), TRAVEL (Where?), ETC. 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you all set for being on-line for EE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5621?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Issues?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THERE ANY DISCIPLINES WITHIN  EE OR RELATED FIELDS THAT ARE OF PARTICULAR INTEREST TO YOU AT THE  PRESENT TIME?  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 OUT YOUR CRYSTAL BALL.  WHAT ARE YOUR PROFESSIONAL ASPIRATIONS   LOOKING OUT TEN  YEARS TO THE YEAR 2031?  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406400" y="266700"/>
            <a:ext cx="835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3300"/>
                </a:solidFill>
              </a:rPr>
              <a:t>Semiconductor Manufacture Process</a:t>
            </a:r>
          </a:p>
        </p:txBody>
      </p:sp>
      <p:sp>
        <p:nvSpPr>
          <p:cNvPr id="16387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36EDC4-4E92-42EF-9284-870637A45B0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16388" name="Picture 10" descr="image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41438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711200" y="4241800"/>
            <a:ext cx="300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An example of packaged Semiconductor chip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651500" y="13081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Design</a:t>
            </a:r>
          </a:p>
        </p:txBody>
      </p:sp>
      <p:sp>
        <p:nvSpPr>
          <p:cNvPr id="16391" name="AutoShape 16"/>
          <p:cNvSpPr>
            <a:spLocks noChangeArrowheads="1"/>
          </p:cNvSpPr>
          <p:nvPr/>
        </p:nvSpPr>
        <p:spPr bwMode="auto">
          <a:xfrm>
            <a:off x="6070600" y="1816100"/>
            <a:ext cx="203200" cy="685800"/>
          </a:xfrm>
          <a:prstGeom prst="down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4572000" y="2628900"/>
            <a:ext cx="4064000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Fabrication (Semiconductor Foundry)</a:t>
            </a:r>
          </a:p>
        </p:txBody>
      </p:sp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6172200" y="3200400"/>
            <a:ext cx="203200" cy="685800"/>
          </a:xfrm>
          <a:prstGeom prst="down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689600" y="3898900"/>
            <a:ext cx="1193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Package</a:t>
            </a:r>
          </a:p>
        </p:txBody>
      </p:sp>
      <p:sp>
        <p:nvSpPr>
          <p:cNvPr id="16395" name="AutoShape 22"/>
          <p:cNvSpPr>
            <a:spLocks noChangeArrowheads="1"/>
          </p:cNvSpPr>
          <p:nvPr/>
        </p:nvSpPr>
        <p:spPr bwMode="auto">
          <a:xfrm>
            <a:off x="6159500" y="4305300"/>
            <a:ext cx="203200" cy="685800"/>
          </a:xfrm>
          <a:prstGeom prst="down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auto">
          <a:xfrm>
            <a:off x="5740400" y="5054600"/>
            <a:ext cx="1193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85334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9600" y="203200"/>
            <a:ext cx="7556500" cy="75723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CC3300"/>
                </a:solidFill>
              </a:rPr>
              <a:t>Microelectronic Technologies</a:t>
            </a:r>
            <a:br>
              <a:rPr lang="en-US" altLang="en-US" sz="3200" dirty="0" smtClean="0">
                <a:solidFill>
                  <a:srgbClr val="CC3300"/>
                </a:solidFill>
              </a:rPr>
            </a:br>
            <a:r>
              <a:rPr lang="en-US" altLang="en-US" sz="3200" dirty="0" smtClean="0">
                <a:solidFill>
                  <a:srgbClr val="CC3300"/>
                </a:solidFill>
              </a:rPr>
              <a:t>Nanoscale Also used</a:t>
            </a:r>
          </a:p>
        </p:txBody>
      </p:sp>
      <p:sp>
        <p:nvSpPr>
          <p:cNvPr id="17411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95D447-7D9E-492C-B45D-49FA7255211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31825" y="1501775"/>
            <a:ext cx="76136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</a:pPr>
            <a:endParaRPr lang="en-US" altLang="en-US" sz="1800"/>
          </a:p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57200" y="1016000"/>
            <a:ext cx="8255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 </a:t>
            </a:r>
            <a:r>
              <a:rPr lang="en-US" altLang="en-US" sz="2000" dirty="0"/>
              <a:t>The collection and ordering of those unit processes for making a useful product are called a technology</a:t>
            </a:r>
            <a:r>
              <a:rPr lang="en-US" altLang="en-US" sz="20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Microelectronics and </a:t>
            </a:r>
            <a:r>
              <a:rPr lang="en-US" altLang="en-US" sz="2000" dirty="0" err="1"/>
              <a:t>N</a:t>
            </a:r>
            <a:r>
              <a:rPr lang="en-US" altLang="en-US" sz="2000" dirty="0" err="1" smtClean="0"/>
              <a:t>anoelectronics</a:t>
            </a:r>
            <a:r>
              <a:rPr lang="en-US" altLang="en-US" sz="2000" dirty="0" smtClean="0"/>
              <a:t> are qualitative terms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 Microelectronics is normally associated with integrated circuits (IC). However, the microelectronics technologies could also be applied to make other types of solid-state devices.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The unit processes for making ICs include photolithography, oxidation, doping, thin film deposition,  and etching.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The technology required to built the IC is independent of the density of transistors on the wafer. The density of transistors is defined by the photomask.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 One of the most fundamental changes in the fabrication process that allows the technology evolution is the minimum feather size that can be printed on the chip.</a:t>
            </a:r>
          </a:p>
        </p:txBody>
      </p:sp>
    </p:spTree>
    <p:extLst>
      <p:ext uri="{BB962C8B-B14F-4D97-AF65-F5344CB8AC3E}">
        <p14:creationId xmlns:p14="http://schemas.microsoft.com/office/powerpoint/2010/main" val="33007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66750" y="20638"/>
            <a:ext cx="7556500" cy="7588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CC3300"/>
                </a:solidFill>
              </a:rPr>
              <a:t>Semiconductor Industry Milestones</a:t>
            </a:r>
          </a:p>
        </p:txBody>
      </p:sp>
      <p:sp>
        <p:nvSpPr>
          <p:cNvPr id="4099" name="Slide Number Placeholder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85BAE1-DC72-42A2-8462-3FF193E3ACA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80" y="1430338"/>
            <a:ext cx="32131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0900" y="671513"/>
            <a:ext cx="7663564" cy="79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•  </a:t>
            </a:r>
            <a:r>
              <a:rPr lang="en-US" altLang="en-US" sz="1600" dirty="0"/>
              <a:t>1942 - Very pure silicon and germanium were manufactured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1947 - PN junction diodes was invented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1947 - The junction transistor was invented at Bell Lab by </a:t>
            </a:r>
            <a:r>
              <a:rPr lang="en-US" altLang="en-US" sz="1600" dirty="0" smtClean="0"/>
              <a:t>Bardeen</a:t>
            </a:r>
            <a:r>
              <a:rPr lang="en-US" altLang="en-US" sz="1600" dirty="0"/>
              <a:t>, Brattain </a:t>
            </a:r>
            <a:r>
              <a:rPr lang="en-US" altLang="en-US" sz="1600" dirty="0" smtClean="0"/>
              <a:t>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          </a:t>
            </a:r>
            <a:r>
              <a:rPr lang="en-US" altLang="en-US" sz="1600" dirty="0" err="1"/>
              <a:t>Schockley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1958 - Integrated circuits (ICs) were invented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600" dirty="0" err="1"/>
              <a:t>Kilby</a:t>
            </a:r>
            <a:r>
              <a:rPr lang="en-US" altLang="en-US" sz="1600" dirty="0"/>
              <a:t> at 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1962 - First commercial integrated circuits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1962 - Semiconductor industry surpasses $1-billion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          in </a:t>
            </a:r>
            <a:r>
              <a:rPr lang="en-US" altLang="en-US" sz="1600" dirty="0"/>
              <a:t>sales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1963 - First MOS 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1963 - CMOS initial development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1965 </a:t>
            </a:r>
            <a:r>
              <a:rPr lang="en-US" altLang="en-US" sz="1600" dirty="0" smtClean="0"/>
              <a:t>–“Moore’s Law” </a:t>
            </a:r>
            <a:r>
              <a:rPr lang="en-US" altLang="en-US" sz="1600" dirty="0"/>
              <a:t>presented by Intel co-founder Gordon E. Moore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1971 - Microprocessor initial development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1978 - Semiconductor Industry passes $10-billion.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1985 - Intel 80386DX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1985 - 200mm silicon wafers introduced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1986 - 1Mbit DRAM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1988 - 4Mbit DRAM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1989 - Intel 80486DXTM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1990’s-2000’s Intel Pentium Series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•  2009 - Intel demonstrated the first working 32 nm processor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  2012/15 – Micron 14 nm </a:t>
            </a:r>
            <a:r>
              <a:rPr lang="en-US" altLang="en-US" sz="1600" dirty="0" smtClean="0"/>
              <a:t>memory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2020 Current Hot Topics-Down to &lt; 5 nm Memory, Quantum Structures and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 smtClean="0"/>
              <a:t>   Computing, Photonics, Graphene Structures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4" descr="firstb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28783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BellLabsXSTR.jpg"/>
          <p:cNvPicPr>
            <a:picLocks noChangeAspect="1"/>
          </p:cNvPicPr>
          <p:nvPr/>
        </p:nvPicPr>
        <p:blipFill>
          <a:blip r:embed="rId4">
            <a:lum bright="-42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86000"/>
            <a:ext cx="4762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4" descr="fir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1295400" y="0"/>
          <a:ext cx="5791200" cy="75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Acrobat Document" r:id="rId3" imgW="7768440" imgH="10058400" progId="AcroExch.Document.7">
                  <p:embed/>
                </p:oleObj>
              </mc:Choice>
              <mc:Fallback>
                <p:oleObj name="Acrobat Document" r:id="rId3" imgW="7768440" imgH="100584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5791200" cy="750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11300" y="0"/>
            <a:ext cx="6235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Device Becomes Ever Smaller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96" y="465139"/>
            <a:ext cx="5556543" cy="45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422400" y="57150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536700" y="5016500"/>
            <a:ext cx="7035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</a:rPr>
              <a:t> Smaller feather size leads to more transistors per unit area (high density) and higher speed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</a:rPr>
              <a:t> Intel demonstrated the first working 32 nm processor in 2009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3333FF"/>
                </a:solidFill>
              </a:rPr>
              <a:t>2012 feature sizes 22 nm, advanced R&amp;D to 14 </a:t>
            </a:r>
            <a:r>
              <a:rPr lang="en-US" altLang="en-US" sz="1800" dirty="0" smtClean="0">
                <a:solidFill>
                  <a:srgbClr val="3333FF"/>
                </a:solidFill>
              </a:rPr>
              <a:t>nm, 2019 7 nm Apple</a:t>
            </a:r>
            <a:endParaRPr lang="en-US" altLang="en-US" sz="1800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909ACE-14C8-44D3-BB1A-2CAFC99DA6D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616</Words>
  <Application>Microsoft Office PowerPoint</Application>
  <PresentationFormat>On-screen Show (4:3)</PresentationFormat>
  <Paragraphs>152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Monotype Sorts</vt:lpstr>
      <vt:lpstr>Times New Roman</vt:lpstr>
      <vt:lpstr>Wingdings</vt:lpstr>
      <vt:lpstr>Default Design</vt:lpstr>
      <vt:lpstr>Acrobat Document</vt:lpstr>
      <vt:lpstr>PowerPoint Presentation</vt:lpstr>
      <vt:lpstr>PowerPoint Presentation</vt:lpstr>
      <vt:lpstr>PowerPoint Presentation</vt:lpstr>
      <vt:lpstr>Microelectronic Technologies Nanoscale Also used</vt:lpstr>
      <vt:lpstr>Semiconductor Industry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DEVICES AND TECHNOLOGIES</vt:lpstr>
      <vt:lpstr>  Challenges in the Semiconductor Industry For Electrical Engineers</vt:lpstr>
    </vt:vector>
  </TitlesOfParts>
  <Company>University of Minnesota,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MWAH255</dc:creator>
  <cp:lastModifiedBy>Dr. Burns</cp:lastModifiedBy>
  <cp:revision>155</cp:revision>
  <cp:lastPrinted>2020-01-13T19:17:44Z</cp:lastPrinted>
  <dcterms:created xsi:type="dcterms:W3CDTF">2007-08-31T16:18:40Z</dcterms:created>
  <dcterms:modified xsi:type="dcterms:W3CDTF">2021-08-28T15:09:46Z</dcterms:modified>
</cp:coreProperties>
</file>