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sldIdLst>
    <p:sldId id="257" r:id="rId5"/>
    <p:sldId id="258" r:id="rId6"/>
    <p:sldId id="267" r:id="rId7"/>
    <p:sldId id="266" r:id="rId8"/>
    <p:sldId id="268" r:id="rId9"/>
    <p:sldId id="275" r:id="rId10"/>
    <p:sldId id="259" r:id="rId11"/>
    <p:sldId id="269" r:id="rId12"/>
    <p:sldId id="280" r:id="rId13"/>
    <p:sldId id="271" r:id="rId14"/>
    <p:sldId id="277" r:id="rId15"/>
    <p:sldId id="270" r:id="rId16"/>
    <p:sldId id="260" r:id="rId17"/>
    <p:sldId id="274" r:id="rId18"/>
    <p:sldId id="262" r:id="rId19"/>
    <p:sldId id="281" r:id="rId20"/>
    <p:sldId id="276" r:id="rId21"/>
    <p:sldId id="282" r:id="rId22"/>
    <p:sldId id="283" r:id="rId23"/>
    <p:sldId id="284" r:id="rId24"/>
    <p:sldId id="278" r:id="rId25"/>
    <p:sldId id="285" r:id="rId26"/>
    <p:sldId id="288" r:id="rId27"/>
    <p:sldId id="286" r:id="rId28"/>
    <p:sldId id="287" r:id="rId29"/>
    <p:sldId id="263" r:id="rId30"/>
    <p:sldId id="264" r:id="rId31"/>
    <p:sldId id="26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19" autoAdjust="0"/>
  </p:normalViewPr>
  <p:slideViewPr>
    <p:cSldViewPr snapToGrid="0">
      <p:cViewPr varScale="1">
        <p:scale>
          <a:sx n="110" d="100"/>
          <a:sy n="110" d="100"/>
        </p:scale>
        <p:origin x="144" y="9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12/2/2021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12/2/2021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12/2/2021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12/2/2021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12/2/2021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el.gov/docs/fy13osti/59015.pdf" TargetMode="External"/><Relationship Id="rId2" Type="http://schemas.openxmlformats.org/officeDocument/2006/relationships/hyperlink" Target="https://www.energy.gov/eere/solar/solar-photovoltaic-cell-basics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science.org/doi/10.1126/science.aad4424" TargetMode="External"/><Relationship Id="rId4" Type="http://schemas.openxmlformats.org/officeDocument/2006/relationships/hyperlink" Target="https://ieeexplore.ieee.org/stamp/stamp.jsp?arnumber=9210081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Advanced photovoltaics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Jacob Passolt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12/3/21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9ADCB-519F-402B-B83D-F7BB63861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Multijunction Solar cells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650A86-FAC7-4124-A389-63E987B838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13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7F0C9B8F-CEBC-4E0D-B94A-25A5C7FC92E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r="41480"/>
          <a:stretch/>
        </p:blipFill>
        <p:spPr>
          <a:xfrm>
            <a:off x="569976" y="244520"/>
            <a:ext cx="6428875" cy="6368959"/>
          </a:xfrm>
          <a:noFill/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B907B845-040E-4F20-B03D-F227A3DF9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/>
          <a:lstStyle/>
          <a:p>
            <a:r>
              <a:rPr lang="en-US" dirty="0"/>
              <a:t>Multijunction Solar Cell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B30B623-F7A1-43E7-8494-D6808B734F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multiple layers of solar cells made of III-V semiconductors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multijunction solar cell can surpass the Shockley-</a:t>
            </a:r>
            <a:r>
              <a:rPr lang="en-US" dirty="0" err="1"/>
              <a:t>Queisser</a:t>
            </a:r>
            <a:r>
              <a:rPr lang="en-US" dirty="0"/>
              <a:t> Limit of the individual subcells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Also known as tandem solar cells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206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6E53973D-1B5B-4121-8EEF-3D9731220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1630013"/>
            <a:ext cx="7696201" cy="359797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74042A6D-FE0C-4276-A478-28FCC6E4B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rmAutofit/>
          </a:bodyPr>
          <a:lstStyle/>
          <a:p>
            <a:r>
              <a:rPr lang="en-US" dirty="0"/>
              <a:t>Multijunction Solar Cells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8A01424-3266-4168-B848-2E36ABCCB2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</a:t>
            </a:r>
            <a:r>
              <a:rPr lang="en-US" dirty="0" err="1"/>
              <a:t>subcell</a:t>
            </a:r>
            <a:r>
              <a:rPr lang="en-US" dirty="0"/>
              <a:t> has a different energy bandgap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</a:t>
            </a:r>
            <a:r>
              <a:rPr lang="en-US" dirty="0" err="1"/>
              <a:t>subcell</a:t>
            </a:r>
            <a:r>
              <a:rPr lang="en-US" dirty="0"/>
              <a:t> is specialized to absorb a certain range of light.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Higher bandgap cells absorb smaller wavelength light</a:t>
            </a:r>
          </a:p>
        </p:txBody>
      </p:sp>
    </p:spTree>
    <p:extLst>
      <p:ext uri="{BB962C8B-B14F-4D97-AF65-F5344CB8AC3E}">
        <p14:creationId xmlns:p14="http://schemas.microsoft.com/office/powerpoint/2010/main" val="901234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hart&#10;&#10;Description automatically generated">
            <a:extLst>
              <a:ext uri="{FF2B5EF4-FFF2-40B4-BE49-F238E27FC236}">
                <a16:creationId xmlns:a16="http://schemas.microsoft.com/office/drawing/2014/main" id="{1DD4332E-EB1B-489B-A753-13801B5F0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1418367"/>
            <a:ext cx="7696201" cy="40212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CBCD95-BEB2-4EFB-BC12-5CE823409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rmAutofit/>
          </a:bodyPr>
          <a:lstStyle/>
          <a:p>
            <a:r>
              <a:rPr lang="en-US" dirty="0"/>
              <a:t>Multijunction Solar Cells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9F20A49-0808-4DC0-A3CA-0F3AAF269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Highest efficiency solar cells available today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Almost 50% conversion efficiency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Very expensive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Used for niche applications</a:t>
            </a:r>
          </a:p>
        </p:txBody>
      </p:sp>
    </p:spTree>
    <p:extLst>
      <p:ext uri="{BB962C8B-B14F-4D97-AF65-F5344CB8AC3E}">
        <p14:creationId xmlns:p14="http://schemas.microsoft.com/office/powerpoint/2010/main" val="980386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B83D4-0F9A-48FF-8C51-52BEA0F6B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Perovskite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F5F2AC-9A49-4568-AD42-51013C9774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43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Chart, line chart&#10;&#10;Description automatically generated">
            <a:extLst>
              <a:ext uri="{FF2B5EF4-FFF2-40B4-BE49-F238E27FC236}">
                <a16:creationId xmlns:a16="http://schemas.microsoft.com/office/drawing/2014/main" id="{A7426E98-10EA-4EDD-9C7A-66DCA546445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tretch/>
        </p:blipFill>
        <p:spPr>
          <a:xfrm>
            <a:off x="228599" y="1408747"/>
            <a:ext cx="7696201" cy="4040506"/>
          </a:xfr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6CBBAD-49C9-4643-BC72-904E20E7D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rmAutofit/>
          </a:bodyPr>
          <a:lstStyle/>
          <a:p>
            <a:r>
              <a:rPr lang="en-US" dirty="0"/>
              <a:t>Perovskite Solar Cells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4FDB27-5209-49B3-88D8-E6691D097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solar cell technology first discovered in 2006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Initial efficiencies were only 3%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Current efficiencies are over 25%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Thin film solar cells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157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5C1D9-CE96-4B1A-8977-8CEB89A4C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Perovskite Solar Cell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A146D-1A8E-484F-BDEC-26F16047A1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They do not use typical semiconductor materials</a:t>
            </a:r>
          </a:p>
          <a:p>
            <a:pPr lvl="1"/>
            <a:r>
              <a:rPr lang="en-US" dirty="0"/>
              <a:t>Metal-Halide crystal lattice</a:t>
            </a:r>
          </a:p>
          <a:p>
            <a:r>
              <a:rPr lang="en-US" dirty="0"/>
              <a:t>Perovskite materials are cheap</a:t>
            </a:r>
          </a:p>
          <a:p>
            <a:pPr lvl="1"/>
            <a:r>
              <a:rPr lang="en-US" dirty="0"/>
              <a:t>Cells are made using a thin film of the perovskite material</a:t>
            </a:r>
          </a:p>
          <a:p>
            <a:r>
              <a:rPr lang="en-US" dirty="0"/>
              <a:t>The bandgap can be tuned depending on how the crystal is made</a:t>
            </a:r>
          </a:p>
        </p:txBody>
      </p:sp>
      <p:pic>
        <p:nvPicPr>
          <p:cNvPr id="6" name="Content Placeholder 5" descr="A picture containing chart&#10;&#10;Description automatically generated">
            <a:extLst>
              <a:ext uri="{FF2B5EF4-FFF2-40B4-BE49-F238E27FC236}">
                <a16:creationId xmlns:a16="http://schemas.microsoft.com/office/drawing/2014/main" id="{38560CE2-1CA9-4D72-8D62-BABE662B78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06557" y="498797"/>
            <a:ext cx="3950252" cy="2930203"/>
          </a:xfrm>
        </p:spPr>
      </p:pic>
      <p:pic>
        <p:nvPicPr>
          <p:cNvPr id="8" name="Picture 7" descr="Chart, scatter chart&#10;&#10;Description automatically generated">
            <a:extLst>
              <a:ext uri="{FF2B5EF4-FFF2-40B4-BE49-F238E27FC236}">
                <a16:creationId xmlns:a16="http://schemas.microsoft.com/office/drawing/2014/main" id="{D37CFF3F-A670-4F5D-9B1E-3C47FCFFE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6581" y="3469826"/>
            <a:ext cx="2930204" cy="293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551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5ECDABE6-436D-4F89-924B-1A4C5756CFD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tretch/>
        </p:blipFill>
        <p:spPr>
          <a:xfrm>
            <a:off x="228599" y="1206721"/>
            <a:ext cx="7696201" cy="4444558"/>
          </a:xfrm>
          <a:noFill/>
        </p:spPr>
      </p:pic>
      <p:sp>
        <p:nvSpPr>
          <p:cNvPr id="15" name="Title 2">
            <a:extLst>
              <a:ext uri="{FF2B5EF4-FFF2-40B4-BE49-F238E27FC236}">
                <a16:creationId xmlns:a16="http://schemas.microsoft.com/office/drawing/2014/main" id="{9CAC173E-C691-4BF6-94EC-12ECB776C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/>
          <a:lstStyle/>
          <a:p>
            <a:r>
              <a:rPr lang="en-US" dirty="0"/>
              <a:t>Perovskite-Silicon Tandem Solar Cells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59F3C48-5867-4D0D-B3AC-F59F1066E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2285037"/>
            <a:ext cx="3144774" cy="351129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Bandgap can be adjusted by changing the halide content of the perovskite crystal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Current record for efficiency is 29.8%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Theoretical Maximum efficiency of 44%</a:t>
            </a:r>
          </a:p>
        </p:txBody>
      </p:sp>
    </p:spTree>
    <p:extLst>
      <p:ext uri="{BB962C8B-B14F-4D97-AF65-F5344CB8AC3E}">
        <p14:creationId xmlns:p14="http://schemas.microsoft.com/office/powerpoint/2010/main" val="434781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Diagram, engineering drawing&#10;&#10;Description automatically generated">
            <a:extLst>
              <a:ext uri="{FF2B5EF4-FFF2-40B4-BE49-F238E27FC236}">
                <a16:creationId xmlns:a16="http://schemas.microsoft.com/office/drawing/2014/main" id="{EB55A548-297E-461D-ABC5-F874BDCDBCE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tretch/>
        </p:blipFill>
        <p:spPr>
          <a:xfrm>
            <a:off x="228599" y="1052798"/>
            <a:ext cx="7696201" cy="4752404"/>
          </a:xfr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C077DC-A7FA-4B61-AC57-B26D48A2A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rmAutofit/>
          </a:bodyPr>
          <a:lstStyle/>
          <a:p>
            <a:r>
              <a:rPr lang="en-US" dirty="0"/>
              <a:t>Perovskite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04A7F70-2CA2-46D6-BFB3-511E6E66B7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Perovskites applied as a wet 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They don’t energy intensive melting or refining processes like Silicon of GaAs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204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7B08698-6AC3-4F86-8868-EB2464CC3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ED8EFB89-E24F-4337-ADCC-02990EEE1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5" y="1352550"/>
            <a:ext cx="809625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371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FF8B5-029A-4761-BB1D-4EF3AA85F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/>
          <a:p>
            <a:r>
              <a:rPr lang="en-US" b="1"/>
              <a:t>Outline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44BD51-9AF8-477E-B3C0-41D6CAE5B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007" y="609600"/>
            <a:ext cx="5963585" cy="5334000"/>
          </a:xfrm>
          <a:prstGeom prst="rect">
            <a:avLst/>
          </a:prstGeom>
          <a:noFill/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97D136C2-57F5-453C-88B9-49532C6AF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Background Information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Gallium Arsenide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Multijunction Solar Cells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Perovskites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Organic Solar Cells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Quantum Dots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830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EB541-3F68-45BF-81FD-D7F837382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Perovskite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97A17-550A-4027-A207-38E8D2743CB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Long term cell instability</a:t>
            </a:r>
          </a:p>
          <a:p>
            <a:pPr lvl="1"/>
            <a:r>
              <a:rPr lang="en-US" dirty="0"/>
              <a:t>Light and heat cause degradation and reduce cell efficiency</a:t>
            </a:r>
          </a:p>
          <a:p>
            <a:r>
              <a:rPr lang="en-US" dirty="0"/>
              <a:t>Lead content of perovskite active materials</a:t>
            </a:r>
          </a:p>
          <a:p>
            <a:pPr lvl="1"/>
            <a:r>
              <a:rPr lang="en-US" dirty="0"/>
              <a:t>Lead based perovskites are the most stable and most efficient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9F1B4E-B07C-4E60-B6E8-B82F34A6B96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Currently research is being done to better understand the mechanisms for perovskite degradation</a:t>
            </a:r>
          </a:p>
          <a:p>
            <a:r>
              <a:rPr lang="en-US" dirty="0"/>
              <a:t>Current perovskites have proven to maintain efficiency for over 1000 hours</a:t>
            </a:r>
          </a:p>
          <a:p>
            <a:r>
              <a:rPr lang="en-US" dirty="0"/>
              <a:t>Encapsulation of the cells prevents the lead content from being an environmental hazard</a:t>
            </a:r>
          </a:p>
        </p:txBody>
      </p:sp>
    </p:spTree>
    <p:extLst>
      <p:ext uri="{BB962C8B-B14F-4D97-AF65-F5344CB8AC3E}">
        <p14:creationId xmlns:p14="http://schemas.microsoft.com/office/powerpoint/2010/main" val="4126749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59CE7-3DCD-4EA1-A896-9318001F2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tech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FF402B-46FF-4902-AFD5-D8F25E18D8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66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>
            <a:extLst>
              <a:ext uri="{FF2B5EF4-FFF2-40B4-BE49-F238E27FC236}">
                <a16:creationId xmlns:a16="http://schemas.microsoft.com/office/drawing/2014/main" id="{0FF036EB-BA21-49D9-A296-07F1CE43E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/>
          <a:lstStyle/>
          <a:p>
            <a:endParaRPr lang="en-US"/>
          </a:p>
        </p:txBody>
      </p:sp>
      <p:pic>
        <p:nvPicPr>
          <p:cNvPr id="40" name="Picture Placeholder 25" descr="A picture containing chart&#10;&#10;Description automatically generated">
            <a:extLst>
              <a:ext uri="{FF2B5EF4-FFF2-40B4-BE49-F238E27FC236}">
                <a16:creationId xmlns:a16="http://schemas.microsoft.com/office/drawing/2014/main" id="{2243E5AB-1FCB-4229-BFB1-C8DE02FEB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156" y="500861"/>
            <a:ext cx="9827687" cy="58720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93771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27EEF1E7-BD22-4A87-AE9D-CC3A55164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362"/>
            <a:ext cx="12192000" cy="639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83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B4B8D-55AE-4F8B-8D6B-BEB8B6B16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Organic Solar Cells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252E759-E862-4BA5-BB82-F8EE17A949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192966-155F-4518-8771-2514007AB5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Thin film, lightweight, and flexible solar cells</a:t>
            </a:r>
          </a:p>
          <a:p>
            <a:r>
              <a:rPr lang="en-US" dirty="0"/>
              <a:t>Can be produce through print type processes </a:t>
            </a:r>
          </a:p>
          <a:p>
            <a:r>
              <a:rPr lang="en-US" dirty="0"/>
              <a:t>They have a tunable bandgap</a:t>
            </a:r>
          </a:p>
          <a:p>
            <a:r>
              <a:rPr lang="en-US" dirty="0"/>
              <a:t>Potential to be transparent 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3221EFD-5471-4D83-BBD0-57B78F5429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Disadvantages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34C2E71-2113-4FB7-A055-38CAF4C7AB6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Low efficiencies compared to silicon cells</a:t>
            </a:r>
          </a:p>
          <a:p>
            <a:r>
              <a:rPr lang="en-US" dirty="0"/>
              <a:t>The cells suffer from photochemical instability</a:t>
            </a:r>
          </a:p>
        </p:txBody>
      </p:sp>
    </p:spTree>
    <p:extLst>
      <p:ext uri="{BB962C8B-B14F-4D97-AF65-F5344CB8AC3E}">
        <p14:creationId xmlns:p14="http://schemas.microsoft.com/office/powerpoint/2010/main" val="16016888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5467A-6DF4-4AF4-A7EF-DBA5D667B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en-US" dirty="0"/>
              <a:t>Quantum Dot Solar Cells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548F24-F81E-45D9-9510-231E028236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014194"/>
            <a:ext cx="4322111" cy="3749040"/>
          </a:xfrm>
        </p:spPr>
        <p:txBody>
          <a:bodyPr>
            <a:normAutofit/>
          </a:bodyPr>
          <a:lstStyle/>
          <a:p>
            <a:r>
              <a:rPr lang="en-US" dirty="0"/>
              <a:t>Quantum dots are small spheres of a semiconductor material that are only a few nanometers in diameter</a:t>
            </a:r>
          </a:p>
          <a:p>
            <a:r>
              <a:rPr lang="en-US" dirty="0"/>
              <a:t>MEG (Multiple Exciton Generation): High energy photons generate multiple electrons</a:t>
            </a:r>
          </a:p>
        </p:txBody>
      </p:sp>
      <p:pic>
        <p:nvPicPr>
          <p:cNvPr id="10" name="Content Placeholder 9" descr="Diagram&#10;&#10;Description automatically generated">
            <a:extLst>
              <a:ext uri="{FF2B5EF4-FFF2-40B4-BE49-F238E27FC236}">
                <a16:creationId xmlns:a16="http://schemas.microsoft.com/office/drawing/2014/main" id="{7D9FB1CC-B971-4B29-A0FD-3CAB204CA2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45943" y="642594"/>
            <a:ext cx="4251158" cy="2464595"/>
          </a:xfrm>
          <a:noFill/>
        </p:spPr>
      </p:pic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ACBDFCD4-D8F5-4CEC-86D3-D62CC0A96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8911" y="3289966"/>
            <a:ext cx="6169679" cy="292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330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30A892-6756-4B13-8085-D791181A4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3060" y="1410717"/>
            <a:ext cx="8939784" cy="4572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CA8917-63F6-48A3-96F1-62A600DF8DEF}"/>
              </a:ext>
            </a:extLst>
          </p:cNvPr>
          <p:cNvSpPr txBox="1"/>
          <p:nvPr/>
        </p:nvSpPr>
        <p:spPr>
          <a:xfrm>
            <a:off x="1734207" y="2333297"/>
            <a:ext cx="8710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Advanced Photovoltaics: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Gallium Arsenide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MultiJunction</a:t>
            </a:r>
            <a:r>
              <a:rPr lang="en-US" dirty="0"/>
              <a:t> Cells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Perovskites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Organic Solar Cells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Quantum Dots</a:t>
            </a:r>
          </a:p>
        </p:txBody>
      </p:sp>
    </p:spTree>
    <p:extLst>
      <p:ext uri="{BB962C8B-B14F-4D97-AF65-F5344CB8AC3E}">
        <p14:creationId xmlns:p14="http://schemas.microsoft.com/office/powerpoint/2010/main" val="23525163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787CE-99C7-4B74-8761-8F0068011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7AA85-F275-42FA-A3F9-06495E834A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300" dirty="0" err="1">
                <a:effectLst/>
              </a:rPr>
              <a:t>Conibeer</a:t>
            </a:r>
            <a:r>
              <a:rPr lang="en-US" sz="1300" dirty="0">
                <a:effectLst/>
              </a:rPr>
              <a:t>, Gavin. “Third-Generation Photovoltaics.” </a:t>
            </a:r>
            <a:r>
              <a:rPr lang="en-US" sz="1300" i="1" dirty="0">
                <a:effectLst/>
              </a:rPr>
              <a:t>Materials Today</a:t>
            </a:r>
            <a:r>
              <a:rPr lang="en-US" sz="1300" dirty="0">
                <a:effectLst/>
              </a:rPr>
              <a:t>, Elsevier, 12 Oct. 2007, https://www.sciencedirect.com/science/article/pii/S136970210770278X. </a:t>
            </a:r>
          </a:p>
          <a:p>
            <a:r>
              <a:rPr lang="en-US" sz="1300" dirty="0">
                <a:effectLst/>
              </a:rPr>
              <a:t>R, </a:t>
            </a:r>
            <a:r>
              <a:rPr lang="en-US" sz="1300" dirty="0" err="1">
                <a:effectLst/>
              </a:rPr>
              <a:t>Yasodharan</a:t>
            </a:r>
            <a:r>
              <a:rPr lang="en-US" sz="1300" dirty="0">
                <a:effectLst/>
              </a:rPr>
              <a:t>, et al. “Investigation and Influence of Layer Composition of Tandem Perovskite Solar Cells for Applications in Future Renewable and Sustainable Energy.” </a:t>
            </a:r>
            <a:r>
              <a:rPr lang="en-US" sz="1300" i="1" dirty="0" err="1">
                <a:effectLst/>
              </a:rPr>
              <a:t>Optik</a:t>
            </a:r>
            <a:r>
              <a:rPr lang="en-US" sz="1300" dirty="0">
                <a:effectLst/>
              </a:rPr>
              <a:t>, Urban &amp; Fischer, 14 Apr. 2020, https://www.sciencedirect.com/science/article/abs/pii/S0030402620305593. </a:t>
            </a:r>
          </a:p>
          <a:p>
            <a:r>
              <a:rPr lang="en-US" sz="1300" dirty="0">
                <a:effectLst/>
              </a:rPr>
              <a:t>Bellini, Emiliano. “</a:t>
            </a:r>
            <a:r>
              <a:rPr lang="en-US" sz="1300" dirty="0" err="1">
                <a:effectLst/>
              </a:rPr>
              <a:t>Unist</a:t>
            </a:r>
            <a:r>
              <a:rPr lang="en-US" sz="1300" dirty="0">
                <a:effectLst/>
              </a:rPr>
              <a:t>, EPFL Claim 25.6% Efficiency World Record for Perovskite Solar Cell.” </a:t>
            </a:r>
            <a:r>
              <a:rPr lang="en-US" sz="1300" i="1" dirty="0" err="1">
                <a:effectLst/>
              </a:rPr>
              <a:t>Pv</a:t>
            </a:r>
            <a:r>
              <a:rPr lang="en-US" sz="1300" i="1" dirty="0">
                <a:effectLst/>
              </a:rPr>
              <a:t> Magazine International</a:t>
            </a:r>
            <a:r>
              <a:rPr lang="en-US" sz="1300" dirty="0">
                <a:effectLst/>
              </a:rPr>
              <a:t>, 6 Apr. 2021, https://www.pv-magazine.com/2021/04/06/unist-epfl-claim-25-6-efficiency-world-record-for-perovskite-solar-cell/. 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7C18F-46B2-4DB6-AC1F-111F3AA80B7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200" dirty="0">
                <a:hlinkClick r:id="rId2"/>
              </a:rPr>
              <a:t>https://www.energy.gov/eere/solar/solar-photovoltaic-cell-basics</a:t>
            </a:r>
            <a:endParaRPr lang="en-US" sz="1200" dirty="0"/>
          </a:p>
          <a:p>
            <a:r>
              <a:rPr lang="en-US" sz="1200" dirty="0">
                <a:hlinkClick r:id="rId3"/>
              </a:rPr>
              <a:t>https://www.nrel.gov/docs/fy13osti/59015.pdf</a:t>
            </a:r>
            <a:endParaRPr lang="en-US" sz="1200" dirty="0"/>
          </a:p>
          <a:p>
            <a:r>
              <a:rPr lang="en-US" sz="1200" dirty="0">
                <a:effectLst/>
              </a:rPr>
              <a:t>Calderone, Len. “Quantum Dot Solar Cells Are Coming.” </a:t>
            </a:r>
            <a:r>
              <a:rPr lang="en-US" sz="1200" i="1" dirty="0" err="1">
                <a:effectLst/>
              </a:rPr>
              <a:t>AltEnergyMag</a:t>
            </a:r>
            <a:r>
              <a:rPr lang="en-US" sz="1200" dirty="0">
                <a:effectLst/>
              </a:rPr>
              <a:t>, https://www.altenergymag.com/article/2018/05/quantum-dot-solar-cells-are-coming/28547. </a:t>
            </a:r>
          </a:p>
          <a:p>
            <a:r>
              <a:rPr lang="en-US" sz="1200" dirty="0">
                <a:hlinkClick r:id="rId4"/>
              </a:rPr>
              <a:t>https://ieeexplore.ieee.org/stamp/stamp.jsp?arnumber=9210081</a:t>
            </a:r>
            <a:endParaRPr lang="en-US" sz="1200" dirty="0"/>
          </a:p>
          <a:p>
            <a:r>
              <a:rPr lang="en-US" sz="1200" dirty="0">
                <a:hlinkClick r:id="rId5"/>
              </a:rPr>
              <a:t>https://www.science.org/doi/10.1126/science.aad4424</a:t>
            </a:r>
            <a:endParaRPr lang="en-US" sz="1200" dirty="0"/>
          </a:p>
          <a:p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L. A.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Zafoschnig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S.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Nold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and J. C. Goldschmidt, "The Race for Lowest Costs of Electricity Production: Techno-Economic Analysis of Silicon, Perovskite and Tandem Solar Cells," in </a:t>
            </a:r>
            <a:r>
              <a:rPr lang="en-US" sz="12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IEEE Journal of Photovoltaics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vol. 10, no. 6, pp. 1632-1641, Nov. 2020,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doi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: 10.1109/JPHOTOV.2020.3024739.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05862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30343-9D7B-4DF6-9A75-D58D88EE6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Key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2EAA7-0102-4F74-9F8F-6F3D5B0CF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00" dirty="0" err="1"/>
              <a:t>Shockely-Queisser</a:t>
            </a:r>
            <a:r>
              <a:rPr lang="en-US" sz="2300" dirty="0"/>
              <a:t> Limit: Maximum Efficiency for a single junction solar cell with a certain energy bandgap</a:t>
            </a:r>
          </a:p>
          <a:p>
            <a:r>
              <a:rPr lang="en-US" sz="2300" dirty="0"/>
              <a:t>How the energy bandgap of a semiconductor relates to the light it absorbs</a:t>
            </a:r>
          </a:p>
          <a:p>
            <a:r>
              <a:rPr lang="en-US" sz="2300" dirty="0"/>
              <a:t>How perovskite solar cells differ from traditional solar cells (materials, manufacture, application)</a:t>
            </a:r>
          </a:p>
          <a:p>
            <a:r>
              <a:rPr lang="en-US" sz="2300" dirty="0"/>
              <a:t>The advantages vs disadvantages of different solar technologies</a:t>
            </a:r>
          </a:p>
          <a:p>
            <a:r>
              <a:rPr lang="en-US" sz="2300" dirty="0"/>
              <a:t>How Multiple Exciton Generation can surpass the Shockley-</a:t>
            </a:r>
            <a:r>
              <a:rPr lang="en-US" sz="2300" dirty="0" err="1"/>
              <a:t>Queisser</a:t>
            </a:r>
            <a:r>
              <a:rPr lang="en-US" sz="2300" dirty="0"/>
              <a:t> Limit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E4361A-AC0E-4BF8-A8EF-818E9A8B8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31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E04F0-F5DE-4C46-8278-44AD81F7E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CF526-A809-42F2-A5DD-5D5A73E239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2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A839B-C4B7-44AA-B32D-AD74600B0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Solar Cell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CC153-5BB4-49AC-849E-404E7300E6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9495" y="2151246"/>
            <a:ext cx="3513220" cy="3749040"/>
          </a:xfrm>
        </p:spPr>
        <p:txBody>
          <a:bodyPr/>
          <a:lstStyle/>
          <a:p>
            <a:r>
              <a:rPr lang="en-US" dirty="0"/>
              <a:t>Over 90% of solar panels are crystalline silicon solar cells</a:t>
            </a:r>
          </a:p>
          <a:p>
            <a:r>
              <a:rPr lang="en-US" dirty="0"/>
              <a:t>Silicon solar cells last over 25 years while retaining 80% power output</a:t>
            </a:r>
          </a:p>
          <a:p>
            <a:r>
              <a:rPr lang="en-US" dirty="0"/>
              <a:t>Silicon is a mature technology and efficiencies have mostly leveled out</a:t>
            </a:r>
          </a:p>
          <a:p>
            <a:r>
              <a:rPr lang="en-US" dirty="0"/>
              <a:t>Focused on cheaper modules</a:t>
            </a:r>
          </a:p>
        </p:txBody>
      </p:sp>
      <p:pic>
        <p:nvPicPr>
          <p:cNvPr id="8" name="Content Placeholder 7" descr="Chart&#10;&#10;Description automatically generated">
            <a:extLst>
              <a:ext uri="{FF2B5EF4-FFF2-40B4-BE49-F238E27FC236}">
                <a16:creationId xmlns:a16="http://schemas.microsoft.com/office/drawing/2014/main" id="{094B32CA-DA74-47CE-BE38-37F35FAF77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82715" y="2448517"/>
            <a:ext cx="7539790" cy="3911320"/>
          </a:xfrm>
        </p:spPr>
      </p:pic>
    </p:spTree>
    <p:extLst>
      <p:ext uri="{BB962C8B-B14F-4D97-AF65-F5344CB8AC3E}">
        <p14:creationId xmlns:p14="http://schemas.microsoft.com/office/powerpoint/2010/main" val="3870116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Shape&#10;&#10;Description automatically generated with low confidence">
            <a:extLst>
              <a:ext uri="{FF2B5EF4-FFF2-40B4-BE49-F238E27FC236}">
                <a16:creationId xmlns:a16="http://schemas.microsoft.com/office/drawing/2014/main" id="{A25CA101-9383-4B5D-85A9-028393EEDC1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tretch/>
        </p:blipFill>
        <p:spPr>
          <a:xfrm>
            <a:off x="228599" y="572077"/>
            <a:ext cx="7696201" cy="5713846"/>
          </a:xfr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979981-17F6-4316-9E7E-B25747ED2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rmAutofit/>
          </a:bodyPr>
          <a:lstStyle/>
          <a:p>
            <a:r>
              <a:rPr lang="en-US" dirty="0"/>
              <a:t>Shockley-</a:t>
            </a:r>
            <a:r>
              <a:rPr lang="en-US" dirty="0" err="1"/>
              <a:t>Queisser</a:t>
            </a:r>
            <a:r>
              <a:rPr lang="en-US" dirty="0"/>
              <a:t> Limit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BBBB40A-7D14-471F-873A-094F76280A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energy bandgap of the material used is a factor to it’s efficiency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ideal bandgap for a solar cell is about 1.34eV with 33.7% efficiency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Solar cells only absorb the light with higher energy than the bandgap of the semiconductor material</a:t>
            </a:r>
          </a:p>
        </p:txBody>
      </p:sp>
    </p:spTree>
    <p:extLst>
      <p:ext uri="{BB962C8B-B14F-4D97-AF65-F5344CB8AC3E}">
        <p14:creationId xmlns:p14="http://schemas.microsoft.com/office/powerpoint/2010/main" val="202236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Chart, histogram&#10;&#10;Description automatically generated">
            <a:extLst>
              <a:ext uri="{FF2B5EF4-FFF2-40B4-BE49-F238E27FC236}">
                <a16:creationId xmlns:a16="http://schemas.microsoft.com/office/drawing/2014/main" id="{34FCEFB8-ABBA-4BCD-99EC-C4A944C3F0A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tretch/>
        </p:blipFill>
        <p:spPr>
          <a:xfrm>
            <a:off x="228599" y="959472"/>
            <a:ext cx="7696201" cy="4939056"/>
          </a:xfrm>
          <a:noFill/>
        </p:spPr>
      </p:pic>
      <p:sp>
        <p:nvSpPr>
          <p:cNvPr id="15" name="Title 2">
            <a:extLst>
              <a:ext uri="{FF2B5EF4-FFF2-40B4-BE49-F238E27FC236}">
                <a16:creationId xmlns:a16="http://schemas.microsoft.com/office/drawing/2014/main" id="{8E0FEB64-A018-4AD1-9CFA-3D961FAB3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/>
          <a:lstStyle/>
          <a:p>
            <a:r>
              <a:rPr lang="en-US" dirty="0"/>
              <a:t>Silicon on the Shockley-</a:t>
            </a:r>
            <a:r>
              <a:rPr lang="en-US" dirty="0" err="1"/>
              <a:t>Queisser</a:t>
            </a:r>
            <a:r>
              <a:rPr lang="en-US" dirty="0"/>
              <a:t> limit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A8EE3CE-F929-4E45-8F6A-E37196A92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Silicon has a bandgap of 1.1eV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Silicon has an indirect bandgap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Maximum Theoretical efficiency for silicon is about 29%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Most losses come from recombination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067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21BD661-C16C-416F-901A-851A0C26B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Gallium Arsenide Solar Cells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3DF8E5-E3BF-4478-8BA2-E5F6E87935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26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3" descr="Shape&#10;&#10;Description automatically generated">
            <a:extLst>
              <a:ext uri="{FF2B5EF4-FFF2-40B4-BE49-F238E27FC236}">
                <a16:creationId xmlns:a16="http://schemas.microsoft.com/office/drawing/2014/main" id="{F3FCA001-5F45-446F-B40B-9787CA7E09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12"/>
          <a:stretch/>
        </p:blipFill>
        <p:spPr>
          <a:xfrm>
            <a:off x="824006" y="640240"/>
            <a:ext cx="6665808" cy="55775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94CB4B-4179-45AA-8B3C-7F73C3E59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rmAutofit/>
          </a:bodyPr>
          <a:lstStyle/>
          <a:p>
            <a:r>
              <a:rPr lang="en-US" dirty="0"/>
              <a:t>Gallium Arsenide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62AA7-6CE7-4742-A584-EAFC0DB314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GaAs has an energy bandgap of 1.42eV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GaAs has a direct energy bandgap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Higher Electron Mobility than silicon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Better performance at high temperatures</a:t>
            </a:r>
          </a:p>
        </p:txBody>
      </p:sp>
    </p:spTree>
    <p:extLst>
      <p:ext uri="{BB962C8B-B14F-4D97-AF65-F5344CB8AC3E}">
        <p14:creationId xmlns:p14="http://schemas.microsoft.com/office/powerpoint/2010/main" val="1702757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9" descr="Chart&#10;&#10;Description automatically generated">
            <a:extLst>
              <a:ext uri="{FF2B5EF4-FFF2-40B4-BE49-F238E27FC236}">
                <a16:creationId xmlns:a16="http://schemas.microsoft.com/office/drawing/2014/main" id="{1F905295-DC0C-47E3-B1B2-03F8737C2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1418367"/>
            <a:ext cx="7696201" cy="402126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8BE2D442-EA72-49E8-B21D-BFF85D1F5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/>
          <a:lstStyle/>
          <a:p>
            <a:r>
              <a:rPr lang="en-US" dirty="0"/>
              <a:t>Gallium Arsenide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261AF35-E486-49FE-A44E-A59805BFA5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2386583"/>
            <a:ext cx="3144774" cy="4021265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Maximum theoretical efficiency of 33.5%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Most losses come from light absorption, very little recombination loss</a:t>
            </a:r>
            <a:endParaRPr lang="en-US" sz="18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Manufacture of high-quality compound semiconductors is expensive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Higher costs limit uses to specialty uses such as satellite power systems.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1669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 5_01_Win32" id="{77344C68-A3F1-476B-8680-97D7F429B46B}" vid="{89780073-58E8-4DFF-BF29-BA99F80528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7651BA-F45C-4845-9AB3-E0A65B39F5E1}">
  <ds:schemaRefs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{9C961A70-4928-4D50-98B2-B6971E68E887}tf78438558_win32</Template>
  <TotalTime>12337</TotalTime>
  <Words>798</Words>
  <Application>Microsoft Office PowerPoint</Application>
  <PresentationFormat>Widescreen</PresentationFormat>
  <Paragraphs>113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Century Gothic</vt:lpstr>
      <vt:lpstr>Garamond</vt:lpstr>
      <vt:lpstr>SavonVTI</vt:lpstr>
      <vt:lpstr>Advanced photovoltaics</vt:lpstr>
      <vt:lpstr>Outline</vt:lpstr>
      <vt:lpstr>Background Information</vt:lpstr>
      <vt:lpstr>Current Solar Cell Technology</vt:lpstr>
      <vt:lpstr>Shockley-Queisser Limit</vt:lpstr>
      <vt:lpstr>Silicon on the Shockley-Queisser limit</vt:lpstr>
      <vt:lpstr>Gallium Arsenide Solar Cells</vt:lpstr>
      <vt:lpstr>Gallium Arsenide</vt:lpstr>
      <vt:lpstr>Gallium Arsenide</vt:lpstr>
      <vt:lpstr>Multijunction Solar cells</vt:lpstr>
      <vt:lpstr>Multijunction Solar Cell</vt:lpstr>
      <vt:lpstr>Multijunction Solar Cells</vt:lpstr>
      <vt:lpstr>Multijunction Solar Cells</vt:lpstr>
      <vt:lpstr>Perovskite</vt:lpstr>
      <vt:lpstr>Perovskite Solar Cells</vt:lpstr>
      <vt:lpstr>Perovskite Solar Cell</vt:lpstr>
      <vt:lpstr>Perovskite-Silicon Tandem Solar Cells</vt:lpstr>
      <vt:lpstr>Perovskite</vt:lpstr>
      <vt:lpstr>PowerPoint Presentation</vt:lpstr>
      <vt:lpstr>Perovskite Challenges</vt:lpstr>
      <vt:lpstr>Future tech</vt:lpstr>
      <vt:lpstr>PowerPoint Presentation</vt:lpstr>
      <vt:lpstr>PowerPoint Presentation</vt:lpstr>
      <vt:lpstr>Organic Solar Cells</vt:lpstr>
      <vt:lpstr>Quantum Dot Solar Cells</vt:lpstr>
      <vt:lpstr>PowerPoint Presentation</vt:lpstr>
      <vt:lpstr>References</vt:lpstr>
      <vt:lpstr>5 Key Concepts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Emerging photovoltaics</dc:title>
  <dc:creator>Passolt, Jacob G</dc:creator>
  <cp:lastModifiedBy>Dr. Burns</cp:lastModifiedBy>
  <cp:revision>26</cp:revision>
  <dcterms:created xsi:type="dcterms:W3CDTF">2021-11-23T02:54:06Z</dcterms:created>
  <dcterms:modified xsi:type="dcterms:W3CDTF">2021-12-02T15:54:23Z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