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Montserra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14" y="7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be972f7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be972f7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27ba9adaa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27ba9ada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27ba9ada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027ba9ada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27ba9ada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27ba9ada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2860cd17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2860cd17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2860cd17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2860cd17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27ba9adaa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27ba9ada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2860cd17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2860cd17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27ba9adaa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27ba9ada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2860cd17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02860cd17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27ba9ada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27ba9ada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2860cd17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2860cd17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27ba9ada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27ba9ada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2860cd17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02860cd17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27ba9ada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27ba9ada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27ba9adaa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27ba9ada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27ba9adaa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27ba9ada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27ba9ada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27ba9ada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27ba9ada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27ba9ada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27ba9ada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27ba9ada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27ba9ada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27ba9ada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Beyond Moore’s Law</a:t>
            </a:r>
            <a:endParaRPr/>
          </a:p>
        </p:txBody>
      </p:sp>
      <p:sp>
        <p:nvSpPr>
          <p:cNvPr id="135" name="Google Shape;135;p13"/>
          <p:cNvSpPr txBox="1">
            <a:spLocks noGrp="1"/>
          </p:cNvSpPr>
          <p:nvPr>
            <p:ph type="subTitle" idx="1"/>
          </p:nvPr>
        </p:nvSpPr>
        <p:spPr>
          <a:xfrm>
            <a:off x="4456625" y="3028775"/>
            <a:ext cx="4098000" cy="140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to deal with the size and speed limitations we are encountering</a:t>
            </a:r>
            <a:endParaRPr/>
          </a:p>
          <a:p>
            <a:pPr marL="0" lvl="0" indent="0" algn="l" rtl="0">
              <a:spcBef>
                <a:spcPts val="0"/>
              </a:spcBef>
              <a:spcAft>
                <a:spcPts val="0"/>
              </a:spcAft>
              <a:buNone/>
            </a:pPr>
            <a:endParaRPr/>
          </a:p>
          <a:p>
            <a:pPr marL="0" lvl="0" indent="0" algn="l" rtl="0">
              <a:spcBef>
                <a:spcPts val="0"/>
              </a:spcBef>
              <a:spcAft>
                <a:spcPts val="0"/>
              </a:spcAft>
              <a:buNone/>
            </a:pPr>
            <a:r>
              <a:rPr lang="en"/>
              <a:t>Josh Anderson</a:t>
            </a:r>
            <a:endParaRPr/>
          </a:p>
          <a:p>
            <a:pPr marL="0" lvl="0" indent="0" algn="l" rtl="0">
              <a:spcBef>
                <a:spcPts val="0"/>
              </a:spcBef>
              <a:spcAft>
                <a:spcPts val="0"/>
              </a:spcAft>
              <a:buNone/>
            </a:pPr>
            <a:endParaRPr/>
          </a:p>
          <a:p>
            <a:pPr marL="0" lvl="0" indent="0" algn="l" rtl="0">
              <a:spcBef>
                <a:spcPts val="0"/>
              </a:spcBef>
              <a:spcAft>
                <a:spcPts val="0"/>
              </a:spcAft>
              <a:buNone/>
            </a:pPr>
            <a:r>
              <a:rPr lang="en"/>
              <a:t>11/22/21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2"/>
          <p:cNvPicPr preferRelativeResize="0"/>
          <p:nvPr/>
        </p:nvPicPr>
        <p:blipFill>
          <a:blip r:embed="rId3">
            <a:alphaModFix/>
          </a:blip>
          <a:stretch>
            <a:fillRect/>
          </a:stretch>
        </p:blipFill>
        <p:spPr>
          <a:xfrm>
            <a:off x="2812238" y="466613"/>
            <a:ext cx="3519525" cy="421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1297500" y="393750"/>
            <a:ext cx="76878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Sizing Constraints - Atomic Spacing</a:t>
            </a:r>
            <a:endParaRPr sz="3600"/>
          </a:p>
        </p:txBody>
      </p:sp>
      <p:sp>
        <p:nvSpPr>
          <p:cNvPr id="194" name="Google Shape;194;p23"/>
          <p:cNvSpPr txBox="1">
            <a:spLocks noGrp="1"/>
          </p:cNvSpPr>
          <p:nvPr>
            <p:ph type="body" idx="1"/>
          </p:nvPr>
        </p:nvSpPr>
        <p:spPr>
          <a:xfrm>
            <a:off x="1297500" y="1567550"/>
            <a:ext cx="7038900" cy="235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As previously mentioned, our current transistors are approaching just a few atoms wide. </a:t>
            </a:r>
            <a:endParaRPr sz="2000"/>
          </a:p>
          <a:p>
            <a:pPr marL="0" lvl="0" indent="0" algn="l" rtl="0">
              <a:spcBef>
                <a:spcPts val="1200"/>
              </a:spcBef>
              <a:spcAft>
                <a:spcPts val="1200"/>
              </a:spcAft>
              <a:buNone/>
            </a:pPr>
            <a:r>
              <a:rPr lang="en" sz="2000"/>
              <a:t>Obviously this creates a problem since making anything smaller than a few atoms is difficult, much less a working transistor.</a:t>
            </a:r>
            <a:endParaRPr sz="2000"/>
          </a:p>
        </p:txBody>
      </p:sp>
      <p:pic>
        <p:nvPicPr>
          <p:cNvPr id="195" name="Google Shape;195;p23"/>
          <p:cNvPicPr preferRelativeResize="0"/>
          <p:nvPr/>
        </p:nvPicPr>
        <p:blipFill>
          <a:blip r:embed="rId3">
            <a:alphaModFix/>
          </a:blip>
          <a:stretch>
            <a:fillRect/>
          </a:stretch>
        </p:blipFill>
        <p:spPr>
          <a:xfrm>
            <a:off x="4896225" y="3283201"/>
            <a:ext cx="4089075" cy="1704925"/>
          </a:xfrm>
          <a:prstGeom prst="rect">
            <a:avLst/>
          </a:prstGeom>
          <a:noFill/>
          <a:ln>
            <a:noFill/>
          </a:ln>
        </p:spPr>
      </p:pic>
      <p:sp>
        <p:nvSpPr>
          <p:cNvPr id="196" name="Google Shape;196;p23"/>
          <p:cNvSpPr txBox="1"/>
          <p:nvPr/>
        </p:nvSpPr>
        <p:spPr>
          <a:xfrm>
            <a:off x="1312475" y="4572000"/>
            <a:ext cx="341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97" name="Google Shape;197;p23"/>
          <p:cNvSpPr txBox="1"/>
          <p:nvPr/>
        </p:nvSpPr>
        <p:spPr>
          <a:xfrm>
            <a:off x="908675" y="4254725"/>
            <a:ext cx="382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Lato"/>
                <a:ea typeface="Lato"/>
                <a:cs typeface="Lato"/>
                <a:sym typeface="Lato"/>
              </a:rPr>
              <a:t>Electron microscope image of the individual transistors of IBM’s 2-nm chip</a:t>
            </a:r>
            <a:endParaRPr>
              <a:solidFill>
                <a:srgbClr val="FFFFF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1297500" y="393750"/>
            <a:ext cx="76587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Possible Solution - Atomic Spacing</a:t>
            </a:r>
            <a:endParaRPr sz="3600"/>
          </a:p>
        </p:txBody>
      </p:sp>
      <p:sp>
        <p:nvSpPr>
          <p:cNvPr id="203" name="Google Shape;203;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sz="2000"/>
              <a:t>Quantum Transistors: this method uses quantum bits (qubits) and quantum tunneling instead of typical wires and binary bits to transmit data. One possible method is to use nuclear spins to create an entanglement state inside the nuclei of atoms, effectively using individual atoms as transistors. By creating a material that was full of these atoms with spin, we could have an IC full of single-atom transistors. This would also allow for long distance travel of the quantum information.</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Speed Constraints - Transmission</a:t>
            </a:r>
            <a:endParaRPr sz="3600"/>
          </a:p>
        </p:txBody>
      </p:sp>
      <p:sp>
        <p:nvSpPr>
          <p:cNvPr id="209" name="Google Shape;209;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t>When using wires in order to connect electrical components, there is a slight delay in having to transmit the energy through the wire. Typically this is negligible since it is a very small delay. </a:t>
            </a:r>
            <a:endParaRPr sz="2000"/>
          </a:p>
          <a:p>
            <a:pPr marL="0" lvl="0" indent="0" algn="l" rtl="0">
              <a:spcBef>
                <a:spcPts val="1200"/>
              </a:spcBef>
              <a:spcAft>
                <a:spcPts val="1200"/>
              </a:spcAft>
              <a:buNone/>
            </a:pPr>
            <a:r>
              <a:rPr lang="en" sz="2000"/>
              <a:t>However, since we use wires to connect everything together in ICs and there are millions if not billions of wires, these delays can account for slower speeds than theorised.</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1297500" y="436200"/>
            <a:ext cx="75675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Possible Solution - Transmission</a:t>
            </a:r>
            <a:endParaRPr sz="3600"/>
          </a:p>
        </p:txBody>
      </p:sp>
      <p:sp>
        <p:nvSpPr>
          <p:cNvPr id="215" name="Google Shape;215;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Stackable transistors: also called 3-D transistors, these are essentially transistors stacked upon transistors. This results in a more efficient design as getting the same processing power without stacking would require more distance the signals would have to travel. These chips also run cooler which helps to keep costs down, but they are rather expensive to manufacture.</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7"/>
          <p:cNvPicPr preferRelativeResize="0"/>
          <p:nvPr/>
        </p:nvPicPr>
        <p:blipFill>
          <a:blip r:embed="rId3">
            <a:alphaModFix/>
          </a:blip>
          <a:stretch>
            <a:fillRect/>
          </a:stretch>
        </p:blipFill>
        <p:spPr>
          <a:xfrm>
            <a:off x="1453175" y="359947"/>
            <a:ext cx="6237650" cy="2211800"/>
          </a:xfrm>
          <a:prstGeom prst="rect">
            <a:avLst/>
          </a:prstGeom>
          <a:noFill/>
          <a:ln>
            <a:noFill/>
          </a:ln>
        </p:spPr>
      </p:pic>
      <p:pic>
        <p:nvPicPr>
          <p:cNvPr id="221" name="Google Shape;221;p27"/>
          <p:cNvPicPr preferRelativeResize="0"/>
          <p:nvPr/>
        </p:nvPicPr>
        <p:blipFill>
          <a:blip r:embed="rId4">
            <a:alphaModFix/>
          </a:blip>
          <a:stretch>
            <a:fillRect/>
          </a:stretch>
        </p:blipFill>
        <p:spPr>
          <a:xfrm>
            <a:off x="2250688" y="3036313"/>
            <a:ext cx="4642625" cy="18981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1297500" y="393750"/>
            <a:ext cx="75435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Speed Constraints - Electron Speed</a:t>
            </a:r>
            <a:endParaRPr sz="3600"/>
          </a:p>
        </p:txBody>
      </p:sp>
      <p:sp>
        <p:nvSpPr>
          <p:cNvPr id="227" name="Google Shape;227;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The very basis of electricity is the movement of charged particles, typically electrons, to perform tasks. Since these particles have mass though, they take time to move.</a:t>
            </a:r>
            <a:endParaRPr sz="2000"/>
          </a:p>
          <a:p>
            <a:pPr marL="0" lvl="0" indent="0" algn="l" rtl="0">
              <a:spcBef>
                <a:spcPts val="1200"/>
              </a:spcBef>
              <a:spcAft>
                <a:spcPts val="0"/>
              </a:spcAft>
              <a:buNone/>
            </a:pPr>
            <a:r>
              <a:rPr lang="en" sz="2000"/>
              <a:t>While they do move quite fast, they still only move at roughly 1% the speed of light, leaving a lot of room for improvement.</a:t>
            </a:r>
            <a:endParaRPr sz="2000"/>
          </a:p>
          <a:p>
            <a:pPr marL="0" lvl="0" indent="0" algn="l" rtl="0">
              <a:spcBef>
                <a:spcPts val="1200"/>
              </a:spcBef>
              <a:spcAft>
                <a:spcPts val="1200"/>
              </a:spcAft>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t>Possible Solution - Electron Speed</a:t>
            </a:r>
            <a:endParaRPr sz="3000"/>
          </a:p>
        </p:txBody>
      </p:sp>
      <p:sp>
        <p:nvSpPr>
          <p:cNvPr id="233" name="Google Shape;233;p2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t>Photon-based Computing: one of the primary quantum computing methods is photon based. This uses photons to both operate the gate and send and receive data. If fully implemented, it would remove the need for electrons and wires in any circuit and would be able to complete </a:t>
            </a:r>
            <a:r>
              <a:rPr lang="en" sz="2000"/>
              <a:t>instructions magnitudes </a:t>
            </a:r>
            <a:r>
              <a:rPr lang="en" sz="2000" dirty="0"/>
              <a:t>faster than current conventional transistors.</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1297500" y="393750"/>
            <a:ext cx="77022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Speed Constraints - Switching</a:t>
            </a:r>
            <a:endParaRPr sz="3600"/>
          </a:p>
        </p:txBody>
      </p:sp>
      <p:sp>
        <p:nvSpPr>
          <p:cNvPr id="239" name="Google Shape;239;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t>Transistors have typically been able to speed up thanks to their gates becoming thinner. Yet since about 2006, with the development of the 45-nm chip, transistor gates have been about a single silicon atom thick.</a:t>
            </a:r>
            <a:endParaRPr sz="2000"/>
          </a:p>
          <a:p>
            <a:pPr marL="0" lvl="0" indent="0" algn="l" rtl="0">
              <a:spcBef>
                <a:spcPts val="1200"/>
              </a:spcBef>
              <a:spcAft>
                <a:spcPts val="1200"/>
              </a:spcAft>
              <a:buNone/>
            </a:pPr>
            <a:r>
              <a:rPr lang="en" sz="2000"/>
              <a:t>This seems to be a tough hurdle to jump, since designing something to work reliably with parts smaller than an atom is difficult.</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Possible Solution - Switching</a:t>
            </a:r>
            <a:endParaRPr sz="3600"/>
          </a:p>
        </p:txBody>
      </p:sp>
      <p:sp>
        <p:nvSpPr>
          <p:cNvPr id="245" name="Google Shape;245;p31"/>
          <p:cNvSpPr txBox="1">
            <a:spLocks noGrp="1"/>
          </p:cNvSpPr>
          <p:nvPr>
            <p:ph type="body" idx="1"/>
          </p:nvPr>
        </p:nvSpPr>
        <p:spPr>
          <a:xfrm>
            <a:off x="1297500" y="1567550"/>
            <a:ext cx="51621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000"/>
              <a:t>Carbon nanotubes: while other materials may also be able to produce a faster switching speed than silicon, carbon nanotubes are one of the most promising. Carbon nanotubes have been shown to switch roughly 5 times faster than silicon transistors, but they haven’t been widely implemented so this number could change. </a:t>
            </a:r>
            <a:endParaRPr sz="2000"/>
          </a:p>
        </p:txBody>
      </p:sp>
      <p:pic>
        <p:nvPicPr>
          <p:cNvPr id="246" name="Google Shape;246;p31"/>
          <p:cNvPicPr preferRelativeResize="0"/>
          <p:nvPr/>
        </p:nvPicPr>
        <p:blipFill>
          <a:blip r:embed="rId3">
            <a:alphaModFix/>
          </a:blip>
          <a:stretch>
            <a:fillRect/>
          </a:stretch>
        </p:blipFill>
        <p:spPr>
          <a:xfrm>
            <a:off x="6325005" y="2571755"/>
            <a:ext cx="2635325" cy="231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75"/>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Outline</a:t>
            </a:r>
            <a:endParaRPr sz="3600"/>
          </a:p>
        </p:txBody>
      </p:sp>
      <p:sp>
        <p:nvSpPr>
          <p:cNvPr id="141" name="Google Shape;141;p14"/>
          <p:cNvSpPr txBox="1">
            <a:spLocks noGrp="1"/>
          </p:cNvSpPr>
          <p:nvPr>
            <p:ph type="body" idx="1"/>
          </p:nvPr>
        </p:nvSpPr>
        <p:spPr>
          <a:xfrm>
            <a:off x="1297500" y="1538650"/>
            <a:ext cx="7038900" cy="3315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000"/>
              <a:t>What is Moore’s Law</a:t>
            </a:r>
            <a:endParaRPr sz="2000"/>
          </a:p>
          <a:p>
            <a:pPr marL="0" lvl="0" indent="0" algn="l" rtl="0">
              <a:spcBef>
                <a:spcPts val="1200"/>
              </a:spcBef>
              <a:spcAft>
                <a:spcPts val="0"/>
              </a:spcAft>
              <a:buNone/>
            </a:pPr>
            <a:r>
              <a:rPr lang="en" sz="2000"/>
              <a:t>Current Sizes and Speeds</a:t>
            </a:r>
            <a:endParaRPr sz="2000"/>
          </a:p>
          <a:p>
            <a:pPr marL="0" lvl="0" indent="0" algn="l" rtl="0">
              <a:spcBef>
                <a:spcPts val="1200"/>
              </a:spcBef>
              <a:spcAft>
                <a:spcPts val="0"/>
              </a:spcAft>
              <a:buNone/>
            </a:pPr>
            <a:r>
              <a:rPr lang="en" sz="2000"/>
              <a:t>Size Constraints and Solutions</a:t>
            </a:r>
            <a:endParaRPr sz="2000"/>
          </a:p>
          <a:p>
            <a:pPr marL="0" lvl="0" indent="0" algn="l" rtl="0">
              <a:spcBef>
                <a:spcPts val="1200"/>
              </a:spcBef>
              <a:spcAft>
                <a:spcPts val="0"/>
              </a:spcAft>
              <a:buNone/>
            </a:pPr>
            <a:r>
              <a:rPr lang="en" sz="2000"/>
              <a:t>Speed Constraints and Solutions</a:t>
            </a:r>
            <a:endParaRPr sz="2000"/>
          </a:p>
          <a:p>
            <a:pPr marL="0" lvl="0" indent="0" algn="l" rtl="0">
              <a:spcBef>
                <a:spcPts val="1200"/>
              </a:spcBef>
              <a:spcAft>
                <a:spcPts val="0"/>
              </a:spcAft>
              <a:buNone/>
            </a:pPr>
            <a:r>
              <a:rPr lang="en" sz="2000"/>
              <a:t>Summary</a:t>
            </a:r>
            <a:endParaRPr sz="2000"/>
          </a:p>
          <a:p>
            <a:pPr marL="0" lvl="0" indent="0" algn="l" rtl="0">
              <a:spcBef>
                <a:spcPts val="1200"/>
              </a:spcBef>
              <a:spcAft>
                <a:spcPts val="0"/>
              </a:spcAft>
              <a:buNone/>
            </a:pPr>
            <a:r>
              <a:rPr lang="en" sz="2000"/>
              <a:t>References</a:t>
            </a:r>
            <a:endParaRPr sz="2000"/>
          </a:p>
          <a:p>
            <a:pPr marL="0" lvl="0" indent="0" algn="l" rtl="0">
              <a:spcBef>
                <a:spcPts val="1200"/>
              </a:spcBef>
              <a:spcAft>
                <a:spcPts val="1200"/>
              </a:spcAft>
              <a:buNone/>
            </a:pPr>
            <a:r>
              <a:rPr lang="en" sz="2000"/>
              <a:t>Possible Final Exam Topics and Questions</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Summary</a:t>
            </a:r>
            <a:endParaRPr sz="3600"/>
          </a:p>
        </p:txBody>
      </p:sp>
      <p:sp>
        <p:nvSpPr>
          <p:cNvPr id="252" name="Google Shape;252;p3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sz="2000"/>
              <a:t>To summarize, there is no clear path on how to go beyond Moore’s Law. There are, however, several promising solutions to deal with the problems arising from the physical limitations of our current design and manufacturing processes. Whether we come up with new, more advanced manufacturing techniques, better materials that allow us to process faster, or new methods allowing us to go to the atomic or subatomic level, Moore’s Law may have slowed down but it isn’t dead.</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1297500" y="393750"/>
            <a:ext cx="7038900" cy="51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58" name="Google Shape;258;p33"/>
          <p:cNvSpPr txBox="1">
            <a:spLocks noGrp="1"/>
          </p:cNvSpPr>
          <p:nvPr>
            <p:ph type="body" idx="1"/>
          </p:nvPr>
        </p:nvSpPr>
        <p:spPr>
          <a:xfrm>
            <a:off x="1297500" y="910050"/>
            <a:ext cx="7038900" cy="3568800"/>
          </a:xfrm>
          <a:prstGeom prst="rect">
            <a:avLst/>
          </a:prstGeom>
        </p:spPr>
        <p:txBody>
          <a:bodyPr spcFirstLastPara="1" wrap="square" lIns="91425" tIns="91425" rIns="91425" bIns="91425" anchor="t" anchorCtr="0">
            <a:normAutofit fontScale="92500" lnSpcReduction="10000"/>
          </a:bodyPr>
          <a:lstStyle/>
          <a:p>
            <a:pPr marL="457200" lvl="0" indent="-298767" algn="l" rtl="0">
              <a:spcBef>
                <a:spcPts val="1200"/>
              </a:spcBef>
              <a:spcAft>
                <a:spcPts val="0"/>
              </a:spcAft>
              <a:buSzPct val="118181"/>
              <a:buChar char="●"/>
            </a:pPr>
            <a:r>
              <a:rPr lang="en" sz="1100">
                <a:latin typeface="Arial"/>
                <a:ea typeface="Arial"/>
                <a:cs typeface="Arial"/>
                <a:sym typeface="Arial"/>
              </a:rPr>
              <a:t>Wang, Ning C., et al. “Replacing Copper Interconnects with Graphene at a 7-Nm Node.” </a:t>
            </a:r>
            <a:r>
              <a:rPr lang="en" sz="1100" i="1">
                <a:latin typeface="Arial"/>
                <a:ea typeface="Arial"/>
                <a:cs typeface="Arial"/>
                <a:sym typeface="Arial"/>
              </a:rPr>
              <a:t>2017 IEEE International Interconnect Technology Conference (IITC)</a:t>
            </a:r>
            <a:r>
              <a:rPr lang="en" sz="1100">
                <a:latin typeface="Arial"/>
                <a:ea typeface="Arial"/>
                <a:cs typeface="Arial"/>
                <a:sym typeface="Arial"/>
              </a:rPr>
              <a:t>, 2017, https://doi.org/10.1109/iitc-amc.2017.7968949. </a:t>
            </a:r>
            <a:endParaRPr sz="1100">
              <a:latin typeface="Arial"/>
              <a:ea typeface="Arial"/>
              <a:cs typeface="Arial"/>
              <a:sym typeface="Arial"/>
            </a:endParaRPr>
          </a:p>
          <a:p>
            <a:pPr marL="457200" lvl="0" indent="-298767" algn="l" rtl="0">
              <a:spcBef>
                <a:spcPts val="0"/>
              </a:spcBef>
              <a:spcAft>
                <a:spcPts val="0"/>
              </a:spcAft>
              <a:buSzPct val="118181"/>
              <a:buChar char="●"/>
            </a:pPr>
            <a:r>
              <a:rPr lang="en" sz="1100">
                <a:latin typeface="Arial"/>
                <a:ea typeface="Arial"/>
                <a:cs typeface="Arial"/>
                <a:sym typeface="Arial"/>
              </a:rPr>
              <a:t>Paolillo, Sara, et al. “Ruthenium Direct Etch Scatterometry Solution for Self-Aligning Semi-Damascene.” </a:t>
            </a:r>
            <a:r>
              <a:rPr lang="en" sz="1100" i="1">
                <a:latin typeface="Arial"/>
                <a:ea typeface="Arial"/>
                <a:cs typeface="Arial"/>
                <a:sym typeface="Arial"/>
              </a:rPr>
              <a:t>Metrology, Inspection, and Process Control for Microlithography XXXIV</a:t>
            </a:r>
            <a:r>
              <a:rPr lang="en" sz="1100">
                <a:latin typeface="Arial"/>
                <a:ea typeface="Arial"/>
                <a:cs typeface="Arial"/>
                <a:sym typeface="Arial"/>
              </a:rPr>
              <a:t>, 2020, https://doi.org/10.1117/12.2550366. </a:t>
            </a:r>
            <a:endParaRPr sz="1100">
              <a:latin typeface="Arial"/>
              <a:ea typeface="Arial"/>
              <a:cs typeface="Arial"/>
              <a:sym typeface="Arial"/>
            </a:endParaRPr>
          </a:p>
          <a:p>
            <a:pPr marL="457200" lvl="0" indent="-298767" algn="l" rtl="0">
              <a:spcBef>
                <a:spcPts val="0"/>
              </a:spcBef>
              <a:spcAft>
                <a:spcPts val="0"/>
              </a:spcAft>
              <a:buSzPct val="118181"/>
              <a:buChar char="●"/>
            </a:pPr>
            <a:r>
              <a:rPr lang="en" sz="1100">
                <a:latin typeface="Arial"/>
                <a:ea typeface="Arial"/>
                <a:cs typeface="Arial"/>
                <a:sym typeface="Arial"/>
              </a:rPr>
              <a:t>“Breaking the 2NM Barrier.” </a:t>
            </a:r>
            <a:r>
              <a:rPr lang="en" sz="1100" i="1">
                <a:latin typeface="Arial"/>
                <a:ea typeface="Arial"/>
                <a:cs typeface="Arial"/>
                <a:sym typeface="Arial"/>
              </a:rPr>
              <a:t>Semiconductor Engineering</a:t>
            </a:r>
            <a:r>
              <a:rPr lang="en" sz="1100">
                <a:latin typeface="Arial"/>
                <a:ea typeface="Arial"/>
                <a:cs typeface="Arial"/>
                <a:sym typeface="Arial"/>
              </a:rPr>
              <a:t>, 24 May 2021, https://semiengineering.com/breaking-the-2nm-barrier/. </a:t>
            </a:r>
            <a:endParaRPr sz="1100">
              <a:latin typeface="Arial"/>
              <a:ea typeface="Arial"/>
              <a:cs typeface="Arial"/>
              <a:sym typeface="Arial"/>
            </a:endParaRPr>
          </a:p>
          <a:p>
            <a:pPr marL="457200" lvl="0" indent="-298767" algn="l" rtl="0">
              <a:spcBef>
                <a:spcPts val="0"/>
              </a:spcBef>
              <a:spcAft>
                <a:spcPts val="0"/>
              </a:spcAft>
              <a:buSzPct val="118181"/>
              <a:buChar char="●"/>
            </a:pPr>
            <a:r>
              <a:rPr lang="en" sz="1100">
                <a:latin typeface="Arial"/>
                <a:ea typeface="Arial"/>
                <a:cs typeface="Arial"/>
                <a:sym typeface="Arial"/>
              </a:rPr>
              <a:t>Choi, Charles Q. “New Optical Switch up to 1000x Faster than Transistors.” </a:t>
            </a:r>
            <a:r>
              <a:rPr lang="en" sz="1100" i="1">
                <a:latin typeface="Arial"/>
                <a:ea typeface="Arial"/>
                <a:cs typeface="Arial"/>
                <a:sym typeface="Arial"/>
              </a:rPr>
              <a:t>IEEE Spectrum</a:t>
            </a:r>
            <a:r>
              <a:rPr lang="en" sz="1100">
                <a:latin typeface="Arial"/>
                <a:ea typeface="Arial"/>
                <a:cs typeface="Arial"/>
                <a:sym typeface="Arial"/>
              </a:rPr>
              <a:t>, IEEE Spectrum, 15 Oct. 2021, https://spectrum.ieee.org/optical-switch-1000x-faster-transistors. </a:t>
            </a:r>
            <a:endParaRPr sz="1100">
              <a:latin typeface="Arial"/>
              <a:ea typeface="Arial"/>
              <a:cs typeface="Arial"/>
              <a:sym typeface="Arial"/>
            </a:endParaRPr>
          </a:p>
          <a:p>
            <a:pPr marL="457200" lvl="0" indent="-298767" algn="l" rtl="0">
              <a:spcBef>
                <a:spcPts val="0"/>
              </a:spcBef>
              <a:spcAft>
                <a:spcPts val="0"/>
              </a:spcAft>
              <a:buSzPct val="118181"/>
              <a:buChar char="●"/>
            </a:pPr>
            <a:r>
              <a:rPr lang="en" sz="1100">
                <a:latin typeface="Arial"/>
                <a:ea typeface="Arial"/>
                <a:cs typeface="Arial"/>
                <a:sym typeface="Arial"/>
              </a:rPr>
              <a:t>Ibm. “IBM's New 2-Nm Chips Have Transistors Smaller than a Strand of DNA.” </a:t>
            </a:r>
            <a:r>
              <a:rPr lang="en" sz="1100" i="1">
                <a:latin typeface="Arial"/>
                <a:ea typeface="Arial"/>
                <a:cs typeface="Arial"/>
                <a:sym typeface="Arial"/>
              </a:rPr>
              <a:t>New Atlas</a:t>
            </a:r>
            <a:r>
              <a:rPr lang="en" sz="1100">
                <a:latin typeface="Arial"/>
                <a:ea typeface="Arial"/>
                <a:cs typeface="Arial"/>
                <a:sym typeface="Arial"/>
              </a:rPr>
              <a:t>, 7 May 2021, https://newatlas.com/computers/ibm-2-nm-chips-transistors/. </a:t>
            </a:r>
            <a:endParaRPr sz="1100">
              <a:latin typeface="Arial"/>
              <a:ea typeface="Arial"/>
              <a:cs typeface="Arial"/>
              <a:sym typeface="Arial"/>
            </a:endParaRPr>
          </a:p>
          <a:p>
            <a:pPr marL="457200" lvl="0" indent="-298767" algn="l" rtl="0">
              <a:spcBef>
                <a:spcPts val="0"/>
              </a:spcBef>
              <a:spcAft>
                <a:spcPts val="0"/>
              </a:spcAft>
              <a:buSzPct val="118181"/>
              <a:buChar char="●"/>
            </a:pPr>
            <a:r>
              <a:rPr lang="en" sz="1100">
                <a:latin typeface="Arial"/>
                <a:ea typeface="Arial"/>
                <a:cs typeface="Arial"/>
                <a:sym typeface="Arial"/>
              </a:rPr>
              <a:t>“Semiconductor Quantum Transistor Opens the Door for Photon-Based Computing.” </a:t>
            </a:r>
            <a:r>
              <a:rPr lang="en" sz="1100" i="1">
                <a:latin typeface="Arial"/>
                <a:ea typeface="Arial"/>
                <a:cs typeface="Arial"/>
                <a:sym typeface="Arial"/>
              </a:rPr>
              <a:t>Joint Quantum Institute</a:t>
            </a:r>
            <a:r>
              <a:rPr lang="en" sz="1100">
                <a:latin typeface="Arial"/>
                <a:ea typeface="Arial"/>
                <a:cs typeface="Arial"/>
                <a:sym typeface="Arial"/>
              </a:rPr>
              <a:t>, 5 July 2018, https://jqi.umd.edu/news/semiconductor-quantum-transistor-opens-door-photon-based-computing. </a:t>
            </a:r>
            <a:endParaRPr sz="1100">
              <a:latin typeface="Arial"/>
              <a:ea typeface="Arial"/>
              <a:cs typeface="Arial"/>
              <a:sym typeface="Arial"/>
            </a:endParaRPr>
          </a:p>
          <a:p>
            <a:pPr marL="457200" lvl="0" indent="-287972" algn="l" rtl="0">
              <a:spcBef>
                <a:spcPts val="0"/>
              </a:spcBef>
              <a:spcAft>
                <a:spcPts val="0"/>
              </a:spcAft>
              <a:buSzPct val="100000"/>
              <a:buFont typeface="Arial"/>
              <a:buChar char="●"/>
            </a:pPr>
            <a:r>
              <a:rPr lang="en" sz="1100">
                <a:latin typeface="Arial"/>
                <a:ea typeface="Arial"/>
                <a:cs typeface="Arial"/>
                <a:sym typeface="Arial"/>
              </a:rPr>
              <a:t>Bourassa, Alexandre, et al. “Entanglement and Control of Single Nuclear Spins in Isotopically Engineered Silicon Carbide.” </a:t>
            </a:r>
            <a:r>
              <a:rPr lang="en" sz="1100" i="1">
                <a:latin typeface="Arial"/>
                <a:ea typeface="Arial"/>
                <a:cs typeface="Arial"/>
                <a:sym typeface="Arial"/>
              </a:rPr>
              <a:t>Nature Materials</a:t>
            </a:r>
            <a:r>
              <a:rPr lang="en" sz="1100">
                <a:latin typeface="Arial"/>
                <a:ea typeface="Arial"/>
                <a:cs typeface="Arial"/>
                <a:sym typeface="Arial"/>
              </a:rPr>
              <a:t>, vol. 19, no. 12, 2020, pp. 1319–1325., https://doi.org/10.1038/s41563-020-00802-6. </a:t>
            </a:r>
            <a:endParaRPr sz="1100">
              <a:latin typeface="Arial"/>
              <a:ea typeface="Arial"/>
              <a:cs typeface="Arial"/>
              <a:sym typeface="Arial"/>
            </a:endParaRPr>
          </a:p>
          <a:p>
            <a:pPr marL="457200" lvl="0" indent="-287972" algn="l" rtl="0">
              <a:spcBef>
                <a:spcPts val="0"/>
              </a:spcBef>
              <a:spcAft>
                <a:spcPts val="0"/>
              </a:spcAft>
              <a:buSzPct val="100000"/>
              <a:buFont typeface="Arial"/>
              <a:buChar char="●"/>
            </a:pPr>
            <a:r>
              <a:rPr lang="en" sz="1100">
                <a:latin typeface="Arial"/>
                <a:ea typeface="Arial"/>
                <a:cs typeface="Arial"/>
                <a:sym typeface="Arial"/>
              </a:rPr>
              <a:t>Garisto, Daniel. “Light-Based Quantum Computer Exceeds Fastest Classical Supercomputers.” </a:t>
            </a:r>
            <a:r>
              <a:rPr lang="en" sz="1100" i="1">
                <a:latin typeface="Arial"/>
                <a:ea typeface="Arial"/>
                <a:cs typeface="Arial"/>
                <a:sym typeface="Arial"/>
              </a:rPr>
              <a:t>Scientific American</a:t>
            </a:r>
            <a:r>
              <a:rPr lang="en" sz="1100">
                <a:latin typeface="Arial"/>
                <a:ea typeface="Arial"/>
                <a:cs typeface="Arial"/>
                <a:sym typeface="Arial"/>
              </a:rPr>
              <a:t>, Scientific American, 3 Dec. 2020, https://www.scientificamerican.com/article/light-based-quantum-computer-exceeds-fastest-classical-supercomputers/#. </a:t>
            </a:r>
            <a:endParaRPr sz="1100">
              <a:latin typeface="Arial"/>
              <a:ea typeface="Arial"/>
              <a:cs typeface="Arial"/>
              <a:sym typeface="Arial"/>
            </a:endParaRPr>
          </a:p>
          <a:p>
            <a:pPr marL="457200" lvl="0" indent="-287972" algn="l" rtl="0">
              <a:spcBef>
                <a:spcPts val="0"/>
              </a:spcBef>
              <a:spcAft>
                <a:spcPts val="0"/>
              </a:spcAft>
              <a:buSzPct val="100000"/>
              <a:buFont typeface="Arial"/>
              <a:buChar char="●"/>
            </a:pPr>
            <a:r>
              <a:rPr lang="en" sz="1100">
                <a:latin typeface="Arial"/>
                <a:ea typeface="Arial"/>
                <a:cs typeface="Arial"/>
                <a:sym typeface="Arial"/>
              </a:rPr>
              <a:t>John Timmer - Jan 19, 2017 8:15 pm UTC. “Carbon Nanotube Transistors Push up against Quantum Uncertainty Limits.” </a:t>
            </a:r>
            <a:r>
              <a:rPr lang="en" sz="1100" i="1">
                <a:latin typeface="Arial"/>
                <a:ea typeface="Arial"/>
                <a:cs typeface="Arial"/>
                <a:sym typeface="Arial"/>
              </a:rPr>
              <a:t>Ars Technica</a:t>
            </a:r>
            <a:r>
              <a:rPr lang="en" sz="1100">
                <a:latin typeface="Arial"/>
                <a:ea typeface="Arial"/>
                <a:cs typeface="Arial"/>
                <a:sym typeface="Arial"/>
              </a:rPr>
              <a:t>, 19 Jan. 2017, https://arstechnica.com/science/2017/01/carbon-nanotube-transistors-push-up-against-quantum-uncertainty-limits/. </a:t>
            </a:r>
            <a:endParaRPr sz="11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Possible Topics or Questions</a:t>
            </a:r>
            <a:endParaRPr sz="3600"/>
          </a:p>
        </p:txBody>
      </p:sp>
      <p:sp>
        <p:nvSpPr>
          <p:cNvPr id="264" name="Google Shape;264;p34"/>
          <p:cNvSpPr txBox="1">
            <a:spLocks noGrp="1"/>
          </p:cNvSpPr>
          <p:nvPr>
            <p:ph type="body" idx="1"/>
          </p:nvPr>
        </p:nvSpPr>
        <p:spPr>
          <a:xfrm>
            <a:off x="1297500" y="1567550"/>
            <a:ext cx="7038900" cy="34629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AutoNum type="arabicPeriod"/>
            </a:pPr>
            <a:r>
              <a:rPr lang="en" sz="1600"/>
              <a:t>Temporary “stop-gap” solutions to allow us to continue developing faster ICs without simply adding more transistors.</a:t>
            </a:r>
            <a:endParaRPr sz="1600"/>
          </a:p>
          <a:p>
            <a:pPr marL="457200" lvl="0" indent="-330200" algn="l" rtl="0">
              <a:spcBef>
                <a:spcPts val="0"/>
              </a:spcBef>
              <a:spcAft>
                <a:spcPts val="0"/>
              </a:spcAft>
              <a:buSzPts val="1600"/>
              <a:buAutoNum type="arabicPeriod"/>
            </a:pPr>
            <a:r>
              <a:rPr lang="en" sz="1600"/>
              <a:t>If quantum computing were to become more widely available, what are a few advantages and disadvantages that could come with this?</a:t>
            </a:r>
            <a:endParaRPr sz="1600"/>
          </a:p>
          <a:p>
            <a:pPr marL="457200" lvl="0" indent="-330200" algn="l" rtl="0">
              <a:spcBef>
                <a:spcPts val="0"/>
              </a:spcBef>
              <a:spcAft>
                <a:spcPts val="0"/>
              </a:spcAft>
              <a:buSzPts val="1600"/>
              <a:buAutoNum type="arabicPeriod"/>
            </a:pPr>
            <a:r>
              <a:rPr lang="en" sz="1600"/>
              <a:t>Using other semiconductor materials, how small could we make transistors if they were made with the same amount of atoms?</a:t>
            </a:r>
            <a:endParaRPr sz="1600"/>
          </a:p>
          <a:p>
            <a:pPr marL="457200" lvl="0" indent="-330200" algn="l" rtl="0">
              <a:spcBef>
                <a:spcPts val="0"/>
              </a:spcBef>
              <a:spcAft>
                <a:spcPts val="0"/>
              </a:spcAft>
              <a:buSzPts val="1600"/>
              <a:buAutoNum type="arabicPeriod"/>
            </a:pPr>
            <a:r>
              <a:rPr lang="en" sz="1600"/>
              <a:t>What are some non-physical drawbacks of the possible solutions, such as efficiency and economic viability?</a:t>
            </a:r>
            <a:endParaRPr sz="1600"/>
          </a:p>
          <a:p>
            <a:pPr marL="457200" lvl="0" indent="-330200" algn="l" rtl="0">
              <a:spcBef>
                <a:spcPts val="0"/>
              </a:spcBef>
              <a:spcAft>
                <a:spcPts val="0"/>
              </a:spcAft>
              <a:buSzPts val="1600"/>
              <a:buAutoNum type="arabicPeriod"/>
            </a:pPr>
            <a:r>
              <a:rPr lang="en" sz="1600"/>
              <a:t>One of the larger problems with reducing transistor size is being able to reduce the size of interconnects without dramatically increasing the resistance. Are there other materials that could replace copper in future interconnects?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What is Moore’s Law</a:t>
            </a:r>
            <a:endParaRPr sz="3600"/>
          </a:p>
        </p:txBody>
      </p:sp>
      <p:sp>
        <p:nvSpPr>
          <p:cNvPr id="147" name="Google Shape;147;p15"/>
          <p:cNvSpPr txBox="1">
            <a:spLocks noGrp="1"/>
          </p:cNvSpPr>
          <p:nvPr>
            <p:ph type="body" idx="1"/>
          </p:nvPr>
        </p:nvSpPr>
        <p:spPr>
          <a:xfrm>
            <a:off x="1297500" y="1307850"/>
            <a:ext cx="5192700" cy="355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t>Moore’s Law is the observation made by Gordon Moore, one of the founders of Intel, that the number of transistors in an integrated circuit doubles roughly every two years.</a:t>
            </a:r>
            <a:endParaRPr sz="2000"/>
          </a:p>
          <a:p>
            <a:pPr marL="0" lvl="0" indent="0" algn="l" rtl="0">
              <a:spcBef>
                <a:spcPts val="1200"/>
              </a:spcBef>
              <a:spcAft>
                <a:spcPts val="1200"/>
              </a:spcAft>
              <a:buNone/>
            </a:pPr>
            <a:r>
              <a:rPr lang="en" sz="2000"/>
              <a:t>Moore’s Law is still holding up, but we are reaching a point where our transistors are so small and our processing speeds are so fast that we are running into physical issues.</a:t>
            </a:r>
            <a:endParaRPr sz="2000"/>
          </a:p>
        </p:txBody>
      </p:sp>
      <p:pic>
        <p:nvPicPr>
          <p:cNvPr id="148" name="Google Shape;148;p15"/>
          <p:cNvPicPr preferRelativeResize="0"/>
          <p:nvPr/>
        </p:nvPicPr>
        <p:blipFill>
          <a:blip r:embed="rId3">
            <a:alphaModFix/>
          </a:blip>
          <a:stretch>
            <a:fillRect/>
          </a:stretch>
        </p:blipFill>
        <p:spPr>
          <a:xfrm>
            <a:off x="7435875" y="277537"/>
            <a:ext cx="1188825" cy="458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Current Sizes</a:t>
            </a:r>
            <a:endParaRPr sz="3600"/>
          </a:p>
        </p:txBody>
      </p:sp>
      <p:sp>
        <p:nvSpPr>
          <p:cNvPr id="154" name="Google Shape;154;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While IBM unveiled a 2-nm chip earlier this year, current industry standards are 7-nm for most consumer chips, with some higher end ones being in the 5-nm range.</a:t>
            </a:r>
            <a:endParaRPr sz="2000"/>
          </a:p>
          <a:p>
            <a:pPr marL="0" lvl="0" indent="0" algn="l" rtl="0">
              <a:spcBef>
                <a:spcPts val="1200"/>
              </a:spcBef>
              <a:spcAft>
                <a:spcPts val="1200"/>
              </a:spcAft>
              <a:buNone/>
            </a:pPr>
            <a:r>
              <a:rPr lang="en" sz="2000"/>
              <a:t>With silicon’s atomic size at about 0.2 nm, this new IBM chip has transistors a mere 10 atoms wide!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Current Speeds</a:t>
            </a:r>
            <a:endParaRPr sz="3600"/>
          </a:p>
        </p:txBody>
      </p:sp>
      <p:sp>
        <p:nvSpPr>
          <p:cNvPr id="160" name="Google Shape;160;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With current processor speeds sitting at around 3.5 to 4 GHz, each core of a processor has roughly 3.5 to 4 billion chances to carry out instructions per second.</a:t>
            </a:r>
            <a:endParaRPr sz="2000"/>
          </a:p>
          <a:p>
            <a:pPr marL="0" lvl="0" indent="0" algn="l" rtl="0">
              <a:spcBef>
                <a:spcPts val="1200"/>
              </a:spcBef>
              <a:spcAft>
                <a:spcPts val="0"/>
              </a:spcAft>
              <a:buNone/>
            </a:pPr>
            <a:r>
              <a:rPr lang="en" sz="2000"/>
              <a:t>Individual transistors can operate even faster, with current switching times in the picoseconds (10^-12).</a:t>
            </a:r>
            <a:endParaRPr sz="2000"/>
          </a:p>
          <a:p>
            <a:pPr marL="0" lvl="0" indent="0" algn="l" rtl="0">
              <a:spcBef>
                <a:spcPts val="1200"/>
              </a:spcBef>
              <a:spcAft>
                <a:spcPts val="1200"/>
              </a:spcAft>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Sizing Constraints - Lithography</a:t>
            </a:r>
            <a:endParaRPr sz="3600"/>
          </a:p>
        </p:txBody>
      </p:sp>
      <p:sp>
        <p:nvSpPr>
          <p:cNvPr id="166" name="Google Shape;166;p18"/>
          <p:cNvSpPr txBox="1">
            <a:spLocks noGrp="1"/>
          </p:cNvSpPr>
          <p:nvPr>
            <p:ph type="body" idx="1"/>
          </p:nvPr>
        </p:nvSpPr>
        <p:spPr>
          <a:xfrm>
            <a:off x="1297500" y="1567550"/>
            <a:ext cx="7038900" cy="351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To make transistors, the typical industry standard currently is to use UV light in the lithography process. </a:t>
            </a:r>
            <a:endParaRPr sz="2000"/>
          </a:p>
          <a:p>
            <a:pPr marL="0" lvl="0" indent="0" algn="l" rtl="0">
              <a:spcBef>
                <a:spcPts val="1200"/>
              </a:spcBef>
              <a:spcAft>
                <a:spcPts val="0"/>
              </a:spcAft>
              <a:buNone/>
            </a:pPr>
            <a:r>
              <a:rPr lang="en" sz="2000"/>
              <a:t>However, due to the destructive effects of UV radiation on the substrates, there are issues with getting decent yields the smaller we make our chips.</a:t>
            </a:r>
            <a:endParaRPr sz="2000"/>
          </a:p>
          <a:p>
            <a:pPr marL="0" lvl="0" indent="0" algn="l" rtl="0">
              <a:spcBef>
                <a:spcPts val="1200"/>
              </a:spcBef>
              <a:spcAft>
                <a:spcPts val="1200"/>
              </a:spcAft>
              <a:buNone/>
            </a:pPr>
            <a:r>
              <a:rPr lang="en" sz="2000"/>
              <a:t>A further problem lithographically is being able to scale down the contacts and interconnects in a way that doesn’t dramatically increase resistance, and thus delay</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Possible Solutions - Lithography</a:t>
            </a:r>
            <a:endParaRPr sz="3600"/>
          </a:p>
        </p:txBody>
      </p:sp>
      <p:sp>
        <p:nvSpPr>
          <p:cNvPr id="172" name="Google Shape;172;p19"/>
          <p:cNvSpPr txBox="1">
            <a:spLocks noGrp="1"/>
          </p:cNvSpPr>
          <p:nvPr>
            <p:ph type="body" idx="1"/>
          </p:nvPr>
        </p:nvSpPr>
        <p:spPr>
          <a:xfrm>
            <a:off x="1297500" y="1430100"/>
            <a:ext cx="7038900" cy="304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Semi-damascene: this is a subtractive process where you etch into the wafer then apply your interconnect material. This is different than the single and dual-damascene processes currently in use since it removes the chemical mechanical polishing (CMP) step. This process could allow for new materials other than copper, which could allow for smaller interconnects without larger resistances.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0"/>
          <p:cNvPicPr preferRelativeResize="0"/>
          <p:nvPr/>
        </p:nvPicPr>
        <p:blipFill>
          <a:blip r:embed="rId3">
            <a:alphaModFix/>
          </a:blip>
          <a:stretch>
            <a:fillRect/>
          </a:stretch>
        </p:blipFill>
        <p:spPr>
          <a:xfrm>
            <a:off x="2976400" y="152400"/>
            <a:ext cx="3191207"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Possible Solutions - Lithography</a:t>
            </a:r>
            <a:endParaRPr sz="3600"/>
          </a:p>
        </p:txBody>
      </p:sp>
      <p:sp>
        <p:nvSpPr>
          <p:cNvPr id="183" name="Google Shape;183;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t>Supervias: these vias would be able to bypass layers, allowing for less interconnects and lower resistances. This leads to higher speeds as well as smaller transistors.</a:t>
            </a:r>
            <a:endParaRPr sz="2000"/>
          </a:p>
          <a:p>
            <a:pPr marL="0" lvl="0" indent="0" algn="l" rtl="0">
              <a:spcBef>
                <a:spcPts val="1200"/>
              </a:spcBef>
              <a:spcAft>
                <a:spcPts val="1200"/>
              </a:spcAft>
              <a:buNone/>
            </a:pPr>
            <a:r>
              <a:rPr lang="en" sz="2000"/>
              <a:t>Graphene interconnects: graphene has the potential to have a lower resistivity and higher current density than copper. However, it is a potentially toxic and difficult and expensive to manufacture.</a:t>
            </a:r>
            <a:endParaRPr sz="20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On-screen Show (16:9)</PresentationFormat>
  <Paragraphs>71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Lato</vt:lpstr>
      <vt:lpstr>Montserrat</vt:lpstr>
      <vt:lpstr>Arial</vt:lpstr>
      <vt:lpstr>Focus</vt:lpstr>
      <vt:lpstr>Beyond Moore’s Law</vt:lpstr>
      <vt:lpstr>Outline</vt:lpstr>
      <vt:lpstr>What is Moore’s Law</vt:lpstr>
      <vt:lpstr>Current Sizes</vt:lpstr>
      <vt:lpstr>Current Speeds</vt:lpstr>
      <vt:lpstr>Sizing Constraints - Lithography</vt:lpstr>
      <vt:lpstr>Possible Solutions - Lithography</vt:lpstr>
      <vt:lpstr>PowerPoint Presentation</vt:lpstr>
      <vt:lpstr>Possible Solutions - Lithography</vt:lpstr>
      <vt:lpstr>PowerPoint Presentation</vt:lpstr>
      <vt:lpstr>Sizing Constraints - Atomic Spacing</vt:lpstr>
      <vt:lpstr>Possible Solution - Atomic Spacing</vt:lpstr>
      <vt:lpstr>Speed Constraints - Transmission</vt:lpstr>
      <vt:lpstr>Possible Solution - Transmission</vt:lpstr>
      <vt:lpstr>PowerPoint Presentation</vt:lpstr>
      <vt:lpstr>Speed Constraints - Electron Speed</vt:lpstr>
      <vt:lpstr>Possible Solution - Electron Speed</vt:lpstr>
      <vt:lpstr>Speed Constraints - Switching</vt:lpstr>
      <vt:lpstr>Possible Solution - Switching</vt:lpstr>
      <vt:lpstr>Summary</vt:lpstr>
      <vt:lpstr>References</vt:lpstr>
      <vt:lpstr>Possible Topics 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Moore’s Law</dc:title>
  <dc:creator>Dr. Burns</dc:creator>
  <cp:lastModifiedBy>Dr. Burns</cp:lastModifiedBy>
  <cp:revision>3</cp:revision>
  <dcterms:modified xsi:type="dcterms:W3CDTF">2021-11-21T21:42:44Z</dcterms:modified>
</cp:coreProperties>
</file>