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108" y="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bedfa1f5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fbedfa1f5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bedfa1f5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fbedfa1f5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bedfa1f5b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bedfa1f5b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fbedfa1f5b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fbedfa1f5b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bedfa1f5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fbedfa1f5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bedfa1f5b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bedfa1f5b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bedfa1f5b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bedfa1f5b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bedfa1f5b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bedfa1f5b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bedfa1f5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fbedfa1f5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bedfa1f5b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bedfa1f5b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bedfa1f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bedfa1f5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c707f6ad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c707f6ad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bedfa1f5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bedfa1f5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484965ba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484965ba4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bedfa1f5b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bedfa1f5b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bedfa1f5b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bedfa1f5b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bedfa1f5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bedfa1f5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bedfa1f5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bedfa1f5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newatlas.com/materials/mit-roll-to-roll-high-quality-graphene-production/" TargetMode="External"/><Relationship Id="rId13" Type="http://schemas.openxmlformats.org/officeDocument/2006/relationships/hyperlink" Target="https://medium.com/nerd-for-tech/graphene-field-effect-transistors-b21daf900d38" TargetMode="External"/><Relationship Id="rId3" Type="http://schemas.openxmlformats.org/officeDocument/2006/relationships/hyperlink" Target="https://www.graphene-info.com/graphene-structure-and-shape" TargetMode="External"/><Relationship Id="rId7" Type="http://schemas.openxmlformats.org/officeDocument/2006/relationships/hyperlink" Target="https://www.sciencedirect.com/science/article/pii/S1350417718300555" TargetMode="External"/><Relationship Id="rId12" Type="http://schemas.openxmlformats.org/officeDocument/2006/relationships/hyperlink" Target="https://www.sciencedirect.com/science/article/pii/S0008622320306989?casa_token=Icv37InGqEYAAAAA:HSvFEETBUyyWk0_NnR4AzrUaboPHTVpf7vEehQI-WzGmSeleO59RGhyLou5azfanNRh8k7imso-N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nanoscalereslett.springeropen.com/articles/10.1186/1556-276X-6-95" TargetMode="External"/><Relationship Id="rId11" Type="http://schemas.openxmlformats.org/officeDocument/2006/relationships/hyperlink" Target="https://link.springer.com/content/pdf/10.3938/jkps.72.1442.pdf" TargetMode="External"/><Relationship Id="rId5" Type="http://schemas.openxmlformats.org/officeDocument/2006/relationships/hyperlink" Target="https://newatlas.com/graphene-bad-for-environment-toxic-for-humans/31851/" TargetMode="External"/><Relationship Id="rId10" Type="http://schemas.openxmlformats.org/officeDocument/2006/relationships/hyperlink" Target="https://pubs.rsc.org/en/content/articlehtml/2018/cs/c7cs00836h?casa_token=4lFRbcmDKU8AAAAA:U7SNVRMkDcdYjLt6r_KHiMxGXuJObYcFn3Ded8c9E-5yZRHv5IFsPJ0VoaK9oXcnb1Q5YrETEJ-oyTUG" TargetMode="External"/><Relationship Id="rId4" Type="http://schemas.openxmlformats.org/officeDocument/2006/relationships/hyperlink" Target="https://www.iso.org/obp/ui/#iso:std:iso:ts:21356:-1:ed-1:v1:en" TargetMode="External"/><Relationship Id="rId9" Type="http://schemas.openxmlformats.org/officeDocument/2006/relationships/hyperlink" Target="https://www.nature.com/articles/nature10680#Sec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Theory, Devices, and Fabrication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Presentation by Dylan Jackson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11/29/21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Fabrication Methods: Ultrasonic Exfoliation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98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Ultrasonic Exfoliation: Graphite is submerged in a liquid and blasted with sound at a frequency above 20Khz.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Liquid mediums vary, although ionic fluids have the strongest yield.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Graphene flakes have a higher chance to restack with this method. This can be combated through the use of a surfactant solvent, although this requires the graphene to go through additional chemical treatment to remove the surfactant.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3763" y="1438425"/>
            <a:ext cx="3438525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Fabrication Methods: Chemical Vapor Deposition</a:t>
            </a:r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CVD method of producing graphene entails using copper as a substrate to “grow” graphene on. Heated methane deposits its carbon atoms on the copper in a monolayer.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To prevent graphene from sticking to the copper, a thin parylene sheet is used as a buffer.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This method allows for the production of large sheets of graphene. 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20" name="Google Shape;12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1875" y="3188125"/>
            <a:ext cx="47625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Bandgap in Graphene</a:t>
            </a:r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It’s difficult to create a bandgap in graphene while maintaining its excellent conductive properties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Methods of physically engineering graphene with a bandgap are more successful at preserving the valuable characteristics; Straining, Corrugating and Coupling to hexagonal or metal substrates (h-BN)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Methods of chemically engineering graphene with a bandgap are more likely to change the lattice in a way removes its valuable properties, but most likely to be used commercially due to high volume potential; hydrogenation, fluorination, and doping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in Radio Frequency Transistors</a:t>
            </a:r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Estimated values for cutoff frequency and maximum oscillating frequency in graphene transistors are much higher than silicon, estimated device parameters also suggest much higher mobility and contact resistance than silicon.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 experimental devices, it was observed that mechanically exfoliated graphene experienced impurities that increased contact resistance and decreased mobility.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Poor interaction between graphene and commonly used metals is to blame for poor contact resistance.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vs Silicon in Radio Frequency Transistors</a:t>
            </a:r>
            <a:endParaRPr/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39" name="Google Shape;13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063" y="1114348"/>
            <a:ext cx="7869876" cy="349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GFETs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414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GFETs or graphene based field effect transistors have several designs with graphene as the channel with metal electrodes and graphene as electrodes.</a:t>
            </a:r>
            <a:endParaRPr>
              <a:solidFill>
                <a:schemeClr val="dk1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Graphene nano ribbon (monolayer and 10 nm wide) was found to act as an effective channel</a:t>
            </a:r>
            <a:endParaRPr>
              <a:solidFill>
                <a:schemeClr val="dk1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Typically fabricated on Si/SiO2 substrates</a:t>
            </a:r>
            <a:endParaRPr>
              <a:solidFill>
                <a:schemeClr val="dk1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Extremely high sensitivity and very good surface area to volume ratio</a:t>
            </a:r>
            <a:endParaRPr>
              <a:solidFill>
                <a:schemeClr val="dk1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GFETs are typically used as extremely sensitive sensors and biosensors</a:t>
            </a:r>
            <a:endParaRPr>
              <a:solidFill>
                <a:schemeClr val="dk1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Biosensors are devices that detect the presence or concentration of a biological structure. 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46" name="Google Shape;14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725" y="2093900"/>
            <a:ext cx="3327950" cy="171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in Solar Cells</a:t>
            </a:r>
            <a:endParaRPr/>
          </a:p>
        </p:txBody>
      </p:sp>
      <p:sp>
        <p:nvSpPr>
          <p:cNvPr id="152" name="Google Shape;152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Graphene’s unique combination of transparency, conductivity and flexibility make it ideal for use in modern solar cells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Sheet resistance of graphene was initially higher than expected. As with other applications, finding methods of altering graphene to be more usable while also retaining valuable electric properties proved difficult.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 experimental trials CVD fabricated graphene that was then subjected to a complicated doping process that resulted in ‘p-doped functionalities’ that reduced sheet resistance to tolerable levels while retaining necessary transparency and mobility.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58" name="Google Shape;15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is a unique material whose physical and chemical properties are still being explored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will have a large impact on the development of modern technology, being that it is a young technology, we are still years away from its full potential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Overcoming hurdles to become a promising semiconductor material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Manufacturing techniques are advancing allowing for graphene to be specialized for more applications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From transistors to paint, graphene has applications everywhere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https://www.graphene-info.com/graphene-structure-and-shape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https://www.iso.org/obp/ui/#iso:std:iso:ts:21356:-1:ed-1:v1:en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https://newatlas.com/graphene-bad-for-environment-toxic-for-humans/31851/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https://nanoscalereslett.springeropen.com/articles/10.1186/1556-276X-6-95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https://www.sciencedirect.com/science/article/pii/S1350417718300555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8"/>
              </a:rPr>
              <a:t>https://newatlas.com/materials/mit-roll-to-roll-high-quality-graphene-production/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9"/>
              </a:rPr>
              <a:t>https://www.nature.com/articles/nature10680#Sec4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10"/>
              </a:rPr>
              <a:t>https://pubs.rsc.org/en/content/articlehtml/2018/cs/c7cs00836h?casa_token=4lFRbcmDKU8AAAAA:U7SNVRMkDcdYjLt6r_KHiMxGXuJObYcFn3Ded8c9E-5yZRHv5IFsPJ0VoaK9oXcnb1Q5YrETEJ-oyTUG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11"/>
              </a:rPr>
              <a:t>https://link.springer.com/content/pdf/10.3938/jkps.72.1442.pdf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12"/>
              </a:rPr>
              <a:t>https://www.sciencedirect.com/science/article/pii/S0008622320306989?casa_token=Icv37InGqEYAAAAA:HSvFEETBUyyWk0_NnR4AzrUaboPHTVpf7vEehQI-WzGmSeleO59RGhyLou5azfanNRh8k7imso-N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https://pubs.rsc.org/en/content/articlepdf/2017/ra/c6ra27674a</a:t>
            </a:r>
            <a:endParaRPr>
              <a:solidFill>
                <a:schemeClr val="dk1"/>
              </a:solidFill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13"/>
              </a:rPr>
              <a:t>https://medium.com/nerd-for-tech/graphene-field-effect-transistors-b21daf900d38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 For Questions</a:t>
            </a:r>
            <a:endParaRPr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What areas does graphene perform poorly in device design compared to traditional semiconductors?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How do the properties of graphene change when compared to monolayer, bilayer, and flake graphene?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does graphene interact poorly with metals and some substrate materials?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What essential properties of semiconductors suffer from these interactions?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can be fabricated in a variety of methods, which is most likely to see widespread commercial use?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Outline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structure and Properties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in the marketplace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Fabrication and production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Uses in electronics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Experimental Uses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Summary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Structure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188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is a 2-D, one atom thick sheet of carbon.This shape forms the foundation of other atomic structures like carbon nanotubes.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Strength of the structure comes from numerous double bonds interspersed throughout the honeycomb structure.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02799"/>
            <a:ext cx="3876600" cy="448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Electrical and Thermal Properties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Electrons in graphene move extremely easily, passing over the bandgap with little effort, electrons in graphene are known as “massless electrons” due to this property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is extremely thermally conductive.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Transparent, only absorbs 2% of light that passes through it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Possibly hazardous to breathe or ingest, irritant to skin and eyes</a:t>
            </a:r>
            <a:endParaRPr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in the Market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751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Despite widespread experimentation of graphene in several fields, it has yet to catch on commercially. 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Most Commercial uses involve composite materials used in sports equipment such as bike chassis, tennis rackets, and helmets.  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Commercial electrical applications include heat sinks for computer components and biosensors for medical devices.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3100" y="1319200"/>
            <a:ext cx="3810000" cy="25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Graphene In Semiconductors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Although graphene is currently difficult to manufacture, it’s main component, graphite is very abundant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is poised to replace indium tin oxide and other thin film semiconductor materials in the near future as a more durable and sustainable alternative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Conductive properties of graphene yield a very high mobility and the material’s thermal conductivity may allow it to handle higher frequency operation than silicon devices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to Graphene as a Semiconductor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Manufacturing difficulties make graphene expensive. This issue will be mitigated over time as the market grows and as new technologies emerge.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lack of a bandgap in graphene will make it more difficult to replace silicon in transistors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Logistically, it will take time for graphene to both become less expensive and more available relative to other commonly used materials today.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 Classifications for Graphene 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Monolayer: A single Layer of graphene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Bilayer: Two well defined stacked graphene layers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Few-layer Graphene: 3-10 well defined stacked graphene layers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nanoplatelet: Undefined number of layers between 1-3nm thick. This classification makes up about 90% of graphene today.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Graphite: 3D structure that is thicker than 3nm.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Graphene oxide (GO): Typically produced through exfoliation.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Reduced Graphene Oxide (RGO): Produced from GO in a Number of ways. Becomes Graphene when fully reduced.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Fabrication Methods: Mechanical Exfoliation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36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Mechanical Exfoliation: Pulling or cleaving layers of graphite apart to make graphene.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These methods include the original scotch tape method, cleaving graphite with a single crystal diamond wedge, and slow speed ball milling.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Mechanical methods Often provide, defect free and unoxidized graphene. Though it is often slower than other methods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5900" y="1152475"/>
            <a:ext cx="3516400" cy="32021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1169</Words>
  <Application>Microsoft Office PowerPoint</Application>
  <PresentationFormat>On-screen Show (16:9)</PresentationFormat>
  <Paragraphs>96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Simple Dark</vt:lpstr>
      <vt:lpstr>Graphene Theory, Devices, and Fabrication</vt:lpstr>
      <vt:lpstr>Presentation Outline</vt:lpstr>
      <vt:lpstr>Graphene Structure</vt:lpstr>
      <vt:lpstr>Electrical and Thermal Properties</vt:lpstr>
      <vt:lpstr>Graphene in the Market</vt:lpstr>
      <vt:lpstr>Graphene In Semiconductors</vt:lpstr>
      <vt:lpstr>Challenges to Graphene as a Semiconductor</vt:lpstr>
      <vt:lpstr>ISO Classifications for Graphene </vt:lpstr>
      <vt:lpstr>Fabrication Methods: Mechanical Exfoliation</vt:lpstr>
      <vt:lpstr>Fabrication Methods: Ultrasonic Exfoliation</vt:lpstr>
      <vt:lpstr>Fabrication Methods: Chemical Vapor Deposition</vt:lpstr>
      <vt:lpstr>The Bandgap in Graphene</vt:lpstr>
      <vt:lpstr>Graphene in Radio Frequency Transistors</vt:lpstr>
      <vt:lpstr>Graphene vs Silicon in Radio Frequency Transistors</vt:lpstr>
      <vt:lpstr>GFETs  </vt:lpstr>
      <vt:lpstr>Graphene in Solar Cells</vt:lpstr>
      <vt:lpstr>Summary</vt:lpstr>
      <vt:lpstr>Sources</vt:lpstr>
      <vt:lpstr>Topics For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Graphene Theory, Devices, and Fabrication</dc:title>
  <dc:creator>Dr. Burns</dc:creator>
  <cp:lastModifiedBy>Dr. Burns</cp:lastModifiedBy>
  <cp:revision>1</cp:revision>
  <dcterms:modified xsi:type="dcterms:W3CDTF">2021-11-29T15:17:16Z</dcterms:modified>
</cp:coreProperties>
</file>