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60" r:id="rId6"/>
    <p:sldId id="274" r:id="rId7"/>
    <p:sldId id="261" r:id="rId8"/>
    <p:sldId id="262" r:id="rId9"/>
    <p:sldId id="273" r:id="rId10"/>
    <p:sldId id="263" r:id="rId11"/>
    <p:sldId id="271" r:id="rId12"/>
    <p:sldId id="272" r:id="rId13"/>
    <p:sldId id="264" r:id="rId14"/>
    <p:sldId id="265" r:id="rId15"/>
    <p:sldId id="267" r:id="rId16"/>
    <p:sldId id="266" r:id="rId17"/>
    <p:sldId id="268" r:id="rId18"/>
    <p:sldId id="269" r:id="rId19"/>
    <p:sldId id="27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8A00CF-4914-F940-B0A1-C2625DBBC3B5}" name="Zachary Thom" initials="ZT" userId="b99ec469f744a70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79471" autoAdjust="0"/>
  </p:normalViewPr>
  <p:slideViewPr>
    <p:cSldViewPr snapToGrid="0">
      <p:cViewPr varScale="1">
        <p:scale>
          <a:sx n="112" d="100"/>
          <a:sy n="112" d="100"/>
        </p:scale>
        <p:origin x="11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9D4A3-BC85-4B9B-B460-79744D8145B5}"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F27A7-6448-43D2-A32D-4EF22C78344E}" type="slidenum">
              <a:rPr lang="en-US" smtClean="0"/>
              <a:t>‹#›</a:t>
            </a:fld>
            <a:endParaRPr lang="en-US"/>
          </a:p>
        </p:txBody>
      </p:sp>
    </p:spTree>
    <p:extLst>
      <p:ext uri="{BB962C8B-B14F-4D97-AF65-F5344CB8AC3E}">
        <p14:creationId xmlns:p14="http://schemas.microsoft.com/office/powerpoint/2010/main" val="294427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Decreasing the gate channel length creates the issue “drain induced barrier lowering” increasing the source to drain leakage current and decreasing transistor performance.</a:t>
            </a:r>
          </a:p>
        </p:txBody>
      </p:sp>
      <p:sp>
        <p:nvSpPr>
          <p:cNvPr id="4" name="Slide Number Placeholder 3"/>
          <p:cNvSpPr>
            <a:spLocks noGrp="1"/>
          </p:cNvSpPr>
          <p:nvPr>
            <p:ph type="sldNum" sz="quarter" idx="5"/>
          </p:nvPr>
        </p:nvSpPr>
        <p:spPr/>
        <p:txBody>
          <a:bodyPr/>
          <a:lstStyle/>
          <a:p>
            <a:fld id="{833F27A7-6448-43D2-A32D-4EF22C78344E}" type="slidenum">
              <a:rPr lang="en-US" smtClean="0"/>
              <a:t>3</a:t>
            </a:fld>
            <a:endParaRPr lang="en-US"/>
          </a:p>
        </p:txBody>
      </p:sp>
    </p:spTree>
    <p:extLst>
      <p:ext uri="{BB962C8B-B14F-4D97-AF65-F5344CB8AC3E}">
        <p14:creationId xmlns:p14="http://schemas.microsoft.com/office/powerpoint/2010/main" val="256092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multiple gates provide greater control over the depletion region of the </a:t>
            </a:r>
            <a:r>
              <a:rPr lang="en-US" dirty="0" err="1"/>
              <a:t>fet</a:t>
            </a:r>
            <a:r>
              <a:rPr lang="en-US" dirty="0"/>
              <a:t>.</a:t>
            </a:r>
          </a:p>
          <a:p>
            <a:r>
              <a:rPr lang="en-US" dirty="0"/>
              <a:t>	Allows for much faster switching time and greater current density</a:t>
            </a:r>
          </a:p>
          <a:p>
            <a:r>
              <a:rPr lang="en-US" dirty="0"/>
              <a:t>	With this the gate oxide issue as seen before is overcome.</a:t>
            </a:r>
          </a:p>
        </p:txBody>
      </p:sp>
      <p:sp>
        <p:nvSpPr>
          <p:cNvPr id="4" name="Slide Number Placeholder 3"/>
          <p:cNvSpPr>
            <a:spLocks noGrp="1"/>
          </p:cNvSpPr>
          <p:nvPr>
            <p:ph type="sldNum" sz="quarter" idx="5"/>
          </p:nvPr>
        </p:nvSpPr>
        <p:spPr/>
        <p:txBody>
          <a:bodyPr/>
          <a:lstStyle/>
          <a:p>
            <a:fld id="{833F27A7-6448-43D2-A32D-4EF22C78344E}" type="slidenum">
              <a:rPr lang="en-US" smtClean="0"/>
              <a:t>5</a:t>
            </a:fld>
            <a:endParaRPr lang="en-US"/>
          </a:p>
        </p:txBody>
      </p:sp>
    </p:spTree>
    <p:extLst>
      <p:ext uri="{BB962C8B-B14F-4D97-AF65-F5344CB8AC3E}">
        <p14:creationId xmlns:p14="http://schemas.microsoft.com/office/powerpoint/2010/main" val="167254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transistor designs each have more and more complex requirements for fabrication.</a:t>
            </a:r>
          </a:p>
          <a:p>
            <a:endParaRPr lang="en-US" dirty="0"/>
          </a:p>
          <a:p>
            <a:r>
              <a:rPr lang="en-US" dirty="0"/>
              <a:t>For the </a:t>
            </a:r>
            <a:r>
              <a:rPr lang="en-US" dirty="0" err="1"/>
              <a:t>FinFets</a:t>
            </a:r>
            <a:r>
              <a:rPr lang="en-US" dirty="0"/>
              <a:t> specifically in order to fabricate the very thin and tall silicon gates requires immense precision during manufacturing.</a:t>
            </a:r>
          </a:p>
          <a:p>
            <a:endParaRPr lang="en-US" dirty="0"/>
          </a:p>
        </p:txBody>
      </p:sp>
      <p:sp>
        <p:nvSpPr>
          <p:cNvPr id="4" name="Slide Number Placeholder 3"/>
          <p:cNvSpPr>
            <a:spLocks noGrp="1"/>
          </p:cNvSpPr>
          <p:nvPr>
            <p:ph type="sldNum" sz="quarter" idx="5"/>
          </p:nvPr>
        </p:nvSpPr>
        <p:spPr/>
        <p:txBody>
          <a:bodyPr/>
          <a:lstStyle/>
          <a:p>
            <a:fld id="{833F27A7-6448-43D2-A32D-4EF22C78344E}" type="slidenum">
              <a:rPr lang="en-US" smtClean="0"/>
              <a:t>7</a:t>
            </a:fld>
            <a:endParaRPr lang="en-US"/>
          </a:p>
        </p:txBody>
      </p:sp>
    </p:spTree>
    <p:extLst>
      <p:ext uri="{BB962C8B-B14F-4D97-AF65-F5344CB8AC3E}">
        <p14:creationId xmlns:p14="http://schemas.microsoft.com/office/powerpoint/2010/main" val="163292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E-Beam is excellent for prototyping different transistor designs</a:t>
            </a:r>
          </a:p>
        </p:txBody>
      </p:sp>
      <p:sp>
        <p:nvSpPr>
          <p:cNvPr id="4" name="Slide Number Placeholder 3"/>
          <p:cNvSpPr>
            <a:spLocks noGrp="1"/>
          </p:cNvSpPr>
          <p:nvPr>
            <p:ph type="sldNum" sz="quarter" idx="5"/>
          </p:nvPr>
        </p:nvSpPr>
        <p:spPr/>
        <p:txBody>
          <a:bodyPr/>
          <a:lstStyle/>
          <a:p>
            <a:fld id="{833F27A7-6448-43D2-A32D-4EF22C78344E}" type="slidenum">
              <a:rPr lang="en-US" smtClean="0"/>
              <a:t>8</a:t>
            </a:fld>
            <a:endParaRPr lang="en-US"/>
          </a:p>
        </p:txBody>
      </p:sp>
    </p:spTree>
    <p:extLst>
      <p:ext uri="{BB962C8B-B14F-4D97-AF65-F5344CB8AC3E}">
        <p14:creationId xmlns:p14="http://schemas.microsoft.com/office/powerpoint/2010/main" val="234885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is Richardson’s constant for the material (typically 10–100 A/cm2 -K2 ) and </a:t>
            </a:r>
            <a:r>
              <a:rPr lang="en-US" dirty="0" err="1"/>
              <a:t>Ew</a:t>
            </a:r>
            <a:r>
              <a:rPr lang="en-US" dirty="0"/>
              <a:t> is the effective metal work function. These electrons are accelerated and some fraction of them are collected. The measure of the collected electron energy is the brightness, b. Although an increase in the emitted current density also generally increases b, if the increase in </a:t>
            </a:r>
            <a:r>
              <a:rPr lang="en-US" dirty="0" err="1"/>
              <a:t>Jc</a:t>
            </a:r>
            <a:r>
              <a:rPr lang="en-US" dirty="0"/>
              <a:t> decreases the collection efficiency, the percentage increase in the brightness is not as large as the percentage increase in the current density.</a:t>
            </a:r>
          </a:p>
        </p:txBody>
      </p:sp>
      <p:sp>
        <p:nvSpPr>
          <p:cNvPr id="4" name="Slide Number Placeholder 3"/>
          <p:cNvSpPr>
            <a:spLocks noGrp="1"/>
          </p:cNvSpPr>
          <p:nvPr>
            <p:ph type="sldNum" sz="quarter" idx="5"/>
          </p:nvPr>
        </p:nvSpPr>
        <p:spPr/>
        <p:txBody>
          <a:bodyPr/>
          <a:lstStyle/>
          <a:p>
            <a:fld id="{833F27A7-6448-43D2-A32D-4EF22C78344E}" type="slidenum">
              <a:rPr lang="en-US" smtClean="0"/>
              <a:t>9</a:t>
            </a:fld>
            <a:endParaRPr lang="en-US"/>
          </a:p>
        </p:txBody>
      </p:sp>
    </p:spTree>
    <p:extLst>
      <p:ext uri="{BB962C8B-B14F-4D97-AF65-F5344CB8AC3E}">
        <p14:creationId xmlns:p14="http://schemas.microsoft.com/office/powerpoint/2010/main" val="206925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PEALD is useful for the growth of film on the substrates that are heat sensitive. </a:t>
            </a:r>
          </a:p>
          <a:p>
            <a:r>
              <a:rPr lang="en-US" b="0" i="0" dirty="0">
                <a:solidFill>
                  <a:srgbClr val="000000"/>
                </a:solidFill>
                <a:effectLst/>
                <a:latin typeface="Times New Roman" panose="02020603050405020304" pitchFamily="18" charset="0"/>
              </a:rPr>
              <a:t>PEALD can also produce highly pure films than the films produced by thermal ALD</a:t>
            </a:r>
          </a:p>
          <a:p>
            <a:r>
              <a:rPr lang="en-US" b="0" i="0" dirty="0">
                <a:solidFill>
                  <a:srgbClr val="000000"/>
                </a:solidFill>
                <a:effectLst/>
                <a:latin typeface="Times New Roman" panose="02020603050405020304" pitchFamily="18" charset="0"/>
              </a:rPr>
              <a:t>Other advantages of the PEALD are the wider choice of precursors, higher growth rate, and process versatility</a:t>
            </a:r>
            <a:endParaRPr lang="en-US" dirty="0"/>
          </a:p>
        </p:txBody>
      </p:sp>
      <p:sp>
        <p:nvSpPr>
          <p:cNvPr id="4" name="Slide Number Placeholder 3"/>
          <p:cNvSpPr>
            <a:spLocks noGrp="1"/>
          </p:cNvSpPr>
          <p:nvPr>
            <p:ph type="sldNum" sz="quarter" idx="5"/>
          </p:nvPr>
        </p:nvSpPr>
        <p:spPr/>
        <p:txBody>
          <a:bodyPr/>
          <a:lstStyle/>
          <a:p>
            <a:fld id="{833F27A7-6448-43D2-A32D-4EF22C78344E}" type="slidenum">
              <a:rPr lang="en-US" smtClean="0"/>
              <a:t>11</a:t>
            </a:fld>
            <a:endParaRPr lang="en-US"/>
          </a:p>
        </p:txBody>
      </p:sp>
    </p:spTree>
    <p:extLst>
      <p:ext uri="{BB962C8B-B14F-4D97-AF65-F5344CB8AC3E}">
        <p14:creationId xmlns:p14="http://schemas.microsoft.com/office/powerpoint/2010/main" val="309604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Aspect-ratio; fins have heights 4-7 times more than the width of the node</a:t>
            </a:r>
          </a:p>
        </p:txBody>
      </p:sp>
      <p:sp>
        <p:nvSpPr>
          <p:cNvPr id="4" name="Slide Number Placeholder 3"/>
          <p:cNvSpPr>
            <a:spLocks noGrp="1"/>
          </p:cNvSpPr>
          <p:nvPr>
            <p:ph type="sldNum" sz="quarter" idx="5"/>
          </p:nvPr>
        </p:nvSpPr>
        <p:spPr/>
        <p:txBody>
          <a:bodyPr/>
          <a:lstStyle/>
          <a:p>
            <a:fld id="{833F27A7-6448-43D2-A32D-4EF22C78344E}" type="slidenum">
              <a:rPr lang="en-US" smtClean="0"/>
              <a:t>13</a:t>
            </a:fld>
            <a:endParaRPr lang="en-US"/>
          </a:p>
        </p:txBody>
      </p:sp>
    </p:spTree>
    <p:extLst>
      <p:ext uri="{BB962C8B-B14F-4D97-AF65-F5344CB8AC3E}">
        <p14:creationId xmlns:p14="http://schemas.microsoft.com/office/powerpoint/2010/main" val="427513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directionality of the energetic ions and neutral atoms, the target layer can be removed</a:t>
            </a:r>
          </a:p>
        </p:txBody>
      </p:sp>
      <p:sp>
        <p:nvSpPr>
          <p:cNvPr id="4" name="Slide Number Placeholder 3"/>
          <p:cNvSpPr>
            <a:spLocks noGrp="1"/>
          </p:cNvSpPr>
          <p:nvPr>
            <p:ph type="sldNum" sz="quarter" idx="5"/>
          </p:nvPr>
        </p:nvSpPr>
        <p:spPr/>
        <p:txBody>
          <a:bodyPr/>
          <a:lstStyle/>
          <a:p>
            <a:fld id="{833F27A7-6448-43D2-A32D-4EF22C78344E}" type="slidenum">
              <a:rPr lang="en-US" smtClean="0"/>
              <a:t>14</a:t>
            </a:fld>
            <a:endParaRPr lang="en-US"/>
          </a:p>
        </p:txBody>
      </p:sp>
    </p:spTree>
    <p:extLst>
      <p:ext uri="{BB962C8B-B14F-4D97-AF65-F5344CB8AC3E}">
        <p14:creationId xmlns:p14="http://schemas.microsoft.com/office/powerpoint/2010/main" val="196386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Ligand: an ion or molecule attached to a metal atom by coordinate bonding</a:t>
                </a:r>
              </a:p>
              <a:p>
                <a:endParaRPr lang="en-US" dirty="0"/>
              </a:p>
              <a:p>
                <a:r>
                  <a:rPr lang="en-US" dirty="0"/>
                  <a:t>Graphs show the influence of reactant exposure time and temperature</a:t>
                </a:r>
              </a:p>
              <a:p>
                <a:endParaRPr lang="en-US" sz="1200" dirty="0"/>
              </a:p>
              <a:p>
                <a14:m>
                  <m:oMath xmlns:m="http://schemas.openxmlformats.org/officeDocument/2006/math">
                    <m:r>
                      <m:rPr>
                        <m:sty m:val="p"/>
                      </m:rPr>
                      <a:rPr lang="en-US" sz="1200" i="1" smtClean="0">
                        <a:latin typeface="Cambria Math" panose="02040503050406030204" pitchFamily="18" charset="0"/>
                      </a:rPr>
                      <m:t>T</m:t>
                    </m:r>
                    <m:r>
                      <m:rPr>
                        <m:nor/>
                      </m:rPr>
                      <a:rPr lang="en-US" sz="1200" smtClean="0"/>
                      <m:t>rimethylaluminum</m:t>
                    </m:r>
                  </m:oMath>
                </a14:m>
                <a:r>
                  <a:rPr lang="en-US" dirty="0"/>
                  <a:t>(TMA)</a:t>
                </a:r>
              </a:p>
              <a:p>
                <a:endParaRPr lang="en-US" dirty="0"/>
              </a:p>
            </p:txBody>
          </p:sp>
        </mc:Choice>
        <mc:Fallback xmlns="">
          <p:sp>
            <p:nvSpPr>
              <p:cNvPr id="3" name="Notes Placeholder 2"/>
              <p:cNvSpPr>
                <a:spLocks noGrp="1"/>
              </p:cNvSpPr>
              <p:nvPr>
                <p:ph type="body" idx="1"/>
              </p:nvPr>
            </p:nvSpPr>
            <p:spPr/>
            <p:txBody>
              <a:bodyPr/>
              <a:lstStyle/>
              <a:p>
                <a:r>
                  <a:rPr lang="en-US" dirty="0"/>
                  <a:t>Ligand: an ion or molecule attached to a metal atom by coordinate bonding</a:t>
                </a:r>
              </a:p>
              <a:p>
                <a:endParaRPr lang="en-US" dirty="0"/>
              </a:p>
              <a:p>
                <a:r>
                  <a:rPr lang="en-US" dirty="0"/>
                  <a:t>Graphs show the influence of reactant exposure time and temperature</a:t>
                </a:r>
              </a:p>
              <a:p>
                <a:endParaRPr lang="en-US" sz="1200" dirty="0"/>
              </a:p>
              <a:p>
                <a:r>
                  <a:rPr lang="en-US" sz="1200" i="0"/>
                  <a:t>T</a:t>
                </a:r>
                <a:r>
                  <a:rPr lang="en-US" sz="1200" i="0">
                    <a:latin typeface="Cambria Math" panose="02040503050406030204" pitchFamily="18" charset="0"/>
                  </a:rPr>
                  <a:t>"rimethylaluminum</a:t>
                </a:r>
                <a:r>
                  <a:rPr lang="en-US" sz="1200" i="0"/>
                  <a:t>"</a:t>
                </a:r>
                <a:r>
                  <a:rPr lang="en-US" dirty="0"/>
                  <a:t>(TMA)</a:t>
                </a:r>
              </a:p>
              <a:p>
                <a:endParaRPr lang="en-US" dirty="0"/>
              </a:p>
            </p:txBody>
          </p:sp>
        </mc:Fallback>
      </mc:AlternateContent>
      <p:sp>
        <p:nvSpPr>
          <p:cNvPr id="4" name="Slide Number Placeholder 3"/>
          <p:cNvSpPr>
            <a:spLocks noGrp="1"/>
          </p:cNvSpPr>
          <p:nvPr>
            <p:ph type="sldNum" sz="quarter" idx="5"/>
          </p:nvPr>
        </p:nvSpPr>
        <p:spPr/>
        <p:txBody>
          <a:bodyPr/>
          <a:lstStyle/>
          <a:p>
            <a:fld id="{833F27A7-6448-43D2-A32D-4EF22C78344E}" type="slidenum">
              <a:rPr lang="en-US" smtClean="0"/>
              <a:t>16</a:t>
            </a:fld>
            <a:endParaRPr lang="en-US"/>
          </a:p>
        </p:txBody>
      </p:sp>
    </p:spTree>
    <p:extLst>
      <p:ext uri="{BB962C8B-B14F-4D97-AF65-F5344CB8AC3E}">
        <p14:creationId xmlns:p14="http://schemas.microsoft.com/office/powerpoint/2010/main" val="368498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7A1C-FCD7-4BDD-A1AA-6F9686536C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52E743-51F9-406B-91E9-AC4E7AA39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77A9B0-612E-4F0A-9988-6B9B76BC2ABB}"/>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5" name="Footer Placeholder 4">
            <a:extLst>
              <a:ext uri="{FF2B5EF4-FFF2-40B4-BE49-F238E27FC236}">
                <a16:creationId xmlns:a16="http://schemas.microsoft.com/office/drawing/2014/main" id="{DDF968DA-BA61-4405-AA98-D5BD2979F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C30F7-7E17-438B-965A-BE68301155D8}"/>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7838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1E89-9813-4C71-BFEE-FE9856D23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B580A-C80F-41F0-8AF3-AF1B3891F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DA306-E923-4883-9BC7-CC532884F157}"/>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5" name="Footer Placeholder 4">
            <a:extLst>
              <a:ext uri="{FF2B5EF4-FFF2-40B4-BE49-F238E27FC236}">
                <a16:creationId xmlns:a16="http://schemas.microsoft.com/office/drawing/2014/main" id="{BD4D9D3A-0F74-49D4-B710-26AFDC486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ADA6A-8D46-45A9-8FDA-13C643F504A1}"/>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266625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DDFBA-8C84-4B2A-9C6B-4578E506DF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B509E-2A77-4CD0-884E-1D07ADFAB9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A75EF-8C6B-4DE2-8DDD-DD03F52C9C61}"/>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5" name="Footer Placeholder 4">
            <a:extLst>
              <a:ext uri="{FF2B5EF4-FFF2-40B4-BE49-F238E27FC236}">
                <a16:creationId xmlns:a16="http://schemas.microsoft.com/office/drawing/2014/main" id="{F3AD2757-6C94-40C6-AC94-F95B1F030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FCC93-A7EB-4A6E-BF9D-C429954825A5}"/>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40905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C1AC-8D96-4790-BBFE-56319F338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A6771-7FF0-4909-A712-B1DF060B1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A3BA7-D146-44A2-9035-40D6EFE6800E}"/>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5" name="Footer Placeholder 4">
            <a:extLst>
              <a:ext uri="{FF2B5EF4-FFF2-40B4-BE49-F238E27FC236}">
                <a16:creationId xmlns:a16="http://schemas.microsoft.com/office/drawing/2014/main" id="{55BBFC95-06F3-4E7A-8B4D-6935C74DD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E8168-0FE3-4B91-BC8E-196CE60FBF5E}"/>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95364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4ED3-5D20-448C-9302-6BED3890A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0FDA5-4D19-4D2D-8222-F1EE225D01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6BA650-A8A6-42B7-8D44-FFA178531669}"/>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5" name="Footer Placeholder 4">
            <a:extLst>
              <a:ext uri="{FF2B5EF4-FFF2-40B4-BE49-F238E27FC236}">
                <a16:creationId xmlns:a16="http://schemas.microsoft.com/office/drawing/2014/main" id="{DAFBD4BD-88D6-44FC-8DD0-8AF0180E3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F974B-0A2A-4FC5-ABC8-8BFFFA700970}"/>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389003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85A3-5D18-4057-A8D0-4DDF99A8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77432-AD5C-46C3-A495-D86F71CEC3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70578-4CDA-4C7C-8A82-3F2AD59960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4818B-A7FD-48E3-8F16-CC2598098BC3}"/>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6" name="Footer Placeholder 5">
            <a:extLst>
              <a:ext uri="{FF2B5EF4-FFF2-40B4-BE49-F238E27FC236}">
                <a16:creationId xmlns:a16="http://schemas.microsoft.com/office/drawing/2014/main" id="{64B03F42-B0A1-495E-AA10-3796D55DD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9AA2F-F984-4857-B67F-2325CFB56C76}"/>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208265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C8BF-9C26-4353-877D-B8A6F2C327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F89CF-A7F4-4866-B4A1-810244F38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80871-75E9-461D-9D6B-5CA9722BDD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5AFC9D-B8D3-446E-B158-908015F577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30F59-EE69-4FB9-9F8F-5DFB2A82D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B240BD-3444-4985-B289-D0F7D85C3278}"/>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8" name="Footer Placeholder 7">
            <a:extLst>
              <a:ext uri="{FF2B5EF4-FFF2-40B4-BE49-F238E27FC236}">
                <a16:creationId xmlns:a16="http://schemas.microsoft.com/office/drawing/2014/main" id="{A81342F0-D8B2-4D7E-B985-02F5391E2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6E13B0-76EE-4466-82D7-6B9578203480}"/>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20293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A68A-F18A-470F-AA4E-7399DBAA41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A45BD5-1751-41FE-A042-29F0ACD55038}"/>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4" name="Footer Placeholder 3">
            <a:extLst>
              <a:ext uri="{FF2B5EF4-FFF2-40B4-BE49-F238E27FC236}">
                <a16:creationId xmlns:a16="http://schemas.microsoft.com/office/drawing/2014/main" id="{79B8F2E3-AFFF-4242-B606-0ED561D14B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042980-9E10-4E1A-9F9C-6ADC4EAFCD73}"/>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137493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2CE90-34BC-4FB9-BF23-72DAD9C55506}"/>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3" name="Footer Placeholder 2">
            <a:extLst>
              <a:ext uri="{FF2B5EF4-FFF2-40B4-BE49-F238E27FC236}">
                <a16:creationId xmlns:a16="http://schemas.microsoft.com/office/drawing/2014/main" id="{E5E93E20-37AA-4C4E-9EAD-A6E6E9B4E5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B1DD5C-9BC0-4428-A311-C5A02833E723}"/>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207110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886A-F9E0-487C-8987-A45D6B164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66057-C331-4B6D-97A2-C40E934DA1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2B1EB-4BB2-4AED-9103-FA53E1DD2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082DA-0DF4-456A-855C-2B1D3E3E9DE9}"/>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6" name="Footer Placeholder 5">
            <a:extLst>
              <a:ext uri="{FF2B5EF4-FFF2-40B4-BE49-F238E27FC236}">
                <a16:creationId xmlns:a16="http://schemas.microsoft.com/office/drawing/2014/main" id="{A94F2A92-B8D2-4954-9036-BF6730116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1CFFD-C609-4020-9EA8-9AD91E43A04E}"/>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409193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4828-444F-444B-BB4F-9AB701F86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33B056-49A7-429E-A798-9C15B8E37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12072-3B67-4AB5-BCDA-8871EF648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C9646-6F90-44E3-BE7B-AF573A4881CE}"/>
              </a:ext>
            </a:extLst>
          </p:cNvPr>
          <p:cNvSpPr>
            <a:spLocks noGrp="1"/>
          </p:cNvSpPr>
          <p:nvPr>
            <p:ph type="dt" sz="half" idx="10"/>
          </p:nvPr>
        </p:nvSpPr>
        <p:spPr/>
        <p:txBody>
          <a:bodyPr/>
          <a:lstStyle/>
          <a:p>
            <a:fld id="{C8F9359B-F109-4076-8DAD-B27D81F9FEF3}" type="datetimeFigureOut">
              <a:rPr lang="en-US" smtClean="0"/>
              <a:t>11/22/2021</a:t>
            </a:fld>
            <a:endParaRPr lang="en-US"/>
          </a:p>
        </p:txBody>
      </p:sp>
      <p:sp>
        <p:nvSpPr>
          <p:cNvPr id="6" name="Footer Placeholder 5">
            <a:extLst>
              <a:ext uri="{FF2B5EF4-FFF2-40B4-BE49-F238E27FC236}">
                <a16:creationId xmlns:a16="http://schemas.microsoft.com/office/drawing/2014/main" id="{4A62F251-EB03-4C45-BA16-DA1E928C1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840E84-AA50-4255-ADEE-930AD5877F29}"/>
              </a:ext>
            </a:extLst>
          </p:cNvPr>
          <p:cNvSpPr>
            <a:spLocks noGrp="1"/>
          </p:cNvSpPr>
          <p:nvPr>
            <p:ph type="sldNum" sz="quarter" idx="12"/>
          </p:nvPr>
        </p:nvSpPr>
        <p:spPr/>
        <p:txBody>
          <a:bodyPr/>
          <a:lstStyle/>
          <a:p>
            <a:fld id="{9E4D9A3D-2BB2-4DE1-9EBE-66BD3ECFB8F9}" type="slidenum">
              <a:rPr lang="en-US" smtClean="0"/>
              <a:t>‹#›</a:t>
            </a:fld>
            <a:endParaRPr lang="en-US"/>
          </a:p>
        </p:txBody>
      </p:sp>
    </p:spTree>
    <p:extLst>
      <p:ext uri="{BB962C8B-B14F-4D97-AF65-F5344CB8AC3E}">
        <p14:creationId xmlns:p14="http://schemas.microsoft.com/office/powerpoint/2010/main" val="351021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CE040-B507-4372-AF1E-2696901B6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799DE0-EE04-4987-96C7-F7CEF4589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2CF45-00FD-470A-92BE-873458465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9359B-F109-4076-8DAD-B27D81F9FEF3}" type="datetimeFigureOut">
              <a:rPr lang="en-US" smtClean="0"/>
              <a:t>11/22/2021</a:t>
            </a:fld>
            <a:endParaRPr lang="en-US"/>
          </a:p>
        </p:txBody>
      </p:sp>
      <p:sp>
        <p:nvSpPr>
          <p:cNvPr id="5" name="Footer Placeholder 4">
            <a:extLst>
              <a:ext uri="{FF2B5EF4-FFF2-40B4-BE49-F238E27FC236}">
                <a16:creationId xmlns:a16="http://schemas.microsoft.com/office/drawing/2014/main" id="{FA33A946-8913-4E1F-8874-C94A58829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E0FFEB-0EE3-4970-9831-C60B1DAE2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D9A3D-2BB2-4DE1-9EBE-66BD3ECFB8F9}" type="slidenum">
              <a:rPr lang="en-US" smtClean="0"/>
              <a:t>‹#›</a:t>
            </a:fld>
            <a:endParaRPr lang="en-US"/>
          </a:p>
        </p:txBody>
      </p:sp>
    </p:spTree>
    <p:extLst>
      <p:ext uri="{BB962C8B-B14F-4D97-AF65-F5344CB8AC3E}">
        <p14:creationId xmlns:p14="http://schemas.microsoft.com/office/powerpoint/2010/main" val="365239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sciencedirect.com/science/article/pii/S1002007118304623"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science/article/pii/S1002007118304623"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semianalysis.com/samsung-foundry-3nm-gate-all-around-process-node-3gae-delayed-to-2024/" TargetMode="External"/><Relationship Id="rId3" Type="http://schemas.openxmlformats.org/officeDocument/2006/relationships/hyperlink" Target="https://plasma.oxinst.com/technology/atomic-layer-etching" TargetMode="External"/><Relationship Id="rId7" Type="http://schemas.openxmlformats.org/officeDocument/2006/relationships/hyperlink" Target="https://www.halbleiter.org/pdf/en/Fundamentals/Fundamentals%20-%20Construction%20of%20a%20FinFET.pdf" TargetMode="External"/><Relationship Id="rId2" Type="http://schemas.openxmlformats.org/officeDocument/2006/relationships/hyperlink" Target="https://www.sciencedirect.com/science/article/pii/S1002007118304623" TargetMode="External"/><Relationship Id="rId1" Type="http://schemas.openxmlformats.org/officeDocument/2006/relationships/slideLayout" Target="../slideLayouts/slideLayout2.xml"/><Relationship Id="rId6" Type="http://schemas.openxmlformats.org/officeDocument/2006/relationships/hyperlink" Target="https://semiengineering.com/etching-technology-advances/" TargetMode="External"/><Relationship Id="rId11" Type="http://schemas.openxmlformats.org/officeDocument/2006/relationships/hyperlink" Target="https://www.youtube.com/watch?v=6LcTrp6SB3o" TargetMode="External"/><Relationship Id="rId5" Type="http://schemas.openxmlformats.org/officeDocument/2006/relationships/hyperlink" Target="https://web.archive.org/web/20170505142915/http:/electroiq.com/wp-content/uploads/magazines/SolidStateTechnology_December_2013.pdf" TargetMode="External"/><Relationship Id="rId10" Type="http://schemas.openxmlformats.org/officeDocument/2006/relationships/hyperlink" Target="https://www.youtube.com/watch?v=c-3p8moNXfI" TargetMode="External"/><Relationship Id="rId4" Type="http://schemas.openxmlformats.org/officeDocument/2006/relationships/hyperlink" Target="https://avs.scitation.org/doi/10.1116/1.4913379" TargetMode="External"/><Relationship Id="rId9" Type="http://schemas.openxmlformats.org/officeDocument/2006/relationships/hyperlink" Target="https://en.wikichip.org/wiki/5_nm_lithography_proc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5105-5672-499D-A458-249C04BDA605}"/>
              </a:ext>
            </a:extLst>
          </p:cNvPr>
          <p:cNvSpPr>
            <a:spLocks noGrp="1"/>
          </p:cNvSpPr>
          <p:nvPr>
            <p:ph type="ctrTitle"/>
          </p:nvPr>
        </p:nvSpPr>
        <p:spPr/>
        <p:txBody>
          <a:bodyPr/>
          <a:lstStyle/>
          <a:p>
            <a:r>
              <a:rPr lang="en-US" b="1" dirty="0">
                <a:ln w="19050">
                  <a:solidFill>
                    <a:sysClr val="windowText" lastClr="000000"/>
                  </a:solidFill>
                </a:ln>
                <a:solidFill>
                  <a:schemeClr val="bg1"/>
                </a:solidFill>
              </a:rPr>
              <a:t>Nanoscale Lithography</a:t>
            </a:r>
          </a:p>
        </p:txBody>
      </p:sp>
      <p:sp>
        <p:nvSpPr>
          <p:cNvPr id="3" name="Subtitle 2">
            <a:extLst>
              <a:ext uri="{FF2B5EF4-FFF2-40B4-BE49-F238E27FC236}">
                <a16:creationId xmlns:a16="http://schemas.microsoft.com/office/drawing/2014/main" id="{C0407ED8-FA52-4F3E-85A0-FEB49BC7FA2D}"/>
              </a:ext>
            </a:extLst>
          </p:cNvPr>
          <p:cNvSpPr>
            <a:spLocks noGrp="1"/>
          </p:cNvSpPr>
          <p:nvPr>
            <p:ph type="subTitle" idx="1"/>
          </p:nvPr>
        </p:nvSpPr>
        <p:spPr/>
        <p:txBody>
          <a:bodyPr>
            <a:normAutofit fontScale="85000" lnSpcReduction="20000"/>
          </a:bodyPr>
          <a:lstStyle/>
          <a:p>
            <a:r>
              <a:rPr lang="en-US" sz="3200" dirty="0">
                <a:ln w="3175">
                  <a:noFill/>
                </a:ln>
                <a:solidFill>
                  <a:schemeClr val="bg1"/>
                </a:solidFill>
              </a:rPr>
              <a:t>Lithography techniques and technology at the nano scale. </a:t>
            </a:r>
          </a:p>
          <a:p>
            <a:endParaRPr lang="en-US" sz="3200" dirty="0">
              <a:ln w="3175">
                <a:noFill/>
              </a:ln>
              <a:solidFill>
                <a:schemeClr val="bg1"/>
              </a:solidFill>
            </a:endParaRPr>
          </a:p>
          <a:p>
            <a:r>
              <a:rPr lang="en-US" sz="3200" dirty="0">
                <a:ln w="3175">
                  <a:noFill/>
                </a:ln>
                <a:solidFill>
                  <a:schemeClr val="bg1"/>
                </a:solidFill>
              </a:rPr>
              <a:t>Zachary Thom </a:t>
            </a:r>
          </a:p>
          <a:p>
            <a:r>
              <a:rPr lang="en-US" sz="3200" dirty="0">
                <a:ln w="3175">
                  <a:noFill/>
                </a:ln>
                <a:solidFill>
                  <a:schemeClr val="bg1"/>
                </a:solidFill>
              </a:rPr>
              <a:t>11/22/2021</a:t>
            </a:r>
          </a:p>
        </p:txBody>
      </p:sp>
    </p:spTree>
    <p:extLst>
      <p:ext uri="{BB962C8B-B14F-4D97-AF65-F5344CB8AC3E}">
        <p14:creationId xmlns:p14="http://schemas.microsoft.com/office/powerpoint/2010/main" val="12123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B5D6-EDEF-4CE4-9CD4-A0305343E633}"/>
              </a:ext>
            </a:extLst>
          </p:cNvPr>
          <p:cNvSpPr>
            <a:spLocks noGrp="1"/>
          </p:cNvSpPr>
          <p:nvPr>
            <p:ph type="title"/>
          </p:nvPr>
        </p:nvSpPr>
        <p:spPr/>
        <p:txBody>
          <a:bodyPr/>
          <a:lstStyle/>
          <a:p>
            <a:r>
              <a:rPr lang="en-US"/>
              <a:t>Atomic Layer Deposition</a:t>
            </a:r>
            <a:endParaRPr lang="en-US" dirty="0"/>
          </a:p>
        </p:txBody>
      </p:sp>
      <p:sp>
        <p:nvSpPr>
          <p:cNvPr id="3" name="Content Placeholder 2">
            <a:extLst>
              <a:ext uri="{FF2B5EF4-FFF2-40B4-BE49-F238E27FC236}">
                <a16:creationId xmlns:a16="http://schemas.microsoft.com/office/drawing/2014/main" id="{15F2187D-52A5-496C-92FA-0D4562DF4C0E}"/>
              </a:ext>
            </a:extLst>
          </p:cNvPr>
          <p:cNvSpPr>
            <a:spLocks noGrp="1"/>
          </p:cNvSpPr>
          <p:nvPr>
            <p:ph idx="1"/>
          </p:nvPr>
        </p:nvSpPr>
        <p:spPr/>
        <p:txBody>
          <a:bodyPr/>
          <a:lstStyle/>
          <a:p>
            <a:r>
              <a:rPr lang="en-US"/>
              <a:t>A subclass of chemical vapor deposition (CVD)</a:t>
            </a:r>
          </a:p>
          <a:p>
            <a:r>
              <a:rPr lang="en-US"/>
              <a:t>A film is grown by exposing a surface to alternating gaseous species.</a:t>
            </a:r>
          </a:p>
          <a:p>
            <a:r>
              <a:rPr lang="en-US"/>
              <a:t>These reactants are inserted happens sequentially, unlike CVD</a:t>
            </a:r>
          </a:p>
          <a:p>
            <a:r>
              <a:rPr lang="en-US"/>
              <a:t>Also unlike CVD, ALD is self-limiting</a:t>
            </a:r>
          </a:p>
          <a:p>
            <a:endParaRPr lang="en-US" dirty="0"/>
          </a:p>
        </p:txBody>
      </p:sp>
    </p:spTree>
    <p:extLst>
      <p:ext uri="{BB962C8B-B14F-4D97-AF65-F5344CB8AC3E}">
        <p14:creationId xmlns:p14="http://schemas.microsoft.com/office/powerpoint/2010/main" val="233836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9D47016-023F-44BD-981C-50E7A10A66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CC8CD8-9169-4CCA-8A2D-22D1C25B48D3}"/>
              </a:ext>
            </a:extLst>
          </p:cNvPr>
          <p:cNvSpPr>
            <a:spLocks noGrp="1"/>
          </p:cNvSpPr>
          <p:nvPr>
            <p:ph type="title"/>
          </p:nvPr>
        </p:nvSpPr>
        <p:spPr>
          <a:xfrm>
            <a:off x="630936" y="457200"/>
            <a:ext cx="4343400" cy="1929384"/>
          </a:xfrm>
        </p:spPr>
        <p:txBody>
          <a:bodyPr anchor="ctr">
            <a:normAutofit/>
          </a:bodyPr>
          <a:lstStyle/>
          <a:p>
            <a:r>
              <a:rPr lang="en-US" sz="4800"/>
              <a:t>Atomic Layer Deposition</a:t>
            </a:r>
          </a:p>
        </p:txBody>
      </p:sp>
      <p:sp>
        <p:nvSpPr>
          <p:cNvPr id="13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EE2F52-5078-465D-9B1C-83B280881945}"/>
              </a:ext>
            </a:extLst>
          </p:cNvPr>
          <p:cNvSpPr>
            <a:spLocks noGrp="1"/>
          </p:cNvSpPr>
          <p:nvPr>
            <p:ph idx="1"/>
          </p:nvPr>
        </p:nvSpPr>
        <p:spPr>
          <a:xfrm>
            <a:off x="5541263" y="457200"/>
            <a:ext cx="6007608" cy="1929384"/>
          </a:xfrm>
        </p:spPr>
        <p:txBody>
          <a:bodyPr anchor="ctr">
            <a:normAutofit/>
          </a:bodyPr>
          <a:lstStyle/>
          <a:p>
            <a:r>
              <a:rPr lang="en-US" sz="1600" dirty="0"/>
              <a:t>There are serval ALD process modes, however the most common are thermal and plasma-enhanced ALD.</a:t>
            </a:r>
          </a:p>
          <a:p>
            <a:r>
              <a:rPr lang="en-US" sz="1600" dirty="0"/>
              <a:t>Thermal ALD operates at 150-300 C and occurs exclusively through surface reactions.</a:t>
            </a:r>
          </a:p>
          <a:p>
            <a:r>
              <a:rPr lang="en-US" sz="1600" dirty="0"/>
              <a:t>Plasma assisted ALE can operate at lower temperatures with compromising film quality. However it comes at a higher complexity and higher risk of damage to films.</a:t>
            </a:r>
          </a:p>
        </p:txBody>
      </p:sp>
      <p:pic>
        <p:nvPicPr>
          <p:cNvPr id="12" name="Picture 2" descr="Plasma-Assisted Atomic Layer Deposition: Basics, Opportunities, and  Challenges: Journal of Vacuum Science &amp;amp; Technology A: Vol 29, No 5">
            <a:extLst>
              <a:ext uri="{FF2B5EF4-FFF2-40B4-BE49-F238E27FC236}">
                <a16:creationId xmlns:a16="http://schemas.microsoft.com/office/drawing/2014/main" id="{A99DAA5E-0F07-431A-9711-F4692560A7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2108" y="2569464"/>
            <a:ext cx="4716584" cy="36789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se of plasma enhanced ALD to construct efficient interference filters for  astronomy in the FUV">
            <a:extLst>
              <a:ext uri="{FF2B5EF4-FFF2-40B4-BE49-F238E27FC236}">
                <a16:creationId xmlns:a16="http://schemas.microsoft.com/office/drawing/2014/main" id="{ABC74AC1-39F0-44B1-8F2F-8E2041E959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4496" y="3397331"/>
            <a:ext cx="5468112" cy="202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8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ED85EA-EAE1-4E8C-B519-6736D4EB8BF9}"/>
              </a:ext>
            </a:extLst>
          </p:cNvPr>
          <p:cNvSpPr>
            <a:spLocks noGrp="1"/>
          </p:cNvSpPr>
          <p:nvPr>
            <p:ph type="title"/>
          </p:nvPr>
        </p:nvSpPr>
        <p:spPr>
          <a:xfrm>
            <a:off x="643467" y="321734"/>
            <a:ext cx="10905066" cy="1135737"/>
          </a:xfrm>
        </p:spPr>
        <p:txBody>
          <a:bodyPr>
            <a:normAutofit/>
          </a:bodyPr>
          <a:lstStyle/>
          <a:p>
            <a:r>
              <a:rPr lang="en-US" sz="3600"/>
              <a:t>Atomic Layer Deposition</a:t>
            </a:r>
          </a:p>
        </p:txBody>
      </p:sp>
      <p:sp>
        <p:nvSpPr>
          <p:cNvPr id="3" name="Content Placeholder 2">
            <a:extLst>
              <a:ext uri="{FF2B5EF4-FFF2-40B4-BE49-F238E27FC236}">
                <a16:creationId xmlns:a16="http://schemas.microsoft.com/office/drawing/2014/main" id="{0EFA733E-A5F9-4C9A-BD2A-FD194015C8CB}"/>
              </a:ext>
            </a:extLst>
          </p:cNvPr>
          <p:cNvSpPr>
            <a:spLocks noGrp="1"/>
          </p:cNvSpPr>
          <p:nvPr>
            <p:ph idx="1"/>
          </p:nvPr>
        </p:nvSpPr>
        <p:spPr>
          <a:xfrm>
            <a:off x="643469" y="1782981"/>
            <a:ext cx="4008384" cy="4393982"/>
          </a:xfrm>
        </p:spPr>
        <p:txBody>
          <a:bodyPr>
            <a:normAutofit/>
          </a:bodyPr>
          <a:lstStyle/>
          <a:p>
            <a:pPr marL="0" indent="0">
              <a:buNone/>
            </a:pPr>
            <a:r>
              <a:rPr lang="en-US" sz="2000" u="sng"/>
              <a:t>Advantages</a:t>
            </a:r>
          </a:p>
          <a:p>
            <a:r>
              <a:rPr lang="en-US" sz="2000"/>
              <a:t>Conformality in 3D applications</a:t>
            </a:r>
          </a:p>
          <a:p>
            <a:r>
              <a:rPr lang="en-US" sz="2000"/>
              <a:t>Uniformity of deposition layer</a:t>
            </a:r>
          </a:p>
          <a:p>
            <a:r>
              <a:rPr lang="en-US" sz="2000"/>
              <a:t>Step coverage</a:t>
            </a:r>
          </a:p>
          <a:p>
            <a:r>
              <a:rPr lang="en-US" sz="2000"/>
              <a:t>Low temp process</a:t>
            </a:r>
          </a:p>
          <a:p>
            <a:pPr marL="0" indent="0">
              <a:buNone/>
            </a:pPr>
            <a:endParaRPr lang="en-US" sz="2000" u="sng"/>
          </a:p>
          <a:p>
            <a:pPr marL="0" indent="0">
              <a:buNone/>
            </a:pPr>
            <a:r>
              <a:rPr lang="en-US" sz="2000" u="sng"/>
              <a:t>Disadvantages</a:t>
            </a:r>
          </a:p>
          <a:p>
            <a:r>
              <a:rPr lang="en-US" sz="2000"/>
              <a:t>Slow deposition rate</a:t>
            </a:r>
          </a:p>
          <a:p>
            <a:r>
              <a:rPr lang="en-US" sz="2000"/>
              <a:t>High material and energy waste</a:t>
            </a:r>
          </a:p>
          <a:p>
            <a:r>
              <a:rPr lang="en-US" sz="2000"/>
              <a:t>Economic viability</a:t>
            </a:r>
          </a:p>
        </p:txBody>
      </p:sp>
      <p:grpSp>
        <p:nvGrpSpPr>
          <p:cNvPr id="86" name="Group 85">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7" name="Isosceles Triangle 8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Chart&#10;&#10;Description automatically generated">
            <a:extLst>
              <a:ext uri="{FF2B5EF4-FFF2-40B4-BE49-F238E27FC236}">
                <a16:creationId xmlns:a16="http://schemas.microsoft.com/office/drawing/2014/main" id="{40B2F461-3A3B-48B9-89E3-1F2662DF1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288" y="1782981"/>
            <a:ext cx="3173276" cy="4361892"/>
          </a:xfrm>
          <a:prstGeom prst="rect">
            <a:avLst/>
          </a:prstGeom>
        </p:spPr>
      </p:pic>
      <p:grpSp>
        <p:nvGrpSpPr>
          <p:cNvPr id="90" name="Group 89">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91" name="Rectangle 90">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AutoShape 10" descr="(a) Actual and forecasted ALD semiconductor equipment market size over the years. The adjustment of recent predictions to higher values is related to the emergence of additional applications, such self-aligned patterning employing plasma ALD [courtesy of Dr. I. Raaijmakers (ASM), data sources Gartner and ASM]. (b) Number of publications per year up to and including 2017 about plasma ALD and about ALD in general (including both thermal and plasma). Scopus.com searches performed on November 1, 2018 in article title, abstract, and keywords where search term for total is &quot;atomic layer deposition&quot; and terms for plasma ALD are &quot;plasma-assisted atomic layer deposition,&quot; &quot;plasma-enhanced atomic layer deposition,&quot; &quot;radical-enhanced atomic layer deposition,&quot; or &quot;plasma atomic layer deposition.&quot;">
            <a:extLst>
              <a:ext uri="{FF2B5EF4-FFF2-40B4-BE49-F238E27FC236}">
                <a16:creationId xmlns:a16="http://schemas.microsoft.com/office/drawing/2014/main" id="{522BB4FF-902B-42D3-9C6A-A5DF99C01DD1}"/>
              </a:ext>
            </a:extLst>
          </p:cNvPr>
          <p:cNvSpPr>
            <a:spLocks noChangeAspect="1" noChangeArrowheads="1"/>
          </p:cNvSpPr>
          <p:nvPr/>
        </p:nvSpPr>
        <p:spPr bwMode="auto">
          <a:xfrm>
            <a:off x="3794078" y="503830"/>
            <a:ext cx="5227092" cy="52270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060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621C-F19C-45F4-991E-E0680DBC4F3D}"/>
              </a:ext>
            </a:extLst>
          </p:cNvPr>
          <p:cNvSpPr>
            <a:spLocks noGrp="1"/>
          </p:cNvSpPr>
          <p:nvPr>
            <p:ph type="title"/>
          </p:nvPr>
        </p:nvSpPr>
        <p:spPr/>
        <p:txBody>
          <a:bodyPr/>
          <a:lstStyle/>
          <a:p>
            <a:r>
              <a:rPr lang="en-US" dirty="0"/>
              <a:t>Atomic Layer Etching </a:t>
            </a:r>
          </a:p>
        </p:txBody>
      </p:sp>
      <p:sp>
        <p:nvSpPr>
          <p:cNvPr id="3" name="Content Placeholder 2">
            <a:extLst>
              <a:ext uri="{FF2B5EF4-FFF2-40B4-BE49-F238E27FC236}">
                <a16:creationId xmlns:a16="http://schemas.microsoft.com/office/drawing/2014/main" id="{17148F45-7E0E-4FA3-A020-DE36C8BEEF1D}"/>
              </a:ext>
            </a:extLst>
          </p:cNvPr>
          <p:cNvSpPr>
            <a:spLocks noGrp="1"/>
          </p:cNvSpPr>
          <p:nvPr>
            <p:ph idx="1"/>
          </p:nvPr>
        </p:nvSpPr>
        <p:spPr/>
        <p:txBody>
          <a:bodyPr/>
          <a:lstStyle/>
          <a:p>
            <a:r>
              <a:rPr lang="en-US" dirty="0"/>
              <a:t>The </a:t>
            </a:r>
            <a:r>
              <a:rPr lang="en-US" dirty="0" err="1"/>
              <a:t>FinFet’s</a:t>
            </a:r>
            <a:r>
              <a:rPr lang="en-US" dirty="0"/>
              <a:t> physical characteristics requires a high aspect-ratio etching method in order to create the silicon fins necessary for the source and drain.</a:t>
            </a:r>
          </a:p>
          <a:p>
            <a:r>
              <a:rPr lang="en-US" dirty="0"/>
              <a:t>Atomic Layer Etching(ALE) works in two main actions. </a:t>
            </a:r>
          </a:p>
          <a:p>
            <a:pPr marL="971550" lvl="1" indent="-514350">
              <a:buFont typeface="+mj-lt"/>
              <a:buAutoNum type="arabicPeriod"/>
            </a:pPr>
            <a:r>
              <a:rPr lang="en-US" dirty="0"/>
              <a:t>A method, either plasma or thermally induced, to chemically modify the top layer of the wafer surface.</a:t>
            </a:r>
          </a:p>
          <a:p>
            <a:pPr marL="971550" lvl="1" indent="-514350">
              <a:buFont typeface="+mj-lt"/>
              <a:buAutoNum type="arabicPeriod"/>
            </a:pPr>
            <a:r>
              <a:rPr lang="en-US" dirty="0"/>
              <a:t>A method to remove the altered top layer from the wafer surface.</a:t>
            </a:r>
          </a:p>
          <a:p>
            <a:endParaRPr lang="en-US" dirty="0"/>
          </a:p>
          <a:p>
            <a:pPr marL="0" indent="0">
              <a:buNone/>
            </a:pPr>
            <a:endParaRPr lang="en-US" dirty="0"/>
          </a:p>
        </p:txBody>
      </p:sp>
    </p:spTree>
    <p:extLst>
      <p:ext uri="{BB962C8B-B14F-4D97-AF65-F5344CB8AC3E}">
        <p14:creationId xmlns:p14="http://schemas.microsoft.com/office/powerpoint/2010/main" val="14465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4E4288A-DFC8-40A2-90E5-70E851A9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628CE-0445-4C6A-BFC0-D5E9808902B9}"/>
              </a:ext>
            </a:extLst>
          </p:cNvPr>
          <p:cNvSpPr>
            <a:spLocks noGrp="1"/>
          </p:cNvSpPr>
          <p:nvPr>
            <p:ph type="title"/>
          </p:nvPr>
        </p:nvSpPr>
        <p:spPr>
          <a:xfrm>
            <a:off x="991694" y="435547"/>
            <a:ext cx="5613822" cy="1775389"/>
          </a:xfrm>
        </p:spPr>
        <p:txBody>
          <a:bodyPr anchor="b">
            <a:normAutofit/>
          </a:bodyPr>
          <a:lstStyle/>
          <a:p>
            <a:r>
              <a:rPr lang="en-US" sz="4000" dirty="0"/>
              <a:t>Plasma ALE</a:t>
            </a:r>
          </a:p>
        </p:txBody>
      </p:sp>
      <p:sp>
        <p:nvSpPr>
          <p:cNvPr id="76" name="Freeform: Shape 75">
            <a:extLst>
              <a:ext uri="{FF2B5EF4-FFF2-40B4-BE49-F238E27FC236}">
                <a16:creationId xmlns:a16="http://schemas.microsoft.com/office/drawing/2014/main" id="{A94A2FC9-6D19-473C-B868-99FDB2044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6077" y="435547"/>
            <a:ext cx="1969483" cy="1775389"/>
          </a:xfrm>
          <a:custGeom>
            <a:avLst/>
            <a:gdLst>
              <a:gd name="connsiteX0" fmla="*/ 530616 w 1859834"/>
              <a:gd name="connsiteY0" fmla="*/ 0 h 1676546"/>
              <a:gd name="connsiteX1" fmla="*/ 1331006 w 1859834"/>
              <a:gd name="connsiteY1" fmla="*/ 0 h 1676546"/>
              <a:gd name="connsiteX2" fmla="*/ 1445347 w 1859834"/>
              <a:gd name="connsiteY2" fmla="*/ 65415 h 1676546"/>
              <a:gd name="connsiteX3" fmla="*/ 1845541 w 1859834"/>
              <a:gd name="connsiteY3" fmla="*/ 770436 h 1676546"/>
              <a:gd name="connsiteX4" fmla="*/ 1845541 w 1859834"/>
              <a:gd name="connsiteY4" fmla="*/ 906111 h 1676546"/>
              <a:gd name="connsiteX5" fmla="*/ 1445347 w 1859834"/>
              <a:gd name="connsiteY5" fmla="*/ 1611131 h 1676546"/>
              <a:gd name="connsiteX6" fmla="*/ 1331006 w 1859834"/>
              <a:gd name="connsiteY6" fmla="*/ 1676546 h 1676546"/>
              <a:gd name="connsiteX7" fmla="*/ 530616 w 1859834"/>
              <a:gd name="connsiteY7" fmla="*/ 1676546 h 1676546"/>
              <a:gd name="connsiteX8" fmla="*/ 416275 w 1859834"/>
              <a:gd name="connsiteY8" fmla="*/ 1611131 h 1676546"/>
              <a:gd name="connsiteX9" fmla="*/ 16080 w 1859834"/>
              <a:gd name="connsiteY9" fmla="*/ 906111 h 1676546"/>
              <a:gd name="connsiteX10" fmla="*/ 16080 w 1859834"/>
              <a:gd name="connsiteY10" fmla="*/ 770436 h 1676546"/>
              <a:gd name="connsiteX11" fmla="*/ 416275 w 1859834"/>
              <a:gd name="connsiteY11" fmla="*/ 65415 h 1676546"/>
              <a:gd name="connsiteX12" fmla="*/ 530616 w 1859834"/>
              <a:gd name="connsiteY12" fmla="*/ 0 h 167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834" h="1676546">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Background pattern&#10;&#10;Description automatically generated with low confidence">
            <a:extLst>
              <a:ext uri="{FF2B5EF4-FFF2-40B4-BE49-F238E27FC236}">
                <a16:creationId xmlns:a16="http://schemas.microsoft.com/office/drawing/2014/main" id="{6F39990B-B3CC-434F-9C2A-EC3C69EC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582" y="944061"/>
            <a:ext cx="1658471" cy="758360"/>
          </a:xfrm>
          <a:prstGeom prst="rect">
            <a:avLst/>
          </a:prstGeom>
        </p:spPr>
      </p:pic>
      <p:sp>
        <p:nvSpPr>
          <p:cNvPr id="3" name="Content Placeholder 2">
            <a:extLst>
              <a:ext uri="{FF2B5EF4-FFF2-40B4-BE49-F238E27FC236}">
                <a16:creationId xmlns:a16="http://schemas.microsoft.com/office/drawing/2014/main" id="{F1D3A581-3A2E-4442-B97C-B8A9C6ABEF16}"/>
              </a:ext>
            </a:extLst>
          </p:cNvPr>
          <p:cNvSpPr>
            <a:spLocks noGrp="1"/>
          </p:cNvSpPr>
          <p:nvPr>
            <p:ph idx="1"/>
          </p:nvPr>
        </p:nvSpPr>
        <p:spPr>
          <a:xfrm>
            <a:off x="991694" y="2391339"/>
            <a:ext cx="3947974" cy="3461454"/>
          </a:xfrm>
        </p:spPr>
        <p:txBody>
          <a:bodyPr anchor="t">
            <a:normAutofit/>
          </a:bodyPr>
          <a:lstStyle/>
          <a:p>
            <a:pPr marL="0" indent="0">
              <a:buNone/>
            </a:pPr>
            <a:r>
              <a:rPr lang="en-US" sz="1500" u="sng" dirty="0"/>
              <a:t>Process:</a:t>
            </a:r>
          </a:p>
          <a:p>
            <a:pPr marL="514350" indent="-514350">
              <a:buFont typeface="+mj-lt"/>
              <a:buAutoNum type="arabicPeriod"/>
            </a:pPr>
            <a:r>
              <a:rPr lang="en-US" sz="1500" dirty="0"/>
              <a:t>Dosing substrate with etching gas (Cl for example). The gas is plasma dissociated to enhance absorption rate. This reaction is self-limiting</a:t>
            </a:r>
          </a:p>
          <a:p>
            <a:pPr marL="514350" indent="-514350">
              <a:buFont typeface="+mj-lt"/>
              <a:buAutoNum type="arabicPeriod"/>
            </a:pPr>
            <a:r>
              <a:rPr lang="en-US" sz="1500" dirty="0"/>
              <a:t>Purging leftover gas</a:t>
            </a:r>
          </a:p>
          <a:p>
            <a:pPr marL="514350" indent="-514350">
              <a:buFont typeface="+mj-lt"/>
              <a:buAutoNum type="arabicPeriod"/>
            </a:pPr>
            <a:r>
              <a:rPr lang="en-US" sz="1500" dirty="0"/>
              <a:t>Bombarding the substrate with low energy inert ions that remove the surface layer of chemically altered atoms</a:t>
            </a:r>
          </a:p>
          <a:p>
            <a:pPr marL="514350" indent="-514350">
              <a:buFont typeface="+mj-lt"/>
              <a:buAutoNum type="arabicPeriod"/>
            </a:pPr>
            <a:r>
              <a:rPr lang="en-US" sz="1500" dirty="0"/>
              <a:t>Etching products removed from chamber</a:t>
            </a:r>
          </a:p>
          <a:p>
            <a:endParaRPr lang="en-US" sz="1500" dirty="0"/>
          </a:p>
        </p:txBody>
      </p:sp>
      <p:sp>
        <p:nvSpPr>
          <p:cNvPr id="78" name="Freeform: Shape 77">
            <a:extLst>
              <a:ext uri="{FF2B5EF4-FFF2-40B4-BE49-F238E27FC236}">
                <a16:creationId xmlns:a16="http://schemas.microsoft.com/office/drawing/2014/main" id="{8BED0409-854E-49C4-876E-A78C6D881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329" y="2391339"/>
            <a:ext cx="4295423" cy="4226565"/>
          </a:xfrm>
          <a:custGeom>
            <a:avLst/>
            <a:gdLst>
              <a:gd name="connsiteX0" fmla="*/ 2353286 w 3293367"/>
              <a:gd name="connsiteY0" fmla="*/ 2104683 h 3240573"/>
              <a:gd name="connsiteX1" fmla="*/ 2868450 w 3293367"/>
              <a:gd name="connsiteY1" fmla="*/ 2104683 h 3240573"/>
              <a:gd name="connsiteX2" fmla="*/ 2892703 w 3293367"/>
              <a:gd name="connsiteY2" fmla="*/ 2107904 h 3240573"/>
              <a:gd name="connsiteX3" fmla="*/ 2909383 w 3293367"/>
              <a:gd name="connsiteY3" fmla="*/ 2114898 h 3240573"/>
              <a:gd name="connsiteX4" fmla="*/ 2899189 w 3293367"/>
              <a:gd name="connsiteY4" fmla="*/ 2132529 h 3240573"/>
              <a:gd name="connsiteX5" fmla="*/ 2538022 w 3293367"/>
              <a:gd name="connsiteY5" fmla="*/ 2757176 h 3240573"/>
              <a:gd name="connsiteX6" fmla="*/ 2322847 w 3293367"/>
              <a:gd name="connsiteY6" fmla="*/ 2882232 h 3240573"/>
              <a:gd name="connsiteX7" fmla="*/ 2149884 w 3293367"/>
              <a:gd name="connsiteY7" fmla="*/ 2882232 h 3240573"/>
              <a:gd name="connsiteX8" fmla="*/ 2129707 w 3293367"/>
              <a:gd name="connsiteY8" fmla="*/ 2882232 h 3240573"/>
              <a:gd name="connsiteX9" fmla="*/ 2110453 w 3293367"/>
              <a:gd name="connsiteY9" fmla="*/ 2849077 h 3240573"/>
              <a:gd name="connsiteX10" fmla="*/ 2016148 w 3293367"/>
              <a:gd name="connsiteY10" fmla="*/ 2686675 h 3240573"/>
              <a:gd name="connsiteX11" fmla="*/ 2016148 w 3293367"/>
              <a:gd name="connsiteY11" fmla="*/ 2595774 h 3240573"/>
              <a:gd name="connsiteX12" fmla="*/ 2274287 w 3293367"/>
              <a:gd name="connsiteY12" fmla="*/ 2151242 h 3240573"/>
              <a:gd name="connsiteX13" fmla="*/ 2353286 w 3293367"/>
              <a:gd name="connsiteY13" fmla="*/ 2104683 h 3240573"/>
              <a:gd name="connsiteX14" fmla="*/ 939150 w 3293367"/>
              <a:gd name="connsiteY14" fmla="*/ 0 h 3240573"/>
              <a:gd name="connsiteX15" fmla="*/ 2322847 w 3293367"/>
              <a:gd name="connsiteY15" fmla="*/ 0 h 3240573"/>
              <a:gd name="connsiteX16" fmla="*/ 2538022 w 3293367"/>
              <a:gd name="connsiteY16" fmla="*/ 125055 h 3240573"/>
              <a:gd name="connsiteX17" fmla="*/ 3228376 w 3293367"/>
              <a:gd name="connsiteY17" fmla="*/ 1319038 h 3240573"/>
              <a:gd name="connsiteX18" fmla="*/ 3228376 w 3293367"/>
              <a:gd name="connsiteY18" fmla="*/ 1563194 h 3240573"/>
              <a:gd name="connsiteX19" fmla="*/ 2972043 w 3293367"/>
              <a:gd name="connsiteY19" fmla="*/ 2006528 h 3240573"/>
              <a:gd name="connsiteX20" fmla="*/ 2950440 w 3293367"/>
              <a:gd name="connsiteY20" fmla="*/ 2043890 h 3240573"/>
              <a:gd name="connsiteX21" fmla="*/ 2951200 w 3293367"/>
              <a:gd name="connsiteY21" fmla="*/ 2044209 h 3240573"/>
              <a:gd name="connsiteX22" fmla="*/ 2989324 w 3293367"/>
              <a:gd name="connsiteY22" fmla="*/ 2082660 h 3240573"/>
              <a:gd name="connsiteX23" fmla="*/ 3279247 w 3293367"/>
              <a:gd name="connsiteY23" fmla="*/ 2584089 h 3240573"/>
              <a:gd name="connsiteX24" fmla="*/ 3279247 w 3293367"/>
              <a:gd name="connsiteY24" fmla="*/ 2686626 h 3240573"/>
              <a:gd name="connsiteX25" fmla="*/ 2989324 w 3293367"/>
              <a:gd name="connsiteY25" fmla="*/ 3188054 h 3240573"/>
              <a:gd name="connsiteX26" fmla="*/ 2898957 w 3293367"/>
              <a:gd name="connsiteY26" fmla="*/ 3240573 h 3240573"/>
              <a:gd name="connsiteX27" fmla="*/ 2317855 w 3293367"/>
              <a:gd name="connsiteY27" fmla="*/ 3240573 h 3240573"/>
              <a:gd name="connsiteX28" fmla="*/ 2228744 w 3293367"/>
              <a:gd name="connsiteY28" fmla="*/ 3188054 h 3240573"/>
              <a:gd name="connsiteX29" fmla="*/ 2072563 w 3293367"/>
              <a:gd name="connsiteY29" fmla="*/ 2919100 h 3240573"/>
              <a:gd name="connsiteX30" fmla="*/ 2054920 w 3293367"/>
              <a:gd name="connsiteY30" fmla="*/ 2888716 h 3240573"/>
              <a:gd name="connsiteX31" fmla="*/ 2068802 w 3293367"/>
              <a:gd name="connsiteY31" fmla="*/ 2888716 h 3240573"/>
              <a:gd name="connsiteX32" fmla="*/ 2134418 w 3293367"/>
              <a:gd name="connsiteY32" fmla="*/ 2888716 h 3240573"/>
              <a:gd name="connsiteX33" fmla="*/ 2162922 w 3293367"/>
              <a:gd name="connsiteY33" fmla="*/ 2937803 h 3240573"/>
              <a:gd name="connsiteX34" fmla="*/ 2271824 w 3293367"/>
              <a:gd name="connsiteY34" fmla="*/ 3125340 h 3240573"/>
              <a:gd name="connsiteX35" fmla="*/ 2350824 w 3293367"/>
              <a:gd name="connsiteY35" fmla="*/ 3171900 h 3240573"/>
              <a:gd name="connsiteX36" fmla="*/ 2865989 w 3293367"/>
              <a:gd name="connsiteY36" fmla="*/ 3171900 h 3240573"/>
              <a:gd name="connsiteX37" fmla="*/ 2946100 w 3293367"/>
              <a:gd name="connsiteY37" fmla="*/ 3125340 h 3240573"/>
              <a:gd name="connsiteX38" fmla="*/ 3203126 w 3293367"/>
              <a:gd name="connsiteY38" fmla="*/ 2680809 h 3240573"/>
              <a:gd name="connsiteX39" fmla="*/ 3203126 w 3293367"/>
              <a:gd name="connsiteY39" fmla="*/ 2589906 h 3240573"/>
              <a:gd name="connsiteX40" fmla="*/ 2946100 w 3293367"/>
              <a:gd name="connsiteY40" fmla="*/ 2145375 h 3240573"/>
              <a:gd name="connsiteX41" fmla="*/ 2912303 w 3293367"/>
              <a:gd name="connsiteY41" fmla="*/ 2111287 h 3240573"/>
              <a:gd name="connsiteX42" fmla="*/ 2908392 w 3293367"/>
              <a:gd name="connsiteY42" fmla="*/ 2109648 h 3240573"/>
              <a:gd name="connsiteX43" fmla="*/ 2929357 w 3293367"/>
              <a:gd name="connsiteY43" fmla="*/ 2073390 h 3240573"/>
              <a:gd name="connsiteX44" fmla="*/ 2944948 w 3293367"/>
              <a:gd name="connsiteY44" fmla="*/ 2046424 h 3240573"/>
              <a:gd name="connsiteX45" fmla="*/ 2928777 w 3293367"/>
              <a:gd name="connsiteY45" fmla="*/ 2039643 h 3240573"/>
              <a:gd name="connsiteX46" fmla="*/ 2901420 w 3293367"/>
              <a:gd name="connsiteY46" fmla="*/ 2036009 h 3240573"/>
              <a:gd name="connsiteX47" fmla="*/ 2320317 w 3293367"/>
              <a:gd name="connsiteY47" fmla="*/ 2036009 h 3240573"/>
              <a:gd name="connsiteX48" fmla="*/ 2231207 w 3293367"/>
              <a:gd name="connsiteY48" fmla="*/ 2088527 h 3240573"/>
              <a:gd name="connsiteX49" fmla="*/ 1940028 w 3293367"/>
              <a:gd name="connsiteY49" fmla="*/ 2589956 h 3240573"/>
              <a:gd name="connsiteX50" fmla="*/ 1940028 w 3293367"/>
              <a:gd name="connsiteY50" fmla="*/ 2692493 h 3240573"/>
              <a:gd name="connsiteX51" fmla="*/ 2036139 w 3293367"/>
              <a:gd name="connsiteY51" fmla="*/ 2858003 h 3240573"/>
              <a:gd name="connsiteX52" fmla="*/ 2050209 w 3293367"/>
              <a:gd name="connsiteY52" fmla="*/ 2882232 h 3240573"/>
              <a:gd name="connsiteX53" fmla="*/ 1985031 w 3293367"/>
              <a:gd name="connsiteY53" fmla="*/ 2882232 h 3240573"/>
              <a:gd name="connsiteX54" fmla="*/ 939150 w 3293367"/>
              <a:gd name="connsiteY54" fmla="*/ 2882232 h 3240573"/>
              <a:gd name="connsiteX55" fmla="*/ 726963 w 3293367"/>
              <a:gd name="connsiteY55" fmla="*/ 2757176 h 3240573"/>
              <a:gd name="connsiteX56" fmla="*/ 33622 w 3293367"/>
              <a:gd name="connsiteY56" fmla="*/ 1563194 h 3240573"/>
              <a:gd name="connsiteX57" fmla="*/ 33622 w 3293367"/>
              <a:gd name="connsiteY57" fmla="*/ 1319038 h 3240573"/>
              <a:gd name="connsiteX58" fmla="*/ 726963 w 3293367"/>
              <a:gd name="connsiteY58" fmla="*/ 125055 h 3240573"/>
              <a:gd name="connsiteX59" fmla="*/ 939150 w 3293367"/>
              <a:gd name="connsiteY59" fmla="*/ 0 h 32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367" h="3240573">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D4340B2E-01FD-4F5D-9C4D-AD3923AD2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1733" y="843530"/>
            <a:ext cx="3309879" cy="2983688"/>
          </a:xfrm>
          <a:custGeom>
            <a:avLst/>
            <a:gdLst>
              <a:gd name="connsiteX0" fmla="*/ 944317 w 3309879"/>
              <a:gd name="connsiteY0" fmla="*/ 0 h 2983688"/>
              <a:gd name="connsiteX1" fmla="*/ 2368743 w 3309879"/>
              <a:gd name="connsiteY1" fmla="*/ 0 h 2983688"/>
              <a:gd name="connsiteX2" fmla="*/ 2572231 w 3309879"/>
              <a:gd name="connsiteY2" fmla="*/ 116416 h 2983688"/>
              <a:gd name="connsiteX3" fmla="*/ 3284443 w 3309879"/>
              <a:gd name="connsiteY3" fmla="*/ 1371117 h 2983688"/>
              <a:gd name="connsiteX4" fmla="*/ 3284443 w 3309879"/>
              <a:gd name="connsiteY4" fmla="*/ 1612573 h 2983688"/>
              <a:gd name="connsiteX5" fmla="*/ 2572231 w 3309879"/>
              <a:gd name="connsiteY5" fmla="*/ 2867272 h 2983688"/>
              <a:gd name="connsiteX6" fmla="*/ 2368743 w 3309879"/>
              <a:gd name="connsiteY6" fmla="*/ 2983688 h 2983688"/>
              <a:gd name="connsiteX7" fmla="*/ 944317 w 3309879"/>
              <a:gd name="connsiteY7" fmla="*/ 2983688 h 2983688"/>
              <a:gd name="connsiteX8" fmla="*/ 740830 w 3309879"/>
              <a:gd name="connsiteY8" fmla="*/ 2867272 h 2983688"/>
              <a:gd name="connsiteX9" fmla="*/ 28617 w 3309879"/>
              <a:gd name="connsiteY9" fmla="*/ 1612573 h 2983688"/>
              <a:gd name="connsiteX10" fmla="*/ 28617 w 3309879"/>
              <a:gd name="connsiteY10" fmla="*/ 1371117 h 2983688"/>
              <a:gd name="connsiteX11" fmla="*/ 740830 w 3309879"/>
              <a:gd name="connsiteY11" fmla="*/ 116416 h 2983688"/>
              <a:gd name="connsiteX12" fmla="*/ 944317 w 3309879"/>
              <a:gd name="connsiteY12" fmla="*/ 0 h 298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9879" h="2983688">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Diagram&#10;&#10;Description automatically generated">
            <a:extLst>
              <a:ext uri="{FF2B5EF4-FFF2-40B4-BE49-F238E27FC236}">
                <a16:creationId xmlns:a16="http://schemas.microsoft.com/office/drawing/2014/main" id="{F66132CC-0C74-48EB-8737-CA5754EE750E}"/>
              </a:ext>
            </a:extLst>
          </p:cNvPr>
          <p:cNvPicPr>
            <a:picLocks noChangeAspect="1"/>
          </p:cNvPicPr>
          <p:nvPr/>
        </p:nvPicPr>
        <p:blipFill>
          <a:blip r:embed="rId4"/>
          <a:stretch>
            <a:fillRect/>
          </a:stretch>
        </p:blipFill>
        <p:spPr>
          <a:xfrm>
            <a:off x="5404639" y="3054466"/>
            <a:ext cx="4155113" cy="2212596"/>
          </a:xfrm>
          <a:prstGeom prst="rect">
            <a:avLst/>
          </a:prstGeom>
        </p:spPr>
      </p:pic>
      <p:pic>
        <p:nvPicPr>
          <p:cNvPr id="1026" name="Picture 2" descr="figure">
            <a:extLst>
              <a:ext uri="{FF2B5EF4-FFF2-40B4-BE49-F238E27FC236}">
                <a16:creationId xmlns:a16="http://schemas.microsoft.com/office/drawing/2014/main" id="{BD1894D0-574E-4829-B9C8-A18C6D37C8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36044" y="1361351"/>
            <a:ext cx="2135083" cy="169917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174F2E5-B84D-4675-9820-5790916146CB}"/>
              </a:ext>
            </a:extLst>
          </p:cNvPr>
          <p:cNvSpPr txBox="1"/>
          <p:nvPr/>
        </p:nvSpPr>
        <p:spPr>
          <a:xfrm>
            <a:off x="6212676" y="1636603"/>
            <a:ext cx="3392977" cy="246221"/>
          </a:xfrm>
          <a:prstGeom prst="rect">
            <a:avLst/>
          </a:prstGeom>
          <a:noFill/>
        </p:spPr>
        <p:txBody>
          <a:bodyPr wrap="square">
            <a:spAutoFit/>
          </a:bodyPr>
          <a:lstStyle/>
          <a:p>
            <a:r>
              <a:rPr lang="en-US" sz="1000" dirty="0"/>
              <a:t>https://plasma.oxinst.com/technology/atomic-layer-etching</a:t>
            </a:r>
          </a:p>
        </p:txBody>
      </p:sp>
      <p:sp>
        <p:nvSpPr>
          <p:cNvPr id="28" name="TextBox 27">
            <a:extLst>
              <a:ext uri="{FF2B5EF4-FFF2-40B4-BE49-F238E27FC236}">
                <a16:creationId xmlns:a16="http://schemas.microsoft.com/office/drawing/2014/main" id="{BB003820-49B4-462B-BDCD-D9AAB9395132}"/>
              </a:ext>
            </a:extLst>
          </p:cNvPr>
          <p:cNvSpPr txBox="1"/>
          <p:nvPr/>
        </p:nvSpPr>
        <p:spPr>
          <a:xfrm>
            <a:off x="9126730" y="3083880"/>
            <a:ext cx="2753710" cy="246221"/>
          </a:xfrm>
          <a:prstGeom prst="rect">
            <a:avLst/>
          </a:prstGeom>
          <a:noFill/>
        </p:spPr>
        <p:txBody>
          <a:bodyPr wrap="square">
            <a:spAutoFit/>
          </a:bodyPr>
          <a:lstStyle/>
          <a:p>
            <a:r>
              <a:rPr lang="en-US" sz="1000" dirty="0"/>
              <a:t>https://avs.scitation.org/doi/10.1116/1.4913379</a:t>
            </a:r>
          </a:p>
        </p:txBody>
      </p:sp>
      <p:sp>
        <p:nvSpPr>
          <p:cNvPr id="30" name="TextBox 29">
            <a:extLst>
              <a:ext uri="{FF2B5EF4-FFF2-40B4-BE49-F238E27FC236}">
                <a16:creationId xmlns:a16="http://schemas.microsoft.com/office/drawing/2014/main" id="{28F6421B-4E36-47A3-AC3B-A84A0AF26AAD}"/>
              </a:ext>
            </a:extLst>
          </p:cNvPr>
          <p:cNvSpPr txBox="1"/>
          <p:nvPr/>
        </p:nvSpPr>
        <p:spPr>
          <a:xfrm>
            <a:off x="5559972" y="5201119"/>
            <a:ext cx="6096000" cy="369332"/>
          </a:xfrm>
          <a:prstGeom prst="rect">
            <a:avLst/>
          </a:prstGeom>
          <a:noFill/>
        </p:spPr>
        <p:txBody>
          <a:bodyPr wrap="square">
            <a:spAutoFit/>
          </a:bodyPr>
          <a:lstStyle/>
          <a:p>
            <a:r>
              <a:rPr lang="en-US" dirty="0"/>
              <a:t>Solid State Technology issue December 2013</a:t>
            </a:r>
          </a:p>
        </p:txBody>
      </p:sp>
    </p:spTree>
    <p:extLst>
      <p:ext uri="{BB962C8B-B14F-4D97-AF65-F5344CB8AC3E}">
        <p14:creationId xmlns:p14="http://schemas.microsoft.com/office/powerpoint/2010/main" val="351841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B9C5-52A2-4238-A1F6-CF370F1FA499}"/>
              </a:ext>
            </a:extLst>
          </p:cNvPr>
          <p:cNvSpPr>
            <a:spLocks noGrp="1"/>
          </p:cNvSpPr>
          <p:nvPr>
            <p:ph type="title"/>
          </p:nvPr>
        </p:nvSpPr>
        <p:spPr>
          <a:xfrm>
            <a:off x="649224" y="629266"/>
            <a:ext cx="5102351" cy="1676603"/>
          </a:xfrm>
        </p:spPr>
        <p:txBody>
          <a:bodyPr>
            <a:normAutofit/>
          </a:bodyPr>
          <a:lstStyle/>
          <a:p>
            <a:r>
              <a:rPr lang="en-US" dirty="0"/>
              <a:t>Plasma ALE</a:t>
            </a:r>
          </a:p>
        </p:txBody>
      </p:sp>
      <p:sp>
        <p:nvSpPr>
          <p:cNvPr id="3" name="Content Placeholder 2">
            <a:extLst>
              <a:ext uri="{FF2B5EF4-FFF2-40B4-BE49-F238E27FC236}">
                <a16:creationId xmlns:a16="http://schemas.microsoft.com/office/drawing/2014/main" id="{0AAB8A50-AFA9-44AC-BA66-353CF32F099A}"/>
              </a:ext>
            </a:extLst>
          </p:cNvPr>
          <p:cNvSpPr>
            <a:spLocks noGrp="1"/>
          </p:cNvSpPr>
          <p:nvPr>
            <p:ph idx="1"/>
          </p:nvPr>
        </p:nvSpPr>
        <p:spPr>
          <a:xfrm>
            <a:off x="649224" y="2438400"/>
            <a:ext cx="5102351" cy="3785419"/>
          </a:xfrm>
        </p:spPr>
        <p:txBody>
          <a:bodyPr>
            <a:normAutofit lnSpcReduction="10000"/>
          </a:bodyPr>
          <a:lstStyle/>
          <a:p>
            <a:pPr marL="0" indent="0">
              <a:buNone/>
            </a:pPr>
            <a:r>
              <a:rPr lang="en-US" sz="2000" u="sng" dirty="0"/>
              <a:t>Advantages</a:t>
            </a:r>
          </a:p>
          <a:p>
            <a:r>
              <a:rPr lang="en-US" sz="2000" dirty="0"/>
              <a:t>Low damage</a:t>
            </a:r>
          </a:p>
          <a:p>
            <a:r>
              <a:rPr lang="en-US" sz="2000" dirty="0"/>
              <a:t>Precise depth control</a:t>
            </a:r>
          </a:p>
          <a:p>
            <a:r>
              <a:rPr lang="en-US" sz="2000" dirty="0"/>
              <a:t>Highly selective</a:t>
            </a:r>
          </a:p>
          <a:p>
            <a:r>
              <a:rPr lang="en-US" sz="2000" dirty="0"/>
              <a:t>Smooth surface after process</a:t>
            </a:r>
          </a:p>
          <a:p>
            <a:r>
              <a:rPr lang="en-US" sz="2000" dirty="0"/>
              <a:t>Anisotropic</a:t>
            </a:r>
          </a:p>
          <a:p>
            <a:pPr marL="0" indent="0">
              <a:buNone/>
            </a:pPr>
            <a:r>
              <a:rPr lang="en-US" sz="2000" u="sng" dirty="0"/>
              <a:t>Disadvantages</a:t>
            </a:r>
            <a:endParaRPr lang="en-US" sz="2000" dirty="0"/>
          </a:p>
          <a:p>
            <a:r>
              <a:rPr lang="en-US" sz="2000" dirty="0"/>
              <a:t>Slow unless continuous method is used</a:t>
            </a:r>
          </a:p>
          <a:p>
            <a:r>
              <a:rPr lang="en-US" sz="2000" dirty="0"/>
              <a:t>Continuous method trades speed for precision</a:t>
            </a:r>
          </a:p>
        </p:txBody>
      </p:sp>
      <p:sp>
        <p:nvSpPr>
          <p:cNvPr id="11" name="Rectangle 10">
            <a:extLst>
              <a:ext uri="{FF2B5EF4-FFF2-40B4-BE49-F238E27FC236}">
                <a16:creationId xmlns:a16="http://schemas.microsoft.com/office/drawing/2014/main"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523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10;&#10;Description automatically generated">
            <a:extLst>
              <a:ext uri="{FF2B5EF4-FFF2-40B4-BE49-F238E27FC236}">
                <a16:creationId xmlns:a16="http://schemas.microsoft.com/office/drawing/2014/main" id="{F08F5B7A-9629-4941-A07B-EDEC2EEF1CC3}"/>
              </a:ext>
            </a:extLst>
          </p:cNvPr>
          <p:cNvPicPr>
            <a:picLocks noChangeAspect="1"/>
          </p:cNvPicPr>
          <p:nvPr/>
        </p:nvPicPr>
        <p:blipFill>
          <a:blip r:embed="rId2"/>
          <a:stretch>
            <a:fillRect/>
          </a:stretch>
        </p:blipFill>
        <p:spPr>
          <a:xfrm>
            <a:off x="8057926" y="694945"/>
            <a:ext cx="2208724" cy="2322576"/>
          </a:xfrm>
          <a:prstGeom prst="rect">
            <a:avLst/>
          </a:prstGeom>
        </p:spPr>
      </p:pic>
      <p:sp>
        <p:nvSpPr>
          <p:cNvPr id="15"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F8DCD3-0EF9-4A4D-A8B5-85BF9867844C}"/>
              </a:ext>
            </a:extLst>
          </p:cNvPr>
          <p:cNvPicPr>
            <a:picLocks noChangeAspect="1"/>
          </p:cNvPicPr>
          <p:nvPr/>
        </p:nvPicPr>
        <p:blipFill>
          <a:blip r:embed="rId3"/>
          <a:stretch>
            <a:fillRect/>
          </a:stretch>
        </p:blipFill>
        <p:spPr>
          <a:xfrm>
            <a:off x="7059168" y="4015359"/>
            <a:ext cx="4206240" cy="1735074"/>
          </a:xfrm>
          <a:prstGeom prst="rect">
            <a:avLst/>
          </a:prstGeom>
          <a:effectLst/>
        </p:spPr>
      </p:pic>
      <p:sp>
        <p:nvSpPr>
          <p:cNvPr id="16" name="TextBox 15">
            <a:extLst>
              <a:ext uri="{FF2B5EF4-FFF2-40B4-BE49-F238E27FC236}">
                <a16:creationId xmlns:a16="http://schemas.microsoft.com/office/drawing/2014/main" id="{5B8EB679-B86D-4E7B-B11D-F6DB77556E69}"/>
              </a:ext>
            </a:extLst>
          </p:cNvPr>
          <p:cNvSpPr txBox="1"/>
          <p:nvPr/>
        </p:nvSpPr>
        <p:spPr>
          <a:xfrm>
            <a:off x="7525407" y="5750433"/>
            <a:ext cx="3457903" cy="246221"/>
          </a:xfrm>
          <a:prstGeom prst="rect">
            <a:avLst/>
          </a:prstGeom>
          <a:noFill/>
        </p:spPr>
        <p:txBody>
          <a:bodyPr wrap="square">
            <a:spAutoFit/>
          </a:bodyPr>
          <a:lstStyle/>
          <a:p>
            <a:r>
              <a:rPr lang="en-US" sz="1000" dirty="0"/>
              <a:t>https://plasma.oxinst.com/technology/atomic-layer-etching</a:t>
            </a:r>
          </a:p>
        </p:txBody>
      </p:sp>
      <p:sp>
        <p:nvSpPr>
          <p:cNvPr id="17" name="TextBox 16">
            <a:extLst>
              <a:ext uri="{FF2B5EF4-FFF2-40B4-BE49-F238E27FC236}">
                <a16:creationId xmlns:a16="http://schemas.microsoft.com/office/drawing/2014/main" id="{C6EF6C01-A347-4C79-B7BE-30C903DA3CCD}"/>
              </a:ext>
            </a:extLst>
          </p:cNvPr>
          <p:cNvSpPr txBox="1"/>
          <p:nvPr/>
        </p:nvSpPr>
        <p:spPr>
          <a:xfrm>
            <a:off x="7059168" y="2917921"/>
            <a:ext cx="6096000" cy="369332"/>
          </a:xfrm>
          <a:prstGeom prst="rect">
            <a:avLst/>
          </a:prstGeom>
          <a:noFill/>
        </p:spPr>
        <p:txBody>
          <a:bodyPr wrap="square">
            <a:spAutoFit/>
          </a:bodyPr>
          <a:lstStyle/>
          <a:p>
            <a:r>
              <a:rPr lang="en-US" dirty="0"/>
              <a:t>Solid State Technology issue December 2013</a:t>
            </a:r>
          </a:p>
        </p:txBody>
      </p:sp>
    </p:spTree>
    <p:extLst>
      <p:ext uri="{BB962C8B-B14F-4D97-AF65-F5344CB8AC3E}">
        <p14:creationId xmlns:p14="http://schemas.microsoft.com/office/powerpoint/2010/main" val="318792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7411-1D70-4186-9294-983E2CD8ED72}"/>
              </a:ext>
            </a:extLst>
          </p:cNvPr>
          <p:cNvSpPr>
            <a:spLocks noGrp="1"/>
          </p:cNvSpPr>
          <p:nvPr>
            <p:ph type="title"/>
          </p:nvPr>
        </p:nvSpPr>
        <p:spPr>
          <a:xfrm>
            <a:off x="649224" y="629266"/>
            <a:ext cx="5102351" cy="1676603"/>
          </a:xfrm>
        </p:spPr>
        <p:txBody>
          <a:bodyPr>
            <a:normAutofit/>
          </a:bodyPr>
          <a:lstStyle/>
          <a:p>
            <a:r>
              <a:rPr lang="en-US" dirty="0"/>
              <a:t>Thermal ALE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AD1881-F769-4AA5-B7E1-1EE491225A4D}"/>
                  </a:ext>
                </a:extLst>
              </p:cNvPr>
              <p:cNvSpPr>
                <a:spLocks noGrp="1"/>
              </p:cNvSpPr>
              <p:nvPr>
                <p:ph idx="1"/>
              </p:nvPr>
            </p:nvSpPr>
            <p:spPr>
              <a:xfrm>
                <a:off x="649224" y="2438400"/>
                <a:ext cx="5102351" cy="3785419"/>
              </a:xfrm>
            </p:spPr>
            <p:txBody>
              <a:bodyPr>
                <a:normAutofit/>
              </a:bodyPr>
              <a:lstStyle/>
              <a:p>
                <a:pPr marL="0" indent="0">
                  <a:buNone/>
                </a:pPr>
                <a:r>
                  <a:rPr lang="en-US" sz="1900" u="sng" dirty="0"/>
                  <a:t>Fluorination Process:</a:t>
                </a:r>
              </a:p>
              <a:p>
                <a:pPr marL="514350" indent="-514350">
                  <a:buFont typeface="+mj-lt"/>
                  <a:buAutoNum type="arabicPeriod"/>
                </a:pPr>
                <a:r>
                  <a:rPr lang="en-US" sz="1900" dirty="0"/>
                  <a:t>Surface modification performed by dosing metal oxide with HF. Resulting in a self-limiting surface reaction and alter as a by product.</a:t>
                </a:r>
              </a:p>
              <a:p>
                <a:pPr marL="514350" indent="-514350">
                  <a:buFont typeface="+mj-lt"/>
                  <a:buAutoNum type="arabicPeriod"/>
                </a:pPr>
                <a:r>
                  <a:rPr lang="en-US" sz="1900" dirty="0"/>
                  <a:t>Cleaning residual fluorination byproducts.</a:t>
                </a:r>
              </a:p>
              <a:p>
                <a:pPr marL="514350" indent="-514350">
                  <a:buFont typeface="+mj-lt"/>
                  <a:buAutoNum type="arabicPeriod"/>
                </a:pPr>
                <a:r>
                  <a:rPr lang="en-US" sz="1900" dirty="0"/>
                  <a:t>The fluorinated metal oxide is dosed with </a:t>
                </a:r>
                <a14:m>
                  <m:oMath xmlns:m="http://schemas.openxmlformats.org/officeDocument/2006/math">
                    <m:r>
                      <a:rPr lang="en-US" sz="1900" b="0" i="1">
                        <a:latin typeface="Cambria Math" panose="02040503050406030204" pitchFamily="18" charset="0"/>
                      </a:rPr>
                      <m:t>𝐴𝑙</m:t>
                    </m:r>
                    <m:r>
                      <a:rPr lang="en-US" sz="1900" b="0" i="1">
                        <a:latin typeface="Cambria Math" panose="02040503050406030204" pitchFamily="18" charset="0"/>
                      </a:rPr>
                      <m:t>(</m:t>
                    </m:r>
                    <m:r>
                      <a:rPr lang="en-US" sz="1900" b="0" i="1">
                        <a:latin typeface="Cambria Math" panose="02040503050406030204" pitchFamily="18" charset="0"/>
                      </a:rPr>
                      <m:t>𝐶</m:t>
                    </m:r>
                    <m:sSub>
                      <m:sSubPr>
                        <m:ctrlPr>
                          <a:rPr lang="en-US" sz="1900" b="0" i="1">
                            <a:latin typeface="Cambria Math" panose="02040503050406030204" pitchFamily="18" charset="0"/>
                          </a:rPr>
                        </m:ctrlPr>
                      </m:sSubPr>
                      <m:e>
                        <m:r>
                          <a:rPr lang="en-US" sz="1900" b="0" i="1">
                            <a:latin typeface="Cambria Math" panose="02040503050406030204" pitchFamily="18" charset="0"/>
                          </a:rPr>
                          <m:t>𝐻</m:t>
                        </m:r>
                      </m:e>
                      <m:sub>
                        <m:r>
                          <a:rPr lang="en-US" sz="1900" b="0" i="1">
                            <a:latin typeface="Cambria Math" panose="02040503050406030204" pitchFamily="18" charset="0"/>
                          </a:rPr>
                          <m:t>3</m:t>
                        </m:r>
                      </m:sub>
                    </m:sSub>
                    <m:sSub>
                      <m:sSubPr>
                        <m:ctrlPr>
                          <a:rPr lang="en-US" sz="1900" b="0" i="1">
                            <a:latin typeface="Cambria Math" panose="02040503050406030204" pitchFamily="18" charset="0"/>
                          </a:rPr>
                        </m:ctrlPr>
                      </m:sSubPr>
                      <m:e>
                        <m:r>
                          <a:rPr lang="en-US" sz="1900" b="0" i="1">
                            <a:latin typeface="Cambria Math" panose="02040503050406030204" pitchFamily="18" charset="0"/>
                          </a:rPr>
                          <m:t>)</m:t>
                        </m:r>
                      </m:e>
                      <m:sub>
                        <m:r>
                          <a:rPr lang="en-US" sz="1900" b="0" i="1">
                            <a:latin typeface="Cambria Math" panose="02040503050406030204" pitchFamily="18" charset="0"/>
                          </a:rPr>
                          <m:t>3</m:t>
                        </m:r>
                      </m:sub>
                    </m:sSub>
                    <m:r>
                      <a:rPr lang="en-US" sz="1900" b="0" i="1">
                        <a:latin typeface="Cambria Math" panose="02040503050406030204" pitchFamily="18" charset="0"/>
                      </a:rPr>
                      <m:t> (</m:t>
                    </m:r>
                    <m:r>
                      <m:rPr>
                        <m:nor/>
                      </m:rPr>
                      <a:rPr lang="en-US" sz="1900"/>
                      <m:t>trimethylaluminum</m:t>
                    </m:r>
                    <m:r>
                      <m:rPr>
                        <m:nor/>
                      </m:rPr>
                      <a:rPr lang="en-US" sz="1900"/>
                      <m:t> </m:t>
                    </m:r>
                  </m:oMath>
                </a14:m>
                <a:r>
                  <a:rPr lang="en-US" sz="1900" dirty="0"/>
                  <a:t>) and a ligand exchange occurs, separating the fluorinated layer from the rest of the metal oxide.</a:t>
                </a:r>
              </a:p>
              <a:p>
                <a:pPr marL="514350" indent="-514350">
                  <a:buFont typeface="+mj-lt"/>
                  <a:buAutoNum type="arabicPeriod"/>
                </a:pPr>
                <a:r>
                  <a:rPr lang="en-US" sz="1900" dirty="0"/>
                  <a:t>The Metal oxide is washed.</a:t>
                </a:r>
              </a:p>
              <a:p>
                <a:pPr marL="514350" indent="-514350">
                  <a:buFont typeface="+mj-lt"/>
                  <a:buAutoNum type="arabicPeriod"/>
                </a:pPr>
                <a:endParaRPr lang="en-US" sz="1900" dirty="0"/>
              </a:p>
            </p:txBody>
          </p:sp>
        </mc:Choice>
        <mc:Fallback xmlns="">
          <p:sp>
            <p:nvSpPr>
              <p:cNvPr id="3" name="Content Placeholder 2">
                <a:extLst>
                  <a:ext uri="{FF2B5EF4-FFF2-40B4-BE49-F238E27FC236}">
                    <a16:creationId xmlns:a16="http://schemas.microsoft.com/office/drawing/2014/main" id="{1FAD1881-F769-4AA5-B7E1-1EE491225A4D}"/>
                  </a:ext>
                </a:extLst>
              </p:cNvPr>
              <p:cNvSpPr>
                <a:spLocks noGrp="1" noRot="1" noChangeAspect="1" noMove="1" noResize="1" noEditPoints="1" noAdjustHandles="1" noChangeArrowheads="1" noChangeShapeType="1" noTextEdit="1"/>
              </p:cNvSpPr>
              <p:nvPr>
                <p:ph idx="1"/>
              </p:nvPr>
            </p:nvSpPr>
            <p:spPr>
              <a:xfrm>
                <a:off x="649224" y="2438400"/>
                <a:ext cx="5102351" cy="3785419"/>
              </a:xfrm>
              <a:blipFill>
                <a:blip r:embed="rId3"/>
                <a:stretch>
                  <a:fillRect l="-1196" t="-1610" r="-2033"/>
                </a:stretch>
              </a:blipFill>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406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g. 2">
            <a:extLst>
              <a:ext uri="{FF2B5EF4-FFF2-40B4-BE49-F238E27FC236}">
                <a16:creationId xmlns:a16="http://schemas.microsoft.com/office/drawing/2014/main" id="{79157783-A2D1-47EE-9F1B-A4710F4338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08234" y="694945"/>
            <a:ext cx="2508107" cy="2322576"/>
          </a:xfrm>
          <a:prstGeom prst="rect">
            <a:avLst/>
          </a:prstGeom>
          <a:noFill/>
          <a:extLst>
            <a:ext uri="{909E8E84-426E-40DD-AFC4-6F175D3DCCD1}">
              <a14:hiddenFill xmlns:a14="http://schemas.microsoft.com/office/drawing/2010/main">
                <a:solidFill>
                  <a:srgbClr val="FFFFFF"/>
                </a:solidFill>
              </a14:hiddenFill>
            </a:ext>
          </a:extLst>
        </p:spPr>
      </p:pic>
      <p:sp>
        <p:nvSpPr>
          <p:cNvPr id="141"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ig. 4">
            <a:extLst>
              <a:ext uri="{FF2B5EF4-FFF2-40B4-BE49-F238E27FC236}">
                <a16:creationId xmlns:a16="http://schemas.microsoft.com/office/drawing/2014/main" id="{6B683E48-E781-4F9A-A09C-A5F0AB4271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89243" y="3721608"/>
            <a:ext cx="3746089" cy="23225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4BE4B35-C56C-4CBC-BDC3-769913C8AC0D}"/>
              </a:ext>
            </a:extLst>
          </p:cNvPr>
          <p:cNvSpPr txBox="1"/>
          <p:nvPr/>
        </p:nvSpPr>
        <p:spPr>
          <a:xfrm>
            <a:off x="7159120" y="2999567"/>
            <a:ext cx="3988048" cy="246221"/>
          </a:xfrm>
          <a:prstGeom prst="rect">
            <a:avLst/>
          </a:prstGeom>
          <a:noFill/>
        </p:spPr>
        <p:txBody>
          <a:bodyPr wrap="square">
            <a:spAutoFit/>
          </a:bodyPr>
          <a:lstStyle/>
          <a:p>
            <a:r>
              <a:rPr lang="en-US" sz="1000" dirty="0">
                <a:hlinkClick r:id="rId6"/>
              </a:rPr>
              <a:t>https://www.sciencedirect.com/science/article/pii/S1002007118304623</a:t>
            </a:r>
            <a:endParaRPr lang="en-US" sz="1000" dirty="0"/>
          </a:p>
        </p:txBody>
      </p:sp>
      <p:sp>
        <p:nvSpPr>
          <p:cNvPr id="12" name="TextBox 11">
            <a:extLst>
              <a:ext uri="{FF2B5EF4-FFF2-40B4-BE49-F238E27FC236}">
                <a16:creationId xmlns:a16="http://schemas.microsoft.com/office/drawing/2014/main" id="{F6D8225D-A9EC-4459-9064-A0EFDE06CDDC}"/>
              </a:ext>
            </a:extLst>
          </p:cNvPr>
          <p:cNvSpPr txBox="1"/>
          <p:nvPr/>
        </p:nvSpPr>
        <p:spPr>
          <a:xfrm>
            <a:off x="7159120" y="6046886"/>
            <a:ext cx="3988048" cy="246221"/>
          </a:xfrm>
          <a:prstGeom prst="rect">
            <a:avLst/>
          </a:prstGeom>
          <a:noFill/>
        </p:spPr>
        <p:txBody>
          <a:bodyPr wrap="square">
            <a:spAutoFit/>
          </a:bodyPr>
          <a:lstStyle/>
          <a:p>
            <a:r>
              <a:rPr lang="en-US" sz="1000" dirty="0">
                <a:hlinkClick r:id="rId6"/>
              </a:rPr>
              <a:t>https://www.sciencedirect.com/science/article/pii/S1002007118304623</a:t>
            </a:r>
            <a:endParaRPr lang="en-US" sz="1000" dirty="0"/>
          </a:p>
        </p:txBody>
      </p:sp>
    </p:spTree>
    <p:extLst>
      <p:ext uri="{BB962C8B-B14F-4D97-AF65-F5344CB8AC3E}">
        <p14:creationId xmlns:p14="http://schemas.microsoft.com/office/powerpoint/2010/main" val="229543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3D88-D3A8-437C-BB4B-56E06A5F1A3A}"/>
              </a:ext>
            </a:extLst>
          </p:cNvPr>
          <p:cNvSpPr>
            <a:spLocks noGrp="1"/>
          </p:cNvSpPr>
          <p:nvPr>
            <p:ph type="title"/>
          </p:nvPr>
        </p:nvSpPr>
        <p:spPr>
          <a:xfrm>
            <a:off x="648929" y="629266"/>
            <a:ext cx="4944152" cy="1622321"/>
          </a:xfrm>
        </p:spPr>
        <p:txBody>
          <a:bodyPr>
            <a:normAutofit/>
          </a:bodyPr>
          <a:lstStyle/>
          <a:p>
            <a:r>
              <a:rPr lang="en-US" dirty="0"/>
              <a:t>Thermal ALE</a:t>
            </a:r>
          </a:p>
        </p:txBody>
      </p:sp>
      <p:sp>
        <p:nvSpPr>
          <p:cNvPr id="3" name="Content Placeholder 2">
            <a:extLst>
              <a:ext uri="{FF2B5EF4-FFF2-40B4-BE49-F238E27FC236}">
                <a16:creationId xmlns:a16="http://schemas.microsoft.com/office/drawing/2014/main" id="{629199C1-5367-4A0E-9015-506F8520EEDA}"/>
              </a:ext>
            </a:extLst>
          </p:cNvPr>
          <p:cNvSpPr>
            <a:spLocks noGrp="1"/>
          </p:cNvSpPr>
          <p:nvPr>
            <p:ph idx="1"/>
          </p:nvPr>
        </p:nvSpPr>
        <p:spPr>
          <a:xfrm>
            <a:off x="648930" y="2438400"/>
            <a:ext cx="4944151" cy="3785419"/>
          </a:xfrm>
        </p:spPr>
        <p:txBody>
          <a:bodyPr>
            <a:normAutofit fontScale="92500" lnSpcReduction="10000"/>
          </a:bodyPr>
          <a:lstStyle/>
          <a:p>
            <a:r>
              <a:rPr lang="en-US" sz="2200" dirty="0"/>
              <a:t>Thermal ALE processes are highly temperature dependent, most range from 200-250 degrees C.</a:t>
            </a:r>
          </a:p>
          <a:p>
            <a:pPr marL="0" indent="0">
              <a:buNone/>
            </a:pPr>
            <a:r>
              <a:rPr lang="en-US" sz="2200" u="sng" dirty="0"/>
              <a:t>Advantages</a:t>
            </a:r>
          </a:p>
          <a:p>
            <a:r>
              <a:rPr lang="en-US" sz="2200" dirty="0"/>
              <a:t>Isotropic</a:t>
            </a:r>
          </a:p>
          <a:p>
            <a:r>
              <a:rPr lang="en-US" sz="2200" dirty="0"/>
              <a:t>Self-limiting</a:t>
            </a:r>
          </a:p>
          <a:p>
            <a:r>
              <a:rPr lang="en-US" sz="2200" dirty="0"/>
              <a:t>Reactants can widely vary to accommodate many different metal oxides</a:t>
            </a:r>
          </a:p>
          <a:p>
            <a:pPr marL="0" indent="0">
              <a:buNone/>
            </a:pPr>
            <a:r>
              <a:rPr lang="en-US" sz="2200" u="sng" dirty="0"/>
              <a:t>Disadvantages</a:t>
            </a:r>
          </a:p>
          <a:p>
            <a:r>
              <a:rPr lang="en-US" sz="2200" dirty="0"/>
              <a:t>Cannot directly etch SiO2. another step must be added to the process to convert SiO2 into  Al2O3 / Silicate</a:t>
            </a:r>
          </a:p>
          <a:p>
            <a:pPr marL="0" indent="0">
              <a:buNone/>
            </a:pPr>
            <a:endParaRPr lang="en-US" sz="2200" dirty="0"/>
          </a:p>
          <a:p>
            <a:endParaRPr lang="en-US" sz="2200" dirty="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EDB799-7F7D-4697-969C-C8F291DF96D2}"/>
              </a:ext>
            </a:extLst>
          </p:cNvPr>
          <p:cNvPicPr>
            <a:picLocks noChangeAspect="1"/>
          </p:cNvPicPr>
          <p:nvPr/>
        </p:nvPicPr>
        <p:blipFill>
          <a:blip r:embed="rId2"/>
          <a:stretch>
            <a:fillRect/>
          </a:stretch>
        </p:blipFill>
        <p:spPr>
          <a:xfrm>
            <a:off x="6904709" y="1490023"/>
            <a:ext cx="4475531" cy="3874706"/>
          </a:xfrm>
          <a:prstGeom prst="rect">
            <a:avLst/>
          </a:prstGeom>
          <a:effectLst/>
        </p:spPr>
      </p:pic>
      <p:sp>
        <p:nvSpPr>
          <p:cNvPr id="8" name="TextBox 7">
            <a:extLst>
              <a:ext uri="{FF2B5EF4-FFF2-40B4-BE49-F238E27FC236}">
                <a16:creationId xmlns:a16="http://schemas.microsoft.com/office/drawing/2014/main" id="{274165A0-72B7-42CD-9E34-5392187FC5E9}"/>
              </a:ext>
            </a:extLst>
          </p:cNvPr>
          <p:cNvSpPr txBox="1"/>
          <p:nvPr/>
        </p:nvSpPr>
        <p:spPr>
          <a:xfrm>
            <a:off x="6595869" y="5507684"/>
            <a:ext cx="3988048" cy="246221"/>
          </a:xfrm>
          <a:prstGeom prst="rect">
            <a:avLst/>
          </a:prstGeom>
          <a:noFill/>
        </p:spPr>
        <p:txBody>
          <a:bodyPr wrap="square">
            <a:spAutoFit/>
          </a:bodyPr>
          <a:lstStyle/>
          <a:p>
            <a:r>
              <a:rPr lang="en-US" sz="1000" dirty="0">
                <a:hlinkClick r:id="rId3"/>
              </a:rPr>
              <a:t>https://www.sciencedirect.com/science/article/pii/S1002007118304623</a:t>
            </a:r>
            <a:endParaRPr lang="en-US" sz="1000" dirty="0"/>
          </a:p>
        </p:txBody>
      </p:sp>
    </p:spTree>
    <p:extLst>
      <p:ext uri="{BB962C8B-B14F-4D97-AF65-F5344CB8AC3E}">
        <p14:creationId xmlns:p14="http://schemas.microsoft.com/office/powerpoint/2010/main" val="63723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5665-3D76-41AE-AF81-27897C66A6A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F720375-0E6A-403A-995C-4E2F6F6A9DA1}"/>
              </a:ext>
            </a:extLst>
          </p:cNvPr>
          <p:cNvSpPr>
            <a:spLocks noGrp="1"/>
          </p:cNvSpPr>
          <p:nvPr>
            <p:ph idx="1"/>
          </p:nvPr>
        </p:nvSpPr>
        <p:spPr/>
        <p:txBody>
          <a:bodyPr/>
          <a:lstStyle/>
          <a:p>
            <a:r>
              <a:rPr lang="en-US" dirty="0"/>
              <a:t>These nanolithography systems have been researched for many years and are just now becoming refined enough to be used in mass production of semiconductors.</a:t>
            </a:r>
          </a:p>
          <a:p>
            <a:r>
              <a:rPr lang="en-US" dirty="0"/>
              <a:t>The main prospect of these processes is the very fine detail they can produce in order to reliably create complex 3D structures at nm levels.</a:t>
            </a:r>
          </a:p>
          <a:p>
            <a:r>
              <a:rPr lang="en-US" dirty="0"/>
              <a:t>The main trade offs these processes is the length of them, complex setups and high energy or material waste.</a:t>
            </a:r>
          </a:p>
          <a:p>
            <a:r>
              <a:rPr lang="en-US" dirty="0"/>
              <a:t>Researchers are continuing  working to increase the economic viability.</a:t>
            </a:r>
          </a:p>
        </p:txBody>
      </p:sp>
    </p:spTree>
    <p:extLst>
      <p:ext uri="{BB962C8B-B14F-4D97-AF65-F5344CB8AC3E}">
        <p14:creationId xmlns:p14="http://schemas.microsoft.com/office/powerpoint/2010/main" val="111315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5F73-289F-4C5D-983B-B6CE846B921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006B1DD-2D0C-4E3C-9B01-4C12758CB8CC}"/>
              </a:ext>
            </a:extLst>
          </p:cNvPr>
          <p:cNvSpPr>
            <a:spLocks noGrp="1"/>
          </p:cNvSpPr>
          <p:nvPr>
            <p:ph idx="1"/>
          </p:nvPr>
        </p:nvSpPr>
        <p:spPr/>
        <p:txBody>
          <a:bodyPr>
            <a:normAutofit fontScale="62500" lnSpcReduction="20000"/>
          </a:bodyPr>
          <a:lstStyle/>
          <a:p>
            <a:r>
              <a:rPr lang="en-US" dirty="0">
                <a:hlinkClick r:id="rId2"/>
              </a:rPr>
              <a:t>https://www.sciencedirect.com/science/article/pii/S1002007118304623</a:t>
            </a:r>
            <a:endParaRPr lang="en-US" dirty="0"/>
          </a:p>
          <a:p>
            <a:r>
              <a:rPr lang="en-US" dirty="0">
                <a:hlinkClick r:id="rId3"/>
              </a:rPr>
              <a:t>https://plasma.oxinst.com/technology/atomic-layer-etching</a:t>
            </a:r>
            <a:endParaRPr lang="en-US" dirty="0"/>
          </a:p>
          <a:p>
            <a:r>
              <a:rPr lang="en-US" dirty="0">
                <a:hlinkClick r:id="rId4"/>
              </a:rPr>
              <a:t>https://avs.scitation.org/doi/10.1116/1.4913379</a:t>
            </a:r>
            <a:endParaRPr lang="en-US" dirty="0"/>
          </a:p>
          <a:p>
            <a:r>
              <a:rPr lang="en-US" dirty="0">
                <a:hlinkClick r:id="rId5"/>
              </a:rPr>
              <a:t>https://web.archive.org/web/20170505142915/http://electroiq.com/wp-content/uploads/magazines/SolidStateTechnology_December_2013.pdf</a:t>
            </a:r>
            <a:endParaRPr lang="en-US" dirty="0"/>
          </a:p>
          <a:p>
            <a:r>
              <a:rPr lang="en-US" dirty="0">
                <a:hlinkClick r:id="rId6"/>
              </a:rPr>
              <a:t>https://semiengineering.com/etching-technology-advances/</a:t>
            </a:r>
            <a:endParaRPr lang="en-US" dirty="0"/>
          </a:p>
          <a:p>
            <a:r>
              <a:rPr lang="en-US" dirty="0">
                <a:hlinkClick r:id="rId7"/>
              </a:rPr>
              <a:t>https://www.halbleiter.org/pdf/en/Fundamentals/Fundamentals%20-%20Construction%20of%20a%20FinFET.pdf</a:t>
            </a:r>
            <a:endParaRPr lang="en-US" dirty="0"/>
          </a:p>
          <a:p>
            <a:r>
              <a:rPr lang="en-US" dirty="0">
                <a:hlinkClick r:id="rId8"/>
              </a:rPr>
              <a:t>https://semianalysis.com/samsung-foundry-3nm-gate-all-around-process-node-3gae-delayed-to-2024/</a:t>
            </a:r>
            <a:r>
              <a:rPr lang="en-US" dirty="0"/>
              <a:t> </a:t>
            </a:r>
          </a:p>
          <a:p>
            <a:r>
              <a:rPr lang="en-US" dirty="0">
                <a:hlinkClick r:id="rId9"/>
              </a:rPr>
              <a:t>https://en.wikichip.org/wiki/5_nm_lithography_process</a:t>
            </a:r>
            <a:endParaRPr lang="en-US" dirty="0"/>
          </a:p>
          <a:p>
            <a:r>
              <a:rPr lang="en-US" dirty="0"/>
              <a:t>Fabrication Engineering at the Micro- and Nanoscale third ed. Stephen A. Campbell</a:t>
            </a:r>
          </a:p>
          <a:p>
            <a:r>
              <a:rPr lang="en-US" dirty="0">
                <a:hlinkClick r:id="rId10"/>
              </a:rPr>
              <a:t>https://www.youtube.com/watch?v=c-3p8moNXfI</a:t>
            </a:r>
            <a:r>
              <a:rPr lang="en-US" dirty="0"/>
              <a:t> </a:t>
            </a:r>
          </a:p>
          <a:p>
            <a:r>
              <a:rPr lang="en-US" dirty="0">
                <a:hlinkClick r:id="rId11"/>
              </a:rPr>
              <a:t>https://www.youtube.com/watch?v=6LcTrp6SB3o</a:t>
            </a:r>
            <a:r>
              <a:rPr lang="en-US" dirty="0"/>
              <a:t> </a:t>
            </a:r>
          </a:p>
        </p:txBody>
      </p:sp>
    </p:spTree>
    <p:extLst>
      <p:ext uri="{BB962C8B-B14F-4D97-AF65-F5344CB8AC3E}">
        <p14:creationId xmlns:p14="http://schemas.microsoft.com/office/powerpoint/2010/main" val="306345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7C0D-C444-4817-880D-B0B9F67EF9D2}"/>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787A7C18-5668-4E52-811B-2AEAE3002E4A}"/>
              </a:ext>
            </a:extLst>
          </p:cNvPr>
          <p:cNvSpPr>
            <a:spLocks noGrp="1"/>
          </p:cNvSpPr>
          <p:nvPr>
            <p:ph idx="1"/>
          </p:nvPr>
        </p:nvSpPr>
        <p:spPr/>
        <p:txBody>
          <a:bodyPr>
            <a:normAutofit/>
          </a:bodyPr>
          <a:lstStyle/>
          <a:p>
            <a:r>
              <a:rPr lang="en-US" dirty="0"/>
              <a:t>Modern MOSFET sizing</a:t>
            </a:r>
          </a:p>
          <a:p>
            <a:r>
              <a:rPr lang="en-US" dirty="0"/>
              <a:t>3 dimensional transistors</a:t>
            </a:r>
          </a:p>
          <a:p>
            <a:r>
              <a:rPr lang="en-US" dirty="0"/>
              <a:t>Ramifications for the lithography process</a:t>
            </a:r>
          </a:p>
          <a:p>
            <a:r>
              <a:rPr lang="en-US" dirty="0"/>
              <a:t>Nanoscale lithography</a:t>
            </a:r>
          </a:p>
          <a:p>
            <a:pPr lvl="1"/>
            <a:r>
              <a:rPr lang="en-US" dirty="0"/>
              <a:t>Electron Beam</a:t>
            </a:r>
          </a:p>
          <a:p>
            <a:pPr lvl="1"/>
            <a:r>
              <a:rPr lang="en-US" dirty="0"/>
              <a:t>Atomic Layer Deposition</a:t>
            </a:r>
          </a:p>
          <a:p>
            <a:pPr lvl="1"/>
            <a:r>
              <a:rPr lang="en-US" dirty="0"/>
              <a:t>Atomic Layer Etching</a:t>
            </a:r>
          </a:p>
          <a:p>
            <a:pPr lvl="2"/>
            <a:r>
              <a:rPr lang="en-US" dirty="0"/>
              <a:t>Plasma ALE</a:t>
            </a:r>
          </a:p>
          <a:p>
            <a:pPr lvl="2"/>
            <a:r>
              <a:rPr lang="en-US" dirty="0"/>
              <a:t>Thermal ALE</a:t>
            </a:r>
          </a:p>
          <a:p>
            <a:endParaRPr lang="en-US" dirty="0"/>
          </a:p>
        </p:txBody>
      </p:sp>
    </p:spTree>
    <p:extLst>
      <p:ext uri="{BB962C8B-B14F-4D97-AF65-F5344CB8AC3E}">
        <p14:creationId xmlns:p14="http://schemas.microsoft.com/office/powerpoint/2010/main" val="376316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3A5A-B3FA-4C92-B207-510C793FF3FC}"/>
              </a:ext>
            </a:extLst>
          </p:cNvPr>
          <p:cNvSpPr>
            <a:spLocks noGrp="1"/>
          </p:cNvSpPr>
          <p:nvPr>
            <p:ph type="title"/>
          </p:nvPr>
        </p:nvSpPr>
        <p:spPr/>
        <p:txBody>
          <a:bodyPr/>
          <a:lstStyle/>
          <a:p>
            <a:r>
              <a:rPr lang="en-US" dirty="0"/>
              <a:t>Basis for Questions</a:t>
            </a:r>
          </a:p>
        </p:txBody>
      </p:sp>
      <p:sp>
        <p:nvSpPr>
          <p:cNvPr id="3" name="Content Placeholder 2">
            <a:extLst>
              <a:ext uri="{FF2B5EF4-FFF2-40B4-BE49-F238E27FC236}">
                <a16:creationId xmlns:a16="http://schemas.microsoft.com/office/drawing/2014/main" id="{B03D3ABB-665A-425F-863A-9789C07D6179}"/>
              </a:ext>
            </a:extLst>
          </p:cNvPr>
          <p:cNvSpPr>
            <a:spLocks noGrp="1"/>
          </p:cNvSpPr>
          <p:nvPr>
            <p:ph idx="1"/>
          </p:nvPr>
        </p:nvSpPr>
        <p:spPr/>
        <p:txBody>
          <a:bodyPr/>
          <a:lstStyle/>
          <a:p>
            <a:pPr marL="514350" indent="-514350">
              <a:buFont typeface="+mj-lt"/>
              <a:buAutoNum type="arabicPeriod"/>
            </a:pPr>
            <a:r>
              <a:rPr lang="en-US" dirty="0"/>
              <a:t>Differences between thermal and plasma ALE/ALD</a:t>
            </a:r>
          </a:p>
          <a:p>
            <a:pPr marL="514350" indent="-514350">
              <a:buFont typeface="+mj-lt"/>
              <a:buAutoNum type="arabicPeriod"/>
            </a:pPr>
            <a:r>
              <a:rPr lang="en-US" dirty="0"/>
              <a:t>What makes </a:t>
            </a:r>
            <a:r>
              <a:rPr lang="en-US" dirty="0" err="1"/>
              <a:t>FinFets</a:t>
            </a:r>
            <a:r>
              <a:rPr lang="en-US" dirty="0"/>
              <a:t> superior to planar MOSFETS?</a:t>
            </a:r>
          </a:p>
          <a:p>
            <a:pPr marL="514350" indent="-514350">
              <a:buFont typeface="+mj-lt"/>
              <a:buAutoNum type="arabicPeriod"/>
            </a:pPr>
            <a:r>
              <a:rPr lang="en-US" dirty="0"/>
              <a:t>What are some of the advantages and drawbacks to self-limiting reactions in lithography?</a:t>
            </a:r>
          </a:p>
          <a:p>
            <a:pPr marL="514350" indent="-514350">
              <a:buFont typeface="+mj-lt"/>
              <a:buAutoNum type="arabicPeriod"/>
            </a:pPr>
            <a:r>
              <a:rPr lang="en-US" dirty="0"/>
              <a:t>Given your previous knowledge of different lithography techniques and applications. What would be a good application for any of the techniques shown in this presentation?</a:t>
            </a:r>
          </a:p>
          <a:p>
            <a:pPr marL="514350" indent="-514350">
              <a:buFont typeface="+mj-lt"/>
              <a:buAutoNum type="arabicPeriod"/>
            </a:pPr>
            <a:r>
              <a:rPr lang="en-US" dirty="0"/>
              <a:t>Why will the 5nm process most likely be the last process to use </a:t>
            </a:r>
            <a:r>
              <a:rPr lang="en-US" dirty="0" err="1"/>
              <a:t>FinFet</a:t>
            </a:r>
            <a:r>
              <a:rPr lang="en-US" dirty="0"/>
              <a:t> technology?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70206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5D4AB3-7942-4DDB-85EE-0A045472FFD6}"/>
              </a:ext>
            </a:extLst>
          </p:cNvPr>
          <p:cNvSpPr>
            <a:spLocks noGrp="1"/>
          </p:cNvSpPr>
          <p:nvPr>
            <p:ph type="title"/>
          </p:nvPr>
        </p:nvSpPr>
        <p:spPr>
          <a:xfrm>
            <a:off x="643467" y="321734"/>
            <a:ext cx="10905066" cy="1135737"/>
          </a:xfrm>
        </p:spPr>
        <p:txBody>
          <a:bodyPr>
            <a:normAutofit/>
          </a:bodyPr>
          <a:lstStyle/>
          <a:p>
            <a:r>
              <a:rPr lang="en-US" sz="3600" b="1" dirty="0"/>
              <a:t>Todays Transistors</a:t>
            </a:r>
          </a:p>
        </p:txBody>
      </p:sp>
      <p:sp>
        <p:nvSpPr>
          <p:cNvPr id="3" name="Content Placeholder 2">
            <a:extLst>
              <a:ext uri="{FF2B5EF4-FFF2-40B4-BE49-F238E27FC236}">
                <a16:creationId xmlns:a16="http://schemas.microsoft.com/office/drawing/2014/main" id="{F7BB54C1-4A4B-489F-8A57-BF2D373C136A}"/>
              </a:ext>
            </a:extLst>
          </p:cNvPr>
          <p:cNvSpPr>
            <a:spLocks noGrp="1"/>
          </p:cNvSpPr>
          <p:nvPr>
            <p:ph idx="1"/>
          </p:nvPr>
        </p:nvSpPr>
        <p:spPr>
          <a:xfrm>
            <a:off x="643469" y="1782981"/>
            <a:ext cx="4008384" cy="4393982"/>
          </a:xfrm>
        </p:spPr>
        <p:txBody>
          <a:bodyPr>
            <a:normAutofit/>
          </a:bodyPr>
          <a:lstStyle/>
          <a:p>
            <a:r>
              <a:rPr lang="en-US" sz="2000" dirty="0"/>
              <a:t>Transistor sizing  is growing continuously smaller, pushing the boundary of current MOSFET fabrication techniques and design.</a:t>
            </a:r>
          </a:p>
          <a:p>
            <a:r>
              <a:rPr lang="en-US" sz="2000" dirty="0"/>
              <a:t>In order to produce smaller node sizes the design of transistors had to be changed.</a:t>
            </a:r>
          </a:p>
          <a:p>
            <a:pPr marL="0" indent="0">
              <a:buNone/>
            </a:pPr>
            <a:endParaRPr lang="en-US" sz="2000" dirty="0"/>
          </a:p>
          <a:p>
            <a:pPr marL="0" indent="0">
              <a:buNone/>
            </a:pPr>
            <a:endParaRPr lang="en-US" sz="2000" dirty="0"/>
          </a:p>
          <a:p>
            <a:pPr marL="0" indent="0">
              <a:buNone/>
            </a:pPr>
            <a:endParaRPr lang="en-US" sz="2000" dirty="0"/>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Table&#10;&#10;Description automatically generated">
            <a:extLst>
              <a:ext uri="{FF2B5EF4-FFF2-40B4-BE49-F238E27FC236}">
                <a16:creationId xmlns:a16="http://schemas.microsoft.com/office/drawing/2014/main" id="{22038957-A058-45AD-A243-53CE5BCFDF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6288" y="1782981"/>
            <a:ext cx="6231275"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BFBA1E71-57AD-4ABC-8E65-7823D9E7154E}"/>
              </a:ext>
            </a:extLst>
          </p:cNvPr>
          <p:cNvSpPr txBox="1"/>
          <p:nvPr/>
        </p:nvSpPr>
        <p:spPr>
          <a:xfrm>
            <a:off x="5975431" y="5973866"/>
            <a:ext cx="6094070" cy="246221"/>
          </a:xfrm>
          <a:prstGeom prst="rect">
            <a:avLst/>
          </a:prstGeom>
          <a:noFill/>
        </p:spPr>
        <p:txBody>
          <a:bodyPr wrap="square">
            <a:spAutoFit/>
          </a:bodyPr>
          <a:lstStyle/>
          <a:p>
            <a:r>
              <a:rPr lang="en-US" sz="1000" dirty="0"/>
              <a:t>https://en.wikichip.org/wiki/5_nm_lithography_process</a:t>
            </a:r>
          </a:p>
        </p:txBody>
      </p:sp>
    </p:spTree>
    <p:extLst>
      <p:ext uri="{BB962C8B-B14F-4D97-AF65-F5344CB8AC3E}">
        <p14:creationId xmlns:p14="http://schemas.microsoft.com/office/powerpoint/2010/main" val="373578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BAA7DF-8EEA-4BC7-AEE6-D7C92D3172C2}"/>
              </a:ext>
            </a:extLst>
          </p:cNvPr>
          <p:cNvSpPr>
            <a:spLocks noGrp="1"/>
          </p:cNvSpPr>
          <p:nvPr>
            <p:ph type="title"/>
          </p:nvPr>
        </p:nvSpPr>
        <p:spPr>
          <a:xfrm>
            <a:off x="643467" y="321734"/>
            <a:ext cx="10905066" cy="1135737"/>
          </a:xfrm>
        </p:spPr>
        <p:txBody>
          <a:bodyPr>
            <a:normAutofit/>
          </a:bodyPr>
          <a:lstStyle/>
          <a:p>
            <a:r>
              <a:rPr lang="en-US" sz="3600" b="1" dirty="0"/>
              <a:t>Modern MOSFET design</a:t>
            </a:r>
          </a:p>
        </p:txBody>
      </p:sp>
      <p:sp>
        <p:nvSpPr>
          <p:cNvPr id="3" name="Content Placeholder 2">
            <a:extLst>
              <a:ext uri="{FF2B5EF4-FFF2-40B4-BE49-F238E27FC236}">
                <a16:creationId xmlns:a16="http://schemas.microsoft.com/office/drawing/2014/main" id="{6EF26632-A5FA-4D5F-8BF4-8D38BA4CCBF4}"/>
              </a:ext>
            </a:extLst>
          </p:cNvPr>
          <p:cNvSpPr>
            <a:spLocks noGrp="1"/>
          </p:cNvSpPr>
          <p:nvPr>
            <p:ph idx="1"/>
          </p:nvPr>
        </p:nvSpPr>
        <p:spPr>
          <a:xfrm>
            <a:off x="643469" y="1782981"/>
            <a:ext cx="4008384" cy="4393982"/>
          </a:xfrm>
        </p:spPr>
        <p:txBody>
          <a:bodyPr>
            <a:normAutofit/>
          </a:bodyPr>
          <a:lstStyle/>
          <a:p>
            <a:pPr lvl="1"/>
            <a:r>
              <a:rPr lang="en-US" sz="2000" dirty="0"/>
              <a:t>Planar (2D)</a:t>
            </a:r>
          </a:p>
          <a:p>
            <a:pPr lvl="2"/>
            <a:r>
              <a:rPr lang="en-US" sz="1600" dirty="0"/>
              <a:t>22nm and above</a:t>
            </a:r>
          </a:p>
          <a:p>
            <a:pPr lvl="1"/>
            <a:r>
              <a:rPr lang="en-US" sz="2000" dirty="0"/>
              <a:t>3D transistors</a:t>
            </a:r>
          </a:p>
          <a:p>
            <a:pPr lvl="2"/>
            <a:r>
              <a:rPr lang="en-US" sz="1600" dirty="0" err="1"/>
              <a:t>FinFet</a:t>
            </a:r>
            <a:r>
              <a:rPr lang="en-US" sz="1600" dirty="0"/>
              <a:t> transistors</a:t>
            </a:r>
          </a:p>
          <a:p>
            <a:pPr lvl="3"/>
            <a:r>
              <a:rPr lang="en-US" sz="1400" dirty="0"/>
              <a:t>14-5nm</a:t>
            </a:r>
          </a:p>
          <a:p>
            <a:pPr lvl="2"/>
            <a:r>
              <a:rPr lang="en-US" sz="1600" dirty="0"/>
              <a:t>Nanosheet and Nanowire transistors </a:t>
            </a:r>
          </a:p>
          <a:p>
            <a:pPr lvl="3"/>
            <a:r>
              <a:rPr lang="en-US" sz="1400" dirty="0"/>
              <a:t>3nm</a:t>
            </a:r>
          </a:p>
          <a:p>
            <a:pPr lvl="1"/>
            <a:endParaRPr lang="en-US" sz="2000" dirty="0"/>
          </a:p>
          <a:p>
            <a:endParaRPr lang="en-US" sz="2000" dirty="0"/>
          </a:p>
        </p:txBody>
      </p:sp>
      <p:grpSp>
        <p:nvGrpSpPr>
          <p:cNvPr id="75" name="Group 74">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6" name="Isosceles Triangle 7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a:extLst>
              <a:ext uri="{FF2B5EF4-FFF2-40B4-BE49-F238E27FC236}">
                <a16:creationId xmlns:a16="http://schemas.microsoft.com/office/drawing/2014/main" id="{87554120-7EC4-4EB8-8727-3472B80D1A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3004867"/>
            <a:ext cx="6253212" cy="191812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80" name="Rectangle 79">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06107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43B9CA2-4B31-4ACD-9A9F-B8E6C64203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1CADDB37-3285-4E7E-B7F4-A57DB23E8860}"/>
              </a:ext>
            </a:extLst>
          </p:cNvPr>
          <p:cNvPicPr>
            <a:picLocks noChangeAspect="1"/>
          </p:cNvPicPr>
          <p:nvPr/>
        </p:nvPicPr>
        <p:blipFill rotWithShape="1">
          <a:blip r:embed="rId3"/>
          <a:srcRect l="16282" r="-4" b="-4"/>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9" name="Picture 8" descr="Diagram&#10;&#10;Description automatically generated with low confidence">
            <a:extLst>
              <a:ext uri="{FF2B5EF4-FFF2-40B4-BE49-F238E27FC236}">
                <a16:creationId xmlns:a16="http://schemas.microsoft.com/office/drawing/2014/main" id="{CF2CE727-3E75-4391-A076-D98CB51E38BB}"/>
              </a:ext>
            </a:extLst>
          </p:cNvPr>
          <p:cNvPicPr>
            <a:picLocks noChangeAspect="1"/>
          </p:cNvPicPr>
          <p:nvPr/>
        </p:nvPicPr>
        <p:blipFill rotWithShape="1">
          <a:blip r:embed="rId4"/>
          <a:srcRect l="15136" r="16160"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Picture 6" descr="Diagram, schematic&#10;&#10;Description automatically generated">
            <a:extLst>
              <a:ext uri="{FF2B5EF4-FFF2-40B4-BE49-F238E27FC236}">
                <a16:creationId xmlns:a16="http://schemas.microsoft.com/office/drawing/2014/main" id="{D51E3408-67D1-464B-9391-B4AC40FF2870}"/>
              </a:ext>
            </a:extLst>
          </p:cNvPr>
          <p:cNvPicPr>
            <a:picLocks noChangeAspect="1"/>
          </p:cNvPicPr>
          <p:nvPr/>
        </p:nvPicPr>
        <p:blipFill rotWithShape="1">
          <a:blip r:embed="rId5"/>
          <a:srcRect t="7311"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6" name="Freeform: Shape 15">
            <a:extLst>
              <a:ext uri="{FF2B5EF4-FFF2-40B4-BE49-F238E27FC236}">
                <a16:creationId xmlns:a16="http://schemas.microsoft.com/office/drawing/2014/main" id="{33F94DB1-BC5D-454D-845C-7BA3A1F469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676B86F-860B-4586-BCAA-C0650C09B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5CCE15-1621-433D-898B-A2ED4DFDBCB4}"/>
              </a:ext>
            </a:extLst>
          </p:cNvPr>
          <p:cNvSpPr>
            <a:spLocks noGrp="1"/>
          </p:cNvSpPr>
          <p:nvPr>
            <p:ph type="title"/>
          </p:nvPr>
        </p:nvSpPr>
        <p:spPr>
          <a:xfrm>
            <a:off x="448056" y="685800"/>
            <a:ext cx="4922338" cy="1325563"/>
          </a:xfrm>
        </p:spPr>
        <p:txBody>
          <a:bodyPr>
            <a:normAutofit/>
          </a:bodyPr>
          <a:lstStyle/>
          <a:p>
            <a:r>
              <a:rPr lang="en-US" sz="3400"/>
              <a:t>FinFets</a:t>
            </a:r>
          </a:p>
        </p:txBody>
      </p:sp>
      <p:sp>
        <p:nvSpPr>
          <p:cNvPr id="20" name="Rectangle 19">
            <a:extLst>
              <a:ext uri="{FF2B5EF4-FFF2-40B4-BE49-F238E27FC236}">
                <a16:creationId xmlns:a16="http://schemas.microsoft.com/office/drawing/2014/main" id="{8C818ED5-2F56-4171-9445-3AA4F4462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E74FCE8-866C-4AFA-B45C-FACE2A6094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8B0CF9C-74DC-4A9D-961E-E68F50126C23}"/>
              </a:ext>
            </a:extLst>
          </p:cNvPr>
          <p:cNvSpPr>
            <a:spLocks noGrp="1"/>
          </p:cNvSpPr>
          <p:nvPr>
            <p:ph idx="1"/>
          </p:nvPr>
        </p:nvSpPr>
        <p:spPr>
          <a:xfrm>
            <a:off x="448056" y="2514600"/>
            <a:ext cx="4922338" cy="3666744"/>
          </a:xfrm>
        </p:spPr>
        <p:txBody>
          <a:bodyPr>
            <a:normAutofit/>
          </a:bodyPr>
          <a:lstStyle/>
          <a:p>
            <a:r>
              <a:rPr lang="en-US" sz="2000" dirty="0"/>
              <a:t>A </a:t>
            </a:r>
            <a:r>
              <a:rPr lang="en-US" sz="2000" dirty="0" err="1"/>
              <a:t>FinFet</a:t>
            </a:r>
            <a:r>
              <a:rPr lang="en-US" sz="2000" dirty="0"/>
              <a:t> is defined by its 3 dimensional “fins” and gate channels.  </a:t>
            </a:r>
          </a:p>
          <a:p>
            <a:r>
              <a:rPr lang="en-US" sz="2000" dirty="0"/>
              <a:t>A </a:t>
            </a:r>
            <a:r>
              <a:rPr lang="en-US" sz="2000" dirty="0" err="1"/>
              <a:t>FinFet</a:t>
            </a:r>
            <a:r>
              <a:rPr lang="en-US" sz="2000" dirty="0"/>
              <a:t> can have 2 or 3 gates</a:t>
            </a:r>
          </a:p>
          <a:p>
            <a:r>
              <a:rPr lang="en-US" sz="2000" dirty="0"/>
              <a:t>Increasing the dimensions of the gate that contact the channel between the source and drain increases the control over that region</a:t>
            </a:r>
          </a:p>
          <a:p>
            <a:r>
              <a:rPr lang="en-US" sz="2000" dirty="0"/>
              <a:t>Early </a:t>
            </a:r>
            <a:r>
              <a:rPr lang="en-US" sz="2000" dirty="0" err="1"/>
              <a:t>FinFets</a:t>
            </a:r>
            <a:r>
              <a:rPr lang="en-US" sz="2000" dirty="0"/>
              <a:t> favored several fins in order to further increase current density. Later generations opt for less fin numbers and taller fins.</a:t>
            </a:r>
          </a:p>
        </p:txBody>
      </p:sp>
    </p:spTree>
    <p:extLst>
      <p:ext uri="{BB962C8B-B14F-4D97-AF65-F5344CB8AC3E}">
        <p14:creationId xmlns:p14="http://schemas.microsoft.com/office/powerpoint/2010/main" val="393079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A502-9D3D-4462-AE29-68F36435C029}"/>
              </a:ext>
            </a:extLst>
          </p:cNvPr>
          <p:cNvSpPr>
            <a:spLocks noGrp="1"/>
          </p:cNvSpPr>
          <p:nvPr>
            <p:ph type="title"/>
          </p:nvPr>
        </p:nvSpPr>
        <p:spPr>
          <a:xfrm>
            <a:off x="648929" y="629266"/>
            <a:ext cx="3505495" cy="1622321"/>
          </a:xfrm>
        </p:spPr>
        <p:txBody>
          <a:bodyPr>
            <a:normAutofit/>
          </a:bodyPr>
          <a:lstStyle/>
          <a:p>
            <a:r>
              <a:rPr lang="en-US" dirty="0"/>
              <a:t>Characteristics of The </a:t>
            </a:r>
            <a:r>
              <a:rPr lang="en-US" dirty="0" err="1"/>
              <a:t>FinFet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7ED22A-2F3D-462C-BA13-25A79CEB4D66}"/>
                  </a:ext>
                </a:extLst>
              </p:cNvPr>
              <p:cNvSpPr>
                <a:spLocks noGrp="1"/>
              </p:cNvSpPr>
              <p:nvPr>
                <p:ph idx="1"/>
              </p:nvPr>
            </p:nvSpPr>
            <p:spPr>
              <a:xfrm>
                <a:off x="484214" y="2438400"/>
                <a:ext cx="3867568" cy="3785419"/>
              </a:xfrm>
            </p:spPr>
            <p:txBody>
              <a:bodyPr>
                <a:normAutofit/>
              </a:bodyPr>
              <a:lstStyle/>
              <a:p>
                <a:pPr marL="0" indent="0">
                  <a:buNone/>
                </a:pPr>
                <a:r>
                  <a:rPr lang="en-US" sz="2000" dirty="0"/>
                  <a:t>Equation for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𝐼</m:t>
                        </m:r>
                      </m:e>
                      <m:sub>
                        <m:r>
                          <a:rPr lang="en-US" sz="2000" b="0" i="1">
                            <a:latin typeface="Cambria Math" panose="02040503050406030204" pitchFamily="18" charset="0"/>
                          </a:rPr>
                          <m:t>𝐷</m:t>
                        </m:r>
                      </m:sub>
                    </m:sSub>
                  </m:oMath>
                </a14:m>
                <a:r>
                  <a:rPr lang="en-US" sz="2000" dirty="0"/>
                  <a:t>  in saturation region for classical MOSFET:</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𝐷</m:t>
                          </m:r>
                          <m:r>
                            <a:rPr lang="en-US" sz="2000" i="1">
                              <a:latin typeface="Cambria Math" panose="02040503050406030204" pitchFamily="18" charset="0"/>
                            </a:rPr>
                            <m:t>,</m:t>
                          </m:r>
                          <m:r>
                            <a:rPr lang="en-US" sz="2000" i="1">
                              <a:latin typeface="Cambria Math" panose="02040503050406030204" pitchFamily="18" charset="0"/>
                            </a:rPr>
                            <m:t>𝑠𝑎𝑡</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𝑝</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0</m:t>
                              </m:r>
                            </m:sub>
                          </m:sSub>
                          <m:r>
                            <a:rPr lang="en-US" sz="2000" i="1">
                              <a:latin typeface="Cambria Math" panose="02040503050406030204" pitchFamily="18" charset="0"/>
                            </a:rPr>
                            <m:t>𝑥</m:t>
                          </m:r>
                        </m:num>
                        <m:den>
                          <m:r>
                            <a:rPr lang="en-US" sz="2000" i="1">
                              <a:latin typeface="Cambria Math" panose="02040503050406030204" pitchFamily="18" charset="0"/>
                            </a:rPr>
                            <m:t>2</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𝑤</m:t>
                          </m:r>
                        </m:num>
                        <m:den>
                          <m:r>
                            <a:rPr lang="en-US" sz="2000" i="1">
                              <a:latin typeface="Cambria Math" panose="02040503050406030204" pitchFamily="18" charset="0"/>
                            </a:rPr>
                            <m:t>𝐿</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i="1">
                                          <a:latin typeface="Cambria Math" panose="02040503050406030204" pitchFamily="18" charset="0"/>
                                        </a:rPr>
                                        <m:t>𝑠</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oMath>
                  </m:oMathPara>
                </a14:m>
                <a:endParaRPr lang="en-US" sz="2000" dirty="0"/>
              </a:p>
              <a:p>
                <a:pPr marL="0" indent="0">
                  <a:buNone/>
                </a:pPr>
                <a:r>
                  <a:rPr lang="en-US" sz="2000" dirty="0"/>
                  <a:t>For </a:t>
                </a:r>
                <a:r>
                  <a:rPr lang="en-US" sz="2000" dirty="0" err="1"/>
                  <a:t>FinFet</a:t>
                </a:r>
                <a:r>
                  <a:rPr lang="en-US" sz="2000" dirty="0"/>
                  <a:t>:</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𝐷</m:t>
                          </m:r>
                          <m:r>
                            <a:rPr lang="en-US" sz="2000" i="1">
                              <a:latin typeface="Cambria Math" panose="02040503050406030204" pitchFamily="18" charset="0"/>
                            </a:rPr>
                            <m:t>,</m:t>
                          </m:r>
                          <m:r>
                            <a:rPr lang="en-US" sz="2000" i="1">
                              <a:latin typeface="Cambria Math" panose="02040503050406030204" pitchFamily="18" charset="0"/>
                            </a:rPr>
                            <m:t>𝑠𝑎𝑡</m:t>
                          </m:r>
                        </m:sub>
                      </m:sSub>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b="0" i="1">
                                      <a:latin typeface="Cambria Math" panose="02040503050406030204" pitchFamily="18" charset="0"/>
                                    </a:rPr>
                                    <m:t>𝑓</m:t>
                                  </m:r>
                                  <m:r>
                                    <m:rPr>
                                      <m:sty m:val="p"/>
                                    </m:rPr>
                                    <a:rPr lang="en-US" sz="2000" i="1">
                                      <a:latin typeface="Cambria Math" panose="02040503050406030204" pitchFamily="18" charset="0"/>
                                    </a:rPr>
                                    <m:t>in</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b="0" i="1">
                                      <a:latin typeface="Cambria Math" panose="02040503050406030204" pitchFamily="18" charset="0"/>
                                    </a:rPr>
                                    <m:t>𝑔</m:t>
                                  </m:r>
                                </m:sub>
                              </m:sSub>
                            </m:den>
                          </m:f>
                        </m:e>
                      </m:d>
                      <m:f>
                        <m:fPr>
                          <m:ctrlPr>
                            <a:rPr lang="en-US" sz="2000" i="1">
                              <a:latin typeface="Cambria Math" panose="02040503050406030204" pitchFamily="18" charset="0"/>
                            </a:rPr>
                          </m:ctrlPr>
                        </m:fPr>
                        <m:num>
                          <m:r>
                            <a:rPr lang="en-US" sz="2000" i="1">
                              <a:latin typeface="Cambria Math" panose="02040503050406030204" pitchFamily="18" charset="0"/>
                            </a:rPr>
                            <m:t>𝜇</m:t>
                          </m:r>
                        </m:num>
                        <m:den>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0</m:t>
                              </m:r>
                              <m:r>
                                <a:rPr lang="en-US" sz="2000" b="0" i="1">
                                  <a:latin typeface="Cambria Math" panose="02040503050406030204" pitchFamily="18" charset="0"/>
                                </a:rPr>
                                <m:t>𝑥</m:t>
                              </m:r>
                            </m:sub>
                          </m:sSub>
                        </m:den>
                      </m:f>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𝐺𝑠</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oMath>
                  </m:oMathPara>
                </a14:m>
                <a:endParaRPr lang="en-US" sz="2000" dirty="0"/>
              </a:p>
            </p:txBody>
          </p:sp>
        </mc:Choice>
        <mc:Fallback xmlns="">
          <p:sp>
            <p:nvSpPr>
              <p:cNvPr id="3" name="Content Placeholder 2">
                <a:extLst>
                  <a:ext uri="{FF2B5EF4-FFF2-40B4-BE49-F238E27FC236}">
                    <a16:creationId xmlns:a16="http://schemas.microsoft.com/office/drawing/2014/main" id="{B77ED22A-2F3D-462C-BA13-25A79CEB4D66}"/>
                  </a:ext>
                </a:extLst>
              </p:cNvPr>
              <p:cNvSpPr>
                <a:spLocks noGrp="1" noRot="1" noChangeAspect="1" noMove="1" noResize="1" noEditPoints="1" noAdjustHandles="1" noChangeArrowheads="1" noChangeShapeType="1" noTextEdit="1"/>
              </p:cNvSpPr>
              <p:nvPr>
                <p:ph idx="1"/>
              </p:nvPr>
            </p:nvSpPr>
            <p:spPr>
              <a:xfrm>
                <a:off x="484214" y="2438400"/>
                <a:ext cx="3867568" cy="3785419"/>
              </a:xfrm>
              <a:blipFill>
                <a:blip r:embed="rId2"/>
                <a:stretch>
                  <a:fillRect l="-1575" t="-161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99DC04B7-7CCD-4072-8AA0-6BA0E64F1363}"/>
              </a:ext>
            </a:extLst>
          </p:cNvPr>
          <p:cNvPicPr>
            <a:picLocks noChangeAspect="1"/>
          </p:cNvPicPr>
          <p:nvPr/>
        </p:nvPicPr>
        <p:blipFill rotWithShape="1">
          <a:blip r:embed="rId3"/>
          <a:srcRect r="1578" b="-3"/>
          <a:stretch/>
        </p:blipFill>
        <p:spPr>
          <a:xfrm>
            <a:off x="5895175" y="807593"/>
            <a:ext cx="5040705" cy="5239568"/>
          </a:xfrm>
          <a:prstGeom prst="rect">
            <a:avLst/>
          </a:prstGeom>
          <a:effectLst/>
        </p:spPr>
      </p:pic>
      <p:sp>
        <p:nvSpPr>
          <p:cNvPr id="9" name="TextBox 8">
            <a:extLst>
              <a:ext uri="{FF2B5EF4-FFF2-40B4-BE49-F238E27FC236}">
                <a16:creationId xmlns:a16="http://schemas.microsoft.com/office/drawing/2014/main" id="{5ED1D9E9-6034-44E1-82ED-7ED8507D796D}"/>
              </a:ext>
            </a:extLst>
          </p:cNvPr>
          <p:cNvSpPr txBox="1"/>
          <p:nvPr/>
        </p:nvSpPr>
        <p:spPr>
          <a:xfrm>
            <a:off x="5611786" y="6023039"/>
            <a:ext cx="6096000" cy="246221"/>
          </a:xfrm>
          <a:prstGeom prst="rect">
            <a:avLst/>
          </a:prstGeom>
          <a:noFill/>
        </p:spPr>
        <p:txBody>
          <a:bodyPr wrap="square">
            <a:spAutoFit/>
          </a:bodyPr>
          <a:lstStyle/>
          <a:p>
            <a:r>
              <a:rPr lang="en-US" sz="1000" dirty="0"/>
              <a:t>https://semianalysis.com/samsung-foundry-3nm-gate-all-around-process-node-3gae-delayed-to-2024/</a:t>
            </a:r>
          </a:p>
        </p:txBody>
      </p:sp>
    </p:spTree>
    <p:extLst>
      <p:ext uri="{BB962C8B-B14F-4D97-AF65-F5344CB8AC3E}">
        <p14:creationId xmlns:p14="http://schemas.microsoft.com/office/powerpoint/2010/main" val="382803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1317C-0B53-49A7-9C21-EBAE154F68A8}"/>
              </a:ext>
            </a:extLst>
          </p:cNvPr>
          <p:cNvSpPr>
            <a:spLocks noGrp="1"/>
          </p:cNvSpPr>
          <p:nvPr>
            <p:ph type="title"/>
          </p:nvPr>
        </p:nvSpPr>
        <p:spPr>
          <a:xfrm>
            <a:off x="572493" y="238539"/>
            <a:ext cx="11018520" cy="1434415"/>
          </a:xfrm>
        </p:spPr>
        <p:txBody>
          <a:bodyPr anchor="b">
            <a:normAutofit/>
          </a:bodyPr>
          <a:lstStyle/>
          <a:p>
            <a:r>
              <a:rPr lang="en-US" sz="5000"/>
              <a:t>Ramifications For The Lithography Process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435FF4-5157-48A4-9B67-6920FF929EB0}"/>
              </a:ext>
            </a:extLst>
          </p:cNvPr>
          <p:cNvSpPr>
            <a:spLocks noGrp="1"/>
          </p:cNvSpPr>
          <p:nvPr>
            <p:ph idx="1"/>
          </p:nvPr>
        </p:nvSpPr>
        <p:spPr>
          <a:xfrm>
            <a:off x="572493" y="2071316"/>
            <a:ext cx="11018520" cy="4119172"/>
          </a:xfrm>
        </p:spPr>
        <p:txBody>
          <a:bodyPr anchor="t">
            <a:normAutofit/>
          </a:bodyPr>
          <a:lstStyle/>
          <a:p>
            <a:r>
              <a:rPr lang="en-US" sz="2200" dirty="0"/>
              <a:t>New transistor designs each have more and more complex requirements for fabrication.</a:t>
            </a:r>
          </a:p>
          <a:p>
            <a:r>
              <a:rPr lang="en-US" sz="2200" dirty="0"/>
              <a:t>For the </a:t>
            </a:r>
            <a:r>
              <a:rPr lang="en-US" sz="2200" dirty="0" err="1"/>
              <a:t>FinFets</a:t>
            </a:r>
            <a:r>
              <a:rPr lang="en-US" sz="2200" dirty="0"/>
              <a:t> specifically in order to fabricate the very thin and tall silicon gates requires immense precision during manufacturing.</a:t>
            </a:r>
          </a:p>
          <a:p>
            <a:r>
              <a:rPr lang="en-US" sz="2200" dirty="0"/>
              <a:t>Many previous techniques are not accurate or reliable enough to preform at the needed level of precision and scale.</a:t>
            </a:r>
          </a:p>
          <a:p>
            <a:r>
              <a:rPr lang="en-US" sz="2400" dirty="0"/>
              <a:t>Many lithography methods are unable to etch or deposit monolayers (&lt;.5nm).</a:t>
            </a:r>
            <a:endParaRPr lang="en-US" sz="2200" dirty="0"/>
          </a:p>
        </p:txBody>
      </p:sp>
    </p:spTree>
    <p:extLst>
      <p:ext uri="{BB962C8B-B14F-4D97-AF65-F5344CB8AC3E}">
        <p14:creationId xmlns:p14="http://schemas.microsoft.com/office/powerpoint/2010/main" val="127453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9535-3E7C-4D09-A562-C0D3E3F0910F}"/>
              </a:ext>
            </a:extLst>
          </p:cNvPr>
          <p:cNvSpPr>
            <a:spLocks noGrp="1"/>
          </p:cNvSpPr>
          <p:nvPr>
            <p:ph type="title"/>
          </p:nvPr>
        </p:nvSpPr>
        <p:spPr/>
        <p:txBody>
          <a:bodyPr/>
          <a:lstStyle/>
          <a:p>
            <a:r>
              <a:rPr lang="en-US" dirty="0"/>
              <a:t>Electron Beam Lithography</a:t>
            </a:r>
          </a:p>
        </p:txBody>
      </p:sp>
      <p:sp>
        <p:nvSpPr>
          <p:cNvPr id="3" name="Content Placeholder 2">
            <a:extLst>
              <a:ext uri="{FF2B5EF4-FFF2-40B4-BE49-F238E27FC236}">
                <a16:creationId xmlns:a16="http://schemas.microsoft.com/office/drawing/2014/main" id="{52F16766-9932-4216-B793-D5EF02208810}"/>
              </a:ext>
            </a:extLst>
          </p:cNvPr>
          <p:cNvSpPr>
            <a:spLocks noGrp="1"/>
          </p:cNvSpPr>
          <p:nvPr>
            <p:ph idx="1"/>
          </p:nvPr>
        </p:nvSpPr>
        <p:spPr/>
        <p:txBody>
          <a:bodyPr/>
          <a:lstStyle/>
          <a:p>
            <a:r>
              <a:rPr lang="en-US" dirty="0"/>
              <a:t>An extension of photolithography, uses light in order to transfer a geometric pattern from a photomask onto a substrate.</a:t>
            </a:r>
          </a:p>
          <a:p>
            <a:r>
              <a:rPr lang="en-US" dirty="0"/>
              <a:t>Also called ‘Direct Write lithography’.</a:t>
            </a:r>
          </a:p>
          <a:p>
            <a:r>
              <a:rPr lang="en-US" dirty="0"/>
              <a:t>These systems us a small electron beam in order to cut through a photomask and expose a pattern.</a:t>
            </a:r>
          </a:p>
          <a:p>
            <a:r>
              <a:rPr lang="en-US" dirty="0"/>
              <a:t>This is done like a printer, one pixel at a time. </a:t>
            </a:r>
          </a:p>
          <a:p>
            <a:r>
              <a:rPr lang="en-US" dirty="0"/>
              <a:t>Stencils can also be used with a wider e beam to expose many pixels at once but is not as reliable. </a:t>
            </a:r>
          </a:p>
        </p:txBody>
      </p:sp>
    </p:spTree>
    <p:extLst>
      <p:ext uri="{BB962C8B-B14F-4D97-AF65-F5344CB8AC3E}">
        <p14:creationId xmlns:p14="http://schemas.microsoft.com/office/powerpoint/2010/main" val="248498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7AAC1C-6877-4309-9E9E-34E4FDC8CA4E}"/>
              </a:ext>
            </a:extLst>
          </p:cNvPr>
          <p:cNvSpPr>
            <a:spLocks noGrp="1"/>
          </p:cNvSpPr>
          <p:nvPr>
            <p:ph type="title"/>
          </p:nvPr>
        </p:nvSpPr>
        <p:spPr>
          <a:xfrm>
            <a:off x="643467" y="321734"/>
            <a:ext cx="10905066" cy="1135737"/>
          </a:xfrm>
        </p:spPr>
        <p:txBody>
          <a:bodyPr>
            <a:normAutofit/>
          </a:bodyPr>
          <a:lstStyle/>
          <a:p>
            <a:r>
              <a:rPr lang="en-US" sz="3600"/>
              <a:t>Electron Beam Lithography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C47C78-E41A-4DE7-8799-12CFAB2D9CF9}"/>
                  </a:ext>
                </a:extLst>
              </p:cNvPr>
              <p:cNvSpPr>
                <a:spLocks noGrp="1"/>
              </p:cNvSpPr>
              <p:nvPr>
                <p:ph idx="1"/>
              </p:nvPr>
            </p:nvSpPr>
            <p:spPr>
              <a:xfrm>
                <a:off x="643469" y="1782981"/>
                <a:ext cx="4008384" cy="4393982"/>
              </a:xfrm>
            </p:spPr>
            <p:txBody>
              <a:bodyPr>
                <a:normAutofit/>
              </a:bodyPr>
              <a:lstStyle/>
              <a:p>
                <a:pPr marL="0" indent="0">
                  <a:buNone/>
                </a:pPr>
                <a:r>
                  <a:rPr lang="en-US" sz="2000" dirty="0"/>
                  <a:t>The electron stream current density needs to be specific for each material and is given by     </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𝐽</m:t>
                          </m:r>
                        </m:e>
                        <m:sub>
                          <m:r>
                            <a:rPr lang="en-US" sz="2000" b="0" i="1">
                              <a:latin typeface="Cambria Math" panose="02040503050406030204" pitchFamily="18" charset="0"/>
                            </a:rPr>
                            <m:t>𝑐</m:t>
                          </m:r>
                        </m:sub>
                      </m:sSub>
                      <m:r>
                        <a:rPr lang="en-US" sz="2000" b="0" i="1">
                          <a:latin typeface="Cambria Math" panose="02040503050406030204" pitchFamily="18" charset="0"/>
                        </a:rPr>
                        <m:t>=</m:t>
                      </m:r>
                      <m:r>
                        <a:rPr lang="en-US" sz="2000" b="0" i="1">
                          <a:latin typeface="Cambria Math" panose="02040503050406030204" pitchFamily="18" charset="0"/>
                        </a:rPr>
                        <m:t>𝐴</m:t>
                      </m:r>
                      <m:sSup>
                        <m:sSupPr>
                          <m:ctrlPr>
                            <a:rPr lang="en-US" sz="2000" b="0" i="1">
                              <a:latin typeface="Cambria Math" panose="02040503050406030204" pitchFamily="18" charset="0"/>
                            </a:rPr>
                          </m:ctrlPr>
                        </m:sSupPr>
                        <m:e>
                          <m:r>
                            <a:rPr lang="en-US" sz="2000" b="0" i="1">
                              <a:latin typeface="Cambria Math" panose="02040503050406030204" pitchFamily="18" charset="0"/>
                            </a:rPr>
                            <m:t>𝑇</m:t>
                          </m:r>
                        </m:e>
                        <m:sup>
                          <m:r>
                            <a:rPr lang="en-US" sz="2000" b="0" i="1">
                              <a:latin typeface="Cambria Math" panose="02040503050406030204" pitchFamily="18" charset="0"/>
                            </a:rPr>
                            <m:t>2</m:t>
                          </m:r>
                        </m:sup>
                      </m:sSup>
                      <m:sSup>
                        <m:sSupPr>
                          <m:ctrlPr>
                            <a:rPr lang="en-US" sz="2000" b="0" i="1">
                              <a:latin typeface="Cambria Math" panose="02040503050406030204" pitchFamily="18" charset="0"/>
                            </a:rPr>
                          </m:ctrlPr>
                        </m:sSupPr>
                        <m:e>
                          <m:r>
                            <a:rPr lang="en-US" sz="2000" b="0" i="1">
                              <a:latin typeface="Cambria Math" panose="02040503050406030204" pitchFamily="18" charset="0"/>
                            </a:rPr>
                            <m:t>𝑒</m:t>
                          </m:r>
                        </m:e>
                        <m:sup>
                          <m:r>
                            <a:rPr lang="en-US" sz="2000" b="0" i="1">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𝐸</m:t>
                              </m:r>
                            </m:e>
                            <m:sub>
                              <m:r>
                                <a:rPr lang="en-US" sz="2000" b="0" i="1">
                                  <a:latin typeface="Cambria Math" panose="02040503050406030204" pitchFamily="18" charset="0"/>
                                </a:rPr>
                                <m:t>𝑤</m:t>
                              </m:r>
                            </m:sub>
                          </m:sSub>
                          <m:r>
                            <a:rPr lang="en-US" sz="2000" b="0" i="1">
                              <a:latin typeface="Cambria Math" panose="02040503050406030204" pitchFamily="18" charset="0"/>
                            </a:rPr>
                            <m:t>𝑗𝐾𝑇</m:t>
                          </m:r>
                        </m:sup>
                      </m:sSup>
                    </m:oMath>
                  </m:oMathPara>
                </a14:m>
                <a:endParaRPr lang="en-US" sz="2000" dirty="0"/>
              </a:p>
              <a:p>
                <a:pPr marL="0" indent="0">
                  <a:buNone/>
                </a:pPr>
                <a:r>
                  <a:rPr lang="en-US" sz="2000" dirty="0"/>
                  <a:t>After the stream of a specified current density is created it needs to be formed into a narrow beam, this is done using a series of electrostatic lenses, apertures, and knife edges. The final spot diameter is given by</a:t>
                </a:r>
              </a:p>
              <a:p>
                <a:pPr marL="0" indent="0">
                  <a:buNone/>
                </a:pPr>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b="0" i="1">
                            <a:latin typeface="Cambria Math" panose="02040503050406030204" pitchFamily="18" charset="0"/>
                          </a:rPr>
                          <m:t>𝑑</m:t>
                        </m:r>
                      </m:e>
                      <m:sup>
                        <m:r>
                          <a:rPr lang="en-US" sz="2000" b="0" i="1">
                            <a:latin typeface="Cambria Math" panose="02040503050406030204" pitchFamily="18" charset="0"/>
                          </a:rPr>
                          <m:t>2</m:t>
                        </m:r>
                      </m:sup>
                    </m:sSup>
                    <m:r>
                      <a:rPr lang="en-US" sz="2000" b="0" i="1">
                        <a:latin typeface="Cambria Math" panose="02040503050406030204" pitchFamily="18" charset="0"/>
                      </a:rPr>
                      <m:t>=</m:t>
                    </m:r>
                    <m:sSubSup>
                      <m:sSubSupPr>
                        <m:ctrlPr>
                          <a:rPr lang="en-US" sz="2000" i="1">
                            <a:latin typeface="Cambria Math" panose="02040503050406030204" pitchFamily="18" charset="0"/>
                          </a:rPr>
                        </m:ctrlPr>
                      </m:sSubSupPr>
                      <m:e>
                        <m:r>
                          <a:rPr lang="en-US" sz="2000" b="0" i="1">
                            <a:latin typeface="Cambria Math" panose="02040503050406030204" pitchFamily="18" charset="0"/>
                          </a:rPr>
                          <m:t>𝑑</m:t>
                        </m:r>
                      </m:e>
                      <m:sub>
                        <m:r>
                          <a:rPr lang="en-US" sz="2000" b="0" i="1">
                            <a:latin typeface="Cambria Math" panose="02040503050406030204" pitchFamily="18" charset="0"/>
                          </a:rPr>
                          <m:t>𝑜</m:t>
                        </m:r>
                      </m:sub>
                      <m:sup>
                        <m:r>
                          <a:rPr lang="en-US" sz="2000" b="0" i="1">
                            <a:latin typeface="Cambria Math" panose="02040503050406030204" pitchFamily="18" charset="0"/>
                          </a:rPr>
                          <m:t>2</m:t>
                        </m:r>
                      </m:sup>
                    </m:sSubSup>
                    <m:r>
                      <a:rPr lang="en-US" sz="2000" b="0" i="1">
                        <a:latin typeface="Cambria Math" panose="02040503050406030204" pitchFamily="18" charset="0"/>
                      </a:rPr>
                      <m:t>+</m:t>
                    </m:r>
                    <m:sSubSup>
                      <m:sSubSupPr>
                        <m:ctrlPr>
                          <a:rPr lang="en-US" sz="2000" i="1">
                            <a:latin typeface="Cambria Math" panose="02040503050406030204" pitchFamily="18" charset="0"/>
                          </a:rPr>
                        </m:ctrlPr>
                      </m:sSubSupPr>
                      <m:e>
                        <m:r>
                          <a:rPr lang="en-US" sz="2000" b="0" i="1">
                            <a:latin typeface="Cambria Math" panose="02040503050406030204" pitchFamily="18" charset="0"/>
                          </a:rPr>
                          <m:t>𝑑</m:t>
                        </m:r>
                      </m:e>
                      <m:sub>
                        <m:r>
                          <a:rPr lang="en-US" sz="2000" b="0" i="1">
                            <a:latin typeface="Cambria Math" panose="02040503050406030204" pitchFamily="18" charset="0"/>
                          </a:rPr>
                          <m:t>𝑠</m:t>
                        </m:r>
                      </m:sub>
                      <m:sup>
                        <m:r>
                          <a:rPr lang="en-US" sz="2000" b="0" i="1">
                            <a:latin typeface="Cambria Math" panose="02040503050406030204" pitchFamily="18" charset="0"/>
                          </a:rPr>
                          <m:t>2</m:t>
                        </m:r>
                      </m:sup>
                    </m:sSubSup>
                    <m:r>
                      <a:rPr lang="en-US" sz="2000" b="0" i="1">
                        <a:latin typeface="Cambria Math" panose="02040503050406030204" pitchFamily="18" charset="0"/>
                      </a:rPr>
                      <m:t>+</m:t>
                    </m:r>
                    <m:sSubSup>
                      <m:sSubSupPr>
                        <m:ctrlPr>
                          <a:rPr lang="en-US" sz="2000" i="1">
                            <a:latin typeface="Cambria Math" panose="02040503050406030204" pitchFamily="18" charset="0"/>
                          </a:rPr>
                        </m:ctrlPr>
                      </m:sSubSupPr>
                      <m:e>
                        <m:r>
                          <a:rPr lang="en-US" sz="2000" b="0" i="1">
                            <a:latin typeface="Cambria Math" panose="02040503050406030204" pitchFamily="18" charset="0"/>
                          </a:rPr>
                          <m:t>𝑑</m:t>
                        </m:r>
                      </m:e>
                      <m:sub>
                        <m:r>
                          <a:rPr lang="en-US" sz="2000" b="0" i="1">
                            <a:latin typeface="Cambria Math" panose="02040503050406030204" pitchFamily="18" charset="0"/>
                          </a:rPr>
                          <m:t>𝑐</m:t>
                        </m:r>
                      </m:sub>
                      <m:sup>
                        <m:r>
                          <a:rPr lang="en-US" sz="2000" b="0" i="1">
                            <a:latin typeface="Cambria Math" panose="02040503050406030204" pitchFamily="18" charset="0"/>
                          </a:rPr>
                          <m:t>2</m:t>
                        </m:r>
                      </m:sup>
                    </m:sSubSup>
                  </m:oMath>
                </a14:m>
                <a:endParaRPr lang="en-US" sz="2000" dirty="0"/>
              </a:p>
            </p:txBody>
          </p:sp>
        </mc:Choice>
        <mc:Fallback xmlns="">
          <p:sp>
            <p:nvSpPr>
              <p:cNvPr id="3" name="Content Placeholder 2">
                <a:extLst>
                  <a:ext uri="{FF2B5EF4-FFF2-40B4-BE49-F238E27FC236}">
                    <a16:creationId xmlns:a16="http://schemas.microsoft.com/office/drawing/2014/main" id="{4DC47C78-E41A-4DE7-8799-12CFAB2D9CF9}"/>
                  </a:ext>
                </a:extLst>
              </p:cNvPr>
              <p:cNvSpPr>
                <a:spLocks noGrp="1" noRot="1" noChangeAspect="1" noMove="1" noResize="1" noEditPoints="1" noAdjustHandles="1" noChangeArrowheads="1" noChangeShapeType="1" noTextEdit="1"/>
              </p:cNvSpPr>
              <p:nvPr>
                <p:ph idx="1"/>
              </p:nvPr>
            </p:nvSpPr>
            <p:spPr>
              <a:xfrm>
                <a:off x="643469" y="1782981"/>
                <a:ext cx="4008384" cy="4393982"/>
              </a:xfrm>
              <a:blipFill>
                <a:blip r:embed="rId3"/>
                <a:stretch>
                  <a:fillRect l="-1674" t="-1387" r="-1979"/>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8402D41E-9C19-490E-94F2-F02F480643D0}"/>
              </a:ext>
            </a:extLst>
          </p:cNvPr>
          <p:cNvPicPr>
            <a:picLocks noChangeAspect="1"/>
          </p:cNvPicPr>
          <p:nvPr/>
        </p:nvPicPr>
        <p:blipFill>
          <a:blip r:embed="rId4"/>
          <a:stretch>
            <a:fillRect/>
          </a:stretch>
        </p:blipFill>
        <p:spPr>
          <a:xfrm>
            <a:off x="6369579" y="128587"/>
            <a:ext cx="3667125" cy="6600825"/>
          </a:xfrm>
          <a:prstGeom prst="rect">
            <a:avLst/>
          </a:prstGeom>
        </p:spPr>
      </p:pic>
    </p:spTree>
    <p:extLst>
      <p:ext uri="{BB962C8B-B14F-4D97-AF65-F5344CB8AC3E}">
        <p14:creationId xmlns:p14="http://schemas.microsoft.com/office/powerpoint/2010/main" val="9661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10410</TotalTime>
  <Words>1253</Words>
  <Application>Microsoft Office PowerPoint</Application>
  <PresentationFormat>Widescreen</PresentationFormat>
  <Paragraphs>171</Paragraphs>
  <Slides>20</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Times New Roman</vt:lpstr>
      <vt:lpstr>Office Theme</vt:lpstr>
      <vt:lpstr>Nanoscale Lithography</vt:lpstr>
      <vt:lpstr>Outline</vt:lpstr>
      <vt:lpstr>Todays Transistors</vt:lpstr>
      <vt:lpstr>Modern MOSFET design</vt:lpstr>
      <vt:lpstr>FinFets</vt:lpstr>
      <vt:lpstr>Characteristics of The FinFet</vt:lpstr>
      <vt:lpstr>Ramifications For The Lithography Process</vt:lpstr>
      <vt:lpstr>Electron Beam Lithography</vt:lpstr>
      <vt:lpstr>Electron Beam Lithography</vt:lpstr>
      <vt:lpstr>Atomic Layer Deposition</vt:lpstr>
      <vt:lpstr>Atomic Layer Deposition</vt:lpstr>
      <vt:lpstr>Atomic Layer Deposition</vt:lpstr>
      <vt:lpstr>Atomic Layer Etching </vt:lpstr>
      <vt:lpstr>Plasma ALE</vt:lpstr>
      <vt:lpstr>Plasma ALE</vt:lpstr>
      <vt:lpstr>Thermal ALE</vt:lpstr>
      <vt:lpstr>Thermal ALE</vt:lpstr>
      <vt:lpstr>Summary</vt:lpstr>
      <vt:lpstr>References</vt:lpstr>
      <vt:lpstr>Basis for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Nanoscale Lithography</dc:title>
  <dc:creator>Zachary Thom</dc:creator>
  <cp:lastModifiedBy>Dr. Burns</cp:lastModifiedBy>
  <cp:revision>14</cp:revision>
  <dcterms:created xsi:type="dcterms:W3CDTF">2021-11-12T16:22:06Z</dcterms:created>
  <dcterms:modified xsi:type="dcterms:W3CDTF">2021-11-22T14:31:27Z</dcterms:modified>
</cp:coreProperties>
</file>