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9" r:id="rId8"/>
    <p:sldId id="270" r:id="rId9"/>
    <p:sldId id="262" r:id="rId10"/>
    <p:sldId id="263" r:id="rId11"/>
    <p:sldId id="264" r:id="rId12"/>
    <p:sldId id="265" r:id="rId13"/>
    <p:sldId id="266" r:id="rId14"/>
    <p:sldId id="267" r:id="rId15"/>
    <p:sldId id="268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32" y="10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87FB5-119F-4C3F-83CB-87E9FF2830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908536-013E-48D6-94DC-0D5682BE36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950118-9939-48DF-8F08-346558054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4B280-543C-4E17-9126-F3498EED3DEA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812FD3-9AC0-43BB-95BE-BE9D23973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D3A18C-70B4-4303-A7FC-03728C5F0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C1712-6A5D-40FF-8A21-1A3E77640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511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DD2A6-F8E8-480B-9F65-73EB0B0BAF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FAF595-D2A9-4819-A1D8-6FECF789C0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1EA43A-5849-499C-B810-BDED40BA0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4B280-543C-4E17-9126-F3498EED3DEA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1AFF8B-D577-436B-8991-9DA0CB4A1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617895-A9FC-4704-AB08-BE5BDDC22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C1712-6A5D-40FF-8A21-1A3E77640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929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CF093DD-75DB-4748-B453-E2C7DABCC8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B9451B-2EBE-483D-A0E4-7E873BC312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9E0869-287B-43B2-ADFD-17209E6BC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4B280-543C-4E17-9126-F3498EED3DEA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40F621-834C-489E-8CDC-9BDAD3B78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76BFD3-BDDF-4AD7-8910-FEB5537E8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C1712-6A5D-40FF-8A21-1A3E77640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321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CC2430-BFB0-43D4-BEED-614A3641C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6DF60E-BA0D-4B91-A283-B2AF41A2B1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C45211-22B7-4608-A56A-465AA96E1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4B280-543C-4E17-9126-F3498EED3DEA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164706-2D93-4A4F-91FC-6C8128060C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FC977B-DC45-4087-BD7D-E1A9A2A2A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C1712-6A5D-40FF-8A21-1A3E77640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067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9AAA8-2BE9-4F86-AB41-4FACA31A0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66A81C-2089-4338-8B19-C5C2545263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70C806-C27C-4373-AA30-1FFDE9E0E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4B280-543C-4E17-9126-F3498EED3DEA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D530E3-03A9-46FF-93AE-06C159F62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95F90B-DD0B-495E-9D72-2CDCE3DF8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C1712-6A5D-40FF-8A21-1A3E77640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295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8EE36-0202-4648-848C-E2B6C4D98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8D6EB2-8A6B-4840-B7B9-6947D3081D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6CB9C4-245C-4C59-B8CA-2B0FEB7EF3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86D732-27AA-46AE-904C-72E65B6E8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4B280-543C-4E17-9126-F3498EED3DEA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50E06B-9E7A-46B7-A1FA-C57B26747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50FF65-5078-4208-853E-914EF8582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C1712-6A5D-40FF-8A21-1A3E77640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183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3EB2ED-8511-44DE-8FC2-0E29D9B305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12B88E-7637-43B0-863B-1E604D7102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949EAF-5CEA-4C3F-BA83-9CFDB8AF0E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96AE3E-1F90-4B5A-B197-BF3B0AC19D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D1003B-F643-4683-BC53-D3FC5D1EEE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00EFE7-E5AA-4F7A-8C16-600334F0D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4B280-543C-4E17-9126-F3498EED3DEA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5E28B4-32C1-435E-A921-4380EE700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DE43AB2-D66B-439D-ACB1-F144AEC46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C1712-6A5D-40FF-8A21-1A3E77640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919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3E1FF7-F296-45CC-9B06-B7B6E2DF0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5367888-D071-46CB-AABF-F8CAFE341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4B280-543C-4E17-9126-F3498EED3DEA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26F084-F930-4DBD-89DE-8A90CB2A4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7E5B3D-3D92-4573-ACE7-C2FE1CBBD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C1712-6A5D-40FF-8A21-1A3E77640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031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D9001EF-0FE4-4EE8-8575-E856B7631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4B280-543C-4E17-9126-F3498EED3DEA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582395-0FAF-41B3-8667-ED9392335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B26B18-183A-45D0-BB13-0C77EE30B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C1712-6A5D-40FF-8A21-1A3E77640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511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B1A3EE-9719-4B90-9035-989D624AC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577B9F-BCE8-4B1C-BF24-24658A0566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BE2E24-4D94-4DE1-818C-353AC17D84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87B303-AF3B-4210-A2C0-990BCED14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4B280-543C-4E17-9126-F3498EED3DEA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11BCC6-76AD-42EF-B9D2-F56F40BF8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B5C119-3F4D-44D9-B2C3-0DBED247D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C1712-6A5D-40FF-8A21-1A3E77640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954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ADAFD5-083E-4355-A545-B7E54F6B27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A2A8A8-6AB4-423D-8D25-423C62F4C2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E59165-93F4-4FC9-99AD-DC88948134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7BC868-3621-4374-9044-1F46DB503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4B280-543C-4E17-9126-F3498EED3DEA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89B270-AD54-49A0-9E82-B7CAA49FD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433A91-AE49-4DF9-92C6-140EC7D6D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C1712-6A5D-40FF-8A21-1A3E77640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945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E43E2A-563C-4EB0-9161-C7952B8FB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45E9E7-E391-42EE-B5B8-A98BB4AFE9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0F26F9-32B8-4A89-9D4E-C37CD5E70A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A4B280-543C-4E17-9126-F3498EED3DEA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21DD46-F482-42AB-8B07-0822464428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8BA5CA-5D3D-4BED-A3DC-1D4C87B269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1712-6A5D-40FF-8A21-1A3E77640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061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8C790BE2-4E4F-4AAF-81A2-4A6F4885EBE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28B54C3-B57B-472A-B96E-1FCB67093DC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0"/>
            <a:ext cx="12191999" cy="6858000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rgbClr val="000000"/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DB3C429-F8DA-49B9-AF84-21996FCF78B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-4"/>
            <a:ext cx="12192000" cy="6402581"/>
          </a:xfrm>
          <a:prstGeom prst="rect">
            <a:avLst/>
          </a:prstGeom>
          <a:gradFill>
            <a:gsLst>
              <a:gs pos="1000">
                <a:schemeClr val="accent1">
                  <a:lumMod val="75000"/>
                  <a:alpha val="59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E12088DD-B1AD-40E0-8B86-1D87A2CCD9B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63054" y="-2653923"/>
            <a:ext cx="6858001" cy="12165846"/>
          </a:xfrm>
          <a:prstGeom prst="rect">
            <a:avLst/>
          </a:prstGeom>
          <a:gradFill>
            <a:gsLst>
              <a:gs pos="13000">
                <a:schemeClr val="accent1">
                  <a:lumMod val="50000"/>
                  <a:alpha val="0"/>
                </a:schemeClr>
              </a:gs>
              <a:gs pos="99000">
                <a:srgbClr val="000000">
                  <a:alpha val="28000"/>
                </a:srgb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4C9F2B0-1044-46EB-8AEB-C3BFFDE6C2C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94763" y="0"/>
            <a:ext cx="6096001" cy="6858000"/>
          </a:xfrm>
          <a:prstGeom prst="rect">
            <a:avLst/>
          </a:prstGeom>
          <a:gradFill>
            <a:gsLst>
              <a:gs pos="13000">
                <a:schemeClr val="accent1">
                  <a:lumMod val="50000"/>
                  <a:alpha val="0"/>
                </a:schemeClr>
              </a:gs>
              <a:gs pos="99000">
                <a:schemeClr val="accent1">
                  <a:lumMod val="75000"/>
                  <a:alpha val="50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0C395952-4E26-45A2-8756-2ADFD6E53C6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4" y="-3"/>
            <a:ext cx="12182871" cy="6871922"/>
          </a:xfrm>
          <a:prstGeom prst="rect">
            <a:avLst/>
          </a:prstGeom>
          <a:gradFill>
            <a:gsLst>
              <a:gs pos="13000">
                <a:srgbClr val="000000">
                  <a:alpha val="35000"/>
                </a:srgbClr>
              </a:gs>
              <a:gs pos="99000">
                <a:schemeClr val="accent1">
                  <a:lumMod val="75000"/>
                  <a:alpha val="0"/>
                </a:schemeClr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4734BADF-9461-4621-B112-2D7BABEA7D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7713" y="4049"/>
            <a:ext cx="10216576" cy="4729040"/>
          </a:xfrm>
          <a:custGeom>
            <a:avLst/>
            <a:gdLst>
              <a:gd name="connsiteX0" fmla="*/ 0 w 10216576"/>
              <a:gd name="connsiteY0" fmla="*/ 0 h 4729040"/>
              <a:gd name="connsiteX1" fmla="*/ 10216576 w 10216576"/>
              <a:gd name="connsiteY1" fmla="*/ 0 h 4729040"/>
              <a:gd name="connsiteX2" fmla="*/ 10210268 w 10216576"/>
              <a:gd name="connsiteY2" fmla="*/ 124944 h 4729040"/>
              <a:gd name="connsiteX3" fmla="*/ 5108288 w 10216576"/>
              <a:gd name="connsiteY3" fmla="*/ 4729040 h 4729040"/>
              <a:gd name="connsiteX4" fmla="*/ 6309 w 10216576"/>
              <a:gd name="connsiteY4" fmla="*/ 124944 h 4729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16576" h="4729040">
                <a:moveTo>
                  <a:pt x="0" y="0"/>
                </a:moveTo>
                <a:lnTo>
                  <a:pt x="10216576" y="0"/>
                </a:lnTo>
                <a:lnTo>
                  <a:pt x="10210268" y="124944"/>
                </a:lnTo>
                <a:cubicBezTo>
                  <a:pt x="9947637" y="2710997"/>
                  <a:pt x="7763635" y="4729040"/>
                  <a:pt x="5108288" y="4729040"/>
                </a:cubicBezTo>
                <a:cubicBezTo>
                  <a:pt x="2452942" y="4729040"/>
                  <a:pt x="268937" y="2710997"/>
                  <a:pt x="6309" y="124944"/>
                </a:cubicBezTo>
                <a:close/>
              </a:path>
            </a:pathLst>
          </a:custGeom>
          <a:gradFill>
            <a:gsLst>
              <a:gs pos="7000">
                <a:schemeClr val="accent1">
                  <a:lumMod val="50000"/>
                  <a:alpha val="4000"/>
                </a:schemeClr>
              </a:gs>
              <a:gs pos="99000">
                <a:schemeClr val="accent1">
                  <a:alpha val="2400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921717-6432-466F-9E4D-DB0D3278E5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26693" y="1030406"/>
            <a:ext cx="8147713" cy="3081242"/>
          </a:xfrm>
        </p:spPr>
        <p:txBody>
          <a:bodyPr anchor="ctr">
            <a:normAutofit/>
          </a:bodyPr>
          <a:lstStyle/>
          <a:p>
            <a:r>
              <a:rPr lang="en-US" sz="4800" dirty="0">
                <a:solidFill>
                  <a:srgbClr val="FFFFFF"/>
                </a:solidFill>
              </a:rPr>
              <a:t>OLED Theory and Fabrication</a:t>
            </a:r>
            <a:br>
              <a:rPr lang="en-US" sz="4800" dirty="0">
                <a:solidFill>
                  <a:srgbClr val="FFFFFF"/>
                </a:solidFill>
              </a:rPr>
            </a:br>
            <a:r>
              <a:rPr lang="en-US" sz="2000" dirty="0">
                <a:solidFill>
                  <a:srgbClr val="FFFFFF"/>
                </a:solidFill>
              </a:rPr>
              <a:t>How do they work and how are they manufactured?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23CDB-F22A-4A98-ADB4-E11D38058D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59943" y="5171093"/>
            <a:ext cx="9078628" cy="860620"/>
          </a:xfrm>
        </p:spPr>
        <p:txBody>
          <a:bodyPr anchor="ctr">
            <a:normAutofit/>
          </a:bodyPr>
          <a:lstStyle/>
          <a:p>
            <a:r>
              <a:rPr lang="en-US" sz="2200" dirty="0">
                <a:solidFill>
                  <a:srgbClr val="FFFFFF"/>
                </a:solidFill>
              </a:rPr>
              <a:t>Christian Larson</a:t>
            </a:r>
          </a:p>
          <a:p>
            <a:r>
              <a:rPr lang="en-US" sz="2200" dirty="0">
                <a:solidFill>
                  <a:srgbClr val="FFFFFF"/>
                </a:solidFill>
              </a:rPr>
              <a:t>12/1/2021</a:t>
            </a:r>
          </a:p>
        </p:txBody>
      </p:sp>
    </p:spTree>
    <p:extLst>
      <p:ext uri="{BB962C8B-B14F-4D97-AF65-F5344CB8AC3E}">
        <p14:creationId xmlns:p14="http://schemas.microsoft.com/office/powerpoint/2010/main" val="2251334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A07485-DB22-418F-A272-5FF4BFFE7F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</a:rPr>
              <a:t>Types of OLED’s?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BF1B73-609E-480D-A744-F6E30589DC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350" y="1885279"/>
            <a:ext cx="10515600" cy="4351338"/>
          </a:xfrm>
        </p:spPr>
        <p:txBody>
          <a:bodyPr/>
          <a:lstStyle/>
          <a:p>
            <a:pPr marL="914400" lvl="1" indent="-457200">
              <a:buFont typeface="+mj-lt"/>
              <a:buAutoNum type="arabicPeriod"/>
            </a:pPr>
            <a:r>
              <a:rPr lang="en-US" dirty="0"/>
              <a:t>Traditional OLED’s</a:t>
            </a:r>
          </a:p>
          <a:p>
            <a:pPr lvl="2"/>
            <a:r>
              <a:rPr lang="en-US" dirty="0"/>
              <a:t>Use small organic molecules deposited on glass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Light-Emitting Polymers(LEP’s) or polymer LED’s (PLEDS)</a:t>
            </a:r>
          </a:p>
          <a:p>
            <a:pPr lvl="2"/>
            <a:r>
              <a:rPr lang="en-US" dirty="0"/>
              <a:t>Use large plastic molecules called polymers instead of organic material</a:t>
            </a:r>
          </a:p>
          <a:p>
            <a:pPr lvl="2"/>
            <a:r>
              <a:rPr lang="en-US" dirty="0"/>
              <a:t>Usually, they are printed onto plastic</a:t>
            </a:r>
          </a:p>
          <a:p>
            <a:pPr lvl="2"/>
            <a:r>
              <a:rPr lang="en-US" dirty="0"/>
              <a:t>This allows the OLED’s to be thinner and more flexible</a:t>
            </a:r>
          </a:p>
        </p:txBody>
      </p:sp>
    </p:spTree>
    <p:extLst>
      <p:ext uri="{BB962C8B-B14F-4D97-AF65-F5344CB8AC3E}">
        <p14:creationId xmlns:p14="http://schemas.microsoft.com/office/powerpoint/2010/main" val="24904671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A07485-DB22-418F-A272-5FF4BFFE7F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</a:rPr>
              <a:t>Advantages of using of OLED’s?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BF1B73-609E-480D-A744-F6E30589DC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350" y="1885279"/>
            <a:ext cx="10515600" cy="4351338"/>
          </a:xfrm>
        </p:spPr>
        <p:txBody>
          <a:bodyPr>
            <a:normAutofit fontScale="55000" lnSpcReduction="20000"/>
          </a:bodyPr>
          <a:lstStyle/>
          <a:p>
            <a:pPr lvl="1"/>
            <a:r>
              <a:rPr lang="en-US" sz="3800" dirty="0"/>
              <a:t>OLED’s are self-luminous and do not require a backlight</a:t>
            </a:r>
          </a:p>
          <a:p>
            <a:pPr lvl="1"/>
            <a:endParaRPr lang="en-US" sz="2900" dirty="0"/>
          </a:p>
          <a:p>
            <a:pPr lvl="1"/>
            <a:r>
              <a:rPr lang="en-US" sz="3800" dirty="0"/>
              <a:t>Low Power (usually 2 - 10 volts dc)</a:t>
            </a:r>
          </a:p>
          <a:p>
            <a:pPr lvl="1"/>
            <a:endParaRPr lang="en-US" sz="2900" dirty="0"/>
          </a:p>
          <a:p>
            <a:pPr lvl="1"/>
            <a:r>
              <a:rPr lang="en-US" sz="3800" dirty="0"/>
              <a:t>Low cost and easy fabrication</a:t>
            </a:r>
          </a:p>
          <a:p>
            <a:pPr lvl="1"/>
            <a:endParaRPr lang="en-US" sz="2900" dirty="0"/>
          </a:p>
          <a:p>
            <a:pPr lvl="1"/>
            <a:r>
              <a:rPr lang="en-US" sz="3800" dirty="0"/>
              <a:t>Color sensitive</a:t>
            </a:r>
          </a:p>
          <a:p>
            <a:pPr lvl="2"/>
            <a:r>
              <a:rPr lang="en-US" sz="2900" dirty="0"/>
              <a:t>Lots of organic materials to choose from for producing different colors of light</a:t>
            </a:r>
          </a:p>
          <a:p>
            <a:pPr lvl="1"/>
            <a:endParaRPr lang="en-US" sz="2900" dirty="0"/>
          </a:p>
          <a:p>
            <a:pPr lvl="1"/>
            <a:r>
              <a:rPr lang="en-US" sz="3800" dirty="0"/>
              <a:t>Flexibility</a:t>
            </a:r>
          </a:p>
          <a:p>
            <a:pPr lvl="2"/>
            <a:r>
              <a:rPr lang="en-US" sz="2900" dirty="0"/>
              <a:t>OLED’s printed on plastic are paving that way for flexible displays</a:t>
            </a:r>
          </a:p>
          <a:p>
            <a:pPr lvl="1"/>
            <a:endParaRPr lang="en-US" sz="2900" dirty="0"/>
          </a:p>
          <a:p>
            <a:pPr lvl="1"/>
            <a:r>
              <a:rPr lang="en-US" sz="3800" dirty="0"/>
              <a:t>Very large energy savings with contrast to other light sources</a:t>
            </a:r>
          </a:p>
          <a:p>
            <a:pPr lvl="1"/>
            <a:endParaRPr lang="en-US" sz="2900" dirty="0"/>
          </a:p>
          <a:p>
            <a:pPr lvl="1"/>
            <a:r>
              <a:rPr lang="en-US" sz="3800" dirty="0"/>
              <a:t>Very high viewing angle</a:t>
            </a:r>
          </a:p>
          <a:p>
            <a:pPr lvl="2"/>
            <a:r>
              <a:rPr lang="en-US" sz="2900" dirty="0"/>
              <a:t>As high as 160 degrees, making displays better</a:t>
            </a:r>
          </a:p>
          <a:p>
            <a:pPr marL="9144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3020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A07485-DB22-418F-A272-5FF4BFFE7F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</a:rPr>
              <a:t>Disadvantages of using of OLED’s?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BF1B73-609E-480D-A744-F6E30589DC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350" y="1885279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en-US" dirty="0"/>
              <a:t>Highly susceptible to degradation by oxygen and water molecules</a:t>
            </a:r>
          </a:p>
          <a:p>
            <a:pPr lvl="2"/>
            <a:r>
              <a:rPr lang="en-US" dirty="0"/>
              <a:t>Organic materials are very sensitive to oxygen and water molecules</a:t>
            </a:r>
          </a:p>
          <a:p>
            <a:pPr lvl="2"/>
            <a:r>
              <a:rPr lang="en-US" dirty="0"/>
              <a:t>Biggest disadvantage to OLED’s is a short lifetime</a:t>
            </a:r>
          </a:p>
          <a:p>
            <a:pPr marL="457200" lvl="1" indent="0">
              <a:buNone/>
            </a:pPr>
            <a:endParaRPr lang="en-US" sz="1600" dirty="0"/>
          </a:p>
          <a:p>
            <a:pPr lvl="1"/>
            <a:r>
              <a:rPr lang="en-US" dirty="0"/>
              <a:t>Low mobility of holes and electrons due to amorphous nature of the organic molecules.</a:t>
            </a:r>
          </a:p>
          <a:p>
            <a:pPr marL="457200" lvl="1" indent="0">
              <a:buNone/>
            </a:pPr>
            <a:endParaRPr lang="en-US" sz="1600" dirty="0"/>
          </a:p>
          <a:p>
            <a:pPr lvl="1"/>
            <a:r>
              <a:rPr lang="en-US" dirty="0"/>
              <a:t>Low stability at high brightness levels</a:t>
            </a:r>
          </a:p>
          <a:p>
            <a:pPr lvl="1"/>
            <a:endParaRPr lang="en-US" sz="1600" dirty="0"/>
          </a:p>
          <a:p>
            <a:pPr lvl="1"/>
            <a:r>
              <a:rPr lang="en-US" dirty="0"/>
              <a:t>Low device efficiency</a:t>
            </a:r>
          </a:p>
          <a:p>
            <a:pPr lvl="1"/>
            <a:endParaRPr lang="en-US" sz="1600" dirty="0"/>
          </a:p>
          <a:p>
            <a:pPr lvl="1"/>
            <a:r>
              <a:rPr lang="en-US" dirty="0"/>
              <a:t>Difficulty in fabricating uniform, large-area lighting sources.</a:t>
            </a:r>
          </a:p>
          <a:p>
            <a:pPr marL="457200" lvl="1" indent="0">
              <a:buNone/>
            </a:pPr>
            <a:endParaRPr lang="en-US" sz="1700" dirty="0"/>
          </a:p>
          <a:p>
            <a:pPr lvl="1"/>
            <a:r>
              <a:rPr lang="en-US" dirty="0"/>
              <a:t>Non-existent infrastructure. </a:t>
            </a:r>
          </a:p>
        </p:txBody>
      </p:sp>
    </p:spTree>
    <p:extLst>
      <p:ext uri="{BB962C8B-B14F-4D97-AF65-F5344CB8AC3E}">
        <p14:creationId xmlns:p14="http://schemas.microsoft.com/office/powerpoint/2010/main" val="23789368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A07485-DB22-418F-A272-5FF4BFFE7F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</a:rPr>
              <a:t>Summary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BF1B73-609E-480D-A744-F6E30589DC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350" y="1885279"/>
            <a:ext cx="10515600" cy="4351338"/>
          </a:xfrm>
        </p:spPr>
        <p:txBody>
          <a:bodyPr>
            <a:normAutofit fontScale="77500" lnSpcReduction="20000"/>
          </a:bodyPr>
          <a:lstStyle/>
          <a:p>
            <a:pPr lvl="1"/>
            <a:r>
              <a:rPr lang="en-US" sz="3100" dirty="0"/>
              <a:t>OLED’s differ from LED’s by having organic molecules as part of their construction</a:t>
            </a:r>
          </a:p>
          <a:p>
            <a:pPr lvl="1"/>
            <a:endParaRPr lang="en-US" sz="2300" dirty="0"/>
          </a:p>
          <a:p>
            <a:pPr lvl="1"/>
            <a:r>
              <a:rPr lang="en-US" sz="3100" dirty="0"/>
              <a:t>Most common way to manufacture OLED’s is with vacuum deposition</a:t>
            </a:r>
          </a:p>
          <a:p>
            <a:pPr lvl="1"/>
            <a:endParaRPr lang="en-US" sz="2300" dirty="0"/>
          </a:p>
          <a:p>
            <a:pPr lvl="1"/>
            <a:r>
              <a:rPr lang="en-US" sz="2900" dirty="0"/>
              <a:t>Way we get different colors of OLED’s is by changing the material used in the emitter layer </a:t>
            </a:r>
          </a:p>
          <a:p>
            <a:pPr lvl="1"/>
            <a:endParaRPr lang="en-US" sz="2300" dirty="0"/>
          </a:p>
          <a:p>
            <a:pPr lvl="1"/>
            <a:r>
              <a:rPr lang="en-US" sz="3100" dirty="0"/>
              <a:t>Two types of OLED’s:</a:t>
            </a:r>
          </a:p>
          <a:p>
            <a:pPr lvl="2"/>
            <a:r>
              <a:rPr lang="en-US" sz="3100" dirty="0"/>
              <a:t>Traditional OLED’s: Small molecules deposited on glass</a:t>
            </a:r>
          </a:p>
          <a:p>
            <a:pPr lvl="2"/>
            <a:r>
              <a:rPr lang="en-US" sz="3100" dirty="0"/>
              <a:t>Polymer OLED’s: Large polymers printed on plastic </a:t>
            </a:r>
          </a:p>
          <a:p>
            <a:pPr lvl="1"/>
            <a:endParaRPr lang="en-US" sz="2300" dirty="0"/>
          </a:p>
          <a:p>
            <a:pPr lvl="1"/>
            <a:r>
              <a:rPr lang="en-US" sz="3100" dirty="0"/>
              <a:t>Main advantage is OLED’s are self-luminous and do not require backlights</a:t>
            </a:r>
          </a:p>
          <a:p>
            <a:pPr lvl="1"/>
            <a:endParaRPr lang="en-US" sz="2300" dirty="0"/>
          </a:p>
          <a:p>
            <a:pPr lvl="1"/>
            <a:r>
              <a:rPr lang="en-US" sz="3100" dirty="0"/>
              <a:t>Main disadvantage is OLED’s have a shorter life span</a:t>
            </a:r>
          </a:p>
          <a:p>
            <a:pPr lvl="1"/>
            <a:endParaRPr lang="en-US" sz="3100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7820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A07485-DB22-418F-A272-5FF4BFFE7F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</a:rPr>
              <a:t>References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BF1B73-609E-480D-A744-F6E30589DC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350" y="1885279"/>
            <a:ext cx="10515600" cy="4351338"/>
          </a:xfrm>
        </p:spPr>
        <p:txBody>
          <a:bodyPr>
            <a:normAutofit fontScale="70000" lnSpcReduction="20000"/>
          </a:bodyPr>
          <a:lstStyle/>
          <a:p>
            <a:pPr lvl="1"/>
            <a:r>
              <a:rPr lang="en-US" b="0" i="1" dirty="0" err="1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Cen.Acs.Org</a:t>
            </a:r>
            <a:r>
              <a:rPr lang="en-US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, 2021, https://cen.acs.org/articles/94/i28/rise-OLED-displays.html. Accessed 29 Nov 2021.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"Fabrication And Characterization Of Organic Light Emitting Diode (OLED)". </a:t>
            </a:r>
            <a:r>
              <a:rPr lang="en-US" dirty="0" err="1"/>
              <a:t>Ukdiss.Com</a:t>
            </a:r>
            <a:r>
              <a:rPr lang="en-US" dirty="0"/>
              <a:t>, 2021, https://ukdiss.com/examples/organic-light-emitting-diode.php. Accessed 29 Nov 2021.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"OLED Introduction And Basic OLED Information | OLED-Info". </a:t>
            </a:r>
            <a:r>
              <a:rPr lang="en-US" dirty="0" err="1"/>
              <a:t>Oled-Info.Com</a:t>
            </a:r>
            <a:r>
              <a:rPr lang="en-US" dirty="0"/>
              <a:t>, 2021, https://www.oled-info.com/oled-introduction. Accessed 29 Nov 2021.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“OLEDs (Organic LEDs) and LEPs (light-emitting polymers)”. Explainthatstuff.com, 2021, https://www.explainthatstuff.com/how-oleds-and-leps-work.html. Accessed 29 Nov 2021.</a:t>
            </a:r>
          </a:p>
          <a:p>
            <a:pPr lvl="1"/>
            <a:endParaRPr lang="en-US" dirty="0"/>
          </a:p>
          <a:p>
            <a:pPr lvl="1"/>
            <a:r>
              <a:rPr lang="en-US" dirty="0" err="1"/>
              <a:t>Scholarworks.Rit.Edu</a:t>
            </a:r>
            <a:r>
              <a:rPr lang="en-US" dirty="0"/>
              <a:t>, 2021, https://scholarworks.rit.edu/cgi/viewcontent.cgi?article=3763&amp;context=theses. Accessed 29 Nov 2021.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"The Importance Of Internships In College". Colleges Of Distinction, 2021, https://collegesofdistinction.com/advice/the-importance-of-internships-in-college/. Accessed 29 Nov 2021.</a:t>
            </a:r>
          </a:p>
        </p:txBody>
      </p:sp>
    </p:spTree>
    <p:extLst>
      <p:ext uri="{BB962C8B-B14F-4D97-AF65-F5344CB8AC3E}">
        <p14:creationId xmlns:p14="http://schemas.microsoft.com/office/powerpoint/2010/main" val="15117309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A07485-DB22-418F-A272-5FF4BFFE7F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</a:rPr>
              <a:t>Possible final exam questions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BF1B73-609E-480D-A744-F6E30589DC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350" y="1885279"/>
            <a:ext cx="10515600" cy="4351338"/>
          </a:xfrm>
        </p:spPr>
        <p:txBody>
          <a:bodyPr/>
          <a:lstStyle/>
          <a:p>
            <a:pPr marL="914400" lvl="1" indent="-457200">
              <a:buFont typeface="+mj-lt"/>
              <a:buAutoNum type="arabicPeriod"/>
            </a:pPr>
            <a:r>
              <a:rPr lang="en-US" dirty="0"/>
              <a:t>How to OLED’s work on a basic level?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What is the main manufacturing method of OLED’s?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How to we get different colors of OLED’s?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What is one advantage of using OLED’s over LED’s?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What is one disadvantage of OLED’s?</a:t>
            </a:r>
          </a:p>
        </p:txBody>
      </p:sp>
    </p:spTree>
    <p:extLst>
      <p:ext uri="{BB962C8B-B14F-4D97-AF65-F5344CB8AC3E}">
        <p14:creationId xmlns:p14="http://schemas.microsoft.com/office/powerpoint/2010/main" val="451278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A07485-DB22-418F-A272-5FF4BFFE7F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</a:rPr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D579BA-7A98-4192-AA2E-ADD70816F1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350" y="1885278"/>
            <a:ext cx="11410265" cy="4678183"/>
          </a:xfrm>
        </p:spPr>
        <p:txBody>
          <a:bodyPr anchor="ctr">
            <a:normAutofit/>
          </a:bodyPr>
          <a:lstStyle/>
          <a:p>
            <a:r>
              <a:rPr lang="en-US" sz="3200" dirty="0"/>
              <a:t>How do OLED’s Work?</a:t>
            </a:r>
          </a:p>
          <a:p>
            <a:r>
              <a:rPr lang="en-US" sz="3200" dirty="0"/>
              <a:t>How are OLED’s manufactured?</a:t>
            </a:r>
          </a:p>
          <a:p>
            <a:r>
              <a:rPr lang="en-US" sz="3200" dirty="0"/>
              <a:t>What are the differed types of OLED’s?</a:t>
            </a:r>
          </a:p>
          <a:p>
            <a:r>
              <a:rPr lang="en-US" sz="3200" dirty="0"/>
              <a:t>What are the advantages to OLED’s?</a:t>
            </a:r>
          </a:p>
          <a:p>
            <a:r>
              <a:rPr lang="en-US" sz="3200" dirty="0"/>
              <a:t>What are the disadvantages to OLED’s?</a:t>
            </a:r>
          </a:p>
          <a:p>
            <a:r>
              <a:rPr lang="en-US" sz="3200" dirty="0"/>
              <a:t>Summary</a:t>
            </a:r>
          </a:p>
          <a:p>
            <a:r>
              <a:rPr lang="en-US" sz="3200" dirty="0"/>
              <a:t>References</a:t>
            </a:r>
          </a:p>
          <a:p>
            <a:r>
              <a:rPr lang="en-US" sz="3200" dirty="0"/>
              <a:t>Possible Questions for Final</a:t>
            </a:r>
          </a:p>
        </p:txBody>
      </p:sp>
    </p:spTree>
    <p:extLst>
      <p:ext uri="{BB962C8B-B14F-4D97-AF65-F5344CB8AC3E}">
        <p14:creationId xmlns:p14="http://schemas.microsoft.com/office/powerpoint/2010/main" val="4222083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A07485-DB22-418F-A272-5FF4BFFE7F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pPr algn="ctr"/>
            <a:r>
              <a:rPr lang="en-US" sz="4000">
                <a:solidFill>
                  <a:srgbClr val="FFFFFF"/>
                </a:solidFill>
              </a:rPr>
              <a:t>How do OLED’s Work?</a:t>
            </a:r>
            <a:endParaRPr lang="en-US" sz="4000" dirty="0">
              <a:solidFill>
                <a:srgbClr val="FFFFFF"/>
              </a:solidFill>
            </a:endParaRP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0CD1E8B3-0E77-4A6F-A6DD-C9306111934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457550" y="3037091"/>
            <a:ext cx="3810000" cy="238125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23D1065-B95B-4E93-9EBF-5820707BE203}"/>
              </a:ext>
            </a:extLst>
          </p:cNvPr>
          <p:cNvSpPr txBox="1"/>
          <p:nvPr/>
        </p:nvSpPr>
        <p:spPr>
          <a:xfrm>
            <a:off x="280068" y="2512865"/>
            <a:ext cx="689741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Work very similar to traditional LED’s</a:t>
            </a:r>
          </a:p>
          <a:p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Traditional LED’s use n or p type substrate</a:t>
            </a:r>
          </a:p>
          <a:p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OLED’s organic molecules to produce electrons and holes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The emissive and Conductive layers are made of organic molecules</a:t>
            </a:r>
          </a:p>
        </p:txBody>
      </p:sp>
    </p:spTree>
    <p:extLst>
      <p:ext uri="{BB962C8B-B14F-4D97-AF65-F5344CB8AC3E}">
        <p14:creationId xmlns:p14="http://schemas.microsoft.com/office/powerpoint/2010/main" val="1891604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A07485-DB22-418F-A272-5FF4BFFE7F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pPr algn="ctr"/>
            <a:r>
              <a:rPr lang="en-US" sz="4000">
                <a:solidFill>
                  <a:srgbClr val="FFFFFF"/>
                </a:solidFill>
              </a:rPr>
              <a:t>How do OLED’s Work?</a:t>
            </a:r>
            <a:endParaRPr lang="en-US" sz="4000" dirty="0">
              <a:solidFill>
                <a:srgbClr val="FFFFFF"/>
              </a:solidFill>
            </a:endParaRP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0CD1E8B3-0E77-4A6F-A6DD-C9306111934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457550" y="3037091"/>
            <a:ext cx="3810000" cy="238125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23D1065-B95B-4E93-9EBF-5820707BE203}"/>
              </a:ext>
            </a:extLst>
          </p:cNvPr>
          <p:cNvSpPr txBox="1"/>
          <p:nvPr/>
        </p:nvSpPr>
        <p:spPr>
          <a:xfrm>
            <a:off x="280068" y="2519556"/>
            <a:ext cx="689741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How is light Created?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/>
              <a:t>Electrons enter the cathode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/>
              <a:t>Holes enter the anode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/>
              <a:t>The electrons and holes meet in the emissive and conductive layers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/>
              <a:t>Light is created when the electrons and holes meet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This process is called recombination</a:t>
            </a:r>
          </a:p>
        </p:txBody>
      </p:sp>
    </p:spTree>
    <p:extLst>
      <p:ext uri="{BB962C8B-B14F-4D97-AF65-F5344CB8AC3E}">
        <p14:creationId xmlns:p14="http://schemas.microsoft.com/office/powerpoint/2010/main" val="111630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A07485-DB22-418F-A272-5FF4BFFE7F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</a:rPr>
              <a:t>How are OLED’s manufactured?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C60F35B4-C7D4-4E47-B6D9-829F7086DEA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182123" y="2919374"/>
            <a:ext cx="4009877" cy="260330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DDD0339-7F2B-4AA1-8A27-D4EA14507E95}"/>
              </a:ext>
            </a:extLst>
          </p:cNvPr>
          <p:cNvSpPr txBox="1"/>
          <p:nvPr/>
        </p:nvSpPr>
        <p:spPr>
          <a:xfrm>
            <a:off x="198601" y="2282031"/>
            <a:ext cx="7983522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The substrate: Used to support the OLED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Commonly made out of glass, plastic and foil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sz="2400" dirty="0"/>
              <a:t>The anode: Positive lead of OLED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Commonly made out of indium tin oxide (ITO)</a:t>
            </a:r>
          </a:p>
          <a:p>
            <a:endParaRPr lang="en-US" sz="2400" dirty="0"/>
          </a:p>
          <a:p>
            <a:r>
              <a:rPr lang="en-US" sz="2400" dirty="0"/>
              <a:t>The Hole Transport Layer: Used to move holes to emitting layer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Made out of p-type materials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sz="2400" dirty="0"/>
              <a:t>The emitting layer: Where light is produces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Made out of organic materials, type of material will change color of light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8233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A07485-DB22-418F-A272-5FF4BFFE7F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</a:rPr>
              <a:t>How are OLED’s manufactured?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C60F35B4-C7D4-4E47-B6D9-829F7086DEA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182123" y="2919374"/>
            <a:ext cx="4009877" cy="260330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DDD0339-7F2B-4AA1-8A27-D4EA14507E95}"/>
              </a:ext>
            </a:extLst>
          </p:cNvPr>
          <p:cNvSpPr txBox="1"/>
          <p:nvPr/>
        </p:nvSpPr>
        <p:spPr>
          <a:xfrm>
            <a:off x="131777" y="2919374"/>
            <a:ext cx="798352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The Electron transport Layer: Used to move electrons to emitting layer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Mode of n-type materials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sz="2400" dirty="0"/>
              <a:t>The cathode: Negative lead of OLED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Commonly deposited with aluminum</a:t>
            </a:r>
          </a:p>
        </p:txBody>
      </p:sp>
    </p:spTree>
    <p:extLst>
      <p:ext uri="{BB962C8B-B14F-4D97-AF65-F5344CB8AC3E}">
        <p14:creationId xmlns:p14="http://schemas.microsoft.com/office/powerpoint/2010/main" val="42848696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A07485-DB22-418F-A272-5FF4BFFE7F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</a:rPr>
              <a:t>How are OLED’s manufactured?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97E10C-E5B4-4B07-AFCA-6F195A48D2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350" y="1885279"/>
            <a:ext cx="108082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What different organic materials are used for the emitter layer?</a:t>
            </a:r>
          </a:p>
          <a:p>
            <a:pPr lvl="1"/>
            <a:r>
              <a:rPr lang="en-US" dirty="0"/>
              <a:t>Different materials are used for the emitter layer to get different colors of light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Traditional organic materials were fluorescent organic compounds</a:t>
            </a:r>
          </a:p>
          <a:p>
            <a:pPr lvl="1"/>
            <a:r>
              <a:rPr lang="en-US" dirty="0"/>
              <a:t>Fluorescent: Glow when light is applied</a:t>
            </a:r>
          </a:p>
          <a:p>
            <a:pPr lvl="1"/>
            <a:r>
              <a:rPr lang="en-US" dirty="0"/>
              <a:t>Red is typically made with Platinum </a:t>
            </a:r>
            <a:r>
              <a:rPr lang="en-US" dirty="0" err="1"/>
              <a:t>Octaethylporphyrin</a:t>
            </a:r>
            <a:endParaRPr lang="en-US" dirty="0"/>
          </a:p>
          <a:p>
            <a:pPr lvl="1"/>
            <a:r>
              <a:rPr lang="en-US" dirty="0"/>
              <a:t>Green is typically made with Tris[2-phenylpyrideinato-C^2,N]Iridium(III)</a:t>
            </a:r>
          </a:p>
          <a:p>
            <a:pPr lvl="1"/>
            <a:r>
              <a:rPr lang="en-US" dirty="0"/>
              <a:t>Blue is typically made with Diphenyl Sulfone Dimethyl </a:t>
            </a:r>
            <a:r>
              <a:rPr lang="en-US" dirty="0" err="1"/>
              <a:t>Dihydroacridine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81769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A07485-DB22-418F-A272-5FF4BFFE7F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</a:rPr>
              <a:t>How are OLED’s manufactured?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97E10C-E5B4-4B07-AFCA-6F195A48D2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350" y="1885279"/>
            <a:ext cx="108082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How has technology advanced in OLED fabrication?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Red and green light are made using phosphorescent organic compounds</a:t>
            </a:r>
          </a:p>
          <a:p>
            <a:pPr lvl="1"/>
            <a:r>
              <a:rPr lang="en-US" dirty="0"/>
              <a:t>Phosphorescent: Naturally fluorescent, even after light is removed</a:t>
            </a:r>
          </a:p>
          <a:p>
            <a:pPr lvl="1"/>
            <a:r>
              <a:rPr lang="en-US" dirty="0"/>
              <a:t>Benefit to phosphorescent materials is they have greater quantum efficiency</a:t>
            </a:r>
          </a:p>
          <a:p>
            <a:pPr lvl="1"/>
            <a:r>
              <a:rPr lang="en-US" dirty="0"/>
              <a:t>Blue phosphorescent material still in development</a:t>
            </a:r>
          </a:p>
        </p:txBody>
      </p:sp>
    </p:spTree>
    <p:extLst>
      <p:ext uri="{BB962C8B-B14F-4D97-AF65-F5344CB8AC3E}">
        <p14:creationId xmlns:p14="http://schemas.microsoft.com/office/powerpoint/2010/main" val="30035800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A07485-DB22-418F-A272-5FF4BFFE7F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</a:rPr>
              <a:t>How are OLED’s manufactured?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BF1B73-609E-480D-A744-F6E30589DC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350" y="1885279"/>
            <a:ext cx="10515600" cy="4351338"/>
          </a:xfrm>
        </p:spPr>
        <p:txBody>
          <a:bodyPr/>
          <a:lstStyle/>
          <a:p>
            <a:r>
              <a:rPr lang="en-US" dirty="0"/>
              <a:t>OLED’s are commonly manufactured with vacuum sublimation</a:t>
            </a:r>
          </a:p>
          <a:p>
            <a:pPr lvl="1"/>
            <a:r>
              <a:rPr lang="en-US" dirty="0"/>
              <a:t>Efficient in fabrication of multilayer devices</a:t>
            </a:r>
          </a:p>
          <a:p>
            <a:pPr lvl="1"/>
            <a:endParaRPr lang="en-US" dirty="0"/>
          </a:p>
          <a:p>
            <a:r>
              <a:rPr lang="en-US" dirty="0"/>
              <a:t>Other manufacturing techniques used are:</a:t>
            </a:r>
          </a:p>
          <a:p>
            <a:pPr lvl="1"/>
            <a:r>
              <a:rPr lang="en-US" dirty="0"/>
              <a:t>Vacuum thermal evaporation</a:t>
            </a:r>
          </a:p>
          <a:p>
            <a:pPr lvl="1"/>
            <a:r>
              <a:rPr lang="en-US" dirty="0"/>
              <a:t>Organic vapor phase deposition</a:t>
            </a:r>
          </a:p>
          <a:p>
            <a:pPr lvl="1"/>
            <a:r>
              <a:rPr lang="en-US" dirty="0"/>
              <a:t>Inkjet-printing</a:t>
            </a:r>
          </a:p>
          <a:p>
            <a:pPr lvl="1"/>
            <a:r>
              <a:rPr lang="en-US" dirty="0"/>
              <a:t>Transfer-printing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605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836</Words>
  <Application>Microsoft Office PowerPoint</Application>
  <PresentationFormat>Widescreen</PresentationFormat>
  <Paragraphs>146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Segoe UI</vt:lpstr>
      <vt:lpstr>Office Theme</vt:lpstr>
      <vt:lpstr>OLED Theory and Fabrication How do they work and how are they manufactured?</vt:lpstr>
      <vt:lpstr>Outline</vt:lpstr>
      <vt:lpstr>How do OLED’s Work?</vt:lpstr>
      <vt:lpstr>How do OLED’s Work?</vt:lpstr>
      <vt:lpstr>How are OLED’s manufactured?</vt:lpstr>
      <vt:lpstr>How are OLED’s manufactured?</vt:lpstr>
      <vt:lpstr>How are OLED’s manufactured?</vt:lpstr>
      <vt:lpstr>How are OLED’s manufactured?</vt:lpstr>
      <vt:lpstr>How are OLED’s manufactured?</vt:lpstr>
      <vt:lpstr>Types of OLED’s?</vt:lpstr>
      <vt:lpstr>Advantages of using of OLED’s?</vt:lpstr>
      <vt:lpstr>Disadvantages of using of OLED’s?</vt:lpstr>
      <vt:lpstr>Summary</vt:lpstr>
      <vt:lpstr>References</vt:lpstr>
      <vt:lpstr>Possible final exam 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OLED Theory and Fabrication How do they work and how are they manufactured?</dc:title>
  <dc:creator>Christian Larson</dc:creator>
  <cp:lastModifiedBy>Dr. Burns</cp:lastModifiedBy>
  <cp:revision>13</cp:revision>
  <dcterms:created xsi:type="dcterms:W3CDTF">2021-11-29T03:20:34Z</dcterms:created>
  <dcterms:modified xsi:type="dcterms:W3CDTF">2021-11-29T19:39:40Z</dcterms:modified>
</cp:coreProperties>
</file>