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144" y="10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03645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657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2cdda607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2cdda607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171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3ab34abb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3ab34abb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001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3ab34abb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3ab34abb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24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2cdda607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2cdda607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09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3b78832b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3b78832b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432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3b78832bd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3b78832bd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216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3ab34acc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3ab34acc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9527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2cdda607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2cdda607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679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3ab34abb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3ab34abb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770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3ab34abb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3ab34abb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30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3b78832b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3b78832b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8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3ab34abb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3ab34abb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94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3b78832bd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3b78832b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2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2cdda6076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2cdda607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87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2cdda6076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2cdda6076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46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3ab34acc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3ab34acc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919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quora.com/What-is-the-Josephson-effect-1"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physics.wisc.edu/undergrads/courses/spring2020/407/experiments/squid/squid.pdf" TargetMode="External"/><Relationship Id="rId4" Type="http://schemas.openxmlformats.org/officeDocument/2006/relationships/hyperlink" Target="https://www.youtube.com/watch?v=sNOpmTWlMw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SQUIDS &amp; Joseph Junctions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Johnathan Machler</a:t>
            </a:r>
            <a:endParaRPr/>
          </a:p>
        </p:txBody>
      </p:sp>
      <p:sp>
        <p:nvSpPr>
          <p:cNvPr id="56" name="Google Shape;56;p13"/>
          <p:cNvSpPr txBox="1"/>
          <p:nvPr/>
        </p:nvSpPr>
        <p:spPr>
          <a:xfrm>
            <a:off x="2667500" y="3384825"/>
            <a:ext cx="3625200" cy="84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B7B7B7"/>
                </a:solidFill>
              </a:rPr>
              <a:t>Due date: 04/20/2020</a:t>
            </a:r>
            <a:endParaRPr sz="2400">
              <a:solidFill>
                <a:srgbClr val="B7B7B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296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a:t>
            </a:r>
            <a:r>
              <a:rPr lang="en" b="1"/>
              <a:t>S Q U I D S</a:t>
            </a:r>
            <a:r>
              <a:rPr lang="en"/>
              <a:t>?</a:t>
            </a:r>
            <a:endParaRPr/>
          </a:p>
        </p:txBody>
      </p:sp>
      <p:sp>
        <p:nvSpPr>
          <p:cNvPr id="119" name="Google Shape;119;p22"/>
          <p:cNvSpPr txBox="1">
            <a:spLocks noGrp="1"/>
          </p:cNvSpPr>
          <p:nvPr>
            <p:ph type="body" idx="1"/>
          </p:nvPr>
        </p:nvSpPr>
        <p:spPr>
          <a:xfrm>
            <a:off x="138200" y="1281325"/>
            <a:ext cx="85206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SQUIDS = Superconductor + Joseph Junction</a:t>
            </a:r>
            <a:endParaRPr/>
          </a:p>
          <a:p>
            <a:pPr marL="0" lvl="0" indent="0" algn="l" rtl="0">
              <a:lnSpc>
                <a:spcPct val="115000"/>
              </a:lnSpc>
              <a:spcBef>
                <a:spcPts val="1600"/>
              </a:spcBef>
              <a:spcAft>
                <a:spcPts val="0"/>
              </a:spcAft>
              <a:buNone/>
            </a:pPr>
            <a:r>
              <a:rPr lang="en"/>
              <a:t>Pure Niobium or lead alloy with 10% gold or Indium.  </a:t>
            </a:r>
            <a:endParaRPr/>
          </a:p>
          <a:p>
            <a:pPr marL="0" lvl="0" indent="0" algn="l" rtl="0">
              <a:lnSpc>
                <a:spcPct val="150000"/>
              </a:lnSpc>
              <a:spcBef>
                <a:spcPts val="1600"/>
              </a:spcBef>
              <a:spcAft>
                <a:spcPts val="0"/>
              </a:spcAft>
              <a:buNone/>
            </a:pPr>
            <a:r>
              <a:rPr lang="en"/>
              <a:t>Uses the same properties used to make a </a:t>
            </a:r>
            <a:endParaRPr/>
          </a:p>
          <a:p>
            <a:pPr marL="0" lvl="0" indent="0" algn="l" rtl="0">
              <a:lnSpc>
                <a:spcPct val="115000"/>
              </a:lnSpc>
              <a:spcBef>
                <a:spcPts val="0"/>
              </a:spcBef>
              <a:spcAft>
                <a:spcPts val="0"/>
              </a:spcAft>
              <a:buNone/>
            </a:pPr>
            <a:r>
              <a:rPr lang="en"/>
              <a:t>Josephson Junction</a:t>
            </a:r>
            <a:endParaRPr/>
          </a:p>
          <a:p>
            <a:pPr marL="45720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Phase differences created by the circulated current </a:t>
            </a:r>
            <a:endParaRPr/>
          </a:p>
          <a:p>
            <a:pPr marL="0" lvl="0" indent="0" algn="l" rtl="0">
              <a:lnSpc>
                <a:spcPct val="115000"/>
              </a:lnSpc>
              <a:spcBef>
                <a:spcPts val="1600"/>
              </a:spcBef>
              <a:spcAft>
                <a:spcPts val="0"/>
              </a:spcAft>
              <a:buNone/>
            </a:pPr>
            <a:r>
              <a:rPr lang="en"/>
              <a:t>Around a ring can be used to measure quanta </a:t>
            </a:r>
            <a:endParaRPr/>
          </a:p>
          <a:p>
            <a:pPr marL="0" lvl="0" indent="0" algn="l" rtl="0">
              <a:lnSpc>
                <a:spcPct val="115000"/>
              </a:lnSpc>
              <a:spcBef>
                <a:spcPts val="1600"/>
              </a:spcBef>
              <a:spcAft>
                <a:spcPts val="0"/>
              </a:spcAft>
              <a:buNone/>
            </a:pPr>
            <a:r>
              <a:rPr lang="en"/>
              <a:t>Changes in flux correspond to changes in voltage</a:t>
            </a:r>
            <a:endParaRPr/>
          </a:p>
          <a:p>
            <a:pPr marL="457200" lvl="0" indent="0" algn="l" rtl="0">
              <a:spcBef>
                <a:spcPts val="1600"/>
              </a:spcBef>
              <a:spcAft>
                <a:spcPts val="1600"/>
              </a:spcAft>
              <a:buNone/>
            </a:pPr>
            <a:r>
              <a:rPr lang="en"/>
              <a:t>  </a:t>
            </a:r>
            <a:endParaRPr/>
          </a:p>
        </p:txBody>
      </p:sp>
      <p:pic>
        <p:nvPicPr>
          <p:cNvPr id="120" name="Google Shape;120;p22"/>
          <p:cNvPicPr preferRelativeResize="0"/>
          <p:nvPr/>
        </p:nvPicPr>
        <p:blipFill>
          <a:blip r:embed="rId3">
            <a:alphaModFix/>
          </a:blip>
          <a:stretch>
            <a:fillRect/>
          </a:stretch>
        </p:blipFill>
        <p:spPr>
          <a:xfrm>
            <a:off x="5567225" y="1634975"/>
            <a:ext cx="3428050" cy="2578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Explanation of how a SQUID works</a:t>
            </a:r>
            <a:endParaRPr/>
          </a:p>
        </p:txBody>
      </p:sp>
      <p:sp>
        <p:nvSpPr>
          <p:cNvPr id="126" name="Google Shape;12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marR="3528151" lvl="0" indent="0" algn="l" rtl="0">
              <a:spcBef>
                <a:spcPts val="0"/>
              </a:spcBef>
              <a:spcAft>
                <a:spcPts val="0"/>
              </a:spcAft>
              <a:buNone/>
            </a:pPr>
            <a:r>
              <a:rPr lang="en" i="1">
                <a:solidFill>
                  <a:srgbClr val="B7B7B7"/>
                </a:solidFill>
              </a:rPr>
              <a:t>Normally the two currents should be split </a:t>
            </a:r>
            <a:endParaRPr i="1">
              <a:solidFill>
                <a:srgbClr val="B7B7B7"/>
              </a:solidFill>
            </a:endParaRPr>
          </a:p>
          <a:p>
            <a:pPr marL="0" marR="3528151" lvl="0" indent="0" algn="l" rtl="0">
              <a:spcBef>
                <a:spcPts val="0"/>
              </a:spcBef>
              <a:spcAft>
                <a:spcPts val="0"/>
              </a:spcAft>
              <a:buNone/>
            </a:pPr>
            <a:r>
              <a:rPr lang="en" i="1">
                <a:solidFill>
                  <a:srgbClr val="B7B7B7"/>
                </a:solidFill>
              </a:rPr>
              <a:t>equally, but if there's a change in flux within the </a:t>
            </a:r>
            <a:endParaRPr i="1">
              <a:solidFill>
                <a:srgbClr val="B7B7B7"/>
              </a:solidFill>
            </a:endParaRPr>
          </a:p>
          <a:p>
            <a:pPr marL="0" marR="3528151" lvl="0" indent="0" algn="l" rtl="0">
              <a:spcBef>
                <a:spcPts val="0"/>
              </a:spcBef>
              <a:spcAft>
                <a:spcPts val="0"/>
              </a:spcAft>
              <a:buNone/>
            </a:pPr>
            <a:r>
              <a:rPr lang="en" i="1">
                <a:solidFill>
                  <a:srgbClr val="B7B7B7"/>
                </a:solidFill>
              </a:rPr>
              <a:t>middle, then the currents will adjust to cancel</a:t>
            </a:r>
            <a:endParaRPr i="1">
              <a:solidFill>
                <a:srgbClr val="B7B7B7"/>
              </a:solidFill>
            </a:endParaRPr>
          </a:p>
          <a:p>
            <a:pPr marL="0" marR="3528151" lvl="0" indent="0" algn="l" rtl="0">
              <a:spcBef>
                <a:spcPts val="0"/>
              </a:spcBef>
              <a:spcAft>
                <a:spcPts val="0"/>
              </a:spcAft>
              <a:buNone/>
            </a:pPr>
            <a:r>
              <a:rPr lang="en" i="1">
                <a:solidFill>
                  <a:srgbClr val="B7B7B7"/>
                </a:solidFill>
              </a:rPr>
              <a:t>or enhance the flux within the middle in </a:t>
            </a:r>
            <a:endParaRPr i="1">
              <a:solidFill>
                <a:srgbClr val="B7B7B7"/>
              </a:solidFill>
            </a:endParaRPr>
          </a:p>
          <a:p>
            <a:pPr marL="0" marR="3528151" lvl="0" indent="0" algn="l" rtl="0">
              <a:spcBef>
                <a:spcPts val="0"/>
              </a:spcBef>
              <a:spcAft>
                <a:spcPts val="0"/>
              </a:spcAft>
              <a:buNone/>
            </a:pPr>
            <a:r>
              <a:rPr lang="en" i="1">
                <a:solidFill>
                  <a:srgbClr val="B7B7B7"/>
                </a:solidFill>
              </a:rPr>
              <a:t>integer quanta. This comparison between wires </a:t>
            </a:r>
            <a:endParaRPr i="1">
              <a:solidFill>
                <a:srgbClr val="B7B7B7"/>
              </a:solidFill>
            </a:endParaRPr>
          </a:p>
          <a:p>
            <a:pPr marL="0" marR="3528151" lvl="0" indent="0" algn="l" rtl="0">
              <a:spcBef>
                <a:spcPts val="0"/>
              </a:spcBef>
              <a:spcAft>
                <a:spcPts val="0"/>
              </a:spcAft>
              <a:buNone/>
            </a:pPr>
            <a:r>
              <a:rPr lang="en" i="1">
                <a:solidFill>
                  <a:srgbClr val="B7B7B7"/>
                </a:solidFill>
              </a:rPr>
              <a:t>allows discrimination of the magnetic quanta traveling through the loop. </a:t>
            </a:r>
            <a:endParaRPr i="1">
              <a:solidFill>
                <a:srgbClr val="B7B7B7"/>
              </a:solidFill>
            </a:endParaRPr>
          </a:p>
          <a:p>
            <a:pPr marL="0" marR="3528151" lvl="0" indent="0" algn="l" rtl="0">
              <a:spcBef>
                <a:spcPts val="0"/>
              </a:spcBef>
              <a:spcAft>
                <a:spcPts val="0"/>
              </a:spcAft>
              <a:buNone/>
            </a:pPr>
            <a:endParaRPr i="1">
              <a:solidFill>
                <a:srgbClr val="B7B7B7"/>
              </a:solidFill>
            </a:endParaRPr>
          </a:p>
          <a:p>
            <a:pPr marL="0" marR="3528151" lvl="0" indent="0" algn="l" rtl="0">
              <a:spcBef>
                <a:spcPts val="0"/>
              </a:spcBef>
              <a:spcAft>
                <a:spcPts val="0"/>
              </a:spcAft>
              <a:buNone/>
            </a:pPr>
            <a:r>
              <a:rPr lang="en" i="1">
                <a:solidFill>
                  <a:srgbClr val="B7B7B7"/>
                </a:solidFill>
              </a:rPr>
              <a:t>This is why it is called an interferometer. </a:t>
            </a:r>
            <a:endParaRPr i="1">
              <a:solidFill>
                <a:srgbClr val="B7B7B7"/>
              </a:solidFill>
            </a:endParaRPr>
          </a:p>
          <a:p>
            <a:pPr marL="0" marR="3528151" lvl="0" indent="0" algn="l" rtl="0">
              <a:spcBef>
                <a:spcPts val="0"/>
              </a:spcBef>
              <a:spcAft>
                <a:spcPts val="1600"/>
              </a:spcAft>
              <a:buNone/>
            </a:pPr>
            <a:endParaRPr i="1"/>
          </a:p>
        </p:txBody>
      </p:sp>
      <p:pic>
        <p:nvPicPr>
          <p:cNvPr id="127" name="Google Shape;127;p23"/>
          <p:cNvPicPr preferRelativeResize="0"/>
          <p:nvPr/>
        </p:nvPicPr>
        <p:blipFill>
          <a:blip r:embed="rId3">
            <a:alphaModFix/>
          </a:blip>
          <a:stretch>
            <a:fillRect/>
          </a:stretch>
        </p:blipFill>
        <p:spPr>
          <a:xfrm>
            <a:off x="5427148" y="1152475"/>
            <a:ext cx="3809426" cy="2956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Calculation of SQUID Measurements</a:t>
            </a:r>
            <a:endParaRPr/>
          </a:p>
        </p:txBody>
      </p:sp>
      <p:sp>
        <p:nvSpPr>
          <p:cNvPr id="133" name="Google Shape;133;p24"/>
          <p:cNvSpPr txBox="1">
            <a:spLocks noGrp="1"/>
          </p:cNvSpPr>
          <p:nvPr>
            <p:ph type="body" idx="1"/>
          </p:nvPr>
        </p:nvSpPr>
        <p:spPr>
          <a:xfrm>
            <a:off x="311700" y="1152475"/>
            <a:ext cx="8520600" cy="392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Because of the excellent coupling of the thin-film gold modulation line to the SQUID itself, one can assume that the current induced in the SQUID ring is equal to half the current in the gold coil, and that the mutual inductance is, in fact, equal to about half the inductance (L) of the SQUID</a:t>
            </a:r>
            <a:endParaRPr/>
          </a:p>
          <a:p>
            <a:pPr marL="457200" lvl="0" indent="-342900" algn="l" rtl="0">
              <a:spcBef>
                <a:spcPts val="0"/>
              </a:spcBef>
              <a:spcAft>
                <a:spcPts val="0"/>
              </a:spcAft>
              <a:buSzPts val="1800"/>
              <a:buChar char="●"/>
            </a:pPr>
            <a:r>
              <a:rPr lang="en"/>
              <a:t>This ‘ring’ can be thought of as a flux to voltage converter.</a:t>
            </a:r>
            <a:endParaRPr/>
          </a:p>
          <a:p>
            <a:pPr marL="457200" lvl="0" indent="0" algn="l" rtl="0">
              <a:spcBef>
                <a:spcPts val="1600"/>
              </a:spcBef>
              <a:spcAft>
                <a:spcPts val="0"/>
              </a:spcAft>
              <a:buNone/>
            </a:pPr>
            <a:endParaRPr/>
          </a:p>
          <a:p>
            <a:pPr marL="457200" lvl="0" indent="0" algn="l" rtl="0">
              <a:spcBef>
                <a:spcPts val="1600"/>
              </a:spcBef>
              <a:spcAft>
                <a:spcPts val="0"/>
              </a:spcAft>
              <a:buNone/>
            </a:pPr>
            <a:r>
              <a:rPr lang="en" sz="3000" b="1">
                <a:solidFill>
                  <a:srgbClr val="FFFFFF"/>
                </a:solidFill>
              </a:rPr>
              <a:t>       </a:t>
            </a:r>
            <a:endParaRPr sz="3000" b="1">
              <a:solidFill>
                <a:srgbClr val="FFFFFF"/>
              </a:solidFill>
            </a:endParaRPr>
          </a:p>
          <a:p>
            <a:pPr marL="457200" lvl="0" indent="0" algn="l" rtl="0">
              <a:spcBef>
                <a:spcPts val="1600"/>
              </a:spcBef>
              <a:spcAft>
                <a:spcPts val="0"/>
              </a:spcAft>
              <a:buNone/>
            </a:pPr>
            <a:r>
              <a:rPr lang="en" sz="3000" b="1">
                <a:solidFill>
                  <a:srgbClr val="FFFFFF"/>
                </a:solidFill>
              </a:rPr>
              <a:t>          </a:t>
            </a:r>
            <a:endParaRPr sz="3000" b="1">
              <a:solidFill>
                <a:srgbClr val="FFFFFF"/>
              </a:solidFill>
            </a:endParaRPr>
          </a:p>
          <a:p>
            <a:pPr marL="457200" lvl="0" indent="0" algn="l" rtl="0">
              <a:spcBef>
                <a:spcPts val="1600"/>
              </a:spcBef>
              <a:spcAft>
                <a:spcPts val="1600"/>
              </a:spcAft>
              <a:buNone/>
            </a:pPr>
            <a:endParaRPr/>
          </a:p>
        </p:txBody>
      </p:sp>
      <p:pic>
        <p:nvPicPr>
          <p:cNvPr id="134" name="Google Shape;134;p24"/>
          <p:cNvPicPr preferRelativeResize="0"/>
          <p:nvPr/>
        </p:nvPicPr>
        <p:blipFill>
          <a:blip r:embed="rId3">
            <a:alphaModFix/>
          </a:blip>
          <a:stretch>
            <a:fillRect/>
          </a:stretch>
        </p:blipFill>
        <p:spPr>
          <a:xfrm>
            <a:off x="1171850" y="3097650"/>
            <a:ext cx="3259825" cy="1052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Applications of SQUIDs</a:t>
            </a:r>
            <a:endParaRPr/>
          </a:p>
        </p:txBody>
      </p:sp>
      <p:sp>
        <p:nvSpPr>
          <p:cNvPr id="140" name="Google Shape;14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Medicine to measure the production of electrical signals </a:t>
            </a:r>
            <a:endParaRPr/>
          </a:p>
          <a:p>
            <a:pPr marL="457200" lvl="0" indent="457200" algn="l" rtl="0">
              <a:lnSpc>
                <a:spcPct val="100000"/>
              </a:lnSpc>
              <a:spcBef>
                <a:spcPts val="1600"/>
              </a:spcBef>
              <a:spcAft>
                <a:spcPts val="0"/>
              </a:spcAft>
              <a:buNone/>
            </a:pPr>
            <a:r>
              <a:rPr lang="en"/>
              <a:t>Heart &amp; Brain MRIs</a:t>
            </a:r>
            <a:endParaRPr/>
          </a:p>
          <a:p>
            <a:pPr marL="457200" lvl="0" indent="457200" algn="l" rtl="0">
              <a:lnSpc>
                <a:spcPct val="100000"/>
              </a:lnSpc>
              <a:spcBef>
                <a:spcPts val="0"/>
              </a:spcBef>
              <a:spcAft>
                <a:spcPts val="0"/>
              </a:spcAft>
              <a:buNone/>
            </a:pPr>
            <a:endParaRPr/>
          </a:p>
          <a:p>
            <a:pPr marL="457200" lvl="0" indent="0" algn="l" rtl="0">
              <a:spcBef>
                <a:spcPts val="0"/>
              </a:spcBef>
              <a:spcAft>
                <a:spcPts val="0"/>
              </a:spcAft>
              <a:buNone/>
            </a:pPr>
            <a:r>
              <a:rPr lang="en"/>
              <a:t>Geosciences to find deposits of rare metals.</a:t>
            </a:r>
            <a:endParaRPr/>
          </a:p>
          <a:p>
            <a:pPr marL="914400" lvl="0" indent="0" algn="l" rtl="0">
              <a:spcBef>
                <a:spcPts val="1600"/>
              </a:spcBef>
              <a:spcAft>
                <a:spcPts val="0"/>
              </a:spcAft>
              <a:buNone/>
            </a:pPr>
            <a:r>
              <a:rPr lang="en"/>
              <a:t> Recently the world’s largest deposit of silver was found using SQUIDS. </a:t>
            </a:r>
            <a:endParaRPr/>
          </a:p>
          <a:p>
            <a:pPr marL="457200" lvl="0" indent="0" algn="l" rtl="0">
              <a:spcBef>
                <a:spcPts val="1600"/>
              </a:spcBef>
              <a:spcAft>
                <a:spcPts val="0"/>
              </a:spcAft>
              <a:buNone/>
            </a:pPr>
            <a:r>
              <a:rPr lang="en"/>
              <a:t>Quantum Computing</a:t>
            </a:r>
            <a:endParaRPr/>
          </a:p>
          <a:p>
            <a:pPr marL="457200" lvl="0" indent="0" algn="l" rtl="0">
              <a:spcBef>
                <a:spcPts val="1600"/>
              </a:spcBef>
              <a:spcAft>
                <a:spcPts val="0"/>
              </a:spcAft>
              <a:buNone/>
            </a:pPr>
            <a:r>
              <a:rPr lang="en"/>
              <a:t>Dark Matter Detection</a:t>
            </a:r>
            <a:endParaRPr/>
          </a:p>
          <a:p>
            <a:pPr marL="457200" lvl="0" indent="0" algn="l" rtl="0">
              <a:spcBef>
                <a:spcPts val="1600"/>
              </a:spcBef>
              <a:spcAft>
                <a:spcPts val="1600"/>
              </a:spcAft>
              <a:buNone/>
            </a:pP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Applications of Josephson Junctions</a:t>
            </a:r>
            <a:endParaRPr/>
          </a:p>
        </p:txBody>
      </p:sp>
      <p:sp>
        <p:nvSpPr>
          <p:cNvPr id="146" name="Google Shape;14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400"/>
          </a:p>
          <a:p>
            <a:pPr marL="457200" lvl="0" indent="0" algn="l" rtl="0">
              <a:spcBef>
                <a:spcPts val="1600"/>
              </a:spcBef>
              <a:spcAft>
                <a:spcPts val="0"/>
              </a:spcAft>
              <a:buNone/>
            </a:pPr>
            <a:r>
              <a:rPr lang="en">
                <a:solidFill>
                  <a:srgbClr val="B7B7B7"/>
                </a:solidFill>
              </a:rPr>
              <a:t>Valuable in High Speed Circuits</a:t>
            </a:r>
            <a:endParaRPr>
              <a:solidFill>
                <a:srgbClr val="B7B7B7"/>
              </a:solidFill>
            </a:endParaRPr>
          </a:p>
          <a:p>
            <a:pPr marL="971550" lvl="0" indent="0" algn="l" rtl="0">
              <a:spcBef>
                <a:spcPts val="1600"/>
              </a:spcBef>
              <a:spcAft>
                <a:spcPts val="0"/>
              </a:spcAft>
              <a:buNone/>
            </a:pPr>
            <a:r>
              <a:rPr lang="en">
                <a:solidFill>
                  <a:srgbClr val="B7B7B7"/>
                </a:solidFill>
              </a:rPr>
              <a:t>Can be designed to switch in times of a few picoseconds. </a:t>
            </a:r>
            <a:endParaRPr>
              <a:solidFill>
                <a:srgbClr val="B7B7B7"/>
              </a:solidFill>
            </a:endParaRPr>
          </a:p>
          <a:p>
            <a:pPr marL="971550" lvl="0" indent="0" algn="l" rtl="0">
              <a:spcBef>
                <a:spcPts val="1600"/>
              </a:spcBef>
              <a:spcAft>
                <a:spcPts val="0"/>
              </a:spcAft>
              <a:buNone/>
            </a:pPr>
            <a:r>
              <a:rPr lang="en">
                <a:solidFill>
                  <a:srgbClr val="B7B7B7"/>
                </a:solidFill>
              </a:rPr>
              <a:t>Their low power dissipation makes them useful in high-density computer circuits where resistive heating limits the applicability of conventional switches.</a:t>
            </a:r>
            <a:endParaRPr>
              <a:solidFill>
                <a:srgbClr val="B7B7B7"/>
              </a:solidFill>
            </a:endParaRPr>
          </a:p>
          <a:p>
            <a:pPr marL="457200" lvl="0" indent="0" algn="l" rtl="0">
              <a:spcBef>
                <a:spcPts val="1600"/>
              </a:spcBef>
              <a:spcAft>
                <a:spcPts val="1600"/>
              </a:spcAft>
              <a:buNone/>
            </a:pP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Sensitivity of the junction</a:t>
            </a:r>
            <a:endParaRPr/>
          </a:p>
        </p:txBody>
      </p:sp>
      <p:sp>
        <p:nvSpPr>
          <p:cNvPr id="152" name="Google Shape;15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B7B7B7"/>
                </a:solidFill>
              </a:rPr>
              <a:t>Threshold for SQUID:10</a:t>
            </a:r>
            <a:r>
              <a:rPr lang="en" sz="1400" baseline="30000">
                <a:solidFill>
                  <a:srgbClr val="B7B7B7"/>
                </a:solidFill>
              </a:rPr>
              <a:t>-14</a:t>
            </a:r>
            <a:r>
              <a:rPr lang="en" sz="1400">
                <a:solidFill>
                  <a:srgbClr val="B7B7B7"/>
                </a:solidFill>
              </a:rPr>
              <a:t> T</a:t>
            </a:r>
            <a:endParaRPr sz="1400">
              <a:solidFill>
                <a:srgbClr val="B7B7B7"/>
              </a:solidFill>
            </a:endParaRPr>
          </a:p>
          <a:p>
            <a:pPr marL="0" lvl="0" indent="0" algn="l" rtl="0">
              <a:spcBef>
                <a:spcPts val="1600"/>
              </a:spcBef>
              <a:spcAft>
                <a:spcPts val="0"/>
              </a:spcAft>
              <a:buNone/>
            </a:pPr>
            <a:r>
              <a:rPr lang="en" sz="1400">
                <a:solidFill>
                  <a:srgbClr val="B7B7B7"/>
                </a:solidFill>
              </a:rPr>
              <a:t>TMagnetic field of heart:10</a:t>
            </a:r>
            <a:r>
              <a:rPr lang="en" sz="1400" baseline="30000">
                <a:solidFill>
                  <a:srgbClr val="B7B7B7"/>
                </a:solidFill>
              </a:rPr>
              <a:t>-10</a:t>
            </a:r>
            <a:r>
              <a:rPr lang="en" sz="1400">
                <a:solidFill>
                  <a:srgbClr val="B7B7B7"/>
                </a:solidFill>
              </a:rPr>
              <a:t> T</a:t>
            </a:r>
            <a:endParaRPr sz="1400">
              <a:solidFill>
                <a:srgbClr val="B7B7B7"/>
              </a:solidFill>
            </a:endParaRPr>
          </a:p>
          <a:p>
            <a:pPr marL="0" lvl="0" indent="0" algn="l" rtl="0">
              <a:spcBef>
                <a:spcPts val="1600"/>
              </a:spcBef>
              <a:spcAft>
                <a:spcPts val="1600"/>
              </a:spcAft>
              <a:buNone/>
            </a:pPr>
            <a:r>
              <a:rPr lang="en" sz="1400">
                <a:solidFill>
                  <a:srgbClr val="B7B7B7"/>
                </a:solidFill>
              </a:rPr>
              <a:t>TMagnetic field of brain:10</a:t>
            </a:r>
            <a:r>
              <a:rPr lang="en" sz="1400" baseline="30000">
                <a:solidFill>
                  <a:srgbClr val="B7B7B7"/>
                </a:solidFill>
              </a:rPr>
              <a:t>-13</a:t>
            </a:r>
            <a:r>
              <a:rPr lang="en" sz="1400">
                <a:solidFill>
                  <a:srgbClr val="B7B7B7"/>
                </a:solidFill>
              </a:rPr>
              <a:t> T</a:t>
            </a:r>
            <a:endParaRPr sz="1400">
              <a:solidFill>
                <a:srgbClr val="B7B7B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390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 </a:t>
            </a:r>
            <a:endParaRPr/>
          </a:p>
        </p:txBody>
      </p:sp>
      <p:sp>
        <p:nvSpPr>
          <p:cNvPr id="158" name="Google Shape;15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06400" algn="l" rtl="0">
              <a:lnSpc>
                <a:spcPct val="100000"/>
              </a:lnSpc>
              <a:spcBef>
                <a:spcPts val="0"/>
              </a:spcBef>
              <a:spcAft>
                <a:spcPts val="0"/>
              </a:spcAft>
              <a:buClr>
                <a:schemeClr val="dk1"/>
              </a:buClr>
              <a:buSzPts val="2800"/>
              <a:buChar char="●"/>
            </a:pPr>
            <a:r>
              <a:rPr lang="en" sz="2800">
                <a:solidFill>
                  <a:schemeClr val="dk1"/>
                </a:solidFill>
              </a:rPr>
              <a:t>Many devices from one effect!</a:t>
            </a:r>
            <a:endParaRPr sz="2800">
              <a:solidFill>
                <a:schemeClr val="dk1"/>
              </a:solidFill>
            </a:endParaRPr>
          </a:p>
          <a:p>
            <a:pPr marL="0" lvl="0" indent="0" algn="l" rtl="0">
              <a:lnSpc>
                <a:spcPct val="100000"/>
              </a:lnSpc>
              <a:spcBef>
                <a:spcPts val="0"/>
              </a:spcBef>
              <a:spcAft>
                <a:spcPts val="0"/>
              </a:spcAft>
              <a:buNone/>
            </a:pPr>
            <a:endParaRPr sz="2800">
              <a:solidFill>
                <a:schemeClr val="dk1"/>
              </a:solidFill>
            </a:endParaRPr>
          </a:p>
          <a:p>
            <a:pPr marL="457200" lvl="0" indent="-406400" algn="l" rtl="0">
              <a:lnSpc>
                <a:spcPct val="100000"/>
              </a:lnSpc>
              <a:spcBef>
                <a:spcPts val="0"/>
              </a:spcBef>
              <a:spcAft>
                <a:spcPts val="0"/>
              </a:spcAft>
              <a:buClr>
                <a:schemeClr val="dk1"/>
              </a:buClr>
              <a:buSzPts val="2800"/>
              <a:buChar char="●"/>
            </a:pPr>
            <a:r>
              <a:rPr lang="en" sz="2800">
                <a:solidFill>
                  <a:schemeClr val="dk1"/>
                </a:solidFill>
              </a:rPr>
              <a:t>Why because of the nature of the wavefunction.</a:t>
            </a:r>
            <a:endParaRPr sz="2800">
              <a:solidFill>
                <a:schemeClr val="dk1"/>
              </a:solidFill>
            </a:endParaRPr>
          </a:p>
          <a:p>
            <a:pPr marL="0" lvl="0" indent="0" algn="l" rtl="0">
              <a:spcBef>
                <a:spcPts val="0"/>
              </a:spcBef>
              <a:spcAft>
                <a:spcPts val="1600"/>
              </a:spcAft>
              <a:buNone/>
            </a:pPr>
            <a:endParaRPr sz="2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Citations </a:t>
            </a:r>
            <a:endParaRPr/>
          </a:p>
        </p:txBody>
      </p:sp>
      <p:sp>
        <p:nvSpPr>
          <p:cNvPr id="164" name="Google Shape;16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https://www.quora.com/What-is-the-Josephson-effect-1</a:t>
            </a:r>
            <a:endParaRPr/>
          </a:p>
          <a:p>
            <a:pPr marL="0" lvl="0" indent="0" algn="l" rtl="0">
              <a:spcBef>
                <a:spcPts val="1600"/>
              </a:spcBef>
              <a:spcAft>
                <a:spcPts val="0"/>
              </a:spcAft>
              <a:buNone/>
            </a:pPr>
            <a:r>
              <a:rPr lang="en" u="sng">
                <a:solidFill>
                  <a:schemeClr val="hlink"/>
                </a:solidFill>
                <a:hlinkClick r:id="rId4"/>
              </a:rPr>
              <a:t>https://www.youtube.com/watch?v=sNOpmTWlMwk</a:t>
            </a:r>
            <a:r>
              <a:rPr lang="en"/>
              <a:t> </a:t>
            </a:r>
            <a:endParaRPr/>
          </a:p>
          <a:p>
            <a:pPr marL="0" lvl="0" indent="0" algn="l" rtl="0">
              <a:spcBef>
                <a:spcPts val="1600"/>
              </a:spcBef>
              <a:spcAft>
                <a:spcPts val="1600"/>
              </a:spcAft>
              <a:buNone/>
            </a:pPr>
            <a:r>
              <a:rPr lang="en" u="sng">
                <a:solidFill>
                  <a:schemeClr val="hlink"/>
                </a:solidFill>
                <a:hlinkClick r:id="rId5"/>
              </a:rPr>
              <a:t>https://www.physics.wisc.edu/undergrads/courses/spring2020/407/experiments/squid/squid.pdf</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 for the Discoveries </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085850" lvl="0" indent="-628650" algn="l" rtl="0">
              <a:spcBef>
                <a:spcPts val="0"/>
              </a:spcBef>
              <a:spcAft>
                <a:spcPts val="0"/>
              </a:spcAft>
              <a:buNone/>
            </a:pPr>
            <a:r>
              <a:rPr lang="en">
                <a:solidFill>
                  <a:srgbClr val="FFFFFF"/>
                </a:solidFill>
              </a:rPr>
              <a:t>1911 </a:t>
            </a:r>
            <a:r>
              <a:rPr lang="en"/>
              <a:t> Discovery of superconductivity by Heike Kamerlingh Onnnes Resistance of mercury cooled by liquid helium (4.2K) vanishes</a:t>
            </a:r>
            <a:endParaRPr/>
          </a:p>
          <a:p>
            <a:pPr marL="457200" lvl="0" indent="0" algn="l" rtl="0">
              <a:spcBef>
                <a:spcPts val="1600"/>
              </a:spcBef>
              <a:spcAft>
                <a:spcPts val="0"/>
              </a:spcAft>
              <a:buNone/>
            </a:pPr>
            <a:endParaRPr sz="800"/>
          </a:p>
          <a:p>
            <a:pPr marL="1085850" lvl="0" indent="-628650" algn="l" rtl="0">
              <a:spcBef>
                <a:spcPts val="1600"/>
              </a:spcBef>
              <a:spcAft>
                <a:spcPts val="0"/>
              </a:spcAft>
              <a:buNone/>
            </a:pPr>
            <a:r>
              <a:rPr lang="en">
                <a:solidFill>
                  <a:srgbClr val="FFFFFF"/>
                </a:solidFill>
              </a:rPr>
              <a:t>1957 </a:t>
            </a:r>
            <a:r>
              <a:rPr lang="en"/>
              <a:t> Bardeen, Cooper, Schrieffer describe superconductivity in BCS theory. Novelty is the Cooper pair: Two electrons of opposite spin and momentum bound by electron-phonon interactions </a:t>
            </a:r>
            <a:endParaRPr/>
          </a:p>
          <a:p>
            <a:pPr marL="457200" lvl="0" indent="0" algn="l" rtl="0">
              <a:spcBef>
                <a:spcPts val="1600"/>
              </a:spcBef>
              <a:spcAft>
                <a:spcPts val="0"/>
              </a:spcAft>
              <a:buNone/>
            </a:pPr>
            <a:endParaRPr sz="800"/>
          </a:p>
          <a:p>
            <a:pPr marL="1085850" lvl="0" indent="-628650" algn="l" rtl="0">
              <a:spcBef>
                <a:spcPts val="1600"/>
              </a:spcBef>
              <a:spcAft>
                <a:spcPts val="0"/>
              </a:spcAft>
              <a:buNone/>
            </a:pPr>
            <a:r>
              <a:rPr lang="en">
                <a:solidFill>
                  <a:srgbClr val="FFFFFF"/>
                </a:solidFill>
              </a:rPr>
              <a:t>1962 </a:t>
            </a:r>
            <a:r>
              <a:rPr lang="en"/>
              <a:t> Brian Josephson predicts the Josephson Junction: Two superconductors coupled by an insulating barrier </a:t>
            </a:r>
            <a:endParaRPr/>
          </a:p>
          <a:p>
            <a:pPr marL="45720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Physics</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Condensed Matter</a:t>
            </a:r>
            <a:endParaRPr/>
          </a:p>
          <a:p>
            <a:pPr marL="457200" lvl="0" indent="-342900" algn="l" rtl="0">
              <a:spcBef>
                <a:spcPts val="1600"/>
              </a:spcBef>
              <a:spcAft>
                <a:spcPts val="0"/>
              </a:spcAft>
              <a:buSzPts val="1800"/>
              <a:buChar char="●"/>
            </a:pPr>
            <a:r>
              <a:rPr lang="en"/>
              <a:t>Superconductivity </a:t>
            </a:r>
            <a:endParaRPr/>
          </a:p>
          <a:p>
            <a:pPr marL="0" lvl="0" indent="0" algn="l" rtl="0">
              <a:spcBef>
                <a:spcPts val="1600"/>
              </a:spcBef>
              <a:spcAft>
                <a:spcPts val="0"/>
              </a:spcAft>
              <a:buNone/>
            </a:pPr>
            <a:r>
              <a:rPr lang="en"/>
              <a:t>Electrodynamics</a:t>
            </a:r>
            <a:endParaRPr/>
          </a:p>
          <a:p>
            <a:pPr marL="457200" lvl="0" indent="-342900" algn="l" rtl="0">
              <a:spcBef>
                <a:spcPts val="1600"/>
              </a:spcBef>
              <a:spcAft>
                <a:spcPts val="0"/>
              </a:spcAft>
              <a:buSzPts val="1800"/>
              <a:buChar char="●"/>
            </a:pPr>
            <a:r>
              <a:rPr lang="en"/>
              <a:t>Maxwell's Equations</a:t>
            </a:r>
            <a:endParaRPr/>
          </a:p>
          <a:p>
            <a:pPr marL="0" lvl="0" indent="0" algn="l" rtl="0">
              <a:spcBef>
                <a:spcPts val="1600"/>
              </a:spcBef>
              <a:spcAft>
                <a:spcPts val="0"/>
              </a:spcAft>
              <a:buNone/>
            </a:pPr>
            <a:r>
              <a:rPr lang="en"/>
              <a:t>Quantum Mechanics</a:t>
            </a:r>
            <a:endParaRPr/>
          </a:p>
          <a:p>
            <a:pPr marL="457200" lvl="0" indent="-342900" algn="l" rtl="0">
              <a:spcBef>
                <a:spcPts val="1600"/>
              </a:spcBef>
              <a:spcAft>
                <a:spcPts val="0"/>
              </a:spcAft>
              <a:buSzPts val="1800"/>
              <a:buChar char="●"/>
            </a:pPr>
            <a:r>
              <a:rPr lang="en"/>
              <a:t>Eigenstates</a:t>
            </a:r>
            <a:endParaRPr/>
          </a:p>
          <a:p>
            <a:pPr marL="457200" lvl="0" indent="-342900" algn="l" rtl="0">
              <a:spcBef>
                <a:spcPts val="0"/>
              </a:spcBef>
              <a:spcAft>
                <a:spcPts val="0"/>
              </a:spcAft>
              <a:buSzPts val="1800"/>
              <a:buChar char="●"/>
            </a:pPr>
            <a:r>
              <a:rPr lang="en"/>
              <a:t>Junction Tunneling</a:t>
            </a:r>
            <a:endParaRPr/>
          </a:p>
          <a:p>
            <a:pPr marL="457200" lvl="0" indent="-342900" algn="l" rtl="0">
              <a:spcBef>
                <a:spcPts val="0"/>
              </a:spcBef>
              <a:spcAft>
                <a:spcPts val="0"/>
              </a:spcAft>
              <a:buSzPts val="1800"/>
              <a:buChar char="●"/>
            </a:pPr>
            <a:r>
              <a:rPr lang="en"/>
              <a:t>Wavefunction</a:t>
            </a:r>
            <a:endParaRPr/>
          </a:p>
          <a:p>
            <a:pPr marL="457200" lvl="0" indent="0" algn="l" rtl="0">
              <a:spcBef>
                <a:spcPts val="1600"/>
              </a:spcBef>
              <a:spcAft>
                <a:spcPts val="1600"/>
              </a:spcAft>
              <a:buNone/>
            </a:pPr>
            <a:endParaRPr/>
          </a:p>
        </p:txBody>
      </p:sp>
      <p:pic>
        <p:nvPicPr>
          <p:cNvPr id="69" name="Google Shape;69;p15"/>
          <p:cNvPicPr preferRelativeResize="0"/>
          <p:nvPr/>
        </p:nvPicPr>
        <p:blipFill>
          <a:blip r:embed="rId3">
            <a:alphaModFix/>
          </a:blip>
          <a:stretch>
            <a:fillRect/>
          </a:stretch>
        </p:blipFill>
        <p:spPr>
          <a:xfrm>
            <a:off x="4679575" y="1936103"/>
            <a:ext cx="4152725" cy="2468798"/>
          </a:xfrm>
          <a:prstGeom prst="rect">
            <a:avLst/>
          </a:prstGeom>
          <a:noFill/>
          <a:ln>
            <a:noFill/>
          </a:ln>
        </p:spPr>
      </p:pic>
      <p:pic>
        <p:nvPicPr>
          <p:cNvPr id="70" name="Google Shape;70;p15"/>
          <p:cNvPicPr preferRelativeResize="0"/>
          <p:nvPr/>
        </p:nvPicPr>
        <p:blipFill>
          <a:blip r:embed="rId4">
            <a:alphaModFix/>
          </a:blip>
          <a:stretch>
            <a:fillRect/>
          </a:stretch>
        </p:blipFill>
        <p:spPr>
          <a:xfrm>
            <a:off x="4161625" y="445025"/>
            <a:ext cx="2349825" cy="2202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Tunneling explained</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600"/>
          </a:p>
          <a:p>
            <a:pPr marL="457200" lvl="0" indent="-342900" algn="l" rtl="0">
              <a:lnSpc>
                <a:spcPct val="150000"/>
              </a:lnSpc>
              <a:spcBef>
                <a:spcPts val="1600"/>
              </a:spcBef>
              <a:spcAft>
                <a:spcPts val="0"/>
              </a:spcAft>
              <a:buSzPts val="1800"/>
              <a:buChar char="➢"/>
            </a:pPr>
            <a:r>
              <a:rPr lang="en"/>
              <a:t>Potential wells on two sides </a:t>
            </a:r>
            <a:endParaRPr/>
          </a:p>
          <a:p>
            <a:pPr marL="457200" lvl="0" indent="-342900" algn="l" rtl="0">
              <a:lnSpc>
                <a:spcPct val="150000"/>
              </a:lnSpc>
              <a:spcBef>
                <a:spcPts val="0"/>
              </a:spcBef>
              <a:spcAft>
                <a:spcPts val="0"/>
              </a:spcAft>
              <a:buSzPts val="1800"/>
              <a:buChar char="➢"/>
            </a:pPr>
            <a:r>
              <a:rPr lang="en"/>
              <a:t>The electron travels through a junction</a:t>
            </a:r>
            <a:endParaRPr/>
          </a:p>
          <a:p>
            <a:pPr marL="457200" lvl="0" indent="-342900" algn="l" rtl="0">
              <a:lnSpc>
                <a:spcPct val="150000"/>
              </a:lnSpc>
              <a:spcBef>
                <a:spcPts val="0"/>
              </a:spcBef>
              <a:spcAft>
                <a:spcPts val="0"/>
              </a:spcAft>
              <a:buSzPts val="1800"/>
              <a:buChar char="➢"/>
            </a:pPr>
            <a:r>
              <a:rPr lang="en"/>
              <a:t>Amplitude and phase of wave function</a:t>
            </a:r>
            <a:endParaRPr/>
          </a:p>
          <a:p>
            <a:pPr marL="457200" lvl="0" indent="-342900" algn="l" rtl="0">
              <a:lnSpc>
                <a:spcPct val="150000"/>
              </a:lnSpc>
              <a:spcBef>
                <a:spcPts val="0"/>
              </a:spcBef>
              <a:spcAft>
                <a:spcPts val="0"/>
              </a:spcAft>
              <a:buSzPts val="1800"/>
              <a:buChar char="➢"/>
            </a:pPr>
            <a:r>
              <a:rPr lang="en"/>
              <a:t>Changes as it passes through junction </a:t>
            </a:r>
            <a:endParaRPr/>
          </a:p>
          <a:p>
            <a:pPr marL="457200" lvl="0" indent="-342900" algn="l" rtl="0">
              <a:lnSpc>
                <a:spcPct val="150000"/>
              </a:lnSpc>
              <a:spcBef>
                <a:spcPts val="0"/>
              </a:spcBef>
              <a:spcAft>
                <a:spcPts val="0"/>
              </a:spcAft>
              <a:buSzPts val="1800"/>
              <a:buChar char="➢"/>
            </a:pPr>
            <a:r>
              <a:rPr lang="en"/>
              <a:t>Potential well of the junction  </a:t>
            </a:r>
            <a:endParaRPr/>
          </a:p>
          <a:p>
            <a:pPr marL="457200" lvl="0" indent="-342900" algn="l" rtl="0">
              <a:lnSpc>
                <a:spcPct val="150000"/>
              </a:lnSpc>
              <a:spcBef>
                <a:spcPts val="0"/>
              </a:spcBef>
              <a:spcAft>
                <a:spcPts val="0"/>
              </a:spcAft>
              <a:buSzPts val="1800"/>
              <a:buChar char="➢"/>
            </a:pPr>
            <a:r>
              <a:rPr lang="en"/>
              <a:t>Width of the junction </a:t>
            </a:r>
            <a:endParaRPr/>
          </a:p>
        </p:txBody>
      </p:sp>
      <p:pic>
        <p:nvPicPr>
          <p:cNvPr id="77" name="Google Shape;77;p16"/>
          <p:cNvPicPr preferRelativeResize="0"/>
          <p:nvPr/>
        </p:nvPicPr>
        <p:blipFill>
          <a:blip r:embed="rId3">
            <a:alphaModFix/>
          </a:blip>
          <a:stretch>
            <a:fillRect/>
          </a:stretch>
        </p:blipFill>
        <p:spPr>
          <a:xfrm>
            <a:off x="5248850" y="1411325"/>
            <a:ext cx="3426700" cy="2593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Rockstar Groupie Lattice Analogy:</a:t>
            </a:r>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a:p>
          <a:p>
            <a:pPr marL="457200" lvl="0" indent="0" algn="l" rtl="0">
              <a:lnSpc>
                <a:spcPct val="100000"/>
              </a:lnSpc>
              <a:spcBef>
                <a:spcPts val="1600"/>
              </a:spcBef>
              <a:spcAft>
                <a:spcPts val="1600"/>
              </a:spcAft>
              <a:buNone/>
            </a:pPr>
            <a:endParaRPr/>
          </a:p>
        </p:txBody>
      </p:sp>
      <p:pic>
        <p:nvPicPr>
          <p:cNvPr id="84" name="Google Shape;84;p17"/>
          <p:cNvPicPr preferRelativeResize="0"/>
          <p:nvPr/>
        </p:nvPicPr>
        <p:blipFill>
          <a:blip r:embed="rId3">
            <a:alphaModFix/>
          </a:blip>
          <a:stretch>
            <a:fillRect/>
          </a:stretch>
        </p:blipFill>
        <p:spPr>
          <a:xfrm>
            <a:off x="2057663" y="1229652"/>
            <a:ext cx="5028675" cy="2416125"/>
          </a:xfrm>
          <a:prstGeom prst="rect">
            <a:avLst/>
          </a:prstGeom>
          <a:noFill/>
          <a:ln>
            <a:noFill/>
          </a:ln>
        </p:spPr>
      </p:pic>
      <p:sp>
        <p:nvSpPr>
          <p:cNvPr id="85" name="Google Shape;85;p17"/>
          <p:cNvSpPr txBox="1"/>
          <p:nvPr/>
        </p:nvSpPr>
        <p:spPr>
          <a:xfrm>
            <a:off x="2169288" y="3750000"/>
            <a:ext cx="4805400" cy="402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1600"/>
              </a:spcAft>
              <a:buNone/>
            </a:pPr>
            <a:r>
              <a:rPr lang="en" sz="1800">
                <a:solidFill>
                  <a:schemeClr val="lt2"/>
                </a:solidFill>
              </a:rPr>
              <a:t>Rockstar : Electron :: Fans : Lattice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superconductivity?</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Superconductivity is phenomenon where there is zero resistance often occurs in materials cooled to a certain curie temperature.</a:t>
            </a:r>
            <a:endParaRPr/>
          </a:p>
        </p:txBody>
      </p:sp>
      <p:pic>
        <p:nvPicPr>
          <p:cNvPr id="92" name="Google Shape;92;p18"/>
          <p:cNvPicPr preferRelativeResize="0"/>
          <p:nvPr/>
        </p:nvPicPr>
        <p:blipFill>
          <a:blip r:embed="rId3">
            <a:alphaModFix/>
          </a:blip>
          <a:stretch>
            <a:fillRect/>
          </a:stretch>
        </p:blipFill>
        <p:spPr>
          <a:xfrm>
            <a:off x="1176425" y="2144250"/>
            <a:ext cx="6435450" cy="2751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joseph junction?</a:t>
            </a:r>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Physics: Josephson effect</a:t>
            </a:r>
            <a:endParaRPr/>
          </a:p>
          <a:p>
            <a:pPr marL="457200" lvl="0" indent="-342900" algn="l" rtl="0">
              <a:spcBef>
                <a:spcPts val="0"/>
              </a:spcBef>
              <a:spcAft>
                <a:spcPts val="0"/>
              </a:spcAft>
              <a:buSzPts val="1800"/>
              <a:buChar char="●"/>
            </a:pPr>
            <a:r>
              <a:rPr lang="en"/>
              <a:t>Manufacturing: Dayem Bridge</a:t>
            </a:r>
            <a:endParaRPr/>
          </a:p>
          <a:p>
            <a:pPr marL="457200" lvl="0" indent="-342900" algn="l" rtl="0">
              <a:spcBef>
                <a:spcPts val="0"/>
              </a:spcBef>
              <a:spcAft>
                <a:spcPts val="0"/>
              </a:spcAft>
              <a:buSzPts val="1800"/>
              <a:buChar char="●"/>
            </a:pPr>
            <a:r>
              <a:rPr lang="en"/>
              <a:t>Types: SIS, SNS, SSS</a:t>
            </a:r>
            <a:endParaRPr/>
          </a:p>
          <a:p>
            <a:pPr marL="457200" lvl="0" indent="-342900" algn="l" rtl="0">
              <a:spcBef>
                <a:spcPts val="0"/>
              </a:spcBef>
              <a:spcAft>
                <a:spcPts val="0"/>
              </a:spcAft>
              <a:buSzPts val="1800"/>
              <a:buChar char="●"/>
            </a:pPr>
            <a:r>
              <a:rPr lang="en"/>
              <a:t>IV Characteristics </a:t>
            </a:r>
            <a:endParaRPr/>
          </a:p>
          <a:p>
            <a:pPr marL="457200" lvl="0" indent="-342900" algn="l" rtl="0">
              <a:spcBef>
                <a:spcPts val="0"/>
              </a:spcBef>
              <a:spcAft>
                <a:spcPts val="0"/>
              </a:spcAft>
              <a:buSzPts val="1800"/>
              <a:buChar char="●"/>
            </a:pPr>
            <a:r>
              <a:rPr lang="en"/>
              <a:t>Variable inductance</a:t>
            </a:r>
            <a:endParaRPr/>
          </a:p>
        </p:txBody>
      </p:sp>
      <p:pic>
        <p:nvPicPr>
          <p:cNvPr id="99" name="Google Shape;99;p19"/>
          <p:cNvPicPr preferRelativeResize="0"/>
          <p:nvPr/>
        </p:nvPicPr>
        <p:blipFill>
          <a:blip r:embed="rId3">
            <a:alphaModFix/>
          </a:blip>
          <a:stretch>
            <a:fillRect/>
          </a:stretch>
        </p:blipFill>
        <p:spPr>
          <a:xfrm>
            <a:off x="673888" y="3314700"/>
            <a:ext cx="2505075" cy="1828800"/>
          </a:xfrm>
          <a:prstGeom prst="rect">
            <a:avLst/>
          </a:prstGeom>
          <a:noFill/>
          <a:ln>
            <a:noFill/>
          </a:ln>
        </p:spPr>
      </p:pic>
      <p:pic>
        <p:nvPicPr>
          <p:cNvPr id="100" name="Google Shape;100;p19"/>
          <p:cNvPicPr preferRelativeResize="0"/>
          <p:nvPr/>
        </p:nvPicPr>
        <p:blipFill>
          <a:blip r:embed="rId4">
            <a:alphaModFix/>
          </a:blip>
          <a:stretch>
            <a:fillRect/>
          </a:stretch>
        </p:blipFill>
        <p:spPr>
          <a:xfrm>
            <a:off x="4841223" y="2131350"/>
            <a:ext cx="3153700" cy="221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Interaction Dependencies </a:t>
            </a:r>
            <a:endParaRPr/>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Interactions between Electrons in Critical Current </a:t>
            </a:r>
            <a:endParaRPr/>
          </a:p>
          <a:p>
            <a:pPr marL="0" lvl="0" indent="0" algn="l" rtl="0">
              <a:lnSpc>
                <a:spcPct val="100000"/>
              </a:lnSpc>
              <a:spcBef>
                <a:spcPts val="0"/>
              </a:spcBef>
              <a:spcAft>
                <a:spcPts val="0"/>
              </a:spcAft>
              <a:buNone/>
            </a:pPr>
            <a:r>
              <a:rPr lang="en"/>
              <a:t>Depend upon: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457200" lvl="0" indent="-342900" algn="l" rtl="0">
              <a:spcBef>
                <a:spcPts val="0"/>
              </a:spcBef>
              <a:spcAft>
                <a:spcPts val="0"/>
              </a:spcAft>
              <a:buSzPts val="1800"/>
              <a:buChar char="●"/>
            </a:pPr>
            <a:r>
              <a:rPr lang="en"/>
              <a:t>Junction Size</a:t>
            </a:r>
            <a:endParaRPr/>
          </a:p>
          <a:p>
            <a:pPr marL="457200" lvl="0" indent="-342900" algn="l" rtl="0">
              <a:spcBef>
                <a:spcPts val="0"/>
              </a:spcBef>
              <a:spcAft>
                <a:spcPts val="0"/>
              </a:spcAft>
              <a:buSzPts val="1800"/>
              <a:buChar char="●"/>
            </a:pPr>
            <a:r>
              <a:rPr lang="en"/>
              <a:t>Type of the Superconducting</a:t>
            </a:r>
            <a:endParaRPr/>
          </a:p>
          <a:p>
            <a:pPr marL="457200" lvl="0" indent="-342900" algn="l" rtl="0">
              <a:spcBef>
                <a:spcPts val="0"/>
              </a:spcBef>
              <a:spcAft>
                <a:spcPts val="0"/>
              </a:spcAft>
              <a:buSzPts val="1800"/>
              <a:buChar char="●"/>
            </a:pPr>
            <a:r>
              <a:rPr lang="en"/>
              <a:t>Material Operating Temperature</a:t>
            </a:r>
            <a:endParaRPr/>
          </a:p>
          <a:p>
            <a:pPr marL="457200" lvl="0" indent="-342900" algn="l" rtl="0">
              <a:spcBef>
                <a:spcPts val="0"/>
              </a:spcBef>
              <a:spcAft>
                <a:spcPts val="0"/>
              </a:spcAft>
              <a:buSzPts val="1800"/>
              <a:buChar char="●"/>
            </a:pPr>
            <a:r>
              <a:rPr lang="en"/>
              <a:t>Kink in the pip</a:t>
            </a:r>
            <a:endParaRPr/>
          </a:p>
        </p:txBody>
      </p:sp>
      <p:pic>
        <p:nvPicPr>
          <p:cNvPr id="107" name="Google Shape;107;p20"/>
          <p:cNvPicPr preferRelativeResize="0"/>
          <p:nvPr/>
        </p:nvPicPr>
        <p:blipFill>
          <a:blip r:embed="rId3">
            <a:alphaModFix/>
          </a:blip>
          <a:stretch>
            <a:fillRect/>
          </a:stretch>
        </p:blipFill>
        <p:spPr>
          <a:xfrm>
            <a:off x="4361826" y="1817675"/>
            <a:ext cx="4384050" cy="227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Theories</a:t>
            </a:r>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Properties/ Explanations behind a Josephson Junction:</a:t>
            </a:r>
            <a:endParaRPr/>
          </a:p>
          <a:p>
            <a:pPr marL="457200" lvl="0" indent="-342900" algn="l" rtl="0">
              <a:spcBef>
                <a:spcPts val="1600"/>
              </a:spcBef>
              <a:spcAft>
                <a:spcPts val="0"/>
              </a:spcAft>
              <a:buSzPts val="1800"/>
              <a:buChar char="●"/>
            </a:pPr>
            <a:r>
              <a:rPr lang="en"/>
              <a:t>Spontaneous current arises when in a superconductor flows back and forth so long as the superconductivity persists. This is the first anomaly, a current without a voltage. </a:t>
            </a:r>
            <a:endParaRPr/>
          </a:p>
          <a:p>
            <a:pPr marL="0" lvl="0" indent="0" algn="l" rtl="0">
              <a:spcBef>
                <a:spcPts val="1600"/>
              </a:spcBef>
              <a:spcAft>
                <a:spcPts val="0"/>
              </a:spcAft>
              <a:buNone/>
            </a:pPr>
            <a:endParaRPr/>
          </a:p>
          <a:p>
            <a:pPr marL="457200" lvl="0" indent="-342900" algn="l" rtl="0">
              <a:spcBef>
                <a:spcPts val="1600"/>
              </a:spcBef>
              <a:spcAft>
                <a:spcPts val="0"/>
              </a:spcAft>
              <a:buClr>
                <a:srgbClr val="B7B7B7"/>
              </a:buClr>
              <a:buSzPts val="1800"/>
              <a:buChar char="●"/>
            </a:pPr>
            <a:r>
              <a:rPr lang="en">
                <a:solidFill>
                  <a:srgbClr val="B7B7B7"/>
                </a:solidFill>
              </a:rPr>
              <a:t>The Gestalt Aether Theory </a:t>
            </a:r>
            <a:endParaRPr>
              <a:solidFill>
                <a:srgbClr val="B7B7B7"/>
              </a:solidFill>
            </a:endParaRPr>
          </a:p>
          <a:p>
            <a:pPr marL="45720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594</Words>
  <Application>Microsoft Office PowerPoint</Application>
  <PresentationFormat>On-screen Show (16:9)</PresentationFormat>
  <Paragraphs>102</Paragraphs>
  <Slides>17</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Simple Dark</vt:lpstr>
      <vt:lpstr>SQUIDS &amp; Joseph Junctions </vt:lpstr>
      <vt:lpstr>Timeline for the Discoveries </vt:lpstr>
      <vt:lpstr>Background Physics</vt:lpstr>
      <vt:lpstr>Tunneling explained</vt:lpstr>
      <vt:lpstr>Rockstar Groupie Lattice Analogy:</vt:lpstr>
      <vt:lpstr>What is superconductivity?</vt:lpstr>
      <vt:lpstr>What is a joseph junction?</vt:lpstr>
      <vt:lpstr>Interaction Dependencies </vt:lpstr>
      <vt:lpstr>Theories</vt:lpstr>
      <vt:lpstr>What are S Q U I D S?</vt:lpstr>
      <vt:lpstr>Explanation of how a SQUID works</vt:lpstr>
      <vt:lpstr>Calculation of SQUID Measurements</vt:lpstr>
      <vt:lpstr>Applications of SQUIDs</vt:lpstr>
      <vt:lpstr>Applications of Josephson Junctions</vt:lpstr>
      <vt:lpstr>Sensitivity of the junction</vt:lpstr>
      <vt:lpstr>Conclusion </vt:lpstr>
      <vt:lpstr>Citations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SQUIDS &amp; Joseph Junctions </dc:title>
  <dc:creator>Dr. Burns</dc:creator>
  <cp:lastModifiedBy>Dr. Burns</cp:lastModifiedBy>
  <cp:revision>1</cp:revision>
  <dcterms:modified xsi:type="dcterms:W3CDTF">2020-04-20T18:28:00Z</dcterms:modified>
</cp:coreProperties>
</file>