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5" r:id="rId8"/>
    <p:sldId id="270" r:id="rId9"/>
    <p:sldId id="271" r:id="rId10"/>
    <p:sldId id="272" r:id="rId11"/>
    <p:sldId id="266" r:id="rId12"/>
    <p:sldId id="278" r:id="rId13"/>
    <p:sldId id="267" r:id="rId14"/>
    <p:sldId id="268" r:id="rId15"/>
    <p:sldId id="269" r:id="rId16"/>
    <p:sldId id="273" r:id="rId17"/>
    <p:sldId id="274" r:id="rId18"/>
    <p:sldId id="263" r:id="rId19"/>
    <p:sldId id="26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178E6DC-4BE7-BD46-8C9B-5A2ED3A999C3}">
          <p14:sldIdLst>
            <p14:sldId id="256"/>
            <p14:sldId id="257"/>
            <p14:sldId id="258"/>
            <p14:sldId id="259"/>
            <p14:sldId id="260"/>
            <p14:sldId id="261"/>
            <p14:sldId id="265"/>
            <p14:sldId id="270"/>
            <p14:sldId id="271"/>
            <p14:sldId id="272"/>
            <p14:sldId id="266"/>
            <p14:sldId id="278"/>
            <p14:sldId id="267"/>
            <p14:sldId id="268"/>
            <p14:sldId id="269"/>
            <p14:sldId id="273"/>
            <p14:sldId id="274"/>
            <p14:sldId id="263"/>
            <p14:sldId id="264"/>
            <p14:sldId id="275"/>
            <p14:sldId id="27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897CB4A-2F70-C348-8CFD-82185CF6EE9E}" v="45" dt="2021-12-06T14:34:01.7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24629"/>
    <p:restoredTop sz="96327"/>
  </p:normalViewPr>
  <p:slideViewPr>
    <p:cSldViewPr snapToGrid="0" snapToObjects="1">
      <p:cViewPr>
        <p:scale>
          <a:sx n="110" d="100"/>
          <a:sy n="110" d="100"/>
        </p:scale>
        <p:origin x="144" y="144"/>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12/6/2021</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12/6/2021</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12/6/2021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12/6/2021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12/6/2021</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1A09A-3DB1-1F4B-809F-08BE7EC922B5}"/>
              </a:ext>
            </a:extLst>
          </p:cNvPr>
          <p:cNvSpPr>
            <a:spLocks noGrp="1"/>
          </p:cNvSpPr>
          <p:nvPr>
            <p:ph type="ctrTitle"/>
          </p:nvPr>
        </p:nvSpPr>
        <p:spPr/>
        <p:txBody>
          <a:bodyPr/>
          <a:lstStyle/>
          <a:p>
            <a:r>
              <a:rPr lang="en-US" dirty="0"/>
              <a:t>Quantum Computing </a:t>
            </a:r>
            <a:br>
              <a:rPr lang="en-US" dirty="0"/>
            </a:br>
            <a:endParaRPr lang="en-US" dirty="0"/>
          </a:p>
        </p:txBody>
      </p:sp>
      <p:sp>
        <p:nvSpPr>
          <p:cNvPr id="3" name="Subtitle 2">
            <a:extLst>
              <a:ext uri="{FF2B5EF4-FFF2-40B4-BE49-F238E27FC236}">
                <a16:creationId xmlns:a16="http://schemas.microsoft.com/office/drawing/2014/main" id="{E2D75235-CDB6-054B-A350-51FE8EFADF96}"/>
              </a:ext>
            </a:extLst>
          </p:cNvPr>
          <p:cNvSpPr>
            <a:spLocks noGrp="1"/>
          </p:cNvSpPr>
          <p:nvPr>
            <p:ph type="subTitle" idx="1"/>
          </p:nvPr>
        </p:nvSpPr>
        <p:spPr/>
        <p:txBody>
          <a:bodyPr>
            <a:normAutofit/>
          </a:bodyPr>
          <a:lstStyle/>
          <a:p>
            <a:r>
              <a:rPr lang="en-US" dirty="0"/>
              <a:t>Qubits Fabrication</a:t>
            </a:r>
          </a:p>
        </p:txBody>
      </p:sp>
      <p:sp>
        <p:nvSpPr>
          <p:cNvPr id="5" name="TextBox 4">
            <a:extLst>
              <a:ext uri="{FF2B5EF4-FFF2-40B4-BE49-F238E27FC236}">
                <a16:creationId xmlns:a16="http://schemas.microsoft.com/office/drawing/2014/main" id="{427D06D5-E93F-6842-B112-981F49E9CCF5}"/>
              </a:ext>
            </a:extLst>
          </p:cNvPr>
          <p:cNvSpPr txBox="1"/>
          <p:nvPr/>
        </p:nvSpPr>
        <p:spPr>
          <a:xfrm>
            <a:off x="6077965" y="4328931"/>
            <a:ext cx="4305783" cy="830997"/>
          </a:xfrm>
          <a:prstGeom prst="rect">
            <a:avLst/>
          </a:prstGeom>
          <a:noFill/>
        </p:spPr>
        <p:txBody>
          <a:bodyPr wrap="square" rtlCol="0">
            <a:spAutoFit/>
          </a:bodyPr>
          <a:lstStyle/>
          <a:p>
            <a:pPr algn="r"/>
            <a:r>
              <a:rPr lang="en-US" sz="2400" dirty="0" err="1">
                <a:solidFill>
                  <a:schemeClr val="bg1"/>
                </a:solidFill>
              </a:rPr>
              <a:t>Zablon</a:t>
            </a:r>
            <a:r>
              <a:rPr lang="en-US" sz="2400" dirty="0">
                <a:solidFill>
                  <a:schemeClr val="bg1"/>
                </a:solidFill>
              </a:rPr>
              <a:t> Kassahun</a:t>
            </a:r>
          </a:p>
          <a:p>
            <a:pPr algn="r"/>
            <a:r>
              <a:rPr lang="en-US" sz="2400" dirty="0">
                <a:solidFill>
                  <a:schemeClr val="bg1"/>
                </a:solidFill>
              </a:rPr>
              <a:t>12/06/21</a:t>
            </a:r>
          </a:p>
        </p:txBody>
      </p:sp>
    </p:spTree>
    <p:extLst>
      <p:ext uri="{BB962C8B-B14F-4D97-AF65-F5344CB8AC3E}">
        <p14:creationId xmlns:p14="http://schemas.microsoft.com/office/powerpoint/2010/main" val="19367277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DF08F-3935-314F-9F2E-0D7E12D7A89D}"/>
              </a:ext>
            </a:extLst>
          </p:cNvPr>
          <p:cNvSpPr>
            <a:spLocks noGrp="1"/>
          </p:cNvSpPr>
          <p:nvPr>
            <p:ph type="title"/>
          </p:nvPr>
        </p:nvSpPr>
        <p:spPr>
          <a:xfrm>
            <a:off x="581192" y="702156"/>
            <a:ext cx="11029616" cy="1013800"/>
          </a:xfrm>
        </p:spPr>
        <p:txBody>
          <a:bodyPr>
            <a:normAutofit/>
          </a:bodyPr>
          <a:lstStyle/>
          <a:p>
            <a:r>
              <a:rPr lang="en-US">
                <a:solidFill>
                  <a:srgbClr val="FFFFFF"/>
                </a:solidFill>
              </a:rPr>
              <a:t>Hyperfine qubit</a:t>
            </a:r>
          </a:p>
        </p:txBody>
      </p:sp>
      <p:sp useBgFill="1">
        <p:nvSpPr>
          <p:cNvPr id="9" name="Rectangle 8">
            <a:extLst>
              <a:ext uri="{FF2B5EF4-FFF2-40B4-BE49-F238E27FC236}">
                <a16:creationId xmlns:a16="http://schemas.microsoft.com/office/drawing/2014/main" id="{9E661D03-4DD4-45E7-A047-ED722E826D5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2180496"/>
            <a:ext cx="5404639" cy="4045683"/>
          </a:xfrm>
          <a:prstGeom prst="rect">
            <a:avLst/>
          </a:prstGeom>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5FF6D77B-92BF-1841-9A53-CE741F084ADD}"/>
              </a:ext>
            </a:extLst>
          </p:cNvPr>
          <p:cNvPicPr>
            <a:picLocks noChangeAspect="1"/>
          </p:cNvPicPr>
          <p:nvPr/>
        </p:nvPicPr>
        <p:blipFill>
          <a:blip r:embed="rId2"/>
          <a:stretch>
            <a:fillRect/>
          </a:stretch>
        </p:blipFill>
        <p:spPr>
          <a:xfrm>
            <a:off x="657225" y="2914018"/>
            <a:ext cx="4962525" cy="2543294"/>
          </a:xfrm>
          <a:prstGeom prst="rect">
            <a:avLst/>
          </a:prstGeom>
        </p:spPr>
      </p:pic>
      <p:sp>
        <p:nvSpPr>
          <p:cNvPr id="3" name="Content Placeholder 2">
            <a:extLst>
              <a:ext uri="{FF2B5EF4-FFF2-40B4-BE49-F238E27FC236}">
                <a16:creationId xmlns:a16="http://schemas.microsoft.com/office/drawing/2014/main" id="{EDB99F67-CB48-4046-AB1D-A4A659D72F5C}"/>
              </a:ext>
            </a:extLst>
          </p:cNvPr>
          <p:cNvSpPr>
            <a:spLocks noGrp="1"/>
          </p:cNvSpPr>
          <p:nvPr>
            <p:ph idx="1"/>
          </p:nvPr>
        </p:nvSpPr>
        <p:spPr>
          <a:xfrm>
            <a:off x="6335805" y="2180496"/>
            <a:ext cx="5275001" cy="4045683"/>
          </a:xfrm>
        </p:spPr>
        <p:txBody>
          <a:bodyPr>
            <a:normAutofit/>
          </a:bodyPr>
          <a:lstStyle/>
          <a:p>
            <a:pPr>
              <a:lnSpc>
                <a:spcPct val="90000"/>
              </a:lnSpc>
            </a:pPr>
            <a:r>
              <a:rPr lang="en-US" sz="1700"/>
              <a:t>Uses a hyperfine levels of the ground electronic state of an atomic ion with nonzero nuclear spin. </a:t>
            </a:r>
          </a:p>
          <a:p>
            <a:pPr>
              <a:lnSpc>
                <a:spcPct val="90000"/>
              </a:lnSpc>
            </a:pPr>
            <a:r>
              <a:rPr lang="en-US" sz="1700"/>
              <a:t>The magnetic field can often be designed such that the energy separation between the two qubit states (typically corresponding to the microwave frequency range of 1 to 20 gigahertz [GHz]) is insensitive to the changes in the magnetic field to first order, which lead to long coherence times (1 to 1,000 seconds).</a:t>
            </a:r>
          </a:p>
          <a:p>
            <a:pPr>
              <a:lnSpc>
                <a:spcPct val="90000"/>
              </a:lnSpc>
            </a:pPr>
            <a:r>
              <a:rPr lang="en-US" sz="1700"/>
              <a:t>Coherent control of hyperfine qubits also requires precise experimental control of the radiation in this case, either microwave frequencies and phases, or the frequency difference of two laser fields that correspond to the qubit frequency. </a:t>
            </a:r>
          </a:p>
          <a:p>
            <a:pPr>
              <a:lnSpc>
                <a:spcPct val="90000"/>
              </a:lnSpc>
            </a:pPr>
            <a:r>
              <a:rPr lang="en-US" sz="1700"/>
              <a:t>Much more manageable at microwave than at optical frequencies </a:t>
            </a:r>
          </a:p>
        </p:txBody>
      </p:sp>
    </p:spTree>
    <p:extLst>
      <p:ext uri="{BB962C8B-B14F-4D97-AF65-F5344CB8AC3E}">
        <p14:creationId xmlns:p14="http://schemas.microsoft.com/office/powerpoint/2010/main" val="4105734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E9209EA6-FB9C-4E80-9B63-3BC4C06283E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87D98868-D6DC-40C4-A67A-26D3EF9B9D0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614407"/>
            <a:ext cx="7507794"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E6E0E9DB-4815-274C-82BD-10FCFD282C0D}"/>
              </a:ext>
            </a:extLst>
          </p:cNvPr>
          <p:cNvSpPr>
            <a:spLocks noGrp="1"/>
          </p:cNvSpPr>
          <p:nvPr>
            <p:ph type="title"/>
          </p:nvPr>
        </p:nvSpPr>
        <p:spPr>
          <a:xfrm>
            <a:off x="4401850" y="702156"/>
            <a:ext cx="7208958" cy="1013800"/>
          </a:xfrm>
        </p:spPr>
        <p:txBody>
          <a:bodyPr>
            <a:normAutofit/>
          </a:bodyPr>
          <a:lstStyle/>
          <a:p>
            <a:r>
              <a:rPr lang="en-US">
                <a:solidFill>
                  <a:srgbClr val="FFFFFF"/>
                </a:solidFill>
              </a:rPr>
              <a:t>Superconducting qubits</a:t>
            </a:r>
          </a:p>
        </p:txBody>
      </p:sp>
      <p:grpSp>
        <p:nvGrpSpPr>
          <p:cNvPr id="28" name="Group 27">
            <a:extLst>
              <a:ext uri="{FF2B5EF4-FFF2-40B4-BE49-F238E27FC236}">
                <a16:creationId xmlns:a16="http://schemas.microsoft.com/office/drawing/2014/main" id="{DD45597E-AF81-4397-A735-3DE1D96E8218}"/>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6534" y="453643"/>
            <a:ext cx="11298933" cy="98554"/>
            <a:chOff x="446534" y="453643"/>
            <a:chExt cx="11298933" cy="98554"/>
          </a:xfrm>
        </p:grpSpPr>
        <p:sp>
          <p:nvSpPr>
            <p:cNvPr id="29" name="Rectangle 28">
              <a:extLst>
                <a:ext uri="{FF2B5EF4-FFF2-40B4-BE49-F238E27FC236}">
                  <a16:creationId xmlns:a16="http://schemas.microsoft.com/office/drawing/2014/main" id="{4AEC0180-A18F-4E78-AFAC-B3659BB794C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a:extLst>
                <a:ext uri="{FF2B5EF4-FFF2-40B4-BE49-F238E27FC236}">
                  <a16:creationId xmlns:a16="http://schemas.microsoft.com/office/drawing/2014/main" id="{C7DAF487-E053-4DEB-8D83-094FEDB5FCE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30">
              <a:extLst>
                <a:ext uri="{FF2B5EF4-FFF2-40B4-BE49-F238E27FC236}">
                  <a16:creationId xmlns:a16="http://schemas.microsoft.com/office/drawing/2014/main" id="{91B89CFB-6047-4883-B0F7-85F75022140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grpSp>
      <p:pic>
        <p:nvPicPr>
          <p:cNvPr id="5" name="Picture 4">
            <a:extLst>
              <a:ext uri="{FF2B5EF4-FFF2-40B4-BE49-F238E27FC236}">
                <a16:creationId xmlns:a16="http://schemas.microsoft.com/office/drawing/2014/main" id="{56141B21-5565-C347-B46E-D741AA0CD1FC}"/>
              </a:ext>
            </a:extLst>
          </p:cNvPr>
          <p:cNvPicPr>
            <a:picLocks noChangeAspect="1"/>
          </p:cNvPicPr>
          <p:nvPr/>
        </p:nvPicPr>
        <p:blipFill>
          <a:blip r:embed="rId2"/>
          <a:stretch>
            <a:fillRect/>
          </a:stretch>
        </p:blipFill>
        <p:spPr>
          <a:xfrm>
            <a:off x="300365" y="2271540"/>
            <a:ext cx="3801119" cy="3177735"/>
          </a:xfrm>
          <a:prstGeom prst="rect">
            <a:avLst/>
          </a:prstGeom>
        </p:spPr>
      </p:pic>
      <p:sp>
        <p:nvSpPr>
          <p:cNvPr id="3" name="Content Placeholder 2">
            <a:extLst>
              <a:ext uri="{FF2B5EF4-FFF2-40B4-BE49-F238E27FC236}">
                <a16:creationId xmlns:a16="http://schemas.microsoft.com/office/drawing/2014/main" id="{C3ABE6D1-8CAF-BF48-9B9D-B78697725270}"/>
              </a:ext>
            </a:extLst>
          </p:cNvPr>
          <p:cNvSpPr>
            <a:spLocks noGrp="1"/>
          </p:cNvSpPr>
          <p:nvPr>
            <p:ph idx="1"/>
          </p:nvPr>
        </p:nvSpPr>
        <p:spPr>
          <a:xfrm>
            <a:off x="4401849" y="2180496"/>
            <a:ext cx="7208957" cy="4045683"/>
          </a:xfrm>
        </p:spPr>
        <p:txBody>
          <a:bodyPr>
            <a:normAutofit/>
          </a:bodyPr>
          <a:lstStyle/>
          <a:p>
            <a:pPr>
              <a:lnSpc>
                <a:spcPct val="90000"/>
              </a:lnSpc>
            </a:pPr>
            <a:r>
              <a:rPr lang="en-US" sz="1500"/>
              <a:t>Require milli-Kelvin (</a:t>
            </a:r>
            <a:r>
              <a:rPr lang="en-US" sz="1500" err="1"/>
              <a:t>mK</a:t>
            </a:r>
            <a:r>
              <a:rPr lang="en-US" sz="1500"/>
              <a:t>) temperatures to operate.</a:t>
            </a:r>
          </a:p>
          <a:p>
            <a:pPr>
              <a:lnSpc>
                <a:spcPct val="90000"/>
              </a:lnSpc>
            </a:pPr>
            <a:r>
              <a:rPr lang="en-US" sz="1500"/>
              <a:t>A superconducting qubit can exist in a series of quantized energy states</a:t>
            </a:r>
          </a:p>
          <a:p>
            <a:pPr>
              <a:lnSpc>
                <a:spcPct val="90000"/>
              </a:lnSpc>
            </a:pPr>
            <a:r>
              <a:rPr lang="en-US" sz="1500"/>
              <a:t>Uses a simple inductor and capacitor circuit, with quantized energy at low temperatures. </a:t>
            </a:r>
          </a:p>
          <a:p>
            <a:pPr>
              <a:lnSpc>
                <a:spcPct val="90000"/>
              </a:lnSpc>
            </a:pPr>
            <a:r>
              <a:rPr lang="en-US" sz="1500"/>
              <a:t>To make the energy difference between its levels distinct, a nonlinear inductive element, the Josephson junction (JJ) is added to the circuit.</a:t>
            </a:r>
          </a:p>
          <a:p>
            <a:pPr>
              <a:lnSpc>
                <a:spcPct val="90000"/>
              </a:lnSpc>
            </a:pPr>
            <a:r>
              <a:rPr lang="en-US" sz="1500"/>
              <a:t>There are number of ways the inductor, capacitor, and JJ can be arranged to create a qubit</a:t>
            </a:r>
          </a:p>
          <a:p>
            <a:pPr lvl="1">
              <a:lnSpc>
                <a:spcPct val="90000"/>
              </a:lnSpc>
            </a:pPr>
            <a:r>
              <a:rPr lang="en-US" sz="1500"/>
              <a:t>Fixed-frequency versus tunable qubits</a:t>
            </a:r>
          </a:p>
          <a:p>
            <a:pPr lvl="1">
              <a:lnSpc>
                <a:spcPct val="90000"/>
              </a:lnSpc>
            </a:pPr>
            <a:r>
              <a:rPr lang="en-US" sz="1500"/>
              <a:t>Static versus tunable coupling</a:t>
            </a:r>
          </a:p>
          <a:p>
            <a:pPr>
              <a:lnSpc>
                <a:spcPct val="90000"/>
              </a:lnSpc>
            </a:pPr>
            <a:r>
              <a:rPr lang="en-US" sz="1500"/>
              <a:t>The circuits include a simple mechanism to couple the qubit to its 5 GHz microwave control signal and to a superconducting resonator, typically designed to operate at around 7-8 GHz, which reads out the qubit state using the circuit quantum electrodynamics architecture.</a:t>
            </a:r>
          </a:p>
        </p:txBody>
      </p:sp>
    </p:spTree>
    <p:extLst>
      <p:ext uri="{BB962C8B-B14F-4D97-AF65-F5344CB8AC3E}">
        <p14:creationId xmlns:p14="http://schemas.microsoft.com/office/powerpoint/2010/main" val="2220537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A17A6-B674-654A-B428-AEB1F7339119}"/>
              </a:ext>
            </a:extLst>
          </p:cNvPr>
          <p:cNvSpPr>
            <a:spLocks noGrp="1"/>
          </p:cNvSpPr>
          <p:nvPr>
            <p:ph type="title"/>
          </p:nvPr>
        </p:nvSpPr>
        <p:spPr/>
        <p:txBody>
          <a:bodyPr/>
          <a:lstStyle/>
          <a:p>
            <a:r>
              <a:rPr lang="en-US" dirty="0"/>
              <a:t>Superconducting Circuits</a:t>
            </a:r>
          </a:p>
        </p:txBody>
      </p:sp>
      <p:sp>
        <p:nvSpPr>
          <p:cNvPr id="3" name="Content Placeholder 2">
            <a:extLst>
              <a:ext uri="{FF2B5EF4-FFF2-40B4-BE49-F238E27FC236}">
                <a16:creationId xmlns:a16="http://schemas.microsoft.com/office/drawing/2014/main" id="{EA6FA5A5-7132-D642-B477-0CD6759B466D}"/>
              </a:ext>
            </a:extLst>
          </p:cNvPr>
          <p:cNvSpPr>
            <a:spLocks noGrp="1"/>
          </p:cNvSpPr>
          <p:nvPr>
            <p:ph idx="1"/>
          </p:nvPr>
        </p:nvSpPr>
        <p:spPr/>
        <p:txBody>
          <a:bodyPr/>
          <a:lstStyle/>
          <a:p>
            <a:r>
              <a:rPr lang="en-US" dirty="0"/>
              <a:t>Superconducting circuits are manufactured using a multistep additive and subtractive fabrication process involving lithographic patterning, metal deposition, etching, and controlled oxidation of thin, two-dimensional films of a superconductor such as aluminum or niobium. </a:t>
            </a:r>
          </a:p>
          <a:p>
            <a:r>
              <a:rPr lang="en-US" dirty="0"/>
              <a:t>Circuits are fabricated on silicon or sapphire substrates, leveraging techniques and materials compatible with silicon CMOS manufacturing. </a:t>
            </a:r>
          </a:p>
          <a:p>
            <a:r>
              <a:rPr lang="en-US" dirty="0"/>
              <a:t>Devices are placed inside a copper or aluminum package that provides an engineered electromagnetic environment with requisite signal lines and is thermally anchored to the ≈10-mK stage of a dilution refrigerator.</a:t>
            </a:r>
          </a:p>
          <a:p>
            <a:r>
              <a:rPr lang="en-US" dirty="0"/>
              <a:t>The toolbox of superconducting circuits comprises resonators and bias lines, in addition to the qubits themselves.</a:t>
            </a:r>
          </a:p>
          <a:p>
            <a:r>
              <a:rPr lang="en-US" dirty="0"/>
              <a:t>The properties of these building blocks can be engineered by varying circuit parameters and interconnected with tailored couplings.</a:t>
            </a:r>
          </a:p>
        </p:txBody>
      </p:sp>
    </p:spTree>
    <p:extLst>
      <p:ext uri="{BB962C8B-B14F-4D97-AF65-F5344CB8AC3E}">
        <p14:creationId xmlns:p14="http://schemas.microsoft.com/office/powerpoint/2010/main" val="2894220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01325B2-9DD9-4D96-9CCE-0998D42095C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2C89C5F-DCA7-4F60-B313-2C47BBF2CF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14">
            <a:extLst>
              <a:ext uri="{FF2B5EF4-FFF2-40B4-BE49-F238E27FC236}">
                <a16:creationId xmlns:a16="http://schemas.microsoft.com/office/drawing/2014/main" id="{30817419-E91B-440A-86A5-2AA880A851B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16">
            <a:extLst>
              <a:ext uri="{FF2B5EF4-FFF2-40B4-BE49-F238E27FC236}">
                <a16:creationId xmlns:a16="http://schemas.microsoft.com/office/drawing/2014/main" id="{9303DA29-527D-4FD7-852D-495AE8CC112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8">
            <a:extLst>
              <a:ext uri="{FF2B5EF4-FFF2-40B4-BE49-F238E27FC236}">
                <a16:creationId xmlns:a16="http://schemas.microsoft.com/office/drawing/2014/main" id="{89EA65F1-FCE9-4948-A399-3A54F18079A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628651"/>
            <a:ext cx="7498617" cy="575119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16A9C107-65B6-6F4A-9E25-914B497F3BB5}"/>
              </a:ext>
            </a:extLst>
          </p:cNvPr>
          <p:cNvSpPr>
            <a:spLocks noGrp="1"/>
          </p:cNvSpPr>
          <p:nvPr>
            <p:ph type="title"/>
          </p:nvPr>
        </p:nvSpPr>
        <p:spPr>
          <a:xfrm>
            <a:off x="4391770" y="702156"/>
            <a:ext cx="7219038" cy="1013800"/>
          </a:xfrm>
        </p:spPr>
        <p:txBody>
          <a:bodyPr>
            <a:normAutofit/>
          </a:bodyPr>
          <a:lstStyle/>
          <a:p>
            <a:r>
              <a:rPr lang="en-US">
                <a:solidFill>
                  <a:srgbClr val="FFFFFF"/>
                </a:solidFill>
              </a:rPr>
              <a:t>Photonic qubits</a:t>
            </a:r>
          </a:p>
        </p:txBody>
      </p:sp>
      <p:sp>
        <p:nvSpPr>
          <p:cNvPr id="3" name="Content Placeholder 2">
            <a:extLst>
              <a:ext uri="{FF2B5EF4-FFF2-40B4-BE49-F238E27FC236}">
                <a16:creationId xmlns:a16="http://schemas.microsoft.com/office/drawing/2014/main" id="{8599E2A0-BF20-1143-A44F-247F82C88320}"/>
              </a:ext>
            </a:extLst>
          </p:cNvPr>
          <p:cNvSpPr>
            <a:spLocks noGrp="1"/>
          </p:cNvSpPr>
          <p:nvPr>
            <p:ph idx="1"/>
          </p:nvPr>
        </p:nvSpPr>
        <p:spPr>
          <a:xfrm>
            <a:off x="4391770" y="2180496"/>
            <a:ext cx="7225075" cy="3678303"/>
          </a:xfrm>
        </p:spPr>
        <p:txBody>
          <a:bodyPr>
            <a:normAutofit/>
          </a:bodyPr>
          <a:lstStyle/>
          <a:p>
            <a:r>
              <a:rPr lang="en-US">
                <a:solidFill>
                  <a:srgbClr val="FFFFFF"/>
                </a:solidFill>
              </a:rPr>
              <a:t>Photons interact weakly with matter and with each other, giving them good coherence</a:t>
            </a:r>
          </a:p>
          <a:p>
            <a:r>
              <a:rPr lang="en-US">
                <a:solidFill>
                  <a:srgbClr val="FFFFFF"/>
                </a:solidFill>
              </a:rPr>
              <a:t>Each photon carries an electromagnetic field with a specific direction</a:t>
            </a:r>
          </a:p>
          <a:p>
            <a:r>
              <a:rPr lang="en-US">
                <a:solidFill>
                  <a:srgbClr val="FFFFFF"/>
                </a:solidFill>
              </a:rPr>
              <a:t>The qubits are individual photons, with the two different photon polarizations (horizontal polarization and vertical polarization) serving as the two qubit states.</a:t>
            </a:r>
          </a:p>
          <a:p>
            <a:r>
              <a:rPr lang="en-US">
                <a:solidFill>
                  <a:srgbClr val="FFFFFF"/>
                </a:solidFill>
              </a:rPr>
              <a:t>Single qubit gates can be implemented with standard passive optical components (phase shifters and beam-splitters), used to rotate the polarization, but two-qubit gates require a low-loss nonlinearity, which is difficult to achieve.</a:t>
            </a:r>
          </a:p>
          <a:p>
            <a:endParaRPr lang="en-US">
              <a:solidFill>
                <a:srgbClr val="FFFFFF"/>
              </a:solidFill>
            </a:endParaRPr>
          </a:p>
        </p:txBody>
      </p:sp>
      <p:pic>
        <p:nvPicPr>
          <p:cNvPr id="7" name="Picture 6">
            <a:extLst>
              <a:ext uri="{FF2B5EF4-FFF2-40B4-BE49-F238E27FC236}">
                <a16:creationId xmlns:a16="http://schemas.microsoft.com/office/drawing/2014/main" id="{7202DB04-DB74-6840-B025-25535EDE678F}"/>
              </a:ext>
            </a:extLst>
          </p:cNvPr>
          <p:cNvPicPr>
            <a:picLocks noChangeAspect="1"/>
          </p:cNvPicPr>
          <p:nvPr/>
        </p:nvPicPr>
        <p:blipFill>
          <a:blip r:embed="rId2"/>
          <a:stretch>
            <a:fillRect/>
          </a:stretch>
        </p:blipFill>
        <p:spPr>
          <a:xfrm>
            <a:off x="981596" y="646299"/>
            <a:ext cx="1881052" cy="1975104"/>
          </a:xfrm>
          <a:prstGeom prst="rect">
            <a:avLst/>
          </a:prstGeom>
        </p:spPr>
      </p:pic>
      <p:pic>
        <p:nvPicPr>
          <p:cNvPr id="8" name="Picture 7">
            <a:extLst>
              <a:ext uri="{FF2B5EF4-FFF2-40B4-BE49-F238E27FC236}">
                <a16:creationId xmlns:a16="http://schemas.microsoft.com/office/drawing/2014/main" id="{0328EEF7-1505-6E4C-8ABB-E614BC04BF14}"/>
              </a:ext>
            </a:extLst>
          </p:cNvPr>
          <p:cNvPicPr>
            <a:picLocks noChangeAspect="1"/>
          </p:cNvPicPr>
          <p:nvPr/>
        </p:nvPicPr>
        <p:blipFill>
          <a:blip r:embed="rId3"/>
          <a:stretch>
            <a:fillRect/>
          </a:stretch>
        </p:blipFill>
        <p:spPr>
          <a:xfrm>
            <a:off x="981598" y="2719491"/>
            <a:ext cx="1877348" cy="1971215"/>
          </a:xfrm>
          <a:prstGeom prst="rect">
            <a:avLst/>
          </a:prstGeom>
        </p:spPr>
      </p:pic>
      <p:pic>
        <p:nvPicPr>
          <p:cNvPr id="9" name="Picture 8">
            <a:extLst>
              <a:ext uri="{FF2B5EF4-FFF2-40B4-BE49-F238E27FC236}">
                <a16:creationId xmlns:a16="http://schemas.microsoft.com/office/drawing/2014/main" id="{270E51B2-7F18-0A44-9F76-418DCE061340}"/>
              </a:ext>
            </a:extLst>
          </p:cNvPr>
          <p:cNvPicPr>
            <a:picLocks noChangeAspect="1"/>
          </p:cNvPicPr>
          <p:nvPr/>
        </p:nvPicPr>
        <p:blipFill>
          <a:blip r:embed="rId4"/>
          <a:stretch>
            <a:fillRect/>
          </a:stretch>
        </p:blipFill>
        <p:spPr>
          <a:xfrm>
            <a:off x="981597" y="4734054"/>
            <a:ext cx="1981521" cy="2080597"/>
          </a:xfrm>
          <a:prstGeom prst="rect">
            <a:avLst/>
          </a:prstGeom>
        </p:spPr>
      </p:pic>
    </p:spTree>
    <p:extLst>
      <p:ext uri="{BB962C8B-B14F-4D97-AF65-F5344CB8AC3E}">
        <p14:creationId xmlns:p14="http://schemas.microsoft.com/office/powerpoint/2010/main" val="960311876"/>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93128-5864-A042-92E6-AB92FD90F17B}"/>
              </a:ext>
            </a:extLst>
          </p:cNvPr>
          <p:cNvSpPr>
            <a:spLocks noGrp="1"/>
          </p:cNvSpPr>
          <p:nvPr>
            <p:ph type="title"/>
          </p:nvPr>
        </p:nvSpPr>
        <p:spPr/>
        <p:txBody>
          <a:bodyPr/>
          <a:lstStyle/>
          <a:p>
            <a:r>
              <a:rPr lang="en-US" dirty="0"/>
              <a:t>Neutral atom qubits</a:t>
            </a:r>
          </a:p>
        </p:txBody>
      </p:sp>
      <p:sp>
        <p:nvSpPr>
          <p:cNvPr id="3" name="Content Placeholder 2">
            <a:extLst>
              <a:ext uri="{FF2B5EF4-FFF2-40B4-BE49-F238E27FC236}">
                <a16:creationId xmlns:a16="http://schemas.microsoft.com/office/drawing/2014/main" id="{E1386E1F-DB6F-4F4D-B31B-8E56693A6FEC}"/>
              </a:ext>
            </a:extLst>
          </p:cNvPr>
          <p:cNvSpPr>
            <a:spLocks noGrp="1"/>
          </p:cNvSpPr>
          <p:nvPr>
            <p:ph idx="1"/>
          </p:nvPr>
        </p:nvSpPr>
        <p:spPr/>
        <p:txBody>
          <a:bodyPr/>
          <a:lstStyle/>
          <a:p>
            <a:r>
              <a:rPr lang="en-US" dirty="0"/>
              <a:t>Like trapped ion systems, lasers are used to cool the atoms to micro-Kelvin temperatures, and then these very cold atoms are loaded into optical traps in a vacuum system. Another laser is used to initialize the state of the qubit, logic gates are carried out via a combination of optical and microwave fields, and the output is detected via resonance fluorescence.</a:t>
            </a:r>
          </a:p>
          <a:p>
            <a:r>
              <a:rPr lang="en-US" dirty="0"/>
              <a:t>Two methods to achieving two-qubit gates </a:t>
            </a:r>
          </a:p>
          <a:p>
            <a:pPr lvl="1"/>
            <a:r>
              <a:rPr lang="en-US" dirty="0"/>
              <a:t>One method requires moving the desired atoms close together; since the atoms are neutral, the spacing must be small, so accurate enough control of moving traps and the motional states of the atoms is challenging. </a:t>
            </a:r>
          </a:p>
          <a:p>
            <a:pPr lvl="1"/>
            <a:r>
              <a:rPr lang="en-US" dirty="0"/>
              <a:t>The other method is to temporarily excite the atoms to highly excited Rydberg states (where an electron is very weakly bound to the atom), in which they have strong mutual dipolar interactions. </a:t>
            </a:r>
          </a:p>
          <a:p>
            <a:pPr lvl="1"/>
            <a:r>
              <a:rPr lang="en-US" dirty="0"/>
              <a:t>This second approach has been pursued by several groups.</a:t>
            </a:r>
          </a:p>
        </p:txBody>
      </p:sp>
    </p:spTree>
    <p:extLst>
      <p:ext uri="{BB962C8B-B14F-4D97-AF65-F5344CB8AC3E}">
        <p14:creationId xmlns:p14="http://schemas.microsoft.com/office/powerpoint/2010/main" val="19655490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55A58-B258-524E-8722-DF3B615A82BB}"/>
              </a:ext>
            </a:extLst>
          </p:cNvPr>
          <p:cNvSpPr>
            <a:spLocks noGrp="1"/>
          </p:cNvSpPr>
          <p:nvPr>
            <p:ph type="title"/>
          </p:nvPr>
        </p:nvSpPr>
        <p:spPr/>
        <p:txBody>
          <a:bodyPr/>
          <a:lstStyle/>
          <a:p>
            <a:r>
              <a:rPr lang="en-US" dirty="0"/>
              <a:t>Semiconductor qubits</a:t>
            </a:r>
          </a:p>
        </p:txBody>
      </p:sp>
      <p:sp>
        <p:nvSpPr>
          <p:cNvPr id="3" name="Content Placeholder 2">
            <a:extLst>
              <a:ext uri="{FF2B5EF4-FFF2-40B4-BE49-F238E27FC236}">
                <a16:creationId xmlns:a16="http://schemas.microsoft.com/office/drawing/2014/main" id="{42C96754-928D-3C41-8DCF-7870CEEE03FE}"/>
              </a:ext>
            </a:extLst>
          </p:cNvPr>
          <p:cNvSpPr>
            <a:spLocks noGrp="1"/>
          </p:cNvSpPr>
          <p:nvPr>
            <p:ph idx="1"/>
          </p:nvPr>
        </p:nvSpPr>
        <p:spPr/>
        <p:txBody>
          <a:bodyPr>
            <a:normAutofit/>
          </a:bodyPr>
          <a:lstStyle/>
          <a:p>
            <a:r>
              <a:rPr lang="en-US" dirty="0"/>
              <a:t>Divided into two types, depending on whether they are manipulated Optically or Electrically.</a:t>
            </a:r>
          </a:p>
          <a:p>
            <a:r>
              <a:rPr lang="en-US" dirty="0"/>
              <a:t>Optically Gated Qubits</a:t>
            </a:r>
          </a:p>
          <a:p>
            <a:pPr lvl="2"/>
            <a:r>
              <a:rPr lang="en-US" dirty="0"/>
              <a:t>a system in a semiconductor (typically either a defect in a crystal or a quantum dot in a host material) whose optical response depends on the quantum state of that defect/dot.</a:t>
            </a:r>
          </a:p>
          <a:p>
            <a:pPr lvl="2"/>
            <a:r>
              <a:rPr lang="en-US" dirty="0"/>
              <a:t>This defect, which consists of a nitrogen atom substituting for a carbon together with a vacancy, is a paramagnetic center that can be manipulated and measured optically. </a:t>
            </a:r>
          </a:p>
          <a:p>
            <a:pPr lvl="2"/>
            <a:r>
              <a:rPr lang="en-US" dirty="0"/>
              <a:t>Quantum coherence in these systems can persist at temperatures as high as room temperature.</a:t>
            </a:r>
          </a:p>
          <a:p>
            <a:pPr lvl="2"/>
            <a:r>
              <a:rPr lang="en-US" dirty="0"/>
              <a:t>Two-qubit gates:  requires qubits to be extremely close together (tens of nanometers), which makes optical addressing of the detects extremely hard, or requires them to be coupled using photons.</a:t>
            </a:r>
          </a:p>
          <a:p>
            <a:pPr lvl="2"/>
            <a:r>
              <a:rPr lang="en-US" dirty="0"/>
              <a:t>Using photons allows the qubits to be spaced meters apart, but because the interaction between the defects and photons tends to be weak, entanglement-generating gates tend to be slow (typically, many attempts at the entangling operation must be made before one succeeds).</a:t>
            </a:r>
          </a:p>
        </p:txBody>
      </p:sp>
    </p:spTree>
    <p:extLst>
      <p:ext uri="{BB962C8B-B14F-4D97-AF65-F5344CB8AC3E}">
        <p14:creationId xmlns:p14="http://schemas.microsoft.com/office/powerpoint/2010/main" val="329865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86EE8-0B3D-F74D-8017-9491C62ED44B}"/>
              </a:ext>
            </a:extLst>
          </p:cNvPr>
          <p:cNvSpPr>
            <a:spLocks noGrp="1"/>
          </p:cNvSpPr>
          <p:nvPr>
            <p:ph type="title"/>
          </p:nvPr>
        </p:nvSpPr>
        <p:spPr/>
        <p:txBody>
          <a:bodyPr/>
          <a:lstStyle/>
          <a:p>
            <a:r>
              <a:rPr lang="en-US" dirty="0"/>
              <a:t>Continued … Semiconductor qubits</a:t>
            </a:r>
          </a:p>
        </p:txBody>
      </p:sp>
      <p:sp>
        <p:nvSpPr>
          <p:cNvPr id="3" name="Content Placeholder 2">
            <a:extLst>
              <a:ext uri="{FF2B5EF4-FFF2-40B4-BE49-F238E27FC236}">
                <a16:creationId xmlns:a16="http://schemas.microsoft.com/office/drawing/2014/main" id="{33C19B23-3102-0C47-B075-3F86F4FA3AF3}"/>
              </a:ext>
            </a:extLst>
          </p:cNvPr>
          <p:cNvSpPr>
            <a:spLocks noGrp="1"/>
          </p:cNvSpPr>
          <p:nvPr>
            <p:ph idx="1"/>
          </p:nvPr>
        </p:nvSpPr>
        <p:spPr/>
        <p:txBody>
          <a:bodyPr>
            <a:normAutofit fontScale="85000" lnSpcReduction="10000"/>
          </a:bodyPr>
          <a:lstStyle/>
          <a:p>
            <a:r>
              <a:rPr lang="en-US" dirty="0"/>
              <a:t>Electrically Gated Qubits</a:t>
            </a:r>
          </a:p>
          <a:p>
            <a:pPr lvl="2"/>
            <a:r>
              <a:rPr lang="en-US" dirty="0"/>
              <a:t>Qubits are defined and manipulated by applying voltages to lithographically defined metal gates on semiconductor surfaces.</a:t>
            </a:r>
          </a:p>
          <a:p>
            <a:pPr lvl="2"/>
            <a:r>
              <a:rPr lang="en-US" dirty="0"/>
              <a:t>The fabrication and lithographic methods are very similar to those used in classical electronics.</a:t>
            </a:r>
          </a:p>
          <a:p>
            <a:r>
              <a:rPr lang="en-US" dirty="0"/>
              <a:t>The first electrically gated semiconducting qubits were fabricated in heterostructures of gallium arsenide and aluminum gallium arsenide </a:t>
            </a:r>
          </a:p>
          <a:p>
            <a:pPr lvl="1"/>
            <a:r>
              <a:rPr lang="en-US" dirty="0"/>
              <a:t>In this materials system the decohering effects of the nuclear spins in the host material greatly complicated the implementation of high-fidelity gate operations. </a:t>
            </a:r>
          </a:p>
          <a:p>
            <a:r>
              <a:rPr lang="en-US" dirty="0"/>
              <a:t>Qubits in silicon-based structures</a:t>
            </a:r>
          </a:p>
          <a:p>
            <a:pPr lvl="1"/>
            <a:r>
              <a:rPr lang="en-US" dirty="0"/>
              <a:t>Greatly reduced decoherence from nuclear spins, because natural silicon has an abundant zero-spin nuclear isotope, and isotopically enriched silicon in which more than 99 percent of the nuclei have spin zero has recently become available.</a:t>
            </a:r>
          </a:p>
          <a:p>
            <a:r>
              <a:rPr lang="en-US" dirty="0"/>
              <a:t>Development of new device designs that enabled more compact gate patterns and enabled a transition from doped to accumulation-mode devices. These changes enabled the fabrication of devices with small (~25 nm) dots with reasonable device yields.</a:t>
            </a:r>
          </a:p>
          <a:p>
            <a:r>
              <a:rPr lang="en-US" dirty="0"/>
              <a:t>Electrically gated semiconducting qubits have the potential for scalability to billions of qubits, because the methods used for fabrication are so similar to those used for classical electronics and the qubit footprints are substantially less than a square micron.</a:t>
            </a:r>
          </a:p>
        </p:txBody>
      </p:sp>
    </p:spTree>
    <p:extLst>
      <p:ext uri="{BB962C8B-B14F-4D97-AF65-F5344CB8AC3E}">
        <p14:creationId xmlns:p14="http://schemas.microsoft.com/office/powerpoint/2010/main" val="21584018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68AD8-8C78-4E4B-80FA-58DB3B243ACA}"/>
              </a:ext>
            </a:extLst>
          </p:cNvPr>
          <p:cNvSpPr>
            <a:spLocks noGrp="1"/>
          </p:cNvSpPr>
          <p:nvPr>
            <p:ph type="title"/>
          </p:nvPr>
        </p:nvSpPr>
        <p:spPr/>
        <p:txBody>
          <a:bodyPr/>
          <a:lstStyle/>
          <a:p>
            <a:r>
              <a:rPr lang="en-US" dirty="0"/>
              <a:t>challenges</a:t>
            </a:r>
          </a:p>
        </p:txBody>
      </p:sp>
      <p:sp>
        <p:nvSpPr>
          <p:cNvPr id="3" name="Content Placeholder 2">
            <a:extLst>
              <a:ext uri="{FF2B5EF4-FFF2-40B4-BE49-F238E27FC236}">
                <a16:creationId xmlns:a16="http://schemas.microsoft.com/office/drawing/2014/main" id="{209BC1D0-E306-2447-ABB9-B66A681EC9A8}"/>
              </a:ext>
            </a:extLst>
          </p:cNvPr>
          <p:cNvSpPr>
            <a:spLocks noGrp="1"/>
          </p:cNvSpPr>
          <p:nvPr>
            <p:ph idx="1"/>
          </p:nvPr>
        </p:nvSpPr>
        <p:spPr/>
        <p:txBody>
          <a:bodyPr/>
          <a:lstStyle/>
          <a:p>
            <a:r>
              <a:rPr lang="en-US" dirty="0"/>
              <a:t>Other trapped ion and superconducting qubit approaches, the rest are still focused on creating two-qubit gates if not single-qubit.</a:t>
            </a:r>
          </a:p>
          <a:p>
            <a:r>
              <a:rPr lang="en-US" dirty="0"/>
              <a:t>Scale-up is an issues shared by all approaches</a:t>
            </a:r>
          </a:p>
          <a:p>
            <a:r>
              <a:rPr lang="en-US" dirty="0"/>
              <a:t>Lower qubit error rates in large systems while enabling measurements to be interspersed with qubit operations.</a:t>
            </a:r>
          </a:p>
          <a:p>
            <a:r>
              <a:rPr lang="en-US" dirty="0"/>
              <a:t>Improving physical qubit fidelity - through improvements to fabrication and control- is paramount to demonstrating logical qubits or even a machine with physical qubits that can cascade an interesting number of qubit operations before losing coherence.</a:t>
            </a:r>
          </a:p>
        </p:txBody>
      </p:sp>
    </p:spTree>
    <p:extLst>
      <p:ext uri="{BB962C8B-B14F-4D97-AF65-F5344CB8AC3E}">
        <p14:creationId xmlns:p14="http://schemas.microsoft.com/office/powerpoint/2010/main" val="12602161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77547-DD8F-614D-A410-37C02C8DDA4C}"/>
              </a:ext>
            </a:extLst>
          </p:cNvPr>
          <p:cNvSpPr>
            <a:spLocks noGrp="1"/>
          </p:cNvSpPr>
          <p:nvPr>
            <p:ph type="title"/>
          </p:nvPr>
        </p:nvSpPr>
        <p:spPr/>
        <p:txBody>
          <a:bodyPr/>
          <a:lstStyle/>
          <a:p>
            <a:r>
              <a:rPr lang="en-US" dirty="0"/>
              <a:t>Future outlook</a:t>
            </a:r>
          </a:p>
        </p:txBody>
      </p:sp>
      <p:sp>
        <p:nvSpPr>
          <p:cNvPr id="3" name="Content Placeholder 2">
            <a:extLst>
              <a:ext uri="{FF2B5EF4-FFF2-40B4-BE49-F238E27FC236}">
                <a16:creationId xmlns:a16="http://schemas.microsoft.com/office/drawing/2014/main" id="{0EC63A0A-BB53-1049-8F51-54764C389824}"/>
              </a:ext>
            </a:extLst>
          </p:cNvPr>
          <p:cNvSpPr>
            <a:spLocks noGrp="1"/>
          </p:cNvSpPr>
          <p:nvPr>
            <p:ph idx="1"/>
          </p:nvPr>
        </p:nvSpPr>
        <p:spPr/>
        <p:txBody>
          <a:bodyPr>
            <a:normAutofit fontScale="92500" lnSpcReduction="10000"/>
          </a:bodyPr>
          <a:lstStyle/>
          <a:p>
            <a:r>
              <a:rPr lang="en-US" dirty="0"/>
              <a:t>The next step is to increase the number of qubits in the quantum computer. </a:t>
            </a:r>
          </a:p>
          <a:p>
            <a:r>
              <a:rPr lang="en-US" dirty="0"/>
              <a:t>One will be able to build ICs with hundreds of superconductor qubits in the near future using procedures very similar to the methods used for today’s 20-qubit ICs. </a:t>
            </a:r>
          </a:p>
          <a:p>
            <a:r>
              <a:rPr lang="en-US" dirty="0"/>
              <a:t>In fact, by mid-2018 several companies have announced ICs that contained order of 50 qubits.</a:t>
            </a:r>
          </a:p>
          <a:p>
            <a:r>
              <a:rPr lang="en-US" dirty="0"/>
              <a:t>Unlike conventional silicon scaling, where creating the manufacturing process for the more complex integrated circuit set the pace of scaling, for quantum computing, scaling will be dictated by the degree of difficulty in obtaining low error rates with these larger qubit systems, a task that requires joint optimization of the IC, package, control and measurement plane, and the calibration method used.</a:t>
            </a:r>
          </a:p>
          <a:p>
            <a:r>
              <a:rPr lang="en-US" dirty="0"/>
              <a:t>Increasing the number of qubits in a quantum processor or chip, the scaling will become easier using a modular approach, where a number of chips are linked together to create a larger machine rather than creating a larger chip. </a:t>
            </a:r>
          </a:p>
          <a:p>
            <a:r>
              <a:rPr lang="en-US" dirty="0"/>
              <a:t>A modular design will require the development of a fast, low error rate quantum interconnection between the modules; with photonic connections the most promising due to their speed and fidelity.</a:t>
            </a:r>
          </a:p>
          <a:p>
            <a:endParaRPr lang="en-US" dirty="0"/>
          </a:p>
        </p:txBody>
      </p:sp>
    </p:spTree>
    <p:extLst>
      <p:ext uri="{BB962C8B-B14F-4D97-AF65-F5344CB8AC3E}">
        <p14:creationId xmlns:p14="http://schemas.microsoft.com/office/powerpoint/2010/main" val="24777905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0506-CDFE-304F-94EE-0C352D40832D}"/>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4DFCA946-EAAE-8541-8238-E8852985E4B0}"/>
              </a:ext>
            </a:extLst>
          </p:cNvPr>
          <p:cNvSpPr>
            <a:spLocks noGrp="1"/>
          </p:cNvSpPr>
          <p:nvPr>
            <p:ph idx="1"/>
          </p:nvPr>
        </p:nvSpPr>
        <p:spPr/>
        <p:txBody>
          <a:bodyPr>
            <a:normAutofit fontScale="92500" lnSpcReduction="20000"/>
          </a:bodyPr>
          <a:lstStyle/>
          <a:p>
            <a:r>
              <a:rPr lang="en-US" dirty="0"/>
              <a:t>Today's physical quantum bits (Qubits) are microscopic in size and confined to superconducting circuits, nanoscale semiconductor islands, impurities in solids, nuclei of molecules, or electromagnetically trapped atoms or ions. But the devices needed for confinement substantially increase the bulk of the 'quantum core’.</a:t>
            </a:r>
          </a:p>
          <a:p>
            <a:r>
              <a:rPr lang="en-US" dirty="0"/>
              <a:t>Significant materials, fabrication, and measurement challenges must be overcome to demonstrate even single-qubit gates of a topological quantum computer.</a:t>
            </a:r>
          </a:p>
          <a:p>
            <a:r>
              <a:rPr lang="en-US" dirty="0"/>
              <a:t>To get the power of quantum computing, qubits must be entangled - the state of any qubit must be correlated with the states of the other qubits. To form such a dependence between two qubits, they need to interact either directly or indirectly via an intermediate quantum system.</a:t>
            </a:r>
          </a:p>
          <a:p>
            <a:r>
              <a:rPr lang="en-US" dirty="0"/>
              <a:t>To prevent the qubit energy from coupling with the environment, it is held in localized, well-isolated spots. Distributing the energy over a wide area for two qubits to interact would also expose those qubits to a lot of environment, which in today’s technologies greatly shortens the coherence time.</a:t>
            </a:r>
          </a:p>
          <a:p>
            <a:r>
              <a:rPr lang="en-US" dirty="0"/>
              <a:t>For all qubit fabrications, the first major challenge is to lower qubit error rates in large systems while enabling measurements to be interspersed with qubit operations.</a:t>
            </a:r>
          </a:p>
          <a:p>
            <a:endParaRPr lang="en-US" dirty="0"/>
          </a:p>
        </p:txBody>
      </p:sp>
    </p:spTree>
    <p:extLst>
      <p:ext uri="{BB962C8B-B14F-4D97-AF65-F5344CB8AC3E}">
        <p14:creationId xmlns:p14="http://schemas.microsoft.com/office/powerpoint/2010/main" val="1184456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BC1C7-A80F-9B4C-8360-99C31A76D2B9}"/>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BBDCBA24-7DAD-A949-95ED-A1CB74B4883D}"/>
              </a:ext>
            </a:extLst>
          </p:cNvPr>
          <p:cNvSpPr>
            <a:spLocks noGrp="1"/>
          </p:cNvSpPr>
          <p:nvPr>
            <p:ph idx="1"/>
          </p:nvPr>
        </p:nvSpPr>
        <p:spPr/>
        <p:txBody>
          <a:bodyPr>
            <a:normAutofit lnSpcReduction="10000"/>
          </a:bodyPr>
          <a:lstStyle/>
          <a:p>
            <a:r>
              <a:rPr lang="en-US" dirty="0"/>
              <a:t>Quantum Mechanics &amp; Properties</a:t>
            </a:r>
          </a:p>
          <a:p>
            <a:r>
              <a:rPr lang="en-US" dirty="0"/>
              <a:t>Quantum Computing </a:t>
            </a:r>
          </a:p>
          <a:p>
            <a:r>
              <a:rPr lang="en-US" dirty="0"/>
              <a:t>What is Qubits</a:t>
            </a:r>
          </a:p>
          <a:p>
            <a:r>
              <a:rPr lang="en-US" dirty="0"/>
              <a:t>Different Qubits Fabrication Approach</a:t>
            </a:r>
          </a:p>
          <a:p>
            <a:r>
              <a:rPr lang="en-US" dirty="0"/>
              <a:t>Challenges</a:t>
            </a:r>
          </a:p>
          <a:p>
            <a:r>
              <a:rPr lang="en-US" dirty="0"/>
              <a:t>Future Outlook</a:t>
            </a:r>
          </a:p>
          <a:p>
            <a:r>
              <a:rPr lang="en-US" dirty="0"/>
              <a:t>Summery</a:t>
            </a:r>
          </a:p>
          <a:p>
            <a:r>
              <a:rPr lang="en-US" dirty="0"/>
              <a:t>References</a:t>
            </a:r>
          </a:p>
          <a:p>
            <a:r>
              <a:rPr lang="en-US" dirty="0"/>
              <a:t>Possible Final Exam topics and questions</a:t>
            </a:r>
          </a:p>
          <a:p>
            <a:endParaRPr lang="en-US" dirty="0"/>
          </a:p>
          <a:p>
            <a:endParaRPr lang="en-US" dirty="0"/>
          </a:p>
        </p:txBody>
      </p:sp>
    </p:spTree>
    <p:extLst>
      <p:ext uri="{BB962C8B-B14F-4D97-AF65-F5344CB8AC3E}">
        <p14:creationId xmlns:p14="http://schemas.microsoft.com/office/powerpoint/2010/main" val="7066879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EE90C-4178-5D47-9CEC-17091D63912A}"/>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54BEE7B9-035F-C84F-B8D6-1B10F749C57F}"/>
              </a:ext>
            </a:extLst>
          </p:cNvPr>
          <p:cNvSpPr>
            <a:spLocks noGrp="1"/>
          </p:cNvSpPr>
          <p:nvPr>
            <p:ph idx="1"/>
          </p:nvPr>
        </p:nvSpPr>
        <p:spPr/>
        <p:txBody>
          <a:bodyPr>
            <a:normAutofit fontScale="85000" lnSpcReduction="10000"/>
          </a:bodyPr>
          <a:lstStyle/>
          <a:p>
            <a:r>
              <a:rPr lang="en-US" dirty="0" err="1"/>
              <a:t>Arute</a:t>
            </a:r>
            <a:r>
              <a:rPr lang="en-US" dirty="0"/>
              <a:t>, F. et al. Quantum supremacy using a programmable superconducting processor. </a:t>
            </a:r>
            <a:r>
              <a:rPr lang="en-US" i="1" dirty="0"/>
              <a:t>Nature</a:t>
            </a:r>
            <a:r>
              <a:rPr lang="en-US" dirty="0"/>
              <a:t> 574 (2019).</a:t>
            </a:r>
          </a:p>
          <a:p>
            <a:r>
              <a:rPr lang="en-US" dirty="0" err="1"/>
              <a:t>Vion</a:t>
            </a:r>
            <a:r>
              <a:rPr lang="en-US" dirty="0"/>
              <a:t>, D. et al. Manipulating the quantum state of an electrical circuit. </a:t>
            </a:r>
            <a:r>
              <a:rPr lang="en-US" i="1" dirty="0"/>
              <a:t>Science</a:t>
            </a:r>
            <a:r>
              <a:rPr lang="en-US" dirty="0"/>
              <a:t> 296  (2002).</a:t>
            </a:r>
          </a:p>
          <a:p>
            <a:r>
              <a:rPr lang="en-US" dirty="0"/>
              <a:t>M. A. Nielsen and I. L. Chuang, Quantum Computation and Quantum Information, Cambridge University Press (2000)</a:t>
            </a:r>
          </a:p>
          <a:p>
            <a:r>
              <a:rPr lang="en-US" dirty="0"/>
              <a:t>D. P. DiVincenzo, The physical implementation of quantum computation, </a:t>
            </a:r>
            <a:r>
              <a:rPr lang="en-US" dirty="0" err="1"/>
              <a:t>Fortschr</a:t>
            </a:r>
            <a:r>
              <a:rPr lang="en-US" dirty="0"/>
              <a:t>. Phys. 48 (2000)</a:t>
            </a:r>
          </a:p>
          <a:p>
            <a:r>
              <a:rPr lang="en-US" dirty="0"/>
              <a:t>J. P. Dowling and G. J. Milburn, “ Quantum technology: The second quantum revolution,” Philos. Trans. R. Soc. London, A 361 (2003).</a:t>
            </a:r>
          </a:p>
          <a:p>
            <a:r>
              <a:rPr lang="en-US" dirty="0"/>
              <a:t>T. D. Ladd, F. </a:t>
            </a:r>
            <a:r>
              <a:rPr lang="en-US" dirty="0" err="1"/>
              <a:t>Jelezko</a:t>
            </a:r>
            <a:r>
              <a:rPr lang="en-US" dirty="0"/>
              <a:t>, R. Laflamme, Y. Nakamura, C. Monroe, and J. L. O'Brien, “ Quantum computers,” Nature 464, 45 (2010).</a:t>
            </a:r>
          </a:p>
          <a:p>
            <a:r>
              <a:rPr lang="en-US" dirty="0"/>
              <a:t>C. Monroe and J. Kim, “ Scaling the ion trap quantum processor,” Science 339, 1164–1169 (2013).</a:t>
            </a:r>
          </a:p>
          <a:p>
            <a:r>
              <a:rPr lang="en-US" dirty="0"/>
              <a:t>W. D. Oliver and P. B. </a:t>
            </a:r>
            <a:r>
              <a:rPr lang="en-US" dirty="0" err="1"/>
              <a:t>Welander</a:t>
            </a:r>
            <a:r>
              <a:rPr lang="en-US" dirty="0"/>
              <a:t>, “ Materials in superconducting quantum bits,” MRS Bull. 38 (2013).</a:t>
            </a:r>
          </a:p>
          <a:p>
            <a:r>
              <a:rPr lang="en-US" dirty="0"/>
              <a:t>G. </a:t>
            </a:r>
            <a:r>
              <a:rPr lang="en-US" dirty="0" err="1"/>
              <a:t>Wendin</a:t>
            </a:r>
            <a:r>
              <a:rPr lang="en-US" dirty="0"/>
              <a:t>, “ Quantum information processing with superconducting circuits: A review,” Rep. Prog. Phys. 80, 106001 (2017).</a:t>
            </a:r>
          </a:p>
          <a:p>
            <a:r>
              <a:rPr lang="en-US" dirty="0"/>
              <a:t>DiCarlo, L. et al. Demonstration of two-qubit algorithms with a superconducting quantum processor. </a:t>
            </a:r>
            <a:r>
              <a:rPr lang="en-US" i="1" dirty="0"/>
              <a:t>Nature</a:t>
            </a:r>
            <a:r>
              <a:rPr lang="en-US" dirty="0"/>
              <a:t> 460, (2009)</a:t>
            </a:r>
          </a:p>
          <a:p>
            <a:r>
              <a:rPr lang="en-US" dirty="0"/>
              <a:t>J. Stuart, R. </a:t>
            </a:r>
            <a:r>
              <a:rPr lang="en-US" dirty="0" err="1"/>
              <a:t>Panock</a:t>
            </a:r>
            <a:r>
              <a:rPr lang="en-US" dirty="0"/>
              <a:t>, C. </a:t>
            </a:r>
            <a:r>
              <a:rPr lang="en-US" dirty="0" err="1"/>
              <a:t>Bruzewicz</a:t>
            </a:r>
            <a:r>
              <a:rPr lang="en-US" dirty="0"/>
              <a:t>, J. </a:t>
            </a:r>
            <a:r>
              <a:rPr lang="en-US" dirty="0" err="1"/>
              <a:t>Sedlacek</a:t>
            </a:r>
            <a:r>
              <a:rPr lang="en-US" dirty="0"/>
              <a:t>, R. McConnell, I. Chuang, J. Sage, and J. Chiaverini, Phys. Rev. Appl. </a:t>
            </a:r>
            <a:r>
              <a:rPr lang="en-US" b="1" dirty="0"/>
              <a:t>11</a:t>
            </a:r>
            <a:r>
              <a:rPr lang="en-US" dirty="0"/>
              <a:t>, 024010 (2019).</a:t>
            </a:r>
          </a:p>
          <a:p>
            <a:endParaRPr lang="en-US" dirty="0"/>
          </a:p>
        </p:txBody>
      </p:sp>
    </p:spTree>
    <p:extLst>
      <p:ext uri="{BB962C8B-B14F-4D97-AF65-F5344CB8AC3E}">
        <p14:creationId xmlns:p14="http://schemas.microsoft.com/office/powerpoint/2010/main" val="22352062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58315-30DE-2E4B-B48B-A69F0AFF9213}"/>
              </a:ext>
            </a:extLst>
          </p:cNvPr>
          <p:cNvSpPr>
            <a:spLocks noGrp="1"/>
          </p:cNvSpPr>
          <p:nvPr>
            <p:ph type="title"/>
          </p:nvPr>
        </p:nvSpPr>
        <p:spPr/>
        <p:txBody>
          <a:bodyPr>
            <a:normAutofit/>
          </a:bodyPr>
          <a:lstStyle/>
          <a:p>
            <a:r>
              <a:rPr lang="en-US" dirty="0"/>
              <a:t/>
            </a:r>
            <a:br>
              <a:rPr lang="en-US" dirty="0"/>
            </a:br>
            <a:r>
              <a:rPr lang="en-US" dirty="0"/>
              <a:t>Possible Final Exam topics and questions</a:t>
            </a:r>
          </a:p>
        </p:txBody>
      </p:sp>
      <p:sp>
        <p:nvSpPr>
          <p:cNvPr id="3" name="Content Placeholder 2">
            <a:extLst>
              <a:ext uri="{FF2B5EF4-FFF2-40B4-BE49-F238E27FC236}">
                <a16:creationId xmlns:a16="http://schemas.microsoft.com/office/drawing/2014/main" id="{1E5510C3-42CA-584D-A11F-84732C9AD8F9}"/>
              </a:ext>
            </a:extLst>
          </p:cNvPr>
          <p:cNvSpPr>
            <a:spLocks noGrp="1"/>
          </p:cNvSpPr>
          <p:nvPr>
            <p:ph idx="1"/>
          </p:nvPr>
        </p:nvSpPr>
        <p:spPr/>
        <p:txBody>
          <a:bodyPr/>
          <a:lstStyle/>
          <a:p>
            <a:pPr marL="342900" indent="-342900">
              <a:buFont typeface="+mj-lt"/>
              <a:buAutoNum type="arabicPeriod"/>
            </a:pPr>
            <a:r>
              <a:rPr lang="en-US" dirty="0"/>
              <a:t>What are the implications of having a quantum computer, for example on signals intelligence, communications, banking, and commerce?</a:t>
            </a:r>
          </a:p>
          <a:p>
            <a:pPr marL="342900" indent="-342900">
              <a:buFont typeface="+mj-lt"/>
              <a:buAutoNum type="arabicPeriod"/>
            </a:pPr>
            <a:r>
              <a:rPr lang="en-US" dirty="0"/>
              <a:t>Given the current state of quantum computing and recent rates of progress, it is highly unexpected that a quantum computer that can compromise RSA 2048 or comparable discrete logarithm-based public key cryptosystems will be built within the next decade.</a:t>
            </a:r>
          </a:p>
          <a:p>
            <a:pPr marL="342900" indent="-342900">
              <a:buFont typeface="+mj-lt"/>
              <a:buAutoNum type="arabicPeriod"/>
            </a:pPr>
            <a:r>
              <a:rPr lang="en-US" dirty="0"/>
              <a:t>How is quantum bits (qubits) distinct from classical bits?</a:t>
            </a:r>
          </a:p>
          <a:p>
            <a:pPr marL="342900" indent="-342900">
              <a:buFont typeface="+mj-lt"/>
              <a:buAutoNum type="arabicPeriod"/>
            </a:pPr>
            <a:r>
              <a:rPr lang="en-US" dirty="0"/>
              <a:t>In superconducting quantum computers, qubits for digital quantum computing and quantum simulation are most commonly fabricated from?</a:t>
            </a:r>
          </a:p>
          <a:p>
            <a:pPr marL="342900" indent="-342900">
              <a:buFont typeface="+mj-lt"/>
              <a:buAutoNum type="arabicPeriod"/>
            </a:pPr>
            <a:r>
              <a:rPr lang="en-US" dirty="0"/>
              <a:t>For digital quantum computing, the qubit operation frequency is typically at?</a:t>
            </a:r>
          </a:p>
          <a:p>
            <a:pPr marL="0" indent="0">
              <a:buNone/>
            </a:pPr>
            <a:endParaRPr lang="en-US" dirty="0"/>
          </a:p>
          <a:p>
            <a:pPr marL="342900" indent="-342900">
              <a:buFont typeface="+mj-lt"/>
              <a:buAutoNum type="arabicPeriod"/>
            </a:pPr>
            <a:endParaRPr lang="en-US" dirty="0"/>
          </a:p>
        </p:txBody>
      </p:sp>
    </p:spTree>
    <p:extLst>
      <p:ext uri="{BB962C8B-B14F-4D97-AF65-F5344CB8AC3E}">
        <p14:creationId xmlns:p14="http://schemas.microsoft.com/office/powerpoint/2010/main" val="803775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6819D-1E4B-8842-90B4-19A4BF1C11B0}"/>
              </a:ext>
            </a:extLst>
          </p:cNvPr>
          <p:cNvSpPr>
            <a:spLocks noGrp="1"/>
          </p:cNvSpPr>
          <p:nvPr>
            <p:ph type="title"/>
          </p:nvPr>
        </p:nvSpPr>
        <p:spPr/>
        <p:txBody>
          <a:bodyPr/>
          <a:lstStyle/>
          <a:p>
            <a:r>
              <a:rPr lang="en-US" dirty="0"/>
              <a:t>Quantum Mechanics &amp; Properties</a:t>
            </a:r>
            <a:br>
              <a:rPr lang="en-US" dirty="0"/>
            </a:br>
            <a:endParaRPr lang="en-US" dirty="0"/>
          </a:p>
        </p:txBody>
      </p:sp>
      <p:sp>
        <p:nvSpPr>
          <p:cNvPr id="3" name="Content Placeholder 2">
            <a:extLst>
              <a:ext uri="{FF2B5EF4-FFF2-40B4-BE49-F238E27FC236}">
                <a16:creationId xmlns:a16="http://schemas.microsoft.com/office/drawing/2014/main" id="{B6FEFE06-9CB9-AD47-9436-9D8A48B4F849}"/>
              </a:ext>
            </a:extLst>
          </p:cNvPr>
          <p:cNvSpPr>
            <a:spLocks noGrp="1"/>
          </p:cNvSpPr>
          <p:nvPr>
            <p:ph idx="1"/>
          </p:nvPr>
        </p:nvSpPr>
        <p:spPr/>
        <p:txBody>
          <a:bodyPr>
            <a:normAutofit fontScale="77500" lnSpcReduction="20000"/>
          </a:bodyPr>
          <a:lstStyle/>
          <a:p>
            <a:r>
              <a:rPr lang="en-US" dirty="0"/>
              <a:t>Describes the behavior of particles at very small distances and energy scales</a:t>
            </a:r>
          </a:p>
          <a:p>
            <a:r>
              <a:rPr lang="en-US" dirty="0"/>
              <a:t>Wave - Particle duality</a:t>
            </a:r>
          </a:p>
          <a:p>
            <a:pPr lvl="1"/>
            <a:r>
              <a:rPr lang="en-US" dirty="0"/>
              <a:t>General has both wave and particle - like properties </a:t>
            </a:r>
          </a:p>
          <a:p>
            <a:r>
              <a:rPr lang="en-US" dirty="0"/>
              <a:t>Superposition</a:t>
            </a:r>
          </a:p>
          <a:p>
            <a:pPr lvl="1"/>
            <a:r>
              <a:rPr lang="en-US" dirty="0"/>
              <a:t>Quantum objects can exist in multiple states all at once, with each of the states adding together and interfering like waves to define the overall quantum state.</a:t>
            </a:r>
          </a:p>
          <a:p>
            <a:r>
              <a:rPr lang="en-US" dirty="0"/>
              <a:t>Coherence </a:t>
            </a:r>
          </a:p>
          <a:p>
            <a:pPr lvl="1"/>
            <a:r>
              <a:rPr lang="en-US" dirty="0"/>
              <a:t>When a quantum system’s state can be described by a set of complex number, one for each basis state of the system.</a:t>
            </a:r>
          </a:p>
          <a:p>
            <a:r>
              <a:rPr lang="en-US" dirty="0"/>
              <a:t>Entanglement</a:t>
            </a:r>
          </a:p>
          <a:p>
            <a:pPr lvl="1"/>
            <a:r>
              <a:rPr lang="en-US" dirty="0"/>
              <a:t>Measurement of the state of one particle collapses the state of the other particles, even if the particles are far apart with no apparent way to interact.</a:t>
            </a:r>
          </a:p>
          <a:p>
            <a:pPr lvl="1"/>
            <a:r>
              <a:rPr lang="en-US" dirty="0"/>
              <a:t>A special property of some (but not all) multiparticle superposition states</a:t>
            </a:r>
          </a:p>
          <a:p>
            <a:r>
              <a:rPr lang="en-US" dirty="0"/>
              <a:t>Measurement</a:t>
            </a:r>
          </a:p>
          <a:p>
            <a:pPr lvl="1"/>
            <a:r>
              <a:rPr lang="en-US" dirty="0"/>
              <a:t>Where the measurement yields a well-defined value, the system is left in a state corresponding to the measured value,.</a:t>
            </a:r>
          </a:p>
          <a:p>
            <a:pPr lvl="1"/>
            <a:r>
              <a:rPr lang="en-US" dirty="0"/>
              <a:t>Fundamentally changes it, know as “collapsing the wave function.”</a:t>
            </a:r>
          </a:p>
        </p:txBody>
      </p:sp>
    </p:spTree>
    <p:extLst>
      <p:ext uri="{BB962C8B-B14F-4D97-AF65-F5344CB8AC3E}">
        <p14:creationId xmlns:p14="http://schemas.microsoft.com/office/powerpoint/2010/main" val="3092984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1EA52-87CC-9943-A06E-74AB2F43005B}"/>
              </a:ext>
            </a:extLst>
          </p:cNvPr>
          <p:cNvSpPr>
            <a:spLocks noGrp="1"/>
          </p:cNvSpPr>
          <p:nvPr>
            <p:ph type="title"/>
          </p:nvPr>
        </p:nvSpPr>
        <p:spPr/>
        <p:txBody>
          <a:bodyPr/>
          <a:lstStyle/>
          <a:p>
            <a:r>
              <a:rPr lang="en-US" dirty="0"/>
              <a:t>Quantum Computing</a:t>
            </a:r>
          </a:p>
        </p:txBody>
      </p:sp>
      <p:sp>
        <p:nvSpPr>
          <p:cNvPr id="3" name="Content Placeholder 2">
            <a:extLst>
              <a:ext uri="{FF2B5EF4-FFF2-40B4-BE49-F238E27FC236}">
                <a16:creationId xmlns:a16="http://schemas.microsoft.com/office/drawing/2014/main" id="{6F651B17-625B-1F41-9554-B86628368E96}"/>
              </a:ext>
            </a:extLst>
          </p:cNvPr>
          <p:cNvSpPr>
            <a:spLocks noGrp="1"/>
          </p:cNvSpPr>
          <p:nvPr>
            <p:ph idx="1"/>
          </p:nvPr>
        </p:nvSpPr>
        <p:spPr/>
        <p:txBody>
          <a:bodyPr/>
          <a:lstStyle/>
          <a:p>
            <a:r>
              <a:rPr lang="en-US" dirty="0"/>
              <a:t>Leverages the quantum mechanical properties of interference, superposition, and entanglement to perform computations.</a:t>
            </a:r>
          </a:p>
          <a:p>
            <a:r>
              <a:rPr lang="en-US" dirty="0"/>
              <a:t>Manipulating particles at the microscopic scale</a:t>
            </a:r>
          </a:p>
          <a:p>
            <a:r>
              <a:rPr lang="en-US" dirty="0"/>
              <a:t>Exponential difference in processing power compared to classical computing that relies on transistor technology.</a:t>
            </a:r>
          </a:p>
          <a:p>
            <a:r>
              <a:rPr lang="en-US" dirty="0"/>
              <a:t>Uses Quantum bits or Qubits</a:t>
            </a:r>
          </a:p>
          <a:p>
            <a:pPr lvl="1"/>
            <a:r>
              <a:rPr lang="en-US" dirty="0"/>
              <a:t>Qubit has two distinguishable configurations corresponding to the bit values 0 and 1. </a:t>
            </a:r>
          </a:p>
          <a:p>
            <a:pPr lvl="1"/>
            <a:r>
              <a:rPr lang="en-US" dirty="0"/>
              <a:t>With superposition principle applied: the qubit's state can be any combination, or superposition, of the two configurations.</a:t>
            </a:r>
          </a:p>
          <a:p>
            <a:pPr lvl="1"/>
            <a:r>
              <a:rPr lang="en-US" dirty="0"/>
              <a:t>When extended to many qubits, this ability to be in all possible binary states at the same time gives rise to the potential computational power of quantum computing.</a:t>
            </a:r>
          </a:p>
          <a:p>
            <a:r>
              <a:rPr lang="en-US" dirty="0"/>
              <a:t>Has an enormous quantum parallelism.</a:t>
            </a:r>
          </a:p>
        </p:txBody>
      </p:sp>
    </p:spTree>
    <p:extLst>
      <p:ext uri="{BB962C8B-B14F-4D97-AF65-F5344CB8AC3E}">
        <p14:creationId xmlns:p14="http://schemas.microsoft.com/office/powerpoint/2010/main" val="3826660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1DAD4-3345-964B-AE65-34A3DC396802}"/>
              </a:ext>
            </a:extLst>
          </p:cNvPr>
          <p:cNvSpPr>
            <a:spLocks noGrp="1"/>
          </p:cNvSpPr>
          <p:nvPr>
            <p:ph type="title"/>
          </p:nvPr>
        </p:nvSpPr>
        <p:spPr/>
        <p:txBody>
          <a:bodyPr/>
          <a:lstStyle/>
          <a:p>
            <a:r>
              <a:rPr lang="en-US" dirty="0"/>
              <a:t>Qubits</a:t>
            </a:r>
          </a:p>
        </p:txBody>
      </p:sp>
      <p:sp>
        <p:nvSpPr>
          <p:cNvPr id="3" name="Content Placeholder 2">
            <a:extLst>
              <a:ext uri="{FF2B5EF4-FFF2-40B4-BE49-F238E27FC236}">
                <a16:creationId xmlns:a16="http://schemas.microsoft.com/office/drawing/2014/main" id="{001B6D1C-30BD-7A45-9B0F-6365B8C19C05}"/>
              </a:ext>
            </a:extLst>
          </p:cNvPr>
          <p:cNvSpPr>
            <a:spLocks noGrp="1"/>
          </p:cNvSpPr>
          <p:nvPr>
            <p:ph idx="1"/>
          </p:nvPr>
        </p:nvSpPr>
        <p:spPr/>
        <p:txBody>
          <a:bodyPr/>
          <a:lstStyle/>
          <a:p>
            <a:r>
              <a:rPr lang="en-US" dirty="0"/>
              <a:t>Building blocks of quantum computer</a:t>
            </a:r>
          </a:p>
          <a:p>
            <a:r>
              <a:rPr lang="en-US" dirty="0"/>
              <a:t>A Quantum bit or Qubit has two quantum states</a:t>
            </a:r>
          </a:p>
          <a:p>
            <a:pPr lvl="1"/>
            <a:r>
              <a:rPr lang="en-US" dirty="0"/>
              <a:t>Can be in either state and it can also exit in a “superposition” of the two.</a:t>
            </a:r>
          </a:p>
          <a:p>
            <a:r>
              <a:rPr lang="en-US" dirty="0"/>
              <a:t>Subjected to incompatible measurements, and even be entangled with other quantum bits.</a:t>
            </a:r>
          </a:p>
          <a:p>
            <a:r>
              <a:rPr lang="en-US" dirty="0"/>
              <a:t>Any given qubit wave function may be written as a linear combination of the two states, each with its own complex coefficient </a:t>
            </a:r>
            <a:r>
              <a:rPr lang="en-US" i="1" dirty="0"/>
              <a:t>ai: | </a:t>
            </a:r>
            <a:r>
              <a:rPr lang="el-GR" i="1" dirty="0"/>
              <a:t>ψ⟩ = </a:t>
            </a:r>
            <a:r>
              <a:rPr lang="en-US" i="1" dirty="0"/>
              <a:t>a0 | 0 ⟩+ a1 | 1 ⟩</a:t>
            </a:r>
          </a:p>
          <a:p>
            <a:r>
              <a:rPr lang="en-US" dirty="0"/>
              <a:t>Ex: If qubit A is entangled with qubit B, and at some later time qubit B becomes entangled with qubit C, it is likely that qubit A is now also entangled with qubit C.</a:t>
            </a:r>
          </a:p>
        </p:txBody>
      </p:sp>
    </p:spTree>
    <p:extLst>
      <p:ext uri="{BB962C8B-B14F-4D97-AF65-F5344CB8AC3E}">
        <p14:creationId xmlns:p14="http://schemas.microsoft.com/office/powerpoint/2010/main" val="665871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AA948-38D1-AA45-B376-D00BAD1D9BC0}"/>
              </a:ext>
            </a:extLst>
          </p:cNvPr>
          <p:cNvSpPr>
            <a:spLocks noGrp="1"/>
          </p:cNvSpPr>
          <p:nvPr>
            <p:ph type="title"/>
          </p:nvPr>
        </p:nvSpPr>
        <p:spPr/>
        <p:txBody>
          <a:bodyPr/>
          <a:lstStyle/>
          <a:p>
            <a:r>
              <a:rPr lang="en-US" dirty="0"/>
              <a:t>Qubits Fabrication </a:t>
            </a:r>
          </a:p>
        </p:txBody>
      </p:sp>
      <p:sp>
        <p:nvSpPr>
          <p:cNvPr id="3" name="Content Placeholder 2">
            <a:extLst>
              <a:ext uri="{FF2B5EF4-FFF2-40B4-BE49-F238E27FC236}">
                <a16:creationId xmlns:a16="http://schemas.microsoft.com/office/drawing/2014/main" id="{F7DCA525-DB04-FE48-B443-A10FA0144FE9}"/>
              </a:ext>
            </a:extLst>
          </p:cNvPr>
          <p:cNvSpPr>
            <a:spLocks noGrp="1"/>
          </p:cNvSpPr>
          <p:nvPr>
            <p:ph idx="1"/>
          </p:nvPr>
        </p:nvSpPr>
        <p:spPr/>
        <p:txBody>
          <a:bodyPr/>
          <a:lstStyle/>
          <a:p>
            <a:pPr marL="0" indent="0">
              <a:buNone/>
            </a:pPr>
            <a:r>
              <a:rPr lang="en-US" dirty="0"/>
              <a:t>Many qubits approaches some occurring naturally and others fabricated/engineered.</a:t>
            </a:r>
          </a:p>
          <a:p>
            <a:pPr marL="0" indent="0">
              <a:buNone/>
            </a:pPr>
            <a:endParaRPr lang="en-US" dirty="0"/>
          </a:p>
          <a:p>
            <a:r>
              <a:rPr lang="en-US" b="1" dirty="0"/>
              <a:t>Ion Traps</a:t>
            </a:r>
          </a:p>
          <a:p>
            <a:r>
              <a:rPr lang="en-US" b="1" dirty="0"/>
              <a:t>Superconducting</a:t>
            </a:r>
          </a:p>
          <a:p>
            <a:r>
              <a:rPr lang="en-US" dirty="0"/>
              <a:t>Photonic</a:t>
            </a:r>
          </a:p>
          <a:p>
            <a:r>
              <a:rPr lang="en-US" dirty="0"/>
              <a:t>Neutral Atom</a:t>
            </a:r>
          </a:p>
          <a:p>
            <a:r>
              <a:rPr lang="en-US" dirty="0"/>
              <a:t>Semiconductor </a:t>
            </a:r>
          </a:p>
        </p:txBody>
      </p:sp>
    </p:spTree>
    <p:extLst>
      <p:ext uri="{BB962C8B-B14F-4D97-AF65-F5344CB8AC3E}">
        <p14:creationId xmlns:p14="http://schemas.microsoft.com/office/powerpoint/2010/main" val="3148111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79A26B8-6C4E-452B-ADD3-ED324A7AB7E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A8C484-3CFA-E24B-BCD3-C091BEF37571}"/>
              </a:ext>
            </a:extLst>
          </p:cNvPr>
          <p:cNvSpPr>
            <a:spLocks noGrp="1"/>
          </p:cNvSpPr>
          <p:nvPr>
            <p:ph type="title"/>
          </p:nvPr>
        </p:nvSpPr>
        <p:spPr>
          <a:xfrm>
            <a:off x="6494721" y="960723"/>
            <a:ext cx="4968489" cy="1013800"/>
          </a:xfrm>
        </p:spPr>
        <p:txBody>
          <a:bodyPr>
            <a:normAutofit/>
          </a:bodyPr>
          <a:lstStyle/>
          <a:p>
            <a:r>
              <a:rPr lang="en-US" dirty="0">
                <a:solidFill>
                  <a:schemeClr val="tx2"/>
                </a:solidFill>
              </a:rPr>
              <a:t>Ion Tra</a:t>
            </a:r>
            <a:r>
              <a:rPr lang="en-US" dirty="0">
                <a:solidFill>
                  <a:schemeClr val="tx1"/>
                </a:solidFill>
              </a:rPr>
              <a:t>ps qubits</a:t>
            </a:r>
          </a:p>
        </p:txBody>
      </p:sp>
      <p:sp>
        <p:nvSpPr>
          <p:cNvPr id="12" name="Rectangle 11">
            <a:extLst>
              <a:ext uri="{FF2B5EF4-FFF2-40B4-BE49-F238E27FC236}">
                <a16:creationId xmlns:a16="http://schemas.microsoft.com/office/drawing/2014/main" id="{D03E4FEE-2E6A-44AB-B6BA-C1AD0CD6D9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560581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3">
            <a:extLst>
              <a:ext uri="{FF2B5EF4-FFF2-40B4-BE49-F238E27FC236}">
                <a16:creationId xmlns:a16="http://schemas.microsoft.com/office/drawing/2014/main" id="{0817EB59-13B3-43DA-9B91-A7CC174A606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44318" y="457200"/>
            <a:ext cx="5600007"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5">
            <a:extLst>
              <a:ext uri="{FF2B5EF4-FFF2-40B4-BE49-F238E27FC236}">
                <a16:creationId xmlns:a16="http://schemas.microsoft.com/office/drawing/2014/main" id="{9B4167E1-E2B0-4192-8DA2-6967DDFF87A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2377" y="614407"/>
            <a:ext cx="5609967" cy="561177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pic>
        <p:nvPicPr>
          <p:cNvPr id="5" name="Picture 4">
            <a:extLst>
              <a:ext uri="{FF2B5EF4-FFF2-40B4-BE49-F238E27FC236}">
                <a16:creationId xmlns:a16="http://schemas.microsoft.com/office/drawing/2014/main" id="{C900979E-0C84-554B-94EE-40C586090CD9}"/>
              </a:ext>
            </a:extLst>
          </p:cNvPr>
          <p:cNvPicPr>
            <a:picLocks noChangeAspect="1"/>
          </p:cNvPicPr>
          <p:nvPr/>
        </p:nvPicPr>
        <p:blipFill>
          <a:blip r:embed="rId2"/>
          <a:stretch>
            <a:fillRect/>
          </a:stretch>
        </p:blipFill>
        <p:spPr>
          <a:xfrm>
            <a:off x="910114" y="1784221"/>
            <a:ext cx="4674492" cy="3272144"/>
          </a:xfrm>
          <a:prstGeom prst="rect">
            <a:avLst/>
          </a:prstGeom>
        </p:spPr>
      </p:pic>
      <p:sp>
        <p:nvSpPr>
          <p:cNvPr id="3" name="Content Placeholder 2">
            <a:extLst>
              <a:ext uri="{FF2B5EF4-FFF2-40B4-BE49-F238E27FC236}">
                <a16:creationId xmlns:a16="http://schemas.microsoft.com/office/drawing/2014/main" id="{4872AC81-867F-664B-A954-B0C6447FEEC3}"/>
              </a:ext>
            </a:extLst>
          </p:cNvPr>
          <p:cNvSpPr>
            <a:spLocks noGrp="1"/>
          </p:cNvSpPr>
          <p:nvPr>
            <p:ph idx="1"/>
          </p:nvPr>
        </p:nvSpPr>
        <p:spPr>
          <a:xfrm>
            <a:off x="6515987" y="2254102"/>
            <a:ext cx="4947221" cy="3650344"/>
          </a:xfrm>
        </p:spPr>
        <p:txBody>
          <a:bodyPr>
            <a:normAutofit/>
          </a:bodyPr>
          <a:lstStyle/>
          <a:p>
            <a:pPr>
              <a:lnSpc>
                <a:spcPct val="90000"/>
              </a:lnSpc>
            </a:pPr>
            <a:r>
              <a:rPr lang="en-US" sz="1700" dirty="0"/>
              <a:t>Atomic ions are trapped in space using electromagnetic fields</a:t>
            </a:r>
          </a:p>
          <a:p>
            <a:pPr>
              <a:lnSpc>
                <a:spcPct val="90000"/>
              </a:lnSpc>
            </a:pPr>
            <a:r>
              <a:rPr lang="en-US" sz="1700" dirty="0"/>
              <a:t>Operated in a vacuum to avoid interactions with background molecules in the environment.</a:t>
            </a:r>
          </a:p>
          <a:p>
            <a:pPr>
              <a:lnSpc>
                <a:spcPct val="90000"/>
              </a:lnSpc>
            </a:pPr>
            <a:r>
              <a:rPr lang="en-US" sz="1700" dirty="0"/>
              <a:t>Laser cooled to near the ground state of motion in order to remove random variations that can affect their multiqubit operations. </a:t>
            </a:r>
          </a:p>
          <a:p>
            <a:pPr>
              <a:lnSpc>
                <a:spcPct val="90000"/>
              </a:lnSpc>
            </a:pPr>
            <a:r>
              <a:rPr lang="en-US" sz="1700" dirty="0"/>
              <a:t>A combination of electric and magnetic fields (Penning trap) or a time-dependent electric field (Paul trap)  must be used to trap arrays of atomic ions.</a:t>
            </a:r>
          </a:p>
          <a:p>
            <a:pPr>
              <a:lnSpc>
                <a:spcPct val="90000"/>
              </a:lnSpc>
            </a:pPr>
            <a:r>
              <a:rPr lang="en-US" sz="1700" dirty="0"/>
              <a:t>Two main types of trapped ion qubits: optical qubits and hyperfine qubits.</a:t>
            </a:r>
          </a:p>
        </p:txBody>
      </p:sp>
    </p:spTree>
    <p:extLst>
      <p:ext uri="{BB962C8B-B14F-4D97-AF65-F5344CB8AC3E}">
        <p14:creationId xmlns:p14="http://schemas.microsoft.com/office/powerpoint/2010/main" val="2288815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57030-B44A-0C4F-B082-4FE2D3C7365E}"/>
              </a:ext>
            </a:extLst>
          </p:cNvPr>
          <p:cNvSpPr>
            <a:spLocks noGrp="1"/>
          </p:cNvSpPr>
          <p:nvPr>
            <p:ph type="title"/>
          </p:nvPr>
        </p:nvSpPr>
        <p:spPr/>
        <p:txBody>
          <a:bodyPr/>
          <a:lstStyle/>
          <a:p>
            <a:r>
              <a:rPr lang="en-US" dirty="0"/>
              <a:t>Paul trap</a:t>
            </a:r>
          </a:p>
        </p:txBody>
      </p:sp>
      <p:sp>
        <p:nvSpPr>
          <p:cNvPr id="3" name="Content Placeholder 2">
            <a:extLst>
              <a:ext uri="{FF2B5EF4-FFF2-40B4-BE49-F238E27FC236}">
                <a16:creationId xmlns:a16="http://schemas.microsoft.com/office/drawing/2014/main" id="{9C3786BD-DB25-E34A-A408-6B51EEA1F6CB}"/>
              </a:ext>
            </a:extLst>
          </p:cNvPr>
          <p:cNvSpPr>
            <a:spLocks noGrp="1"/>
          </p:cNvSpPr>
          <p:nvPr>
            <p:ph idx="1"/>
          </p:nvPr>
        </p:nvSpPr>
        <p:spPr/>
        <p:txBody>
          <a:bodyPr>
            <a:normAutofit lnSpcReduction="10000"/>
          </a:bodyPr>
          <a:lstStyle/>
          <a:p>
            <a:r>
              <a:rPr lang="en-US" dirty="0"/>
              <a:t>Radio frequency (RF) signal is applied to two electrodes arranged in parallel to ground electrodes, to form a quadrupole RF field.  At the quadrupole “null” where the RF field vanishes atomic ions feel a trapping potential, which typically takes the shape of a line.</a:t>
            </a:r>
          </a:p>
          <a:p>
            <a:r>
              <a:rPr lang="en-US" dirty="0"/>
              <a:t>Trap structures</a:t>
            </a:r>
          </a:p>
          <a:p>
            <a:pPr lvl="1"/>
            <a:r>
              <a:rPr lang="en-US" dirty="0"/>
              <a:t>Traditional: are constructed by machining and assembling metal parts</a:t>
            </a:r>
          </a:p>
          <a:p>
            <a:pPr lvl="1"/>
            <a:r>
              <a:rPr lang="en-US" dirty="0"/>
              <a:t>New design: the electrodes of a Paul trap onto a planar geometry and use semiconductor microfabrication technologies.</a:t>
            </a:r>
          </a:p>
          <a:p>
            <a:r>
              <a:rPr lang="en-US" dirty="0"/>
              <a:t>Microfabrication technologies enable the creation of more complex trap structures and new mechanisms for manipulating the trapped ions.</a:t>
            </a:r>
          </a:p>
          <a:p>
            <a:pPr lvl="1"/>
            <a:r>
              <a:rPr lang="en-US" dirty="0"/>
              <a:t>Accelerated the development of advanced features of the ion traps by integrating various optical and microwave components</a:t>
            </a:r>
          </a:p>
          <a:p>
            <a:pPr lvl="1"/>
            <a:r>
              <a:rPr lang="en-US" dirty="0"/>
              <a:t>Shuttling across junctions, critical for scaling up the number of qubits in these systems </a:t>
            </a:r>
          </a:p>
        </p:txBody>
      </p:sp>
    </p:spTree>
    <p:extLst>
      <p:ext uri="{BB962C8B-B14F-4D97-AF65-F5344CB8AC3E}">
        <p14:creationId xmlns:p14="http://schemas.microsoft.com/office/powerpoint/2010/main" val="2851233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86EB-4B0B-3247-A685-FD13D3DCE00A}"/>
              </a:ext>
            </a:extLst>
          </p:cNvPr>
          <p:cNvSpPr>
            <a:spLocks noGrp="1"/>
          </p:cNvSpPr>
          <p:nvPr>
            <p:ph type="title"/>
          </p:nvPr>
        </p:nvSpPr>
        <p:spPr>
          <a:xfrm>
            <a:off x="581192" y="702156"/>
            <a:ext cx="11029616" cy="1013800"/>
          </a:xfrm>
        </p:spPr>
        <p:txBody>
          <a:bodyPr>
            <a:normAutofit/>
          </a:bodyPr>
          <a:lstStyle/>
          <a:p>
            <a:r>
              <a:rPr lang="en-US">
                <a:solidFill>
                  <a:srgbClr val="FFFFFF"/>
                </a:solidFill>
              </a:rPr>
              <a:t>Optical qubit</a:t>
            </a:r>
          </a:p>
        </p:txBody>
      </p:sp>
      <p:sp useBgFill="1">
        <p:nvSpPr>
          <p:cNvPr id="14" name="Rectangle 13">
            <a:extLst>
              <a:ext uri="{FF2B5EF4-FFF2-40B4-BE49-F238E27FC236}">
                <a16:creationId xmlns:a16="http://schemas.microsoft.com/office/drawing/2014/main" id="{9E661D03-4DD4-45E7-A047-ED722E826D5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2180496"/>
            <a:ext cx="5404639" cy="4045683"/>
          </a:xfrm>
          <a:prstGeom prst="rect">
            <a:avLst/>
          </a:prstGeom>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Diagram&#10;&#10;Description automatically generated">
            <a:extLst>
              <a:ext uri="{FF2B5EF4-FFF2-40B4-BE49-F238E27FC236}">
                <a16:creationId xmlns:a16="http://schemas.microsoft.com/office/drawing/2014/main" id="{174A0D83-3437-D844-957B-F65B0EFC2E7A}"/>
              </a:ext>
            </a:extLst>
          </p:cNvPr>
          <p:cNvPicPr>
            <a:picLocks noChangeAspect="1"/>
          </p:cNvPicPr>
          <p:nvPr/>
        </p:nvPicPr>
        <p:blipFill>
          <a:blip r:embed="rId2"/>
          <a:stretch>
            <a:fillRect/>
          </a:stretch>
        </p:blipFill>
        <p:spPr>
          <a:xfrm>
            <a:off x="657225" y="2914018"/>
            <a:ext cx="4962525" cy="2543294"/>
          </a:xfrm>
          <a:prstGeom prst="rect">
            <a:avLst/>
          </a:prstGeom>
        </p:spPr>
      </p:pic>
      <p:sp>
        <p:nvSpPr>
          <p:cNvPr id="3" name="Content Placeholder 2">
            <a:extLst>
              <a:ext uri="{FF2B5EF4-FFF2-40B4-BE49-F238E27FC236}">
                <a16:creationId xmlns:a16="http://schemas.microsoft.com/office/drawing/2014/main" id="{56FA89F6-7DFB-C54B-A897-3975141FBFE3}"/>
              </a:ext>
            </a:extLst>
          </p:cNvPr>
          <p:cNvSpPr>
            <a:spLocks noGrp="1"/>
          </p:cNvSpPr>
          <p:nvPr>
            <p:ph idx="1"/>
          </p:nvPr>
        </p:nvSpPr>
        <p:spPr>
          <a:xfrm>
            <a:off x="6335805" y="2180496"/>
            <a:ext cx="5275001" cy="4045683"/>
          </a:xfrm>
        </p:spPr>
        <p:txBody>
          <a:bodyPr>
            <a:normAutofit/>
          </a:bodyPr>
          <a:lstStyle/>
          <a:p>
            <a:pPr>
              <a:lnSpc>
                <a:spcPct val="90000"/>
              </a:lnSpc>
            </a:pPr>
            <a:r>
              <a:rPr lang="en-US" sz="1500"/>
              <a:t>Ground electronic state and a metastable excited electronic state of an ion, for which the energy difference between these levels is equal to the energy of a photon from the right “color” optical laser, the “qubit laser.”</a:t>
            </a:r>
          </a:p>
          <a:p>
            <a:pPr>
              <a:lnSpc>
                <a:spcPct val="90000"/>
              </a:lnSpc>
            </a:pPr>
            <a:r>
              <a:rPr lang="en-US" sz="1500"/>
              <a:t> Efficiencies better than 99.9 percent, with coherence times in the range of 1 to 30 seconds. </a:t>
            </a:r>
          </a:p>
          <a:p>
            <a:pPr>
              <a:lnSpc>
                <a:spcPct val="90000"/>
              </a:lnSpc>
            </a:pPr>
            <a:r>
              <a:rPr lang="en-US" sz="1500"/>
              <a:t>Technical challenge: maintaining control of the qubit laser to enable precise and coherent control of the qubits.</a:t>
            </a:r>
          </a:p>
          <a:p>
            <a:pPr lvl="1">
              <a:lnSpc>
                <a:spcPct val="90000"/>
              </a:lnSpc>
            </a:pPr>
            <a:r>
              <a:rPr lang="en-US" sz="1500"/>
              <a:t> Requires stabilization of the laser’s output frequency over the time frame of qubit coherence </a:t>
            </a:r>
          </a:p>
          <a:p>
            <a:pPr lvl="1">
              <a:lnSpc>
                <a:spcPct val="90000"/>
              </a:lnSpc>
            </a:pPr>
            <a:r>
              <a:rPr lang="en-US" sz="1500"/>
              <a:t>Stabilization of the overall optical path lengths that the laser beam traverses to within a fraction of the optical wavelength over the duration of the quantum computation </a:t>
            </a:r>
          </a:p>
          <a:p>
            <a:pPr lvl="2">
              <a:lnSpc>
                <a:spcPct val="90000"/>
              </a:lnSpc>
            </a:pPr>
            <a:r>
              <a:rPr lang="en-US" sz="1500"/>
              <a:t>This optical frequency precision is just achievable in 2018 with state-of-the art laser sources.</a:t>
            </a:r>
          </a:p>
        </p:txBody>
      </p:sp>
    </p:spTree>
    <p:extLst>
      <p:ext uri="{BB962C8B-B14F-4D97-AF65-F5344CB8AC3E}">
        <p14:creationId xmlns:p14="http://schemas.microsoft.com/office/powerpoint/2010/main" val="488374324"/>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Dividend</Template>
  <TotalTime>752</TotalTime>
  <Words>2463</Words>
  <Application>Microsoft Office PowerPoint</Application>
  <PresentationFormat>Widescreen</PresentationFormat>
  <Paragraphs>158</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Corbel</vt:lpstr>
      <vt:lpstr>Gill Sans MT</vt:lpstr>
      <vt:lpstr>Wingdings 2</vt:lpstr>
      <vt:lpstr>Dividend</vt:lpstr>
      <vt:lpstr>Quantum Computing  </vt:lpstr>
      <vt:lpstr>Outline</vt:lpstr>
      <vt:lpstr>Quantum Mechanics &amp; Properties </vt:lpstr>
      <vt:lpstr>Quantum Computing</vt:lpstr>
      <vt:lpstr>Qubits</vt:lpstr>
      <vt:lpstr>Qubits Fabrication </vt:lpstr>
      <vt:lpstr>Ion Traps qubits</vt:lpstr>
      <vt:lpstr>Paul trap</vt:lpstr>
      <vt:lpstr>Optical qubit</vt:lpstr>
      <vt:lpstr>Hyperfine qubit</vt:lpstr>
      <vt:lpstr>Superconducting qubits</vt:lpstr>
      <vt:lpstr>Superconducting Circuits</vt:lpstr>
      <vt:lpstr>Photonic qubits</vt:lpstr>
      <vt:lpstr>Neutral atom qubits</vt:lpstr>
      <vt:lpstr>Semiconductor qubits</vt:lpstr>
      <vt:lpstr>Continued … Semiconductor qubits</vt:lpstr>
      <vt:lpstr>challenges</vt:lpstr>
      <vt:lpstr>Future outlook</vt:lpstr>
      <vt:lpstr>summary</vt:lpstr>
      <vt:lpstr>References</vt:lpstr>
      <vt:lpstr> Possible Final Exam topics and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Quantum Computing</dc:title>
  <dc:creator>Zablon T Kassahun</dc:creator>
  <cp:lastModifiedBy>Dr. Burns</cp:lastModifiedBy>
  <cp:revision>9</cp:revision>
  <dcterms:created xsi:type="dcterms:W3CDTF">2021-12-06T02:15:47Z</dcterms:created>
  <dcterms:modified xsi:type="dcterms:W3CDTF">2021-12-06T15:01:25Z</dcterms:modified>
</cp:coreProperties>
</file>