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3" r:id="rId5"/>
    <p:sldId id="261" r:id="rId6"/>
    <p:sldId id="260" r:id="rId7"/>
    <p:sldId id="262" r:id="rId8"/>
    <p:sldId id="266" r:id="rId9"/>
    <p:sldId id="264" r:id="rId10"/>
    <p:sldId id="270" r:id="rId11"/>
    <p:sldId id="265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B04BD9C-6741-4171-8586-14FABCD7633F}">
          <p14:sldIdLst>
            <p14:sldId id="257"/>
            <p14:sldId id="258"/>
            <p14:sldId id="259"/>
            <p14:sldId id="263"/>
            <p14:sldId id="261"/>
            <p14:sldId id="260"/>
            <p14:sldId id="262"/>
            <p14:sldId id="266"/>
            <p14:sldId id="264"/>
            <p14:sldId id="270"/>
            <p14:sldId id="265"/>
            <p14:sldId id="267"/>
            <p14:sldId id="268"/>
            <p14:sldId id="26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20" y="10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B79F0809-D22B-40C8-B1EF-89BE56CC4623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DB9B7A4D-18E9-44C9-9C76-12F4A353D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086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F0809-D22B-40C8-B1EF-89BE56CC4623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B7A4D-18E9-44C9-9C76-12F4A353D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127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F0809-D22B-40C8-B1EF-89BE56CC4623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B7A4D-18E9-44C9-9C76-12F4A353D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4037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F0809-D22B-40C8-B1EF-89BE56CC4623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B7A4D-18E9-44C9-9C76-12F4A353DD3C}" type="slidenum">
              <a:rPr lang="en-US" smtClean="0"/>
              <a:t>‹#›</a:t>
            </a:fld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15096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F0809-D22B-40C8-B1EF-89BE56CC4623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B7A4D-18E9-44C9-9C76-12F4A353D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0145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F0809-D22B-40C8-B1EF-89BE56CC4623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B7A4D-18E9-44C9-9C76-12F4A353D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028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F0809-D22B-40C8-B1EF-89BE56CC4623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B7A4D-18E9-44C9-9C76-12F4A353D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9419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F0809-D22B-40C8-B1EF-89BE56CC4623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B7A4D-18E9-44C9-9C76-12F4A353D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0032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F0809-D22B-40C8-B1EF-89BE56CC4623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B7A4D-18E9-44C9-9C76-12F4A353D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939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F0809-D22B-40C8-B1EF-89BE56CC4623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B7A4D-18E9-44C9-9C76-12F4A353D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257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F0809-D22B-40C8-B1EF-89BE56CC4623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B7A4D-18E9-44C9-9C76-12F4A353D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690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F0809-D22B-40C8-B1EF-89BE56CC4623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B7A4D-18E9-44C9-9C76-12F4A353D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311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F0809-D22B-40C8-B1EF-89BE56CC4623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B7A4D-18E9-44C9-9C76-12F4A353D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395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F0809-D22B-40C8-B1EF-89BE56CC4623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B7A4D-18E9-44C9-9C76-12F4A353D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66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F0809-D22B-40C8-B1EF-89BE56CC4623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B7A4D-18E9-44C9-9C76-12F4A353D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525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F0809-D22B-40C8-B1EF-89BE56CC4623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B7A4D-18E9-44C9-9C76-12F4A353D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798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F0809-D22B-40C8-B1EF-89BE56CC4623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B7A4D-18E9-44C9-9C76-12F4A353D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394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9F0809-D22B-40C8-B1EF-89BE56CC4623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9B7A4D-18E9-44C9-9C76-12F4A353D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673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ciencedirect.com/science/article/abs/pii/S0749603618309534" TargetMode="External"/><Relationship Id="rId3" Type="http://schemas.openxmlformats.org/officeDocument/2006/relationships/hyperlink" Target="https://doi.org/10.1109/mpel.2021.3075805" TargetMode="External"/><Relationship Id="rId7" Type="http://schemas.openxmlformats.org/officeDocument/2006/relationships/hyperlink" Target="https://www.eenewspower.com/news/gan-breakthrough-1200v-takes-sic" TargetMode="External"/><Relationship Id="rId2" Type="http://schemas.openxmlformats.org/officeDocument/2006/relationships/hyperlink" Target="https://doi.org/10.1063/5.0035628" TargetMode="Externa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://www.semiconductor-today.com/news_items/2013/DEC/SAMSUNG_091213.shtml" TargetMode="External"/><Relationship Id="rId5" Type="http://schemas.openxmlformats.org/officeDocument/2006/relationships/hyperlink" Target="https://semiengineering.com/gan-manufacturing-meets-big-silicon/" TargetMode="External"/><Relationship Id="rId4" Type="http://schemas.openxmlformats.org/officeDocument/2006/relationships/hyperlink" Target="https://www.arrow.com/en/research-and-events/articles/gan-vs-silicon-semiconductor-materials-compared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71EE9-C506-46C2-9999-4CCCAC676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608" y="618518"/>
            <a:ext cx="11740896" cy="224660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dirty="0"/>
              <a:t>Recent gallium Nitride Breakthroughs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095542-05F9-4D3E-B58F-B74F9048AB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112552"/>
            <a:ext cx="9905999" cy="3541714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dirty="0"/>
              <a:t>Comparison for GaN and Si/SiC</a:t>
            </a:r>
          </a:p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r>
              <a:rPr lang="en-US" sz="3600" dirty="0"/>
              <a:t>Presentation by Tom Tomasiewicz</a:t>
            </a:r>
          </a:p>
          <a:p>
            <a:pPr marL="0" indent="0" algn="ctr">
              <a:buNone/>
            </a:pPr>
            <a:r>
              <a:rPr lang="en-US" sz="2800" dirty="0"/>
              <a:t>12/1/2021</a:t>
            </a:r>
          </a:p>
        </p:txBody>
      </p:sp>
    </p:spTree>
    <p:extLst>
      <p:ext uri="{BB962C8B-B14F-4D97-AF65-F5344CB8AC3E}">
        <p14:creationId xmlns:p14="http://schemas.microsoft.com/office/powerpoint/2010/main" val="4336319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6F7CAE-A369-439C-848E-C08288E7F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57" y="609600"/>
            <a:ext cx="3101360" cy="719328"/>
          </a:xfrm>
        </p:spPr>
        <p:txBody>
          <a:bodyPr/>
          <a:lstStyle/>
          <a:p>
            <a:r>
              <a:rPr lang="en-US" dirty="0"/>
              <a:t>Development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59E5037-EB4E-4891-85F8-F2EC0A168EF2}"/>
              </a:ext>
            </a:extLst>
          </p:cNvPr>
          <p:cNvSpPr txBox="1"/>
          <p:nvPr/>
        </p:nvSpPr>
        <p:spPr>
          <a:xfrm>
            <a:off x="5875972" y="1633753"/>
            <a:ext cx="53894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Spalling with Ammonium Chloride (NH3Cl)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EBE07FC-4B67-4C67-84AC-809DA15212F6}"/>
              </a:ext>
            </a:extLst>
          </p:cNvPr>
          <p:cNvSpPr txBox="1"/>
          <p:nvPr/>
        </p:nvSpPr>
        <p:spPr>
          <a:xfrm>
            <a:off x="6560602" y="3884760"/>
            <a:ext cx="610209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https://aip.scitation.org/doi/10.1063/1.4986646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74E4B5-F59A-4F62-B21D-EEB41C8201DF}"/>
              </a:ext>
            </a:extLst>
          </p:cNvPr>
          <p:cNvSpPr txBox="1"/>
          <p:nvPr/>
        </p:nvSpPr>
        <p:spPr>
          <a:xfrm>
            <a:off x="926593" y="1864585"/>
            <a:ext cx="451022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Bulk GaN provides another means to produce GaN films.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GaN is originally made into a large crystal.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To remove layers, Nickel is used a bonding stressor.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To control the “peeling” location, Ammonium chloride is use to help increase the initial Ni bond.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15B55A7-B9ED-49FC-9416-A6049AAA15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5972" y="2113789"/>
            <a:ext cx="5210175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6522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38F12-667B-4C93-ADDC-F0720BBB6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57" y="609600"/>
            <a:ext cx="5661680" cy="1371599"/>
          </a:xfrm>
        </p:spPr>
        <p:txBody>
          <a:bodyPr/>
          <a:lstStyle/>
          <a:p>
            <a:r>
              <a:rPr lang="en-US" dirty="0"/>
              <a:t>Photocatalytic Activity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D2C86D-1EB4-4D37-A4D5-905C66E260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1411" y="1981199"/>
            <a:ext cx="5259390" cy="3809999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Photocatalytic is the breakdown of toxic chemicals  using light energy.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GaN on a sapphire substrate was compared to TiO2 in a quartz petri dish.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Using a UV LED focused through a quartz lens, Methane Blue was decomposed.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Even though GaN had 50% less activity, the absorption coefficient is greater than TiO2.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More development could provide future replacement of TiO2.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93BEC3-66AB-4CB9-840E-B442D90BD5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1921" y="609600"/>
            <a:ext cx="4352925" cy="25241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8FDA6CC-D6E3-4D47-8CD0-7EF0A66C98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724276"/>
            <a:ext cx="5900831" cy="234086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7FB1CE1-4573-4B21-88A6-3EA8D1A2ABFB}"/>
              </a:ext>
            </a:extLst>
          </p:cNvPr>
          <p:cNvSpPr txBox="1"/>
          <p:nvPr/>
        </p:nvSpPr>
        <p:spPr>
          <a:xfrm>
            <a:off x="6991921" y="3167390"/>
            <a:ext cx="435292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https://aip.scitation.org/doi/10.1063/5.0035628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6C8AD49-F884-44B7-99BF-35F19189A5D5}"/>
              </a:ext>
            </a:extLst>
          </p:cNvPr>
          <p:cNvSpPr txBox="1"/>
          <p:nvPr/>
        </p:nvSpPr>
        <p:spPr>
          <a:xfrm>
            <a:off x="7071359" y="6094511"/>
            <a:ext cx="435292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https://aip.scitation.org/doi/10.1063/5.0035628</a:t>
            </a:r>
          </a:p>
        </p:txBody>
      </p:sp>
    </p:spTree>
    <p:extLst>
      <p:ext uri="{BB962C8B-B14F-4D97-AF65-F5344CB8AC3E}">
        <p14:creationId xmlns:p14="http://schemas.microsoft.com/office/powerpoint/2010/main" val="6460941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4CC324-BEE1-4C2F-9891-7E1FBAC6B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57" y="609600"/>
            <a:ext cx="2589296" cy="792480"/>
          </a:xfrm>
        </p:spPr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12A751-5BC8-4987-852A-55E4D1423F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1457" y="1676399"/>
            <a:ext cx="9904459" cy="3602737"/>
          </a:xfrm>
        </p:spPr>
        <p:txBody>
          <a:bodyPr>
            <a:normAutofit fontScale="925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GaN has had many breakthroughs which has brought its attention for what it could potentially replace.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Having a large bandgap (3.2-3.4eV) and lower switching loss have allowed a greater efficiency due to the decrease in heatsink requirements.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main advantage is the application to high power devices and its progression to smaller scale power use.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cost is the main disadvantage, but with better manufacturing (defect control) and more research GaN could become more economic friendly.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use of many different substrates (Si/SiC, sapphire, diamond, bulk GaN) to produce GaN films (MOCVD).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Uses in Photocatalysis.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54341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6A012-9919-49D3-8A2F-732E6F7EF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57" y="609600"/>
            <a:ext cx="2589296" cy="829056"/>
          </a:xfrm>
        </p:spPr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7ACBD3-8959-49A7-B7C3-7C881C6A4F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1457" y="707137"/>
            <a:ext cx="10123951" cy="6912864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Shimosako, N., &amp; </a:t>
            </a:r>
            <a:r>
              <a:rPr lang="en-US" sz="1800" dirty="0" err="1"/>
              <a:t>Sakama</a:t>
            </a:r>
            <a:r>
              <a:rPr lang="en-US" sz="1800" dirty="0"/>
              <a:t>, H. (2021). Quantum efficiency of photocatalytic activity by GaN films. AIP Advances, 11(2), 025019. </a:t>
            </a:r>
            <a:r>
              <a:rPr lang="en-US" sz="1800" dirty="0">
                <a:hlinkClick r:id="rId2"/>
              </a:rPr>
              <a:t>https://doi.org/10.1063/5.0035628</a:t>
            </a: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effectLst/>
              </a:rPr>
              <a:t>Balakrishnan, B. (2021). GaN Outperforms Silicon, Enters Mainstream [Expert View]. </a:t>
            </a:r>
            <a:r>
              <a:rPr lang="en-US" sz="1800" b="0" i="1" u="none" strike="noStrike" dirty="0">
                <a:effectLst/>
              </a:rPr>
              <a:t>IEEE Power Electronics Magazine</a:t>
            </a:r>
            <a:r>
              <a:rPr lang="en-US" sz="1800" b="0" i="0" u="none" strike="noStrike" dirty="0">
                <a:effectLst/>
              </a:rPr>
              <a:t>, </a:t>
            </a:r>
            <a:r>
              <a:rPr lang="en-US" sz="1800" b="0" i="1" u="none" strike="noStrike" dirty="0">
                <a:effectLst/>
              </a:rPr>
              <a:t>8</a:t>
            </a:r>
            <a:r>
              <a:rPr lang="en-US" sz="1800" b="0" i="0" u="none" strike="noStrike" dirty="0">
                <a:effectLst/>
              </a:rPr>
              <a:t>(2), 76–78. </a:t>
            </a:r>
            <a:r>
              <a:rPr lang="en-US" sz="1800" b="0" i="0" u="sng" strike="noStrike" dirty="0">
                <a:solidFill>
                  <a:srgbClr val="1155CC"/>
                </a:solidFill>
                <a:effectLst/>
                <a:hlinkClick r:id="rId3"/>
              </a:rPr>
              <a:t>https://doi.org/10.1109/mpel.2021.3075805</a:t>
            </a:r>
            <a:endParaRPr lang="en-US" sz="1800" b="0" i="0" u="sng" strike="noStrike" dirty="0">
              <a:solidFill>
                <a:srgbClr val="1155CC"/>
              </a:solidFill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i="0" strike="noStrike" dirty="0">
                <a:effectLst/>
              </a:rPr>
              <a:t>Arrow Electronics. (2020, January 21). Silicon vs. Gallium Nitride (GaN): Properties &amp; Applications in Semiconductors. Arrow.com; Arrow.com. </a:t>
            </a:r>
            <a:r>
              <a:rPr lang="en-US" sz="1800" b="0" i="0" u="sng" strike="noStrike" dirty="0">
                <a:solidFill>
                  <a:srgbClr val="1155CC"/>
                </a:solidFill>
                <a:effectLst/>
                <a:hlinkClick r:id="rId4"/>
              </a:rPr>
              <a:t>https://www.arrow.com/en/research-and-events/articles/gan-vs-silicon-semiconductor-materials-compared</a:t>
            </a:r>
            <a:endParaRPr lang="en-US" u="sng" dirty="0">
              <a:solidFill>
                <a:srgbClr val="1155CC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effectLst/>
              </a:rPr>
              <a:t>Ueda, D. (2016). </a:t>
            </a:r>
            <a:r>
              <a:rPr lang="en-US" sz="1800" b="0" i="1" u="none" strike="noStrike" dirty="0">
                <a:effectLst/>
              </a:rPr>
              <a:t>Power Gan Devices</a:t>
            </a:r>
            <a:r>
              <a:rPr lang="en-US" sz="1800" b="0" i="0" u="none" strike="noStrike" dirty="0">
                <a:effectLst/>
              </a:rPr>
              <a:t>. Springer International Publishing Ag.</a:t>
            </a: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5"/>
              </a:rPr>
              <a:t>https://semiengineering.com/gan-manufacturing-meets-big-silicon/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6"/>
              </a:rPr>
              <a:t>http://www.semiconductor-today.com/news_items/2013/DEC/SAMSUNG_091213.shtml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7"/>
              </a:rPr>
              <a:t>https://www.eenewspower.com/news/gan-breakthrough-1200v-takes-sic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hlinkClick r:id="rId8"/>
              </a:rPr>
              <a:t>https://www.sciencedirect.com/science/article/abs/pii/S0749603618309534</a:t>
            </a:r>
            <a:endParaRPr lang="en-US" sz="1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3976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5D4B1B-C9AC-48F4-8C6D-D029F29ACF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36204" y="408698"/>
            <a:ext cx="10021741" cy="5132830"/>
          </a:xfrm>
        </p:spPr>
        <p:txBody>
          <a:bodyPr/>
          <a:lstStyle/>
          <a:p>
            <a:r>
              <a:rPr lang="en-US" sz="3600" dirty="0"/>
              <a:t>Discussion</a:t>
            </a:r>
            <a:endParaRPr lang="en-US" dirty="0"/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What method is used to separate GaN from Sapphire.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What element is used for P-Doping GaN.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What chemical compound is used to help strengthen the bonding for the buffer to initiate spalling?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If GaN replaced Si/SiC in small and large power applications, what would happen to Si/SiC?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Other than cost, what is the main issue GaN has in its development.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For photocatalytic purposes, what is the primary advantage that GaN posses?</a:t>
            </a:r>
          </a:p>
        </p:txBody>
      </p:sp>
    </p:spTree>
    <p:extLst>
      <p:ext uri="{BB962C8B-B14F-4D97-AF65-F5344CB8AC3E}">
        <p14:creationId xmlns:p14="http://schemas.microsoft.com/office/powerpoint/2010/main" val="5424651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A9A1D-F24F-425F-9665-7CFC5B770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CF632D-3924-4172-A40F-D2B7F2BA1D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Basic Properties of GaN Compared to Si</a:t>
            </a:r>
          </a:p>
          <a:p>
            <a:r>
              <a:rPr lang="en-US" dirty="0"/>
              <a:t>Integration into New Advancements</a:t>
            </a:r>
          </a:p>
          <a:p>
            <a:r>
              <a:rPr lang="en-US" dirty="0"/>
              <a:t>Recent Power Applications Compared to SiC</a:t>
            </a:r>
          </a:p>
          <a:p>
            <a:r>
              <a:rPr lang="en-US" dirty="0"/>
              <a:t>Development</a:t>
            </a:r>
          </a:p>
          <a:p>
            <a:r>
              <a:rPr lang="en-US" dirty="0"/>
              <a:t>Photocatalytic Activity</a:t>
            </a:r>
          </a:p>
          <a:p>
            <a:r>
              <a:rPr lang="en-US" dirty="0"/>
              <a:t>Summary</a:t>
            </a:r>
          </a:p>
          <a:p>
            <a:r>
              <a:rPr lang="en-US" dirty="0"/>
              <a:t>References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09935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B377586-2B10-42F5-99F8-5ACBE13DC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0413" y="414890"/>
            <a:ext cx="3856037" cy="591373"/>
          </a:xfrm>
        </p:spPr>
        <p:txBody>
          <a:bodyPr/>
          <a:lstStyle/>
          <a:p>
            <a:r>
              <a:rPr lang="en-US" dirty="0"/>
              <a:t>Comparison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5F3EE4E-6FFE-4C69-B814-2AD7118D72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56922" y="3046464"/>
            <a:ext cx="7878152" cy="2960916"/>
          </a:xfr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1317A98-823A-4BA8-B253-F624C485C7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06295" y="1122510"/>
            <a:ext cx="11179407" cy="2826275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Due to the much larger bandgap of GaN compared to Si (3.2 eV and 1.1eV respectively) there is a much larger thermal stability. With GaN being able to be made smaller while maintaining the same on-resistance as Si, the decrease in chip size could also decrease the overall on-resistance.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B5925E6-014E-48BF-ABB9-60004E7FF81D}"/>
              </a:ext>
            </a:extLst>
          </p:cNvPr>
          <p:cNvSpPr txBox="1"/>
          <p:nvPr/>
        </p:nvSpPr>
        <p:spPr>
          <a:xfrm>
            <a:off x="4067754" y="6289221"/>
            <a:ext cx="610209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https://ieeexplore.ieee.org/document/9457525</a:t>
            </a:r>
          </a:p>
        </p:txBody>
      </p:sp>
    </p:spTree>
    <p:extLst>
      <p:ext uri="{BB962C8B-B14F-4D97-AF65-F5344CB8AC3E}">
        <p14:creationId xmlns:p14="http://schemas.microsoft.com/office/powerpoint/2010/main" val="2293623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B377586-2B10-42F5-99F8-5ACBE13DC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0413" y="414890"/>
            <a:ext cx="3856037" cy="591373"/>
          </a:xfrm>
        </p:spPr>
        <p:txBody>
          <a:bodyPr/>
          <a:lstStyle/>
          <a:p>
            <a:r>
              <a:rPr lang="en-US" dirty="0"/>
              <a:t>Comparison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1317A98-823A-4BA8-B253-F624C485C7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1760" y="1012782"/>
            <a:ext cx="5753967" cy="5474265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Due to the smaller resistance loss, there is a reduction in heatsink size since less power will be lost.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The efficiency of GaN stems from the reduction in heatsink size due to the increase of power capabilities and switching loss from its small size.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The main concern is the expensive cost for GaN manufacturability such as crystal defects and cost.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Though there have been new manufacturing techniques to reduce the defects, the cost comparison is large… For now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75F017B-9331-47FF-813F-D85FCD2336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5728" y="1469328"/>
            <a:ext cx="5644239" cy="391934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BB725BF-D400-466C-AA58-9A9D84BDE013}"/>
              </a:ext>
            </a:extLst>
          </p:cNvPr>
          <p:cNvSpPr txBox="1"/>
          <p:nvPr/>
        </p:nvSpPr>
        <p:spPr>
          <a:xfrm>
            <a:off x="7501128" y="5388672"/>
            <a:ext cx="610209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https://ieeexplore.ieee.org/document/9457525</a:t>
            </a:r>
          </a:p>
        </p:txBody>
      </p:sp>
    </p:spTree>
    <p:extLst>
      <p:ext uri="{BB962C8B-B14F-4D97-AF65-F5344CB8AC3E}">
        <p14:creationId xmlns:p14="http://schemas.microsoft.com/office/powerpoint/2010/main" val="12646829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1E5D558E-5BC7-42A2-891B-2BC32EEF38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8671021"/>
              </p:ext>
            </p:extLst>
          </p:nvPr>
        </p:nvGraphicFramePr>
        <p:xfrm>
          <a:off x="884575" y="2294442"/>
          <a:ext cx="10483810" cy="33703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6762">
                  <a:extLst>
                    <a:ext uri="{9D8B030D-6E8A-4147-A177-3AD203B41FA5}">
                      <a16:colId xmlns:a16="http://schemas.microsoft.com/office/drawing/2014/main" val="3506989325"/>
                    </a:ext>
                  </a:extLst>
                </a:gridCol>
                <a:gridCol w="2096762">
                  <a:extLst>
                    <a:ext uri="{9D8B030D-6E8A-4147-A177-3AD203B41FA5}">
                      <a16:colId xmlns:a16="http://schemas.microsoft.com/office/drawing/2014/main" val="4198318907"/>
                    </a:ext>
                  </a:extLst>
                </a:gridCol>
                <a:gridCol w="2096762">
                  <a:extLst>
                    <a:ext uri="{9D8B030D-6E8A-4147-A177-3AD203B41FA5}">
                      <a16:colId xmlns:a16="http://schemas.microsoft.com/office/drawing/2014/main" val="643506127"/>
                    </a:ext>
                  </a:extLst>
                </a:gridCol>
                <a:gridCol w="2096762">
                  <a:extLst>
                    <a:ext uri="{9D8B030D-6E8A-4147-A177-3AD203B41FA5}">
                      <a16:colId xmlns:a16="http://schemas.microsoft.com/office/drawing/2014/main" val="2651069317"/>
                    </a:ext>
                  </a:extLst>
                </a:gridCol>
                <a:gridCol w="2096762">
                  <a:extLst>
                    <a:ext uri="{9D8B030D-6E8A-4147-A177-3AD203B41FA5}">
                      <a16:colId xmlns:a16="http://schemas.microsoft.com/office/drawing/2014/main" val="2311089182"/>
                    </a:ext>
                  </a:extLst>
                </a:gridCol>
              </a:tblGrid>
              <a:tr h="434667">
                <a:tc>
                  <a:txBody>
                    <a:bodyPr/>
                    <a:lstStyle/>
                    <a:p>
                      <a:r>
                        <a:rPr lang="en-US" dirty="0"/>
                        <a:t>Properties</a:t>
                      </a:r>
                    </a:p>
                  </a:txBody>
                  <a:tcPr>
                    <a:solidFill>
                      <a:schemeClr val="bg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Units</a:t>
                      </a:r>
                    </a:p>
                  </a:txBody>
                  <a:tcPr>
                    <a:solidFill>
                      <a:schemeClr val="bg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Si</a:t>
                      </a:r>
                    </a:p>
                  </a:txBody>
                  <a:tcPr>
                    <a:solidFill>
                      <a:schemeClr val="bg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SiC</a:t>
                      </a:r>
                    </a:p>
                  </a:txBody>
                  <a:tcPr>
                    <a:solidFill>
                      <a:schemeClr val="bg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GaN</a:t>
                      </a:r>
                    </a:p>
                  </a:txBody>
                  <a:tcPr>
                    <a:solidFill>
                      <a:schemeClr val="bg1">
                        <a:lumMod val="95000"/>
                        <a:lumOff val="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8347014"/>
                  </a:ext>
                </a:extLst>
              </a:tr>
              <a:tr h="488539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Bandgap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eV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1.12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2.4-3.26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3.39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4273946"/>
                  </a:ext>
                </a:extLst>
              </a:tr>
              <a:tr h="843232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Electron Mobility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cm</a:t>
                      </a:r>
                      <a:r>
                        <a:rPr lang="en-US" baseline="30000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/(V⋅s)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1500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460-980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2000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2251046"/>
                  </a:ext>
                </a:extLst>
              </a:tr>
              <a:tr h="760667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Hole Mobility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cm</a:t>
                      </a:r>
                      <a:r>
                        <a:rPr lang="en-US" baseline="30000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/(V⋅s)</a:t>
                      </a:r>
                    </a:p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450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~5 (Mg)*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8440510"/>
                  </a:ext>
                </a:extLst>
              </a:tr>
              <a:tr h="843232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Thermal Conductivity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W/(cm⋅°C)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1.2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2.3-4.9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2.1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8136727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C018CE35-A30B-4CC9-8329-541485F7D4A6}"/>
              </a:ext>
            </a:extLst>
          </p:cNvPr>
          <p:cNvSpPr txBox="1"/>
          <p:nvPr/>
        </p:nvSpPr>
        <p:spPr>
          <a:xfrm>
            <a:off x="2090928" y="1193221"/>
            <a:ext cx="80101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Basic Property Characteristics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97196B5-957C-4A74-B89D-4FEE803D7581}"/>
              </a:ext>
            </a:extLst>
          </p:cNvPr>
          <p:cNvSpPr txBox="1"/>
          <p:nvPr/>
        </p:nvSpPr>
        <p:spPr>
          <a:xfrm>
            <a:off x="2706624" y="5935003"/>
            <a:ext cx="724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*P-Doping GaN has yet to excel, so far the best dopant is Mg. </a:t>
            </a:r>
          </a:p>
        </p:txBody>
      </p:sp>
    </p:spTree>
    <p:extLst>
      <p:ext uri="{BB962C8B-B14F-4D97-AF65-F5344CB8AC3E}">
        <p14:creationId xmlns:p14="http://schemas.microsoft.com/office/powerpoint/2010/main" val="3191147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7B43B34B-93B4-4A8F-A2D8-FD16846FBC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Integration</a:t>
            </a: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D9A539C-0DB2-4767-8A35-CC04725EE80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With more acceptance and research, GaN is going to become the future replacement of Si and potentially more.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Due to the high power nature of the device with the reduction in heatsink. More companies are starting to research the technology.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From wireless/cable charging, hybrid/electric vehicles, space application and satellites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7329EF3-FBF7-4FBB-AF98-D6564D2BFF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0977" y="190426"/>
            <a:ext cx="3137735" cy="187731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10ED7C1-57FB-4285-90FA-1B00D1D7C6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7152" y="2067741"/>
            <a:ext cx="2771874" cy="187731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AFF1656-4DBF-4FAB-A6B1-EB04B15EB6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6044" y="3429000"/>
            <a:ext cx="2141108" cy="187731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284F95A-C3CF-4E53-AD66-2B1C10792D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17152" y="5064390"/>
            <a:ext cx="2771874" cy="1453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2183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61B5548-75F8-4C90-A5DE-E4248D730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8992" y="499872"/>
            <a:ext cx="4857008" cy="865632"/>
          </a:xfrm>
        </p:spPr>
        <p:txBody>
          <a:bodyPr/>
          <a:lstStyle/>
          <a:p>
            <a:r>
              <a:rPr lang="en-US" dirty="0"/>
              <a:t>High power design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58FF2B3-F007-43ED-A716-8A8F7E6DDE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4930" y="499872"/>
            <a:ext cx="8646493" cy="5084063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GaN is able to withstand large power designs, but the current devices we use are Silicon Carbide (SiC).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 recent discovery in Belgium, a 200mm wafer of GaN was able to perform in 1200V applications and having a hard breakdown at 1800V. The previous high application was 650V.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GaN buffer application is less expensive compared to SiC.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This high power commercial use is related to radio towers and renewable energy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5E1C376-4043-47DC-9272-56828409DB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1522" y="4015432"/>
            <a:ext cx="3548956" cy="259762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45F476F-F7A8-4532-A428-541BC58A7306}"/>
              </a:ext>
            </a:extLst>
          </p:cNvPr>
          <p:cNvSpPr txBox="1"/>
          <p:nvPr/>
        </p:nvSpPr>
        <p:spPr>
          <a:xfrm>
            <a:off x="3354323" y="6613052"/>
            <a:ext cx="548335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https://www.eenewspower.com/news/gan-breakthrough-1200v-takes-sic</a:t>
            </a:r>
          </a:p>
        </p:txBody>
      </p:sp>
    </p:spTree>
    <p:extLst>
      <p:ext uri="{BB962C8B-B14F-4D97-AF65-F5344CB8AC3E}">
        <p14:creationId xmlns:p14="http://schemas.microsoft.com/office/powerpoint/2010/main" val="38350782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6F7CAE-A369-439C-848E-C08288E7F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57" y="609600"/>
            <a:ext cx="3101360" cy="719328"/>
          </a:xfrm>
        </p:spPr>
        <p:txBody>
          <a:bodyPr/>
          <a:lstStyle/>
          <a:p>
            <a:r>
              <a:rPr lang="en-US" dirty="0"/>
              <a:t>Development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D5E2717-150E-4030-8E2D-D8A5D6CDEDE2}"/>
              </a:ext>
            </a:extLst>
          </p:cNvPr>
          <p:cNvSpPr txBox="1"/>
          <p:nvPr/>
        </p:nvSpPr>
        <p:spPr>
          <a:xfrm>
            <a:off x="6537332" y="236666"/>
            <a:ext cx="50958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MOCVD and HVPE Growth on Si/SiC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3A2EE26-BB99-4001-BF58-75826BBC05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7332" y="825502"/>
            <a:ext cx="5095875" cy="275272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50801FD-71FA-4BC6-865B-3E4260C0A49C}"/>
              </a:ext>
            </a:extLst>
          </p:cNvPr>
          <p:cNvSpPr txBox="1"/>
          <p:nvPr/>
        </p:nvSpPr>
        <p:spPr>
          <a:xfrm>
            <a:off x="811653" y="1546902"/>
            <a:ext cx="540944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GaN can be grown on Si, SiC, sapphire, diamond and made from Bulk GaN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For the growth of </a:t>
            </a:r>
            <a:r>
              <a:rPr lang="en-US" dirty="0" err="1"/>
              <a:t>GaN</a:t>
            </a:r>
            <a:r>
              <a:rPr lang="en-US" dirty="0"/>
              <a:t> on Si/</a:t>
            </a:r>
            <a:r>
              <a:rPr lang="en-US" dirty="0" err="1"/>
              <a:t>SiC</a:t>
            </a:r>
            <a:r>
              <a:rPr lang="en-US" dirty="0"/>
              <a:t> a Ni layer is used.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main ways GaN is formed is by growth onto a substate and buffer layer then using Ni as a means to “peel” off of off Si/</a:t>
            </a:r>
            <a:r>
              <a:rPr lang="en-US" dirty="0" err="1"/>
              <a:t>SiC.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7EA9915-0019-4F5E-9A25-4A9F431CB336}"/>
              </a:ext>
            </a:extLst>
          </p:cNvPr>
          <p:cNvSpPr txBox="1"/>
          <p:nvPr/>
        </p:nvSpPr>
        <p:spPr>
          <a:xfrm>
            <a:off x="6387258" y="3773847"/>
            <a:ext cx="610209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http://www.semiconductor-today.com/news_items/2013/DEC/SAMSUNG_091213.shtml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8173A89-EB13-402A-A975-A3C3D95FD6B9}"/>
              </a:ext>
            </a:extLst>
          </p:cNvPr>
          <p:cNvSpPr txBox="1"/>
          <p:nvPr/>
        </p:nvSpPr>
        <p:spPr>
          <a:xfrm>
            <a:off x="993624" y="3578227"/>
            <a:ext cx="45405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GaN Substrate Separation onto Graphene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6D2AAC7-EE35-4CD8-BB1A-3C87566879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793" y="3958591"/>
            <a:ext cx="5410200" cy="2667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DD116FA-020B-4D96-BCA8-215DB6FC18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793" y="3977598"/>
            <a:ext cx="5410200" cy="2667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B453E88-AA46-4C7D-8AE6-5E205581F422}"/>
              </a:ext>
            </a:extLst>
          </p:cNvPr>
          <p:cNvSpPr txBox="1"/>
          <p:nvPr/>
        </p:nvSpPr>
        <p:spPr>
          <a:xfrm>
            <a:off x="767926" y="6579621"/>
            <a:ext cx="54102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https://semiengineering.com/gan-manufacturing-meets-big-silicon/</a:t>
            </a:r>
          </a:p>
        </p:txBody>
      </p:sp>
    </p:spTree>
    <p:extLst>
      <p:ext uri="{BB962C8B-B14F-4D97-AF65-F5344CB8AC3E}">
        <p14:creationId xmlns:p14="http://schemas.microsoft.com/office/powerpoint/2010/main" val="27387681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6F7CAE-A369-439C-848E-C08288E7F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57" y="609600"/>
            <a:ext cx="3101360" cy="719328"/>
          </a:xfrm>
        </p:spPr>
        <p:txBody>
          <a:bodyPr/>
          <a:lstStyle/>
          <a:p>
            <a:r>
              <a:rPr lang="en-US" dirty="0"/>
              <a:t>Development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34D515-9981-4F3F-8689-F780DFA287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0408" y="1605368"/>
            <a:ext cx="5861304" cy="329698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5321387-6D18-48C7-987D-6701C991234E}"/>
              </a:ext>
            </a:extLst>
          </p:cNvPr>
          <p:cNvSpPr txBox="1"/>
          <p:nvPr/>
        </p:nvSpPr>
        <p:spPr>
          <a:xfrm>
            <a:off x="5877269" y="1086565"/>
            <a:ext cx="52075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Wet Etch MOCVD on Sapphire Substrate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DFDFDF8-3D66-44D4-9E18-4F8C9A0166A0}"/>
              </a:ext>
            </a:extLst>
          </p:cNvPr>
          <p:cNvSpPr txBox="1"/>
          <p:nvPr/>
        </p:nvSpPr>
        <p:spPr>
          <a:xfrm>
            <a:off x="5827263" y="4873663"/>
            <a:ext cx="530759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https://www.sciencedirect.com/science/article/abs/pii/S0749603618309534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EBE07FC-4B67-4C67-84AC-809DA15212F6}"/>
              </a:ext>
            </a:extLst>
          </p:cNvPr>
          <p:cNvSpPr txBox="1"/>
          <p:nvPr/>
        </p:nvSpPr>
        <p:spPr>
          <a:xfrm>
            <a:off x="6952488" y="6581001"/>
            <a:ext cx="610209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https://aip.scitation.org/doi/10.1063/1.4986646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74E4B5-F59A-4F62-B21D-EEB41C8201DF}"/>
              </a:ext>
            </a:extLst>
          </p:cNvPr>
          <p:cNvSpPr txBox="1"/>
          <p:nvPr/>
        </p:nvSpPr>
        <p:spPr>
          <a:xfrm>
            <a:off x="780288" y="2136338"/>
            <a:ext cx="451022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Using Sapphire as a substate, MOCVD is used to grow GaN.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Sapphire is used due to its strong crystal properties.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AlN is made through wet etching and provides a buffer for after removal.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Being epitaxial, the wafer Is removed through the process of laser pulses to decompose the epitaxial layer off sapphire.</a:t>
            </a:r>
          </a:p>
        </p:txBody>
      </p:sp>
    </p:spTree>
    <p:extLst>
      <p:ext uri="{BB962C8B-B14F-4D97-AF65-F5344CB8AC3E}">
        <p14:creationId xmlns:p14="http://schemas.microsoft.com/office/powerpoint/2010/main" val="127960557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761</TotalTime>
  <Words>990</Words>
  <Application>Microsoft Office PowerPoint</Application>
  <PresentationFormat>Widescreen</PresentationFormat>
  <Paragraphs>114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Trebuchet MS</vt:lpstr>
      <vt:lpstr>Tw Cen MT</vt:lpstr>
      <vt:lpstr>Circuit</vt:lpstr>
      <vt:lpstr>Recent gallium Nitride Breakthroughs   </vt:lpstr>
      <vt:lpstr>outline</vt:lpstr>
      <vt:lpstr>Comparison</vt:lpstr>
      <vt:lpstr>Comparison</vt:lpstr>
      <vt:lpstr>PowerPoint Presentation</vt:lpstr>
      <vt:lpstr>Integration</vt:lpstr>
      <vt:lpstr>High power design</vt:lpstr>
      <vt:lpstr>Development</vt:lpstr>
      <vt:lpstr>Development</vt:lpstr>
      <vt:lpstr>Development</vt:lpstr>
      <vt:lpstr>Photocatalytic Activity</vt:lpstr>
      <vt:lpstr>Summary</vt:lpstr>
      <vt:lpstr>References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Recent gallium Nitride Breakthroughs</dc:title>
  <dc:creator>Tom Tomasiewicz</dc:creator>
  <cp:lastModifiedBy>Dr. Burns</cp:lastModifiedBy>
  <cp:revision>8</cp:revision>
  <dcterms:created xsi:type="dcterms:W3CDTF">2021-11-28T18:38:33Z</dcterms:created>
  <dcterms:modified xsi:type="dcterms:W3CDTF">2021-12-01T13:59:43Z</dcterms:modified>
</cp:coreProperties>
</file>