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9" r:id="rId8"/>
    <p:sldId id="263" r:id="rId9"/>
    <p:sldId id="265" r:id="rId10"/>
    <p:sldId id="267" r:id="rId11"/>
    <p:sldId id="266" r:id="rId12"/>
    <p:sldId id="261" r:id="rId13"/>
    <p:sldId id="264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3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14" y="-8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340699"/>
            <a:ext cx="8791575" cy="2387600"/>
          </a:xfrm>
        </p:spPr>
        <p:txBody>
          <a:bodyPr/>
          <a:lstStyle/>
          <a:p>
            <a:r>
              <a:rPr lang="en-US" dirty="0" smtClean="0"/>
              <a:t>Using light emitting diodes for lighting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3" y="2997353"/>
            <a:ext cx="8791575" cy="275451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By: Grant Gorman and </a:t>
            </a:r>
            <a:r>
              <a:rPr lang="en-US" dirty="0" err="1" smtClean="0"/>
              <a:t>alec</a:t>
            </a:r>
            <a:r>
              <a:rPr lang="en-US" dirty="0" smtClean="0"/>
              <a:t> </a:t>
            </a:r>
            <a:r>
              <a:rPr lang="en-US" dirty="0" err="1" smtClean="0"/>
              <a:t>pahl</a:t>
            </a:r>
            <a:endParaRPr lang="en-US" dirty="0" smtClean="0"/>
          </a:p>
          <a:p>
            <a:r>
              <a:rPr lang="en-US" dirty="0" smtClean="0"/>
              <a:t>5/6/2013</a:t>
            </a:r>
          </a:p>
          <a:p>
            <a:endParaRPr lang="en-US" dirty="0"/>
          </a:p>
          <a:p>
            <a:r>
              <a:rPr lang="en-US" dirty="0" smtClean="0"/>
              <a:t>Abstract: Light emitting diodes are semiconductor devices that emit light when a voltage </a:t>
            </a:r>
            <a:r>
              <a:rPr lang="en-US" smtClean="0"/>
              <a:t>is places </a:t>
            </a:r>
            <a:r>
              <a:rPr lang="en-US" dirty="0" smtClean="0"/>
              <a:t>across them. They have become increasingly popular in lighting applications because of their high efficiency and long lasting output.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358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Power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Ouptput</a:t>
            </a:r>
            <a:r>
              <a:rPr lang="en-US" dirty="0" smtClean="0"/>
              <a:t> Power at extremely low inputs [8]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3707" y="2322171"/>
            <a:ext cx="7197578" cy="431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424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Light Emitting Diode is a solid state semiconductor device that converts electrical power into light via the emission of photons</a:t>
            </a:r>
          </a:p>
          <a:p>
            <a:r>
              <a:rPr lang="en-US" dirty="0" smtClean="0"/>
              <a:t>LEDs have many advantages in lighting today, due to their high efficiency and longevity</a:t>
            </a:r>
          </a:p>
          <a:p>
            <a:r>
              <a:rPr lang="en-US" dirty="0" smtClean="0"/>
              <a:t> However, they are more expensive up front than incandescent and fluorescents at the moment, and so require additional research before completely replacing other forms of lighting.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26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Neamen</a:t>
            </a:r>
            <a:r>
              <a:rPr lang="en-US" dirty="0"/>
              <a:t>, Donald A. </a:t>
            </a:r>
            <a:r>
              <a:rPr lang="en-US" i="1" dirty="0"/>
              <a:t>Semiconductor Physics and Devices</a:t>
            </a:r>
            <a:r>
              <a:rPr lang="en-US" dirty="0"/>
              <a:t>. 4th ed. New York, NY: McGraw Hill, 2012. Print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effectLst/>
              </a:rPr>
              <a:t>"Light-emitting Diode." </a:t>
            </a:r>
            <a:r>
              <a:rPr lang="en-US" i="1" dirty="0">
                <a:effectLst/>
              </a:rPr>
              <a:t>Wikipedia</a:t>
            </a:r>
            <a:r>
              <a:rPr lang="en-US" dirty="0">
                <a:effectLst/>
              </a:rPr>
              <a:t>. Wikimedia Foundation, 05 Feb. 2013. Web. 02 May 2013. &lt;http://en.wikipedia.org/wiki/Light-emitting_diode</a:t>
            </a:r>
            <a:r>
              <a:rPr lang="en-US" dirty="0" smtClean="0">
                <a:effectLst/>
              </a:rPr>
              <a:t>&gt;.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effectLst/>
              </a:rPr>
              <a:t>"LED Lamp." </a:t>
            </a:r>
            <a:r>
              <a:rPr lang="en-US" i="1" dirty="0">
                <a:effectLst/>
              </a:rPr>
              <a:t>Wikipedia</a:t>
            </a:r>
            <a:r>
              <a:rPr lang="en-US" dirty="0">
                <a:effectLst/>
              </a:rPr>
              <a:t>. Wikimedia Foundation, 05 Jan. 2013. Web. 02 May 2013. &lt;http://en.wikipedia.org/wiki/LED_lamp&gt;.</a:t>
            </a:r>
            <a:endParaRPr lang="en-US" dirty="0" smtClean="0">
              <a:effectLst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effectLst/>
              </a:rPr>
              <a:t>Juan, Xiao. "LED E27 Light Bulb." </a:t>
            </a:r>
            <a:r>
              <a:rPr lang="en-US" i="1" dirty="0">
                <a:effectLst/>
              </a:rPr>
              <a:t>Paralight.us</a:t>
            </a:r>
            <a:r>
              <a:rPr lang="en-US" dirty="0">
                <a:effectLst/>
              </a:rPr>
              <a:t>. Para Light, 11 Aug. 2011. Web. 02 May 2013. &lt;http://www.para.com.tw</a:t>
            </a:r>
            <a:r>
              <a:rPr lang="en-US" dirty="0" smtClean="0">
                <a:effectLst/>
              </a:rPr>
              <a:t>/&gt;.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5. </a:t>
            </a:r>
            <a:r>
              <a:rPr lang="en-US" dirty="0">
                <a:effectLst/>
              </a:rPr>
              <a:t>"Incandescent Lighting." </a:t>
            </a:r>
            <a:r>
              <a:rPr lang="en-US" i="1" dirty="0">
                <a:effectLst/>
              </a:rPr>
              <a:t>Energy Efficiency and Renewable Energy</a:t>
            </a:r>
            <a:r>
              <a:rPr lang="en-US" dirty="0">
                <a:effectLst/>
              </a:rPr>
              <a:t>. US Department of Energy, 22 Apr. 2013. Web. 02 May 2013. &lt;http://www.eere.energy.gov/basics/buildings/incandescent.html&gt;.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87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effectLst/>
              </a:rPr>
              <a:t>6. </a:t>
            </a:r>
            <a:r>
              <a:rPr lang="en-US" dirty="0">
                <a:effectLst/>
              </a:rPr>
              <a:t>"In Depth: Advantages of LED Lighting." </a:t>
            </a:r>
            <a:r>
              <a:rPr lang="en-US" i="1" dirty="0">
                <a:effectLst/>
              </a:rPr>
              <a:t>Energy &amp; Power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N.p</a:t>
            </a:r>
            <a:r>
              <a:rPr lang="en-US" dirty="0">
                <a:effectLst/>
              </a:rPr>
              <a:t>., </a:t>
            </a:r>
            <a:r>
              <a:rPr lang="en-US" dirty="0" err="1">
                <a:effectLst/>
              </a:rPr>
              <a:t>n.d.</a:t>
            </a:r>
            <a:r>
              <a:rPr lang="en-US" dirty="0">
                <a:effectLst/>
              </a:rPr>
              <a:t> Web. 02 May 2013. &lt;http://energy.ltgovernors.com/in-depth-advantages-of-led-lighting.html</a:t>
            </a:r>
            <a:r>
              <a:rPr lang="en-US" dirty="0" smtClean="0">
                <a:effectLst/>
              </a:rPr>
              <a:t>&gt;.</a:t>
            </a:r>
          </a:p>
          <a:p>
            <a:r>
              <a:rPr lang="en-US" dirty="0" smtClean="0">
                <a:effectLst/>
              </a:rPr>
              <a:t>7. "Light </a:t>
            </a:r>
            <a:r>
              <a:rPr lang="en-US" dirty="0">
                <a:effectLst/>
              </a:rPr>
              <a:t>Bulbs." </a:t>
            </a:r>
            <a:r>
              <a:rPr lang="en-US" i="1" dirty="0">
                <a:effectLst/>
              </a:rPr>
              <a:t>Homedepot.com</a:t>
            </a:r>
            <a:r>
              <a:rPr lang="en-US" dirty="0">
                <a:effectLst/>
              </a:rPr>
              <a:t>. Home Depot, </a:t>
            </a:r>
            <a:r>
              <a:rPr lang="en-US" dirty="0" err="1">
                <a:effectLst/>
              </a:rPr>
              <a:t>n.d.</a:t>
            </a:r>
            <a:r>
              <a:rPr lang="en-US" dirty="0">
                <a:effectLst/>
              </a:rPr>
              <a:t> Web. 02 May 2013</a:t>
            </a:r>
            <a:r>
              <a:rPr lang="en-US" dirty="0" smtClean="0">
                <a:effectLst/>
              </a:rPr>
              <a:t>.</a:t>
            </a:r>
          </a:p>
          <a:p>
            <a:r>
              <a:rPr lang="en-US" dirty="0" smtClean="0">
                <a:effectLst/>
              </a:rPr>
              <a:t>8.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Santhanam</a:t>
            </a:r>
            <a:r>
              <a:rPr lang="en-US" dirty="0">
                <a:effectLst/>
              </a:rPr>
              <a:t>,, </a:t>
            </a:r>
            <a:r>
              <a:rPr lang="en-US" dirty="0" err="1">
                <a:effectLst/>
              </a:rPr>
              <a:t>Parthiban</a:t>
            </a:r>
            <a:r>
              <a:rPr lang="en-US" dirty="0">
                <a:effectLst/>
              </a:rPr>
              <a:t> B., Dodd J. Grey, Jr., and Rajeev J. Ram. "Thermoelectrically Pumped Light-Emitting Diodes Operating above Unity Efficiency." </a:t>
            </a:r>
            <a:r>
              <a:rPr lang="en-US" i="1" dirty="0">
                <a:effectLst/>
              </a:rPr>
              <a:t>Phys. Rev. </a:t>
            </a:r>
            <a:r>
              <a:rPr lang="en-US" i="1" dirty="0" err="1">
                <a:effectLst/>
              </a:rPr>
              <a:t>Lett</a:t>
            </a:r>
            <a:r>
              <a:rPr lang="en-US" i="1" dirty="0">
                <a:effectLst/>
              </a:rPr>
              <a:t>. 108, 097403 (2012):</a:t>
            </a:r>
            <a:r>
              <a:rPr lang="en-US" dirty="0">
                <a:effectLst/>
              </a:rPr>
              <a:t>. American Physical Society, 27 Feb. 2012. Web. 02 May 2013</a:t>
            </a:r>
            <a:r>
              <a:rPr lang="en-US" dirty="0" smtClean="0">
                <a:effectLst/>
              </a:rPr>
              <a:t>.</a:t>
            </a:r>
          </a:p>
          <a:p>
            <a:r>
              <a:rPr lang="en-US" dirty="0" smtClean="0">
                <a:effectLst/>
              </a:rPr>
              <a:t>9. </a:t>
            </a:r>
            <a:r>
              <a:rPr lang="en-US" dirty="0">
                <a:effectLst/>
              </a:rPr>
              <a:t>"LED (Light Emitting Diode) Bulbs." </a:t>
            </a:r>
            <a:r>
              <a:rPr lang="en-US" i="1" dirty="0">
                <a:effectLst/>
              </a:rPr>
              <a:t>Bulbs.com</a:t>
            </a:r>
            <a:r>
              <a:rPr lang="en-US" dirty="0">
                <a:effectLst/>
              </a:rPr>
              <a:t>. Bulbs.com, </a:t>
            </a:r>
            <a:r>
              <a:rPr lang="en-US" dirty="0" err="1">
                <a:effectLst/>
              </a:rPr>
              <a:t>n.d.</a:t>
            </a:r>
            <a:r>
              <a:rPr lang="en-US" dirty="0">
                <a:effectLst/>
              </a:rPr>
              <a:t> Web. 02 May 2013. &lt;http://www.bulbs.com/learning/led.aspx&gt;.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05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LEDs are made of direct band gap materials such as </a:t>
            </a:r>
            <a:r>
              <a:rPr lang="en-US" dirty="0" err="1" smtClean="0"/>
              <a:t>GaP</a:t>
            </a:r>
            <a:endParaRPr lang="en-US" dirty="0" smtClean="0"/>
          </a:p>
          <a:p>
            <a:r>
              <a:rPr lang="en-US" dirty="0" smtClean="0"/>
              <a:t>Wavelength of the light emitted depends on the energy gap</a:t>
            </a:r>
          </a:p>
          <a:p>
            <a:r>
              <a:rPr lang="en-US" dirty="0"/>
              <a:t>Different materials give off different colors of </a:t>
            </a:r>
            <a:r>
              <a:rPr lang="en-US" dirty="0" smtClean="0"/>
              <a:t>light</a:t>
            </a:r>
          </a:p>
          <a:p>
            <a:r>
              <a:rPr lang="en-US" dirty="0" smtClean="0"/>
              <a:t>LEDS are more efficient and last longer than other forms of lighting, but are more expensive upfront</a:t>
            </a:r>
          </a:p>
          <a:p>
            <a:r>
              <a:rPr lang="en-US" dirty="0" smtClean="0"/>
              <a:t>MIT </a:t>
            </a:r>
            <a:r>
              <a:rPr lang="en-US" dirty="0" err="1" smtClean="0"/>
              <a:t>Resarchers</a:t>
            </a:r>
            <a:r>
              <a:rPr lang="en-US" dirty="0" smtClean="0"/>
              <a:t> have tested LEDs that have an efficiency of above 100 percent.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439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Light Emitting Diode?</a:t>
            </a:r>
          </a:p>
          <a:p>
            <a:r>
              <a:rPr lang="en-US" dirty="0" smtClean="0"/>
              <a:t>Why Use LEDs?</a:t>
            </a:r>
          </a:p>
          <a:p>
            <a:r>
              <a:rPr lang="en-US" dirty="0" smtClean="0"/>
              <a:t>LED Physics</a:t>
            </a:r>
          </a:p>
          <a:p>
            <a:r>
              <a:rPr lang="en-US" dirty="0" smtClean="0"/>
              <a:t>Lighting Applications</a:t>
            </a:r>
          </a:p>
          <a:p>
            <a:r>
              <a:rPr lang="en-US" dirty="0" smtClean="0"/>
              <a:t>Current Progress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702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light emitting diode?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41412" y="2249487"/>
                <a:ext cx="9905999" cy="3541714"/>
              </a:xfrm>
            </p:spPr>
            <p:txBody>
              <a:bodyPr/>
              <a:lstStyle/>
              <a:p>
                <a:r>
                  <a:rPr lang="en-US" dirty="0" smtClean="0"/>
                  <a:t>A Light Emitting Diode is the reverse of a solar cell</a:t>
                </a:r>
              </a:p>
              <a:p>
                <a:pPr lvl="1"/>
                <a:r>
                  <a:rPr lang="en-US" dirty="0" smtClean="0"/>
                  <a:t>It uses electrical energy to produce photons of a certain wavelength.</a:t>
                </a:r>
              </a:p>
              <a:p>
                <a:pPr lvl="1"/>
                <a:r>
                  <a:rPr lang="en-US" dirty="0" smtClean="0"/>
                  <a:t>The wavelength depends on the energy gap of the material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</a:rPr>
                      <m:t>λ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h𝑐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3200" b="0" i="1" baseline="-25000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sz="3200" dirty="0" smtClean="0"/>
                  <a:t> [1]</a:t>
                </a:r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1412" y="2249487"/>
                <a:ext cx="9905999" cy="3541714"/>
              </a:xfrm>
              <a:blipFill rotWithShape="0">
                <a:blip r:embed="rId2"/>
                <a:stretch>
                  <a:fillRect l="-1785" t="-3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54261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light emitting diode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flows in the same way as a normal diode</a:t>
            </a:r>
          </a:p>
          <a:p>
            <a:r>
              <a:rPr lang="en-US" dirty="0" smtClean="0"/>
              <a:t>However, normal diodes made from silicon or germanium are indirect band gap materials, and when the carriers  recombine, they do not form a photon</a:t>
            </a:r>
          </a:p>
          <a:p>
            <a:r>
              <a:rPr lang="en-US" dirty="0" smtClean="0"/>
              <a:t>A light emitting diode is a </a:t>
            </a:r>
            <a:r>
              <a:rPr lang="en-US" i="1" dirty="0" smtClean="0"/>
              <a:t>direct band gap </a:t>
            </a:r>
            <a:r>
              <a:rPr lang="en-US" dirty="0" smtClean="0"/>
              <a:t>material, and when the carriers recombine, they emit a photon.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867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of LEDs</a:t>
            </a:r>
            <a:endParaRPr lang="en-US" dirty="0"/>
          </a:p>
        </p:txBody>
      </p:sp>
      <p:pic>
        <p:nvPicPr>
          <p:cNvPr id="2050" name="Picture 2" descr="http://upload.wikimedia.org/wikipedia/commons/thumb/d/d7/PnJunction-LED-E.svg/300px-PnJunction-LED-E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48499" y="2575393"/>
            <a:ext cx="4698912" cy="3304901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TextBox 3"/>
          <p:cNvSpPr txBox="1"/>
          <p:nvPr/>
        </p:nvSpPr>
        <p:spPr>
          <a:xfrm>
            <a:off x="1141413" y="2575393"/>
            <a:ext cx="46966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a voltage is applied across the </a:t>
            </a:r>
            <a:r>
              <a:rPr lang="en-US" dirty="0" err="1" smtClean="0"/>
              <a:t>pn</a:t>
            </a:r>
            <a:r>
              <a:rPr lang="en-US" dirty="0" smtClean="0"/>
              <a:t> junction of the diode, electrons and holes flow across the space charge region, becoming excess minority carriers.</a:t>
            </a:r>
          </a:p>
          <a:p>
            <a:endParaRPr lang="en-US" dirty="0"/>
          </a:p>
          <a:p>
            <a:r>
              <a:rPr lang="en-US" dirty="0" smtClean="0"/>
              <a:t>These carriers then diffuse into the neutral semiconductor regions, recombining with the majority carriers. </a:t>
            </a:r>
          </a:p>
          <a:p>
            <a:endParaRPr lang="en-US" dirty="0"/>
          </a:p>
          <a:p>
            <a:r>
              <a:rPr lang="en-US" dirty="0" smtClean="0"/>
              <a:t>In an LED, this process is direct from the band gap to the valence band, which causes a photon to be emitted. [1]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48499" y="6020974"/>
            <a:ext cx="4660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1: The basic process of photon generation [2]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4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Leds</a:t>
            </a:r>
            <a:r>
              <a:rPr lang="en-US" dirty="0" smtClean="0"/>
              <a:t> for lighting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More efficient: More light per unit of energy than incandescent bulbs</a:t>
            </a:r>
          </a:p>
          <a:p>
            <a:pPr marL="914400" lvl="2" indent="0">
              <a:buNone/>
            </a:pPr>
            <a:r>
              <a:rPr lang="en-US" dirty="0" smtClean="0"/>
              <a:t>80-100 lm/W for LED bulbs, compared to only 10-17 lm/W for incandescent.  [5]</a:t>
            </a:r>
          </a:p>
          <a:p>
            <a:pPr lvl="1"/>
            <a:r>
              <a:rPr lang="en-US" dirty="0" smtClean="0"/>
              <a:t>Cool: Incandescent light sources can burn very hot, but a LED light source gives off little thermal heat. [6]</a:t>
            </a:r>
          </a:p>
          <a:p>
            <a:pPr lvl="1"/>
            <a:r>
              <a:rPr lang="en-US" dirty="0" smtClean="0"/>
              <a:t>Resistant to breakage: Rather than being made of glass and thin wires, LEDs are solid state devices and are far less fragile than an incandescent bulb or </a:t>
            </a:r>
            <a:r>
              <a:rPr lang="en-US" dirty="0">
                <a:effectLst/>
              </a:rPr>
              <a:t>fluorescent</a:t>
            </a:r>
            <a:r>
              <a:rPr lang="en-US" dirty="0" smtClean="0"/>
              <a:t>. [6]</a:t>
            </a:r>
          </a:p>
          <a:p>
            <a:pPr lvl="1"/>
            <a:r>
              <a:rPr lang="en-US" dirty="0" smtClean="0"/>
              <a:t>Long Lasting: 30,000-50,000 hours for an LED, compared to 1,000 for incandescent or 8,000 hours for fluorescent. [2]</a:t>
            </a:r>
          </a:p>
          <a:p>
            <a:r>
              <a:rPr lang="en-US" dirty="0" smtClean="0"/>
              <a:t>Disadvantage</a:t>
            </a:r>
            <a:endParaRPr lang="en-US" dirty="0"/>
          </a:p>
          <a:p>
            <a:pPr lvl="1"/>
            <a:r>
              <a:rPr lang="en-US" dirty="0"/>
              <a:t>Expensive: Per lumen, LEDs have higher upfront costs. An A19 9 LED light bulb we found cost 12.97 for each bulb, while in the same store, a six pack of A19 incandescent bulbs cost 7.97.  [7]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573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Color of </a:t>
            </a:r>
            <a:r>
              <a:rPr lang="en-US" dirty="0" err="1" smtClean="0"/>
              <a:t>leds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5392123" cy="354171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LEDs, due to the materials available and the limited number of energy gaps, only give off light in certain wavelengths; they do not give off white light naturally.</a:t>
            </a:r>
          </a:p>
          <a:p>
            <a:r>
              <a:rPr lang="en-US" dirty="0" smtClean="0"/>
              <a:t>Two different </a:t>
            </a:r>
            <a:r>
              <a:rPr lang="en-US" dirty="0"/>
              <a:t>m</a:t>
            </a:r>
            <a:r>
              <a:rPr lang="en-US" dirty="0" smtClean="0"/>
              <a:t>ethods are used to generate white light</a:t>
            </a:r>
          </a:p>
          <a:p>
            <a:pPr lvl="1"/>
            <a:r>
              <a:rPr lang="en-US" dirty="0" smtClean="0"/>
              <a:t>RGB system: Mix Red, blue, and green LEDs together to create white light</a:t>
            </a:r>
          </a:p>
          <a:p>
            <a:pPr lvl="1"/>
            <a:r>
              <a:rPr lang="en-US" dirty="0" smtClean="0"/>
              <a:t>Phosphor system: Coat LEDs in a phosphor that shifts the color into the white spectrum.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779" y="1776412"/>
            <a:ext cx="4686300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3485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41412" y="1294228"/>
                <a:ext cx="9905999" cy="4496973"/>
              </a:xfrm>
            </p:spPr>
            <p:txBody>
              <a:bodyPr/>
              <a:lstStyle/>
              <a:p>
                <a:endParaRPr lang="en-US" dirty="0" smtClean="0"/>
              </a:p>
              <a:p>
                <a:r>
                  <a:rPr lang="en-US" dirty="0" smtClean="0"/>
                  <a:t>Lumens/Watt calculation: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𝐿𝑢𝑚𝑖𝑛𝑜𝑢𝑠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𝐹𝑙𝑢𝑥</m:t>
                        </m:r>
                      </m:num>
                      <m:den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𝑃𝑜𝑤𝑒𝑟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𝐶𝑜𝑛𝑠𝑢𝑚𝑝𝑡𝑖𝑜𝑛</m:t>
                            </m:r>
                          </m:e>
                        </m:eqAr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800 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den>
                    </m:f>
                  </m:oMath>
                </a14:m>
                <a:r>
                  <a:rPr lang="en-US" dirty="0" smtClean="0"/>
                  <a:t>= 80 Lumens/Watt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1412" y="1294228"/>
                <a:ext cx="9905999" cy="4496973"/>
              </a:xfrm>
              <a:blipFill rotWithShape="0">
                <a:blip r:embed="rId2"/>
                <a:stretch>
                  <a:fillRect l="-1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236" y="1499078"/>
            <a:ext cx="5809411" cy="22010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4237" y="3598984"/>
            <a:ext cx="5809411" cy="16287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41412" y="236375"/>
            <a:ext cx="990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LED light bulb example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924236" y="5514535"/>
            <a:ext cx="5809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1: Sample Data Sheet of an A19 LED light bulb [4]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981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above 100 percent efficiency?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6539548" cy="354171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Recent researchers at MIT found an interesting property of LEDs [8]</a:t>
            </a:r>
          </a:p>
          <a:p>
            <a:pPr lvl="1"/>
            <a:r>
              <a:rPr lang="en-US" dirty="0" smtClean="0"/>
              <a:t>Reducing power by a factor of 4 reduced light output by a factor of 2</a:t>
            </a:r>
          </a:p>
          <a:p>
            <a:pPr lvl="1"/>
            <a:r>
              <a:rPr lang="en-US" dirty="0" smtClean="0"/>
              <a:t>LEDs would use electrical power to use the heat of the lattice to excite electrons</a:t>
            </a:r>
          </a:p>
          <a:p>
            <a:pPr lvl="1"/>
            <a:r>
              <a:rPr lang="en-US" dirty="0" smtClean="0"/>
              <a:t>At very low voltages, the heat of the lattice generating photons is greater than the energy put into the diode</a:t>
            </a:r>
          </a:p>
          <a:p>
            <a:pPr lvl="1"/>
            <a:r>
              <a:rPr lang="en-US" dirty="0" smtClean="0"/>
              <a:t>30 </a:t>
            </a:r>
            <a:r>
              <a:rPr lang="en-US" dirty="0" err="1" smtClean="0"/>
              <a:t>picowatts</a:t>
            </a:r>
            <a:r>
              <a:rPr lang="en-US" dirty="0" smtClean="0"/>
              <a:t> of input power generated 70 </a:t>
            </a:r>
            <a:r>
              <a:rPr lang="en-US" dirty="0" err="1" smtClean="0"/>
              <a:t>picowatts</a:t>
            </a:r>
            <a:r>
              <a:rPr lang="en-US" dirty="0" smtClean="0"/>
              <a:t> of light energy.</a:t>
            </a:r>
          </a:p>
          <a:p>
            <a:pPr lvl="1"/>
            <a:r>
              <a:rPr lang="en-US" dirty="0" smtClean="0"/>
              <a:t>This also cools the air around the light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084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TC104033919[[fn=Circuit]]</Template>
  <TotalTime>1191</TotalTime>
  <Words>761</Words>
  <Application>Microsoft Office PowerPoint</Application>
  <PresentationFormat>Custom</PresentationFormat>
  <Paragraphs>72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Circuit</vt:lpstr>
      <vt:lpstr>Using light emitting diodes for lighting</vt:lpstr>
      <vt:lpstr>Outline </vt:lpstr>
      <vt:lpstr>What is a light emitting diode?</vt:lpstr>
      <vt:lpstr>How does the light emitting diode work?</vt:lpstr>
      <vt:lpstr>Physics of LEDs</vt:lpstr>
      <vt:lpstr>Using Leds for lighting</vt:lpstr>
      <vt:lpstr>The Color of leds</vt:lpstr>
      <vt:lpstr>Slide 8</vt:lpstr>
      <vt:lpstr>Operating above 100 percent efficiency? </vt:lpstr>
      <vt:lpstr>Input Power Vs Ouptput Power at extremely low inputs [8]</vt:lpstr>
      <vt:lpstr>Conclusions</vt:lpstr>
      <vt:lpstr>References</vt:lpstr>
      <vt:lpstr>References </vt:lpstr>
      <vt:lpstr>Key Concepts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Alec Pahl</dc:creator>
  <cp:lastModifiedBy>sburns</cp:lastModifiedBy>
  <cp:revision>23</cp:revision>
  <dcterms:created xsi:type="dcterms:W3CDTF">2013-05-02T00:51:33Z</dcterms:created>
  <dcterms:modified xsi:type="dcterms:W3CDTF">2013-05-06T17:06:39Z</dcterms:modified>
</cp:coreProperties>
</file>